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presentation.xml" ContentType="application/vnd.openxmlformats-officedocument.presentationml.presentation.main+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96.xml" ContentType="application/vnd.openxmlformats-officedocument.presentationml.slide+xml"/>
  <Override PartName="/ppt/slides/slide95.xml" ContentType="application/vnd.openxmlformats-officedocument.presentationml.slid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79.xml" ContentType="application/vnd.openxmlformats-officedocument.presentationml.slideLayout+xml"/>
  <Override PartName="/ppt/charts/colors4.xml" ContentType="application/vnd.ms-office.chartcolorstyle+xml"/>
  <Override PartName="/ppt/charts/chart6.xml" ContentType="application/vnd.openxmlformats-officedocument.drawingml.chart+xml"/>
  <Override PartName="/ppt/charts/colors6.xml" ContentType="application/vnd.ms-office.chartcolorstyle+xml"/>
  <Override PartName="/ppt/charts/style6.xml" ContentType="application/vnd.ms-office.chartstyle+xml"/>
  <Override PartName="/ppt/charts/chart12.xml" ContentType="application/vnd.openxmlformats-officedocument.drawingml.chart+xml"/>
  <Override PartName="/ppt/theme/themeOverride2.xml" ContentType="application/vnd.openxmlformats-officedocument.themeOverride+xml"/>
  <Override PartName="/ppt/charts/colors5.xml" ContentType="application/vnd.ms-office.chartcolorstyle+xml"/>
  <Override PartName="/ppt/charts/style5.xml" ContentType="application/vnd.ms-office.chartstyle+xml"/>
  <Override PartName="/ppt/charts/chart11.xml" ContentType="application/vnd.openxmlformats-officedocument.drawingml.chart+xml"/>
  <Override PartName="/ppt/charts/chart10.xml" ContentType="application/vnd.openxmlformats-officedocument.drawingml.chart+xml"/>
  <Override PartName="/ppt/charts/chart9.xml" ContentType="application/vnd.openxmlformats-officedocument.drawingml.chart+xml"/>
  <Override PartName="/ppt/charts/chart8.xml" ContentType="application/vnd.openxmlformats-officedocument.drawingml.chart+xml"/>
  <Override PartName="/ppt/charts/chart7.xml" ContentType="application/vnd.openxmlformats-officedocument.drawingml.chart+xml"/>
  <Override PartName="/ppt/notesMasters/notesMaster1.xml" ContentType="application/vnd.openxmlformats-officedocument.presentationml.notesMaster+xml"/>
  <Override PartName="/ppt/charts/style4.xml" ContentType="application/vnd.ms-office.chartstyle+xml"/>
  <Override PartName="/ppt/charts/chart5.xml" ContentType="application/vnd.openxmlformats-officedocument.drawingml.chart+xml"/>
  <Override PartName="/ppt/charts/colors3.xml" ContentType="application/vnd.ms-office.chartcolorstyle+xml"/>
  <Override PartName="/ppt/charts/style3.xml" ContentType="application/vnd.ms-office.chartstyle+xml"/>
  <Override PartName="/ppt/charts/chart4.xml" ContentType="application/vnd.openxmlformats-officedocument.drawingml.chart+xml"/>
  <Override PartName="/ppt/charts/chart3.xml" ContentType="application/vnd.openxmlformats-officedocument.drawingml.chart+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theme/themeOverride1.xml" ContentType="application/vnd.openxmlformats-officedocument.themeOverride+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3.xml" ContentType="application/vnd.openxmlformats-officedocument.theme+xml"/>
  <Override PartName="/ppt/theme/theme7.xml" ContentType="application/vnd.openxmlformats-officedocument.theme+xml"/>
  <Override PartName="/ppt/theme/theme4.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3.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2.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4.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31" r:id="rId1"/>
    <p:sldMasterId id="2147484603" r:id="rId2"/>
    <p:sldMasterId id="2147484616" r:id="rId3"/>
    <p:sldMasterId id="2147484635" r:id="rId4"/>
    <p:sldMasterId id="2147484647" r:id="rId5"/>
    <p:sldMasterId id="2147484661" r:id="rId6"/>
    <p:sldMasterId id="2147484686" r:id="rId7"/>
    <p:sldMasterId id="2147484707" r:id="rId8"/>
  </p:sldMasterIdLst>
  <p:notesMasterIdLst>
    <p:notesMasterId r:id="rId111"/>
  </p:notesMasterIdLst>
  <p:handoutMasterIdLst>
    <p:handoutMasterId r:id="rId112"/>
  </p:handoutMasterIdLst>
  <p:sldIdLst>
    <p:sldId id="2147480705" r:id="rId9"/>
    <p:sldId id="2147480104" r:id="rId10"/>
    <p:sldId id="2147479950" r:id="rId11"/>
    <p:sldId id="2147479949" r:id="rId12"/>
    <p:sldId id="2147480097" r:id="rId13"/>
    <p:sldId id="2147480082" r:id="rId14"/>
    <p:sldId id="13407" r:id="rId15"/>
    <p:sldId id="2147480704" r:id="rId16"/>
    <p:sldId id="2147480711" r:id="rId17"/>
    <p:sldId id="274" r:id="rId18"/>
    <p:sldId id="2147483597" r:id="rId19"/>
    <p:sldId id="279" r:id="rId20"/>
    <p:sldId id="2147480715" r:id="rId21"/>
    <p:sldId id="256" r:id="rId22"/>
    <p:sldId id="2147483098" r:id="rId23"/>
    <p:sldId id="2147483097" r:id="rId24"/>
    <p:sldId id="2147483091" r:id="rId25"/>
    <p:sldId id="2147483114" r:id="rId26"/>
    <p:sldId id="2147483104" r:id="rId27"/>
    <p:sldId id="2147483105" r:id="rId28"/>
    <p:sldId id="2147483107" r:id="rId29"/>
    <p:sldId id="2147483110" r:id="rId30"/>
    <p:sldId id="2147483111" r:id="rId31"/>
    <p:sldId id="2147483092" r:id="rId32"/>
    <p:sldId id="2147483595" r:id="rId33"/>
    <p:sldId id="257" r:id="rId34"/>
    <p:sldId id="261" r:id="rId35"/>
    <p:sldId id="258" r:id="rId36"/>
    <p:sldId id="268" r:id="rId37"/>
    <p:sldId id="260" r:id="rId38"/>
    <p:sldId id="262" r:id="rId39"/>
    <p:sldId id="269" r:id="rId40"/>
    <p:sldId id="2147483596" r:id="rId41"/>
    <p:sldId id="280" r:id="rId42"/>
    <p:sldId id="2147483443" r:id="rId43"/>
    <p:sldId id="2147483117" r:id="rId44"/>
    <p:sldId id="2147481824" r:id="rId45"/>
    <p:sldId id="2076137418" r:id="rId46"/>
    <p:sldId id="2147481825" r:id="rId47"/>
    <p:sldId id="2076137421" r:id="rId48"/>
    <p:sldId id="442" r:id="rId49"/>
    <p:sldId id="2147481830" r:id="rId50"/>
    <p:sldId id="2147481831" r:id="rId51"/>
    <p:sldId id="2147481826" r:id="rId52"/>
    <p:sldId id="2147483089" r:id="rId53"/>
    <p:sldId id="2147483112" r:id="rId54"/>
    <p:sldId id="2147480122" r:id="rId55"/>
    <p:sldId id="2147483593" r:id="rId56"/>
    <p:sldId id="2147483465" r:id="rId57"/>
    <p:sldId id="263" r:id="rId58"/>
    <p:sldId id="264" r:id="rId59"/>
    <p:sldId id="265" r:id="rId60"/>
    <p:sldId id="266" r:id="rId61"/>
    <p:sldId id="267" r:id="rId62"/>
    <p:sldId id="2147483594" r:id="rId63"/>
    <p:sldId id="281" r:id="rId64"/>
    <p:sldId id="2147483442" r:id="rId65"/>
    <p:sldId id="259" r:id="rId66"/>
    <p:sldId id="2147483603" r:id="rId67"/>
    <p:sldId id="2147470962" r:id="rId68"/>
    <p:sldId id="2147483610" r:id="rId69"/>
    <p:sldId id="2147481945" r:id="rId70"/>
    <p:sldId id="2147482534" r:id="rId71"/>
    <p:sldId id="293" r:id="rId72"/>
    <p:sldId id="2147483602" r:id="rId73"/>
    <p:sldId id="2147483644" r:id="rId74"/>
    <p:sldId id="2147483607" r:id="rId75"/>
    <p:sldId id="2147483608" r:id="rId76"/>
    <p:sldId id="2147483609" r:id="rId77"/>
    <p:sldId id="2147376858" r:id="rId78"/>
    <p:sldId id="287" r:id="rId79"/>
    <p:sldId id="272" r:id="rId80"/>
    <p:sldId id="275" r:id="rId81"/>
    <p:sldId id="273" r:id="rId82"/>
    <p:sldId id="276" r:id="rId83"/>
    <p:sldId id="277" r:id="rId84"/>
    <p:sldId id="278" r:id="rId85"/>
    <p:sldId id="286" r:id="rId86"/>
    <p:sldId id="288" r:id="rId87"/>
    <p:sldId id="282" r:id="rId88"/>
    <p:sldId id="2147483444" r:id="rId89"/>
    <p:sldId id="270" r:id="rId90"/>
    <p:sldId id="2147483647" r:id="rId91"/>
    <p:sldId id="271" r:id="rId92"/>
    <p:sldId id="2147474968" r:id="rId93"/>
    <p:sldId id="301" r:id="rId94"/>
    <p:sldId id="2147481941" r:id="rId95"/>
    <p:sldId id="2141410788" r:id="rId96"/>
    <p:sldId id="348" r:id="rId97"/>
    <p:sldId id="349" r:id="rId98"/>
    <p:sldId id="350" r:id="rId99"/>
    <p:sldId id="355" r:id="rId100"/>
    <p:sldId id="353" r:id="rId101"/>
    <p:sldId id="311" r:id="rId102"/>
    <p:sldId id="292" r:id="rId103"/>
    <p:sldId id="296" r:id="rId104"/>
    <p:sldId id="298" r:id="rId105"/>
    <p:sldId id="299" r:id="rId106"/>
    <p:sldId id="300" r:id="rId107"/>
    <p:sldId id="302" r:id="rId108"/>
    <p:sldId id="303" r:id="rId109"/>
    <p:sldId id="310" r:id="rId110"/>
  </p:sldIdLst>
  <p:sldSz cx="12192000" cy="6858000"/>
  <p:notesSz cx="7772400" cy="10058400"/>
  <p:custDataLst>
    <p:tags r:id="rId113"/>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0C8965"/>
    <a:srgbClr val="F7E2E1"/>
    <a:srgbClr val="E4EDF2"/>
    <a:srgbClr val="E4EEF3"/>
    <a:srgbClr val="EDF5F9"/>
    <a:srgbClr val="E3EDF2"/>
    <a:srgbClr val="E3ECF2"/>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56" autoAdjust="0"/>
    <p:restoredTop sz="96301" autoAdjust="0"/>
  </p:normalViewPr>
  <p:slideViewPr>
    <p:cSldViewPr>
      <p:cViewPr varScale="1">
        <p:scale>
          <a:sx n="123" d="100"/>
          <a:sy n="123" d="100"/>
        </p:scale>
        <p:origin x="712" y="184"/>
      </p:cViewPr>
      <p:guideLst>
        <p:guide orient="horz" pos="4208"/>
        <p:guide pos="3719"/>
        <p:guide pos="6208"/>
        <p:guide pos="332"/>
      </p:guideLst>
    </p:cSldViewPr>
  </p:slideViewPr>
  <p:outlineViewPr>
    <p:cViewPr varScale="1">
      <p:scale>
        <a:sx n="170" d="200"/>
        <a:sy n="170" d="200"/>
      </p:scale>
      <p:origin x="0" y="-149912"/>
    </p:cViewPr>
  </p:outlineViewPr>
  <p:notesTextViewPr>
    <p:cViewPr>
      <p:scale>
        <a:sx n="55" d="100"/>
        <a:sy n="55" d="100"/>
      </p:scale>
      <p:origin x="0" y="0"/>
    </p:cViewPr>
  </p:notesTextViewPr>
  <p:sorterViewPr>
    <p:cViewPr>
      <p:scale>
        <a:sx n="125" d="100"/>
        <a:sy n="125"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theme" Target="theme/theme1.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handoutMaster" Target="handoutMasters/handoutMaster1.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tags" Target="tags/tag1.xml"/><Relationship Id="rId118" Type="http://schemas.openxmlformats.org/officeDocument/2006/relationships/tableStyles" Target="tableStyles.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commentAuthors" Target="commentAuthors.xml"/><Relationship Id="rId119" Type="http://schemas.openxmlformats.org/officeDocument/2006/relationships/customXml" Target="../customXml/item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customXml" Target="../customXml/item2.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presProps" Target="presProp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customXml" Target="../customXml/item3.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notesMaster" Target="notesMasters/notesMaster1.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6.xml"/><Relationship Id="rId1" Type="http://schemas.microsoft.com/office/2011/relationships/chartStyle" Target="style6.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rgbClr val="1168B3"/>
              </a:solidFill>
              <a:ln>
                <a:noFill/>
              </a:ln>
              <a:effectLst/>
            </c:spPr>
            <c:extLst>
              <c:ext xmlns:c16="http://schemas.microsoft.com/office/drawing/2014/chart" uri="{C3380CC4-5D6E-409C-BE32-E72D297353CC}">
                <c16:uniqueId val="{00000001-2F73-4DEB-8642-B8F1176B9803}"/>
              </c:ext>
            </c:extLst>
          </c:dPt>
          <c:dPt>
            <c:idx val="2"/>
            <c:invertIfNegative val="0"/>
            <c:bubble3D val="0"/>
            <c:spPr>
              <a:solidFill>
                <a:srgbClr val="D77624"/>
              </a:solidFill>
              <a:ln>
                <a:noFill/>
              </a:ln>
              <a:effectLst/>
            </c:spPr>
            <c:extLst>
              <c:ext xmlns:c16="http://schemas.microsoft.com/office/drawing/2014/chart" uri="{C3380CC4-5D6E-409C-BE32-E72D297353CC}">
                <c16:uniqueId val="{00000003-2F73-4DEB-8642-B8F1176B9803}"/>
              </c:ext>
            </c:extLst>
          </c:dPt>
          <c:dPt>
            <c:idx val="3"/>
            <c:invertIfNegative val="0"/>
            <c:bubble3D val="0"/>
            <c:spPr>
              <a:solidFill>
                <a:srgbClr val="0C813D"/>
              </a:solidFill>
              <a:ln>
                <a:noFill/>
              </a:ln>
              <a:effectLst/>
            </c:spPr>
            <c:extLst>
              <c:ext xmlns:c16="http://schemas.microsoft.com/office/drawing/2014/chart" uri="{C3380CC4-5D6E-409C-BE32-E72D297353CC}">
                <c16:uniqueId val="{00000005-2F73-4DEB-8642-B8F1176B9803}"/>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Localized</c:v>
                </c:pt>
                <c:pt idx="1">
                  <c:v>Regional</c:v>
                </c:pt>
                <c:pt idx="2">
                  <c:v>Distant</c:v>
                </c:pt>
                <c:pt idx="3">
                  <c:v>Unknown</c:v>
                </c:pt>
              </c:strCache>
            </c:strRef>
          </c:cat>
          <c:val>
            <c:numRef>
              <c:f>Sheet1!$B$2:$B$5</c:f>
              <c:numCache>
                <c:formatCode>General</c:formatCode>
                <c:ptCount val="4"/>
                <c:pt idx="0">
                  <c:v>94.8</c:v>
                </c:pt>
                <c:pt idx="1">
                  <c:v>69.7</c:v>
                </c:pt>
                <c:pt idx="2">
                  <c:v>18.899999999999999</c:v>
                </c:pt>
                <c:pt idx="3">
                  <c:v>57.6</c:v>
                </c:pt>
              </c:numCache>
            </c:numRef>
          </c:val>
          <c:extLst>
            <c:ext xmlns:c16="http://schemas.microsoft.com/office/drawing/2014/chart" uri="{C3380CC4-5D6E-409C-BE32-E72D297353CC}">
              <c16:uniqueId val="{00000006-2F73-4DEB-8642-B8F1176B9803}"/>
            </c:ext>
          </c:extLst>
        </c:ser>
        <c:dLbls>
          <c:dLblPos val="outEnd"/>
          <c:showLegendKey val="0"/>
          <c:showVal val="1"/>
          <c:showCatName val="0"/>
          <c:showSerName val="0"/>
          <c:showPercent val="0"/>
          <c:showBubbleSize val="0"/>
        </c:dLbls>
        <c:gapWidth val="48"/>
        <c:axId val="509378256"/>
        <c:axId val="509379904"/>
      </c:barChart>
      <c:catAx>
        <c:axId val="509378256"/>
        <c:scaling>
          <c:orientation val="minMax"/>
        </c:scaling>
        <c:delete val="0"/>
        <c:axPos val="b"/>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509379904"/>
        <c:crosses val="autoZero"/>
        <c:auto val="1"/>
        <c:lblAlgn val="ctr"/>
        <c:lblOffset val="100"/>
        <c:noMultiLvlLbl val="0"/>
      </c:catAx>
      <c:valAx>
        <c:axId val="509379904"/>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b="1" dirty="0"/>
                  <a:t>5-Year Relative Survival, %</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09378256"/>
        <c:crosses val="autoZero"/>
        <c:crossBetween val="between"/>
      </c:valAx>
      <c:spPr>
        <a:noFill/>
        <a:ln>
          <a:noFill/>
        </a:ln>
        <a:effectLst/>
      </c:spPr>
    </c:plotArea>
    <c:plotVisOnly val="1"/>
    <c:dispBlanksAs val="gap"/>
    <c:showDLblsOverMax val="0"/>
    <c:extLst/>
  </c:chart>
  <c:spPr>
    <a:noFill/>
    <a:ln>
      <a:noFill/>
    </a:ln>
    <a:effectLst/>
  </c:spPr>
  <c:txPr>
    <a:bodyPr/>
    <a:lstStyle/>
    <a:p>
      <a:pPr>
        <a:defRPr sz="1000">
          <a:solidFill>
            <a:schemeClr val="tx1"/>
          </a:solidFill>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167382427810714E-2"/>
          <c:y val="7.7499531833935389E-2"/>
          <c:w val="0.8130335458820287"/>
          <c:h val="0.74535945654740421"/>
        </c:manualLayout>
      </c:layout>
      <c:lineChart>
        <c:grouping val="standard"/>
        <c:varyColors val="0"/>
        <c:ser>
          <c:idx val="0"/>
          <c:order val="0"/>
          <c:tx>
            <c:strRef>
              <c:f>Sheet1!$B$1</c:f>
              <c:strCache>
                <c:ptCount val="1"/>
                <c:pt idx="0">
                  <c:v>Series 1</c:v>
                </c:pt>
              </c:strCache>
            </c:strRef>
          </c:tx>
          <c:marker>
            <c:symbol val="none"/>
          </c:marker>
          <c:cat>
            <c:numRef>
              <c:f>Sheet1!$A$2:$A$19</c:f>
              <c:numCache>
                <c:formatCode>General</c:formatCode>
                <c:ptCount val="18"/>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numCache>
            </c:numRef>
          </c:cat>
          <c:val>
            <c:numRef>
              <c:f>Sheet1!$B$2:$B$19</c:f>
              <c:numCache>
                <c:formatCode>General</c:formatCode>
                <c:ptCount val="18"/>
              </c:numCache>
            </c:numRef>
          </c:val>
          <c:smooth val="0"/>
          <c:extLst>
            <c:ext xmlns:c16="http://schemas.microsoft.com/office/drawing/2014/chart" uri="{C3380CC4-5D6E-409C-BE32-E72D297353CC}">
              <c16:uniqueId val="{00000000-CF97-48AD-B3C5-F53E6061FB4C}"/>
            </c:ext>
          </c:extLst>
        </c:ser>
        <c:dLbls>
          <c:showLegendKey val="0"/>
          <c:showVal val="0"/>
          <c:showCatName val="0"/>
          <c:showSerName val="0"/>
          <c:showPercent val="0"/>
          <c:showBubbleSize val="0"/>
        </c:dLbls>
        <c:smooth val="0"/>
        <c:axId val="127197696"/>
        <c:axId val="93777856"/>
      </c:lineChart>
      <c:catAx>
        <c:axId val="127197696"/>
        <c:scaling>
          <c:orientation val="minMax"/>
        </c:scaling>
        <c:delete val="0"/>
        <c:axPos val="b"/>
        <c:numFmt formatCode="General" sourceLinked="1"/>
        <c:majorTickMark val="out"/>
        <c:minorTickMark val="none"/>
        <c:tickLblPos val="nextTo"/>
        <c:spPr>
          <a:ln w="19050">
            <a:solidFill>
              <a:schemeClr val="tx1"/>
            </a:solidFill>
          </a:ln>
        </c:spPr>
        <c:crossAx val="93777856"/>
        <c:crosses val="autoZero"/>
        <c:auto val="1"/>
        <c:lblAlgn val="ctr"/>
        <c:lblOffset val="100"/>
        <c:noMultiLvlLbl val="0"/>
      </c:catAx>
      <c:valAx>
        <c:axId val="93777856"/>
        <c:scaling>
          <c:orientation val="minMax"/>
          <c:max val="100"/>
          <c:min val="0"/>
        </c:scaling>
        <c:delete val="0"/>
        <c:axPos val="l"/>
        <c:numFmt formatCode="General" sourceLinked="1"/>
        <c:majorTickMark val="out"/>
        <c:minorTickMark val="none"/>
        <c:tickLblPos val="nextTo"/>
        <c:spPr>
          <a:ln w="19050">
            <a:solidFill>
              <a:schemeClr val="tx1"/>
            </a:solidFill>
          </a:ln>
        </c:spPr>
        <c:crossAx val="127197696"/>
        <c:crosses val="autoZero"/>
        <c:crossBetween val="midCat"/>
        <c:majorUnit val="10"/>
        <c:minorUnit val="4.0000000000000008E-2"/>
      </c:valAx>
    </c:plotArea>
    <c:plotVisOnly val="1"/>
    <c:dispBlanksAs val="gap"/>
    <c:showDLblsOverMax val="0"/>
  </c:chart>
  <c:txPr>
    <a:bodyPr/>
    <a:lstStyle/>
    <a:p>
      <a:pPr>
        <a:defRPr sz="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752616811876199"/>
          <c:y val="0"/>
          <c:w val="0.79411540900443878"/>
          <c:h val="1"/>
        </c:manualLayout>
      </c:layout>
      <c:bubbleChart>
        <c:varyColors val="0"/>
        <c:ser>
          <c:idx val="0"/>
          <c:order val="0"/>
          <c:tx>
            <c:strRef>
              <c:f>Sheet1!$C$1</c:f>
              <c:strCache>
                <c:ptCount val="1"/>
                <c:pt idx="0">
                  <c:v>Y-Values</c:v>
                </c:pt>
              </c:strCache>
            </c:strRef>
          </c:tx>
          <c:spPr>
            <a:solidFill>
              <a:srgbClr val="830051"/>
            </a:solidFill>
            <a:ln>
              <a:noFill/>
            </a:ln>
            <a:effectLst/>
          </c:spPr>
          <c:invertIfNegative val="0"/>
          <c:errBars>
            <c:errDir val="x"/>
            <c:errBarType val="both"/>
            <c:errValType val="cust"/>
            <c:noEndCap val="0"/>
            <c:plus>
              <c:numRef>
                <c:f>Sheet1!$J$2:$J$18</c:f>
                <c:numCache>
                  <c:formatCode>General</c:formatCode>
                  <c:ptCount val="17"/>
                  <c:pt idx="0">
                    <c:v>0.16000000000000003</c:v>
                  </c:pt>
                  <c:pt idx="1">
                    <c:v>0.16999999999999998</c:v>
                  </c:pt>
                  <c:pt idx="2">
                    <c:v>0.41000000000000003</c:v>
                  </c:pt>
                  <c:pt idx="3">
                    <c:v>0</c:v>
                  </c:pt>
                  <c:pt idx="4">
                    <c:v>0</c:v>
                  </c:pt>
                  <c:pt idx="5">
                    <c:v>0.20000000000000007</c:v>
                  </c:pt>
                  <c:pt idx="6">
                    <c:v>0.3600000000000001</c:v>
                  </c:pt>
                  <c:pt idx="7">
                    <c:v>0.71</c:v>
                  </c:pt>
                  <c:pt idx="8">
                    <c:v>0.39</c:v>
                  </c:pt>
                  <c:pt idx="9">
                    <c:v>0.20000000000000007</c:v>
                  </c:pt>
                  <c:pt idx="10">
                    <c:v>0.71</c:v>
                  </c:pt>
                  <c:pt idx="11">
                    <c:v>0</c:v>
                  </c:pt>
                  <c:pt idx="12">
                    <c:v>0.18000000000000005</c:v>
                  </c:pt>
                  <c:pt idx="13">
                    <c:v>0.71</c:v>
                  </c:pt>
                  <c:pt idx="14">
                    <c:v>0.25</c:v>
                  </c:pt>
                  <c:pt idx="15">
                    <c:v>0.3</c:v>
                  </c:pt>
                  <c:pt idx="16">
                    <c:v>0.42000000000000004</c:v>
                  </c:pt>
                </c:numCache>
              </c:numRef>
            </c:plus>
            <c:minus>
              <c:numRef>
                <c:f>Sheet1!$I$2:$I$18</c:f>
                <c:numCache>
                  <c:formatCode>General</c:formatCode>
                  <c:ptCount val="17"/>
                  <c:pt idx="0">
                    <c:v>0.12999999999999995</c:v>
                  </c:pt>
                  <c:pt idx="1">
                    <c:v>0.13</c:v>
                  </c:pt>
                  <c:pt idx="2">
                    <c:v>0.28000000000000003</c:v>
                  </c:pt>
                  <c:pt idx="3">
                    <c:v>0</c:v>
                  </c:pt>
                  <c:pt idx="4">
                    <c:v>0</c:v>
                  </c:pt>
                  <c:pt idx="5">
                    <c:v>0.14999999999999997</c:v>
                  </c:pt>
                  <c:pt idx="6">
                    <c:v>0.24</c:v>
                  </c:pt>
                  <c:pt idx="7">
                    <c:v>0.37</c:v>
                  </c:pt>
                  <c:pt idx="8">
                    <c:v>0.20999999999999996</c:v>
                  </c:pt>
                  <c:pt idx="9">
                    <c:v>0.14999999999999997</c:v>
                  </c:pt>
                  <c:pt idx="10">
                    <c:v>0.37</c:v>
                  </c:pt>
                  <c:pt idx="11">
                    <c:v>0</c:v>
                  </c:pt>
                  <c:pt idx="12">
                    <c:v>0.13999999999999996</c:v>
                  </c:pt>
                  <c:pt idx="13">
                    <c:v>0.37</c:v>
                  </c:pt>
                  <c:pt idx="14">
                    <c:v>0.18</c:v>
                  </c:pt>
                  <c:pt idx="15">
                    <c:v>0.19</c:v>
                  </c:pt>
                  <c:pt idx="16">
                    <c:v>0.26</c:v>
                  </c:pt>
                </c:numCache>
              </c:numRef>
            </c:minus>
            <c:spPr>
              <a:noFill/>
              <a:ln w="12700" cap="flat" cmpd="sng" algn="ctr">
                <a:solidFill>
                  <a:srgbClr val="830051"/>
                </a:solidFill>
                <a:miter lim="800000"/>
              </a:ln>
              <a:effectLst/>
            </c:spPr>
          </c:errBars>
          <c:xVal>
            <c:numRef>
              <c:f>Sheet1!$B$2:$B$18</c:f>
              <c:numCache>
                <c:formatCode>General</c:formatCode>
                <c:ptCount val="17"/>
                <c:pt idx="0">
                  <c:v>0.56999999999999995</c:v>
                </c:pt>
                <c:pt idx="1">
                  <c:v>0.44</c:v>
                </c:pt>
                <c:pt idx="2">
                  <c:v>0.87</c:v>
                </c:pt>
                <c:pt idx="4">
                  <c:v>0</c:v>
                </c:pt>
                <c:pt idx="5">
                  <c:v>0.47</c:v>
                </c:pt>
                <c:pt idx="6">
                  <c:v>0.71</c:v>
                </c:pt>
                <c:pt idx="7">
                  <c:v>0.74</c:v>
                </c:pt>
                <c:pt idx="8">
                  <c:v>0.47</c:v>
                </c:pt>
                <c:pt idx="9">
                  <c:v>0.57999999999999996</c:v>
                </c:pt>
                <c:pt idx="10">
                  <c:v>0.74</c:v>
                </c:pt>
                <c:pt idx="12">
                  <c:v>0.56999999999999995</c:v>
                </c:pt>
                <c:pt idx="13">
                  <c:v>0.74</c:v>
                </c:pt>
                <c:pt idx="14">
                  <c:v>0.6</c:v>
                </c:pt>
                <c:pt idx="15">
                  <c:v>0.46</c:v>
                </c:pt>
                <c:pt idx="16">
                  <c:v>0.64</c:v>
                </c:pt>
              </c:numCache>
            </c:numRef>
          </c:xVal>
          <c:yVal>
            <c:numRef>
              <c:f>Sheet1!$C$2:$C$18</c:f>
              <c:numCache>
                <c:formatCode>General</c:formatCode>
                <c:ptCount val="17"/>
                <c:pt idx="0">
                  <c:v>20</c:v>
                </c:pt>
                <c:pt idx="1">
                  <c:v>19</c:v>
                </c:pt>
                <c:pt idx="2">
                  <c:v>18</c:v>
                </c:pt>
                <c:pt idx="3">
                  <c:v>17</c:v>
                </c:pt>
                <c:pt idx="4">
                  <c:v>15.8</c:v>
                </c:pt>
                <c:pt idx="5">
                  <c:v>14.9</c:v>
                </c:pt>
                <c:pt idx="6">
                  <c:v>13.8</c:v>
                </c:pt>
                <c:pt idx="7">
                  <c:v>12.8</c:v>
                </c:pt>
                <c:pt idx="8">
                  <c:v>11.9</c:v>
                </c:pt>
                <c:pt idx="9">
                  <c:v>10.8</c:v>
                </c:pt>
                <c:pt idx="10">
                  <c:v>9.8000000000000007</c:v>
                </c:pt>
                <c:pt idx="11">
                  <c:v>8.9</c:v>
                </c:pt>
                <c:pt idx="12">
                  <c:v>7.6</c:v>
                </c:pt>
                <c:pt idx="13">
                  <c:v>6.7</c:v>
                </c:pt>
                <c:pt idx="14">
                  <c:v>5.6</c:v>
                </c:pt>
                <c:pt idx="15">
                  <c:v>4.5999999999999996</c:v>
                </c:pt>
                <c:pt idx="16">
                  <c:v>3.6</c:v>
                </c:pt>
              </c:numCache>
            </c:numRef>
          </c:yVal>
          <c:bubbleSize>
            <c:numRef>
              <c:f>Sheet1!$D$2:$D$18</c:f>
              <c:numCache>
                <c:formatCode>General</c:formatCode>
                <c:ptCount val="17"/>
                <c:pt idx="0">
                  <c:v>272</c:v>
                </c:pt>
                <c:pt idx="1">
                  <c:v>179</c:v>
                </c:pt>
                <c:pt idx="2">
                  <c:v>88</c:v>
                </c:pt>
                <c:pt idx="4">
                  <c:v>0</c:v>
                </c:pt>
                <c:pt idx="5">
                  <c:v>142</c:v>
                </c:pt>
                <c:pt idx="6">
                  <c:v>90</c:v>
                </c:pt>
                <c:pt idx="7">
                  <c:v>40</c:v>
                </c:pt>
                <c:pt idx="8">
                  <c:v>38</c:v>
                </c:pt>
                <c:pt idx="9">
                  <c:v>194</c:v>
                </c:pt>
                <c:pt idx="10">
                  <c:v>40</c:v>
                </c:pt>
                <c:pt idx="12">
                  <c:v>217</c:v>
                </c:pt>
                <c:pt idx="13">
                  <c:v>40</c:v>
                </c:pt>
                <c:pt idx="14">
                  <c:v>132</c:v>
                </c:pt>
                <c:pt idx="15">
                  <c:v>83</c:v>
                </c:pt>
                <c:pt idx="16">
                  <c:v>57</c:v>
                </c:pt>
              </c:numCache>
            </c:numRef>
          </c:bubbleSize>
          <c:bubble3D val="0"/>
          <c:extLst>
            <c:ext xmlns:c16="http://schemas.microsoft.com/office/drawing/2014/chart" uri="{C3380CC4-5D6E-409C-BE32-E72D297353CC}">
              <c16:uniqueId val="{00000000-341B-4C62-9022-3D9E4078F3FE}"/>
            </c:ext>
          </c:extLst>
        </c:ser>
        <c:ser>
          <c:idx val="1"/>
          <c:order val="1"/>
          <c:tx>
            <c:v>tick marks</c:v>
          </c:tx>
          <c:spPr>
            <a:noFill/>
            <a:ln w="25400">
              <a:noFill/>
            </a:ln>
            <a:effectLst/>
          </c:spPr>
          <c:invertIfNegative val="0"/>
          <c:xVal>
            <c:numRef>
              <c:f>Sheet1!$B$20:$B$24</c:f>
              <c:numCache>
                <c:formatCode>General</c:formatCode>
                <c:ptCount val="5"/>
                <c:pt idx="0">
                  <c:v>0.125</c:v>
                </c:pt>
                <c:pt idx="1">
                  <c:v>0.25</c:v>
                </c:pt>
                <c:pt idx="2">
                  <c:v>0.5</c:v>
                </c:pt>
                <c:pt idx="3">
                  <c:v>1</c:v>
                </c:pt>
                <c:pt idx="4">
                  <c:v>2</c:v>
                </c:pt>
              </c:numCache>
            </c:numRef>
          </c:xVal>
          <c:yVal>
            <c:numRef>
              <c:f>Sheet1!$C$20:$C$24</c:f>
              <c:numCache>
                <c:formatCode>General</c:formatCode>
                <c:ptCount val="5"/>
                <c:pt idx="0">
                  <c:v>-3</c:v>
                </c:pt>
                <c:pt idx="1">
                  <c:v>-3</c:v>
                </c:pt>
                <c:pt idx="2">
                  <c:v>-3</c:v>
                </c:pt>
                <c:pt idx="3">
                  <c:v>-3</c:v>
                </c:pt>
                <c:pt idx="4">
                  <c:v>-3</c:v>
                </c:pt>
              </c:numCache>
            </c:numRef>
          </c:yVal>
          <c:bubbleSize>
            <c:numRef>
              <c:f>Sheet1!$D$20:$D$24</c:f>
              <c:numCache>
                <c:formatCode>General</c:formatCode>
                <c:ptCount val="5"/>
                <c:pt idx="0">
                  <c:v>100</c:v>
                </c:pt>
                <c:pt idx="1">
                  <c:v>100</c:v>
                </c:pt>
                <c:pt idx="2">
                  <c:v>100</c:v>
                </c:pt>
                <c:pt idx="3">
                  <c:v>100</c:v>
                </c:pt>
                <c:pt idx="4">
                  <c:v>100</c:v>
                </c:pt>
              </c:numCache>
            </c:numRef>
          </c:bubbleSize>
          <c:bubble3D val="0"/>
          <c:extLst>
            <c:ext xmlns:c16="http://schemas.microsoft.com/office/drawing/2014/chart" uri="{C3380CC4-5D6E-409C-BE32-E72D297353CC}">
              <c16:uniqueId val="{00000001-341B-4C62-9022-3D9E4078F3FE}"/>
            </c:ext>
          </c:extLst>
        </c:ser>
        <c:dLbls>
          <c:showLegendKey val="0"/>
          <c:showVal val="0"/>
          <c:showCatName val="0"/>
          <c:showSerName val="0"/>
          <c:showPercent val="0"/>
          <c:showBubbleSize val="0"/>
        </c:dLbls>
        <c:bubbleScale val="16"/>
        <c:showNegBubbles val="0"/>
        <c:axId val="415005184"/>
        <c:axId val="293428128"/>
      </c:bubbleChart>
      <c:valAx>
        <c:axId val="415005184"/>
        <c:scaling>
          <c:logBase val="2"/>
          <c:orientation val="minMax"/>
          <c:max val="2"/>
          <c:min val="0.25"/>
        </c:scaling>
        <c:delete val="0"/>
        <c:axPos val="b"/>
        <c:numFmt formatCode="General" sourceLinked="1"/>
        <c:majorTickMark val="out"/>
        <c:minorTickMark val="none"/>
        <c:tickLblPos val="none"/>
        <c:spPr>
          <a:noFill/>
          <a:ln w="12700" cap="sq" cmpd="sng" algn="ctr">
            <a:noFill/>
            <a:miter lim="800000"/>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293428128"/>
        <c:crosses val="autoZero"/>
        <c:crossBetween val="midCat"/>
      </c:valAx>
      <c:valAx>
        <c:axId val="293428128"/>
        <c:scaling>
          <c:orientation val="minMax"/>
          <c:max val="20.5"/>
          <c:min val="-3"/>
        </c:scaling>
        <c:delete val="1"/>
        <c:axPos val="l"/>
        <c:numFmt formatCode="General" sourceLinked="1"/>
        <c:majorTickMark val="none"/>
        <c:minorTickMark val="none"/>
        <c:tickLblPos val="none"/>
        <c:crossAx val="415005184"/>
        <c:crossesAt val="1"/>
        <c:crossBetween val="midCat"/>
        <c:maj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612533861806022"/>
          <c:y val="0.14240033077317743"/>
          <c:w val="0.68542952663375722"/>
          <c:h val="0.75586033078881754"/>
        </c:manualLayout>
      </c:layout>
      <c:barChart>
        <c:barDir val="col"/>
        <c:grouping val="clustered"/>
        <c:varyColors val="0"/>
        <c:ser>
          <c:idx val="0"/>
          <c:order val="0"/>
          <c:tx>
            <c:strRef>
              <c:f>Sheet1!$B$1</c:f>
              <c:strCache>
                <c:ptCount val="1"/>
                <c:pt idx="0">
                  <c:v>All Patients</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Endometrial</c:v>
                </c:pt>
              </c:strCache>
            </c:strRef>
          </c:cat>
          <c:val>
            <c:numRef>
              <c:f>Sheet1!$B$2</c:f>
              <c:numCache>
                <c:formatCode>General</c:formatCode>
                <c:ptCount val="1"/>
                <c:pt idx="0">
                  <c:v>57.5</c:v>
                </c:pt>
              </c:numCache>
            </c:numRef>
          </c:val>
          <c:extLst>
            <c:ext xmlns:c16="http://schemas.microsoft.com/office/drawing/2014/chart" uri="{C3380CC4-5D6E-409C-BE32-E72D297353CC}">
              <c16:uniqueId val="{00000000-219E-4E33-B7ED-65570240246E}"/>
            </c:ext>
          </c:extLst>
        </c:ser>
        <c:ser>
          <c:idx val="1"/>
          <c:order val="1"/>
          <c:tx>
            <c:strRef>
              <c:f>Sheet1!$C$1</c:f>
              <c:strCache>
                <c:ptCount val="1"/>
                <c:pt idx="0">
                  <c:v>IHC 3+</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Endometrial</c:v>
                </c:pt>
              </c:strCache>
            </c:strRef>
          </c:cat>
          <c:val>
            <c:numRef>
              <c:f>Sheet1!$C$2</c:f>
              <c:numCache>
                <c:formatCode>General</c:formatCode>
                <c:ptCount val="1"/>
                <c:pt idx="0">
                  <c:v>84.6</c:v>
                </c:pt>
              </c:numCache>
            </c:numRef>
          </c:val>
          <c:extLst>
            <c:ext xmlns:c16="http://schemas.microsoft.com/office/drawing/2014/chart" uri="{C3380CC4-5D6E-409C-BE32-E72D297353CC}">
              <c16:uniqueId val="{00000001-219E-4E33-B7ED-65570240246E}"/>
            </c:ext>
          </c:extLst>
        </c:ser>
        <c:ser>
          <c:idx val="2"/>
          <c:order val="2"/>
          <c:tx>
            <c:strRef>
              <c:f>Sheet1!$D$1</c:f>
              <c:strCache>
                <c:ptCount val="1"/>
                <c:pt idx="0">
                  <c:v>IHC 2+</c:v>
                </c:pt>
              </c:strCache>
            </c:strRef>
          </c:tx>
          <c:spPr>
            <a:solidFill>
              <a:schemeClr val="accent3"/>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Endometrial</c:v>
                </c:pt>
              </c:strCache>
            </c:strRef>
          </c:cat>
          <c:val>
            <c:numRef>
              <c:f>Sheet1!$D$2</c:f>
              <c:numCache>
                <c:formatCode>General</c:formatCode>
                <c:ptCount val="1"/>
                <c:pt idx="0">
                  <c:v>47.1</c:v>
                </c:pt>
              </c:numCache>
            </c:numRef>
          </c:val>
          <c:extLst>
            <c:ext xmlns:c16="http://schemas.microsoft.com/office/drawing/2014/chart" uri="{C3380CC4-5D6E-409C-BE32-E72D297353CC}">
              <c16:uniqueId val="{00000002-219E-4E33-B7ED-65570240246E}"/>
            </c:ext>
          </c:extLst>
        </c:ser>
        <c:dLbls>
          <c:showLegendKey val="0"/>
          <c:showVal val="1"/>
          <c:showCatName val="0"/>
          <c:showSerName val="0"/>
          <c:showPercent val="0"/>
          <c:showBubbleSize val="0"/>
        </c:dLbls>
        <c:gapWidth val="172"/>
        <c:axId val="1262821744"/>
        <c:axId val="1221405135"/>
      </c:barChart>
      <c:catAx>
        <c:axId val="1262821744"/>
        <c:scaling>
          <c:orientation val="minMax"/>
        </c:scaling>
        <c:delete val="0"/>
        <c:axPos val="b"/>
        <c:numFmt formatCode="General" sourceLinked="1"/>
        <c:majorTickMark val="none"/>
        <c:minorTickMark val="none"/>
        <c:tickLblPos val="nextTo"/>
        <c:spPr>
          <a:noFill/>
          <a:ln w="12700" cap="flat" cmpd="sng" algn="ctr">
            <a:solidFill>
              <a:srgbClr val="000000"/>
            </a:solidFill>
            <a:round/>
          </a:ln>
          <a:effectLst/>
        </c:spPr>
        <c:txPr>
          <a:bodyPr rot="-60000000" spcFirstLastPara="1" vertOverflow="ellipsis" vert="horz" wrap="square" anchor="ctr" anchorCtr="1"/>
          <a:lstStyle/>
          <a:p>
            <a:pPr>
              <a:defRPr sz="1200" b="1" i="0" u="none" strike="noStrike" kern="1200" baseline="0">
                <a:solidFill>
                  <a:srgbClr val="000000"/>
                </a:solidFill>
                <a:latin typeface="+mn-lt"/>
                <a:ea typeface="+mn-ea"/>
                <a:cs typeface="+mn-cs"/>
              </a:defRPr>
            </a:pPr>
            <a:endParaRPr lang="en-US"/>
          </a:p>
        </c:txPr>
        <c:crossAx val="1221405135"/>
        <c:crosses val="autoZero"/>
        <c:auto val="1"/>
        <c:lblAlgn val="ctr"/>
        <c:lblOffset val="0"/>
        <c:noMultiLvlLbl val="0"/>
      </c:catAx>
      <c:valAx>
        <c:axId val="1221405135"/>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b="1">
                    <a:solidFill>
                      <a:schemeClr val="tx1"/>
                    </a:solidFill>
                  </a:rPr>
                  <a:t>Confirmed ORR by Investigator (%)</a:t>
                </a:r>
              </a:p>
            </c:rich>
          </c:tx>
          <c:layout>
            <c:manualLayout>
              <c:xMode val="edge"/>
              <c:yMode val="edge"/>
              <c:x val="6.8039864778099313E-2"/>
              <c:y val="0.2166543109830395"/>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12700">
            <a:solidFill>
              <a:srgbClr val="000000"/>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6282174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39106586388741"/>
          <c:y val="0.15244344077366861"/>
          <c:w val="0.72467049476621093"/>
          <c:h val="0.74943837076549691"/>
        </c:manualLayout>
      </c:layout>
      <c:pieChart>
        <c:varyColors val="1"/>
        <c:ser>
          <c:idx val="0"/>
          <c:order val="0"/>
          <c:tx>
            <c:strRef>
              <c:f>Sheet1!$B$1</c:f>
              <c:strCache>
                <c:ptCount val="1"/>
                <c:pt idx="0">
                  <c:v>Sales</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1308-452C-A191-D39D94461C36}"/>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1308-452C-A191-D39D94461C36}"/>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1308-452C-A191-D39D94461C36}"/>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1308-452C-A191-D39D94461C36}"/>
              </c:ext>
            </c:extLst>
          </c:dPt>
          <c:dLbls>
            <c:dLbl>
              <c:idx val="0"/>
              <c:spPr>
                <a:noFill/>
                <a:ln>
                  <a:noFill/>
                </a:ln>
                <a:effectLst/>
              </c:spPr>
              <c:txPr>
                <a:bodyPr rot="0" spcFirstLastPara="1" vertOverflow="ellipsis" vert="horz" wrap="square" anchor="ctr" anchorCtr="1"/>
                <a:lstStyle/>
                <a:p>
                  <a:pPr>
                    <a:defRPr sz="9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1-1308-452C-A191-D39D94461C36}"/>
                </c:ext>
              </c:extLst>
            </c:dLbl>
            <c:dLbl>
              <c:idx val="1"/>
              <c:spPr>
                <a:noFill/>
                <a:ln>
                  <a:noFill/>
                </a:ln>
                <a:effectLst/>
              </c:spPr>
              <c:txPr>
                <a:bodyPr rot="0" spcFirstLastPara="1" vertOverflow="ellipsis" vert="horz" wrap="square" anchor="ctr" anchorCtr="1"/>
                <a:lstStyle/>
                <a:p>
                  <a:pPr>
                    <a:defRPr sz="900" b="1" i="0" u="none" strike="noStrike" kern="1200" spc="0" baseline="0">
                      <a:solidFill>
                        <a:schemeClr val="accent2"/>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3-1308-452C-A191-D39D94461C36}"/>
                </c:ext>
              </c:extLst>
            </c:dLbl>
            <c:dLbl>
              <c:idx val="2"/>
              <c:layout>
                <c:manualLayout>
                  <c:x val="-1.6955357211994627E-2"/>
                  <c:y val="5.2256492972118901E-2"/>
                </c:manualLayout>
              </c:layout>
              <c:spPr>
                <a:noFill/>
                <a:ln>
                  <a:noFill/>
                </a:ln>
                <a:effectLst/>
              </c:spPr>
              <c:txPr>
                <a:bodyPr rot="0" spcFirstLastPara="1" vertOverflow="ellipsis" vert="horz" wrap="square" anchor="ctr" anchorCtr="1"/>
                <a:lstStyle/>
                <a:p>
                  <a:pPr>
                    <a:defRPr sz="900" b="1" i="0" u="none" strike="noStrike" kern="1200" spc="0" baseline="0">
                      <a:solidFill>
                        <a:schemeClr val="accent3"/>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308-452C-A191-D39D94461C36}"/>
                </c:ext>
              </c:extLst>
            </c:dLbl>
            <c:dLbl>
              <c:idx val="3"/>
              <c:spPr>
                <a:noFill/>
                <a:ln>
                  <a:noFill/>
                </a:ln>
                <a:effectLst/>
              </c:spPr>
              <c:txPr>
                <a:bodyPr rot="0" spcFirstLastPara="1" vertOverflow="ellipsis" vert="horz" wrap="square" anchor="ctr" anchorCtr="1"/>
                <a:lstStyle/>
                <a:p>
                  <a:pPr>
                    <a:defRPr sz="900" b="1" i="0" u="none" strike="noStrike" kern="1200" spc="0" baseline="0">
                      <a:solidFill>
                        <a:schemeClr val="accent4"/>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7-1308-452C-A191-D39D94461C36}"/>
                </c:ext>
              </c:extLst>
            </c:dLbl>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Localized</c:v>
                </c:pt>
                <c:pt idx="1">
                  <c:v>Regional</c:v>
                </c:pt>
                <c:pt idx="2">
                  <c:v>Distant</c:v>
                </c:pt>
                <c:pt idx="3">
                  <c:v>Unknown</c:v>
                </c:pt>
              </c:strCache>
            </c:strRef>
          </c:cat>
          <c:val>
            <c:numRef>
              <c:f>Sheet1!$B$2:$B$5</c:f>
              <c:numCache>
                <c:formatCode>0%</c:formatCode>
                <c:ptCount val="4"/>
                <c:pt idx="0">
                  <c:v>0.67</c:v>
                </c:pt>
                <c:pt idx="1">
                  <c:v>0.19</c:v>
                </c:pt>
                <c:pt idx="2">
                  <c:v>0.1</c:v>
                </c:pt>
                <c:pt idx="3">
                  <c:v>0.04</c:v>
                </c:pt>
              </c:numCache>
            </c:numRef>
          </c:val>
          <c:extLst>
            <c:ext xmlns:c16="http://schemas.microsoft.com/office/drawing/2014/chart" uri="{C3380CC4-5D6E-409C-BE32-E72D297353CC}">
              <c16:uniqueId val="{00000008-1308-452C-A191-D39D94461C36}"/>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9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marker>
            <c:symbol val="none"/>
          </c:marker>
          <c:cat>
            <c:numRef>
              <c:f>Sheet1!$A$2:$A$8</c:f>
              <c:numCache>
                <c:formatCode>General</c:formatCode>
                <c:ptCount val="7"/>
                <c:pt idx="0">
                  <c:v>0</c:v>
                </c:pt>
                <c:pt idx="1">
                  <c:v>20</c:v>
                </c:pt>
                <c:pt idx="2">
                  <c:v>40</c:v>
                </c:pt>
                <c:pt idx="3">
                  <c:v>60</c:v>
                </c:pt>
                <c:pt idx="4">
                  <c:v>80</c:v>
                </c:pt>
                <c:pt idx="5">
                  <c:v>100</c:v>
                </c:pt>
                <c:pt idx="6">
                  <c:v>120</c:v>
                </c:pt>
              </c:numCache>
            </c:numRef>
          </c:cat>
          <c:val>
            <c:numRef>
              <c:f>Sheet1!$B$2:$B$8</c:f>
              <c:numCache>
                <c:formatCode>General</c:formatCode>
                <c:ptCount val="7"/>
              </c:numCache>
            </c:numRef>
          </c:val>
          <c:smooth val="0"/>
          <c:extLst>
            <c:ext xmlns:c16="http://schemas.microsoft.com/office/drawing/2014/chart" uri="{C3380CC4-5D6E-409C-BE32-E72D297353CC}">
              <c16:uniqueId val="{00000000-ED39-48AF-819D-CAB42299409E}"/>
            </c:ext>
          </c:extLst>
        </c:ser>
        <c:dLbls>
          <c:showLegendKey val="0"/>
          <c:showVal val="0"/>
          <c:showCatName val="0"/>
          <c:showSerName val="0"/>
          <c:showPercent val="0"/>
          <c:showBubbleSize val="0"/>
        </c:dLbls>
        <c:smooth val="0"/>
        <c:axId val="127197696"/>
        <c:axId val="93777856"/>
      </c:lineChart>
      <c:catAx>
        <c:axId val="127197696"/>
        <c:scaling>
          <c:orientation val="minMax"/>
        </c:scaling>
        <c:delete val="0"/>
        <c:axPos val="b"/>
        <c:numFmt formatCode="General" sourceLinked="1"/>
        <c:majorTickMark val="out"/>
        <c:minorTickMark val="none"/>
        <c:tickLblPos val="nextTo"/>
        <c:spPr>
          <a:ln w="19050">
            <a:solidFill>
              <a:schemeClr val="tx1"/>
            </a:solidFill>
          </a:ln>
        </c:spPr>
        <c:txPr>
          <a:bodyPr/>
          <a:lstStyle/>
          <a:p>
            <a:pPr>
              <a:defRPr sz="1000">
                <a:latin typeface="Arial" panose="020B0604020202020204" pitchFamily="34" charset="0"/>
                <a:cs typeface="Arial" panose="020B0604020202020204" pitchFamily="34" charset="0"/>
              </a:defRPr>
            </a:pPr>
            <a:endParaRPr lang="en-US"/>
          </a:p>
        </c:txPr>
        <c:crossAx val="93777856"/>
        <c:crosses val="autoZero"/>
        <c:auto val="1"/>
        <c:lblAlgn val="ctr"/>
        <c:lblOffset val="100"/>
        <c:noMultiLvlLbl val="0"/>
      </c:catAx>
      <c:valAx>
        <c:axId val="93777856"/>
        <c:scaling>
          <c:orientation val="minMax"/>
          <c:max val="100"/>
          <c:min val="0"/>
        </c:scaling>
        <c:delete val="0"/>
        <c:axPos val="l"/>
        <c:numFmt formatCode="General" sourceLinked="1"/>
        <c:majorTickMark val="out"/>
        <c:minorTickMark val="none"/>
        <c:tickLblPos val="nextTo"/>
        <c:spPr>
          <a:ln w="19050">
            <a:solidFill>
              <a:schemeClr val="tx1"/>
            </a:solidFill>
          </a:ln>
        </c:spPr>
        <c:txPr>
          <a:bodyPr/>
          <a:lstStyle/>
          <a:p>
            <a:pPr>
              <a:defRPr sz="1000">
                <a:latin typeface="Arial" panose="020B0604020202020204" pitchFamily="34" charset="0"/>
                <a:cs typeface="Arial" panose="020B0604020202020204" pitchFamily="34" charset="0"/>
              </a:defRPr>
            </a:pPr>
            <a:endParaRPr lang="en-US"/>
          </a:p>
        </c:txPr>
        <c:crossAx val="127197696"/>
        <c:crosses val="autoZero"/>
        <c:crossBetween val="midCat"/>
        <c:majorUnit val="20"/>
        <c:minorUnit val="4.0000000000000008E-2"/>
      </c:valAx>
      <c:spPr>
        <a:ln>
          <a:solidFill>
            <a:schemeClr val="tx2">
              <a:lumMod val="50000"/>
              <a:lumOff val="50000"/>
            </a:schemeClr>
          </a:solidFill>
        </a:ln>
      </c:spPr>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16458154537153"/>
          <c:y val="4.4178138778491853E-2"/>
          <c:w val="0.847610927536118"/>
          <c:h val="0.81787562288566729"/>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numRef>
              <c:f>Sheet1!$A$2:$A$8</c:f>
              <c:numCache>
                <c:formatCode>General</c:formatCode>
                <c:ptCount val="7"/>
                <c:pt idx="0">
                  <c:v>0</c:v>
                </c:pt>
                <c:pt idx="1">
                  <c:v>6</c:v>
                </c:pt>
                <c:pt idx="2">
                  <c:v>12</c:v>
                </c:pt>
                <c:pt idx="3">
                  <c:v>18</c:v>
                </c:pt>
                <c:pt idx="4">
                  <c:v>24</c:v>
                </c:pt>
                <c:pt idx="5">
                  <c:v>30</c:v>
                </c:pt>
                <c:pt idx="6">
                  <c:v>36</c:v>
                </c:pt>
              </c:numCache>
            </c:numRef>
          </c:cat>
          <c:val>
            <c:numRef>
              <c:f>Sheet1!$B$2:$B$8</c:f>
              <c:numCache>
                <c:formatCode>General</c:formatCode>
                <c:ptCount val="7"/>
              </c:numCache>
            </c:numRef>
          </c:val>
          <c:extLst>
            <c:ext xmlns:c16="http://schemas.microsoft.com/office/drawing/2014/chart" uri="{C3380CC4-5D6E-409C-BE32-E72D297353CC}">
              <c16:uniqueId val="{00000000-3E1C-4FF5-B2E7-E480CB6F0564}"/>
            </c:ext>
          </c:extLst>
        </c:ser>
        <c:ser>
          <c:idx val="1"/>
          <c:order val="1"/>
          <c:tx>
            <c:strRef>
              <c:f>Sheet1!$C$1</c:f>
              <c:strCache>
                <c:ptCount val="1"/>
                <c:pt idx="0">
                  <c:v>Series 2</c:v>
                </c:pt>
              </c:strCache>
            </c:strRef>
          </c:tx>
          <c:spPr>
            <a:solidFill>
              <a:schemeClr val="accent2"/>
            </a:solidFill>
            <a:ln>
              <a:noFill/>
            </a:ln>
            <a:effectLst/>
          </c:spPr>
          <c:invertIfNegative val="0"/>
          <c:cat>
            <c:numRef>
              <c:f>Sheet1!$A$2:$A$8</c:f>
              <c:numCache>
                <c:formatCode>General</c:formatCode>
                <c:ptCount val="7"/>
                <c:pt idx="0">
                  <c:v>0</c:v>
                </c:pt>
                <c:pt idx="1">
                  <c:v>6</c:v>
                </c:pt>
                <c:pt idx="2">
                  <c:v>12</c:v>
                </c:pt>
                <c:pt idx="3">
                  <c:v>18</c:v>
                </c:pt>
                <c:pt idx="4">
                  <c:v>24</c:v>
                </c:pt>
                <c:pt idx="5">
                  <c:v>30</c:v>
                </c:pt>
                <c:pt idx="6">
                  <c:v>36</c:v>
                </c:pt>
              </c:numCache>
            </c:numRef>
          </c:cat>
          <c:val>
            <c:numRef>
              <c:f>Sheet1!$C$2:$C$8</c:f>
              <c:numCache>
                <c:formatCode>General</c:formatCode>
                <c:ptCount val="7"/>
              </c:numCache>
            </c:numRef>
          </c:val>
          <c:extLst>
            <c:ext xmlns:c16="http://schemas.microsoft.com/office/drawing/2014/chart" uri="{C3380CC4-5D6E-409C-BE32-E72D297353CC}">
              <c16:uniqueId val="{00000001-3E1C-4FF5-B2E7-E480CB6F0564}"/>
            </c:ext>
          </c:extLst>
        </c:ser>
        <c:ser>
          <c:idx val="2"/>
          <c:order val="2"/>
          <c:tx>
            <c:strRef>
              <c:f>Sheet1!$D$1</c:f>
              <c:strCache>
                <c:ptCount val="1"/>
                <c:pt idx="0">
                  <c:v>Series 3</c:v>
                </c:pt>
              </c:strCache>
            </c:strRef>
          </c:tx>
          <c:spPr>
            <a:solidFill>
              <a:schemeClr val="accent3"/>
            </a:solidFill>
            <a:ln>
              <a:noFill/>
            </a:ln>
            <a:effectLst/>
          </c:spPr>
          <c:invertIfNegative val="0"/>
          <c:cat>
            <c:numRef>
              <c:f>Sheet1!$A$2:$A$8</c:f>
              <c:numCache>
                <c:formatCode>General</c:formatCode>
                <c:ptCount val="7"/>
                <c:pt idx="0">
                  <c:v>0</c:v>
                </c:pt>
                <c:pt idx="1">
                  <c:v>6</c:v>
                </c:pt>
                <c:pt idx="2">
                  <c:v>12</c:v>
                </c:pt>
                <c:pt idx="3">
                  <c:v>18</c:v>
                </c:pt>
                <c:pt idx="4">
                  <c:v>24</c:v>
                </c:pt>
                <c:pt idx="5">
                  <c:v>30</c:v>
                </c:pt>
                <c:pt idx="6">
                  <c:v>36</c:v>
                </c:pt>
              </c:numCache>
            </c:numRef>
          </c:cat>
          <c:val>
            <c:numRef>
              <c:f>Sheet1!$D$2:$D$8</c:f>
              <c:numCache>
                <c:formatCode>General</c:formatCode>
                <c:ptCount val="7"/>
              </c:numCache>
            </c:numRef>
          </c:val>
          <c:extLst>
            <c:ext xmlns:c16="http://schemas.microsoft.com/office/drawing/2014/chart" uri="{C3380CC4-5D6E-409C-BE32-E72D297353CC}">
              <c16:uniqueId val="{00000002-3E1C-4FF5-B2E7-E480CB6F0564}"/>
            </c:ext>
          </c:extLst>
        </c:ser>
        <c:dLbls>
          <c:showLegendKey val="0"/>
          <c:showVal val="0"/>
          <c:showCatName val="0"/>
          <c:showSerName val="0"/>
          <c:showPercent val="0"/>
          <c:showBubbleSize val="0"/>
        </c:dLbls>
        <c:gapWidth val="219"/>
        <c:overlap val="-27"/>
        <c:axId val="932040047"/>
        <c:axId val="932043087"/>
      </c:barChart>
      <c:catAx>
        <c:axId val="932040047"/>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932043087"/>
        <c:crosses val="autoZero"/>
        <c:auto val="1"/>
        <c:lblAlgn val="ctr"/>
        <c:lblOffset val="100"/>
        <c:noMultiLvlLbl val="0"/>
      </c:catAx>
      <c:valAx>
        <c:axId val="932043087"/>
        <c:scaling>
          <c:orientation val="minMax"/>
          <c:max val="1"/>
        </c:scaling>
        <c:delete val="0"/>
        <c:axPos val="l"/>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93204004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numRef>
              <c:f>Sheet1!$A$2:$A$8</c:f>
              <c:numCache>
                <c:formatCode>General</c:formatCode>
                <c:ptCount val="7"/>
                <c:pt idx="0">
                  <c:v>0</c:v>
                </c:pt>
                <c:pt idx="1">
                  <c:v>6</c:v>
                </c:pt>
                <c:pt idx="2">
                  <c:v>12</c:v>
                </c:pt>
                <c:pt idx="3">
                  <c:v>18</c:v>
                </c:pt>
                <c:pt idx="4">
                  <c:v>24</c:v>
                </c:pt>
                <c:pt idx="5">
                  <c:v>30</c:v>
                </c:pt>
                <c:pt idx="6">
                  <c:v>36</c:v>
                </c:pt>
              </c:numCache>
            </c:numRef>
          </c:cat>
          <c:val>
            <c:numRef>
              <c:f>Sheet1!$B$2:$B$8</c:f>
              <c:numCache>
                <c:formatCode>General</c:formatCode>
                <c:ptCount val="7"/>
              </c:numCache>
            </c:numRef>
          </c:val>
          <c:extLst>
            <c:ext xmlns:c16="http://schemas.microsoft.com/office/drawing/2014/chart" uri="{C3380CC4-5D6E-409C-BE32-E72D297353CC}">
              <c16:uniqueId val="{00000000-2D62-48AF-8C0B-75397C8703A4}"/>
            </c:ext>
          </c:extLst>
        </c:ser>
        <c:ser>
          <c:idx val="1"/>
          <c:order val="1"/>
          <c:tx>
            <c:strRef>
              <c:f>Sheet1!$C$1</c:f>
              <c:strCache>
                <c:ptCount val="1"/>
                <c:pt idx="0">
                  <c:v>Series 2</c:v>
                </c:pt>
              </c:strCache>
            </c:strRef>
          </c:tx>
          <c:spPr>
            <a:solidFill>
              <a:schemeClr val="accent2"/>
            </a:solidFill>
            <a:ln>
              <a:noFill/>
            </a:ln>
            <a:effectLst/>
          </c:spPr>
          <c:invertIfNegative val="0"/>
          <c:cat>
            <c:numRef>
              <c:f>Sheet1!$A$2:$A$8</c:f>
              <c:numCache>
                <c:formatCode>General</c:formatCode>
                <c:ptCount val="7"/>
                <c:pt idx="0">
                  <c:v>0</c:v>
                </c:pt>
                <c:pt idx="1">
                  <c:v>6</c:v>
                </c:pt>
                <c:pt idx="2">
                  <c:v>12</c:v>
                </c:pt>
                <c:pt idx="3">
                  <c:v>18</c:v>
                </c:pt>
                <c:pt idx="4">
                  <c:v>24</c:v>
                </c:pt>
                <c:pt idx="5">
                  <c:v>30</c:v>
                </c:pt>
                <c:pt idx="6">
                  <c:v>36</c:v>
                </c:pt>
              </c:numCache>
            </c:numRef>
          </c:cat>
          <c:val>
            <c:numRef>
              <c:f>Sheet1!$C$2:$C$8</c:f>
              <c:numCache>
                <c:formatCode>General</c:formatCode>
                <c:ptCount val="7"/>
              </c:numCache>
            </c:numRef>
          </c:val>
          <c:extLst>
            <c:ext xmlns:c16="http://schemas.microsoft.com/office/drawing/2014/chart" uri="{C3380CC4-5D6E-409C-BE32-E72D297353CC}">
              <c16:uniqueId val="{00000001-2D62-48AF-8C0B-75397C8703A4}"/>
            </c:ext>
          </c:extLst>
        </c:ser>
        <c:ser>
          <c:idx val="2"/>
          <c:order val="2"/>
          <c:tx>
            <c:strRef>
              <c:f>Sheet1!$D$1</c:f>
              <c:strCache>
                <c:ptCount val="1"/>
                <c:pt idx="0">
                  <c:v>Series 3</c:v>
                </c:pt>
              </c:strCache>
            </c:strRef>
          </c:tx>
          <c:spPr>
            <a:solidFill>
              <a:schemeClr val="accent3"/>
            </a:solidFill>
            <a:ln>
              <a:noFill/>
            </a:ln>
            <a:effectLst/>
          </c:spPr>
          <c:invertIfNegative val="0"/>
          <c:cat>
            <c:numRef>
              <c:f>Sheet1!$A$2:$A$8</c:f>
              <c:numCache>
                <c:formatCode>General</c:formatCode>
                <c:ptCount val="7"/>
                <c:pt idx="0">
                  <c:v>0</c:v>
                </c:pt>
                <c:pt idx="1">
                  <c:v>6</c:v>
                </c:pt>
                <c:pt idx="2">
                  <c:v>12</c:v>
                </c:pt>
                <c:pt idx="3">
                  <c:v>18</c:v>
                </c:pt>
                <c:pt idx="4">
                  <c:v>24</c:v>
                </c:pt>
                <c:pt idx="5">
                  <c:v>30</c:v>
                </c:pt>
                <c:pt idx="6">
                  <c:v>36</c:v>
                </c:pt>
              </c:numCache>
            </c:numRef>
          </c:cat>
          <c:val>
            <c:numRef>
              <c:f>Sheet1!$D$2:$D$8</c:f>
              <c:numCache>
                <c:formatCode>General</c:formatCode>
                <c:ptCount val="7"/>
              </c:numCache>
            </c:numRef>
          </c:val>
          <c:extLst>
            <c:ext xmlns:c16="http://schemas.microsoft.com/office/drawing/2014/chart" uri="{C3380CC4-5D6E-409C-BE32-E72D297353CC}">
              <c16:uniqueId val="{00000002-2D62-48AF-8C0B-75397C8703A4}"/>
            </c:ext>
          </c:extLst>
        </c:ser>
        <c:dLbls>
          <c:showLegendKey val="0"/>
          <c:showVal val="0"/>
          <c:showCatName val="0"/>
          <c:showSerName val="0"/>
          <c:showPercent val="0"/>
          <c:showBubbleSize val="0"/>
        </c:dLbls>
        <c:gapWidth val="219"/>
        <c:overlap val="-27"/>
        <c:axId val="932040047"/>
        <c:axId val="932043087"/>
      </c:barChart>
      <c:catAx>
        <c:axId val="932040047"/>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932043087"/>
        <c:crosses val="autoZero"/>
        <c:auto val="1"/>
        <c:lblAlgn val="ctr"/>
        <c:lblOffset val="100"/>
        <c:noMultiLvlLbl val="0"/>
      </c:catAx>
      <c:valAx>
        <c:axId val="932043087"/>
        <c:scaling>
          <c:orientation val="minMax"/>
          <c:max val="1"/>
        </c:scaling>
        <c:delete val="0"/>
        <c:axPos val="l"/>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93204004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marker>
            <c:symbol val="none"/>
          </c:marker>
          <c:cat>
            <c:numRef>
              <c:f>Sheet1!$A$2:$A$9</c:f>
              <c:numCache>
                <c:formatCode>General</c:formatCode>
                <c:ptCount val="8"/>
                <c:pt idx="0">
                  <c:v>0</c:v>
                </c:pt>
                <c:pt idx="1">
                  <c:v>6</c:v>
                </c:pt>
                <c:pt idx="2">
                  <c:v>12</c:v>
                </c:pt>
                <c:pt idx="3">
                  <c:v>18</c:v>
                </c:pt>
                <c:pt idx="4">
                  <c:v>24</c:v>
                </c:pt>
                <c:pt idx="5">
                  <c:v>30</c:v>
                </c:pt>
                <c:pt idx="6">
                  <c:v>36</c:v>
                </c:pt>
                <c:pt idx="7">
                  <c:v>42</c:v>
                </c:pt>
              </c:numCache>
            </c:numRef>
          </c:cat>
          <c:val>
            <c:numRef>
              <c:f>Sheet1!$B$2:$B$9</c:f>
              <c:numCache>
                <c:formatCode>General</c:formatCode>
                <c:ptCount val="8"/>
              </c:numCache>
            </c:numRef>
          </c:val>
          <c:smooth val="0"/>
          <c:extLst>
            <c:ext xmlns:c16="http://schemas.microsoft.com/office/drawing/2014/chart" uri="{C3380CC4-5D6E-409C-BE32-E72D297353CC}">
              <c16:uniqueId val="{00000000-BB2F-441B-A1A9-4866BCFB5F50}"/>
            </c:ext>
          </c:extLst>
        </c:ser>
        <c:dLbls>
          <c:showLegendKey val="0"/>
          <c:showVal val="0"/>
          <c:showCatName val="0"/>
          <c:showSerName val="0"/>
          <c:showPercent val="0"/>
          <c:showBubbleSize val="0"/>
        </c:dLbls>
        <c:smooth val="0"/>
        <c:axId val="127197696"/>
        <c:axId val="93777856"/>
      </c:lineChart>
      <c:catAx>
        <c:axId val="127197696"/>
        <c:scaling>
          <c:orientation val="minMax"/>
        </c:scaling>
        <c:delete val="0"/>
        <c:axPos val="b"/>
        <c:numFmt formatCode="General" sourceLinked="1"/>
        <c:majorTickMark val="out"/>
        <c:minorTickMark val="none"/>
        <c:tickLblPos val="nextTo"/>
        <c:spPr>
          <a:ln w="19050">
            <a:solidFill>
              <a:schemeClr val="tx1"/>
            </a:solidFill>
          </a:ln>
        </c:spPr>
        <c:txPr>
          <a:bodyPr/>
          <a:lstStyle/>
          <a:p>
            <a:pPr>
              <a:defRPr sz="600">
                <a:latin typeface="Arial" panose="020B0604020202020204" pitchFamily="34" charset="0"/>
                <a:cs typeface="Arial" panose="020B0604020202020204" pitchFamily="34" charset="0"/>
              </a:defRPr>
            </a:pPr>
            <a:endParaRPr lang="en-US"/>
          </a:p>
        </c:txPr>
        <c:crossAx val="93777856"/>
        <c:crosses val="autoZero"/>
        <c:auto val="1"/>
        <c:lblAlgn val="ctr"/>
        <c:lblOffset val="100"/>
        <c:noMultiLvlLbl val="0"/>
      </c:catAx>
      <c:valAx>
        <c:axId val="93777856"/>
        <c:scaling>
          <c:orientation val="minMax"/>
          <c:max val="100"/>
          <c:min val="0"/>
        </c:scaling>
        <c:delete val="0"/>
        <c:axPos val="l"/>
        <c:numFmt formatCode="General" sourceLinked="1"/>
        <c:majorTickMark val="out"/>
        <c:minorTickMark val="none"/>
        <c:tickLblPos val="nextTo"/>
        <c:spPr>
          <a:ln w="19050">
            <a:solidFill>
              <a:schemeClr val="tx1"/>
            </a:solidFill>
          </a:ln>
        </c:spPr>
        <c:txPr>
          <a:bodyPr/>
          <a:lstStyle/>
          <a:p>
            <a:pPr>
              <a:defRPr sz="600">
                <a:latin typeface="Arial" panose="020B0604020202020204" pitchFamily="34" charset="0"/>
                <a:cs typeface="Arial" panose="020B0604020202020204" pitchFamily="34" charset="0"/>
              </a:defRPr>
            </a:pPr>
            <a:endParaRPr lang="en-US"/>
          </a:p>
        </c:txPr>
        <c:crossAx val="127197696"/>
        <c:crosses val="autoZero"/>
        <c:crossBetween val="midCat"/>
        <c:majorUnit val="10"/>
        <c:minorUnit val="4.0000000000000008E-2"/>
      </c:valAx>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166430556176897E-2"/>
          <c:y val="9.2122944234790199E-2"/>
          <c:w val="0.88636822300760032"/>
          <c:h val="0.83982123071175852"/>
        </c:manualLayout>
      </c:layout>
      <c:lineChart>
        <c:grouping val="standard"/>
        <c:varyColors val="0"/>
        <c:ser>
          <c:idx val="0"/>
          <c:order val="0"/>
          <c:tx>
            <c:strRef>
              <c:f>Sheet1!$B$1</c:f>
              <c:strCache>
                <c:ptCount val="1"/>
                <c:pt idx="0">
                  <c:v>Series 1</c:v>
                </c:pt>
              </c:strCache>
            </c:strRef>
          </c:tx>
          <c:marker>
            <c:symbol val="none"/>
          </c:marker>
          <c:cat>
            <c:numRef>
              <c:f>Sheet1!$A$2:$A$9</c:f>
              <c:numCache>
                <c:formatCode>General</c:formatCode>
                <c:ptCount val="8"/>
                <c:pt idx="0">
                  <c:v>0</c:v>
                </c:pt>
                <c:pt idx="1">
                  <c:v>6</c:v>
                </c:pt>
                <c:pt idx="2">
                  <c:v>12</c:v>
                </c:pt>
                <c:pt idx="3">
                  <c:v>18</c:v>
                </c:pt>
                <c:pt idx="4">
                  <c:v>24</c:v>
                </c:pt>
                <c:pt idx="5">
                  <c:v>30</c:v>
                </c:pt>
                <c:pt idx="6">
                  <c:v>36</c:v>
                </c:pt>
                <c:pt idx="7">
                  <c:v>42</c:v>
                </c:pt>
              </c:numCache>
            </c:numRef>
          </c:cat>
          <c:val>
            <c:numRef>
              <c:f>Sheet1!$B$2:$B$9</c:f>
              <c:numCache>
                <c:formatCode>General</c:formatCode>
                <c:ptCount val="8"/>
              </c:numCache>
            </c:numRef>
          </c:val>
          <c:smooth val="0"/>
          <c:extLst>
            <c:ext xmlns:c16="http://schemas.microsoft.com/office/drawing/2014/chart" uri="{C3380CC4-5D6E-409C-BE32-E72D297353CC}">
              <c16:uniqueId val="{00000000-2E25-410D-A0DB-8702B6154050}"/>
            </c:ext>
          </c:extLst>
        </c:ser>
        <c:dLbls>
          <c:showLegendKey val="0"/>
          <c:showVal val="0"/>
          <c:showCatName val="0"/>
          <c:showSerName val="0"/>
          <c:showPercent val="0"/>
          <c:showBubbleSize val="0"/>
        </c:dLbls>
        <c:smooth val="0"/>
        <c:axId val="127197696"/>
        <c:axId val="93777856"/>
      </c:lineChart>
      <c:catAx>
        <c:axId val="127197696"/>
        <c:scaling>
          <c:orientation val="minMax"/>
        </c:scaling>
        <c:delete val="0"/>
        <c:axPos val="b"/>
        <c:numFmt formatCode="General" sourceLinked="1"/>
        <c:majorTickMark val="out"/>
        <c:minorTickMark val="none"/>
        <c:tickLblPos val="nextTo"/>
        <c:spPr>
          <a:ln w="19050">
            <a:solidFill>
              <a:schemeClr val="tx1"/>
            </a:solidFill>
          </a:ln>
        </c:spPr>
        <c:txPr>
          <a:bodyPr/>
          <a:lstStyle/>
          <a:p>
            <a:pPr>
              <a:defRPr sz="600">
                <a:latin typeface="Arial" panose="020B0604020202020204" pitchFamily="34" charset="0"/>
                <a:cs typeface="Arial" panose="020B0604020202020204" pitchFamily="34" charset="0"/>
              </a:defRPr>
            </a:pPr>
            <a:endParaRPr lang="en-US"/>
          </a:p>
        </c:txPr>
        <c:crossAx val="93777856"/>
        <c:crosses val="autoZero"/>
        <c:auto val="1"/>
        <c:lblAlgn val="ctr"/>
        <c:lblOffset val="100"/>
        <c:noMultiLvlLbl val="0"/>
      </c:catAx>
      <c:valAx>
        <c:axId val="93777856"/>
        <c:scaling>
          <c:orientation val="minMax"/>
          <c:max val="100"/>
          <c:min val="0"/>
        </c:scaling>
        <c:delete val="0"/>
        <c:axPos val="l"/>
        <c:numFmt formatCode="General" sourceLinked="1"/>
        <c:majorTickMark val="out"/>
        <c:minorTickMark val="none"/>
        <c:tickLblPos val="nextTo"/>
        <c:spPr>
          <a:ln w="19050">
            <a:solidFill>
              <a:schemeClr val="tx1"/>
            </a:solidFill>
          </a:ln>
        </c:spPr>
        <c:txPr>
          <a:bodyPr/>
          <a:lstStyle/>
          <a:p>
            <a:pPr>
              <a:defRPr sz="600">
                <a:latin typeface="Arial" panose="020B0604020202020204" pitchFamily="34" charset="0"/>
                <a:cs typeface="Arial" panose="020B0604020202020204" pitchFamily="34" charset="0"/>
              </a:defRPr>
            </a:pPr>
            <a:endParaRPr lang="en-US"/>
          </a:p>
        </c:txPr>
        <c:crossAx val="127197696"/>
        <c:crosses val="autoZero"/>
        <c:crossBetween val="midCat"/>
        <c:majorUnit val="10"/>
        <c:minorUnit val="4.0000000000000008E-2"/>
      </c:valAx>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651873061321878E-2"/>
          <c:y val="7.0553239413857632E-2"/>
          <c:w val="0.82727225005965166"/>
          <c:h val="0.78949478931247208"/>
        </c:manualLayout>
      </c:layout>
      <c:lineChart>
        <c:grouping val="standard"/>
        <c:varyColors val="0"/>
        <c:ser>
          <c:idx val="0"/>
          <c:order val="0"/>
          <c:tx>
            <c:strRef>
              <c:f>Sheet1!$B$1</c:f>
              <c:strCache>
                <c:ptCount val="1"/>
                <c:pt idx="0">
                  <c:v>Series 1</c:v>
                </c:pt>
              </c:strCache>
            </c:strRef>
          </c:tx>
          <c:marker>
            <c:symbol val="none"/>
          </c:marker>
          <c:cat>
            <c:numRef>
              <c:f>Sheet1!$A$2:$A$26</c:f>
              <c:numCache>
                <c:formatCode>General</c:formatCode>
                <c:ptCount val="25"/>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numCache>
            </c:numRef>
          </c:cat>
          <c:val>
            <c:numRef>
              <c:f>Sheet1!$B$2:$B$26</c:f>
              <c:numCache>
                <c:formatCode>General</c:formatCode>
                <c:ptCount val="25"/>
              </c:numCache>
            </c:numRef>
          </c:val>
          <c:smooth val="0"/>
          <c:extLst>
            <c:ext xmlns:c16="http://schemas.microsoft.com/office/drawing/2014/chart" uri="{C3380CC4-5D6E-409C-BE32-E72D297353CC}">
              <c16:uniqueId val="{00000000-36BA-46F0-856D-1454D7D41781}"/>
            </c:ext>
          </c:extLst>
        </c:ser>
        <c:dLbls>
          <c:showLegendKey val="0"/>
          <c:showVal val="0"/>
          <c:showCatName val="0"/>
          <c:showSerName val="0"/>
          <c:showPercent val="0"/>
          <c:showBubbleSize val="0"/>
        </c:dLbls>
        <c:smooth val="0"/>
        <c:axId val="123910144"/>
        <c:axId val="76376896"/>
      </c:lineChart>
      <c:catAx>
        <c:axId val="123910144"/>
        <c:scaling>
          <c:orientation val="minMax"/>
        </c:scaling>
        <c:delete val="0"/>
        <c:axPos val="b"/>
        <c:numFmt formatCode="General" sourceLinked="1"/>
        <c:majorTickMark val="out"/>
        <c:minorTickMark val="none"/>
        <c:tickLblPos val="nextTo"/>
        <c:spPr>
          <a:ln w="19050">
            <a:solidFill>
              <a:schemeClr val="tx1"/>
            </a:solidFill>
          </a:ln>
        </c:spPr>
        <c:txPr>
          <a:bodyPr/>
          <a:lstStyle/>
          <a:p>
            <a:pPr>
              <a:defRPr sz="600">
                <a:latin typeface="Arial" panose="020B0604020202020204" pitchFamily="34" charset="0"/>
                <a:cs typeface="Arial" panose="020B0604020202020204" pitchFamily="34" charset="0"/>
              </a:defRPr>
            </a:pPr>
            <a:endParaRPr lang="en-US"/>
          </a:p>
        </c:txPr>
        <c:crossAx val="76376896"/>
        <c:crosses val="autoZero"/>
        <c:auto val="1"/>
        <c:lblAlgn val="ctr"/>
        <c:lblOffset val="100"/>
        <c:noMultiLvlLbl val="0"/>
      </c:catAx>
      <c:valAx>
        <c:axId val="76376896"/>
        <c:scaling>
          <c:orientation val="minMax"/>
          <c:max val="100"/>
          <c:min val="0"/>
        </c:scaling>
        <c:delete val="0"/>
        <c:axPos val="l"/>
        <c:numFmt formatCode="General" sourceLinked="1"/>
        <c:majorTickMark val="out"/>
        <c:minorTickMark val="none"/>
        <c:tickLblPos val="nextTo"/>
        <c:spPr>
          <a:ln w="19050">
            <a:solidFill>
              <a:schemeClr val="tx1"/>
            </a:solidFill>
          </a:ln>
        </c:spPr>
        <c:txPr>
          <a:bodyPr/>
          <a:lstStyle/>
          <a:p>
            <a:pPr>
              <a:defRPr sz="600">
                <a:latin typeface="Arial" panose="020B0604020202020204" pitchFamily="34" charset="0"/>
                <a:cs typeface="Arial" panose="020B0604020202020204" pitchFamily="34" charset="0"/>
              </a:defRPr>
            </a:pPr>
            <a:endParaRPr lang="en-US"/>
          </a:p>
        </c:txPr>
        <c:crossAx val="123910144"/>
        <c:crosses val="autoZero"/>
        <c:crossBetween val="midCat"/>
        <c:majorUnit val="20"/>
        <c:minorUnit val="4.0000000000000008E-2"/>
      </c:valAx>
      <c:spPr>
        <a:ln w="19050"/>
      </c:spPr>
    </c:plotArea>
    <c:plotVisOnly val="1"/>
    <c:dispBlanksAs val="gap"/>
    <c:showDLblsOverMax val="0"/>
  </c:chart>
  <c:spPr>
    <a:ln w="19050"/>
  </c:spPr>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167382427810714E-2"/>
          <c:y val="7.7499531833935389E-2"/>
          <c:w val="0.8130335458820287"/>
          <c:h val="0.74535945654740421"/>
        </c:manualLayout>
      </c:layout>
      <c:lineChart>
        <c:grouping val="standard"/>
        <c:varyColors val="0"/>
        <c:ser>
          <c:idx val="0"/>
          <c:order val="0"/>
          <c:tx>
            <c:strRef>
              <c:f>Sheet1!$B$1</c:f>
              <c:strCache>
                <c:ptCount val="1"/>
                <c:pt idx="0">
                  <c:v>Series 1</c:v>
                </c:pt>
              </c:strCache>
            </c:strRef>
          </c:tx>
          <c:marker>
            <c:symbol val="none"/>
          </c:marker>
          <c:cat>
            <c:numRef>
              <c:f>Sheet1!$A$2:$A$19</c:f>
              <c:numCache>
                <c:formatCode>General</c:formatCode>
                <c:ptCount val="18"/>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numCache>
            </c:numRef>
          </c:cat>
          <c:val>
            <c:numRef>
              <c:f>Sheet1!$B$2:$B$19</c:f>
              <c:numCache>
                <c:formatCode>General</c:formatCode>
                <c:ptCount val="18"/>
              </c:numCache>
            </c:numRef>
          </c:val>
          <c:smooth val="0"/>
          <c:extLst>
            <c:ext xmlns:c16="http://schemas.microsoft.com/office/drawing/2014/chart" uri="{C3380CC4-5D6E-409C-BE32-E72D297353CC}">
              <c16:uniqueId val="{00000000-1464-4B0B-AAB9-2B1790F1C337}"/>
            </c:ext>
          </c:extLst>
        </c:ser>
        <c:dLbls>
          <c:showLegendKey val="0"/>
          <c:showVal val="0"/>
          <c:showCatName val="0"/>
          <c:showSerName val="0"/>
          <c:showPercent val="0"/>
          <c:showBubbleSize val="0"/>
        </c:dLbls>
        <c:smooth val="0"/>
        <c:axId val="127197696"/>
        <c:axId val="93777856"/>
      </c:lineChart>
      <c:catAx>
        <c:axId val="127197696"/>
        <c:scaling>
          <c:orientation val="minMax"/>
        </c:scaling>
        <c:delete val="0"/>
        <c:axPos val="b"/>
        <c:numFmt formatCode="General" sourceLinked="1"/>
        <c:majorTickMark val="out"/>
        <c:minorTickMark val="none"/>
        <c:tickLblPos val="nextTo"/>
        <c:spPr>
          <a:ln w="19050">
            <a:solidFill>
              <a:schemeClr val="tx1"/>
            </a:solidFill>
          </a:ln>
        </c:spPr>
        <c:crossAx val="93777856"/>
        <c:crosses val="autoZero"/>
        <c:auto val="1"/>
        <c:lblAlgn val="ctr"/>
        <c:lblOffset val="100"/>
        <c:noMultiLvlLbl val="0"/>
      </c:catAx>
      <c:valAx>
        <c:axId val="93777856"/>
        <c:scaling>
          <c:orientation val="minMax"/>
          <c:max val="100"/>
          <c:min val="0"/>
        </c:scaling>
        <c:delete val="0"/>
        <c:axPos val="l"/>
        <c:numFmt formatCode="General" sourceLinked="1"/>
        <c:majorTickMark val="out"/>
        <c:minorTickMark val="none"/>
        <c:tickLblPos val="nextTo"/>
        <c:spPr>
          <a:ln w="19050">
            <a:solidFill>
              <a:schemeClr val="tx1"/>
            </a:solidFill>
          </a:ln>
        </c:spPr>
        <c:crossAx val="127197696"/>
        <c:crosses val="autoZero"/>
        <c:crossBetween val="midCat"/>
        <c:majorUnit val="10"/>
        <c:minorUnit val="4.0000000000000008E-2"/>
      </c:valAx>
    </c:plotArea>
    <c:plotVisOnly val="1"/>
    <c:dispBlanksAs val="gap"/>
    <c:showDLblsOverMax val="0"/>
  </c:chart>
  <c:txPr>
    <a:bodyPr/>
    <a:lstStyle/>
    <a:p>
      <a:pPr>
        <a:defRPr sz="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4/21/25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CAD4F-060B-299D-086A-9EC2F437D7B2}"/>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AE8F6E91-D552-7C15-7D35-942D1B072088}"/>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918C0FF-E68B-F786-1817-EAE203E06BDD}"/>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716BB67-21F1-256B-2185-D1525F50992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347769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Helvetica Neue"/>
            </a:endParaRPr>
          </a:p>
        </p:txBody>
      </p:sp>
      <p:sp>
        <p:nvSpPr>
          <p:cNvPr id="5" name="Footer Placeholder 4"/>
          <p:cNvSpPr>
            <a:spLocks noGrp="1"/>
          </p:cNvSpPr>
          <p:nvPr>
            <p:ph type="ftr" sz="quarter" idx="4"/>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Helvetica Neue"/>
            </a:endParaRPr>
          </a:p>
        </p:txBody>
      </p:sp>
      <p:sp>
        <p:nvSpPr>
          <p:cNvPr id="6" name="Slide Number Placeholder 5"/>
          <p:cNvSpPr>
            <a:spLocks noGrp="1"/>
          </p:cNvSpPr>
          <p:nvPr>
            <p:ph type="sldNum" sz="quarter" idx="5"/>
          </p:nvPr>
        </p:nvSpPr>
        <p:spPr/>
        <p:txBody>
          <a:bodyPr/>
          <a:lstStyle/>
          <a:p>
            <a:pPr marL="0" marR="0" lvl="0" indent="0" algn="r" defTabSz="45725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sym typeface="Helvetica Neue"/>
              </a:rPr>
              <a:pPr marL="0" marR="0" lvl="0" indent="0" algn="r" defTabSz="45725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Helvetica Neue"/>
            </a:endParaRPr>
          </a:p>
        </p:txBody>
      </p:sp>
    </p:spTree>
    <p:extLst>
      <p:ext uri="{BB962C8B-B14F-4D97-AF65-F5344CB8AC3E}">
        <p14:creationId xmlns:p14="http://schemas.microsoft.com/office/powerpoint/2010/main" val="2349968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GB" dirty="0"/>
          </a:p>
        </p:txBody>
      </p:sp>
    </p:spTree>
    <p:extLst>
      <p:ext uri="{BB962C8B-B14F-4D97-AF65-F5344CB8AC3E}">
        <p14:creationId xmlns:p14="http://schemas.microsoft.com/office/powerpoint/2010/main" val="3320891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8A5385-0A17-4797-8AE9-82F6764C9A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502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B05EE0-A547-44E8-8B89-F46F01CFE23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4346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88424-2434-3DF3-66E7-AC7FF9BA5E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447E2D-F4CA-716E-BC99-AA852629E9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0FBE43-F160-BE34-5474-C4125FF0CD1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346BE73-BF62-3FFE-5079-33587AB865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B05EE0-A547-44E8-8B89-F46F01CFE23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11695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7C3F5-B30C-85DA-6DCD-114812F582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E36BAF-D139-55A3-CFEB-5F3CD7558F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A00DA9-D0C9-F099-702A-F3BB110BAF0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57818B-085B-2759-E9D1-339B813E51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11A023-C3FF-4243-BC85-A743CFB731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049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7FB1AB-AE23-459C-84D6-56AD0393B746}"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64731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28B7E-A1AA-EB79-7731-011D836567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B1706E-8B07-EAF4-7A06-06D9AA8B6C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A91D57-E1B6-3DE4-7B7B-3A6484B0E04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34046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C509F-6042-23EF-B68B-1FF45FC33E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996F5-0B34-F068-9D78-889F9A2AF6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A46AB5-5DAC-B19A-BFCD-8575C98223D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011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11A023-C3FF-4243-BC85-A743CFB731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5913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pPr marL="0" marR="0" lvl="0" indent="0" algn="r" defTabSz="636690" rtl="0" eaLnBrk="1" fontAlgn="auto" latinLnBrk="0" hangingPunct="1">
              <a:lnSpc>
                <a:spcPct val="100000"/>
              </a:lnSpc>
              <a:spcBef>
                <a:spcPts val="0"/>
              </a:spcBef>
              <a:spcAft>
                <a:spcPts val="0"/>
              </a:spcAft>
              <a:buClrTx/>
              <a:buSzTx/>
              <a:buFontTx/>
              <a:buNone/>
              <a:tabLst/>
              <a:defRPr/>
            </a:pPr>
            <a:fld id="{DCAF9C3B-1335-AB49-9154-0E3C879F13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3669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6264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B05EE0-A547-44E8-8B89-F46F01CFE23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409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AF9C3B-1335-AB49-9154-0E3C879F13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12020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5B430-D159-EFE3-3401-814A3E6B8F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E0A72E-1CC7-91CA-9C3D-ACEF13424E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11BD6A-4561-DD32-8778-A9210D06084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AF34B1-8E7D-0647-10ED-3E09A6328F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AF9C3B-1335-AB49-9154-0E3C879F13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575415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54F6D-56D7-36DE-5A3C-7B72441C39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A41646-CD15-101B-A33B-F6F541B492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978423-0C93-A476-EEAC-0530017A390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8111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C3CBF-6CD8-2D7E-B501-8907553019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1490AB-45C9-25B2-C60C-517575ABED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2AF52F-CBD2-DB40-2EA0-F91565E7F2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580B02-4E96-84FA-68D6-4D0D4FEA7E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9D62F-4ACE-4A97-B8A3-6488C78008E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158699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9D62F-4ACE-4A97-B8A3-6488C78008E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50909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BB8F63-6C1E-684A-9447-1E59B543BF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503675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AE022-9ECF-4275-8A3B-0C688CEA79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45784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D4D4D"/>
                </a:solidFill>
                <a:effectLst/>
                <a:latin typeface="ff-quadraat-web-pro"/>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AE022-9ECF-4275-8A3B-0C688CEA797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82557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533676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2838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36475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286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1382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066751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55111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22093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85901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93077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9434056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7177402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2711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22132869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9541243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902568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0DED229-FF74-4A62-88C2-BBB1F4AD1004}"/>
              </a:ext>
            </a:extLst>
          </p:cNvPr>
          <p:cNvSpPr>
            <a:spLocks noGrp="1"/>
          </p:cNvSpPr>
          <p:nvPr>
            <p:ph type="body" sz="quarter" idx="12" hasCustomPrompt="1"/>
          </p:nvPr>
        </p:nvSpPr>
        <p:spPr>
          <a:xfrm>
            <a:off x="9665819" y="1"/>
            <a:ext cx="2526183" cy="249283"/>
          </a:xfrm>
        </p:spPr>
        <p:txBody>
          <a:bodyPr/>
          <a:lstStyle>
            <a:lvl1pPr algn="r">
              <a:defRPr sz="1067">
                <a:solidFill>
                  <a:schemeClr val="tx2"/>
                </a:solidFill>
              </a:defRPr>
            </a:lvl1pPr>
          </a:lstStyle>
          <a:p>
            <a:pPr lvl="0"/>
            <a:r>
              <a:rPr lang="en-US" dirty="0"/>
              <a:t>Study name</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78463" y="1397000"/>
            <a:ext cx="11435077" cy="4622800"/>
          </a:xfrm>
        </p:spPr>
        <p:txBody>
          <a:bodyPr/>
          <a:lstStyle>
            <a:lvl1pPr marL="0" indent="0">
              <a:buNone/>
              <a:defRPr b="0">
                <a:solidFill>
                  <a:schemeClr val="tx2"/>
                </a:solidFill>
              </a:defRPr>
            </a:lvl1pPr>
            <a:lvl2pPr marL="256020" indent="-256020">
              <a:buFont typeface="Arial" panose="020B0604020202020204" pitchFamily="34" charset="0"/>
              <a:buChar char="•"/>
              <a:defRPr/>
            </a:lvl2pPr>
            <a:lvl3pPr marL="755866" indent="-341358">
              <a:buFont typeface="Arial" panose="020B0604020202020204" pitchFamily="34" charset="0"/>
              <a:buChar char="–"/>
              <a:defRPr/>
            </a:lvl3pPr>
            <a:lvl4pPr marL="1182565" indent="-268211">
              <a:buFont typeface="Arial" panose="020B0604020202020204" pitchFamily="34" charset="0"/>
              <a:buChar char="•"/>
              <a:defRPr/>
            </a:lvl4pPr>
            <a:lvl5pPr marL="1609264" indent="-304784">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11334443" y="6413120"/>
            <a:ext cx="662940" cy="365125"/>
          </a:xfrm>
          <a:prstGeom prst="rect">
            <a:avLst/>
          </a:prstGeom>
        </p:spPr>
        <p:txBody>
          <a:bodyPr vert="horz" lIns="91440" tIns="45720" rIns="91440" bIns="45720" rtlCol="0" anchor="ctr"/>
          <a:lstStyle>
            <a:lvl1pPr algn="r">
              <a:defRPr lang="en-US" sz="1467" smtClean="0"/>
            </a:lvl1pPr>
          </a:lstStyle>
          <a:p>
            <a:fld id="{AF1AFCDA-ABCC-4704-AB71-48FDE4F2FA4C}" type="slidenum">
              <a:rPr lang="en-US" smtClean="0"/>
              <a:pPr/>
              <a:t>‹#›</a:t>
            </a:fld>
            <a:endParaRPr lang="en-US" dirty="0"/>
          </a:p>
        </p:txBody>
      </p:sp>
    </p:spTree>
    <p:custDataLst>
      <p:tags r:id="rId1"/>
    </p:custDataLst>
    <p:extLst>
      <p:ext uri="{BB962C8B-B14F-4D97-AF65-F5344CB8AC3E}">
        <p14:creationId xmlns:p14="http://schemas.microsoft.com/office/powerpoint/2010/main" val="36926224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88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Header + Ad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7" y="300282"/>
            <a:ext cx="10820401" cy="988192"/>
          </a:xfrm>
          <a:prstGeom prst="rect">
            <a:avLst/>
          </a:prstGeom>
        </p:spPr>
        <p:txBody>
          <a:bodyPr anchor="b">
            <a:normAutofit/>
          </a:bodyPr>
          <a:lstStyle>
            <a:lvl1pPr algn="l">
              <a:defRPr sz="3200" b="0">
                <a:solidFill>
                  <a:schemeClr val="tx2"/>
                </a:solidFill>
              </a:defRPr>
            </a:lvl1pPr>
          </a:lstStyle>
          <a:p>
            <a:r>
              <a:rPr lang="en-US" dirty="0"/>
              <a:t>Arial Bold 32pt Title</a:t>
            </a:r>
          </a:p>
        </p:txBody>
      </p:sp>
      <p:sp>
        <p:nvSpPr>
          <p:cNvPr id="3" name="Content Placeholder 2">
            <a:extLst>
              <a:ext uri="{FF2B5EF4-FFF2-40B4-BE49-F238E27FC236}">
                <a16:creationId xmlns:a16="http://schemas.microsoft.com/office/drawing/2014/main" id="{634B583F-E706-F845-9C2C-824CF42C5CC2}"/>
              </a:ext>
            </a:extLst>
          </p:cNvPr>
          <p:cNvSpPr>
            <a:spLocks noGrp="1"/>
          </p:cNvSpPr>
          <p:nvPr>
            <p:ph sz="quarter" idx="10"/>
          </p:nvPr>
        </p:nvSpPr>
        <p:spPr>
          <a:xfrm>
            <a:off x="712788" y="1573213"/>
            <a:ext cx="10820400" cy="4205287"/>
          </a:xfrm>
          <a:prstGeom prst="rect">
            <a:avLst/>
          </a:prstGeom>
        </p:spPr>
        <p:txBody>
          <a:bodyPr>
            <a:normAutofit/>
          </a:bodyPr>
          <a:lstStyle/>
          <a:p>
            <a:pPr lvl="0"/>
            <a:r>
              <a:rPr lang="en-US"/>
              <a:t>Click to edit Master text styles</a:t>
            </a:r>
          </a:p>
        </p:txBody>
      </p:sp>
    </p:spTree>
    <p:extLst>
      <p:ext uri="{BB962C8B-B14F-4D97-AF65-F5344CB8AC3E}">
        <p14:creationId xmlns:p14="http://schemas.microsoft.com/office/powerpoint/2010/main" val="36581092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684144" y="381005"/>
            <a:ext cx="10678584" cy="492443"/>
          </a:xfrm>
        </p:spPr>
        <p:txBody>
          <a:bodyPr/>
          <a:lstStyle>
            <a:lvl1pPr>
              <a:defRPr lang="en-US" sz="3200" b="1" dirty="0">
                <a:solidFill>
                  <a:srgbClr val="FFCC00"/>
                </a:solidFill>
                <a:latin typeface="Arial" pitchFamily="34" charset="0"/>
                <a:ea typeface="+mj-ea"/>
                <a:cs typeface="Arial" pitchFamily="34" charset="0"/>
              </a:defRPr>
            </a:lvl1pPr>
          </a:lstStyle>
          <a:p>
            <a:r>
              <a:rPr lang="en-US" dirty="0"/>
              <a:t>Click to edit Master title style</a:t>
            </a:r>
          </a:p>
        </p:txBody>
      </p:sp>
      <p:sp>
        <p:nvSpPr>
          <p:cNvPr id="8" name="Content Placeholder 1"/>
          <p:cNvSpPr>
            <a:spLocks noGrp="1"/>
          </p:cNvSpPr>
          <p:nvPr>
            <p:ph idx="10"/>
          </p:nvPr>
        </p:nvSpPr>
        <p:spPr>
          <a:xfrm>
            <a:off x="684144" y="1295400"/>
            <a:ext cx="10678584" cy="1746632"/>
          </a:xfrm>
        </p:spPr>
        <p:txBody>
          <a:bodyPr/>
          <a:lstStyle>
            <a:lvl1pPr>
              <a:defRPr sz="24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2991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360A1-39F9-4006-BA61-8333ED5CC5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1D3715-470F-46B0-9656-FEFF5DD2CA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B7F69C-7419-421B-B4AE-B70C16B7F13D}"/>
              </a:ext>
            </a:extLst>
          </p:cNvPr>
          <p:cNvSpPr>
            <a:spLocks noGrp="1"/>
          </p:cNvSpPr>
          <p:nvPr>
            <p:ph type="dt" sz="half" idx="10"/>
          </p:nvPr>
        </p:nvSpPr>
        <p:spPr/>
        <p:txBody>
          <a:bodyPr/>
          <a:lstStyle/>
          <a:p>
            <a:fld id="{CA2B2C82-F10D-44A0-80EA-615F59EF7446}" type="datetimeFigureOut">
              <a:rPr lang="en-US" smtClean="0"/>
              <a:t>4/21/25</a:t>
            </a:fld>
            <a:endParaRPr lang="en-US"/>
          </a:p>
        </p:txBody>
      </p:sp>
      <p:sp>
        <p:nvSpPr>
          <p:cNvPr id="5" name="Footer Placeholder 4">
            <a:extLst>
              <a:ext uri="{FF2B5EF4-FFF2-40B4-BE49-F238E27FC236}">
                <a16:creationId xmlns:a16="http://schemas.microsoft.com/office/drawing/2014/main" id="{3770262A-DED1-4FE2-B2F0-AA6B763B30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8A70F1-D6AA-45B8-9CFF-EE915856D7C7}"/>
              </a:ext>
            </a:extLst>
          </p:cNvPr>
          <p:cNvSpPr>
            <a:spLocks noGrp="1"/>
          </p:cNvSpPr>
          <p:nvPr>
            <p:ph type="sldNum" sz="quarter" idx="12"/>
          </p:nvPr>
        </p:nvSpPr>
        <p:spPr/>
        <p:txBody>
          <a:bodyPr/>
          <a:lstStyle/>
          <a:p>
            <a:fld id="{6DE297DA-4C3B-4B13-A252-0EB9816C0333}" type="slidenum">
              <a:rPr lang="en-US" smtClean="0"/>
              <a:t>‹#›</a:t>
            </a:fld>
            <a:endParaRPr lang="en-US"/>
          </a:p>
        </p:txBody>
      </p:sp>
    </p:spTree>
    <p:extLst>
      <p:ext uri="{BB962C8B-B14F-4D97-AF65-F5344CB8AC3E}">
        <p14:creationId xmlns:p14="http://schemas.microsoft.com/office/powerpoint/2010/main" val="38611876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6BA13-160F-4FDE-B19A-ECED0E77AD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D5391F-B44C-49EA-8746-955E407F4E4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72AB33-B86D-4D45-963C-69511B321D4D}"/>
              </a:ext>
            </a:extLst>
          </p:cNvPr>
          <p:cNvSpPr>
            <a:spLocks noGrp="1"/>
          </p:cNvSpPr>
          <p:nvPr>
            <p:ph type="dt" sz="half" idx="10"/>
          </p:nvPr>
        </p:nvSpPr>
        <p:spPr/>
        <p:txBody>
          <a:bodyPr/>
          <a:lstStyle/>
          <a:p>
            <a:fld id="{CA2B2C82-F10D-44A0-80EA-615F59EF7446}" type="datetimeFigureOut">
              <a:rPr lang="en-US" smtClean="0"/>
              <a:t>4/21/25</a:t>
            </a:fld>
            <a:endParaRPr lang="en-US"/>
          </a:p>
        </p:txBody>
      </p:sp>
      <p:sp>
        <p:nvSpPr>
          <p:cNvPr id="5" name="Footer Placeholder 4">
            <a:extLst>
              <a:ext uri="{FF2B5EF4-FFF2-40B4-BE49-F238E27FC236}">
                <a16:creationId xmlns:a16="http://schemas.microsoft.com/office/drawing/2014/main" id="{90758758-06A5-492E-AD40-AED5F1658C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3ED863-434B-4143-998C-50735684CFD7}"/>
              </a:ext>
            </a:extLst>
          </p:cNvPr>
          <p:cNvSpPr>
            <a:spLocks noGrp="1"/>
          </p:cNvSpPr>
          <p:nvPr>
            <p:ph type="sldNum" sz="quarter" idx="12"/>
          </p:nvPr>
        </p:nvSpPr>
        <p:spPr/>
        <p:txBody>
          <a:bodyPr/>
          <a:lstStyle/>
          <a:p>
            <a:fld id="{6DE297DA-4C3B-4B13-A252-0EB9816C0333}" type="slidenum">
              <a:rPr lang="en-US" smtClean="0"/>
              <a:t>‹#›</a:t>
            </a:fld>
            <a:endParaRPr lang="en-US"/>
          </a:p>
        </p:txBody>
      </p:sp>
    </p:spTree>
    <p:extLst>
      <p:ext uri="{BB962C8B-B14F-4D97-AF65-F5344CB8AC3E}">
        <p14:creationId xmlns:p14="http://schemas.microsoft.com/office/powerpoint/2010/main" val="25633781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E6D63-0DBC-4EE3-BE4F-A4264FFD63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48BA08-42A1-4C8D-8C58-D6F78F653E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999A498-E0FA-43A4-A422-6C78A7DA2957}"/>
              </a:ext>
            </a:extLst>
          </p:cNvPr>
          <p:cNvSpPr>
            <a:spLocks noGrp="1"/>
          </p:cNvSpPr>
          <p:nvPr>
            <p:ph type="dt" sz="half" idx="10"/>
          </p:nvPr>
        </p:nvSpPr>
        <p:spPr/>
        <p:txBody>
          <a:bodyPr/>
          <a:lstStyle/>
          <a:p>
            <a:fld id="{CA2B2C82-F10D-44A0-80EA-615F59EF7446}" type="datetimeFigureOut">
              <a:rPr lang="en-US" smtClean="0"/>
              <a:t>4/21/25</a:t>
            </a:fld>
            <a:endParaRPr lang="en-US"/>
          </a:p>
        </p:txBody>
      </p:sp>
      <p:sp>
        <p:nvSpPr>
          <p:cNvPr id="5" name="Footer Placeholder 4">
            <a:extLst>
              <a:ext uri="{FF2B5EF4-FFF2-40B4-BE49-F238E27FC236}">
                <a16:creationId xmlns:a16="http://schemas.microsoft.com/office/drawing/2014/main" id="{87BB9900-A987-4D5C-B147-5E30A28E1E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75BEAC-231F-41E6-BAEA-C533A4B26AF5}"/>
              </a:ext>
            </a:extLst>
          </p:cNvPr>
          <p:cNvSpPr>
            <a:spLocks noGrp="1"/>
          </p:cNvSpPr>
          <p:nvPr>
            <p:ph type="sldNum" sz="quarter" idx="12"/>
          </p:nvPr>
        </p:nvSpPr>
        <p:spPr/>
        <p:txBody>
          <a:bodyPr/>
          <a:lstStyle/>
          <a:p>
            <a:fld id="{6DE297DA-4C3B-4B13-A252-0EB9816C0333}" type="slidenum">
              <a:rPr lang="en-US" smtClean="0"/>
              <a:t>‹#›</a:t>
            </a:fld>
            <a:endParaRPr lang="en-US"/>
          </a:p>
        </p:txBody>
      </p:sp>
    </p:spTree>
    <p:extLst>
      <p:ext uri="{BB962C8B-B14F-4D97-AF65-F5344CB8AC3E}">
        <p14:creationId xmlns:p14="http://schemas.microsoft.com/office/powerpoint/2010/main" val="31791297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91C7D-9E13-4C0A-BEFB-22EE89E933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A396D2-7B71-45D6-B20C-B75BFFC3598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E07F96-8D12-4134-AC79-15658742F0B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CEDC73-A1F6-406F-892A-872FB39A688E}"/>
              </a:ext>
            </a:extLst>
          </p:cNvPr>
          <p:cNvSpPr>
            <a:spLocks noGrp="1"/>
          </p:cNvSpPr>
          <p:nvPr>
            <p:ph type="dt" sz="half" idx="10"/>
          </p:nvPr>
        </p:nvSpPr>
        <p:spPr/>
        <p:txBody>
          <a:bodyPr/>
          <a:lstStyle/>
          <a:p>
            <a:fld id="{CA2B2C82-F10D-44A0-80EA-615F59EF7446}" type="datetimeFigureOut">
              <a:rPr lang="en-US" smtClean="0"/>
              <a:t>4/21/25</a:t>
            </a:fld>
            <a:endParaRPr lang="en-US"/>
          </a:p>
        </p:txBody>
      </p:sp>
      <p:sp>
        <p:nvSpPr>
          <p:cNvPr id="6" name="Footer Placeholder 5">
            <a:extLst>
              <a:ext uri="{FF2B5EF4-FFF2-40B4-BE49-F238E27FC236}">
                <a16:creationId xmlns:a16="http://schemas.microsoft.com/office/drawing/2014/main" id="{F9978FCE-F2CF-42EF-A757-7894DF336D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C3E225-1278-433D-8F9F-F49102FDCF25}"/>
              </a:ext>
            </a:extLst>
          </p:cNvPr>
          <p:cNvSpPr>
            <a:spLocks noGrp="1"/>
          </p:cNvSpPr>
          <p:nvPr>
            <p:ph type="sldNum" sz="quarter" idx="12"/>
          </p:nvPr>
        </p:nvSpPr>
        <p:spPr/>
        <p:txBody>
          <a:bodyPr/>
          <a:lstStyle/>
          <a:p>
            <a:fld id="{6DE297DA-4C3B-4B13-A252-0EB9816C0333}" type="slidenum">
              <a:rPr lang="en-US" smtClean="0"/>
              <a:t>‹#›</a:t>
            </a:fld>
            <a:endParaRPr lang="en-US"/>
          </a:p>
        </p:txBody>
      </p:sp>
    </p:spTree>
    <p:extLst>
      <p:ext uri="{BB962C8B-B14F-4D97-AF65-F5344CB8AC3E}">
        <p14:creationId xmlns:p14="http://schemas.microsoft.com/office/powerpoint/2010/main" val="2105032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6362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E27A7-8811-41F5-8671-BBC3C5CDCA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B9167D-0C09-433D-9D56-1E8A427486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A2D0A09-662B-4578-9888-E63720FBF89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D8D6E6-2D28-411B-90F4-75DA69094E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1BAE0AE-2BA5-43E6-81CB-F9F867FB1A5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16CEA2-C4A5-451E-B664-10B9D6FE3C3E}"/>
              </a:ext>
            </a:extLst>
          </p:cNvPr>
          <p:cNvSpPr>
            <a:spLocks noGrp="1"/>
          </p:cNvSpPr>
          <p:nvPr>
            <p:ph type="dt" sz="half" idx="10"/>
          </p:nvPr>
        </p:nvSpPr>
        <p:spPr/>
        <p:txBody>
          <a:bodyPr/>
          <a:lstStyle/>
          <a:p>
            <a:fld id="{CA2B2C82-F10D-44A0-80EA-615F59EF7446}" type="datetimeFigureOut">
              <a:rPr lang="en-US" smtClean="0"/>
              <a:t>4/21/25</a:t>
            </a:fld>
            <a:endParaRPr lang="en-US"/>
          </a:p>
        </p:txBody>
      </p:sp>
      <p:sp>
        <p:nvSpPr>
          <p:cNvPr id="8" name="Footer Placeholder 7">
            <a:extLst>
              <a:ext uri="{FF2B5EF4-FFF2-40B4-BE49-F238E27FC236}">
                <a16:creationId xmlns:a16="http://schemas.microsoft.com/office/drawing/2014/main" id="{24D6293B-F4EB-401C-8C71-F11CA1E705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763891-AB68-47E8-B9BE-212EA68FF797}"/>
              </a:ext>
            </a:extLst>
          </p:cNvPr>
          <p:cNvSpPr>
            <a:spLocks noGrp="1"/>
          </p:cNvSpPr>
          <p:nvPr>
            <p:ph type="sldNum" sz="quarter" idx="12"/>
          </p:nvPr>
        </p:nvSpPr>
        <p:spPr/>
        <p:txBody>
          <a:bodyPr/>
          <a:lstStyle/>
          <a:p>
            <a:fld id="{6DE297DA-4C3B-4B13-A252-0EB9816C0333}" type="slidenum">
              <a:rPr lang="en-US" smtClean="0"/>
              <a:t>‹#›</a:t>
            </a:fld>
            <a:endParaRPr lang="en-US"/>
          </a:p>
        </p:txBody>
      </p:sp>
    </p:spTree>
    <p:extLst>
      <p:ext uri="{BB962C8B-B14F-4D97-AF65-F5344CB8AC3E}">
        <p14:creationId xmlns:p14="http://schemas.microsoft.com/office/powerpoint/2010/main" val="29034688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F6901-3DAE-41CF-9C55-A424D21EE4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25ED2A-B1DB-476A-AEC8-6F8DC80E3EE4}"/>
              </a:ext>
            </a:extLst>
          </p:cNvPr>
          <p:cNvSpPr>
            <a:spLocks noGrp="1"/>
          </p:cNvSpPr>
          <p:nvPr>
            <p:ph type="dt" sz="half" idx="10"/>
          </p:nvPr>
        </p:nvSpPr>
        <p:spPr/>
        <p:txBody>
          <a:bodyPr/>
          <a:lstStyle/>
          <a:p>
            <a:fld id="{CA2B2C82-F10D-44A0-80EA-615F59EF7446}" type="datetimeFigureOut">
              <a:rPr lang="en-US" smtClean="0"/>
              <a:t>4/21/25</a:t>
            </a:fld>
            <a:endParaRPr lang="en-US"/>
          </a:p>
        </p:txBody>
      </p:sp>
      <p:sp>
        <p:nvSpPr>
          <p:cNvPr id="4" name="Footer Placeholder 3">
            <a:extLst>
              <a:ext uri="{FF2B5EF4-FFF2-40B4-BE49-F238E27FC236}">
                <a16:creationId xmlns:a16="http://schemas.microsoft.com/office/drawing/2014/main" id="{30C12393-6823-4FDD-AEC3-FE16F50F9F3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67E384-DC41-422E-BC22-7B5DD1E15135}"/>
              </a:ext>
            </a:extLst>
          </p:cNvPr>
          <p:cNvSpPr>
            <a:spLocks noGrp="1"/>
          </p:cNvSpPr>
          <p:nvPr>
            <p:ph type="sldNum" sz="quarter" idx="12"/>
          </p:nvPr>
        </p:nvSpPr>
        <p:spPr/>
        <p:txBody>
          <a:bodyPr/>
          <a:lstStyle/>
          <a:p>
            <a:fld id="{6DE297DA-4C3B-4B13-A252-0EB9816C0333}" type="slidenum">
              <a:rPr lang="en-US" smtClean="0"/>
              <a:t>‹#›</a:t>
            </a:fld>
            <a:endParaRPr lang="en-US"/>
          </a:p>
        </p:txBody>
      </p:sp>
    </p:spTree>
    <p:extLst>
      <p:ext uri="{BB962C8B-B14F-4D97-AF65-F5344CB8AC3E}">
        <p14:creationId xmlns:p14="http://schemas.microsoft.com/office/powerpoint/2010/main" val="5829969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5A0D79-5F96-4D84-9D3A-610F2698B59E}"/>
              </a:ext>
            </a:extLst>
          </p:cNvPr>
          <p:cNvSpPr>
            <a:spLocks noGrp="1"/>
          </p:cNvSpPr>
          <p:nvPr>
            <p:ph type="dt" sz="half" idx="10"/>
          </p:nvPr>
        </p:nvSpPr>
        <p:spPr/>
        <p:txBody>
          <a:bodyPr/>
          <a:lstStyle/>
          <a:p>
            <a:fld id="{CA2B2C82-F10D-44A0-80EA-615F59EF7446}" type="datetimeFigureOut">
              <a:rPr lang="en-US" smtClean="0"/>
              <a:t>4/21/25</a:t>
            </a:fld>
            <a:endParaRPr lang="en-US"/>
          </a:p>
        </p:txBody>
      </p:sp>
      <p:sp>
        <p:nvSpPr>
          <p:cNvPr id="3" name="Footer Placeholder 2">
            <a:extLst>
              <a:ext uri="{FF2B5EF4-FFF2-40B4-BE49-F238E27FC236}">
                <a16:creationId xmlns:a16="http://schemas.microsoft.com/office/drawing/2014/main" id="{063FA0E1-4479-4DFC-A142-9758638C58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0A2F28-B7D7-4066-A917-4E2C47E5195B}"/>
              </a:ext>
            </a:extLst>
          </p:cNvPr>
          <p:cNvSpPr>
            <a:spLocks noGrp="1"/>
          </p:cNvSpPr>
          <p:nvPr>
            <p:ph type="sldNum" sz="quarter" idx="12"/>
          </p:nvPr>
        </p:nvSpPr>
        <p:spPr/>
        <p:txBody>
          <a:bodyPr/>
          <a:lstStyle/>
          <a:p>
            <a:fld id="{6DE297DA-4C3B-4B13-A252-0EB9816C0333}" type="slidenum">
              <a:rPr lang="en-US" smtClean="0"/>
              <a:t>‹#›</a:t>
            </a:fld>
            <a:endParaRPr lang="en-US"/>
          </a:p>
        </p:txBody>
      </p:sp>
    </p:spTree>
    <p:extLst>
      <p:ext uri="{BB962C8B-B14F-4D97-AF65-F5344CB8AC3E}">
        <p14:creationId xmlns:p14="http://schemas.microsoft.com/office/powerpoint/2010/main" val="14206966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96560-3CB5-4345-91B1-D399A1F36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F8FB75-E598-407F-975C-17B9DA5323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15B0C4-B052-411D-AAB4-C44CA66D60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8B97CE7-965C-466F-8406-A25E1EBF97A6}"/>
              </a:ext>
            </a:extLst>
          </p:cNvPr>
          <p:cNvSpPr>
            <a:spLocks noGrp="1"/>
          </p:cNvSpPr>
          <p:nvPr>
            <p:ph type="dt" sz="half" idx="10"/>
          </p:nvPr>
        </p:nvSpPr>
        <p:spPr/>
        <p:txBody>
          <a:bodyPr/>
          <a:lstStyle/>
          <a:p>
            <a:fld id="{CA2B2C82-F10D-44A0-80EA-615F59EF7446}" type="datetimeFigureOut">
              <a:rPr lang="en-US" smtClean="0"/>
              <a:t>4/21/25</a:t>
            </a:fld>
            <a:endParaRPr lang="en-US"/>
          </a:p>
        </p:txBody>
      </p:sp>
      <p:sp>
        <p:nvSpPr>
          <p:cNvPr id="6" name="Footer Placeholder 5">
            <a:extLst>
              <a:ext uri="{FF2B5EF4-FFF2-40B4-BE49-F238E27FC236}">
                <a16:creationId xmlns:a16="http://schemas.microsoft.com/office/drawing/2014/main" id="{0227A794-C608-4303-9A5D-E724705E98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E6CCA4-8ECD-4FBD-BCC0-D4AE5F23FB03}"/>
              </a:ext>
            </a:extLst>
          </p:cNvPr>
          <p:cNvSpPr>
            <a:spLocks noGrp="1"/>
          </p:cNvSpPr>
          <p:nvPr>
            <p:ph type="sldNum" sz="quarter" idx="12"/>
          </p:nvPr>
        </p:nvSpPr>
        <p:spPr/>
        <p:txBody>
          <a:bodyPr/>
          <a:lstStyle/>
          <a:p>
            <a:fld id="{6DE297DA-4C3B-4B13-A252-0EB9816C0333}" type="slidenum">
              <a:rPr lang="en-US" smtClean="0"/>
              <a:t>‹#›</a:t>
            </a:fld>
            <a:endParaRPr lang="en-US"/>
          </a:p>
        </p:txBody>
      </p:sp>
    </p:spTree>
    <p:extLst>
      <p:ext uri="{BB962C8B-B14F-4D97-AF65-F5344CB8AC3E}">
        <p14:creationId xmlns:p14="http://schemas.microsoft.com/office/powerpoint/2010/main" val="20218092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F6470-B59E-40E6-816F-6216879C9F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9E4697-6708-4DDE-8232-38C285C955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B0F2D3-BB59-4B6C-B240-C88B022B16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422F7F8-B175-453A-AE43-A09C312C7DE3}"/>
              </a:ext>
            </a:extLst>
          </p:cNvPr>
          <p:cNvSpPr>
            <a:spLocks noGrp="1"/>
          </p:cNvSpPr>
          <p:nvPr>
            <p:ph type="dt" sz="half" idx="10"/>
          </p:nvPr>
        </p:nvSpPr>
        <p:spPr/>
        <p:txBody>
          <a:bodyPr/>
          <a:lstStyle/>
          <a:p>
            <a:fld id="{CA2B2C82-F10D-44A0-80EA-615F59EF7446}" type="datetimeFigureOut">
              <a:rPr lang="en-US" smtClean="0"/>
              <a:t>4/21/25</a:t>
            </a:fld>
            <a:endParaRPr lang="en-US"/>
          </a:p>
        </p:txBody>
      </p:sp>
      <p:sp>
        <p:nvSpPr>
          <p:cNvPr id="6" name="Footer Placeholder 5">
            <a:extLst>
              <a:ext uri="{FF2B5EF4-FFF2-40B4-BE49-F238E27FC236}">
                <a16:creationId xmlns:a16="http://schemas.microsoft.com/office/drawing/2014/main" id="{C640DB11-0DE2-4A81-9015-C4F847C219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408DD-C0B7-4FDB-A775-6852CEC55ED4}"/>
              </a:ext>
            </a:extLst>
          </p:cNvPr>
          <p:cNvSpPr>
            <a:spLocks noGrp="1"/>
          </p:cNvSpPr>
          <p:nvPr>
            <p:ph type="sldNum" sz="quarter" idx="12"/>
          </p:nvPr>
        </p:nvSpPr>
        <p:spPr/>
        <p:txBody>
          <a:bodyPr/>
          <a:lstStyle/>
          <a:p>
            <a:fld id="{6DE297DA-4C3B-4B13-A252-0EB9816C0333}" type="slidenum">
              <a:rPr lang="en-US" smtClean="0"/>
              <a:t>‹#›</a:t>
            </a:fld>
            <a:endParaRPr lang="en-US"/>
          </a:p>
        </p:txBody>
      </p:sp>
    </p:spTree>
    <p:extLst>
      <p:ext uri="{BB962C8B-B14F-4D97-AF65-F5344CB8AC3E}">
        <p14:creationId xmlns:p14="http://schemas.microsoft.com/office/powerpoint/2010/main" val="34232418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ED6ED-E489-4C8B-85A9-CF1D0C104A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CE641C-95FC-4425-985C-7DC6BB31364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DADEE9-17C1-4F5F-98C7-C7EC7F30F187}"/>
              </a:ext>
            </a:extLst>
          </p:cNvPr>
          <p:cNvSpPr>
            <a:spLocks noGrp="1"/>
          </p:cNvSpPr>
          <p:nvPr>
            <p:ph type="dt" sz="half" idx="10"/>
          </p:nvPr>
        </p:nvSpPr>
        <p:spPr/>
        <p:txBody>
          <a:bodyPr/>
          <a:lstStyle/>
          <a:p>
            <a:fld id="{CA2B2C82-F10D-44A0-80EA-615F59EF7446}" type="datetimeFigureOut">
              <a:rPr lang="en-US" smtClean="0"/>
              <a:t>4/21/25</a:t>
            </a:fld>
            <a:endParaRPr lang="en-US"/>
          </a:p>
        </p:txBody>
      </p:sp>
      <p:sp>
        <p:nvSpPr>
          <p:cNvPr id="5" name="Footer Placeholder 4">
            <a:extLst>
              <a:ext uri="{FF2B5EF4-FFF2-40B4-BE49-F238E27FC236}">
                <a16:creationId xmlns:a16="http://schemas.microsoft.com/office/drawing/2014/main" id="{49F4A65C-1398-4673-AABC-BC9FEB0F52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9EF711-1CB0-432C-BFDA-45B2C0FCC4FB}"/>
              </a:ext>
            </a:extLst>
          </p:cNvPr>
          <p:cNvSpPr>
            <a:spLocks noGrp="1"/>
          </p:cNvSpPr>
          <p:nvPr>
            <p:ph type="sldNum" sz="quarter" idx="12"/>
          </p:nvPr>
        </p:nvSpPr>
        <p:spPr/>
        <p:txBody>
          <a:bodyPr/>
          <a:lstStyle/>
          <a:p>
            <a:fld id="{6DE297DA-4C3B-4B13-A252-0EB9816C0333}" type="slidenum">
              <a:rPr lang="en-US" smtClean="0"/>
              <a:t>‹#›</a:t>
            </a:fld>
            <a:endParaRPr lang="en-US"/>
          </a:p>
        </p:txBody>
      </p:sp>
    </p:spTree>
    <p:extLst>
      <p:ext uri="{BB962C8B-B14F-4D97-AF65-F5344CB8AC3E}">
        <p14:creationId xmlns:p14="http://schemas.microsoft.com/office/powerpoint/2010/main" val="35203337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730095-E995-4949-AF66-EEE8B76E6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AE764A-3D57-4F25-95D4-59670EFE564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C43452-7519-455B-A9B7-C1FDFE9A15F8}"/>
              </a:ext>
            </a:extLst>
          </p:cNvPr>
          <p:cNvSpPr>
            <a:spLocks noGrp="1"/>
          </p:cNvSpPr>
          <p:nvPr>
            <p:ph type="dt" sz="half" idx="10"/>
          </p:nvPr>
        </p:nvSpPr>
        <p:spPr/>
        <p:txBody>
          <a:bodyPr/>
          <a:lstStyle/>
          <a:p>
            <a:fld id="{CA2B2C82-F10D-44A0-80EA-615F59EF7446}" type="datetimeFigureOut">
              <a:rPr lang="en-US" smtClean="0"/>
              <a:t>4/21/25</a:t>
            </a:fld>
            <a:endParaRPr lang="en-US"/>
          </a:p>
        </p:txBody>
      </p:sp>
      <p:sp>
        <p:nvSpPr>
          <p:cNvPr id="5" name="Footer Placeholder 4">
            <a:extLst>
              <a:ext uri="{FF2B5EF4-FFF2-40B4-BE49-F238E27FC236}">
                <a16:creationId xmlns:a16="http://schemas.microsoft.com/office/drawing/2014/main" id="{8883AA6C-980A-4C81-A54D-962D767956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26BF61-8DD1-4B0F-84F2-996C92066469}"/>
              </a:ext>
            </a:extLst>
          </p:cNvPr>
          <p:cNvSpPr>
            <a:spLocks noGrp="1"/>
          </p:cNvSpPr>
          <p:nvPr>
            <p:ph type="sldNum" sz="quarter" idx="12"/>
          </p:nvPr>
        </p:nvSpPr>
        <p:spPr/>
        <p:txBody>
          <a:bodyPr/>
          <a:lstStyle/>
          <a:p>
            <a:fld id="{6DE297DA-4C3B-4B13-A252-0EB9816C0333}" type="slidenum">
              <a:rPr lang="en-US" smtClean="0"/>
              <a:t>‹#›</a:t>
            </a:fld>
            <a:endParaRPr lang="en-US"/>
          </a:p>
        </p:txBody>
      </p:sp>
    </p:spTree>
    <p:extLst>
      <p:ext uri="{BB962C8B-B14F-4D97-AF65-F5344CB8AC3E}">
        <p14:creationId xmlns:p14="http://schemas.microsoft.com/office/powerpoint/2010/main" val="25235303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5584388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6813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151869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797416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853939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4/21/25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0349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4/21/25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891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5961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4/21/25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4585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4/21/25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2201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467357-6250-497A-ADEC-89B49E25C4B4}" type="datetimeFigureOut">
              <a:rPr lang="en-US" smtClean="0">
                <a:solidFill>
                  <a:prstClr val="black">
                    <a:tint val="75000"/>
                  </a:prstClr>
                </a:solidFill>
              </a:rPr>
              <a:pPr/>
              <a:t>4/21/25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6328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467357-6250-497A-ADEC-89B49E25C4B4}" type="datetimeFigureOut">
              <a:rPr lang="en-US" smtClean="0">
                <a:solidFill>
                  <a:prstClr val="black">
                    <a:tint val="75000"/>
                  </a:prstClr>
                </a:solidFill>
              </a:rPr>
              <a:pPr/>
              <a:t>4/21/25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4717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467357-6250-497A-ADEC-89B49E25C4B4}" type="datetimeFigureOut">
              <a:rPr lang="en-US" smtClean="0">
                <a:solidFill>
                  <a:prstClr val="black">
                    <a:tint val="75000"/>
                  </a:prstClr>
                </a:solidFill>
              </a:rPr>
              <a:pPr/>
              <a:t>4/21/25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4313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4/21/25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15316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4/21/25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1138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4/21/25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0295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4/21/25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59531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509" y="434477"/>
            <a:ext cx="10743624" cy="1228271"/>
          </a:xfrm>
        </p:spPr>
        <p:txBody>
          <a:bodyPr/>
          <a:lstStyle/>
          <a:p>
            <a:r>
              <a:rPr lang="en-US" dirty="0"/>
              <a:t>Click To Edit Master Title Style</a:t>
            </a:r>
          </a:p>
        </p:txBody>
      </p:sp>
      <p:sp>
        <p:nvSpPr>
          <p:cNvPr id="3" name="Content Placeholder 2"/>
          <p:cNvSpPr>
            <a:spLocks noGrp="1"/>
          </p:cNvSpPr>
          <p:nvPr>
            <p:ph idx="1"/>
          </p:nvPr>
        </p:nvSpPr>
        <p:spPr>
          <a:xfrm>
            <a:off x="674034" y="1898655"/>
            <a:ext cx="10729577" cy="4396829"/>
          </a:xfrm>
        </p:spPr>
        <p:txBody>
          <a:bodyPr/>
          <a:lstStyle>
            <a:lvl1pPr marL="195263" indent="-195263">
              <a:lnSpc>
                <a:spcPct val="90000"/>
              </a:lnSpc>
              <a:spcBef>
                <a:spcPts val="0"/>
              </a:spcBef>
              <a:spcAft>
                <a:spcPts val="1800"/>
              </a:spcAft>
              <a:defRPr sz="2800"/>
            </a:lvl1pPr>
            <a:lvl2pPr marL="628650" indent="-287338">
              <a:lnSpc>
                <a:spcPct val="90000"/>
              </a:lnSpc>
              <a:spcBef>
                <a:spcPts val="0"/>
              </a:spcBef>
              <a:spcAft>
                <a:spcPts val="1800"/>
              </a:spcAft>
              <a:defRPr sz="2600"/>
            </a:lvl2pPr>
            <a:lvl3pPr marL="914400" indent="-230188">
              <a:lnSpc>
                <a:spcPct val="90000"/>
              </a:lnSpc>
              <a:spcBef>
                <a:spcPts val="0"/>
              </a:spcBef>
              <a:spcAft>
                <a:spcPts val="1800"/>
              </a:spcAft>
              <a:defRPr/>
            </a:lvl3pPr>
            <a:lvl4pPr marL="1255713" indent="-285750">
              <a:lnSpc>
                <a:spcPct val="90000"/>
              </a:lnSpc>
              <a:spcBef>
                <a:spcPts val="0"/>
              </a:spcBef>
              <a:spcAft>
                <a:spcPts val="1800"/>
              </a:spcAft>
              <a:defRPr sz="2200"/>
            </a:lvl4pPr>
            <a:lvl5pPr marL="1543050" indent="-231775">
              <a:lnSpc>
                <a:spcPct val="90000"/>
              </a:lnSpc>
              <a:spcBef>
                <a:spcPts val="0"/>
              </a:spcBef>
              <a:spcAft>
                <a:spcPts val="180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12"/>
          <p:cNvSpPr>
            <a:spLocks noGrp="1"/>
          </p:cNvSpPr>
          <p:nvPr>
            <p:ph sz="quarter" idx="10"/>
          </p:nvPr>
        </p:nvSpPr>
        <p:spPr>
          <a:xfrm>
            <a:off x="678637" y="6384577"/>
            <a:ext cx="10720361" cy="306388"/>
          </a:xfrm>
          <a:prstGeom prst="rect">
            <a:avLst/>
          </a:prstGeom>
        </p:spPr>
        <p:txBody>
          <a:bodyPr anchor="b"/>
          <a:lstStyle>
            <a:lvl1pPr marL="0" indent="0">
              <a:lnSpc>
                <a:spcPct val="90000"/>
              </a:lnSpc>
              <a:spcAft>
                <a:spcPts val="0"/>
              </a:spcAft>
              <a:buNone/>
              <a:defRPr sz="1200" b="1">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15758070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8320146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6564044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18787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9398570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68335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67353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16565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6058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3236968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2246261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24325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6843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07386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2028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750870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8222288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720493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1026729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202583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mmentary First Slide">
    <p:spTree>
      <p:nvGrpSpPr>
        <p:cNvPr id="1" name=""/>
        <p:cNvGrpSpPr/>
        <p:nvPr/>
      </p:nvGrpSpPr>
      <p:grpSpPr>
        <a:xfrm>
          <a:off x="0" y="0"/>
          <a:ext cx="0" cy="0"/>
          <a:chOff x="0" y="0"/>
          <a:chExt cx="0" cy="0"/>
        </a:xfrm>
      </p:grpSpPr>
      <p:sp>
        <p:nvSpPr>
          <p:cNvPr id="2" name="Title 1"/>
          <p:cNvSpPr>
            <a:spLocks noGrp="1"/>
          </p:cNvSpPr>
          <p:nvPr>
            <p:ph type="title"/>
          </p:nvPr>
        </p:nvSpPr>
        <p:spPr>
          <a:xfrm>
            <a:off x="528636" y="1081981"/>
            <a:ext cx="10607040" cy="1097280"/>
          </a:xfrm>
          <a:noFill/>
        </p:spPr>
        <p:txBody>
          <a:bodyPr lIns="182880" rIns="914400"/>
          <a:lstStyle>
            <a:lvl1pPr algn="l">
              <a:defRPr sz="3200"/>
            </a:lvl1pPr>
          </a:lstStyle>
          <a:p>
            <a:r>
              <a:rPr lang="en-US" dirty="0"/>
              <a:t>Click to edit Master title style</a:t>
            </a:r>
          </a:p>
        </p:txBody>
      </p:sp>
      <p:sp>
        <p:nvSpPr>
          <p:cNvPr id="3" name="Content Placeholder 2"/>
          <p:cNvSpPr>
            <a:spLocks noGrp="1"/>
          </p:cNvSpPr>
          <p:nvPr>
            <p:ph idx="1"/>
          </p:nvPr>
        </p:nvSpPr>
        <p:spPr>
          <a:xfrm>
            <a:off x="528636" y="2189527"/>
            <a:ext cx="10742618" cy="4525598"/>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36799296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E09B7-072F-CCE9-40E1-C8CC1D6511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988FD6-5388-A3FD-445C-0C367D672E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0B85D7-7380-5998-6A67-91D035379CA7}"/>
              </a:ext>
            </a:extLst>
          </p:cNvPr>
          <p:cNvSpPr>
            <a:spLocks noGrp="1"/>
          </p:cNvSpPr>
          <p:nvPr>
            <p:ph type="dt" sz="half" idx="10"/>
          </p:nvPr>
        </p:nvSpPr>
        <p:spPr/>
        <p:txBody>
          <a:bodyPr/>
          <a:lstStyle/>
          <a:p>
            <a:fld id="{64D61BF2-EFEA-4376-9B06-726BBE37B3AF}" type="datetimeFigureOut">
              <a:rPr lang="en-US" smtClean="0"/>
              <a:t>4/21/25</a:t>
            </a:fld>
            <a:endParaRPr lang="en-US"/>
          </a:p>
        </p:txBody>
      </p:sp>
      <p:sp>
        <p:nvSpPr>
          <p:cNvPr id="5" name="Footer Placeholder 4">
            <a:extLst>
              <a:ext uri="{FF2B5EF4-FFF2-40B4-BE49-F238E27FC236}">
                <a16:creationId xmlns:a16="http://schemas.microsoft.com/office/drawing/2014/main" id="{4312CE35-2291-627A-C658-09A03A9FC6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90AA4-05CF-7DF0-1FEC-9BFD054040AC}"/>
              </a:ext>
            </a:extLst>
          </p:cNvPr>
          <p:cNvSpPr>
            <a:spLocks noGrp="1"/>
          </p:cNvSpPr>
          <p:nvPr>
            <p:ph type="sldNum" sz="quarter" idx="12"/>
          </p:nvPr>
        </p:nvSpPr>
        <p:spPr/>
        <p:txBody>
          <a:bodyPr/>
          <a:lstStyle/>
          <a:p>
            <a:fld id="{F74F05EA-24E6-47ED-B1E0-D02FD3937909}" type="slidenum">
              <a:rPr lang="en-US" smtClean="0"/>
              <a:t>‹#›</a:t>
            </a:fld>
            <a:endParaRPr lang="en-US"/>
          </a:p>
        </p:txBody>
      </p:sp>
    </p:spTree>
    <p:extLst>
      <p:ext uri="{BB962C8B-B14F-4D97-AF65-F5344CB8AC3E}">
        <p14:creationId xmlns:p14="http://schemas.microsoft.com/office/powerpoint/2010/main" val="19318593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7AD70-0533-B5DF-54E2-E023742ED4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7B0DF8-F950-69E6-FB26-6A98FC1EC9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A456D2-C7EB-529F-ECCE-786BFEB713AB}"/>
              </a:ext>
            </a:extLst>
          </p:cNvPr>
          <p:cNvSpPr>
            <a:spLocks noGrp="1"/>
          </p:cNvSpPr>
          <p:nvPr>
            <p:ph type="dt" sz="half" idx="10"/>
          </p:nvPr>
        </p:nvSpPr>
        <p:spPr/>
        <p:txBody>
          <a:bodyPr/>
          <a:lstStyle/>
          <a:p>
            <a:fld id="{64D61BF2-EFEA-4376-9B06-726BBE37B3AF}" type="datetimeFigureOut">
              <a:rPr lang="en-US" smtClean="0"/>
              <a:t>4/21/25</a:t>
            </a:fld>
            <a:endParaRPr lang="en-US"/>
          </a:p>
        </p:txBody>
      </p:sp>
      <p:sp>
        <p:nvSpPr>
          <p:cNvPr id="5" name="Footer Placeholder 4">
            <a:extLst>
              <a:ext uri="{FF2B5EF4-FFF2-40B4-BE49-F238E27FC236}">
                <a16:creationId xmlns:a16="http://schemas.microsoft.com/office/drawing/2014/main" id="{44200456-FC71-61EE-FE77-D5780378C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93730A-E53D-BE51-E5E8-7F640BC3784D}"/>
              </a:ext>
            </a:extLst>
          </p:cNvPr>
          <p:cNvSpPr>
            <a:spLocks noGrp="1"/>
          </p:cNvSpPr>
          <p:nvPr>
            <p:ph type="sldNum" sz="quarter" idx="12"/>
          </p:nvPr>
        </p:nvSpPr>
        <p:spPr/>
        <p:txBody>
          <a:bodyPr/>
          <a:lstStyle/>
          <a:p>
            <a:fld id="{F74F05EA-24E6-47ED-B1E0-D02FD3937909}" type="slidenum">
              <a:rPr lang="en-US" smtClean="0"/>
              <a:t>‹#›</a:t>
            </a:fld>
            <a:endParaRPr lang="en-US"/>
          </a:p>
        </p:txBody>
      </p:sp>
    </p:spTree>
    <p:extLst>
      <p:ext uri="{BB962C8B-B14F-4D97-AF65-F5344CB8AC3E}">
        <p14:creationId xmlns:p14="http://schemas.microsoft.com/office/powerpoint/2010/main" val="35863886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6934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D7DEB-6121-D10C-BC75-10E69E6848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B8C025-7CBA-7D10-9503-43FAFE7D085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042CB6-9725-7B4D-40FE-00C7C496DEC5}"/>
              </a:ext>
            </a:extLst>
          </p:cNvPr>
          <p:cNvSpPr>
            <a:spLocks noGrp="1"/>
          </p:cNvSpPr>
          <p:nvPr>
            <p:ph type="dt" sz="half" idx="10"/>
          </p:nvPr>
        </p:nvSpPr>
        <p:spPr/>
        <p:txBody>
          <a:bodyPr/>
          <a:lstStyle/>
          <a:p>
            <a:fld id="{64D61BF2-EFEA-4376-9B06-726BBE37B3AF}" type="datetimeFigureOut">
              <a:rPr lang="en-US" smtClean="0"/>
              <a:t>4/21/25</a:t>
            </a:fld>
            <a:endParaRPr lang="en-US"/>
          </a:p>
        </p:txBody>
      </p:sp>
      <p:sp>
        <p:nvSpPr>
          <p:cNvPr id="5" name="Footer Placeholder 4">
            <a:extLst>
              <a:ext uri="{FF2B5EF4-FFF2-40B4-BE49-F238E27FC236}">
                <a16:creationId xmlns:a16="http://schemas.microsoft.com/office/drawing/2014/main" id="{E9B3AB2A-9F8F-A4E1-E5ED-6F2F42AF4F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822CB8-BB5D-DB9E-9C24-2F1F204A3621}"/>
              </a:ext>
            </a:extLst>
          </p:cNvPr>
          <p:cNvSpPr>
            <a:spLocks noGrp="1"/>
          </p:cNvSpPr>
          <p:nvPr>
            <p:ph type="sldNum" sz="quarter" idx="12"/>
          </p:nvPr>
        </p:nvSpPr>
        <p:spPr/>
        <p:txBody>
          <a:bodyPr/>
          <a:lstStyle/>
          <a:p>
            <a:fld id="{F74F05EA-24E6-47ED-B1E0-D02FD3937909}" type="slidenum">
              <a:rPr lang="en-US" smtClean="0"/>
              <a:t>‹#›</a:t>
            </a:fld>
            <a:endParaRPr lang="en-US"/>
          </a:p>
        </p:txBody>
      </p:sp>
    </p:spTree>
    <p:extLst>
      <p:ext uri="{BB962C8B-B14F-4D97-AF65-F5344CB8AC3E}">
        <p14:creationId xmlns:p14="http://schemas.microsoft.com/office/powerpoint/2010/main" val="36325544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AD6C9-3882-3DBD-2540-56D839E0C6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2CBB6D-A05F-6EEE-C737-F1DCDCF7BA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27C242-2EA2-50F7-4D64-7F82CBF5F6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A7779A-5162-9C36-947B-77750B49A07B}"/>
              </a:ext>
            </a:extLst>
          </p:cNvPr>
          <p:cNvSpPr>
            <a:spLocks noGrp="1"/>
          </p:cNvSpPr>
          <p:nvPr>
            <p:ph type="dt" sz="half" idx="10"/>
          </p:nvPr>
        </p:nvSpPr>
        <p:spPr/>
        <p:txBody>
          <a:bodyPr/>
          <a:lstStyle/>
          <a:p>
            <a:fld id="{64D61BF2-EFEA-4376-9B06-726BBE37B3AF}" type="datetimeFigureOut">
              <a:rPr lang="en-US" smtClean="0"/>
              <a:t>4/21/25</a:t>
            </a:fld>
            <a:endParaRPr lang="en-US"/>
          </a:p>
        </p:txBody>
      </p:sp>
      <p:sp>
        <p:nvSpPr>
          <p:cNvPr id="6" name="Footer Placeholder 5">
            <a:extLst>
              <a:ext uri="{FF2B5EF4-FFF2-40B4-BE49-F238E27FC236}">
                <a16:creationId xmlns:a16="http://schemas.microsoft.com/office/drawing/2014/main" id="{D9514F15-DAF1-56D1-AAAF-8F46020293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7CA8AB-F688-A0FD-F84A-43CFAA7DBA87}"/>
              </a:ext>
            </a:extLst>
          </p:cNvPr>
          <p:cNvSpPr>
            <a:spLocks noGrp="1"/>
          </p:cNvSpPr>
          <p:nvPr>
            <p:ph type="sldNum" sz="quarter" idx="12"/>
          </p:nvPr>
        </p:nvSpPr>
        <p:spPr/>
        <p:txBody>
          <a:bodyPr/>
          <a:lstStyle/>
          <a:p>
            <a:fld id="{F74F05EA-24E6-47ED-B1E0-D02FD3937909}" type="slidenum">
              <a:rPr lang="en-US" smtClean="0"/>
              <a:t>‹#›</a:t>
            </a:fld>
            <a:endParaRPr lang="en-US"/>
          </a:p>
        </p:txBody>
      </p:sp>
    </p:spTree>
    <p:extLst>
      <p:ext uri="{BB962C8B-B14F-4D97-AF65-F5344CB8AC3E}">
        <p14:creationId xmlns:p14="http://schemas.microsoft.com/office/powerpoint/2010/main" val="5227802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32F02-AE96-C174-D166-6E8ADBEDEF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2F54F4-6270-C52B-E93E-190FF7C459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56AD67-3DBF-3E2E-4DD7-862DA87E89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6FFCEA-8DC9-80F7-70F2-6B35813B28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BFE135-0F06-5D8F-CF28-72A0C6E41E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7DF3C8-BBC7-9BF6-FB5E-047D83233BE8}"/>
              </a:ext>
            </a:extLst>
          </p:cNvPr>
          <p:cNvSpPr>
            <a:spLocks noGrp="1"/>
          </p:cNvSpPr>
          <p:nvPr>
            <p:ph type="dt" sz="half" idx="10"/>
          </p:nvPr>
        </p:nvSpPr>
        <p:spPr/>
        <p:txBody>
          <a:bodyPr/>
          <a:lstStyle/>
          <a:p>
            <a:fld id="{64D61BF2-EFEA-4376-9B06-726BBE37B3AF}" type="datetimeFigureOut">
              <a:rPr lang="en-US" smtClean="0"/>
              <a:t>4/21/25</a:t>
            </a:fld>
            <a:endParaRPr lang="en-US"/>
          </a:p>
        </p:txBody>
      </p:sp>
      <p:sp>
        <p:nvSpPr>
          <p:cNvPr id="8" name="Footer Placeholder 7">
            <a:extLst>
              <a:ext uri="{FF2B5EF4-FFF2-40B4-BE49-F238E27FC236}">
                <a16:creationId xmlns:a16="http://schemas.microsoft.com/office/drawing/2014/main" id="{30C43232-4444-EE29-81FB-679F05766D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C9ED26-3D66-5E6B-6641-DA13B2D568D6}"/>
              </a:ext>
            </a:extLst>
          </p:cNvPr>
          <p:cNvSpPr>
            <a:spLocks noGrp="1"/>
          </p:cNvSpPr>
          <p:nvPr>
            <p:ph type="sldNum" sz="quarter" idx="12"/>
          </p:nvPr>
        </p:nvSpPr>
        <p:spPr/>
        <p:txBody>
          <a:bodyPr/>
          <a:lstStyle/>
          <a:p>
            <a:fld id="{F74F05EA-24E6-47ED-B1E0-D02FD3937909}" type="slidenum">
              <a:rPr lang="en-US" smtClean="0"/>
              <a:t>‹#›</a:t>
            </a:fld>
            <a:endParaRPr lang="en-US"/>
          </a:p>
        </p:txBody>
      </p:sp>
    </p:spTree>
    <p:extLst>
      <p:ext uri="{BB962C8B-B14F-4D97-AF65-F5344CB8AC3E}">
        <p14:creationId xmlns:p14="http://schemas.microsoft.com/office/powerpoint/2010/main" val="21013968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069E4-2C2F-D7AB-5357-8EBB2E2D9B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EF6DE0-5C08-FDC0-ADF9-61ACEEA4031A}"/>
              </a:ext>
            </a:extLst>
          </p:cNvPr>
          <p:cNvSpPr>
            <a:spLocks noGrp="1"/>
          </p:cNvSpPr>
          <p:nvPr>
            <p:ph type="dt" sz="half" idx="10"/>
          </p:nvPr>
        </p:nvSpPr>
        <p:spPr/>
        <p:txBody>
          <a:bodyPr/>
          <a:lstStyle/>
          <a:p>
            <a:fld id="{64D61BF2-EFEA-4376-9B06-726BBE37B3AF}" type="datetimeFigureOut">
              <a:rPr lang="en-US" smtClean="0"/>
              <a:t>4/21/25</a:t>
            </a:fld>
            <a:endParaRPr lang="en-US"/>
          </a:p>
        </p:txBody>
      </p:sp>
      <p:sp>
        <p:nvSpPr>
          <p:cNvPr id="4" name="Footer Placeholder 3">
            <a:extLst>
              <a:ext uri="{FF2B5EF4-FFF2-40B4-BE49-F238E27FC236}">
                <a16:creationId xmlns:a16="http://schemas.microsoft.com/office/drawing/2014/main" id="{148ED29F-692E-CF6A-6E8F-11F2B806D5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73E66D-ADDF-5DA8-40C1-EF9C060B0FCC}"/>
              </a:ext>
            </a:extLst>
          </p:cNvPr>
          <p:cNvSpPr>
            <a:spLocks noGrp="1"/>
          </p:cNvSpPr>
          <p:nvPr>
            <p:ph type="sldNum" sz="quarter" idx="12"/>
          </p:nvPr>
        </p:nvSpPr>
        <p:spPr/>
        <p:txBody>
          <a:bodyPr/>
          <a:lstStyle/>
          <a:p>
            <a:fld id="{F74F05EA-24E6-47ED-B1E0-D02FD3937909}" type="slidenum">
              <a:rPr lang="en-US" smtClean="0"/>
              <a:t>‹#›</a:t>
            </a:fld>
            <a:endParaRPr lang="en-US"/>
          </a:p>
        </p:txBody>
      </p:sp>
    </p:spTree>
    <p:extLst>
      <p:ext uri="{BB962C8B-B14F-4D97-AF65-F5344CB8AC3E}">
        <p14:creationId xmlns:p14="http://schemas.microsoft.com/office/powerpoint/2010/main" val="9013587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F1E7E4-8F60-C187-2AC1-A1C8E37AF8C6}"/>
              </a:ext>
            </a:extLst>
          </p:cNvPr>
          <p:cNvSpPr>
            <a:spLocks noGrp="1"/>
          </p:cNvSpPr>
          <p:nvPr>
            <p:ph type="dt" sz="half" idx="10"/>
          </p:nvPr>
        </p:nvSpPr>
        <p:spPr/>
        <p:txBody>
          <a:bodyPr/>
          <a:lstStyle/>
          <a:p>
            <a:fld id="{64D61BF2-EFEA-4376-9B06-726BBE37B3AF}" type="datetimeFigureOut">
              <a:rPr lang="en-US" smtClean="0"/>
              <a:t>4/21/25</a:t>
            </a:fld>
            <a:endParaRPr lang="en-US"/>
          </a:p>
        </p:txBody>
      </p:sp>
      <p:sp>
        <p:nvSpPr>
          <p:cNvPr id="3" name="Footer Placeholder 2">
            <a:extLst>
              <a:ext uri="{FF2B5EF4-FFF2-40B4-BE49-F238E27FC236}">
                <a16:creationId xmlns:a16="http://schemas.microsoft.com/office/drawing/2014/main" id="{0783CFD6-F9C6-3B60-FB4A-7A5CBA3291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2E5AD3-84A1-D117-E783-E58E4B276861}"/>
              </a:ext>
            </a:extLst>
          </p:cNvPr>
          <p:cNvSpPr>
            <a:spLocks noGrp="1"/>
          </p:cNvSpPr>
          <p:nvPr>
            <p:ph type="sldNum" sz="quarter" idx="12"/>
          </p:nvPr>
        </p:nvSpPr>
        <p:spPr/>
        <p:txBody>
          <a:bodyPr/>
          <a:lstStyle/>
          <a:p>
            <a:fld id="{F74F05EA-24E6-47ED-B1E0-D02FD3937909}" type="slidenum">
              <a:rPr lang="en-US" smtClean="0"/>
              <a:t>‹#›</a:t>
            </a:fld>
            <a:endParaRPr lang="en-US"/>
          </a:p>
        </p:txBody>
      </p:sp>
    </p:spTree>
    <p:extLst>
      <p:ext uri="{BB962C8B-B14F-4D97-AF65-F5344CB8AC3E}">
        <p14:creationId xmlns:p14="http://schemas.microsoft.com/office/powerpoint/2010/main" val="6130846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3C174-8CD8-4720-D1FB-0629780BD3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6DFB22-DF56-5E9F-CF13-88C709AC8B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3BD763-5168-8822-5870-201195C5C2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8F5231-7A93-FBE8-2522-34C58F3B5F1B}"/>
              </a:ext>
            </a:extLst>
          </p:cNvPr>
          <p:cNvSpPr>
            <a:spLocks noGrp="1"/>
          </p:cNvSpPr>
          <p:nvPr>
            <p:ph type="dt" sz="half" idx="10"/>
          </p:nvPr>
        </p:nvSpPr>
        <p:spPr/>
        <p:txBody>
          <a:bodyPr/>
          <a:lstStyle/>
          <a:p>
            <a:fld id="{64D61BF2-EFEA-4376-9B06-726BBE37B3AF}" type="datetimeFigureOut">
              <a:rPr lang="en-US" smtClean="0"/>
              <a:t>4/21/25</a:t>
            </a:fld>
            <a:endParaRPr lang="en-US"/>
          </a:p>
        </p:txBody>
      </p:sp>
      <p:sp>
        <p:nvSpPr>
          <p:cNvPr id="6" name="Footer Placeholder 5">
            <a:extLst>
              <a:ext uri="{FF2B5EF4-FFF2-40B4-BE49-F238E27FC236}">
                <a16:creationId xmlns:a16="http://schemas.microsoft.com/office/drawing/2014/main" id="{6ED0A0DF-0311-3E0A-3747-A9E4A4E6FD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20DCF-E901-7DC4-3920-73E72F0F8DF6}"/>
              </a:ext>
            </a:extLst>
          </p:cNvPr>
          <p:cNvSpPr>
            <a:spLocks noGrp="1"/>
          </p:cNvSpPr>
          <p:nvPr>
            <p:ph type="sldNum" sz="quarter" idx="12"/>
          </p:nvPr>
        </p:nvSpPr>
        <p:spPr/>
        <p:txBody>
          <a:bodyPr/>
          <a:lstStyle/>
          <a:p>
            <a:fld id="{F74F05EA-24E6-47ED-B1E0-D02FD3937909}" type="slidenum">
              <a:rPr lang="en-US" smtClean="0"/>
              <a:t>‹#›</a:t>
            </a:fld>
            <a:endParaRPr lang="en-US"/>
          </a:p>
        </p:txBody>
      </p:sp>
    </p:spTree>
    <p:extLst>
      <p:ext uri="{BB962C8B-B14F-4D97-AF65-F5344CB8AC3E}">
        <p14:creationId xmlns:p14="http://schemas.microsoft.com/office/powerpoint/2010/main" val="38128689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442DB-8250-D7E5-EC6C-C9C11901A5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FEE0EA-993E-EC43-99F0-F7ECBC9540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69B00F-D03B-1677-3AAE-FBE43E3957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80C3CC-18F1-046D-20C3-17B05F69F90E}"/>
              </a:ext>
            </a:extLst>
          </p:cNvPr>
          <p:cNvSpPr>
            <a:spLocks noGrp="1"/>
          </p:cNvSpPr>
          <p:nvPr>
            <p:ph type="dt" sz="half" idx="10"/>
          </p:nvPr>
        </p:nvSpPr>
        <p:spPr/>
        <p:txBody>
          <a:bodyPr/>
          <a:lstStyle/>
          <a:p>
            <a:fld id="{64D61BF2-EFEA-4376-9B06-726BBE37B3AF}" type="datetimeFigureOut">
              <a:rPr lang="en-US" smtClean="0"/>
              <a:t>4/21/25</a:t>
            </a:fld>
            <a:endParaRPr lang="en-US"/>
          </a:p>
        </p:txBody>
      </p:sp>
      <p:sp>
        <p:nvSpPr>
          <p:cNvPr id="6" name="Footer Placeholder 5">
            <a:extLst>
              <a:ext uri="{FF2B5EF4-FFF2-40B4-BE49-F238E27FC236}">
                <a16:creationId xmlns:a16="http://schemas.microsoft.com/office/drawing/2014/main" id="{D086B56F-4113-5BF3-B9FE-A94371FF15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BA3A8D-74BC-F6E7-F66D-26AAC7CA52BC}"/>
              </a:ext>
            </a:extLst>
          </p:cNvPr>
          <p:cNvSpPr>
            <a:spLocks noGrp="1"/>
          </p:cNvSpPr>
          <p:nvPr>
            <p:ph type="sldNum" sz="quarter" idx="12"/>
          </p:nvPr>
        </p:nvSpPr>
        <p:spPr/>
        <p:txBody>
          <a:bodyPr/>
          <a:lstStyle/>
          <a:p>
            <a:fld id="{F74F05EA-24E6-47ED-B1E0-D02FD3937909}" type="slidenum">
              <a:rPr lang="en-US" smtClean="0"/>
              <a:t>‹#›</a:t>
            </a:fld>
            <a:endParaRPr lang="en-US"/>
          </a:p>
        </p:txBody>
      </p:sp>
    </p:spTree>
    <p:extLst>
      <p:ext uri="{BB962C8B-B14F-4D97-AF65-F5344CB8AC3E}">
        <p14:creationId xmlns:p14="http://schemas.microsoft.com/office/powerpoint/2010/main" val="10824050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8C9AA-BDDB-B8CF-F6DE-064AB02077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4A596C-8703-5639-7896-9F28B43C96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10062-8E90-AB5D-B353-C6AF9ACFB7C5}"/>
              </a:ext>
            </a:extLst>
          </p:cNvPr>
          <p:cNvSpPr>
            <a:spLocks noGrp="1"/>
          </p:cNvSpPr>
          <p:nvPr>
            <p:ph type="dt" sz="half" idx="10"/>
          </p:nvPr>
        </p:nvSpPr>
        <p:spPr/>
        <p:txBody>
          <a:bodyPr/>
          <a:lstStyle/>
          <a:p>
            <a:fld id="{64D61BF2-EFEA-4376-9B06-726BBE37B3AF}" type="datetimeFigureOut">
              <a:rPr lang="en-US" smtClean="0"/>
              <a:t>4/21/25</a:t>
            </a:fld>
            <a:endParaRPr lang="en-US"/>
          </a:p>
        </p:txBody>
      </p:sp>
      <p:sp>
        <p:nvSpPr>
          <p:cNvPr id="5" name="Footer Placeholder 4">
            <a:extLst>
              <a:ext uri="{FF2B5EF4-FFF2-40B4-BE49-F238E27FC236}">
                <a16:creationId xmlns:a16="http://schemas.microsoft.com/office/drawing/2014/main" id="{2C70726C-9A4A-E389-C55B-9B66962F23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05851F-4CB4-28BB-946C-49A20826E2D9}"/>
              </a:ext>
            </a:extLst>
          </p:cNvPr>
          <p:cNvSpPr>
            <a:spLocks noGrp="1"/>
          </p:cNvSpPr>
          <p:nvPr>
            <p:ph type="sldNum" sz="quarter" idx="12"/>
          </p:nvPr>
        </p:nvSpPr>
        <p:spPr/>
        <p:txBody>
          <a:bodyPr/>
          <a:lstStyle/>
          <a:p>
            <a:fld id="{F74F05EA-24E6-47ED-B1E0-D02FD3937909}" type="slidenum">
              <a:rPr lang="en-US" smtClean="0"/>
              <a:t>‹#›</a:t>
            </a:fld>
            <a:endParaRPr lang="en-US"/>
          </a:p>
        </p:txBody>
      </p:sp>
    </p:spTree>
    <p:extLst>
      <p:ext uri="{BB962C8B-B14F-4D97-AF65-F5344CB8AC3E}">
        <p14:creationId xmlns:p14="http://schemas.microsoft.com/office/powerpoint/2010/main" val="14207227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047E12-CBD2-3C60-BA1C-DA603E687B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274982-17C3-9745-4714-C97331D531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F17360-9336-3E08-2261-02C7A0FF8FD8}"/>
              </a:ext>
            </a:extLst>
          </p:cNvPr>
          <p:cNvSpPr>
            <a:spLocks noGrp="1"/>
          </p:cNvSpPr>
          <p:nvPr>
            <p:ph type="dt" sz="half" idx="10"/>
          </p:nvPr>
        </p:nvSpPr>
        <p:spPr/>
        <p:txBody>
          <a:bodyPr/>
          <a:lstStyle/>
          <a:p>
            <a:fld id="{64D61BF2-EFEA-4376-9B06-726BBE37B3AF}" type="datetimeFigureOut">
              <a:rPr lang="en-US" smtClean="0"/>
              <a:t>4/21/25</a:t>
            </a:fld>
            <a:endParaRPr lang="en-US"/>
          </a:p>
        </p:txBody>
      </p:sp>
      <p:sp>
        <p:nvSpPr>
          <p:cNvPr id="5" name="Footer Placeholder 4">
            <a:extLst>
              <a:ext uri="{FF2B5EF4-FFF2-40B4-BE49-F238E27FC236}">
                <a16:creationId xmlns:a16="http://schemas.microsoft.com/office/drawing/2014/main" id="{C7C314F6-D9C0-9952-3A4C-35845C232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B6BE1B-B194-F173-D427-659294627B63}"/>
              </a:ext>
            </a:extLst>
          </p:cNvPr>
          <p:cNvSpPr>
            <a:spLocks noGrp="1"/>
          </p:cNvSpPr>
          <p:nvPr>
            <p:ph type="sldNum" sz="quarter" idx="12"/>
          </p:nvPr>
        </p:nvSpPr>
        <p:spPr/>
        <p:txBody>
          <a:bodyPr/>
          <a:lstStyle/>
          <a:p>
            <a:fld id="{F74F05EA-24E6-47ED-B1E0-D02FD3937909}" type="slidenum">
              <a:rPr lang="en-US" smtClean="0"/>
              <a:t>‹#›</a:t>
            </a:fld>
            <a:endParaRPr lang="en-US"/>
          </a:p>
        </p:txBody>
      </p:sp>
    </p:spTree>
    <p:extLst>
      <p:ext uri="{BB962C8B-B14F-4D97-AF65-F5344CB8AC3E}">
        <p14:creationId xmlns:p14="http://schemas.microsoft.com/office/powerpoint/2010/main" val="17980636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4BF9D-C937-70EB-97F3-57F1FE7F12A6}"/>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932EA955-3BEA-9541-B984-536B88826EE5}"/>
              </a:ext>
            </a:extLst>
          </p:cNvPr>
          <p:cNvSpPr>
            <a:spLocks noGrp="1"/>
          </p:cNvSpPr>
          <p:nvPr>
            <p:ph type="body" sz="quarter" idx="10" hasCustomPrompt="1"/>
          </p:nvPr>
        </p:nvSpPr>
        <p:spPr>
          <a:xfrm>
            <a:off x="838200" y="6276975"/>
            <a:ext cx="10515600" cy="471487"/>
          </a:xfrm>
        </p:spPr>
        <p:txBody>
          <a:bodyPr anchor="b">
            <a:normAutofit/>
          </a:bodyPr>
          <a:lstStyle>
            <a:lvl1pPr marL="0" indent="0">
              <a:spcBef>
                <a:spcPts val="0"/>
              </a:spcBef>
              <a:buNone/>
              <a:defRPr sz="1200">
                <a:solidFill>
                  <a:srgbClr val="000000"/>
                </a:solidFill>
              </a:defRPr>
            </a:lvl1pPr>
          </a:lstStyle>
          <a:p>
            <a:pPr lvl="0"/>
            <a:r>
              <a:rPr lang="en-US"/>
              <a:t>Reference</a:t>
            </a:r>
          </a:p>
        </p:txBody>
      </p:sp>
    </p:spTree>
    <p:extLst>
      <p:ext uri="{BB962C8B-B14F-4D97-AF65-F5344CB8AC3E}">
        <p14:creationId xmlns:p14="http://schemas.microsoft.com/office/powerpoint/2010/main" val="20642224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06817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Arial with 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011C94-7065-6B81-92D2-63826CD8ECD2}"/>
              </a:ext>
            </a:extLst>
          </p:cNvPr>
          <p:cNvSpPr>
            <a:spLocks noGrp="1"/>
          </p:cNvSpPr>
          <p:nvPr>
            <p:ph idx="1"/>
          </p:nvPr>
        </p:nvSpPr>
        <p:spPr>
          <a:xfrm>
            <a:off x="553337" y="1153459"/>
            <a:ext cx="11095323" cy="4557516"/>
          </a:xfrm>
        </p:spPr>
        <p:txBody>
          <a:bodyPr/>
          <a:lstStyle>
            <a:lvl1pPr marL="0" indent="0">
              <a:buNone/>
              <a:defRPr sz="3200" b="1">
                <a:solidFill>
                  <a:schemeClr val="tx1"/>
                </a:solidFill>
                <a:latin typeface="Arial" panose="020B0604020202020204" pitchFamily="34" charset="0"/>
                <a:ea typeface="Open Sans" panose="020B0606030504020204" pitchFamily="34" charset="0"/>
                <a:cs typeface="Arial" panose="020B0604020202020204" pitchFamily="34" charset="0"/>
              </a:defRPr>
            </a:lvl1pPr>
            <a:lvl2pPr>
              <a:defRPr sz="28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a:defRPr sz="24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a:defRPr sz="20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a:defRPr sz="20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5E194F5-4C57-4BBC-38E4-7D4BD3F7DEF0}"/>
              </a:ext>
            </a:extLst>
          </p:cNvPr>
          <p:cNvPicPr>
            <a:picLocks noChangeAspect="1"/>
          </p:cNvPicPr>
          <p:nvPr userDrawn="1"/>
        </p:nvPicPr>
        <p:blipFill>
          <a:blip r:embed="rId2"/>
          <a:stretch>
            <a:fillRect/>
          </a:stretch>
        </p:blipFill>
        <p:spPr>
          <a:xfrm rot="16200000">
            <a:off x="5772283" y="828395"/>
            <a:ext cx="546099" cy="11125471"/>
          </a:xfrm>
          <a:prstGeom prst="rect">
            <a:avLst/>
          </a:prstGeom>
        </p:spPr>
      </p:pic>
      <p:sp>
        <p:nvSpPr>
          <p:cNvPr id="9" name="Google Shape;104;p4">
            <a:extLst>
              <a:ext uri="{FF2B5EF4-FFF2-40B4-BE49-F238E27FC236}">
                <a16:creationId xmlns:a16="http://schemas.microsoft.com/office/drawing/2014/main" id="{EEF07EDC-E2E2-1497-7CEC-AF2CA77C388B}"/>
              </a:ext>
            </a:extLst>
          </p:cNvPr>
          <p:cNvSpPr txBox="1"/>
          <p:nvPr userDrawn="1"/>
        </p:nvSpPr>
        <p:spPr>
          <a:xfrm>
            <a:off x="457084" y="6139380"/>
            <a:ext cx="4698800" cy="5248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 sz="1333"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IGCS | 2024 Annual Global Meeting</a:t>
            </a:r>
            <a:endParaRPr kumimoji="0" sz="1333"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12" name="Picture 11">
            <a:extLst>
              <a:ext uri="{FF2B5EF4-FFF2-40B4-BE49-F238E27FC236}">
                <a16:creationId xmlns:a16="http://schemas.microsoft.com/office/drawing/2014/main" id="{BCBD2CEF-1CA0-A461-A766-F57AE1426B71}"/>
              </a:ext>
            </a:extLst>
          </p:cNvPr>
          <p:cNvPicPr>
            <a:picLocks noChangeAspect="1"/>
          </p:cNvPicPr>
          <p:nvPr userDrawn="1"/>
        </p:nvPicPr>
        <p:blipFill>
          <a:blip r:embed="rId3"/>
          <a:stretch>
            <a:fillRect/>
          </a:stretch>
        </p:blipFill>
        <p:spPr>
          <a:xfrm>
            <a:off x="4561803" y="6273190"/>
            <a:ext cx="3068393" cy="243406"/>
          </a:xfrm>
          <a:prstGeom prst="rect">
            <a:avLst/>
          </a:prstGeom>
        </p:spPr>
      </p:pic>
      <p:sp>
        <p:nvSpPr>
          <p:cNvPr id="2" name="Title 1">
            <a:extLst>
              <a:ext uri="{FF2B5EF4-FFF2-40B4-BE49-F238E27FC236}">
                <a16:creationId xmlns:a16="http://schemas.microsoft.com/office/drawing/2014/main" id="{6D813139-279B-6158-C1BC-16DE41B12CFD}"/>
              </a:ext>
            </a:extLst>
          </p:cNvPr>
          <p:cNvSpPr>
            <a:spLocks noGrp="1"/>
          </p:cNvSpPr>
          <p:nvPr>
            <p:ph type="title"/>
          </p:nvPr>
        </p:nvSpPr>
        <p:spPr>
          <a:xfrm>
            <a:off x="553337" y="193820"/>
            <a:ext cx="11115473" cy="959639"/>
          </a:xfrm>
        </p:spPr>
        <p:txBody>
          <a:bodyPr anchor="t">
            <a:normAutofit/>
          </a:bodyPr>
          <a:lstStyle>
            <a:lvl1pPr>
              <a:defRPr sz="3200" b="1">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13" name="Text Placeholder 12">
            <a:extLst>
              <a:ext uri="{FF2B5EF4-FFF2-40B4-BE49-F238E27FC236}">
                <a16:creationId xmlns:a16="http://schemas.microsoft.com/office/drawing/2014/main" id="{4FC3418D-1770-7B2B-A08E-3DB60AFA267E}"/>
              </a:ext>
            </a:extLst>
          </p:cNvPr>
          <p:cNvSpPr>
            <a:spLocks noGrp="1"/>
          </p:cNvSpPr>
          <p:nvPr>
            <p:ph type="body" sz="quarter" idx="10"/>
          </p:nvPr>
        </p:nvSpPr>
        <p:spPr>
          <a:xfrm>
            <a:off x="352631" y="6118153"/>
            <a:ext cx="11296029" cy="552461"/>
          </a:xfrm>
          <a:solidFill>
            <a:schemeClr val="bg1"/>
          </a:solidFill>
        </p:spPr>
        <p:txBody>
          <a:bodyPr anchor="b">
            <a:noAutofit/>
          </a:bodyPr>
          <a:lstStyle>
            <a:lvl1pPr marL="0" indent="0" algn="l">
              <a:spcBef>
                <a:spcPts val="0"/>
              </a:spcBef>
              <a:buNone/>
              <a:defRPr sz="800">
                <a:latin typeface="Arial" panose="020B0604020202020204" pitchFamily="34" charset="0"/>
                <a:cs typeface="Arial" panose="020B0604020202020204" pitchFamily="34" charset="0"/>
              </a:defRPr>
            </a:lvl1pPr>
            <a:lvl2pPr marL="457200" indent="0">
              <a:buNone/>
              <a:defRPr sz="800">
                <a:latin typeface="Arial" panose="020B0604020202020204" pitchFamily="34" charset="0"/>
                <a:cs typeface="Arial" panose="020B0604020202020204" pitchFamily="34" charset="0"/>
              </a:defRPr>
            </a:lvl2pPr>
            <a:lvl3pPr marL="914400" indent="0">
              <a:buNone/>
              <a:defRPr sz="800">
                <a:latin typeface="Arial" panose="020B0604020202020204" pitchFamily="34" charset="0"/>
                <a:cs typeface="Arial" panose="020B0604020202020204" pitchFamily="34" charset="0"/>
              </a:defRPr>
            </a:lvl3pPr>
            <a:lvl4pPr marL="1371600" indent="0">
              <a:buNone/>
              <a:defRPr sz="800">
                <a:latin typeface="Arial" panose="020B0604020202020204" pitchFamily="34" charset="0"/>
                <a:cs typeface="Arial" panose="020B0604020202020204" pitchFamily="34" charset="0"/>
              </a:defRPr>
            </a:lvl4pPr>
            <a:lvl5pPr marL="1828800" indent="0">
              <a:buNone/>
              <a:defRPr sz="80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7678187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27447866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6_Title and 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5149" y="0"/>
            <a:ext cx="11060113" cy="854686"/>
          </a:xfrm>
        </p:spPr>
        <p:txBody>
          <a:bodyPr anchor="ctr"/>
          <a:lstStyle>
            <a:lvl1pPr>
              <a:defRPr b="0"/>
            </a:lvl1pPr>
          </a:lstStyle>
          <a:p>
            <a:r>
              <a:rPr lang="en-US"/>
              <a:t>Click to edit master title style</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7D22B-B6FC-4454-9757-7B84D03EA88F}"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
        <p:nvSpPr>
          <p:cNvPr id="12" name="Text Placeholder 11">
            <a:extLst>
              <a:ext uri="{FF2B5EF4-FFF2-40B4-BE49-F238E27FC236}">
                <a16:creationId xmlns:a16="http://schemas.microsoft.com/office/drawing/2014/main" id="{8CF806DC-9113-A7BB-D24D-95B33F1EE42E}"/>
              </a:ext>
            </a:extLst>
          </p:cNvPr>
          <p:cNvSpPr>
            <a:spLocks noGrp="1"/>
          </p:cNvSpPr>
          <p:nvPr>
            <p:ph type="body" sz="quarter" idx="16" hasCustomPrompt="1"/>
          </p:nvPr>
        </p:nvSpPr>
        <p:spPr>
          <a:xfrm>
            <a:off x="565149" y="6018820"/>
            <a:ext cx="11060114" cy="230832"/>
          </a:xfrm>
        </p:spPr>
        <p:txBody>
          <a:bodyPr wrap="square" anchor="b">
            <a:spAutoFit/>
          </a:bodyPr>
          <a:lstStyle>
            <a:lvl1pPr marL="0" indent="0" algn="l" defTabSz="457200" rtl="0" eaLnBrk="1" latinLnBrk="0" hangingPunct="1">
              <a:buNone/>
              <a:defRPr lang="en-GB" sz="900" kern="1200" dirty="0">
                <a:solidFill>
                  <a:schemeClr val="tx1"/>
                </a:solidFill>
                <a:latin typeface="+mn-lt"/>
                <a:ea typeface="+mn-ea"/>
                <a:cs typeface="+mn-cs"/>
              </a:defRPr>
            </a:lvl1pPr>
            <a:lvl2pPr marL="0" algn="r" defTabSz="457200" rtl="0" eaLnBrk="1" latinLnBrk="0" hangingPunct="1">
              <a:defRPr lang="en-GB" sz="900" kern="1200" dirty="0" smtClean="0">
                <a:solidFill>
                  <a:schemeClr val="tx1"/>
                </a:solidFill>
                <a:latin typeface="+mn-lt"/>
                <a:ea typeface="+mn-ea"/>
                <a:cs typeface="+mn-cs"/>
              </a:defRPr>
            </a:lvl2pPr>
            <a:lvl3pPr marL="0" algn="r" defTabSz="457200" rtl="0" eaLnBrk="1" latinLnBrk="0" hangingPunct="1">
              <a:defRPr lang="en-GB" sz="900" kern="1200" dirty="0" smtClean="0">
                <a:solidFill>
                  <a:schemeClr val="tx1"/>
                </a:solidFill>
                <a:latin typeface="+mn-lt"/>
                <a:ea typeface="+mn-ea"/>
                <a:cs typeface="+mn-cs"/>
              </a:defRPr>
            </a:lvl3pPr>
            <a:lvl4pPr marL="0" algn="r" defTabSz="457200" rtl="0" eaLnBrk="1" latinLnBrk="0" hangingPunct="1">
              <a:defRPr lang="en-GB" sz="900" kern="1200" dirty="0" smtClean="0">
                <a:solidFill>
                  <a:schemeClr val="tx1"/>
                </a:solidFill>
                <a:latin typeface="+mn-lt"/>
                <a:ea typeface="+mn-ea"/>
                <a:cs typeface="+mn-cs"/>
              </a:defRPr>
            </a:lvl4pPr>
            <a:lvl5pPr marL="0" algn="r" defTabSz="457200" rtl="0" eaLnBrk="1" latinLnBrk="0" hangingPunct="1">
              <a:defRPr lang="en-US" sz="900" kern="1200" dirty="0">
                <a:solidFill>
                  <a:schemeClr val="tx1"/>
                </a:solidFill>
                <a:latin typeface="+mn-lt"/>
                <a:ea typeface="+mn-ea"/>
                <a:cs typeface="+mn-cs"/>
              </a:defRPr>
            </a:lvl5pPr>
          </a:lstStyle>
          <a:p>
            <a:pPr marL="0" lvl="0" indent="0" algn="l" defTabSz="457200" rtl="0" eaLnBrk="1" latinLnBrk="0" hangingPunct="1">
              <a:lnSpc>
                <a:spcPct val="100000"/>
              </a:lnSpc>
              <a:spcBef>
                <a:spcPts val="0"/>
              </a:spcBef>
              <a:spcAft>
                <a:spcPts val="0"/>
              </a:spcAft>
              <a:buClr>
                <a:schemeClr val="accent4"/>
              </a:buClr>
              <a:buFont typeface="Arial" panose="020B0604020202020204" pitchFamily="34" charset="0"/>
              <a:buNone/>
              <a:tabLst/>
            </a:pPr>
            <a:r>
              <a:rPr lang="en-GB"/>
              <a:t>Footer</a:t>
            </a:r>
          </a:p>
        </p:txBody>
      </p:sp>
    </p:spTree>
    <p:extLst>
      <p:ext uri="{BB962C8B-B14F-4D97-AF65-F5344CB8AC3E}">
        <p14:creationId xmlns:p14="http://schemas.microsoft.com/office/powerpoint/2010/main" val="40005217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1 Only w/ ref + fn">
    <p:spTree>
      <p:nvGrpSpPr>
        <p:cNvPr id="1" name=""/>
        <p:cNvGrpSpPr/>
        <p:nvPr/>
      </p:nvGrpSpPr>
      <p:grpSpPr>
        <a:xfrm>
          <a:off x="0" y="0"/>
          <a:ext cx="0" cy="0"/>
          <a:chOff x="0" y="0"/>
          <a:chExt cx="0" cy="0"/>
        </a:xfrm>
      </p:grpSpPr>
      <p:sp>
        <p:nvSpPr>
          <p:cNvPr id="2" name="Title 1"/>
          <p:cNvSpPr>
            <a:spLocks noGrp="1"/>
          </p:cNvSpPr>
          <p:nvPr>
            <p:ph type="title"/>
          </p:nvPr>
        </p:nvSpPr>
        <p:spPr>
          <a:xfrm>
            <a:off x="382059" y="220500"/>
            <a:ext cx="11827263" cy="838200"/>
          </a:xfrm>
          <a:prstGeom prst="rect">
            <a:avLst/>
          </a:prstGeom>
        </p:spPr>
        <p:txBody>
          <a:bodyPr lIns="114286" tIns="57144" rIns="114286" bIns="57144"/>
          <a:lstStyle>
            <a:lvl1pPr algn="l">
              <a:defRPr sz="2667" b="1">
                <a:solidFill>
                  <a:schemeClr val="accent3"/>
                </a:solidFill>
                <a:latin typeface="+mj-lt"/>
              </a:defRPr>
            </a:lvl1pPr>
          </a:lstStyle>
          <a:p>
            <a:r>
              <a:rPr lang="en-US" dirty="0"/>
              <a:t>Click to edit Master title style</a:t>
            </a:r>
          </a:p>
        </p:txBody>
      </p:sp>
      <p:sp>
        <p:nvSpPr>
          <p:cNvPr id="3"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0">
                <a:solidFill>
                  <a:schemeClr val="tx1"/>
                </a:solidFill>
                <a:latin typeface="+mj-lt"/>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
        <p:nvSpPr>
          <p:cNvPr id="15" name="Text Placeholder 5"/>
          <p:cNvSpPr>
            <a:spLocks noGrp="1"/>
          </p:cNvSpPr>
          <p:nvPr userDrawn="1">
            <p:ph type="body" sz="quarter" idx="12"/>
          </p:nvPr>
        </p:nvSpPr>
        <p:spPr>
          <a:xfrm>
            <a:off x="382927" y="6241024"/>
            <a:ext cx="11445394" cy="256085"/>
          </a:xfrm>
          <a:prstGeom prst="rect">
            <a:avLst/>
          </a:prstGeom>
        </p:spPr>
        <p:txBody>
          <a:bodyPr lIns="114300" tIns="57150" rIns="114300" bIns="57150" anchor="b"/>
          <a:lstStyle>
            <a:lvl1pPr marL="0" indent="0">
              <a:buNone/>
              <a:defRPr sz="1067" b="0">
                <a:solidFill>
                  <a:schemeClr val="tx1"/>
                </a:solidFill>
                <a:latin typeface="+mj-lt"/>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691897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guide id="3" orient="horz" pos="552">
          <p15:clr>
            <a:srgbClr val="FBAE40"/>
          </p15:clr>
        </p15:guide>
        <p15:guide id="4" orient="horz" pos="6312">
          <p15:clr>
            <a:srgbClr val="FBAE40"/>
          </p15:clr>
        </p15:guide>
        <p15:guide id="5" pos="360">
          <p15:clr>
            <a:srgbClr val="FBAE40"/>
          </p15:clr>
        </p15:guide>
        <p15:guide id="6" pos="1118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1 and Content w/ ref">
    <p:spTree>
      <p:nvGrpSpPr>
        <p:cNvPr id="1" name=""/>
        <p:cNvGrpSpPr/>
        <p:nvPr/>
      </p:nvGrpSpPr>
      <p:grpSpPr>
        <a:xfrm>
          <a:off x="0" y="0"/>
          <a:ext cx="0" cy="0"/>
          <a:chOff x="0" y="0"/>
          <a:chExt cx="0" cy="0"/>
        </a:xfrm>
      </p:grpSpPr>
      <p:sp>
        <p:nvSpPr>
          <p:cNvPr id="2" name="Title 1"/>
          <p:cNvSpPr>
            <a:spLocks noGrp="1"/>
          </p:cNvSpPr>
          <p:nvPr>
            <p:ph type="title"/>
          </p:nvPr>
        </p:nvSpPr>
        <p:spPr>
          <a:xfrm>
            <a:off x="382059" y="220500"/>
            <a:ext cx="11827262" cy="838200"/>
          </a:xfrm>
          <a:prstGeom prst="rect">
            <a:avLst/>
          </a:prstGeom>
        </p:spPr>
        <p:txBody>
          <a:bodyPr lIns="114286" tIns="57144" rIns="114286" bIns="57144"/>
          <a:lstStyle>
            <a:lvl1pPr algn="l">
              <a:defRPr sz="2667" b="1">
                <a:solidFill>
                  <a:schemeClr val="accent3"/>
                </a:solidFill>
                <a:latin typeface="+mj-lt"/>
              </a:defRPr>
            </a:lvl1pPr>
          </a:lstStyle>
          <a:p>
            <a:r>
              <a:rPr lang="en-US" dirty="0"/>
              <a:t>Click to edit Master title style</a:t>
            </a:r>
          </a:p>
        </p:txBody>
      </p:sp>
      <p:sp>
        <p:nvSpPr>
          <p:cNvPr id="3" name="Content Placeholder 2"/>
          <p:cNvSpPr>
            <a:spLocks noGrp="1"/>
          </p:cNvSpPr>
          <p:nvPr>
            <p:ph idx="1"/>
          </p:nvPr>
        </p:nvSpPr>
        <p:spPr>
          <a:xfrm>
            <a:off x="381002" y="1219200"/>
            <a:ext cx="11447319" cy="5181600"/>
          </a:xfrm>
          <a:prstGeom prst="rect">
            <a:avLst/>
          </a:prstGeom>
        </p:spPr>
        <p:txBody>
          <a:bodyPr lIns="114286" tIns="57144" rIns="114286" bIns="57144"/>
          <a:lstStyle>
            <a:lvl1pPr marL="0" indent="0">
              <a:spcBef>
                <a:spcPts val="0"/>
              </a:spcBef>
              <a:spcAft>
                <a:spcPts val="1000"/>
              </a:spcAft>
              <a:buNone/>
              <a:defRPr sz="2133" b="0">
                <a:solidFill>
                  <a:schemeClr val="accent3"/>
                </a:solidFill>
                <a:latin typeface="+mn-lt"/>
              </a:defRPr>
            </a:lvl1pPr>
            <a:lvl2pPr marL="237079" indent="-237079">
              <a:spcBef>
                <a:spcPts val="0"/>
              </a:spcBef>
              <a:spcAft>
                <a:spcPts val="1000"/>
              </a:spcAft>
              <a:buFont typeface="Wingdings" panose="05000000000000000000" pitchFamily="2" charset="2"/>
              <a:buChar char="§"/>
              <a:defRPr sz="2133">
                <a:solidFill>
                  <a:schemeClr val="tx1"/>
                </a:solidFill>
                <a:latin typeface="+mn-lt"/>
              </a:defRPr>
            </a:lvl2pPr>
            <a:lvl3pPr marL="535543" indent="-228611">
              <a:spcBef>
                <a:spcPts val="0"/>
              </a:spcBef>
              <a:spcAft>
                <a:spcPts val="1000"/>
              </a:spcAft>
              <a:buFont typeface="Century Gothic"/>
              <a:buChar char="‒"/>
              <a:defRPr sz="1867">
                <a:solidFill>
                  <a:schemeClr val="tx1"/>
                </a:solidFill>
                <a:latin typeface="+mn-lt"/>
              </a:defRPr>
            </a:lvl3pPr>
            <a:lvl4pPr marL="795906" indent="-189451">
              <a:spcBef>
                <a:spcPts val="0"/>
              </a:spcBef>
              <a:spcAft>
                <a:spcPts val="1000"/>
              </a:spcAft>
              <a:buFont typeface="Wingdings" panose="05000000000000000000" pitchFamily="2" charset="2"/>
              <a:buChar char="§"/>
              <a:defRPr sz="1600">
                <a:solidFill>
                  <a:schemeClr val="tx1"/>
                </a:solidFill>
                <a:latin typeface="+mn-lt"/>
              </a:defRPr>
            </a:lvl4pPr>
            <a:lvl5pPr marL="1103897" indent="-187335">
              <a:spcBef>
                <a:spcPts val="0"/>
              </a:spcBef>
              <a:spcAft>
                <a:spcPts val="1000"/>
              </a:spcAft>
              <a:defRPr sz="1333">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0">
                <a:solidFill>
                  <a:schemeClr val="tx1"/>
                </a:solidFill>
                <a:latin typeface="+mj-lt"/>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3187990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guide id="3" orient="horz" pos="552">
          <p15:clr>
            <a:srgbClr val="FBAE40"/>
          </p15:clr>
        </p15:guide>
        <p15:guide id="4" orient="horz" pos="6312">
          <p15:clr>
            <a:srgbClr val="FBAE40"/>
          </p15:clr>
        </p15:guide>
        <p15:guide id="5" pos="360">
          <p15:clr>
            <a:srgbClr val="FBAE40"/>
          </p15:clr>
        </p15:guide>
        <p15:guide id="6" pos="1118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2 Only w/ ref">
    <p:spTree>
      <p:nvGrpSpPr>
        <p:cNvPr id="1" name=""/>
        <p:cNvGrpSpPr/>
        <p:nvPr/>
      </p:nvGrpSpPr>
      <p:grpSpPr>
        <a:xfrm>
          <a:off x="0" y="0"/>
          <a:ext cx="0" cy="0"/>
          <a:chOff x="0" y="0"/>
          <a:chExt cx="0" cy="0"/>
        </a:xfrm>
      </p:grpSpPr>
      <p:sp>
        <p:nvSpPr>
          <p:cNvPr id="2" name="Title 1"/>
          <p:cNvSpPr>
            <a:spLocks noGrp="1"/>
          </p:cNvSpPr>
          <p:nvPr>
            <p:ph type="title"/>
          </p:nvPr>
        </p:nvSpPr>
        <p:spPr>
          <a:xfrm>
            <a:off x="382059" y="220500"/>
            <a:ext cx="9378280" cy="838200"/>
          </a:xfrm>
          <a:prstGeom prst="rect">
            <a:avLst/>
          </a:prstGeom>
        </p:spPr>
        <p:txBody>
          <a:bodyPr lIns="114286" tIns="57144" rIns="114286" bIns="57144"/>
          <a:lstStyle>
            <a:lvl1pPr algn="l">
              <a:defRPr sz="2667" b="1">
                <a:solidFill>
                  <a:schemeClr val="accent3"/>
                </a:solidFill>
                <a:latin typeface="+mj-lt"/>
              </a:defRPr>
            </a:lvl1pPr>
          </a:lstStyle>
          <a:p>
            <a:r>
              <a:rPr lang="en-US" dirty="0"/>
              <a:t>Click to edit Master title style</a:t>
            </a:r>
          </a:p>
        </p:txBody>
      </p:sp>
      <p:sp>
        <p:nvSpPr>
          <p:cNvPr id="3"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0">
                <a:solidFill>
                  <a:schemeClr val="tx1"/>
                </a:solidFill>
                <a:latin typeface="+mj-lt"/>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0364649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guide id="3" orient="horz" pos="552">
          <p15:clr>
            <a:srgbClr val="FBAE40"/>
          </p15:clr>
        </p15:guide>
        <p15:guide id="4" orient="horz" pos="6312">
          <p15:clr>
            <a:srgbClr val="FBAE40"/>
          </p15:clr>
        </p15:guide>
        <p15:guide id="5" pos="360">
          <p15:clr>
            <a:srgbClr val="FBAE40"/>
          </p15:clr>
        </p15:guide>
        <p15:guide id="6" pos="1118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A93107-6659-4060-986C-4C48F4F8ABE2}" type="datetimeFigureOut">
              <a:rPr lang="en-US" smtClean="0"/>
              <a:t>4/21/25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2009E-D409-4D6D-9D78-2B8908939E70}" type="slidenum">
              <a:rPr lang="en-US" smtClean="0"/>
              <a:t>‹#›</a:t>
            </a:fld>
            <a:endParaRPr lang="en-US"/>
          </a:p>
        </p:txBody>
      </p:sp>
    </p:spTree>
    <p:extLst>
      <p:ext uri="{BB962C8B-B14F-4D97-AF65-F5344CB8AC3E}">
        <p14:creationId xmlns:p14="http://schemas.microsoft.com/office/powerpoint/2010/main" val="36055398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A93107-6659-4060-986C-4C48F4F8ABE2}" type="datetimeFigureOut">
              <a:rPr lang="en-US" smtClean="0"/>
              <a:t>4/21/25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2009E-D409-4D6D-9D78-2B8908939E70}" type="slidenum">
              <a:rPr lang="en-US" smtClean="0"/>
              <a:t>‹#›</a:t>
            </a:fld>
            <a:endParaRPr lang="en-US"/>
          </a:p>
        </p:txBody>
      </p:sp>
    </p:spTree>
    <p:extLst>
      <p:ext uri="{BB962C8B-B14F-4D97-AF65-F5344CB8AC3E}">
        <p14:creationId xmlns:p14="http://schemas.microsoft.com/office/powerpoint/2010/main" val="33348083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A93107-6659-4060-986C-4C48F4F8ABE2}" type="datetimeFigureOut">
              <a:rPr lang="en-US" smtClean="0"/>
              <a:t>4/21/25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2009E-D409-4D6D-9D78-2B8908939E70}" type="slidenum">
              <a:rPr lang="en-US" smtClean="0"/>
              <a:t>‹#›</a:t>
            </a:fld>
            <a:endParaRPr lang="en-US"/>
          </a:p>
        </p:txBody>
      </p:sp>
    </p:spTree>
    <p:extLst>
      <p:ext uri="{BB962C8B-B14F-4D97-AF65-F5344CB8AC3E}">
        <p14:creationId xmlns:p14="http://schemas.microsoft.com/office/powerpoint/2010/main" val="40365679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A93107-6659-4060-986C-4C48F4F8ABE2}" type="datetimeFigureOut">
              <a:rPr lang="en-US" smtClean="0"/>
              <a:t>4/21/25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2009E-D409-4D6D-9D78-2B8908939E70}" type="slidenum">
              <a:rPr lang="en-US" smtClean="0"/>
              <a:t>‹#›</a:t>
            </a:fld>
            <a:endParaRPr lang="en-US"/>
          </a:p>
        </p:txBody>
      </p:sp>
    </p:spTree>
    <p:extLst>
      <p:ext uri="{BB962C8B-B14F-4D97-AF65-F5344CB8AC3E}">
        <p14:creationId xmlns:p14="http://schemas.microsoft.com/office/powerpoint/2010/main" val="18236158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3406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A93107-6659-4060-986C-4C48F4F8ABE2}" type="datetimeFigureOut">
              <a:rPr lang="en-US" smtClean="0"/>
              <a:t>4/21/25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52009E-D409-4D6D-9D78-2B8908939E70}" type="slidenum">
              <a:rPr lang="en-US" smtClean="0"/>
              <a:t>‹#›</a:t>
            </a:fld>
            <a:endParaRPr lang="en-US"/>
          </a:p>
        </p:txBody>
      </p:sp>
    </p:spTree>
    <p:extLst>
      <p:ext uri="{BB962C8B-B14F-4D97-AF65-F5344CB8AC3E}">
        <p14:creationId xmlns:p14="http://schemas.microsoft.com/office/powerpoint/2010/main" val="25701694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A93107-6659-4060-986C-4C48F4F8ABE2}" type="datetimeFigureOut">
              <a:rPr lang="en-US" smtClean="0"/>
              <a:t>4/21/25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52009E-D409-4D6D-9D78-2B8908939E70}" type="slidenum">
              <a:rPr lang="en-US" smtClean="0"/>
              <a:t>‹#›</a:t>
            </a:fld>
            <a:endParaRPr lang="en-US"/>
          </a:p>
        </p:txBody>
      </p:sp>
    </p:spTree>
    <p:extLst>
      <p:ext uri="{BB962C8B-B14F-4D97-AF65-F5344CB8AC3E}">
        <p14:creationId xmlns:p14="http://schemas.microsoft.com/office/powerpoint/2010/main" val="2733116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A93107-6659-4060-986C-4C48F4F8ABE2}" type="datetimeFigureOut">
              <a:rPr lang="en-US" smtClean="0"/>
              <a:t>4/21/25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52009E-D409-4D6D-9D78-2B8908939E70}" type="slidenum">
              <a:rPr lang="en-US" smtClean="0"/>
              <a:t>‹#›</a:t>
            </a:fld>
            <a:endParaRPr lang="en-US"/>
          </a:p>
        </p:txBody>
      </p:sp>
    </p:spTree>
    <p:extLst>
      <p:ext uri="{BB962C8B-B14F-4D97-AF65-F5344CB8AC3E}">
        <p14:creationId xmlns:p14="http://schemas.microsoft.com/office/powerpoint/2010/main" val="16848451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A93107-6659-4060-986C-4C48F4F8ABE2}" type="datetimeFigureOut">
              <a:rPr lang="en-US" smtClean="0"/>
              <a:t>4/21/25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2009E-D409-4D6D-9D78-2B8908939E70}" type="slidenum">
              <a:rPr lang="en-US" smtClean="0"/>
              <a:t>‹#›</a:t>
            </a:fld>
            <a:endParaRPr lang="en-US"/>
          </a:p>
        </p:txBody>
      </p:sp>
    </p:spTree>
    <p:extLst>
      <p:ext uri="{BB962C8B-B14F-4D97-AF65-F5344CB8AC3E}">
        <p14:creationId xmlns:p14="http://schemas.microsoft.com/office/powerpoint/2010/main" val="35580685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A93107-6659-4060-986C-4C48F4F8ABE2}" type="datetimeFigureOut">
              <a:rPr lang="en-US" smtClean="0"/>
              <a:t>4/21/25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2009E-D409-4D6D-9D78-2B8908939E70}" type="slidenum">
              <a:rPr lang="en-US" smtClean="0"/>
              <a:t>‹#›</a:t>
            </a:fld>
            <a:endParaRPr lang="en-US"/>
          </a:p>
        </p:txBody>
      </p:sp>
    </p:spTree>
    <p:extLst>
      <p:ext uri="{BB962C8B-B14F-4D97-AF65-F5344CB8AC3E}">
        <p14:creationId xmlns:p14="http://schemas.microsoft.com/office/powerpoint/2010/main" val="6634877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A93107-6659-4060-986C-4C48F4F8ABE2}" type="datetimeFigureOut">
              <a:rPr lang="en-US" smtClean="0"/>
              <a:t>4/21/25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2009E-D409-4D6D-9D78-2B8908939E70}" type="slidenum">
              <a:rPr lang="en-US" smtClean="0"/>
              <a:t>‹#›</a:t>
            </a:fld>
            <a:endParaRPr lang="en-US"/>
          </a:p>
        </p:txBody>
      </p:sp>
    </p:spTree>
    <p:extLst>
      <p:ext uri="{BB962C8B-B14F-4D97-AF65-F5344CB8AC3E}">
        <p14:creationId xmlns:p14="http://schemas.microsoft.com/office/powerpoint/2010/main" val="32183775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A93107-6659-4060-986C-4C48F4F8ABE2}" type="datetimeFigureOut">
              <a:rPr lang="en-US" smtClean="0"/>
              <a:t>4/21/25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2009E-D409-4D6D-9D78-2B8908939E70}" type="slidenum">
              <a:rPr lang="en-US" smtClean="0"/>
              <a:t>‹#›</a:t>
            </a:fld>
            <a:endParaRPr lang="en-US"/>
          </a:p>
        </p:txBody>
      </p:sp>
    </p:spTree>
    <p:extLst>
      <p:ext uri="{BB962C8B-B14F-4D97-AF65-F5344CB8AC3E}">
        <p14:creationId xmlns:p14="http://schemas.microsoft.com/office/powerpoint/2010/main" val="16149137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Intro Slide - Gradi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5DF7E55-8B87-B44B-840B-893B5558C820}"/>
              </a:ext>
            </a:extLst>
          </p:cNvPr>
          <p:cNvSpPr/>
          <p:nvPr userDrawn="1"/>
        </p:nvSpPr>
        <p:spPr>
          <a:xfrm>
            <a:off x="0" y="0"/>
            <a:ext cx="12192000" cy="6858000"/>
          </a:xfrm>
          <a:prstGeom prst="rect">
            <a:avLst/>
          </a:prstGeom>
          <a:gradFill>
            <a:gsLst>
              <a:gs pos="100000">
                <a:srgbClr val="70B207"/>
              </a:gs>
              <a:gs pos="29000">
                <a:srgbClr val="006241"/>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j-lt"/>
            </a:endParaRPr>
          </a:p>
        </p:txBody>
      </p:sp>
      <p:sp>
        <p:nvSpPr>
          <p:cNvPr id="11" name="Rectangle 10">
            <a:extLst>
              <a:ext uri="{FF2B5EF4-FFF2-40B4-BE49-F238E27FC236}">
                <a16:creationId xmlns:a16="http://schemas.microsoft.com/office/drawing/2014/main" id="{CE2175C7-9CB8-2448-9B05-69F01779E8F9}"/>
              </a:ext>
            </a:extLst>
          </p:cNvPr>
          <p:cNvSpPr/>
          <p:nvPr userDrawn="1"/>
        </p:nvSpPr>
        <p:spPr>
          <a:xfrm>
            <a:off x="0" y="6588678"/>
            <a:ext cx="12192000" cy="269322"/>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j-lt"/>
            </a:endParaRPr>
          </a:p>
        </p:txBody>
      </p:sp>
      <p:pic>
        <p:nvPicPr>
          <p:cNvPr id="9" name="Graphic 8">
            <a:extLst>
              <a:ext uri="{FF2B5EF4-FFF2-40B4-BE49-F238E27FC236}">
                <a16:creationId xmlns:a16="http://schemas.microsoft.com/office/drawing/2014/main" id="{F7849BD5-9C11-5D44-854F-7027C6FBA9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00" y="928012"/>
            <a:ext cx="6312747" cy="416812"/>
          </a:xfrm>
          <a:prstGeom prst="rect">
            <a:avLst/>
          </a:prstGeom>
        </p:spPr>
      </p:pic>
      <p:sp>
        <p:nvSpPr>
          <p:cNvPr id="10" name="Footer Placeholder 4"/>
          <p:cNvSpPr>
            <a:spLocks noGrp="1"/>
          </p:cNvSpPr>
          <p:nvPr>
            <p:ph type="ftr" sz="quarter" idx="11"/>
          </p:nvPr>
        </p:nvSpPr>
        <p:spPr>
          <a:xfrm>
            <a:off x="897147" y="1364473"/>
            <a:ext cx="9142293" cy="293296"/>
          </a:xfrm>
        </p:spPr>
        <p:txBody>
          <a:bodyPr/>
          <a:lstStyle>
            <a:lvl1pPr algn="l">
              <a:defRPr sz="1000">
                <a:solidFill>
                  <a:schemeClr val="bg1"/>
                </a:solidFill>
                <a:latin typeface="+mj-lt"/>
              </a:defRPr>
            </a:lvl1pPr>
          </a:lstStyle>
          <a:p>
            <a:r>
              <a:rPr lang="en-GB"/>
              <a:t>SCHOOL OF - to apply in all slides at the same time edit in Insert &gt; Header &amp; Footer</a:t>
            </a:r>
          </a:p>
        </p:txBody>
      </p:sp>
      <p:sp>
        <p:nvSpPr>
          <p:cNvPr id="14" name="Subtitle 2"/>
          <p:cNvSpPr>
            <a:spLocks noGrp="1"/>
          </p:cNvSpPr>
          <p:nvPr>
            <p:ph type="subTitle" idx="1"/>
          </p:nvPr>
        </p:nvSpPr>
        <p:spPr>
          <a:xfrm>
            <a:off x="1016000" y="4333876"/>
            <a:ext cx="9017000" cy="1655762"/>
          </a:xfrm>
        </p:spPr>
        <p:txBody>
          <a:bodyPr lIns="0" tIns="36000" rIns="0" bIns="0"/>
          <a:lstStyle>
            <a:lvl1pPr marL="0" indent="0" algn="l">
              <a:buNone/>
              <a:defRPr sz="2400">
                <a:solidFill>
                  <a:schemeClr val="bg1"/>
                </a:solidFill>
                <a:latin typeface="+mj-lt"/>
                <a:ea typeface="Proxima Nova Rg" panose="02000506030000020004" pitchFamily="50" charset="0"/>
                <a:cs typeface="Proxima Nova Rg" panose="0200050603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5" name="Title 1"/>
          <p:cNvSpPr>
            <a:spLocks noGrp="1"/>
          </p:cNvSpPr>
          <p:nvPr>
            <p:ph type="ctrTitle" hasCustomPrompt="1"/>
          </p:nvPr>
        </p:nvSpPr>
        <p:spPr>
          <a:xfrm>
            <a:off x="1016000" y="2526132"/>
            <a:ext cx="9017000" cy="1715669"/>
          </a:xfrm>
        </p:spPr>
        <p:txBody>
          <a:bodyPr lIns="0" tIns="36000" rIns="0" bIns="0" anchor="b"/>
          <a:lstStyle>
            <a:lvl1pPr marL="0" marR="0" indent="0" algn="l" defTabSz="914400" rtl="0" eaLnBrk="1" fontAlgn="auto" latinLnBrk="0" hangingPunct="1">
              <a:lnSpc>
                <a:spcPct val="90000"/>
              </a:lnSpc>
              <a:spcBef>
                <a:spcPct val="0"/>
              </a:spcBef>
              <a:spcAft>
                <a:spcPts val="0"/>
              </a:spcAft>
              <a:buClrTx/>
              <a:buSzTx/>
              <a:buFontTx/>
              <a:buNone/>
              <a:tabLst/>
              <a:defRPr sz="6000" b="1">
                <a:solidFill>
                  <a:schemeClr val="bg1"/>
                </a:solidFill>
                <a:latin typeface="+mj-lt"/>
                <a:ea typeface="Proxima Nova Rg" panose="02000506030000020004" pitchFamily="50" charset="0"/>
                <a:cs typeface="Proxima Nova Rg" panose="02000506030000020004" pitchFamily="50" charset="0"/>
              </a:defRPr>
            </a:lvl1pPr>
          </a:lstStyle>
          <a:p>
            <a:r>
              <a:rPr lang="en-US" dirty="0"/>
              <a:t>Intro Slide - Gradient</a:t>
            </a:r>
          </a:p>
        </p:txBody>
      </p:sp>
    </p:spTree>
    <p:extLst>
      <p:ext uri="{BB962C8B-B14F-4D97-AF65-F5344CB8AC3E}">
        <p14:creationId xmlns:p14="http://schemas.microsoft.com/office/powerpoint/2010/main" val="26421592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pos="478">
          <p15:clr>
            <a:srgbClr val="FBAE40"/>
          </p15:clr>
        </p15:guide>
        <p15:guide id="3" orient="horz" pos="584">
          <p15:clr>
            <a:srgbClr val="FBAE40"/>
          </p15:clr>
        </p15:guide>
        <p15:guide id="4" orient="horz" pos="978">
          <p15:clr>
            <a:srgbClr val="FBAE40"/>
          </p15:clr>
        </p15:guide>
        <p15:guide id="5" orient="horz" pos="2550">
          <p15:clr>
            <a:srgbClr val="FBAE40"/>
          </p15:clr>
        </p15:guide>
        <p15:guide id="6" orient="horz" pos="2728">
          <p15:clr>
            <a:srgbClr val="FBAE40"/>
          </p15:clr>
        </p15:guide>
        <p15:guide id="7" pos="47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537634" y="1639889"/>
            <a:ext cx="11118007" cy="4357687"/>
          </a:xfrm>
        </p:spPr>
        <p:txBody>
          <a:bodyPr/>
          <a:lstStyle>
            <a:lvl1pPr>
              <a:lnSpc>
                <a:spcPct val="100000"/>
              </a:lnSpc>
              <a:buClr>
                <a:srgbClr val="006241"/>
              </a:buClr>
              <a:defRPr sz="2400" b="0">
                <a:solidFill>
                  <a:schemeClr val="tx1"/>
                </a:solidFill>
                <a:latin typeface="+mj-lt"/>
                <a:ea typeface="Proxima Nova Rg" panose="02000506030000020004" pitchFamily="50" charset="0"/>
                <a:cs typeface="Proxima Nova Rg" panose="02000506030000020004" pitchFamily="50" charset="0"/>
              </a:defRPr>
            </a:lvl1pPr>
            <a:lvl2pPr>
              <a:lnSpc>
                <a:spcPct val="100000"/>
              </a:lnSpc>
              <a:buClr>
                <a:srgbClr val="006241"/>
              </a:buClr>
              <a:defRPr sz="2000" b="0">
                <a:solidFill>
                  <a:schemeClr val="tx1"/>
                </a:solidFill>
                <a:latin typeface="+mj-lt"/>
                <a:ea typeface="Proxima Nova Rg" panose="02000506030000020004" pitchFamily="50" charset="0"/>
                <a:cs typeface="Proxima Nova Rg" panose="02000506030000020004" pitchFamily="50" charset="0"/>
              </a:defRPr>
            </a:lvl2pPr>
            <a:lvl3pPr>
              <a:lnSpc>
                <a:spcPct val="100000"/>
              </a:lnSpc>
              <a:buClr>
                <a:srgbClr val="006241"/>
              </a:buClr>
              <a:defRPr sz="1800" b="0">
                <a:solidFill>
                  <a:schemeClr val="tx1"/>
                </a:solidFill>
                <a:latin typeface="+mj-lt"/>
                <a:ea typeface="Proxima Nova Rg" panose="02000506030000020004" pitchFamily="50" charset="0"/>
                <a:cs typeface="Proxima Nova Rg" panose="02000506030000020004" pitchFamily="50" charset="0"/>
              </a:defRPr>
            </a:lvl3pPr>
            <a:lvl4pPr>
              <a:lnSpc>
                <a:spcPct val="100000"/>
              </a:lnSpc>
              <a:buClr>
                <a:srgbClr val="006241"/>
              </a:buClr>
              <a:defRPr sz="1600" b="0">
                <a:solidFill>
                  <a:schemeClr val="tx1"/>
                </a:solidFill>
                <a:latin typeface="+mj-lt"/>
                <a:ea typeface="Proxima Nova Rg" panose="02000506030000020004" pitchFamily="50" charset="0"/>
                <a:cs typeface="Proxima Nova Rg" panose="02000506030000020004" pitchFamily="50" charset="0"/>
              </a:defRPr>
            </a:lvl4pPr>
            <a:lvl5pPr>
              <a:lnSpc>
                <a:spcPct val="100000"/>
              </a:lnSpc>
              <a:buClr>
                <a:srgbClr val="006241"/>
              </a:buClr>
              <a:defRPr sz="1600" b="0">
                <a:solidFill>
                  <a:schemeClr val="tx1"/>
                </a:solidFill>
                <a:latin typeface="+mj-lt"/>
                <a:ea typeface="Proxima Nova Rg" panose="02000506030000020004" pitchFamily="50" charset="0"/>
                <a:cs typeface="Proxima Nova Rg" panose="02000506030000020004" pitchFamily="50"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1" y="476721"/>
            <a:ext cx="10636465" cy="768545"/>
          </a:xfrm>
          <a:prstGeom prst="rect">
            <a:avLst/>
          </a:prstGeom>
        </p:spPr>
        <p:txBody>
          <a:bodyPr vert="horz" lIns="0" tIns="0" rIns="0" bIns="0" rtlCol="0" anchor="ctr">
            <a:normAutofit/>
          </a:bodyPr>
          <a:lstStyle>
            <a:lvl1pPr>
              <a:defRPr sz="3600" b="1">
                <a:solidFill>
                  <a:srgbClr val="006241"/>
                </a:solidFill>
                <a:latin typeface="+mj-lt"/>
                <a:ea typeface="Proxima Nova Rg" panose="02000506030000020004" pitchFamily="50" charset="0"/>
                <a:cs typeface="Proxima Nova Rg" panose="02000506030000020004" pitchFamily="50" charset="0"/>
              </a:defRPr>
            </a:lvl1pPr>
          </a:lstStyle>
          <a:p>
            <a:r>
              <a:rPr lang="en-US" dirty="0"/>
              <a:t>Title and Text</a:t>
            </a:r>
          </a:p>
        </p:txBody>
      </p:sp>
      <p:sp>
        <p:nvSpPr>
          <p:cNvPr id="27" name="Rectangle 26">
            <a:extLst>
              <a:ext uri="{FF2B5EF4-FFF2-40B4-BE49-F238E27FC236}">
                <a16:creationId xmlns:a16="http://schemas.microsoft.com/office/drawing/2014/main" id="{CE2175C7-9CB8-2448-9B05-69F01779E8F9}"/>
              </a:ext>
            </a:extLst>
          </p:cNvPr>
          <p:cNvSpPr/>
          <p:nvPr userDrawn="1"/>
        </p:nvSpPr>
        <p:spPr>
          <a:xfrm>
            <a:off x="0" y="6466114"/>
            <a:ext cx="12192000" cy="391886"/>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TextBox 27">
            <a:extLst>
              <a:ext uri="{FF2B5EF4-FFF2-40B4-BE49-F238E27FC236}">
                <a16:creationId xmlns:a16="http://schemas.microsoft.com/office/drawing/2014/main" id="{19663B76-15CB-434D-8715-085FAB65AA38}"/>
              </a:ext>
            </a:extLst>
          </p:cNvPr>
          <p:cNvSpPr txBox="1"/>
          <p:nvPr userDrawn="1"/>
        </p:nvSpPr>
        <p:spPr>
          <a:xfrm>
            <a:off x="10911848" y="6679133"/>
            <a:ext cx="743793" cy="80791"/>
          </a:xfrm>
          <a:prstGeom prst="rect">
            <a:avLst/>
          </a:prstGeom>
          <a:noFill/>
        </p:spPr>
        <p:txBody>
          <a:bodyPr wrap="none" lIns="0" tIns="0" rIns="0" bIns="0" rtlCol="0">
            <a:spAutoFit/>
          </a:bodyPr>
          <a:lstStyle/>
          <a:p>
            <a:pPr algn="r"/>
            <a:r>
              <a:rPr lang="en-US" sz="525" dirty="0">
                <a:solidFill>
                  <a:schemeClr val="bg1"/>
                </a:solidFill>
                <a:latin typeface="+mj-lt"/>
                <a:cs typeface="Arial" panose="020B0604020202020204" pitchFamily="34" charset="0"/>
              </a:rPr>
              <a:t>© UAB. All Rights Reserved.</a:t>
            </a:r>
          </a:p>
        </p:txBody>
      </p:sp>
      <p:sp>
        <p:nvSpPr>
          <p:cNvPr id="29" name="Footer Placeholder 1"/>
          <p:cNvSpPr>
            <a:spLocks noGrp="1"/>
          </p:cNvSpPr>
          <p:nvPr>
            <p:ph type="ftr" sz="quarter" idx="10"/>
          </p:nvPr>
        </p:nvSpPr>
        <p:spPr>
          <a:xfrm>
            <a:off x="3344334" y="6555805"/>
            <a:ext cx="5531989" cy="196529"/>
          </a:xfrm>
        </p:spPr>
        <p:txBody>
          <a:bodyPr lIns="0" tIns="0" rIns="0" bIns="0" anchor="b"/>
          <a:lstStyle>
            <a:lvl1pPr algn="ctr">
              <a:defRPr sz="750">
                <a:solidFill>
                  <a:schemeClr val="bg1"/>
                </a:solidFill>
                <a:latin typeface="+mj-lt"/>
              </a:defRPr>
            </a:lvl1pPr>
          </a:lstStyle>
          <a:p>
            <a:r>
              <a:rPr lang="en-GB"/>
              <a:t>SCHOOL OF - to apply in all slides at the same time edit in Insert &gt; Header &amp; Footer</a:t>
            </a:r>
          </a:p>
        </p:txBody>
      </p:sp>
      <p:pic>
        <p:nvPicPr>
          <p:cNvPr id="30" name="Picture 2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7634" y="6593268"/>
            <a:ext cx="2351356" cy="153349"/>
          </a:xfrm>
          <a:prstGeom prst="rect">
            <a:avLst/>
          </a:prstGeom>
        </p:spPr>
      </p:pic>
    </p:spTree>
    <p:extLst>
      <p:ext uri="{BB962C8B-B14F-4D97-AF65-F5344CB8AC3E}">
        <p14:creationId xmlns:p14="http://schemas.microsoft.com/office/powerpoint/2010/main" val="31929265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pos="5369">
          <p15:clr>
            <a:srgbClr val="FBAE40"/>
          </p15:clr>
        </p15:guide>
        <p15:guide id="2" orient="horz" pos="436">
          <p15:clr>
            <a:srgbClr val="FBAE40"/>
          </p15:clr>
        </p15:guide>
        <p15:guide id="3" pos="254">
          <p15:clr>
            <a:srgbClr val="FBAE40"/>
          </p15:clr>
        </p15:guide>
        <p15:guide id="5" pos="5508">
          <p15:clr>
            <a:srgbClr val="FBAE40"/>
          </p15:clr>
        </p15:guide>
        <p15:guide id="6" orient="horz" pos="1033">
          <p15:clr>
            <a:srgbClr val="FBAE40"/>
          </p15:clr>
        </p15:guide>
        <p15:guide id="8" orient="horz" pos="4252">
          <p15:clr>
            <a:srgbClr val="FBAE40"/>
          </p15:clr>
        </p15:guide>
        <p15:guide id="9" pos="5279">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9933005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614726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39345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6279102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9580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66546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02333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4185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8060556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309716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3683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27957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23559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44416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2015681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173575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5424487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2413447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7433716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8297712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95635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9426656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07313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theme" Target="../theme/theme4.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theme" Target="../theme/theme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19" Type="http://schemas.openxmlformats.org/officeDocument/2006/relationships/image" Target="../media/image6.jpeg"/><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3" Type="http://schemas.openxmlformats.org/officeDocument/2006/relationships/slideLayout" Target="../slideLayouts/slideLayout98.xml"/><Relationship Id="rId21" Type="http://schemas.openxmlformats.org/officeDocument/2006/relationships/theme" Target="../theme/theme7.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8.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3497082"/>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 id="2147484444" r:id="rId13"/>
    <p:sldLayoutId id="2147484445" r:id="rId14"/>
    <p:sldLayoutId id="2147484446" r:id="rId15"/>
    <p:sldLayoutId id="2147484447" r:id="rId16"/>
    <p:sldLayoutId id="2147484448" r:id="rId17"/>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fld id="{94467357-6250-497A-ADEC-89B49E25C4B4}" type="datetimeFigureOut">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4/21/25</a:t>
            </a:fld>
            <a:endParaRPr lang="en-US">
              <a:solidFill>
                <a:prstClr val="black">
                  <a:tint val="75000"/>
                </a:prstClr>
              </a:solidFill>
              <a:latin typeface="Arial" charset="0"/>
              <a:ea typeface="ＭＳ Ｐゴシック"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Arial" charset="0"/>
              <a:ea typeface="ＭＳ Ｐゴシック" pitchFamily="34" charset="-128"/>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0CC24A81-7750-42D3-B21B-8D4E1D9C91E5}" type="slidenum">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a:t>
            </a:fld>
            <a:endParaRPr lang="en-US">
              <a:solidFill>
                <a:prstClr val="black">
                  <a:tint val="75000"/>
                </a:prstClr>
              </a:solidFill>
              <a:latin typeface="Arial" charset="0"/>
              <a:ea typeface="ＭＳ Ｐゴシック" pitchFamily="34" charset="-128"/>
            </a:endParaRPr>
          </a:p>
        </p:txBody>
      </p:sp>
    </p:spTree>
    <p:extLst>
      <p:ext uri="{BB962C8B-B14F-4D97-AF65-F5344CB8AC3E}">
        <p14:creationId xmlns:p14="http://schemas.microsoft.com/office/powerpoint/2010/main" val="544961268"/>
      </p:ext>
    </p:extLst>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 id="2147484615" r:id="rId12"/>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273255242"/>
      </p:ext>
    </p:extLst>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 id="2147484628" r:id="rId12"/>
    <p:sldLayoutId id="2147484629" r:id="rId13"/>
    <p:sldLayoutId id="2147484630" r:id="rId14"/>
    <p:sldLayoutId id="2147484631" r:id="rId15"/>
    <p:sldLayoutId id="2147484632" r:id="rId16"/>
    <p:sldLayoutId id="2147484633" r:id="rId17"/>
    <p:sldLayoutId id="2147484634" r:id="rId18"/>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190C7-D98D-5FD4-1D48-7FEE7E6EDB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BAF13E-D149-53BD-4F19-BC2428AD2D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6A80E-0240-81BD-6735-8F552DF640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4D61BF2-EFEA-4376-9B06-726BBE37B3AF}" type="datetimeFigureOut">
              <a:rPr lang="en-US" smtClean="0"/>
              <a:t>4/21/25</a:t>
            </a:fld>
            <a:endParaRPr lang="en-US"/>
          </a:p>
        </p:txBody>
      </p:sp>
      <p:sp>
        <p:nvSpPr>
          <p:cNvPr id="5" name="Footer Placeholder 4">
            <a:extLst>
              <a:ext uri="{FF2B5EF4-FFF2-40B4-BE49-F238E27FC236}">
                <a16:creationId xmlns:a16="http://schemas.microsoft.com/office/drawing/2014/main" id="{1B49115A-B4F9-B513-62E7-E0D09FEB2E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C508115-D440-A45B-532A-40EF335AA9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74F05EA-24E6-47ED-B1E0-D02FD3937909}" type="slidenum">
              <a:rPr lang="en-US" smtClean="0"/>
              <a:t>‹#›</a:t>
            </a:fld>
            <a:endParaRPr lang="en-US"/>
          </a:p>
        </p:txBody>
      </p:sp>
    </p:spTree>
    <p:extLst>
      <p:ext uri="{BB962C8B-B14F-4D97-AF65-F5344CB8AC3E}">
        <p14:creationId xmlns:p14="http://schemas.microsoft.com/office/powerpoint/2010/main" val="1895178153"/>
      </p:ext>
    </p:extLst>
  </p:cSld>
  <p:clrMap bg1="lt1" tx1="dk1" bg2="lt2" tx2="dk2" accent1="accent1" accent2="accent2" accent3="accent3" accent4="accent4" accent5="accent5" accent6="accent6" hlink="hlink" folHlink="folHlink"/>
  <p:sldLayoutIdLst>
    <p:sldLayoutId id="2147484636" r:id="rId1"/>
    <p:sldLayoutId id="2147484637" r:id="rId2"/>
    <p:sldLayoutId id="2147484638" r:id="rId3"/>
    <p:sldLayoutId id="2147484639" r:id="rId4"/>
    <p:sldLayoutId id="2147484640" r:id="rId5"/>
    <p:sldLayoutId id="2147484641" r:id="rId6"/>
    <p:sldLayoutId id="2147484642" r:id="rId7"/>
    <p:sldLayoutId id="2147484643" r:id="rId8"/>
    <p:sldLayoutId id="2147484644" r:id="rId9"/>
    <p:sldLayoutId id="2147484645" r:id="rId10"/>
    <p:sldLayoutId id="2147484646" r:id="rId11"/>
    <p:sldLayoutId id="2147484679" r:id="rId12"/>
    <p:sldLayoutId id="2147484680" r:id="rId13"/>
    <p:sldLayoutId id="2147484681" r:id="rId14"/>
    <p:sldLayoutId id="2147484682" r:id="rId15"/>
    <p:sldLayoutId id="2147484683" r:id="rId16"/>
    <p:sldLayoutId id="2147484684" r:id="rId17"/>
    <p:sldLayoutId id="2147484685" r:id="rId18"/>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A93107-6659-4060-986C-4C48F4F8ABE2}" type="datetimeFigureOut">
              <a:rPr lang="en-US" smtClean="0"/>
              <a:t>4/21/25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2009E-D409-4D6D-9D78-2B8908939E70}" type="slidenum">
              <a:rPr lang="en-US" smtClean="0"/>
              <a:t>‹#›</a:t>
            </a:fld>
            <a:endParaRPr lang="en-US"/>
          </a:p>
        </p:txBody>
      </p:sp>
    </p:spTree>
    <p:extLst>
      <p:ext uri="{BB962C8B-B14F-4D97-AF65-F5344CB8AC3E}">
        <p14:creationId xmlns:p14="http://schemas.microsoft.com/office/powerpoint/2010/main" val="1346328244"/>
      </p:ext>
    </p:extLst>
  </p:cSld>
  <p:clrMap bg1="lt1" tx1="dk1" bg2="lt2" tx2="dk2" accent1="accent1" accent2="accent2" accent3="accent3" accent4="accent4" accent5="accent5" accent6="accent6" hlink="hlink" folHlink="folHlink"/>
  <p:sldLayoutIdLst>
    <p:sldLayoutId id="2147484648" r:id="rId1"/>
    <p:sldLayoutId id="2147484649" r:id="rId2"/>
    <p:sldLayoutId id="2147484650" r:id="rId3"/>
    <p:sldLayoutId id="2147484651" r:id="rId4"/>
    <p:sldLayoutId id="2147484652" r:id="rId5"/>
    <p:sldLayoutId id="2147484653" r:id="rId6"/>
    <p:sldLayoutId id="2147484654" r:id="rId7"/>
    <p:sldLayoutId id="2147484655" r:id="rId8"/>
    <p:sldLayoutId id="2147484656" r:id="rId9"/>
    <p:sldLayoutId id="2147484657" r:id="rId10"/>
    <p:sldLayoutId id="2147484658" r:id="rId11"/>
    <p:sldLayoutId id="2147484659" r:id="rId12"/>
    <p:sldLayoutId id="2147484660" r:id="rId13"/>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461830821"/>
      </p:ext>
    </p:extLst>
  </p:cSld>
  <p:clrMap bg1="lt1" tx1="dk1" bg2="lt2" tx2="dk2" accent1="accent1" accent2="accent2" accent3="accent3" accent4="accent4" accent5="accent5" accent6="accent6" hlink="hlink" folHlink="folHlink"/>
  <p:sldLayoutIdLst>
    <p:sldLayoutId id="2147484662" r:id="rId1"/>
    <p:sldLayoutId id="2147484663" r:id="rId2"/>
    <p:sldLayoutId id="2147484664" r:id="rId3"/>
    <p:sldLayoutId id="2147484665" r:id="rId4"/>
    <p:sldLayoutId id="2147484666" r:id="rId5"/>
    <p:sldLayoutId id="2147484667" r:id="rId6"/>
    <p:sldLayoutId id="2147484668" r:id="rId7"/>
    <p:sldLayoutId id="2147484669" r:id="rId8"/>
    <p:sldLayoutId id="2147484670" r:id="rId9"/>
    <p:sldLayoutId id="2147484671" r:id="rId10"/>
    <p:sldLayoutId id="2147484672" r:id="rId11"/>
    <p:sldLayoutId id="2147484673" r:id="rId12"/>
    <p:sldLayoutId id="2147484674" r:id="rId13"/>
    <p:sldLayoutId id="2147484675" r:id="rId14"/>
    <p:sldLayoutId id="2147484676" r:id="rId15"/>
    <p:sldLayoutId id="2147484677" r:id="rId16"/>
    <p:sldLayoutId id="2147484678" r:id="rId17"/>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0" name="Picture 9" descr="A close up of a sign&#10;&#10;Description automatically generated">
            <a:extLst>
              <a:ext uri="{FF2B5EF4-FFF2-40B4-BE49-F238E27FC236}">
                <a16:creationId xmlns:a16="http://schemas.microsoft.com/office/drawing/2014/main" id="{AB366F00-D68A-ED43-AEFA-68B7121E0CD6}"/>
              </a:ext>
            </a:extLst>
          </p:cNvPr>
          <p:cNvPicPr>
            <a:picLocks noChangeAspect="1"/>
          </p:cNvPicPr>
          <p:nvPr userDrawn="1"/>
        </p:nvPicPr>
        <p:blipFill>
          <a:blip r:embed="rId22">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910191289"/>
      </p:ext>
    </p:extLst>
  </p:cSld>
  <p:clrMap bg1="lt1" tx1="dk1" bg2="lt2" tx2="dk2" accent1="accent1" accent2="accent2" accent3="accent3" accent4="accent4" accent5="accent5" accent6="accent6" hlink="hlink" folHlink="folHlink"/>
  <p:sldLayoutIdLst>
    <p:sldLayoutId id="2147484687" r:id="rId1"/>
    <p:sldLayoutId id="2147484688" r:id="rId2"/>
    <p:sldLayoutId id="2147484689" r:id="rId3"/>
    <p:sldLayoutId id="2147484690" r:id="rId4"/>
    <p:sldLayoutId id="2147484691" r:id="rId5"/>
    <p:sldLayoutId id="2147484692" r:id="rId6"/>
    <p:sldLayoutId id="2147484693" r:id="rId7"/>
    <p:sldLayoutId id="2147484694" r:id="rId8"/>
    <p:sldLayoutId id="2147484695" r:id="rId9"/>
    <p:sldLayoutId id="2147484696" r:id="rId10"/>
    <p:sldLayoutId id="2147484697" r:id="rId11"/>
    <p:sldLayoutId id="2147484698" r:id="rId12"/>
    <p:sldLayoutId id="2147484699" r:id="rId13"/>
    <p:sldLayoutId id="2147484700" r:id="rId14"/>
    <p:sldLayoutId id="2147484701" r:id="rId15"/>
    <p:sldLayoutId id="2147484702" r:id="rId16"/>
    <p:sldLayoutId id="2147484703" r:id="rId17"/>
    <p:sldLayoutId id="2147484704" r:id="rId18"/>
    <p:sldLayoutId id="2147484705" r:id="rId19"/>
    <p:sldLayoutId id="2147484706" r:id="rId20"/>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08D92C-61D4-45E2-BA8F-0B02008A9E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7D6CEA-378B-420D-A88F-1C70E7D3A1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438B36-F622-4298-93BA-4CAF41C239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2B2C82-F10D-44A0-80EA-615F59EF7446}" type="datetimeFigureOut">
              <a:rPr lang="en-US" smtClean="0"/>
              <a:t>4/21/25</a:t>
            </a:fld>
            <a:endParaRPr lang="en-US"/>
          </a:p>
        </p:txBody>
      </p:sp>
      <p:sp>
        <p:nvSpPr>
          <p:cNvPr id="5" name="Footer Placeholder 4">
            <a:extLst>
              <a:ext uri="{FF2B5EF4-FFF2-40B4-BE49-F238E27FC236}">
                <a16:creationId xmlns:a16="http://schemas.microsoft.com/office/drawing/2014/main" id="{C61821FA-3509-41B8-87D3-458CE199B3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9A44DF-DC5B-4C60-8699-73601C2D88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E297DA-4C3B-4B13-A252-0EB9816C0333}" type="slidenum">
              <a:rPr lang="en-US" smtClean="0"/>
              <a:t>‹#›</a:t>
            </a:fld>
            <a:endParaRPr lang="en-US"/>
          </a:p>
        </p:txBody>
      </p:sp>
    </p:spTree>
    <p:extLst>
      <p:ext uri="{BB962C8B-B14F-4D97-AF65-F5344CB8AC3E}">
        <p14:creationId xmlns:p14="http://schemas.microsoft.com/office/powerpoint/2010/main" val="1402509645"/>
      </p:ext>
    </p:extLst>
  </p:cSld>
  <p:clrMap bg1="lt1" tx1="dk1" bg2="lt2" tx2="dk2" accent1="accent1" accent2="accent2" accent3="accent3" accent4="accent4" accent5="accent5" accent6="accent6" hlink="hlink" folHlink="folHlink"/>
  <p:sldLayoutIdLst>
    <p:sldLayoutId id="2147484708" r:id="rId1"/>
    <p:sldLayoutId id="2147484709" r:id="rId2"/>
    <p:sldLayoutId id="2147484710" r:id="rId3"/>
    <p:sldLayoutId id="2147484711" r:id="rId4"/>
    <p:sldLayoutId id="2147484712" r:id="rId5"/>
    <p:sldLayoutId id="2147484713" r:id="rId6"/>
    <p:sldLayoutId id="2147484714" r:id="rId7"/>
    <p:sldLayoutId id="2147484715" r:id="rId8"/>
    <p:sldLayoutId id="2147484716" r:id="rId9"/>
    <p:sldLayoutId id="2147484717" r:id="rId10"/>
    <p:sldLayoutId id="2147484718"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49.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12.png"/><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49.xml"/><Relationship Id="rId5" Type="http://schemas.microsoft.com/office/2007/relationships/hdphoto" Target="../media/hdphoto3.wdp"/><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3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7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40.xml.rels><?xml version="1.0" encoding="UTF-8" standalone="yes"?>
<Relationships xmlns="http://schemas.openxmlformats.org/package/2006/relationships"><Relationship Id="rId3" Type="http://schemas.openxmlformats.org/officeDocument/2006/relationships/hyperlink" Target="https://www.nejm.org/doi/full/10.1056/NEJMoa2108330#t2fn4" TargetMode="External"/><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Layout" Target="../slideLayouts/slideLayout53.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53.xml"/></Relationships>
</file>

<file path=ppt/slides/_rels/slide4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49.xml"/><Relationship Id="rId5" Type="http://schemas.microsoft.com/office/2007/relationships/hdphoto" Target="../media/hdphoto8.wdp"/><Relationship Id="rId4" Type="http://schemas.openxmlformats.org/officeDocument/2006/relationships/image" Target="../media/image2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oleObject" Target="../embeddings/oleObject2.bin"/><Relationship Id="rId2" Type="http://schemas.openxmlformats.org/officeDocument/2006/relationships/oleObject" Target="../embeddings/oleObject1.bin"/><Relationship Id="rId1" Type="http://schemas.openxmlformats.org/officeDocument/2006/relationships/slideLayout" Target="../slideLayouts/slideLayout5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9.emf"/></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6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0.png"/><Relationship Id="rId1" Type="http://schemas.openxmlformats.org/officeDocument/2006/relationships/slideLayout" Target="../slideLayouts/slideLayout101.xml"/></Relationships>
</file>

<file path=ppt/slides/_rels/slide6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1.png"/><Relationship Id="rId1" Type="http://schemas.openxmlformats.org/officeDocument/2006/relationships/slideLayout" Target="../slideLayouts/slideLayout5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3.xml"/><Relationship Id="rId1" Type="http://schemas.openxmlformats.org/officeDocument/2006/relationships/slideLayout" Target="../slideLayouts/slideLayout60.xml"/></Relationships>
</file>

<file path=ppt/slides/_rels/slide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61.xml"/><Relationship Id="rId6" Type="http://schemas.openxmlformats.org/officeDocument/2006/relationships/image" Target="../media/image37.png"/><Relationship Id="rId5" Type="http://schemas.openxmlformats.org/officeDocument/2006/relationships/image" Target="../media/image36.png"/><Relationship Id="rId10" Type="http://schemas.microsoft.com/office/2007/relationships/hdphoto" Target="../media/hdphoto11.wdp"/><Relationship Id="rId4" Type="http://schemas.openxmlformats.org/officeDocument/2006/relationships/image" Target="../media/image35.png"/><Relationship Id="rId9" Type="http://schemas.openxmlformats.org/officeDocument/2006/relationships/image" Target="../media/image40.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9.xml"/></Relationships>
</file>

<file path=ppt/slides/_rels/slide8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1.png"/><Relationship Id="rId1" Type="http://schemas.openxmlformats.org/officeDocument/2006/relationships/slideLayout" Target="../slideLayouts/slideLayout6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3.xml"/></Relationships>
</file>

<file path=ppt/slides/_rels/slide8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3.xml"/><Relationship Id="rId1" Type="http://schemas.openxmlformats.org/officeDocument/2006/relationships/slideLayout" Target="../slideLayouts/slideLayout59.xml"/></Relationships>
</file>

<file path=ppt/slides/_rels/slide8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4.xml"/><Relationship Id="rId4" Type="http://schemas.openxmlformats.org/officeDocument/2006/relationships/image" Target="../media/image4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4.xml"/></Relationships>
</file>

<file path=ppt/slides/_rels/slide9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5.xml"/><Relationship Id="rId5" Type="http://schemas.openxmlformats.org/officeDocument/2006/relationships/image" Target="../media/image48.jpeg"/><Relationship Id="rId4" Type="http://schemas.openxmlformats.org/officeDocument/2006/relationships/image" Target="../media/image47.jpe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D505F-2158-17E2-3EBE-0C267EF0886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9E9ACC-2794-99A0-B10C-FCDE3937F00D}"/>
              </a:ext>
            </a:extLst>
          </p:cNvPr>
          <p:cNvSpPr>
            <a:spLocks noGrp="1" noChangeArrowheads="1"/>
          </p:cNvSpPr>
          <p:nvPr>
            <p:ph type="title"/>
          </p:nvPr>
        </p:nvSpPr>
        <p:spPr>
          <a:xfrm>
            <a:off x="0" y="1669936"/>
            <a:ext cx="12192000" cy="822960"/>
          </a:xfrm>
        </p:spPr>
        <p:txBody>
          <a:bodyPr wrap="square" anchor="ctr">
            <a:noAutofit/>
          </a:bodyPr>
          <a:lstStyle/>
          <a:p>
            <a:pPr>
              <a:lnSpc>
                <a:spcPts val="3900"/>
              </a:lnSpc>
              <a:spcBef>
                <a:spcPts val="2400"/>
              </a:spcBef>
            </a:pPr>
            <a:r>
              <a:rPr lang="en-US" sz="4000" dirty="0"/>
              <a:t>Endometrial Cancer</a:t>
            </a:r>
            <a:endParaRPr lang="en-US" sz="3200" dirty="0">
              <a:solidFill>
                <a:srgbClr val="002060"/>
              </a:solidFill>
              <a:latin typeface="Calibri" panose="020F0502020204030204" pitchFamily="34" charset="0"/>
              <a:cs typeface="Calibri" panose="020F0502020204030204" pitchFamily="34" charset="0"/>
            </a:endParaRPr>
          </a:p>
        </p:txBody>
      </p:sp>
      <p:sp>
        <p:nvSpPr>
          <p:cNvPr id="12" name="Text Box 3">
            <a:extLst>
              <a:ext uri="{FF2B5EF4-FFF2-40B4-BE49-F238E27FC236}">
                <a16:creationId xmlns:a16="http://schemas.microsoft.com/office/drawing/2014/main" id="{440B5971-455E-1CCD-D958-35541FC91292}"/>
              </a:ext>
            </a:extLst>
          </p:cNvPr>
          <p:cNvSpPr txBox="1">
            <a:spLocks noChangeArrowheads="1"/>
          </p:cNvSpPr>
          <p:nvPr/>
        </p:nvSpPr>
        <p:spPr bwMode="auto">
          <a:xfrm>
            <a:off x="3827749" y="5652326"/>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7" name="Text Box 6">
            <a:extLst>
              <a:ext uri="{FF2B5EF4-FFF2-40B4-BE49-F238E27FC236}">
                <a16:creationId xmlns:a16="http://schemas.microsoft.com/office/drawing/2014/main" id="{777F0171-0A49-8312-BFE6-43686B5196E4}"/>
              </a:ext>
            </a:extLst>
          </p:cNvPr>
          <p:cNvSpPr txBox="1">
            <a:spLocks noChangeArrowheads="1"/>
          </p:cNvSpPr>
          <p:nvPr/>
        </p:nvSpPr>
        <p:spPr bwMode="auto">
          <a:xfrm>
            <a:off x="0" y="4100624"/>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Kathryn M Lyle, MSN, WHNP‑BC, AGNP‑C </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Ritu </a:t>
            </a: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Salani</a:t>
            </a: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MD, MBA </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Jaclyn Shaver, MS, APRN, CNP, WHNP </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Brian M </a:t>
            </a: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Slomovitz</a:t>
            </a: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MD</a:t>
            </a:r>
            <a:endParaRPr kumimoji="0" lang="en-US" sz="3200" b="1" i="0" u="none" strike="noStrike" kern="1200" cap="none" spc="0" normalizeH="0" baseline="0" noProof="0" dirty="0">
              <a:ln>
                <a:noFill/>
              </a:ln>
              <a:solidFill>
                <a:srgbClr val="FF40FF"/>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Text Box 7">
            <a:extLst>
              <a:ext uri="{FF2B5EF4-FFF2-40B4-BE49-F238E27FC236}">
                <a16:creationId xmlns:a16="http://schemas.microsoft.com/office/drawing/2014/main" id="{78E908F7-624D-74CE-D584-14AB123D8BA3}"/>
              </a:ext>
            </a:extLst>
          </p:cNvPr>
          <p:cNvSpPr txBox="1">
            <a:spLocks noChangeArrowheads="1"/>
          </p:cNvSpPr>
          <p:nvPr/>
        </p:nvSpPr>
        <p:spPr bwMode="auto">
          <a:xfrm>
            <a:off x="4647392" y="350100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835D6046-6026-784E-333C-16D6EE3079FB}"/>
              </a:ext>
            </a:extLst>
          </p:cNvPr>
          <p:cNvSpPr txBox="1"/>
          <p:nvPr/>
        </p:nvSpPr>
        <p:spPr>
          <a:xfrm>
            <a:off x="-4572" y="1196752"/>
            <a:ext cx="12196571" cy="484748"/>
          </a:xfrm>
          <a:prstGeom prst="rect">
            <a:avLst/>
          </a:prstGeom>
          <a:noFill/>
        </p:spPr>
        <p:txBody>
          <a:bodyPr wrap="square">
            <a:spAutoFit/>
          </a:bodyPr>
          <a:lstStyle/>
          <a:p>
            <a:pPr marL="0" marR="0" lvl="0" indent="0" algn="ctr" defTabSz="455613" rtl="0" eaLnBrk="1" fontAlgn="base" latinLnBrk="0" hangingPunct="1">
              <a:lnSpc>
                <a:spcPts val="3200"/>
              </a:lnSpc>
              <a:spcBef>
                <a:spcPct val="0"/>
              </a:spcBef>
              <a:spcAft>
                <a:spcPct val="0"/>
              </a:spcAft>
              <a:buClrTx/>
              <a:buSzTx/>
              <a:buFontTx/>
              <a:buNone/>
              <a:tabLst/>
              <a:defRPr/>
            </a:pP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Complimentary NCPD Hybrid Symposium Series Held During the 50</a:t>
            </a:r>
            <a:r>
              <a:rPr kumimoji="0" lang="en-US" sz="2500" b="0" i="1" u="none" strike="noStrike" kern="1200" cap="none" spc="0" normalizeH="0" baseline="3000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th</a:t>
            </a: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 Annual ONS Congress</a:t>
            </a:r>
            <a:endParaRPr kumimoji="0" lang="en-US" sz="2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13" name="TextBox 12">
            <a:extLst>
              <a:ext uri="{FF2B5EF4-FFF2-40B4-BE49-F238E27FC236}">
                <a16:creationId xmlns:a16="http://schemas.microsoft.com/office/drawing/2014/main" id="{995AD4F3-067A-374F-0DBB-5B0A57D90CF0}"/>
              </a:ext>
            </a:extLst>
          </p:cNvPr>
          <p:cNvSpPr txBox="1"/>
          <p:nvPr/>
        </p:nvSpPr>
        <p:spPr>
          <a:xfrm>
            <a:off x="0" y="187775"/>
            <a:ext cx="12192000" cy="1118255"/>
          </a:xfrm>
          <a:prstGeom prst="rect">
            <a:avLst/>
          </a:prstGeom>
          <a:noFill/>
        </p:spPr>
        <p:txBody>
          <a:bodyPr wrap="square" anchor="ctr">
            <a:spAutoFit/>
          </a:bodyPr>
          <a:lstStyle/>
          <a:p>
            <a:pPr algn="ctr">
              <a:lnSpc>
                <a:spcPts val="4040"/>
              </a:lnSpc>
              <a:defRPr/>
            </a:pP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Understanding the Current Paradigm and </a:t>
            </a:r>
            <a:b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New Approaches in the Care of Patients with Cancer</a:t>
            </a:r>
          </a:p>
        </p:txBody>
      </p:sp>
      <p:sp>
        <p:nvSpPr>
          <p:cNvPr id="3" name="Rectangle 4">
            <a:extLst>
              <a:ext uri="{FF2B5EF4-FFF2-40B4-BE49-F238E27FC236}">
                <a16:creationId xmlns:a16="http://schemas.microsoft.com/office/drawing/2014/main" id="{95CC6D24-B0FF-229F-F144-B1EB19F01019}"/>
              </a:ext>
            </a:extLst>
          </p:cNvPr>
          <p:cNvSpPr txBox="1">
            <a:spLocks noChangeArrowheads="1"/>
          </p:cNvSpPr>
          <p:nvPr/>
        </p:nvSpPr>
        <p:spPr bwMode="auto">
          <a:xfrm>
            <a:off x="119336" y="2430867"/>
            <a:ext cx="12192000" cy="1044352"/>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nSpc>
                <a:spcPts val="3900"/>
              </a:lnSpc>
              <a:spcBef>
                <a:spcPts val="2400"/>
              </a:spcBef>
            </a:pPr>
            <a:r>
              <a:rPr lang="en-US" sz="3200" dirty="0">
                <a:solidFill>
                  <a:srgbClr val="002060"/>
                </a:solidFill>
                <a:latin typeface="Calibri" panose="020F0502020204030204" pitchFamily="34" charset="0"/>
                <a:cs typeface="Calibri" panose="020F0502020204030204" pitchFamily="34" charset="0"/>
              </a:rPr>
              <a:t>Saturday, April 12, 2025</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6:00 AM – 7:30 AM</a:t>
            </a:r>
            <a:endParaRPr lang="en-US" sz="3200" kern="0" dirty="0">
              <a:solidFill>
                <a:srgbClr val="00206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9828463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82791-B6E1-60A7-AF13-A514A8CF81C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64EBB64-BFAD-33E2-2C97-C85C2D12E13C}"/>
              </a:ext>
            </a:extLst>
          </p:cNvPr>
          <p:cNvSpPr/>
          <p:nvPr/>
        </p:nvSpPr>
        <p:spPr bwMode="auto">
          <a:xfrm>
            <a:off x="758948" y="1196752"/>
            <a:ext cx="10809660" cy="4858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B940E44E-AD28-BA8B-46AD-842A374F5429}"/>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22A1BC67-E0E7-D7EE-BA74-AB8E195679B4}"/>
              </a:ext>
            </a:extLst>
          </p:cNvPr>
          <p:cNvSpPr>
            <a:spLocks noGrp="1"/>
          </p:cNvSpPr>
          <p:nvPr>
            <p:ph idx="1"/>
          </p:nvPr>
        </p:nvSpPr>
        <p:spPr>
          <a:xfrm>
            <a:off x="912286" y="1222275"/>
            <a:ext cx="10656322" cy="4799013"/>
          </a:xfrm>
        </p:spPr>
        <p:txBody>
          <a:bodyPr/>
          <a:lstStyle/>
          <a:p>
            <a:pPr marL="0" indent="0">
              <a:spcBef>
                <a:spcPts val="1800"/>
              </a:spcBef>
              <a:spcAft>
                <a:spcPts val="0"/>
              </a:spcAft>
              <a:buNone/>
            </a:pPr>
            <a:r>
              <a:rPr lang="en-US" sz="2500" dirty="0">
                <a:solidFill>
                  <a:schemeClr val="bg1"/>
                </a:solidFill>
              </a:rPr>
              <a:t>Introduction: Overview of Endometrial Cancer (EC)</a:t>
            </a:r>
          </a:p>
          <a:p>
            <a:pPr marL="0" indent="0">
              <a:spcBef>
                <a:spcPts val="1800"/>
              </a:spcBef>
              <a:spcAft>
                <a:spcPts val="0"/>
              </a:spcAft>
              <a:buNone/>
            </a:pPr>
            <a:r>
              <a:rPr lang="en-US" sz="2500" dirty="0">
                <a:solidFill>
                  <a:srgbClr val="0432FF"/>
                </a:solidFill>
              </a:rPr>
              <a:t>Module 1: </a:t>
            </a:r>
            <a:r>
              <a:rPr lang="en-US" sz="2500" dirty="0">
                <a:solidFill>
                  <a:schemeClr val="tx1"/>
                </a:solidFill>
              </a:rPr>
              <a:t>First-Line Therapy for Advanced or Recurrent EC</a:t>
            </a:r>
          </a:p>
          <a:p>
            <a:pPr marL="0" indent="0">
              <a:spcBef>
                <a:spcPts val="1800"/>
              </a:spcBef>
              <a:spcAft>
                <a:spcPts val="0"/>
              </a:spcAft>
              <a:buNone/>
            </a:pPr>
            <a:r>
              <a:rPr lang="en-US" sz="2500" dirty="0">
                <a:solidFill>
                  <a:srgbClr val="0432FF"/>
                </a:solidFill>
              </a:rPr>
              <a:t>Module 2: </a:t>
            </a:r>
            <a:r>
              <a:rPr lang="en-US" sz="2500" b="1" dirty="0">
                <a:solidFill>
                  <a:srgbClr val="000000"/>
                </a:solidFill>
                <a:effectLst/>
                <a:latin typeface="+mn-lt"/>
                <a:ea typeface="Calibri" panose="020F0502020204030204" pitchFamily="34" charset="0"/>
              </a:rPr>
              <a:t>Role of Lenvatinib/Pembrolizumab in the Management of Progressive Advanced EC </a:t>
            </a:r>
          </a:p>
          <a:p>
            <a:pPr marL="0" indent="0">
              <a:spcBef>
                <a:spcPts val="1800"/>
              </a:spcBef>
              <a:spcAft>
                <a:spcPts val="0"/>
              </a:spcAft>
              <a:buNone/>
            </a:pPr>
            <a:r>
              <a:rPr lang="en-US" sz="2500" dirty="0">
                <a:solidFill>
                  <a:srgbClr val="0432FF"/>
                </a:solidFill>
              </a:rPr>
              <a:t>Module 3: </a:t>
            </a:r>
            <a:r>
              <a:rPr lang="en-US" sz="2500" dirty="0">
                <a:solidFill>
                  <a:schemeClr val="tx1"/>
                </a:solidFill>
              </a:rPr>
              <a:t>Novel Investigational Strategies for Newly Diagnosed Advanced EC </a:t>
            </a:r>
          </a:p>
          <a:p>
            <a:pPr marL="0" indent="0">
              <a:spcBef>
                <a:spcPts val="1800"/>
              </a:spcBef>
              <a:spcAft>
                <a:spcPts val="0"/>
              </a:spcAft>
              <a:buNone/>
            </a:pPr>
            <a:r>
              <a:rPr lang="en-US" sz="2500" dirty="0">
                <a:solidFill>
                  <a:srgbClr val="0432FF"/>
                </a:solidFill>
              </a:rPr>
              <a:t>Module 4: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Incidence and Management of HER2-Positive EC </a:t>
            </a:r>
          </a:p>
        </p:txBody>
      </p:sp>
    </p:spTree>
    <p:extLst>
      <p:ext uri="{BB962C8B-B14F-4D97-AF65-F5344CB8AC3E}">
        <p14:creationId xmlns:p14="http://schemas.microsoft.com/office/powerpoint/2010/main" val="9351888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C9F42-E5C4-4DCB-B89F-5A80648C8959}"/>
              </a:ext>
            </a:extLst>
          </p:cNvPr>
          <p:cNvSpPr>
            <a:spLocks noGrp="1"/>
          </p:cNvSpPr>
          <p:nvPr>
            <p:ph type="title"/>
          </p:nvPr>
        </p:nvSpPr>
        <p:spPr/>
        <p:txBody>
          <a:bodyPr/>
          <a:lstStyle/>
          <a:p>
            <a:r>
              <a:rPr lang="en-US" dirty="0"/>
              <a:t>Cardiac Toxicity- Left Ventricular Dysfunction</a:t>
            </a:r>
          </a:p>
        </p:txBody>
      </p:sp>
      <p:sp>
        <p:nvSpPr>
          <p:cNvPr id="3" name="Content Placeholder 2">
            <a:extLst>
              <a:ext uri="{FF2B5EF4-FFF2-40B4-BE49-F238E27FC236}">
                <a16:creationId xmlns:a16="http://schemas.microsoft.com/office/drawing/2014/main" id="{81BB0AB3-E7C2-430C-B672-DC4DA151077F}"/>
              </a:ext>
            </a:extLst>
          </p:cNvPr>
          <p:cNvSpPr>
            <a:spLocks noGrp="1"/>
          </p:cNvSpPr>
          <p:nvPr>
            <p:ph idx="1"/>
          </p:nvPr>
        </p:nvSpPr>
        <p:spPr/>
        <p:txBody>
          <a:bodyPr/>
          <a:lstStyle/>
          <a:p>
            <a:r>
              <a:rPr lang="en-US" dirty="0"/>
              <a:t>Overall Incidence - 4.6% --- Grade 3 or worse - 0.6% </a:t>
            </a:r>
          </a:p>
          <a:p>
            <a:r>
              <a:rPr lang="en-US" dirty="0"/>
              <a:t>Assess LVEF prior to initiation of therapy and then every 3 months</a:t>
            </a:r>
          </a:p>
          <a:p>
            <a:r>
              <a:rPr lang="en-US" dirty="0"/>
              <a:t>Interrupt and consult Cardiology if </a:t>
            </a:r>
          </a:p>
          <a:p>
            <a:pPr lvl="1"/>
            <a:r>
              <a:rPr lang="en-US" dirty="0"/>
              <a:t>IF LVEF 40%-45% and absolute decrease from 10-20%</a:t>
            </a:r>
          </a:p>
          <a:p>
            <a:pPr lvl="1"/>
            <a:r>
              <a:rPr lang="en-US" dirty="0"/>
              <a:t>LVEF &lt;40%</a:t>
            </a:r>
          </a:p>
          <a:p>
            <a:pPr lvl="1"/>
            <a:r>
              <a:rPr lang="en-US" dirty="0"/>
              <a:t>Absolute decrease from baseline &gt;20%</a:t>
            </a:r>
          </a:p>
        </p:txBody>
      </p:sp>
      <p:sp>
        <p:nvSpPr>
          <p:cNvPr id="4" name="TextBox 3">
            <a:extLst>
              <a:ext uri="{FF2B5EF4-FFF2-40B4-BE49-F238E27FC236}">
                <a16:creationId xmlns:a16="http://schemas.microsoft.com/office/drawing/2014/main" id="{E85A9AE2-0E17-936F-46D2-75ABE26CC77E}"/>
              </a:ext>
            </a:extLst>
          </p:cNvPr>
          <p:cNvSpPr txBox="1"/>
          <p:nvPr/>
        </p:nvSpPr>
        <p:spPr>
          <a:xfrm>
            <a:off x="9013371" y="6550223"/>
            <a:ext cx="317862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Trastuzumab deruxtecan package insert.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55263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EB9FB-5E43-4430-A6CC-50D1B06D82A3}"/>
              </a:ext>
            </a:extLst>
          </p:cNvPr>
          <p:cNvSpPr>
            <a:spLocks noGrp="1"/>
          </p:cNvSpPr>
          <p:nvPr>
            <p:ph type="title"/>
          </p:nvPr>
        </p:nvSpPr>
        <p:spPr/>
        <p:txBody>
          <a:bodyPr/>
          <a:lstStyle/>
          <a:p>
            <a:r>
              <a:rPr lang="en-US" dirty="0"/>
              <a:t>Common Side Effects</a:t>
            </a:r>
          </a:p>
        </p:txBody>
      </p:sp>
      <p:sp>
        <p:nvSpPr>
          <p:cNvPr id="3" name="Content Placeholder 2">
            <a:extLst>
              <a:ext uri="{FF2B5EF4-FFF2-40B4-BE49-F238E27FC236}">
                <a16:creationId xmlns:a16="http://schemas.microsoft.com/office/drawing/2014/main" id="{46A9AF1A-3CDC-40A5-B341-B3809A3CDDA8}"/>
              </a:ext>
            </a:extLst>
          </p:cNvPr>
          <p:cNvSpPr>
            <a:spLocks noGrp="1"/>
          </p:cNvSpPr>
          <p:nvPr>
            <p:ph idx="1"/>
          </p:nvPr>
        </p:nvSpPr>
        <p:spPr/>
        <p:txBody>
          <a:bodyPr>
            <a:normAutofit lnSpcReduction="10000"/>
          </a:bodyPr>
          <a:lstStyle/>
          <a:p>
            <a:r>
              <a:rPr lang="en-US" dirty="0"/>
              <a:t>GI – Nausea - #1, vomiting, diarrhea, constipation, stomatitis, abdominal pain, dyspepsia </a:t>
            </a:r>
          </a:p>
          <a:p>
            <a:r>
              <a:rPr lang="en-US" dirty="0"/>
              <a:t>General – Fatigue - #1, fever, edema</a:t>
            </a:r>
          </a:p>
          <a:p>
            <a:r>
              <a:rPr lang="en-US" dirty="0"/>
              <a:t>Metabolism/Nutrition - #1 Decreased appetite, loss of weight</a:t>
            </a:r>
          </a:p>
          <a:p>
            <a:r>
              <a:rPr lang="en-US" dirty="0"/>
              <a:t>Skin – Alopecia #1, and rash</a:t>
            </a:r>
          </a:p>
          <a:p>
            <a:r>
              <a:rPr lang="en-US" dirty="0"/>
              <a:t>Infections – URI- #1, and pneumonia</a:t>
            </a:r>
          </a:p>
          <a:p>
            <a:r>
              <a:rPr lang="en-US" dirty="0"/>
              <a:t>Musculoskeletal – Musculoskeletal Pain </a:t>
            </a:r>
          </a:p>
          <a:p>
            <a:r>
              <a:rPr lang="en-US" dirty="0"/>
              <a:t>Respiratory- Cough #1, ILD, Dyspnea</a:t>
            </a:r>
          </a:p>
          <a:p>
            <a:r>
              <a:rPr lang="en-US" dirty="0"/>
              <a:t>Nervous System - Headache</a:t>
            </a:r>
          </a:p>
          <a:p>
            <a:endParaRPr lang="en-US" dirty="0"/>
          </a:p>
        </p:txBody>
      </p:sp>
    </p:spTree>
    <p:extLst>
      <p:ext uri="{BB962C8B-B14F-4D97-AF65-F5344CB8AC3E}">
        <p14:creationId xmlns:p14="http://schemas.microsoft.com/office/powerpoint/2010/main" val="22709158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EBB41-AADF-4A93-8233-9D6467A9262C}"/>
              </a:ext>
            </a:extLst>
          </p:cNvPr>
          <p:cNvSpPr>
            <a:spLocks noGrp="1"/>
          </p:cNvSpPr>
          <p:nvPr>
            <p:ph type="title"/>
          </p:nvPr>
        </p:nvSpPr>
        <p:spPr>
          <a:xfrm>
            <a:off x="838200" y="0"/>
            <a:ext cx="10515600" cy="1325563"/>
          </a:xfrm>
        </p:spPr>
        <p:txBody>
          <a:bodyPr/>
          <a:lstStyle/>
          <a:p>
            <a:r>
              <a:rPr lang="en-US" dirty="0"/>
              <a:t>Clinical Example</a:t>
            </a:r>
          </a:p>
        </p:txBody>
      </p:sp>
      <p:sp>
        <p:nvSpPr>
          <p:cNvPr id="3" name="Content Placeholder 2">
            <a:extLst>
              <a:ext uri="{FF2B5EF4-FFF2-40B4-BE49-F238E27FC236}">
                <a16:creationId xmlns:a16="http://schemas.microsoft.com/office/drawing/2014/main" id="{11555AE0-7929-4153-A82B-489489426DE2}"/>
              </a:ext>
            </a:extLst>
          </p:cNvPr>
          <p:cNvSpPr>
            <a:spLocks noGrp="1"/>
          </p:cNvSpPr>
          <p:nvPr>
            <p:ph idx="1"/>
          </p:nvPr>
        </p:nvSpPr>
        <p:spPr>
          <a:xfrm>
            <a:off x="838200" y="1325563"/>
            <a:ext cx="10176164" cy="5268190"/>
          </a:xfrm>
        </p:spPr>
        <p:txBody>
          <a:bodyPr>
            <a:normAutofit fontScale="77500" lnSpcReduction="20000"/>
          </a:bodyPr>
          <a:lstStyle/>
          <a:p>
            <a:pPr>
              <a:lnSpc>
                <a:spcPct val="120000"/>
              </a:lnSpc>
            </a:pPr>
            <a:r>
              <a:rPr lang="en-US" dirty="0"/>
              <a:t>74 y/o Recurrent Stage IV Serous Carcinoma of the Uterus</a:t>
            </a:r>
          </a:p>
          <a:p>
            <a:pPr lvl="1">
              <a:lnSpc>
                <a:spcPct val="120000"/>
              </a:lnSpc>
            </a:pPr>
            <a:r>
              <a:rPr lang="en-US" dirty="0"/>
              <a:t>s/p RATLH/BSO/right pelvic peritonectomy on 11/29/21</a:t>
            </a:r>
          </a:p>
          <a:p>
            <a:pPr lvl="1">
              <a:lnSpc>
                <a:spcPct val="120000"/>
              </a:lnSpc>
            </a:pPr>
            <a:r>
              <a:rPr lang="en-US" dirty="0"/>
              <a:t>Residual Disease on small bowel mesentery &lt;1cm</a:t>
            </a:r>
          </a:p>
          <a:p>
            <a:pPr lvl="1">
              <a:lnSpc>
                <a:spcPct val="120000"/>
              </a:lnSpc>
            </a:pPr>
            <a:r>
              <a:rPr lang="en-US" dirty="0"/>
              <a:t>HER2 – 3+, P53 mutated, ER/ER+, </a:t>
            </a:r>
            <a:r>
              <a:rPr lang="en-US" dirty="0" err="1"/>
              <a:t>pMMR</a:t>
            </a:r>
            <a:r>
              <a:rPr lang="en-US" dirty="0"/>
              <a:t>, 100% invasion, + LVSI, + met to vagina</a:t>
            </a:r>
          </a:p>
          <a:p>
            <a:pPr>
              <a:lnSpc>
                <a:spcPct val="120000"/>
              </a:lnSpc>
            </a:pPr>
            <a:r>
              <a:rPr lang="en-US" dirty="0"/>
              <a:t>Enrolled in DUO-E 6 cycles carboplatin/paclitaxel +/- durvalumab, followed by Durvalumab or placebo maintenance. CR after cycle #12</a:t>
            </a:r>
          </a:p>
          <a:p>
            <a:pPr>
              <a:lnSpc>
                <a:spcPct val="120000"/>
              </a:lnSpc>
            </a:pPr>
            <a:r>
              <a:rPr lang="en-US" dirty="0"/>
              <a:t>7/12/23- Mesenteric nodes started to increase in size, but not measurable.</a:t>
            </a:r>
          </a:p>
          <a:p>
            <a:pPr lvl="1">
              <a:lnSpc>
                <a:spcPct val="120000"/>
              </a:lnSpc>
            </a:pPr>
            <a:r>
              <a:rPr lang="en-US" dirty="0"/>
              <a:t>3/21/24- CT measurable at 1.8cm</a:t>
            </a:r>
          </a:p>
          <a:p>
            <a:pPr>
              <a:lnSpc>
                <a:spcPct val="120000"/>
              </a:lnSpc>
            </a:pPr>
            <a:r>
              <a:rPr lang="en-US" dirty="0"/>
              <a:t>HER 2- 3+ -&gt; ECHO- 55-65%</a:t>
            </a:r>
            <a:r>
              <a:rPr lang="en-US" dirty="0">
                <a:sym typeface="Wingdings" panose="05000000000000000000" pitchFamily="2" charset="2"/>
              </a:rPr>
              <a:t></a:t>
            </a:r>
            <a:r>
              <a:rPr lang="en-US" dirty="0"/>
              <a:t>Started on fam-trastuzumab deruxtecan on 5/8/24</a:t>
            </a:r>
          </a:p>
          <a:p>
            <a:pPr lvl="1">
              <a:lnSpc>
                <a:spcPct val="120000"/>
              </a:lnSpc>
            </a:pPr>
            <a:r>
              <a:rPr lang="en-US" dirty="0"/>
              <a:t>D1 – Aprepitant, Palonosetron, and Dexamethasone; Olanzapine D2-4</a:t>
            </a:r>
          </a:p>
          <a:p>
            <a:pPr lvl="1">
              <a:lnSpc>
                <a:spcPct val="120000"/>
              </a:lnSpc>
            </a:pPr>
            <a:r>
              <a:rPr lang="en-US" dirty="0"/>
              <a:t>Now s/p cycle # 16 on 3/20/25,  CT 3/14/25- node now 0.9cm. </a:t>
            </a:r>
          </a:p>
          <a:p>
            <a:pPr>
              <a:lnSpc>
                <a:spcPct val="120000"/>
              </a:lnSpc>
            </a:pPr>
            <a:r>
              <a:rPr lang="en-US" dirty="0"/>
              <a:t>Tolerated well with no dose reductions, no signs of ILD/pneumonitis, ECHO remains 55-65% on 3/14/25</a:t>
            </a:r>
          </a:p>
        </p:txBody>
      </p:sp>
    </p:spTree>
    <p:extLst>
      <p:ext uri="{BB962C8B-B14F-4D97-AF65-F5344CB8AC3E}">
        <p14:creationId xmlns:p14="http://schemas.microsoft.com/office/powerpoint/2010/main" val="31469109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7E1C1-F0F4-C837-4B9C-30004E3D52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178FA3-D172-498A-7FC5-E891975C4B3B}"/>
              </a:ext>
            </a:extLst>
          </p:cNvPr>
          <p:cNvSpPr>
            <a:spLocks noGrp="1"/>
          </p:cNvSpPr>
          <p:nvPr>
            <p:ph type="title"/>
          </p:nvPr>
        </p:nvSpPr>
        <p:spPr>
          <a:xfrm>
            <a:off x="838200" y="91227"/>
            <a:ext cx="10515600" cy="1325563"/>
          </a:xfrm>
        </p:spPr>
        <p:txBody>
          <a:bodyPr/>
          <a:lstStyle/>
          <a:p>
            <a:r>
              <a:rPr lang="en-US" dirty="0"/>
              <a:t>Overview of Endometrial Cancer</a:t>
            </a:r>
          </a:p>
        </p:txBody>
      </p:sp>
      <p:sp>
        <p:nvSpPr>
          <p:cNvPr id="4" name="Content Placeholder 2">
            <a:extLst>
              <a:ext uri="{FF2B5EF4-FFF2-40B4-BE49-F238E27FC236}">
                <a16:creationId xmlns:a16="http://schemas.microsoft.com/office/drawing/2014/main" id="{8379D4F7-BBB1-34CC-CC44-5CEDF0F39DBF}"/>
              </a:ext>
            </a:extLst>
          </p:cNvPr>
          <p:cNvSpPr>
            <a:spLocks noGrp="1"/>
          </p:cNvSpPr>
          <p:nvPr>
            <p:ph idx="1"/>
          </p:nvPr>
        </p:nvSpPr>
        <p:spPr>
          <a:xfrm>
            <a:off x="547551" y="1480249"/>
            <a:ext cx="6650941" cy="4351338"/>
          </a:xfrm>
        </p:spPr>
        <p:txBody>
          <a:bodyPr>
            <a:normAutofit/>
          </a:bodyPr>
          <a:lstStyle/>
          <a:p>
            <a:r>
              <a:rPr lang="en-US" sz="3200" noProof="0" dirty="0"/>
              <a:t>Estimated 6</a:t>
            </a:r>
            <a:r>
              <a:rPr lang="en-US" sz="3200" dirty="0"/>
              <a:t>9,120</a:t>
            </a:r>
            <a:r>
              <a:rPr lang="en-US" sz="3200" noProof="0" dirty="0"/>
              <a:t> new cases </a:t>
            </a:r>
          </a:p>
          <a:p>
            <a:pPr lvl="1"/>
            <a:r>
              <a:rPr lang="en-US" sz="2800" noProof="0" dirty="0"/>
              <a:t>3.4% of all cancers</a:t>
            </a:r>
          </a:p>
          <a:p>
            <a:r>
              <a:rPr lang="en-US" sz="3200" noProof="0" dirty="0"/>
              <a:t>Estimated 13,860 deaths</a:t>
            </a:r>
          </a:p>
        </p:txBody>
      </p:sp>
      <p:grpSp>
        <p:nvGrpSpPr>
          <p:cNvPr id="5" name="Group 4">
            <a:extLst>
              <a:ext uri="{FF2B5EF4-FFF2-40B4-BE49-F238E27FC236}">
                <a16:creationId xmlns:a16="http://schemas.microsoft.com/office/drawing/2014/main" id="{8152C434-B6F2-8719-46C1-0900D16C7D03}"/>
              </a:ext>
            </a:extLst>
          </p:cNvPr>
          <p:cNvGrpSpPr/>
          <p:nvPr/>
        </p:nvGrpSpPr>
        <p:grpSpPr>
          <a:xfrm>
            <a:off x="2342509" y="3515022"/>
            <a:ext cx="2227408" cy="2479378"/>
            <a:chOff x="9623394" y="1040291"/>
            <a:chExt cx="2396971" cy="2617310"/>
          </a:xfrm>
        </p:grpSpPr>
        <p:sp>
          <p:nvSpPr>
            <p:cNvPr id="6" name="Rectangle 5">
              <a:extLst>
                <a:ext uri="{FF2B5EF4-FFF2-40B4-BE49-F238E27FC236}">
                  <a16:creationId xmlns:a16="http://schemas.microsoft.com/office/drawing/2014/main" id="{3DBFF193-6454-4DD8-E878-8BAD48E1E8CF}"/>
                </a:ext>
              </a:extLst>
            </p:cNvPr>
            <p:cNvSpPr/>
            <p:nvPr/>
          </p:nvSpPr>
          <p:spPr>
            <a:xfrm>
              <a:off x="9623394" y="1040291"/>
              <a:ext cx="2396971" cy="2617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a:cs typeface="+mn-cs"/>
              </a:endParaRPr>
            </a:p>
          </p:txBody>
        </p:sp>
        <p:sp>
          <p:nvSpPr>
            <p:cNvPr id="7" name="Rectangle 6">
              <a:extLst>
                <a:ext uri="{FF2B5EF4-FFF2-40B4-BE49-F238E27FC236}">
                  <a16:creationId xmlns:a16="http://schemas.microsoft.com/office/drawing/2014/main" id="{CE8321BD-6E13-7728-3BEA-7483DF1D7F1D}"/>
                </a:ext>
              </a:extLst>
            </p:cNvPr>
            <p:cNvSpPr/>
            <p:nvPr/>
          </p:nvSpPr>
          <p:spPr>
            <a:xfrm>
              <a:off x="10274565" y="1278724"/>
              <a:ext cx="1522100" cy="9484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a:cs typeface="+mn-cs"/>
                </a:rPr>
                <a:t>Increasing incidence</a:t>
              </a:r>
            </a:p>
          </p:txBody>
        </p:sp>
        <p:sp>
          <p:nvSpPr>
            <p:cNvPr id="8" name="Rectangle 7">
              <a:extLst>
                <a:ext uri="{FF2B5EF4-FFF2-40B4-BE49-F238E27FC236}">
                  <a16:creationId xmlns:a16="http://schemas.microsoft.com/office/drawing/2014/main" id="{E3ABC9F8-0B90-63D7-76EC-3DF9321ECB45}"/>
                </a:ext>
              </a:extLst>
            </p:cNvPr>
            <p:cNvSpPr/>
            <p:nvPr/>
          </p:nvSpPr>
          <p:spPr>
            <a:xfrm>
              <a:off x="10333937" y="2465586"/>
              <a:ext cx="1522100" cy="9484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a:cs typeface="+mn-cs"/>
                </a:rPr>
                <a:t>Increasing mortality</a:t>
              </a:r>
            </a:p>
          </p:txBody>
        </p:sp>
        <p:sp>
          <p:nvSpPr>
            <p:cNvPr id="9" name="Arrow: Right 8">
              <a:extLst>
                <a:ext uri="{FF2B5EF4-FFF2-40B4-BE49-F238E27FC236}">
                  <a16:creationId xmlns:a16="http://schemas.microsoft.com/office/drawing/2014/main" id="{0FC20670-997F-2106-9E82-D813E60CC732}"/>
                </a:ext>
              </a:extLst>
            </p:cNvPr>
            <p:cNvSpPr/>
            <p:nvPr/>
          </p:nvSpPr>
          <p:spPr>
            <a:xfrm rot="16200000">
              <a:off x="9658554" y="2815588"/>
              <a:ext cx="860156" cy="190125"/>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a:cs typeface="+mn-cs"/>
              </a:endParaRPr>
            </a:p>
          </p:txBody>
        </p:sp>
        <p:sp>
          <p:nvSpPr>
            <p:cNvPr id="10" name="Arrow: Right 9">
              <a:extLst>
                <a:ext uri="{FF2B5EF4-FFF2-40B4-BE49-F238E27FC236}">
                  <a16:creationId xmlns:a16="http://schemas.microsoft.com/office/drawing/2014/main" id="{23BB9A4B-A128-4D6B-1936-2450652F1538}"/>
                </a:ext>
              </a:extLst>
            </p:cNvPr>
            <p:cNvSpPr/>
            <p:nvPr/>
          </p:nvSpPr>
          <p:spPr>
            <a:xfrm rot="16200000">
              <a:off x="9684293" y="1657876"/>
              <a:ext cx="778542" cy="190123"/>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a:cs typeface="+mn-cs"/>
              </a:endParaRPr>
            </a:p>
          </p:txBody>
        </p:sp>
      </p:grpSp>
      <p:sp>
        <p:nvSpPr>
          <p:cNvPr id="11" name="TextBox 10">
            <a:extLst>
              <a:ext uri="{FF2B5EF4-FFF2-40B4-BE49-F238E27FC236}">
                <a16:creationId xmlns:a16="http://schemas.microsoft.com/office/drawing/2014/main" id="{6DD6F09E-9C80-0BED-4B25-F8B7CE1318F0}"/>
              </a:ext>
            </a:extLst>
          </p:cNvPr>
          <p:cNvSpPr txBox="1"/>
          <p:nvPr/>
        </p:nvSpPr>
        <p:spPr>
          <a:xfrm>
            <a:off x="2342509" y="6584768"/>
            <a:ext cx="9569729"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cs typeface="+mn-cs"/>
              </a:rPr>
              <a:t>Siegel RL, et al. </a:t>
            </a:r>
            <a:r>
              <a:rPr kumimoji="0" lang="en-US" sz="1200" b="0" i="1" u="none" strike="noStrike" kern="1200" cap="none" spc="0" normalizeH="0" baseline="0" noProof="0" dirty="0">
                <a:ln>
                  <a:noFill/>
                </a:ln>
                <a:solidFill>
                  <a:srgbClr val="000000"/>
                </a:solidFill>
                <a:effectLst/>
                <a:uLnTx/>
                <a:uFillTx/>
                <a:latin typeface="Arial"/>
                <a:ea typeface="ＭＳ Ｐゴシック"/>
                <a:cs typeface="+mn-cs"/>
              </a:rPr>
              <a:t>CA Cancer J Clin</a:t>
            </a:r>
            <a:r>
              <a:rPr kumimoji="0" lang="en-US" sz="1200" b="0" i="0" u="none" strike="noStrike" kern="1200" cap="none" spc="0" normalizeH="0" baseline="0" noProof="0" dirty="0">
                <a:ln>
                  <a:noFill/>
                </a:ln>
                <a:solidFill>
                  <a:srgbClr val="000000"/>
                </a:solidFill>
                <a:effectLst/>
                <a:uLnTx/>
                <a:uFillTx/>
                <a:latin typeface="Arial"/>
                <a:ea typeface="ＭＳ Ｐゴシック"/>
                <a:cs typeface="+mn-cs"/>
              </a:rPr>
              <a:t>. 2025;75. https://seer.cancer.gov/statfacts/html/corp.html?statfacts_page=corp</a:t>
            </a:r>
          </a:p>
        </p:txBody>
      </p:sp>
      <p:sp>
        <p:nvSpPr>
          <p:cNvPr id="12" name="TextBox 11">
            <a:extLst>
              <a:ext uri="{FF2B5EF4-FFF2-40B4-BE49-F238E27FC236}">
                <a16:creationId xmlns:a16="http://schemas.microsoft.com/office/drawing/2014/main" id="{6EA63A3C-5979-71BE-FF3E-7C17959DB7A6}"/>
              </a:ext>
            </a:extLst>
          </p:cNvPr>
          <p:cNvSpPr txBox="1"/>
          <p:nvPr/>
        </p:nvSpPr>
        <p:spPr>
          <a:xfrm>
            <a:off x="7679603" y="859903"/>
            <a:ext cx="4031285" cy="276999"/>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S PGothic" charset="0"/>
                <a:cs typeface="Arial"/>
                <a:sym typeface="Arial"/>
              </a:rPr>
              <a:t>Cases by Stage</a:t>
            </a:r>
          </a:p>
        </p:txBody>
      </p:sp>
      <p:graphicFrame>
        <p:nvGraphicFramePr>
          <p:cNvPr id="13" name="Chart 12">
            <a:extLst>
              <a:ext uri="{FF2B5EF4-FFF2-40B4-BE49-F238E27FC236}">
                <a16:creationId xmlns:a16="http://schemas.microsoft.com/office/drawing/2014/main" id="{5B88D822-732B-A548-14B7-D56BBF76B4A0}"/>
              </a:ext>
            </a:extLst>
          </p:cNvPr>
          <p:cNvGraphicFramePr/>
          <p:nvPr/>
        </p:nvGraphicFramePr>
        <p:xfrm>
          <a:off x="6759636" y="4098849"/>
          <a:ext cx="5343169" cy="2458978"/>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E3A26D87-1CE7-E9A7-AE20-10341829A215}"/>
              </a:ext>
            </a:extLst>
          </p:cNvPr>
          <p:cNvSpPr txBox="1"/>
          <p:nvPr/>
        </p:nvSpPr>
        <p:spPr>
          <a:xfrm>
            <a:off x="7903824" y="3871152"/>
            <a:ext cx="3678576" cy="276999"/>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S PGothic" charset="0"/>
                <a:cs typeface="Arial"/>
                <a:sym typeface="Arial"/>
              </a:rPr>
              <a:t>5-Year Relative Survival by Stage</a:t>
            </a:r>
          </a:p>
        </p:txBody>
      </p:sp>
      <p:cxnSp>
        <p:nvCxnSpPr>
          <p:cNvPr id="15" name="Straight Connector 14">
            <a:extLst>
              <a:ext uri="{FF2B5EF4-FFF2-40B4-BE49-F238E27FC236}">
                <a16:creationId xmlns:a16="http://schemas.microsoft.com/office/drawing/2014/main" id="{03AA687C-61E1-5580-2899-A53257240ECE}"/>
              </a:ext>
            </a:extLst>
          </p:cNvPr>
          <p:cNvCxnSpPr>
            <a:cxnSpLocks/>
          </p:cNvCxnSpPr>
          <p:nvPr/>
        </p:nvCxnSpPr>
        <p:spPr>
          <a:xfrm>
            <a:off x="7198495" y="1285703"/>
            <a:ext cx="0" cy="2539192"/>
          </a:xfrm>
          <a:prstGeom prst="line">
            <a:avLst/>
          </a:prstGeom>
          <a:ln w="127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6" name="Chart 15">
            <a:extLst>
              <a:ext uri="{FF2B5EF4-FFF2-40B4-BE49-F238E27FC236}">
                <a16:creationId xmlns:a16="http://schemas.microsoft.com/office/drawing/2014/main" id="{6D636942-F760-69D1-6065-28CC65AA9C47}"/>
              </a:ext>
            </a:extLst>
          </p:cNvPr>
          <p:cNvGraphicFramePr/>
          <p:nvPr/>
        </p:nvGraphicFramePr>
        <p:xfrm>
          <a:off x="6967063" y="1274354"/>
          <a:ext cx="5135742" cy="258215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278471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A27D1-2AAD-9412-5987-77215EC5FB5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B1035BD-0D9A-5304-2DA1-1D2A66C3644B}"/>
              </a:ext>
            </a:extLst>
          </p:cNvPr>
          <p:cNvSpPr/>
          <p:nvPr/>
        </p:nvSpPr>
        <p:spPr bwMode="auto">
          <a:xfrm>
            <a:off x="758948" y="1791072"/>
            <a:ext cx="10809660" cy="4858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3B950A59-5C88-DE99-F030-9F77C909259A}"/>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EC23B11E-56F7-03BD-5A01-E10F6DFFD783}"/>
              </a:ext>
            </a:extLst>
          </p:cNvPr>
          <p:cNvSpPr>
            <a:spLocks noGrp="1"/>
          </p:cNvSpPr>
          <p:nvPr>
            <p:ph idx="1"/>
          </p:nvPr>
        </p:nvSpPr>
        <p:spPr>
          <a:xfrm>
            <a:off x="912286" y="1222275"/>
            <a:ext cx="10656322"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Overview of Endometrial Cancer (EC)</a:t>
            </a:r>
          </a:p>
          <a:p>
            <a:pPr marL="0" indent="0">
              <a:spcBef>
                <a:spcPts val="1800"/>
              </a:spcBef>
              <a:spcAft>
                <a:spcPts val="0"/>
              </a:spcAft>
              <a:buNone/>
            </a:pPr>
            <a:r>
              <a:rPr lang="en-US" sz="2500" dirty="0">
                <a:solidFill>
                  <a:schemeClr val="bg1"/>
                </a:solidFill>
              </a:rPr>
              <a:t>Module 1: First-Line Therapy for Advanced or Recurrent EC</a:t>
            </a:r>
          </a:p>
          <a:p>
            <a:pPr marL="0" indent="0">
              <a:spcBef>
                <a:spcPts val="1800"/>
              </a:spcBef>
              <a:spcAft>
                <a:spcPts val="0"/>
              </a:spcAft>
              <a:buNone/>
            </a:pPr>
            <a:r>
              <a:rPr lang="en-US" sz="2500" dirty="0">
                <a:solidFill>
                  <a:srgbClr val="0432FF"/>
                </a:solidFill>
              </a:rPr>
              <a:t>Module 2: </a:t>
            </a:r>
            <a:r>
              <a:rPr lang="en-US" sz="2500" b="1" dirty="0">
                <a:solidFill>
                  <a:srgbClr val="000000"/>
                </a:solidFill>
                <a:effectLst/>
                <a:latin typeface="+mn-lt"/>
                <a:ea typeface="Calibri" panose="020F0502020204030204" pitchFamily="34" charset="0"/>
              </a:rPr>
              <a:t>Role of Lenvatinib/Pembrolizumab in the Management of Progressive Advanced EC </a:t>
            </a:r>
          </a:p>
          <a:p>
            <a:pPr marL="0" indent="0">
              <a:spcBef>
                <a:spcPts val="1800"/>
              </a:spcBef>
              <a:spcAft>
                <a:spcPts val="0"/>
              </a:spcAft>
              <a:buNone/>
            </a:pPr>
            <a:r>
              <a:rPr lang="en-US" sz="2500" dirty="0">
                <a:solidFill>
                  <a:srgbClr val="0432FF"/>
                </a:solidFill>
              </a:rPr>
              <a:t>Module 3: </a:t>
            </a:r>
            <a:r>
              <a:rPr lang="en-US" sz="2500" dirty="0">
                <a:solidFill>
                  <a:schemeClr val="tx1"/>
                </a:solidFill>
              </a:rPr>
              <a:t>Novel Investigational Strategies for Newly Diagnosed Advanced EC </a:t>
            </a:r>
          </a:p>
          <a:p>
            <a:pPr marL="0" indent="0">
              <a:spcBef>
                <a:spcPts val="1800"/>
              </a:spcBef>
              <a:spcAft>
                <a:spcPts val="0"/>
              </a:spcAft>
              <a:buNone/>
            </a:pPr>
            <a:r>
              <a:rPr lang="en-US" sz="2500" dirty="0">
                <a:solidFill>
                  <a:srgbClr val="0432FF"/>
                </a:solidFill>
              </a:rPr>
              <a:t>Module 4: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Incidence and Management of HER2-Positive EC </a:t>
            </a:r>
          </a:p>
        </p:txBody>
      </p:sp>
    </p:spTree>
    <p:extLst>
      <p:ext uri="{BB962C8B-B14F-4D97-AF65-F5344CB8AC3E}">
        <p14:creationId xmlns:p14="http://schemas.microsoft.com/office/powerpoint/2010/main" val="114478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9FC6A-7FBD-48A4-E083-0A26E947767B}"/>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EF855F8-FEAF-70E0-99A3-70D2AA3DC2B9}"/>
              </a:ext>
            </a:extLst>
          </p:cNvPr>
          <p:cNvSpPr>
            <a:spLocks noGrp="1"/>
          </p:cNvSpPr>
          <p:nvPr>
            <p:ph idx="1"/>
          </p:nvPr>
        </p:nvSpPr>
        <p:spPr>
          <a:xfrm>
            <a:off x="528635" y="1988840"/>
            <a:ext cx="10744200" cy="4524375"/>
          </a:xfrm>
        </p:spPr>
        <p:txBody>
          <a:bodyPr/>
          <a:lstStyle/>
          <a:p>
            <a:pPr marL="0" marR="0" indent="0">
              <a:buNone/>
            </a:pPr>
            <a:r>
              <a:rPr lang="en-US" sz="2800" b="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patient with newly diagnosed mismatch repair-deficient metastatic EC is about to start treatment with chemotherapy in combination with an anti-PD-1/PD-L1 antibody</a:t>
            </a:r>
            <a:endParaRPr lang="en-US" sz="28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E9588057-AD12-AC36-04A4-39C71D7E0C67}"/>
              </a:ext>
            </a:extLst>
          </p:cNvPr>
          <p:cNvSpPr>
            <a:spLocks noGrp="1"/>
          </p:cNvSpPr>
          <p:nvPr>
            <p:ph type="body" sz="quarter" idx="10"/>
          </p:nvPr>
        </p:nvSpPr>
        <p:spPr>
          <a:xfrm>
            <a:off x="528635" y="476672"/>
            <a:ext cx="10744200" cy="605309"/>
          </a:xfrm>
        </p:spPr>
        <p:txBody>
          <a:bodyPr/>
          <a:lstStyle/>
          <a:p>
            <a:pPr algn="ctr"/>
            <a:r>
              <a:rPr lang="en-US" i="0" dirty="0"/>
              <a:t>Clinical Scenario</a:t>
            </a:r>
          </a:p>
        </p:txBody>
      </p:sp>
    </p:spTree>
    <p:extLst>
      <p:ext uri="{BB962C8B-B14F-4D97-AF65-F5344CB8AC3E}">
        <p14:creationId xmlns:p14="http://schemas.microsoft.com/office/powerpoint/2010/main" val="31184717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7F4C4-8A4E-156C-5AD6-9EC00FFBE673}"/>
              </a:ext>
            </a:extLst>
          </p:cNvPr>
          <p:cNvSpPr>
            <a:spLocks noGrp="1"/>
          </p:cNvSpPr>
          <p:nvPr>
            <p:ph type="ctrTitle"/>
          </p:nvPr>
        </p:nvSpPr>
        <p:spPr/>
        <p:txBody>
          <a:bodyPr/>
          <a:lstStyle/>
          <a:p>
            <a:r>
              <a:rPr lang="en-US"/>
              <a:t>Endometrial </a:t>
            </a:r>
            <a:r>
              <a:rPr lang="en-US" dirty="0"/>
              <a:t>Cancer</a:t>
            </a:r>
            <a:br>
              <a:rPr lang="en-US" dirty="0"/>
            </a:br>
            <a:r>
              <a:rPr lang="en-US" dirty="0"/>
              <a:t>First Line Therapy</a:t>
            </a:r>
          </a:p>
        </p:txBody>
      </p:sp>
      <p:sp>
        <p:nvSpPr>
          <p:cNvPr id="3" name="Subtitle 2">
            <a:extLst>
              <a:ext uri="{FF2B5EF4-FFF2-40B4-BE49-F238E27FC236}">
                <a16:creationId xmlns:a16="http://schemas.microsoft.com/office/drawing/2014/main" id="{935BA1A1-F916-92A8-B841-3BB7D7E33B0E}"/>
              </a:ext>
            </a:extLst>
          </p:cNvPr>
          <p:cNvSpPr>
            <a:spLocks noGrp="1"/>
          </p:cNvSpPr>
          <p:nvPr>
            <p:ph type="subTitle" idx="1"/>
          </p:nvPr>
        </p:nvSpPr>
        <p:spPr>
          <a:xfrm>
            <a:off x="1524000" y="4079875"/>
            <a:ext cx="9144000" cy="1655762"/>
          </a:xfrm>
        </p:spPr>
        <p:txBody>
          <a:bodyPr/>
          <a:lstStyle/>
          <a:p>
            <a:r>
              <a:rPr lang="en-US" b="1" dirty="0"/>
              <a:t>Ritu Salani MD, MBA</a:t>
            </a:r>
          </a:p>
          <a:p>
            <a:r>
              <a:rPr lang="en-US" dirty="0"/>
              <a:t>Professor</a:t>
            </a:r>
          </a:p>
          <a:p>
            <a:r>
              <a:rPr lang="en-US" dirty="0"/>
              <a:t>UCLA</a:t>
            </a:r>
          </a:p>
        </p:txBody>
      </p:sp>
    </p:spTree>
    <p:extLst>
      <p:ext uri="{BB962C8B-B14F-4D97-AF65-F5344CB8AC3E}">
        <p14:creationId xmlns:p14="http://schemas.microsoft.com/office/powerpoint/2010/main" val="284228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6281A-420F-9B3C-EB3F-5FCE2035A8F2}"/>
              </a:ext>
            </a:extLst>
          </p:cNvPr>
          <p:cNvSpPr>
            <a:spLocks noGrp="1"/>
          </p:cNvSpPr>
          <p:nvPr>
            <p:ph type="title"/>
          </p:nvPr>
        </p:nvSpPr>
        <p:spPr>
          <a:xfrm>
            <a:off x="717015" y="43512"/>
            <a:ext cx="10515600" cy="1325563"/>
          </a:xfrm>
        </p:spPr>
        <p:txBody>
          <a:bodyPr/>
          <a:lstStyle/>
          <a:p>
            <a:r>
              <a:rPr lang="en-US" dirty="0"/>
              <a:t>Molecular Profiling in Endometrial Cancer</a:t>
            </a:r>
          </a:p>
        </p:txBody>
      </p:sp>
      <p:sp>
        <p:nvSpPr>
          <p:cNvPr id="4" name="Footer Placeholder 1">
            <a:extLst>
              <a:ext uri="{FF2B5EF4-FFF2-40B4-BE49-F238E27FC236}">
                <a16:creationId xmlns:a16="http://schemas.microsoft.com/office/drawing/2014/main" id="{B3F6668C-0282-6ABC-D9CC-9D4722017C4F}"/>
              </a:ext>
            </a:extLst>
          </p:cNvPr>
          <p:cNvSpPr>
            <a:spLocks noGrp="1"/>
          </p:cNvSpPr>
          <p:nvPr>
            <p:ph type="ftr" idx="11"/>
          </p:nvPr>
        </p:nvSpPr>
        <p:spPr>
          <a:xfrm>
            <a:off x="271670" y="6455840"/>
            <a:ext cx="11648659" cy="415301"/>
          </a:xfrm>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ptos" panose="02110004020202020204"/>
                <a:ea typeface="+mn-ea"/>
                <a:cs typeface="Arial" panose="020B0604020202020204" pitchFamily="34" charset="0"/>
              </a:rPr>
              <a:t>1. </a:t>
            </a:r>
            <a:r>
              <a:rPr kumimoji="0" lang="en-GB" sz="1200" b="0" i="0" u="none" strike="noStrike" kern="1200" cap="none" spc="0" normalizeH="0" baseline="0" noProof="0" dirty="0">
                <a:ln>
                  <a:noFill/>
                </a:ln>
                <a:solidFill>
                  <a:srgbClr val="000000"/>
                </a:solidFill>
                <a:effectLst/>
                <a:uLnTx/>
                <a:uFillTx/>
                <a:latin typeface="Aptos" panose="02110004020202020204"/>
                <a:ea typeface="+mn-ea"/>
                <a:cs typeface="Calibri" panose="020F0502020204030204" pitchFamily="34" charset="0"/>
              </a:rPr>
              <a:t>The Cancer Genome Atlas Research Network. </a:t>
            </a:r>
            <a:r>
              <a:rPr kumimoji="0" lang="en-US" sz="1200" b="0" i="1" u="none" strike="noStrike" kern="1200" cap="none" spc="0" normalizeH="0" baseline="0" noProof="0" dirty="0">
                <a:ln>
                  <a:noFill/>
                </a:ln>
                <a:solidFill>
                  <a:srgbClr val="000000"/>
                </a:solidFill>
                <a:effectLst/>
                <a:uLnTx/>
                <a:uFillTx/>
                <a:latin typeface="Aptos" panose="02110004020202020204"/>
                <a:ea typeface="+mn-ea"/>
                <a:cs typeface="Arial" panose="020B0604020202020204" pitchFamily="34" charset="0"/>
              </a:rPr>
              <a:t>Nature</a:t>
            </a:r>
            <a:r>
              <a:rPr kumimoji="0" lang="en-US" sz="1200" b="0" i="0" u="none" strike="noStrike" kern="1200" cap="none" spc="0" normalizeH="0" baseline="0" noProof="0" dirty="0">
                <a:ln>
                  <a:noFill/>
                </a:ln>
                <a:solidFill>
                  <a:srgbClr val="000000"/>
                </a:solidFill>
                <a:effectLst/>
                <a:uLnTx/>
                <a:uFillTx/>
                <a:latin typeface="Aptos" panose="02110004020202020204"/>
                <a:ea typeface="+mn-ea"/>
                <a:cs typeface="Arial" panose="020B0604020202020204" pitchFamily="34" charset="0"/>
              </a:rPr>
              <a:t>. 2013;497:67-73.</a:t>
            </a:r>
          </a:p>
        </p:txBody>
      </p:sp>
      <p:graphicFrame>
        <p:nvGraphicFramePr>
          <p:cNvPr id="5" name="Table 4">
            <a:extLst>
              <a:ext uri="{FF2B5EF4-FFF2-40B4-BE49-F238E27FC236}">
                <a16:creationId xmlns:a16="http://schemas.microsoft.com/office/drawing/2014/main" id="{A967E79D-5F0C-1850-CC5D-F4DB97A225EB}"/>
              </a:ext>
            </a:extLst>
          </p:cNvPr>
          <p:cNvGraphicFramePr>
            <a:graphicFrameLocks noGrp="1"/>
          </p:cNvGraphicFramePr>
          <p:nvPr/>
        </p:nvGraphicFramePr>
        <p:xfrm>
          <a:off x="5817931" y="1554348"/>
          <a:ext cx="6167680" cy="4581558"/>
        </p:xfrm>
        <a:graphic>
          <a:graphicData uri="http://schemas.openxmlformats.org/drawingml/2006/table">
            <a:tbl>
              <a:tblPr>
                <a:tableStyleId>{5C22544A-7EE6-4342-B048-85BDC9FD1C3A}</a:tableStyleId>
              </a:tblPr>
              <a:tblGrid>
                <a:gridCol w="2324412">
                  <a:extLst>
                    <a:ext uri="{9D8B030D-6E8A-4147-A177-3AD203B41FA5}">
                      <a16:colId xmlns:a16="http://schemas.microsoft.com/office/drawing/2014/main" val="2984052146"/>
                    </a:ext>
                  </a:extLst>
                </a:gridCol>
                <a:gridCol w="3843268">
                  <a:extLst>
                    <a:ext uri="{9D8B030D-6E8A-4147-A177-3AD203B41FA5}">
                      <a16:colId xmlns:a16="http://schemas.microsoft.com/office/drawing/2014/main" val="3743874971"/>
                    </a:ext>
                  </a:extLst>
                </a:gridCol>
              </a:tblGrid>
              <a:tr h="11453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1" u="none" strike="noStrike" cap="none" spc="0" normalizeH="0" baseline="0" noProof="0" dirty="0">
                          <a:ln>
                            <a:noFill/>
                          </a:ln>
                          <a:solidFill>
                            <a:srgbClr val="1168B3"/>
                          </a:solidFill>
                          <a:effectLst/>
                          <a:uLnTx/>
                          <a:uFillTx/>
                          <a:latin typeface="+mn-lt"/>
                          <a:cs typeface="Arial"/>
                          <a:sym typeface="Arial"/>
                        </a:rPr>
                        <a:t>POLE</a:t>
                      </a:r>
                      <a:r>
                        <a:rPr kumimoji="0" lang="en-US" sz="1300" b="1" i="0" u="none" strike="noStrike" cap="none" spc="0" normalizeH="0" baseline="0" noProof="0" dirty="0">
                          <a:ln>
                            <a:noFill/>
                          </a:ln>
                          <a:solidFill>
                            <a:srgbClr val="1168B3"/>
                          </a:solidFill>
                          <a:effectLst/>
                          <a:uLnTx/>
                          <a:uFillTx/>
                          <a:latin typeface="+mn-lt"/>
                          <a:cs typeface="Arial"/>
                          <a:sym typeface="Arial"/>
                        </a:rPr>
                        <a:t>: </a:t>
                      </a:r>
                      <a:r>
                        <a:rPr kumimoji="0" lang="en-US" sz="1300" b="1" i="0" u="none" strike="noStrike" cap="none" spc="0" normalizeH="0" baseline="0" noProof="0" dirty="0" err="1">
                          <a:ln>
                            <a:noFill/>
                          </a:ln>
                          <a:solidFill>
                            <a:srgbClr val="1168B3"/>
                          </a:solidFill>
                          <a:effectLst/>
                          <a:uLnTx/>
                          <a:uFillTx/>
                          <a:latin typeface="+mn-lt"/>
                          <a:cs typeface="Arial"/>
                          <a:sym typeface="Arial"/>
                        </a:rPr>
                        <a:t>ultramutated</a:t>
                      </a:r>
                      <a:r>
                        <a:rPr kumimoji="0" lang="en-US" sz="1300" b="1" i="0" u="none" strike="noStrike" cap="none" spc="0" normalizeH="0" baseline="0" noProof="0" dirty="0">
                          <a:ln>
                            <a:noFill/>
                          </a:ln>
                          <a:solidFill>
                            <a:srgbClr val="1168B3"/>
                          </a:solidFill>
                          <a:effectLst/>
                          <a:uLnTx/>
                          <a:uFillTx/>
                          <a:latin typeface="+mn-lt"/>
                          <a:cs typeface="Arial"/>
                          <a:sym typeface="Arial"/>
                        </a:rPr>
                        <a:t>, </a:t>
                      </a:r>
                      <a:br>
                        <a:rPr kumimoji="0" lang="en-US" sz="1300" b="1" i="0" u="none" strike="noStrike" cap="none" spc="0" normalizeH="0" baseline="0" noProof="0" dirty="0">
                          <a:ln>
                            <a:noFill/>
                          </a:ln>
                          <a:solidFill>
                            <a:srgbClr val="1168B3"/>
                          </a:solidFill>
                          <a:effectLst/>
                          <a:uLnTx/>
                          <a:uFillTx/>
                          <a:latin typeface="+mn-lt"/>
                          <a:cs typeface="Arial"/>
                          <a:sym typeface="Arial"/>
                        </a:rPr>
                      </a:br>
                      <a:r>
                        <a:rPr kumimoji="0" lang="en-US" sz="1300" b="1" i="0" u="none" strike="noStrike" cap="none" spc="0" normalizeH="0" baseline="0" noProof="0" dirty="0">
                          <a:ln>
                            <a:noFill/>
                          </a:ln>
                          <a:solidFill>
                            <a:srgbClr val="1168B3"/>
                          </a:solidFill>
                          <a:effectLst/>
                          <a:uLnTx/>
                          <a:uFillTx/>
                          <a:latin typeface="+mn-lt"/>
                          <a:cs typeface="Arial"/>
                          <a:sym typeface="Arial"/>
                        </a:rPr>
                        <a:t>100-500 mutations/Mb </a:t>
                      </a:r>
                      <a:endParaRPr lang="en-US" sz="1300" dirty="0">
                        <a:solidFill>
                          <a:srgbClr val="1168B3"/>
                        </a:solidFill>
                      </a:endParaRPr>
                    </a:p>
                  </a:txBody>
                  <a:tcPr marL="121920" marR="121920" marT="60960" marB="60960"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0" i="0"/>
                        <a:t>5%-10% of endometrial cancers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0" i="0"/>
                        <a:t>High mutation burden leads to better immune response, excessive mutations lead to inability to proliferate</a:t>
                      </a:r>
                      <a:endParaRPr lang="en-US" sz="1300"/>
                    </a:p>
                  </a:txBody>
                  <a:tcPr marL="121920" marR="121920" marT="60960" marB="60960" anchor="ctr"/>
                </a:tc>
                <a:extLst>
                  <a:ext uri="{0D108BD9-81ED-4DB2-BD59-A6C34878D82A}">
                    <a16:rowId xmlns:a16="http://schemas.microsoft.com/office/drawing/2014/main" val="1174198692"/>
                  </a:ext>
                </a:extLst>
              </a:tr>
              <a:tr h="9371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cap="none" spc="0" normalizeH="0" baseline="0" noProof="0" dirty="0">
                          <a:ln>
                            <a:noFill/>
                          </a:ln>
                          <a:solidFill>
                            <a:srgbClr val="0C813D"/>
                          </a:solidFill>
                          <a:effectLst/>
                          <a:uLnTx/>
                          <a:uFillTx/>
                          <a:latin typeface="+mn-lt"/>
                          <a:cs typeface="Arial"/>
                          <a:sym typeface="Arial"/>
                        </a:rPr>
                        <a:t>dMMR/MSI-H:</a:t>
                      </a:r>
                      <a:br>
                        <a:rPr kumimoji="0" lang="en-US" sz="1300" b="1" i="0" u="none" strike="noStrike" cap="none" spc="0" normalizeH="0" baseline="0" noProof="0" dirty="0">
                          <a:ln>
                            <a:noFill/>
                          </a:ln>
                          <a:solidFill>
                            <a:srgbClr val="0C813D"/>
                          </a:solidFill>
                          <a:effectLst/>
                          <a:uLnTx/>
                          <a:uFillTx/>
                          <a:latin typeface="+mn-lt"/>
                          <a:cs typeface="Arial"/>
                          <a:sym typeface="Arial"/>
                        </a:rPr>
                      </a:br>
                      <a:r>
                        <a:rPr kumimoji="0" lang="en-US" sz="1300" b="1" i="0" u="none" strike="noStrike" cap="none" spc="0" normalizeH="0" baseline="0" noProof="0" dirty="0">
                          <a:ln>
                            <a:noFill/>
                          </a:ln>
                          <a:solidFill>
                            <a:srgbClr val="0C813D"/>
                          </a:solidFill>
                          <a:effectLst/>
                          <a:uLnTx/>
                          <a:uFillTx/>
                          <a:latin typeface="+mn-lt"/>
                          <a:cs typeface="Arial"/>
                          <a:sym typeface="Arial"/>
                        </a:rPr>
                        <a:t>10-20 mutations/Mb </a:t>
                      </a:r>
                      <a:endParaRPr lang="en-US" sz="1300" dirty="0">
                        <a:solidFill>
                          <a:srgbClr val="0C813D"/>
                        </a:solidFill>
                      </a:endParaRPr>
                    </a:p>
                  </a:txBody>
                  <a:tcPr marL="121920" marR="121920" marT="60960" marB="60960" anchor="ctr"/>
                </a:tc>
                <a:tc>
                  <a:txBody>
                    <a:bodyPr/>
                    <a:lstStyle/>
                    <a:p>
                      <a:pPr marL="171450" lvl="0" indent="-171450">
                        <a:buFont typeface="Arial" panose="020B0604020202020204" pitchFamily="34" charset="0"/>
                        <a:buChar char="•"/>
                      </a:pPr>
                      <a:r>
                        <a:rPr lang="en-US" sz="1300"/>
                        <a:t>20%-30% of endometrial cancers</a:t>
                      </a:r>
                    </a:p>
                    <a:p>
                      <a:pPr marL="171450" lvl="0" indent="-171450">
                        <a:buFont typeface="Arial" panose="020B0604020202020204" pitchFamily="34" charset="0"/>
                        <a:buChar char="•"/>
                      </a:pPr>
                      <a:r>
                        <a:rPr lang="en-US" sz="1300"/>
                        <a:t>Hereditary (Lynch syndrome) or somatic</a:t>
                      </a:r>
                    </a:p>
                  </a:txBody>
                  <a:tcPr marL="121920" marR="121920" marT="60960" marB="60960" anchor="ctr"/>
                </a:tc>
                <a:extLst>
                  <a:ext uri="{0D108BD9-81ED-4DB2-BD59-A6C34878D82A}">
                    <a16:rowId xmlns:a16="http://schemas.microsoft.com/office/drawing/2014/main" val="1709042920"/>
                  </a:ext>
                </a:extLst>
              </a:tr>
              <a:tr h="15618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cap="none" spc="0" normalizeH="0" baseline="0" noProof="0" dirty="0">
                          <a:ln>
                            <a:noFill/>
                          </a:ln>
                          <a:solidFill>
                            <a:srgbClr val="DF914F"/>
                          </a:solidFill>
                          <a:effectLst/>
                          <a:uLnTx/>
                          <a:uFillTx/>
                          <a:latin typeface="+mn-lt"/>
                          <a:cs typeface="Arial"/>
                          <a:sym typeface="Arial"/>
                        </a:rPr>
                        <a:t>CN low/NSMP/</a:t>
                      </a:r>
                      <a:r>
                        <a:rPr kumimoji="0" lang="en-US" sz="1300" b="1" i="1" u="none" strike="noStrike" cap="none" spc="0" normalizeH="0" baseline="0" noProof="0" dirty="0">
                          <a:ln>
                            <a:noFill/>
                          </a:ln>
                          <a:solidFill>
                            <a:srgbClr val="DF914F"/>
                          </a:solidFill>
                          <a:effectLst/>
                          <a:uLnTx/>
                          <a:uFillTx/>
                          <a:latin typeface="+mn-lt"/>
                          <a:cs typeface="Arial"/>
                          <a:sym typeface="Arial"/>
                        </a:rPr>
                        <a:t>TP53</a:t>
                      </a:r>
                      <a:r>
                        <a:rPr kumimoji="0" lang="en-US" sz="1300" b="1" i="0" u="none" strike="noStrike" cap="none" spc="0" normalizeH="0" baseline="0" noProof="0" dirty="0">
                          <a:ln>
                            <a:noFill/>
                          </a:ln>
                          <a:solidFill>
                            <a:srgbClr val="DF914F"/>
                          </a:solidFill>
                          <a:effectLst/>
                          <a:uLnTx/>
                          <a:uFillTx/>
                          <a:latin typeface="+mn-lt"/>
                          <a:cs typeface="Arial"/>
                          <a:sym typeface="Arial"/>
                        </a:rPr>
                        <a:t> WT/MSS: </a:t>
                      </a:r>
                      <a:br>
                        <a:rPr kumimoji="0" lang="en-US" sz="1300" b="1" i="0" u="none" strike="noStrike" cap="none" spc="0" normalizeH="0" baseline="0" noProof="0" dirty="0">
                          <a:ln>
                            <a:noFill/>
                          </a:ln>
                          <a:solidFill>
                            <a:srgbClr val="DF914F"/>
                          </a:solidFill>
                          <a:effectLst/>
                          <a:uLnTx/>
                          <a:uFillTx/>
                          <a:latin typeface="+mn-lt"/>
                          <a:cs typeface="Arial"/>
                          <a:sym typeface="Arial"/>
                        </a:rPr>
                      </a:br>
                      <a:r>
                        <a:rPr kumimoji="0" lang="en-US" sz="1300" b="1" i="0" u="none" strike="noStrike" cap="none" spc="0" normalizeH="0" baseline="0" noProof="0" dirty="0">
                          <a:ln>
                            <a:noFill/>
                          </a:ln>
                          <a:solidFill>
                            <a:srgbClr val="DF914F"/>
                          </a:solidFill>
                          <a:effectLst/>
                          <a:uLnTx/>
                          <a:uFillTx/>
                          <a:latin typeface="+mn-lt"/>
                          <a:cs typeface="Arial"/>
                          <a:sym typeface="Arial"/>
                        </a:rPr>
                        <a:t>2-3 mutations/Mb, endometrioid, G1</a:t>
                      </a:r>
                      <a:endParaRPr lang="en-US" sz="1300" dirty="0">
                        <a:solidFill>
                          <a:srgbClr val="DF914F"/>
                        </a:solidFill>
                      </a:endParaRPr>
                    </a:p>
                  </a:txBody>
                  <a:tcPr marL="121920" marR="121920" marT="60960" marB="60960" anchor="ctr"/>
                </a:tc>
                <a:tc>
                  <a:txBody>
                    <a:bodyPr/>
                    <a:lstStyle/>
                    <a:p>
                      <a:pPr marL="171450" lvl="0" indent="-171450">
                        <a:buFont typeface="Arial" panose="020B0604020202020204" pitchFamily="34" charset="0"/>
                        <a:buChar char="•"/>
                      </a:pPr>
                      <a:r>
                        <a:rPr lang="en-US" sz="1300"/>
                        <a:t>Most common endometrial cancer</a:t>
                      </a:r>
                    </a:p>
                    <a:p>
                      <a:pPr marL="171450" lvl="0" indent="-171450">
                        <a:buFont typeface="Arial" panose="020B0604020202020204" pitchFamily="34" charset="0"/>
                        <a:buChar char="•"/>
                      </a:pPr>
                      <a:r>
                        <a:rPr lang="en-US" sz="1300"/>
                        <a:t>Low-grade tumors </a:t>
                      </a:r>
                    </a:p>
                    <a:p>
                      <a:pPr marL="171450" lvl="0" indent="-171450">
                        <a:buFont typeface="Arial" panose="020B0604020202020204" pitchFamily="34" charset="0"/>
                        <a:buChar char="•"/>
                      </a:pPr>
                      <a:r>
                        <a:rPr lang="en-US" sz="1300"/>
                        <a:t>Estrogen/progesterone positive</a:t>
                      </a:r>
                    </a:p>
                    <a:p>
                      <a:pPr marL="171450" lvl="0" indent="-171450">
                        <a:buFont typeface="Arial" panose="020B0604020202020204" pitchFamily="34" charset="0"/>
                        <a:buChar char="•"/>
                      </a:pPr>
                      <a:r>
                        <a:rPr lang="en-US" sz="1300" b="0" i="1"/>
                        <a:t>PTEN, PIK3CA, ARID1A</a:t>
                      </a:r>
                      <a:r>
                        <a:rPr lang="en-US" sz="1300" b="0" i="0"/>
                        <a:t>, and </a:t>
                      </a:r>
                      <a:r>
                        <a:rPr lang="en-US" sz="1300" b="0" i="1"/>
                        <a:t>KRAS </a:t>
                      </a:r>
                      <a:r>
                        <a:rPr lang="en-US" sz="1300" b="0" i="0"/>
                        <a:t>mutations</a:t>
                      </a:r>
                      <a:endParaRPr lang="en-US" sz="1300"/>
                    </a:p>
                  </a:txBody>
                  <a:tcPr marL="121920" marR="121920" marT="60960" marB="60960" anchor="ctr"/>
                </a:tc>
                <a:extLst>
                  <a:ext uri="{0D108BD9-81ED-4DB2-BD59-A6C34878D82A}">
                    <a16:rowId xmlns:a16="http://schemas.microsoft.com/office/drawing/2014/main" val="2836767376"/>
                  </a:ext>
                </a:extLst>
              </a:tr>
              <a:tr h="9371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cap="none" spc="0" normalizeH="0" baseline="0" noProof="0">
                          <a:ln>
                            <a:noFill/>
                          </a:ln>
                          <a:solidFill>
                            <a:srgbClr val="510B11">
                              <a:lumMod val="75000"/>
                              <a:lumOff val="25000"/>
                            </a:srgbClr>
                          </a:solidFill>
                          <a:effectLst/>
                          <a:uLnTx/>
                          <a:uFillTx/>
                          <a:latin typeface="+mn-lt"/>
                          <a:cs typeface="Arial"/>
                          <a:sym typeface="Arial"/>
                        </a:rPr>
                        <a:t>CN </a:t>
                      </a:r>
                      <a:r>
                        <a:rPr kumimoji="0" lang="en-US" sz="1300" b="1" i="0" u="none" strike="noStrike" cap="none" spc="0" normalizeH="0" baseline="0" noProof="0">
                          <a:ln>
                            <a:noFill/>
                          </a:ln>
                          <a:solidFill>
                            <a:srgbClr val="AD1824"/>
                          </a:solidFill>
                          <a:effectLst/>
                          <a:uLnTx/>
                          <a:uFillTx/>
                          <a:latin typeface="+mn-lt"/>
                          <a:cs typeface="Arial"/>
                          <a:sym typeface="Arial"/>
                        </a:rPr>
                        <a:t>high</a:t>
                      </a:r>
                      <a:r>
                        <a:rPr kumimoji="0" lang="en-US" sz="1300" b="1" i="0" u="none" strike="noStrike" cap="none" spc="0" normalizeH="0" baseline="0" noProof="0">
                          <a:ln>
                            <a:noFill/>
                          </a:ln>
                          <a:solidFill>
                            <a:srgbClr val="510B11">
                              <a:lumMod val="75000"/>
                              <a:lumOff val="25000"/>
                            </a:srgbClr>
                          </a:solidFill>
                          <a:effectLst/>
                          <a:uLnTx/>
                          <a:uFillTx/>
                          <a:latin typeface="+mn-lt"/>
                          <a:cs typeface="Arial"/>
                          <a:sym typeface="Arial"/>
                        </a:rPr>
                        <a:t>/</a:t>
                      </a:r>
                      <a:r>
                        <a:rPr kumimoji="0" lang="en-US" sz="1300" b="1" i="1" u="none" strike="noStrike" cap="none" spc="0" normalizeH="0" baseline="0" noProof="0">
                          <a:ln>
                            <a:noFill/>
                          </a:ln>
                          <a:solidFill>
                            <a:srgbClr val="510B11">
                              <a:lumMod val="75000"/>
                              <a:lumOff val="25000"/>
                            </a:srgbClr>
                          </a:solidFill>
                          <a:effectLst/>
                          <a:uLnTx/>
                          <a:uFillTx/>
                          <a:latin typeface="+mn-lt"/>
                          <a:cs typeface="Arial"/>
                          <a:sym typeface="Arial"/>
                        </a:rPr>
                        <a:t>TP53</a:t>
                      </a:r>
                      <a:r>
                        <a:rPr kumimoji="0" lang="en-US" sz="1300" b="1" i="0" u="none" strike="noStrike" cap="none" spc="0" normalizeH="0" baseline="0" noProof="0">
                          <a:ln>
                            <a:noFill/>
                          </a:ln>
                          <a:solidFill>
                            <a:srgbClr val="510B11">
                              <a:lumMod val="75000"/>
                              <a:lumOff val="25000"/>
                            </a:srgbClr>
                          </a:solidFill>
                          <a:effectLst/>
                          <a:uLnTx/>
                          <a:uFillTx/>
                          <a:latin typeface="+mn-lt"/>
                          <a:cs typeface="Arial"/>
                          <a:sym typeface="Arial"/>
                        </a:rPr>
                        <a:t> abn: </a:t>
                      </a:r>
                      <a:br>
                        <a:rPr kumimoji="0" lang="en-US" sz="1300" b="1" i="0" u="none" strike="noStrike" cap="none" spc="0" normalizeH="0" baseline="0" noProof="0">
                          <a:ln>
                            <a:noFill/>
                          </a:ln>
                          <a:solidFill>
                            <a:srgbClr val="510B11">
                              <a:lumMod val="75000"/>
                              <a:lumOff val="25000"/>
                            </a:srgbClr>
                          </a:solidFill>
                          <a:effectLst/>
                          <a:uLnTx/>
                          <a:uFillTx/>
                          <a:latin typeface="+mn-lt"/>
                          <a:cs typeface="Arial"/>
                          <a:sym typeface="Arial"/>
                        </a:rPr>
                      </a:br>
                      <a:r>
                        <a:rPr kumimoji="0" lang="en-US" sz="1300" b="1" i="0" u="none" strike="noStrike" cap="none" spc="0" normalizeH="0" baseline="0" noProof="0">
                          <a:ln>
                            <a:noFill/>
                          </a:ln>
                          <a:solidFill>
                            <a:srgbClr val="AD1824"/>
                          </a:solidFill>
                          <a:effectLst/>
                          <a:uLnTx/>
                          <a:uFillTx/>
                          <a:latin typeface="+mn-lt"/>
                          <a:cs typeface="Arial"/>
                          <a:sym typeface="Arial"/>
                        </a:rPr>
                        <a:t>2-3 mutations/Mb, </a:t>
                      </a:r>
                      <a:br>
                        <a:rPr kumimoji="0" lang="en-US" sz="1300" b="1" i="0" u="none" strike="noStrike" cap="none" spc="0" normalizeH="0" baseline="0" noProof="0">
                          <a:ln>
                            <a:noFill/>
                          </a:ln>
                          <a:solidFill>
                            <a:srgbClr val="AD1824"/>
                          </a:solidFill>
                          <a:effectLst/>
                          <a:uLnTx/>
                          <a:uFillTx/>
                          <a:latin typeface="+mn-lt"/>
                          <a:cs typeface="Arial"/>
                          <a:sym typeface="Arial"/>
                        </a:rPr>
                      </a:br>
                      <a:r>
                        <a:rPr kumimoji="0" lang="en-US" sz="1300" b="1" i="0" u="none" strike="noStrike" cap="none" spc="0" normalizeH="0" baseline="0" noProof="0">
                          <a:ln>
                            <a:noFill/>
                          </a:ln>
                          <a:solidFill>
                            <a:srgbClr val="AD1824"/>
                          </a:solidFill>
                          <a:effectLst/>
                          <a:uLnTx/>
                          <a:uFillTx/>
                          <a:latin typeface="+mn-lt"/>
                          <a:cs typeface="Arial"/>
                          <a:sym typeface="Arial"/>
                        </a:rPr>
                        <a:t>high grade</a:t>
                      </a:r>
                      <a:endParaRPr lang="en-US" sz="1300"/>
                    </a:p>
                  </a:txBody>
                  <a:tcPr marL="121920" marR="121920" marT="60960" marB="60960" anchor="ctr"/>
                </a:tc>
                <a:tc>
                  <a:txBody>
                    <a:bodyPr/>
                    <a:lstStyle/>
                    <a:p>
                      <a:pPr marL="171450" lvl="0" indent="-171450">
                        <a:buFont typeface="Arial" panose="020B0604020202020204" pitchFamily="34" charset="0"/>
                        <a:buChar char="•"/>
                      </a:pPr>
                      <a:r>
                        <a:rPr lang="en-US" sz="1300" dirty="0"/>
                        <a:t>Often serous or mixed histology</a:t>
                      </a:r>
                    </a:p>
                    <a:p>
                      <a:pPr marL="171450" lvl="0" indent="-171450">
                        <a:buFont typeface="Arial" panose="020B0604020202020204" pitchFamily="34" charset="0"/>
                        <a:buChar char="•"/>
                      </a:pPr>
                      <a:r>
                        <a:rPr lang="en-US" sz="1300" dirty="0"/>
                        <a:t>Poorest prognosis</a:t>
                      </a:r>
                    </a:p>
                  </a:txBody>
                  <a:tcPr marL="121920" marR="121920" marT="60960" marB="60960" anchor="ctr"/>
                </a:tc>
                <a:extLst>
                  <a:ext uri="{0D108BD9-81ED-4DB2-BD59-A6C34878D82A}">
                    <a16:rowId xmlns:a16="http://schemas.microsoft.com/office/drawing/2014/main" val="1773568351"/>
                  </a:ext>
                </a:extLst>
              </a:tr>
            </a:tbl>
          </a:graphicData>
        </a:graphic>
      </p:graphicFrame>
      <p:grpSp>
        <p:nvGrpSpPr>
          <p:cNvPr id="179" name="Group 178">
            <a:extLst>
              <a:ext uri="{FF2B5EF4-FFF2-40B4-BE49-F238E27FC236}">
                <a16:creationId xmlns:a16="http://schemas.microsoft.com/office/drawing/2014/main" id="{93C1BFCE-7E03-9D62-11D8-610E98CA50B1}"/>
              </a:ext>
            </a:extLst>
          </p:cNvPr>
          <p:cNvGrpSpPr/>
          <p:nvPr/>
        </p:nvGrpSpPr>
        <p:grpSpPr>
          <a:xfrm>
            <a:off x="121921" y="1461795"/>
            <a:ext cx="5573244" cy="4735947"/>
            <a:chOff x="121921" y="1605016"/>
            <a:chExt cx="5573244" cy="4735947"/>
          </a:xfrm>
        </p:grpSpPr>
        <p:graphicFrame>
          <p:nvGraphicFramePr>
            <p:cNvPr id="7" name="Chart 6">
              <a:extLst>
                <a:ext uri="{FF2B5EF4-FFF2-40B4-BE49-F238E27FC236}">
                  <a16:creationId xmlns:a16="http://schemas.microsoft.com/office/drawing/2014/main" id="{6FCDC40A-88EF-3D1F-5041-C024236D7C18}"/>
                </a:ext>
              </a:extLst>
            </p:cNvPr>
            <p:cNvGraphicFramePr/>
            <p:nvPr/>
          </p:nvGraphicFramePr>
          <p:xfrm>
            <a:off x="568802" y="1827683"/>
            <a:ext cx="5126363" cy="415200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EEF03E5E-B991-C908-5195-E7F85FE23FB7}"/>
                </a:ext>
              </a:extLst>
            </p:cNvPr>
            <p:cNvSpPr txBox="1"/>
            <p:nvPr/>
          </p:nvSpPr>
          <p:spPr>
            <a:xfrm>
              <a:off x="2559329" y="5961307"/>
              <a:ext cx="1737976" cy="379656"/>
            </a:xfrm>
            <a:prstGeom prst="rect">
              <a:avLst/>
            </a:prstGeom>
            <a:solidFill>
              <a:schemeClr val="bg1"/>
            </a:solid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Time, months</a:t>
              </a:r>
            </a:p>
          </p:txBody>
        </p:sp>
        <p:sp>
          <p:nvSpPr>
            <p:cNvPr id="9" name="TextBox 8">
              <a:extLst>
                <a:ext uri="{FF2B5EF4-FFF2-40B4-BE49-F238E27FC236}">
                  <a16:creationId xmlns:a16="http://schemas.microsoft.com/office/drawing/2014/main" id="{A10EA1BB-0352-8086-7239-204BCE11CDDA}"/>
                </a:ext>
              </a:extLst>
            </p:cNvPr>
            <p:cNvSpPr txBox="1"/>
            <p:nvPr/>
          </p:nvSpPr>
          <p:spPr>
            <a:xfrm>
              <a:off x="121921" y="1936125"/>
              <a:ext cx="471989" cy="3760006"/>
            </a:xfrm>
            <a:prstGeom prst="rect">
              <a:avLst/>
            </a:prstGeom>
            <a:solidFill>
              <a:schemeClr val="bg1"/>
            </a:solidFill>
          </p:spPr>
          <p:txBody>
            <a:bodyPr vert="vert270"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a:ln>
                    <a:noFill/>
                  </a:ln>
                  <a:solidFill>
                    <a:srgbClr val="000000"/>
                  </a:solidFill>
                  <a:effectLst/>
                  <a:uLnTx/>
                  <a:uFillTx/>
                  <a:latin typeface="Arial"/>
                  <a:ea typeface="+mn-ea"/>
                  <a:cs typeface="Arial"/>
                  <a:sym typeface="Arial"/>
                </a:rPr>
                <a:t>PFS, %</a:t>
              </a:r>
            </a:p>
          </p:txBody>
        </p:sp>
        <p:sp>
          <p:nvSpPr>
            <p:cNvPr id="10" name="TextBox 9">
              <a:extLst>
                <a:ext uri="{FF2B5EF4-FFF2-40B4-BE49-F238E27FC236}">
                  <a16:creationId xmlns:a16="http://schemas.microsoft.com/office/drawing/2014/main" id="{84556472-AF4C-076C-FB22-095EE6DDDD19}"/>
                </a:ext>
              </a:extLst>
            </p:cNvPr>
            <p:cNvSpPr txBox="1"/>
            <p:nvPr/>
          </p:nvSpPr>
          <p:spPr>
            <a:xfrm>
              <a:off x="3146832" y="1605016"/>
              <a:ext cx="2068195" cy="338553"/>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0" i="1" u="none" strike="noStrike" kern="0" cap="none" spc="0" normalizeH="0" baseline="0" noProof="0" dirty="0">
                  <a:ln>
                    <a:noFill/>
                  </a:ln>
                  <a:solidFill>
                    <a:srgbClr val="1168B3"/>
                  </a:solidFill>
                  <a:effectLst/>
                  <a:uLnTx/>
                  <a:uFillTx/>
                  <a:latin typeface="Arial"/>
                  <a:ea typeface="+mn-ea"/>
                  <a:cs typeface="Arial"/>
                  <a:sym typeface="Arial"/>
                </a:rPr>
                <a:t>POLE </a:t>
              </a:r>
              <a:r>
                <a:rPr kumimoji="0" lang="en-US" sz="1600" b="0" i="0" u="none" strike="noStrike" kern="0" cap="none" spc="0" normalizeH="0" baseline="0" noProof="0" dirty="0">
                  <a:ln>
                    <a:noFill/>
                  </a:ln>
                  <a:solidFill>
                    <a:srgbClr val="1168B3"/>
                  </a:solidFill>
                  <a:effectLst/>
                  <a:uLnTx/>
                  <a:uFillTx/>
                  <a:latin typeface="Arial"/>
                  <a:ea typeface="+mn-ea"/>
                  <a:cs typeface="Arial"/>
                  <a:sym typeface="Arial"/>
                </a:rPr>
                <a:t>(</a:t>
              </a:r>
              <a:r>
                <a:rPr kumimoji="0" lang="en-US" sz="1600" b="0" i="0" u="none" strike="noStrike" kern="0" cap="none" spc="0" normalizeH="0" baseline="0" noProof="0" dirty="0" err="1">
                  <a:ln>
                    <a:noFill/>
                  </a:ln>
                  <a:solidFill>
                    <a:srgbClr val="1168B3"/>
                  </a:solidFill>
                  <a:effectLst/>
                  <a:uLnTx/>
                  <a:uFillTx/>
                  <a:latin typeface="Arial"/>
                  <a:ea typeface="+mn-ea"/>
                  <a:cs typeface="Arial"/>
                  <a:sym typeface="Arial"/>
                </a:rPr>
                <a:t>ultramutated</a:t>
              </a:r>
              <a:r>
                <a:rPr kumimoji="0" lang="en-US" sz="1600" b="0" i="0" u="none" strike="noStrike" kern="0" cap="none" spc="0" normalizeH="0" baseline="0" noProof="0" dirty="0">
                  <a:ln>
                    <a:noFill/>
                  </a:ln>
                  <a:solidFill>
                    <a:srgbClr val="1168B3"/>
                  </a:solidFill>
                  <a:effectLst/>
                  <a:uLnTx/>
                  <a:uFillTx/>
                  <a:latin typeface="Arial"/>
                  <a:ea typeface="+mn-ea"/>
                  <a:cs typeface="Arial"/>
                  <a:sym typeface="Arial"/>
                </a:rPr>
                <a:t>)</a:t>
              </a:r>
              <a:endParaRPr kumimoji="0" lang="en-US" sz="1600" b="0" i="1" u="none" strike="noStrike" kern="0" cap="none" spc="0" normalizeH="0" baseline="0" noProof="0" dirty="0">
                <a:ln>
                  <a:noFill/>
                </a:ln>
                <a:solidFill>
                  <a:srgbClr val="1168B3"/>
                </a:solidFill>
                <a:effectLst/>
                <a:uLnTx/>
                <a:uFillTx/>
                <a:latin typeface="Arial"/>
                <a:ea typeface="+mn-ea"/>
                <a:cs typeface="Arial"/>
                <a:sym typeface="Arial"/>
              </a:endParaRPr>
            </a:p>
          </p:txBody>
        </p:sp>
        <p:sp>
          <p:nvSpPr>
            <p:cNvPr id="11" name="TextBox 10">
              <a:extLst>
                <a:ext uri="{FF2B5EF4-FFF2-40B4-BE49-F238E27FC236}">
                  <a16:creationId xmlns:a16="http://schemas.microsoft.com/office/drawing/2014/main" id="{8C3A7DF4-2F71-996D-AE58-82FCE6B3892B}"/>
                </a:ext>
              </a:extLst>
            </p:cNvPr>
            <p:cNvSpPr txBox="1"/>
            <p:nvPr/>
          </p:nvSpPr>
          <p:spPr>
            <a:xfrm>
              <a:off x="3180496" y="2969593"/>
              <a:ext cx="2000869" cy="338553"/>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C813D"/>
                  </a:solidFill>
                  <a:effectLst/>
                  <a:uLnTx/>
                  <a:uFillTx/>
                  <a:latin typeface="Arial"/>
                  <a:ea typeface="+mn-ea"/>
                  <a:cs typeface="Arial"/>
                  <a:sym typeface="Arial"/>
                </a:rPr>
                <a:t>MSI</a:t>
              </a:r>
              <a:r>
                <a:rPr kumimoji="0" lang="en-US" sz="1600" b="0" i="1" u="none" strike="noStrike" kern="0" cap="none" spc="0" normalizeH="0" baseline="0" noProof="0" dirty="0">
                  <a:ln>
                    <a:noFill/>
                  </a:ln>
                  <a:solidFill>
                    <a:srgbClr val="0C813D"/>
                  </a:solidFill>
                  <a:effectLst/>
                  <a:uLnTx/>
                  <a:uFillTx/>
                  <a:latin typeface="Arial"/>
                  <a:ea typeface="+mn-ea"/>
                  <a:cs typeface="Arial"/>
                  <a:sym typeface="Arial"/>
                </a:rPr>
                <a:t> </a:t>
              </a:r>
              <a:r>
                <a:rPr kumimoji="0" lang="en-US" sz="1600" b="0" i="0" u="none" strike="noStrike" kern="0" cap="none" spc="0" normalizeH="0" baseline="0" noProof="0" dirty="0">
                  <a:ln>
                    <a:noFill/>
                  </a:ln>
                  <a:solidFill>
                    <a:srgbClr val="0C813D"/>
                  </a:solidFill>
                  <a:effectLst/>
                  <a:uLnTx/>
                  <a:uFillTx/>
                  <a:latin typeface="Arial"/>
                  <a:ea typeface="+mn-ea"/>
                  <a:cs typeface="Arial"/>
                  <a:sym typeface="Arial"/>
                </a:rPr>
                <a:t>(hypermutated)</a:t>
              </a:r>
              <a:endParaRPr kumimoji="0" lang="en-US" sz="1600" b="0" i="1" u="none" strike="noStrike" kern="0" cap="none" spc="0" normalizeH="0" baseline="0" noProof="0" dirty="0">
                <a:ln>
                  <a:noFill/>
                </a:ln>
                <a:solidFill>
                  <a:srgbClr val="0C813D"/>
                </a:solidFill>
                <a:effectLst/>
                <a:uLnTx/>
                <a:uFillTx/>
                <a:latin typeface="Arial"/>
                <a:ea typeface="+mn-ea"/>
                <a:cs typeface="Arial"/>
                <a:sym typeface="Arial"/>
              </a:endParaRPr>
            </a:p>
          </p:txBody>
        </p:sp>
        <p:sp>
          <p:nvSpPr>
            <p:cNvPr id="12" name="TextBox 11">
              <a:extLst>
                <a:ext uri="{FF2B5EF4-FFF2-40B4-BE49-F238E27FC236}">
                  <a16:creationId xmlns:a16="http://schemas.microsoft.com/office/drawing/2014/main" id="{2D6421C5-9040-CF07-0BAF-0D29134C6437}"/>
                </a:ext>
              </a:extLst>
            </p:cNvPr>
            <p:cNvSpPr txBox="1"/>
            <p:nvPr/>
          </p:nvSpPr>
          <p:spPr>
            <a:xfrm>
              <a:off x="3004112" y="2126585"/>
              <a:ext cx="2353636"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a:ln>
                    <a:noFill/>
                  </a:ln>
                  <a:solidFill>
                    <a:srgbClr val="D77624"/>
                  </a:solidFill>
                  <a:effectLst/>
                  <a:uLnTx/>
                  <a:uFillTx/>
                  <a:latin typeface="Arial"/>
                  <a:ea typeface="+mn-ea"/>
                  <a:cs typeface="Arial"/>
                  <a:sym typeface="Arial"/>
                </a:rPr>
                <a:t>Copy-number low (endometrioid)</a:t>
              </a:r>
              <a:endParaRPr kumimoji="0" lang="en-US" sz="1600" b="0" i="1" u="none" strike="noStrike" kern="0" cap="none" spc="0" normalizeH="0" baseline="0" noProof="0">
                <a:ln>
                  <a:noFill/>
                </a:ln>
                <a:solidFill>
                  <a:srgbClr val="D77624"/>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DAB10E5D-CE2D-A674-C7D5-356648865458}"/>
                </a:ext>
              </a:extLst>
            </p:cNvPr>
            <p:cNvSpPr txBox="1"/>
            <p:nvPr/>
          </p:nvSpPr>
          <p:spPr>
            <a:xfrm>
              <a:off x="3004112" y="3722475"/>
              <a:ext cx="2353636"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a:ln>
                    <a:noFill/>
                  </a:ln>
                  <a:solidFill>
                    <a:srgbClr val="C00000"/>
                  </a:solidFill>
                  <a:effectLst/>
                  <a:uLnTx/>
                  <a:uFillTx/>
                  <a:latin typeface="Arial"/>
                  <a:ea typeface="+mn-ea"/>
                  <a:cs typeface="Arial"/>
                  <a:sym typeface="Arial"/>
                </a:rPr>
                <a:t>Copy-number high (serous like)</a:t>
              </a:r>
              <a:endParaRPr kumimoji="0" lang="en-US" sz="1600" b="0" i="1" u="none" strike="noStrike" kern="0" cap="none" spc="0" normalizeH="0" baseline="0" noProof="0">
                <a:ln>
                  <a:noFill/>
                </a:ln>
                <a:solidFill>
                  <a:srgbClr val="C00000"/>
                </a:solidFill>
                <a:effectLst/>
                <a:uLnTx/>
                <a:uFillTx/>
                <a:latin typeface="Arial"/>
                <a:ea typeface="+mn-ea"/>
                <a:cs typeface="Arial"/>
                <a:sym typeface="Arial"/>
              </a:endParaRPr>
            </a:p>
          </p:txBody>
        </p:sp>
        <p:sp>
          <p:nvSpPr>
            <p:cNvPr id="14" name="Freeform 16">
              <a:extLst>
                <a:ext uri="{FF2B5EF4-FFF2-40B4-BE49-F238E27FC236}">
                  <a16:creationId xmlns:a16="http://schemas.microsoft.com/office/drawing/2014/main" id="{559DC678-DFBF-D12D-BB94-D03203595E26}"/>
                </a:ext>
              </a:extLst>
            </p:cNvPr>
            <p:cNvSpPr/>
            <p:nvPr/>
          </p:nvSpPr>
          <p:spPr>
            <a:xfrm>
              <a:off x="1442906" y="2164753"/>
              <a:ext cx="4081929" cy="1607671"/>
            </a:xfrm>
            <a:custGeom>
              <a:avLst/>
              <a:gdLst>
                <a:gd name="connsiteX0" fmla="*/ 3061447 w 3061447"/>
                <a:gd name="connsiteY0" fmla="*/ 1165412 h 1205753"/>
                <a:gd name="connsiteX1" fmla="*/ 1017494 w 3061447"/>
                <a:gd name="connsiteY1" fmla="*/ 1165412 h 1205753"/>
                <a:gd name="connsiteX2" fmla="*/ 1017494 w 3061447"/>
                <a:gd name="connsiteY2" fmla="*/ 1205753 h 1205753"/>
                <a:gd name="connsiteX3" fmla="*/ 1017494 w 3061447"/>
                <a:gd name="connsiteY3" fmla="*/ 1021977 h 1205753"/>
                <a:gd name="connsiteX4" fmla="*/ 945776 w 3061447"/>
                <a:gd name="connsiteY4" fmla="*/ 1021977 h 1205753"/>
                <a:gd name="connsiteX5" fmla="*/ 945776 w 3061447"/>
                <a:gd name="connsiteY5" fmla="*/ 900953 h 1205753"/>
                <a:gd name="connsiteX6" fmla="*/ 649941 w 3061447"/>
                <a:gd name="connsiteY6" fmla="*/ 900953 h 1205753"/>
                <a:gd name="connsiteX7" fmla="*/ 649941 w 3061447"/>
                <a:gd name="connsiteY7" fmla="*/ 815789 h 1205753"/>
                <a:gd name="connsiteX8" fmla="*/ 546847 w 3061447"/>
                <a:gd name="connsiteY8" fmla="*/ 815789 h 1205753"/>
                <a:gd name="connsiteX9" fmla="*/ 546847 w 3061447"/>
                <a:gd name="connsiteY9" fmla="*/ 726141 h 1205753"/>
                <a:gd name="connsiteX10" fmla="*/ 470647 w 3061447"/>
                <a:gd name="connsiteY10" fmla="*/ 726141 h 1205753"/>
                <a:gd name="connsiteX11" fmla="*/ 470647 w 3061447"/>
                <a:gd name="connsiteY11" fmla="*/ 649941 h 1205753"/>
                <a:gd name="connsiteX12" fmla="*/ 394447 w 3061447"/>
                <a:gd name="connsiteY12" fmla="*/ 649941 h 1205753"/>
                <a:gd name="connsiteX13" fmla="*/ 394447 w 3061447"/>
                <a:gd name="connsiteY13" fmla="*/ 564777 h 1205753"/>
                <a:gd name="connsiteX14" fmla="*/ 372035 w 3061447"/>
                <a:gd name="connsiteY14" fmla="*/ 564777 h 1205753"/>
                <a:gd name="connsiteX15" fmla="*/ 372035 w 3061447"/>
                <a:gd name="connsiteY15" fmla="*/ 493059 h 1205753"/>
                <a:gd name="connsiteX16" fmla="*/ 372035 w 3061447"/>
                <a:gd name="connsiteY16" fmla="*/ 493059 h 1205753"/>
                <a:gd name="connsiteX17" fmla="*/ 331694 w 3061447"/>
                <a:gd name="connsiteY17" fmla="*/ 493059 h 1205753"/>
                <a:gd name="connsiteX18" fmla="*/ 331694 w 3061447"/>
                <a:gd name="connsiteY18" fmla="*/ 416859 h 1205753"/>
                <a:gd name="connsiteX19" fmla="*/ 295835 w 3061447"/>
                <a:gd name="connsiteY19" fmla="*/ 416859 h 1205753"/>
                <a:gd name="connsiteX20" fmla="*/ 295835 w 3061447"/>
                <a:gd name="connsiteY20" fmla="*/ 340659 h 1205753"/>
                <a:gd name="connsiteX21" fmla="*/ 121023 w 3061447"/>
                <a:gd name="connsiteY21" fmla="*/ 206189 h 1205753"/>
                <a:gd name="connsiteX22" fmla="*/ 112058 w 3061447"/>
                <a:gd name="connsiteY22" fmla="*/ 197224 h 1205753"/>
                <a:gd name="connsiteX23" fmla="*/ 112058 w 3061447"/>
                <a:gd name="connsiteY23" fmla="*/ 53789 h 1205753"/>
                <a:gd name="connsiteX24" fmla="*/ 0 w 3061447"/>
                <a:gd name="connsiteY24" fmla="*/ 0 h 120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61447" h="1205753">
                  <a:moveTo>
                    <a:pt x="3061447" y="1165412"/>
                  </a:moveTo>
                  <a:lnTo>
                    <a:pt x="1017494" y="1165412"/>
                  </a:lnTo>
                  <a:lnTo>
                    <a:pt x="1017494" y="1205753"/>
                  </a:lnTo>
                  <a:lnTo>
                    <a:pt x="1017494" y="1021977"/>
                  </a:lnTo>
                  <a:lnTo>
                    <a:pt x="945776" y="1021977"/>
                  </a:lnTo>
                  <a:lnTo>
                    <a:pt x="945776" y="900953"/>
                  </a:lnTo>
                  <a:lnTo>
                    <a:pt x="649941" y="900953"/>
                  </a:lnTo>
                  <a:lnTo>
                    <a:pt x="649941" y="815789"/>
                  </a:lnTo>
                  <a:lnTo>
                    <a:pt x="546847" y="815789"/>
                  </a:lnTo>
                  <a:lnTo>
                    <a:pt x="546847" y="726141"/>
                  </a:lnTo>
                  <a:lnTo>
                    <a:pt x="470647" y="726141"/>
                  </a:lnTo>
                  <a:lnTo>
                    <a:pt x="470647" y="649941"/>
                  </a:lnTo>
                  <a:lnTo>
                    <a:pt x="394447" y="649941"/>
                  </a:lnTo>
                  <a:lnTo>
                    <a:pt x="394447" y="564777"/>
                  </a:lnTo>
                  <a:lnTo>
                    <a:pt x="372035" y="564777"/>
                  </a:lnTo>
                  <a:lnTo>
                    <a:pt x="372035" y="493059"/>
                  </a:lnTo>
                  <a:lnTo>
                    <a:pt x="372035" y="493059"/>
                  </a:lnTo>
                  <a:lnTo>
                    <a:pt x="331694" y="493059"/>
                  </a:lnTo>
                  <a:lnTo>
                    <a:pt x="331694" y="416859"/>
                  </a:lnTo>
                  <a:lnTo>
                    <a:pt x="295835" y="416859"/>
                  </a:lnTo>
                  <a:lnTo>
                    <a:pt x="295835" y="340659"/>
                  </a:lnTo>
                  <a:lnTo>
                    <a:pt x="121023" y="206189"/>
                  </a:lnTo>
                  <a:lnTo>
                    <a:pt x="112058" y="197224"/>
                  </a:lnTo>
                  <a:lnTo>
                    <a:pt x="112058" y="53789"/>
                  </a:lnTo>
                  <a:lnTo>
                    <a:pt x="0" y="0"/>
                  </a:lnTo>
                </a:path>
              </a:pathLst>
            </a:cu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5" name="TextBox 14">
              <a:extLst>
                <a:ext uri="{FF2B5EF4-FFF2-40B4-BE49-F238E27FC236}">
                  <a16:creationId xmlns:a16="http://schemas.microsoft.com/office/drawing/2014/main" id="{00570723-35B3-7D47-1261-426C60FC4461}"/>
                </a:ext>
              </a:extLst>
            </p:cNvPr>
            <p:cNvSpPr txBox="1"/>
            <p:nvPr/>
          </p:nvSpPr>
          <p:spPr>
            <a:xfrm>
              <a:off x="4324600" y="3507163"/>
              <a:ext cx="382493" cy="4001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C00000"/>
                  </a:solidFill>
                  <a:effectLst/>
                  <a:uLnTx/>
                  <a:uFillTx/>
                  <a:latin typeface="Arial"/>
                  <a:ea typeface="+mn-ea"/>
                  <a:cs typeface="Arial"/>
                  <a:sym typeface="Arial"/>
                </a:rPr>
                <a:t>+</a:t>
              </a:r>
            </a:p>
          </p:txBody>
        </p:sp>
        <p:sp>
          <p:nvSpPr>
            <p:cNvPr id="16" name="TextBox 15">
              <a:extLst>
                <a:ext uri="{FF2B5EF4-FFF2-40B4-BE49-F238E27FC236}">
                  <a16:creationId xmlns:a16="http://schemas.microsoft.com/office/drawing/2014/main" id="{035BA2EF-A954-A1A7-5CC1-B5AD6B1F5418}"/>
                </a:ext>
              </a:extLst>
            </p:cNvPr>
            <p:cNvSpPr txBox="1"/>
            <p:nvPr/>
          </p:nvSpPr>
          <p:spPr>
            <a:xfrm>
              <a:off x="5268498" y="3507163"/>
              <a:ext cx="382493" cy="4001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C00000"/>
                  </a:solidFill>
                  <a:effectLst/>
                  <a:uLnTx/>
                  <a:uFillTx/>
                  <a:latin typeface="Arial"/>
                  <a:ea typeface="+mn-ea"/>
                  <a:cs typeface="Arial"/>
                  <a:sym typeface="Arial"/>
                </a:rPr>
                <a:t>+</a:t>
              </a:r>
            </a:p>
          </p:txBody>
        </p:sp>
        <p:sp>
          <p:nvSpPr>
            <p:cNvPr id="17" name="TextBox 16">
              <a:extLst>
                <a:ext uri="{FF2B5EF4-FFF2-40B4-BE49-F238E27FC236}">
                  <a16:creationId xmlns:a16="http://schemas.microsoft.com/office/drawing/2014/main" id="{DD291401-6F1D-C179-594D-9DF5AB441761}"/>
                </a:ext>
              </a:extLst>
            </p:cNvPr>
            <p:cNvSpPr txBox="1"/>
            <p:nvPr/>
          </p:nvSpPr>
          <p:spPr>
            <a:xfrm>
              <a:off x="3160549" y="3507163"/>
              <a:ext cx="382493" cy="4001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C00000"/>
                  </a:solidFill>
                  <a:effectLst/>
                  <a:uLnTx/>
                  <a:uFillTx/>
                  <a:latin typeface="Arial"/>
                  <a:ea typeface="+mn-ea"/>
                  <a:cs typeface="Arial"/>
                  <a:sym typeface="Arial"/>
                </a:rPr>
                <a:t>+</a:t>
              </a:r>
            </a:p>
          </p:txBody>
        </p:sp>
        <p:sp>
          <p:nvSpPr>
            <p:cNvPr id="18" name="TextBox 17">
              <a:extLst>
                <a:ext uri="{FF2B5EF4-FFF2-40B4-BE49-F238E27FC236}">
                  <a16:creationId xmlns:a16="http://schemas.microsoft.com/office/drawing/2014/main" id="{363CA28C-CA9A-E904-052E-404C12C9766A}"/>
                </a:ext>
              </a:extLst>
            </p:cNvPr>
            <p:cNvSpPr txBox="1"/>
            <p:nvPr/>
          </p:nvSpPr>
          <p:spPr>
            <a:xfrm>
              <a:off x="3042764" y="3507163"/>
              <a:ext cx="382493" cy="4001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C00000"/>
                  </a:solidFill>
                  <a:effectLst/>
                  <a:uLnTx/>
                  <a:uFillTx/>
                  <a:latin typeface="Arial"/>
                  <a:ea typeface="+mn-ea"/>
                  <a:cs typeface="Arial"/>
                  <a:sym typeface="Arial"/>
                </a:rPr>
                <a:t>+</a:t>
              </a:r>
            </a:p>
          </p:txBody>
        </p:sp>
        <p:sp>
          <p:nvSpPr>
            <p:cNvPr id="19" name="TextBox 18">
              <a:extLst>
                <a:ext uri="{FF2B5EF4-FFF2-40B4-BE49-F238E27FC236}">
                  <a16:creationId xmlns:a16="http://schemas.microsoft.com/office/drawing/2014/main" id="{530C117F-CB00-B678-991D-DF0653A70835}"/>
                </a:ext>
              </a:extLst>
            </p:cNvPr>
            <p:cNvSpPr txBox="1"/>
            <p:nvPr/>
          </p:nvSpPr>
          <p:spPr>
            <a:xfrm>
              <a:off x="2952369" y="3507163"/>
              <a:ext cx="382493" cy="4001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C00000"/>
                  </a:solidFill>
                  <a:effectLst/>
                  <a:uLnTx/>
                  <a:uFillTx/>
                  <a:latin typeface="Arial"/>
                  <a:ea typeface="+mn-ea"/>
                  <a:cs typeface="Arial"/>
                  <a:sym typeface="Arial"/>
                </a:rPr>
                <a:t>+</a:t>
              </a:r>
            </a:p>
          </p:txBody>
        </p:sp>
        <p:sp>
          <p:nvSpPr>
            <p:cNvPr id="20" name="TextBox 19">
              <a:extLst>
                <a:ext uri="{FF2B5EF4-FFF2-40B4-BE49-F238E27FC236}">
                  <a16:creationId xmlns:a16="http://schemas.microsoft.com/office/drawing/2014/main" id="{0C68EFC9-C64A-4BA5-E7FB-3897F3BE54FB}"/>
                </a:ext>
              </a:extLst>
            </p:cNvPr>
            <p:cNvSpPr txBox="1"/>
            <p:nvPr/>
          </p:nvSpPr>
          <p:spPr>
            <a:xfrm>
              <a:off x="2942138" y="3507163"/>
              <a:ext cx="382493" cy="4001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C00000"/>
                  </a:solidFill>
                  <a:effectLst/>
                  <a:uLnTx/>
                  <a:uFillTx/>
                  <a:latin typeface="Arial"/>
                  <a:ea typeface="+mn-ea"/>
                  <a:cs typeface="Arial"/>
                  <a:sym typeface="Arial"/>
                </a:rPr>
                <a:t>+</a:t>
              </a:r>
            </a:p>
          </p:txBody>
        </p:sp>
        <p:sp>
          <p:nvSpPr>
            <p:cNvPr id="21" name="TextBox 20">
              <a:extLst>
                <a:ext uri="{FF2B5EF4-FFF2-40B4-BE49-F238E27FC236}">
                  <a16:creationId xmlns:a16="http://schemas.microsoft.com/office/drawing/2014/main" id="{D0AA5427-2C60-C5E4-DF72-249C2F518A4C}"/>
                </a:ext>
              </a:extLst>
            </p:cNvPr>
            <p:cNvSpPr txBox="1"/>
            <p:nvPr/>
          </p:nvSpPr>
          <p:spPr>
            <a:xfrm>
              <a:off x="2818148" y="3507163"/>
              <a:ext cx="382493" cy="4001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C00000"/>
                  </a:solidFill>
                  <a:effectLst/>
                  <a:uLnTx/>
                  <a:uFillTx/>
                  <a:latin typeface="Arial"/>
                  <a:ea typeface="+mn-ea"/>
                  <a:cs typeface="Arial"/>
                  <a:sym typeface="Arial"/>
                </a:rPr>
                <a:t>+</a:t>
              </a:r>
            </a:p>
          </p:txBody>
        </p:sp>
        <p:sp>
          <p:nvSpPr>
            <p:cNvPr id="22" name="TextBox 21">
              <a:extLst>
                <a:ext uri="{FF2B5EF4-FFF2-40B4-BE49-F238E27FC236}">
                  <a16:creationId xmlns:a16="http://schemas.microsoft.com/office/drawing/2014/main" id="{98850B41-E4CC-2441-54E4-D2559520F07D}"/>
                </a:ext>
              </a:extLst>
            </p:cNvPr>
            <p:cNvSpPr txBox="1"/>
            <p:nvPr/>
          </p:nvSpPr>
          <p:spPr>
            <a:xfrm>
              <a:off x="2519322" y="3305215"/>
              <a:ext cx="382493" cy="4001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C00000"/>
                  </a:solidFill>
                  <a:effectLst/>
                  <a:uLnTx/>
                  <a:uFillTx/>
                  <a:latin typeface="Arial"/>
                  <a:ea typeface="+mn-ea"/>
                  <a:cs typeface="Arial"/>
                  <a:sym typeface="Arial"/>
                </a:rPr>
                <a:t>+</a:t>
              </a:r>
            </a:p>
          </p:txBody>
        </p:sp>
        <p:sp>
          <p:nvSpPr>
            <p:cNvPr id="23" name="TextBox 22">
              <a:extLst>
                <a:ext uri="{FF2B5EF4-FFF2-40B4-BE49-F238E27FC236}">
                  <a16:creationId xmlns:a16="http://schemas.microsoft.com/office/drawing/2014/main" id="{8D06CA32-DB33-0595-DFFA-6D4088BF5B8D}"/>
                </a:ext>
              </a:extLst>
            </p:cNvPr>
            <p:cNvSpPr txBox="1"/>
            <p:nvPr/>
          </p:nvSpPr>
          <p:spPr>
            <a:xfrm>
              <a:off x="2602993" y="3309981"/>
              <a:ext cx="382493" cy="4001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C00000"/>
                  </a:solidFill>
                  <a:effectLst/>
                  <a:uLnTx/>
                  <a:uFillTx/>
                  <a:latin typeface="Arial"/>
                  <a:ea typeface="+mn-ea"/>
                  <a:cs typeface="Arial"/>
                  <a:sym typeface="Arial"/>
                </a:rPr>
                <a:t>+</a:t>
              </a:r>
            </a:p>
          </p:txBody>
        </p:sp>
        <p:sp>
          <p:nvSpPr>
            <p:cNvPr id="24" name="TextBox 23">
              <a:extLst>
                <a:ext uri="{FF2B5EF4-FFF2-40B4-BE49-F238E27FC236}">
                  <a16:creationId xmlns:a16="http://schemas.microsoft.com/office/drawing/2014/main" id="{94EB7837-4D7E-42CC-9707-F93A0E9EFE4D}"/>
                </a:ext>
              </a:extLst>
            </p:cNvPr>
            <p:cNvSpPr txBox="1"/>
            <p:nvPr/>
          </p:nvSpPr>
          <p:spPr>
            <a:xfrm>
              <a:off x="2322100" y="3150113"/>
              <a:ext cx="382493" cy="4001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C00000"/>
                  </a:solidFill>
                  <a:effectLst/>
                  <a:uLnTx/>
                  <a:uFillTx/>
                  <a:latin typeface="Arial"/>
                  <a:ea typeface="+mn-ea"/>
                  <a:cs typeface="Arial"/>
                  <a:sym typeface="Arial"/>
                </a:rPr>
                <a:t>+</a:t>
              </a:r>
            </a:p>
          </p:txBody>
        </p:sp>
        <p:sp>
          <p:nvSpPr>
            <p:cNvPr id="25" name="TextBox 24">
              <a:extLst>
                <a:ext uri="{FF2B5EF4-FFF2-40B4-BE49-F238E27FC236}">
                  <a16:creationId xmlns:a16="http://schemas.microsoft.com/office/drawing/2014/main" id="{8F52AA6A-F853-760E-D5D8-A9359A1B4B1A}"/>
                </a:ext>
              </a:extLst>
            </p:cNvPr>
            <p:cNvSpPr txBox="1"/>
            <p:nvPr/>
          </p:nvSpPr>
          <p:spPr>
            <a:xfrm>
              <a:off x="2274288" y="3150112"/>
              <a:ext cx="382493" cy="4001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C00000"/>
                  </a:solidFill>
                  <a:effectLst/>
                  <a:uLnTx/>
                  <a:uFillTx/>
                  <a:latin typeface="Arial"/>
                  <a:ea typeface="+mn-ea"/>
                  <a:cs typeface="Arial"/>
                  <a:sym typeface="Arial"/>
                </a:rPr>
                <a:t>+</a:t>
              </a:r>
            </a:p>
          </p:txBody>
        </p:sp>
        <p:sp>
          <p:nvSpPr>
            <p:cNvPr id="26" name="TextBox 25">
              <a:extLst>
                <a:ext uri="{FF2B5EF4-FFF2-40B4-BE49-F238E27FC236}">
                  <a16:creationId xmlns:a16="http://schemas.microsoft.com/office/drawing/2014/main" id="{47962CB7-E418-D6B1-6FCD-E82B7C1B7903}"/>
                </a:ext>
              </a:extLst>
            </p:cNvPr>
            <p:cNvSpPr txBox="1"/>
            <p:nvPr/>
          </p:nvSpPr>
          <p:spPr>
            <a:xfrm>
              <a:off x="2244406" y="3150112"/>
              <a:ext cx="382493" cy="4001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C00000"/>
                  </a:solidFill>
                  <a:effectLst/>
                  <a:uLnTx/>
                  <a:uFillTx/>
                  <a:latin typeface="Arial"/>
                  <a:ea typeface="+mn-ea"/>
                  <a:cs typeface="Arial"/>
                  <a:sym typeface="Arial"/>
                </a:rPr>
                <a:t>+</a:t>
              </a:r>
            </a:p>
          </p:txBody>
        </p:sp>
        <p:sp>
          <p:nvSpPr>
            <p:cNvPr id="27" name="TextBox 26">
              <a:extLst>
                <a:ext uri="{FF2B5EF4-FFF2-40B4-BE49-F238E27FC236}">
                  <a16:creationId xmlns:a16="http://schemas.microsoft.com/office/drawing/2014/main" id="{3498B026-866D-80E8-07BA-ADF6099E7B5A}"/>
                </a:ext>
              </a:extLst>
            </p:cNvPr>
            <p:cNvSpPr txBox="1"/>
            <p:nvPr/>
          </p:nvSpPr>
          <p:spPr>
            <a:xfrm>
              <a:off x="2220501" y="3150112"/>
              <a:ext cx="382493" cy="4001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C00000"/>
                  </a:solidFill>
                  <a:effectLst/>
                  <a:uLnTx/>
                  <a:uFillTx/>
                  <a:latin typeface="Arial"/>
                  <a:ea typeface="+mn-ea"/>
                  <a:cs typeface="Arial"/>
                  <a:sym typeface="Arial"/>
                </a:rPr>
                <a:t>+</a:t>
              </a:r>
            </a:p>
          </p:txBody>
        </p:sp>
        <p:sp>
          <p:nvSpPr>
            <p:cNvPr id="28" name="TextBox 27">
              <a:extLst>
                <a:ext uri="{FF2B5EF4-FFF2-40B4-BE49-F238E27FC236}">
                  <a16:creationId xmlns:a16="http://schemas.microsoft.com/office/drawing/2014/main" id="{CA89D144-D516-F979-0300-592905D29437}"/>
                </a:ext>
              </a:extLst>
            </p:cNvPr>
            <p:cNvSpPr txBox="1"/>
            <p:nvPr/>
          </p:nvSpPr>
          <p:spPr>
            <a:xfrm>
              <a:off x="2208546" y="3150113"/>
              <a:ext cx="382493" cy="4001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C00000"/>
                  </a:solidFill>
                  <a:effectLst/>
                  <a:uLnTx/>
                  <a:uFillTx/>
                  <a:latin typeface="Arial"/>
                  <a:ea typeface="+mn-ea"/>
                  <a:cs typeface="Arial"/>
                  <a:sym typeface="Arial"/>
                </a:rPr>
                <a:t>+</a:t>
              </a:r>
            </a:p>
          </p:txBody>
        </p:sp>
        <p:sp>
          <p:nvSpPr>
            <p:cNvPr id="29" name="TextBox 28">
              <a:extLst>
                <a:ext uri="{FF2B5EF4-FFF2-40B4-BE49-F238E27FC236}">
                  <a16:creationId xmlns:a16="http://schemas.microsoft.com/office/drawing/2014/main" id="{7FCF2CF1-4599-F780-9783-C6B8A5E6066A}"/>
                </a:ext>
              </a:extLst>
            </p:cNvPr>
            <p:cNvSpPr txBox="1"/>
            <p:nvPr/>
          </p:nvSpPr>
          <p:spPr>
            <a:xfrm>
              <a:off x="1951560" y="2917031"/>
              <a:ext cx="382493" cy="4001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C00000"/>
                  </a:solidFill>
                  <a:effectLst/>
                  <a:uLnTx/>
                  <a:uFillTx/>
                  <a:latin typeface="Arial"/>
                  <a:ea typeface="+mn-ea"/>
                  <a:cs typeface="Arial"/>
                  <a:sym typeface="Arial"/>
                </a:rPr>
                <a:t>+</a:t>
              </a:r>
            </a:p>
          </p:txBody>
        </p:sp>
        <p:sp>
          <p:nvSpPr>
            <p:cNvPr id="30" name="TextBox 29">
              <a:extLst>
                <a:ext uri="{FF2B5EF4-FFF2-40B4-BE49-F238E27FC236}">
                  <a16:creationId xmlns:a16="http://schemas.microsoft.com/office/drawing/2014/main" id="{A177CEC2-BD70-B180-96AB-79B7864FA6DE}"/>
                </a:ext>
              </a:extLst>
            </p:cNvPr>
            <p:cNvSpPr txBox="1"/>
            <p:nvPr/>
          </p:nvSpPr>
          <p:spPr>
            <a:xfrm>
              <a:off x="1826054" y="2809455"/>
              <a:ext cx="382493" cy="4001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C00000"/>
                  </a:solidFill>
                  <a:effectLst/>
                  <a:uLnTx/>
                  <a:uFillTx/>
                  <a:latin typeface="Arial"/>
                  <a:ea typeface="+mn-ea"/>
                  <a:cs typeface="Arial"/>
                  <a:sym typeface="Arial"/>
                </a:rPr>
                <a:t>+</a:t>
              </a:r>
            </a:p>
          </p:txBody>
        </p:sp>
        <p:sp>
          <p:nvSpPr>
            <p:cNvPr id="31" name="TextBox 30">
              <a:extLst>
                <a:ext uri="{FF2B5EF4-FFF2-40B4-BE49-F238E27FC236}">
                  <a16:creationId xmlns:a16="http://schemas.microsoft.com/office/drawing/2014/main" id="{7AC08CF2-A7C3-B3B8-99C5-2A3CE1ACAA3C}"/>
                </a:ext>
              </a:extLst>
            </p:cNvPr>
            <p:cNvSpPr txBox="1"/>
            <p:nvPr/>
          </p:nvSpPr>
          <p:spPr>
            <a:xfrm>
              <a:off x="1712501" y="2600277"/>
              <a:ext cx="382493" cy="4001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C00000"/>
                  </a:solidFill>
                  <a:effectLst/>
                  <a:uLnTx/>
                  <a:uFillTx/>
                  <a:latin typeface="Arial"/>
                  <a:ea typeface="+mn-ea"/>
                  <a:cs typeface="Arial"/>
                  <a:sym typeface="Arial"/>
                </a:rPr>
                <a:t>+</a:t>
              </a:r>
            </a:p>
          </p:txBody>
        </p:sp>
        <p:sp>
          <p:nvSpPr>
            <p:cNvPr id="32" name="TextBox 31">
              <a:extLst>
                <a:ext uri="{FF2B5EF4-FFF2-40B4-BE49-F238E27FC236}">
                  <a16:creationId xmlns:a16="http://schemas.microsoft.com/office/drawing/2014/main" id="{3934E16C-1DBA-CB3E-BAA8-669D905A95FB}"/>
                </a:ext>
              </a:extLst>
            </p:cNvPr>
            <p:cNvSpPr txBox="1"/>
            <p:nvPr/>
          </p:nvSpPr>
          <p:spPr>
            <a:xfrm>
              <a:off x="1652737" y="2405567"/>
              <a:ext cx="382493" cy="4001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C00000"/>
                  </a:solidFill>
                  <a:effectLst/>
                  <a:uLnTx/>
                  <a:uFillTx/>
                  <a:latin typeface="Arial"/>
                  <a:ea typeface="+mn-ea"/>
                  <a:cs typeface="Arial"/>
                  <a:sym typeface="Arial"/>
                </a:rPr>
                <a:t>+</a:t>
              </a:r>
            </a:p>
          </p:txBody>
        </p:sp>
        <p:sp>
          <p:nvSpPr>
            <p:cNvPr id="33" name="TextBox 32">
              <a:extLst>
                <a:ext uri="{FF2B5EF4-FFF2-40B4-BE49-F238E27FC236}">
                  <a16:creationId xmlns:a16="http://schemas.microsoft.com/office/drawing/2014/main" id="{2F1F89AF-3B0B-C479-250F-C0C838012584}"/>
                </a:ext>
              </a:extLst>
            </p:cNvPr>
            <p:cNvSpPr txBox="1"/>
            <p:nvPr/>
          </p:nvSpPr>
          <p:spPr>
            <a:xfrm>
              <a:off x="1419654" y="2243433"/>
              <a:ext cx="382493" cy="4001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C00000"/>
                  </a:solidFill>
                  <a:effectLst/>
                  <a:uLnTx/>
                  <a:uFillTx/>
                  <a:latin typeface="Arial"/>
                  <a:ea typeface="+mn-ea"/>
                  <a:cs typeface="Arial"/>
                  <a:sym typeface="Arial"/>
                </a:rPr>
                <a:t>+</a:t>
              </a:r>
            </a:p>
          </p:txBody>
        </p:sp>
        <p:sp>
          <p:nvSpPr>
            <p:cNvPr id="34" name="TextBox 33">
              <a:extLst>
                <a:ext uri="{FF2B5EF4-FFF2-40B4-BE49-F238E27FC236}">
                  <a16:creationId xmlns:a16="http://schemas.microsoft.com/office/drawing/2014/main" id="{E57EE2BA-E7DD-6F82-B376-0B8042A47DF8}"/>
                </a:ext>
              </a:extLst>
            </p:cNvPr>
            <p:cNvSpPr txBox="1"/>
            <p:nvPr/>
          </p:nvSpPr>
          <p:spPr>
            <a:xfrm>
              <a:off x="1497349" y="2253643"/>
              <a:ext cx="382493" cy="4001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C00000"/>
                  </a:solidFill>
                  <a:effectLst/>
                  <a:uLnTx/>
                  <a:uFillTx/>
                  <a:latin typeface="Arial"/>
                  <a:ea typeface="+mn-ea"/>
                  <a:cs typeface="Arial"/>
                  <a:sym typeface="Arial"/>
                </a:rPr>
                <a:t>+</a:t>
              </a:r>
            </a:p>
          </p:txBody>
        </p:sp>
        <p:sp>
          <p:nvSpPr>
            <p:cNvPr id="35" name="TextBox 34">
              <a:extLst>
                <a:ext uri="{FF2B5EF4-FFF2-40B4-BE49-F238E27FC236}">
                  <a16:creationId xmlns:a16="http://schemas.microsoft.com/office/drawing/2014/main" id="{44E84BE0-E201-CDDD-8026-C987597B4FC3}"/>
                </a:ext>
              </a:extLst>
            </p:cNvPr>
            <p:cNvSpPr txBox="1"/>
            <p:nvPr/>
          </p:nvSpPr>
          <p:spPr>
            <a:xfrm>
              <a:off x="2679672" y="3500812"/>
              <a:ext cx="382493" cy="4001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C00000"/>
                  </a:solidFill>
                  <a:effectLst/>
                  <a:uLnTx/>
                  <a:uFillTx/>
                  <a:latin typeface="Arial"/>
                  <a:ea typeface="+mn-ea"/>
                  <a:cs typeface="Arial"/>
                  <a:sym typeface="Arial"/>
                </a:rPr>
                <a:t>+</a:t>
              </a:r>
            </a:p>
          </p:txBody>
        </p:sp>
        <p:sp>
          <p:nvSpPr>
            <p:cNvPr id="36" name="TextBox 35">
              <a:extLst>
                <a:ext uri="{FF2B5EF4-FFF2-40B4-BE49-F238E27FC236}">
                  <a16:creationId xmlns:a16="http://schemas.microsoft.com/office/drawing/2014/main" id="{4E9DFF01-58C8-4313-DAB1-356467326DDF}"/>
                </a:ext>
              </a:extLst>
            </p:cNvPr>
            <p:cNvSpPr txBox="1"/>
            <p:nvPr/>
          </p:nvSpPr>
          <p:spPr>
            <a:xfrm>
              <a:off x="2624638" y="3500812"/>
              <a:ext cx="382493" cy="4001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C00000"/>
                  </a:solidFill>
                  <a:effectLst/>
                  <a:uLnTx/>
                  <a:uFillTx/>
                  <a:latin typeface="Arial"/>
                  <a:ea typeface="+mn-ea"/>
                  <a:cs typeface="Arial"/>
                  <a:sym typeface="Arial"/>
                </a:rPr>
                <a:t>+</a:t>
              </a:r>
            </a:p>
          </p:txBody>
        </p:sp>
        <p:sp>
          <p:nvSpPr>
            <p:cNvPr id="37" name="TextBox 36">
              <a:extLst>
                <a:ext uri="{FF2B5EF4-FFF2-40B4-BE49-F238E27FC236}">
                  <a16:creationId xmlns:a16="http://schemas.microsoft.com/office/drawing/2014/main" id="{8D3F1149-119F-85E7-581B-32346D720F29}"/>
                </a:ext>
              </a:extLst>
            </p:cNvPr>
            <p:cNvSpPr txBox="1"/>
            <p:nvPr/>
          </p:nvSpPr>
          <p:spPr>
            <a:xfrm>
              <a:off x="2641572" y="3507163"/>
              <a:ext cx="382493" cy="4001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C00000"/>
                  </a:solidFill>
                  <a:effectLst/>
                  <a:uLnTx/>
                  <a:uFillTx/>
                  <a:latin typeface="Arial"/>
                  <a:ea typeface="+mn-ea"/>
                  <a:cs typeface="Arial"/>
                  <a:sym typeface="Arial"/>
                </a:rPr>
                <a:t>+</a:t>
              </a:r>
            </a:p>
          </p:txBody>
        </p:sp>
        <p:sp>
          <p:nvSpPr>
            <p:cNvPr id="38" name="TextBox 37">
              <a:extLst>
                <a:ext uri="{FF2B5EF4-FFF2-40B4-BE49-F238E27FC236}">
                  <a16:creationId xmlns:a16="http://schemas.microsoft.com/office/drawing/2014/main" id="{FC0AB340-F437-CC28-65F3-E7E87B3825A7}"/>
                </a:ext>
              </a:extLst>
            </p:cNvPr>
            <p:cNvSpPr txBox="1"/>
            <p:nvPr/>
          </p:nvSpPr>
          <p:spPr>
            <a:xfrm>
              <a:off x="2233946" y="3150113"/>
              <a:ext cx="382493" cy="4001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C00000"/>
                  </a:solidFill>
                  <a:effectLst/>
                  <a:uLnTx/>
                  <a:uFillTx/>
                  <a:latin typeface="Arial"/>
                  <a:ea typeface="+mn-ea"/>
                  <a:cs typeface="Arial"/>
                  <a:sym typeface="Arial"/>
                </a:rPr>
                <a:t>+</a:t>
              </a:r>
            </a:p>
          </p:txBody>
        </p:sp>
        <p:sp>
          <p:nvSpPr>
            <p:cNvPr id="39" name="TextBox 38">
              <a:extLst>
                <a:ext uri="{FF2B5EF4-FFF2-40B4-BE49-F238E27FC236}">
                  <a16:creationId xmlns:a16="http://schemas.microsoft.com/office/drawing/2014/main" id="{D5B68DEA-6002-EF4C-722D-B22457ED9F3A}"/>
                </a:ext>
              </a:extLst>
            </p:cNvPr>
            <p:cNvSpPr txBox="1"/>
            <p:nvPr/>
          </p:nvSpPr>
          <p:spPr>
            <a:xfrm>
              <a:off x="2259346" y="3150113"/>
              <a:ext cx="382493" cy="4001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C00000"/>
                  </a:solidFill>
                  <a:effectLst/>
                  <a:uLnTx/>
                  <a:uFillTx/>
                  <a:latin typeface="Arial"/>
                  <a:ea typeface="+mn-ea"/>
                  <a:cs typeface="Arial"/>
                  <a:sym typeface="Arial"/>
                </a:rPr>
                <a:t>+</a:t>
              </a:r>
            </a:p>
          </p:txBody>
        </p:sp>
        <p:sp>
          <p:nvSpPr>
            <p:cNvPr id="40" name="TextBox 39">
              <a:extLst>
                <a:ext uri="{FF2B5EF4-FFF2-40B4-BE49-F238E27FC236}">
                  <a16:creationId xmlns:a16="http://schemas.microsoft.com/office/drawing/2014/main" id="{C36BD61A-C66C-6E4A-B664-DE7D881407E3}"/>
                </a:ext>
              </a:extLst>
            </p:cNvPr>
            <p:cNvSpPr txBox="1"/>
            <p:nvPr/>
          </p:nvSpPr>
          <p:spPr>
            <a:xfrm>
              <a:off x="2200080" y="3150113"/>
              <a:ext cx="382493" cy="4001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C00000"/>
                  </a:solidFill>
                  <a:effectLst/>
                  <a:uLnTx/>
                  <a:uFillTx/>
                  <a:latin typeface="Arial"/>
                  <a:ea typeface="+mn-ea"/>
                  <a:cs typeface="Arial"/>
                  <a:sym typeface="Arial"/>
                </a:rPr>
                <a:t>+</a:t>
              </a:r>
            </a:p>
          </p:txBody>
        </p:sp>
        <p:sp>
          <p:nvSpPr>
            <p:cNvPr id="41" name="TextBox 40">
              <a:extLst>
                <a:ext uri="{FF2B5EF4-FFF2-40B4-BE49-F238E27FC236}">
                  <a16:creationId xmlns:a16="http://schemas.microsoft.com/office/drawing/2014/main" id="{C407AC82-7DE9-FE63-37D3-D340AD76D6C6}"/>
                </a:ext>
              </a:extLst>
            </p:cNvPr>
            <p:cNvSpPr txBox="1"/>
            <p:nvPr/>
          </p:nvSpPr>
          <p:spPr>
            <a:xfrm>
              <a:off x="1579085" y="2346839"/>
              <a:ext cx="382493" cy="4001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C00000"/>
                  </a:solidFill>
                  <a:effectLst/>
                  <a:uLnTx/>
                  <a:uFillTx/>
                  <a:latin typeface="Arial"/>
                  <a:ea typeface="+mn-ea"/>
                  <a:cs typeface="Arial"/>
                  <a:sym typeface="Arial"/>
                </a:rPr>
                <a:t>+</a:t>
              </a:r>
            </a:p>
          </p:txBody>
        </p:sp>
        <p:sp>
          <p:nvSpPr>
            <p:cNvPr id="42" name="TextBox 41">
              <a:extLst>
                <a:ext uri="{FF2B5EF4-FFF2-40B4-BE49-F238E27FC236}">
                  <a16:creationId xmlns:a16="http://schemas.microsoft.com/office/drawing/2014/main" id="{C78F0684-1B91-C20C-0DF2-F07A31F19411}"/>
                </a:ext>
              </a:extLst>
            </p:cNvPr>
            <p:cNvSpPr txBox="1"/>
            <p:nvPr/>
          </p:nvSpPr>
          <p:spPr>
            <a:xfrm>
              <a:off x="1608562" y="2471329"/>
              <a:ext cx="382493" cy="4001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C00000"/>
                  </a:solidFill>
                  <a:effectLst/>
                  <a:uLnTx/>
                  <a:uFillTx/>
                  <a:latin typeface="Arial"/>
                  <a:ea typeface="+mn-ea"/>
                  <a:cs typeface="Arial"/>
                  <a:sym typeface="Arial"/>
                </a:rPr>
                <a:t>+</a:t>
              </a:r>
            </a:p>
          </p:txBody>
        </p:sp>
        <p:sp>
          <p:nvSpPr>
            <p:cNvPr id="43" name="TextBox 42">
              <a:extLst>
                <a:ext uri="{FF2B5EF4-FFF2-40B4-BE49-F238E27FC236}">
                  <a16:creationId xmlns:a16="http://schemas.microsoft.com/office/drawing/2014/main" id="{DE042FFC-91D2-DF3A-B1E6-AB4CEA25D02E}"/>
                </a:ext>
              </a:extLst>
            </p:cNvPr>
            <p:cNvSpPr txBox="1"/>
            <p:nvPr/>
          </p:nvSpPr>
          <p:spPr>
            <a:xfrm>
              <a:off x="1673786" y="2401088"/>
              <a:ext cx="382493" cy="4001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C00000"/>
                  </a:solidFill>
                  <a:effectLst/>
                  <a:uLnTx/>
                  <a:uFillTx/>
                  <a:latin typeface="Arial"/>
                  <a:ea typeface="+mn-ea"/>
                  <a:cs typeface="Arial"/>
                  <a:sym typeface="Arial"/>
                </a:rPr>
                <a:t>+</a:t>
              </a:r>
            </a:p>
          </p:txBody>
        </p:sp>
        <p:sp>
          <p:nvSpPr>
            <p:cNvPr id="44" name="TextBox 43">
              <a:extLst>
                <a:ext uri="{FF2B5EF4-FFF2-40B4-BE49-F238E27FC236}">
                  <a16:creationId xmlns:a16="http://schemas.microsoft.com/office/drawing/2014/main" id="{00A4D9D5-2996-9141-C695-ACACCE0997F8}"/>
                </a:ext>
              </a:extLst>
            </p:cNvPr>
            <p:cNvSpPr txBox="1"/>
            <p:nvPr/>
          </p:nvSpPr>
          <p:spPr>
            <a:xfrm>
              <a:off x="1528285" y="2416140"/>
              <a:ext cx="382493" cy="4001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C00000"/>
                  </a:solidFill>
                  <a:effectLst/>
                  <a:uLnTx/>
                  <a:uFillTx/>
                  <a:latin typeface="Arial"/>
                  <a:ea typeface="+mn-ea"/>
                  <a:cs typeface="Arial"/>
                  <a:sym typeface="Arial"/>
                </a:rPr>
                <a:t>+</a:t>
              </a:r>
            </a:p>
          </p:txBody>
        </p:sp>
        <p:grpSp>
          <p:nvGrpSpPr>
            <p:cNvPr id="45" name="Group 44">
              <a:extLst>
                <a:ext uri="{FF2B5EF4-FFF2-40B4-BE49-F238E27FC236}">
                  <a16:creationId xmlns:a16="http://schemas.microsoft.com/office/drawing/2014/main" id="{51C2C56E-B055-81FD-9005-C6475C1A609D}"/>
                </a:ext>
              </a:extLst>
            </p:cNvPr>
            <p:cNvGrpSpPr/>
            <p:nvPr/>
          </p:nvGrpSpPr>
          <p:grpSpPr>
            <a:xfrm>
              <a:off x="1022422" y="1907071"/>
              <a:ext cx="3946604" cy="1193215"/>
              <a:chOff x="1105543" y="1245573"/>
              <a:chExt cx="2959953" cy="894911"/>
            </a:xfrm>
          </p:grpSpPr>
          <p:sp>
            <p:nvSpPr>
              <p:cNvPr id="118" name="TextBox 117">
                <a:extLst>
                  <a:ext uri="{FF2B5EF4-FFF2-40B4-BE49-F238E27FC236}">
                    <a16:creationId xmlns:a16="http://schemas.microsoft.com/office/drawing/2014/main" id="{39352AF0-4B77-E088-408F-6A667D7B3DB8}"/>
                  </a:ext>
                </a:extLst>
              </p:cNvPr>
              <p:cNvSpPr txBox="1"/>
              <p:nvPr/>
            </p:nvSpPr>
            <p:spPr>
              <a:xfrm>
                <a:off x="3778626" y="1840401"/>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19" name="TextBox 118">
                <a:extLst>
                  <a:ext uri="{FF2B5EF4-FFF2-40B4-BE49-F238E27FC236}">
                    <a16:creationId xmlns:a16="http://schemas.microsoft.com/office/drawing/2014/main" id="{56731954-21F3-6430-6492-4D3A969AF299}"/>
                  </a:ext>
                </a:extLst>
              </p:cNvPr>
              <p:cNvSpPr txBox="1"/>
              <p:nvPr/>
            </p:nvSpPr>
            <p:spPr>
              <a:xfrm>
                <a:off x="3191438" y="1840401"/>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20" name="TextBox 119">
                <a:extLst>
                  <a:ext uri="{FF2B5EF4-FFF2-40B4-BE49-F238E27FC236}">
                    <a16:creationId xmlns:a16="http://schemas.microsoft.com/office/drawing/2014/main" id="{E557EDD4-FABB-09BA-3485-4B979C341072}"/>
                  </a:ext>
                </a:extLst>
              </p:cNvPr>
              <p:cNvSpPr txBox="1"/>
              <p:nvPr/>
            </p:nvSpPr>
            <p:spPr>
              <a:xfrm>
                <a:off x="2935944" y="1840401"/>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21" name="TextBox 120">
                <a:extLst>
                  <a:ext uri="{FF2B5EF4-FFF2-40B4-BE49-F238E27FC236}">
                    <a16:creationId xmlns:a16="http://schemas.microsoft.com/office/drawing/2014/main" id="{3399B4D9-57A6-1871-9750-5A0077907B4A}"/>
                  </a:ext>
                </a:extLst>
              </p:cNvPr>
              <p:cNvSpPr txBox="1"/>
              <p:nvPr/>
            </p:nvSpPr>
            <p:spPr>
              <a:xfrm>
                <a:off x="2926978" y="1840401"/>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22" name="TextBox 121">
                <a:extLst>
                  <a:ext uri="{FF2B5EF4-FFF2-40B4-BE49-F238E27FC236}">
                    <a16:creationId xmlns:a16="http://schemas.microsoft.com/office/drawing/2014/main" id="{67DEF42E-E668-6ABC-5023-0354BFF3A20C}"/>
                  </a:ext>
                </a:extLst>
              </p:cNvPr>
              <p:cNvSpPr txBox="1"/>
              <p:nvPr/>
            </p:nvSpPr>
            <p:spPr>
              <a:xfrm>
                <a:off x="2828367" y="1840401"/>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23" name="TextBox 122">
                <a:extLst>
                  <a:ext uri="{FF2B5EF4-FFF2-40B4-BE49-F238E27FC236}">
                    <a16:creationId xmlns:a16="http://schemas.microsoft.com/office/drawing/2014/main" id="{0678AE0D-6AA7-7673-DFD7-1A9DED3AACB0}"/>
                  </a:ext>
                </a:extLst>
              </p:cNvPr>
              <p:cNvSpPr txBox="1"/>
              <p:nvPr/>
            </p:nvSpPr>
            <p:spPr>
              <a:xfrm>
                <a:off x="2752167" y="1840401"/>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24" name="TextBox 123">
                <a:extLst>
                  <a:ext uri="{FF2B5EF4-FFF2-40B4-BE49-F238E27FC236}">
                    <a16:creationId xmlns:a16="http://schemas.microsoft.com/office/drawing/2014/main" id="{5AFCCA84-E4F6-60F5-3F53-580E6F8FDF95}"/>
                  </a:ext>
                </a:extLst>
              </p:cNvPr>
              <p:cNvSpPr txBox="1"/>
              <p:nvPr/>
            </p:nvSpPr>
            <p:spPr>
              <a:xfrm>
                <a:off x="2622179" y="1840401"/>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25" name="TextBox 124">
                <a:extLst>
                  <a:ext uri="{FF2B5EF4-FFF2-40B4-BE49-F238E27FC236}">
                    <a16:creationId xmlns:a16="http://schemas.microsoft.com/office/drawing/2014/main" id="{D12738AE-94D7-0002-A6BD-E119BC3D2FAB}"/>
                  </a:ext>
                </a:extLst>
              </p:cNvPr>
              <p:cNvSpPr txBox="1"/>
              <p:nvPr/>
            </p:nvSpPr>
            <p:spPr>
              <a:xfrm>
                <a:off x="2463855" y="1840401"/>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26" name="TextBox 125">
                <a:extLst>
                  <a:ext uri="{FF2B5EF4-FFF2-40B4-BE49-F238E27FC236}">
                    <a16:creationId xmlns:a16="http://schemas.microsoft.com/office/drawing/2014/main" id="{C43881CD-801A-E52D-CC77-C7E7A753A52A}"/>
                  </a:ext>
                </a:extLst>
              </p:cNvPr>
              <p:cNvSpPr txBox="1"/>
              <p:nvPr/>
            </p:nvSpPr>
            <p:spPr>
              <a:xfrm>
                <a:off x="2312853" y="1567759"/>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27" name="TextBox 126">
                <a:extLst>
                  <a:ext uri="{FF2B5EF4-FFF2-40B4-BE49-F238E27FC236}">
                    <a16:creationId xmlns:a16="http://schemas.microsoft.com/office/drawing/2014/main" id="{E6129BA6-1B7F-FD1F-53D2-B83EE6C51BF3}"/>
                  </a:ext>
                </a:extLst>
              </p:cNvPr>
              <p:cNvSpPr txBox="1"/>
              <p:nvPr/>
            </p:nvSpPr>
            <p:spPr>
              <a:xfrm>
                <a:off x="2275102" y="1567759"/>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28" name="TextBox 127">
                <a:extLst>
                  <a:ext uri="{FF2B5EF4-FFF2-40B4-BE49-F238E27FC236}">
                    <a16:creationId xmlns:a16="http://schemas.microsoft.com/office/drawing/2014/main" id="{C74CCF5B-5955-3A4B-E437-5ACB29691938}"/>
                  </a:ext>
                </a:extLst>
              </p:cNvPr>
              <p:cNvSpPr txBox="1"/>
              <p:nvPr/>
            </p:nvSpPr>
            <p:spPr>
              <a:xfrm>
                <a:off x="2266713" y="1567758"/>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29" name="TextBox 128">
                <a:extLst>
                  <a:ext uri="{FF2B5EF4-FFF2-40B4-BE49-F238E27FC236}">
                    <a16:creationId xmlns:a16="http://schemas.microsoft.com/office/drawing/2014/main" id="{38457905-9A0A-213B-F6BB-AA6B1FBD56E6}"/>
                  </a:ext>
                </a:extLst>
              </p:cNvPr>
              <p:cNvSpPr txBox="1"/>
              <p:nvPr/>
            </p:nvSpPr>
            <p:spPr>
              <a:xfrm>
                <a:off x="2254129" y="1567758"/>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30" name="TextBox 129">
                <a:extLst>
                  <a:ext uri="{FF2B5EF4-FFF2-40B4-BE49-F238E27FC236}">
                    <a16:creationId xmlns:a16="http://schemas.microsoft.com/office/drawing/2014/main" id="{224A7505-07F5-6047-62A6-E8FCD3EACD9F}"/>
                  </a:ext>
                </a:extLst>
              </p:cNvPr>
              <p:cNvSpPr txBox="1"/>
              <p:nvPr/>
            </p:nvSpPr>
            <p:spPr>
              <a:xfrm>
                <a:off x="2178629" y="1567758"/>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31" name="TextBox 130">
                <a:extLst>
                  <a:ext uri="{FF2B5EF4-FFF2-40B4-BE49-F238E27FC236}">
                    <a16:creationId xmlns:a16="http://schemas.microsoft.com/office/drawing/2014/main" id="{63B257F4-FC88-E474-EF46-074BA9C56848}"/>
                  </a:ext>
                </a:extLst>
              </p:cNvPr>
              <p:cNvSpPr txBox="1"/>
              <p:nvPr/>
            </p:nvSpPr>
            <p:spPr>
              <a:xfrm>
                <a:off x="2140879" y="1567758"/>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32" name="TextBox 131">
                <a:extLst>
                  <a:ext uri="{FF2B5EF4-FFF2-40B4-BE49-F238E27FC236}">
                    <a16:creationId xmlns:a16="http://schemas.microsoft.com/office/drawing/2014/main" id="{C5B4DC6B-E3CC-3185-C25B-2016DE8BC76E}"/>
                  </a:ext>
                </a:extLst>
              </p:cNvPr>
              <p:cNvSpPr txBox="1"/>
              <p:nvPr/>
            </p:nvSpPr>
            <p:spPr>
              <a:xfrm>
                <a:off x="2124101" y="1567758"/>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33" name="TextBox 132">
                <a:extLst>
                  <a:ext uri="{FF2B5EF4-FFF2-40B4-BE49-F238E27FC236}">
                    <a16:creationId xmlns:a16="http://schemas.microsoft.com/office/drawing/2014/main" id="{9A1D6FAC-2EC2-9793-7527-982075FEED61}"/>
                  </a:ext>
                </a:extLst>
              </p:cNvPr>
              <p:cNvSpPr txBox="1"/>
              <p:nvPr/>
            </p:nvSpPr>
            <p:spPr>
              <a:xfrm>
                <a:off x="2132490" y="1567758"/>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34" name="TextBox 133">
                <a:extLst>
                  <a:ext uri="{FF2B5EF4-FFF2-40B4-BE49-F238E27FC236}">
                    <a16:creationId xmlns:a16="http://schemas.microsoft.com/office/drawing/2014/main" id="{364C094B-FF98-F883-782A-008A7AE9EEC7}"/>
                  </a:ext>
                </a:extLst>
              </p:cNvPr>
              <p:cNvSpPr txBox="1"/>
              <p:nvPr/>
            </p:nvSpPr>
            <p:spPr>
              <a:xfrm>
                <a:off x="2115712" y="1567758"/>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35" name="TextBox 134">
                <a:extLst>
                  <a:ext uri="{FF2B5EF4-FFF2-40B4-BE49-F238E27FC236}">
                    <a16:creationId xmlns:a16="http://schemas.microsoft.com/office/drawing/2014/main" id="{AAD230A8-1652-2491-39BB-BC0916243EA0}"/>
                  </a:ext>
                </a:extLst>
              </p:cNvPr>
              <p:cNvSpPr txBox="1"/>
              <p:nvPr/>
            </p:nvSpPr>
            <p:spPr>
              <a:xfrm>
                <a:off x="2077961" y="1567758"/>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36" name="TextBox 135">
                <a:extLst>
                  <a:ext uri="{FF2B5EF4-FFF2-40B4-BE49-F238E27FC236}">
                    <a16:creationId xmlns:a16="http://schemas.microsoft.com/office/drawing/2014/main" id="{71EBB7F9-9819-4A2C-A699-AB908A60B3C6}"/>
                  </a:ext>
                </a:extLst>
              </p:cNvPr>
              <p:cNvSpPr txBox="1"/>
              <p:nvPr/>
            </p:nvSpPr>
            <p:spPr>
              <a:xfrm>
                <a:off x="2052794" y="1567758"/>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37" name="TextBox 136">
                <a:extLst>
                  <a:ext uri="{FF2B5EF4-FFF2-40B4-BE49-F238E27FC236}">
                    <a16:creationId xmlns:a16="http://schemas.microsoft.com/office/drawing/2014/main" id="{04649F4E-8F67-D04F-C0EE-0DFC25F6CC19}"/>
                  </a:ext>
                </a:extLst>
              </p:cNvPr>
              <p:cNvSpPr txBox="1"/>
              <p:nvPr/>
            </p:nvSpPr>
            <p:spPr>
              <a:xfrm>
                <a:off x="2036016" y="1567758"/>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38" name="TextBox 137">
                <a:extLst>
                  <a:ext uri="{FF2B5EF4-FFF2-40B4-BE49-F238E27FC236}">
                    <a16:creationId xmlns:a16="http://schemas.microsoft.com/office/drawing/2014/main" id="{D7C432BE-30BD-18BE-65A8-AA9E8921FF67}"/>
                  </a:ext>
                </a:extLst>
              </p:cNvPr>
              <p:cNvSpPr txBox="1"/>
              <p:nvPr/>
            </p:nvSpPr>
            <p:spPr>
              <a:xfrm>
                <a:off x="2044405" y="1567757"/>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39" name="TextBox 138">
                <a:extLst>
                  <a:ext uri="{FF2B5EF4-FFF2-40B4-BE49-F238E27FC236}">
                    <a16:creationId xmlns:a16="http://schemas.microsoft.com/office/drawing/2014/main" id="{C352A2DB-86E7-2FC2-F776-C3FA2AE0086A}"/>
                  </a:ext>
                </a:extLst>
              </p:cNvPr>
              <p:cNvSpPr txBox="1"/>
              <p:nvPr/>
            </p:nvSpPr>
            <p:spPr>
              <a:xfrm>
                <a:off x="2027627" y="1567757"/>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40" name="TextBox 139">
                <a:extLst>
                  <a:ext uri="{FF2B5EF4-FFF2-40B4-BE49-F238E27FC236}">
                    <a16:creationId xmlns:a16="http://schemas.microsoft.com/office/drawing/2014/main" id="{2E09D2B4-3508-38AA-45AC-522DD7D2291C}"/>
                  </a:ext>
                </a:extLst>
              </p:cNvPr>
              <p:cNvSpPr txBox="1"/>
              <p:nvPr/>
            </p:nvSpPr>
            <p:spPr>
              <a:xfrm>
                <a:off x="2015043" y="1567757"/>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41" name="TextBox 140">
                <a:extLst>
                  <a:ext uri="{FF2B5EF4-FFF2-40B4-BE49-F238E27FC236}">
                    <a16:creationId xmlns:a16="http://schemas.microsoft.com/office/drawing/2014/main" id="{87BFF798-54E1-8D7D-995A-A8C40FD744AF}"/>
                  </a:ext>
                </a:extLst>
              </p:cNvPr>
              <p:cNvSpPr txBox="1"/>
              <p:nvPr/>
            </p:nvSpPr>
            <p:spPr>
              <a:xfrm>
                <a:off x="2002459" y="1567756"/>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42" name="TextBox 141">
                <a:extLst>
                  <a:ext uri="{FF2B5EF4-FFF2-40B4-BE49-F238E27FC236}">
                    <a16:creationId xmlns:a16="http://schemas.microsoft.com/office/drawing/2014/main" id="{8527C03F-0532-3017-3521-8881F2B84107}"/>
                  </a:ext>
                </a:extLst>
              </p:cNvPr>
              <p:cNvSpPr txBox="1"/>
              <p:nvPr/>
            </p:nvSpPr>
            <p:spPr>
              <a:xfrm>
                <a:off x="1989875" y="1567756"/>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43" name="TextBox 142">
                <a:extLst>
                  <a:ext uri="{FF2B5EF4-FFF2-40B4-BE49-F238E27FC236}">
                    <a16:creationId xmlns:a16="http://schemas.microsoft.com/office/drawing/2014/main" id="{2E2CF7B1-E1FE-1321-D52A-ED47424EE20A}"/>
                  </a:ext>
                </a:extLst>
              </p:cNvPr>
              <p:cNvSpPr txBox="1"/>
              <p:nvPr/>
            </p:nvSpPr>
            <p:spPr>
              <a:xfrm>
                <a:off x="1977291" y="1567756"/>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44" name="TextBox 143">
                <a:extLst>
                  <a:ext uri="{FF2B5EF4-FFF2-40B4-BE49-F238E27FC236}">
                    <a16:creationId xmlns:a16="http://schemas.microsoft.com/office/drawing/2014/main" id="{B488F859-2D99-DD75-5AE2-D7B31E5843A7}"/>
                  </a:ext>
                </a:extLst>
              </p:cNvPr>
              <p:cNvSpPr txBox="1"/>
              <p:nvPr/>
            </p:nvSpPr>
            <p:spPr>
              <a:xfrm>
                <a:off x="1927510" y="156908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45" name="TextBox 144">
                <a:extLst>
                  <a:ext uri="{FF2B5EF4-FFF2-40B4-BE49-F238E27FC236}">
                    <a16:creationId xmlns:a16="http://schemas.microsoft.com/office/drawing/2014/main" id="{00E68CF5-EB76-C605-84A1-75033C09131B}"/>
                  </a:ext>
                </a:extLst>
              </p:cNvPr>
              <p:cNvSpPr txBox="1"/>
              <p:nvPr/>
            </p:nvSpPr>
            <p:spPr>
              <a:xfrm>
                <a:off x="1891199" y="156908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46" name="TextBox 145">
                <a:extLst>
                  <a:ext uri="{FF2B5EF4-FFF2-40B4-BE49-F238E27FC236}">
                    <a16:creationId xmlns:a16="http://schemas.microsoft.com/office/drawing/2014/main" id="{4D9E0AF9-E82A-EB68-90C4-76527136DB4A}"/>
                  </a:ext>
                </a:extLst>
              </p:cNvPr>
              <p:cNvSpPr txBox="1"/>
              <p:nvPr/>
            </p:nvSpPr>
            <p:spPr>
              <a:xfrm>
                <a:off x="1874694" y="156908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47" name="TextBox 146">
                <a:extLst>
                  <a:ext uri="{FF2B5EF4-FFF2-40B4-BE49-F238E27FC236}">
                    <a16:creationId xmlns:a16="http://schemas.microsoft.com/office/drawing/2014/main" id="{63417251-EC9D-A768-B8D6-DB5C3CD561BA}"/>
                  </a:ext>
                </a:extLst>
              </p:cNvPr>
              <p:cNvSpPr txBox="1"/>
              <p:nvPr/>
            </p:nvSpPr>
            <p:spPr>
              <a:xfrm>
                <a:off x="1861490" y="156908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48" name="TextBox 147">
                <a:extLst>
                  <a:ext uri="{FF2B5EF4-FFF2-40B4-BE49-F238E27FC236}">
                    <a16:creationId xmlns:a16="http://schemas.microsoft.com/office/drawing/2014/main" id="{F4FF5EAD-52DC-01FD-9B82-0A3E8539B071}"/>
                  </a:ext>
                </a:extLst>
              </p:cNvPr>
              <p:cNvSpPr txBox="1"/>
              <p:nvPr/>
            </p:nvSpPr>
            <p:spPr>
              <a:xfrm>
                <a:off x="1848286" y="156908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49" name="TextBox 148">
                <a:extLst>
                  <a:ext uri="{FF2B5EF4-FFF2-40B4-BE49-F238E27FC236}">
                    <a16:creationId xmlns:a16="http://schemas.microsoft.com/office/drawing/2014/main" id="{A70C7E2D-AE52-974C-3E76-B4B285A16F71}"/>
                  </a:ext>
                </a:extLst>
              </p:cNvPr>
              <p:cNvSpPr txBox="1"/>
              <p:nvPr/>
            </p:nvSpPr>
            <p:spPr>
              <a:xfrm>
                <a:off x="1838383" y="156908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50" name="TextBox 149">
                <a:extLst>
                  <a:ext uri="{FF2B5EF4-FFF2-40B4-BE49-F238E27FC236}">
                    <a16:creationId xmlns:a16="http://schemas.microsoft.com/office/drawing/2014/main" id="{B036EC2B-7889-A401-5453-0FD043294498}"/>
                  </a:ext>
                </a:extLst>
              </p:cNvPr>
              <p:cNvSpPr txBox="1"/>
              <p:nvPr/>
            </p:nvSpPr>
            <p:spPr>
              <a:xfrm>
                <a:off x="1821877" y="156908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51" name="TextBox 150">
                <a:extLst>
                  <a:ext uri="{FF2B5EF4-FFF2-40B4-BE49-F238E27FC236}">
                    <a16:creationId xmlns:a16="http://schemas.microsoft.com/office/drawing/2014/main" id="{E01822AA-36A9-0960-6922-CFD81352A95D}"/>
                  </a:ext>
                </a:extLst>
              </p:cNvPr>
              <p:cNvSpPr txBox="1"/>
              <p:nvPr/>
            </p:nvSpPr>
            <p:spPr>
              <a:xfrm>
                <a:off x="1805373" y="156908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52" name="TextBox 151">
                <a:extLst>
                  <a:ext uri="{FF2B5EF4-FFF2-40B4-BE49-F238E27FC236}">
                    <a16:creationId xmlns:a16="http://schemas.microsoft.com/office/drawing/2014/main" id="{A78E1F50-C25B-1D8C-C50E-8018FE5FA53E}"/>
                  </a:ext>
                </a:extLst>
              </p:cNvPr>
              <p:cNvSpPr txBox="1"/>
              <p:nvPr/>
            </p:nvSpPr>
            <p:spPr>
              <a:xfrm>
                <a:off x="1792169" y="156908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53" name="TextBox 152">
                <a:extLst>
                  <a:ext uri="{FF2B5EF4-FFF2-40B4-BE49-F238E27FC236}">
                    <a16:creationId xmlns:a16="http://schemas.microsoft.com/office/drawing/2014/main" id="{C1FFB53C-26F8-5680-985F-4E98D8624EE9}"/>
                  </a:ext>
                </a:extLst>
              </p:cNvPr>
              <p:cNvSpPr txBox="1"/>
              <p:nvPr/>
            </p:nvSpPr>
            <p:spPr>
              <a:xfrm>
                <a:off x="1782266" y="156908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54" name="TextBox 153">
                <a:extLst>
                  <a:ext uri="{FF2B5EF4-FFF2-40B4-BE49-F238E27FC236}">
                    <a16:creationId xmlns:a16="http://schemas.microsoft.com/office/drawing/2014/main" id="{4E9B9544-21C8-B26B-DFB5-A5ECAFC5ED75}"/>
                  </a:ext>
                </a:extLst>
              </p:cNvPr>
              <p:cNvSpPr txBox="1"/>
              <p:nvPr/>
            </p:nvSpPr>
            <p:spPr>
              <a:xfrm>
                <a:off x="1739352" y="156908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55" name="TextBox 154">
                <a:extLst>
                  <a:ext uri="{FF2B5EF4-FFF2-40B4-BE49-F238E27FC236}">
                    <a16:creationId xmlns:a16="http://schemas.microsoft.com/office/drawing/2014/main" id="{B9B9E019-C47D-9726-88D2-09D7B5BC369F}"/>
                  </a:ext>
                </a:extLst>
              </p:cNvPr>
              <p:cNvSpPr txBox="1"/>
              <p:nvPr/>
            </p:nvSpPr>
            <p:spPr>
              <a:xfrm>
                <a:off x="1706341" y="150966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56" name="TextBox 155">
                <a:extLst>
                  <a:ext uri="{FF2B5EF4-FFF2-40B4-BE49-F238E27FC236}">
                    <a16:creationId xmlns:a16="http://schemas.microsoft.com/office/drawing/2014/main" id="{0D86172D-6A16-4533-72C5-2F3D798A9226}"/>
                  </a:ext>
                </a:extLst>
              </p:cNvPr>
              <p:cNvSpPr txBox="1"/>
              <p:nvPr/>
            </p:nvSpPr>
            <p:spPr>
              <a:xfrm>
                <a:off x="1689836" y="150966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57" name="TextBox 156">
                <a:extLst>
                  <a:ext uri="{FF2B5EF4-FFF2-40B4-BE49-F238E27FC236}">
                    <a16:creationId xmlns:a16="http://schemas.microsoft.com/office/drawing/2014/main" id="{13771D1E-2AB8-3F97-339C-127F62B9B0DA}"/>
                  </a:ext>
                </a:extLst>
              </p:cNvPr>
              <p:cNvSpPr txBox="1"/>
              <p:nvPr/>
            </p:nvSpPr>
            <p:spPr>
              <a:xfrm>
                <a:off x="1676631" y="150966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58" name="TextBox 157">
                <a:extLst>
                  <a:ext uri="{FF2B5EF4-FFF2-40B4-BE49-F238E27FC236}">
                    <a16:creationId xmlns:a16="http://schemas.microsoft.com/office/drawing/2014/main" id="{C7FEA210-9C10-9977-2CBD-0873A4C1385F}"/>
                  </a:ext>
                </a:extLst>
              </p:cNvPr>
              <p:cNvSpPr txBox="1"/>
              <p:nvPr/>
            </p:nvSpPr>
            <p:spPr>
              <a:xfrm>
                <a:off x="1663427" y="150966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59" name="TextBox 158">
                <a:extLst>
                  <a:ext uri="{FF2B5EF4-FFF2-40B4-BE49-F238E27FC236}">
                    <a16:creationId xmlns:a16="http://schemas.microsoft.com/office/drawing/2014/main" id="{54C48244-6202-5361-6484-82D0BFF77272}"/>
                  </a:ext>
                </a:extLst>
              </p:cNvPr>
              <p:cNvSpPr txBox="1"/>
              <p:nvPr/>
            </p:nvSpPr>
            <p:spPr>
              <a:xfrm>
                <a:off x="1376233" y="1275284"/>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60" name="TextBox 159">
                <a:extLst>
                  <a:ext uri="{FF2B5EF4-FFF2-40B4-BE49-F238E27FC236}">
                    <a16:creationId xmlns:a16="http://schemas.microsoft.com/office/drawing/2014/main" id="{9218D92A-7E2D-34F2-79B7-73447ACB7240}"/>
                  </a:ext>
                </a:extLst>
              </p:cNvPr>
              <p:cNvSpPr txBox="1"/>
              <p:nvPr/>
            </p:nvSpPr>
            <p:spPr>
              <a:xfrm>
                <a:off x="1405942" y="1295090"/>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61" name="TextBox 160">
                <a:extLst>
                  <a:ext uri="{FF2B5EF4-FFF2-40B4-BE49-F238E27FC236}">
                    <a16:creationId xmlns:a16="http://schemas.microsoft.com/office/drawing/2014/main" id="{8A6FCC33-4EE8-6793-6B4C-027F13B75077}"/>
                  </a:ext>
                </a:extLst>
              </p:cNvPr>
              <p:cNvSpPr txBox="1"/>
              <p:nvPr/>
            </p:nvSpPr>
            <p:spPr>
              <a:xfrm>
                <a:off x="1419146" y="1295090"/>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62" name="TextBox 161">
                <a:extLst>
                  <a:ext uri="{FF2B5EF4-FFF2-40B4-BE49-F238E27FC236}">
                    <a16:creationId xmlns:a16="http://schemas.microsoft.com/office/drawing/2014/main" id="{7B73C70C-88FA-E422-92E2-E8A21D04C0EF}"/>
                  </a:ext>
                </a:extLst>
              </p:cNvPr>
              <p:cNvSpPr txBox="1"/>
              <p:nvPr/>
            </p:nvSpPr>
            <p:spPr>
              <a:xfrm>
                <a:off x="1425748" y="1308295"/>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63" name="TextBox 162">
                <a:extLst>
                  <a:ext uri="{FF2B5EF4-FFF2-40B4-BE49-F238E27FC236}">
                    <a16:creationId xmlns:a16="http://schemas.microsoft.com/office/drawing/2014/main" id="{18E551E3-290B-7A3C-EBB2-01E8B4BEECD2}"/>
                  </a:ext>
                </a:extLst>
              </p:cNvPr>
              <p:cNvSpPr txBox="1"/>
              <p:nvPr/>
            </p:nvSpPr>
            <p:spPr>
              <a:xfrm>
                <a:off x="1438952" y="1341306"/>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64" name="TextBox 163">
                <a:extLst>
                  <a:ext uri="{FF2B5EF4-FFF2-40B4-BE49-F238E27FC236}">
                    <a16:creationId xmlns:a16="http://schemas.microsoft.com/office/drawing/2014/main" id="{A22E9376-9DF7-2B8F-7207-12171BBA0A5F}"/>
                  </a:ext>
                </a:extLst>
              </p:cNvPr>
              <p:cNvSpPr txBox="1"/>
              <p:nvPr/>
            </p:nvSpPr>
            <p:spPr>
              <a:xfrm>
                <a:off x="1438952" y="1351209"/>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65" name="TextBox 164">
                <a:extLst>
                  <a:ext uri="{FF2B5EF4-FFF2-40B4-BE49-F238E27FC236}">
                    <a16:creationId xmlns:a16="http://schemas.microsoft.com/office/drawing/2014/main" id="{B968262E-E362-05BB-6E9E-474D73FD0DF9}"/>
                  </a:ext>
                </a:extLst>
              </p:cNvPr>
              <p:cNvSpPr txBox="1"/>
              <p:nvPr/>
            </p:nvSpPr>
            <p:spPr>
              <a:xfrm>
                <a:off x="1478565" y="138752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66" name="TextBox 165">
                <a:extLst>
                  <a:ext uri="{FF2B5EF4-FFF2-40B4-BE49-F238E27FC236}">
                    <a16:creationId xmlns:a16="http://schemas.microsoft.com/office/drawing/2014/main" id="{F68DDDF3-6891-4BDE-9C75-BBF16D7470F2}"/>
                  </a:ext>
                </a:extLst>
              </p:cNvPr>
              <p:cNvSpPr txBox="1"/>
              <p:nvPr/>
            </p:nvSpPr>
            <p:spPr>
              <a:xfrm>
                <a:off x="1481866" y="1397424"/>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67" name="TextBox 166">
                <a:extLst>
                  <a:ext uri="{FF2B5EF4-FFF2-40B4-BE49-F238E27FC236}">
                    <a16:creationId xmlns:a16="http://schemas.microsoft.com/office/drawing/2014/main" id="{5482BA53-5B11-764E-78BB-53103ACFB58E}"/>
                  </a:ext>
                </a:extLst>
              </p:cNvPr>
              <p:cNvSpPr txBox="1"/>
              <p:nvPr/>
            </p:nvSpPr>
            <p:spPr>
              <a:xfrm>
                <a:off x="1498372" y="1410628"/>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68" name="TextBox 167">
                <a:extLst>
                  <a:ext uri="{FF2B5EF4-FFF2-40B4-BE49-F238E27FC236}">
                    <a16:creationId xmlns:a16="http://schemas.microsoft.com/office/drawing/2014/main" id="{B69FDFC4-35CB-80A1-DFA0-D8DED3DA0EA0}"/>
                  </a:ext>
                </a:extLst>
              </p:cNvPr>
              <p:cNvSpPr txBox="1"/>
              <p:nvPr/>
            </p:nvSpPr>
            <p:spPr>
              <a:xfrm>
                <a:off x="1537985" y="142053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69" name="TextBox 168">
                <a:extLst>
                  <a:ext uri="{FF2B5EF4-FFF2-40B4-BE49-F238E27FC236}">
                    <a16:creationId xmlns:a16="http://schemas.microsoft.com/office/drawing/2014/main" id="{F73914DE-0ECF-7A29-7377-6B4E21B52FD1}"/>
                  </a:ext>
                </a:extLst>
              </p:cNvPr>
              <p:cNvSpPr txBox="1"/>
              <p:nvPr/>
            </p:nvSpPr>
            <p:spPr>
              <a:xfrm>
                <a:off x="1537985" y="1430435"/>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70" name="TextBox 169">
                <a:extLst>
                  <a:ext uri="{FF2B5EF4-FFF2-40B4-BE49-F238E27FC236}">
                    <a16:creationId xmlns:a16="http://schemas.microsoft.com/office/drawing/2014/main" id="{F6ED38D1-33D1-D2B4-0553-09FE3018008A}"/>
                  </a:ext>
                </a:extLst>
              </p:cNvPr>
              <p:cNvSpPr txBox="1"/>
              <p:nvPr/>
            </p:nvSpPr>
            <p:spPr>
              <a:xfrm>
                <a:off x="1537985" y="1443639"/>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71" name="TextBox 170">
                <a:extLst>
                  <a:ext uri="{FF2B5EF4-FFF2-40B4-BE49-F238E27FC236}">
                    <a16:creationId xmlns:a16="http://schemas.microsoft.com/office/drawing/2014/main" id="{AEA35B8B-E451-CBB4-50DC-B39A7EBE15E1}"/>
                  </a:ext>
                </a:extLst>
              </p:cNvPr>
              <p:cNvSpPr txBox="1"/>
              <p:nvPr/>
            </p:nvSpPr>
            <p:spPr>
              <a:xfrm>
                <a:off x="1537985" y="1453542"/>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72" name="TextBox 171">
                <a:extLst>
                  <a:ext uri="{FF2B5EF4-FFF2-40B4-BE49-F238E27FC236}">
                    <a16:creationId xmlns:a16="http://schemas.microsoft.com/office/drawing/2014/main" id="{17191A8C-A4E5-9EF2-B09C-6D24108A1328}"/>
                  </a:ext>
                </a:extLst>
              </p:cNvPr>
              <p:cNvSpPr txBox="1"/>
              <p:nvPr/>
            </p:nvSpPr>
            <p:spPr>
              <a:xfrm>
                <a:off x="1567695" y="1466746"/>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73" name="TextBox 172">
                <a:extLst>
                  <a:ext uri="{FF2B5EF4-FFF2-40B4-BE49-F238E27FC236}">
                    <a16:creationId xmlns:a16="http://schemas.microsoft.com/office/drawing/2014/main" id="{7854AE7A-6EB0-FEC4-188F-125FB7083649}"/>
                  </a:ext>
                </a:extLst>
              </p:cNvPr>
              <p:cNvSpPr txBox="1"/>
              <p:nvPr/>
            </p:nvSpPr>
            <p:spPr>
              <a:xfrm>
                <a:off x="1567695" y="147995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74" name="TextBox 173">
                <a:extLst>
                  <a:ext uri="{FF2B5EF4-FFF2-40B4-BE49-F238E27FC236}">
                    <a16:creationId xmlns:a16="http://schemas.microsoft.com/office/drawing/2014/main" id="{5AB3D36A-8D8C-B163-C690-419A9F508DED}"/>
                  </a:ext>
                </a:extLst>
              </p:cNvPr>
              <p:cNvSpPr txBox="1"/>
              <p:nvPr/>
            </p:nvSpPr>
            <p:spPr>
              <a:xfrm>
                <a:off x="1594103" y="1509660"/>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75" name="TextBox 174">
                <a:extLst>
                  <a:ext uri="{FF2B5EF4-FFF2-40B4-BE49-F238E27FC236}">
                    <a16:creationId xmlns:a16="http://schemas.microsoft.com/office/drawing/2014/main" id="{1BC9CC14-CEE6-3944-2D83-53AC8815E05B}"/>
                  </a:ext>
                </a:extLst>
              </p:cNvPr>
              <p:cNvSpPr txBox="1"/>
              <p:nvPr/>
            </p:nvSpPr>
            <p:spPr>
              <a:xfrm>
                <a:off x="1105543" y="1245573"/>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76" name="TextBox 175">
                <a:extLst>
                  <a:ext uri="{FF2B5EF4-FFF2-40B4-BE49-F238E27FC236}">
                    <a16:creationId xmlns:a16="http://schemas.microsoft.com/office/drawing/2014/main" id="{18BD11F8-980E-E95C-379B-02C66AD99A35}"/>
                  </a:ext>
                </a:extLst>
              </p:cNvPr>
              <p:cNvSpPr txBox="1"/>
              <p:nvPr/>
            </p:nvSpPr>
            <p:spPr>
              <a:xfrm>
                <a:off x="1118747" y="1245573"/>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sp>
            <p:nvSpPr>
              <p:cNvPr id="177" name="TextBox 176">
                <a:extLst>
                  <a:ext uri="{FF2B5EF4-FFF2-40B4-BE49-F238E27FC236}">
                    <a16:creationId xmlns:a16="http://schemas.microsoft.com/office/drawing/2014/main" id="{C5A18305-E7DB-618C-54C3-0862ADF32D29}"/>
                  </a:ext>
                </a:extLst>
              </p:cNvPr>
              <p:cNvSpPr txBox="1"/>
              <p:nvPr/>
            </p:nvSpPr>
            <p:spPr>
              <a:xfrm>
                <a:off x="1128650" y="1245573"/>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C813D"/>
                    </a:solidFill>
                    <a:effectLst/>
                    <a:uLnTx/>
                    <a:uFillTx/>
                    <a:latin typeface="Arial"/>
                    <a:ea typeface="+mn-ea"/>
                    <a:cs typeface="Arial"/>
                    <a:sym typeface="Arial"/>
                  </a:rPr>
                  <a:t>+</a:t>
                </a:r>
              </a:p>
            </p:txBody>
          </p:sp>
        </p:grpSp>
        <p:sp>
          <p:nvSpPr>
            <p:cNvPr id="46" name="Freeform 48">
              <a:extLst>
                <a:ext uri="{FF2B5EF4-FFF2-40B4-BE49-F238E27FC236}">
                  <a16:creationId xmlns:a16="http://schemas.microsoft.com/office/drawing/2014/main" id="{1296D182-4B6A-EBF7-3A25-D573EC2EA36C}"/>
                </a:ext>
              </a:extLst>
            </p:cNvPr>
            <p:cNvSpPr/>
            <p:nvPr/>
          </p:nvSpPr>
          <p:spPr>
            <a:xfrm>
              <a:off x="1167989" y="2116941"/>
              <a:ext cx="3657600" cy="794871"/>
            </a:xfrm>
            <a:custGeom>
              <a:avLst/>
              <a:gdLst>
                <a:gd name="connsiteX0" fmla="*/ 2743200 w 2743200"/>
                <a:gd name="connsiteY0" fmla="*/ 596153 h 596153"/>
                <a:gd name="connsiteX1" fmla="*/ 1358153 w 2743200"/>
                <a:gd name="connsiteY1" fmla="*/ 596153 h 596153"/>
                <a:gd name="connsiteX2" fmla="*/ 1358153 w 2743200"/>
                <a:gd name="connsiteY2" fmla="*/ 322730 h 596153"/>
                <a:gd name="connsiteX3" fmla="*/ 654423 w 2743200"/>
                <a:gd name="connsiteY3" fmla="*/ 322730 h 596153"/>
                <a:gd name="connsiteX4" fmla="*/ 654423 w 2743200"/>
                <a:gd name="connsiteY4" fmla="*/ 264459 h 596153"/>
                <a:gd name="connsiteX5" fmla="*/ 502023 w 2743200"/>
                <a:gd name="connsiteY5" fmla="*/ 264459 h 596153"/>
                <a:gd name="connsiteX6" fmla="*/ 322729 w 2743200"/>
                <a:gd name="connsiteY6" fmla="*/ 31377 h 596153"/>
                <a:gd name="connsiteX7" fmla="*/ 259976 w 2743200"/>
                <a:gd name="connsiteY7" fmla="*/ 31377 h 596153"/>
                <a:gd name="connsiteX8" fmla="*/ 259976 w 2743200"/>
                <a:gd name="connsiteY8" fmla="*/ 31377 h 596153"/>
                <a:gd name="connsiteX9" fmla="*/ 259976 w 2743200"/>
                <a:gd name="connsiteY9" fmla="*/ 0 h 596153"/>
                <a:gd name="connsiteX10" fmla="*/ 0 w 2743200"/>
                <a:gd name="connsiteY10" fmla="*/ 0 h 59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3200" h="596153">
                  <a:moveTo>
                    <a:pt x="2743200" y="596153"/>
                  </a:moveTo>
                  <a:lnTo>
                    <a:pt x="1358153" y="596153"/>
                  </a:lnTo>
                  <a:lnTo>
                    <a:pt x="1358153" y="322730"/>
                  </a:lnTo>
                  <a:lnTo>
                    <a:pt x="654423" y="322730"/>
                  </a:lnTo>
                  <a:lnTo>
                    <a:pt x="654423" y="264459"/>
                  </a:lnTo>
                  <a:lnTo>
                    <a:pt x="502023" y="264459"/>
                  </a:lnTo>
                  <a:lnTo>
                    <a:pt x="322729" y="31377"/>
                  </a:lnTo>
                  <a:lnTo>
                    <a:pt x="259976" y="31377"/>
                  </a:lnTo>
                  <a:lnTo>
                    <a:pt x="259976" y="31377"/>
                  </a:lnTo>
                  <a:lnTo>
                    <a:pt x="259976" y="0"/>
                  </a:lnTo>
                  <a:lnTo>
                    <a:pt x="0" y="0"/>
                  </a:lnTo>
                </a:path>
              </a:pathLst>
            </a:cu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a:ea typeface="+mn-ea"/>
                <a:cs typeface="+mn-cs"/>
                <a:sym typeface="Arial"/>
              </a:endParaRPr>
            </a:p>
          </p:txBody>
        </p:sp>
        <p:grpSp>
          <p:nvGrpSpPr>
            <p:cNvPr id="47" name="Group 46">
              <a:extLst>
                <a:ext uri="{FF2B5EF4-FFF2-40B4-BE49-F238E27FC236}">
                  <a16:creationId xmlns:a16="http://schemas.microsoft.com/office/drawing/2014/main" id="{0F46CE2C-E69F-B7F9-4996-B57F51DC9354}"/>
                </a:ext>
              </a:extLst>
            </p:cNvPr>
            <p:cNvGrpSpPr/>
            <p:nvPr/>
          </p:nvGrpSpPr>
          <p:grpSpPr>
            <a:xfrm>
              <a:off x="992494" y="1804868"/>
              <a:ext cx="4245471" cy="1150576"/>
              <a:chOff x="1083097" y="1168921"/>
              <a:chExt cx="3184103" cy="862932"/>
            </a:xfrm>
          </p:grpSpPr>
          <p:sp>
            <p:nvSpPr>
              <p:cNvPr id="73" name="Freeform 75">
                <a:extLst>
                  <a:ext uri="{FF2B5EF4-FFF2-40B4-BE49-F238E27FC236}">
                    <a16:creationId xmlns:a16="http://schemas.microsoft.com/office/drawing/2014/main" id="{635ED379-0B2E-3666-DBE8-B783C3990A50}"/>
                  </a:ext>
                </a:extLst>
              </p:cNvPr>
              <p:cNvSpPr/>
              <p:nvPr/>
            </p:nvSpPr>
            <p:spPr>
              <a:xfrm>
                <a:off x="1225550" y="1333500"/>
                <a:ext cx="3041650" cy="561975"/>
              </a:xfrm>
              <a:custGeom>
                <a:avLst/>
                <a:gdLst>
                  <a:gd name="connsiteX0" fmla="*/ 3041650 w 3041650"/>
                  <a:gd name="connsiteY0" fmla="*/ 561975 h 561975"/>
                  <a:gd name="connsiteX1" fmla="*/ 577850 w 3041650"/>
                  <a:gd name="connsiteY1" fmla="*/ 561975 h 561975"/>
                  <a:gd name="connsiteX2" fmla="*/ 577850 w 3041650"/>
                  <a:gd name="connsiteY2" fmla="*/ 488950 h 561975"/>
                  <a:gd name="connsiteX3" fmla="*/ 473075 w 3041650"/>
                  <a:gd name="connsiteY3" fmla="*/ 488950 h 561975"/>
                  <a:gd name="connsiteX4" fmla="*/ 473075 w 3041650"/>
                  <a:gd name="connsiteY4" fmla="*/ 422275 h 561975"/>
                  <a:gd name="connsiteX5" fmla="*/ 412750 w 3041650"/>
                  <a:gd name="connsiteY5" fmla="*/ 422275 h 561975"/>
                  <a:gd name="connsiteX6" fmla="*/ 412750 w 3041650"/>
                  <a:gd name="connsiteY6" fmla="*/ 361950 h 561975"/>
                  <a:gd name="connsiteX7" fmla="*/ 327025 w 3041650"/>
                  <a:gd name="connsiteY7" fmla="*/ 361950 h 561975"/>
                  <a:gd name="connsiteX8" fmla="*/ 327025 w 3041650"/>
                  <a:gd name="connsiteY8" fmla="*/ 314325 h 561975"/>
                  <a:gd name="connsiteX9" fmla="*/ 282575 w 3041650"/>
                  <a:gd name="connsiteY9" fmla="*/ 314325 h 561975"/>
                  <a:gd name="connsiteX10" fmla="*/ 282575 w 3041650"/>
                  <a:gd name="connsiteY10" fmla="*/ 212725 h 561975"/>
                  <a:gd name="connsiteX11" fmla="*/ 257175 w 3041650"/>
                  <a:gd name="connsiteY11" fmla="*/ 212725 h 561975"/>
                  <a:gd name="connsiteX12" fmla="*/ 257175 w 3041650"/>
                  <a:gd name="connsiteY12" fmla="*/ 158750 h 561975"/>
                  <a:gd name="connsiteX13" fmla="*/ 165100 w 3041650"/>
                  <a:gd name="connsiteY13" fmla="*/ 158750 h 561975"/>
                  <a:gd name="connsiteX14" fmla="*/ 165100 w 3041650"/>
                  <a:gd name="connsiteY14" fmla="*/ 85725 h 561975"/>
                  <a:gd name="connsiteX15" fmla="*/ 76200 w 3041650"/>
                  <a:gd name="connsiteY15" fmla="*/ 85725 h 561975"/>
                  <a:gd name="connsiteX16" fmla="*/ 0 w 3041650"/>
                  <a:gd name="connsiteY16" fmla="*/ 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1650" h="561975">
                    <a:moveTo>
                      <a:pt x="3041650" y="561975"/>
                    </a:moveTo>
                    <a:lnTo>
                      <a:pt x="577850" y="561975"/>
                    </a:lnTo>
                    <a:lnTo>
                      <a:pt x="577850" y="488950"/>
                    </a:lnTo>
                    <a:lnTo>
                      <a:pt x="473075" y="488950"/>
                    </a:lnTo>
                    <a:lnTo>
                      <a:pt x="473075" y="422275"/>
                    </a:lnTo>
                    <a:lnTo>
                      <a:pt x="412750" y="422275"/>
                    </a:lnTo>
                    <a:lnTo>
                      <a:pt x="412750" y="361950"/>
                    </a:lnTo>
                    <a:lnTo>
                      <a:pt x="327025" y="361950"/>
                    </a:lnTo>
                    <a:lnTo>
                      <a:pt x="327025" y="314325"/>
                    </a:lnTo>
                    <a:lnTo>
                      <a:pt x="282575" y="314325"/>
                    </a:lnTo>
                    <a:lnTo>
                      <a:pt x="282575" y="212725"/>
                    </a:lnTo>
                    <a:lnTo>
                      <a:pt x="257175" y="212725"/>
                    </a:lnTo>
                    <a:lnTo>
                      <a:pt x="257175" y="158750"/>
                    </a:lnTo>
                    <a:lnTo>
                      <a:pt x="165100" y="158750"/>
                    </a:lnTo>
                    <a:lnTo>
                      <a:pt x="165100" y="85725"/>
                    </a:lnTo>
                    <a:lnTo>
                      <a:pt x="76200" y="85725"/>
                    </a:lnTo>
                    <a:lnTo>
                      <a:pt x="0" y="0"/>
                    </a:lnTo>
                  </a:path>
                </a:pathLst>
              </a:cu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a:ea typeface="+mn-ea"/>
                  <a:cs typeface="+mn-cs"/>
                  <a:sym typeface="Arial"/>
                </a:endParaRPr>
              </a:p>
            </p:txBody>
          </p:sp>
          <p:grpSp>
            <p:nvGrpSpPr>
              <p:cNvPr id="74" name="Group 73">
                <a:extLst>
                  <a:ext uri="{FF2B5EF4-FFF2-40B4-BE49-F238E27FC236}">
                    <a16:creationId xmlns:a16="http://schemas.microsoft.com/office/drawing/2014/main" id="{37EC5319-1DCA-1606-BED9-42D135A70904}"/>
                  </a:ext>
                </a:extLst>
              </p:cNvPr>
              <p:cNvGrpSpPr/>
              <p:nvPr/>
            </p:nvGrpSpPr>
            <p:grpSpPr>
              <a:xfrm>
                <a:off x="1083097" y="1168921"/>
                <a:ext cx="3111827" cy="862932"/>
                <a:chOff x="1083097" y="1168921"/>
                <a:chExt cx="3111827" cy="862932"/>
              </a:xfrm>
            </p:grpSpPr>
            <p:sp>
              <p:nvSpPr>
                <p:cNvPr id="75" name="TextBox 74">
                  <a:extLst>
                    <a:ext uri="{FF2B5EF4-FFF2-40B4-BE49-F238E27FC236}">
                      <a16:creationId xmlns:a16="http://schemas.microsoft.com/office/drawing/2014/main" id="{DD4DCB0A-B13D-AAE8-02A1-80EDD2B638EE}"/>
                    </a:ext>
                  </a:extLst>
                </p:cNvPr>
                <p:cNvSpPr txBox="1"/>
                <p:nvPr/>
              </p:nvSpPr>
              <p:spPr>
                <a:xfrm>
                  <a:off x="3908054" y="173177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76" name="TextBox 75">
                  <a:extLst>
                    <a:ext uri="{FF2B5EF4-FFF2-40B4-BE49-F238E27FC236}">
                      <a16:creationId xmlns:a16="http://schemas.microsoft.com/office/drawing/2014/main" id="{31AFAC94-B290-D2A9-795E-F7D23FBF9E31}"/>
                    </a:ext>
                  </a:extLst>
                </p:cNvPr>
                <p:cNvSpPr txBox="1"/>
                <p:nvPr/>
              </p:nvSpPr>
              <p:spPr>
                <a:xfrm>
                  <a:off x="3342904" y="173177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77" name="TextBox 76">
                  <a:extLst>
                    <a:ext uri="{FF2B5EF4-FFF2-40B4-BE49-F238E27FC236}">
                      <a16:creationId xmlns:a16="http://schemas.microsoft.com/office/drawing/2014/main" id="{B42BFE7A-00A3-E683-5420-9E5B8AC507D0}"/>
                    </a:ext>
                  </a:extLst>
                </p:cNvPr>
                <p:cNvSpPr txBox="1"/>
                <p:nvPr/>
              </p:nvSpPr>
              <p:spPr>
                <a:xfrm>
                  <a:off x="3276229" y="173177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78" name="TextBox 77">
                  <a:extLst>
                    <a:ext uri="{FF2B5EF4-FFF2-40B4-BE49-F238E27FC236}">
                      <a16:creationId xmlns:a16="http://schemas.microsoft.com/office/drawing/2014/main" id="{F6A336CD-BF02-397A-89B0-D639AFD34489}"/>
                    </a:ext>
                  </a:extLst>
                </p:cNvPr>
                <p:cNvSpPr txBox="1"/>
                <p:nvPr/>
              </p:nvSpPr>
              <p:spPr>
                <a:xfrm>
                  <a:off x="3266704" y="173177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79" name="TextBox 78">
                  <a:extLst>
                    <a:ext uri="{FF2B5EF4-FFF2-40B4-BE49-F238E27FC236}">
                      <a16:creationId xmlns:a16="http://schemas.microsoft.com/office/drawing/2014/main" id="{6D9C1C12-9145-332D-06A7-3B7C1842E798}"/>
                    </a:ext>
                  </a:extLst>
                </p:cNvPr>
                <p:cNvSpPr txBox="1"/>
                <p:nvPr/>
              </p:nvSpPr>
              <p:spPr>
                <a:xfrm>
                  <a:off x="3215904" y="173177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80" name="TextBox 79">
                  <a:extLst>
                    <a:ext uri="{FF2B5EF4-FFF2-40B4-BE49-F238E27FC236}">
                      <a16:creationId xmlns:a16="http://schemas.microsoft.com/office/drawing/2014/main" id="{6B35D0CB-D546-F58F-A688-8B90A60C58FF}"/>
                    </a:ext>
                  </a:extLst>
                </p:cNvPr>
                <p:cNvSpPr txBox="1"/>
                <p:nvPr/>
              </p:nvSpPr>
              <p:spPr>
                <a:xfrm>
                  <a:off x="2968254" y="173177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81" name="TextBox 80">
                  <a:extLst>
                    <a:ext uri="{FF2B5EF4-FFF2-40B4-BE49-F238E27FC236}">
                      <a16:creationId xmlns:a16="http://schemas.microsoft.com/office/drawing/2014/main" id="{C9C913BF-EE76-3C45-C436-FB8828ED15A4}"/>
                    </a:ext>
                  </a:extLst>
                </p:cNvPr>
                <p:cNvSpPr txBox="1"/>
                <p:nvPr/>
              </p:nvSpPr>
              <p:spPr>
                <a:xfrm>
                  <a:off x="2787279" y="173177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82" name="TextBox 81">
                  <a:extLst>
                    <a:ext uri="{FF2B5EF4-FFF2-40B4-BE49-F238E27FC236}">
                      <a16:creationId xmlns:a16="http://schemas.microsoft.com/office/drawing/2014/main" id="{12415030-41EE-3857-DACF-D026C5D37524}"/>
                    </a:ext>
                  </a:extLst>
                </p:cNvPr>
                <p:cNvSpPr txBox="1"/>
                <p:nvPr/>
              </p:nvSpPr>
              <p:spPr>
                <a:xfrm>
                  <a:off x="2774579" y="173177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83" name="TextBox 82">
                  <a:extLst>
                    <a:ext uri="{FF2B5EF4-FFF2-40B4-BE49-F238E27FC236}">
                      <a16:creationId xmlns:a16="http://schemas.microsoft.com/office/drawing/2014/main" id="{E4633689-BBF9-6971-DF2C-6443511B3C2F}"/>
                    </a:ext>
                  </a:extLst>
                </p:cNvPr>
                <p:cNvSpPr txBox="1"/>
                <p:nvPr/>
              </p:nvSpPr>
              <p:spPr>
                <a:xfrm>
                  <a:off x="2758704" y="173177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84" name="TextBox 83">
                  <a:extLst>
                    <a:ext uri="{FF2B5EF4-FFF2-40B4-BE49-F238E27FC236}">
                      <a16:creationId xmlns:a16="http://schemas.microsoft.com/office/drawing/2014/main" id="{E6B28361-AC58-E724-20E3-85B1196AC243}"/>
                    </a:ext>
                  </a:extLst>
                </p:cNvPr>
                <p:cNvSpPr txBox="1"/>
                <p:nvPr/>
              </p:nvSpPr>
              <p:spPr>
                <a:xfrm>
                  <a:off x="2688854" y="173177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85" name="TextBox 84">
                  <a:extLst>
                    <a:ext uri="{FF2B5EF4-FFF2-40B4-BE49-F238E27FC236}">
                      <a16:creationId xmlns:a16="http://schemas.microsoft.com/office/drawing/2014/main" id="{CDB2EEBA-3257-5C93-0C81-931FBDFC44CB}"/>
                    </a:ext>
                  </a:extLst>
                </p:cNvPr>
                <p:cNvSpPr txBox="1"/>
                <p:nvPr/>
              </p:nvSpPr>
              <p:spPr>
                <a:xfrm>
                  <a:off x="2650754" y="173177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86" name="TextBox 85">
                  <a:extLst>
                    <a:ext uri="{FF2B5EF4-FFF2-40B4-BE49-F238E27FC236}">
                      <a16:creationId xmlns:a16="http://schemas.microsoft.com/office/drawing/2014/main" id="{9F21567C-A320-0E4B-7121-6C8AFE5FE573}"/>
                    </a:ext>
                  </a:extLst>
                </p:cNvPr>
                <p:cNvSpPr txBox="1"/>
                <p:nvPr/>
              </p:nvSpPr>
              <p:spPr>
                <a:xfrm>
                  <a:off x="2542804" y="173177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87" name="TextBox 86">
                  <a:extLst>
                    <a:ext uri="{FF2B5EF4-FFF2-40B4-BE49-F238E27FC236}">
                      <a16:creationId xmlns:a16="http://schemas.microsoft.com/office/drawing/2014/main" id="{838E3230-544A-A174-B1A9-15FBC432F560}"/>
                    </a:ext>
                  </a:extLst>
                </p:cNvPr>
                <p:cNvSpPr txBox="1"/>
                <p:nvPr/>
              </p:nvSpPr>
              <p:spPr>
                <a:xfrm>
                  <a:off x="2345954" y="173177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88" name="TextBox 87">
                  <a:extLst>
                    <a:ext uri="{FF2B5EF4-FFF2-40B4-BE49-F238E27FC236}">
                      <a16:creationId xmlns:a16="http://schemas.microsoft.com/office/drawing/2014/main" id="{3776D69A-B52E-1E15-78C8-B42C91FDE99A}"/>
                    </a:ext>
                  </a:extLst>
                </p:cNvPr>
                <p:cNvSpPr txBox="1"/>
                <p:nvPr/>
              </p:nvSpPr>
              <p:spPr>
                <a:xfrm>
                  <a:off x="2336429" y="173177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89" name="TextBox 88">
                  <a:extLst>
                    <a:ext uri="{FF2B5EF4-FFF2-40B4-BE49-F238E27FC236}">
                      <a16:creationId xmlns:a16="http://schemas.microsoft.com/office/drawing/2014/main" id="{278AEAE2-13AE-7F40-2BF6-263B2B4F8B7F}"/>
                    </a:ext>
                  </a:extLst>
                </p:cNvPr>
                <p:cNvSpPr txBox="1"/>
                <p:nvPr/>
              </p:nvSpPr>
              <p:spPr>
                <a:xfrm>
                  <a:off x="2463429" y="1731771"/>
                  <a:ext cx="286870" cy="300082"/>
                </a:xfrm>
                <a:prstGeom prst="rect">
                  <a:avLst/>
                </a:prstGeom>
                <a:noFill/>
                <a:ln>
                  <a:solidFill>
                    <a:srgbClr val="0C813D"/>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srgbClr val="D77624"/>
                      </a:solidFill>
                      <a:effectLst/>
                      <a:uLnTx/>
                      <a:uFillTx/>
                      <a:latin typeface="Arial"/>
                      <a:ea typeface="+mn-ea"/>
                      <a:cs typeface="Arial"/>
                      <a:sym typeface="Arial"/>
                    </a:rPr>
                    <a:t>+</a:t>
                  </a:r>
                </a:p>
              </p:txBody>
            </p:sp>
            <p:sp>
              <p:nvSpPr>
                <p:cNvPr id="90" name="TextBox 89">
                  <a:extLst>
                    <a:ext uri="{FF2B5EF4-FFF2-40B4-BE49-F238E27FC236}">
                      <a16:creationId xmlns:a16="http://schemas.microsoft.com/office/drawing/2014/main" id="{53E9A1D7-3CDB-336F-16C0-AC7D967112E1}"/>
                    </a:ext>
                  </a:extLst>
                </p:cNvPr>
                <p:cNvSpPr txBox="1"/>
                <p:nvPr/>
              </p:nvSpPr>
              <p:spPr>
                <a:xfrm>
                  <a:off x="2155454" y="173177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91" name="TextBox 90">
                  <a:extLst>
                    <a:ext uri="{FF2B5EF4-FFF2-40B4-BE49-F238E27FC236}">
                      <a16:creationId xmlns:a16="http://schemas.microsoft.com/office/drawing/2014/main" id="{7FD3672E-0673-67F9-8F2D-6EA597DC75A1}"/>
                    </a:ext>
                  </a:extLst>
                </p:cNvPr>
                <p:cNvSpPr txBox="1"/>
                <p:nvPr/>
              </p:nvSpPr>
              <p:spPr>
                <a:xfrm>
                  <a:off x="2069729" y="173177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92" name="TextBox 91">
                  <a:extLst>
                    <a:ext uri="{FF2B5EF4-FFF2-40B4-BE49-F238E27FC236}">
                      <a16:creationId xmlns:a16="http://schemas.microsoft.com/office/drawing/2014/main" id="{D9791CBB-BAA6-C541-E995-65887B840337}"/>
                    </a:ext>
                  </a:extLst>
                </p:cNvPr>
                <p:cNvSpPr txBox="1"/>
                <p:nvPr/>
              </p:nvSpPr>
              <p:spPr>
                <a:xfrm>
                  <a:off x="1964954" y="173177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93" name="TextBox 92">
                  <a:extLst>
                    <a:ext uri="{FF2B5EF4-FFF2-40B4-BE49-F238E27FC236}">
                      <a16:creationId xmlns:a16="http://schemas.microsoft.com/office/drawing/2014/main" id="{3987BAEA-82A7-CBC5-281F-A6825A287845}"/>
                    </a:ext>
                  </a:extLst>
                </p:cNvPr>
                <p:cNvSpPr txBox="1"/>
                <p:nvPr/>
              </p:nvSpPr>
              <p:spPr>
                <a:xfrm>
                  <a:off x="1955429" y="173177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94" name="TextBox 93">
                  <a:extLst>
                    <a:ext uri="{FF2B5EF4-FFF2-40B4-BE49-F238E27FC236}">
                      <a16:creationId xmlns:a16="http://schemas.microsoft.com/office/drawing/2014/main" id="{7EB5FE58-504B-79B0-CF8D-3FBE6CA8BDBE}"/>
                    </a:ext>
                  </a:extLst>
                </p:cNvPr>
                <p:cNvSpPr txBox="1"/>
                <p:nvPr/>
              </p:nvSpPr>
              <p:spPr>
                <a:xfrm>
                  <a:off x="1904629" y="173177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95" name="TextBox 94">
                  <a:extLst>
                    <a:ext uri="{FF2B5EF4-FFF2-40B4-BE49-F238E27FC236}">
                      <a16:creationId xmlns:a16="http://schemas.microsoft.com/office/drawing/2014/main" id="{2276938E-32F0-8D61-34E7-8ADAB0283A1F}"/>
                    </a:ext>
                  </a:extLst>
                </p:cNvPr>
                <p:cNvSpPr txBox="1"/>
                <p:nvPr/>
              </p:nvSpPr>
              <p:spPr>
                <a:xfrm>
                  <a:off x="1853829" y="173177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96" name="TextBox 95">
                  <a:extLst>
                    <a:ext uri="{FF2B5EF4-FFF2-40B4-BE49-F238E27FC236}">
                      <a16:creationId xmlns:a16="http://schemas.microsoft.com/office/drawing/2014/main" id="{29FD55C5-5350-357A-3CD0-EA971633E3DA}"/>
                    </a:ext>
                  </a:extLst>
                </p:cNvPr>
                <p:cNvSpPr txBox="1"/>
                <p:nvPr/>
              </p:nvSpPr>
              <p:spPr>
                <a:xfrm>
                  <a:off x="1844304" y="173177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97" name="TextBox 96">
                  <a:extLst>
                    <a:ext uri="{FF2B5EF4-FFF2-40B4-BE49-F238E27FC236}">
                      <a16:creationId xmlns:a16="http://schemas.microsoft.com/office/drawing/2014/main" id="{A86C6280-4B98-EDCA-31EE-0AF8250F7855}"/>
                    </a:ext>
                  </a:extLst>
                </p:cNvPr>
                <p:cNvSpPr txBox="1"/>
                <p:nvPr/>
              </p:nvSpPr>
              <p:spPr>
                <a:xfrm>
                  <a:off x="1834779" y="173177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98" name="TextBox 97">
                  <a:extLst>
                    <a:ext uri="{FF2B5EF4-FFF2-40B4-BE49-F238E27FC236}">
                      <a16:creationId xmlns:a16="http://schemas.microsoft.com/office/drawing/2014/main" id="{A0874B02-2079-99B2-595D-97135AA819B7}"/>
                    </a:ext>
                  </a:extLst>
                </p:cNvPr>
                <p:cNvSpPr txBox="1"/>
                <p:nvPr/>
              </p:nvSpPr>
              <p:spPr>
                <a:xfrm>
                  <a:off x="1774454" y="173177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99" name="TextBox 98">
                  <a:extLst>
                    <a:ext uri="{FF2B5EF4-FFF2-40B4-BE49-F238E27FC236}">
                      <a16:creationId xmlns:a16="http://schemas.microsoft.com/office/drawing/2014/main" id="{FF26393A-071D-82F1-833C-57450D58E0DA}"/>
                    </a:ext>
                  </a:extLst>
                </p:cNvPr>
                <p:cNvSpPr txBox="1"/>
                <p:nvPr/>
              </p:nvSpPr>
              <p:spPr>
                <a:xfrm>
                  <a:off x="1764929" y="173177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100" name="TextBox 99">
                  <a:extLst>
                    <a:ext uri="{FF2B5EF4-FFF2-40B4-BE49-F238E27FC236}">
                      <a16:creationId xmlns:a16="http://schemas.microsoft.com/office/drawing/2014/main" id="{98125994-0846-BA71-7679-F4F0949B992A}"/>
                    </a:ext>
                  </a:extLst>
                </p:cNvPr>
                <p:cNvSpPr txBox="1"/>
                <p:nvPr/>
              </p:nvSpPr>
              <p:spPr>
                <a:xfrm>
                  <a:off x="1723654" y="173177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101" name="TextBox 100">
                  <a:extLst>
                    <a:ext uri="{FF2B5EF4-FFF2-40B4-BE49-F238E27FC236}">
                      <a16:creationId xmlns:a16="http://schemas.microsoft.com/office/drawing/2014/main" id="{E61E6C59-7B62-B970-8955-3BF51511AB02}"/>
                    </a:ext>
                  </a:extLst>
                </p:cNvPr>
                <p:cNvSpPr txBox="1"/>
                <p:nvPr/>
              </p:nvSpPr>
              <p:spPr>
                <a:xfrm>
                  <a:off x="1663329" y="1731771"/>
                  <a:ext cx="286870" cy="30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102" name="TextBox 101">
                  <a:extLst>
                    <a:ext uri="{FF2B5EF4-FFF2-40B4-BE49-F238E27FC236}">
                      <a16:creationId xmlns:a16="http://schemas.microsoft.com/office/drawing/2014/main" id="{3B89BE58-8D49-31F7-7E0F-2680CEEA7DE5}"/>
                    </a:ext>
                  </a:extLst>
                </p:cNvPr>
                <p:cNvSpPr txBox="1"/>
                <p:nvPr/>
              </p:nvSpPr>
              <p:spPr>
                <a:xfrm>
                  <a:off x="1657772" y="1657871"/>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103" name="TextBox 102">
                  <a:extLst>
                    <a:ext uri="{FF2B5EF4-FFF2-40B4-BE49-F238E27FC236}">
                      <a16:creationId xmlns:a16="http://schemas.microsoft.com/office/drawing/2014/main" id="{0BF0AF63-E165-AA99-A1DF-C95686E9628C}"/>
                    </a:ext>
                  </a:extLst>
                </p:cNvPr>
                <p:cNvSpPr txBox="1"/>
                <p:nvPr/>
              </p:nvSpPr>
              <p:spPr>
                <a:xfrm>
                  <a:off x="1229147" y="1254646"/>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104" name="TextBox 103">
                  <a:extLst>
                    <a:ext uri="{FF2B5EF4-FFF2-40B4-BE49-F238E27FC236}">
                      <a16:creationId xmlns:a16="http://schemas.microsoft.com/office/drawing/2014/main" id="{6E616553-4457-E523-F630-4AFD23DA4575}"/>
                    </a:ext>
                  </a:extLst>
                </p:cNvPr>
                <p:cNvSpPr txBox="1"/>
                <p:nvPr/>
              </p:nvSpPr>
              <p:spPr>
                <a:xfrm>
                  <a:off x="1238672" y="1254646"/>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105" name="TextBox 104">
                  <a:extLst>
                    <a:ext uri="{FF2B5EF4-FFF2-40B4-BE49-F238E27FC236}">
                      <a16:creationId xmlns:a16="http://schemas.microsoft.com/office/drawing/2014/main" id="{278A6892-2695-B4D2-71B0-C674D5A9398F}"/>
                    </a:ext>
                  </a:extLst>
                </p:cNvPr>
                <p:cNvSpPr txBox="1"/>
                <p:nvPr/>
              </p:nvSpPr>
              <p:spPr>
                <a:xfrm>
                  <a:off x="1083097" y="1168921"/>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106" name="TextBox 105">
                  <a:extLst>
                    <a:ext uri="{FF2B5EF4-FFF2-40B4-BE49-F238E27FC236}">
                      <a16:creationId xmlns:a16="http://schemas.microsoft.com/office/drawing/2014/main" id="{DB437FFD-EFEC-2EC2-5FA9-420D1930734D}"/>
                    </a:ext>
                  </a:extLst>
                </p:cNvPr>
                <p:cNvSpPr txBox="1"/>
                <p:nvPr/>
              </p:nvSpPr>
              <p:spPr>
                <a:xfrm>
                  <a:off x="1333922" y="1384821"/>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107" name="TextBox 106">
                  <a:extLst>
                    <a:ext uri="{FF2B5EF4-FFF2-40B4-BE49-F238E27FC236}">
                      <a16:creationId xmlns:a16="http://schemas.microsoft.com/office/drawing/2014/main" id="{26BD305B-EA25-E2B1-2116-682CC1FFBF87}"/>
                    </a:ext>
                  </a:extLst>
                </p:cNvPr>
                <p:cNvSpPr txBox="1"/>
                <p:nvPr/>
              </p:nvSpPr>
              <p:spPr>
                <a:xfrm>
                  <a:off x="1333922" y="1330846"/>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108" name="TextBox 107">
                  <a:extLst>
                    <a:ext uri="{FF2B5EF4-FFF2-40B4-BE49-F238E27FC236}">
                      <a16:creationId xmlns:a16="http://schemas.microsoft.com/office/drawing/2014/main" id="{E2343964-8C0F-9696-9EF5-5C37EE07C178}"/>
                    </a:ext>
                  </a:extLst>
                </p:cNvPr>
                <p:cNvSpPr txBox="1"/>
                <p:nvPr/>
              </p:nvSpPr>
              <p:spPr>
                <a:xfrm>
                  <a:off x="1410122" y="1524521"/>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109" name="TextBox 108">
                  <a:extLst>
                    <a:ext uri="{FF2B5EF4-FFF2-40B4-BE49-F238E27FC236}">
                      <a16:creationId xmlns:a16="http://schemas.microsoft.com/office/drawing/2014/main" id="{4788AEF6-979A-117B-C7A6-AA2AC3161360}"/>
                    </a:ext>
                  </a:extLst>
                </p:cNvPr>
                <p:cNvSpPr txBox="1"/>
                <p:nvPr/>
              </p:nvSpPr>
              <p:spPr>
                <a:xfrm>
                  <a:off x="1470447" y="1527696"/>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110" name="TextBox 109">
                  <a:extLst>
                    <a:ext uri="{FF2B5EF4-FFF2-40B4-BE49-F238E27FC236}">
                      <a16:creationId xmlns:a16="http://schemas.microsoft.com/office/drawing/2014/main" id="{E50C926C-E825-E0EC-66A1-5E9858D8A6DE}"/>
                    </a:ext>
                  </a:extLst>
                </p:cNvPr>
                <p:cNvSpPr txBox="1"/>
                <p:nvPr/>
              </p:nvSpPr>
              <p:spPr>
                <a:xfrm>
                  <a:off x="1486322" y="1527696"/>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111" name="TextBox 110">
                  <a:extLst>
                    <a:ext uri="{FF2B5EF4-FFF2-40B4-BE49-F238E27FC236}">
                      <a16:creationId xmlns:a16="http://schemas.microsoft.com/office/drawing/2014/main" id="{D2C07336-2B66-FE12-9AD8-B69DEC8BC5F5}"/>
                    </a:ext>
                  </a:extLst>
                </p:cNvPr>
                <p:cNvSpPr txBox="1"/>
                <p:nvPr/>
              </p:nvSpPr>
              <p:spPr>
                <a:xfrm>
                  <a:off x="1559347" y="1657871"/>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112" name="TextBox 111">
                  <a:extLst>
                    <a:ext uri="{FF2B5EF4-FFF2-40B4-BE49-F238E27FC236}">
                      <a16:creationId xmlns:a16="http://schemas.microsoft.com/office/drawing/2014/main" id="{A5C41BC8-8CCA-5D9A-FD06-50034A5759F7}"/>
                    </a:ext>
                  </a:extLst>
                </p:cNvPr>
                <p:cNvSpPr txBox="1"/>
                <p:nvPr/>
              </p:nvSpPr>
              <p:spPr>
                <a:xfrm>
                  <a:off x="1572047" y="1657871"/>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113" name="TextBox 112">
                  <a:extLst>
                    <a:ext uri="{FF2B5EF4-FFF2-40B4-BE49-F238E27FC236}">
                      <a16:creationId xmlns:a16="http://schemas.microsoft.com/office/drawing/2014/main" id="{8952F6FA-4E67-CAF9-55DD-69E0AEFFD9F8}"/>
                    </a:ext>
                  </a:extLst>
                </p:cNvPr>
                <p:cNvSpPr txBox="1"/>
                <p:nvPr/>
              </p:nvSpPr>
              <p:spPr>
                <a:xfrm>
                  <a:off x="1578397" y="1657871"/>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114" name="TextBox 113">
                  <a:extLst>
                    <a:ext uri="{FF2B5EF4-FFF2-40B4-BE49-F238E27FC236}">
                      <a16:creationId xmlns:a16="http://schemas.microsoft.com/office/drawing/2014/main" id="{AEA3FA69-7195-F8DB-07E6-BA730CC494B8}"/>
                    </a:ext>
                  </a:extLst>
                </p:cNvPr>
                <p:cNvSpPr txBox="1"/>
                <p:nvPr/>
              </p:nvSpPr>
              <p:spPr>
                <a:xfrm>
                  <a:off x="1276875" y="1261304"/>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115" name="TextBox 114">
                  <a:extLst>
                    <a:ext uri="{FF2B5EF4-FFF2-40B4-BE49-F238E27FC236}">
                      <a16:creationId xmlns:a16="http://schemas.microsoft.com/office/drawing/2014/main" id="{85774FD7-C852-50EF-2540-525DAC20F8E5}"/>
                    </a:ext>
                  </a:extLst>
                </p:cNvPr>
                <p:cNvSpPr txBox="1"/>
                <p:nvPr/>
              </p:nvSpPr>
              <p:spPr>
                <a:xfrm>
                  <a:off x="1263765" y="1258026"/>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116" name="TextBox 115">
                  <a:extLst>
                    <a:ext uri="{FF2B5EF4-FFF2-40B4-BE49-F238E27FC236}">
                      <a16:creationId xmlns:a16="http://schemas.microsoft.com/office/drawing/2014/main" id="{4D9AF4B1-DC41-A71F-C47F-AD6D092915F7}"/>
                    </a:ext>
                  </a:extLst>
                </p:cNvPr>
                <p:cNvSpPr txBox="1"/>
                <p:nvPr/>
              </p:nvSpPr>
              <p:spPr>
                <a:xfrm>
                  <a:off x="1250655" y="1258026"/>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117" name="TextBox 116">
                  <a:extLst>
                    <a:ext uri="{FF2B5EF4-FFF2-40B4-BE49-F238E27FC236}">
                      <a16:creationId xmlns:a16="http://schemas.microsoft.com/office/drawing/2014/main" id="{03503175-6A6B-1DAE-9FF5-F0CEDEF9B4C8}"/>
                    </a:ext>
                  </a:extLst>
                </p:cNvPr>
                <p:cNvSpPr txBox="1"/>
                <p:nvPr/>
              </p:nvSpPr>
              <p:spPr>
                <a:xfrm>
                  <a:off x="1099994" y="1171157"/>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D77624"/>
                      </a:solidFill>
                      <a:effectLst/>
                      <a:uLnTx/>
                      <a:uFillTx/>
                      <a:latin typeface="Arial"/>
                      <a:ea typeface="+mn-ea"/>
                      <a:cs typeface="Arial"/>
                      <a:sym typeface="Arial"/>
                    </a:rPr>
                    <a:t>+</a:t>
                  </a:r>
                </a:p>
              </p:txBody>
            </p:sp>
          </p:grpSp>
        </p:grpSp>
        <p:grpSp>
          <p:nvGrpSpPr>
            <p:cNvPr id="48" name="Group 47">
              <a:extLst>
                <a:ext uri="{FF2B5EF4-FFF2-40B4-BE49-F238E27FC236}">
                  <a16:creationId xmlns:a16="http://schemas.microsoft.com/office/drawing/2014/main" id="{6BF68AE1-9C3A-7B46-7D6C-04B4CE4BE17B}"/>
                </a:ext>
              </a:extLst>
            </p:cNvPr>
            <p:cNvGrpSpPr/>
            <p:nvPr/>
          </p:nvGrpSpPr>
          <p:grpSpPr>
            <a:xfrm>
              <a:off x="1029537" y="1808152"/>
              <a:ext cx="3269627" cy="400111"/>
              <a:chOff x="1110879" y="1171384"/>
              <a:chExt cx="2452220" cy="300083"/>
            </a:xfrm>
          </p:grpSpPr>
          <p:sp>
            <p:nvSpPr>
              <p:cNvPr id="49" name="Freeform 51">
                <a:extLst>
                  <a:ext uri="{FF2B5EF4-FFF2-40B4-BE49-F238E27FC236}">
                    <a16:creationId xmlns:a16="http://schemas.microsoft.com/office/drawing/2014/main" id="{55054CA9-C9DE-0DEE-0EC0-F590DFAD77A3}"/>
                  </a:ext>
                </a:extLst>
              </p:cNvPr>
              <p:cNvSpPr/>
              <p:nvPr/>
            </p:nvSpPr>
            <p:spPr>
              <a:xfrm>
                <a:off x="1203325" y="1332966"/>
                <a:ext cx="2266950" cy="0"/>
              </a:xfrm>
              <a:custGeom>
                <a:avLst/>
                <a:gdLst>
                  <a:gd name="connsiteX0" fmla="*/ 2266950 w 2266950"/>
                  <a:gd name="connsiteY0" fmla="*/ 0 h 0"/>
                  <a:gd name="connsiteX1" fmla="*/ 0 w 2266950"/>
                  <a:gd name="connsiteY1" fmla="*/ 0 h 0"/>
                </a:gdLst>
                <a:ahLst/>
                <a:cxnLst>
                  <a:cxn ang="0">
                    <a:pos x="connsiteX0" y="connsiteY0"/>
                  </a:cxn>
                  <a:cxn ang="0">
                    <a:pos x="connsiteX1" y="connsiteY1"/>
                  </a:cxn>
                </a:cxnLst>
                <a:rect l="l" t="t" r="r" b="b"/>
                <a:pathLst>
                  <a:path w="2266950">
                    <a:moveTo>
                      <a:pt x="2266950" y="0"/>
                    </a:moveTo>
                    <a:lnTo>
                      <a:pt x="0" y="0"/>
                    </a:lnTo>
                  </a:path>
                </a:pathLst>
              </a:custGeom>
              <a:noFill/>
              <a:ln w="19050">
                <a:solidFill>
                  <a:srgbClr val="E7E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50" name="TextBox 49">
                <a:extLst>
                  <a:ext uri="{FF2B5EF4-FFF2-40B4-BE49-F238E27FC236}">
                    <a16:creationId xmlns:a16="http://schemas.microsoft.com/office/drawing/2014/main" id="{33AB58D5-4EF4-AB02-EBB1-50FB06FD0C04}"/>
                  </a:ext>
                </a:extLst>
              </p:cNvPr>
              <p:cNvSpPr txBox="1"/>
              <p:nvPr/>
            </p:nvSpPr>
            <p:spPr>
              <a:xfrm>
                <a:off x="3276229" y="1171384"/>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51" name="TextBox 50">
                <a:extLst>
                  <a:ext uri="{FF2B5EF4-FFF2-40B4-BE49-F238E27FC236}">
                    <a16:creationId xmlns:a16="http://schemas.microsoft.com/office/drawing/2014/main" id="{2C8B3F5C-604B-CAAD-29D6-E5C17B1808BA}"/>
                  </a:ext>
                </a:extLst>
              </p:cNvPr>
              <p:cNvSpPr txBox="1"/>
              <p:nvPr/>
            </p:nvSpPr>
            <p:spPr>
              <a:xfrm>
                <a:off x="3219079" y="1171384"/>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srgbClr val="1168B3"/>
                    </a:solidFill>
                    <a:effectLst/>
                    <a:uLnTx/>
                    <a:uFillTx/>
                    <a:latin typeface="Arial"/>
                    <a:ea typeface="+mn-ea"/>
                    <a:cs typeface="Arial"/>
                    <a:sym typeface="Arial"/>
                  </a:rPr>
                  <a:t>+</a:t>
                </a:r>
              </a:p>
            </p:txBody>
          </p:sp>
          <p:sp>
            <p:nvSpPr>
              <p:cNvPr id="52" name="TextBox 51">
                <a:extLst>
                  <a:ext uri="{FF2B5EF4-FFF2-40B4-BE49-F238E27FC236}">
                    <a16:creationId xmlns:a16="http://schemas.microsoft.com/office/drawing/2014/main" id="{31ADF314-ACDF-A61C-84D8-0F2AF4CBFE6F}"/>
                  </a:ext>
                </a:extLst>
              </p:cNvPr>
              <p:cNvSpPr txBox="1"/>
              <p:nvPr/>
            </p:nvSpPr>
            <p:spPr>
              <a:xfrm>
                <a:off x="2987304" y="1171384"/>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53" name="TextBox 52">
                <a:extLst>
                  <a:ext uri="{FF2B5EF4-FFF2-40B4-BE49-F238E27FC236}">
                    <a16:creationId xmlns:a16="http://schemas.microsoft.com/office/drawing/2014/main" id="{E81FBA65-A9B6-3E44-2D2D-1BC0A37A4236}"/>
                  </a:ext>
                </a:extLst>
              </p:cNvPr>
              <p:cNvSpPr txBox="1"/>
              <p:nvPr/>
            </p:nvSpPr>
            <p:spPr>
              <a:xfrm>
                <a:off x="2974604" y="1171384"/>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54" name="TextBox 53">
                <a:extLst>
                  <a:ext uri="{FF2B5EF4-FFF2-40B4-BE49-F238E27FC236}">
                    <a16:creationId xmlns:a16="http://schemas.microsoft.com/office/drawing/2014/main" id="{047C787C-FB90-7F32-09E4-C19F80A43477}"/>
                  </a:ext>
                </a:extLst>
              </p:cNvPr>
              <p:cNvSpPr txBox="1"/>
              <p:nvPr/>
            </p:nvSpPr>
            <p:spPr>
              <a:xfrm>
                <a:off x="2625354" y="1171384"/>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srgbClr val="1168B3"/>
                    </a:solidFill>
                    <a:effectLst/>
                    <a:uLnTx/>
                    <a:uFillTx/>
                    <a:latin typeface="Arial"/>
                    <a:ea typeface="+mn-ea"/>
                    <a:cs typeface="Arial"/>
                    <a:sym typeface="Arial"/>
                  </a:rPr>
                  <a:t>+</a:t>
                </a:r>
              </a:p>
            </p:txBody>
          </p:sp>
          <p:sp>
            <p:nvSpPr>
              <p:cNvPr id="55" name="TextBox 54">
                <a:extLst>
                  <a:ext uri="{FF2B5EF4-FFF2-40B4-BE49-F238E27FC236}">
                    <a16:creationId xmlns:a16="http://schemas.microsoft.com/office/drawing/2014/main" id="{70B69C79-60A7-2B85-E6FE-B9E9572E5769}"/>
                  </a:ext>
                </a:extLst>
              </p:cNvPr>
              <p:cNvSpPr txBox="1"/>
              <p:nvPr/>
            </p:nvSpPr>
            <p:spPr>
              <a:xfrm>
                <a:off x="2263404" y="1171384"/>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56" name="TextBox 55">
                <a:extLst>
                  <a:ext uri="{FF2B5EF4-FFF2-40B4-BE49-F238E27FC236}">
                    <a16:creationId xmlns:a16="http://schemas.microsoft.com/office/drawing/2014/main" id="{3A42DC56-86FD-AF85-7F5C-6E6091FA9EE4}"/>
                  </a:ext>
                </a:extLst>
              </p:cNvPr>
              <p:cNvSpPr txBox="1"/>
              <p:nvPr/>
            </p:nvSpPr>
            <p:spPr>
              <a:xfrm>
                <a:off x="2250704" y="1171384"/>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57" name="TextBox 56">
                <a:extLst>
                  <a:ext uri="{FF2B5EF4-FFF2-40B4-BE49-F238E27FC236}">
                    <a16:creationId xmlns:a16="http://schemas.microsoft.com/office/drawing/2014/main" id="{DCA7B5D9-9463-EB91-91A0-D92861C6FBBF}"/>
                  </a:ext>
                </a:extLst>
              </p:cNvPr>
              <p:cNvSpPr txBox="1"/>
              <p:nvPr/>
            </p:nvSpPr>
            <p:spPr>
              <a:xfrm>
                <a:off x="2199904" y="1171384"/>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58" name="TextBox 57">
                <a:extLst>
                  <a:ext uri="{FF2B5EF4-FFF2-40B4-BE49-F238E27FC236}">
                    <a16:creationId xmlns:a16="http://schemas.microsoft.com/office/drawing/2014/main" id="{6AD5F14A-8C7C-4DC3-C890-5E9B7E8D4616}"/>
                  </a:ext>
                </a:extLst>
              </p:cNvPr>
              <p:cNvSpPr txBox="1"/>
              <p:nvPr/>
            </p:nvSpPr>
            <p:spPr>
              <a:xfrm>
                <a:off x="2187204" y="1171384"/>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59" name="TextBox 58">
                <a:extLst>
                  <a:ext uri="{FF2B5EF4-FFF2-40B4-BE49-F238E27FC236}">
                    <a16:creationId xmlns:a16="http://schemas.microsoft.com/office/drawing/2014/main" id="{78CE2E1E-E633-5951-34B5-9F5C556DF39D}"/>
                  </a:ext>
                </a:extLst>
              </p:cNvPr>
              <p:cNvSpPr txBox="1"/>
              <p:nvPr/>
            </p:nvSpPr>
            <p:spPr>
              <a:xfrm>
                <a:off x="2095129" y="1171384"/>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60" name="TextBox 59">
                <a:extLst>
                  <a:ext uri="{FF2B5EF4-FFF2-40B4-BE49-F238E27FC236}">
                    <a16:creationId xmlns:a16="http://schemas.microsoft.com/office/drawing/2014/main" id="{EB4E9CBB-23F5-6A24-38E5-074BF39A0BBF}"/>
                  </a:ext>
                </a:extLst>
              </p:cNvPr>
              <p:cNvSpPr txBox="1"/>
              <p:nvPr/>
            </p:nvSpPr>
            <p:spPr>
              <a:xfrm>
                <a:off x="1920504" y="1171384"/>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61" name="TextBox 60">
                <a:extLst>
                  <a:ext uri="{FF2B5EF4-FFF2-40B4-BE49-F238E27FC236}">
                    <a16:creationId xmlns:a16="http://schemas.microsoft.com/office/drawing/2014/main" id="{5B0AF988-76D3-666F-7778-201DC07BE92C}"/>
                  </a:ext>
                </a:extLst>
              </p:cNvPr>
              <p:cNvSpPr txBox="1"/>
              <p:nvPr/>
            </p:nvSpPr>
            <p:spPr>
              <a:xfrm>
                <a:off x="1910979" y="1171384"/>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62" name="TextBox 61">
                <a:extLst>
                  <a:ext uri="{FF2B5EF4-FFF2-40B4-BE49-F238E27FC236}">
                    <a16:creationId xmlns:a16="http://schemas.microsoft.com/office/drawing/2014/main" id="{3A0D6586-B596-A886-26B7-AC97E9075DF7}"/>
                  </a:ext>
                </a:extLst>
              </p:cNvPr>
              <p:cNvSpPr txBox="1"/>
              <p:nvPr/>
            </p:nvSpPr>
            <p:spPr>
              <a:xfrm>
                <a:off x="1764929" y="1171384"/>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63" name="TextBox 62">
                <a:extLst>
                  <a:ext uri="{FF2B5EF4-FFF2-40B4-BE49-F238E27FC236}">
                    <a16:creationId xmlns:a16="http://schemas.microsoft.com/office/drawing/2014/main" id="{8E038202-4DA1-2D36-F629-43029F8E3EAE}"/>
                  </a:ext>
                </a:extLst>
              </p:cNvPr>
              <p:cNvSpPr txBox="1"/>
              <p:nvPr/>
            </p:nvSpPr>
            <p:spPr>
              <a:xfrm>
                <a:off x="1755404" y="1171384"/>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64" name="TextBox 63">
                <a:extLst>
                  <a:ext uri="{FF2B5EF4-FFF2-40B4-BE49-F238E27FC236}">
                    <a16:creationId xmlns:a16="http://schemas.microsoft.com/office/drawing/2014/main" id="{256A5FB8-D6D3-FCF0-0769-77E80B45A050}"/>
                  </a:ext>
                </a:extLst>
              </p:cNvPr>
              <p:cNvSpPr txBox="1"/>
              <p:nvPr/>
            </p:nvSpPr>
            <p:spPr>
              <a:xfrm>
                <a:off x="1631579" y="1171384"/>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65" name="TextBox 64">
                <a:extLst>
                  <a:ext uri="{FF2B5EF4-FFF2-40B4-BE49-F238E27FC236}">
                    <a16:creationId xmlns:a16="http://schemas.microsoft.com/office/drawing/2014/main" id="{C8966FF2-62F8-72F7-97EF-CDC0CEBBC14F}"/>
                  </a:ext>
                </a:extLst>
              </p:cNvPr>
              <p:cNvSpPr txBox="1"/>
              <p:nvPr/>
            </p:nvSpPr>
            <p:spPr>
              <a:xfrm>
                <a:off x="1514104" y="1171384"/>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66" name="TextBox 65">
                <a:extLst>
                  <a:ext uri="{FF2B5EF4-FFF2-40B4-BE49-F238E27FC236}">
                    <a16:creationId xmlns:a16="http://schemas.microsoft.com/office/drawing/2014/main" id="{51E5876D-F6C6-3F0D-A082-F29D84FFB715}"/>
                  </a:ext>
                </a:extLst>
              </p:cNvPr>
              <p:cNvSpPr txBox="1"/>
              <p:nvPr/>
            </p:nvSpPr>
            <p:spPr>
              <a:xfrm>
                <a:off x="1504579" y="1171384"/>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srgbClr val="1168B3"/>
                    </a:solidFill>
                    <a:effectLst/>
                    <a:uLnTx/>
                    <a:uFillTx/>
                    <a:latin typeface="Arial"/>
                    <a:ea typeface="+mn-ea"/>
                    <a:cs typeface="Arial"/>
                    <a:sym typeface="Arial"/>
                  </a:rPr>
                  <a:t>+</a:t>
                </a:r>
              </a:p>
            </p:txBody>
          </p:sp>
          <p:sp>
            <p:nvSpPr>
              <p:cNvPr id="67" name="TextBox 66">
                <a:extLst>
                  <a:ext uri="{FF2B5EF4-FFF2-40B4-BE49-F238E27FC236}">
                    <a16:creationId xmlns:a16="http://schemas.microsoft.com/office/drawing/2014/main" id="{D9F919E7-A308-7D40-97BD-41A96136CCBD}"/>
                  </a:ext>
                </a:extLst>
              </p:cNvPr>
              <p:cNvSpPr txBox="1"/>
              <p:nvPr/>
            </p:nvSpPr>
            <p:spPr>
              <a:xfrm>
                <a:off x="1279154" y="1171384"/>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68" name="TextBox 67">
                <a:extLst>
                  <a:ext uri="{FF2B5EF4-FFF2-40B4-BE49-F238E27FC236}">
                    <a16:creationId xmlns:a16="http://schemas.microsoft.com/office/drawing/2014/main" id="{B30CC09F-A18B-28F0-46F6-6CB0530F38AF}"/>
                  </a:ext>
                </a:extLst>
              </p:cNvPr>
              <p:cNvSpPr txBox="1"/>
              <p:nvPr/>
            </p:nvSpPr>
            <p:spPr>
              <a:xfrm>
                <a:off x="1266454" y="1171384"/>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69" name="TextBox 68">
                <a:extLst>
                  <a:ext uri="{FF2B5EF4-FFF2-40B4-BE49-F238E27FC236}">
                    <a16:creationId xmlns:a16="http://schemas.microsoft.com/office/drawing/2014/main" id="{1488591F-3184-6B3E-749D-4B04FD1B1358}"/>
                  </a:ext>
                </a:extLst>
              </p:cNvPr>
              <p:cNvSpPr txBox="1"/>
              <p:nvPr/>
            </p:nvSpPr>
            <p:spPr>
              <a:xfrm>
                <a:off x="1193429" y="1171384"/>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70" name="TextBox 69">
                <a:extLst>
                  <a:ext uri="{FF2B5EF4-FFF2-40B4-BE49-F238E27FC236}">
                    <a16:creationId xmlns:a16="http://schemas.microsoft.com/office/drawing/2014/main" id="{BB95607F-044B-3A68-6521-502308766DB4}"/>
                  </a:ext>
                </a:extLst>
              </p:cNvPr>
              <p:cNvSpPr txBox="1"/>
              <p:nvPr/>
            </p:nvSpPr>
            <p:spPr>
              <a:xfrm>
                <a:off x="1168029" y="1171384"/>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71" name="TextBox 70">
                <a:extLst>
                  <a:ext uri="{FF2B5EF4-FFF2-40B4-BE49-F238E27FC236}">
                    <a16:creationId xmlns:a16="http://schemas.microsoft.com/office/drawing/2014/main" id="{0438AB28-9E1F-5E37-22FE-AF07B1F8F25A}"/>
                  </a:ext>
                </a:extLst>
              </p:cNvPr>
              <p:cNvSpPr txBox="1"/>
              <p:nvPr/>
            </p:nvSpPr>
            <p:spPr>
              <a:xfrm>
                <a:off x="1148979" y="1171384"/>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72" name="TextBox 71">
                <a:extLst>
                  <a:ext uri="{FF2B5EF4-FFF2-40B4-BE49-F238E27FC236}">
                    <a16:creationId xmlns:a16="http://schemas.microsoft.com/office/drawing/2014/main" id="{709E5029-3121-FABB-B844-31C76857EC29}"/>
                  </a:ext>
                </a:extLst>
              </p:cNvPr>
              <p:cNvSpPr txBox="1"/>
              <p:nvPr/>
            </p:nvSpPr>
            <p:spPr>
              <a:xfrm>
                <a:off x="1110879" y="1171384"/>
                <a:ext cx="286870"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1168B3"/>
                    </a:solidFill>
                    <a:effectLst/>
                    <a:uLnTx/>
                    <a:uFillTx/>
                    <a:latin typeface="Arial"/>
                    <a:ea typeface="+mn-ea"/>
                    <a:cs typeface="Arial"/>
                    <a:sym typeface="Arial"/>
                  </a:rPr>
                  <a:t>+</a:t>
                </a:r>
              </a:p>
            </p:txBody>
          </p:sp>
        </p:grpSp>
        <p:sp>
          <p:nvSpPr>
            <p:cNvPr id="178" name="TextBox 177">
              <a:extLst>
                <a:ext uri="{FF2B5EF4-FFF2-40B4-BE49-F238E27FC236}">
                  <a16:creationId xmlns:a16="http://schemas.microsoft.com/office/drawing/2014/main" id="{D973CA14-8B23-A218-65EC-5ABB8245EAA3}"/>
                </a:ext>
              </a:extLst>
            </p:cNvPr>
            <p:cNvSpPr txBox="1"/>
            <p:nvPr/>
          </p:nvSpPr>
          <p:spPr>
            <a:xfrm>
              <a:off x="1597766" y="5135279"/>
              <a:ext cx="1709122" cy="3385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a:ln>
                    <a:noFill/>
                  </a:ln>
                  <a:solidFill>
                    <a:srgbClr val="000000"/>
                  </a:solidFill>
                  <a:effectLst/>
                  <a:uLnTx/>
                  <a:uFillTx/>
                  <a:latin typeface="Arial"/>
                  <a:ea typeface="+mn-ea"/>
                  <a:cs typeface="Arial"/>
                  <a:sym typeface="Arial"/>
                </a:rPr>
                <a:t>Log-rank </a:t>
              </a:r>
              <a:r>
                <a:rPr kumimoji="0" lang="en-US" sz="1600" b="0" i="1" u="none" strike="noStrike" kern="0" cap="none" spc="0" normalizeH="0" baseline="0" noProof="0">
                  <a:ln>
                    <a:noFill/>
                  </a:ln>
                  <a:solidFill>
                    <a:srgbClr val="000000"/>
                  </a:solidFill>
                  <a:effectLst/>
                  <a:uLnTx/>
                  <a:uFillTx/>
                  <a:latin typeface="Arial"/>
                  <a:ea typeface="+mn-ea"/>
                  <a:cs typeface="Arial"/>
                  <a:sym typeface="Arial"/>
                </a:rPr>
                <a:t>P = </a:t>
              </a:r>
              <a:r>
                <a:rPr kumimoji="0" lang="en-US" sz="1600" b="0" i="0" u="none" strike="noStrike" kern="0" cap="none" spc="0" normalizeH="0" baseline="0" noProof="0">
                  <a:ln>
                    <a:noFill/>
                  </a:ln>
                  <a:solidFill>
                    <a:srgbClr val="000000"/>
                  </a:solidFill>
                  <a:effectLst/>
                  <a:uLnTx/>
                  <a:uFillTx/>
                  <a:latin typeface="Arial"/>
                  <a:ea typeface="+mn-ea"/>
                  <a:cs typeface="Arial"/>
                  <a:sym typeface="Arial"/>
                </a:rPr>
                <a:t>.02</a:t>
              </a:r>
            </a:p>
          </p:txBody>
        </p:sp>
      </p:grpSp>
      <p:cxnSp>
        <p:nvCxnSpPr>
          <p:cNvPr id="181" name="Straight Connector 180">
            <a:extLst>
              <a:ext uri="{FF2B5EF4-FFF2-40B4-BE49-F238E27FC236}">
                <a16:creationId xmlns:a16="http://schemas.microsoft.com/office/drawing/2014/main" id="{25FEF350-DD5D-4F5D-4624-33A7C2F9BCBD}"/>
              </a:ext>
            </a:extLst>
          </p:cNvPr>
          <p:cNvCxnSpPr>
            <a:endCxn id="51" idx="3"/>
          </p:cNvCxnSpPr>
          <p:nvPr/>
        </p:nvCxnSpPr>
        <p:spPr>
          <a:xfrm flipV="1">
            <a:off x="1275127" y="1864987"/>
            <a:ext cx="2947837" cy="515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87990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F7185-ED00-3F4C-363E-867C3A4535A9}"/>
              </a:ext>
            </a:extLst>
          </p:cNvPr>
          <p:cNvSpPr>
            <a:spLocks noGrp="1"/>
          </p:cNvSpPr>
          <p:nvPr>
            <p:ph type="title"/>
          </p:nvPr>
        </p:nvSpPr>
        <p:spPr>
          <a:xfrm>
            <a:off x="650913" y="127308"/>
            <a:ext cx="10515600" cy="1325563"/>
          </a:xfrm>
        </p:spPr>
        <p:txBody>
          <a:bodyPr>
            <a:normAutofit/>
          </a:bodyPr>
          <a:lstStyle/>
          <a:p>
            <a:r>
              <a:rPr lang="en-US" sz="4000" dirty="0" err="1"/>
              <a:t>ProMisE</a:t>
            </a:r>
            <a:r>
              <a:rPr lang="en-US" sz="4000" dirty="0"/>
              <a:t> Tool Classification of Endometrial Cancer</a:t>
            </a:r>
          </a:p>
        </p:txBody>
      </p:sp>
      <p:pic>
        <p:nvPicPr>
          <p:cNvPr id="5" name="Picture 4">
            <a:extLst>
              <a:ext uri="{FF2B5EF4-FFF2-40B4-BE49-F238E27FC236}">
                <a16:creationId xmlns:a16="http://schemas.microsoft.com/office/drawing/2014/main" id="{5BD70023-F5DA-1BB5-6066-72D669446FC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3804" y="1400127"/>
            <a:ext cx="9826207" cy="5457873"/>
          </a:xfrm>
          <a:prstGeom prst="rect">
            <a:avLst/>
          </a:prstGeom>
        </p:spPr>
      </p:pic>
      <p:grpSp>
        <p:nvGrpSpPr>
          <p:cNvPr id="6" name="Group 5">
            <a:extLst>
              <a:ext uri="{FF2B5EF4-FFF2-40B4-BE49-F238E27FC236}">
                <a16:creationId xmlns:a16="http://schemas.microsoft.com/office/drawing/2014/main" id="{FFAD2252-62F7-3EE5-5007-0D2B4C361755}"/>
              </a:ext>
            </a:extLst>
          </p:cNvPr>
          <p:cNvGrpSpPr/>
          <p:nvPr/>
        </p:nvGrpSpPr>
        <p:grpSpPr>
          <a:xfrm>
            <a:off x="9470996" y="3356243"/>
            <a:ext cx="2128539" cy="2883264"/>
            <a:chOff x="519008" y="3341517"/>
            <a:chExt cx="2128538" cy="2883264"/>
          </a:xfrm>
        </p:grpSpPr>
        <p:grpSp>
          <p:nvGrpSpPr>
            <p:cNvPr id="7" name="Group 6">
              <a:extLst>
                <a:ext uri="{FF2B5EF4-FFF2-40B4-BE49-F238E27FC236}">
                  <a16:creationId xmlns:a16="http://schemas.microsoft.com/office/drawing/2014/main" id="{FEC1576C-7333-FA19-8A8C-3ED463F166FF}"/>
                </a:ext>
              </a:extLst>
            </p:cNvPr>
            <p:cNvGrpSpPr/>
            <p:nvPr/>
          </p:nvGrpSpPr>
          <p:grpSpPr>
            <a:xfrm>
              <a:off x="519008" y="3341517"/>
              <a:ext cx="2128538" cy="762342"/>
              <a:chOff x="519008" y="2555613"/>
              <a:chExt cx="2128538" cy="762342"/>
            </a:xfrm>
          </p:grpSpPr>
          <p:sp>
            <p:nvSpPr>
              <p:cNvPr id="14" name="Oval 13">
                <a:extLst>
                  <a:ext uri="{FF2B5EF4-FFF2-40B4-BE49-F238E27FC236}">
                    <a16:creationId xmlns:a16="http://schemas.microsoft.com/office/drawing/2014/main" id="{35329ADF-8920-4089-5A80-BCD27DAB7FBA}"/>
                  </a:ext>
                </a:extLst>
              </p:cNvPr>
              <p:cNvSpPr/>
              <p:nvPr/>
            </p:nvSpPr>
            <p:spPr bwMode="auto">
              <a:xfrm>
                <a:off x="519008" y="2555613"/>
                <a:ext cx="360000" cy="360000"/>
              </a:xfrm>
              <a:prstGeom prst="ellipse">
                <a:avLst/>
              </a:prstGeom>
              <a:solidFill>
                <a:schemeClr val="accent1">
                  <a:lumMod val="20000"/>
                  <a:lumOff val="8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1219140" rtl="0" eaLnBrk="0" fontAlgn="auto" latinLnBrk="0" hangingPunct="0">
                  <a:lnSpc>
                    <a:spcPct val="100000"/>
                  </a:lnSpc>
                  <a:spcBef>
                    <a:spcPts val="300"/>
                  </a:spcBef>
                  <a:spcAft>
                    <a:spcPts val="300"/>
                  </a:spcAft>
                  <a:buClr>
                    <a:srgbClr val="383162"/>
                  </a:buClr>
                  <a:buSzPct val="110000"/>
                  <a:buFontTx/>
                  <a:buNone/>
                  <a:tabLst/>
                  <a:defRPr/>
                </a:pPr>
                <a:r>
                  <a:rPr kumimoji="0" lang="en-GB" sz="1600" b="0" i="0" u="none" strike="noStrike" kern="0" cap="none" spc="0" normalizeH="0" baseline="0" noProof="0">
                    <a:ln>
                      <a:noFill/>
                    </a:ln>
                    <a:solidFill>
                      <a:srgbClr val="FFFFFF"/>
                    </a:solidFill>
                    <a:effectLst/>
                    <a:uLnTx/>
                    <a:uFillTx/>
                    <a:latin typeface="Arial" panose="020B0604020202020204"/>
                    <a:ea typeface="ＭＳ Ｐゴシック"/>
                    <a:cs typeface="+mn-cs"/>
                  </a:rPr>
                  <a:t>1</a:t>
                </a:r>
              </a:p>
            </p:txBody>
          </p:sp>
          <p:sp>
            <p:nvSpPr>
              <p:cNvPr id="15" name="TextBox 14">
                <a:extLst>
                  <a:ext uri="{FF2B5EF4-FFF2-40B4-BE49-F238E27FC236}">
                    <a16:creationId xmlns:a16="http://schemas.microsoft.com/office/drawing/2014/main" id="{71F6B0D4-7F6E-F4B4-C9F5-C2BCADD39434}"/>
                  </a:ext>
                </a:extLst>
              </p:cNvPr>
              <p:cNvSpPr txBox="1"/>
              <p:nvPr/>
            </p:nvSpPr>
            <p:spPr>
              <a:xfrm>
                <a:off x="1015006" y="2563575"/>
                <a:ext cx="1632540" cy="754380"/>
              </a:xfrm>
              <a:prstGeom prst="rect">
                <a:avLst/>
              </a:prstGeom>
              <a:noFill/>
            </p:spPr>
            <p:txBody>
              <a:bodyPr wrap="square" lIns="36000" tIns="36000" rIns="36000" bIns="36000" rtlCol="0">
                <a:noAutofit/>
              </a:bodyPr>
              <a:lstStyle/>
              <a:p>
                <a:pPr marL="0" marR="0" lvl="0" indent="0" algn="l" defTabSz="1219140" rtl="0" eaLnBrk="1" fontAlgn="auto" latinLnBrk="0" hangingPunct="1">
                  <a:lnSpc>
                    <a:spcPct val="100000"/>
                  </a:lnSpc>
                  <a:spcBef>
                    <a:spcPts val="300"/>
                  </a:spcBef>
                  <a:spcAft>
                    <a:spcPts val="300"/>
                  </a:spcAft>
                  <a:buClr>
                    <a:srgbClr val="383162"/>
                  </a:buClr>
                  <a:buSzPct val="110000"/>
                  <a:buFontTx/>
                  <a:buNone/>
                  <a:tabLst/>
                  <a:defRPr/>
                </a:pPr>
                <a:r>
                  <a:rPr kumimoji="0" lang="en-GB" sz="1400" b="0" i="0" u="none" strike="noStrike" kern="1200" cap="none" spc="0" normalizeH="0" baseline="0" noProof="0" dirty="0">
                    <a:ln>
                      <a:noFill/>
                    </a:ln>
                    <a:solidFill>
                      <a:srgbClr val="383162"/>
                    </a:solidFill>
                    <a:effectLst/>
                    <a:uLnTx/>
                    <a:uFillTx/>
                    <a:latin typeface="Arial" panose="020B0604020202020204"/>
                    <a:ea typeface="ＭＳ Ｐゴシック"/>
                    <a:cs typeface="+mn-cs"/>
                  </a:rPr>
                  <a:t>MMR deficiency evaluated by IHC</a:t>
                </a:r>
                <a:br>
                  <a:rPr kumimoji="0" lang="en-GB" sz="1400" b="0" i="0" u="none" strike="noStrike" kern="1200" cap="none" spc="0" normalizeH="0" baseline="0" noProof="0" dirty="0">
                    <a:ln>
                      <a:noFill/>
                    </a:ln>
                    <a:solidFill>
                      <a:srgbClr val="383162"/>
                    </a:solidFill>
                    <a:effectLst/>
                    <a:uLnTx/>
                    <a:uFillTx/>
                    <a:latin typeface="Arial" panose="020B0604020202020204"/>
                    <a:ea typeface="ＭＳ Ｐゴシック"/>
                    <a:cs typeface="+mn-cs"/>
                  </a:rPr>
                </a:br>
                <a:r>
                  <a:rPr kumimoji="0" lang="en-GB" sz="1400" b="0" i="0" u="none" strike="noStrike" kern="1200" cap="none" spc="0" normalizeH="0" baseline="0" noProof="0" dirty="0">
                    <a:ln>
                      <a:noFill/>
                    </a:ln>
                    <a:solidFill>
                      <a:srgbClr val="383162"/>
                    </a:solidFill>
                    <a:effectLst/>
                    <a:uLnTx/>
                    <a:uFillTx/>
                    <a:latin typeface="Arial" panose="020B0604020202020204"/>
                    <a:ea typeface="ＭＳ Ｐゴシック"/>
                    <a:cs typeface="+mn-cs"/>
                  </a:rPr>
                  <a:t>(MSH6 and PMS2) </a:t>
                </a:r>
              </a:p>
            </p:txBody>
          </p:sp>
        </p:grpSp>
        <p:grpSp>
          <p:nvGrpSpPr>
            <p:cNvPr id="8" name="Group 7">
              <a:extLst>
                <a:ext uri="{FF2B5EF4-FFF2-40B4-BE49-F238E27FC236}">
                  <a16:creationId xmlns:a16="http://schemas.microsoft.com/office/drawing/2014/main" id="{F11C5D0E-0A6F-2485-BE1E-4E9F7F1D82CD}"/>
                </a:ext>
              </a:extLst>
            </p:cNvPr>
            <p:cNvGrpSpPr/>
            <p:nvPr/>
          </p:nvGrpSpPr>
          <p:grpSpPr>
            <a:xfrm>
              <a:off x="519008" y="4617767"/>
              <a:ext cx="2128538" cy="549029"/>
              <a:chOff x="519008" y="4021543"/>
              <a:chExt cx="2128538" cy="549029"/>
            </a:xfrm>
          </p:grpSpPr>
          <p:sp>
            <p:nvSpPr>
              <p:cNvPr id="12" name="Oval 11">
                <a:extLst>
                  <a:ext uri="{FF2B5EF4-FFF2-40B4-BE49-F238E27FC236}">
                    <a16:creationId xmlns:a16="http://schemas.microsoft.com/office/drawing/2014/main" id="{E355B73A-C682-6F3C-7F5B-5E9385562E93}"/>
                  </a:ext>
                </a:extLst>
              </p:cNvPr>
              <p:cNvSpPr/>
              <p:nvPr/>
            </p:nvSpPr>
            <p:spPr bwMode="auto">
              <a:xfrm>
                <a:off x="519008" y="4021543"/>
                <a:ext cx="360000" cy="360000"/>
              </a:xfrm>
              <a:prstGeom prst="ellipse">
                <a:avLst/>
              </a:prstGeom>
              <a:solidFill>
                <a:schemeClr val="accent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1219140" rtl="0" eaLnBrk="0" fontAlgn="auto" latinLnBrk="0" hangingPunct="0">
                  <a:lnSpc>
                    <a:spcPct val="100000"/>
                  </a:lnSpc>
                  <a:spcBef>
                    <a:spcPts val="300"/>
                  </a:spcBef>
                  <a:spcAft>
                    <a:spcPts val="300"/>
                  </a:spcAft>
                  <a:buClr>
                    <a:srgbClr val="383162"/>
                  </a:buClr>
                  <a:buSzPct val="110000"/>
                  <a:buFontTx/>
                  <a:buNone/>
                  <a:tabLst/>
                  <a:defRPr/>
                </a:pPr>
                <a:r>
                  <a:rPr kumimoji="0" lang="en-GB" sz="1600" b="0" i="0" u="none" strike="noStrike" kern="0" cap="none" spc="0" normalizeH="0" baseline="0" noProof="0">
                    <a:ln>
                      <a:noFill/>
                    </a:ln>
                    <a:solidFill>
                      <a:srgbClr val="FFFFFF"/>
                    </a:solidFill>
                    <a:effectLst/>
                    <a:uLnTx/>
                    <a:uFillTx/>
                    <a:latin typeface="Arial" panose="020B0604020202020204"/>
                    <a:ea typeface="ＭＳ Ｐゴシック"/>
                    <a:cs typeface="+mn-cs"/>
                  </a:rPr>
                  <a:t>2</a:t>
                </a:r>
              </a:p>
            </p:txBody>
          </p:sp>
          <p:sp>
            <p:nvSpPr>
              <p:cNvPr id="13" name="TextBox 12">
                <a:extLst>
                  <a:ext uri="{FF2B5EF4-FFF2-40B4-BE49-F238E27FC236}">
                    <a16:creationId xmlns:a16="http://schemas.microsoft.com/office/drawing/2014/main" id="{782D3BD3-9CC8-92AB-894F-158B9A3B4F2B}"/>
                  </a:ext>
                </a:extLst>
              </p:cNvPr>
              <p:cNvSpPr txBox="1"/>
              <p:nvPr/>
            </p:nvSpPr>
            <p:spPr>
              <a:xfrm>
                <a:off x="1015006" y="4029505"/>
                <a:ext cx="1632540" cy="541067"/>
              </a:xfrm>
              <a:prstGeom prst="rect">
                <a:avLst/>
              </a:prstGeom>
              <a:noFill/>
            </p:spPr>
            <p:txBody>
              <a:bodyPr wrap="square" lIns="36000" tIns="36000" rIns="36000" bIns="36000" rtlCol="0">
                <a:noAutofit/>
              </a:bodyPr>
              <a:lstStyle/>
              <a:p>
                <a:pPr marL="0" marR="0" lvl="0" indent="0" algn="l" defTabSz="1219140" rtl="0" eaLnBrk="1" fontAlgn="auto" latinLnBrk="0" hangingPunct="1">
                  <a:lnSpc>
                    <a:spcPct val="100000"/>
                  </a:lnSpc>
                  <a:spcBef>
                    <a:spcPts val="300"/>
                  </a:spcBef>
                  <a:spcAft>
                    <a:spcPts val="300"/>
                  </a:spcAft>
                  <a:buClr>
                    <a:srgbClr val="383162"/>
                  </a:buClr>
                  <a:buSzPct val="110000"/>
                  <a:buFontTx/>
                  <a:buNone/>
                  <a:tabLst/>
                  <a:defRPr/>
                </a:pPr>
                <a:r>
                  <a:rPr kumimoji="0" lang="en-GB" sz="1400" b="0" i="1" u="none" strike="noStrike" kern="1200" cap="none" spc="0" normalizeH="0" baseline="0" noProof="0">
                    <a:ln>
                      <a:noFill/>
                    </a:ln>
                    <a:solidFill>
                      <a:srgbClr val="383162"/>
                    </a:solidFill>
                    <a:effectLst/>
                    <a:uLnTx/>
                    <a:uFillTx/>
                    <a:latin typeface="Arial" panose="020B0604020202020204"/>
                    <a:ea typeface="ＭＳ Ｐゴシック"/>
                    <a:cs typeface="+mn-cs"/>
                  </a:rPr>
                  <a:t>POLE</a:t>
                </a:r>
                <a:r>
                  <a:rPr kumimoji="0" lang="en-GB" sz="1400" b="0" i="0" u="none" strike="noStrike" kern="1200" cap="none" spc="0" normalizeH="0" baseline="0" noProof="0">
                    <a:ln>
                      <a:noFill/>
                    </a:ln>
                    <a:solidFill>
                      <a:srgbClr val="383162"/>
                    </a:solidFill>
                    <a:effectLst/>
                    <a:uLnTx/>
                    <a:uFillTx/>
                    <a:latin typeface="Arial" panose="020B0604020202020204"/>
                    <a:ea typeface="ＭＳ Ｐゴシック"/>
                    <a:cs typeface="+mn-cs"/>
                  </a:rPr>
                  <a:t> sequencing (exons 9-14)</a:t>
                </a:r>
              </a:p>
            </p:txBody>
          </p:sp>
        </p:grpSp>
        <p:grpSp>
          <p:nvGrpSpPr>
            <p:cNvPr id="9" name="Group 8">
              <a:extLst>
                <a:ext uri="{FF2B5EF4-FFF2-40B4-BE49-F238E27FC236}">
                  <a16:creationId xmlns:a16="http://schemas.microsoft.com/office/drawing/2014/main" id="{D7126703-DBF6-BDDD-1833-2AB23632DB06}"/>
                </a:ext>
              </a:extLst>
            </p:cNvPr>
            <p:cNvGrpSpPr/>
            <p:nvPr/>
          </p:nvGrpSpPr>
          <p:grpSpPr>
            <a:xfrm>
              <a:off x="519008" y="5709529"/>
              <a:ext cx="2128538" cy="515252"/>
              <a:chOff x="519008" y="5274160"/>
              <a:chExt cx="2128538" cy="515252"/>
            </a:xfrm>
          </p:grpSpPr>
          <p:sp>
            <p:nvSpPr>
              <p:cNvPr id="10" name="Oval 9">
                <a:extLst>
                  <a:ext uri="{FF2B5EF4-FFF2-40B4-BE49-F238E27FC236}">
                    <a16:creationId xmlns:a16="http://schemas.microsoft.com/office/drawing/2014/main" id="{38457EDD-4FA5-7CBC-3A32-96DCE1320D9A}"/>
                  </a:ext>
                </a:extLst>
              </p:cNvPr>
              <p:cNvSpPr/>
              <p:nvPr/>
            </p:nvSpPr>
            <p:spPr bwMode="auto">
              <a:xfrm>
                <a:off x="519008" y="5274160"/>
                <a:ext cx="360000" cy="360000"/>
              </a:xfrm>
              <a:prstGeom prst="ellipse">
                <a:avLst/>
              </a:prstGeom>
              <a:solidFill>
                <a:schemeClr val="accent1">
                  <a:lumMod val="60000"/>
                  <a:lumOff val="4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1219140" rtl="0" eaLnBrk="0" fontAlgn="auto" latinLnBrk="0" hangingPunct="0">
                  <a:lnSpc>
                    <a:spcPct val="100000"/>
                  </a:lnSpc>
                  <a:spcBef>
                    <a:spcPts val="300"/>
                  </a:spcBef>
                  <a:spcAft>
                    <a:spcPts val="300"/>
                  </a:spcAft>
                  <a:buClr>
                    <a:srgbClr val="383162"/>
                  </a:buClr>
                  <a:buSzPct val="110000"/>
                  <a:buFontTx/>
                  <a:buNone/>
                  <a:tabLst/>
                  <a:defRPr/>
                </a:pPr>
                <a:r>
                  <a:rPr kumimoji="0" lang="en-GB" sz="1600" b="0" i="0" u="none" strike="noStrike" kern="0" cap="none" spc="0" normalizeH="0" baseline="0" noProof="0">
                    <a:ln>
                      <a:noFill/>
                    </a:ln>
                    <a:solidFill>
                      <a:srgbClr val="FFFFFF"/>
                    </a:solidFill>
                    <a:effectLst/>
                    <a:uLnTx/>
                    <a:uFillTx/>
                    <a:latin typeface="Arial" panose="020B0604020202020204"/>
                    <a:ea typeface="ＭＳ Ｐゴシック"/>
                    <a:cs typeface="+mn-cs"/>
                  </a:rPr>
                  <a:t>3</a:t>
                </a:r>
              </a:p>
            </p:txBody>
          </p:sp>
          <p:sp>
            <p:nvSpPr>
              <p:cNvPr id="11" name="TextBox 10">
                <a:extLst>
                  <a:ext uri="{FF2B5EF4-FFF2-40B4-BE49-F238E27FC236}">
                    <a16:creationId xmlns:a16="http://schemas.microsoft.com/office/drawing/2014/main" id="{50CF9134-61D5-5308-0CB2-523921FDA2E8}"/>
                  </a:ext>
                </a:extLst>
              </p:cNvPr>
              <p:cNvSpPr txBox="1"/>
              <p:nvPr/>
            </p:nvSpPr>
            <p:spPr>
              <a:xfrm>
                <a:off x="1015006" y="5274160"/>
                <a:ext cx="1632540" cy="515252"/>
              </a:xfrm>
              <a:prstGeom prst="rect">
                <a:avLst/>
              </a:prstGeom>
              <a:noFill/>
            </p:spPr>
            <p:txBody>
              <a:bodyPr wrap="square" lIns="36000" tIns="36000" rIns="36000" bIns="36000" rtlCol="0">
                <a:noAutofit/>
              </a:bodyPr>
              <a:lstStyle/>
              <a:p>
                <a:pPr marL="0" marR="0" lvl="0" indent="0" algn="l" defTabSz="1219140" rtl="0" eaLnBrk="1" fontAlgn="auto" latinLnBrk="0" hangingPunct="1">
                  <a:lnSpc>
                    <a:spcPct val="100000"/>
                  </a:lnSpc>
                  <a:spcBef>
                    <a:spcPts val="300"/>
                  </a:spcBef>
                  <a:spcAft>
                    <a:spcPts val="300"/>
                  </a:spcAft>
                  <a:buClr>
                    <a:srgbClr val="383162"/>
                  </a:buClr>
                  <a:buSzPct val="110000"/>
                  <a:buFontTx/>
                  <a:buNone/>
                  <a:tabLst/>
                  <a:defRPr/>
                </a:pPr>
                <a:r>
                  <a:rPr kumimoji="0" lang="en-GB" sz="1400" b="0" i="0" u="none" strike="noStrike" kern="1200" cap="none" spc="0" normalizeH="0" baseline="0" noProof="0">
                    <a:ln>
                      <a:noFill/>
                    </a:ln>
                    <a:solidFill>
                      <a:srgbClr val="383162"/>
                    </a:solidFill>
                    <a:effectLst/>
                    <a:uLnTx/>
                    <a:uFillTx/>
                    <a:latin typeface="Arial" panose="020B0604020202020204"/>
                    <a:ea typeface="ＭＳ Ｐゴシック"/>
                    <a:cs typeface="+mn-cs"/>
                  </a:rPr>
                  <a:t>p53 expression determined by IHC </a:t>
                </a:r>
              </a:p>
            </p:txBody>
          </p:sp>
        </p:grpSp>
      </p:grpSp>
    </p:spTree>
    <p:extLst>
      <p:ext uri="{BB962C8B-B14F-4D97-AF65-F5344CB8AC3E}">
        <p14:creationId xmlns:p14="http://schemas.microsoft.com/office/powerpoint/2010/main" val="24167514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82121-6738-161C-C53A-BCC52CD5870C}"/>
              </a:ext>
            </a:extLst>
          </p:cNvPr>
          <p:cNvSpPr>
            <a:spLocks noGrp="1"/>
          </p:cNvSpPr>
          <p:nvPr>
            <p:ph type="title"/>
          </p:nvPr>
        </p:nvSpPr>
        <p:spPr/>
        <p:txBody>
          <a:bodyPr/>
          <a:lstStyle/>
          <a:p>
            <a:r>
              <a:rPr lang="en-US" dirty="0"/>
              <a:t>Biomarker testing</a:t>
            </a:r>
          </a:p>
        </p:txBody>
      </p:sp>
      <p:sp>
        <p:nvSpPr>
          <p:cNvPr id="3" name="Content Placeholder 2">
            <a:extLst>
              <a:ext uri="{FF2B5EF4-FFF2-40B4-BE49-F238E27FC236}">
                <a16:creationId xmlns:a16="http://schemas.microsoft.com/office/drawing/2014/main" id="{114828DF-3D86-A99D-0A49-A2FA4520DE08}"/>
              </a:ext>
            </a:extLst>
          </p:cNvPr>
          <p:cNvSpPr>
            <a:spLocks noGrp="1"/>
          </p:cNvSpPr>
          <p:nvPr>
            <p:ph idx="1"/>
          </p:nvPr>
        </p:nvSpPr>
        <p:spPr>
          <a:xfrm>
            <a:off x="838200" y="1825625"/>
            <a:ext cx="5478710" cy="4667250"/>
          </a:xfrm>
        </p:spPr>
        <p:txBody>
          <a:bodyPr>
            <a:normAutofit/>
          </a:bodyPr>
          <a:lstStyle/>
          <a:p>
            <a:r>
              <a:rPr lang="en-US" dirty="0">
                <a:solidFill>
                  <a:srgbClr val="000000"/>
                </a:solidFill>
                <a:latin typeface="Arial" panose="020B0604020202020204" pitchFamily="34" charset="0"/>
                <a:ea typeface="Aptos" panose="020B0004020202020204" pitchFamily="34" charset="0"/>
                <a:cs typeface="Times New Roman" panose="02020603050405020304" pitchFamily="18" charset="0"/>
              </a:rPr>
              <a:t>MMR testing (IHC)</a:t>
            </a:r>
          </a:p>
          <a:p>
            <a:r>
              <a:rPr lang="en-US"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P53 (IHC)</a:t>
            </a:r>
          </a:p>
          <a:p>
            <a:r>
              <a:rPr lang="en-US" dirty="0">
                <a:solidFill>
                  <a:srgbClr val="000000"/>
                </a:solidFill>
                <a:latin typeface="Arial" panose="020B0604020202020204" pitchFamily="34" charset="0"/>
                <a:ea typeface="Aptos" panose="020B0004020202020204" pitchFamily="34" charset="0"/>
                <a:cs typeface="Times New Roman" panose="02020603050405020304" pitchFamily="18" charset="0"/>
              </a:rPr>
              <a:t>HER2 (IHC)</a:t>
            </a:r>
          </a:p>
          <a:p>
            <a:r>
              <a:rPr lang="en-US"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ER/PR (IHC)</a:t>
            </a:r>
          </a:p>
          <a:p>
            <a:pPr marL="0" indent="0">
              <a:buNone/>
            </a:pPr>
            <a:r>
              <a:rPr lang="en-US" dirty="0"/>
              <a:t>______________________________</a:t>
            </a:r>
          </a:p>
          <a:p>
            <a:r>
              <a:rPr lang="en-US" dirty="0">
                <a:solidFill>
                  <a:srgbClr val="000000"/>
                </a:solidFill>
                <a:latin typeface="Arial" panose="020B0604020202020204" pitchFamily="34" charset="0"/>
                <a:ea typeface="Aptos" panose="020B0004020202020204" pitchFamily="34" charset="0"/>
                <a:cs typeface="Times New Roman" panose="02020603050405020304" pitchFamily="18" charset="0"/>
              </a:rPr>
              <a:t>POLE testing (NGS)</a:t>
            </a:r>
          </a:p>
          <a:p>
            <a:pPr lvl="1"/>
            <a:r>
              <a:rPr lang="en-US" dirty="0">
                <a:solidFill>
                  <a:srgbClr val="000000"/>
                </a:solidFill>
                <a:latin typeface="Arial" panose="020B0604020202020204" pitchFamily="34" charset="0"/>
                <a:ea typeface="Aptos" panose="020B0004020202020204" pitchFamily="34" charset="0"/>
                <a:cs typeface="Times New Roman" panose="02020603050405020304" pitchFamily="18" charset="0"/>
              </a:rPr>
              <a:t>Early stage, high risk factors</a:t>
            </a:r>
          </a:p>
          <a:p>
            <a:r>
              <a:rPr lang="en-US"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TMB (NGS)</a:t>
            </a:r>
          </a:p>
          <a:p>
            <a:r>
              <a:rPr lang="en-US" dirty="0">
                <a:solidFill>
                  <a:srgbClr val="000000"/>
                </a:solidFill>
                <a:latin typeface="Arial" panose="020B0604020202020204" pitchFamily="34" charset="0"/>
                <a:ea typeface="Aptos" panose="020B0004020202020204" pitchFamily="34" charset="0"/>
                <a:cs typeface="Times New Roman" panose="02020603050405020304" pitchFamily="18" charset="0"/>
              </a:rPr>
              <a:t>MSI (NGS)</a:t>
            </a:r>
            <a:endParaRPr lang="en-US" dirty="0">
              <a:solidFill>
                <a:srgbClr val="000000"/>
              </a:solidFill>
              <a:effectLst/>
              <a:latin typeface="Arial" panose="020B0604020202020204" pitchFamily="34" charset="0"/>
              <a:ea typeface="Aptos" panose="020B0004020202020204" pitchFamily="34" charset="0"/>
              <a:cs typeface="Times New Roman" panose="02020603050405020304" pitchFamily="18" charset="0"/>
            </a:endParaRPr>
          </a:p>
          <a:p>
            <a:endParaRPr lang="en-US" dirty="0">
              <a:solidFill>
                <a:srgbClr val="000000"/>
              </a:solidFill>
              <a:effectLst/>
              <a:latin typeface="Arial" panose="020B0604020202020204" pitchFamily="34" charset="0"/>
              <a:ea typeface="Aptos" panose="020B0004020202020204" pitchFamily="34" charset="0"/>
              <a:cs typeface="Times New Roman" panose="02020603050405020304" pitchFamily="18" charset="0"/>
            </a:endParaRPr>
          </a:p>
          <a:p>
            <a:pPr marL="0" indent="0">
              <a:buNone/>
            </a:pPr>
            <a:endParaRPr lang="en-US" dirty="0"/>
          </a:p>
        </p:txBody>
      </p:sp>
      <p:sp>
        <p:nvSpPr>
          <p:cNvPr id="7" name="Content Placeholder 2">
            <a:extLst>
              <a:ext uri="{FF2B5EF4-FFF2-40B4-BE49-F238E27FC236}">
                <a16:creationId xmlns:a16="http://schemas.microsoft.com/office/drawing/2014/main" id="{93A1438C-238F-A5B4-3A94-25E25EE9E6F5}"/>
              </a:ext>
            </a:extLst>
          </p:cNvPr>
          <p:cNvSpPr txBox="1">
            <a:spLocks/>
          </p:cNvSpPr>
          <p:nvPr/>
        </p:nvSpPr>
        <p:spPr>
          <a:xfrm>
            <a:off x="7147421" y="1825625"/>
            <a:ext cx="442938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sng" strike="noStrike" kern="12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Times New Roman" panose="02020603050405020304" pitchFamily="18" charset="0"/>
              </a:rPr>
              <a:t>Other considerations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Times New Roman" panose="02020603050405020304" pitchFamily="18" charset="0"/>
              </a:rPr>
              <a:t>Primary or recurrent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Times New Roman" panose="02020603050405020304" pitchFamily="18" charset="0"/>
              </a:rPr>
              <a:t>Stage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Times New Roman" panose="02020603050405020304" pitchFamily="18" charset="0"/>
              </a:rPr>
              <a:t>Surgical resection status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Times New Roman" panose="02020603050405020304" pitchFamily="18" charset="0"/>
              </a:rPr>
              <a:t>Comorbidities</a:t>
            </a: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BFBD2F6D-126D-0D0B-84AB-1D26EA7EF85A}"/>
              </a:ext>
            </a:extLst>
          </p:cNvPr>
          <p:cNvSpPr/>
          <p:nvPr/>
        </p:nvSpPr>
        <p:spPr>
          <a:xfrm>
            <a:off x="751840" y="1825625"/>
            <a:ext cx="3759200" cy="501015"/>
          </a:xfrm>
          <a:prstGeom prst="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80A839B0-2EDF-FF05-0C93-41F031230F99}"/>
              </a:ext>
            </a:extLst>
          </p:cNvPr>
          <p:cNvSpPr/>
          <p:nvPr/>
        </p:nvSpPr>
        <p:spPr>
          <a:xfrm>
            <a:off x="838200" y="4280853"/>
            <a:ext cx="4831080" cy="2212022"/>
          </a:xfrm>
          <a:prstGeom prst="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F0732553-1EC5-3B4F-0797-45F70FF6B080}"/>
              </a:ext>
            </a:extLst>
          </p:cNvPr>
          <p:cNvSpPr/>
          <p:nvPr/>
        </p:nvSpPr>
        <p:spPr>
          <a:xfrm>
            <a:off x="751840" y="2326640"/>
            <a:ext cx="3759200" cy="501015"/>
          </a:xfrm>
          <a:prstGeom prst="rect">
            <a:avLst/>
          </a:prstGeom>
          <a:noFill/>
          <a:ln w="28575">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345918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C209A-1C36-CBB6-8D82-ABBF3010BD28}"/>
              </a:ext>
            </a:extLst>
          </p:cNvPr>
          <p:cNvSpPr>
            <a:spLocks noGrp="1"/>
          </p:cNvSpPr>
          <p:nvPr>
            <p:ph type="title"/>
          </p:nvPr>
        </p:nvSpPr>
        <p:spPr>
          <a:xfrm>
            <a:off x="655320" y="111101"/>
            <a:ext cx="10515600" cy="1325563"/>
          </a:xfrm>
        </p:spPr>
        <p:txBody>
          <a:bodyPr/>
          <a:lstStyle/>
          <a:p>
            <a:r>
              <a:rPr lang="en-US" dirty="0"/>
              <a:t>Advanced Endometrial Cancer</a:t>
            </a:r>
            <a:br>
              <a:rPr lang="en-US" dirty="0"/>
            </a:br>
            <a:r>
              <a:rPr lang="en-US" dirty="0"/>
              <a:t>Checkpoint inhibitors and Chemotherapy</a:t>
            </a:r>
          </a:p>
        </p:txBody>
      </p:sp>
      <p:sp>
        <p:nvSpPr>
          <p:cNvPr id="6" name="Text Box 45">
            <a:extLst>
              <a:ext uri="{FF2B5EF4-FFF2-40B4-BE49-F238E27FC236}">
                <a16:creationId xmlns:a16="http://schemas.microsoft.com/office/drawing/2014/main" id="{C6B106D9-E26F-799A-59E6-4D4BBCB794D6}"/>
              </a:ext>
            </a:extLst>
          </p:cNvPr>
          <p:cNvSpPr txBox="1">
            <a:spLocks noChangeArrowheads="1"/>
          </p:cNvSpPr>
          <p:nvPr/>
        </p:nvSpPr>
        <p:spPr bwMode="auto">
          <a:xfrm>
            <a:off x="88011" y="1667763"/>
            <a:ext cx="3588714" cy="4825112"/>
          </a:xfrm>
          <a:prstGeom prst="roundRect">
            <a:avLst>
              <a:gd name="adj" fmla="val 7650"/>
            </a:avLst>
          </a:prstGeom>
          <a:solidFill>
            <a:schemeClr val="bg2"/>
          </a:solidFill>
          <a:ln>
            <a:headEnd/>
            <a:tailEnd/>
          </a:ln>
        </p:spPr>
        <p:style>
          <a:lnRef idx="1">
            <a:schemeClr val="dk1"/>
          </a:lnRef>
          <a:fillRef idx="2">
            <a:schemeClr val="dk1"/>
          </a:fillRef>
          <a:effectRef idx="1">
            <a:schemeClr val="dk1"/>
          </a:effectRef>
          <a:fontRef idx="minor">
            <a:schemeClr val="dk1"/>
          </a:fontRef>
        </p:style>
        <p:txBody>
          <a:bodyPr wrap="square" anchor="ctr">
            <a:no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267"/>
              </a:spcAft>
              <a:buClrTx/>
              <a:buSzTx/>
              <a:buFont typeface="Wingdings" panose="05000000000000000000" pitchFamily="2" charset="2"/>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sym typeface="Arial"/>
              </a:rPr>
              <a:t>Key Eligibility Criteria</a:t>
            </a:r>
          </a:p>
          <a:p>
            <a:pPr marL="220128" marR="0" lvl="0" indent="-220128" algn="l" defTabSz="1219170" rtl="0" eaLnBrk="1" fontAlgn="auto" latinLnBrk="0" hangingPunct="1">
              <a:lnSpc>
                <a:spcPct val="100000"/>
              </a:lnSpc>
              <a:spcBef>
                <a:spcPct val="0"/>
              </a:spcBef>
              <a:spcAft>
                <a:spcPct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srgbClr val="000000"/>
                </a:solidFill>
                <a:effectLst/>
                <a:uLnTx/>
                <a:uFillTx/>
                <a:latin typeface="Arial"/>
                <a:ea typeface="+mn-ea"/>
                <a:cs typeface="+mn-cs"/>
                <a:sym typeface="Arial"/>
              </a:rPr>
              <a:t>Advanced (III-IV) or recurrent EC</a:t>
            </a:r>
          </a:p>
          <a:p>
            <a:pPr marL="220128" marR="0" lvl="0" indent="-220128" algn="l" defTabSz="1219170" rtl="0" eaLnBrk="1" fontAlgn="auto" latinLnBrk="0" hangingPunct="1">
              <a:lnSpc>
                <a:spcPct val="100000"/>
              </a:lnSpc>
              <a:spcBef>
                <a:spcPct val="0"/>
              </a:spcBef>
              <a:spcAft>
                <a:spcPct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srgbClr val="000000"/>
                </a:solidFill>
                <a:effectLst/>
                <a:uLnTx/>
                <a:uFillTx/>
                <a:latin typeface="Arial"/>
                <a:ea typeface="+mn-ea"/>
                <a:cs typeface="+mn-cs"/>
                <a:sym typeface="Arial"/>
              </a:rPr>
              <a:t>MMR status</a:t>
            </a:r>
          </a:p>
          <a:p>
            <a:pPr marL="220128" marR="0" lvl="0" indent="-220128" algn="l" defTabSz="1219170" rtl="0" eaLnBrk="1" fontAlgn="auto" latinLnBrk="0" hangingPunct="1">
              <a:lnSpc>
                <a:spcPct val="100000"/>
              </a:lnSpc>
              <a:spcBef>
                <a:spcPct val="0"/>
              </a:spcBef>
              <a:spcAft>
                <a:spcPct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srgbClr val="000000"/>
                </a:solidFill>
                <a:effectLst/>
                <a:uLnTx/>
                <a:uFillTx/>
                <a:latin typeface="Arial"/>
                <a:ea typeface="+mn-ea"/>
                <a:cs typeface="+mn-cs"/>
                <a:sym typeface="Arial"/>
              </a:rPr>
              <a:t>No previous chemotherapy </a:t>
            </a:r>
            <a:br>
              <a:rPr kumimoji="0" lang="en-GB" altLang="en-US" sz="2400" b="0" i="0" u="none" strike="noStrike" kern="1200" cap="none" spc="0" normalizeH="0" baseline="0" noProof="0" dirty="0">
                <a:ln>
                  <a:noFill/>
                </a:ln>
                <a:solidFill>
                  <a:srgbClr val="000000"/>
                </a:solidFill>
                <a:effectLst/>
                <a:uLnTx/>
                <a:uFillTx/>
                <a:latin typeface="Arial"/>
                <a:ea typeface="+mn-ea"/>
                <a:cs typeface="+mn-cs"/>
                <a:sym typeface="Arial"/>
              </a:rPr>
            </a:br>
            <a:r>
              <a:rPr kumimoji="0" lang="en-GB" altLang="en-US" sz="2400" b="0" i="0" u="none" strike="noStrike" kern="1200" cap="none" spc="0" normalizeH="0" baseline="0" noProof="0" dirty="0">
                <a:ln>
                  <a:noFill/>
                </a:ln>
                <a:solidFill>
                  <a:srgbClr val="000000"/>
                </a:solidFill>
                <a:effectLst/>
                <a:uLnTx/>
                <a:uFillTx/>
                <a:latin typeface="Arial"/>
                <a:ea typeface="+mn-ea"/>
                <a:cs typeface="+mn-cs"/>
                <a:sym typeface="Arial"/>
              </a:rPr>
              <a:t>for EC </a:t>
            </a:r>
            <a:endParaRPr kumimoji="0" lang="en-GB" altLang="en-US" sz="2000" b="0" i="0" u="none" strike="noStrike" kern="1200" cap="none" spc="0" normalizeH="0" baseline="0" noProof="0" dirty="0">
              <a:ln>
                <a:noFill/>
              </a:ln>
              <a:solidFill>
                <a:srgbClr val="000000"/>
              </a:solidFill>
              <a:effectLst/>
              <a:uLnTx/>
              <a:uFillTx/>
              <a:latin typeface="Arial"/>
              <a:ea typeface="+mn-ea"/>
              <a:cs typeface="+mn-cs"/>
              <a:sym typeface="Arial"/>
            </a:endParaRPr>
          </a:p>
          <a:p>
            <a:pPr marL="220128" marR="0" lvl="0" indent="-220128" algn="l" defTabSz="1219170" rtl="0" eaLnBrk="1" fontAlgn="auto" latinLnBrk="0" hangingPunct="1">
              <a:lnSpc>
                <a:spcPct val="100000"/>
              </a:lnSpc>
              <a:spcBef>
                <a:spcPct val="0"/>
              </a:spcBef>
              <a:spcAft>
                <a:spcPct val="0"/>
              </a:spcAft>
              <a:buClrTx/>
              <a:buSzTx/>
              <a:buFont typeface="Arial" panose="020B0604020202020204" pitchFamily="34" charset="0"/>
              <a:buChar char="•"/>
              <a:tabLst/>
              <a:defRPr/>
            </a:pPr>
            <a:r>
              <a:rPr kumimoji="0" lang="en-GB" altLang="en-US" sz="2000" b="0" i="0" u="none" strike="noStrike" kern="1200" cap="none" spc="0" normalizeH="0" baseline="0" noProof="0" dirty="0">
                <a:ln>
                  <a:noFill/>
                </a:ln>
                <a:solidFill>
                  <a:srgbClr val="000000"/>
                </a:solidFill>
                <a:effectLst/>
                <a:uLnTx/>
                <a:uFillTx/>
                <a:latin typeface="Arial"/>
                <a:ea typeface="+mn-ea"/>
                <a:cs typeface="+mn-cs"/>
                <a:sym typeface="Arial"/>
              </a:rPr>
              <a:t>previous adjuvant chemotherapy allowed if completed ≥6-12 </a:t>
            </a:r>
            <a:r>
              <a:rPr kumimoji="0" lang="en-GB" altLang="en-US" sz="2000" b="0" i="0" u="none" strike="noStrike" kern="1200" cap="none" spc="0" normalizeH="0" baseline="0" noProof="0" dirty="0" err="1">
                <a:ln>
                  <a:noFill/>
                </a:ln>
                <a:solidFill>
                  <a:srgbClr val="000000"/>
                </a:solidFill>
                <a:effectLst/>
                <a:uLnTx/>
                <a:uFillTx/>
                <a:latin typeface="Arial"/>
                <a:ea typeface="+mn-ea"/>
                <a:cs typeface="+mn-cs"/>
                <a:sym typeface="Arial"/>
              </a:rPr>
              <a:t>mo</a:t>
            </a:r>
            <a:r>
              <a:rPr kumimoji="0" lang="en-GB" altLang="en-US" sz="2000" b="0" i="0" u="none" strike="noStrike" kern="1200" cap="none" spc="0" normalizeH="0" baseline="0" noProof="0" dirty="0">
                <a:ln>
                  <a:noFill/>
                </a:ln>
                <a:solidFill>
                  <a:srgbClr val="000000"/>
                </a:solidFill>
                <a:effectLst/>
                <a:uLnTx/>
                <a:uFillTx/>
                <a:latin typeface="Arial"/>
                <a:ea typeface="+mn-ea"/>
                <a:cs typeface="+mn-cs"/>
                <a:sym typeface="Arial"/>
              </a:rPr>
              <a:t> ago</a:t>
            </a:r>
            <a:endParaRPr kumimoji="0" lang="en-GB" altLang="en-US" sz="2400" b="0" i="0" u="none" strike="noStrike" kern="1200" cap="none" spc="0" normalizeH="0" baseline="0" noProof="0" dirty="0">
              <a:ln>
                <a:noFill/>
              </a:ln>
              <a:solidFill>
                <a:srgbClr val="000000"/>
              </a:solidFill>
              <a:effectLst/>
              <a:uLnTx/>
              <a:uFillTx/>
              <a:latin typeface="Arial"/>
              <a:ea typeface="+mn-ea"/>
              <a:cs typeface="+mn-cs"/>
              <a:sym typeface="Arial"/>
            </a:endParaRPr>
          </a:p>
        </p:txBody>
      </p:sp>
      <p:sp>
        <p:nvSpPr>
          <p:cNvPr id="9" name="Rectangle 49">
            <a:extLst>
              <a:ext uri="{FF2B5EF4-FFF2-40B4-BE49-F238E27FC236}">
                <a16:creationId xmlns:a16="http://schemas.microsoft.com/office/drawing/2014/main" id="{34BD25EB-5535-83C9-E5F1-6B55D7D3CA08}"/>
              </a:ext>
            </a:extLst>
          </p:cNvPr>
          <p:cNvSpPr>
            <a:spLocks noChangeArrowheads="1"/>
          </p:cNvSpPr>
          <p:nvPr/>
        </p:nvSpPr>
        <p:spPr bwMode="auto">
          <a:xfrm>
            <a:off x="4761184" y="1465983"/>
            <a:ext cx="2754024" cy="1308835"/>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wrap="none" anchor="ctr" anchorCtr="1">
            <a:no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377"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67" b="1" i="0" u="none" strike="noStrike" kern="1200" cap="none" spc="0" normalizeH="0" baseline="0" noProof="0" dirty="0">
                <a:ln>
                  <a:noFill/>
                </a:ln>
                <a:solidFill>
                  <a:srgbClr val="FFFFFF"/>
                </a:solidFill>
                <a:effectLst/>
                <a:uLnTx/>
                <a:uFillTx/>
                <a:latin typeface="Arial"/>
                <a:ea typeface="+mn-ea"/>
                <a:cs typeface="+mn-cs"/>
                <a:sym typeface="Arial"/>
              </a:rPr>
              <a:t>Pembrolizumab +</a:t>
            </a:r>
          </a:p>
          <a:p>
            <a:pPr marL="0" marR="0" lvl="0" indent="0" algn="ctr" defTabSz="914377"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67" b="1" i="0" u="none" strike="noStrike" kern="1200" cap="none" spc="0" normalizeH="0" baseline="0" noProof="0" dirty="0">
                <a:ln>
                  <a:noFill/>
                </a:ln>
                <a:solidFill>
                  <a:srgbClr val="FFFFFF"/>
                </a:solidFill>
                <a:effectLst/>
                <a:uLnTx/>
                <a:uFillTx/>
                <a:latin typeface="Arial"/>
                <a:ea typeface="+mn-ea"/>
                <a:cs typeface="+mn-cs"/>
                <a:sym typeface="Arial"/>
              </a:rPr>
              <a:t>carboplatin/paclitaxel </a:t>
            </a:r>
          </a:p>
          <a:p>
            <a:pPr marL="0" marR="0" lvl="0" indent="0" algn="ctr" defTabSz="914377"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67" b="0" i="0" u="none" strike="noStrike" kern="1200" cap="none" spc="0" normalizeH="0" baseline="0" noProof="0" dirty="0">
                <a:ln>
                  <a:noFill/>
                </a:ln>
                <a:solidFill>
                  <a:srgbClr val="FFFFFF"/>
                </a:solidFill>
                <a:effectLst/>
                <a:uLnTx/>
                <a:uFillTx/>
                <a:latin typeface="Arial"/>
                <a:ea typeface="+mn-ea"/>
                <a:cs typeface="+mn-cs"/>
                <a:sym typeface="Arial"/>
              </a:rPr>
              <a:t>Q3W for up to 6 cycles</a:t>
            </a:r>
          </a:p>
        </p:txBody>
      </p:sp>
      <p:sp>
        <p:nvSpPr>
          <p:cNvPr id="10" name="Rectangle 50">
            <a:extLst>
              <a:ext uri="{FF2B5EF4-FFF2-40B4-BE49-F238E27FC236}">
                <a16:creationId xmlns:a16="http://schemas.microsoft.com/office/drawing/2014/main" id="{717A66C3-5F6B-B9E3-B731-31B4AA889B50}"/>
              </a:ext>
            </a:extLst>
          </p:cNvPr>
          <p:cNvSpPr>
            <a:spLocks noChangeArrowheads="1"/>
          </p:cNvSpPr>
          <p:nvPr/>
        </p:nvSpPr>
        <p:spPr bwMode="auto">
          <a:xfrm>
            <a:off x="4785331" y="5475169"/>
            <a:ext cx="2754024" cy="1308835"/>
          </a:xfrm>
          <a:prstGeom prst="roundRect">
            <a:avLst/>
          </a:prstGeom>
          <a:ln/>
        </p:spPr>
        <p:style>
          <a:lnRef idx="2">
            <a:schemeClr val="accent3">
              <a:shade val="15000"/>
            </a:schemeClr>
          </a:lnRef>
          <a:fillRef idx="1">
            <a:schemeClr val="accent3"/>
          </a:fillRef>
          <a:effectRef idx="0">
            <a:schemeClr val="accent3"/>
          </a:effectRef>
          <a:fontRef idx="minor">
            <a:schemeClr val="lt1"/>
          </a:fontRef>
        </p:style>
        <p:txBody>
          <a:bodyPr wrap="none" anchor="ctr" anchorCtr="1">
            <a:no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377"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67" b="1" i="0" u="none" strike="noStrike" kern="1200" cap="none" spc="0" normalizeH="0" baseline="0" noProof="0" dirty="0">
                <a:ln>
                  <a:noFill/>
                </a:ln>
                <a:solidFill>
                  <a:srgbClr val="FFFFFF"/>
                </a:solidFill>
                <a:effectLst/>
                <a:uLnTx/>
                <a:uFillTx/>
                <a:latin typeface="Arial"/>
                <a:ea typeface="+mn-ea"/>
                <a:cs typeface="+mn-cs"/>
                <a:sym typeface="Arial"/>
              </a:rPr>
              <a:t>Placebo +</a:t>
            </a:r>
          </a:p>
          <a:p>
            <a:pPr marL="0" marR="0" lvl="0" indent="0" algn="ctr" defTabSz="914377"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67" b="1" i="0" u="none" strike="noStrike" kern="1200" cap="none" spc="0" normalizeH="0" baseline="0" noProof="0" dirty="0">
                <a:ln>
                  <a:noFill/>
                </a:ln>
                <a:solidFill>
                  <a:srgbClr val="FFFFFF"/>
                </a:solidFill>
                <a:effectLst/>
                <a:uLnTx/>
                <a:uFillTx/>
                <a:latin typeface="Arial"/>
                <a:ea typeface="+mn-ea"/>
                <a:cs typeface="+mn-cs"/>
                <a:sym typeface="Arial"/>
              </a:rPr>
              <a:t>carboplatin/paclitaxel </a:t>
            </a:r>
          </a:p>
          <a:p>
            <a:pPr marL="0" marR="0" lvl="0" indent="0" algn="ctr" defTabSz="914377"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67" b="0" i="0" u="none" strike="noStrike" kern="1200" cap="none" spc="0" normalizeH="0" baseline="0" noProof="0" dirty="0">
                <a:ln>
                  <a:noFill/>
                </a:ln>
                <a:solidFill>
                  <a:srgbClr val="FFFFFF"/>
                </a:solidFill>
                <a:effectLst/>
                <a:uLnTx/>
                <a:uFillTx/>
                <a:latin typeface="Arial"/>
                <a:ea typeface="+mn-ea"/>
                <a:cs typeface="+mn-cs"/>
                <a:sym typeface="Arial"/>
              </a:rPr>
              <a:t>Q3W for up to 6 cycles</a:t>
            </a:r>
          </a:p>
        </p:txBody>
      </p:sp>
      <p:sp>
        <p:nvSpPr>
          <p:cNvPr id="11" name="Rectangle 49">
            <a:extLst>
              <a:ext uri="{FF2B5EF4-FFF2-40B4-BE49-F238E27FC236}">
                <a16:creationId xmlns:a16="http://schemas.microsoft.com/office/drawing/2014/main" id="{DD498AB9-9DFD-0B52-7DBB-7ECBB6A3CC46}"/>
              </a:ext>
            </a:extLst>
          </p:cNvPr>
          <p:cNvSpPr>
            <a:spLocks noChangeArrowheads="1"/>
          </p:cNvSpPr>
          <p:nvPr/>
        </p:nvSpPr>
        <p:spPr bwMode="auto">
          <a:xfrm>
            <a:off x="8010340" y="1465983"/>
            <a:ext cx="2011776" cy="1308835"/>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wrap="none" anchor="ctr" anchorCtr="1">
            <a:no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377"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67" b="1" i="0" u="none" strike="noStrike" kern="1200" cap="none" spc="0" normalizeH="0" baseline="0" noProof="0" dirty="0">
                <a:ln>
                  <a:noFill/>
                </a:ln>
                <a:solidFill>
                  <a:srgbClr val="FFFFFF"/>
                </a:solidFill>
                <a:effectLst/>
                <a:uLnTx/>
                <a:uFillTx/>
                <a:latin typeface="Arial"/>
                <a:ea typeface="+mn-ea"/>
                <a:cs typeface="+mn-cs"/>
                <a:sym typeface="Arial"/>
              </a:rPr>
              <a:t>Pembrolizumab </a:t>
            </a:r>
          </a:p>
          <a:p>
            <a:pPr marL="0" marR="0" lvl="0" indent="0" algn="ctr" defTabSz="914377"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67" b="0" i="0" u="none" strike="noStrike" kern="1200" cap="none" spc="0" normalizeH="0" baseline="0" noProof="0" dirty="0">
                <a:ln>
                  <a:noFill/>
                </a:ln>
                <a:solidFill>
                  <a:srgbClr val="FFFFFF"/>
                </a:solidFill>
                <a:effectLst/>
                <a:uLnTx/>
                <a:uFillTx/>
                <a:latin typeface="Arial"/>
                <a:ea typeface="+mn-ea"/>
                <a:cs typeface="+mn-cs"/>
                <a:sym typeface="Arial"/>
              </a:rPr>
              <a:t>Q6W for </a:t>
            </a:r>
            <a:br>
              <a:rPr kumimoji="0" lang="en-US" altLang="en-US" sz="1867" b="0" i="0" u="none" strike="noStrike" kern="1200" cap="none" spc="0" normalizeH="0" baseline="0" noProof="0" dirty="0">
                <a:ln>
                  <a:noFill/>
                </a:ln>
                <a:solidFill>
                  <a:srgbClr val="FFFFFF"/>
                </a:solidFill>
                <a:effectLst/>
                <a:uLnTx/>
                <a:uFillTx/>
                <a:latin typeface="Arial"/>
                <a:ea typeface="+mn-ea"/>
                <a:cs typeface="+mn-cs"/>
                <a:sym typeface="Arial"/>
              </a:rPr>
            </a:br>
            <a:r>
              <a:rPr kumimoji="0" lang="en-US" altLang="en-US" sz="1867" b="0" i="0" u="none" strike="noStrike" kern="1200" cap="none" spc="0" normalizeH="0" baseline="0" noProof="0" dirty="0">
                <a:ln>
                  <a:noFill/>
                </a:ln>
                <a:solidFill>
                  <a:srgbClr val="FFFFFF"/>
                </a:solidFill>
                <a:effectLst/>
                <a:uLnTx/>
                <a:uFillTx/>
                <a:latin typeface="Arial"/>
                <a:ea typeface="+mn-ea"/>
                <a:cs typeface="+mn-cs"/>
                <a:sym typeface="Arial"/>
              </a:rPr>
              <a:t>up to 14 cycles</a:t>
            </a:r>
          </a:p>
        </p:txBody>
      </p:sp>
      <p:sp>
        <p:nvSpPr>
          <p:cNvPr id="12" name="Rectangle 50">
            <a:extLst>
              <a:ext uri="{FF2B5EF4-FFF2-40B4-BE49-F238E27FC236}">
                <a16:creationId xmlns:a16="http://schemas.microsoft.com/office/drawing/2014/main" id="{C859A306-C593-F99F-CEA2-5354885FFD16}"/>
              </a:ext>
            </a:extLst>
          </p:cNvPr>
          <p:cNvSpPr>
            <a:spLocks noChangeArrowheads="1"/>
          </p:cNvSpPr>
          <p:nvPr/>
        </p:nvSpPr>
        <p:spPr bwMode="auto">
          <a:xfrm>
            <a:off x="8040492" y="5475169"/>
            <a:ext cx="2011776" cy="1308835"/>
          </a:xfrm>
          <a:prstGeom prst="roundRect">
            <a:avLst/>
          </a:prstGeom>
          <a:ln/>
        </p:spPr>
        <p:style>
          <a:lnRef idx="2">
            <a:schemeClr val="accent3">
              <a:shade val="15000"/>
            </a:schemeClr>
          </a:lnRef>
          <a:fillRef idx="1">
            <a:schemeClr val="accent3"/>
          </a:fillRef>
          <a:effectRef idx="0">
            <a:schemeClr val="accent3"/>
          </a:effectRef>
          <a:fontRef idx="minor">
            <a:schemeClr val="lt1"/>
          </a:fontRef>
        </p:style>
        <p:txBody>
          <a:bodyPr wrap="none" anchor="ctr" anchorCtr="1">
            <a:no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377"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67" b="1" i="0" u="none" strike="noStrike" kern="1200" cap="none" spc="0" normalizeH="0" baseline="0" noProof="0" dirty="0">
                <a:ln>
                  <a:noFill/>
                </a:ln>
                <a:solidFill>
                  <a:srgbClr val="FFFFFF"/>
                </a:solidFill>
                <a:effectLst/>
                <a:uLnTx/>
                <a:uFillTx/>
                <a:latin typeface="Arial"/>
                <a:ea typeface="+mn-ea"/>
                <a:cs typeface="+mn-cs"/>
                <a:sym typeface="Arial"/>
              </a:rPr>
              <a:t>Placebo </a:t>
            </a:r>
          </a:p>
        </p:txBody>
      </p:sp>
      <p:cxnSp>
        <p:nvCxnSpPr>
          <p:cNvPr id="16" name="Straight Arrow Connector 15">
            <a:extLst>
              <a:ext uri="{FF2B5EF4-FFF2-40B4-BE49-F238E27FC236}">
                <a16:creationId xmlns:a16="http://schemas.microsoft.com/office/drawing/2014/main" id="{EF8BB6FF-810E-1F80-B026-E65C5D2F7115}"/>
              </a:ext>
            </a:extLst>
          </p:cNvPr>
          <p:cNvCxnSpPr>
            <a:cxnSpLocks/>
            <a:stCxn id="9" idx="3"/>
            <a:endCxn id="11" idx="1"/>
          </p:cNvCxnSpPr>
          <p:nvPr/>
        </p:nvCxnSpPr>
        <p:spPr>
          <a:xfrm>
            <a:off x="7515208" y="2120401"/>
            <a:ext cx="49513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C377F31-5AC5-C0CB-457D-62B96A502BFF}"/>
              </a:ext>
            </a:extLst>
          </p:cNvPr>
          <p:cNvCxnSpPr>
            <a:cxnSpLocks/>
            <a:stCxn id="10" idx="3"/>
            <a:endCxn id="12" idx="1"/>
          </p:cNvCxnSpPr>
          <p:nvPr/>
        </p:nvCxnSpPr>
        <p:spPr>
          <a:xfrm>
            <a:off x="7539355" y="6129587"/>
            <a:ext cx="50113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49">
            <a:extLst>
              <a:ext uri="{FF2B5EF4-FFF2-40B4-BE49-F238E27FC236}">
                <a16:creationId xmlns:a16="http://schemas.microsoft.com/office/drawing/2014/main" id="{12D72AE2-2A3E-414D-943E-F9D2A50D3ED1}"/>
              </a:ext>
            </a:extLst>
          </p:cNvPr>
          <p:cNvSpPr>
            <a:spLocks noChangeArrowheads="1"/>
          </p:cNvSpPr>
          <p:nvPr/>
        </p:nvSpPr>
        <p:spPr bwMode="auto">
          <a:xfrm>
            <a:off x="4761184" y="2836386"/>
            <a:ext cx="2703905" cy="1219200"/>
          </a:xfrm>
          <a:prstGeom prst="roundRect">
            <a:avLst/>
          </a:prstGeom>
          <a:solidFill>
            <a:schemeClr val="tx2"/>
          </a:solidFill>
          <a:ln/>
        </p:spPr>
        <p:style>
          <a:lnRef idx="1">
            <a:schemeClr val="accent1"/>
          </a:lnRef>
          <a:fillRef idx="3">
            <a:schemeClr val="accent1"/>
          </a:fillRef>
          <a:effectRef idx="2">
            <a:schemeClr val="accent1"/>
          </a:effectRef>
          <a:fontRef idx="minor">
            <a:schemeClr val="lt1"/>
          </a:fontRef>
        </p:style>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377"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67" b="1" i="0" u="none" strike="noStrike" kern="1200" cap="none" spc="0" normalizeH="0" baseline="0" noProof="0" dirty="0">
                <a:ln>
                  <a:noFill/>
                </a:ln>
                <a:solidFill>
                  <a:prstClr val="white"/>
                </a:solidFill>
                <a:effectLst/>
                <a:uLnTx/>
                <a:uFillTx/>
                <a:latin typeface="Arial"/>
                <a:ea typeface="+mn-ea"/>
                <a:cs typeface="+mn-cs"/>
                <a:sym typeface="Arial"/>
              </a:rPr>
              <a:t>Dostarlimab </a:t>
            </a:r>
            <a:r>
              <a:rPr kumimoji="0" lang="en-US" altLang="en-US" sz="1867" b="0" i="0" u="none" strike="noStrike" kern="1200" cap="none" spc="0" normalizeH="0" baseline="0" noProof="0" dirty="0">
                <a:ln>
                  <a:noFill/>
                </a:ln>
                <a:solidFill>
                  <a:prstClr val="white"/>
                </a:solidFill>
                <a:effectLst/>
                <a:uLnTx/>
                <a:uFillTx/>
                <a:latin typeface="Arial"/>
                <a:ea typeface="+mn-ea"/>
                <a:cs typeface="+mn-cs"/>
                <a:sym typeface="Arial"/>
              </a:rPr>
              <a:t>500 mg </a:t>
            </a:r>
            <a:r>
              <a:rPr kumimoji="0" lang="en-US" altLang="en-US" sz="1867" b="0" i="0" u="none" strike="noStrike" kern="1200" cap="none" spc="0" normalizeH="0" baseline="0" noProof="0" dirty="0">
                <a:ln>
                  <a:noFill/>
                </a:ln>
                <a:solidFill>
                  <a:srgbClr val="FFFFFF"/>
                </a:solidFill>
                <a:effectLst/>
                <a:uLnTx/>
                <a:uFillTx/>
                <a:latin typeface="Arial"/>
                <a:ea typeface="+mn-ea"/>
                <a:cs typeface="+mn-cs"/>
                <a:sym typeface="Arial"/>
              </a:rPr>
              <a:t>+</a:t>
            </a:r>
          </a:p>
          <a:p>
            <a:pPr marL="0" marR="0" lvl="0" indent="0" algn="ctr" defTabSz="914377"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67" b="1" i="0" u="none" strike="noStrike" kern="1200" cap="none" spc="0" normalizeH="0" baseline="0" noProof="0" dirty="0">
                <a:ln>
                  <a:noFill/>
                </a:ln>
                <a:solidFill>
                  <a:srgbClr val="FFFFFF"/>
                </a:solidFill>
                <a:effectLst/>
                <a:uLnTx/>
                <a:uFillTx/>
                <a:latin typeface="Arial"/>
                <a:ea typeface="+mn-ea"/>
                <a:cs typeface="+mn-cs"/>
                <a:sym typeface="Arial"/>
              </a:rPr>
              <a:t>carboplatin/paclitaxel </a:t>
            </a:r>
          </a:p>
          <a:p>
            <a:pPr marL="0" marR="0" lvl="0" indent="0" algn="ctr" defTabSz="914377"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67" b="0" i="0" u="none" strike="noStrike" kern="1200" cap="none" spc="0" normalizeH="0" baseline="0" noProof="0" dirty="0">
                <a:ln>
                  <a:noFill/>
                </a:ln>
                <a:solidFill>
                  <a:srgbClr val="FFFFFF"/>
                </a:solidFill>
                <a:effectLst/>
                <a:uLnTx/>
                <a:uFillTx/>
                <a:latin typeface="Arial"/>
                <a:ea typeface="+mn-ea"/>
                <a:cs typeface="+mn-cs"/>
                <a:sym typeface="Arial"/>
              </a:rPr>
              <a:t>Q3W </a:t>
            </a:r>
            <a:r>
              <a:rPr kumimoji="0" lang="en-US" altLang="en-US" sz="1867" b="0" i="0" u="none" strike="noStrike" kern="1200" cap="none" spc="0" normalizeH="0" baseline="0" noProof="0" dirty="0">
                <a:ln>
                  <a:noFill/>
                </a:ln>
                <a:solidFill>
                  <a:prstClr val="white"/>
                </a:solidFill>
                <a:effectLst/>
                <a:uLnTx/>
                <a:uFillTx/>
                <a:latin typeface="Arial"/>
                <a:ea typeface="+mn-ea"/>
                <a:cs typeface="+mn-cs"/>
                <a:sym typeface="Arial"/>
              </a:rPr>
              <a:t>for up to </a:t>
            </a:r>
            <a:r>
              <a:rPr kumimoji="0" lang="en-US" altLang="en-US" sz="1867" b="0" i="0" u="none" strike="noStrike" kern="1200" cap="none" spc="0" normalizeH="0" baseline="0" noProof="0" dirty="0">
                <a:ln>
                  <a:noFill/>
                </a:ln>
                <a:solidFill>
                  <a:srgbClr val="FFFFFF"/>
                </a:solidFill>
                <a:effectLst/>
                <a:uLnTx/>
                <a:uFillTx/>
                <a:latin typeface="Arial"/>
                <a:ea typeface="+mn-ea"/>
                <a:cs typeface="+mn-cs"/>
                <a:sym typeface="Arial"/>
              </a:rPr>
              <a:t>6 cycles</a:t>
            </a:r>
          </a:p>
        </p:txBody>
      </p:sp>
      <p:sp>
        <p:nvSpPr>
          <p:cNvPr id="24" name="Rectangle 49">
            <a:extLst>
              <a:ext uri="{FF2B5EF4-FFF2-40B4-BE49-F238E27FC236}">
                <a16:creationId xmlns:a16="http://schemas.microsoft.com/office/drawing/2014/main" id="{908AD243-1D82-9E09-0631-705A5849BE50}"/>
              </a:ext>
            </a:extLst>
          </p:cNvPr>
          <p:cNvSpPr>
            <a:spLocks noChangeArrowheads="1"/>
          </p:cNvSpPr>
          <p:nvPr/>
        </p:nvSpPr>
        <p:spPr bwMode="auto">
          <a:xfrm>
            <a:off x="7938808" y="4169520"/>
            <a:ext cx="2067552" cy="1219200"/>
          </a:xfrm>
          <a:prstGeom prst="roundRect">
            <a:avLst/>
          </a:prstGeom>
          <a:solidFill>
            <a:schemeClr val="accent2"/>
          </a:solidFill>
          <a:ln/>
        </p:spPr>
        <p:style>
          <a:lnRef idx="1">
            <a:schemeClr val="accent1"/>
          </a:lnRef>
          <a:fillRef idx="3">
            <a:schemeClr val="accent1"/>
          </a:fillRef>
          <a:effectRef idx="2">
            <a:schemeClr val="accent1"/>
          </a:effectRef>
          <a:fontRef idx="minor">
            <a:schemeClr val="lt1"/>
          </a:fontRef>
        </p:style>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377"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67" b="1" i="0" u="none" strike="noStrike" kern="1200" cap="none" spc="0" normalizeH="0" baseline="0" noProof="0" dirty="0">
                <a:ln>
                  <a:noFill/>
                </a:ln>
                <a:solidFill>
                  <a:srgbClr val="FFFFFF"/>
                </a:solidFill>
                <a:effectLst/>
                <a:uLnTx/>
                <a:uFillTx/>
                <a:latin typeface="Arial"/>
                <a:ea typeface="+mn-ea"/>
                <a:cs typeface="+mn-cs"/>
                <a:sym typeface="Arial"/>
              </a:rPr>
              <a:t>Durvalumab </a:t>
            </a:r>
            <a:br>
              <a:rPr kumimoji="0" lang="en-US" altLang="en-US" sz="1867" b="1" i="0" u="none" strike="noStrike" kern="1200" cap="none" spc="0" normalizeH="0" baseline="0" noProof="0" dirty="0">
                <a:ln>
                  <a:noFill/>
                </a:ln>
                <a:solidFill>
                  <a:srgbClr val="FFFFFF"/>
                </a:solidFill>
                <a:effectLst/>
                <a:uLnTx/>
                <a:uFillTx/>
                <a:latin typeface="Arial"/>
                <a:ea typeface="+mn-ea"/>
                <a:cs typeface="+mn-cs"/>
                <a:sym typeface="Arial"/>
              </a:rPr>
            </a:br>
            <a:r>
              <a:rPr kumimoji="0" lang="en-US" altLang="en-US" sz="1867" b="0" i="0" u="none" strike="noStrike" kern="1200" cap="none" spc="0" normalizeH="0" baseline="0" noProof="0" dirty="0">
                <a:ln>
                  <a:noFill/>
                </a:ln>
                <a:solidFill>
                  <a:prstClr val="white"/>
                </a:solidFill>
                <a:effectLst/>
                <a:uLnTx/>
                <a:uFillTx/>
                <a:latin typeface="Arial"/>
                <a:ea typeface="+mn-ea"/>
                <a:cs typeface="+mn-cs"/>
                <a:sym typeface="Arial"/>
              </a:rPr>
              <a:t>1,500 mg</a:t>
            </a:r>
          </a:p>
          <a:p>
            <a:pPr marL="0" marR="0" lvl="0" indent="0" algn="ctr" defTabSz="914377"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67" b="0" i="0" u="none" strike="noStrike" kern="1200" cap="none" spc="0" normalizeH="0" baseline="0" noProof="0" dirty="0">
                <a:ln>
                  <a:noFill/>
                </a:ln>
                <a:solidFill>
                  <a:srgbClr val="FFFFFF"/>
                </a:solidFill>
                <a:effectLst/>
                <a:uLnTx/>
                <a:uFillTx/>
                <a:latin typeface="Arial"/>
                <a:ea typeface="+mn-ea"/>
                <a:cs typeface="+mn-cs"/>
                <a:sym typeface="Arial"/>
              </a:rPr>
              <a:t>Q4W  </a:t>
            </a:r>
            <a:r>
              <a:rPr kumimoji="0" lang="en-US" altLang="en-US" sz="1867" b="0" i="0" u="none" strike="noStrike" kern="1200" cap="none" spc="0" normalizeH="0" baseline="0" noProof="0">
                <a:ln>
                  <a:noFill/>
                </a:ln>
                <a:solidFill>
                  <a:srgbClr val="FFFFFF"/>
                </a:solidFill>
                <a:effectLst/>
                <a:uLnTx/>
                <a:uFillTx/>
                <a:latin typeface="Arial"/>
                <a:ea typeface="+mn-ea"/>
                <a:cs typeface="+mn-cs"/>
                <a:sym typeface="Arial"/>
              </a:rPr>
              <a:t>+/- olaparib</a:t>
            </a:r>
          </a:p>
          <a:p>
            <a:pPr marL="0" marR="0" lvl="0" indent="0" algn="ctr" defTabSz="914377"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67" b="0" i="0" u="none" strike="noStrike" kern="1200" cap="none" spc="0" normalizeH="0" baseline="0" noProof="0">
                <a:ln>
                  <a:noFill/>
                </a:ln>
                <a:solidFill>
                  <a:srgbClr val="FFFFFF"/>
                </a:solidFill>
                <a:effectLst/>
                <a:uLnTx/>
                <a:uFillTx/>
                <a:latin typeface="Arial"/>
                <a:ea typeface="+mn-ea"/>
                <a:cs typeface="+mn-cs"/>
                <a:sym typeface="Arial"/>
              </a:rPr>
              <a:t> </a:t>
            </a:r>
            <a:r>
              <a:rPr kumimoji="0" lang="en-US" altLang="en-US" sz="1867" b="0" i="0" u="none" strike="noStrike" kern="1200" cap="none" spc="0" normalizeH="0" baseline="0" noProof="0" dirty="0">
                <a:ln>
                  <a:noFill/>
                </a:ln>
                <a:solidFill>
                  <a:srgbClr val="FFFFFF"/>
                </a:solidFill>
                <a:effectLst/>
                <a:uLnTx/>
                <a:uFillTx/>
                <a:latin typeface="Arial"/>
                <a:ea typeface="+mn-ea"/>
                <a:cs typeface="+mn-cs"/>
                <a:sym typeface="Arial"/>
              </a:rPr>
              <a:t>indefinitely</a:t>
            </a:r>
          </a:p>
        </p:txBody>
      </p:sp>
      <p:sp>
        <p:nvSpPr>
          <p:cNvPr id="30" name="Rectangle 49">
            <a:extLst>
              <a:ext uri="{FF2B5EF4-FFF2-40B4-BE49-F238E27FC236}">
                <a16:creationId xmlns:a16="http://schemas.microsoft.com/office/drawing/2014/main" id="{7FE482D3-A0F7-3C18-13A3-B819908EDCF5}"/>
              </a:ext>
            </a:extLst>
          </p:cNvPr>
          <p:cNvSpPr>
            <a:spLocks noChangeArrowheads="1"/>
          </p:cNvSpPr>
          <p:nvPr/>
        </p:nvSpPr>
        <p:spPr bwMode="auto">
          <a:xfrm>
            <a:off x="4785331" y="4162297"/>
            <a:ext cx="2703905" cy="1219200"/>
          </a:xfrm>
          <a:prstGeom prst="roundRect">
            <a:avLst/>
          </a:prstGeom>
          <a:solidFill>
            <a:schemeClr val="accent2"/>
          </a:solidFill>
          <a:ln/>
        </p:spPr>
        <p:style>
          <a:lnRef idx="1">
            <a:schemeClr val="accent1"/>
          </a:lnRef>
          <a:fillRef idx="3">
            <a:schemeClr val="accent1"/>
          </a:fillRef>
          <a:effectRef idx="2">
            <a:schemeClr val="accent1"/>
          </a:effectRef>
          <a:fontRef idx="minor">
            <a:schemeClr val="lt1"/>
          </a:fontRef>
        </p:style>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377"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67" b="1" i="0" u="none" strike="noStrike" kern="1200" cap="none" spc="0" normalizeH="0" baseline="0" noProof="0" dirty="0">
                <a:ln>
                  <a:noFill/>
                </a:ln>
                <a:solidFill>
                  <a:prstClr val="white"/>
                </a:solidFill>
                <a:effectLst/>
                <a:uLnTx/>
                <a:uFillTx/>
                <a:latin typeface="Arial"/>
                <a:ea typeface="+mn-ea"/>
                <a:cs typeface="+mn-cs"/>
                <a:sym typeface="Arial"/>
              </a:rPr>
              <a:t>Durvalumab 112</a:t>
            </a:r>
            <a:r>
              <a:rPr kumimoji="0" lang="en-US" altLang="en-US" sz="1867" b="0" i="0" u="none" strike="noStrike" kern="1200" cap="none" spc="0" normalizeH="0" baseline="0" noProof="0" dirty="0">
                <a:ln>
                  <a:noFill/>
                </a:ln>
                <a:solidFill>
                  <a:prstClr val="white"/>
                </a:solidFill>
                <a:effectLst/>
                <a:uLnTx/>
                <a:uFillTx/>
                <a:latin typeface="Arial"/>
                <a:ea typeface="+mn-ea"/>
                <a:cs typeface="+mn-cs"/>
                <a:sym typeface="Arial"/>
              </a:rPr>
              <a:t>0 mg </a:t>
            </a:r>
            <a:r>
              <a:rPr kumimoji="0" lang="en-US" altLang="en-US" sz="1867" b="0" i="0" u="none" strike="noStrike" kern="1200" cap="none" spc="0" normalizeH="0" baseline="0" noProof="0" dirty="0">
                <a:ln>
                  <a:noFill/>
                </a:ln>
                <a:solidFill>
                  <a:srgbClr val="FFFFFF"/>
                </a:solidFill>
                <a:effectLst/>
                <a:uLnTx/>
                <a:uFillTx/>
                <a:latin typeface="Arial"/>
                <a:ea typeface="+mn-ea"/>
                <a:cs typeface="+mn-cs"/>
                <a:sym typeface="Arial"/>
              </a:rPr>
              <a:t>+</a:t>
            </a:r>
          </a:p>
          <a:p>
            <a:pPr marL="0" marR="0" lvl="0" indent="0" algn="ctr" defTabSz="914377"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67" b="1" i="0" u="none" strike="noStrike" kern="1200" cap="none" spc="0" normalizeH="0" baseline="0" noProof="0" dirty="0">
                <a:ln>
                  <a:noFill/>
                </a:ln>
                <a:solidFill>
                  <a:srgbClr val="FFFFFF"/>
                </a:solidFill>
                <a:effectLst/>
                <a:uLnTx/>
                <a:uFillTx/>
                <a:latin typeface="Arial"/>
                <a:ea typeface="+mn-ea"/>
                <a:cs typeface="+mn-cs"/>
                <a:sym typeface="Arial"/>
              </a:rPr>
              <a:t>carboplatin/paclitaxel </a:t>
            </a:r>
          </a:p>
          <a:p>
            <a:pPr marL="0" marR="0" lvl="0" indent="0" algn="ctr" defTabSz="914377"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67" b="0" i="0" u="none" strike="noStrike" kern="1200" cap="none" spc="0" normalizeH="0" baseline="0" noProof="0" dirty="0">
                <a:ln>
                  <a:noFill/>
                </a:ln>
                <a:solidFill>
                  <a:srgbClr val="FFFFFF"/>
                </a:solidFill>
                <a:effectLst/>
                <a:uLnTx/>
                <a:uFillTx/>
                <a:latin typeface="Arial"/>
                <a:ea typeface="+mn-ea"/>
                <a:cs typeface="+mn-cs"/>
                <a:sym typeface="Arial"/>
              </a:rPr>
              <a:t>Q3W </a:t>
            </a:r>
            <a:r>
              <a:rPr kumimoji="0" lang="en-US" altLang="en-US" sz="1867" b="0" i="0" u="none" strike="noStrike" kern="1200" cap="none" spc="0" normalizeH="0" baseline="0" noProof="0" dirty="0">
                <a:ln>
                  <a:noFill/>
                </a:ln>
                <a:solidFill>
                  <a:prstClr val="white"/>
                </a:solidFill>
                <a:effectLst/>
                <a:uLnTx/>
                <a:uFillTx/>
                <a:latin typeface="Arial"/>
                <a:ea typeface="+mn-ea"/>
                <a:cs typeface="+mn-cs"/>
                <a:sym typeface="Arial"/>
              </a:rPr>
              <a:t>for up to </a:t>
            </a:r>
            <a:r>
              <a:rPr kumimoji="0" lang="en-US" altLang="en-US" sz="1867" b="0" i="0" u="none" strike="noStrike" kern="1200" cap="none" spc="0" normalizeH="0" baseline="0" noProof="0" dirty="0">
                <a:ln>
                  <a:noFill/>
                </a:ln>
                <a:solidFill>
                  <a:srgbClr val="FFFFFF"/>
                </a:solidFill>
                <a:effectLst/>
                <a:uLnTx/>
                <a:uFillTx/>
                <a:latin typeface="Arial"/>
                <a:ea typeface="+mn-ea"/>
                <a:cs typeface="+mn-cs"/>
                <a:sym typeface="Arial"/>
              </a:rPr>
              <a:t>6 cycles</a:t>
            </a:r>
          </a:p>
        </p:txBody>
      </p:sp>
      <p:sp>
        <p:nvSpPr>
          <p:cNvPr id="31" name="Rectangle 49">
            <a:extLst>
              <a:ext uri="{FF2B5EF4-FFF2-40B4-BE49-F238E27FC236}">
                <a16:creationId xmlns:a16="http://schemas.microsoft.com/office/drawing/2014/main" id="{E7BB1AF7-2E66-7474-B5FF-8BAD92C784B6}"/>
              </a:ext>
            </a:extLst>
          </p:cNvPr>
          <p:cNvSpPr>
            <a:spLocks noChangeArrowheads="1"/>
          </p:cNvSpPr>
          <p:nvPr/>
        </p:nvSpPr>
        <p:spPr bwMode="auto">
          <a:xfrm>
            <a:off x="7938808" y="2836386"/>
            <a:ext cx="2067552" cy="1219200"/>
          </a:xfrm>
          <a:prstGeom prst="roundRect">
            <a:avLst/>
          </a:prstGeom>
          <a:solidFill>
            <a:schemeClr val="tx2"/>
          </a:solidFill>
          <a:ln/>
        </p:spPr>
        <p:style>
          <a:lnRef idx="1">
            <a:schemeClr val="accent1"/>
          </a:lnRef>
          <a:fillRef idx="3">
            <a:schemeClr val="accent1"/>
          </a:fillRef>
          <a:effectRef idx="2">
            <a:schemeClr val="accent1"/>
          </a:effectRef>
          <a:fontRef idx="minor">
            <a:schemeClr val="lt1"/>
          </a:fontRef>
        </p:style>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377"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67" b="1" i="0" u="none" strike="noStrike" kern="1200" cap="none" spc="0" normalizeH="0" baseline="0" noProof="0" dirty="0">
                <a:ln>
                  <a:noFill/>
                </a:ln>
                <a:solidFill>
                  <a:srgbClr val="FFFFFF"/>
                </a:solidFill>
                <a:effectLst/>
                <a:uLnTx/>
                <a:uFillTx/>
                <a:latin typeface="Arial"/>
                <a:ea typeface="+mn-ea"/>
                <a:cs typeface="+mn-cs"/>
                <a:sym typeface="Arial"/>
              </a:rPr>
              <a:t>Dostarlimab </a:t>
            </a:r>
            <a:br>
              <a:rPr kumimoji="0" lang="en-US" altLang="en-US" sz="1867" b="1" i="0" u="none" strike="noStrike" kern="1200" cap="none" spc="0" normalizeH="0" baseline="0" noProof="0" dirty="0">
                <a:ln>
                  <a:noFill/>
                </a:ln>
                <a:solidFill>
                  <a:srgbClr val="FFFFFF"/>
                </a:solidFill>
                <a:effectLst/>
                <a:uLnTx/>
                <a:uFillTx/>
                <a:latin typeface="Arial"/>
                <a:ea typeface="+mn-ea"/>
                <a:cs typeface="+mn-cs"/>
                <a:sym typeface="Arial"/>
              </a:rPr>
            </a:br>
            <a:r>
              <a:rPr kumimoji="0" lang="en-US" altLang="en-US" sz="1867" b="0" i="0" u="none" strike="noStrike" kern="1200" cap="none" spc="0" normalizeH="0" baseline="0" noProof="0" dirty="0">
                <a:ln>
                  <a:noFill/>
                </a:ln>
                <a:solidFill>
                  <a:prstClr val="white"/>
                </a:solidFill>
                <a:effectLst/>
                <a:uLnTx/>
                <a:uFillTx/>
                <a:latin typeface="Arial"/>
                <a:ea typeface="+mn-ea"/>
                <a:cs typeface="+mn-cs"/>
                <a:sym typeface="Arial"/>
              </a:rPr>
              <a:t>1,000 mg</a:t>
            </a:r>
          </a:p>
          <a:p>
            <a:pPr marL="0" marR="0" lvl="0" indent="0" algn="ctr" defTabSz="914377"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67" b="0" i="0" u="none" strike="noStrike" kern="1200" cap="none" spc="0" normalizeH="0" baseline="0" noProof="0" dirty="0">
                <a:ln>
                  <a:noFill/>
                </a:ln>
                <a:solidFill>
                  <a:srgbClr val="FFFFFF"/>
                </a:solidFill>
                <a:effectLst/>
                <a:uLnTx/>
                <a:uFillTx/>
                <a:latin typeface="Arial"/>
                <a:ea typeface="+mn-ea"/>
                <a:cs typeface="+mn-cs"/>
                <a:sym typeface="Arial"/>
              </a:rPr>
              <a:t>Q6W for up to 3 y</a:t>
            </a:r>
          </a:p>
        </p:txBody>
      </p:sp>
      <p:cxnSp>
        <p:nvCxnSpPr>
          <p:cNvPr id="39" name="Straight Arrow Connector 38">
            <a:extLst>
              <a:ext uri="{FF2B5EF4-FFF2-40B4-BE49-F238E27FC236}">
                <a16:creationId xmlns:a16="http://schemas.microsoft.com/office/drawing/2014/main" id="{7ED9FC4D-DC85-A7A7-D0E3-36E821B163E1}"/>
              </a:ext>
            </a:extLst>
          </p:cNvPr>
          <p:cNvCxnSpPr>
            <a:cxnSpLocks/>
          </p:cNvCxnSpPr>
          <p:nvPr/>
        </p:nvCxnSpPr>
        <p:spPr>
          <a:xfrm>
            <a:off x="7465089" y="4684758"/>
            <a:ext cx="49513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F814F9F-E438-7A6B-CBC1-E8E01009C9C8}"/>
              </a:ext>
            </a:extLst>
          </p:cNvPr>
          <p:cNvCxnSpPr>
            <a:cxnSpLocks/>
          </p:cNvCxnSpPr>
          <p:nvPr/>
        </p:nvCxnSpPr>
        <p:spPr>
          <a:xfrm>
            <a:off x="7443676" y="3429000"/>
            <a:ext cx="49513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CFC5AC0E-2EB8-7525-32AC-E7B2D882C028}"/>
              </a:ext>
            </a:extLst>
          </p:cNvPr>
          <p:cNvCxnSpPr>
            <a:cxnSpLocks/>
            <a:endCxn id="10" idx="1"/>
          </p:cNvCxnSpPr>
          <p:nvPr/>
        </p:nvCxnSpPr>
        <p:spPr>
          <a:xfrm rot="16200000" flipH="1">
            <a:off x="3180652" y="4524908"/>
            <a:ext cx="2437436" cy="771922"/>
          </a:xfrm>
          <a:prstGeom prst="bentConnector2">
            <a:avLst/>
          </a:prstGeom>
          <a:ln>
            <a:tailEnd type="triangle"/>
          </a:ln>
        </p:spPr>
        <p:style>
          <a:lnRef idx="2">
            <a:schemeClr val="dk1"/>
          </a:lnRef>
          <a:fillRef idx="0">
            <a:schemeClr val="dk1"/>
          </a:fillRef>
          <a:effectRef idx="1">
            <a:schemeClr val="dk1"/>
          </a:effectRef>
          <a:fontRef idx="minor">
            <a:schemeClr val="tx1"/>
          </a:fontRef>
        </p:style>
      </p:cxnSp>
      <p:cxnSp>
        <p:nvCxnSpPr>
          <p:cNvPr id="51" name="Straight Connector 50">
            <a:extLst>
              <a:ext uri="{FF2B5EF4-FFF2-40B4-BE49-F238E27FC236}">
                <a16:creationId xmlns:a16="http://schemas.microsoft.com/office/drawing/2014/main" id="{B6EB56B5-A76D-8093-83DD-77D39108EE7B}"/>
              </a:ext>
            </a:extLst>
          </p:cNvPr>
          <p:cNvCxnSpPr/>
          <p:nvPr/>
        </p:nvCxnSpPr>
        <p:spPr>
          <a:xfrm>
            <a:off x="3676725" y="3692151"/>
            <a:ext cx="336684" cy="0"/>
          </a:xfrm>
          <a:prstGeom prst="line">
            <a:avLst/>
          </a:prstGeom>
        </p:spPr>
        <p:style>
          <a:lnRef idx="2">
            <a:schemeClr val="dk1"/>
          </a:lnRef>
          <a:fillRef idx="0">
            <a:schemeClr val="dk1"/>
          </a:fillRef>
          <a:effectRef idx="1">
            <a:schemeClr val="dk1"/>
          </a:effectRef>
          <a:fontRef idx="minor">
            <a:schemeClr val="tx1"/>
          </a:fontRef>
        </p:style>
      </p:cxnSp>
      <p:cxnSp>
        <p:nvCxnSpPr>
          <p:cNvPr id="55" name="Straight Connector 54">
            <a:extLst>
              <a:ext uri="{FF2B5EF4-FFF2-40B4-BE49-F238E27FC236}">
                <a16:creationId xmlns:a16="http://schemas.microsoft.com/office/drawing/2014/main" id="{2C4279B5-05A7-3AA3-D9FA-1E4BFF2859E3}"/>
              </a:ext>
            </a:extLst>
          </p:cNvPr>
          <p:cNvCxnSpPr>
            <a:cxnSpLocks/>
          </p:cNvCxnSpPr>
          <p:nvPr/>
        </p:nvCxnSpPr>
        <p:spPr>
          <a:xfrm flipV="1">
            <a:off x="4013409" y="2049280"/>
            <a:ext cx="0" cy="1642870"/>
          </a:xfrm>
          <a:prstGeom prst="line">
            <a:avLst/>
          </a:prstGeom>
        </p:spPr>
        <p:style>
          <a:lnRef idx="2">
            <a:schemeClr val="dk1"/>
          </a:lnRef>
          <a:fillRef idx="0">
            <a:schemeClr val="dk1"/>
          </a:fillRef>
          <a:effectRef idx="1">
            <a:schemeClr val="dk1"/>
          </a:effectRef>
          <a:fontRef idx="minor">
            <a:schemeClr val="tx1"/>
          </a:fontRef>
        </p:style>
      </p:cxnSp>
      <p:cxnSp>
        <p:nvCxnSpPr>
          <p:cNvPr id="57" name="Straight Arrow Connector 56">
            <a:extLst>
              <a:ext uri="{FF2B5EF4-FFF2-40B4-BE49-F238E27FC236}">
                <a16:creationId xmlns:a16="http://schemas.microsoft.com/office/drawing/2014/main" id="{35788F2A-46FE-4A99-B7DF-442C015827AD}"/>
              </a:ext>
            </a:extLst>
          </p:cNvPr>
          <p:cNvCxnSpPr/>
          <p:nvPr/>
        </p:nvCxnSpPr>
        <p:spPr>
          <a:xfrm>
            <a:off x="4013409" y="2049280"/>
            <a:ext cx="74777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1" name="Oval 20">
            <a:extLst>
              <a:ext uri="{FF2B5EF4-FFF2-40B4-BE49-F238E27FC236}">
                <a16:creationId xmlns:a16="http://schemas.microsoft.com/office/drawing/2014/main" id="{DC3E156C-09FC-CD7C-7831-C695B577AED9}"/>
              </a:ext>
            </a:extLst>
          </p:cNvPr>
          <p:cNvSpPr>
            <a:spLocks noChangeAspect="1"/>
          </p:cNvSpPr>
          <p:nvPr/>
        </p:nvSpPr>
        <p:spPr>
          <a:xfrm>
            <a:off x="3808644" y="3455376"/>
            <a:ext cx="487680" cy="487680"/>
          </a:xfrm>
          <a:prstGeom prst="ellipse">
            <a:avLst/>
          </a:prstGeom>
          <a:ln>
            <a:noFill/>
          </a:ln>
        </p:spPr>
        <p:style>
          <a:lnRef idx="1">
            <a:schemeClr val="dk1"/>
          </a:lnRef>
          <a:fillRef idx="3">
            <a:schemeClr val="dk1"/>
          </a:fillRef>
          <a:effectRef idx="2">
            <a:schemeClr val="dk1"/>
          </a:effectRef>
          <a:fontRef idx="minor">
            <a:schemeClr val="lt1"/>
          </a:fontRef>
        </p:style>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Arial"/>
                <a:ea typeface="+mn-ea"/>
                <a:cs typeface="+mn-cs"/>
                <a:sym typeface="Arial"/>
              </a:rPr>
              <a:t>R</a:t>
            </a:r>
            <a:endParaRPr kumimoji="0" lang="en-US" sz="1867" b="0" i="0" u="none" strike="noStrike" kern="1200" cap="none" spc="0" normalizeH="0" baseline="0" noProof="0" dirty="0">
              <a:ln>
                <a:noFill/>
              </a:ln>
              <a:solidFill>
                <a:prstClr val="white"/>
              </a:solidFill>
              <a:effectLst/>
              <a:uLnTx/>
              <a:uFillTx/>
              <a:latin typeface="Arial"/>
              <a:ea typeface="+mn-ea"/>
              <a:cs typeface="+mn-cs"/>
              <a:sym typeface="Arial"/>
            </a:endParaRPr>
          </a:p>
        </p:txBody>
      </p:sp>
      <p:cxnSp>
        <p:nvCxnSpPr>
          <p:cNvPr id="59" name="Straight Arrow Connector 58">
            <a:extLst>
              <a:ext uri="{FF2B5EF4-FFF2-40B4-BE49-F238E27FC236}">
                <a16:creationId xmlns:a16="http://schemas.microsoft.com/office/drawing/2014/main" id="{6C83484F-AB32-1C57-3A76-8FA526C8141B}"/>
              </a:ext>
            </a:extLst>
          </p:cNvPr>
          <p:cNvCxnSpPr/>
          <p:nvPr/>
        </p:nvCxnSpPr>
        <p:spPr>
          <a:xfrm>
            <a:off x="4037556" y="3271321"/>
            <a:ext cx="74777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0" name="Straight Connector 59">
            <a:extLst>
              <a:ext uri="{FF2B5EF4-FFF2-40B4-BE49-F238E27FC236}">
                <a16:creationId xmlns:a16="http://schemas.microsoft.com/office/drawing/2014/main" id="{2D06715F-285E-765A-E37A-3A3B2F5A2A1D}"/>
              </a:ext>
            </a:extLst>
          </p:cNvPr>
          <p:cNvCxnSpPr>
            <a:cxnSpLocks/>
          </p:cNvCxnSpPr>
          <p:nvPr/>
        </p:nvCxnSpPr>
        <p:spPr>
          <a:xfrm flipV="1">
            <a:off x="4013409" y="3271321"/>
            <a:ext cx="0" cy="316189"/>
          </a:xfrm>
          <a:prstGeom prst="line">
            <a:avLst/>
          </a:prstGeom>
        </p:spPr>
        <p:style>
          <a:lnRef idx="2">
            <a:schemeClr val="dk1"/>
          </a:lnRef>
          <a:fillRef idx="0">
            <a:schemeClr val="dk1"/>
          </a:fillRef>
          <a:effectRef idx="1">
            <a:schemeClr val="dk1"/>
          </a:effectRef>
          <a:fontRef idx="minor">
            <a:schemeClr val="tx1"/>
          </a:fontRef>
        </p:style>
      </p:cxnSp>
      <p:cxnSp>
        <p:nvCxnSpPr>
          <p:cNvPr id="62" name="Straight Arrow Connector 61">
            <a:extLst>
              <a:ext uri="{FF2B5EF4-FFF2-40B4-BE49-F238E27FC236}">
                <a16:creationId xmlns:a16="http://schemas.microsoft.com/office/drawing/2014/main" id="{6D717B84-C852-B382-E5CD-95045200BD62}"/>
              </a:ext>
            </a:extLst>
          </p:cNvPr>
          <p:cNvCxnSpPr/>
          <p:nvPr/>
        </p:nvCxnSpPr>
        <p:spPr>
          <a:xfrm>
            <a:off x="4037556" y="4738398"/>
            <a:ext cx="74777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67" name="Rectangle 49">
            <a:extLst>
              <a:ext uri="{FF2B5EF4-FFF2-40B4-BE49-F238E27FC236}">
                <a16:creationId xmlns:a16="http://schemas.microsoft.com/office/drawing/2014/main" id="{C0150906-F428-734D-6C83-DC846DF87733}"/>
              </a:ext>
            </a:extLst>
          </p:cNvPr>
          <p:cNvSpPr>
            <a:spLocks noChangeArrowheads="1"/>
          </p:cNvSpPr>
          <p:nvPr/>
        </p:nvSpPr>
        <p:spPr bwMode="auto">
          <a:xfrm>
            <a:off x="10180224" y="1465983"/>
            <a:ext cx="1923765" cy="1308835"/>
          </a:xfrm>
          <a:prstGeom prst="roundRect">
            <a:avLst/>
          </a:prstGeom>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anchor="ctr" anchorCtr="1">
            <a:no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377"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67" b="1" i="0" u="none" strike="noStrike" kern="1200" cap="none" spc="0" normalizeH="0" baseline="0" noProof="0" dirty="0">
                <a:ln>
                  <a:noFill/>
                </a:ln>
                <a:solidFill>
                  <a:srgbClr val="FFFFFF"/>
                </a:solidFill>
                <a:effectLst/>
                <a:uLnTx/>
                <a:uFillTx/>
                <a:latin typeface="Arial"/>
                <a:ea typeface="+mn-ea"/>
                <a:cs typeface="+mn-cs"/>
                <a:sym typeface="Arial"/>
              </a:rPr>
              <a:t>NRG-GY018</a:t>
            </a:r>
            <a:endParaRPr kumimoji="0" lang="en-US" altLang="en-US" sz="1867" b="0" i="0" u="none" strike="noStrike" kern="1200" cap="none" spc="0" normalizeH="0" baseline="0" noProof="0" dirty="0">
              <a:ln>
                <a:noFill/>
              </a:ln>
              <a:solidFill>
                <a:srgbClr val="FFFFFF"/>
              </a:solidFill>
              <a:effectLst/>
              <a:uLnTx/>
              <a:uFillTx/>
              <a:latin typeface="Arial"/>
              <a:ea typeface="+mn-ea"/>
              <a:cs typeface="+mn-cs"/>
              <a:sym typeface="Arial"/>
            </a:endParaRPr>
          </a:p>
        </p:txBody>
      </p:sp>
      <p:sp>
        <p:nvSpPr>
          <p:cNvPr id="69" name="Rectangle 49">
            <a:extLst>
              <a:ext uri="{FF2B5EF4-FFF2-40B4-BE49-F238E27FC236}">
                <a16:creationId xmlns:a16="http://schemas.microsoft.com/office/drawing/2014/main" id="{1F054B8A-C339-D011-9584-90689A05C57A}"/>
              </a:ext>
            </a:extLst>
          </p:cNvPr>
          <p:cNvSpPr>
            <a:spLocks noChangeArrowheads="1"/>
          </p:cNvSpPr>
          <p:nvPr/>
        </p:nvSpPr>
        <p:spPr bwMode="auto">
          <a:xfrm>
            <a:off x="10180224" y="2846316"/>
            <a:ext cx="1923765" cy="1219200"/>
          </a:xfrm>
          <a:prstGeom prst="roundRect">
            <a:avLst/>
          </a:prstGeom>
          <a:solidFill>
            <a:schemeClr val="tx2">
              <a:lumMod val="75000"/>
              <a:lumOff val="25000"/>
            </a:schemeClr>
          </a:solidFill>
          <a:ln/>
        </p:spPr>
        <p:style>
          <a:lnRef idx="1">
            <a:schemeClr val="accent1"/>
          </a:lnRef>
          <a:fillRef idx="3">
            <a:schemeClr val="accent1"/>
          </a:fillRef>
          <a:effectRef idx="2">
            <a:schemeClr val="accent1"/>
          </a:effectRef>
          <a:fontRef idx="minor">
            <a:schemeClr val="lt1"/>
          </a:fontRef>
        </p:style>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377"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67" b="1" i="0" u="none" strike="noStrike" kern="1200" cap="none" spc="0" normalizeH="0" baseline="0" noProof="0" dirty="0">
                <a:ln>
                  <a:noFill/>
                </a:ln>
                <a:solidFill>
                  <a:srgbClr val="FFFFFF"/>
                </a:solidFill>
                <a:effectLst/>
                <a:uLnTx/>
                <a:uFillTx/>
                <a:latin typeface="Arial"/>
                <a:ea typeface="+mn-ea"/>
                <a:cs typeface="+mn-cs"/>
                <a:sym typeface="Arial"/>
              </a:rPr>
              <a:t>RUBY</a:t>
            </a:r>
            <a:endParaRPr kumimoji="0" lang="en-US" altLang="en-US" sz="1867" b="0" i="0" u="none" strike="noStrike" kern="1200" cap="none" spc="0" normalizeH="0" baseline="0" noProof="0" dirty="0">
              <a:ln>
                <a:noFill/>
              </a:ln>
              <a:solidFill>
                <a:srgbClr val="FFFFFF"/>
              </a:solidFill>
              <a:effectLst/>
              <a:uLnTx/>
              <a:uFillTx/>
              <a:latin typeface="Arial"/>
              <a:ea typeface="+mn-ea"/>
              <a:cs typeface="+mn-cs"/>
              <a:sym typeface="Arial"/>
            </a:endParaRPr>
          </a:p>
        </p:txBody>
      </p:sp>
      <p:sp>
        <p:nvSpPr>
          <p:cNvPr id="70" name="Rectangle 49">
            <a:extLst>
              <a:ext uri="{FF2B5EF4-FFF2-40B4-BE49-F238E27FC236}">
                <a16:creationId xmlns:a16="http://schemas.microsoft.com/office/drawing/2014/main" id="{CED61333-9957-B4DE-4375-0E682E71DB77}"/>
              </a:ext>
            </a:extLst>
          </p:cNvPr>
          <p:cNvSpPr>
            <a:spLocks noChangeArrowheads="1"/>
          </p:cNvSpPr>
          <p:nvPr/>
        </p:nvSpPr>
        <p:spPr bwMode="auto">
          <a:xfrm>
            <a:off x="10180224" y="4169520"/>
            <a:ext cx="1923765" cy="1219200"/>
          </a:xfrm>
          <a:prstGeom prst="roundRect">
            <a:avLst/>
          </a:prstGeom>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377"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67" b="1" i="0" u="none" strike="noStrike" kern="1200" cap="none" spc="0" normalizeH="0" baseline="0" noProof="0" dirty="0">
                <a:ln>
                  <a:noFill/>
                </a:ln>
                <a:solidFill>
                  <a:srgbClr val="FFFFFF"/>
                </a:solidFill>
                <a:effectLst/>
                <a:uLnTx/>
                <a:uFillTx/>
                <a:latin typeface="Arial"/>
                <a:ea typeface="+mn-ea"/>
                <a:cs typeface="+mn-cs"/>
                <a:sym typeface="Arial"/>
              </a:rPr>
              <a:t>DUO-E</a:t>
            </a:r>
            <a:endParaRPr kumimoji="0" lang="en-US" altLang="en-US" sz="1867" b="0" i="0" u="none" strike="noStrike" kern="120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199808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280C7-83CF-F943-341E-BA5B818AB3AD}"/>
              </a:ext>
            </a:extLst>
          </p:cNvPr>
          <p:cNvSpPr>
            <a:spLocks noGrp="1"/>
          </p:cNvSpPr>
          <p:nvPr>
            <p:ph type="title"/>
          </p:nvPr>
        </p:nvSpPr>
        <p:spPr>
          <a:xfrm>
            <a:off x="693310" y="75345"/>
            <a:ext cx="10515600" cy="1325563"/>
          </a:xfrm>
        </p:spPr>
        <p:txBody>
          <a:bodyPr/>
          <a:lstStyle/>
          <a:p>
            <a:r>
              <a:rPr lang="en-US" dirty="0"/>
              <a:t>NRG-GY018: PFS </a:t>
            </a:r>
          </a:p>
        </p:txBody>
      </p:sp>
      <p:grpSp>
        <p:nvGrpSpPr>
          <p:cNvPr id="4" name="Group 3">
            <a:extLst>
              <a:ext uri="{FF2B5EF4-FFF2-40B4-BE49-F238E27FC236}">
                <a16:creationId xmlns:a16="http://schemas.microsoft.com/office/drawing/2014/main" id="{93F3F938-5525-4D48-C30D-9FC8955B54FD}"/>
              </a:ext>
            </a:extLst>
          </p:cNvPr>
          <p:cNvGrpSpPr/>
          <p:nvPr/>
        </p:nvGrpSpPr>
        <p:grpSpPr>
          <a:xfrm>
            <a:off x="116329" y="1268729"/>
            <a:ext cx="5696964" cy="3914583"/>
            <a:chOff x="87246" y="951547"/>
            <a:chExt cx="4272723" cy="2935937"/>
          </a:xfrm>
        </p:grpSpPr>
        <p:graphicFrame>
          <p:nvGraphicFramePr>
            <p:cNvPr id="5" name="Chart 4">
              <a:extLst>
                <a:ext uri="{FF2B5EF4-FFF2-40B4-BE49-F238E27FC236}">
                  <a16:creationId xmlns:a16="http://schemas.microsoft.com/office/drawing/2014/main" id="{DF7922B9-BAFF-551F-7231-2108DBA8AD1B}"/>
                </a:ext>
              </a:extLst>
            </p:cNvPr>
            <p:cNvGraphicFramePr/>
            <p:nvPr/>
          </p:nvGraphicFramePr>
          <p:xfrm>
            <a:off x="244013" y="1423626"/>
            <a:ext cx="3563182" cy="2299780"/>
          </p:xfrm>
          <a:graphic>
            <a:graphicData uri="http://schemas.openxmlformats.org/drawingml/2006/chart">
              <c:chart xmlns:c="http://schemas.openxmlformats.org/drawingml/2006/chart" xmlns:r="http://schemas.openxmlformats.org/officeDocument/2006/relationships" r:id="rId2"/>
            </a:graphicData>
          </a:graphic>
        </p:graphicFrame>
        <p:grpSp>
          <p:nvGrpSpPr>
            <p:cNvPr id="6" name="Group 5">
              <a:extLst>
                <a:ext uri="{FF2B5EF4-FFF2-40B4-BE49-F238E27FC236}">
                  <a16:creationId xmlns:a16="http://schemas.microsoft.com/office/drawing/2014/main" id="{23933CC8-F0F7-BEED-8272-445E9D0721BA}"/>
                </a:ext>
              </a:extLst>
            </p:cNvPr>
            <p:cNvGrpSpPr/>
            <p:nvPr/>
          </p:nvGrpSpPr>
          <p:grpSpPr>
            <a:xfrm>
              <a:off x="883411" y="1549948"/>
              <a:ext cx="243058" cy="253916"/>
              <a:chOff x="1892272" y="1435024"/>
              <a:chExt cx="243058" cy="253916"/>
            </a:xfrm>
          </p:grpSpPr>
          <p:sp>
            <p:nvSpPr>
              <p:cNvPr id="142" name="TextBox 141">
                <a:extLst>
                  <a:ext uri="{FF2B5EF4-FFF2-40B4-BE49-F238E27FC236}">
                    <a16:creationId xmlns:a16="http://schemas.microsoft.com/office/drawing/2014/main" id="{C063F001-49A0-B9FC-8830-53B602B144FE}"/>
                  </a:ext>
                </a:extLst>
              </p:cNvPr>
              <p:cNvSpPr txBox="1"/>
              <p:nvPr/>
            </p:nvSpPr>
            <p:spPr>
              <a:xfrm>
                <a:off x="1892272" y="143502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43" name="TextBox 142">
                <a:extLst>
                  <a:ext uri="{FF2B5EF4-FFF2-40B4-BE49-F238E27FC236}">
                    <a16:creationId xmlns:a16="http://schemas.microsoft.com/office/drawing/2014/main" id="{37A41FB9-A7ED-003F-3A51-6AA2E0987581}"/>
                  </a:ext>
                </a:extLst>
              </p:cNvPr>
              <p:cNvSpPr txBox="1"/>
              <p:nvPr/>
            </p:nvSpPr>
            <p:spPr>
              <a:xfrm>
                <a:off x="1906661" y="143502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grpSp>
        <p:sp>
          <p:nvSpPr>
            <p:cNvPr id="7" name="TextBox 6">
              <a:extLst>
                <a:ext uri="{FF2B5EF4-FFF2-40B4-BE49-F238E27FC236}">
                  <a16:creationId xmlns:a16="http://schemas.microsoft.com/office/drawing/2014/main" id="{97018A93-31D0-E6ED-F1B3-FE3FDD30DEF9}"/>
                </a:ext>
              </a:extLst>
            </p:cNvPr>
            <p:cNvSpPr txBox="1"/>
            <p:nvPr/>
          </p:nvSpPr>
          <p:spPr>
            <a:xfrm>
              <a:off x="706738" y="1455489"/>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grpSp>
          <p:nvGrpSpPr>
            <p:cNvPr id="8" name="Group 7">
              <a:extLst>
                <a:ext uri="{FF2B5EF4-FFF2-40B4-BE49-F238E27FC236}">
                  <a16:creationId xmlns:a16="http://schemas.microsoft.com/office/drawing/2014/main" id="{23809961-F775-370D-B405-99E4CB7871CA}"/>
                </a:ext>
              </a:extLst>
            </p:cNvPr>
            <p:cNvGrpSpPr/>
            <p:nvPr/>
          </p:nvGrpSpPr>
          <p:grpSpPr>
            <a:xfrm>
              <a:off x="999044" y="1601622"/>
              <a:ext cx="257968" cy="253916"/>
              <a:chOff x="1892272" y="1435024"/>
              <a:chExt cx="257968" cy="253916"/>
            </a:xfrm>
          </p:grpSpPr>
          <p:sp>
            <p:nvSpPr>
              <p:cNvPr id="140" name="TextBox 139">
                <a:extLst>
                  <a:ext uri="{FF2B5EF4-FFF2-40B4-BE49-F238E27FC236}">
                    <a16:creationId xmlns:a16="http://schemas.microsoft.com/office/drawing/2014/main" id="{175BECB5-5A27-761C-C37E-D33FC4E82054}"/>
                  </a:ext>
                </a:extLst>
              </p:cNvPr>
              <p:cNvSpPr txBox="1"/>
              <p:nvPr/>
            </p:nvSpPr>
            <p:spPr>
              <a:xfrm>
                <a:off x="1892272" y="143502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41" name="TextBox 140">
                <a:extLst>
                  <a:ext uri="{FF2B5EF4-FFF2-40B4-BE49-F238E27FC236}">
                    <a16:creationId xmlns:a16="http://schemas.microsoft.com/office/drawing/2014/main" id="{C1B4566E-A574-5803-717E-9F267B0DCD39}"/>
                  </a:ext>
                </a:extLst>
              </p:cNvPr>
              <p:cNvSpPr txBox="1"/>
              <p:nvPr/>
            </p:nvSpPr>
            <p:spPr>
              <a:xfrm>
                <a:off x="1921571" y="143502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grpSp>
        <p:grpSp>
          <p:nvGrpSpPr>
            <p:cNvPr id="9" name="Group 8">
              <a:extLst>
                <a:ext uri="{FF2B5EF4-FFF2-40B4-BE49-F238E27FC236}">
                  <a16:creationId xmlns:a16="http://schemas.microsoft.com/office/drawing/2014/main" id="{D1DD0B39-3ED6-3E03-E1DB-E5A300FC738F}"/>
                </a:ext>
              </a:extLst>
            </p:cNvPr>
            <p:cNvGrpSpPr/>
            <p:nvPr/>
          </p:nvGrpSpPr>
          <p:grpSpPr>
            <a:xfrm>
              <a:off x="895893" y="1577989"/>
              <a:ext cx="243058" cy="253916"/>
              <a:chOff x="1892272" y="1435024"/>
              <a:chExt cx="243058" cy="253916"/>
            </a:xfrm>
          </p:grpSpPr>
          <p:sp>
            <p:nvSpPr>
              <p:cNvPr id="138" name="TextBox 137">
                <a:extLst>
                  <a:ext uri="{FF2B5EF4-FFF2-40B4-BE49-F238E27FC236}">
                    <a16:creationId xmlns:a16="http://schemas.microsoft.com/office/drawing/2014/main" id="{191797AC-3AA4-6327-D1BC-3DFD19EFB480}"/>
                  </a:ext>
                </a:extLst>
              </p:cNvPr>
              <p:cNvSpPr txBox="1"/>
              <p:nvPr/>
            </p:nvSpPr>
            <p:spPr>
              <a:xfrm>
                <a:off x="1892272" y="143502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39" name="TextBox 138">
                <a:extLst>
                  <a:ext uri="{FF2B5EF4-FFF2-40B4-BE49-F238E27FC236}">
                    <a16:creationId xmlns:a16="http://schemas.microsoft.com/office/drawing/2014/main" id="{3C4AA500-F88A-D638-BD62-6A89E505CB43}"/>
                  </a:ext>
                </a:extLst>
              </p:cNvPr>
              <p:cNvSpPr txBox="1"/>
              <p:nvPr/>
            </p:nvSpPr>
            <p:spPr>
              <a:xfrm>
                <a:off x="1906661" y="143502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grpSp>
        <p:sp>
          <p:nvSpPr>
            <p:cNvPr id="10" name="TextBox 9">
              <a:extLst>
                <a:ext uri="{FF2B5EF4-FFF2-40B4-BE49-F238E27FC236}">
                  <a16:creationId xmlns:a16="http://schemas.microsoft.com/office/drawing/2014/main" id="{6FC35380-C40F-1EED-0594-6D7D1D0DC175}"/>
                </a:ext>
              </a:extLst>
            </p:cNvPr>
            <p:cNvSpPr txBox="1"/>
            <p:nvPr/>
          </p:nvSpPr>
          <p:spPr>
            <a:xfrm>
              <a:off x="729245" y="1516999"/>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1" name="TextBox 10">
              <a:extLst>
                <a:ext uri="{FF2B5EF4-FFF2-40B4-BE49-F238E27FC236}">
                  <a16:creationId xmlns:a16="http://schemas.microsoft.com/office/drawing/2014/main" id="{13938E15-5BDC-1FFF-2836-1DBE5C4ED72F}"/>
                </a:ext>
              </a:extLst>
            </p:cNvPr>
            <p:cNvSpPr txBox="1"/>
            <p:nvPr/>
          </p:nvSpPr>
          <p:spPr>
            <a:xfrm>
              <a:off x="767033" y="1539993"/>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2" name="TextBox 11">
              <a:extLst>
                <a:ext uri="{FF2B5EF4-FFF2-40B4-BE49-F238E27FC236}">
                  <a16:creationId xmlns:a16="http://schemas.microsoft.com/office/drawing/2014/main" id="{A4508CE6-7825-3025-A57B-9A99921B664E}"/>
                </a:ext>
              </a:extLst>
            </p:cNvPr>
            <p:cNvSpPr txBox="1"/>
            <p:nvPr/>
          </p:nvSpPr>
          <p:spPr>
            <a:xfrm>
              <a:off x="945635" y="1601060"/>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3" name="TextBox 12">
              <a:extLst>
                <a:ext uri="{FF2B5EF4-FFF2-40B4-BE49-F238E27FC236}">
                  <a16:creationId xmlns:a16="http://schemas.microsoft.com/office/drawing/2014/main" id="{6162E714-4C25-9CA7-C755-97DF212ECFD9}"/>
                </a:ext>
              </a:extLst>
            </p:cNvPr>
            <p:cNvSpPr txBox="1"/>
            <p:nvPr/>
          </p:nvSpPr>
          <p:spPr>
            <a:xfrm>
              <a:off x="572881" y="1457448"/>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4" name="TextBox 13">
              <a:extLst>
                <a:ext uri="{FF2B5EF4-FFF2-40B4-BE49-F238E27FC236}">
                  <a16:creationId xmlns:a16="http://schemas.microsoft.com/office/drawing/2014/main" id="{67D5561A-2963-2DE6-7655-18518FF82901}"/>
                </a:ext>
              </a:extLst>
            </p:cNvPr>
            <p:cNvSpPr txBox="1"/>
            <p:nvPr/>
          </p:nvSpPr>
          <p:spPr>
            <a:xfrm>
              <a:off x="536007" y="1424259"/>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5" name="TextBox 14">
              <a:extLst>
                <a:ext uri="{FF2B5EF4-FFF2-40B4-BE49-F238E27FC236}">
                  <a16:creationId xmlns:a16="http://schemas.microsoft.com/office/drawing/2014/main" id="{7347C1D5-3BD9-B4CC-DEEF-0C9846624BEC}"/>
                </a:ext>
              </a:extLst>
            </p:cNvPr>
            <p:cNvSpPr txBox="1"/>
            <p:nvPr/>
          </p:nvSpPr>
          <p:spPr>
            <a:xfrm>
              <a:off x="554159" y="1424013"/>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6" name="TextBox 15">
              <a:extLst>
                <a:ext uri="{FF2B5EF4-FFF2-40B4-BE49-F238E27FC236}">
                  <a16:creationId xmlns:a16="http://schemas.microsoft.com/office/drawing/2014/main" id="{74C8047C-D4C4-CDDE-E4BE-A47C65BCEC72}"/>
                </a:ext>
              </a:extLst>
            </p:cNvPr>
            <p:cNvSpPr txBox="1"/>
            <p:nvPr/>
          </p:nvSpPr>
          <p:spPr>
            <a:xfrm>
              <a:off x="669104" y="1457233"/>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7" name="TextBox 16">
              <a:extLst>
                <a:ext uri="{FF2B5EF4-FFF2-40B4-BE49-F238E27FC236}">
                  <a16:creationId xmlns:a16="http://schemas.microsoft.com/office/drawing/2014/main" id="{FFA4561D-F638-C95D-31E2-9010BAE63E60}"/>
                </a:ext>
              </a:extLst>
            </p:cNvPr>
            <p:cNvSpPr txBox="1"/>
            <p:nvPr/>
          </p:nvSpPr>
          <p:spPr>
            <a:xfrm>
              <a:off x="608977" y="1430362"/>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8" name="TextBox 17">
              <a:extLst>
                <a:ext uri="{FF2B5EF4-FFF2-40B4-BE49-F238E27FC236}">
                  <a16:creationId xmlns:a16="http://schemas.microsoft.com/office/drawing/2014/main" id="{C29509E0-65E6-F699-9F81-0FA4A91A79E7}"/>
                </a:ext>
              </a:extLst>
            </p:cNvPr>
            <p:cNvSpPr txBox="1"/>
            <p:nvPr/>
          </p:nvSpPr>
          <p:spPr>
            <a:xfrm>
              <a:off x="862301" y="158187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9" name="TextBox 18">
              <a:extLst>
                <a:ext uri="{FF2B5EF4-FFF2-40B4-BE49-F238E27FC236}">
                  <a16:creationId xmlns:a16="http://schemas.microsoft.com/office/drawing/2014/main" id="{1DB204D5-2FDF-F572-89A8-FB313FE81408}"/>
                </a:ext>
              </a:extLst>
            </p:cNvPr>
            <p:cNvSpPr txBox="1"/>
            <p:nvPr/>
          </p:nvSpPr>
          <p:spPr>
            <a:xfrm>
              <a:off x="790030" y="1543762"/>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0" name="TextBox 19">
              <a:extLst>
                <a:ext uri="{FF2B5EF4-FFF2-40B4-BE49-F238E27FC236}">
                  <a16:creationId xmlns:a16="http://schemas.microsoft.com/office/drawing/2014/main" id="{46C7A0BD-B5F2-534B-33EC-929C7EE5C8A3}"/>
                </a:ext>
              </a:extLst>
            </p:cNvPr>
            <p:cNvSpPr txBox="1"/>
            <p:nvPr/>
          </p:nvSpPr>
          <p:spPr>
            <a:xfrm>
              <a:off x="872296" y="162401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1" name="TextBox 20">
              <a:extLst>
                <a:ext uri="{FF2B5EF4-FFF2-40B4-BE49-F238E27FC236}">
                  <a16:creationId xmlns:a16="http://schemas.microsoft.com/office/drawing/2014/main" id="{181355FD-E8D4-56AC-2D0B-5FA69FBA4D8B}"/>
                </a:ext>
              </a:extLst>
            </p:cNvPr>
            <p:cNvSpPr txBox="1"/>
            <p:nvPr/>
          </p:nvSpPr>
          <p:spPr>
            <a:xfrm>
              <a:off x="834484" y="1578388"/>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2" name="TextBox 21">
              <a:extLst>
                <a:ext uri="{FF2B5EF4-FFF2-40B4-BE49-F238E27FC236}">
                  <a16:creationId xmlns:a16="http://schemas.microsoft.com/office/drawing/2014/main" id="{3E0CDB7E-4BD5-7ED7-C689-33EFA62FA1D6}"/>
                </a:ext>
              </a:extLst>
            </p:cNvPr>
            <p:cNvSpPr txBox="1"/>
            <p:nvPr/>
          </p:nvSpPr>
          <p:spPr>
            <a:xfrm>
              <a:off x="1397318" y="951547"/>
              <a:ext cx="1717439" cy="284742"/>
            </a:xfrm>
            <a:prstGeom prst="rect">
              <a:avLst/>
            </a:prstGeom>
            <a:solidFill>
              <a:schemeClr val="bg1"/>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000000"/>
                  </a:solidFill>
                  <a:effectLst/>
                  <a:uLnTx/>
                  <a:uFillTx/>
                  <a:latin typeface="Arial"/>
                  <a:ea typeface="+mn-ea"/>
                  <a:cs typeface="Arial"/>
                  <a:sym typeface="Arial"/>
                </a:rPr>
                <a:t>dMMR Cohort</a:t>
              </a:r>
            </a:p>
          </p:txBody>
        </p:sp>
        <p:sp>
          <p:nvSpPr>
            <p:cNvPr id="23" name="TextBox 22">
              <a:extLst>
                <a:ext uri="{FF2B5EF4-FFF2-40B4-BE49-F238E27FC236}">
                  <a16:creationId xmlns:a16="http://schemas.microsoft.com/office/drawing/2014/main" id="{F685DD55-3600-1725-2984-97EC82A59EDE}"/>
                </a:ext>
              </a:extLst>
            </p:cNvPr>
            <p:cNvSpPr txBox="1"/>
            <p:nvPr/>
          </p:nvSpPr>
          <p:spPr>
            <a:xfrm rot="16200000">
              <a:off x="-797232" y="2383062"/>
              <a:ext cx="2007531" cy="238575"/>
            </a:xfrm>
            <a:prstGeom prst="rect">
              <a:avLst/>
            </a:prstGeom>
            <a:solidFill>
              <a:schemeClr val="bg1"/>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a:ln>
                    <a:noFill/>
                  </a:ln>
                  <a:solidFill>
                    <a:srgbClr val="000000"/>
                  </a:solidFill>
                  <a:effectLst/>
                  <a:uLnTx/>
                  <a:uFillTx/>
                  <a:latin typeface="Arial"/>
                  <a:ea typeface="+mn-ea"/>
                  <a:cs typeface="Arial"/>
                  <a:sym typeface="Arial"/>
                </a:rPr>
                <a:t>PFS, Probability</a:t>
              </a:r>
            </a:p>
          </p:txBody>
        </p:sp>
        <p:sp>
          <p:nvSpPr>
            <p:cNvPr id="24" name="TextBox 23">
              <a:extLst>
                <a:ext uri="{FF2B5EF4-FFF2-40B4-BE49-F238E27FC236}">
                  <a16:creationId xmlns:a16="http://schemas.microsoft.com/office/drawing/2014/main" id="{707697B9-CE49-AD01-BEA8-709530E66BE2}"/>
                </a:ext>
              </a:extLst>
            </p:cNvPr>
            <p:cNvSpPr txBox="1"/>
            <p:nvPr/>
          </p:nvSpPr>
          <p:spPr>
            <a:xfrm>
              <a:off x="1037483" y="3648909"/>
              <a:ext cx="2389041" cy="238575"/>
            </a:xfrm>
            <a:prstGeom prst="rect">
              <a:avLst/>
            </a:prstGeom>
            <a:solidFill>
              <a:schemeClr val="bg1"/>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a:ln>
                    <a:noFill/>
                  </a:ln>
                  <a:solidFill>
                    <a:srgbClr val="000000"/>
                  </a:solidFill>
                  <a:effectLst/>
                  <a:uLnTx/>
                  <a:uFillTx/>
                  <a:latin typeface="Arial"/>
                  <a:ea typeface="+mn-ea"/>
                  <a:cs typeface="Arial"/>
                  <a:sym typeface="Arial"/>
                </a:rPr>
                <a:t>Time, mo</a:t>
              </a:r>
            </a:p>
          </p:txBody>
        </p:sp>
        <p:sp>
          <p:nvSpPr>
            <p:cNvPr id="25" name="TextBox 24">
              <a:extLst>
                <a:ext uri="{FF2B5EF4-FFF2-40B4-BE49-F238E27FC236}">
                  <a16:creationId xmlns:a16="http://schemas.microsoft.com/office/drawing/2014/main" id="{EDFCE008-3171-091F-A0C8-0A8094487348}"/>
                </a:ext>
              </a:extLst>
            </p:cNvPr>
            <p:cNvSpPr txBox="1"/>
            <p:nvPr/>
          </p:nvSpPr>
          <p:spPr>
            <a:xfrm>
              <a:off x="2205167" y="2402746"/>
              <a:ext cx="1839871" cy="184666"/>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9345A"/>
                  </a:solidFill>
                  <a:effectLst/>
                  <a:uLnTx/>
                  <a:uFillTx/>
                  <a:latin typeface="Arial"/>
                  <a:ea typeface="+mn-ea"/>
                  <a:cs typeface="Arial"/>
                  <a:sym typeface="Arial"/>
                </a:rPr>
                <a:t>Pembrolizumab + chemo</a:t>
              </a:r>
            </a:p>
          </p:txBody>
        </p:sp>
        <p:sp>
          <p:nvSpPr>
            <p:cNvPr id="26" name="TextBox 25">
              <a:extLst>
                <a:ext uri="{FF2B5EF4-FFF2-40B4-BE49-F238E27FC236}">
                  <a16:creationId xmlns:a16="http://schemas.microsoft.com/office/drawing/2014/main" id="{B6AF049A-CD99-E22B-032C-1B7F253C663C}"/>
                </a:ext>
              </a:extLst>
            </p:cNvPr>
            <p:cNvSpPr txBox="1"/>
            <p:nvPr/>
          </p:nvSpPr>
          <p:spPr>
            <a:xfrm>
              <a:off x="957934" y="2952050"/>
              <a:ext cx="1552827" cy="184666"/>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77624"/>
                  </a:solidFill>
                  <a:effectLst/>
                  <a:uLnTx/>
                  <a:uFillTx/>
                  <a:latin typeface="Arial"/>
                  <a:ea typeface="+mn-ea"/>
                  <a:cs typeface="Arial"/>
                  <a:sym typeface="Arial"/>
                </a:rPr>
                <a:t>Placebo + chemo</a:t>
              </a:r>
            </a:p>
          </p:txBody>
        </p:sp>
        <p:sp>
          <p:nvSpPr>
            <p:cNvPr id="27" name="Freeform 12">
              <a:extLst>
                <a:ext uri="{FF2B5EF4-FFF2-40B4-BE49-F238E27FC236}">
                  <a16:creationId xmlns:a16="http://schemas.microsoft.com/office/drawing/2014/main" id="{A8003553-E22B-53F3-95D7-E1522F74FBC6}"/>
                </a:ext>
              </a:extLst>
            </p:cNvPr>
            <p:cNvSpPr/>
            <p:nvPr/>
          </p:nvSpPr>
          <p:spPr>
            <a:xfrm>
              <a:off x="708019" y="1569512"/>
              <a:ext cx="3096039" cy="810039"/>
            </a:xfrm>
            <a:custGeom>
              <a:avLst/>
              <a:gdLst>
                <a:gd name="connsiteX0" fmla="*/ 3096039 w 3096039"/>
                <a:gd name="connsiteY0" fmla="*/ 810039 h 810039"/>
                <a:gd name="connsiteX1" fmla="*/ 2504661 w 3096039"/>
                <a:gd name="connsiteY1" fmla="*/ 810039 h 810039"/>
                <a:gd name="connsiteX2" fmla="*/ 2504661 w 3096039"/>
                <a:gd name="connsiteY2" fmla="*/ 591378 h 810039"/>
                <a:gd name="connsiteX3" fmla="*/ 1083366 w 3096039"/>
                <a:gd name="connsiteY3" fmla="*/ 591378 h 810039"/>
                <a:gd name="connsiteX4" fmla="*/ 1083366 w 3096039"/>
                <a:gd name="connsiteY4" fmla="*/ 566531 h 810039"/>
                <a:gd name="connsiteX5" fmla="*/ 1068457 w 3096039"/>
                <a:gd name="connsiteY5" fmla="*/ 566531 h 810039"/>
                <a:gd name="connsiteX6" fmla="*/ 1068457 w 3096039"/>
                <a:gd name="connsiteY6" fmla="*/ 516835 h 810039"/>
                <a:gd name="connsiteX7" fmla="*/ 959126 w 3096039"/>
                <a:gd name="connsiteY7" fmla="*/ 516835 h 810039"/>
                <a:gd name="connsiteX8" fmla="*/ 959126 w 3096039"/>
                <a:gd name="connsiteY8" fmla="*/ 487018 h 810039"/>
                <a:gd name="connsiteX9" fmla="*/ 899492 w 3096039"/>
                <a:gd name="connsiteY9" fmla="*/ 487018 h 810039"/>
                <a:gd name="connsiteX10" fmla="*/ 899492 w 3096039"/>
                <a:gd name="connsiteY10" fmla="*/ 447261 h 810039"/>
                <a:gd name="connsiteX11" fmla="*/ 824948 w 3096039"/>
                <a:gd name="connsiteY11" fmla="*/ 447261 h 810039"/>
                <a:gd name="connsiteX12" fmla="*/ 824948 w 3096039"/>
                <a:gd name="connsiteY12" fmla="*/ 422413 h 810039"/>
                <a:gd name="connsiteX13" fmla="*/ 815009 w 3096039"/>
                <a:gd name="connsiteY13" fmla="*/ 422413 h 810039"/>
                <a:gd name="connsiteX14" fmla="*/ 815009 w 3096039"/>
                <a:gd name="connsiteY14" fmla="*/ 402535 h 810039"/>
                <a:gd name="connsiteX15" fmla="*/ 815009 w 3096039"/>
                <a:gd name="connsiteY15" fmla="*/ 402535 h 810039"/>
                <a:gd name="connsiteX16" fmla="*/ 775253 w 3096039"/>
                <a:gd name="connsiteY16" fmla="*/ 402535 h 810039"/>
                <a:gd name="connsiteX17" fmla="*/ 775253 w 3096039"/>
                <a:gd name="connsiteY17" fmla="*/ 362778 h 810039"/>
                <a:gd name="connsiteX18" fmla="*/ 655983 w 3096039"/>
                <a:gd name="connsiteY18" fmla="*/ 362778 h 810039"/>
                <a:gd name="connsiteX19" fmla="*/ 655983 w 3096039"/>
                <a:gd name="connsiteY19" fmla="*/ 313083 h 810039"/>
                <a:gd name="connsiteX20" fmla="*/ 591379 w 3096039"/>
                <a:gd name="connsiteY20" fmla="*/ 313083 h 810039"/>
                <a:gd name="connsiteX21" fmla="*/ 591379 w 3096039"/>
                <a:gd name="connsiteY21" fmla="*/ 288235 h 810039"/>
                <a:gd name="connsiteX22" fmla="*/ 506896 w 3096039"/>
                <a:gd name="connsiteY22" fmla="*/ 288235 h 810039"/>
                <a:gd name="connsiteX23" fmla="*/ 506896 w 3096039"/>
                <a:gd name="connsiteY23" fmla="*/ 258418 h 810039"/>
                <a:gd name="connsiteX24" fmla="*/ 501926 w 3096039"/>
                <a:gd name="connsiteY24" fmla="*/ 258418 h 810039"/>
                <a:gd name="connsiteX25" fmla="*/ 501926 w 3096039"/>
                <a:gd name="connsiteY25" fmla="*/ 228600 h 810039"/>
                <a:gd name="connsiteX26" fmla="*/ 487017 w 3096039"/>
                <a:gd name="connsiteY26" fmla="*/ 213691 h 810039"/>
                <a:gd name="connsiteX27" fmla="*/ 487017 w 3096039"/>
                <a:gd name="connsiteY27" fmla="*/ 173935 h 810039"/>
                <a:gd name="connsiteX28" fmla="*/ 362779 w 3096039"/>
                <a:gd name="connsiteY28" fmla="*/ 173935 h 810039"/>
                <a:gd name="connsiteX29" fmla="*/ 362779 w 3096039"/>
                <a:gd name="connsiteY29" fmla="*/ 154057 h 810039"/>
                <a:gd name="connsiteX30" fmla="*/ 323022 w 3096039"/>
                <a:gd name="connsiteY30" fmla="*/ 154057 h 810039"/>
                <a:gd name="connsiteX31" fmla="*/ 323022 w 3096039"/>
                <a:gd name="connsiteY31" fmla="*/ 109331 h 810039"/>
                <a:gd name="connsiteX32" fmla="*/ 288235 w 3096039"/>
                <a:gd name="connsiteY32" fmla="*/ 109331 h 810039"/>
                <a:gd name="connsiteX33" fmla="*/ 288235 w 3096039"/>
                <a:gd name="connsiteY33" fmla="*/ 84483 h 810039"/>
                <a:gd name="connsiteX34" fmla="*/ 163996 w 3096039"/>
                <a:gd name="connsiteY34" fmla="*/ 84483 h 810039"/>
                <a:gd name="connsiteX35" fmla="*/ 163996 w 3096039"/>
                <a:gd name="connsiteY35" fmla="*/ 54665 h 810039"/>
                <a:gd name="connsiteX36" fmla="*/ 114300 w 3096039"/>
                <a:gd name="connsiteY36" fmla="*/ 54665 h 810039"/>
                <a:gd name="connsiteX37" fmla="*/ 114300 w 3096039"/>
                <a:gd name="connsiteY37" fmla="*/ 29818 h 810039"/>
                <a:gd name="connsiteX38" fmla="*/ 0 w 3096039"/>
                <a:gd name="connsiteY38" fmla="*/ 29818 h 810039"/>
                <a:gd name="connsiteX39" fmla="*/ 0 w 3096039"/>
                <a:gd name="connsiteY39" fmla="*/ 0 h 810039"/>
                <a:gd name="connsiteX40" fmla="*/ 0 w 3096039"/>
                <a:gd name="connsiteY40" fmla="*/ 0 h 81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096039" h="810039">
                  <a:moveTo>
                    <a:pt x="3096039" y="810039"/>
                  </a:moveTo>
                  <a:lnTo>
                    <a:pt x="2504661" y="810039"/>
                  </a:lnTo>
                  <a:lnTo>
                    <a:pt x="2504661" y="591378"/>
                  </a:lnTo>
                  <a:lnTo>
                    <a:pt x="1083366" y="591378"/>
                  </a:lnTo>
                  <a:lnTo>
                    <a:pt x="1083366" y="566531"/>
                  </a:lnTo>
                  <a:lnTo>
                    <a:pt x="1068457" y="566531"/>
                  </a:lnTo>
                  <a:lnTo>
                    <a:pt x="1068457" y="516835"/>
                  </a:lnTo>
                  <a:lnTo>
                    <a:pt x="959126" y="516835"/>
                  </a:lnTo>
                  <a:lnTo>
                    <a:pt x="959126" y="487018"/>
                  </a:lnTo>
                  <a:lnTo>
                    <a:pt x="899492" y="487018"/>
                  </a:lnTo>
                  <a:lnTo>
                    <a:pt x="899492" y="447261"/>
                  </a:lnTo>
                  <a:lnTo>
                    <a:pt x="824948" y="447261"/>
                  </a:lnTo>
                  <a:lnTo>
                    <a:pt x="824948" y="422413"/>
                  </a:lnTo>
                  <a:lnTo>
                    <a:pt x="815009" y="422413"/>
                  </a:lnTo>
                  <a:lnTo>
                    <a:pt x="815009" y="402535"/>
                  </a:lnTo>
                  <a:lnTo>
                    <a:pt x="815009" y="402535"/>
                  </a:lnTo>
                  <a:lnTo>
                    <a:pt x="775253" y="402535"/>
                  </a:lnTo>
                  <a:lnTo>
                    <a:pt x="775253" y="362778"/>
                  </a:lnTo>
                  <a:lnTo>
                    <a:pt x="655983" y="362778"/>
                  </a:lnTo>
                  <a:lnTo>
                    <a:pt x="655983" y="313083"/>
                  </a:lnTo>
                  <a:lnTo>
                    <a:pt x="591379" y="313083"/>
                  </a:lnTo>
                  <a:lnTo>
                    <a:pt x="591379" y="288235"/>
                  </a:lnTo>
                  <a:lnTo>
                    <a:pt x="506896" y="288235"/>
                  </a:lnTo>
                  <a:lnTo>
                    <a:pt x="506896" y="258418"/>
                  </a:lnTo>
                  <a:lnTo>
                    <a:pt x="501926" y="258418"/>
                  </a:lnTo>
                  <a:lnTo>
                    <a:pt x="501926" y="228600"/>
                  </a:lnTo>
                  <a:lnTo>
                    <a:pt x="487017" y="213691"/>
                  </a:lnTo>
                  <a:lnTo>
                    <a:pt x="487017" y="173935"/>
                  </a:lnTo>
                  <a:lnTo>
                    <a:pt x="362779" y="173935"/>
                  </a:lnTo>
                  <a:lnTo>
                    <a:pt x="362779" y="154057"/>
                  </a:lnTo>
                  <a:lnTo>
                    <a:pt x="323022" y="154057"/>
                  </a:lnTo>
                  <a:lnTo>
                    <a:pt x="323022" y="109331"/>
                  </a:lnTo>
                  <a:lnTo>
                    <a:pt x="288235" y="109331"/>
                  </a:lnTo>
                  <a:lnTo>
                    <a:pt x="288235" y="84483"/>
                  </a:lnTo>
                  <a:lnTo>
                    <a:pt x="163996" y="84483"/>
                  </a:lnTo>
                  <a:lnTo>
                    <a:pt x="163996" y="54665"/>
                  </a:lnTo>
                  <a:lnTo>
                    <a:pt x="114300" y="54665"/>
                  </a:lnTo>
                  <a:lnTo>
                    <a:pt x="114300" y="29818"/>
                  </a:lnTo>
                  <a:lnTo>
                    <a:pt x="0" y="29818"/>
                  </a:lnTo>
                  <a:lnTo>
                    <a:pt x="0" y="0"/>
                  </a:lnTo>
                  <a:lnTo>
                    <a:pt x="0"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8" name="Freeform 151">
              <a:extLst>
                <a:ext uri="{FF2B5EF4-FFF2-40B4-BE49-F238E27FC236}">
                  <a16:creationId xmlns:a16="http://schemas.microsoft.com/office/drawing/2014/main" id="{21F1CD39-A962-B2F0-2FF9-1FB5B17849B2}"/>
                </a:ext>
              </a:extLst>
            </p:cNvPr>
            <p:cNvSpPr/>
            <p:nvPr/>
          </p:nvSpPr>
          <p:spPr>
            <a:xfrm>
              <a:off x="658324" y="1559573"/>
              <a:ext cx="2922104" cy="1456083"/>
            </a:xfrm>
            <a:custGeom>
              <a:avLst/>
              <a:gdLst>
                <a:gd name="connsiteX0" fmla="*/ 2922104 w 2922104"/>
                <a:gd name="connsiteY0" fmla="*/ 1456083 h 1456083"/>
                <a:gd name="connsiteX1" fmla="*/ 2027582 w 2922104"/>
                <a:gd name="connsiteY1" fmla="*/ 1456083 h 1456083"/>
                <a:gd name="connsiteX2" fmla="*/ 2027582 w 2922104"/>
                <a:gd name="connsiteY2" fmla="*/ 1311966 h 1456083"/>
                <a:gd name="connsiteX3" fmla="*/ 1177787 w 2922104"/>
                <a:gd name="connsiteY3" fmla="*/ 1311966 h 1456083"/>
                <a:gd name="connsiteX4" fmla="*/ 1177787 w 2922104"/>
                <a:gd name="connsiteY4" fmla="*/ 1267240 h 1456083"/>
                <a:gd name="connsiteX5" fmla="*/ 1167848 w 2922104"/>
                <a:gd name="connsiteY5" fmla="*/ 1267240 h 1456083"/>
                <a:gd name="connsiteX6" fmla="*/ 1167848 w 2922104"/>
                <a:gd name="connsiteY6" fmla="*/ 1232453 h 1456083"/>
                <a:gd name="connsiteX7" fmla="*/ 1053548 w 2922104"/>
                <a:gd name="connsiteY7" fmla="*/ 1232453 h 1456083"/>
                <a:gd name="connsiteX8" fmla="*/ 1053548 w 2922104"/>
                <a:gd name="connsiteY8" fmla="*/ 1217544 h 1456083"/>
                <a:gd name="connsiteX9" fmla="*/ 1053548 w 2922104"/>
                <a:gd name="connsiteY9" fmla="*/ 1217544 h 1456083"/>
                <a:gd name="connsiteX10" fmla="*/ 1053548 w 2922104"/>
                <a:gd name="connsiteY10" fmla="*/ 1217544 h 1456083"/>
                <a:gd name="connsiteX11" fmla="*/ 1023730 w 2922104"/>
                <a:gd name="connsiteY11" fmla="*/ 1217544 h 1456083"/>
                <a:gd name="connsiteX12" fmla="*/ 1023730 w 2922104"/>
                <a:gd name="connsiteY12" fmla="*/ 1187727 h 1456083"/>
                <a:gd name="connsiteX13" fmla="*/ 929308 w 2922104"/>
                <a:gd name="connsiteY13" fmla="*/ 1187727 h 1456083"/>
                <a:gd name="connsiteX14" fmla="*/ 929308 w 2922104"/>
                <a:gd name="connsiteY14" fmla="*/ 1152940 h 1456083"/>
                <a:gd name="connsiteX15" fmla="*/ 829917 w 2922104"/>
                <a:gd name="connsiteY15" fmla="*/ 1152940 h 1456083"/>
                <a:gd name="connsiteX16" fmla="*/ 829917 w 2922104"/>
                <a:gd name="connsiteY16" fmla="*/ 1128092 h 1456083"/>
                <a:gd name="connsiteX17" fmla="*/ 730526 w 2922104"/>
                <a:gd name="connsiteY17" fmla="*/ 1128092 h 1456083"/>
                <a:gd name="connsiteX18" fmla="*/ 730526 w 2922104"/>
                <a:gd name="connsiteY18" fmla="*/ 1103244 h 1456083"/>
                <a:gd name="connsiteX19" fmla="*/ 720587 w 2922104"/>
                <a:gd name="connsiteY19" fmla="*/ 1103244 h 1456083"/>
                <a:gd name="connsiteX20" fmla="*/ 720587 w 2922104"/>
                <a:gd name="connsiteY20" fmla="*/ 1033670 h 1456083"/>
                <a:gd name="connsiteX21" fmla="*/ 690769 w 2922104"/>
                <a:gd name="connsiteY21" fmla="*/ 1033670 h 1456083"/>
                <a:gd name="connsiteX22" fmla="*/ 690769 w 2922104"/>
                <a:gd name="connsiteY22" fmla="*/ 988944 h 1456083"/>
                <a:gd name="connsiteX23" fmla="*/ 660952 w 2922104"/>
                <a:gd name="connsiteY23" fmla="*/ 988944 h 1456083"/>
                <a:gd name="connsiteX24" fmla="*/ 660952 w 2922104"/>
                <a:gd name="connsiteY24" fmla="*/ 964096 h 1456083"/>
                <a:gd name="connsiteX25" fmla="*/ 660952 w 2922104"/>
                <a:gd name="connsiteY25" fmla="*/ 964096 h 1456083"/>
                <a:gd name="connsiteX26" fmla="*/ 621195 w 2922104"/>
                <a:gd name="connsiteY26" fmla="*/ 964096 h 1456083"/>
                <a:gd name="connsiteX27" fmla="*/ 621195 w 2922104"/>
                <a:gd name="connsiteY27" fmla="*/ 894522 h 1456083"/>
                <a:gd name="connsiteX28" fmla="*/ 546652 w 2922104"/>
                <a:gd name="connsiteY28" fmla="*/ 894522 h 1456083"/>
                <a:gd name="connsiteX29" fmla="*/ 546652 w 2922104"/>
                <a:gd name="connsiteY29" fmla="*/ 775253 h 1456083"/>
                <a:gd name="connsiteX30" fmla="*/ 541682 w 2922104"/>
                <a:gd name="connsiteY30" fmla="*/ 770283 h 1456083"/>
                <a:gd name="connsiteX31" fmla="*/ 541682 w 2922104"/>
                <a:gd name="connsiteY31" fmla="*/ 665922 h 1456083"/>
                <a:gd name="connsiteX32" fmla="*/ 516834 w 2922104"/>
                <a:gd name="connsiteY32" fmla="*/ 665922 h 1456083"/>
                <a:gd name="connsiteX33" fmla="*/ 516834 w 2922104"/>
                <a:gd name="connsiteY33" fmla="*/ 576470 h 1456083"/>
                <a:gd name="connsiteX34" fmla="*/ 506895 w 2922104"/>
                <a:gd name="connsiteY34" fmla="*/ 576470 h 1456083"/>
                <a:gd name="connsiteX35" fmla="*/ 506895 w 2922104"/>
                <a:gd name="connsiteY35" fmla="*/ 521805 h 1456083"/>
                <a:gd name="connsiteX36" fmla="*/ 496956 w 2922104"/>
                <a:gd name="connsiteY36" fmla="*/ 521805 h 1456083"/>
                <a:gd name="connsiteX37" fmla="*/ 496956 w 2922104"/>
                <a:gd name="connsiteY37" fmla="*/ 496957 h 1456083"/>
                <a:gd name="connsiteX38" fmla="*/ 432352 w 2922104"/>
                <a:gd name="connsiteY38" fmla="*/ 496957 h 1456083"/>
                <a:gd name="connsiteX39" fmla="*/ 432352 w 2922104"/>
                <a:gd name="connsiteY39" fmla="*/ 452231 h 1456083"/>
                <a:gd name="connsiteX40" fmla="*/ 417443 w 2922104"/>
                <a:gd name="connsiteY40" fmla="*/ 452231 h 1456083"/>
                <a:gd name="connsiteX41" fmla="*/ 417443 w 2922104"/>
                <a:gd name="connsiteY41" fmla="*/ 422413 h 1456083"/>
                <a:gd name="connsiteX42" fmla="*/ 402534 w 2922104"/>
                <a:gd name="connsiteY42" fmla="*/ 422413 h 1456083"/>
                <a:gd name="connsiteX43" fmla="*/ 402534 w 2922104"/>
                <a:gd name="connsiteY43" fmla="*/ 412474 h 1456083"/>
                <a:gd name="connsiteX44" fmla="*/ 382656 w 2922104"/>
                <a:gd name="connsiteY44" fmla="*/ 412474 h 1456083"/>
                <a:gd name="connsiteX45" fmla="*/ 382656 w 2922104"/>
                <a:gd name="connsiteY45" fmla="*/ 387627 h 1456083"/>
                <a:gd name="connsiteX46" fmla="*/ 377687 w 2922104"/>
                <a:gd name="connsiteY46" fmla="*/ 392596 h 1456083"/>
                <a:gd name="connsiteX47" fmla="*/ 377687 w 2922104"/>
                <a:gd name="connsiteY47" fmla="*/ 342900 h 1456083"/>
                <a:gd name="connsiteX48" fmla="*/ 362778 w 2922104"/>
                <a:gd name="connsiteY48" fmla="*/ 342900 h 1456083"/>
                <a:gd name="connsiteX49" fmla="*/ 362778 w 2922104"/>
                <a:gd name="connsiteY49" fmla="*/ 203753 h 1456083"/>
                <a:gd name="connsiteX50" fmla="*/ 347869 w 2922104"/>
                <a:gd name="connsiteY50" fmla="*/ 203753 h 1456083"/>
                <a:gd name="connsiteX51" fmla="*/ 347869 w 2922104"/>
                <a:gd name="connsiteY51" fmla="*/ 178905 h 1456083"/>
                <a:gd name="connsiteX52" fmla="*/ 293204 w 2922104"/>
                <a:gd name="connsiteY52" fmla="*/ 178905 h 1456083"/>
                <a:gd name="connsiteX53" fmla="*/ 293204 w 2922104"/>
                <a:gd name="connsiteY53" fmla="*/ 139148 h 1456083"/>
                <a:gd name="connsiteX54" fmla="*/ 223630 w 2922104"/>
                <a:gd name="connsiteY54" fmla="*/ 139148 h 1456083"/>
                <a:gd name="connsiteX55" fmla="*/ 223630 w 2922104"/>
                <a:gd name="connsiteY55" fmla="*/ 104361 h 1456083"/>
                <a:gd name="connsiteX56" fmla="*/ 203752 w 2922104"/>
                <a:gd name="connsiteY56" fmla="*/ 104361 h 1456083"/>
                <a:gd name="connsiteX57" fmla="*/ 203752 w 2922104"/>
                <a:gd name="connsiteY57" fmla="*/ 44727 h 1456083"/>
                <a:gd name="connsiteX58" fmla="*/ 159026 w 2922104"/>
                <a:gd name="connsiteY58" fmla="*/ 44727 h 1456083"/>
                <a:gd name="connsiteX59" fmla="*/ 159026 w 2922104"/>
                <a:gd name="connsiteY59" fmla="*/ 24848 h 1456083"/>
                <a:gd name="connsiteX60" fmla="*/ 79513 w 2922104"/>
                <a:gd name="connsiteY60" fmla="*/ 24848 h 1456083"/>
                <a:gd name="connsiteX61" fmla="*/ 79513 w 2922104"/>
                <a:gd name="connsiteY61" fmla="*/ 0 h 1456083"/>
                <a:gd name="connsiteX62" fmla="*/ 0 w 2922104"/>
                <a:gd name="connsiteY62" fmla="*/ 0 h 145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922104" h="1456083">
                  <a:moveTo>
                    <a:pt x="2922104" y="1456083"/>
                  </a:moveTo>
                  <a:lnTo>
                    <a:pt x="2027582" y="1456083"/>
                  </a:lnTo>
                  <a:lnTo>
                    <a:pt x="2027582" y="1311966"/>
                  </a:lnTo>
                  <a:lnTo>
                    <a:pt x="1177787" y="1311966"/>
                  </a:lnTo>
                  <a:lnTo>
                    <a:pt x="1177787" y="1267240"/>
                  </a:lnTo>
                  <a:lnTo>
                    <a:pt x="1167848" y="1267240"/>
                  </a:lnTo>
                  <a:lnTo>
                    <a:pt x="1167848" y="1232453"/>
                  </a:lnTo>
                  <a:lnTo>
                    <a:pt x="1053548" y="1232453"/>
                  </a:lnTo>
                  <a:lnTo>
                    <a:pt x="1053548" y="1217544"/>
                  </a:lnTo>
                  <a:lnTo>
                    <a:pt x="1053548" y="1217544"/>
                  </a:lnTo>
                  <a:lnTo>
                    <a:pt x="1053548" y="1217544"/>
                  </a:lnTo>
                  <a:lnTo>
                    <a:pt x="1023730" y="1217544"/>
                  </a:lnTo>
                  <a:lnTo>
                    <a:pt x="1023730" y="1187727"/>
                  </a:lnTo>
                  <a:lnTo>
                    <a:pt x="929308" y="1187727"/>
                  </a:lnTo>
                  <a:lnTo>
                    <a:pt x="929308" y="1152940"/>
                  </a:lnTo>
                  <a:lnTo>
                    <a:pt x="829917" y="1152940"/>
                  </a:lnTo>
                  <a:lnTo>
                    <a:pt x="829917" y="1128092"/>
                  </a:lnTo>
                  <a:lnTo>
                    <a:pt x="730526" y="1128092"/>
                  </a:lnTo>
                  <a:lnTo>
                    <a:pt x="730526" y="1103244"/>
                  </a:lnTo>
                  <a:lnTo>
                    <a:pt x="720587" y="1103244"/>
                  </a:lnTo>
                  <a:lnTo>
                    <a:pt x="720587" y="1033670"/>
                  </a:lnTo>
                  <a:lnTo>
                    <a:pt x="690769" y="1033670"/>
                  </a:lnTo>
                  <a:lnTo>
                    <a:pt x="690769" y="988944"/>
                  </a:lnTo>
                  <a:lnTo>
                    <a:pt x="660952" y="988944"/>
                  </a:lnTo>
                  <a:lnTo>
                    <a:pt x="660952" y="964096"/>
                  </a:lnTo>
                  <a:lnTo>
                    <a:pt x="660952" y="964096"/>
                  </a:lnTo>
                  <a:lnTo>
                    <a:pt x="621195" y="964096"/>
                  </a:lnTo>
                  <a:lnTo>
                    <a:pt x="621195" y="894522"/>
                  </a:lnTo>
                  <a:lnTo>
                    <a:pt x="546652" y="894522"/>
                  </a:lnTo>
                  <a:lnTo>
                    <a:pt x="546652" y="775253"/>
                  </a:lnTo>
                  <a:lnTo>
                    <a:pt x="541682" y="770283"/>
                  </a:lnTo>
                  <a:lnTo>
                    <a:pt x="541682" y="665922"/>
                  </a:lnTo>
                  <a:lnTo>
                    <a:pt x="516834" y="665922"/>
                  </a:lnTo>
                  <a:lnTo>
                    <a:pt x="516834" y="576470"/>
                  </a:lnTo>
                  <a:lnTo>
                    <a:pt x="506895" y="576470"/>
                  </a:lnTo>
                  <a:lnTo>
                    <a:pt x="506895" y="521805"/>
                  </a:lnTo>
                  <a:lnTo>
                    <a:pt x="496956" y="521805"/>
                  </a:lnTo>
                  <a:lnTo>
                    <a:pt x="496956" y="496957"/>
                  </a:lnTo>
                  <a:lnTo>
                    <a:pt x="432352" y="496957"/>
                  </a:lnTo>
                  <a:lnTo>
                    <a:pt x="432352" y="452231"/>
                  </a:lnTo>
                  <a:lnTo>
                    <a:pt x="417443" y="452231"/>
                  </a:lnTo>
                  <a:lnTo>
                    <a:pt x="417443" y="422413"/>
                  </a:lnTo>
                  <a:lnTo>
                    <a:pt x="402534" y="422413"/>
                  </a:lnTo>
                  <a:lnTo>
                    <a:pt x="402534" y="412474"/>
                  </a:lnTo>
                  <a:lnTo>
                    <a:pt x="382656" y="412474"/>
                  </a:lnTo>
                  <a:lnTo>
                    <a:pt x="382656" y="387627"/>
                  </a:lnTo>
                  <a:lnTo>
                    <a:pt x="377687" y="392596"/>
                  </a:lnTo>
                  <a:lnTo>
                    <a:pt x="377687" y="342900"/>
                  </a:lnTo>
                  <a:lnTo>
                    <a:pt x="362778" y="342900"/>
                  </a:lnTo>
                  <a:lnTo>
                    <a:pt x="362778" y="203753"/>
                  </a:lnTo>
                  <a:lnTo>
                    <a:pt x="347869" y="203753"/>
                  </a:lnTo>
                  <a:lnTo>
                    <a:pt x="347869" y="178905"/>
                  </a:lnTo>
                  <a:lnTo>
                    <a:pt x="293204" y="178905"/>
                  </a:lnTo>
                  <a:lnTo>
                    <a:pt x="293204" y="139148"/>
                  </a:lnTo>
                  <a:lnTo>
                    <a:pt x="223630" y="139148"/>
                  </a:lnTo>
                  <a:lnTo>
                    <a:pt x="223630" y="104361"/>
                  </a:lnTo>
                  <a:lnTo>
                    <a:pt x="203752" y="104361"/>
                  </a:lnTo>
                  <a:lnTo>
                    <a:pt x="203752" y="44727"/>
                  </a:lnTo>
                  <a:lnTo>
                    <a:pt x="159026" y="44727"/>
                  </a:lnTo>
                  <a:lnTo>
                    <a:pt x="159026" y="24848"/>
                  </a:lnTo>
                  <a:lnTo>
                    <a:pt x="79513" y="24848"/>
                  </a:lnTo>
                  <a:lnTo>
                    <a:pt x="79513" y="0"/>
                  </a:lnTo>
                  <a:lnTo>
                    <a:pt x="0"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9" name="TextBox 28">
              <a:extLst>
                <a:ext uri="{FF2B5EF4-FFF2-40B4-BE49-F238E27FC236}">
                  <a16:creationId xmlns:a16="http://schemas.microsoft.com/office/drawing/2014/main" id="{B0D33F42-1231-D1B3-512C-409A42997377}"/>
                </a:ext>
              </a:extLst>
            </p:cNvPr>
            <p:cNvSpPr txBox="1"/>
            <p:nvPr/>
          </p:nvSpPr>
          <p:spPr>
            <a:xfrm>
              <a:off x="541080" y="1445242"/>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30" name="TextBox 29">
              <a:extLst>
                <a:ext uri="{FF2B5EF4-FFF2-40B4-BE49-F238E27FC236}">
                  <a16:creationId xmlns:a16="http://schemas.microsoft.com/office/drawing/2014/main" id="{FF0DEA89-CE96-E800-8B05-567FACBE7595}"/>
                </a:ext>
              </a:extLst>
            </p:cNvPr>
            <p:cNvSpPr txBox="1"/>
            <p:nvPr/>
          </p:nvSpPr>
          <p:spPr>
            <a:xfrm>
              <a:off x="604682" y="1457694"/>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grpSp>
          <p:nvGrpSpPr>
            <p:cNvPr id="31" name="Group 30">
              <a:extLst>
                <a:ext uri="{FF2B5EF4-FFF2-40B4-BE49-F238E27FC236}">
                  <a16:creationId xmlns:a16="http://schemas.microsoft.com/office/drawing/2014/main" id="{30B91E70-19B3-60B1-C8B3-F47433DAAA36}"/>
                </a:ext>
              </a:extLst>
            </p:cNvPr>
            <p:cNvGrpSpPr/>
            <p:nvPr/>
          </p:nvGrpSpPr>
          <p:grpSpPr>
            <a:xfrm>
              <a:off x="821187" y="1508697"/>
              <a:ext cx="243058" cy="253916"/>
              <a:chOff x="1892272" y="1435024"/>
              <a:chExt cx="243058" cy="253916"/>
            </a:xfrm>
          </p:grpSpPr>
          <p:sp>
            <p:nvSpPr>
              <p:cNvPr id="136" name="TextBox 135">
                <a:extLst>
                  <a:ext uri="{FF2B5EF4-FFF2-40B4-BE49-F238E27FC236}">
                    <a16:creationId xmlns:a16="http://schemas.microsoft.com/office/drawing/2014/main" id="{304D7715-2575-0250-30CD-A53DB4C6EB65}"/>
                  </a:ext>
                </a:extLst>
              </p:cNvPr>
              <p:cNvSpPr txBox="1"/>
              <p:nvPr/>
            </p:nvSpPr>
            <p:spPr>
              <a:xfrm>
                <a:off x="1892272" y="143502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37" name="TextBox 136">
                <a:extLst>
                  <a:ext uri="{FF2B5EF4-FFF2-40B4-BE49-F238E27FC236}">
                    <a16:creationId xmlns:a16="http://schemas.microsoft.com/office/drawing/2014/main" id="{BABC00DB-E635-4F62-CF21-A5C3223683DA}"/>
                  </a:ext>
                </a:extLst>
              </p:cNvPr>
              <p:cNvSpPr txBox="1"/>
              <p:nvPr/>
            </p:nvSpPr>
            <p:spPr>
              <a:xfrm>
                <a:off x="1906661" y="143502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grpSp>
        <p:grpSp>
          <p:nvGrpSpPr>
            <p:cNvPr id="32" name="Group 31">
              <a:extLst>
                <a:ext uri="{FF2B5EF4-FFF2-40B4-BE49-F238E27FC236}">
                  <a16:creationId xmlns:a16="http://schemas.microsoft.com/office/drawing/2014/main" id="{32FC4F9E-40E2-B8E6-3CA6-5041334AB302}"/>
                </a:ext>
              </a:extLst>
            </p:cNvPr>
            <p:cNvGrpSpPr/>
            <p:nvPr/>
          </p:nvGrpSpPr>
          <p:grpSpPr>
            <a:xfrm>
              <a:off x="1145750" y="1724681"/>
              <a:ext cx="243058" cy="253916"/>
              <a:chOff x="1892272" y="1435024"/>
              <a:chExt cx="243058" cy="253916"/>
            </a:xfrm>
          </p:grpSpPr>
          <p:sp>
            <p:nvSpPr>
              <p:cNvPr id="134" name="TextBox 133">
                <a:extLst>
                  <a:ext uri="{FF2B5EF4-FFF2-40B4-BE49-F238E27FC236}">
                    <a16:creationId xmlns:a16="http://schemas.microsoft.com/office/drawing/2014/main" id="{A1B662EC-BFF7-521B-1664-29C0CAEBDB27}"/>
                  </a:ext>
                </a:extLst>
              </p:cNvPr>
              <p:cNvSpPr txBox="1"/>
              <p:nvPr/>
            </p:nvSpPr>
            <p:spPr>
              <a:xfrm>
                <a:off x="1892272" y="143502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35" name="TextBox 134">
                <a:extLst>
                  <a:ext uri="{FF2B5EF4-FFF2-40B4-BE49-F238E27FC236}">
                    <a16:creationId xmlns:a16="http://schemas.microsoft.com/office/drawing/2014/main" id="{900CF08F-AEBD-107B-94DD-C398843EB671}"/>
                  </a:ext>
                </a:extLst>
              </p:cNvPr>
              <p:cNvSpPr txBox="1"/>
              <p:nvPr/>
            </p:nvSpPr>
            <p:spPr>
              <a:xfrm>
                <a:off x="1906661" y="143502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grpSp>
        <p:sp>
          <p:nvSpPr>
            <p:cNvPr id="33" name="TextBox 32">
              <a:extLst>
                <a:ext uri="{FF2B5EF4-FFF2-40B4-BE49-F238E27FC236}">
                  <a16:creationId xmlns:a16="http://schemas.microsoft.com/office/drawing/2014/main" id="{1D7F6E78-E5C1-DACB-3F5A-CA37AC7B16FB}"/>
                </a:ext>
              </a:extLst>
            </p:cNvPr>
            <p:cNvSpPr txBox="1"/>
            <p:nvPr/>
          </p:nvSpPr>
          <p:spPr>
            <a:xfrm>
              <a:off x="1063059" y="1644588"/>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34" name="TextBox 33">
              <a:extLst>
                <a:ext uri="{FF2B5EF4-FFF2-40B4-BE49-F238E27FC236}">
                  <a16:creationId xmlns:a16="http://schemas.microsoft.com/office/drawing/2014/main" id="{CCD3B487-5806-3700-3176-16C89E25D7C7}"/>
                </a:ext>
              </a:extLst>
            </p:cNvPr>
            <p:cNvSpPr txBox="1"/>
            <p:nvPr/>
          </p:nvSpPr>
          <p:spPr>
            <a:xfrm>
              <a:off x="1072679" y="1667822"/>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35" name="TextBox 34">
              <a:extLst>
                <a:ext uri="{FF2B5EF4-FFF2-40B4-BE49-F238E27FC236}">
                  <a16:creationId xmlns:a16="http://schemas.microsoft.com/office/drawing/2014/main" id="{80B951D1-6DDC-64D4-15F6-D0F2E0BCF85F}"/>
                </a:ext>
              </a:extLst>
            </p:cNvPr>
            <p:cNvSpPr txBox="1"/>
            <p:nvPr/>
          </p:nvSpPr>
          <p:spPr>
            <a:xfrm>
              <a:off x="1112425" y="1716050"/>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36" name="TextBox 35">
              <a:extLst>
                <a:ext uri="{FF2B5EF4-FFF2-40B4-BE49-F238E27FC236}">
                  <a16:creationId xmlns:a16="http://schemas.microsoft.com/office/drawing/2014/main" id="{D2814F48-3A1A-CF42-C67D-929DB12192D9}"/>
                </a:ext>
              </a:extLst>
            </p:cNvPr>
            <p:cNvSpPr txBox="1"/>
            <p:nvPr/>
          </p:nvSpPr>
          <p:spPr>
            <a:xfrm>
              <a:off x="1181532" y="1744499"/>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grpSp>
          <p:nvGrpSpPr>
            <p:cNvPr id="37" name="Group 36">
              <a:extLst>
                <a:ext uri="{FF2B5EF4-FFF2-40B4-BE49-F238E27FC236}">
                  <a16:creationId xmlns:a16="http://schemas.microsoft.com/office/drawing/2014/main" id="{54D31895-6179-4508-8C27-6EDB5C5759C5}"/>
                </a:ext>
              </a:extLst>
            </p:cNvPr>
            <p:cNvGrpSpPr/>
            <p:nvPr/>
          </p:nvGrpSpPr>
          <p:grpSpPr>
            <a:xfrm>
              <a:off x="1236875" y="1784472"/>
              <a:ext cx="243058" cy="253916"/>
              <a:chOff x="1892272" y="1435024"/>
              <a:chExt cx="243058" cy="253916"/>
            </a:xfrm>
          </p:grpSpPr>
          <p:sp>
            <p:nvSpPr>
              <p:cNvPr id="132" name="TextBox 131">
                <a:extLst>
                  <a:ext uri="{FF2B5EF4-FFF2-40B4-BE49-F238E27FC236}">
                    <a16:creationId xmlns:a16="http://schemas.microsoft.com/office/drawing/2014/main" id="{A5F322E6-B7F0-07BF-FE44-1CEB878CD2A6}"/>
                  </a:ext>
                </a:extLst>
              </p:cNvPr>
              <p:cNvSpPr txBox="1"/>
              <p:nvPr/>
            </p:nvSpPr>
            <p:spPr>
              <a:xfrm>
                <a:off x="1892272" y="143502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33" name="TextBox 132">
                <a:extLst>
                  <a:ext uri="{FF2B5EF4-FFF2-40B4-BE49-F238E27FC236}">
                    <a16:creationId xmlns:a16="http://schemas.microsoft.com/office/drawing/2014/main" id="{9D67E683-59D6-75EB-EACC-8368CDD96CD9}"/>
                  </a:ext>
                </a:extLst>
              </p:cNvPr>
              <p:cNvSpPr txBox="1"/>
              <p:nvPr/>
            </p:nvSpPr>
            <p:spPr>
              <a:xfrm>
                <a:off x="1906661" y="143502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grpSp>
        <p:sp>
          <p:nvSpPr>
            <p:cNvPr id="38" name="TextBox 37">
              <a:extLst>
                <a:ext uri="{FF2B5EF4-FFF2-40B4-BE49-F238E27FC236}">
                  <a16:creationId xmlns:a16="http://schemas.microsoft.com/office/drawing/2014/main" id="{16C103A5-D301-FC78-63AD-024FE0DBAED0}"/>
                </a:ext>
              </a:extLst>
            </p:cNvPr>
            <p:cNvSpPr txBox="1"/>
            <p:nvPr/>
          </p:nvSpPr>
          <p:spPr>
            <a:xfrm>
              <a:off x="1236234" y="1764553"/>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39" name="TextBox 38">
              <a:extLst>
                <a:ext uri="{FF2B5EF4-FFF2-40B4-BE49-F238E27FC236}">
                  <a16:creationId xmlns:a16="http://schemas.microsoft.com/office/drawing/2014/main" id="{9B3EBE95-8B68-5E52-FB09-9039080261C6}"/>
                </a:ext>
              </a:extLst>
            </p:cNvPr>
            <p:cNvSpPr txBox="1"/>
            <p:nvPr/>
          </p:nvSpPr>
          <p:spPr>
            <a:xfrm>
              <a:off x="1362053" y="1821977"/>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0" name="TextBox 39">
              <a:extLst>
                <a:ext uri="{FF2B5EF4-FFF2-40B4-BE49-F238E27FC236}">
                  <a16:creationId xmlns:a16="http://schemas.microsoft.com/office/drawing/2014/main" id="{DEEA1972-1EBE-4B47-3B9C-7753A2B62066}"/>
                </a:ext>
              </a:extLst>
            </p:cNvPr>
            <p:cNvSpPr txBox="1"/>
            <p:nvPr/>
          </p:nvSpPr>
          <p:spPr>
            <a:xfrm>
              <a:off x="1423183" y="1884855"/>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1" name="TextBox 40">
              <a:extLst>
                <a:ext uri="{FF2B5EF4-FFF2-40B4-BE49-F238E27FC236}">
                  <a16:creationId xmlns:a16="http://schemas.microsoft.com/office/drawing/2014/main" id="{A54BF652-EA6C-7EE8-4DD7-C34385F830D6}"/>
                </a:ext>
              </a:extLst>
            </p:cNvPr>
            <p:cNvSpPr txBox="1"/>
            <p:nvPr/>
          </p:nvSpPr>
          <p:spPr>
            <a:xfrm>
              <a:off x="1504240" y="1921513"/>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grpSp>
          <p:nvGrpSpPr>
            <p:cNvPr id="42" name="Group 41">
              <a:extLst>
                <a:ext uri="{FF2B5EF4-FFF2-40B4-BE49-F238E27FC236}">
                  <a16:creationId xmlns:a16="http://schemas.microsoft.com/office/drawing/2014/main" id="{786EC421-0AD0-CD80-5C81-CBB6DFEC5BB7}"/>
                </a:ext>
              </a:extLst>
            </p:cNvPr>
            <p:cNvGrpSpPr/>
            <p:nvPr/>
          </p:nvGrpSpPr>
          <p:grpSpPr>
            <a:xfrm>
              <a:off x="1297170" y="1789953"/>
              <a:ext cx="243058" cy="253916"/>
              <a:chOff x="1892272" y="1435024"/>
              <a:chExt cx="243058" cy="253916"/>
            </a:xfrm>
          </p:grpSpPr>
          <p:sp>
            <p:nvSpPr>
              <p:cNvPr id="130" name="TextBox 129">
                <a:extLst>
                  <a:ext uri="{FF2B5EF4-FFF2-40B4-BE49-F238E27FC236}">
                    <a16:creationId xmlns:a16="http://schemas.microsoft.com/office/drawing/2014/main" id="{1CED9AA0-149A-C2BD-0A16-222791A033B8}"/>
                  </a:ext>
                </a:extLst>
              </p:cNvPr>
              <p:cNvSpPr txBox="1"/>
              <p:nvPr/>
            </p:nvSpPr>
            <p:spPr>
              <a:xfrm>
                <a:off x="1892272" y="143502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31" name="TextBox 130">
                <a:extLst>
                  <a:ext uri="{FF2B5EF4-FFF2-40B4-BE49-F238E27FC236}">
                    <a16:creationId xmlns:a16="http://schemas.microsoft.com/office/drawing/2014/main" id="{7D2067FB-1E36-C463-884B-56857B743679}"/>
                  </a:ext>
                </a:extLst>
              </p:cNvPr>
              <p:cNvSpPr txBox="1"/>
              <p:nvPr/>
            </p:nvSpPr>
            <p:spPr>
              <a:xfrm>
                <a:off x="1906661" y="143502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grpSp>
        <p:sp>
          <p:nvSpPr>
            <p:cNvPr id="43" name="TextBox 42">
              <a:extLst>
                <a:ext uri="{FF2B5EF4-FFF2-40B4-BE49-F238E27FC236}">
                  <a16:creationId xmlns:a16="http://schemas.microsoft.com/office/drawing/2014/main" id="{A97EAAD3-2DBB-6BE1-2026-35C733B17C4E}"/>
                </a:ext>
              </a:extLst>
            </p:cNvPr>
            <p:cNvSpPr txBox="1"/>
            <p:nvPr/>
          </p:nvSpPr>
          <p:spPr>
            <a:xfrm>
              <a:off x="1543191" y="1945633"/>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4" name="TextBox 43">
              <a:extLst>
                <a:ext uri="{FF2B5EF4-FFF2-40B4-BE49-F238E27FC236}">
                  <a16:creationId xmlns:a16="http://schemas.microsoft.com/office/drawing/2014/main" id="{05523465-91CC-8788-025D-44536ABD7787}"/>
                </a:ext>
              </a:extLst>
            </p:cNvPr>
            <p:cNvSpPr txBox="1"/>
            <p:nvPr/>
          </p:nvSpPr>
          <p:spPr>
            <a:xfrm>
              <a:off x="1575594" y="1948152"/>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5" name="TextBox 44">
              <a:extLst>
                <a:ext uri="{FF2B5EF4-FFF2-40B4-BE49-F238E27FC236}">
                  <a16:creationId xmlns:a16="http://schemas.microsoft.com/office/drawing/2014/main" id="{324406C3-403A-A112-D329-20C3BE45537B}"/>
                </a:ext>
              </a:extLst>
            </p:cNvPr>
            <p:cNvSpPr txBox="1"/>
            <p:nvPr/>
          </p:nvSpPr>
          <p:spPr>
            <a:xfrm>
              <a:off x="1602827" y="1950671"/>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46" name="TextBox 45">
              <a:extLst>
                <a:ext uri="{FF2B5EF4-FFF2-40B4-BE49-F238E27FC236}">
                  <a16:creationId xmlns:a16="http://schemas.microsoft.com/office/drawing/2014/main" id="{DB52FB26-687E-7A73-FE50-4A45CCFBFE6D}"/>
                </a:ext>
              </a:extLst>
            </p:cNvPr>
            <p:cNvSpPr txBox="1"/>
            <p:nvPr/>
          </p:nvSpPr>
          <p:spPr>
            <a:xfrm>
              <a:off x="1630959" y="1950671"/>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grpSp>
          <p:nvGrpSpPr>
            <p:cNvPr id="47" name="Group 46">
              <a:extLst>
                <a:ext uri="{FF2B5EF4-FFF2-40B4-BE49-F238E27FC236}">
                  <a16:creationId xmlns:a16="http://schemas.microsoft.com/office/drawing/2014/main" id="{6606B727-608C-4791-6629-DB18B132FADD}"/>
                </a:ext>
              </a:extLst>
            </p:cNvPr>
            <p:cNvGrpSpPr/>
            <p:nvPr/>
          </p:nvGrpSpPr>
          <p:grpSpPr>
            <a:xfrm>
              <a:off x="2152255" y="2021498"/>
              <a:ext cx="275624" cy="253916"/>
              <a:chOff x="3218370" y="1942855"/>
              <a:chExt cx="275624" cy="253916"/>
            </a:xfrm>
          </p:grpSpPr>
          <p:sp>
            <p:nvSpPr>
              <p:cNvPr id="127" name="TextBox 126">
                <a:extLst>
                  <a:ext uri="{FF2B5EF4-FFF2-40B4-BE49-F238E27FC236}">
                    <a16:creationId xmlns:a16="http://schemas.microsoft.com/office/drawing/2014/main" id="{44D74C47-A08B-6A2E-F931-58741E93D818}"/>
                  </a:ext>
                </a:extLst>
              </p:cNvPr>
              <p:cNvSpPr txBox="1"/>
              <p:nvPr/>
            </p:nvSpPr>
            <p:spPr>
              <a:xfrm>
                <a:off x="3265325" y="1942855"/>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28" name="TextBox 127">
                <a:extLst>
                  <a:ext uri="{FF2B5EF4-FFF2-40B4-BE49-F238E27FC236}">
                    <a16:creationId xmlns:a16="http://schemas.microsoft.com/office/drawing/2014/main" id="{7FCA30CD-025D-ABF2-BDAB-3C4990D9CA48}"/>
                  </a:ext>
                </a:extLst>
              </p:cNvPr>
              <p:cNvSpPr txBox="1"/>
              <p:nvPr/>
            </p:nvSpPr>
            <p:spPr>
              <a:xfrm>
                <a:off x="3246432" y="1942855"/>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29" name="TextBox 128">
                <a:extLst>
                  <a:ext uri="{FF2B5EF4-FFF2-40B4-BE49-F238E27FC236}">
                    <a16:creationId xmlns:a16="http://schemas.microsoft.com/office/drawing/2014/main" id="{05CD50D3-9697-FC12-27F2-C8920A06DA5C}"/>
                  </a:ext>
                </a:extLst>
              </p:cNvPr>
              <p:cNvSpPr txBox="1"/>
              <p:nvPr/>
            </p:nvSpPr>
            <p:spPr>
              <a:xfrm>
                <a:off x="3218370" y="1942855"/>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grpSp>
        <p:grpSp>
          <p:nvGrpSpPr>
            <p:cNvPr id="48" name="Group 47">
              <a:extLst>
                <a:ext uri="{FF2B5EF4-FFF2-40B4-BE49-F238E27FC236}">
                  <a16:creationId xmlns:a16="http://schemas.microsoft.com/office/drawing/2014/main" id="{FF8F1DDC-91CE-4ACC-817A-611B8527D307}"/>
                </a:ext>
              </a:extLst>
            </p:cNvPr>
            <p:cNvGrpSpPr/>
            <p:nvPr/>
          </p:nvGrpSpPr>
          <p:grpSpPr>
            <a:xfrm>
              <a:off x="2051449" y="2020901"/>
              <a:ext cx="275624" cy="253916"/>
              <a:chOff x="3218370" y="1942855"/>
              <a:chExt cx="275624" cy="253916"/>
            </a:xfrm>
          </p:grpSpPr>
          <p:sp>
            <p:nvSpPr>
              <p:cNvPr id="124" name="TextBox 123">
                <a:extLst>
                  <a:ext uri="{FF2B5EF4-FFF2-40B4-BE49-F238E27FC236}">
                    <a16:creationId xmlns:a16="http://schemas.microsoft.com/office/drawing/2014/main" id="{3372CAD1-D5D5-AD2C-C562-196293160190}"/>
                  </a:ext>
                </a:extLst>
              </p:cNvPr>
              <p:cNvSpPr txBox="1"/>
              <p:nvPr/>
            </p:nvSpPr>
            <p:spPr>
              <a:xfrm>
                <a:off x="3265325" y="1942855"/>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25" name="TextBox 124">
                <a:extLst>
                  <a:ext uri="{FF2B5EF4-FFF2-40B4-BE49-F238E27FC236}">
                    <a16:creationId xmlns:a16="http://schemas.microsoft.com/office/drawing/2014/main" id="{DBAAB91F-BACD-0E30-1030-0FD333D55DA0}"/>
                  </a:ext>
                </a:extLst>
              </p:cNvPr>
              <p:cNvSpPr txBox="1"/>
              <p:nvPr/>
            </p:nvSpPr>
            <p:spPr>
              <a:xfrm>
                <a:off x="3246432" y="1942855"/>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26" name="TextBox 125">
                <a:extLst>
                  <a:ext uri="{FF2B5EF4-FFF2-40B4-BE49-F238E27FC236}">
                    <a16:creationId xmlns:a16="http://schemas.microsoft.com/office/drawing/2014/main" id="{7706E642-8916-D106-0F3A-05C0DD6D5A10}"/>
                  </a:ext>
                </a:extLst>
              </p:cNvPr>
              <p:cNvSpPr txBox="1"/>
              <p:nvPr/>
            </p:nvSpPr>
            <p:spPr>
              <a:xfrm>
                <a:off x="3218370" y="1942855"/>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grpSp>
        <p:grpSp>
          <p:nvGrpSpPr>
            <p:cNvPr id="49" name="Group 48">
              <a:extLst>
                <a:ext uri="{FF2B5EF4-FFF2-40B4-BE49-F238E27FC236}">
                  <a16:creationId xmlns:a16="http://schemas.microsoft.com/office/drawing/2014/main" id="{D0BAA796-4E1A-1F1E-6F87-71CC09E0A1D2}"/>
                </a:ext>
              </a:extLst>
            </p:cNvPr>
            <p:cNvGrpSpPr/>
            <p:nvPr/>
          </p:nvGrpSpPr>
          <p:grpSpPr>
            <a:xfrm>
              <a:off x="1647123" y="2021183"/>
              <a:ext cx="243058" cy="253916"/>
              <a:chOff x="1892272" y="1435024"/>
              <a:chExt cx="243058" cy="253916"/>
            </a:xfrm>
          </p:grpSpPr>
          <p:sp>
            <p:nvSpPr>
              <p:cNvPr id="122" name="TextBox 121">
                <a:extLst>
                  <a:ext uri="{FF2B5EF4-FFF2-40B4-BE49-F238E27FC236}">
                    <a16:creationId xmlns:a16="http://schemas.microsoft.com/office/drawing/2014/main" id="{89424B1A-084E-3AD6-C042-F7DA58A8CD9E}"/>
                  </a:ext>
                </a:extLst>
              </p:cNvPr>
              <p:cNvSpPr txBox="1"/>
              <p:nvPr/>
            </p:nvSpPr>
            <p:spPr>
              <a:xfrm>
                <a:off x="1892272" y="143502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23" name="TextBox 122">
                <a:extLst>
                  <a:ext uri="{FF2B5EF4-FFF2-40B4-BE49-F238E27FC236}">
                    <a16:creationId xmlns:a16="http://schemas.microsoft.com/office/drawing/2014/main" id="{E44546C2-6D8F-1159-0FD9-CEBEF0ADC09A}"/>
                  </a:ext>
                </a:extLst>
              </p:cNvPr>
              <p:cNvSpPr txBox="1"/>
              <p:nvPr/>
            </p:nvSpPr>
            <p:spPr>
              <a:xfrm>
                <a:off x="1906661" y="143502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grpSp>
        <p:grpSp>
          <p:nvGrpSpPr>
            <p:cNvPr id="50" name="Group 49">
              <a:extLst>
                <a:ext uri="{FF2B5EF4-FFF2-40B4-BE49-F238E27FC236}">
                  <a16:creationId xmlns:a16="http://schemas.microsoft.com/office/drawing/2014/main" id="{04EAFA0E-FB83-F689-24C1-676CCDED1506}"/>
                </a:ext>
              </a:extLst>
            </p:cNvPr>
            <p:cNvGrpSpPr/>
            <p:nvPr/>
          </p:nvGrpSpPr>
          <p:grpSpPr>
            <a:xfrm>
              <a:off x="1729610" y="2020648"/>
              <a:ext cx="243058" cy="253916"/>
              <a:chOff x="1892272" y="1435024"/>
              <a:chExt cx="243058" cy="253916"/>
            </a:xfrm>
          </p:grpSpPr>
          <p:sp>
            <p:nvSpPr>
              <p:cNvPr id="120" name="TextBox 119">
                <a:extLst>
                  <a:ext uri="{FF2B5EF4-FFF2-40B4-BE49-F238E27FC236}">
                    <a16:creationId xmlns:a16="http://schemas.microsoft.com/office/drawing/2014/main" id="{A0C8AC91-3E99-267E-1B42-8AA0038A956B}"/>
                  </a:ext>
                </a:extLst>
              </p:cNvPr>
              <p:cNvSpPr txBox="1"/>
              <p:nvPr/>
            </p:nvSpPr>
            <p:spPr>
              <a:xfrm>
                <a:off x="1892272" y="143502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21" name="TextBox 120">
                <a:extLst>
                  <a:ext uri="{FF2B5EF4-FFF2-40B4-BE49-F238E27FC236}">
                    <a16:creationId xmlns:a16="http://schemas.microsoft.com/office/drawing/2014/main" id="{06C51297-6DD6-6C66-A6B2-9864D3974287}"/>
                  </a:ext>
                </a:extLst>
              </p:cNvPr>
              <p:cNvSpPr txBox="1"/>
              <p:nvPr/>
            </p:nvSpPr>
            <p:spPr>
              <a:xfrm>
                <a:off x="1906661" y="143502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grpSp>
        <p:grpSp>
          <p:nvGrpSpPr>
            <p:cNvPr id="51" name="Group 50">
              <a:extLst>
                <a:ext uri="{FF2B5EF4-FFF2-40B4-BE49-F238E27FC236}">
                  <a16:creationId xmlns:a16="http://schemas.microsoft.com/office/drawing/2014/main" id="{6A5CFE30-D226-E25C-C9B4-D54E49A070EB}"/>
                </a:ext>
              </a:extLst>
            </p:cNvPr>
            <p:cNvGrpSpPr/>
            <p:nvPr/>
          </p:nvGrpSpPr>
          <p:grpSpPr>
            <a:xfrm>
              <a:off x="1829240" y="2023967"/>
              <a:ext cx="243058" cy="253916"/>
              <a:chOff x="1892272" y="1435024"/>
              <a:chExt cx="243058" cy="253916"/>
            </a:xfrm>
          </p:grpSpPr>
          <p:sp>
            <p:nvSpPr>
              <p:cNvPr id="118" name="TextBox 117">
                <a:extLst>
                  <a:ext uri="{FF2B5EF4-FFF2-40B4-BE49-F238E27FC236}">
                    <a16:creationId xmlns:a16="http://schemas.microsoft.com/office/drawing/2014/main" id="{FB600165-EFAC-C23D-F51C-BE4AE09B638F}"/>
                  </a:ext>
                </a:extLst>
              </p:cNvPr>
              <p:cNvSpPr txBox="1"/>
              <p:nvPr/>
            </p:nvSpPr>
            <p:spPr>
              <a:xfrm>
                <a:off x="1892272" y="143502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19" name="TextBox 118">
                <a:extLst>
                  <a:ext uri="{FF2B5EF4-FFF2-40B4-BE49-F238E27FC236}">
                    <a16:creationId xmlns:a16="http://schemas.microsoft.com/office/drawing/2014/main" id="{672AF0B6-5086-C72E-5AEF-35F03924F496}"/>
                  </a:ext>
                </a:extLst>
              </p:cNvPr>
              <p:cNvSpPr txBox="1"/>
              <p:nvPr/>
            </p:nvSpPr>
            <p:spPr>
              <a:xfrm>
                <a:off x="1906661" y="143502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grpSp>
        <p:grpSp>
          <p:nvGrpSpPr>
            <p:cNvPr id="52" name="Group 51">
              <a:extLst>
                <a:ext uri="{FF2B5EF4-FFF2-40B4-BE49-F238E27FC236}">
                  <a16:creationId xmlns:a16="http://schemas.microsoft.com/office/drawing/2014/main" id="{B48535CC-6D16-B3F5-5F99-F6EEDB6797BB}"/>
                </a:ext>
              </a:extLst>
            </p:cNvPr>
            <p:cNvGrpSpPr/>
            <p:nvPr/>
          </p:nvGrpSpPr>
          <p:grpSpPr>
            <a:xfrm>
              <a:off x="1918667" y="2023457"/>
              <a:ext cx="243058" cy="253916"/>
              <a:chOff x="1892272" y="1435024"/>
              <a:chExt cx="243058" cy="253916"/>
            </a:xfrm>
          </p:grpSpPr>
          <p:sp>
            <p:nvSpPr>
              <p:cNvPr id="116" name="TextBox 115">
                <a:extLst>
                  <a:ext uri="{FF2B5EF4-FFF2-40B4-BE49-F238E27FC236}">
                    <a16:creationId xmlns:a16="http://schemas.microsoft.com/office/drawing/2014/main" id="{0BAE0C26-E41C-AFCD-5595-21CA15933A0B}"/>
                  </a:ext>
                </a:extLst>
              </p:cNvPr>
              <p:cNvSpPr txBox="1"/>
              <p:nvPr/>
            </p:nvSpPr>
            <p:spPr>
              <a:xfrm>
                <a:off x="1892272" y="143502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17" name="TextBox 116">
                <a:extLst>
                  <a:ext uri="{FF2B5EF4-FFF2-40B4-BE49-F238E27FC236}">
                    <a16:creationId xmlns:a16="http://schemas.microsoft.com/office/drawing/2014/main" id="{83CB023F-D8E3-782D-AD91-209E3582DC9A}"/>
                  </a:ext>
                </a:extLst>
              </p:cNvPr>
              <p:cNvSpPr txBox="1"/>
              <p:nvPr/>
            </p:nvSpPr>
            <p:spPr>
              <a:xfrm>
                <a:off x="1906661" y="143502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grpSp>
        <p:sp>
          <p:nvSpPr>
            <p:cNvPr id="53" name="TextBox 52">
              <a:extLst>
                <a:ext uri="{FF2B5EF4-FFF2-40B4-BE49-F238E27FC236}">
                  <a16:creationId xmlns:a16="http://schemas.microsoft.com/office/drawing/2014/main" id="{4751F34A-07EE-7D44-69F1-18513A5153E9}"/>
                </a:ext>
              </a:extLst>
            </p:cNvPr>
            <p:cNvSpPr txBox="1"/>
            <p:nvPr/>
          </p:nvSpPr>
          <p:spPr>
            <a:xfrm>
              <a:off x="1946527" y="2020683"/>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54" name="TextBox 53">
              <a:extLst>
                <a:ext uri="{FF2B5EF4-FFF2-40B4-BE49-F238E27FC236}">
                  <a16:creationId xmlns:a16="http://schemas.microsoft.com/office/drawing/2014/main" id="{0366868A-D799-58B2-2851-456286735BEF}"/>
                </a:ext>
              </a:extLst>
            </p:cNvPr>
            <p:cNvSpPr txBox="1"/>
            <p:nvPr/>
          </p:nvSpPr>
          <p:spPr>
            <a:xfrm>
              <a:off x="1993705" y="2021389"/>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grpSp>
          <p:nvGrpSpPr>
            <p:cNvPr id="55" name="Group 54">
              <a:extLst>
                <a:ext uri="{FF2B5EF4-FFF2-40B4-BE49-F238E27FC236}">
                  <a16:creationId xmlns:a16="http://schemas.microsoft.com/office/drawing/2014/main" id="{856A1891-12AC-81D5-9236-413172C017A1}"/>
                </a:ext>
              </a:extLst>
            </p:cNvPr>
            <p:cNvGrpSpPr/>
            <p:nvPr/>
          </p:nvGrpSpPr>
          <p:grpSpPr>
            <a:xfrm>
              <a:off x="2016111" y="2017890"/>
              <a:ext cx="243058" cy="253916"/>
              <a:chOff x="1892272" y="1435024"/>
              <a:chExt cx="243058" cy="253916"/>
            </a:xfrm>
          </p:grpSpPr>
          <p:sp>
            <p:nvSpPr>
              <p:cNvPr id="114" name="TextBox 113">
                <a:extLst>
                  <a:ext uri="{FF2B5EF4-FFF2-40B4-BE49-F238E27FC236}">
                    <a16:creationId xmlns:a16="http://schemas.microsoft.com/office/drawing/2014/main" id="{E4130E22-545C-98B9-3CF5-2F07A9E99B84}"/>
                  </a:ext>
                </a:extLst>
              </p:cNvPr>
              <p:cNvSpPr txBox="1"/>
              <p:nvPr/>
            </p:nvSpPr>
            <p:spPr>
              <a:xfrm>
                <a:off x="1892272" y="143502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15" name="TextBox 114">
                <a:extLst>
                  <a:ext uri="{FF2B5EF4-FFF2-40B4-BE49-F238E27FC236}">
                    <a16:creationId xmlns:a16="http://schemas.microsoft.com/office/drawing/2014/main" id="{213E1984-C4CF-BB8E-36CC-E01C0E0CE853}"/>
                  </a:ext>
                </a:extLst>
              </p:cNvPr>
              <p:cNvSpPr txBox="1"/>
              <p:nvPr/>
            </p:nvSpPr>
            <p:spPr>
              <a:xfrm>
                <a:off x="1906661" y="143502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grpSp>
        <p:grpSp>
          <p:nvGrpSpPr>
            <p:cNvPr id="56" name="Group 55">
              <a:extLst>
                <a:ext uri="{FF2B5EF4-FFF2-40B4-BE49-F238E27FC236}">
                  <a16:creationId xmlns:a16="http://schemas.microsoft.com/office/drawing/2014/main" id="{822A9038-E828-3965-83E0-EC2650AECDCF}"/>
                </a:ext>
              </a:extLst>
            </p:cNvPr>
            <p:cNvGrpSpPr/>
            <p:nvPr/>
          </p:nvGrpSpPr>
          <p:grpSpPr>
            <a:xfrm>
              <a:off x="2245931" y="2021280"/>
              <a:ext cx="243058" cy="253916"/>
              <a:chOff x="1892272" y="1435024"/>
              <a:chExt cx="243058" cy="253916"/>
            </a:xfrm>
          </p:grpSpPr>
          <p:sp>
            <p:nvSpPr>
              <p:cNvPr id="112" name="TextBox 111">
                <a:extLst>
                  <a:ext uri="{FF2B5EF4-FFF2-40B4-BE49-F238E27FC236}">
                    <a16:creationId xmlns:a16="http://schemas.microsoft.com/office/drawing/2014/main" id="{F4C3A0DC-F78B-C1B6-D181-38CB9DB5944F}"/>
                  </a:ext>
                </a:extLst>
              </p:cNvPr>
              <p:cNvSpPr txBox="1"/>
              <p:nvPr/>
            </p:nvSpPr>
            <p:spPr>
              <a:xfrm>
                <a:off x="1892272" y="143502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13" name="TextBox 112">
                <a:extLst>
                  <a:ext uri="{FF2B5EF4-FFF2-40B4-BE49-F238E27FC236}">
                    <a16:creationId xmlns:a16="http://schemas.microsoft.com/office/drawing/2014/main" id="{16CB495E-D6E7-FB47-5748-020A02CCBDC8}"/>
                  </a:ext>
                </a:extLst>
              </p:cNvPr>
              <p:cNvSpPr txBox="1"/>
              <p:nvPr/>
            </p:nvSpPr>
            <p:spPr>
              <a:xfrm>
                <a:off x="1906661" y="143502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grpSp>
        <p:grpSp>
          <p:nvGrpSpPr>
            <p:cNvPr id="57" name="Group 56">
              <a:extLst>
                <a:ext uri="{FF2B5EF4-FFF2-40B4-BE49-F238E27FC236}">
                  <a16:creationId xmlns:a16="http://schemas.microsoft.com/office/drawing/2014/main" id="{DD1D21D7-7E7A-4E58-2C4C-6E03E46444F5}"/>
                </a:ext>
              </a:extLst>
            </p:cNvPr>
            <p:cNvGrpSpPr/>
            <p:nvPr/>
          </p:nvGrpSpPr>
          <p:grpSpPr>
            <a:xfrm>
              <a:off x="2357875" y="2026030"/>
              <a:ext cx="243058" cy="253916"/>
              <a:chOff x="1892272" y="1435024"/>
              <a:chExt cx="243058" cy="253916"/>
            </a:xfrm>
          </p:grpSpPr>
          <p:sp>
            <p:nvSpPr>
              <p:cNvPr id="110" name="TextBox 109">
                <a:extLst>
                  <a:ext uri="{FF2B5EF4-FFF2-40B4-BE49-F238E27FC236}">
                    <a16:creationId xmlns:a16="http://schemas.microsoft.com/office/drawing/2014/main" id="{895B94EE-BFC2-42E0-890A-45D088469FC0}"/>
                  </a:ext>
                </a:extLst>
              </p:cNvPr>
              <p:cNvSpPr txBox="1"/>
              <p:nvPr/>
            </p:nvSpPr>
            <p:spPr>
              <a:xfrm>
                <a:off x="1892272" y="143502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11" name="TextBox 110">
                <a:extLst>
                  <a:ext uri="{FF2B5EF4-FFF2-40B4-BE49-F238E27FC236}">
                    <a16:creationId xmlns:a16="http://schemas.microsoft.com/office/drawing/2014/main" id="{C4E4E722-29DC-228C-5ED5-E047698D142E}"/>
                  </a:ext>
                </a:extLst>
              </p:cNvPr>
              <p:cNvSpPr txBox="1"/>
              <p:nvPr/>
            </p:nvSpPr>
            <p:spPr>
              <a:xfrm>
                <a:off x="1906661" y="143502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grpSp>
        <p:sp>
          <p:nvSpPr>
            <p:cNvPr id="58" name="TextBox 57">
              <a:extLst>
                <a:ext uri="{FF2B5EF4-FFF2-40B4-BE49-F238E27FC236}">
                  <a16:creationId xmlns:a16="http://schemas.microsoft.com/office/drawing/2014/main" id="{322D8009-AC77-4ACB-DF65-C3D2F4646F70}"/>
                </a:ext>
              </a:extLst>
            </p:cNvPr>
            <p:cNvSpPr txBox="1"/>
            <p:nvPr/>
          </p:nvSpPr>
          <p:spPr>
            <a:xfrm>
              <a:off x="2401244" y="2027041"/>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59" name="TextBox 58">
              <a:extLst>
                <a:ext uri="{FF2B5EF4-FFF2-40B4-BE49-F238E27FC236}">
                  <a16:creationId xmlns:a16="http://schemas.microsoft.com/office/drawing/2014/main" id="{92F8714B-C016-8865-C98C-EDB124EB4587}"/>
                </a:ext>
              </a:extLst>
            </p:cNvPr>
            <p:cNvSpPr txBox="1"/>
            <p:nvPr/>
          </p:nvSpPr>
          <p:spPr>
            <a:xfrm>
              <a:off x="2651263" y="2025019"/>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60" name="TextBox 59">
              <a:extLst>
                <a:ext uri="{FF2B5EF4-FFF2-40B4-BE49-F238E27FC236}">
                  <a16:creationId xmlns:a16="http://schemas.microsoft.com/office/drawing/2014/main" id="{407F430D-0CC4-2039-5FB3-3C7F37FEE3F9}"/>
                </a:ext>
              </a:extLst>
            </p:cNvPr>
            <p:cNvSpPr txBox="1"/>
            <p:nvPr/>
          </p:nvSpPr>
          <p:spPr>
            <a:xfrm>
              <a:off x="3046670" y="2025018"/>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61" name="TextBox 60">
              <a:extLst>
                <a:ext uri="{FF2B5EF4-FFF2-40B4-BE49-F238E27FC236}">
                  <a16:creationId xmlns:a16="http://schemas.microsoft.com/office/drawing/2014/main" id="{9C9CDB94-477F-FA66-A66A-4C983BE93834}"/>
                </a:ext>
              </a:extLst>
            </p:cNvPr>
            <p:cNvSpPr txBox="1"/>
            <p:nvPr/>
          </p:nvSpPr>
          <p:spPr>
            <a:xfrm>
              <a:off x="3071868" y="2025017"/>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62" name="TextBox 61">
              <a:extLst>
                <a:ext uri="{FF2B5EF4-FFF2-40B4-BE49-F238E27FC236}">
                  <a16:creationId xmlns:a16="http://schemas.microsoft.com/office/drawing/2014/main" id="{DFC766C0-2961-38C7-3D1D-8E95676BC92A}"/>
                </a:ext>
              </a:extLst>
            </p:cNvPr>
            <p:cNvSpPr txBox="1"/>
            <p:nvPr/>
          </p:nvSpPr>
          <p:spPr>
            <a:xfrm>
              <a:off x="3210293" y="2236913"/>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63" name="TextBox 62">
              <a:extLst>
                <a:ext uri="{FF2B5EF4-FFF2-40B4-BE49-F238E27FC236}">
                  <a16:creationId xmlns:a16="http://schemas.microsoft.com/office/drawing/2014/main" id="{3DA887A2-25AB-BBDE-9CA7-C7C3BB5C09CC}"/>
                </a:ext>
              </a:extLst>
            </p:cNvPr>
            <p:cNvSpPr txBox="1"/>
            <p:nvPr/>
          </p:nvSpPr>
          <p:spPr>
            <a:xfrm>
              <a:off x="3303392" y="2235237"/>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64" name="TextBox 63">
              <a:extLst>
                <a:ext uri="{FF2B5EF4-FFF2-40B4-BE49-F238E27FC236}">
                  <a16:creationId xmlns:a16="http://schemas.microsoft.com/office/drawing/2014/main" id="{B48C3C80-3011-A4D4-F8AB-A2C0EBD5F0B7}"/>
                </a:ext>
              </a:extLst>
            </p:cNvPr>
            <p:cNvSpPr txBox="1"/>
            <p:nvPr/>
          </p:nvSpPr>
          <p:spPr>
            <a:xfrm>
              <a:off x="3412126" y="2236912"/>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65" name="TextBox 64">
              <a:extLst>
                <a:ext uri="{FF2B5EF4-FFF2-40B4-BE49-F238E27FC236}">
                  <a16:creationId xmlns:a16="http://schemas.microsoft.com/office/drawing/2014/main" id="{9FE0AFFC-5EDE-070E-DA92-9C642E499795}"/>
                </a:ext>
              </a:extLst>
            </p:cNvPr>
            <p:cNvSpPr txBox="1"/>
            <p:nvPr/>
          </p:nvSpPr>
          <p:spPr>
            <a:xfrm>
              <a:off x="886521" y="1730283"/>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66" name="TextBox 65">
              <a:extLst>
                <a:ext uri="{FF2B5EF4-FFF2-40B4-BE49-F238E27FC236}">
                  <a16:creationId xmlns:a16="http://schemas.microsoft.com/office/drawing/2014/main" id="{D2113372-74FE-3E68-4D32-1FBF0D7F05C1}"/>
                </a:ext>
              </a:extLst>
            </p:cNvPr>
            <p:cNvSpPr txBox="1"/>
            <p:nvPr/>
          </p:nvSpPr>
          <p:spPr>
            <a:xfrm>
              <a:off x="899003" y="1783342"/>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grpSp>
          <p:nvGrpSpPr>
            <p:cNvPr id="67" name="Group 66">
              <a:extLst>
                <a:ext uri="{FF2B5EF4-FFF2-40B4-BE49-F238E27FC236}">
                  <a16:creationId xmlns:a16="http://schemas.microsoft.com/office/drawing/2014/main" id="{C78DA352-94B3-DE81-D743-CFFA1A0EA177}"/>
                </a:ext>
              </a:extLst>
            </p:cNvPr>
            <p:cNvGrpSpPr/>
            <p:nvPr/>
          </p:nvGrpSpPr>
          <p:grpSpPr>
            <a:xfrm>
              <a:off x="902263" y="1808742"/>
              <a:ext cx="243058" cy="253916"/>
              <a:chOff x="1892272" y="1435024"/>
              <a:chExt cx="243058" cy="253916"/>
            </a:xfrm>
          </p:grpSpPr>
          <p:sp>
            <p:nvSpPr>
              <p:cNvPr id="108" name="TextBox 107">
                <a:extLst>
                  <a:ext uri="{FF2B5EF4-FFF2-40B4-BE49-F238E27FC236}">
                    <a16:creationId xmlns:a16="http://schemas.microsoft.com/office/drawing/2014/main" id="{0FCC0EC3-49B4-1031-D232-0690E6FDB269}"/>
                  </a:ext>
                </a:extLst>
              </p:cNvPr>
              <p:cNvSpPr txBox="1"/>
              <p:nvPr/>
            </p:nvSpPr>
            <p:spPr>
              <a:xfrm>
                <a:off x="1892272" y="143502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09" name="TextBox 108">
                <a:extLst>
                  <a:ext uri="{FF2B5EF4-FFF2-40B4-BE49-F238E27FC236}">
                    <a16:creationId xmlns:a16="http://schemas.microsoft.com/office/drawing/2014/main" id="{98C8E3A4-B0FD-DA63-0B4E-DF34AC3CBB01}"/>
                  </a:ext>
                </a:extLst>
              </p:cNvPr>
              <p:cNvSpPr txBox="1"/>
              <p:nvPr/>
            </p:nvSpPr>
            <p:spPr>
              <a:xfrm>
                <a:off x="1906661" y="143502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grpSp>
        <p:sp>
          <p:nvSpPr>
            <p:cNvPr id="68" name="TextBox 67">
              <a:extLst>
                <a:ext uri="{FF2B5EF4-FFF2-40B4-BE49-F238E27FC236}">
                  <a16:creationId xmlns:a16="http://schemas.microsoft.com/office/drawing/2014/main" id="{EE55D13E-048E-43F1-7497-3B0404E0E73A}"/>
                </a:ext>
              </a:extLst>
            </p:cNvPr>
            <p:cNvSpPr txBox="1"/>
            <p:nvPr/>
          </p:nvSpPr>
          <p:spPr>
            <a:xfrm>
              <a:off x="951099" y="1897427"/>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69" name="TextBox 68">
              <a:extLst>
                <a:ext uri="{FF2B5EF4-FFF2-40B4-BE49-F238E27FC236}">
                  <a16:creationId xmlns:a16="http://schemas.microsoft.com/office/drawing/2014/main" id="{7B1066AD-6166-348E-E3A0-0062E712AC5D}"/>
                </a:ext>
              </a:extLst>
            </p:cNvPr>
            <p:cNvSpPr txBox="1"/>
            <p:nvPr/>
          </p:nvSpPr>
          <p:spPr>
            <a:xfrm>
              <a:off x="998349" y="1910373"/>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70" name="TextBox 69">
              <a:extLst>
                <a:ext uri="{FF2B5EF4-FFF2-40B4-BE49-F238E27FC236}">
                  <a16:creationId xmlns:a16="http://schemas.microsoft.com/office/drawing/2014/main" id="{85A17BDF-0338-3449-9A3F-1EB7A4B4BCF7}"/>
                </a:ext>
              </a:extLst>
            </p:cNvPr>
            <p:cNvSpPr txBox="1"/>
            <p:nvPr/>
          </p:nvSpPr>
          <p:spPr>
            <a:xfrm>
              <a:off x="1027076" y="1933560"/>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71" name="TextBox 70">
              <a:extLst>
                <a:ext uri="{FF2B5EF4-FFF2-40B4-BE49-F238E27FC236}">
                  <a16:creationId xmlns:a16="http://schemas.microsoft.com/office/drawing/2014/main" id="{9A186E53-F338-0DFE-5589-811546712E9D}"/>
                </a:ext>
              </a:extLst>
            </p:cNvPr>
            <p:cNvSpPr txBox="1"/>
            <p:nvPr/>
          </p:nvSpPr>
          <p:spPr>
            <a:xfrm>
              <a:off x="1040688" y="2006993"/>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72" name="TextBox 71">
              <a:extLst>
                <a:ext uri="{FF2B5EF4-FFF2-40B4-BE49-F238E27FC236}">
                  <a16:creationId xmlns:a16="http://schemas.microsoft.com/office/drawing/2014/main" id="{F93E9688-BA18-D7F8-1C5A-F5285C96EF54}"/>
                </a:ext>
              </a:extLst>
            </p:cNvPr>
            <p:cNvSpPr txBox="1"/>
            <p:nvPr/>
          </p:nvSpPr>
          <p:spPr>
            <a:xfrm>
              <a:off x="1049070" y="2096334"/>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73" name="TextBox 72">
              <a:extLst>
                <a:ext uri="{FF2B5EF4-FFF2-40B4-BE49-F238E27FC236}">
                  <a16:creationId xmlns:a16="http://schemas.microsoft.com/office/drawing/2014/main" id="{A46DB5EF-5978-AE7A-4089-4BF14FE331E6}"/>
                </a:ext>
              </a:extLst>
            </p:cNvPr>
            <p:cNvSpPr txBox="1"/>
            <p:nvPr/>
          </p:nvSpPr>
          <p:spPr>
            <a:xfrm>
              <a:off x="1149987" y="2323313"/>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grpSp>
          <p:nvGrpSpPr>
            <p:cNvPr id="74" name="Group 73">
              <a:extLst>
                <a:ext uri="{FF2B5EF4-FFF2-40B4-BE49-F238E27FC236}">
                  <a16:creationId xmlns:a16="http://schemas.microsoft.com/office/drawing/2014/main" id="{825D06A9-8BAA-1D63-DAB6-17274FAFC4EE}"/>
                </a:ext>
              </a:extLst>
            </p:cNvPr>
            <p:cNvGrpSpPr/>
            <p:nvPr/>
          </p:nvGrpSpPr>
          <p:grpSpPr>
            <a:xfrm>
              <a:off x="1098829" y="2304517"/>
              <a:ext cx="243058" cy="253916"/>
              <a:chOff x="1892272" y="1435024"/>
              <a:chExt cx="243058" cy="253916"/>
            </a:xfrm>
          </p:grpSpPr>
          <p:sp>
            <p:nvSpPr>
              <p:cNvPr id="106" name="TextBox 105">
                <a:extLst>
                  <a:ext uri="{FF2B5EF4-FFF2-40B4-BE49-F238E27FC236}">
                    <a16:creationId xmlns:a16="http://schemas.microsoft.com/office/drawing/2014/main" id="{EC6CC04F-9EDB-4683-C571-33028CA23EC1}"/>
                  </a:ext>
                </a:extLst>
              </p:cNvPr>
              <p:cNvSpPr txBox="1"/>
              <p:nvPr/>
            </p:nvSpPr>
            <p:spPr>
              <a:xfrm>
                <a:off x="1892272" y="143502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07" name="TextBox 106">
                <a:extLst>
                  <a:ext uri="{FF2B5EF4-FFF2-40B4-BE49-F238E27FC236}">
                    <a16:creationId xmlns:a16="http://schemas.microsoft.com/office/drawing/2014/main" id="{BCEDEA9D-FBE9-DD41-D3F3-0170171FB0D5}"/>
                  </a:ext>
                </a:extLst>
              </p:cNvPr>
              <p:cNvSpPr txBox="1"/>
              <p:nvPr/>
            </p:nvSpPr>
            <p:spPr>
              <a:xfrm>
                <a:off x="1906661" y="143502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grpSp>
        <p:sp>
          <p:nvSpPr>
            <p:cNvPr id="75" name="TextBox 74">
              <a:extLst>
                <a:ext uri="{FF2B5EF4-FFF2-40B4-BE49-F238E27FC236}">
                  <a16:creationId xmlns:a16="http://schemas.microsoft.com/office/drawing/2014/main" id="{1F03190C-1ED8-505C-7E5D-FB8C4EB5F130}"/>
                </a:ext>
              </a:extLst>
            </p:cNvPr>
            <p:cNvSpPr txBox="1"/>
            <p:nvPr/>
          </p:nvSpPr>
          <p:spPr>
            <a:xfrm>
              <a:off x="1148342" y="2367437"/>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76" name="TextBox 75">
              <a:extLst>
                <a:ext uri="{FF2B5EF4-FFF2-40B4-BE49-F238E27FC236}">
                  <a16:creationId xmlns:a16="http://schemas.microsoft.com/office/drawing/2014/main" id="{0CC47469-BF8B-5C92-2E5A-14ED98EF5136}"/>
                </a:ext>
              </a:extLst>
            </p:cNvPr>
            <p:cNvSpPr txBox="1"/>
            <p:nvPr/>
          </p:nvSpPr>
          <p:spPr>
            <a:xfrm>
              <a:off x="1176655" y="2375634"/>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77" name="TextBox 76">
              <a:extLst>
                <a:ext uri="{FF2B5EF4-FFF2-40B4-BE49-F238E27FC236}">
                  <a16:creationId xmlns:a16="http://schemas.microsoft.com/office/drawing/2014/main" id="{4FE31682-CED0-334B-3A7E-1320BE11E1AE}"/>
                </a:ext>
              </a:extLst>
            </p:cNvPr>
            <p:cNvSpPr txBox="1"/>
            <p:nvPr/>
          </p:nvSpPr>
          <p:spPr>
            <a:xfrm>
              <a:off x="1217274" y="2404479"/>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78" name="TextBox 77">
              <a:extLst>
                <a:ext uri="{FF2B5EF4-FFF2-40B4-BE49-F238E27FC236}">
                  <a16:creationId xmlns:a16="http://schemas.microsoft.com/office/drawing/2014/main" id="{29693207-6170-4FF8-7AE0-AD9BD38B0A40}"/>
                </a:ext>
              </a:extLst>
            </p:cNvPr>
            <p:cNvSpPr txBox="1"/>
            <p:nvPr/>
          </p:nvSpPr>
          <p:spPr>
            <a:xfrm>
              <a:off x="1364431" y="2561313"/>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79" name="TextBox 78">
              <a:extLst>
                <a:ext uri="{FF2B5EF4-FFF2-40B4-BE49-F238E27FC236}">
                  <a16:creationId xmlns:a16="http://schemas.microsoft.com/office/drawing/2014/main" id="{564A1B30-465B-0FE7-7852-DB2900337462}"/>
                </a:ext>
              </a:extLst>
            </p:cNvPr>
            <p:cNvSpPr txBox="1"/>
            <p:nvPr/>
          </p:nvSpPr>
          <p:spPr>
            <a:xfrm>
              <a:off x="1472289" y="2590098"/>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80" name="TextBox 79">
              <a:extLst>
                <a:ext uri="{FF2B5EF4-FFF2-40B4-BE49-F238E27FC236}">
                  <a16:creationId xmlns:a16="http://schemas.microsoft.com/office/drawing/2014/main" id="{B968C199-B250-9A11-2CC4-DFE057A54F1D}"/>
                </a:ext>
              </a:extLst>
            </p:cNvPr>
            <p:cNvSpPr txBox="1"/>
            <p:nvPr/>
          </p:nvSpPr>
          <p:spPr>
            <a:xfrm>
              <a:off x="1531753" y="2592576"/>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81" name="TextBox 80">
              <a:extLst>
                <a:ext uri="{FF2B5EF4-FFF2-40B4-BE49-F238E27FC236}">
                  <a16:creationId xmlns:a16="http://schemas.microsoft.com/office/drawing/2014/main" id="{8066D793-2D3F-A9AB-3564-58C19E54E8F8}"/>
                </a:ext>
              </a:extLst>
            </p:cNvPr>
            <p:cNvSpPr txBox="1"/>
            <p:nvPr/>
          </p:nvSpPr>
          <p:spPr>
            <a:xfrm>
              <a:off x="1580147" y="2653202"/>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82" name="TextBox 81">
              <a:extLst>
                <a:ext uri="{FF2B5EF4-FFF2-40B4-BE49-F238E27FC236}">
                  <a16:creationId xmlns:a16="http://schemas.microsoft.com/office/drawing/2014/main" id="{B3F0B993-D8CE-30F8-7FF5-C773DEB0B82D}"/>
                </a:ext>
              </a:extLst>
            </p:cNvPr>
            <p:cNvSpPr txBox="1"/>
            <p:nvPr/>
          </p:nvSpPr>
          <p:spPr>
            <a:xfrm>
              <a:off x="1662968" y="2655566"/>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83" name="TextBox 82">
              <a:extLst>
                <a:ext uri="{FF2B5EF4-FFF2-40B4-BE49-F238E27FC236}">
                  <a16:creationId xmlns:a16="http://schemas.microsoft.com/office/drawing/2014/main" id="{9300CE5C-EC80-8F53-A26D-19FFBB2371F2}"/>
                </a:ext>
              </a:extLst>
            </p:cNvPr>
            <p:cNvSpPr txBox="1"/>
            <p:nvPr/>
          </p:nvSpPr>
          <p:spPr>
            <a:xfrm>
              <a:off x="1691992" y="2654637"/>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84" name="TextBox 83">
              <a:extLst>
                <a:ext uri="{FF2B5EF4-FFF2-40B4-BE49-F238E27FC236}">
                  <a16:creationId xmlns:a16="http://schemas.microsoft.com/office/drawing/2014/main" id="{123C0D50-4921-2BE9-6355-8C10D7397744}"/>
                </a:ext>
              </a:extLst>
            </p:cNvPr>
            <p:cNvSpPr txBox="1"/>
            <p:nvPr/>
          </p:nvSpPr>
          <p:spPr>
            <a:xfrm>
              <a:off x="1695123" y="2688970"/>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grpSp>
          <p:nvGrpSpPr>
            <p:cNvPr id="85" name="Group 84">
              <a:extLst>
                <a:ext uri="{FF2B5EF4-FFF2-40B4-BE49-F238E27FC236}">
                  <a16:creationId xmlns:a16="http://schemas.microsoft.com/office/drawing/2014/main" id="{643CA5F9-75E3-1099-4909-ABF776292B6C}"/>
                </a:ext>
              </a:extLst>
            </p:cNvPr>
            <p:cNvGrpSpPr/>
            <p:nvPr/>
          </p:nvGrpSpPr>
          <p:grpSpPr>
            <a:xfrm>
              <a:off x="1700229" y="2724647"/>
              <a:ext cx="243058" cy="253916"/>
              <a:chOff x="1892272" y="1435024"/>
              <a:chExt cx="243058" cy="253916"/>
            </a:xfrm>
          </p:grpSpPr>
          <p:sp>
            <p:nvSpPr>
              <p:cNvPr id="104" name="TextBox 103">
                <a:extLst>
                  <a:ext uri="{FF2B5EF4-FFF2-40B4-BE49-F238E27FC236}">
                    <a16:creationId xmlns:a16="http://schemas.microsoft.com/office/drawing/2014/main" id="{6C942AD2-2872-E237-C2FB-7F81F4480035}"/>
                  </a:ext>
                </a:extLst>
              </p:cNvPr>
              <p:cNvSpPr txBox="1"/>
              <p:nvPr/>
            </p:nvSpPr>
            <p:spPr>
              <a:xfrm>
                <a:off x="1892272" y="143502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05" name="TextBox 104">
                <a:extLst>
                  <a:ext uri="{FF2B5EF4-FFF2-40B4-BE49-F238E27FC236}">
                    <a16:creationId xmlns:a16="http://schemas.microsoft.com/office/drawing/2014/main" id="{71167045-F14B-0E25-A1D4-2F73F532D2D3}"/>
                  </a:ext>
                </a:extLst>
              </p:cNvPr>
              <p:cNvSpPr txBox="1"/>
              <p:nvPr/>
            </p:nvSpPr>
            <p:spPr>
              <a:xfrm>
                <a:off x="1906661" y="143502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grpSp>
        <p:grpSp>
          <p:nvGrpSpPr>
            <p:cNvPr id="86" name="Group 85">
              <a:extLst>
                <a:ext uri="{FF2B5EF4-FFF2-40B4-BE49-F238E27FC236}">
                  <a16:creationId xmlns:a16="http://schemas.microsoft.com/office/drawing/2014/main" id="{B2C73CC4-FD72-AB8F-DC7A-1935072C6FEC}"/>
                </a:ext>
              </a:extLst>
            </p:cNvPr>
            <p:cNvGrpSpPr/>
            <p:nvPr/>
          </p:nvGrpSpPr>
          <p:grpSpPr>
            <a:xfrm>
              <a:off x="1872267" y="2732271"/>
              <a:ext cx="243058" cy="253916"/>
              <a:chOff x="1892272" y="1435024"/>
              <a:chExt cx="243058" cy="253916"/>
            </a:xfrm>
          </p:grpSpPr>
          <p:sp>
            <p:nvSpPr>
              <p:cNvPr id="102" name="TextBox 101">
                <a:extLst>
                  <a:ext uri="{FF2B5EF4-FFF2-40B4-BE49-F238E27FC236}">
                    <a16:creationId xmlns:a16="http://schemas.microsoft.com/office/drawing/2014/main" id="{FF89D665-265C-4E7F-1A67-C8E9F1CAFCB6}"/>
                  </a:ext>
                </a:extLst>
              </p:cNvPr>
              <p:cNvSpPr txBox="1"/>
              <p:nvPr/>
            </p:nvSpPr>
            <p:spPr>
              <a:xfrm>
                <a:off x="1892272" y="143502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03" name="TextBox 102">
                <a:extLst>
                  <a:ext uri="{FF2B5EF4-FFF2-40B4-BE49-F238E27FC236}">
                    <a16:creationId xmlns:a16="http://schemas.microsoft.com/office/drawing/2014/main" id="{203B6FCE-80CC-830A-B055-23FE3261B11B}"/>
                  </a:ext>
                </a:extLst>
              </p:cNvPr>
              <p:cNvSpPr txBox="1"/>
              <p:nvPr/>
            </p:nvSpPr>
            <p:spPr>
              <a:xfrm>
                <a:off x="1906661" y="143502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grpSp>
        <p:grpSp>
          <p:nvGrpSpPr>
            <p:cNvPr id="87" name="Group 86">
              <a:extLst>
                <a:ext uri="{FF2B5EF4-FFF2-40B4-BE49-F238E27FC236}">
                  <a16:creationId xmlns:a16="http://schemas.microsoft.com/office/drawing/2014/main" id="{87207504-DE0C-0517-25BF-795FB9532B62}"/>
                </a:ext>
              </a:extLst>
            </p:cNvPr>
            <p:cNvGrpSpPr/>
            <p:nvPr/>
          </p:nvGrpSpPr>
          <p:grpSpPr>
            <a:xfrm>
              <a:off x="1906020" y="2731075"/>
              <a:ext cx="243058" cy="253916"/>
              <a:chOff x="1892272" y="1435024"/>
              <a:chExt cx="243058" cy="253916"/>
            </a:xfrm>
          </p:grpSpPr>
          <p:sp>
            <p:nvSpPr>
              <p:cNvPr id="100" name="TextBox 99">
                <a:extLst>
                  <a:ext uri="{FF2B5EF4-FFF2-40B4-BE49-F238E27FC236}">
                    <a16:creationId xmlns:a16="http://schemas.microsoft.com/office/drawing/2014/main" id="{76FBD8C3-B253-D04A-C18F-043C41E93067}"/>
                  </a:ext>
                </a:extLst>
              </p:cNvPr>
              <p:cNvSpPr txBox="1"/>
              <p:nvPr/>
            </p:nvSpPr>
            <p:spPr>
              <a:xfrm>
                <a:off x="1892272" y="143502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01" name="TextBox 100">
                <a:extLst>
                  <a:ext uri="{FF2B5EF4-FFF2-40B4-BE49-F238E27FC236}">
                    <a16:creationId xmlns:a16="http://schemas.microsoft.com/office/drawing/2014/main" id="{80FB96B2-58E5-B05D-CCFF-165D0887E831}"/>
                  </a:ext>
                </a:extLst>
              </p:cNvPr>
              <p:cNvSpPr txBox="1"/>
              <p:nvPr/>
            </p:nvSpPr>
            <p:spPr>
              <a:xfrm>
                <a:off x="1906661" y="143502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grpSp>
        <p:grpSp>
          <p:nvGrpSpPr>
            <p:cNvPr id="88" name="Group 87">
              <a:extLst>
                <a:ext uri="{FF2B5EF4-FFF2-40B4-BE49-F238E27FC236}">
                  <a16:creationId xmlns:a16="http://schemas.microsoft.com/office/drawing/2014/main" id="{F6430B23-0050-5F1A-1FB5-093BA49B8D67}"/>
                </a:ext>
              </a:extLst>
            </p:cNvPr>
            <p:cNvGrpSpPr/>
            <p:nvPr/>
          </p:nvGrpSpPr>
          <p:grpSpPr>
            <a:xfrm>
              <a:off x="2186983" y="2724512"/>
              <a:ext cx="243058" cy="253916"/>
              <a:chOff x="1892272" y="1435024"/>
              <a:chExt cx="243058" cy="253916"/>
            </a:xfrm>
          </p:grpSpPr>
          <p:sp>
            <p:nvSpPr>
              <p:cNvPr id="98" name="TextBox 97">
                <a:extLst>
                  <a:ext uri="{FF2B5EF4-FFF2-40B4-BE49-F238E27FC236}">
                    <a16:creationId xmlns:a16="http://schemas.microsoft.com/office/drawing/2014/main" id="{1F7437A3-FADB-4548-A38A-D8BFAFE0F8D8}"/>
                  </a:ext>
                </a:extLst>
              </p:cNvPr>
              <p:cNvSpPr txBox="1"/>
              <p:nvPr/>
            </p:nvSpPr>
            <p:spPr>
              <a:xfrm>
                <a:off x="1892272" y="143502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99" name="TextBox 98">
                <a:extLst>
                  <a:ext uri="{FF2B5EF4-FFF2-40B4-BE49-F238E27FC236}">
                    <a16:creationId xmlns:a16="http://schemas.microsoft.com/office/drawing/2014/main" id="{AA10AD45-C391-4956-D102-8E7082302381}"/>
                  </a:ext>
                </a:extLst>
              </p:cNvPr>
              <p:cNvSpPr txBox="1"/>
              <p:nvPr/>
            </p:nvSpPr>
            <p:spPr>
              <a:xfrm>
                <a:off x="1906661" y="143502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grpSp>
        <p:sp>
          <p:nvSpPr>
            <p:cNvPr id="89" name="TextBox 88">
              <a:extLst>
                <a:ext uri="{FF2B5EF4-FFF2-40B4-BE49-F238E27FC236}">
                  <a16:creationId xmlns:a16="http://schemas.microsoft.com/office/drawing/2014/main" id="{74F9861F-D108-F94C-AD37-D07FF59D767B}"/>
                </a:ext>
              </a:extLst>
            </p:cNvPr>
            <p:cNvSpPr txBox="1"/>
            <p:nvPr/>
          </p:nvSpPr>
          <p:spPr>
            <a:xfrm>
              <a:off x="1811920" y="2731303"/>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90" name="TextBox 89">
              <a:extLst>
                <a:ext uri="{FF2B5EF4-FFF2-40B4-BE49-F238E27FC236}">
                  <a16:creationId xmlns:a16="http://schemas.microsoft.com/office/drawing/2014/main" id="{B2729BE1-F8C1-9069-8EDA-8217CEEEA4D1}"/>
                </a:ext>
              </a:extLst>
            </p:cNvPr>
            <p:cNvSpPr txBox="1"/>
            <p:nvPr/>
          </p:nvSpPr>
          <p:spPr>
            <a:xfrm>
              <a:off x="2153895" y="2729481"/>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91" name="TextBox 90">
              <a:extLst>
                <a:ext uri="{FF2B5EF4-FFF2-40B4-BE49-F238E27FC236}">
                  <a16:creationId xmlns:a16="http://schemas.microsoft.com/office/drawing/2014/main" id="{6C7A1585-CAD8-F7FA-31C9-BC4781277B24}"/>
                </a:ext>
              </a:extLst>
            </p:cNvPr>
            <p:cNvSpPr txBox="1"/>
            <p:nvPr/>
          </p:nvSpPr>
          <p:spPr>
            <a:xfrm>
              <a:off x="2245399" y="2727491"/>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92" name="TextBox 91">
              <a:extLst>
                <a:ext uri="{FF2B5EF4-FFF2-40B4-BE49-F238E27FC236}">
                  <a16:creationId xmlns:a16="http://schemas.microsoft.com/office/drawing/2014/main" id="{5F7C4F22-1F7F-E5D9-52B5-FCE09C970E3C}"/>
                </a:ext>
              </a:extLst>
            </p:cNvPr>
            <p:cNvSpPr txBox="1"/>
            <p:nvPr/>
          </p:nvSpPr>
          <p:spPr>
            <a:xfrm>
              <a:off x="2996736" y="2876682"/>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93" name="TextBox 92">
              <a:extLst>
                <a:ext uri="{FF2B5EF4-FFF2-40B4-BE49-F238E27FC236}">
                  <a16:creationId xmlns:a16="http://schemas.microsoft.com/office/drawing/2014/main" id="{C9F51BD7-79B3-B0D5-9260-78604F943F52}"/>
                </a:ext>
              </a:extLst>
            </p:cNvPr>
            <p:cNvSpPr txBox="1"/>
            <p:nvPr/>
          </p:nvSpPr>
          <p:spPr>
            <a:xfrm>
              <a:off x="3063921" y="2876681"/>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94" name="TextBox 93">
              <a:extLst>
                <a:ext uri="{FF2B5EF4-FFF2-40B4-BE49-F238E27FC236}">
                  <a16:creationId xmlns:a16="http://schemas.microsoft.com/office/drawing/2014/main" id="{1A2B089F-21A0-A225-D8E5-A373D1F689FF}"/>
                </a:ext>
              </a:extLst>
            </p:cNvPr>
            <p:cNvSpPr txBox="1"/>
            <p:nvPr/>
          </p:nvSpPr>
          <p:spPr>
            <a:xfrm>
              <a:off x="3432014" y="2876680"/>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95" name="TextBox 94">
              <a:extLst>
                <a:ext uri="{FF2B5EF4-FFF2-40B4-BE49-F238E27FC236}">
                  <a16:creationId xmlns:a16="http://schemas.microsoft.com/office/drawing/2014/main" id="{45BD5563-EEA8-C04B-32D8-4444EED2F8D9}"/>
                </a:ext>
              </a:extLst>
            </p:cNvPr>
            <p:cNvSpPr txBox="1"/>
            <p:nvPr/>
          </p:nvSpPr>
          <p:spPr>
            <a:xfrm>
              <a:off x="302290" y="1458668"/>
              <a:ext cx="261611" cy="168356"/>
            </a:xfrm>
            <a:prstGeom prst="rect">
              <a:avLst/>
            </a:prstGeom>
            <a:solidFill>
              <a:schemeClr val="bg1"/>
            </a:solidFill>
          </p:spPr>
          <p:txBody>
            <a:bodyPr wrap="square" lIns="0" tIns="0" rIns="0" bIns="0" rtlCol="0">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sym typeface="Arial"/>
                </a:rPr>
                <a:t>1.0</a:t>
              </a:r>
            </a:p>
          </p:txBody>
        </p:sp>
        <p:sp>
          <p:nvSpPr>
            <p:cNvPr id="96" name="TextBox 95">
              <a:extLst>
                <a:ext uri="{FF2B5EF4-FFF2-40B4-BE49-F238E27FC236}">
                  <a16:creationId xmlns:a16="http://schemas.microsoft.com/office/drawing/2014/main" id="{4C9AE3F5-264A-2090-4B39-46396B5E4AAD}"/>
                </a:ext>
              </a:extLst>
            </p:cNvPr>
            <p:cNvSpPr txBox="1"/>
            <p:nvPr/>
          </p:nvSpPr>
          <p:spPr>
            <a:xfrm>
              <a:off x="1794460" y="1277709"/>
              <a:ext cx="2565509" cy="623248"/>
            </a:xfrm>
            <a:prstGeom prst="rect">
              <a:avLst/>
            </a:prstGeom>
            <a:solidFill>
              <a:schemeClr val="bg1"/>
            </a:solid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a:ea typeface="+mn-ea"/>
                  <a:cs typeface="Arial"/>
                  <a:sym typeface="Arial"/>
                </a:rPr>
                <a:t>mPFS</a:t>
              </a:r>
              <a:r>
                <a:rPr kumimoji="0" lang="en-US" sz="1600" b="0" i="0" u="none" strike="noStrike" kern="1200" cap="none" spc="0" normalizeH="0" baseline="0" noProof="0" dirty="0">
                  <a:ln>
                    <a:noFill/>
                  </a:ln>
                  <a:solidFill>
                    <a:srgbClr val="000000"/>
                  </a:solidFill>
                  <a:effectLst/>
                  <a:uLnTx/>
                  <a:uFillTx/>
                  <a:latin typeface="Arial"/>
                  <a:ea typeface="+mn-ea"/>
                  <a:cs typeface="Arial"/>
                  <a:sym typeface="Arial"/>
                </a:rPr>
                <a:t> NR vs 7.7 </a:t>
              </a:r>
              <a:r>
                <a:rPr kumimoji="0" lang="en-US" sz="1600" b="0" i="0" u="none" strike="noStrike" kern="1200" cap="none" spc="0" normalizeH="0" baseline="0" noProof="0" dirty="0" err="1">
                  <a:ln>
                    <a:noFill/>
                  </a:ln>
                  <a:solidFill>
                    <a:srgbClr val="000000"/>
                  </a:solidFill>
                  <a:effectLst/>
                  <a:uLnTx/>
                  <a:uFillTx/>
                  <a:latin typeface="Arial"/>
                  <a:ea typeface="+mn-ea"/>
                  <a:cs typeface="Arial"/>
                  <a:sym typeface="Arial"/>
                </a:rPr>
                <a:t>mo</a:t>
              </a:r>
              <a:endParaRPr kumimoji="0" lang="en-US" sz="1600" b="0" i="0" u="none" strike="noStrike" kern="1200" cap="none" spc="0" normalizeH="0" baseline="0" noProof="0" dirty="0">
                <a:ln>
                  <a:noFill/>
                </a:ln>
                <a:solidFill>
                  <a:srgbClr val="000000"/>
                </a:solidFill>
                <a:effectLst/>
                <a:uLnTx/>
                <a:uFillTx/>
                <a:latin typeface="Arial"/>
                <a:ea typeface="+mn-ea"/>
                <a:cs typeface="Arial"/>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a:sym typeface="Arial"/>
                </a:rPr>
                <a:t>HR = 0.30 (95% CI, 0.19-0.48)</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rial"/>
                  <a:ea typeface="+mn-ea"/>
                  <a:cs typeface="Arial"/>
                  <a:sym typeface="Arial"/>
                </a:rPr>
                <a:t>P</a:t>
              </a:r>
              <a:r>
                <a:rPr kumimoji="0" lang="en-US" sz="1600" b="0" i="0" u="none" strike="noStrike" kern="1200" cap="none" spc="0" normalizeH="0" baseline="0" noProof="0" dirty="0">
                  <a:ln>
                    <a:noFill/>
                  </a:ln>
                  <a:solidFill>
                    <a:srgbClr val="000000"/>
                  </a:solidFill>
                  <a:effectLst/>
                  <a:uLnTx/>
                  <a:uFillTx/>
                  <a:latin typeface="Arial"/>
                  <a:ea typeface="+mn-ea"/>
                  <a:cs typeface="Arial"/>
                  <a:sym typeface="Arial"/>
                </a:rPr>
                <a:t> &lt; .001</a:t>
              </a:r>
            </a:p>
          </p:txBody>
        </p:sp>
        <p:sp>
          <p:nvSpPr>
            <p:cNvPr id="97" name="TextBox 96">
              <a:extLst>
                <a:ext uri="{FF2B5EF4-FFF2-40B4-BE49-F238E27FC236}">
                  <a16:creationId xmlns:a16="http://schemas.microsoft.com/office/drawing/2014/main" id="{9D0A0E30-22E9-B5F7-5913-360B7435614D}"/>
                </a:ext>
              </a:extLst>
            </p:cNvPr>
            <p:cNvSpPr txBox="1"/>
            <p:nvPr/>
          </p:nvSpPr>
          <p:spPr>
            <a:xfrm>
              <a:off x="3659556" y="2239046"/>
              <a:ext cx="228669" cy="25391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grpSp>
      <p:grpSp>
        <p:nvGrpSpPr>
          <p:cNvPr id="144" name="Group 143">
            <a:extLst>
              <a:ext uri="{FF2B5EF4-FFF2-40B4-BE49-F238E27FC236}">
                <a16:creationId xmlns:a16="http://schemas.microsoft.com/office/drawing/2014/main" id="{0F6EC3D0-782E-FA03-BE65-A1CB135E00E5}"/>
              </a:ext>
            </a:extLst>
          </p:cNvPr>
          <p:cNvGrpSpPr/>
          <p:nvPr/>
        </p:nvGrpSpPr>
        <p:grpSpPr>
          <a:xfrm>
            <a:off x="6045423" y="1279050"/>
            <a:ext cx="5779469" cy="3920888"/>
            <a:chOff x="4534067" y="959287"/>
            <a:chExt cx="4334602" cy="2940666"/>
          </a:xfrm>
        </p:grpSpPr>
        <p:grpSp>
          <p:nvGrpSpPr>
            <p:cNvPr id="145" name="Group 144">
              <a:extLst>
                <a:ext uri="{FF2B5EF4-FFF2-40B4-BE49-F238E27FC236}">
                  <a16:creationId xmlns:a16="http://schemas.microsoft.com/office/drawing/2014/main" id="{CC2BD91B-C506-3048-C622-64085938EE2C}"/>
                </a:ext>
              </a:extLst>
            </p:cNvPr>
            <p:cNvGrpSpPr/>
            <p:nvPr/>
          </p:nvGrpSpPr>
          <p:grpSpPr>
            <a:xfrm>
              <a:off x="4955318" y="1389059"/>
              <a:ext cx="2795193" cy="1938398"/>
              <a:chOff x="9469565" y="-166364"/>
              <a:chExt cx="2795193" cy="1938398"/>
            </a:xfrm>
          </p:grpSpPr>
          <p:sp>
            <p:nvSpPr>
              <p:cNvPr id="156" name="TextBox 155">
                <a:extLst>
                  <a:ext uri="{FF2B5EF4-FFF2-40B4-BE49-F238E27FC236}">
                    <a16:creationId xmlns:a16="http://schemas.microsoft.com/office/drawing/2014/main" id="{0CFC5553-B079-7E51-63CD-D84A4DCC903A}"/>
                  </a:ext>
                </a:extLst>
              </p:cNvPr>
              <p:cNvSpPr txBox="1"/>
              <p:nvPr/>
            </p:nvSpPr>
            <p:spPr>
              <a:xfrm>
                <a:off x="9981988" y="272040"/>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57" name="TextBox 156">
                <a:extLst>
                  <a:ext uri="{FF2B5EF4-FFF2-40B4-BE49-F238E27FC236}">
                    <a16:creationId xmlns:a16="http://schemas.microsoft.com/office/drawing/2014/main" id="{9870BEF9-E113-DF6F-225B-BC4B55041C34}"/>
                  </a:ext>
                </a:extLst>
              </p:cNvPr>
              <p:cNvSpPr txBox="1"/>
              <p:nvPr/>
            </p:nvSpPr>
            <p:spPr>
              <a:xfrm>
                <a:off x="10041164" y="272600"/>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58" name="TextBox 157">
                <a:extLst>
                  <a:ext uri="{FF2B5EF4-FFF2-40B4-BE49-F238E27FC236}">
                    <a16:creationId xmlns:a16="http://schemas.microsoft.com/office/drawing/2014/main" id="{81F2EB25-185D-D2FE-D78B-7CA5749A7189}"/>
                  </a:ext>
                </a:extLst>
              </p:cNvPr>
              <p:cNvSpPr txBox="1"/>
              <p:nvPr/>
            </p:nvSpPr>
            <p:spPr>
              <a:xfrm>
                <a:off x="10085642" y="302241"/>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59" name="TextBox 158">
                <a:extLst>
                  <a:ext uri="{FF2B5EF4-FFF2-40B4-BE49-F238E27FC236}">
                    <a16:creationId xmlns:a16="http://schemas.microsoft.com/office/drawing/2014/main" id="{043F76C4-4DB7-DB52-FD63-C1A01A11A579}"/>
                  </a:ext>
                </a:extLst>
              </p:cNvPr>
              <p:cNvSpPr txBox="1"/>
              <p:nvPr/>
            </p:nvSpPr>
            <p:spPr>
              <a:xfrm>
                <a:off x="10119197" y="317561"/>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60" name="TextBox 159">
                <a:extLst>
                  <a:ext uri="{FF2B5EF4-FFF2-40B4-BE49-F238E27FC236}">
                    <a16:creationId xmlns:a16="http://schemas.microsoft.com/office/drawing/2014/main" id="{725C612C-5AAB-20B2-18F7-B3E2A99738FB}"/>
                  </a:ext>
                </a:extLst>
              </p:cNvPr>
              <p:cNvSpPr txBox="1"/>
              <p:nvPr/>
            </p:nvSpPr>
            <p:spPr>
              <a:xfrm>
                <a:off x="9935508" y="244769"/>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61" name="TextBox 160">
                <a:extLst>
                  <a:ext uri="{FF2B5EF4-FFF2-40B4-BE49-F238E27FC236}">
                    <a16:creationId xmlns:a16="http://schemas.microsoft.com/office/drawing/2014/main" id="{9BB983A5-002A-AF4F-795B-B5A5A50B3277}"/>
                  </a:ext>
                </a:extLst>
              </p:cNvPr>
              <p:cNvSpPr txBox="1"/>
              <p:nvPr/>
            </p:nvSpPr>
            <p:spPr>
              <a:xfrm>
                <a:off x="10004771" y="230353"/>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62" name="TextBox 161">
                <a:extLst>
                  <a:ext uri="{FF2B5EF4-FFF2-40B4-BE49-F238E27FC236}">
                    <a16:creationId xmlns:a16="http://schemas.microsoft.com/office/drawing/2014/main" id="{6C6BD3DC-1EB0-9724-3EB0-3516FA1402AA}"/>
                  </a:ext>
                </a:extLst>
              </p:cNvPr>
              <p:cNvSpPr txBox="1"/>
              <p:nvPr/>
            </p:nvSpPr>
            <p:spPr>
              <a:xfrm>
                <a:off x="10017713" y="490661"/>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63" name="TextBox 162">
                <a:extLst>
                  <a:ext uri="{FF2B5EF4-FFF2-40B4-BE49-F238E27FC236}">
                    <a16:creationId xmlns:a16="http://schemas.microsoft.com/office/drawing/2014/main" id="{78988DE9-CED7-72D2-C917-83CE40A076D6}"/>
                  </a:ext>
                </a:extLst>
              </p:cNvPr>
              <p:cNvSpPr txBox="1"/>
              <p:nvPr/>
            </p:nvSpPr>
            <p:spPr>
              <a:xfrm>
                <a:off x="10004119" y="46109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64" name="TextBox 163">
                <a:extLst>
                  <a:ext uri="{FF2B5EF4-FFF2-40B4-BE49-F238E27FC236}">
                    <a16:creationId xmlns:a16="http://schemas.microsoft.com/office/drawing/2014/main" id="{39506747-05E6-EB09-2543-6FE5E79A24AA}"/>
                  </a:ext>
                </a:extLst>
              </p:cNvPr>
              <p:cNvSpPr txBox="1"/>
              <p:nvPr/>
            </p:nvSpPr>
            <p:spPr>
              <a:xfrm>
                <a:off x="9992787" y="432516"/>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65" name="TextBox 164">
                <a:extLst>
                  <a:ext uri="{FF2B5EF4-FFF2-40B4-BE49-F238E27FC236}">
                    <a16:creationId xmlns:a16="http://schemas.microsoft.com/office/drawing/2014/main" id="{ED5C6F44-27DA-AF8B-649C-389B8987E479}"/>
                  </a:ext>
                </a:extLst>
              </p:cNvPr>
              <p:cNvSpPr txBox="1"/>
              <p:nvPr/>
            </p:nvSpPr>
            <p:spPr>
              <a:xfrm>
                <a:off x="10004000" y="432516"/>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66" name="TextBox 165">
                <a:extLst>
                  <a:ext uri="{FF2B5EF4-FFF2-40B4-BE49-F238E27FC236}">
                    <a16:creationId xmlns:a16="http://schemas.microsoft.com/office/drawing/2014/main" id="{49F4CD3A-13BF-44AC-DED6-43E63A234DBD}"/>
                  </a:ext>
                </a:extLst>
              </p:cNvPr>
              <p:cNvSpPr txBox="1"/>
              <p:nvPr/>
            </p:nvSpPr>
            <p:spPr>
              <a:xfrm>
                <a:off x="10168267" y="619875"/>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67" name="TextBox 166">
                <a:extLst>
                  <a:ext uri="{FF2B5EF4-FFF2-40B4-BE49-F238E27FC236}">
                    <a16:creationId xmlns:a16="http://schemas.microsoft.com/office/drawing/2014/main" id="{D665415D-3F8D-328A-27C4-A1ACF7BF05D3}"/>
                  </a:ext>
                </a:extLst>
              </p:cNvPr>
              <p:cNvSpPr txBox="1"/>
              <p:nvPr/>
            </p:nvSpPr>
            <p:spPr>
              <a:xfrm>
                <a:off x="10097125" y="543181"/>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68" name="TextBox 167">
                <a:extLst>
                  <a:ext uri="{FF2B5EF4-FFF2-40B4-BE49-F238E27FC236}">
                    <a16:creationId xmlns:a16="http://schemas.microsoft.com/office/drawing/2014/main" id="{4E3D6B2D-6EFE-D0D6-8BFD-A319419492C6}"/>
                  </a:ext>
                </a:extLst>
              </p:cNvPr>
              <p:cNvSpPr txBox="1"/>
              <p:nvPr/>
            </p:nvSpPr>
            <p:spPr>
              <a:xfrm>
                <a:off x="10108338" y="543181"/>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69" name="TextBox 168">
                <a:extLst>
                  <a:ext uri="{FF2B5EF4-FFF2-40B4-BE49-F238E27FC236}">
                    <a16:creationId xmlns:a16="http://schemas.microsoft.com/office/drawing/2014/main" id="{8A503D45-BEE8-9F7F-C188-5213E31D8170}"/>
                  </a:ext>
                </a:extLst>
              </p:cNvPr>
              <p:cNvSpPr txBox="1"/>
              <p:nvPr/>
            </p:nvSpPr>
            <p:spPr>
              <a:xfrm>
                <a:off x="10138613" y="55341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70" name="TextBox 169">
                <a:extLst>
                  <a:ext uri="{FF2B5EF4-FFF2-40B4-BE49-F238E27FC236}">
                    <a16:creationId xmlns:a16="http://schemas.microsoft.com/office/drawing/2014/main" id="{3D504A0C-2A0F-65E6-2712-3394477D4DAC}"/>
                  </a:ext>
                </a:extLst>
              </p:cNvPr>
              <p:cNvSpPr txBox="1"/>
              <p:nvPr/>
            </p:nvSpPr>
            <p:spPr>
              <a:xfrm>
                <a:off x="10262978" y="53907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71" name="TextBox 170">
                <a:extLst>
                  <a:ext uri="{FF2B5EF4-FFF2-40B4-BE49-F238E27FC236}">
                    <a16:creationId xmlns:a16="http://schemas.microsoft.com/office/drawing/2014/main" id="{F3E46C5C-C971-2C57-60E4-892B73E722B5}"/>
                  </a:ext>
                </a:extLst>
              </p:cNvPr>
              <p:cNvSpPr txBox="1"/>
              <p:nvPr/>
            </p:nvSpPr>
            <p:spPr>
              <a:xfrm>
                <a:off x="10300026" y="566288"/>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72" name="TextBox 171">
                <a:extLst>
                  <a:ext uri="{FF2B5EF4-FFF2-40B4-BE49-F238E27FC236}">
                    <a16:creationId xmlns:a16="http://schemas.microsoft.com/office/drawing/2014/main" id="{DFE051A2-54C2-15B7-0BBF-79D13B1B9862}"/>
                  </a:ext>
                </a:extLst>
              </p:cNvPr>
              <p:cNvSpPr txBox="1"/>
              <p:nvPr/>
            </p:nvSpPr>
            <p:spPr>
              <a:xfrm>
                <a:off x="10288813" y="566288"/>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73" name="TextBox 172">
                <a:extLst>
                  <a:ext uri="{FF2B5EF4-FFF2-40B4-BE49-F238E27FC236}">
                    <a16:creationId xmlns:a16="http://schemas.microsoft.com/office/drawing/2014/main" id="{E989A604-88A3-5FFE-B0C2-ECA910C0F91C}"/>
                  </a:ext>
                </a:extLst>
              </p:cNvPr>
              <p:cNvSpPr txBox="1"/>
              <p:nvPr/>
            </p:nvSpPr>
            <p:spPr>
              <a:xfrm>
                <a:off x="10171717" y="398231"/>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74" name="TextBox 173">
                <a:extLst>
                  <a:ext uri="{FF2B5EF4-FFF2-40B4-BE49-F238E27FC236}">
                    <a16:creationId xmlns:a16="http://schemas.microsoft.com/office/drawing/2014/main" id="{712A830A-8DF5-5115-7E2D-A3190E2D2986}"/>
                  </a:ext>
                </a:extLst>
              </p:cNvPr>
              <p:cNvSpPr txBox="1"/>
              <p:nvPr/>
            </p:nvSpPr>
            <p:spPr>
              <a:xfrm>
                <a:off x="10169593" y="41400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75" name="TextBox 174">
                <a:extLst>
                  <a:ext uri="{FF2B5EF4-FFF2-40B4-BE49-F238E27FC236}">
                    <a16:creationId xmlns:a16="http://schemas.microsoft.com/office/drawing/2014/main" id="{81D92917-3F93-53E4-7D10-86CEADC22B6E}"/>
                  </a:ext>
                </a:extLst>
              </p:cNvPr>
              <p:cNvSpPr txBox="1"/>
              <p:nvPr/>
            </p:nvSpPr>
            <p:spPr>
              <a:xfrm>
                <a:off x="10194494" y="493005"/>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76" name="TextBox 175">
                <a:extLst>
                  <a:ext uri="{FF2B5EF4-FFF2-40B4-BE49-F238E27FC236}">
                    <a16:creationId xmlns:a16="http://schemas.microsoft.com/office/drawing/2014/main" id="{E19A97C9-349A-B06C-F67A-113A2B895F97}"/>
                  </a:ext>
                </a:extLst>
              </p:cNvPr>
              <p:cNvSpPr txBox="1"/>
              <p:nvPr/>
            </p:nvSpPr>
            <p:spPr>
              <a:xfrm>
                <a:off x="10216956" y="52080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77" name="TextBox 176">
                <a:extLst>
                  <a:ext uri="{FF2B5EF4-FFF2-40B4-BE49-F238E27FC236}">
                    <a16:creationId xmlns:a16="http://schemas.microsoft.com/office/drawing/2014/main" id="{CBF71115-6F78-68B4-4C0C-0A13D15E3A1E}"/>
                  </a:ext>
                </a:extLst>
              </p:cNvPr>
              <p:cNvSpPr txBox="1"/>
              <p:nvPr/>
            </p:nvSpPr>
            <p:spPr>
              <a:xfrm>
                <a:off x="10177501" y="444948"/>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78" name="TextBox 177">
                <a:extLst>
                  <a:ext uri="{FF2B5EF4-FFF2-40B4-BE49-F238E27FC236}">
                    <a16:creationId xmlns:a16="http://schemas.microsoft.com/office/drawing/2014/main" id="{BA1BCACE-62DC-9431-3E3D-1C5F6CDFBABC}"/>
                  </a:ext>
                </a:extLst>
              </p:cNvPr>
              <p:cNvSpPr txBox="1"/>
              <p:nvPr/>
            </p:nvSpPr>
            <p:spPr>
              <a:xfrm>
                <a:off x="10188714" y="444948"/>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79" name="TextBox 178">
                <a:extLst>
                  <a:ext uri="{FF2B5EF4-FFF2-40B4-BE49-F238E27FC236}">
                    <a16:creationId xmlns:a16="http://schemas.microsoft.com/office/drawing/2014/main" id="{C0A1C920-8A34-A51F-946E-12A5C1295E48}"/>
                  </a:ext>
                </a:extLst>
              </p:cNvPr>
              <p:cNvSpPr txBox="1"/>
              <p:nvPr/>
            </p:nvSpPr>
            <p:spPr>
              <a:xfrm>
                <a:off x="10180516" y="461028"/>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80" name="TextBox 179">
                <a:extLst>
                  <a:ext uri="{FF2B5EF4-FFF2-40B4-BE49-F238E27FC236}">
                    <a16:creationId xmlns:a16="http://schemas.microsoft.com/office/drawing/2014/main" id="{165FBCCC-5C41-C6D4-19A8-F865BB09A207}"/>
                  </a:ext>
                </a:extLst>
              </p:cNvPr>
              <p:cNvSpPr txBox="1"/>
              <p:nvPr/>
            </p:nvSpPr>
            <p:spPr>
              <a:xfrm>
                <a:off x="10191729" y="461028"/>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81" name="TextBox 180">
                <a:extLst>
                  <a:ext uri="{FF2B5EF4-FFF2-40B4-BE49-F238E27FC236}">
                    <a16:creationId xmlns:a16="http://schemas.microsoft.com/office/drawing/2014/main" id="{3589658D-D324-3334-59FA-67FFC76F05D6}"/>
                  </a:ext>
                </a:extLst>
              </p:cNvPr>
              <p:cNvSpPr txBox="1"/>
              <p:nvPr/>
            </p:nvSpPr>
            <p:spPr>
              <a:xfrm>
                <a:off x="10468113" y="72962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82" name="TextBox 181">
                <a:extLst>
                  <a:ext uri="{FF2B5EF4-FFF2-40B4-BE49-F238E27FC236}">
                    <a16:creationId xmlns:a16="http://schemas.microsoft.com/office/drawing/2014/main" id="{0F6BC6A6-3B40-CD3F-3F62-D818F14CEE33}"/>
                  </a:ext>
                </a:extLst>
              </p:cNvPr>
              <p:cNvSpPr txBox="1"/>
              <p:nvPr/>
            </p:nvSpPr>
            <p:spPr>
              <a:xfrm>
                <a:off x="10538170" y="729623"/>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83" name="TextBox 182">
                <a:extLst>
                  <a:ext uri="{FF2B5EF4-FFF2-40B4-BE49-F238E27FC236}">
                    <a16:creationId xmlns:a16="http://schemas.microsoft.com/office/drawing/2014/main" id="{2CF0E43B-96F6-4F87-AC4C-42401B54953F}"/>
                  </a:ext>
                </a:extLst>
              </p:cNvPr>
              <p:cNvSpPr txBox="1"/>
              <p:nvPr/>
            </p:nvSpPr>
            <p:spPr>
              <a:xfrm>
                <a:off x="10430390" y="728899"/>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84" name="TextBox 183">
                <a:extLst>
                  <a:ext uri="{FF2B5EF4-FFF2-40B4-BE49-F238E27FC236}">
                    <a16:creationId xmlns:a16="http://schemas.microsoft.com/office/drawing/2014/main" id="{C1B6DE61-85E1-C589-ABE2-2913FD7BC503}"/>
                  </a:ext>
                </a:extLst>
              </p:cNvPr>
              <p:cNvSpPr txBox="1"/>
              <p:nvPr/>
            </p:nvSpPr>
            <p:spPr>
              <a:xfrm>
                <a:off x="10441603" y="728899"/>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85" name="TextBox 184">
                <a:extLst>
                  <a:ext uri="{FF2B5EF4-FFF2-40B4-BE49-F238E27FC236}">
                    <a16:creationId xmlns:a16="http://schemas.microsoft.com/office/drawing/2014/main" id="{0F6EB35D-1F53-1653-5739-41DD3C6941D0}"/>
                  </a:ext>
                </a:extLst>
              </p:cNvPr>
              <p:cNvSpPr txBox="1"/>
              <p:nvPr/>
            </p:nvSpPr>
            <p:spPr>
              <a:xfrm>
                <a:off x="10391839" y="677378"/>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86" name="TextBox 185">
                <a:extLst>
                  <a:ext uri="{FF2B5EF4-FFF2-40B4-BE49-F238E27FC236}">
                    <a16:creationId xmlns:a16="http://schemas.microsoft.com/office/drawing/2014/main" id="{B80E14C7-073F-E920-3722-BE1738AEDC07}"/>
                  </a:ext>
                </a:extLst>
              </p:cNvPr>
              <p:cNvSpPr txBox="1"/>
              <p:nvPr/>
            </p:nvSpPr>
            <p:spPr>
              <a:xfrm>
                <a:off x="10403052" y="677378"/>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87" name="TextBox 186">
                <a:extLst>
                  <a:ext uri="{FF2B5EF4-FFF2-40B4-BE49-F238E27FC236}">
                    <a16:creationId xmlns:a16="http://schemas.microsoft.com/office/drawing/2014/main" id="{76C5A72E-7064-99CE-DFC5-9D76718D53FB}"/>
                  </a:ext>
                </a:extLst>
              </p:cNvPr>
              <p:cNvSpPr txBox="1"/>
              <p:nvPr/>
            </p:nvSpPr>
            <p:spPr>
              <a:xfrm>
                <a:off x="10408185" y="693513"/>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88" name="TextBox 187">
                <a:extLst>
                  <a:ext uri="{FF2B5EF4-FFF2-40B4-BE49-F238E27FC236}">
                    <a16:creationId xmlns:a16="http://schemas.microsoft.com/office/drawing/2014/main" id="{5FFF8EDF-19EC-F2C4-8146-23578F682C78}"/>
                  </a:ext>
                </a:extLst>
              </p:cNvPr>
              <p:cNvSpPr txBox="1"/>
              <p:nvPr/>
            </p:nvSpPr>
            <p:spPr>
              <a:xfrm>
                <a:off x="10419398" y="693513"/>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89" name="TextBox 188">
                <a:extLst>
                  <a:ext uri="{FF2B5EF4-FFF2-40B4-BE49-F238E27FC236}">
                    <a16:creationId xmlns:a16="http://schemas.microsoft.com/office/drawing/2014/main" id="{13B06C33-9E1E-C0AD-7CBD-92DC15248862}"/>
                  </a:ext>
                </a:extLst>
              </p:cNvPr>
              <p:cNvSpPr txBox="1"/>
              <p:nvPr/>
            </p:nvSpPr>
            <p:spPr>
              <a:xfrm>
                <a:off x="10343438" y="613427"/>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90" name="TextBox 189">
                <a:extLst>
                  <a:ext uri="{FF2B5EF4-FFF2-40B4-BE49-F238E27FC236}">
                    <a16:creationId xmlns:a16="http://schemas.microsoft.com/office/drawing/2014/main" id="{6D3BC9E9-CC96-EA2C-7EFD-306EDB920A4A}"/>
                  </a:ext>
                </a:extLst>
              </p:cNvPr>
              <p:cNvSpPr txBox="1"/>
              <p:nvPr/>
            </p:nvSpPr>
            <p:spPr>
              <a:xfrm>
                <a:off x="10574088" y="772511"/>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191" name="TextBox 190">
                <a:extLst>
                  <a:ext uri="{FF2B5EF4-FFF2-40B4-BE49-F238E27FC236}">
                    <a16:creationId xmlns:a16="http://schemas.microsoft.com/office/drawing/2014/main" id="{1C68AD5B-1789-3E97-A30D-39689A216584}"/>
                  </a:ext>
                </a:extLst>
              </p:cNvPr>
              <p:cNvSpPr txBox="1"/>
              <p:nvPr/>
            </p:nvSpPr>
            <p:spPr>
              <a:xfrm>
                <a:off x="10056614" y="496105"/>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92" name="TextBox 191">
                <a:extLst>
                  <a:ext uri="{FF2B5EF4-FFF2-40B4-BE49-F238E27FC236}">
                    <a16:creationId xmlns:a16="http://schemas.microsoft.com/office/drawing/2014/main" id="{B10205BB-2032-1BFF-6244-C1B2AEDAED2F}"/>
                  </a:ext>
                </a:extLst>
              </p:cNvPr>
              <p:cNvSpPr txBox="1"/>
              <p:nvPr/>
            </p:nvSpPr>
            <p:spPr>
              <a:xfrm>
                <a:off x="10065243" y="524412"/>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93" name="TextBox 192">
                <a:extLst>
                  <a:ext uri="{FF2B5EF4-FFF2-40B4-BE49-F238E27FC236}">
                    <a16:creationId xmlns:a16="http://schemas.microsoft.com/office/drawing/2014/main" id="{A33ACA9F-3CED-1C67-8309-FF97967613C0}"/>
                  </a:ext>
                </a:extLst>
              </p:cNvPr>
              <p:cNvSpPr txBox="1"/>
              <p:nvPr/>
            </p:nvSpPr>
            <p:spPr>
              <a:xfrm>
                <a:off x="10028926" y="490661"/>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94" name="TextBox 193">
                <a:extLst>
                  <a:ext uri="{FF2B5EF4-FFF2-40B4-BE49-F238E27FC236}">
                    <a16:creationId xmlns:a16="http://schemas.microsoft.com/office/drawing/2014/main" id="{78FD911A-24C6-5516-247B-B15DBBB10CC4}"/>
                  </a:ext>
                </a:extLst>
              </p:cNvPr>
              <p:cNvSpPr txBox="1"/>
              <p:nvPr/>
            </p:nvSpPr>
            <p:spPr>
              <a:xfrm>
                <a:off x="10182150" y="723425"/>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95" name="TextBox 194">
                <a:extLst>
                  <a:ext uri="{FF2B5EF4-FFF2-40B4-BE49-F238E27FC236}">
                    <a16:creationId xmlns:a16="http://schemas.microsoft.com/office/drawing/2014/main" id="{7C45F839-5957-E086-7105-B753874F1B7D}"/>
                  </a:ext>
                </a:extLst>
              </p:cNvPr>
              <p:cNvSpPr txBox="1"/>
              <p:nvPr/>
            </p:nvSpPr>
            <p:spPr>
              <a:xfrm>
                <a:off x="10230102" y="81578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96" name="TextBox 195">
                <a:extLst>
                  <a:ext uri="{FF2B5EF4-FFF2-40B4-BE49-F238E27FC236}">
                    <a16:creationId xmlns:a16="http://schemas.microsoft.com/office/drawing/2014/main" id="{0DA70268-B71D-3413-92F6-A1D26CF12448}"/>
                  </a:ext>
                </a:extLst>
              </p:cNvPr>
              <p:cNvSpPr txBox="1"/>
              <p:nvPr/>
            </p:nvSpPr>
            <p:spPr>
              <a:xfrm>
                <a:off x="10311621" y="843061"/>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97" name="TextBox 196">
                <a:extLst>
                  <a:ext uri="{FF2B5EF4-FFF2-40B4-BE49-F238E27FC236}">
                    <a16:creationId xmlns:a16="http://schemas.microsoft.com/office/drawing/2014/main" id="{26047BA6-08B9-8C37-FA2B-A1912224A720}"/>
                  </a:ext>
                </a:extLst>
              </p:cNvPr>
              <p:cNvSpPr txBox="1"/>
              <p:nvPr/>
            </p:nvSpPr>
            <p:spPr>
              <a:xfrm>
                <a:off x="10289316" y="843061"/>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98" name="TextBox 197">
                <a:extLst>
                  <a:ext uri="{FF2B5EF4-FFF2-40B4-BE49-F238E27FC236}">
                    <a16:creationId xmlns:a16="http://schemas.microsoft.com/office/drawing/2014/main" id="{BEDD50F6-7E30-6AD2-E2F8-770982EFE51F}"/>
                  </a:ext>
                </a:extLst>
              </p:cNvPr>
              <p:cNvSpPr txBox="1"/>
              <p:nvPr/>
            </p:nvSpPr>
            <p:spPr>
              <a:xfrm>
                <a:off x="10409769" y="1066492"/>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199" name="TextBox 198">
                <a:extLst>
                  <a:ext uri="{FF2B5EF4-FFF2-40B4-BE49-F238E27FC236}">
                    <a16:creationId xmlns:a16="http://schemas.microsoft.com/office/drawing/2014/main" id="{B4BD2E5C-007D-4F62-CC43-B0EDD0081300}"/>
                  </a:ext>
                </a:extLst>
              </p:cNvPr>
              <p:cNvSpPr txBox="1"/>
              <p:nvPr/>
            </p:nvSpPr>
            <p:spPr>
              <a:xfrm>
                <a:off x="12036089" y="1517020"/>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00" name="TextBox 199">
                <a:extLst>
                  <a:ext uri="{FF2B5EF4-FFF2-40B4-BE49-F238E27FC236}">
                    <a16:creationId xmlns:a16="http://schemas.microsoft.com/office/drawing/2014/main" id="{B3A8BA43-B5C2-BB65-0CD2-5A104448B204}"/>
                  </a:ext>
                </a:extLst>
              </p:cNvPr>
              <p:cNvSpPr txBox="1"/>
              <p:nvPr/>
            </p:nvSpPr>
            <p:spPr>
              <a:xfrm>
                <a:off x="11811914" y="1518118"/>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01" name="TextBox 200">
                <a:extLst>
                  <a:ext uri="{FF2B5EF4-FFF2-40B4-BE49-F238E27FC236}">
                    <a16:creationId xmlns:a16="http://schemas.microsoft.com/office/drawing/2014/main" id="{B8B79846-F655-2829-10E2-C4496A228BF4}"/>
                  </a:ext>
                </a:extLst>
              </p:cNvPr>
              <p:cNvSpPr txBox="1"/>
              <p:nvPr/>
            </p:nvSpPr>
            <p:spPr>
              <a:xfrm>
                <a:off x="11335465" y="1514927"/>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02" name="TextBox 201">
                <a:extLst>
                  <a:ext uri="{FF2B5EF4-FFF2-40B4-BE49-F238E27FC236}">
                    <a16:creationId xmlns:a16="http://schemas.microsoft.com/office/drawing/2014/main" id="{2081B4ED-5F45-F7AF-8BD7-F43257235514}"/>
                  </a:ext>
                </a:extLst>
              </p:cNvPr>
              <p:cNvSpPr txBox="1"/>
              <p:nvPr/>
            </p:nvSpPr>
            <p:spPr>
              <a:xfrm>
                <a:off x="11189785" y="1462056"/>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03" name="TextBox 202">
                <a:extLst>
                  <a:ext uri="{FF2B5EF4-FFF2-40B4-BE49-F238E27FC236}">
                    <a16:creationId xmlns:a16="http://schemas.microsoft.com/office/drawing/2014/main" id="{F427B355-BA29-E7A2-9AF7-48798D16A863}"/>
                  </a:ext>
                </a:extLst>
              </p:cNvPr>
              <p:cNvSpPr txBox="1"/>
              <p:nvPr/>
            </p:nvSpPr>
            <p:spPr>
              <a:xfrm>
                <a:off x="11127852" y="1461789"/>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04" name="TextBox 203">
                <a:extLst>
                  <a:ext uri="{FF2B5EF4-FFF2-40B4-BE49-F238E27FC236}">
                    <a16:creationId xmlns:a16="http://schemas.microsoft.com/office/drawing/2014/main" id="{C21D97BC-C277-6548-139C-16AF7A3E3C47}"/>
                  </a:ext>
                </a:extLst>
              </p:cNvPr>
              <p:cNvSpPr txBox="1"/>
              <p:nvPr/>
            </p:nvSpPr>
            <p:spPr>
              <a:xfrm>
                <a:off x="11091924" y="1455905"/>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05" name="TextBox 204">
                <a:extLst>
                  <a:ext uri="{FF2B5EF4-FFF2-40B4-BE49-F238E27FC236}">
                    <a16:creationId xmlns:a16="http://schemas.microsoft.com/office/drawing/2014/main" id="{08738EBE-FE7E-087A-D3EE-D8C7E1D6C104}"/>
                  </a:ext>
                </a:extLst>
              </p:cNvPr>
              <p:cNvSpPr txBox="1"/>
              <p:nvPr/>
            </p:nvSpPr>
            <p:spPr>
              <a:xfrm>
                <a:off x="10160346" y="559287"/>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06" name="TextBox 205">
                <a:extLst>
                  <a:ext uri="{FF2B5EF4-FFF2-40B4-BE49-F238E27FC236}">
                    <a16:creationId xmlns:a16="http://schemas.microsoft.com/office/drawing/2014/main" id="{D5D3B79B-B8F5-E282-62FD-B58C4638513E}"/>
                  </a:ext>
                </a:extLst>
              </p:cNvPr>
              <p:cNvSpPr txBox="1"/>
              <p:nvPr/>
            </p:nvSpPr>
            <p:spPr>
              <a:xfrm>
                <a:off x="10480647" y="1183242"/>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07" name="TextBox 206">
                <a:extLst>
                  <a:ext uri="{FF2B5EF4-FFF2-40B4-BE49-F238E27FC236}">
                    <a16:creationId xmlns:a16="http://schemas.microsoft.com/office/drawing/2014/main" id="{348FC726-473F-BD5D-2576-341699488719}"/>
                  </a:ext>
                </a:extLst>
              </p:cNvPr>
              <p:cNvSpPr txBox="1"/>
              <p:nvPr/>
            </p:nvSpPr>
            <p:spPr>
              <a:xfrm>
                <a:off x="10529815" y="1201180"/>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08" name="TextBox 207">
                <a:extLst>
                  <a:ext uri="{FF2B5EF4-FFF2-40B4-BE49-F238E27FC236}">
                    <a16:creationId xmlns:a16="http://schemas.microsoft.com/office/drawing/2014/main" id="{FCAAEB6F-1D13-29E4-CF64-BE4079FD3327}"/>
                  </a:ext>
                </a:extLst>
              </p:cNvPr>
              <p:cNvSpPr txBox="1"/>
              <p:nvPr/>
            </p:nvSpPr>
            <p:spPr>
              <a:xfrm>
                <a:off x="10650034" y="1308597"/>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09" name="TextBox 208">
                <a:extLst>
                  <a:ext uri="{FF2B5EF4-FFF2-40B4-BE49-F238E27FC236}">
                    <a16:creationId xmlns:a16="http://schemas.microsoft.com/office/drawing/2014/main" id="{32458714-EFAC-D12E-836F-5CC1A23A0DF8}"/>
                  </a:ext>
                </a:extLst>
              </p:cNvPr>
              <p:cNvSpPr txBox="1"/>
              <p:nvPr/>
            </p:nvSpPr>
            <p:spPr>
              <a:xfrm>
                <a:off x="10706018" y="1330711"/>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10" name="TextBox 209">
                <a:extLst>
                  <a:ext uri="{FF2B5EF4-FFF2-40B4-BE49-F238E27FC236}">
                    <a16:creationId xmlns:a16="http://schemas.microsoft.com/office/drawing/2014/main" id="{8D3B8066-F1FE-DE1B-A12B-B91C5ECE6152}"/>
                  </a:ext>
                </a:extLst>
              </p:cNvPr>
              <p:cNvSpPr txBox="1"/>
              <p:nvPr/>
            </p:nvSpPr>
            <p:spPr>
              <a:xfrm>
                <a:off x="10762090" y="1330711"/>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11" name="TextBox 210">
                <a:extLst>
                  <a:ext uri="{FF2B5EF4-FFF2-40B4-BE49-F238E27FC236}">
                    <a16:creationId xmlns:a16="http://schemas.microsoft.com/office/drawing/2014/main" id="{7346BFB2-88EA-4A2C-A429-0188F1DC30FC}"/>
                  </a:ext>
                </a:extLst>
              </p:cNvPr>
              <p:cNvSpPr txBox="1"/>
              <p:nvPr/>
            </p:nvSpPr>
            <p:spPr>
              <a:xfrm>
                <a:off x="10821410" y="1330581"/>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12" name="TextBox 211">
                <a:extLst>
                  <a:ext uri="{FF2B5EF4-FFF2-40B4-BE49-F238E27FC236}">
                    <a16:creationId xmlns:a16="http://schemas.microsoft.com/office/drawing/2014/main" id="{19462351-C703-7D73-9BFE-A0E6A5F6D7BC}"/>
                  </a:ext>
                </a:extLst>
              </p:cNvPr>
              <p:cNvSpPr txBox="1"/>
              <p:nvPr/>
            </p:nvSpPr>
            <p:spPr>
              <a:xfrm>
                <a:off x="10858029" y="1374899"/>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13" name="TextBox 212">
                <a:extLst>
                  <a:ext uri="{FF2B5EF4-FFF2-40B4-BE49-F238E27FC236}">
                    <a16:creationId xmlns:a16="http://schemas.microsoft.com/office/drawing/2014/main" id="{2C05B53D-C503-54F5-EA32-20F80227C533}"/>
                  </a:ext>
                </a:extLst>
              </p:cNvPr>
              <p:cNvSpPr txBox="1"/>
              <p:nvPr/>
            </p:nvSpPr>
            <p:spPr>
              <a:xfrm>
                <a:off x="10898284" y="1377841"/>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14" name="TextBox 213">
                <a:extLst>
                  <a:ext uri="{FF2B5EF4-FFF2-40B4-BE49-F238E27FC236}">
                    <a16:creationId xmlns:a16="http://schemas.microsoft.com/office/drawing/2014/main" id="{AA854BE4-26DF-F6AC-538E-151706D45240}"/>
                  </a:ext>
                </a:extLst>
              </p:cNvPr>
              <p:cNvSpPr txBox="1"/>
              <p:nvPr/>
            </p:nvSpPr>
            <p:spPr>
              <a:xfrm>
                <a:off x="11008249" y="1401158"/>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15" name="TextBox 214">
                <a:extLst>
                  <a:ext uri="{FF2B5EF4-FFF2-40B4-BE49-F238E27FC236}">
                    <a16:creationId xmlns:a16="http://schemas.microsoft.com/office/drawing/2014/main" id="{D0C906CA-DFA8-4BBB-5136-26C07B832D67}"/>
                  </a:ext>
                </a:extLst>
              </p:cNvPr>
              <p:cNvSpPr txBox="1"/>
              <p:nvPr/>
            </p:nvSpPr>
            <p:spPr>
              <a:xfrm>
                <a:off x="9989695" y="376861"/>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16" name="TextBox 215">
                <a:extLst>
                  <a:ext uri="{FF2B5EF4-FFF2-40B4-BE49-F238E27FC236}">
                    <a16:creationId xmlns:a16="http://schemas.microsoft.com/office/drawing/2014/main" id="{87D2B46C-DDCE-967B-812E-03B1B02C4A05}"/>
                  </a:ext>
                </a:extLst>
              </p:cNvPr>
              <p:cNvSpPr txBox="1"/>
              <p:nvPr/>
            </p:nvSpPr>
            <p:spPr>
              <a:xfrm>
                <a:off x="9997177" y="401063"/>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17" name="TextBox 216">
                <a:extLst>
                  <a:ext uri="{FF2B5EF4-FFF2-40B4-BE49-F238E27FC236}">
                    <a16:creationId xmlns:a16="http://schemas.microsoft.com/office/drawing/2014/main" id="{CEF3CCC2-122F-439E-0024-E13FFC8D0D46}"/>
                  </a:ext>
                </a:extLst>
              </p:cNvPr>
              <p:cNvSpPr txBox="1"/>
              <p:nvPr/>
            </p:nvSpPr>
            <p:spPr>
              <a:xfrm>
                <a:off x="9578659" y="-133160"/>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18" name="TextBox 217">
                <a:extLst>
                  <a:ext uri="{FF2B5EF4-FFF2-40B4-BE49-F238E27FC236}">
                    <a16:creationId xmlns:a16="http://schemas.microsoft.com/office/drawing/2014/main" id="{2BACB617-7F99-9D23-B82E-2C80AC9AD25D}"/>
                  </a:ext>
                </a:extLst>
              </p:cNvPr>
              <p:cNvSpPr txBox="1"/>
              <p:nvPr/>
            </p:nvSpPr>
            <p:spPr>
              <a:xfrm>
                <a:off x="9627933" y="-130237"/>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19" name="TextBox 218">
                <a:extLst>
                  <a:ext uri="{FF2B5EF4-FFF2-40B4-BE49-F238E27FC236}">
                    <a16:creationId xmlns:a16="http://schemas.microsoft.com/office/drawing/2014/main" id="{14E26D59-9798-9E6D-1C0B-A2169F5A52A2}"/>
                  </a:ext>
                </a:extLst>
              </p:cNvPr>
              <p:cNvSpPr txBox="1"/>
              <p:nvPr/>
            </p:nvSpPr>
            <p:spPr>
              <a:xfrm>
                <a:off x="9892527" y="197376"/>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20" name="TextBox 219">
                <a:extLst>
                  <a:ext uri="{FF2B5EF4-FFF2-40B4-BE49-F238E27FC236}">
                    <a16:creationId xmlns:a16="http://schemas.microsoft.com/office/drawing/2014/main" id="{ADAC3177-31B9-A0F9-333A-EFFFFFCC6F37}"/>
                  </a:ext>
                </a:extLst>
              </p:cNvPr>
              <p:cNvSpPr txBox="1"/>
              <p:nvPr/>
            </p:nvSpPr>
            <p:spPr>
              <a:xfrm>
                <a:off x="9859916" y="173862"/>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21" name="TextBox 220">
                <a:extLst>
                  <a:ext uri="{FF2B5EF4-FFF2-40B4-BE49-F238E27FC236}">
                    <a16:creationId xmlns:a16="http://schemas.microsoft.com/office/drawing/2014/main" id="{B89B77A5-1559-2407-3030-34A0415D3BAC}"/>
                  </a:ext>
                </a:extLst>
              </p:cNvPr>
              <p:cNvSpPr txBox="1"/>
              <p:nvPr/>
            </p:nvSpPr>
            <p:spPr>
              <a:xfrm>
                <a:off x="9758988" y="2990"/>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22" name="TextBox 221">
                <a:extLst>
                  <a:ext uri="{FF2B5EF4-FFF2-40B4-BE49-F238E27FC236}">
                    <a16:creationId xmlns:a16="http://schemas.microsoft.com/office/drawing/2014/main" id="{A4797C36-FD8E-A4B0-17E2-D69BAA67A930}"/>
                  </a:ext>
                </a:extLst>
              </p:cNvPr>
              <p:cNvSpPr txBox="1"/>
              <p:nvPr/>
            </p:nvSpPr>
            <p:spPr>
              <a:xfrm>
                <a:off x="9983346" y="91890"/>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23" name="TextBox 222">
                <a:extLst>
                  <a:ext uri="{FF2B5EF4-FFF2-40B4-BE49-F238E27FC236}">
                    <a16:creationId xmlns:a16="http://schemas.microsoft.com/office/drawing/2014/main" id="{5F04F59C-9DD4-7697-1E19-820CAD21890D}"/>
                  </a:ext>
                </a:extLst>
              </p:cNvPr>
              <p:cNvSpPr txBox="1"/>
              <p:nvPr/>
            </p:nvSpPr>
            <p:spPr>
              <a:xfrm>
                <a:off x="9985858" y="112635"/>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24" name="TextBox 223">
                <a:extLst>
                  <a:ext uri="{FF2B5EF4-FFF2-40B4-BE49-F238E27FC236}">
                    <a16:creationId xmlns:a16="http://schemas.microsoft.com/office/drawing/2014/main" id="{8E0C4102-616C-A0CC-A8E8-7DEE1ACC2982}"/>
                  </a:ext>
                </a:extLst>
              </p:cNvPr>
              <p:cNvSpPr txBox="1"/>
              <p:nvPr/>
            </p:nvSpPr>
            <p:spPr>
              <a:xfrm>
                <a:off x="9992787" y="141213"/>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25" name="TextBox 224">
                <a:extLst>
                  <a:ext uri="{FF2B5EF4-FFF2-40B4-BE49-F238E27FC236}">
                    <a16:creationId xmlns:a16="http://schemas.microsoft.com/office/drawing/2014/main" id="{4A0BD930-5B07-C7B0-9200-DDF1722682C9}"/>
                  </a:ext>
                </a:extLst>
              </p:cNvPr>
              <p:cNvSpPr txBox="1"/>
              <p:nvPr/>
            </p:nvSpPr>
            <p:spPr>
              <a:xfrm>
                <a:off x="9854133" y="33083"/>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26" name="TextBox 225">
                <a:extLst>
                  <a:ext uri="{FF2B5EF4-FFF2-40B4-BE49-F238E27FC236}">
                    <a16:creationId xmlns:a16="http://schemas.microsoft.com/office/drawing/2014/main" id="{4A848BBB-F225-449B-6543-04118B0A03F7}"/>
                  </a:ext>
                </a:extLst>
              </p:cNvPr>
              <p:cNvSpPr txBox="1"/>
              <p:nvPr/>
            </p:nvSpPr>
            <p:spPr>
              <a:xfrm>
                <a:off x="10239631" y="534512"/>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27" name="TextBox 226">
                <a:extLst>
                  <a:ext uri="{FF2B5EF4-FFF2-40B4-BE49-F238E27FC236}">
                    <a16:creationId xmlns:a16="http://schemas.microsoft.com/office/drawing/2014/main" id="{E9906A06-668A-AE06-A6DF-67031A7CEC8B}"/>
                  </a:ext>
                </a:extLst>
              </p:cNvPr>
              <p:cNvSpPr txBox="1"/>
              <p:nvPr/>
            </p:nvSpPr>
            <p:spPr>
              <a:xfrm>
                <a:off x="11151158" y="1031309"/>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28" name="TextBox 227">
                <a:extLst>
                  <a:ext uri="{FF2B5EF4-FFF2-40B4-BE49-F238E27FC236}">
                    <a16:creationId xmlns:a16="http://schemas.microsoft.com/office/drawing/2014/main" id="{A8079A00-B473-621C-5498-0236F13DB17B}"/>
                  </a:ext>
                </a:extLst>
              </p:cNvPr>
              <p:cNvSpPr txBox="1"/>
              <p:nvPr/>
            </p:nvSpPr>
            <p:spPr>
              <a:xfrm>
                <a:off x="9469565" y="-163803"/>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29" name="TextBox 228">
                <a:extLst>
                  <a:ext uri="{FF2B5EF4-FFF2-40B4-BE49-F238E27FC236}">
                    <a16:creationId xmlns:a16="http://schemas.microsoft.com/office/drawing/2014/main" id="{7E747B86-1C8B-B80E-77AC-A2DE7D7426AF}"/>
                  </a:ext>
                </a:extLst>
              </p:cNvPr>
              <p:cNvSpPr txBox="1"/>
              <p:nvPr/>
            </p:nvSpPr>
            <p:spPr>
              <a:xfrm>
                <a:off x="9480778" y="-163803"/>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30" name="TextBox 229">
                <a:extLst>
                  <a:ext uri="{FF2B5EF4-FFF2-40B4-BE49-F238E27FC236}">
                    <a16:creationId xmlns:a16="http://schemas.microsoft.com/office/drawing/2014/main" id="{578FD591-6301-8CA4-FDB8-3C99B8D843A3}"/>
                  </a:ext>
                </a:extLst>
              </p:cNvPr>
              <p:cNvSpPr txBox="1"/>
              <p:nvPr/>
            </p:nvSpPr>
            <p:spPr>
              <a:xfrm>
                <a:off x="9485316" y="-165737"/>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31" name="TextBox 230">
                <a:extLst>
                  <a:ext uri="{FF2B5EF4-FFF2-40B4-BE49-F238E27FC236}">
                    <a16:creationId xmlns:a16="http://schemas.microsoft.com/office/drawing/2014/main" id="{C3736494-4954-A643-18E4-1F8E4095AA12}"/>
                  </a:ext>
                </a:extLst>
              </p:cNvPr>
              <p:cNvSpPr txBox="1"/>
              <p:nvPr/>
            </p:nvSpPr>
            <p:spPr>
              <a:xfrm>
                <a:off x="9496529" y="-165737"/>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32" name="TextBox 231">
                <a:extLst>
                  <a:ext uri="{FF2B5EF4-FFF2-40B4-BE49-F238E27FC236}">
                    <a16:creationId xmlns:a16="http://schemas.microsoft.com/office/drawing/2014/main" id="{6E473A7A-17FB-0DB9-594C-3E8548DE14D4}"/>
                  </a:ext>
                </a:extLst>
              </p:cNvPr>
              <p:cNvSpPr txBox="1"/>
              <p:nvPr/>
            </p:nvSpPr>
            <p:spPr>
              <a:xfrm>
                <a:off x="9508183" y="-16636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33" name="TextBox 232">
                <a:extLst>
                  <a:ext uri="{FF2B5EF4-FFF2-40B4-BE49-F238E27FC236}">
                    <a16:creationId xmlns:a16="http://schemas.microsoft.com/office/drawing/2014/main" id="{F8D28F15-0B6A-B227-D981-1DDB5E842334}"/>
                  </a:ext>
                </a:extLst>
              </p:cNvPr>
              <p:cNvSpPr txBox="1"/>
              <p:nvPr/>
            </p:nvSpPr>
            <p:spPr>
              <a:xfrm>
                <a:off x="9519396" y="-16636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34" name="TextBox 233">
                <a:extLst>
                  <a:ext uri="{FF2B5EF4-FFF2-40B4-BE49-F238E27FC236}">
                    <a16:creationId xmlns:a16="http://schemas.microsoft.com/office/drawing/2014/main" id="{C9B79C54-542E-2ACF-475B-F166D15E178A}"/>
                  </a:ext>
                </a:extLst>
              </p:cNvPr>
              <p:cNvSpPr txBox="1"/>
              <p:nvPr/>
            </p:nvSpPr>
            <p:spPr>
              <a:xfrm>
                <a:off x="9544377" y="-145895"/>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35" name="TextBox 234">
                <a:extLst>
                  <a:ext uri="{FF2B5EF4-FFF2-40B4-BE49-F238E27FC236}">
                    <a16:creationId xmlns:a16="http://schemas.microsoft.com/office/drawing/2014/main" id="{A28D21ED-60E3-9729-7353-5C284ABF7687}"/>
                  </a:ext>
                </a:extLst>
              </p:cNvPr>
              <p:cNvSpPr txBox="1"/>
              <p:nvPr/>
            </p:nvSpPr>
            <p:spPr>
              <a:xfrm>
                <a:off x="9555590" y="-145895"/>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36" name="TextBox 235">
                <a:extLst>
                  <a:ext uri="{FF2B5EF4-FFF2-40B4-BE49-F238E27FC236}">
                    <a16:creationId xmlns:a16="http://schemas.microsoft.com/office/drawing/2014/main" id="{733D9937-B401-4D4D-29E3-57FA1D375602}"/>
                  </a:ext>
                </a:extLst>
              </p:cNvPr>
              <p:cNvSpPr txBox="1"/>
              <p:nvPr/>
            </p:nvSpPr>
            <p:spPr>
              <a:xfrm>
                <a:off x="9594744" y="-133573"/>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37" name="TextBox 236">
                <a:extLst>
                  <a:ext uri="{FF2B5EF4-FFF2-40B4-BE49-F238E27FC236}">
                    <a16:creationId xmlns:a16="http://schemas.microsoft.com/office/drawing/2014/main" id="{76D0B2DB-CBB9-9B90-980A-58A59C1CA826}"/>
                  </a:ext>
                </a:extLst>
              </p:cNvPr>
              <p:cNvSpPr txBox="1"/>
              <p:nvPr/>
            </p:nvSpPr>
            <p:spPr>
              <a:xfrm>
                <a:off x="9605957" y="-133573"/>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38" name="TextBox 237">
                <a:extLst>
                  <a:ext uri="{FF2B5EF4-FFF2-40B4-BE49-F238E27FC236}">
                    <a16:creationId xmlns:a16="http://schemas.microsoft.com/office/drawing/2014/main" id="{EA2C37AC-3BFE-8E08-4315-61872CE37E69}"/>
                  </a:ext>
                </a:extLst>
              </p:cNvPr>
              <p:cNvSpPr txBox="1"/>
              <p:nvPr/>
            </p:nvSpPr>
            <p:spPr>
              <a:xfrm>
                <a:off x="9654251" y="-27681"/>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39" name="TextBox 238">
                <a:extLst>
                  <a:ext uri="{FF2B5EF4-FFF2-40B4-BE49-F238E27FC236}">
                    <a16:creationId xmlns:a16="http://schemas.microsoft.com/office/drawing/2014/main" id="{9C4939C1-C7AE-ED8E-E35F-CE0A57D68779}"/>
                  </a:ext>
                </a:extLst>
              </p:cNvPr>
              <p:cNvSpPr txBox="1"/>
              <p:nvPr/>
            </p:nvSpPr>
            <p:spPr>
              <a:xfrm>
                <a:off x="9665464" y="-27681"/>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40" name="TextBox 239">
                <a:extLst>
                  <a:ext uri="{FF2B5EF4-FFF2-40B4-BE49-F238E27FC236}">
                    <a16:creationId xmlns:a16="http://schemas.microsoft.com/office/drawing/2014/main" id="{AEF2EEBF-1337-0365-15F8-041128142813}"/>
                  </a:ext>
                </a:extLst>
              </p:cNvPr>
              <p:cNvSpPr txBox="1"/>
              <p:nvPr/>
            </p:nvSpPr>
            <p:spPr>
              <a:xfrm>
                <a:off x="9700968" y="-269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41" name="TextBox 240">
                <a:extLst>
                  <a:ext uri="{FF2B5EF4-FFF2-40B4-BE49-F238E27FC236}">
                    <a16:creationId xmlns:a16="http://schemas.microsoft.com/office/drawing/2014/main" id="{FEB94DB4-6545-17D5-3651-982F5EFBABBC}"/>
                  </a:ext>
                </a:extLst>
              </p:cNvPr>
              <p:cNvSpPr txBox="1"/>
              <p:nvPr/>
            </p:nvSpPr>
            <p:spPr>
              <a:xfrm>
                <a:off x="9712181" y="-269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42" name="TextBox 241">
                <a:extLst>
                  <a:ext uri="{FF2B5EF4-FFF2-40B4-BE49-F238E27FC236}">
                    <a16:creationId xmlns:a16="http://schemas.microsoft.com/office/drawing/2014/main" id="{EE6D2B41-25D5-8621-9B63-688C851F24F1}"/>
                  </a:ext>
                </a:extLst>
              </p:cNvPr>
              <p:cNvSpPr txBox="1"/>
              <p:nvPr/>
            </p:nvSpPr>
            <p:spPr>
              <a:xfrm>
                <a:off x="9717402" y="-4473"/>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43" name="TextBox 242">
                <a:extLst>
                  <a:ext uri="{FF2B5EF4-FFF2-40B4-BE49-F238E27FC236}">
                    <a16:creationId xmlns:a16="http://schemas.microsoft.com/office/drawing/2014/main" id="{D6B467FD-1BC6-0500-15BA-A6A1E0CC1189}"/>
                  </a:ext>
                </a:extLst>
              </p:cNvPr>
              <p:cNvSpPr txBox="1"/>
              <p:nvPr/>
            </p:nvSpPr>
            <p:spPr>
              <a:xfrm>
                <a:off x="9728615" y="-4473"/>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44" name="TextBox 243">
                <a:extLst>
                  <a:ext uri="{FF2B5EF4-FFF2-40B4-BE49-F238E27FC236}">
                    <a16:creationId xmlns:a16="http://schemas.microsoft.com/office/drawing/2014/main" id="{31CB1C69-E7DB-65D1-6F34-184F0AB6FC5C}"/>
                  </a:ext>
                </a:extLst>
              </p:cNvPr>
              <p:cNvSpPr txBox="1"/>
              <p:nvPr/>
            </p:nvSpPr>
            <p:spPr>
              <a:xfrm>
                <a:off x="9802295" y="2655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45" name="TextBox 244">
                <a:extLst>
                  <a:ext uri="{FF2B5EF4-FFF2-40B4-BE49-F238E27FC236}">
                    <a16:creationId xmlns:a16="http://schemas.microsoft.com/office/drawing/2014/main" id="{009B23EB-3CAB-78E5-A8E1-115A44B0D53E}"/>
                  </a:ext>
                </a:extLst>
              </p:cNvPr>
              <p:cNvSpPr txBox="1"/>
              <p:nvPr/>
            </p:nvSpPr>
            <p:spPr>
              <a:xfrm>
                <a:off x="9813508" y="2655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46" name="TextBox 245">
                <a:extLst>
                  <a:ext uri="{FF2B5EF4-FFF2-40B4-BE49-F238E27FC236}">
                    <a16:creationId xmlns:a16="http://schemas.microsoft.com/office/drawing/2014/main" id="{FEB6FB8C-8F1C-137C-8E1F-34CA6B57C37B}"/>
                  </a:ext>
                </a:extLst>
              </p:cNvPr>
              <p:cNvSpPr txBox="1"/>
              <p:nvPr/>
            </p:nvSpPr>
            <p:spPr>
              <a:xfrm>
                <a:off x="9820315" y="87972"/>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47" name="TextBox 246">
                <a:extLst>
                  <a:ext uri="{FF2B5EF4-FFF2-40B4-BE49-F238E27FC236}">
                    <a16:creationId xmlns:a16="http://schemas.microsoft.com/office/drawing/2014/main" id="{64757D38-19B7-2ACA-8283-CDBAE88FE667}"/>
                  </a:ext>
                </a:extLst>
              </p:cNvPr>
              <p:cNvSpPr txBox="1"/>
              <p:nvPr/>
            </p:nvSpPr>
            <p:spPr>
              <a:xfrm>
                <a:off x="9831528" y="87972"/>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48" name="TextBox 247">
                <a:extLst>
                  <a:ext uri="{FF2B5EF4-FFF2-40B4-BE49-F238E27FC236}">
                    <a16:creationId xmlns:a16="http://schemas.microsoft.com/office/drawing/2014/main" id="{484DD196-07CB-BBAB-8B74-6E4696C17F89}"/>
                  </a:ext>
                </a:extLst>
              </p:cNvPr>
              <p:cNvSpPr txBox="1"/>
              <p:nvPr/>
            </p:nvSpPr>
            <p:spPr>
              <a:xfrm>
                <a:off x="9832422" y="112800"/>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49" name="TextBox 248">
                <a:extLst>
                  <a:ext uri="{FF2B5EF4-FFF2-40B4-BE49-F238E27FC236}">
                    <a16:creationId xmlns:a16="http://schemas.microsoft.com/office/drawing/2014/main" id="{2FEAAB0E-25D2-C5F7-89B8-CE2DAF883DFA}"/>
                  </a:ext>
                </a:extLst>
              </p:cNvPr>
              <p:cNvSpPr txBox="1"/>
              <p:nvPr/>
            </p:nvSpPr>
            <p:spPr>
              <a:xfrm>
                <a:off x="9843635" y="112800"/>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50" name="TextBox 249">
                <a:extLst>
                  <a:ext uri="{FF2B5EF4-FFF2-40B4-BE49-F238E27FC236}">
                    <a16:creationId xmlns:a16="http://schemas.microsoft.com/office/drawing/2014/main" id="{9203D035-EEE0-5158-DC7C-5AA47ECF8906}"/>
                  </a:ext>
                </a:extLst>
              </p:cNvPr>
              <p:cNvSpPr txBox="1"/>
              <p:nvPr/>
            </p:nvSpPr>
            <p:spPr>
              <a:xfrm>
                <a:off x="9843554" y="142170"/>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51" name="TextBox 250">
                <a:extLst>
                  <a:ext uri="{FF2B5EF4-FFF2-40B4-BE49-F238E27FC236}">
                    <a16:creationId xmlns:a16="http://schemas.microsoft.com/office/drawing/2014/main" id="{D6B1819B-E17E-1BCC-AFEF-74D43CDDF9A0}"/>
                  </a:ext>
                </a:extLst>
              </p:cNvPr>
              <p:cNvSpPr txBox="1"/>
              <p:nvPr/>
            </p:nvSpPr>
            <p:spPr>
              <a:xfrm>
                <a:off x="9854767" y="142170"/>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D77624"/>
                    </a:solidFill>
                    <a:effectLst/>
                    <a:uLnTx/>
                    <a:uFillTx/>
                    <a:latin typeface="Arial"/>
                    <a:ea typeface="+mn-ea"/>
                    <a:cs typeface="Arial"/>
                    <a:sym typeface="Arial"/>
                  </a:rPr>
                  <a:t>+</a:t>
                </a:r>
              </a:p>
            </p:txBody>
          </p:sp>
          <p:sp>
            <p:nvSpPr>
              <p:cNvPr id="252" name="TextBox 251">
                <a:extLst>
                  <a:ext uri="{FF2B5EF4-FFF2-40B4-BE49-F238E27FC236}">
                    <a16:creationId xmlns:a16="http://schemas.microsoft.com/office/drawing/2014/main" id="{AD7E9182-EB33-A03E-A3E1-A4623542837A}"/>
                  </a:ext>
                </a:extLst>
              </p:cNvPr>
              <p:cNvSpPr txBox="1"/>
              <p:nvPr/>
            </p:nvSpPr>
            <p:spPr>
              <a:xfrm>
                <a:off x="9895087" y="53535"/>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53" name="TextBox 252">
                <a:extLst>
                  <a:ext uri="{FF2B5EF4-FFF2-40B4-BE49-F238E27FC236}">
                    <a16:creationId xmlns:a16="http://schemas.microsoft.com/office/drawing/2014/main" id="{6BFDA44E-1D49-F704-ED67-1E11D51FCC36}"/>
                  </a:ext>
                </a:extLst>
              </p:cNvPr>
              <p:cNvSpPr txBox="1"/>
              <p:nvPr/>
            </p:nvSpPr>
            <p:spPr>
              <a:xfrm>
                <a:off x="9906300" y="53535"/>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54" name="TextBox 253">
                <a:extLst>
                  <a:ext uri="{FF2B5EF4-FFF2-40B4-BE49-F238E27FC236}">
                    <a16:creationId xmlns:a16="http://schemas.microsoft.com/office/drawing/2014/main" id="{92D7A307-C9F7-EBC7-E737-AC254995D242}"/>
                  </a:ext>
                </a:extLst>
              </p:cNvPr>
              <p:cNvSpPr txBox="1"/>
              <p:nvPr/>
            </p:nvSpPr>
            <p:spPr>
              <a:xfrm>
                <a:off x="9935094" y="5615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55" name="TextBox 254">
                <a:extLst>
                  <a:ext uri="{FF2B5EF4-FFF2-40B4-BE49-F238E27FC236}">
                    <a16:creationId xmlns:a16="http://schemas.microsoft.com/office/drawing/2014/main" id="{18DA01CB-0CF7-CB59-641F-2145319A10DD}"/>
                  </a:ext>
                </a:extLst>
              </p:cNvPr>
              <p:cNvSpPr txBox="1"/>
              <p:nvPr/>
            </p:nvSpPr>
            <p:spPr>
              <a:xfrm>
                <a:off x="9946307" y="5615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56" name="TextBox 255">
                <a:extLst>
                  <a:ext uri="{FF2B5EF4-FFF2-40B4-BE49-F238E27FC236}">
                    <a16:creationId xmlns:a16="http://schemas.microsoft.com/office/drawing/2014/main" id="{D2096919-1189-7355-2569-E2555CD84F7C}"/>
                  </a:ext>
                </a:extLst>
              </p:cNvPr>
              <p:cNvSpPr txBox="1"/>
              <p:nvPr/>
            </p:nvSpPr>
            <p:spPr>
              <a:xfrm>
                <a:off x="9641297" y="-6954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57" name="TextBox 256">
                <a:extLst>
                  <a:ext uri="{FF2B5EF4-FFF2-40B4-BE49-F238E27FC236}">
                    <a16:creationId xmlns:a16="http://schemas.microsoft.com/office/drawing/2014/main" id="{F968822E-6920-ADF1-608B-7CF9A7E56386}"/>
                  </a:ext>
                </a:extLst>
              </p:cNvPr>
              <p:cNvSpPr txBox="1"/>
              <p:nvPr/>
            </p:nvSpPr>
            <p:spPr>
              <a:xfrm>
                <a:off x="9652510" y="-6954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58" name="TextBox 257">
                <a:extLst>
                  <a:ext uri="{FF2B5EF4-FFF2-40B4-BE49-F238E27FC236}">
                    <a16:creationId xmlns:a16="http://schemas.microsoft.com/office/drawing/2014/main" id="{DEDB4AE6-6698-70F5-5241-D894E7795A2F}"/>
                  </a:ext>
                </a:extLst>
              </p:cNvPr>
              <p:cNvSpPr txBox="1"/>
              <p:nvPr/>
            </p:nvSpPr>
            <p:spPr>
              <a:xfrm>
                <a:off x="9655329" y="-69056"/>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59" name="TextBox 258">
                <a:extLst>
                  <a:ext uri="{FF2B5EF4-FFF2-40B4-BE49-F238E27FC236}">
                    <a16:creationId xmlns:a16="http://schemas.microsoft.com/office/drawing/2014/main" id="{8965B44A-0D1B-B211-117A-3ABD69070943}"/>
                  </a:ext>
                </a:extLst>
              </p:cNvPr>
              <p:cNvSpPr txBox="1"/>
              <p:nvPr/>
            </p:nvSpPr>
            <p:spPr>
              <a:xfrm>
                <a:off x="9666542" y="-69056"/>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60" name="TextBox 259">
                <a:extLst>
                  <a:ext uri="{FF2B5EF4-FFF2-40B4-BE49-F238E27FC236}">
                    <a16:creationId xmlns:a16="http://schemas.microsoft.com/office/drawing/2014/main" id="{54D172CD-5841-0B94-BA07-2BF6E8CB7EBD}"/>
                  </a:ext>
                </a:extLst>
              </p:cNvPr>
              <p:cNvSpPr txBox="1"/>
              <p:nvPr/>
            </p:nvSpPr>
            <p:spPr>
              <a:xfrm>
                <a:off x="9698717" y="-53177"/>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61" name="TextBox 260">
                <a:extLst>
                  <a:ext uri="{FF2B5EF4-FFF2-40B4-BE49-F238E27FC236}">
                    <a16:creationId xmlns:a16="http://schemas.microsoft.com/office/drawing/2014/main" id="{92D0E123-07A7-2A84-64B1-4B675312C841}"/>
                  </a:ext>
                </a:extLst>
              </p:cNvPr>
              <p:cNvSpPr txBox="1"/>
              <p:nvPr/>
            </p:nvSpPr>
            <p:spPr>
              <a:xfrm>
                <a:off x="9709930" y="-53177"/>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62" name="TextBox 261">
                <a:extLst>
                  <a:ext uri="{FF2B5EF4-FFF2-40B4-BE49-F238E27FC236}">
                    <a16:creationId xmlns:a16="http://schemas.microsoft.com/office/drawing/2014/main" id="{926C0031-0453-4639-4FAC-81B5C1638411}"/>
                  </a:ext>
                </a:extLst>
              </p:cNvPr>
              <p:cNvSpPr txBox="1"/>
              <p:nvPr/>
            </p:nvSpPr>
            <p:spPr>
              <a:xfrm>
                <a:off x="9723764" y="-54715"/>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63" name="TextBox 262">
                <a:extLst>
                  <a:ext uri="{FF2B5EF4-FFF2-40B4-BE49-F238E27FC236}">
                    <a16:creationId xmlns:a16="http://schemas.microsoft.com/office/drawing/2014/main" id="{A88618CF-E544-7739-0920-A2F553D54352}"/>
                  </a:ext>
                </a:extLst>
              </p:cNvPr>
              <p:cNvSpPr txBox="1"/>
              <p:nvPr/>
            </p:nvSpPr>
            <p:spPr>
              <a:xfrm>
                <a:off x="9734977" y="-54715"/>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64" name="TextBox 263">
                <a:extLst>
                  <a:ext uri="{FF2B5EF4-FFF2-40B4-BE49-F238E27FC236}">
                    <a16:creationId xmlns:a16="http://schemas.microsoft.com/office/drawing/2014/main" id="{0E429D6F-0BE2-EF07-DFBC-F1AF9B16B496}"/>
                  </a:ext>
                </a:extLst>
              </p:cNvPr>
              <p:cNvSpPr txBox="1"/>
              <p:nvPr/>
            </p:nvSpPr>
            <p:spPr>
              <a:xfrm>
                <a:off x="9835004" y="11848"/>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65" name="TextBox 264">
                <a:extLst>
                  <a:ext uri="{FF2B5EF4-FFF2-40B4-BE49-F238E27FC236}">
                    <a16:creationId xmlns:a16="http://schemas.microsoft.com/office/drawing/2014/main" id="{2C7E3A53-C609-35DC-A7F1-05103F7B5117}"/>
                  </a:ext>
                </a:extLst>
              </p:cNvPr>
              <p:cNvSpPr txBox="1"/>
              <p:nvPr/>
            </p:nvSpPr>
            <p:spPr>
              <a:xfrm>
                <a:off x="9846217" y="11848"/>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66" name="TextBox 265">
                <a:extLst>
                  <a:ext uri="{FF2B5EF4-FFF2-40B4-BE49-F238E27FC236}">
                    <a16:creationId xmlns:a16="http://schemas.microsoft.com/office/drawing/2014/main" id="{9598083F-6768-D0F4-37B5-72697EC191B5}"/>
                  </a:ext>
                </a:extLst>
              </p:cNvPr>
              <p:cNvSpPr txBox="1"/>
              <p:nvPr/>
            </p:nvSpPr>
            <p:spPr>
              <a:xfrm>
                <a:off x="9814322" y="-3990"/>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67" name="TextBox 266">
                <a:extLst>
                  <a:ext uri="{FF2B5EF4-FFF2-40B4-BE49-F238E27FC236}">
                    <a16:creationId xmlns:a16="http://schemas.microsoft.com/office/drawing/2014/main" id="{DFC293DD-0454-D1C3-A40F-8BF7D67C751E}"/>
                  </a:ext>
                </a:extLst>
              </p:cNvPr>
              <p:cNvSpPr txBox="1"/>
              <p:nvPr/>
            </p:nvSpPr>
            <p:spPr>
              <a:xfrm>
                <a:off x="9825535" y="-3990"/>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68" name="TextBox 267">
                <a:extLst>
                  <a:ext uri="{FF2B5EF4-FFF2-40B4-BE49-F238E27FC236}">
                    <a16:creationId xmlns:a16="http://schemas.microsoft.com/office/drawing/2014/main" id="{944FDB3B-65FA-98CC-4C9B-FD546AEB3CFC}"/>
                  </a:ext>
                </a:extLst>
              </p:cNvPr>
              <p:cNvSpPr txBox="1"/>
              <p:nvPr/>
            </p:nvSpPr>
            <p:spPr>
              <a:xfrm>
                <a:off x="9753064" y="-48295"/>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69" name="TextBox 268">
                <a:extLst>
                  <a:ext uri="{FF2B5EF4-FFF2-40B4-BE49-F238E27FC236}">
                    <a16:creationId xmlns:a16="http://schemas.microsoft.com/office/drawing/2014/main" id="{2E95056F-3889-0FCF-0263-99DBB031D3FF}"/>
                  </a:ext>
                </a:extLst>
              </p:cNvPr>
              <p:cNvSpPr txBox="1"/>
              <p:nvPr/>
            </p:nvSpPr>
            <p:spPr>
              <a:xfrm>
                <a:off x="9764277" y="-48295"/>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70" name="TextBox 269">
                <a:extLst>
                  <a:ext uri="{FF2B5EF4-FFF2-40B4-BE49-F238E27FC236}">
                    <a16:creationId xmlns:a16="http://schemas.microsoft.com/office/drawing/2014/main" id="{31AF0019-9983-95FD-4ABF-D736EB87B220}"/>
                  </a:ext>
                </a:extLst>
              </p:cNvPr>
              <p:cNvSpPr txBox="1"/>
              <p:nvPr/>
            </p:nvSpPr>
            <p:spPr>
              <a:xfrm>
                <a:off x="9768894" y="-38065"/>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71" name="TextBox 270">
                <a:extLst>
                  <a:ext uri="{FF2B5EF4-FFF2-40B4-BE49-F238E27FC236}">
                    <a16:creationId xmlns:a16="http://schemas.microsoft.com/office/drawing/2014/main" id="{E3E6DB6D-E284-FDF9-ECB7-BE225ACE8BC8}"/>
                  </a:ext>
                </a:extLst>
              </p:cNvPr>
              <p:cNvSpPr txBox="1"/>
              <p:nvPr/>
            </p:nvSpPr>
            <p:spPr>
              <a:xfrm>
                <a:off x="9780107" y="-38065"/>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72" name="TextBox 271">
                <a:extLst>
                  <a:ext uri="{FF2B5EF4-FFF2-40B4-BE49-F238E27FC236}">
                    <a16:creationId xmlns:a16="http://schemas.microsoft.com/office/drawing/2014/main" id="{43AD5EC6-FCC3-2AC0-CB44-485D6B7B4386}"/>
                  </a:ext>
                </a:extLst>
              </p:cNvPr>
              <p:cNvSpPr txBox="1"/>
              <p:nvPr/>
            </p:nvSpPr>
            <p:spPr>
              <a:xfrm>
                <a:off x="9789915" y="-21673"/>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73" name="TextBox 272">
                <a:extLst>
                  <a:ext uri="{FF2B5EF4-FFF2-40B4-BE49-F238E27FC236}">
                    <a16:creationId xmlns:a16="http://schemas.microsoft.com/office/drawing/2014/main" id="{94D1BD1E-7ABD-6A69-59B6-6D1B0D13980C}"/>
                  </a:ext>
                </a:extLst>
              </p:cNvPr>
              <p:cNvSpPr txBox="1"/>
              <p:nvPr/>
            </p:nvSpPr>
            <p:spPr>
              <a:xfrm>
                <a:off x="9801128" y="-21673"/>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74" name="TextBox 273">
                <a:extLst>
                  <a:ext uri="{FF2B5EF4-FFF2-40B4-BE49-F238E27FC236}">
                    <a16:creationId xmlns:a16="http://schemas.microsoft.com/office/drawing/2014/main" id="{B31B7FBC-6DBF-E913-BAD1-D9BC9208ACFC}"/>
                  </a:ext>
                </a:extLst>
              </p:cNvPr>
              <p:cNvSpPr txBox="1"/>
              <p:nvPr/>
            </p:nvSpPr>
            <p:spPr>
              <a:xfrm>
                <a:off x="10052377" y="272600"/>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75" name="TextBox 274">
                <a:extLst>
                  <a:ext uri="{FF2B5EF4-FFF2-40B4-BE49-F238E27FC236}">
                    <a16:creationId xmlns:a16="http://schemas.microsoft.com/office/drawing/2014/main" id="{2DF53F47-F058-5065-F142-888202FA816F}"/>
                  </a:ext>
                </a:extLst>
              </p:cNvPr>
              <p:cNvSpPr txBox="1"/>
              <p:nvPr/>
            </p:nvSpPr>
            <p:spPr>
              <a:xfrm>
                <a:off x="10074429" y="302241"/>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76" name="TextBox 275">
                <a:extLst>
                  <a:ext uri="{FF2B5EF4-FFF2-40B4-BE49-F238E27FC236}">
                    <a16:creationId xmlns:a16="http://schemas.microsoft.com/office/drawing/2014/main" id="{64C30317-3430-903D-6E56-1C5AEC9619FE}"/>
                  </a:ext>
                </a:extLst>
              </p:cNvPr>
              <p:cNvSpPr txBox="1"/>
              <p:nvPr/>
            </p:nvSpPr>
            <p:spPr>
              <a:xfrm>
                <a:off x="10107984" y="317561"/>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77" name="TextBox 276">
                <a:extLst>
                  <a:ext uri="{FF2B5EF4-FFF2-40B4-BE49-F238E27FC236}">
                    <a16:creationId xmlns:a16="http://schemas.microsoft.com/office/drawing/2014/main" id="{3FAACA27-5C0A-BC6F-C775-E9D600ADCF30}"/>
                  </a:ext>
                </a:extLst>
              </p:cNvPr>
              <p:cNvSpPr txBox="1"/>
              <p:nvPr/>
            </p:nvSpPr>
            <p:spPr>
              <a:xfrm>
                <a:off x="10987638" y="899443"/>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78" name="TextBox 277">
                <a:extLst>
                  <a:ext uri="{FF2B5EF4-FFF2-40B4-BE49-F238E27FC236}">
                    <a16:creationId xmlns:a16="http://schemas.microsoft.com/office/drawing/2014/main" id="{94536B2A-F15F-B1E5-20C7-C668EB64C074}"/>
                  </a:ext>
                </a:extLst>
              </p:cNvPr>
              <p:cNvSpPr txBox="1"/>
              <p:nvPr/>
            </p:nvSpPr>
            <p:spPr>
              <a:xfrm>
                <a:off x="10998851" y="899443"/>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79" name="TextBox 278">
                <a:extLst>
                  <a:ext uri="{FF2B5EF4-FFF2-40B4-BE49-F238E27FC236}">
                    <a16:creationId xmlns:a16="http://schemas.microsoft.com/office/drawing/2014/main" id="{64D9D995-10B2-7968-A81B-D244C8157ECD}"/>
                  </a:ext>
                </a:extLst>
              </p:cNvPr>
              <p:cNvSpPr txBox="1"/>
              <p:nvPr/>
            </p:nvSpPr>
            <p:spPr>
              <a:xfrm>
                <a:off x="11096374" y="1032916"/>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80" name="TextBox 279">
                <a:extLst>
                  <a:ext uri="{FF2B5EF4-FFF2-40B4-BE49-F238E27FC236}">
                    <a16:creationId xmlns:a16="http://schemas.microsoft.com/office/drawing/2014/main" id="{A0AAF598-E003-79FD-6BA2-D12D7AADC120}"/>
                  </a:ext>
                </a:extLst>
              </p:cNvPr>
              <p:cNvSpPr txBox="1"/>
              <p:nvPr/>
            </p:nvSpPr>
            <p:spPr>
              <a:xfrm>
                <a:off x="11107587" y="1032916"/>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81" name="TextBox 280">
                <a:extLst>
                  <a:ext uri="{FF2B5EF4-FFF2-40B4-BE49-F238E27FC236}">
                    <a16:creationId xmlns:a16="http://schemas.microsoft.com/office/drawing/2014/main" id="{A6B0C7B4-64D5-6636-B10B-12F1295D67F7}"/>
                  </a:ext>
                </a:extLst>
              </p:cNvPr>
              <p:cNvSpPr txBox="1"/>
              <p:nvPr/>
            </p:nvSpPr>
            <p:spPr>
              <a:xfrm>
                <a:off x="11126855" y="1030758"/>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82" name="TextBox 281">
                <a:extLst>
                  <a:ext uri="{FF2B5EF4-FFF2-40B4-BE49-F238E27FC236}">
                    <a16:creationId xmlns:a16="http://schemas.microsoft.com/office/drawing/2014/main" id="{9592B741-1C3A-B9AE-834C-646863B11074}"/>
                  </a:ext>
                </a:extLst>
              </p:cNvPr>
              <p:cNvSpPr txBox="1"/>
              <p:nvPr/>
            </p:nvSpPr>
            <p:spPr>
              <a:xfrm>
                <a:off x="11138068" y="1030758"/>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83" name="TextBox 282">
                <a:extLst>
                  <a:ext uri="{FF2B5EF4-FFF2-40B4-BE49-F238E27FC236}">
                    <a16:creationId xmlns:a16="http://schemas.microsoft.com/office/drawing/2014/main" id="{709F1910-A134-8790-A234-B88B23BBA77D}"/>
                  </a:ext>
                </a:extLst>
              </p:cNvPr>
              <p:cNvSpPr txBox="1"/>
              <p:nvPr/>
            </p:nvSpPr>
            <p:spPr>
              <a:xfrm>
                <a:off x="11972080" y="1141442"/>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84" name="TextBox 283">
                <a:extLst>
                  <a:ext uri="{FF2B5EF4-FFF2-40B4-BE49-F238E27FC236}">
                    <a16:creationId xmlns:a16="http://schemas.microsoft.com/office/drawing/2014/main" id="{041D65DB-5FEA-0BD8-FAEC-04AA0DB00236}"/>
                  </a:ext>
                </a:extLst>
              </p:cNvPr>
              <p:cNvSpPr txBox="1"/>
              <p:nvPr/>
            </p:nvSpPr>
            <p:spPr>
              <a:xfrm>
                <a:off x="11983293" y="1141442"/>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85" name="TextBox 284">
                <a:extLst>
                  <a:ext uri="{FF2B5EF4-FFF2-40B4-BE49-F238E27FC236}">
                    <a16:creationId xmlns:a16="http://schemas.microsoft.com/office/drawing/2014/main" id="{1983655A-1217-7315-334F-37B6A965B43C}"/>
                  </a:ext>
                </a:extLst>
              </p:cNvPr>
              <p:cNvSpPr txBox="1"/>
              <p:nvPr/>
            </p:nvSpPr>
            <p:spPr>
              <a:xfrm>
                <a:off x="10621778" y="847148"/>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86" name="TextBox 285">
                <a:extLst>
                  <a:ext uri="{FF2B5EF4-FFF2-40B4-BE49-F238E27FC236}">
                    <a16:creationId xmlns:a16="http://schemas.microsoft.com/office/drawing/2014/main" id="{8D603131-5735-9831-3570-618C07CB36C3}"/>
                  </a:ext>
                </a:extLst>
              </p:cNvPr>
              <p:cNvSpPr txBox="1"/>
              <p:nvPr/>
            </p:nvSpPr>
            <p:spPr>
              <a:xfrm>
                <a:off x="10646948" y="848791"/>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87" name="TextBox 286">
                <a:extLst>
                  <a:ext uri="{FF2B5EF4-FFF2-40B4-BE49-F238E27FC236}">
                    <a16:creationId xmlns:a16="http://schemas.microsoft.com/office/drawing/2014/main" id="{B249717D-903B-D267-E6E5-227073D0A989}"/>
                  </a:ext>
                </a:extLst>
              </p:cNvPr>
              <p:cNvSpPr txBox="1"/>
              <p:nvPr/>
            </p:nvSpPr>
            <p:spPr>
              <a:xfrm>
                <a:off x="10691478" y="85081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88" name="TextBox 287">
                <a:extLst>
                  <a:ext uri="{FF2B5EF4-FFF2-40B4-BE49-F238E27FC236}">
                    <a16:creationId xmlns:a16="http://schemas.microsoft.com/office/drawing/2014/main" id="{D3AC52C7-7736-BD34-8FB7-47F66B1A0D39}"/>
                  </a:ext>
                </a:extLst>
              </p:cNvPr>
              <p:cNvSpPr txBox="1"/>
              <p:nvPr/>
            </p:nvSpPr>
            <p:spPr>
              <a:xfrm>
                <a:off x="10737403" y="867827"/>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89" name="TextBox 288">
                <a:extLst>
                  <a:ext uri="{FF2B5EF4-FFF2-40B4-BE49-F238E27FC236}">
                    <a16:creationId xmlns:a16="http://schemas.microsoft.com/office/drawing/2014/main" id="{26AA44CB-751A-29E8-2033-91EBBE940A34}"/>
                  </a:ext>
                </a:extLst>
              </p:cNvPr>
              <p:cNvSpPr txBox="1"/>
              <p:nvPr/>
            </p:nvSpPr>
            <p:spPr>
              <a:xfrm>
                <a:off x="10762090" y="902061"/>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90" name="TextBox 289">
                <a:extLst>
                  <a:ext uri="{FF2B5EF4-FFF2-40B4-BE49-F238E27FC236}">
                    <a16:creationId xmlns:a16="http://schemas.microsoft.com/office/drawing/2014/main" id="{EF7705E3-3386-4568-96FD-6845F839217D}"/>
                  </a:ext>
                </a:extLst>
              </p:cNvPr>
              <p:cNvSpPr txBox="1"/>
              <p:nvPr/>
            </p:nvSpPr>
            <p:spPr>
              <a:xfrm>
                <a:off x="10835227" y="901601"/>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91" name="TextBox 290">
                <a:extLst>
                  <a:ext uri="{FF2B5EF4-FFF2-40B4-BE49-F238E27FC236}">
                    <a16:creationId xmlns:a16="http://schemas.microsoft.com/office/drawing/2014/main" id="{DCC6CB2E-0B3E-01E9-7511-6130C904967D}"/>
                  </a:ext>
                </a:extLst>
              </p:cNvPr>
              <p:cNvSpPr txBox="1"/>
              <p:nvPr/>
            </p:nvSpPr>
            <p:spPr>
              <a:xfrm>
                <a:off x="10856886" y="90228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92" name="TextBox 291">
                <a:extLst>
                  <a:ext uri="{FF2B5EF4-FFF2-40B4-BE49-F238E27FC236}">
                    <a16:creationId xmlns:a16="http://schemas.microsoft.com/office/drawing/2014/main" id="{C59F5023-D175-5735-8EA2-36459CE41676}"/>
                  </a:ext>
                </a:extLst>
              </p:cNvPr>
              <p:cNvSpPr txBox="1"/>
              <p:nvPr/>
            </p:nvSpPr>
            <p:spPr>
              <a:xfrm>
                <a:off x="10880836" y="898054"/>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93" name="TextBox 292">
                <a:extLst>
                  <a:ext uri="{FF2B5EF4-FFF2-40B4-BE49-F238E27FC236}">
                    <a16:creationId xmlns:a16="http://schemas.microsoft.com/office/drawing/2014/main" id="{7DB714B8-3F6D-73E7-018B-B8B95AAB4C0D}"/>
                  </a:ext>
                </a:extLst>
              </p:cNvPr>
              <p:cNvSpPr txBox="1"/>
              <p:nvPr/>
            </p:nvSpPr>
            <p:spPr>
              <a:xfrm>
                <a:off x="10932243" y="899442"/>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94" name="TextBox 293">
                <a:extLst>
                  <a:ext uri="{FF2B5EF4-FFF2-40B4-BE49-F238E27FC236}">
                    <a16:creationId xmlns:a16="http://schemas.microsoft.com/office/drawing/2014/main" id="{A893EE5A-667A-FB03-6A24-D1B3D3D94F73}"/>
                  </a:ext>
                </a:extLst>
              </p:cNvPr>
              <p:cNvSpPr txBox="1"/>
              <p:nvPr/>
            </p:nvSpPr>
            <p:spPr>
              <a:xfrm>
                <a:off x="10956534" y="899441"/>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95" name="TextBox 294">
                <a:extLst>
                  <a:ext uri="{FF2B5EF4-FFF2-40B4-BE49-F238E27FC236}">
                    <a16:creationId xmlns:a16="http://schemas.microsoft.com/office/drawing/2014/main" id="{E372C63D-C828-CEC3-3347-A743BC7CBD76}"/>
                  </a:ext>
                </a:extLst>
              </p:cNvPr>
              <p:cNvSpPr txBox="1"/>
              <p:nvPr/>
            </p:nvSpPr>
            <p:spPr>
              <a:xfrm>
                <a:off x="11036835" y="942811"/>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96" name="TextBox 295">
                <a:extLst>
                  <a:ext uri="{FF2B5EF4-FFF2-40B4-BE49-F238E27FC236}">
                    <a16:creationId xmlns:a16="http://schemas.microsoft.com/office/drawing/2014/main" id="{2FBE2056-E39C-2098-B941-C0C7FABCBB23}"/>
                  </a:ext>
                </a:extLst>
              </p:cNvPr>
              <p:cNvSpPr txBox="1"/>
              <p:nvPr/>
            </p:nvSpPr>
            <p:spPr>
              <a:xfrm>
                <a:off x="11182466" y="1033391"/>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97" name="TextBox 296">
                <a:extLst>
                  <a:ext uri="{FF2B5EF4-FFF2-40B4-BE49-F238E27FC236}">
                    <a16:creationId xmlns:a16="http://schemas.microsoft.com/office/drawing/2014/main" id="{6ABA105A-28E5-F2F2-48AD-C06AD9639E5B}"/>
                  </a:ext>
                </a:extLst>
              </p:cNvPr>
              <p:cNvSpPr txBox="1"/>
              <p:nvPr/>
            </p:nvSpPr>
            <p:spPr>
              <a:xfrm>
                <a:off x="11625761" y="1028596"/>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98" name="TextBox 297">
                <a:extLst>
                  <a:ext uri="{FF2B5EF4-FFF2-40B4-BE49-F238E27FC236}">
                    <a16:creationId xmlns:a16="http://schemas.microsoft.com/office/drawing/2014/main" id="{E86A36B9-E11B-9622-69CC-8E07B39A5F10}"/>
                  </a:ext>
                </a:extLst>
              </p:cNvPr>
              <p:cNvSpPr txBox="1"/>
              <p:nvPr/>
            </p:nvSpPr>
            <p:spPr>
              <a:xfrm>
                <a:off x="11869119" y="1144812"/>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299" name="TextBox 298">
                <a:extLst>
                  <a:ext uri="{FF2B5EF4-FFF2-40B4-BE49-F238E27FC236}">
                    <a16:creationId xmlns:a16="http://schemas.microsoft.com/office/drawing/2014/main" id="{45973240-1FA2-1A7A-E34D-1C536F90DDDA}"/>
                  </a:ext>
                </a:extLst>
              </p:cNvPr>
              <p:cNvSpPr txBox="1"/>
              <p:nvPr/>
            </p:nvSpPr>
            <p:spPr>
              <a:xfrm>
                <a:off x="11898130" y="1142138"/>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sp>
            <p:nvSpPr>
              <p:cNvPr id="300" name="TextBox 299">
                <a:extLst>
                  <a:ext uri="{FF2B5EF4-FFF2-40B4-BE49-F238E27FC236}">
                    <a16:creationId xmlns:a16="http://schemas.microsoft.com/office/drawing/2014/main" id="{D70716CE-D424-5195-626B-82CE3F551511}"/>
                  </a:ext>
                </a:extLst>
              </p:cNvPr>
              <p:cNvSpPr txBox="1"/>
              <p:nvPr/>
            </p:nvSpPr>
            <p:spPr>
              <a:xfrm>
                <a:off x="12011943" y="1138132"/>
                <a:ext cx="228669" cy="25391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MX" sz="1600" b="0" i="0" u="none" strike="noStrike" kern="1200" cap="none" spc="0" normalizeH="0" baseline="0" noProof="0">
                    <a:ln>
                      <a:noFill/>
                    </a:ln>
                    <a:solidFill>
                      <a:srgbClr val="09345A"/>
                    </a:solidFill>
                    <a:effectLst/>
                    <a:uLnTx/>
                    <a:uFillTx/>
                    <a:latin typeface="Arial"/>
                    <a:ea typeface="+mn-ea"/>
                    <a:cs typeface="Arial"/>
                    <a:sym typeface="Arial"/>
                  </a:rPr>
                  <a:t>+</a:t>
                </a:r>
              </a:p>
            </p:txBody>
          </p:sp>
        </p:grpSp>
        <p:sp>
          <p:nvSpPr>
            <p:cNvPr id="146" name="TextBox 145">
              <a:extLst>
                <a:ext uri="{FF2B5EF4-FFF2-40B4-BE49-F238E27FC236}">
                  <a16:creationId xmlns:a16="http://schemas.microsoft.com/office/drawing/2014/main" id="{F4CFA361-7355-9C3C-2634-23C39091651D}"/>
                </a:ext>
              </a:extLst>
            </p:cNvPr>
            <p:cNvSpPr txBox="1"/>
            <p:nvPr/>
          </p:nvSpPr>
          <p:spPr>
            <a:xfrm rot="16200000">
              <a:off x="3649589" y="2359014"/>
              <a:ext cx="2007531" cy="238575"/>
            </a:xfrm>
            <a:prstGeom prst="rect">
              <a:avLst/>
            </a:prstGeom>
            <a:solidFill>
              <a:schemeClr val="bg1"/>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a:ln>
                    <a:noFill/>
                  </a:ln>
                  <a:solidFill>
                    <a:srgbClr val="000000"/>
                  </a:solidFill>
                  <a:effectLst/>
                  <a:uLnTx/>
                  <a:uFillTx/>
                  <a:latin typeface="Arial"/>
                  <a:ea typeface="+mn-ea"/>
                  <a:cs typeface="Arial"/>
                  <a:sym typeface="Arial"/>
                </a:rPr>
                <a:t>PFS, Probability</a:t>
              </a:r>
            </a:p>
          </p:txBody>
        </p:sp>
        <p:sp>
          <p:nvSpPr>
            <p:cNvPr id="147" name="TextBox 146">
              <a:extLst>
                <a:ext uri="{FF2B5EF4-FFF2-40B4-BE49-F238E27FC236}">
                  <a16:creationId xmlns:a16="http://schemas.microsoft.com/office/drawing/2014/main" id="{EE237B3F-32C1-D187-14A1-4B027143BE97}"/>
                </a:ext>
              </a:extLst>
            </p:cNvPr>
            <p:cNvSpPr txBox="1"/>
            <p:nvPr/>
          </p:nvSpPr>
          <p:spPr>
            <a:xfrm>
              <a:off x="4620303" y="959287"/>
              <a:ext cx="4189182" cy="284742"/>
            </a:xfrm>
            <a:prstGeom prst="rect">
              <a:avLst/>
            </a:prstGeom>
            <a:solidFill>
              <a:schemeClr val="bg1"/>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err="1">
                  <a:ln>
                    <a:noFill/>
                  </a:ln>
                  <a:solidFill>
                    <a:srgbClr val="000000"/>
                  </a:solidFill>
                  <a:effectLst/>
                  <a:uLnTx/>
                  <a:uFillTx/>
                  <a:latin typeface="Arial"/>
                  <a:ea typeface="+mn-ea"/>
                  <a:cs typeface="Arial"/>
                  <a:sym typeface="Arial"/>
                </a:rPr>
                <a:t>pMMR</a:t>
              </a:r>
              <a:r>
                <a:rPr kumimoji="0" lang="en-US" sz="1867" b="1" i="0" u="none" strike="noStrike" kern="1200" cap="none" spc="0" normalizeH="0" baseline="0" noProof="0" dirty="0">
                  <a:ln>
                    <a:noFill/>
                  </a:ln>
                  <a:solidFill>
                    <a:srgbClr val="000000"/>
                  </a:solidFill>
                  <a:effectLst/>
                  <a:uLnTx/>
                  <a:uFillTx/>
                  <a:latin typeface="Arial"/>
                  <a:ea typeface="+mn-ea"/>
                  <a:cs typeface="Arial"/>
                  <a:sym typeface="Arial"/>
                </a:rPr>
                <a:t> Cohort</a:t>
              </a:r>
            </a:p>
          </p:txBody>
        </p:sp>
        <p:sp>
          <p:nvSpPr>
            <p:cNvPr id="148" name="TextBox 147">
              <a:extLst>
                <a:ext uri="{FF2B5EF4-FFF2-40B4-BE49-F238E27FC236}">
                  <a16:creationId xmlns:a16="http://schemas.microsoft.com/office/drawing/2014/main" id="{63A91CC2-9657-615E-90FA-E32A14AF1993}"/>
                </a:ext>
              </a:extLst>
            </p:cNvPr>
            <p:cNvSpPr txBox="1"/>
            <p:nvPr/>
          </p:nvSpPr>
          <p:spPr>
            <a:xfrm>
              <a:off x="5485264" y="3661378"/>
              <a:ext cx="2389041" cy="238575"/>
            </a:xfrm>
            <a:prstGeom prst="rect">
              <a:avLst/>
            </a:prstGeom>
            <a:solidFill>
              <a:schemeClr val="bg1"/>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a:ln>
                    <a:noFill/>
                  </a:ln>
                  <a:solidFill>
                    <a:srgbClr val="000000"/>
                  </a:solidFill>
                  <a:effectLst/>
                  <a:uLnTx/>
                  <a:uFillTx/>
                  <a:latin typeface="Arial"/>
                  <a:ea typeface="+mn-ea"/>
                  <a:cs typeface="Arial"/>
                  <a:sym typeface="Arial"/>
                </a:rPr>
                <a:t>Time, mo</a:t>
              </a:r>
            </a:p>
          </p:txBody>
        </p:sp>
        <p:sp>
          <p:nvSpPr>
            <p:cNvPr id="149" name="TextBox 148">
              <a:extLst>
                <a:ext uri="{FF2B5EF4-FFF2-40B4-BE49-F238E27FC236}">
                  <a16:creationId xmlns:a16="http://schemas.microsoft.com/office/drawing/2014/main" id="{C0FF9227-CB14-419C-CE5F-B656C55D3468}"/>
                </a:ext>
              </a:extLst>
            </p:cNvPr>
            <p:cNvSpPr txBox="1"/>
            <p:nvPr/>
          </p:nvSpPr>
          <p:spPr>
            <a:xfrm>
              <a:off x="6750437" y="2368568"/>
              <a:ext cx="1940091" cy="184666"/>
            </a:xfrm>
            <a:prstGeom prst="rect">
              <a:avLst/>
            </a:prstGeom>
            <a:solidFill>
              <a:schemeClr val="bg1"/>
            </a:solid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9345A"/>
                  </a:solidFill>
                  <a:effectLst/>
                  <a:uLnTx/>
                  <a:uFillTx/>
                  <a:latin typeface="Arial"/>
                  <a:ea typeface="+mn-ea"/>
                  <a:cs typeface="Arial"/>
                  <a:sym typeface="Arial"/>
                </a:rPr>
                <a:t>Pembrolizumab + chemo</a:t>
              </a:r>
            </a:p>
          </p:txBody>
        </p:sp>
        <p:sp>
          <p:nvSpPr>
            <p:cNvPr id="150" name="TextBox 149">
              <a:extLst>
                <a:ext uri="{FF2B5EF4-FFF2-40B4-BE49-F238E27FC236}">
                  <a16:creationId xmlns:a16="http://schemas.microsoft.com/office/drawing/2014/main" id="{422B5C23-02C6-727A-9DBE-F0294931B7B0}"/>
                </a:ext>
              </a:extLst>
            </p:cNvPr>
            <p:cNvSpPr txBox="1"/>
            <p:nvPr/>
          </p:nvSpPr>
          <p:spPr>
            <a:xfrm>
              <a:off x="5228894" y="3104577"/>
              <a:ext cx="1342738" cy="184666"/>
            </a:xfrm>
            <a:prstGeom prst="rect">
              <a:avLst/>
            </a:prstGeom>
            <a:solidFill>
              <a:schemeClr val="bg1"/>
            </a:solid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77624"/>
                  </a:solidFill>
                  <a:effectLst/>
                  <a:uLnTx/>
                  <a:uFillTx/>
                  <a:latin typeface="Arial"/>
                  <a:ea typeface="+mn-ea"/>
                  <a:cs typeface="Arial"/>
                  <a:sym typeface="Arial"/>
                </a:rPr>
                <a:t>Placebo + chemo</a:t>
              </a:r>
            </a:p>
          </p:txBody>
        </p:sp>
        <p:sp>
          <p:nvSpPr>
            <p:cNvPr id="151" name="Freeform 152">
              <a:extLst>
                <a:ext uri="{FF2B5EF4-FFF2-40B4-BE49-F238E27FC236}">
                  <a16:creationId xmlns:a16="http://schemas.microsoft.com/office/drawing/2014/main" id="{D358317D-645E-1209-1BC2-A8A3DD6524AE}"/>
                </a:ext>
              </a:extLst>
            </p:cNvPr>
            <p:cNvSpPr/>
            <p:nvPr/>
          </p:nvSpPr>
          <p:spPr>
            <a:xfrm>
              <a:off x="5071965" y="1545418"/>
              <a:ext cx="2583976" cy="1660477"/>
            </a:xfrm>
            <a:custGeom>
              <a:avLst/>
              <a:gdLst>
                <a:gd name="connsiteX0" fmla="*/ 2583976 w 2583976"/>
                <a:gd name="connsiteY0" fmla="*/ 1660477 h 1660477"/>
                <a:gd name="connsiteX1" fmla="*/ 1792406 w 2583976"/>
                <a:gd name="connsiteY1" fmla="*/ 1660477 h 1660477"/>
                <a:gd name="connsiteX2" fmla="*/ 1792406 w 2583976"/>
                <a:gd name="connsiteY2" fmla="*/ 1614985 h 1660477"/>
                <a:gd name="connsiteX3" fmla="*/ 1642280 w 2583976"/>
                <a:gd name="connsiteY3" fmla="*/ 1614985 h 1660477"/>
                <a:gd name="connsiteX4" fmla="*/ 1642280 w 2583976"/>
                <a:gd name="connsiteY4" fmla="*/ 1614985 h 1660477"/>
                <a:gd name="connsiteX5" fmla="*/ 1619534 w 2583976"/>
                <a:gd name="connsiteY5" fmla="*/ 1592239 h 1660477"/>
                <a:gd name="connsiteX6" fmla="*/ 1619534 w 2583976"/>
                <a:gd name="connsiteY6" fmla="*/ 1551295 h 1660477"/>
                <a:gd name="connsiteX7" fmla="*/ 1483056 w 2583976"/>
                <a:gd name="connsiteY7" fmla="*/ 1551295 h 1660477"/>
                <a:gd name="connsiteX8" fmla="*/ 1483056 w 2583976"/>
                <a:gd name="connsiteY8" fmla="*/ 1528549 h 1660477"/>
                <a:gd name="connsiteX9" fmla="*/ 1387522 w 2583976"/>
                <a:gd name="connsiteY9" fmla="*/ 1528549 h 1660477"/>
                <a:gd name="connsiteX10" fmla="*/ 1387522 w 2583976"/>
                <a:gd name="connsiteY10" fmla="*/ 1501253 h 1660477"/>
                <a:gd name="connsiteX11" fmla="*/ 1382973 w 2583976"/>
                <a:gd name="connsiteY11" fmla="*/ 1501253 h 1660477"/>
                <a:gd name="connsiteX12" fmla="*/ 1382973 w 2583976"/>
                <a:gd name="connsiteY12" fmla="*/ 1483056 h 1660477"/>
                <a:gd name="connsiteX13" fmla="*/ 1251044 w 2583976"/>
                <a:gd name="connsiteY13" fmla="*/ 1483056 h 1660477"/>
                <a:gd name="connsiteX14" fmla="*/ 1251044 w 2583976"/>
                <a:gd name="connsiteY14" fmla="*/ 1464859 h 1660477"/>
                <a:gd name="connsiteX15" fmla="*/ 1196453 w 2583976"/>
                <a:gd name="connsiteY15" fmla="*/ 1464859 h 1660477"/>
                <a:gd name="connsiteX16" fmla="*/ 1196453 w 2583976"/>
                <a:gd name="connsiteY16" fmla="*/ 1437564 h 1660477"/>
                <a:gd name="connsiteX17" fmla="*/ 1182806 w 2583976"/>
                <a:gd name="connsiteY17" fmla="*/ 1437564 h 1660477"/>
                <a:gd name="connsiteX18" fmla="*/ 1182806 w 2583976"/>
                <a:gd name="connsiteY18" fmla="*/ 1396621 h 1660477"/>
                <a:gd name="connsiteX19" fmla="*/ 1164609 w 2583976"/>
                <a:gd name="connsiteY19" fmla="*/ 1396621 h 1660477"/>
                <a:gd name="connsiteX20" fmla="*/ 1164609 w 2583976"/>
                <a:gd name="connsiteY20" fmla="*/ 1378424 h 1660477"/>
                <a:gd name="connsiteX21" fmla="*/ 1160059 w 2583976"/>
                <a:gd name="connsiteY21" fmla="*/ 1373874 h 1660477"/>
                <a:gd name="connsiteX22" fmla="*/ 1160059 w 2583976"/>
                <a:gd name="connsiteY22" fmla="*/ 1364776 h 1660477"/>
                <a:gd name="connsiteX23" fmla="*/ 1123665 w 2583976"/>
                <a:gd name="connsiteY23" fmla="*/ 1364776 h 1660477"/>
                <a:gd name="connsiteX24" fmla="*/ 1123665 w 2583976"/>
                <a:gd name="connsiteY24" fmla="*/ 1351128 h 1660477"/>
                <a:gd name="connsiteX25" fmla="*/ 1073624 w 2583976"/>
                <a:gd name="connsiteY25" fmla="*/ 1351128 h 1660477"/>
                <a:gd name="connsiteX26" fmla="*/ 1073624 w 2583976"/>
                <a:gd name="connsiteY26" fmla="*/ 1332931 h 1660477"/>
                <a:gd name="connsiteX27" fmla="*/ 991737 w 2583976"/>
                <a:gd name="connsiteY27" fmla="*/ 1332931 h 1660477"/>
                <a:gd name="connsiteX28" fmla="*/ 991737 w 2583976"/>
                <a:gd name="connsiteY28" fmla="*/ 1291988 h 1660477"/>
                <a:gd name="connsiteX29" fmla="*/ 973540 w 2583976"/>
                <a:gd name="connsiteY29" fmla="*/ 1291988 h 1660477"/>
                <a:gd name="connsiteX30" fmla="*/ 973540 w 2583976"/>
                <a:gd name="connsiteY30" fmla="*/ 1246495 h 1660477"/>
                <a:gd name="connsiteX31" fmla="*/ 959892 w 2583976"/>
                <a:gd name="connsiteY31" fmla="*/ 1246495 h 1660477"/>
                <a:gd name="connsiteX32" fmla="*/ 959892 w 2583976"/>
                <a:gd name="connsiteY32" fmla="*/ 1191904 h 1660477"/>
                <a:gd name="connsiteX33" fmla="*/ 946244 w 2583976"/>
                <a:gd name="connsiteY33" fmla="*/ 1191904 h 1660477"/>
                <a:gd name="connsiteX34" fmla="*/ 946244 w 2583976"/>
                <a:gd name="connsiteY34" fmla="*/ 1132764 h 1660477"/>
                <a:gd name="connsiteX35" fmla="*/ 941695 w 2583976"/>
                <a:gd name="connsiteY35" fmla="*/ 1128215 h 1660477"/>
                <a:gd name="connsiteX36" fmla="*/ 941695 w 2583976"/>
                <a:gd name="connsiteY36" fmla="*/ 1105468 h 1660477"/>
                <a:gd name="connsiteX37" fmla="*/ 932597 w 2583976"/>
                <a:gd name="connsiteY37" fmla="*/ 1105468 h 1660477"/>
                <a:gd name="connsiteX38" fmla="*/ 932597 w 2583976"/>
                <a:gd name="connsiteY38" fmla="*/ 1078173 h 1660477"/>
                <a:gd name="connsiteX39" fmla="*/ 914400 w 2583976"/>
                <a:gd name="connsiteY39" fmla="*/ 1078173 h 1660477"/>
                <a:gd name="connsiteX40" fmla="*/ 914400 w 2583976"/>
                <a:gd name="connsiteY40" fmla="*/ 1050877 h 1660477"/>
                <a:gd name="connsiteX41" fmla="*/ 900752 w 2583976"/>
                <a:gd name="connsiteY41" fmla="*/ 1050877 h 1660477"/>
                <a:gd name="connsiteX42" fmla="*/ 900752 w 2583976"/>
                <a:gd name="connsiteY42" fmla="*/ 1032680 h 1660477"/>
                <a:gd name="connsiteX43" fmla="*/ 887104 w 2583976"/>
                <a:gd name="connsiteY43" fmla="*/ 1032680 h 1660477"/>
                <a:gd name="connsiteX44" fmla="*/ 887104 w 2583976"/>
                <a:gd name="connsiteY44" fmla="*/ 991737 h 1660477"/>
                <a:gd name="connsiteX45" fmla="*/ 814316 w 2583976"/>
                <a:gd name="connsiteY45" fmla="*/ 991737 h 1660477"/>
                <a:gd name="connsiteX46" fmla="*/ 814316 w 2583976"/>
                <a:gd name="connsiteY46" fmla="*/ 964441 h 1660477"/>
                <a:gd name="connsiteX47" fmla="*/ 773373 w 2583976"/>
                <a:gd name="connsiteY47" fmla="*/ 964441 h 1660477"/>
                <a:gd name="connsiteX48" fmla="*/ 773373 w 2583976"/>
                <a:gd name="connsiteY48" fmla="*/ 946244 h 1660477"/>
                <a:gd name="connsiteX49" fmla="*/ 741528 w 2583976"/>
                <a:gd name="connsiteY49" fmla="*/ 946244 h 1660477"/>
                <a:gd name="connsiteX50" fmla="*/ 741528 w 2583976"/>
                <a:gd name="connsiteY50" fmla="*/ 873456 h 1660477"/>
                <a:gd name="connsiteX51" fmla="*/ 723331 w 2583976"/>
                <a:gd name="connsiteY51" fmla="*/ 873456 h 1660477"/>
                <a:gd name="connsiteX52" fmla="*/ 723331 w 2583976"/>
                <a:gd name="connsiteY52" fmla="*/ 777922 h 1660477"/>
                <a:gd name="connsiteX53" fmla="*/ 709683 w 2583976"/>
                <a:gd name="connsiteY53" fmla="*/ 777922 h 1660477"/>
                <a:gd name="connsiteX54" fmla="*/ 709683 w 2583976"/>
                <a:gd name="connsiteY54" fmla="*/ 705134 h 1660477"/>
                <a:gd name="connsiteX55" fmla="*/ 673289 w 2583976"/>
                <a:gd name="connsiteY55" fmla="*/ 705134 h 1660477"/>
                <a:gd name="connsiteX56" fmla="*/ 677839 w 2583976"/>
                <a:gd name="connsiteY56" fmla="*/ 700584 h 1660477"/>
                <a:gd name="connsiteX57" fmla="*/ 623247 w 2583976"/>
                <a:gd name="connsiteY57" fmla="*/ 700584 h 1660477"/>
                <a:gd name="connsiteX58" fmla="*/ 623247 w 2583976"/>
                <a:gd name="connsiteY58" fmla="*/ 668740 h 1660477"/>
                <a:gd name="connsiteX59" fmla="*/ 600501 w 2583976"/>
                <a:gd name="connsiteY59" fmla="*/ 668740 h 1660477"/>
                <a:gd name="connsiteX60" fmla="*/ 600501 w 2583976"/>
                <a:gd name="connsiteY60" fmla="*/ 655092 h 1660477"/>
                <a:gd name="connsiteX61" fmla="*/ 577755 w 2583976"/>
                <a:gd name="connsiteY61" fmla="*/ 655092 h 1660477"/>
                <a:gd name="connsiteX62" fmla="*/ 577755 w 2583976"/>
                <a:gd name="connsiteY62" fmla="*/ 636895 h 1660477"/>
                <a:gd name="connsiteX63" fmla="*/ 550459 w 2583976"/>
                <a:gd name="connsiteY63" fmla="*/ 636895 h 1660477"/>
                <a:gd name="connsiteX64" fmla="*/ 550459 w 2583976"/>
                <a:gd name="connsiteY64" fmla="*/ 600501 h 1660477"/>
                <a:gd name="connsiteX65" fmla="*/ 541361 w 2583976"/>
                <a:gd name="connsiteY65" fmla="*/ 600501 h 1660477"/>
                <a:gd name="connsiteX66" fmla="*/ 541361 w 2583976"/>
                <a:gd name="connsiteY66" fmla="*/ 518615 h 1660477"/>
                <a:gd name="connsiteX67" fmla="*/ 527713 w 2583976"/>
                <a:gd name="connsiteY67" fmla="*/ 518615 h 1660477"/>
                <a:gd name="connsiteX68" fmla="*/ 527713 w 2583976"/>
                <a:gd name="connsiteY68" fmla="*/ 413982 h 1660477"/>
                <a:gd name="connsiteX69" fmla="*/ 509516 w 2583976"/>
                <a:gd name="connsiteY69" fmla="*/ 413982 h 1660477"/>
                <a:gd name="connsiteX70" fmla="*/ 509516 w 2583976"/>
                <a:gd name="connsiteY70" fmla="*/ 404883 h 1660477"/>
                <a:gd name="connsiteX71" fmla="*/ 486770 w 2583976"/>
                <a:gd name="connsiteY71" fmla="*/ 404883 h 1660477"/>
                <a:gd name="connsiteX72" fmla="*/ 486770 w 2583976"/>
                <a:gd name="connsiteY72" fmla="*/ 391235 h 1660477"/>
                <a:gd name="connsiteX73" fmla="*/ 464024 w 2583976"/>
                <a:gd name="connsiteY73" fmla="*/ 391235 h 1660477"/>
                <a:gd name="connsiteX74" fmla="*/ 464024 w 2583976"/>
                <a:gd name="connsiteY74" fmla="*/ 373038 h 1660477"/>
                <a:gd name="connsiteX75" fmla="*/ 436728 w 2583976"/>
                <a:gd name="connsiteY75" fmla="*/ 373038 h 1660477"/>
                <a:gd name="connsiteX76" fmla="*/ 436728 w 2583976"/>
                <a:gd name="connsiteY76" fmla="*/ 350292 h 1660477"/>
                <a:gd name="connsiteX77" fmla="*/ 423080 w 2583976"/>
                <a:gd name="connsiteY77" fmla="*/ 350292 h 1660477"/>
                <a:gd name="connsiteX78" fmla="*/ 423080 w 2583976"/>
                <a:gd name="connsiteY78" fmla="*/ 322997 h 1660477"/>
                <a:gd name="connsiteX79" fmla="*/ 409433 w 2583976"/>
                <a:gd name="connsiteY79" fmla="*/ 322997 h 1660477"/>
                <a:gd name="connsiteX80" fmla="*/ 409433 w 2583976"/>
                <a:gd name="connsiteY80" fmla="*/ 304800 h 1660477"/>
                <a:gd name="connsiteX81" fmla="*/ 391236 w 2583976"/>
                <a:gd name="connsiteY81" fmla="*/ 304800 h 1660477"/>
                <a:gd name="connsiteX82" fmla="*/ 391236 w 2583976"/>
                <a:gd name="connsiteY82" fmla="*/ 268406 h 1660477"/>
                <a:gd name="connsiteX83" fmla="*/ 377588 w 2583976"/>
                <a:gd name="connsiteY83" fmla="*/ 268406 h 1660477"/>
                <a:gd name="connsiteX84" fmla="*/ 377588 w 2583976"/>
                <a:gd name="connsiteY84" fmla="*/ 245659 h 1660477"/>
                <a:gd name="connsiteX85" fmla="*/ 368489 w 2583976"/>
                <a:gd name="connsiteY85" fmla="*/ 245659 h 1660477"/>
                <a:gd name="connsiteX86" fmla="*/ 368489 w 2583976"/>
                <a:gd name="connsiteY86" fmla="*/ 177421 h 1660477"/>
                <a:gd name="connsiteX87" fmla="*/ 354841 w 2583976"/>
                <a:gd name="connsiteY87" fmla="*/ 177421 h 1660477"/>
                <a:gd name="connsiteX88" fmla="*/ 354841 w 2583976"/>
                <a:gd name="connsiteY88" fmla="*/ 168322 h 1660477"/>
                <a:gd name="connsiteX89" fmla="*/ 327546 w 2583976"/>
                <a:gd name="connsiteY89" fmla="*/ 168322 h 1660477"/>
                <a:gd name="connsiteX90" fmla="*/ 327546 w 2583976"/>
                <a:gd name="connsiteY90" fmla="*/ 150125 h 1660477"/>
                <a:gd name="connsiteX91" fmla="*/ 241110 w 2583976"/>
                <a:gd name="connsiteY91" fmla="*/ 150125 h 1660477"/>
                <a:gd name="connsiteX92" fmla="*/ 241110 w 2583976"/>
                <a:gd name="connsiteY92" fmla="*/ 141026 h 1660477"/>
                <a:gd name="connsiteX93" fmla="*/ 209265 w 2583976"/>
                <a:gd name="connsiteY93" fmla="*/ 141026 h 1660477"/>
                <a:gd name="connsiteX94" fmla="*/ 209265 w 2583976"/>
                <a:gd name="connsiteY94" fmla="*/ 86435 h 1660477"/>
                <a:gd name="connsiteX95" fmla="*/ 191068 w 2583976"/>
                <a:gd name="connsiteY95" fmla="*/ 86435 h 1660477"/>
                <a:gd name="connsiteX96" fmla="*/ 191068 w 2583976"/>
                <a:gd name="connsiteY96" fmla="*/ 27295 h 1660477"/>
                <a:gd name="connsiteX97" fmla="*/ 159224 w 2583976"/>
                <a:gd name="connsiteY97" fmla="*/ 27295 h 1660477"/>
                <a:gd name="connsiteX98" fmla="*/ 159224 w 2583976"/>
                <a:gd name="connsiteY98" fmla="*/ 0 h 1660477"/>
                <a:gd name="connsiteX99" fmla="*/ 0 w 2583976"/>
                <a:gd name="connsiteY99" fmla="*/ 0 h 16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2583976" h="1660477">
                  <a:moveTo>
                    <a:pt x="2583976" y="1660477"/>
                  </a:moveTo>
                  <a:lnTo>
                    <a:pt x="1792406" y="1660477"/>
                  </a:lnTo>
                  <a:lnTo>
                    <a:pt x="1792406" y="1614985"/>
                  </a:lnTo>
                  <a:lnTo>
                    <a:pt x="1642280" y="1614985"/>
                  </a:lnTo>
                  <a:lnTo>
                    <a:pt x="1642280" y="1614985"/>
                  </a:lnTo>
                  <a:lnTo>
                    <a:pt x="1619534" y="1592239"/>
                  </a:lnTo>
                  <a:lnTo>
                    <a:pt x="1619534" y="1551295"/>
                  </a:lnTo>
                  <a:lnTo>
                    <a:pt x="1483056" y="1551295"/>
                  </a:lnTo>
                  <a:lnTo>
                    <a:pt x="1483056" y="1528549"/>
                  </a:lnTo>
                  <a:lnTo>
                    <a:pt x="1387522" y="1528549"/>
                  </a:lnTo>
                  <a:lnTo>
                    <a:pt x="1387522" y="1501253"/>
                  </a:lnTo>
                  <a:lnTo>
                    <a:pt x="1382973" y="1501253"/>
                  </a:lnTo>
                  <a:lnTo>
                    <a:pt x="1382973" y="1483056"/>
                  </a:lnTo>
                  <a:lnTo>
                    <a:pt x="1251044" y="1483056"/>
                  </a:lnTo>
                  <a:lnTo>
                    <a:pt x="1251044" y="1464859"/>
                  </a:lnTo>
                  <a:lnTo>
                    <a:pt x="1196453" y="1464859"/>
                  </a:lnTo>
                  <a:lnTo>
                    <a:pt x="1196453" y="1437564"/>
                  </a:lnTo>
                  <a:lnTo>
                    <a:pt x="1182806" y="1437564"/>
                  </a:lnTo>
                  <a:lnTo>
                    <a:pt x="1182806" y="1396621"/>
                  </a:lnTo>
                  <a:lnTo>
                    <a:pt x="1164609" y="1396621"/>
                  </a:lnTo>
                  <a:lnTo>
                    <a:pt x="1164609" y="1378424"/>
                  </a:lnTo>
                  <a:lnTo>
                    <a:pt x="1160059" y="1373874"/>
                  </a:lnTo>
                  <a:lnTo>
                    <a:pt x="1160059" y="1364776"/>
                  </a:lnTo>
                  <a:lnTo>
                    <a:pt x="1123665" y="1364776"/>
                  </a:lnTo>
                  <a:lnTo>
                    <a:pt x="1123665" y="1351128"/>
                  </a:lnTo>
                  <a:lnTo>
                    <a:pt x="1073624" y="1351128"/>
                  </a:lnTo>
                  <a:lnTo>
                    <a:pt x="1073624" y="1332931"/>
                  </a:lnTo>
                  <a:lnTo>
                    <a:pt x="991737" y="1332931"/>
                  </a:lnTo>
                  <a:lnTo>
                    <a:pt x="991737" y="1291988"/>
                  </a:lnTo>
                  <a:lnTo>
                    <a:pt x="973540" y="1291988"/>
                  </a:lnTo>
                  <a:lnTo>
                    <a:pt x="973540" y="1246495"/>
                  </a:lnTo>
                  <a:lnTo>
                    <a:pt x="959892" y="1246495"/>
                  </a:lnTo>
                  <a:lnTo>
                    <a:pt x="959892" y="1191904"/>
                  </a:lnTo>
                  <a:lnTo>
                    <a:pt x="946244" y="1191904"/>
                  </a:lnTo>
                  <a:lnTo>
                    <a:pt x="946244" y="1132764"/>
                  </a:lnTo>
                  <a:lnTo>
                    <a:pt x="941695" y="1128215"/>
                  </a:lnTo>
                  <a:lnTo>
                    <a:pt x="941695" y="1105468"/>
                  </a:lnTo>
                  <a:lnTo>
                    <a:pt x="932597" y="1105468"/>
                  </a:lnTo>
                  <a:lnTo>
                    <a:pt x="932597" y="1078173"/>
                  </a:lnTo>
                  <a:lnTo>
                    <a:pt x="914400" y="1078173"/>
                  </a:lnTo>
                  <a:lnTo>
                    <a:pt x="914400" y="1050877"/>
                  </a:lnTo>
                  <a:lnTo>
                    <a:pt x="900752" y="1050877"/>
                  </a:lnTo>
                  <a:lnTo>
                    <a:pt x="900752" y="1032680"/>
                  </a:lnTo>
                  <a:lnTo>
                    <a:pt x="887104" y="1032680"/>
                  </a:lnTo>
                  <a:lnTo>
                    <a:pt x="887104" y="991737"/>
                  </a:lnTo>
                  <a:lnTo>
                    <a:pt x="814316" y="991737"/>
                  </a:lnTo>
                  <a:lnTo>
                    <a:pt x="814316" y="964441"/>
                  </a:lnTo>
                  <a:lnTo>
                    <a:pt x="773373" y="964441"/>
                  </a:lnTo>
                  <a:lnTo>
                    <a:pt x="773373" y="946244"/>
                  </a:lnTo>
                  <a:lnTo>
                    <a:pt x="741528" y="946244"/>
                  </a:lnTo>
                  <a:lnTo>
                    <a:pt x="741528" y="873456"/>
                  </a:lnTo>
                  <a:lnTo>
                    <a:pt x="723331" y="873456"/>
                  </a:lnTo>
                  <a:lnTo>
                    <a:pt x="723331" y="777922"/>
                  </a:lnTo>
                  <a:lnTo>
                    <a:pt x="709683" y="777922"/>
                  </a:lnTo>
                  <a:lnTo>
                    <a:pt x="709683" y="705134"/>
                  </a:lnTo>
                  <a:lnTo>
                    <a:pt x="673289" y="705134"/>
                  </a:lnTo>
                  <a:lnTo>
                    <a:pt x="677839" y="700584"/>
                  </a:lnTo>
                  <a:lnTo>
                    <a:pt x="623247" y="700584"/>
                  </a:lnTo>
                  <a:lnTo>
                    <a:pt x="623247" y="668740"/>
                  </a:lnTo>
                  <a:lnTo>
                    <a:pt x="600501" y="668740"/>
                  </a:lnTo>
                  <a:lnTo>
                    <a:pt x="600501" y="655092"/>
                  </a:lnTo>
                  <a:lnTo>
                    <a:pt x="577755" y="655092"/>
                  </a:lnTo>
                  <a:lnTo>
                    <a:pt x="577755" y="636895"/>
                  </a:lnTo>
                  <a:lnTo>
                    <a:pt x="550459" y="636895"/>
                  </a:lnTo>
                  <a:lnTo>
                    <a:pt x="550459" y="600501"/>
                  </a:lnTo>
                  <a:lnTo>
                    <a:pt x="541361" y="600501"/>
                  </a:lnTo>
                  <a:lnTo>
                    <a:pt x="541361" y="518615"/>
                  </a:lnTo>
                  <a:lnTo>
                    <a:pt x="527713" y="518615"/>
                  </a:lnTo>
                  <a:lnTo>
                    <a:pt x="527713" y="413982"/>
                  </a:lnTo>
                  <a:lnTo>
                    <a:pt x="509516" y="413982"/>
                  </a:lnTo>
                  <a:lnTo>
                    <a:pt x="509516" y="404883"/>
                  </a:lnTo>
                  <a:lnTo>
                    <a:pt x="486770" y="404883"/>
                  </a:lnTo>
                  <a:lnTo>
                    <a:pt x="486770" y="391235"/>
                  </a:lnTo>
                  <a:lnTo>
                    <a:pt x="464024" y="391235"/>
                  </a:lnTo>
                  <a:lnTo>
                    <a:pt x="464024" y="373038"/>
                  </a:lnTo>
                  <a:lnTo>
                    <a:pt x="436728" y="373038"/>
                  </a:lnTo>
                  <a:lnTo>
                    <a:pt x="436728" y="350292"/>
                  </a:lnTo>
                  <a:lnTo>
                    <a:pt x="423080" y="350292"/>
                  </a:lnTo>
                  <a:lnTo>
                    <a:pt x="423080" y="322997"/>
                  </a:lnTo>
                  <a:lnTo>
                    <a:pt x="409433" y="322997"/>
                  </a:lnTo>
                  <a:lnTo>
                    <a:pt x="409433" y="304800"/>
                  </a:lnTo>
                  <a:lnTo>
                    <a:pt x="391236" y="304800"/>
                  </a:lnTo>
                  <a:lnTo>
                    <a:pt x="391236" y="268406"/>
                  </a:lnTo>
                  <a:lnTo>
                    <a:pt x="377588" y="268406"/>
                  </a:lnTo>
                  <a:lnTo>
                    <a:pt x="377588" y="245659"/>
                  </a:lnTo>
                  <a:lnTo>
                    <a:pt x="368489" y="245659"/>
                  </a:lnTo>
                  <a:lnTo>
                    <a:pt x="368489" y="177421"/>
                  </a:lnTo>
                  <a:lnTo>
                    <a:pt x="354841" y="177421"/>
                  </a:lnTo>
                  <a:lnTo>
                    <a:pt x="354841" y="168322"/>
                  </a:lnTo>
                  <a:lnTo>
                    <a:pt x="327546" y="168322"/>
                  </a:lnTo>
                  <a:lnTo>
                    <a:pt x="327546" y="150125"/>
                  </a:lnTo>
                  <a:lnTo>
                    <a:pt x="241110" y="150125"/>
                  </a:lnTo>
                  <a:lnTo>
                    <a:pt x="241110" y="141026"/>
                  </a:lnTo>
                  <a:lnTo>
                    <a:pt x="209265" y="141026"/>
                  </a:lnTo>
                  <a:lnTo>
                    <a:pt x="209265" y="86435"/>
                  </a:lnTo>
                  <a:lnTo>
                    <a:pt x="191068" y="86435"/>
                  </a:lnTo>
                  <a:lnTo>
                    <a:pt x="191068" y="27295"/>
                  </a:lnTo>
                  <a:lnTo>
                    <a:pt x="159224" y="27295"/>
                  </a:lnTo>
                  <a:lnTo>
                    <a:pt x="159224" y="0"/>
                  </a:lnTo>
                  <a:lnTo>
                    <a:pt x="0"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52" name="Freeform 155">
              <a:extLst>
                <a:ext uri="{FF2B5EF4-FFF2-40B4-BE49-F238E27FC236}">
                  <a16:creationId xmlns:a16="http://schemas.microsoft.com/office/drawing/2014/main" id="{23FD8ED6-8521-4D2E-6A38-B055091DA534}"/>
                </a:ext>
              </a:extLst>
            </p:cNvPr>
            <p:cNvSpPr/>
            <p:nvPr/>
          </p:nvSpPr>
          <p:spPr>
            <a:xfrm>
              <a:off x="5090162" y="1531770"/>
              <a:ext cx="2538483" cy="1301086"/>
            </a:xfrm>
            <a:custGeom>
              <a:avLst/>
              <a:gdLst>
                <a:gd name="connsiteX0" fmla="*/ 2538483 w 2538483"/>
                <a:gd name="connsiteY0" fmla="*/ 1301086 h 1301086"/>
                <a:gd name="connsiteX1" fmla="*/ 2274627 w 2538483"/>
                <a:gd name="connsiteY1" fmla="*/ 1301086 h 1301086"/>
                <a:gd name="connsiteX2" fmla="*/ 2274627 w 2538483"/>
                <a:gd name="connsiteY2" fmla="*/ 1196454 h 1301086"/>
                <a:gd name="connsiteX3" fmla="*/ 1619534 w 2538483"/>
                <a:gd name="connsiteY3" fmla="*/ 1196454 h 1301086"/>
                <a:gd name="connsiteX4" fmla="*/ 1619534 w 2538483"/>
                <a:gd name="connsiteY4" fmla="*/ 1105469 h 1301086"/>
                <a:gd name="connsiteX5" fmla="*/ 1560394 w 2538483"/>
                <a:gd name="connsiteY5" fmla="*/ 1105469 h 1301086"/>
                <a:gd name="connsiteX6" fmla="*/ 1560394 w 2538483"/>
                <a:gd name="connsiteY6" fmla="*/ 1059976 h 1301086"/>
                <a:gd name="connsiteX7" fmla="*/ 1291988 w 2538483"/>
                <a:gd name="connsiteY7" fmla="*/ 1059976 h 1301086"/>
                <a:gd name="connsiteX8" fmla="*/ 1291988 w 2538483"/>
                <a:gd name="connsiteY8" fmla="*/ 1023582 h 1301086"/>
                <a:gd name="connsiteX9" fmla="*/ 1232847 w 2538483"/>
                <a:gd name="connsiteY9" fmla="*/ 1023582 h 1301086"/>
                <a:gd name="connsiteX10" fmla="*/ 1232847 w 2538483"/>
                <a:gd name="connsiteY10" fmla="*/ 1005385 h 1301086"/>
                <a:gd name="connsiteX11" fmla="*/ 1150961 w 2538483"/>
                <a:gd name="connsiteY11" fmla="*/ 1005385 h 1301086"/>
                <a:gd name="connsiteX12" fmla="*/ 1150961 w 2538483"/>
                <a:gd name="connsiteY12" fmla="*/ 987188 h 1301086"/>
                <a:gd name="connsiteX13" fmla="*/ 1114567 w 2538483"/>
                <a:gd name="connsiteY13" fmla="*/ 987188 h 1301086"/>
                <a:gd name="connsiteX14" fmla="*/ 1114567 w 2538483"/>
                <a:gd name="connsiteY14" fmla="*/ 941695 h 1301086"/>
                <a:gd name="connsiteX15" fmla="*/ 1082722 w 2538483"/>
                <a:gd name="connsiteY15" fmla="*/ 941695 h 1301086"/>
                <a:gd name="connsiteX16" fmla="*/ 1082722 w 2538483"/>
                <a:gd name="connsiteY16" fmla="*/ 900752 h 1301086"/>
                <a:gd name="connsiteX17" fmla="*/ 955343 w 2538483"/>
                <a:gd name="connsiteY17" fmla="*/ 900752 h 1301086"/>
                <a:gd name="connsiteX18" fmla="*/ 955343 w 2538483"/>
                <a:gd name="connsiteY18" fmla="*/ 841612 h 1301086"/>
                <a:gd name="connsiteX19" fmla="*/ 923498 w 2538483"/>
                <a:gd name="connsiteY19" fmla="*/ 841612 h 1301086"/>
                <a:gd name="connsiteX20" fmla="*/ 923498 w 2538483"/>
                <a:gd name="connsiteY20" fmla="*/ 796119 h 1301086"/>
                <a:gd name="connsiteX21" fmla="*/ 878006 w 2538483"/>
                <a:gd name="connsiteY21" fmla="*/ 796119 h 1301086"/>
                <a:gd name="connsiteX22" fmla="*/ 878006 w 2538483"/>
                <a:gd name="connsiteY22" fmla="*/ 750627 h 1301086"/>
                <a:gd name="connsiteX23" fmla="*/ 873456 w 2538483"/>
                <a:gd name="connsiteY23" fmla="*/ 746077 h 1301086"/>
                <a:gd name="connsiteX24" fmla="*/ 873456 w 2538483"/>
                <a:gd name="connsiteY24" fmla="*/ 727880 h 1301086"/>
                <a:gd name="connsiteX25" fmla="*/ 805218 w 2538483"/>
                <a:gd name="connsiteY25" fmla="*/ 727880 h 1301086"/>
                <a:gd name="connsiteX26" fmla="*/ 805218 w 2538483"/>
                <a:gd name="connsiteY26" fmla="*/ 700585 h 1301086"/>
                <a:gd name="connsiteX27" fmla="*/ 768824 w 2538483"/>
                <a:gd name="connsiteY27" fmla="*/ 700585 h 1301086"/>
                <a:gd name="connsiteX28" fmla="*/ 768824 w 2538483"/>
                <a:gd name="connsiteY28" fmla="*/ 691486 h 1301086"/>
                <a:gd name="connsiteX29" fmla="*/ 755176 w 2538483"/>
                <a:gd name="connsiteY29" fmla="*/ 691486 h 1301086"/>
                <a:gd name="connsiteX30" fmla="*/ 755176 w 2538483"/>
                <a:gd name="connsiteY30" fmla="*/ 673289 h 1301086"/>
                <a:gd name="connsiteX31" fmla="*/ 723331 w 2538483"/>
                <a:gd name="connsiteY31" fmla="*/ 673289 h 1301086"/>
                <a:gd name="connsiteX32" fmla="*/ 723331 w 2538483"/>
                <a:gd name="connsiteY32" fmla="*/ 605051 h 1301086"/>
                <a:gd name="connsiteX33" fmla="*/ 700585 w 2538483"/>
                <a:gd name="connsiteY33" fmla="*/ 605051 h 1301086"/>
                <a:gd name="connsiteX34" fmla="*/ 700585 w 2538483"/>
                <a:gd name="connsiteY34" fmla="*/ 514066 h 1301086"/>
                <a:gd name="connsiteX35" fmla="*/ 682388 w 2538483"/>
                <a:gd name="connsiteY35" fmla="*/ 514066 h 1301086"/>
                <a:gd name="connsiteX36" fmla="*/ 682388 w 2538483"/>
                <a:gd name="connsiteY36" fmla="*/ 495869 h 1301086"/>
                <a:gd name="connsiteX37" fmla="*/ 650543 w 2538483"/>
                <a:gd name="connsiteY37" fmla="*/ 495869 h 1301086"/>
                <a:gd name="connsiteX38" fmla="*/ 650543 w 2538483"/>
                <a:gd name="connsiteY38" fmla="*/ 482221 h 1301086"/>
                <a:gd name="connsiteX39" fmla="*/ 627797 w 2538483"/>
                <a:gd name="connsiteY39" fmla="*/ 482221 h 1301086"/>
                <a:gd name="connsiteX40" fmla="*/ 627797 w 2538483"/>
                <a:gd name="connsiteY40" fmla="*/ 459474 h 1301086"/>
                <a:gd name="connsiteX41" fmla="*/ 600501 w 2538483"/>
                <a:gd name="connsiteY41" fmla="*/ 459474 h 1301086"/>
                <a:gd name="connsiteX42" fmla="*/ 600501 w 2538483"/>
                <a:gd name="connsiteY42" fmla="*/ 441277 h 1301086"/>
                <a:gd name="connsiteX43" fmla="*/ 577755 w 2538483"/>
                <a:gd name="connsiteY43" fmla="*/ 441277 h 1301086"/>
                <a:gd name="connsiteX44" fmla="*/ 577755 w 2538483"/>
                <a:gd name="connsiteY44" fmla="*/ 427630 h 1301086"/>
                <a:gd name="connsiteX45" fmla="*/ 550459 w 2538483"/>
                <a:gd name="connsiteY45" fmla="*/ 427630 h 1301086"/>
                <a:gd name="connsiteX46" fmla="*/ 550459 w 2538483"/>
                <a:gd name="connsiteY46" fmla="*/ 413982 h 1301086"/>
                <a:gd name="connsiteX47" fmla="*/ 532262 w 2538483"/>
                <a:gd name="connsiteY47" fmla="*/ 413982 h 1301086"/>
                <a:gd name="connsiteX48" fmla="*/ 532262 w 2538483"/>
                <a:gd name="connsiteY48" fmla="*/ 295701 h 1301086"/>
                <a:gd name="connsiteX49" fmla="*/ 514065 w 2538483"/>
                <a:gd name="connsiteY49" fmla="*/ 295701 h 1301086"/>
                <a:gd name="connsiteX50" fmla="*/ 514065 w 2538483"/>
                <a:gd name="connsiteY50" fmla="*/ 245660 h 1301086"/>
                <a:gd name="connsiteX51" fmla="*/ 491319 w 2538483"/>
                <a:gd name="connsiteY51" fmla="*/ 245660 h 1301086"/>
                <a:gd name="connsiteX52" fmla="*/ 491319 w 2538483"/>
                <a:gd name="connsiteY52" fmla="*/ 227463 h 1301086"/>
                <a:gd name="connsiteX53" fmla="*/ 464024 w 2538483"/>
                <a:gd name="connsiteY53" fmla="*/ 227463 h 1301086"/>
                <a:gd name="connsiteX54" fmla="*/ 464024 w 2538483"/>
                <a:gd name="connsiteY54" fmla="*/ 218364 h 1301086"/>
                <a:gd name="connsiteX55" fmla="*/ 409433 w 2538483"/>
                <a:gd name="connsiteY55" fmla="*/ 218364 h 1301086"/>
                <a:gd name="connsiteX56" fmla="*/ 409433 w 2538483"/>
                <a:gd name="connsiteY56" fmla="*/ 191069 h 1301086"/>
                <a:gd name="connsiteX57" fmla="*/ 382137 w 2538483"/>
                <a:gd name="connsiteY57" fmla="*/ 191069 h 1301086"/>
                <a:gd name="connsiteX58" fmla="*/ 382137 w 2538483"/>
                <a:gd name="connsiteY58" fmla="*/ 159224 h 1301086"/>
                <a:gd name="connsiteX59" fmla="*/ 359391 w 2538483"/>
                <a:gd name="connsiteY59" fmla="*/ 159224 h 1301086"/>
                <a:gd name="connsiteX60" fmla="*/ 359391 w 2538483"/>
                <a:gd name="connsiteY60" fmla="*/ 136477 h 1301086"/>
                <a:gd name="connsiteX61" fmla="*/ 318447 w 2538483"/>
                <a:gd name="connsiteY61" fmla="*/ 136477 h 1301086"/>
                <a:gd name="connsiteX62" fmla="*/ 318447 w 2538483"/>
                <a:gd name="connsiteY62" fmla="*/ 113731 h 1301086"/>
                <a:gd name="connsiteX63" fmla="*/ 295701 w 2538483"/>
                <a:gd name="connsiteY63" fmla="*/ 113731 h 1301086"/>
                <a:gd name="connsiteX64" fmla="*/ 295701 w 2538483"/>
                <a:gd name="connsiteY64" fmla="*/ 104633 h 1301086"/>
                <a:gd name="connsiteX65" fmla="*/ 168322 w 2538483"/>
                <a:gd name="connsiteY65" fmla="*/ 104633 h 1301086"/>
                <a:gd name="connsiteX66" fmla="*/ 168322 w 2538483"/>
                <a:gd name="connsiteY66" fmla="*/ 50042 h 1301086"/>
                <a:gd name="connsiteX67" fmla="*/ 168322 w 2538483"/>
                <a:gd name="connsiteY67" fmla="*/ 50042 h 1301086"/>
                <a:gd name="connsiteX68" fmla="*/ 141026 w 2538483"/>
                <a:gd name="connsiteY68" fmla="*/ 22746 h 1301086"/>
                <a:gd name="connsiteX69" fmla="*/ 81886 w 2538483"/>
                <a:gd name="connsiteY69" fmla="*/ 22746 h 1301086"/>
                <a:gd name="connsiteX70" fmla="*/ 81886 w 2538483"/>
                <a:gd name="connsiteY70" fmla="*/ 0 h 1301086"/>
                <a:gd name="connsiteX71" fmla="*/ 0 w 2538483"/>
                <a:gd name="connsiteY71" fmla="*/ 0 h 130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538483" h="1301086">
                  <a:moveTo>
                    <a:pt x="2538483" y="1301086"/>
                  </a:moveTo>
                  <a:lnTo>
                    <a:pt x="2274627" y="1301086"/>
                  </a:lnTo>
                  <a:lnTo>
                    <a:pt x="2274627" y="1196454"/>
                  </a:lnTo>
                  <a:lnTo>
                    <a:pt x="1619534" y="1196454"/>
                  </a:lnTo>
                  <a:lnTo>
                    <a:pt x="1619534" y="1105469"/>
                  </a:lnTo>
                  <a:lnTo>
                    <a:pt x="1560394" y="1105469"/>
                  </a:lnTo>
                  <a:lnTo>
                    <a:pt x="1560394" y="1059976"/>
                  </a:lnTo>
                  <a:lnTo>
                    <a:pt x="1291988" y="1059976"/>
                  </a:lnTo>
                  <a:lnTo>
                    <a:pt x="1291988" y="1023582"/>
                  </a:lnTo>
                  <a:lnTo>
                    <a:pt x="1232847" y="1023582"/>
                  </a:lnTo>
                  <a:lnTo>
                    <a:pt x="1232847" y="1005385"/>
                  </a:lnTo>
                  <a:lnTo>
                    <a:pt x="1150961" y="1005385"/>
                  </a:lnTo>
                  <a:lnTo>
                    <a:pt x="1150961" y="987188"/>
                  </a:lnTo>
                  <a:lnTo>
                    <a:pt x="1114567" y="987188"/>
                  </a:lnTo>
                  <a:lnTo>
                    <a:pt x="1114567" y="941695"/>
                  </a:lnTo>
                  <a:lnTo>
                    <a:pt x="1082722" y="941695"/>
                  </a:lnTo>
                  <a:lnTo>
                    <a:pt x="1082722" y="900752"/>
                  </a:lnTo>
                  <a:lnTo>
                    <a:pt x="955343" y="900752"/>
                  </a:lnTo>
                  <a:lnTo>
                    <a:pt x="955343" y="841612"/>
                  </a:lnTo>
                  <a:lnTo>
                    <a:pt x="923498" y="841612"/>
                  </a:lnTo>
                  <a:lnTo>
                    <a:pt x="923498" y="796119"/>
                  </a:lnTo>
                  <a:lnTo>
                    <a:pt x="878006" y="796119"/>
                  </a:lnTo>
                  <a:lnTo>
                    <a:pt x="878006" y="750627"/>
                  </a:lnTo>
                  <a:lnTo>
                    <a:pt x="873456" y="746077"/>
                  </a:lnTo>
                  <a:lnTo>
                    <a:pt x="873456" y="727880"/>
                  </a:lnTo>
                  <a:lnTo>
                    <a:pt x="805218" y="727880"/>
                  </a:lnTo>
                  <a:lnTo>
                    <a:pt x="805218" y="700585"/>
                  </a:lnTo>
                  <a:lnTo>
                    <a:pt x="768824" y="700585"/>
                  </a:lnTo>
                  <a:lnTo>
                    <a:pt x="768824" y="691486"/>
                  </a:lnTo>
                  <a:lnTo>
                    <a:pt x="755176" y="691486"/>
                  </a:lnTo>
                  <a:lnTo>
                    <a:pt x="755176" y="673289"/>
                  </a:lnTo>
                  <a:lnTo>
                    <a:pt x="723331" y="673289"/>
                  </a:lnTo>
                  <a:lnTo>
                    <a:pt x="723331" y="605051"/>
                  </a:lnTo>
                  <a:lnTo>
                    <a:pt x="700585" y="605051"/>
                  </a:lnTo>
                  <a:lnTo>
                    <a:pt x="700585" y="514066"/>
                  </a:lnTo>
                  <a:lnTo>
                    <a:pt x="682388" y="514066"/>
                  </a:lnTo>
                  <a:lnTo>
                    <a:pt x="682388" y="495869"/>
                  </a:lnTo>
                  <a:lnTo>
                    <a:pt x="650543" y="495869"/>
                  </a:lnTo>
                  <a:lnTo>
                    <a:pt x="650543" y="482221"/>
                  </a:lnTo>
                  <a:lnTo>
                    <a:pt x="627797" y="482221"/>
                  </a:lnTo>
                  <a:lnTo>
                    <a:pt x="627797" y="459474"/>
                  </a:lnTo>
                  <a:lnTo>
                    <a:pt x="600501" y="459474"/>
                  </a:lnTo>
                  <a:lnTo>
                    <a:pt x="600501" y="441277"/>
                  </a:lnTo>
                  <a:lnTo>
                    <a:pt x="577755" y="441277"/>
                  </a:lnTo>
                  <a:lnTo>
                    <a:pt x="577755" y="427630"/>
                  </a:lnTo>
                  <a:lnTo>
                    <a:pt x="550459" y="427630"/>
                  </a:lnTo>
                  <a:lnTo>
                    <a:pt x="550459" y="413982"/>
                  </a:lnTo>
                  <a:lnTo>
                    <a:pt x="532262" y="413982"/>
                  </a:lnTo>
                  <a:lnTo>
                    <a:pt x="532262" y="295701"/>
                  </a:lnTo>
                  <a:lnTo>
                    <a:pt x="514065" y="295701"/>
                  </a:lnTo>
                  <a:lnTo>
                    <a:pt x="514065" y="245660"/>
                  </a:lnTo>
                  <a:lnTo>
                    <a:pt x="491319" y="245660"/>
                  </a:lnTo>
                  <a:lnTo>
                    <a:pt x="491319" y="227463"/>
                  </a:lnTo>
                  <a:lnTo>
                    <a:pt x="464024" y="227463"/>
                  </a:lnTo>
                  <a:lnTo>
                    <a:pt x="464024" y="218364"/>
                  </a:lnTo>
                  <a:lnTo>
                    <a:pt x="409433" y="218364"/>
                  </a:lnTo>
                  <a:lnTo>
                    <a:pt x="409433" y="191069"/>
                  </a:lnTo>
                  <a:lnTo>
                    <a:pt x="382137" y="191069"/>
                  </a:lnTo>
                  <a:lnTo>
                    <a:pt x="382137" y="159224"/>
                  </a:lnTo>
                  <a:lnTo>
                    <a:pt x="359391" y="159224"/>
                  </a:lnTo>
                  <a:lnTo>
                    <a:pt x="359391" y="136477"/>
                  </a:lnTo>
                  <a:lnTo>
                    <a:pt x="318447" y="136477"/>
                  </a:lnTo>
                  <a:lnTo>
                    <a:pt x="318447" y="113731"/>
                  </a:lnTo>
                  <a:lnTo>
                    <a:pt x="295701" y="113731"/>
                  </a:lnTo>
                  <a:lnTo>
                    <a:pt x="295701" y="104633"/>
                  </a:lnTo>
                  <a:lnTo>
                    <a:pt x="168322" y="104633"/>
                  </a:lnTo>
                  <a:lnTo>
                    <a:pt x="168322" y="50042"/>
                  </a:lnTo>
                  <a:lnTo>
                    <a:pt x="168322" y="50042"/>
                  </a:lnTo>
                  <a:lnTo>
                    <a:pt x="141026" y="22746"/>
                  </a:lnTo>
                  <a:lnTo>
                    <a:pt x="81886" y="22746"/>
                  </a:lnTo>
                  <a:lnTo>
                    <a:pt x="81886" y="0"/>
                  </a:lnTo>
                  <a:lnTo>
                    <a:pt x="0"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53" name="TextBox 152">
              <a:extLst>
                <a:ext uri="{FF2B5EF4-FFF2-40B4-BE49-F238E27FC236}">
                  <a16:creationId xmlns:a16="http://schemas.microsoft.com/office/drawing/2014/main" id="{CF5A7EF8-7394-FF2F-1FAB-564A9A306BE2}"/>
                </a:ext>
              </a:extLst>
            </p:cNvPr>
            <p:cNvSpPr txBox="1"/>
            <p:nvPr/>
          </p:nvSpPr>
          <p:spPr>
            <a:xfrm>
              <a:off x="6119754" y="1286543"/>
              <a:ext cx="2748915" cy="623248"/>
            </a:xfrm>
            <a:prstGeom prst="rect">
              <a:avLst/>
            </a:prstGeom>
            <a:solidFill>
              <a:schemeClr val="bg1"/>
            </a:solid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sym typeface="Arial"/>
                </a:rPr>
                <a:t>mPFS 13.1 vs 8.7 mo</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a:sym typeface="Arial"/>
                </a:rPr>
                <a:t>HR = 0.54 (95% CI, 0.41-0.71)</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0000"/>
                  </a:solidFill>
                  <a:effectLst/>
                  <a:uLnTx/>
                  <a:uFillTx/>
                  <a:latin typeface="Arial"/>
                  <a:ea typeface="+mn-ea"/>
                  <a:cs typeface="Arial"/>
                  <a:sym typeface="Arial"/>
                </a:rPr>
                <a:t>P</a:t>
              </a:r>
              <a:r>
                <a:rPr kumimoji="0" lang="en-US" sz="1600" b="0" i="0" u="none" strike="noStrike" kern="1200" cap="none" spc="0" normalizeH="0" baseline="0" noProof="0">
                  <a:ln>
                    <a:noFill/>
                  </a:ln>
                  <a:solidFill>
                    <a:srgbClr val="000000"/>
                  </a:solidFill>
                  <a:effectLst/>
                  <a:uLnTx/>
                  <a:uFillTx/>
                  <a:latin typeface="Arial"/>
                  <a:ea typeface="+mn-ea"/>
                  <a:cs typeface="Arial"/>
                  <a:sym typeface="Arial"/>
                </a:rPr>
                <a:t> &lt; .001</a:t>
              </a:r>
            </a:p>
          </p:txBody>
        </p:sp>
        <p:graphicFrame>
          <p:nvGraphicFramePr>
            <p:cNvPr id="154" name="Chart 153">
              <a:extLst>
                <a:ext uri="{FF2B5EF4-FFF2-40B4-BE49-F238E27FC236}">
                  <a16:creationId xmlns:a16="http://schemas.microsoft.com/office/drawing/2014/main" id="{A3E59BFA-435F-2082-7C51-8250875AB408}"/>
                </a:ext>
              </a:extLst>
            </p:cNvPr>
            <p:cNvGraphicFramePr/>
            <p:nvPr/>
          </p:nvGraphicFramePr>
          <p:xfrm>
            <a:off x="4760497" y="1402962"/>
            <a:ext cx="3563182" cy="2299780"/>
          </p:xfrm>
          <a:graphic>
            <a:graphicData uri="http://schemas.openxmlformats.org/drawingml/2006/chart">
              <c:chart xmlns:c="http://schemas.openxmlformats.org/drawingml/2006/chart" xmlns:r="http://schemas.openxmlformats.org/officeDocument/2006/relationships" r:id="rId3"/>
            </a:graphicData>
          </a:graphic>
        </p:graphicFrame>
        <p:sp>
          <p:nvSpPr>
            <p:cNvPr id="155" name="TextBox 154">
              <a:extLst>
                <a:ext uri="{FF2B5EF4-FFF2-40B4-BE49-F238E27FC236}">
                  <a16:creationId xmlns:a16="http://schemas.microsoft.com/office/drawing/2014/main" id="{43B7D813-F5E3-33B5-0E7E-19AC3CD3C602}"/>
                </a:ext>
              </a:extLst>
            </p:cNvPr>
            <p:cNvSpPr txBox="1"/>
            <p:nvPr/>
          </p:nvSpPr>
          <p:spPr>
            <a:xfrm>
              <a:off x="4742662" y="1464907"/>
              <a:ext cx="261611" cy="168356"/>
            </a:xfrm>
            <a:prstGeom prst="rect">
              <a:avLst/>
            </a:prstGeom>
            <a:solidFill>
              <a:schemeClr val="bg1"/>
            </a:solidFill>
          </p:spPr>
          <p:txBody>
            <a:bodyPr wrap="square" lIns="0" tIns="0" rIns="0" bIns="0" rtlCol="0">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sym typeface="Arial"/>
                </a:rPr>
                <a:t>1.0</a:t>
              </a:r>
            </a:p>
          </p:txBody>
        </p:sp>
      </p:grpSp>
      <p:cxnSp>
        <p:nvCxnSpPr>
          <p:cNvPr id="301" name="Straight Connector 300">
            <a:extLst>
              <a:ext uri="{FF2B5EF4-FFF2-40B4-BE49-F238E27FC236}">
                <a16:creationId xmlns:a16="http://schemas.microsoft.com/office/drawing/2014/main" id="{6E40DA49-4C8A-809C-2AB6-073283F80F3E}"/>
              </a:ext>
            </a:extLst>
          </p:cNvPr>
          <p:cNvCxnSpPr>
            <a:cxnSpLocks/>
          </p:cNvCxnSpPr>
          <p:nvPr/>
        </p:nvCxnSpPr>
        <p:spPr>
          <a:xfrm flipH="1" flipV="1">
            <a:off x="5798937" y="1400908"/>
            <a:ext cx="0" cy="3840000"/>
          </a:xfrm>
          <a:prstGeom prst="line">
            <a:avLst/>
          </a:prstGeom>
          <a:ln w="6350" cmpd="sng">
            <a:solidFill>
              <a:srgbClr val="3C3C3C">
                <a:alpha val="30000"/>
              </a:srgbClr>
            </a:solidFill>
            <a:prstDash val="solid"/>
          </a:ln>
        </p:spPr>
        <p:style>
          <a:lnRef idx="2">
            <a:schemeClr val="accent1"/>
          </a:lnRef>
          <a:fillRef idx="0">
            <a:schemeClr val="accent1"/>
          </a:fillRef>
          <a:effectRef idx="1">
            <a:schemeClr val="accent1"/>
          </a:effectRef>
          <a:fontRef idx="minor">
            <a:schemeClr val="tx1"/>
          </a:fontRef>
        </p:style>
      </p:cxnSp>
      <p:sp>
        <p:nvSpPr>
          <p:cNvPr id="302" name="TextBox 301">
            <a:extLst>
              <a:ext uri="{FF2B5EF4-FFF2-40B4-BE49-F238E27FC236}">
                <a16:creationId xmlns:a16="http://schemas.microsoft.com/office/drawing/2014/main" id="{E4E7A188-989E-9B42-10B6-4B00A5FFD3DE}"/>
              </a:ext>
            </a:extLst>
          </p:cNvPr>
          <p:cNvSpPr txBox="1"/>
          <p:nvPr/>
        </p:nvSpPr>
        <p:spPr>
          <a:xfrm>
            <a:off x="219160" y="5607912"/>
            <a:ext cx="11668040" cy="379656"/>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220128" marR="0" lvl="0" indent="-220128"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0" cap="none" spc="0" normalizeH="0" baseline="0" noProof="0" dirty="0">
                <a:ln>
                  <a:noFill/>
                </a:ln>
                <a:solidFill>
                  <a:prstClr val="white"/>
                </a:solidFill>
                <a:effectLst/>
                <a:uLnTx/>
                <a:uFillTx/>
                <a:latin typeface="Arial"/>
                <a:ea typeface="+mn-ea"/>
                <a:cs typeface="+mn-cs"/>
                <a:sym typeface="Arial"/>
              </a:rPr>
              <a:t>Pembrolizumab improved INV PFS regardless of PD-L1 status for both the dMMR and </a:t>
            </a:r>
            <a:r>
              <a:rPr kumimoji="0" lang="en-US" sz="1867" b="0" i="0" u="none" strike="noStrike" kern="0" cap="none" spc="0" normalizeH="0" baseline="0" noProof="0" dirty="0" err="1">
                <a:ln>
                  <a:noFill/>
                </a:ln>
                <a:solidFill>
                  <a:prstClr val="white"/>
                </a:solidFill>
                <a:effectLst/>
                <a:uLnTx/>
                <a:uFillTx/>
                <a:latin typeface="Arial"/>
                <a:ea typeface="+mn-ea"/>
                <a:cs typeface="+mn-cs"/>
                <a:sym typeface="Arial"/>
              </a:rPr>
              <a:t>pMMR</a:t>
            </a:r>
            <a:r>
              <a:rPr kumimoji="0" lang="en-US" sz="1867" b="0" i="0" u="none" strike="noStrike" kern="0" cap="none" spc="0" normalizeH="0" baseline="0" noProof="0" dirty="0">
                <a:ln>
                  <a:noFill/>
                </a:ln>
                <a:solidFill>
                  <a:prstClr val="white"/>
                </a:solidFill>
                <a:effectLst/>
                <a:uLnTx/>
                <a:uFillTx/>
                <a:latin typeface="Arial"/>
                <a:ea typeface="+mn-ea"/>
                <a:cs typeface="+mn-cs"/>
                <a:sym typeface="Arial"/>
              </a:rPr>
              <a:t> populations</a:t>
            </a:r>
          </a:p>
        </p:txBody>
      </p:sp>
      <p:sp>
        <p:nvSpPr>
          <p:cNvPr id="303" name="Footer Placeholder 4">
            <a:extLst>
              <a:ext uri="{FF2B5EF4-FFF2-40B4-BE49-F238E27FC236}">
                <a16:creationId xmlns:a16="http://schemas.microsoft.com/office/drawing/2014/main" id="{50459994-053B-B57E-8F10-ECCA703105F6}"/>
              </a:ext>
            </a:extLst>
          </p:cNvPr>
          <p:cNvSpPr>
            <a:spLocks noGrp="1"/>
          </p:cNvSpPr>
          <p:nvPr>
            <p:ph type="ftr" idx="11"/>
          </p:nvPr>
        </p:nvSpPr>
        <p:spPr>
          <a:xfrm>
            <a:off x="238541" y="6354572"/>
            <a:ext cx="11648659" cy="415301"/>
          </a:xfrm>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a:t>
            </a:r>
            <a:r>
              <a:rPr kumimoji="0" lang="it-IT"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Eskander</a:t>
            </a: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RN et </a:t>
            </a:r>
            <a:r>
              <a:rPr kumimoji="0" lang="it-IT" sz="1200" b="0" i="0" u="none" strike="noStrike" kern="1200" cap="none" spc="0" normalizeH="0" baseline="0" noProof="0" dirty="0">
                <a:ln>
                  <a:noFill/>
                </a:ln>
                <a:solidFill>
                  <a:srgbClr val="000000"/>
                </a:solidFill>
                <a:effectLst/>
                <a:uLnTx/>
                <a:uFillTx/>
                <a:latin typeface="Aptos" panose="02110004020202020204"/>
                <a:ea typeface="+mn-ea"/>
                <a:cs typeface="Arial" panose="020B0604020202020204" pitchFamily="34" charset="0"/>
              </a:rPr>
              <a:t>al. </a:t>
            </a:r>
            <a:r>
              <a:rPr kumimoji="0" lang="en-GB" sz="1200" b="0" i="1" u="none" strike="noStrike" kern="0" cap="none" spc="0" normalizeH="0" baseline="0" noProof="0" dirty="0">
                <a:ln>
                  <a:noFill/>
                </a:ln>
                <a:solidFill>
                  <a:srgbClr val="000000"/>
                </a:solidFill>
                <a:effectLst/>
                <a:uLnTx/>
                <a:uFillTx/>
                <a:latin typeface="Aptos" panose="02110004020202020204"/>
                <a:ea typeface="+mn-ea"/>
                <a:cs typeface="Arial" panose="020B0604020202020204" pitchFamily="34" charset="0"/>
              </a:rPr>
              <a:t>N Engl J Med</a:t>
            </a:r>
            <a:r>
              <a:rPr kumimoji="0" lang="en-GB" sz="1200" b="0" i="0" u="none" strike="noStrike" kern="0" cap="none" spc="0" normalizeH="0" baseline="0" noProof="0" dirty="0">
                <a:ln>
                  <a:noFill/>
                </a:ln>
                <a:solidFill>
                  <a:srgbClr val="000000"/>
                </a:solidFill>
                <a:effectLst/>
                <a:uLnTx/>
                <a:uFillTx/>
                <a:latin typeface="Aptos" panose="02110004020202020204"/>
                <a:ea typeface="+mn-ea"/>
                <a:cs typeface="Arial" panose="020B0604020202020204" pitchFamily="34" charset="0"/>
              </a:rPr>
              <a:t>. 2023;388:2159-2170. 2. </a:t>
            </a:r>
            <a:r>
              <a:rPr kumimoji="0" lang="it-IT"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Eskander</a:t>
            </a: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RN et </a:t>
            </a:r>
            <a:r>
              <a:rPr kumimoji="0" lang="it-IT" sz="1200" b="0" i="0" u="none" strike="noStrike" kern="1200" cap="none" spc="0" normalizeH="0" baseline="0" noProof="0" dirty="0">
                <a:ln>
                  <a:noFill/>
                </a:ln>
                <a:solidFill>
                  <a:srgbClr val="000000"/>
                </a:solidFill>
                <a:effectLst/>
                <a:uLnTx/>
                <a:uFillTx/>
                <a:latin typeface="Aptos" panose="02110004020202020204"/>
                <a:ea typeface="+mn-ea"/>
                <a:cs typeface="Arial" panose="020B0604020202020204" pitchFamily="34" charset="0"/>
              </a:rPr>
              <a:t>al. </a:t>
            </a:r>
            <a:r>
              <a:rPr kumimoji="0" lang="en-GB" sz="1200" b="0" i="0" u="none" strike="noStrike" kern="0" cap="none" spc="0" normalizeH="0" baseline="0" noProof="0" dirty="0">
                <a:ln>
                  <a:noFill/>
                </a:ln>
                <a:solidFill>
                  <a:srgbClr val="000000"/>
                </a:solidFill>
                <a:effectLst/>
                <a:uLnTx/>
                <a:uFillTx/>
                <a:latin typeface="Aptos" panose="02110004020202020204"/>
                <a:ea typeface="+mn-ea"/>
                <a:cs typeface="Arial" panose="020B0604020202020204" pitchFamily="34" charset="0"/>
              </a:rPr>
              <a:t>SGO 2024. Abstract LBA.</a:t>
            </a:r>
          </a:p>
        </p:txBody>
      </p:sp>
    </p:spTree>
    <p:extLst>
      <p:ext uri="{BB962C8B-B14F-4D97-AF65-F5344CB8AC3E}">
        <p14:creationId xmlns:p14="http://schemas.microsoft.com/office/powerpoint/2010/main" val="883061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BF59C-B9A8-0402-1BA4-1C94B795EC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B9803F-CDC2-7676-815E-A517FE2D9617}"/>
              </a:ext>
            </a:extLst>
          </p:cNvPr>
          <p:cNvSpPr>
            <a:spLocks noGrp="1"/>
          </p:cNvSpPr>
          <p:nvPr>
            <p:ph type="title"/>
          </p:nvPr>
        </p:nvSpPr>
        <p:spPr>
          <a:xfrm>
            <a:off x="0" y="0"/>
            <a:ext cx="12192000" cy="1164002"/>
          </a:xfrm>
        </p:spPr>
        <p:txBody>
          <a:bodyPr/>
          <a:lstStyle/>
          <a:p>
            <a:r>
              <a:rPr lang="en-US" dirty="0"/>
              <a:t>Faculty</a:t>
            </a:r>
          </a:p>
        </p:txBody>
      </p:sp>
      <p:sp>
        <p:nvSpPr>
          <p:cNvPr id="11" name="Text Box 7">
            <a:extLst>
              <a:ext uri="{FF2B5EF4-FFF2-40B4-BE49-F238E27FC236}">
                <a16:creationId xmlns:a16="http://schemas.microsoft.com/office/drawing/2014/main" id="{2928061E-83DB-C815-DEBE-80D9E2C2C8BA}"/>
              </a:ext>
            </a:extLst>
          </p:cNvPr>
          <p:cNvSpPr txBox="1">
            <a:spLocks noChangeArrowheads="1"/>
          </p:cNvSpPr>
          <p:nvPr/>
        </p:nvSpPr>
        <p:spPr bwMode="auto">
          <a:xfrm>
            <a:off x="1575812" y="1228900"/>
            <a:ext cx="4328101"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Kathryn M Lyle, MSN, WHNP-BC, AGNP-C</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Nurse Practitioner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Division of Gynecologic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University of Alabama at Birmingham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Birmingham, Alabama </a:t>
            </a:r>
          </a:p>
        </p:txBody>
      </p:sp>
      <p:sp>
        <p:nvSpPr>
          <p:cNvPr id="20" name="Text Box 7">
            <a:extLst>
              <a:ext uri="{FF2B5EF4-FFF2-40B4-BE49-F238E27FC236}">
                <a16:creationId xmlns:a16="http://schemas.microsoft.com/office/drawing/2014/main" id="{1B3BB12A-27F6-2BE9-D6FA-A43DB63BBF73}"/>
              </a:ext>
            </a:extLst>
          </p:cNvPr>
          <p:cNvSpPr txBox="1">
            <a:spLocks noChangeArrowheads="1"/>
          </p:cNvSpPr>
          <p:nvPr/>
        </p:nvSpPr>
        <p:spPr bwMode="auto">
          <a:xfrm>
            <a:off x="7392420" y="1228900"/>
            <a:ext cx="4328101"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Ritu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Salani</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 MBA</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Division of Gynecologic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Department of Obstetrics and Gynecology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David Geffen School of Medicine at UCLA</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Los Angeles, California</a:t>
            </a:r>
          </a:p>
        </p:txBody>
      </p:sp>
      <p:sp>
        <p:nvSpPr>
          <p:cNvPr id="23" name="Text Box 7">
            <a:extLst>
              <a:ext uri="{FF2B5EF4-FFF2-40B4-BE49-F238E27FC236}">
                <a16:creationId xmlns:a16="http://schemas.microsoft.com/office/drawing/2014/main" id="{99F74907-B7BB-807D-1411-D85DD876F034}"/>
              </a:ext>
            </a:extLst>
          </p:cNvPr>
          <p:cNvSpPr txBox="1">
            <a:spLocks noChangeArrowheads="1"/>
          </p:cNvSpPr>
          <p:nvPr/>
        </p:nvSpPr>
        <p:spPr bwMode="auto">
          <a:xfrm>
            <a:off x="1575812" y="3861048"/>
            <a:ext cx="4325112"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Jaclyn Shaver, MS, APRN, CNP, WHNP</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Section of Gynecologic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Stephenson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OU Health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Oklahoma City, Oklahoma</a:t>
            </a:r>
          </a:p>
        </p:txBody>
      </p:sp>
      <p:sp>
        <p:nvSpPr>
          <p:cNvPr id="25" name="Text Box 7">
            <a:extLst>
              <a:ext uri="{FF2B5EF4-FFF2-40B4-BE49-F238E27FC236}">
                <a16:creationId xmlns:a16="http://schemas.microsoft.com/office/drawing/2014/main" id="{B9520E4D-A9AC-8E00-82EA-85DEE195F814}"/>
              </a:ext>
            </a:extLst>
          </p:cNvPr>
          <p:cNvSpPr txBox="1">
            <a:spLocks noChangeArrowheads="1"/>
          </p:cNvSpPr>
          <p:nvPr/>
        </p:nvSpPr>
        <p:spPr bwMode="auto">
          <a:xfrm>
            <a:off x="7392420" y="3861048"/>
            <a:ext cx="4325112"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Brian M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Slomovitz</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OB-GYN, Florida International University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Gynecologic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Co-Chair, Cancer Research Committee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Mount Sinai Medical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Miami, Florida</a:t>
            </a:r>
          </a:p>
        </p:txBody>
      </p:sp>
      <p:pic>
        <p:nvPicPr>
          <p:cNvPr id="26" name="Picture 25">
            <a:extLst>
              <a:ext uri="{FF2B5EF4-FFF2-40B4-BE49-F238E27FC236}">
                <a16:creationId xmlns:a16="http://schemas.microsoft.com/office/drawing/2014/main" id="{027464C6-EEFE-3000-9B20-9312E43A7F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70781" y="3861048"/>
            <a:ext cx="1261872" cy="1261872"/>
          </a:xfrm>
          <a:prstGeom prst="rect">
            <a:avLst/>
          </a:prstGeom>
        </p:spPr>
      </p:pic>
      <p:pic>
        <p:nvPicPr>
          <p:cNvPr id="3" name="Picture 2">
            <a:extLst>
              <a:ext uri="{FF2B5EF4-FFF2-40B4-BE49-F238E27FC236}">
                <a16:creationId xmlns:a16="http://schemas.microsoft.com/office/drawing/2014/main" id="{52A67B9C-8C47-E42E-8E08-C3C5CE08C0D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4173" y="3861048"/>
            <a:ext cx="1261872" cy="1261872"/>
          </a:xfrm>
          <a:prstGeom prst="rect">
            <a:avLst/>
          </a:prstGeom>
        </p:spPr>
      </p:pic>
      <p:pic>
        <p:nvPicPr>
          <p:cNvPr id="4" name="Picture 3">
            <a:extLst>
              <a:ext uri="{FF2B5EF4-FFF2-40B4-BE49-F238E27FC236}">
                <a16:creationId xmlns:a16="http://schemas.microsoft.com/office/drawing/2014/main" id="{9254D17F-FAC4-4EC1-C046-04CD21A9095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4173" y="1228900"/>
            <a:ext cx="1261872" cy="1261872"/>
          </a:xfrm>
          <a:prstGeom prst="rect">
            <a:avLst/>
          </a:prstGeom>
        </p:spPr>
      </p:pic>
      <p:pic>
        <p:nvPicPr>
          <p:cNvPr id="5" name="Picture 4">
            <a:extLst>
              <a:ext uri="{FF2B5EF4-FFF2-40B4-BE49-F238E27FC236}">
                <a16:creationId xmlns:a16="http://schemas.microsoft.com/office/drawing/2014/main" id="{56885996-D66E-D772-5270-1F7FFCB2C35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70781" y="1228900"/>
            <a:ext cx="1261872" cy="1261872"/>
          </a:xfrm>
          <a:prstGeom prst="rect">
            <a:avLst/>
          </a:prstGeom>
        </p:spPr>
      </p:pic>
    </p:spTree>
    <p:custDataLst>
      <p:tags r:id="rId1"/>
    </p:custDataLst>
    <p:extLst>
      <p:ext uri="{BB962C8B-B14F-4D97-AF65-F5344CB8AC3E}">
        <p14:creationId xmlns:p14="http://schemas.microsoft.com/office/powerpoint/2010/main" val="10716824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53DF3-79F1-97BA-2EA0-7F78F14092C4}"/>
              </a:ext>
            </a:extLst>
          </p:cNvPr>
          <p:cNvSpPr>
            <a:spLocks noGrp="1"/>
          </p:cNvSpPr>
          <p:nvPr>
            <p:ph type="title"/>
          </p:nvPr>
        </p:nvSpPr>
        <p:spPr>
          <a:xfrm>
            <a:off x="805070" y="-48308"/>
            <a:ext cx="10515600" cy="1325563"/>
          </a:xfrm>
        </p:spPr>
        <p:txBody>
          <a:bodyPr/>
          <a:lstStyle/>
          <a:p>
            <a:r>
              <a:rPr lang="en-US" dirty="0"/>
              <a:t>NRG-GY018: OS </a:t>
            </a:r>
          </a:p>
        </p:txBody>
      </p:sp>
      <p:graphicFrame>
        <p:nvGraphicFramePr>
          <p:cNvPr id="5" name="Table 4">
            <a:extLst>
              <a:ext uri="{FF2B5EF4-FFF2-40B4-BE49-F238E27FC236}">
                <a16:creationId xmlns:a16="http://schemas.microsoft.com/office/drawing/2014/main" id="{9AD79D49-F14A-D77E-DC50-9630CF077E97}"/>
              </a:ext>
            </a:extLst>
          </p:cNvPr>
          <p:cNvGraphicFramePr>
            <a:graphicFrameLocks noGrp="1"/>
          </p:cNvGraphicFramePr>
          <p:nvPr/>
        </p:nvGraphicFramePr>
        <p:xfrm>
          <a:off x="344203" y="3829242"/>
          <a:ext cx="5453579" cy="800100"/>
        </p:xfrm>
        <a:graphic>
          <a:graphicData uri="http://schemas.openxmlformats.org/drawingml/2006/table">
            <a:tbl>
              <a:tblPr firstRow="1" bandRow="1">
                <a:tableStyleId>{2D5ABB26-0587-4C30-8999-92F81FD0307C}</a:tableStyleId>
              </a:tblPr>
              <a:tblGrid>
                <a:gridCol w="991375">
                  <a:extLst>
                    <a:ext uri="{9D8B030D-6E8A-4147-A177-3AD203B41FA5}">
                      <a16:colId xmlns:a16="http://schemas.microsoft.com/office/drawing/2014/main" val="4101159925"/>
                    </a:ext>
                  </a:extLst>
                </a:gridCol>
                <a:gridCol w="892441">
                  <a:extLst>
                    <a:ext uri="{9D8B030D-6E8A-4147-A177-3AD203B41FA5}">
                      <a16:colId xmlns:a16="http://schemas.microsoft.com/office/drawing/2014/main" val="2938758764"/>
                    </a:ext>
                  </a:extLst>
                </a:gridCol>
                <a:gridCol w="1606394">
                  <a:extLst>
                    <a:ext uri="{9D8B030D-6E8A-4147-A177-3AD203B41FA5}">
                      <a16:colId xmlns:a16="http://schemas.microsoft.com/office/drawing/2014/main" val="2346160740"/>
                    </a:ext>
                  </a:extLst>
                </a:gridCol>
                <a:gridCol w="1070928">
                  <a:extLst>
                    <a:ext uri="{9D8B030D-6E8A-4147-A177-3AD203B41FA5}">
                      <a16:colId xmlns:a16="http://schemas.microsoft.com/office/drawing/2014/main" val="808636764"/>
                    </a:ext>
                  </a:extLst>
                </a:gridCol>
                <a:gridCol w="892441">
                  <a:extLst>
                    <a:ext uri="{9D8B030D-6E8A-4147-A177-3AD203B41FA5}">
                      <a16:colId xmlns:a16="http://schemas.microsoft.com/office/drawing/2014/main" val="2687693429"/>
                    </a:ext>
                  </a:extLst>
                </a:gridCol>
              </a:tblGrid>
              <a:tr h="287443">
                <a:tc>
                  <a:txBody>
                    <a:bodyPr/>
                    <a:lstStyle/>
                    <a:p>
                      <a:pPr algn="l"/>
                      <a:endParaRPr lang="en-US" sz="1050"/>
                    </a:p>
                  </a:txBody>
                  <a:tcPr marL="0" marR="0" marT="0" marB="0" anchor="ctr">
                    <a:lnB w="19050" cap="flat" cmpd="sng" algn="ctr">
                      <a:solidFill>
                        <a:schemeClr val="tx1"/>
                      </a:solidFill>
                      <a:prstDash val="solid"/>
                      <a:round/>
                      <a:headEnd type="none" w="med" len="med"/>
                      <a:tailEnd type="none" w="med" len="med"/>
                    </a:lnB>
                  </a:tcPr>
                </a:tc>
                <a:tc>
                  <a:txBody>
                    <a:bodyPr/>
                    <a:lstStyle/>
                    <a:p>
                      <a:pPr algn="ctr"/>
                      <a:r>
                        <a:rPr lang="en-US" sz="1050" b="1"/>
                        <a:t>Events, n/N</a:t>
                      </a:r>
                    </a:p>
                  </a:txBody>
                  <a:tcPr marL="0" marR="0" marT="0" marB="0" anchor="ctr">
                    <a:lnB w="19050" cap="flat" cmpd="sng" algn="ctr">
                      <a:solidFill>
                        <a:schemeClr val="tx1"/>
                      </a:solidFill>
                      <a:prstDash val="solid"/>
                      <a:round/>
                      <a:headEnd type="none" w="med" len="med"/>
                      <a:tailEnd type="none" w="med" len="med"/>
                    </a:lnB>
                  </a:tcPr>
                </a:tc>
                <a:tc>
                  <a:txBody>
                    <a:bodyPr/>
                    <a:lstStyle/>
                    <a:p>
                      <a:pPr algn="ctr"/>
                      <a:r>
                        <a:rPr lang="en-US" sz="1050" b="1" dirty="0"/>
                        <a:t>Follow-Up Duration, Median (range), </a:t>
                      </a:r>
                      <a:r>
                        <a:rPr lang="en-US" sz="1050" b="1" dirty="0" err="1"/>
                        <a:t>mo</a:t>
                      </a:r>
                      <a:endParaRPr lang="en-US" sz="1050" b="1" dirty="0"/>
                    </a:p>
                  </a:txBody>
                  <a:tcPr marL="0" marR="0" marT="0" marB="0" anchor="ctr">
                    <a:lnB w="19050" cap="flat" cmpd="sng" algn="ctr">
                      <a:solidFill>
                        <a:schemeClr val="tx1"/>
                      </a:solidFill>
                      <a:prstDash val="solid"/>
                      <a:round/>
                      <a:headEnd type="none" w="med" len="med"/>
                      <a:tailEnd type="none" w="med" len="med"/>
                    </a:lnB>
                  </a:tcPr>
                </a:tc>
                <a:tc>
                  <a:txBody>
                    <a:bodyPr/>
                    <a:lstStyle/>
                    <a:p>
                      <a:pPr algn="ctr"/>
                      <a:r>
                        <a:rPr lang="en-US" sz="1050" b="1"/>
                        <a:t>Median OS </a:t>
                      </a:r>
                    </a:p>
                    <a:p>
                      <a:pPr algn="ctr"/>
                      <a:r>
                        <a:rPr lang="en-US" sz="1050" b="1"/>
                        <a:t>(95% CI), </a:t>
                      </a:r>
                      <a:r>
                        <a:rPr lang="en-US" sz="1050" b="1" err="1"/>
                        <a:t>mo</a:t>
                      </a:r>
                      <a:endParaRPr lang="en-US" sz="1050" b="1"/>
                    </a:p>
                  </a:txBody>
                  <a:tcPr marL="0" marR="0" marT="0" marB="0" anchor="ctr">
                    <a:lnB w="19050" cap="flat" cmpd="sng" algn="ctr">
                      <a:solidFill>
                        <a:schemeClr val="tx1"/>
                      </a:solidFill>
                      <a:prstDash val="solid"/>
                      <a:round/>
                      <a:headEnd type="none" w="med" len="med"/>
                      <a:tailEnd type="none" w="med" len="med"/>
                    </a:lnB>
                  </a:tcPr>
                </a:tc>
                <a:tc>
                  <a:txBody>
                    <a:bodyPr/>
                    <a:lstStyle/>
                    <a:p>
                      <a:pPr algn="ctr"/>
                      <a:r>
                        <a:rPr lang="en-US" sz="1050" b="1"/>
                        <a:t>HR (95% CI), </a:t>
                      </a:r>
                      <a:r>
                        <a:rPr lang="en-US" sz="1050" b="1" i="1"/>
                        <a:t>P</a:t>
                      </a:r>
                      <a:endParaRPr lang="en-US" sz="1050" b="1"/>
                    </a:p>
                  </a:txBody>
                  <a:tcPr marL="0" marR="0" marT="0" marB="0" anchor="ctr">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5569710"/>
                  </a:ext>
                </a:extLst>
              </a:tr>
              <a:tr h="237571">
                <a:tc>
                  <a:txBody>
                    <a:bodyPr/>
                    <a:lstStyle/>
                    <a:p>
                      <a:pPr algn="l"/>
                      <a:r>
                        <a:rPr lang="en-US" sz="1050" err="1"/>
                        <a:t>Pembro</a:t>
                      </a:r>
                      <a:r>
                        <a:rPr lang="en-US" sz="1050"/>
                        <a:t> + CT</a:t>
                      </a:r>
                    </a:p>
                  </a:txBody>
                  <a:tcPr marL="0" marR="0" marT="0" marB="0" anchor="ctr">
                    <a:lnT w="19050" cap="flat" cmpd="sng" algn="ctr">
                      <a:solidFill>
                        <a:schemeClr val="tx1"/>
                      </a:solidFill>
                      <a:prstDash val="solid"/>
                      <a:round/>
                      <a:headEnd type="none" w="med" len="med"/>
                      <a:tailEnd type="none" w="med" len="med"/>
                    </a:lnT>
                  </a:tcPr>
                </a:tc>
                <a:tc>
                  <a:txBody>
                    <a:bodyPr/>
                    <a:lstStyle/>
                    <a:p>
                      <a:pPr algn="ctr"/>
                      <a:r>
                        <a:rPr lang="en-US" sz="1050"/>
                        <a:t>10/110</a:t>
                      </a:r>
                    </a:p>
                  </a:txBody>
                  <a:tcPr marL="0" marR="0" marT="0" marB="0" anchor="ctr">
                    <a:lnT w="19050" cap="flat" cmpd="sng" algn="ctr">
                      <a:solidFill>
                        <a:schemeClr val="tx1"/>
                      </a:solidFill>
                      <a:prstDash val="solid"/>
                      <a:round/>
                      <a:headEnd type="none" w="med" len="med"/>
                      <a:tailEnd type="none" w="med" len="med"/>
                    </a:lnT>
                  </a:tcPr>
                </a:tc>
                <a:tc>
                  <a:txBody>
                    <a:bodyPr/>
                    <a:lstStyle/>
                    <a:p>
                      <a:pPr algn="ctr"/>
                      <a:r>
                        <a:rPr lang="en-US" sz="1050"/>
                        <a:t>13.3 (0.6-39.4)</a:t>
                      </a:r>
                    </a:p>
                  </a:txBody>
                  <a:tcPr marL="0" marR="0" marT="0" marB="0" anchor="ctr">
                    <a:lnT w="19050" cap="flat" cmpd="sng" algn="ctr">
                      <a:solidFill>
                        <a:schemeClr val="tx1"/>
                      </a:solidFill>
                      <a:prstDash val="solid"/>
                      <a:round/>
                      <a:headEnd type="none" w="med" len="med"/>
                      <a:tailEnd type="none" w="med" len="med"/>
                    </a:lnT>
                  </a:tcPr>
                </a:tc>
                <a:tc>
                  <a:txBody>
                    <a:bodyPr/>
                    <a:lstStyle/>
                    <a:p>
                      <a:pPr algn="ctr"/>
                      <a:r>
                        <a:rPr lang="en-US" sz="1050"/>
                        <a:t>NR (NR-NR)</a:t>
                      </a:r>
                    </a:p>
                  </a:txBody>
                  <a:tcPr marL="0" marR="0" marT="0" marB="0" anchor="ctr">
                    <a:lnT w="19050" cap="flat" cmpd="sng" algn="ctr">
                      <a:solidFill>
                        <a:schemeClr val="tx1"/>
                      </a:solidFill>
                      <a:prstDash val="solid"/>
                      <a:round/>
                      <a:headEnd type="none" w="med" len="med"/>
                      <a:tailEnd type="none" w="med" len="med"/>
                    </a:lnT>
                  </a:tcPr>
                </a:tc>
                <a:tc rowSpan="2">
                  <a:txBody>
                    <a:bodyPr/>
                    <a:lstStyle/>
                    <a:p>
                      <a:pPr algn="ctr"/>
                      <a:r>
                        <a:rPr lang="en-US" sz="1050" b="1" dirty="0"/>
                        <a:t>0.55 (0.25-1.19)</a:t>
                      </a:r>
                    </a:p>
                    <a:p>
                      <a:pPr algn="ctr"/>
                      <a:r>
                        <a:rPr lang="en-US" sz="1050" b="1" i="1" dirty="0"/>
                        <a:t>P </a:t>
                      </a:r>
                      <a:r>
                        <a:rPr lang="en-US" sz="1050" b="1" i="0" dirty="0"/>
                        <a:t>= .0617</a:t>
                      </a:r>
                      <a:endParaRPr lang="en-US" sz="1050" b="1" i="1" dirty="0"/>
                    </a:p>
                  </a:txBody>
                  <a:tcPr marL="0" marR="0" marT="0" marB="0" anchor="ctr">
                    <a:lnT w="190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225203383"/>
                  </a:ext>
                </a:extLst>
              </a:tr>
              <a:tr h="237571">
                <a:tc>
                  <a:txBody>
                    <a:bodyPr/>
                    <a:lstStyle/>
                    <a:p>
                      <a:pPr algn="l"/>
                      <a:r>
                        <a:rPr lang="en-US" sz="1050"/>
                        <a:t>Placebo + CT</a:t>
                      </a:r>
                    </a:p>
                  </a:txBody>
                  <a:tcPr marL="0" marR="0" marT="0" marB="0" anchor="ctr"/>
                </a:tc>
                <a:tc>
                  <a:txBody>
                    <a:bodyPr/>
                    <a:lstStyle/>
                    <a:p>
                      <a:pPr algn="ctr"/>
                      <a:r>
                        <a:rPr lang="en-US" sz="1050"/>
                        <a:t>17/112</a:t>
                      </a:r>
                    </a:p>
                  </a:txBody>
                  <a:tcPr marL="0" marR="0" marT="0" marB="0" anchor="ctr"/>
                </a:tc>
                <a:tc>
                  <a:txBody>
                    <a:bodyPr/>
                    <a:lstStyle/>
                    <a:p>
                      <a:pPr algn="ctr"/>
                      <a:r>
                        <a:rPr lang="en-US" sz="1050"/>
                        <a:t>13.7 (1.0-38.0)</a:t>
                      </a:r>
                    </a:p>
                  </a:txBody>
                  <a:tcPr marL="0" marR="0" marT="0" marB="0" anchor="ctr"/>
                </a:tc>
                <a:tc>
                  <a:txBody>
                    <a:bodyPr/>
                    <a:lstStyle/>
                    <a:p>
                      <a:pPr algn="ctr"/>
                      <a:r>
                        <a:rPr lang="en-US" sz="1050" dirty="0"/>
                        <a:t>NR (NR-NR)</a:t>
                      </a:r>
                    </a:p>
                  </a:txBody>
                  <a:tcPr marL="0" marR="0" marT="0" marB="0" anchor="ctr"/>
                </a:tc>
                <a:tc vMerge="1">
                  <a:txBody>
                    <a:bodyPr/>
                    <a:lstStyle/>
                    <a:p>
                      <a:pPr algn="ctr"/>
                      <a:endParaRPr lang="en-US" sz="700" dirty="0"/>
                    </a:p>
                  </a:txBody>
                  <a:tcPr marL="0" marR="0" marT="0" marB="0" anchor="ctr"/>
                </a:tc>
                <a:extLst>
                  <a:ext uri="{0D108BD9-81ED-4DB2-BD59-A6C34878D82A}">
                    <a16:rowId xmlns:a16="http://schemas.microsoft.com/office/drawing/2014/main" val="947138453"/>
                  </a:ext>
                </a:extLst>
              </a:tr>
            </a:tbl>
          </a:graphicData>
        </a:graphic>
      </p:graphicFrame>
      <p:graphicFrame>
        <p:nvGraphicFramePr>
          <p:cNvPr id="6" name="Table 5">
            <a:extLst>
              <a:ext uri="{FF2B5EF4-FFF2-40B4-BE49-F238E27FC236}">
                <a16:creationId xmlns:a16="http://schemas.microsoft.com/office/drawing/2014/main" id="{7452E307-EDB8-7256-6C56-D2C43FED9059}"/>
              </a:ext>
            </a:extLst>
          </p:cNvPr>
          <p:cNvGraphicFramePr>
            <a:graphicFrameLocks noGrp="1"/>
          </p:cNvGraphicFramePr>
          <p:nvPr/>
        </p:nvGraphicFramePr>
        <p:xfrm>
          <a:off x="6388757" y="3842025"/>
          <a:ext cx="5062023" cy="960120"/>
        </p:xfrm>
        <a:graphic>
          <a:graphicData uri="http://schemas.openxmlformats.org/drawingml/2006/table">
            <a:tbl>
              <a:tblPr firstRow="1" bandRow="1">
                <a:tableStyleId>{2D5ABB26-0587-4C30-8999-92F81FD0307C}</a:tableStyleId>
              </a:tblPr>
              <a:tblGrid>
                <a:gridCol w="924553">
                  <a:extLst>
                    <a:ext uri="{9D8B030D-6E8A-4147-A177-3AD203B41FA5}">
                      <a16:colId xmlns:a16="http://schemas.microsoft.com/office/drawing/2014/main" val="4101159925"/>
                    </a:ext>
                  </a:extLst>
                </a:gridCol>
                <a:gridCol w="556076">
                  <a:extLst>
                    <a:ext uri="{9D8B030D-6E8A-4147-A177-3AD203B41FA5}">
                      <a16:colId xmlns:a16="http://schemas.microsoft.com/office/drawing/2014/main" val="2938758764"/>
                    </a:ext>
                  </a:extLst>
                </a:gridCol>
                <a:gridCol w="1522165">
                  <a:extLst>
                    <a:ext uri="{9D8B030D-6E8A-4147-A177-3AD203B41FA5}">
                      <a16:colId xmlns:a16="http://schemas.microsoft.com/office/drawing/2014/main" val="2346160740"/>
                    </a:ext>
                  </a:extLst>
                </a:gridCol>
                <a:gridCol w="1014775">
                  <a:extLst>
                    <a:ext uri="{9D8B030D-6E8A-4147-A177-3AD203B41FA5}">
                      <a16:colId xmlns:a16="http://schemas.microsoft.com/office/drawing/2014/main" val="808636764"/>
                    </a:ext>
                  </a:extLst>
                </a:gridCol>
                <a:gridCol w="1044454">
                  <a:extLst>
                    <a:ext uri="{9D8B030D-6E8A-4147-A177-3AD203B41FA5}">
                      <a16:colId xmlns:a16="http://schemas.microsoft.com/office/drawing/2014/main" val="2687693429"/>
                    </a:ext>
                  </a:extLst>
                </a:gridCol>
              </a:tblGrid>
              <a:tr h="309663">
                <a:tc>
                  <a:txBody>
                    <a:bodyPr/>
                    <a:lstStyle/>
                    <a:p>
                      <a:pPr algn="l"/>
                      <a:endParaRPr lang="en-US" sz="1050"/>
                    </a:p>
                  </a:txBody>
                  <a:tcPr marL="0" marR="0" marT="0" marB="0" anchor="ctr">
                    <a:lnB w="19050" cap="flat" cmpd="sng" algn="ctr">
                      <a:solidFill>
                        <a:schemeClr val="tx1"/>
                      </a:solidFill>
                      <a:prstDash val="solid"/>
                      <a:round/>
                      <a:headEnd type="none" w="med" len="med"/>
                      <a:tailEnd type="none" w="med" len="med"/>
                    </a:lnB>
                  </a:tcPr>
                </a:tc>
                <a:tc>
                  <a:txBody>
                    <a:bodyPr/>
                    <a:lstStyle/>
                    <a:p>
                      <a:pPr algn="ctr"/>
                      <a:r>
                        <a:rPr lang="en-US" sz="1050" b="1"/>
                        <a:t>Events,</a:t>
                      </a:r>
                      <a:br>
                        <a:rPr lang="en-US" sz="1050" b="1"/>
                      </a:br>
                      <a:r>
                        <a:rPr lang="en-US" sz="1050" b="1"/>
                        <a:t>n/N</a:t>
                      </a:r>
                    </a:p>
                  </a:txBody>
                  <a:tcPr marL="0" marR="0" marT="0" marB="0" anchor="ctr">
                    <a:lnB w="19050" cap="flat" cmpd="sng" algn="ctr">
                      <a:solidFill>
                        <a:schemeClr val="tx1"/>
                      </a:solidFill>
                      <a:prstDash val="solid"/>
                      <a:round/>
                      <a:headEnd type="none" w="med" len="med"/>
                      <a:tailEnd type="none" w="med" len="med"/>
                    </a:lnB>
                  </a:tcPr>
                </a:tc>
                <a:tc>
                  <a:txBody>
                    <a:bodyPr/>
                    <a:lstStyle/>
                    <a:p>
                      <a:pPr algn="ctr"/>
                      <a:r>
                        <a:rPr lang="en-US" sz="1050" b="1"/>
                        <a:t>Follow-Up Duration, Median (range), </a:t>
                      </a:r>
                      <a:r>
                        <a:rPr lang="en-US" sz="1050" b="1" err="1"/>
                        <a:t>mo</a:t>
                      </a:r>
                      <a:endParaRPr lang="en-US" sz="1050" b="1"/>
                    </a:p>
                  </a:txBody>
                  <a:tcPr marL="0" marR="0" marT="0" marB="0" anchor="ctr">
                    <a:lnB w="19050" cap="flat" cmpd="sng" algn="ctr">
                      <a:solidFill>
                        <a:schemeClr val="tx1"/>
                      </a:solidFill>
                      <a:prstDash val="solid"/>
                      <a:round/>
                      <a:headEnd type="none" w="med" len="med"/>
                      <a:tailEnd type="none" w="med" len="med"/>
                    </a:lnB>
                  </a:tcPr>
                </a:tc>
                <a:tc>
                  <a:txBody>
                    <a:bodyPr/>
                    <a:lstStyle/>
                    <a:p>
                      <a:pPr algn="ctr"/>
                      <a:r>
                        <a:rPr lang="en-US" sz="1050" b="1"/>
                        <a:t>Median OS (95% CI), </a:t>
                      </a:r>
                      <a:r>
                        <a:rPr lang="en-US" sz="1050" b="1" err="1"/>
                        <a:t>mo</a:t>
                      </a:r>
                      <a:endParaRPr lang="en-US" sz="1050" b="1"/>
                    </a:p>
                  </a:txBody>
                  <a:tcPr marL="0" marR="0" marT="0" marB="0" anchor="ctr">
                    <a:lnB w="19050" cap="flat" cmpd="sng" algn="ctr">
                      <a:solidFill>
                        <a:schemeClr val="tx1"/>
                      </a:solidFill>
                      <a:prstDash val="solid"/>
                      <a:round/>
                      <a:headEnd type="none" w="med" len="med"/>
                      <a:tailEnd type="none" w="med" len="med"/>
                    </a:lnB>
                  </a:tcPr>
                </a:tc>
                <a:tc>
                  <a:txBody>
                    <a:bodyPr/>
                    <a:lstStyle/>
                    <a:p>
                      <a:pPr algn="ctr"/>
                      <a:r>
                        <a:rPr lang="en-US" sz="1050" b="1"/>
                        <a:t>HR (95% CI), </a:t>
                      </a:r>
                      <a:r>
                        <a:rPr lang="en-US" sz="1050" b="1" i="1"/>
                        <a:t>P</a:t>
                      </a:r>
                      <a:endParaRPr lang="en-US" sz="1050" b="1"/>
                    </a:p>
                  </a:txBody>
                  <a:tcPr marL="0" marR="0" marT="0" marB="0" anchor="ctr">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5569710"/>
                  </a:ext>
                </a:extLst>
              </a:tr>
              <a:tr h="309663">
                <a:tc>
                  <a:txBody>
                    <a:bodyPr/>
                    <a:lstStyle/>
                    <a:p>
                      <a:pPr algn="l"/>
                      <a:r>
                        <a:rPr lang="en-US" sz="1050" err="1"/>
                        <a:t>Pembro</a:t>
                      </a:r>
                      <a:r>
                        <a:rPr lang="en-US" sz="1050"/>
                        <a:t> + CT</a:t>
                      </a:r>
                    </a:p>
                  </a:txBody>
                  <a:tcPr marL="0" marR="0" marT="0" marB="0" anchor="ctr">
                    <a:lnT w="19050" cap="flat" cmpd="sng" algn="ctr">
                      <a:solidFill>
                        <a:schemeClr val="tx1"/>
                      </a:solidFill>
                      <a:prstDash val="solid"/>
                      <a:round/>
                      <a:headEnd type="none" w="med" len="med"/>
                      <a:tailEnd type="none" w="med" len="med"/>
                    </a:lnT>
                  </a:tcPr>
                </a:tc>
                <a:tc>
                  <a:txBody>
                    <a:bodyPr/>
                    <a:lstStyle/>
                    <a:p>
                      <a:pPr algn="ctr"/>
                      <a:r>
                        <a:rPr lang="en-US" sz="1050"/>
                        <a:t>45/294</a:t>
                      </a:r>
                    </a:p>
                  </a:txBody>
                  <a:tcPr marL="0" marR="0" marT="0" marB="0" anchor="ctr">
                    <a:lnT w="19050" cap="flat" cmpd="sng" algn="ctr">
                      <a:solidFill>
                        <a:schemeClr val="tx1"/>
                      </a:solidFill>
                      <a:prstDash val="solid"/>
                      <a:round/>
                      <a:headEnd type="none" w="med" len="med"/>
                      <a:tailEnd type="none" w="med" len="med"/>
                    </a:lnT>
                  </a:tcPr>
                </a:tc>
                <a:tc>
                  <a:txBody>
                    <a:bodyPr/>
                    <a:lstStyle/>
                    <a:p>
                      <a:pPr algn="ctr"/>
                      <a:r>
                        <a:rPr lang="en-US" sz="1050"/>
                        <a:t>8.8 (0.1-37.0)</a:t>
                      </a:r>
                    </a:p>
                  </a:txBody>
                  <a:tcPr marL="0" marR="0" marT="0" marB="0" anchor="ctr">
                    <a:lnT w="19050" cap="flat" cmpd="sng" algn="ctr">
                      <a:solidFill>
                        <a:schemeClr val="tx1"/>
                      </a:solidFill>
                      <a:prstDash val="solid"/>
                      <a:round/>
                      <a:headEnd type="none" w="med" len="med"/>
                      <a:tailEnd type="none" w="med" len="med"/>
                    </a:lnT>
                  </a:tcPr>
                </a:tc>
                <a:tc>
                  <a:txBody>
                    <a:bodyPr/>
                    <a:lstStyle/>
                    <a:p>
                      <a:pPr algn="ctr"/>
                      <a:r>
                        <a:rPr lang="en-US" sz="1050"/>
                        <a:t>27.96 </a:t>
                      </a:r>
                    </a:p>
                    <a:p>
                      <a:pPr algn="ctr"/>
                      <a:r>
                        <a:rPr lang="en-US" sz="1050"/>
                        <a:t>(21.42-NR)</a:t>
                      </a:r>
                    </a:p>
                  </a:txBody>
                  <a:tcPr marL="0" marR="0" marT="0" marB="0" anchor="ctr">
                    <a:lnT w="19050" cap="flat" cmpd="sng" algn="ctr">
                      <a:solidFill>
                        <a:schemeClr val="tx1"/>
                      </a:solidFill>
                      <a:prstDash val="solid"/>
                      <a:round/>
                      <a:headEnd type="none" w="med" len="med"/>
                      <a:tailEnd type="none" w="med" len="med"/>
                    </a:lnT>
                  </a:tcPr>
                </a:tc>
                <a:tc rowSpan="2">
                  <a:txBody>
                    <a:bodyPr/>
                    <a:lstStyle/>
                    <a:p>
                      <a:pPr algn="ctr"/>
                      <a:r>
                        <a:rPr lang="en-US" sz="1050" b="1" dirty="0"/>
                        <a:t>0.79 (0.53-1.17)</a:t>
                      </a:r>
                    </a:p>
                    <a:p>
                      <a:pPr algn="ctr"/>
                      <a:r>
                        <a:rPr lang="en-US" sz="1050" b="1" i="1" dirty="0"/>
                        <a:t>P </a:t>
                      </a:r>
                      <a:r>
                        <a:rPr lang="en-US" sz="1050" b="1" i="0" dirty="0"/>
                        <a:t>= .1157</a:t>
                      </a:r>
                      <a:endParaRPr lang="en-US" sz="1050" b="1" i="1" dirty="0"/>
                    </a:p>
                  </a:txBody>
                  <a:tcPr marL="0" marR="0" marT="0" marB="0" anchor="ctr">
                    <a:lnT w="190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225203383"/>
                  </a:ext>
                </a:extLst>
              </a:tr>
              <a:tr h="309663">
                <a:tc>
                  <a:txBody>
                    <a:bodyPr/>
                    <a:lstStyle/>
                    <a:p>
                      <a:pPr algn="l"/>
                      <a:r>
                        <a:rPr lang="en-US" sz="1050"/>
                        <a:t>Placebo + CT</a:t>
                      </a:r>
                    </a:p>
                  </a:txBody>
                  <a:tcPr marL="0" marR="0" marT="0" marB="0" anchor="ctr"/>
                </a:tc>
                <a:tc>
                  <a:txBody>
                    <a:bodyPr/>
                    <a:lstStyle/>
                    <a:p>
                      <a:pPr algn="ctr"/>
                      <a:r>
                        <a:rPr lang="en-US" sz="1050"/>
                        <a:t>54/294</a:t>
                      </a:r>
                    </a:p>
                  </a:txBody>
                  <a:tcPr marL="0" marR="0" marT="0" marB="0" anchor="ctr"/>
                </a:tc>
                <a:tc>
                  <a:txBody>
                    <a:bodyPr/>
                    <a:lstStyle/>
                    <a:p>
                      <a:pPr algn="ctr"/>
                      <a:r>
                        <a:rPr lang="en-US" sz="1050"/>
                        <a:t>8.4 (1.0-37.2)</a:t>
                      </a:r>
                    </a:p>
                  </a:txBody>
                  <a:tcPr marL="0" marR="0" marT="0" marB="0" anchor="ctr"/>
                </a:tc>
                <a:tc>
                  <a:txBody>
                    <a:bodyPr/>
                    <a:lstStyle/>
                    <a:p>
                      <a:pPr algn="ctr"/>
                      <a:r>
                        <a:rPr lang="en-US" sz="1050" dirty="0"/>
                        <a:t>27.37 </a:t>
                      </a:r>
                    </a:p>
                    <a:p>
                      <a:pPr algn="ctr"/>
                      <a:r>
                        <a:rPr lang="en-US" sz="1050" dirty="0"/>
                        <a:t>(19.52-NR)</a:t>
                      </a:r>
                    </a:p>
                  </a:txBody>
                  <a:tcPr marL="0" marR="0" marT="0" marB="0" anchor="ctr"/>
                </a:tc>
                <a:tc vMerge="1">
                  <a:txBody>
                    <a:bodyPr/>
                    <a:lstStyle/>
                    <a:p>
                      <a:pPr algn="ctr"/>
                      <a:endParaRPr lang="en-US" sz="700" dirty="0"/>
                    </a:p>
                  </a:txBody>
                  <a:tcPr marL="0" marR="0" marT="0" marB="0" anchor="ctr"/>
                </a:tc>
                <a:extLst>
                  <a:ext uri="{0D108BD9-81ED-4DB2-BD59-A6C34878D82A}">
                    <a16:rowId xmlns:a16="http://schemas.microsoft.com/office/drawing/2014/main" val="947138453"/>
                  </a:ext>
                </a:extLst>
              </a:tr>
            </a:tbl>
          </a:graphicData>
        </a:graphic>
      </p:graphicFrame>
      <p:grpSp>
        <p:nvGrpSpPr>
          <p:cNvPr id="7" name="Group 6">
            <a:extLst>
              <a:ext uri="{FF2B5EF4-FFF2-40B4-BE49-F238E27FC236}">
                <a16:creationId xmlns:a16="http://schemas.microsoft.com/office/drawing/2014/main" id="{87C085CE-9F4C-7E03-43F4-556F520D7113}"/>
              </a:ext>
            </a:extLst>
          </p:cNvPr>
          <p:cNvGrpSpPr/>
          <p:nvPr/>
        </p:nvGrpSpPr>
        <p:grpSpPr>
          <a:xfrm>
            <a:off x="93129" y="899228"/>
            <a:ext cx="6404716" cy="4337391"/>
            <a:chOff x="-228226" y="1093038"/>
            <a:chExt cx="4803536" cy="3253043"/>
          </a:xfrm>
        </p:grpSpPr>
        <p:sp>
          <p:nvSpPr>
            <p:cNvPr id="8" name="Rectangle 7">
              <a:extLst>
                <a:ext uri="{FF2B5EF4-FFF2-40B4-BE49-F238E27FC236}">
                  <a16:creationId xmlns:a16="http://schemas.microsoft.com/office/drawing/2014/main" id="{9E1ABB13-D3D8-DFE9-E0BB-02C5C28B28BA}"/>
                </a:ext>
              </a:extLst>
            </p:cNvPr>
            <p:cNvSpPr/>
            <p:nvPr/>
          </p:nvSpPr>
          <p:spPr>
            <a:xfrm>
              <a:off x="124711" y="1139418"/>
              <a:ext cx="4450599" cy="218211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9" name="TextBox 8">
              <a:extLst>
                <a:ext uri="{FF2B5EF4-FFF2-40B4-BE49-F238E27FC236}">
                  <a16:creationId xmlns:a16="http://schemas.microsoft.com/office/drawing/2014/main" id="{2F9191FA-3073-55AB-016C-0BFC0DAE8918}"/>
                </a:ext>
              </a:extLst>
            </p:cNvPr>
            <p:cNvSpPr txBox="1"/>
            <p:nvPr/>
          </p:nvSpPr>
          <p:spPr>
            <a:xfrm rot="16200000">
              <a:off x="-400713" y="2250148"/>
              <a:ext cx="1315001" cy="20774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a:sym typeface="Arial"/>
                </a:rPr>
                <a:t>OS, %</a:t>
              </a:r>
            </a:p>
          </p:txBody>
        </p:sp>
        <p:sp>
          <p:nvSpPr>
            <p:cNvPr id="10" name="TextBox 9">
              <a:extLst>
                <a:ext uri="{FF2B5EF4-FFF2-40B4-BE49-F238E27FC236}">
                  <a16:creationId xmlns:a16="http://schemas.microsoft.com/office/drawing/2014/main" id="{F652BAA3-D8FC-D567-275A-739F5E5BD31D}"/>
                </a:ext>
              </a:extLst>
            </p:cNvPr>
            <p:cNvSpPr txBox="1"/>
            <p:nvPr/>
          </p:nvSpPr>
          <p:spPr>
            <a:xfrm>
              <a:off x="1876315" y="1093038"/>
              <a:ext cx="946413" cy="276999"/>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00000"/>
                  </a:solidFill>
                  <a:effectLst/>
                  <a:uLnTx/>
                  <a:uFillTx/>
                  <a:latin typeface="Arial"/>
                  <a:ea typeface="+mn-ea"/>
                  <a:cs typeface="Arial"/>
                  <a:sym typeface="Arial"/>
                </a:rPr>
                <a:t>dMMR EC</a:t>
              </a:r>
            </a:p>
          </p:txBody>
        </p:sp>
        <p:sp>
          <p:nvSpPr>
            <p:cNvPr id="11" name="TextBox 10">
              <a:extLst>
                <a:ext uri="{FF2B5EF4-FFF2-40B4-BE49-F238E27FC236}">
                  <a16:creationId xmlns:a16="http://schemas.microsoft.com/office/drawing/2014/main" id="{455B1AEC-EDCE-B364-E8DB-055433AE26A3}"/>
                </a:ext>
              </a:extLst>
            </p:cNvPr>
            <p:cNvSpPr txBox="1"/>
            <p:nvPr/>
          </p:nvSpPr>
          <p:spPr>
            <a:xfrm>
              <a:off x="515148" y="3104759"/>
              <a:ext cx="2574618" cy="20774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sym typeface="Arial"/>
                </a:rPr>
                <a:t>Time Since Randomization, mo</a:t>
              </a:r>
            </a:p>
          </p:txBody>
        </p:sp>
        <p:sp>
          <p:nvSpPr>
            <p:cNvPr id="12" name="TextBox 11">
              <a:extLst>
                <a:ext uri="{FF2B5EF4-FFF2-40B4-BE49-F238E27FC236}">
                  <a16:creationId xmlns:a16="http://schemas.microsoft.com/office/drawing/2014/main" id="{494EC3DE-AF96-703C-398E-9226D5A1DD70}"/>
                </a:ext>
              </a:extLst>
            </p:cNvPr>
            <p:cNvSpPr txBox="1"/>
            <p:nvPr/>
          </p:nvSpPr>
          <p:spPr>
            <a:xfrm>
              <a:off x="2092938" y="1631073"/>
              <a:ext cx="847412" cy="20774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srgbClr val="09345A"/>
                  </a:solidFill>
                  <a:effectLst/>
                  <a:uLnTx/>
                  <a:uFillTx/>
                  <a:latin typeface="Arial"/>
                  <a:ea typeface="+mn-ea"/>
                  <a:cs typeface="Arial"/>
                  <a:sym typeface="Arial"/>
                </a:rPr>
                <a:t>Pembro</a:t>
              </a:r>
              <a:r>
                <a:rPr kumimoji="0" lang="en-US" sz="1200" b="1" i="0" u="none" strike="noStrike" kern="1200" cap="none" spc="0" normalizeH="0" baseline="0" noProof="0">
                  <a:ln>
                    <a:noFill/>
                  </a:ln>
                  <a:solidFill>
                    <a:srgbClr val="09345A"/>
                  </a:solidFill>
                  <a:effectLst/>
                  <a:uLnTx/>
                  <a:uFillTx/>
                  <a:latin typeface="Arial"/>
                  <a:ea typeface="+mn-ea"/>
                  <a:cs typeface="Arial"/>
                  <a:sym typeface="Arial"/>
                </a:rPr>
                <a:t> + CT</a:t>
              </a:r>
            </a:p>
          </p:txBody>
        </p:sp>
        <p:sp>
          <p:nvSpPr>
            <p:cNvPr id="13" name="TextBox 12">
              <a:extLst>
                <a:ext uri="{FF2B5EF4-FFF2-40B4-BE49-F238E27FC236}">
                  <a16:creationId xmlns:a16="http://schemas.microsoft.com/office/drawing/2014/main" id="{79D89293-D6D4-93B8-5754-35D6E76BEE94}"/>
                </a:ext>
              </a:extLst>
            </p:cNvPr>
            <p:cNvSpPr txBox="1"/>
            <p:nvPr/>
          </p:nvSpPr>
          <p:spPr>
            <a:xfrm>
              <a:off x="1666920" y="2083274"/>
              <a:ext cx="849724" cy="34624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D77624"/>
                  </a:solidFill>
                  <a:effectLst/>
                  <a:uLnTx/>
                  <a:uFillTx/>
                  <a:latin typeface="Arial"/>
                  <a:ea typeface="+mn-ea"/>
                  <a:cs typeface="Arial"/>
                  <a:sym typeface="Arial"/>
                </a:rPr>
                <a:t>Placebo + CT</a:t>
              </a:r>
            </a:p>
          </p:txBody>
        </p:sp>
        <p:sp>
          <p:nvSpPr>
            <p:cNvPr id="14" name="TextBox 13">
              <a:extLst>
                <a:ext uri="{FF2B5EF4-FFF2-40B4-BE49-F238E27FC236}">
                  <a16:creationId xmlns:a16="http://schemas.microsoft.com/office/drawing/2014/main" id="{BE5FA08C-B8F5-BDD7-ADF6-601D49581BD5}"/>
                </a:ext>
              </a:extLst>
            </p:cNvPr>
            <p:cNvSpPr txBox="1"/>
            <p:nvPr/>
          </p:nvSpPr>
          <p:spPr>
            <a:xfrm>
              <a:off x="-228226" y="3999832"/>
              <a:ext cx="4564543"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Arial"/>
                  <a:sym typeface="Arial"/>
                </a:rPr>
                <a:t>Among those who discontinued treatment, more patients in the placebo + CT group vs the pembro + CT group received subsequent PD-1/PD-L1 inhibitors (54.5% vs 19.1%)</a:t>
              </a:r>
            </a:p>
          </p:txBody>
        </p:sp>
        <p:sp>
          <p:nvSpPr>
            <p:cNvPr id="15" name="Freeform 30">
              <a:extLst>
                <a:ext uri="{FF2B5EF4-FFF2-40B4-BE49-F238E27FC236}">
                  <a16:creationId xmlns:a16="http://schemas.microsoft.com/office/drawing/2014/main" id="{F60C5E92-7CBD-6CFA-4DFD-91075C3C6B72}"/>
                </a:ext>
              </a:extLst>
            </p:cNvPr>
            <p:cNvSpPr/>
            <p:nvPr/>
          </p:nvSpPr>
          <p:spPr>
            <a:xfrm>
              <a:off x="508000" y="1704975"/>
              <a:ext cx="2263775" cy="349250"/>
            </a:xfrm>
            <a:custGeom>
              <a:avLst/>
              <a:gdLst>
                <a:gd name="connsiteX0" fmla="*/ 2263775 w 2263775"/>
                <a:gd name="connsiteY0" fmla="*/ 349250 h 349250"/>
                <a:gd name="connsiteX1" fmla="*/ 1162050 w 2263775"/>
                <a:gd name="connsiteY1" fmla="*/ 349250 h 349250"/>
                <a:gd name="connsiteX2" fmla="*/ 1162050 w 2263775"/>
                <a:gd name="connsiteY2" fmla="*/ 288925 h 349250"/>
                <a:gd name="connsiteX3" fmla="*/ 1006475 w 2263775"/>
                <a:gd name="connsiteY3" fmla="*/ 288925 h 349250"/>
                <a:gd name="connsiteX4" fmla="*/ 1006475 w 2263775"/>
                <a:gd name="connsiteY4" fmla="*/ 247650 h 349250"/>
                <a:gd name="connsiteX5" fmla="*/ 844550 w 2263775"/>
                <a:gd name="connsiteY5" fmla="*/ 247650 h 349250"/>
                <a:gd name="connsiteX6" fmla="*/ 844550 w 2263775"/>
                <a:gd name="connsiteY6" fmla="*/ 225425 h 349250"/>
                <a:gd name="connsiteX7" fmla="*/ 742950 w 2263775"/>
                <a:gd name="connsiteY7" fmla="*/ 225425 h 349250"/>
                <a:gd name="connsiteX8" fmla="*/ 742950 w 2263775"/>
                <a:gd name="connsiteY8" fmla="*/ 196850 h 349250"/>
                <a:gd name="connsiteX9" fmla="*/ 625475 w 2263775"/>
                <a:gd name="connsiteY9" fmla="*/ 196850 h 349250"/>
                <a:gd name="connsiteX10" fmla="*/ 625475 w 2263775"/>
                <a:gd name="connsiteY10" fmla="*/ 168275 h 349250"/>
                <a:gd name="connsiteX11" fmla="*/ 584200 w 2263775"/>
                <a:gd name="connsiteY11" fmla="*/ 168275 h 349250"/>
                <a:gd name="connsiteX12" fmla="*/ 584200 w 2263775"/>
                <a:gd name="connsiteY12" fmla="*/ 149225 h 349250"/>
                <a:gd name="connsiteX13" fmla="*/ 542925 w 2263775"/>
                <a:gd name="connsiteY13" fmla="*/ 149225 h 349250"/>
                <a:gd name="connsiteX14" fmla="*/ 542925 w 2263775"/>
                <a:gd name="connsiteY14" fmla="*/ 142875 h 349250"/>
                <a:gd name="connsiteX15" fmla="*/ 517525 w 2263775"/>
                <a:gd name="connsiteY15" fmla="*/ 142875 h 349250"/>
                <a:gd name="connsiteX16" fmla="*/ 517525 w 2263775"/>
                <a:gd name="connsiteY16" fmla="*/ 114300 h 349250"/>
                <a:gd name="connsiteX17" fmla="*/ 469900 w 2263775"/>
                <a:gd name="connsiteY17" fmla="*/ 114300 h 349250"/>
                <a:gd name="connsiteX18" fmla="*/ 469900 w 2263775"/>
                <a:gd name="connsiteY18" fmla="*/ 88900 h 349250"/>
                <a:gd name="connsiteX19" fmla="*/ 400050 w 2263775"/>
                <a:gd name="connsiteY19" fmla="*/ 88900 h 349250"/>
                <a:gd name="connsiteX20" fmla="*/ 400050 w 2263775"/>
                <a:gd name="connsiteY20" fmla="*/ 79375 h 349250"/>
                <a:gd name="connsiteX21" fmla="*/ 307975 w 2263775"/>
                <a:gd name="connsiteY21" fmla="*/ 79375 h 349250"/>
                <a:gd name="connsiteX22" fmla="*/ 307975 w 2263775"/>
                <a:gd name="connsiteY22" fmla="*/ 60325 h 349250"/>
                <a:gd name="connsiteX23" fmla="*/ 215900 w 2263775"/>
                <a:gd name="connsiteY23" fmla="*/ 60325 h 349250"/>
                <a:gd name="connsiteX24" fmla="*/ 225425 w 2263775"/>
                <a:gd name="connsiteY24" fmla="*/ 50800 h 349250"/>
                <a:gd name="connsiteX25" fmla="*/ 168275 w 2263775"/>
                <a:gd name="connsiteY25" fmla="*/ 50800 h 349250"/>
                <a:gd name="connsiteX26" fmla="*/ 168275 w 2263775"/>
                <a:gd name="connsiteY26" fmla="*/ 38100 h 349250"/>
                <a:gd name="connsiteX27" fmla="*/ 107950 w 2263775"/>
                <a:gd name="connsiteY27" fmla="*/ 38100 h 349250"/>
                <a:gd name="connsiteX28" fmla="*/ 107950 w 2263775"/>
                <a:gd name="connsiteY28" fmla="*/ 22225 h 349250"/>
                <a:gd name="connsiteX29" fmla="*/ 60325 w 2263775"/>
                <a:gd name="connsiteY29" fmla="*/ 22225 h 349250"/>
                <a:gd name="connsiteX30" fmla="*/ 60325 w 2263775"/>
                <a:gd name="connsiteY30" fmla="*/ 9525 h 349250"/>
                <a:gd name="connsiteX31" fmla="*/ 38100 w 2263775"/>
                <a:gd name="connsiteY31" fmla="*/ 9525 h 349250"/>
                <a:gd name="connsiteX32" fmla="*/ 38100 w 2263775"/>
                <a:gd name="connsiteY32" fmla="*/ 0 h 349250"/>
                <a:gd name="connsiteX33" fmla="*/ 0 w 2263775"/>
                <a:gd name="connsiteY33" fmla="*/ 0 h 34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63775" h="349250">
                  <a:moveTo>
                    <a:pt x="2263775" y="349250"/>
                  </a:moveTo>
                  <a:lnTo>
                    <a:pt x="1162050" y="349250"/>
                  </a:lnTo>
                  <a:lnTo>
                    <a:pt x="1162050" y="288925"/>
                  </a:lnTo>
                  <a:lnTo>
                    <a:pt x="1006475" y="288925"/>
                  </a:lnTo>
                  <a:lnTo>
                    <a:pt x="1006475" y="247650"/>
                  </a:lnTo>
                  <a:lnTo>
                    <a:pt x="844550" y="247650"/>
                  </a:lnTo>
                  <a:lnTo>
                    <a:pt x="844550" y="225425"/>
                  </a:lnTo>
                  <a:lnTo>
                    <a:pt x="742950" y="225425"/>
                  </a:lnTo>
                  <a:lnTo>
                    <a:pt x="742950" y="196850"/>
                  </a:lnTo>
                  <a:lnTo>
                    <a:pt x="625475" y="196850"/>
                  </a:lnTo>
                  <a:lnTo>
                    <a:pt x="625475" y="168275"/>
                  </a:lnTo>
                  <a:lnTo>
                    <a:pt x="584200" y="168275"/>
                  </a:lnTo>
                  <a:lnTo>
                    <a:pt x="584200" y="149225"/>
                  </a:lnTo>
                  <a:lnTo>
                    <a:pt x="542925" y="149225"/>
                  </a:lnTo>
                  <a:lnTo>
                    <a:pt x="542925" y="142875"/>
                  </a:lnTo>
                  <a:lnTo>
                    <a:pt x="517525" y="142875"/>
                  </a:lnTo>
                  <a:lnTo>
                    <a:pt x="517525" y="114300"/>
                  </a:lnTo>
                  <a:lnTo>
                    <a:pt x="469900" y="114300"/>
                  </a:lnTo>
                  <a:lnTo>
                    <a:pt x="469900" y="88900"/>
                  </a:lnTo>
                  <a:lnTo>
                    <a:pt x="400050" y="88900"/>
                  </a:lnTo>
                  <a:lnTo>
                    <a:pt x="400050" y="79375"/>
                  </a:lnTo>
                  <a:lnTo>
                    <a:pt x="307975" y="79375"/>
                  </a:lnTo>
                  <a:lnTo>
                    <a:pt x="307975" y="60325"/>
                  </a:lnTo>
                  <a:lnTo>
                    <a:pt x="215900" y="60325"/>
                  </a:lnTo>
                  <a:lnTo>
                    <a:pt x="225425" y="50800"/>
                  </a:lnTo>
                  <a:lnTo>
                    <a:pt x="168275" y="50800"/>
                  </a:lnTo>
                  <a:lnTo>
                    <a:pt x="168275" y="38100"/>
                  </a:lnTo>
                  <a:lnTo>
                    <a:pt x="107950" y="38100"/>
                  </a:lnTo>
                  <a:lnTo>
                    <a:pt x="107950" y="22225"/>
                  </a:lnTo>
                  <a:lnTo>
                    <a:pt x="60325" y="22225"/>
                  </a:lnTo>
                  <a:lnTo>
                    <a:pt x="60325" y="9525"/>
                  </a:lnTo>
                  <a:lnTo>
                    <a:pt x="38100" y="9525"/>
                  </a:lnTo>
                  <a:lnTo>
                    <a:pt x="38100" y="0"/>
                  </a:lnTo>
                  <a:lnTo>
                    <a:pt x="0"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prstClr val="white"/>
                </a:solidFill>
                <a:effectLst/>
                <a:uLnTx/>
                <a:uFillTx/>
                <a:latin typeface="Arial"/>
                <a:ea typeface="+mn-ea"/>
                <a:cs typeface="+mn-cs"/>
                <a:sym typeface="Arial"/>
              </a:endParaRPr>
            </a:p>
          </p:txBody>
        </p:sp>
        <p:grpSp>
          <p:nvGrpSpPr>
            <p:cNvPr id="16" name="Group 15">
              <a:extLst>
                <a:ext uri="{FF2B5EF4-FFF2-40B4-BE49-F238E27FC236}">
                  <a16:creationId xmlns:a16="http://schemas.microsoft.com/office/drawing/2014/main" id="{CCE92F83-E2F9-507A-FFF5-34762E3890D2}"/>
                </a:ext>
              </a:extLst>
            </p:cNvPr>
            <p:cNvGrpSpPr/>
            <p:nvPr/>
          </p:nvGrpSpPr>
          <p:grpSpPr>
            <a:xfrm>
              <a:off x="457200" y="1608138"/>
              <a:ext cx="2346325" cy="519199"/>
              <a:chOff x="457200" y="1608138"/>
              <a:chExt cx="2346325" cy="519199"/>
            </a:xfrm>
          </p:grpSpPr>
          <p:sp>
            <p:nvSpPr>
              <p:cNvPr id="96" name="TextBox 95">
                <a:extLst>
                  <a:ext uri="{FF2B5EF4-FFF2-40B4-BE49-F238E27FC236}">
                    <a16:creationId xmlns:a16="http://schemas.microsoft.com/office/drawing/2014/main" id="{412EE21A-D764-E7A8-701B-C08D53BFA9AE}"/>
                  </a:ext>
                </a:extLst>
              </p:cNvPr>
              <p:cNvSpPr txBox="1"/>
              <p:nvPr/>
            </p:nvSpPr>
            <p:spPr>
              <a:xfrm>
                <a:off x="2717800" y="19542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97" name="TextBox 96">
                <a:extLst>
                  <a:ext uri="{FF2B5EF4-FFF2-40B4-BE49-F238E27FC236}">
                    <a16:creationId xmlns:a16="http://schemas.microsoft.com/office/drawing/2014/main" id="{E6D1589C-C550-BF6D-7D0D-646B8047A2A5}"/>
                  </a:ext>
                </a:extLst>
              </p:cNvPr>
              <p:cNvSpPr txBox="1"/>
              <p:nvPr/>
            </p:nvSpPr>
            <p:spPr>
              <a:xfrm>
                <a:off x="2584450" y="19542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98" name="TextBox 97">
                <a:extLst>
                  <a:ext uri="{FF2B5EF4-FFF2-40B4-BE49-F238E27FC236}">
                    <a16:creationId xmlns:a16="http://schemas.microsoft.com/office/drawing/2014/main" id="{D74C83B1-E924-6765-B480-F393071B55AA}"/>
                  </a:ext>
                </a:extLst>
              </p:cNvPr>
              <p:cNvSpPr txBox="1"/>
              <p:nvPr/>
            </p:nvSpPr>
            <p:spPr>
              <a:xfrm>
                <a:off x="2482850" y="19542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99" name="TextBox 98">
                <a:extLst>
                  <a:ext uri="{FF2B5EF4-FFF2-40B4-BE49-F238E27FC236}">
                    <a16:creationId xmlns:a16="http://schemas.microsoft.com/office/drawing/2014/main" id="{7C3DFD57-166E-5ABC-366A-8F77116ED4D3}"/>
                  </a:ext>
                </a:extLst>
              </p:cNvPr>
              <p:cNvSpPr txBox="1"/>
              <p:nvPr/>
            </p:nvSpPr>
            <p:spPr>
              <a:xfrm>
                <a:off x="2447925" y="19542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00" name="TextBox 99">
                <a:extLst>
                  <a:ext uri="{FF2B5EF4-FFF2-40B4-BE49-F238E27FC236}">
                    <a16:creationId xmlns:a16="http://schemas.microsoft.com/office/drawing/2014/main" id="{C61C3572-7E07-95ED-DEE9-571D0BB36D26}"/>
                  </a:ext>
                </a:extLst>
              </p:cNvPr>
              <p:cNvSpPr txBox="1"/>
              <p:nvPr/>
            </p:nvSpPr>
            <p:spPr>
              <a:xfrm>
                <a:off x="2419350" y="19542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01" name="TextBox 100">
                <a:extLst>
                  <a:ext uri="{FF2B5EF4-FFF2-40B4-BE49-F238E27FC236}">
                    <a16:creationId xmlns:a16="http://schemas.microsoft.com/office/drawing/2014/main" id="{555C2E37-DC13-BAC3-6E9F-59D82090328C}"/>
                  </a:ext>
                </a:extLst>
              </p:cNvPr>
              <p:cNvSpPr txBox="1"/>
              <p:nvPr/>
            </p:nvSpPr>
            <p:spPr>
              <a:xfrm>
                <a:off x="2339975" y="19542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02" name="TextBox 101">
                <a:extLst>
                  <a:ext uri="{FF2B5EF4-FFF2-40B4-BE49-F238E27FC236}">
                    <a16:creationId xmlns:a16="http://schemas.microsoft.com/office/drawing/2014/main" id="{D7F7F769-2F10-166F-C687-B4F71CE47B9E}"/>
                  </a:ext>
                </a:extLst>
              </p:cNvPr>
              <p:cNvSpPr txBox="1"/>
              <p:nvPr/>
            </p:nvSpPr>
            <p:spPr>
              <a:xfrm>
                <a:off x="2349500" y="19542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03" name="TextBox 102">
                <a:extLst>
                  <a:ext uri="{FF2B5EF4-FFF2-40B4-BE49-F238E27FC236}">
                    <a16:creationId xmlns:a16="http://schemas.microsoft.com/office/drawing/2014/main" id="{0364D528-37D4-4175-9C63-16735458E84E}"/>
                  </a:ext>
                </a:extLst>
              </p:cNvPr>
              <p:cNvSpPr txBox="1"/>
              <p:nvPr/>
            </p:nvSpPr>
            <p:spPr>
              <a:xfrm>
                <a:off x="2070100" y="19542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04" name="TextBox 103">
                <a:extLst>
                  <a:ext uri="{FF2B5EF4-FFF2-40B4-BE49-F238E27FC236}">
                    <a16:creationId xmlns:a16="http://schemas.microsoft.com/office/drawing/2014/main" id="{77C6762E-CC09-0B17-F59F-CDD87811A882}"/>
                  </a:ext>
                </a:extLst>
              </p:cNvPr>
              <p:cNvSpPr txBox="1"/>
              <p:nvPr/>
            </p:nvSpPr>
            <p:spPr>
              <a:xfrm>
                <a:off x="1679575" y="19542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05" name="TextBox 104">
                <a:extLst>
                  <a:ext uri="{FF2B5EF4-FFF2-40B4-BE49-F238E27FC236}">
                    <a16:creationId xmlns:a16="http://schemas.microsoft.com/office/drawing/2014/main" id="{CB7420A8-862D-9268-1777-A2E8E9F2200C}"/>
                  </a:ext>
                </a:extLst>
              </p:cNvPr>
              <p:cNvSpPr txBox="1"/>
              <p:nvPr/>
            </p:nvSpPr>
            <p:spPr>
              <a:xfrm>
                <a:off x="1695450" y="19542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06" name="TextBox 105">
                <a:extLst>
                  <a:ext uri="{FF2B5EF4-FFF2-40B4-BE49-F238E27FC236}">
                    <a16:creationId xmlns:a16="http://schemas.microsoft.com/office/drawing/2014/main" id="{61755FE1-C3D9-77E5-6951-8893CB1B2F4B}"/>
                  </a:ext>
                </a:extLst>
              </p:cNvPr>
              <p:cNvSpPr txBox="1"/>
              <p:nvPr/>
            </p:nvSpPr>
            <p:spPr>
              <a:xfrm>
                <a:off x="1752600" y="19542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07" name="TextBox 106">
                <a:extLst>
                  <a:ext uri="{FF2B5EF4-FFF2-40B4-BE49-F238E27FC236}">
                    <a16:creationId xmlns:a16="http://schemas.microsoft.com/office/drawing/2014/main" id="{A5FFEE12-6C76-3AC0-395A-240BF2B7090E}"/>
                  </a:ext>
                </a:extLst>
              </p:cNvPr>
              <p:cNvSpPr txBox="1"/>
              <p:nvPr/>
            </p:nvSpPr>
            <p:spPr>
              <a:xfrm>
                <a:off x="1746250" y="19542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08" name="TextBox 107">
                <a:extLst>
                  <a:ext uri="{FF2B5EF4-FFF2-40B4-BE49-F238E27FC236}">
                    <a16:creationId xmlns:a16="http://schemas.microsoft.com/office/drawing/2014/main" id="{29229D1F-B067-2074-16FD-7CD39092858E}"/>
                  </a:ext>
                </a:extLst>
              </p:cNvPr>
              <p:cNvSpPr txBox="1"/>
              <p:nvPr/>
            </p:nvSpPr>
            <p:spPr>
              <a:xfrm>
                <a:off x="1736725" y="19542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09" name="TextBox 108">
                <a:extLst>
                  <a:ext uri="{FF2B5EF4-FFF2-40B4-BE49-F238E27FC236}">
                    <a16:creationId xmlns:a16="http://schemas.microsoft.com/office/drawing/2014/main" id="{E3DC8343-3852-976E-238B-91B2ABE41446}"/>
                  </a:ext>
                </a:extLst>
              </p:cNvPr>
              <p:cNvSpPr txBox="1"/>
              <p:nvPr/>
            </p:nvSpPr>
            <p:spPr>
              <a:xfrm>
                <a:off x="1727200" y="19542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10" name="TextBox 109">
                <a:extLst>
                  <a:ext uri="{FF2B5EF4-FFF2-40B4-BE49-F238E27FC236}">
                    <a16:creationId xmlns:a16="http://schemas.microsoft.com/office/drawing/2014/main" id="{78CC6915-8D36-E598-66ED-FD9F9E14F8D4}"/>
                  </a:ext>
                </a:extLst>
              </p:cNvPr>
              <p:cNvSpPr txBox="1"/>
              <p:nvPr/>
            </p:nvSpPr>
            <p:spPr>
              <a:xfrm>
                <a:off x="1717675" y="19542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11" name="TextBox 110">
                <a:extLst>
                  <a:ext uri="{FF2B5EF4-FFF2-40B4-BE49-F238E27FC236}">
                    <a16:creationId xmlns:a16="http://schemas.microsoft.com/office/drawing/2014/main" id="{97C66B9F-AD9B-92FF-D897-CCFA7C874994}"/>
                  </a:ext>
                </a:extLst>
              </p:cNvPr>
              <p:cNvSpPr txBox="1"/>
              <p:nvPr/>
            </p:nvSpPr>
            <p:spPr>
              <a:xfrm>
                <a:off x="1568450" y="1893888"/>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12" name="TextBox 111">
                <a:extLst>
                  <a:ext uri="{FF2B5EF4-FFF2-40B4-BE49-F238E27FC236}">
                    <a16:creationId xmlns:a16="http://schemas.microsoft.com/office/drawing/2014/main" id="{45008AE2-F176-31F2-94EE-8FD73D4943BE}"/>
                  </a:ext>
                </a:extLst>
              </p:cNvPr>
              <p:cNvSpPr txBox="1"/>
              <p:nvPr/>
            </p:nvSpPr>
            <p:spPr>
              <a:xfrm>
                <a:off x="1562100" y="1893888"/>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13" name="TextBox 112">
                <a:extLst>
                  <a:ext uri="{FF2B5EF4-FFF2-40B4-BE49-F238E27FC236}">
                    <a16:creationId xmlns:a16="http://schemas.microsoft.com/office/drawing/2014/main" id="{01BB09A6-2FA8-DD7F-950B-53C3201FA778}"/>
                  </a:ext>
                </a:extLst>
              </p:cNvPr>
              <p:cNvSpPr txBox="1"/>
              <p:nvPr/>
            </p:nvSpPr>
            <p:spPr>
              <a:xfrm>
                <a:off x="1549400" y="1893888"/>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14" name="TextBox 113">
                <a:extLst>
                  <a:ext uri="{FF2B5EF4-FFF2-40B4-BE49-F238E27FC236}">
                    <a16:creationId xmlns:a16="http://schemas.microsoft.com/office/drawing/2014/main" id="{26F83141-9FCF-7305-C9C2-5261925266EE}"/>
                  </a:ext>
                </a:extLst>
              </p:cNvPr>
              <p:cNvSpPr txBox="1"/>
              <p:nvPr/>
            </p:nvSpPr>
            <p:spPr>
              <a:xfrm>
                <a:off x="457200" y="1608138"/>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15" name="TextBox 114">
                <a:extLst>
                  <a:ext uri="{FF2B5EF4-FFF2-40B4-BE49-F238E27FC236}">
                    <a16:creationId xmlns:a16="http://schemas.microsoft.com/office/drawing/2014/main" id="{CCC9DD66-6552-EAA0-5EDF-885AAA2C5CF3}"/>
                  </a:ext>
                </a:extLst>
              </p:cNvPr>
              <p:cNvSpPr txBox="1"/>
              <p:nvPr/>
            </p:nvSpPr>
            <p:spPr>
              <a:xfrm>
                <a:off x="488950" y="16113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16" name="TextBox 115">
                <a:extLst>
                  <a:ext uri="{FF2B5EF4-FFF2-40B4-BE49-F238E27FC236}">
                    <a16:creationId xmlns:a16="http://schemas.microsoft.com/office/drawing/2014/main" id="{44BB03DC-4B91-3187-4584-C164A577DDC7}"/>
                  </a:ext>
                </a:extLst>
              </p:cNvPr>
              <p:cNvSpPr txBox="1"/>
              <p:nvPr/>
            </p:nvSpPr>
            <p:spPr>
              <a:xfrm>
                <a:off x="514350" y="1614488"/>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17" name="TextBox 116">
                <a:extLst>
                  <a:ext uri="{FF2B5EF4-FFF2-40B4-BE49-F238E27FC236}">
                    <a16:creationId xmlns:a16="http://schemas.microsoft.com/office/drawing/2014/main" id="{048A69A1-B592-3962-0EB3-EE638D63336E}"/>
                  </a:ext>
                </a:extLst>
              </p:cNvPr>
              <p:cNvSpPr txBox="1"/>
              <p:nvPr/>
            </p:nvSpPr>
            <p:spPr>
              <a:xfrm>
                <a:off x="698500" y="166846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18" name="TextBox 117">
                <a:extLst>
                  <a:ext uri="{FF2B5EF4-FFF2-40B4-BE49-F238E27FC236}">
                    <a16:creationId xmlns:a16="http://schemas.microsoft.com/office/drawing/2014/main" id="{DA55D74F-8115-4609-8DDD-E34CE54F02B8}"/>
                  </a:ext>
                </a:extLst>
              </p:cNvPr>
              <p:cNvSpPr txBox="1"/>
              <p:nvPr/>
            </p:nvSpPr>
            <p:spPr>
              <a:xfrm>
                <a:off x="717550" y="166846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19" name="TextBox 118">
                <a:extLst>
                  <a:ext uri="{FF2B5EF4-FFF2-40B4-BE49-F238E27FC236}">
                    <a16:creationId xmlns:a16="http://schemas.microsoft.com/office/drawing/2014/main" id="{4DC1984D-9A86-FA00-6A9A-851E57A96071}"/>
                  </a:ext>
                </a:extLst>
              </p:cNvPr>
              <p:cNvSpPr txBox="1"/>
              <p:nvPr/>
            </p:nvSpPr>
            <p:spPr>
              <a:xfrm>
                <a:off x="723900" y="1665288"/>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20" name="TextBox 119">
                <a:extLst>
                  <a:ext uri="{FF2B5EF4-FFF2-40B4-BE49-F238E27FC236}">
                    <a16:creationId xmlns:a16="http://schemas.microsoft.com/office/drawing/2014/main" id="{F1541285-2ED0-2EEB-C842-A5136F91CBA3}"/>
                  </a:ext>
                </a:extLst>
              </p:cNvPr>
              <p:cNvSpPr txBox="1"/>
              <p:nvPr/>
            </p:nvSpPr>
            <p:spPr>
              <a:xfrm>
                <a:off x="739775" y="1665288"/>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21" name="TextBox 120">
                <a:extLst>
                  <a:ext uri="{FF2B5EF4-FFF2-40B4-BE49-F238E27FC236}">
                    <a16:creationId xmlns:a16="http://schemas.microsoft.com/office/drawing/2014/main" id="{CD3F11FA-FB93-B211-9A89-873F7C64F849}"/>
                  </a:ext>
                </a:extLst>
              </p:cNvPr>
              <p:cNvSpPr txBox="1"/>
              <p:nvPr/>
            </p:nvSpPr>
            <p:spPr>
              <a:xfrm>
                <a:off x="749300" y="16621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22" name="TextBox 121">
                <a:extLst>
                  <a:ext uri="{FF2B5EF4-FFF2-40B4-BE49-F238E27FC236}">
                    <a16:creationId xmlns:a16="http://schemas.microsoft.com/office/drawing/2014/main" id="{BF9B982E-1AFA-AF2D-EEF6-969694B321E7}"/>
                  </a:ext>
                </a:extLst>
              </p:cNvPr>
              <p:cNvSpPr txBox="1"/>
              <p:nvPr/>
            </p:nvSpPr>
            <p:spPr>
              <a:xfrm>
                <a:off x="793750" y="16875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23" name="TextBox 122">
                <a:extLst>
                  <a:ext uri="{FF2B5EF4-FFF2-40B4-BE49-F238E27FC236}">
                    <a16:creationId xmlns:a16="http://schemas.microsoft.com/office/drawing/2014/main" id="{816D1CB1-7B49-76F5-D82E-30E444B8B3C7}"/>
                  </a:ext>
                </a:extLst>
              </p:cNvPr>
              <p:cNvSpPr txBox="1"/>
              <p:nvPr/>
            </p:nvSpPr>
            <p:spPr>
              <a:xfrm>
                <a:off x="809625" y="16875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24" name="TextBox 123">
                <a:extLst>
                  <a:ext uri="{FF2B5EF4-FFF2-40B4-BE49-F238E27FC236}">
                    <a16:creationId xmlns:a16="http://schemas.microsoft.com/office/drawing/2014/main" id="{809B68CF-F837-F624-FD27-DCD17253FFA7}"/>
                  </a:ext>
                </a:extLst>
              </p:cNvPr>
              <p:cNvSpPr txBox="1"/>
              <p:nvPr/>
            </p:nvSpPr>
            <p:spPr>
              <a:xfrm>
                <a:off x="822325" y="16875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25" name="TextBox 124">
                <a:extLst>
                  <a:ext uri="{FF2B5EF4-FFF2-40B4-BE49-F238E27FC236}">
                    <a16:creationId xmlns:a16="http://schemas.microsoft.com/office/drawing/2014/main" id="{B93CBF2C-AEA9-2241-C965-1F001B45006F}"/>
                  </a:ext>
                </a:extLst>
              </p:cNvPr>
              <p:cNvSpPr txBox="1"/>
              <p:nvPr/>
            </p:nvSpPr>
            <p:spPr>
              <a:xfrm>
                <a:off x="831850" y="16875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26" name="TextBox 125">
                <a:extLst>
                  <a:ext uri="{FF2B5EF4-FFF2-40B4-BE49-F238E27FC236}">
                    <a16:creationId xmlns:a16="http://schemas.microsoft.com/office/drawing/2014/main" id="{7602436D-CB2E-81FD-FD15-7337779636FE}"/>
                  </a:ext>
                </a:extLst>
              </p:cNvPr>
              <p:cNvSpPr txBox="1"/>
              <p:nvPr/>
            </p:nvSpPr>
            <p:spPr>
              <a:xfrm>
                <a:off x="838200" y="16875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27" name="TextBox 126">
                <a:extLst>
                  <a:ext uri="{FF2B5EF4-FFF2-40B4-BE49-F238E27FC236}">
                    <a16:creationId xmlns:a16="http://schemas.microsoft.com/office/drawing/2014/main" id="{C770E29E-9F4F-F401-1C1E-B8F04CCBDDD8}"/>
                  </a:ext>
                </a:extLst>
              </p:cNvPr>
              <p:cNvSpPr txBox="1"/>
              <p:nvPr/>
            </p:nvSpPr>
            <p:spPr>
              <a:xfrm>
                <a:off x="844550" y="1690688"/>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28" name="TextBox 127">
                <a:extLst>
                  <a:ext uri="{FF2B5EF4-FFF2-40B4-BE49-F238E27FC236}">
                    <a16:creationId xmlns:a16="http://schemas.microsoft.com/office/drawing/2014/main" id="{C42E4062-0F47-3AAE-C936-8026AB1FADB9}"/>
                  </a:ext>
                </a:extLst>
              </p:cNvPr>
              <p:cNvSpPr txBox="1"/>
              <p:nvPr/>
            </p:nvSpPr>
            <p:spPr>
              <a:xfrm>
                <a:off x="863600" y="1697038"/>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29" name="TextBox 128">
                <a:extLst>
                  <a:ext uri="{FF2B5EF4-FFF2-40B4-BE49-F238E27FC236}">
                    <a16:creationId xmlns:a16="http://schemas.microsoft.com/office/drawing/2014/main" id="{820A076B-9D55-F3B0-665B-A7069E7475E2}"/>
                  </a:ext>
                </a:extLst>
              </p:cNvPr>
              <p:cNvSpPr txBox="1"/>
              <p:nvPr/>
            </p:nvSpPr>
            <p:spPr>
              <a:xfrm>
                <a:off x="990600" y="17510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30" name="TextBox 129">
                <a:extLst>
                  <a:ext uri="{FF2B5EF4-FFF2-40B4-BE49-F238E27FC236}">
                    <a16:creationId xmlns:a16="http://schemas.microsoft.com/office/drawing/2014/main" id="{487B2DD8-8E93-6387-B7B0-A6BCEFEAE54E}"/>
                  </a:ext>
                </a:extLst>
              </p:cNvPr>
              <p:cNvSpPr txBox="1"/>
              <p:nvPr/>
            </p:nvSpPr>
            <p:spPr>
              <a:xfrm>
                <a:off x="889000" y="1697038"/>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31" name="TextBox 130">
                <a:extLst>
                  <a:ext uri="{FF2B5EF4-FFF2-40B4-BE49-F238E27FC236}">
                    <a16:creationId xmlns:a16="http://schemas.microsoft.com/office/drawing/2014/main" id="{279A74BF-A6AA-494D-FAC9-15C3D34CD00E}"/>
                  </a:ext>
                </a:extLst>
              </p:cNvPr>
              <p:cNvSpPr txBox="1"/>
              <p:nvPr/>
            </p:nvSpPr>
            <p:spPr>
              <a:xfrm>
                <a:off x="895350" y="1697038"/>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32" name="TextBox 131">
                <a:extLst>
                  <a:ext uri="{FF2B5EF4-FFF2-40B4-BE49-F238E27FC236}">
                    <a16:creationId xmlns:a16="http://schemas.microsoft.com/office/drawing/2014/main" id="{9D9FA10A-C4DF-1094-252E-DE5F8C40E9C3}"/>
                  </a:ext>
                </a:extLst>
              </p:cNvPr>
              <p:cNvSpPr txBox="1"/>
              <p:nvPr/>
            </p:nvSpPr>
            <p:spPr>
              <a:xfrm>
                <a:off x="901700" y="1697038"/>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33" name="TextBox 132">
                <a:extLst>
                  <a:ext uri="{FF2B5EF4-FFF2-40B4-BE49-F238E27FC236}">
                    <a16:creationId xmlns:a16="http://schemas.microsoft.com/office/drawing/2014/main" id="{5895FE45-8673-E829-A761-85E93C53AF70}"/>
                  </a:ext>
                </a:extLst>
              </p:cNvPr>
              <p:cNvSpPr txBox="1"/>
              <p:nvPr/>
            </p:nvSpPr>
            <p:spPr>
              <a:xfrm>
                <a:off x="911225" y="1697038"/>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34" name="TextBox 133">
                <a:extLst>
                  <a:ext uri="{FF2B5EF4-FFF2-40B4-BE49-F238E27FC236}">
                    <a16:creationId xmlns:a16="http://schemas.microsoft.com/office/drawing/2014/main" id="{789D2D91-A750-44B6-F2BC-D3111FD2D883}"/>
                  </a:ext>
                </a:extLst>
              </p:cNvPr>
              <p:cNvSpPr txBox="1"/>
              <p:nvPr/>
            </p:nvSpPr>
            <p:spPr>
              <a:xfrm>
                <a:off x="920750" y="169386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35" name="TextBox 134">
                <a:extLst>
                  <a:ext uri="{FF2B5EF4-FFF2-40B4-BE49-F238E27FC236}">
                    <a16:creationId xmlns:a16="http://schemas.microsoft.com/office/drawing/2014/main" id="{49E06E9C-64B6-179A-6F78-4747AE4A3066}"/>
                  </a:ext>
                </a:extLst>
              </p:cNvPr>
              <p:cNvSpPr txBox="1"/>
              <p:nvPr/>
            </p:nvSpPr>
            <p:spPr>
              <a:xfrm>
                <a:off x="936625" y="171926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36" name="TextBox 135">
                <a:extLst>
                  <a:ext uri="{FF2B5EF4-FFF2-40B4-BE49-F238E27FC236}">
                    <a16:creationId xmlns:a16="http://schemas.microsoft.com/office/drawing/2014/main" id="{E81F854B-8621-4803-C876-ABFD13A4854C}"/>
                  </a:ext>
                </a:extLst>
              </p:cNvPr>
              <p:cNvSpPr txBox="1"/>
              <p:nvPr/>
            </p:nvSpPr>
            <p:spPr>
              <a:xfrm>
                <a:off x="1022350" y="175736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37" name="TextBox 136">
                <a:extLst>
                  <a:ext uri="{FF2B5EF4-FFF2-40B4-BE49-F238E27FC236}">
                    <a16:creationId xmlns:a16="http://schemas.microsoft.com/office/drawing/2014/main" id="{2812AA67-ADDE-B606-BA4B-B089D3EE182E}"/>
                  </a:ext>
                </a:extLst>
              </p:cNvPr>
              <p:cNvSpPr txBox="1"/>
              <p:nvPr/>
            </p:nvSpPr>
            <p:spPr>
              <a:xfrm>
                <a:off x="1069975" y="1773238"/>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38" name="TextBox 137">
                <a:extLst>
                  <a:ext uri="{FF2B5EF4-FFF2-40B4-BE49-F238E27FC236}">
                    <a16:creationId xmlns:a16="http://schemas.microsoft.com/office/drawing/2014/main" id="{D2E3B8A8-140B-338F-C7B8-B685325A441E}"/>
                  </a:ext>
                </a:extLst>
              </p:cNvPr>
              <p:cNvSpPr txBox="1"/>
              <p:nvPr/>
            </p:nvSpPr>
            <p:spPr>
              <a:xfrm>
                <a:off x="1076325" y="1773238"/>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39" name="TextBox 138">
                <a:extLst>
                  <a:ext uri="{FF2B5EF4-FFF2-40B4-BE49-F238E27FC236}">
                    <a16:creationId xmlns:a16="http://schemas.microsoft.com/office/drawing/2014/main" id="{A36EDEE0-03E6-56B1-9C66-6CA11A317B2D}"/>
                  </a:ext>
                </a:extLst>
              </p:cNvPr>
              <p:cNvSpPr txBox="1"/>
              <p:nvPr/>
            </p:nvSpPr>
            <p:spPr>
              <a:xfrm>
                <a:off x="1101725" y="1804988"/>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40" name="TextBox 139">
                <a:extLst>
                  <a:ext uri="{FF2B5EF4-FFF2-40B4-BE49-F238E27FC236}">
                    <a16:creationId xmlns:a16="http://schemas.microsoft.com/office/drawing/2014/main" id="{2F65C731-34F1-C0B4-E5F2-BB29B0D8F166}"/>
                  </a:ext>
                </a:extLst>
              </p:cNvPr>
              <p:cNvSpPr txBox="1"/>
              <p:nvPr/>
            </p:nvSpPr>
            <p:spPr>
              <a:xfrm>
                <a:off x="1104900" y="1804988"/>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41" name="TextBox 140">
                <a:extLst>
                  <a:ext uri="{FF2B5EF4-FFF2-40B4-BE49-F238E27FC236}">
                    <a16:creationId xmlns:a16="http://schemas.microsoft.com/office/drawing/2014/main" id="{B069E980-7C8D-15E0-EB69-DC9E42B356DF}"/>
                  </a:ext>
                </a:extLst>
              </p:cNvPr>
              <p:cNvSpPr txBox="1"/>
              <p:nvPr/>
            </p:nvSpPr>
            <p:spPr>
              <a:xfrm>
                <a:off x="1168400" y="18018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42" name="TextBox 141">
                <a:extLst>
                  <a:ext uri="{FF2B5EF4-FFF2-40B4-BE49-F238E27FC236}">
                    <a16:creationId xmlns:a16="http://schemas.microsoft.com/office/drawing/2014/main" id="{F321BAFB-7E6E-6257-F693-D20F0DA0C6D7}"/>
                  </a:ext>
                </a:extLst>
              </p:cNvPr>
              <p:cNvSpPr txBox="1"/>
              <p:nvPr/>
            </p:nvSpPr>
            <p:spPr>
              <a:xfrm>
                <a:off x="1190625" y="18018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43" name="TextBox 142">
                <a:extLst>
                  <a:ext uri="{FF2B5EF4-FFF2-40B4-BE49-F238E27FC236}">
                    <a16:creationId xmlns:a16="http://schemas.microsoft.com/office/drawing/2014/main" id="{EEF7D551-8453-EE80-5C6C-ABA712F6D407}"/>
                  </a:ext>
                </a:extLst>
              </p:cNvPr>
              <p:cNvSpPr txBox="1"/>
              <p:nvPr/>
            </p:nvSpPr>
            <p:spPr>
              <a:xfrm>
                <a:off x="1149350" y="18018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44" name="TextBox 143">
                <a:extLst>
                  <a:ext uri="{FF2B5EF4-FFF2-40B4-BE49-F238E27FC236}">
                    <a16:creationId xmlns:a16="http://schemas.microsoft.com/office/drawing/2014/main" id="{F919E648-ED9B-B403-D1CA-D1297AF85EFA}"/>
                  </a:ext>
                </a:extLst>
              </p:cNvPr>
              <p:cNvSpPr txBox="1"/>
              <p:nvPr/>
            </p:nvSpPr>
            <p:spPr>
              <a:xfrm>
                <a:off x="1463675" y="18526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45" name="TextBox 144">
                <a:extLst>
                  <a:ext uri="{FF2B5EF4-FFF2-40B4-BE49-F238E27FC236}">
                    <a16:creationId xmlns:a16="http://schemas.microsoft.com/office/drawing/2014/main" id="{DE81F5E3-A01C-26CB-5B3F-893BB77844DE}"/>
                  </a:ext>
                </a:extLst>
              </p:cNvPr>
              <p:cNvSpPr txBox="1"/>
              <p:nvPr/>
            </p:nvSpPr>
            <p:spPr>
              <a:xfrm>
                <a:off x="1457325" y="18526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46" name="TextBox 145">
                <a:extLst>
                  <a:ext uri="{FF2B5EF4-FFF2-40B4-BE49-F238E27FC236}">
                    <a16:creationId xmlns:a16="http://schemas.microsoft.com/office/drawing/2014/main" id="{26A8D1E5-6AFD-5646-BD9E-C3EDF5B93371}"/>
                  </a:ext>
                </a:extLst>
              </p:cNvPr>
              <p:cNvSpPr txBox="1"/>
              <p:nvPr/>
            </p:nvSpPr>
            <p:spPr>
              <a:xfrm>
                <a:off x="1450975" y="18526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47" name="TextBox 146">
                <a:extLst>
                  <a:ext uri="{FF2B5EF4-FFF2-40B4-BE49-F238E27FC236}">
                    <a16:creationId xmlns:a16="http://schemas.microsoft.com/office/drawing/2014/main" id="{91C1022A-3D55-32DB-18D7-71CAEC1DC1CD}"/>
                  </a:ext>
                </a:extLst>
              </p:cNvPr>
              <p:cNvSpPr txBox="1"/>
              <p:nvPr/>
            </p:nvSpPr>
            <p:spPr>
              <a:xfrm>
                <a:off x="1447800" y="18526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48" name="TextBox 147">
                <a:extLst>
                  <a:ext uri="{FF2B5EF4-FFF2-40B4-BE49-F238E27FC236}">
                    <a16:creationId xmlns:a16="http://schemas.microsoft.com/office/drawing/2014/main" id="{C11E5FA4-D5CF-7124-CFC3-C21CEE2F1913}"/>
                  </a:ext>
                </a:extLst>
              </p:cNvPr>
              <p:cNvSpPr txBox="1"/>
              <p:nvPr/>
            </p:nvSpPr>
            <p:spPr>
              <a:xfrm>
                <a:off x="1511300" y="189706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49" name="TextBox 148">
                <a:extLst>
                  <a:ext uri="{FF2B5EF4-FFF2-40B4-BE49-F238E27FC236}">
                    <a16:creationId xmlns:a16="http://schemas.microsoft.com/office/drawing/2014/main" id="{F0A8D4B3-37A1-50DE-C3BA-93AAD4E00488}"/>
                  </a:ext>
                </a:extLst>
              </p:cNvPr>
              <p:cNvSpPr txBox="1"/>
              <p:nvPr/>
            </p:nvSpPr>
            <p:spPr>
              <a:xfrm>
                <a:off x="1498600" y="189706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50" name="TextBox 149">
                <a:extLst>
                  <a:ext uri="{FF2B5EF4-FFF2-40B4-BE49-F238E27FC236}">
                    <a16:creationId xmlns:a16="http://schemas.microsoft.com/office/drawing/2014/main" id="{FFADDF72-8887-CD5E-FAC9-66BB16847F30}"/>
                  </a:ext>
                </a:extLst>
              </p:cNvPr>
              <p:cNvSpPr txBox="1"/>
              <p:nvPr/>
            </p:nvSpPr>
            <p:spPr>
              <a:xfrm>
                <a:off x="1219200" y="18272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51" name="TextBox 150">
                <a:extLst>
                  <a:ext uri="{FF2B5EF4-FFF2-40B4-BE49-F238E27FC236}">
                    <a16:creationId xmlns:a16="http://schemas.microsoft.com/office/drawing/2014/main" id="{D089E978-0359-C7F1-460C-D4124AC81F18}"/>
                  </a:ext>
                </a:extLst>
              </p:cNvPr>
              <p:cNvSpPr txBox="1"/>
              <p:nvPr/>
            </p:nvSpPr>
            <p:spPr>
              <a:xfrm>
                <a:off x="1225550" y="18272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52" name="TextBox 151">
                <a:extLst>
                  <a:ext uri="{FF2B5EF4-FFF2-40B4-BE49-F238E27FC236}">
                    <a16:creationId xmlns:a16="http://schemas.microsoft.com/office/drawing/2014/main" id="{A02F5F74-D198-AE6F-BF10-D3F6729812F2}"/>
                  </a:ext>
                </a:extLst>
              </p:cNvPr>
              <p:cNvSpPr txBox="1"/>
              <p:nvPr/>
            </p:nvSpPr>
            <p:spPr>
              <a:xfrm>
                <a:off x="1231900" y="18272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53" name="TextBox 152">
                <a:extLst>
                  <a:ext uri="{FF2B5EF4-FFF2-40B4-BE49-F238E27FC236}">
                    <a16:creationId xmlns:a16="http://schemas.microsoft.com/office/drawing/2014/main" id="{C18BEAD8-6487-9229-31F9-44CBD3D0C99A}"/>
                  </a:ext>
                </a:extLst>
              </p:cNvPr>
              <p:cNvSpPr txBox="1"/>
              <p:nvPr/>
            </p:nvSpPr>
            <p:spPr>
              <a:xfrm>
                <a:off x="1235075" y="18272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54" name="TextBox 153">
                <a:extLst>
                  <a:ext uri="{FF2B5EF4-FFF2-40B4-BE49-F238E27FC236}">
                    <a16:creationId xmlns:a16="http://schemas.microsoft.com/office/drawing/2014/main" id="{00BDEEDC-0F83-40F9-3F83-4B6B8ACF853C}"/>
                  </a:ext>
                </a:extLst>
              </p:cNvPr>
              <p:cNvSpPr txBox="1"/>
              <p:nvPr/>
            </p:nvSpPr>
            <p:spPr>
              <a:xfrm>
                <a:off x="1257300" y="1830388"/>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55" name="TextBox 154">
                <a:extLst>
                  <a:ext uri="{FF2B5EF4-FFF2-40B4-BE49-F238E27FC236}">
                    <a16:creationId xmlns:a16="http://schemas.microsoft.com/office/drawing/2014/main" id="{D5D0B211-158C-357A-F05A-B0D44F671841}"/>
                  </a:ext>
                </a:extLst>
              </p:cNvPr>
              <p:cNvSpPr txBox="1"/>
              <p:nvPr/>
            </p:nvSpPr>
            <p:spPr>
              <a:xfrm>
                <a:off x="1266825" y="1830388"/>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56" name="TextBox 155">
                <a:extLst>
                  <a:ext uri="{FF2B5EF4-FFF2-40B4-BE49-F238E27FC236}">
                    <a16:creationId xmlns:a16="http://schemas.microsoft.com/office/drawing/2014/main" id="{C875B89F-0B91-F8CD-4C6A-8DC9C189416B}"/>
                  </a:ext>
                </a:extLst>
              </p:cNvPr>
              <p:cNvSpPr txBox="1"/>
              <p:nvPr/>
            </p:nvSpPr>
            <p:spPr>
              <a:xfrm>
                <a:off x="1333500" y="18526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57" name="TextBox 156">
                <a:extLst>
                  <a:ext uri="{FF2B5EF4-FFF2-40B4-BE49-F238E27FC236}">
                    <a16:creationId xmlns:a16="http://schemas.microsoft.com/office/drawing/2014/main" id="{93168567-E2F5-E0C1-42BF-E84D0DF3626E}"/>
                  </a:ext>
                </a:extLst>
              </p:cNvPr>
              <p:cNvSpPr txBox="1"/>
              <p:nvPr/>
            </p:nvSpPr>
            <p:spPr>
              <a:xfrm>
                <a:off x="1317625" y="18526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58" name="TextBox 157">
                <a:extLst>
                  <a:ext uri="{FF2B5EF4-FFF2-40B4-BE49-F238E27FC236}">
                    <a16:creationId xmlns:a16="http://schemas.microsoft.com/office/drawing/2014/main" id="{1F6F43C2-1E9F-D7FB-04EE-F0AC6F571A38}"/>
                  </a:ext>
                </a:extLst>
              </p:cNvPr>
              <p:cNvSpPr txBox="1"/>
              <p:nvPr/>
            </p:nvSpPr>
            <p:spPr>
              <a:xfrm>
                <a:off x="1422400" y="18526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59" name="TextBox 158">
                <a:extLst>
                  <a:ext uri="{FF2B5EF4-FFF2-40B4-BE49-F238E27FC236}">
                    <a16:creationId xmlns:a16="http://schemas.microsoft.com/office/drawing/2014/main" id="{04492CD5-1261-E80F-662B-765B4BEC0551}"/>
                  </a:ext>
                </a:extLst>
              </p:cNvPr>
              <p:cNvSpPr txBox="1"/>
              <p:nvPr/>
            </p:nvSpPr>
            <p:spPr>
              <a:xfrm>
                <a:off x="1412875" y="18526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60" name="TextBox 159">
                <a:extLst>
                  <a:ext uri="{FF2B5EF4-FFF2-40B4-BE49-F238E27FC236}">
                    <a16:creationId xmlns:a16="http://schemas.microsoft.com/office/drawing/2014/main" id="{C00E6E9B-876B-1284-CA78-4EBE47D230DC}"/>
                  </a:ext>
                </a:extLst>
              </p:cNvPr>
              <p:cNvSpPr txBox="1"/>
              <p:nvPr/>
            </p:nvSpPr>
            <p:spPr>
              <a:xfrm>
                <a:off x="1409700" y="18526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61" name="TextBox 160">
                <a:extLst>
                  <a:ext uri="{FF2B5EF4-FFF2-40B4-BE49-F238E27FC236}">
                    <a16:creationId xmlns:a16="http://schemas.microsoft.com/office/drawing/2014/main" id="{2E1E6C2B-5212-759E-2FD3-8C8F5C04F4F2}"/>
                  </a:ext>
                </a:extLst>
              </p:cNvPr>
              <p:cNvSpPr txBox="1"/>
              <p:nvPr/>
            </p:nvSpPr>
            <p:spPr>
              <a:xfrm>
                <a:off x="1406525" y="18526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62" name="TextBox 161">
                <a:extLst>
                  <a:ext uri="{FF2B5EF4-FFF2-40B4-BE49-F238E27FC236}">
                    <a16:creationId xmlns:a16="http://schemas.microsoft.com/office/drawing/2014/main" id="{A7CCBB4F-3836-9C5A-0F49-491370B2DAFA}"/>
                  </a:ext>
                </a:extLst>
              </p:cNvPr>
              <p:cNvSpPr txBox="1"/>
              <p:nvPr/>
            </p:nvSpPr>
            <p:spPr>
              <a:xfrm>
                <a:off x="1387475" y="18526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63" name="TextBox 162">
                <a:extLst>
                  <a:ext uri="{FF2B5EF4-FFF2-40B4-BE49-F238E27FC236}">
                    <a16:creationId xmlns:a16="http://schemas.microsoft.com/office/drawing/2014/main" id="{5F376148-2552-F9D2-7B9B-295F1DECABD6}"/>
                  </a:ext>
                </a:extLst>
              </p:cNvPr>
              <p:cNvSpPr txBox="1"/>
              <p:nvPr/>
            </p:nvSpPr>
            <p:spPr>
              <a:xfrm>
                <a:off x="1390650" y="18526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64" name="TextBox 163">
                <a:extLst>
                  <a:ext uri="{FF2B5EF4-FFF2-40B4-BE49-F238E27FC236}">
                    <a16:creationId xmlns:a16="http://schemas.microsoft.com/office/drawing/2014/main" id="{6C7223FA-085F-D8E4-5AE6-CD50506AAD09}"/>
                  </a:ext>
                </a:extLst>
              </p:cNvPr>
              <p:cNvSpPr txBox="1"/>
              <p:nvPr/>
            </p:nvSpPr>
            <p:spPr>
              <a:xfrm>
                <a:off x="1377950" y="18526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165" name="TextBox 164">
                <a:extLst>
                  <a:ext uri="{FF2B5EF4-FFF2-40B4-BE49-F238E27FC236}">
                    <a16:creationId xmlns:a16="http://schemas.microsoft.com/office/drawing/2014/main" id="{92982E56-1C9E-DE04-147F-FDAEECE0B7C6}"/>
                  </a:ext>
                </a:extLst>
              </p:cNvPr>
              <p:cNvSpPr txBox="1"/>
              <p:nvPr/>
            </p:nvSpPr>
            <p:spPr>
              <a:xfrm>
                <a:off x="1368425" y="1852613"/>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grpSp>
        <p:sp>
          <p:nvSpPr>
            <p:cNvPr id="17" name="Freeform 32">
              <a:extLst>
                <a:ext uri="{FF2B5EF4-FFF2-40B4-BE49-F238E27FC236}">
                  <a16:creationId xmlns:a16="http://schemas.microsoft.com/office/drawing/2014/main" id="{8016E0D2-6E88-3594-537E-D291FAE755C2}"/>
                </a:ext>
              </a:extLst>
            </p:cNvPr>
            <p:cNvSpPr/>
            <p:nvPr/>
          </p:nvSpPr>
          <p:spPr>
            <a:xfrm>
              <a:off x="514350" y="1708150"/>
              <a:ext cx="2301875" cy="190500"/>
            </a:xfrm>
            <a:custGeom>
              <a:avLst/>
              <a:gdLst>
                <a:gd name="connsiteX0" fmla="*/ 2301875 w 2301875"/>
                <a:gd name="connsiteY0" fmla="*/ 190500 h 190500"/>
                <a:gd name="connsiteX1" fmla="*/ 962025 w 2301875"/>
                <a:gd name="connsiteY1" fmla="*/ 190500 h 190500"/>
                <a:gd name="connsiteX2" fmla="*/ 962025 w 2301875"/>
                <a:gd name="connsiteY2" fmla="*/ 168275 h 190500"/>
                <a:gd name="connsiteX3" fmla="*/ 949325 w 2301875"/>
                <a:gd name="connsiteY3" fmla="*/ 168275 h 190500"/>
                <a:gd name="connsiteX4" fmla="*/ 949325 w 2301875"/>
                <a:gd name="connsiteY4" fmla="*/ 127000 h 190500"/>
                <a:gd name="connsiteX5" fmla="*/ 742950 w 2301875"/>
                <a:gd name="connsiteY5" fmla="*/ 127000 h 190500"/>
                <a:gd name="connsiteX6" fmla="*/ 742950 w 2301875"/>
                <a:gd name="connsiteY6" fmla="*/ 111125 h 190500"/>
                <a:gd name="connsiteX7" fmla="*/ 720725 w 2301875"/>
                <a:gd name="connsiteY7" fmla="*/ 111125 h 190500"/>
                <a:gd name="connsiteX8" fmla="*/ 720725 w 2301875"/>
                <a:gd name="connsiteY8" fmla="*/ 82550 h 190500"/>
                <a:gd name="connsiteX9" fmla="*/ 647700 w 2301875"/>
                <a:gd name="connsiteY9" fmla="*/ 82550 h 190500"/>
                <a:gd name="connsiteX10" fmla="*/ 647700 w 2301875"/>
                <a:gd name="connsiteY10" fmla="*/ 63500 h 190500"/>
                <a:gd name="connsiteX11" fmla="*/ 606425 w 2301875"/>
                <a:gd name="connsiteY11" fmla="*/ 63500 h 190500"/>
                <a:gd name="connsiteX12" fmla="*/ 606425 w 2301875"/>
                <a:gd name="connsiteY12" fmla="*/ 41275 h 190500"/>
                <a:gd name="connsiteX13" fmla="*/ 387350 w 2301875"/>
                <a:gd name="connsiteY13" fmla="*/ 41275 h 190500"/>
                <a:gd name="connsiteX14" fmla="*/ 387350 w 2301875"/>
                <a:gd name="connsiteY14" fmla="*/ 31750 h 190500"/>
                <a:gd name="connsiteX15" fmla="*/ 250825 w 2301875"/>
                <a:gd name="connsiteY15" fmla="*/ 31750 h 190500"/>
                <a:gd name="connsiteX16" fmla="*/ 250825 w 2301875"/>
                <a:gd name="connsiteY16" fmla="*/ 19050 h 190500"/>
                <a:gd name="connsiteX17" fmla="*/ 212725 w 2301875"/>
                <a:gd name="connsiteY17" fmla="*/ 19050 h 190500"/>
                <a:gd name="connsiteX18" fmla="*/ 212725 w 2301875"/>
                <a:gd name="connsiteY18" fmla="*/ 6350 h 190500"/>
                <a:gd name="connsiteX19" fmla="*/ 31750 w 2301875"/>
                <a:gd name="connsiteY19" fmla="*/ 6350 h 190500"/>
                <a:gd name="connsiteX20" fmla="*/ 31750 w 2301875"/>
                <a:gd name="connsiteY20" fmla="*/ 0 h 190500"/>
                <a:gd name="connsiteX21" fmla="*/ 0 w 2301875"/>
                <a:gd name="connsiteY21"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1875" h="190500">
                  <a:moveTo>
                    <a:pt x="2301875" y="190500"/>
                  </a:moveTo>
                  <a:lnTo>
                    <a:pt x="962025" y="190500"/>
                  </a:lnTo>
                  <a:lnTo>
                    <a:pt x="962025" y="168275"/>
                  </a:lnTo>
                  <a:lnTo>
                    <a:pt x="949325" y="168275"/>
                  </a:lnTo>
                  <a:lnTo>
                    <a:pt x="949325" y="127000"/>
                  </a:lnTo>
                  <a:lnTo>
                    <a:pt x="742950" y="127000"/>
                  </a:lnTo>
                  <a:lnTo>
                    <a:pt x="742950" y="111125"/>
                  </a:lnTo>
                  <a:lnTo>
                    <a:pt x="720725" y="111125"/>
                  </a:lnTo>
                  <a:lnTo>
                    <a:pt x="720725" y="82550"/>
                  </a:lnTo>
                  <a:lnTo>
                    <a:pt x="647700" y="82550"/>
                  </a:lnTo>
                  <a:lnTo>
                    <a:pt x="647700" y="63500"/>
                  </a:lnTo>
                  <a:lnTo>
                    <a:pt x="606425" y="63500"/>
                  </a:lnTo>
                  <a:lnTo>
                    <a:pt x="606425" y="41275"/>
                  </a:lnTo>
                  <a:lnTo>
                    <a:pt x="387350" y="41275"/>
                  </a:lnTo>
                  <a:lnTo>
                    <a:pt x="387350" y="31750"/>
                  </a:lnTo>
                  <a:lnTo>
                    <a:pt x="250825" y="31750"/>
                  </a:lnTo>
                  <a:lnTo>
                    <a:pt x="250825" y="19050"/>
                  </a:lnTo>
                  <a:lnTo>
                    <a:pt x="212725" y="19050"/>
                  </a:lnTo>
                  <a:lnTo>
                    <a:pt x="212725" y="6350"/>
                  </a:lnTo>
                  <a:lnTo>
                    <a:pt x="31750" y="6350"/>
                  </a:lnTo>
                  <a:lnTo>
                    <a:pt x="31750" y="0"/>
                  </a:lnTo>
                  <a:lnTo>
                    <a:pt x="0"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prstClr val="white"/>
                </a:solidFill>
                <a:effectLst/>
                <a:uLnTx/>
                <a:uFillTx/>
                <a:latin typeface="Arial"/>
                <a:ea typeface="+mn-ea"/>
                <a:cs typeface="+mn-cs"/>
                <a:sym typeface="Arial"/>
              </a:endParaRPr>
            </a:p>
          </p:txBody>
        </p:sp>
        <p:grpSp>
          <p:nvGrpSpPr>
            <p:cNvPr id="18" name="Group 17">
              <a:extLst>
                <a:ext uri="{FF2B5EF4-FFF2-40B4-BE49-F238E27FC236}">
                  <a16:creationId xmlns:a16="http://schemas.microsoft.com/office/drawing/2014/main" id="{13FDD0C4-34C0-206E-F532-FED7980C0237}"/>
                </a:ext>
              </a:extLst>
            </p:cNvPr>
            <p:cNvGrpSpPr/>
            <p:nvPr/>
          </p:nvGrpSpPr>
          <p:grpSpPr>
            <a:xfrm>
              <a:off x="523568" y="1614349"/>
              <a:ext cx="2336800" cy="350924"/>
              <a:chOff x="523568" y="1614349"/>
              <a:chExt cx="2336800" cy="350924"/>
            </a:xfrm>
          </p:grpSpPr>
          <p:grpSp>
            <p:nvGrpSpPr>
              <p:cNvPr id="20" name="Group 19">
                <a:extLst>
                  <a:ext uri="{FF2B5EF4-FFF2-40B4-BE49-F238E27FC236}">
                    <a16:creationId xmlns:a16="http://schemas.microsoft.com/office/drawing/2014/main" id="{FDA7C461-03E8-F8D1-AE2D-4F60D5B8DB2B}"/>
                  </a:ext>
                </a:extLst>
              </p:cNvPr>
              <p:cNvGrpSpPr/>
              <p:nvPr/>
            </p:nvGrpSpPr>
            <p:grpSpPr>
              <a:xfrm>
                <a:off x="1441143" y="1792149"/>
                <a:ext cx="1419225" cy="173124"/>
                <a:chOff x="1711325" y="1527702"/>
                <a:chExt cx="1419225" cy="173124"/>
              </a:xfrm>
            </p:grpSpPr>
            <p:sp>
              <p:nvSpPr>
                <p:cNvPr id="67" name="TextBox 66">
                  <a:extLst>
                    <a:ext uri="{FF2B5EF4-FFF2-40B4-BE49-F238E27FC236}">
                      <a16:creationId xmlns:a16="http://schemas.microsoft.com/office/drawing/2014/main" id="{E39E8FAB-85E7-2B08-2966-8A7E4BB9C133}"/>
                    </a:ext>
                  </a:extLst>
                </p:cNvPr>
                <p:cNvSpPr txBox="1"/>
                <p:nvPr/>
              </p:nvSpPr>
              <p:spPr>
                <a:xfrm>
                  <a:off x="3044825" y="1527702"/>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68" name="TextBox 67">
                  <a:extLst>
                    <a:ext uri="{FF2B5EF4-FFF2-40B4-BE49-F238E27FC236}">
                      <a16:creationId xmlns:a16="http://schemas.microsoft.com/office/drawing/2014/main" id="{14CEA7D9-8D1C-34E7-FBB0-1283BE9A4E1B}"/>
                    </a:ext>
                  </a:extLst>
                </p:cNvPr>
                <p:cNvSpPr txBox="1"/>
                <p:nvPr/>
              </p:nvSpPr>
              <p:spPr>
                <a:xfrm>
                  <a:off x="2155825" y="1527702"/>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69" name="TextBox 68">
                  <a:extLst>
                    <a:ext uri="{FF2B5EF4-FFF2-40B4-BE49-F238E27FC236}">
                      <a16:creationId xmlns:a16="http://schemas.microsoft.com/office/drawing/2014/main" id="{358D9FFD-A93C-22F5-B0DE-A2D416EFEB46}"/>
                    </a:ext>
                  </a:extLst>
                </p:cNvPr>
                <p:cNvSpPr txBox="1"/>
                <p:nvPr/>
              </p:nvSpPr>
              <p:spPr>
                <a:xfrm>
                  <a:off x="3038475" y="1527702"/>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70" name="TextBox 69">
                  <a:extLst>
                    <a:ext uri="{FF2B5EF4-FFF2-40B4-BE49-F238E27FC236}">
                      <a16:creationId xmlns:a16="http://schemas.microsoft.com/office/drawing/2014/main" id="{6AB29BDB-10BE-BC52-971F-1E7BD7EA1441}"/>
                    </a:ext>
                  </a:extLst>
                </p:cNvPr>
                <p:cNvSpPr txBox="1"/>
                <p:nvPr/>
              </p:nvSpPr>
              <p:spPr>
                <a:xfrm>
                  <a:off x="2917825" y="1527702"/>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71" name="TextBox 70">
                  <a:extLst>
                    <a:ext uri="{FF2B5EF4-FFF2-40B4-BE49-F238E27FC236}">
                      <a16:creationId xmlns:a16="http://schemas.microsoft.com/office/drawing/2014/main" id="{E4FD47E5-3ABE-078E-8652-D86DDDF1BB78}"/>
                    </a:ext>
                  </a:extLst>
                </p:cNvPr>
                <p:cNvSpPr txBox="1"/>
                <p:nvPr/>
              </p:nvSpPr>
              <p:spPr>
                <a:xfrm>
                  <a:off x="2847975" y="1527702"/>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72" name="TextBox 71">
                  <a:extLst>
                    <a:ext uri="{FF2B5EF4-FFF2-40B4-BE49-F238E27FC236}">
                      <a16:creationId xmlns:a16="http://schemas.microsoft.com/office/drawing/2014/main" id="{734ED7A9-E056-ED93-350A-20C17F189FA8}"/>
                    </a:ext>
                  </a:extLst>
                </p:cNvPr>
                <p:cNvSpPr txBox="1"/>
                <p:nvPr/>
              </p:nvSpPr>
              <p:spPr>
                <a:xfrm>
                  <a:off x="2838450" y="1527702"/>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73" name="TextBox 72">
                  <a:extLst>
                    <a:ext uri="{FF2B5EF4-FFF2-40B4-BE49-F238E27FC236}">
                      <a16:creationId xmlns:a16="http://schemas.microsoft.com/office/drawing/2014/main" id="{37A25FB7-419E-A45D-C02D-C690E80CD46D}"/>
                    </a:ext>
                  </a:extLst>
                </p:cNvPr>
                <p:cNvSpPr txBox="1"/>
                <p:nvPr/>
              </p:nvSpPr>
              <p:spPr>
                <a:xfrm>
                  <a:off x="2800350" y="1527702"/>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74" name="TextBox 73">
                  <a:extLst>
                    <a:ext uri="{FF2B5EF4-FFF2-40B4-BE49-F238E27FC236}">
                      <a16:creationId xmlns:a16="http://schemas.microsoft.com/office/drawing/2014/main" id="{D9968CD7-77D2-E5EA-9494-54DC855C990B}"/>
                    </a:ext>
                  </a:extLst>
                </p:cNvPr>
                <p:cNvSpPr txBox="1"/>
                <p:nvPr/>
              </p:nvSpPr>
              <p:spPr>
                <a:xfrm>
                  <a:off x="2774950" y="1527702"/>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75" name="TextBox 74">
                  <a:extLst>
                    <a:ext uri="{FF2B5EF4-FFF2-40B4-BE49-F238E27FC236}">
                      <a16:creationId xmlns:a16="http://schemas.microsoft.com/office/drawing/2014/main" id="{97838A95-376D-9DD0-540B-40E9B5DBBD5E}"/>
                    </a:ext>
                  </a:extLst>
                </p:cNvPr>
                <p:cNvSpPr txBox="1"/>
                <p:nvPr/>
              </p:nvSpPr>
              <p:spPr>
                <a:xfrm>
                  <a:off x="2708275" y="1527702"/>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76" name="TextBox 75">
                  <a:extLst>
                    <a:ext uri="{FF2B5EF4-FFF2-40B4-BE49-F238E27FC236}">
                      <a16:creationId xmlns:a16="http://schemas.microsoft.com/office/drawing/2014/main" id="{1D584A08-CA6B-5E15-C541-336C88E5F34C}"/>
                    </a:ext>
                  </a:extLst>
                </p:cNvPr>
                <p:cNvSpPr txBox="1"/>
                <p:nvPr/>
              </p:nvSpPr>
              <p:spPr>
                <a:xfrm>
                  <a:off x="2622550" y="1527702"/>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77" name="TextBox 76">
                  <a:extLst>
                    <a:ext uri="{FF2B5EF4-FFF2-40B4-BE49-F238E27FC236}">
                      <a16:creationId xmlns:a16="http://schemas.microsoft.com/office/drawing/2014/main" id="{FAFA421F-831B-AF30-BDAD-8D1A39CA44EF}"/>
                    </a:ext>
                  </a:extLst>
                </p:cNvPr>
                <p:cNvSpPr txBox="1"/>
                <p:nvPr/>
              </p:nvSpPr>
              <p:spPr>
                <a:xfrm>
                  <a:off x="2584450" y="1527702"/>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78" name="TextBox 77">
                  <a:extLst>
                    <a:ext uri="{FF2B5EF4-FFF2-40B4-BE49-F238E27FC236}">
                      <a16:creationId xmlns:a16="http://schemas.microsoft.com/office/drawing/2014/main" id="{9D92362D-156F-4575-53F6-B68E04F661B0}"/>
                    </a:ext>
                  </a:extLst>
                </p:cNvPr>
                <p:cNvSpPr txBox="1"/>
                <p:nvPr/>
              </p:nvSpPr>
              <p:spPr>
                <a:xfrm>
                  <a:off x="2292350" y="1527702"/>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79" name="TextBox 78">
                  <a:extLst>
                    <a:ext uri="{FF2B5EF4-FFF2-40B4-BE49-F238E27FC236}">
                      <a16:creationId xmlns:a16="http://schemas.microsoft.com/office/drawing/2014/main" id="{3FE31C99-A72C-81E1-2E5E-A6C37F9AB44B}"/>
                    </a:ext>
                  </a:extLst>
                </p:cNvPr>
                <p:cNvSpPr txBox="1"/>
                <p:nvPr/>
              </p:nvSpPr>
              <p:spPr>
                <a:xfrm>
                  <a:off x="2111375" y="1527702"/>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80" name="TextBox 79">
                  <a:extLst>
                    <a:ext uri="{FF2B5EF4-FFF2-40B4-BE49-F238E27FC236}">
                      <a16:creationId xmlns:a16="http://schemas.microsoft.com/office/drawing/2014/main" id="{8DC40E4B-58B6-C193-3E06-E252D6E3AA7F}"/>
                    </a:ext>
                  </a:extLst>
                </p:cNvPr>
                <p:cNvSpPr txBox="1"/>
                <p:nvPr/>
              </p:nvSpPr>
              <p:spPr>
                <a:xfrm>
                  <a:off x="2085975" y="1527702"/>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81" name="TextBox 80">
                  <a:extLst>
                    <a:ext uri="{FF2B5EF4-FFF2-40B4-BE49-F238E27FC236}">
                      <a16:creationId xmlns:a16="http://schemas.microsoft.com/office/drawing/2014/main" id="{F968A85D-8A77-8A0A-8C3D-659128FFB74B}"/>
                    </a:ext>
                  </a:extLst>
                </p:cNvPr>
                <p:cNvSpPr txBox="1"/>
                <p:nvPr/>
              </p:nvSpPr>
              <p:spPr>
                <a:xfrm>
                  <a:off x="2009775" y="1527702"/>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82" name="TextBox 81">
                  <a:extLst>
                    <a:ext uri="{FF2B5EF4-FFF2-40B4-BE49-F238E27FC236}">
                      <a16:creationId xmlns:a16="http://schemas.microsoft.com/office/drawing/2014/main" id="{060E28AA-04EB-5AC0-915D-02B82732D859}"/>
                    </a:ext>
                  </a:extLst>
                </p:cNvPr>
                <p:cNvSpPr txBox="1"/>
                <p:nvPr/>
              </p:nvSpPr>
              <p:spPr>
                <a:xfrm>
                  <a:off x="1997075" y="1527702"/>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83" name="TextBox 82">
                  <a:extLst>
                    <a:ext uri="{FF2B5EF4-FFF2-40B4-BE49-F238E27FC236}">
                      <a16:creationId xmlns:a16="http://schemas.microsoft.com/office/drawing/2014/main" id="{18EC4789-942F-28CF-CCF3-BF7923A0CF63}"/>
                    </a:ext>
                  </a:extLst>
                </p:cNvPr>
                <p:cNvSpPr txBox="1"/>
                <p:nvPr/>
              </p:nvSpPr>
              <p:spPr>
                <a:xfrm>
                  <a:off x="1755775" y="1527702"/>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84" name="TextBox 83">
                  <a:extLst>
                    <a:ext uri="{FF2B5EF4-FFF2-40B4-BE49-F238E27FC236}">
                      <a16:creationId xmlns:a16="http://schemas.microsoft.com/office/drawing/2014/main" id="{BB2BA735-8B96-E78D-9840-4F9BB227F766}"/>
                    </a:ext>
                  </a:extLst>
                </p:cNvPr>
                <p:cNvSpPr txBox="1"/>
                <p:nvPr/>
              </p:nvSpPr>
              <p:spPr>
                <a:xfrm>
                  <a:off x="1711325" y="1527702"/>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85" name="TextBox 84">
                  <a:extLst>
                    <a:ext uri="{FF2B5EF4-FFF2-40B4-BE49-F238E27FC236}">
                      <a16:creationId xmlns:a16="http://schemas.microsoft.com/office/drawing/2014/main" id="{E4A10AF5-A03D-E717-BD04-4F5A60654E82}"/>
                    </a:ext>
                  </a:extLst>
                </p:cNvPr>
                <p:cNvSpPr txBox="1"/>
                <p:nvPr/>
              </p:nvSpPr>
              <p:spPr>
                <a:xfrm>
                  <a:off x="1768475" y="1527702"/>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86" name="TextBox 85">
                  <a:extLst>
                    <a:ext uri="{FF2B5EF4-FFF2-40B4-BE49-F238E27FC236}">
                      <a16:creationId xmlns:a16="http://schemas.microsoft.com/office/drawing/2014/main" id="{BB69D8FA-DC80-4FAF-21C7-DE00E92C51C0}"/>
                    </a:ext>
                  </a:extLst>
                </p:cNvPr>
                <p:cNvSpPr txBox="1"/>
                <p:nvPr/>
              </p:nvSpPr>
              <p:spPr>
                <a:xfrm>
                  <a:off x="1784350" y="1527702"/>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87" name="TextBox 86">
                  <a:extLst>
                    <a:ext uri="{FF2B5EF4-FFF2-40B4-BE49-F238E27FC236}">
                      <a16:creationId xmlns:a16="http://schemas.microsoft.com/office/drawing/2014/main" id="{BDE4F401-DFE5-294A-F7C8-AC63EE1D5A97}"/>
                    </a:ext>
                  </a:extLst>
                </p:cNvPr>
                <p:cNvSpPr txBox="1"/>
                <p:nvPr/>
              </p:nvSpPr>
              <p:spPr>
                <a:xfrm>
                  <a:off x="1882775" y="1527702"/>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88" name="TextBox 87">
                  <a:extLst>
                    <a:ext uri="{FF2B5EF4-FFF2-40B4-BE49-F238E27FC236}">
                      <a16:creationId xmlns:a16="http://schemas.microsoft.com/office/drawing/2014/main" id="{A3167DB5-33CC-022F-C1C6-969FBC524CFF}"/>
                    </a:ext>
                  </a:extLst>
                </p:cNvPr>
                <p:cNvSpPr txBox="1"/>
                <p:nvPr/>
              </p:nvSpPr>
              <p:spPr>
                <a:xfrm>
                  <a:off x="1812925" y="1527702"/>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89" name="TextBox 88">
                  <a:extLst>
                    <a:ext uri="{FF2B5EF4-FFF2-40B4-BE49-F238E27FC236}">
                      <a16:creationId xmlns:a16="http://schemas.microsoft.com/office/drawing/2014/main" id="{FE71787A-25D6-A959-0A1D-4C62F5DE35D6}"/>
                    </a:ext>
                  </a:extLst>
                </p:cNvPr>
                <p:cNvSpPr txBox="1"/>
                <p:nvPr/>
              </p:nvSpPr>
              <p:spPr>
                <a:xfrm>
                  <a:off x="1819275" y="1527702"/>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90" name="TextBox 89">
                  <a:extLst>
                    <a:ext uri="{FF2B5EF4-FFF2-40B4-BE49-F238E27FC236}">
                      <a16:creationId xmlns:a16="http://schemas.microsoft.com/office/drawing/2014/main" id="{B5582FEF-3208-3F91-63FE-AF4FB5A92A8E}"/>
                    </a:ext>
                  </a:extLst>
                </p:cNvPr>
                <p:cNvSpPr txBox="1"/>
                <p:nvPr/>
              </p:nvSpPr>
              <p:spPr>
                <a:xfrm>
                  <a:off x="1831975" y="1527702"/>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91" name="TextBox 90">
                  <a:extLst>
                    <a:ext uri="{FF2B5EF4-FFF2-40B4-BE49-F238E27FC236}">
                      <a16:creationId xmlns:a16="http://schemas.microsoft.com/office/drawing/2014/main" id="{DCC827E1-ACC5-CCC5-F16C-976EC889A168}"/>
                    </a:ext>
                  </a:extLst>
                </p:cNvPr>
                <p:cNvSpPr txBox="1"/>
                <p:nvPr/>
              </p:nvSpPr>
              <p:spPr>
                <a:xfrm>
                  <a:off x="1841500" y="1527702"/>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92" name="TextBox 91">
                  <a:extLst>
                    <a:ext uri="{FF2B5EF4-FFF2-40B4-BE49-F238E27FC236}">
                      <a16:creationId xmlns:a16="http://schemas.microsoft.com/office/drawing/2014/main" id="{3691FDF3-ACBF-D213-BC07-2EFBFDBC546D}"/>
                    </a:ext>
                  </a:extLst>
                </p:cNvPr>
                <p:cNvSpPr txBox="1"/>
                <p:nvPr/>
              </p:nvSpPr>
              <p:spPr>
                <a:xfrm>
                  <a:off x="1908175" y="1527702"/>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93" name="TextBox 92">
                  <a:extLst>
                    <a:ext uri="{FF2B5EF4-FFF2-40B4-BE49-F238E27FC236}">
                      <a16:creationId xmlns:a16="http://schemas.microsoft.com/office/drawing/2014/main" id="{35844732-AB9B-9C25-111C-BD266D039DA8}"/>
                    </a:ext>
                  </a:extLst>
                </p:cNvPr>
                <p:cNvSpPr txBox="1"/>
                <p:nvPr/>
              </p:nvSpPr>
              <p:spPr>
                <a:xfrm>
                  <a:off x="1927225" y="1527702"/>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94" name="TextBox 93">
                  <a:extLst>
                    <a:ext uri="{FF2B5EF4-FFF2-40B4-BE49-F238E27FC236}">
                      <a16:creationId xmlns:a16="http://schemas.microsoft.com/office/drawing/2014/main" id="{3C17B959-E47B-8500-CE0E-D0FD417858E0}"/>
                    </a:ext>
                  </a:extLst>
                </p:cNvPr>
                <p:cNvSpPr txBox="1"/>
                <p:nvPr/>
              </p:nvSpPr>
              <p:spPr>
                <a:xfrm>
                  <a:off x="1946275" y="1527702"/>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95" name="TextBox 94">
                  <a:extLst>
                    <a:ext uri="{FF2B5EF4-FFF2-40B4-BE49-F238E27FC236}">
                      <a16:creationId xmlns:a16="http://schemas.microsoft.com/office/drawing/2014/main" id="{03B4141F-A4F9-7660-78D6-899C4C4D1A34}"/>
                    </a:ext>
                  </a:extLst>
                </p:cNvPr>
                <p:cNvSpPr txBox="1"/>
                <p:nvPr/>
              </p:nvSpPr>
              <p:spPr>
                <a:xfrm>
                  <a:off x="1952625" y="1527702"/>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grpSp>
          <p:sp>
            <p:nvSpPr>
              <p:cNvPr id="21" name="TextBox 20">
                <a:extLst>
                  <a:ext uri="{FF2B5EF4-FFF2-40B4-BE49-F238E27FC236}">
                    <a16:creationId xmlns:a16="http://schemas.microsoft.com/office/drawing/2014/main" id="{67739965-A532-6DEA-627C-67DC67E0FCD3}"/>
                  </a:ext>
                </a:extLst>
              </p:cNvPr>
              <p:cNvSpPr txBox="1"/>
              <p:nvPr/>
            </p:nvSpPr>
            <p:spPr>
              <a:xfrm>
                <a:off x="1209368" y="1728649"/>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2" name="TextBox 21">
                <a:extLst>
                  <a:ext uri="{FF2B5EF4-FFF2-40B4-BE49-F238E27FC236}">
                    <a16:creationId xmlns:a16="http://schemas.microsoft.com/office/drawing/2014/main" id="{A9FA0311-4155-3842-6A13-AF34AA4E1E5E}"/>
                  </a:ext>
                </a:extLst>
              </p:cNvPr>
              <p:cNvSpPr txBox="1"/>
              <p:nvPr/>
            </p:nvSpPr>
            <p:spPr>
              <a:xfrm>
                <a:off x="1231593" y="1728649"/>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3" name="TextBox 22">
                <a:extLst>
                  <a:ext uri="{FF2B5EF4-FFF2-40B4-BE49-F238E27FC236}">
                    <a16:creationId xmlns:a16="http://schemas.microsoft.com/office/drawing/2014/main" id="{6EC7ED49-53CC-C069-3BD2-B7AC97391A88}"/>
                  </a:ext>
                </a:extLst>
              </p:cNvPr>
              <p:cNvSpPr txBox="1"/>
              <p:nvPr/>
            </p:nvSpPr>
            <p:spPr>
              <a:xfrm>
                <a:off x="1253818" y="1728649"/>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4" name="TextBox 23">
                <a:extLst>
                  <a:ext uri="{FF2B5EF4-FFF2-40B4-BE49-F238E27FC236}">
                    <a16:creationId xmlns:a16="http://schemas.microsoft.com/office/drawing/2014/main" id="{1CC9C10D-BB23-DE63-EA8F-E36639E5ED85}"/>
                  </a:ext>
                </a:extLst>
              </p:cNvPr>
              <p:cNvSpPr txBox="1"/>
              <p:nvPr/>
            </p:nvSpPr>
            <p:spPr>
              <a:xfrm>
                <a:off x="1266518" y="1728649"/>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5" name="TextBox 24">
                <a:extLst>
                  <a:ext uri="{FF2B5EF4-FFF2-40B4-BE49-F238E27FC236}">
                    <a16:creationId xmlns:a16="http://schemas.microsoft.com/office/drawing/2014/main" id="{7F48656D-CBB5-0E2B-798D-8946E07A0944}"/>
                  </a:ext>
                </a:extLst>
              </p:cNvPr>
              <p:cNvSpPr txBox="1"/>
              <p:nvPr/>
            </p:nvSpPr>
            <p:spPr>
              <a:xfrm>
                <a:off x="1272868" y="1728649"/>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6" name="TextBox 25">
                <a:extLst>
                  <a:ext uri="{FF2B5EF4-FFF2-40B4-BE49-F238E27FC236}">
                    <a16:creationId xmlns:a16="http://schemas.microsoft.com/office/drawing/2014/main" id="{E06A70A2-72DE-A896-69CF-BEA4ECDC3842}"/>
                  </a:ext>
                </a:extLst>
              </p:cNvPr>
              <p:cNvSpPr txBox="1"/>
              <p:nvPr/>
            </p:nvSpPr>
            <p:spPr>
              <a:xfrm>
                <a:off x="1285568" y="1728649"/>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7" name="TextBox 26">
                <a:extLst>
                  <a:ext uri="{FF2B5EF4-FFF2-40B4-BE49-F238E27FC236}">
                    <a16:creationId xmlns:a16="http://schemas.microsoft.com/office/drawing/2014/main" id="{521B42F4-4632-02A1-3DEF-5B4A51C4F7A9}"/>
                  </a:ext>
                </a:extLst>
              </p:cNvPr>
              <p:cNvSpPr txBox="1"/>
              <p:nvPr/>
            </p:nvSpPr>
            <p:spPr>
              <a:xfrm>
                <a:off x="1298268" y="1728649"/>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8" name="TextBox 27">
                <a:extLst>
                  <a:ext uri="{FF2B5EF4-FFF2-40B4-BE49-F238E27FC236}">
                    <a16:creationId xmlns:a16="http://schemas.microsoft.com/office/drawing/2014/main" id="{8BE61405-A182-CD52-366F-9AEFF3247259}"/>
                  </a:ext>
                </a:extLst>
              </p:cNvPr>
              <p:cNvSpPr txBox="1"/>
              <p:nvPr/>
            </p:nvSpPr>
            <p:spPr>
              <a:xfrm>
                <a:off x="1310968" y="1728649"/>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9" name="TextBox 28">
                <a:extLst>
                  <a:ext uri="{FF2B5EF4-FFF2-40B4-BE49-F238E27FC236}">
                    <a16:creationId xmlns:a16="http://schemas.microsoft.com/office/drawing/2014/main" id="{2C378ABC-FA60-8C3C-E40C-3EB1A8DFE332}"/>
                  </a:ext>
                </a:extLst>
              </p:cNvPr>
              <p:cNvSpPr txBox="1"/>
              <p:nvPr/>
            </p:nvSpPr>
            <p:spPr>
              <a:xfrm>
                <a:off x="1304618" y="1728649"/>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30" name="TextBox 29">
                <a:extLst>
                  <a:ext uri="{FF2B5EF4-FFF2-40B4-BE49-F238E27FC236}">
                    <a16:creationId xmlns:a16="http://schemas.microsoft.com/office/drawing/2014/main" id="{BD203EA4-C9F2-C285-1784-B4F6F2D22444}"/>
                  </a:ext>
                </a:extLst>
              </p:cNvPr>
              <p:cNvSpPr txBox="1"/>
              <p:nvPr/>
            </p:nvSpPr>
            <p:spPr>
              <a:xfrm>
                <a:off x="1320493" y="1728649"/>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31" name="TextBox 30">
                <a:extLst>
                  <a:ext uri="{FF2B5EF4-FFF2-40B4-BE49-F238E27FC236}">
                    <a16:creationId xmlns:a16="http://schemas.microsoft.com/office/drawing/2014/main" id="{F8F8BCA2-1A74-4E2D-2253-AD7ED484FC38}"/>
                  </a:ext>
                </a:extLst>
              </p:cNvPr>
              <p:cNvSpPr txBox="1"/>
              <p:nvPr/>
            </p:nvSpPr>
            <p:spPr>
              <a:xfrm>
                <a:off x="1288743" y="1728649"/>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32" name="TextBox 31">
                <a:extLst>
                  <a:ext uri="{FF2B5EF4-FFF2-40B4-BE49-F238E27FC236}">
                    <a16:creationId xmlns:a16="http://schemas.microsoft.com/office/drawing/2014/main" id="{9971174C-219F-10AF-3568-C8BFD426BE0A}"/>
                  </a:ext>
                </a:extLst>
              </p:cNvPr>
              <p:cNvSpPr txBox="1"/>
              <p:nvPr/>
            </p:nvSpPr>
            <p:spPr>
              <a:xfrm>
                <a:off x="523568" y="1614349"/>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33" name="TextBox 32">
                <a:extLst>
                  <a:ext uri="{FF2B5EF4-FFF2-40B4-BE49-F238E27FC236}">
                    <a16:creationId xmlns:a16="http://schemas.microsoft.com/office/drawing/2014/main" id="{A25D9D0B-348A-D998-6473-B6CAEE774C01}"/>
                  </a:ext>
                </a:extLst>
              </p:cNvPr>
              <p:cNvSpPr txBox="1"/>
              <p:nvPr/>
            </p:nvSpPr>
            <p:spPr>
              <a:xfrm>
                <a:off x="644218" y="1614349"/>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34" name="TextBox 33">
                <a:extLst>
                  <a:ext uri="{FF2B5EF4-FFF2-40B4-BE49-F238E27FC236}">
                    <a16:creationId xmlns:a16="http://schemas.microsoft.com/office/drawing/2014/main" id="{FAE48080-4DF2-BFC7-5425-27DFDA0F96DE}"/>
                  </a:ext>
                </a:extLst>
              </p:cNvPr>
              <p:cNvSpPr txBox="1"/>
              <p:nvPr/>
            </p:nvSpPr>
            <p:spPr>
              <a:xfrm>
                <a:off x="1177618" y="1690549"/>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35" name="TextBox 34">
                <a:extLst>
                  <a:ext uri="{FF2B5EF4-FFF2-40B4-BE49-F238E27FC236}">
                    <a16:creationId xmlns:a16="http://schemas.microsoft.com/office/drawing/2014/main" id="{F591A27D-96BC-BE36-522B-45627313C814}"/>
                  </a:ext>
                </a:extLst>
              </p:cNvPr>
              <p:cNvSpPr txBox="1"/>
              <p:nvPr/>
            </p:nvSpPr>
            <p:spPr>
              <a:xfrm>
                <a:off x="1161743" y="1690549"/>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36" name="TextBox 35">
                <a:extLst>
                  <a:ext uri="{FF2B5EF4-FFF2-40B4-BE49-F238E27FC236}">
                    <a16:creationId xmlns:a16="http://schemas.microsoft.com/office/drawing/2014/main" id="{EEC039B7-ADA6-E532-9686-010183689CCC}"/>
                  </a:ext>
                </a:extLst>
              </p:cNvPr>
              <p:cNvSpPr txBox="1"/>
              <p:nvPr/>
            </p:nvSpPr>
            <p:spPr>
              <a:xfrm>
                <a:off x="1145868" y="1690549"/>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37" name="TextBox 36">
                <a:extLst>
                  <a:ext uri="{FF2B5EF4-FFF2-40B4-BE49-F238E27FC236}">
                    <a16:creationId xmlns:a16="http://schemas.microsoft.com/office/drawing/2014/main" id="{976E1635-1AF1-98C4-B175-417D31E128E6}"/>
                  </a:ext>
                </a:extLst>
              </p:cNvPr>
              <p:cNvSpPr txBox="1"/>
              <p:nvPr/>
            </p:nvSpPr>
            <p:spPr>
              <a:xfrm>
                <a:off x="682318" y="1617524"/>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38" name="TextBox 37">
                <a:extLst>
                  <a:ext uri="{FF2B5EF4-FFF2-40B4-BE49-F238E27FC236}">
                    <a16:creationId xmlns:a16="http://schemas.microsoft.com/office/drawing/2014/main" id="{7ED39FEA-869B-7DE6-2B38-326AAFDFA976}"/>
                  </a:ext>
                </a:extLst>
              </p:cNvPr>
              <p:cNvSpPr txBox="1"/>
              <p:nvPr/>
            </p:nvSpPr>
            <p:spPr>
              <a:xfrm>
                <a:off x="707718" y="1623874"/>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39" name="TextBox 38">
                <a:extLst>
                  <a:ext uri="{FF2B5EF4-FFF2-40B4-BE49-F238E27FC236}">
                    <a16:creationId xmlns:a16="http://schemas.microsoft.com/office/drawing/2014/main" id="{8ED9BAB8-73A2-F213-FD3C-9A8AFE22C795}"/>
                  </a:ext>
                </a:extLst>
              </p:cNvPr>
              <p:cNvSpPr txBox="1"/>
              <p:nvPr/>
            </p:nvSpPr>
            <p:spPr>
              <a:xfrm>
                <a:off x="695018" y="1623874"/>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40" name="TextBox 39">
                <a:extLst>
                  <a:ext uri="{FF2B5EF4-FFF2-40B4-BE49-F238E27FC236}">
                    <a16:creationId xmlns:a16="http://schemas.microsoft.com/office/drawing/2014/main" id="{6A7DDC1F-9D2C-F817-0F1D-FBC55116CDEE}"/>
                  </a:ext>
                </a:extLst>
              </p:cNvPr>
              <p:cNvSpPr txBox="1"/>
              <p:nvPr/>
            </p:nvSpPr>
            <p:spPr>
              <a:xfrm>
                <a:off x="691843" y="1627049"/>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41" name="TextBox 40">
                <a:extLst>
                  <a:ext uri="{FF2B5EF4-FFF2-40B4-BE49-F238E27FC236}">
                    <a16:creationId xmlns:a16="http://schemas.microsoft.com/office/drawing/2014/main" id="{455D8A3B-BE81-2271-A29C-313E3A0BEEDF}"/>
                  </a:ext>
                </a:extLst>
              </p:cNvPr>
              <p:cNvSpPr txBox="1"/>
              <p:nvPr/>
            </p:nvSpPr>
            <p:spPr>
              <a:xfrm>
                <a:off x="1063318" y="1652449"/>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42" name="TextBox 41">
                <a:extLst>
                  <a:ext uri="{FF2B5EF4-FFF2-40B4-BE49-F238E27FC236}">
                    <a16:creationId xmlns:a16="http://schemas.microsoft.com/office/drawing/2014/main" id="{2E6CC2EE-430E-B51E-2EBB-7574AAA6A765}"/>
                  </a:ext>
                </a:extLst>
              </p:cNvPr>
              <p:cNvSpPr txBox="1"/>
              <p:nvPr/>
            </p:nvSpPr>
            <p:spPr>
              <a:xfrm>
                <a:off x="1047443" y="1652449"/>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43" name="TextBox 42">
                <a:extLst>
                  <a:ext uri="{FF2B5EF4-FFF2-40B4-BE49-F238E27FC236}">
                    <a16:creationId xmlns:a16="http://schemas.microsoft.com/office/drawing/2014/main" id="{04BBA999-EB66-8EEE-D644-3DFFB55B53ED}"/>
                  </a:ext>
                </a:extLst>
              </p:cNvPr>
              <p:cNvSpPr txBox="1"/>
              <p:nvPr/>
            </p:nvSpPr>
            <p:spPr>
              <a:xfrm>
                <a:off x="1037918" y="1649274"/>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44" name="TextBox 43">
                <a:extLst>
                  <a:ext uri="{FF2B5EF4-FFF2-40B4-BE49-F238E27FC236}">
                    <a16:creationId xmlns:a16="http://schemas.microsoft.com/office/drawing/2014/main" id="{9E619526-4160-FD44-8F36-5476298698E8}"/>
                  </a:ext>
                </a:extLst>
              </p:cNvPr>
              <p:cNvSpPr txBox="1"/>
              <p:nvPr/>
            </p:nvSpPr>
            <p:spPr>
              <a:xfrm>
                <a:off x="1028393" y="1649274"/>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45" name="TextBox 44">
                <a:extLst>
                  <a:ext uri="{FF2B5EF4-FFF2-40B4-BE49-F238E27FC236}">
                    <a16:creationId xmlns:a16="http://schemas.microsoft.com/office/drawing/2014/main" id="{71715AA3-F599-0A25-BF5C-E9FE3BB040C1}"/>
                  </a:ext>
                </a:extLst>
              </p:cNvPr>
              <p:cNvSpPr txBox="1"/>
              <p:nvPr/>
            </p:nvSpPr>
            <p:spPr>
              <a:xfrm>
                <a:off x="968068" y="1652449"/>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46" name="TextBox 45">
                <a:extLst>
                  <a:ext uri="{FF2B5EF4-FFF2-40B4-BE49-F238E27FC236}">
                    <a16:creationId xmlns:a16="http://schemas.microsoft.com/office/drawing/2014/main" id="{B5652385-5D05-F869-BDA4-12691D9E30BD}"/>
                  </a:ext>
                </a:extLst>
              </p:cNvPr>
              <p:cNvSpPr txBox="1"/>
              <p:nvPr/>
            </p:nvSpPr>
            <p:spPr>
              <a:xfrm>
                <a:off x="980768" y="1652449"/>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47" name="TextBox 46">
                <a:extLst>
                  <a:ext uri="{FF2B5EF4-FFF2-40B4-BE49-F238E27FC236}">
                    <a16:creationId xmlns:a16="http://schemas.microsoft.com/office/drawing/2014/main" id="{63CE7C4D-DEEB-AF74-9503-C3DDB8D9BC60}"/>
                  </a:ext>
                </a:extLst>
              </p:cNvPr>
              <p:cNvSpPr txBox="1"/>
              <p:nvPr/>
            </p:nvSpPr>
            <p:spPr>
              <a:xfrm>
                <a:off x="990293" y="1652449"/>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48" name="TextBox 47">
                <a:extLst>
                  <a:ext uri="{FF2B5EF4-FFF2-40B4-BE49-F238E27FC236}">
                    <a16:creationId xmlns:a16="http://schemas.microsoft.com/office/drawing/2014/main" id="{DE7E1FD2-ADE2-07AB-37E7-8AB85FA424C5}"/>
                  </a:ext>
                </a:extLst>
              </p:cNvPr>
              <p:cNvSpPr txBox="1"/>
              <p:nvPr/>
            </p:nvSpPr>
            <p:spPr>
              <a:xfrm>
                <a:off x="999818" y="1652449"/>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49" name="TextBox 48">
                <a:extLst>
                  <a:ext uri="{FF2B5EF4-FFF2-40B4-BE49-F238E27FC236}">
                    <a16:creationId xmlns:a16="http://schemas.microsoft.com/office/drawing/2014/main" id="{62B59D26-340E-A716-5360-33C211295828}"/>
                  </a:ext>
                </a:extLst>
              </p:cNvPr>
              <p:cNvSpPr txBox="1"/>
              <p:nvPr/>
            </p:nvSpPr>
            <p:spPr>
              <a:xfrm>
                <a:off x="1006168" y="1652449"/>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50" name="TextBox 49">
                <a:extLst>
                  <a:ext uri="{FF2B5EF4-FFF2-40B4-BE49-F238E27FC236}">
                    <a16:creationId xmlns:a16="http://schemas.microsoft.com/office/drawing/2014/main" id="{E22148CB-11DC-6852-8FED-D08A6225743D}"/>
                  </a:ext>
                </a:extLst>
              </p:cNvPr>
              <p:cNvSpPr txBox="1"/>
              <p:nvPr/>
            </p:nvSpPr>
            <p:spPr>
              <a:xfrm>
                <a:off x="923618" y="1649274"/>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51" name="TextBox 50">
                <a:extLst>
                  <a:ext uri="{FF2B5EF4-FFF2-40B4-BE49-F238E27FC236}">
                    <a16:creationId xmlns:a16="http://schemas.microsoft.com/office/drawing/2014/main" id="{525A80D2-49FC-4189-87BA-FF37FC397D8C}"/>
                  </a:ext>
                </a:extLst>
              </p:cNvPr>
              <p:cNvSpPr txBox="1"/>
              <p:nvPr/>
            </p:nvSpPr>
            <p:spPr>
              <a:xfrm>
                <a:off x="904568" y="1649274"/>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52" name="TextBox 51">
                <a:extLst>
                  <a:ext uri="{FF2B5EF4-FFF2-40B4-BE49-F238E27FC236}">
                    <a16:creationId xmlns:a16="http://schemas.microsoft.com/office/drawing/2014/main" id="{464824D8-F8A0-0F26-C5E7-48C8D2713F7C}"/>
                  </a:ext>
                </a:extLst>
              </p:cNvPr>
              <p:cNvSpPr txBox="1"/>
              <p:nvPr/>
            </p:nvSpPr>
            <p:spPr>
              <a:xfrm>
                <a:off x="898218" y="1649274"/>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53" name="TextBox 52">
                <a:extLst>
                  <a:ext uri="{FF2B5EF4-FFF2-40B4-BE49-F238E27FC236}">
                    <a16:creationId xmlns:a16="http://schemas.microsoft.com/office/drawing/2014/main" id="{04D42FC7-01D1-7C84-0D86-21E11AC70AAA}"/>
                  </a:ext>
                </a:extLst>
              </p:cNvPr>
              <p:cNvSpPr txBox="1"/>
              <p:nvPr/>
            </p:nvSpPr>
            <p:spPr>
              <a:xfrm>
                <a:off x="891868" y="1649274"/>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54" name="TextBox 53">
                <a:extLst>
                  <a:ext uri="{FF2B5EF4-FFF2-40B4-BE49-F238E27FC236}">
                    <a16:creationId xmlns:a16="http://schemas.microsoft.com/office/drawing/2014/main" id="{95DBB4FF-DEC3-51E9-0C80-304DB3E7EEE8}"/>
                  </a:ext>
                </a:extLst>
              </p:cNvPr>
              <p:cNvSpPr txBox="1"/>
              <p:nvPr/>
            </p:nvSpPr>
            <p:spPr>
              <a:xfrm>
                <a:off x="872818" y="1649274"/>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55" name="TextBox 54">
                <a:extLst>
                  <a:ext uri="{FF2B5EF4-FFF2-40B4-BE49-F238E27FC236}">
                    <a16:creationId xmlns:a16="http://schemas.microsoft.com/office/drawing/2014/main" id="{53895299-2D0D-C1B9-B14F-F1CC62C7B136}"/>
                  </a:ext>
                </a:extLst>
              </p:cNvPr>
              <p:cNvSpPr txBox="1"/>
              <p:nvPr/>
            </p:nvSpPr>
            <p:spPr>
              <a:xfrm>
                <a:off x="863293" y="1649274"/>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56" name="TextBox 55">
                <a:extLst>
                  <a:ext uri="{FF2B5EF4-FFF2-40B4-BE49-F238E27FC236}">
                    <a16:creationId xmlns:a16="http://schemas.microsoft.com/office/drawing/2014/main" id="{33E3AD5B-CD31-0A23-083E-3699483D0B22}"/>
                  </a:ext>
                </a:extLst>
              </p:cNvPr>
              <p:cNvSpPr txBox="1"/>
              <p:nvPr/>
            </p:nvSpPr>
            <p:spPr>
              <a:xfrm>
                <a:off x="856943" y="1649274"/>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57" name="TextBox 56">
                <a:extLst>
                  <a:ext uri="{FF2B5EF4-FFF2-40B4-BE49-F238E27FC236}">
                    <a16:creationId xmlns:a16="http://schemas.microsoft.com/office/drawing/2014/main" id="{81A70E43-E13F-96E7-FB49-66346CF14595}"/>
                  </a:ext>
                </a:extLst>
              </p:cNvPr>
              <p:cNvSpPr txBox="1"/>
              <p:nvPr/>
            </p:nvSpPr>
            <p:spPr>
              <a:xfrm>
                <a:off x="815668" y="1636574"/>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58" name="TextBox 57">
                <a:extLst>
                  <a:ext uri="{FF2B5EF4-FFF2-40B4-BE49-F238E27FC236}">
                    <a16:creationId xmlns:a16="http://schemas.microsoft.com/office/drawing/2014/main" id="{E61415D3-F4FA-6475-8A48-5BE3F89C193A}"/>
                  </a:ext>
                </a:extLst>
              </p:cNvPr>
              <p:cNvSpPr txBox="1"/>
              <p:nvPr/>
            </p:nvSpPr>
            <p:spPr>
              <a:xfrm>
                <a:off x="796618" y="1636574"/>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59" name="TextBox 58">
                <a:extLst>
                  <a:ext uri="{FF2B5EF4-FFF2-40B4-BE49-F238E27FC236}">
                    <a16:creationId xmlns:a16="http://schemas.microsoft.com/office/drawing/2014/main" id="{098DF084-8D60-8916-188E-5E9DBC9A290A}"/>
                  </a:ext>
                </a:extLst>
              </p:cNvPr>
              <p:cNvSpPr txBox="1"/>
              <p:nvPr/>
            </p:nvSpPr>
            <p:spPr>
              <a:xfrm>
                <a:off x="796618" y="1665149"/>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60" name="TextBox 59">
                <a:extLst>
                  <a:ext uri="{FF2B5EF4-FFF2-40B4-BE49-F238E27FC236}">
                    <a16:creationId xmlns:a16="http://schemas.microsoft.com/office/drawing/2014/main" id="{49DB6A51-DBB1-3E26-F897-90FA17C3B6FD}"/>
                  </a:ext>
                </a:extLst>
              </p:cNvPr>
              <p:cNvSpPr txBox="1"/>
              <p:nvPr/>
            </p:nvSpPr>
            <p:spPr>
              <a:xfrm>
                <a:off x="780743" y="1636574"/>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61" name="TextBox 60">
                <a:extLst>
                  <a:ext uri="{FF2B5EF4-FFF2-40B4-BE49-F238E27FC236}">
                    <a16:creationId xmlns:a16="http://schemas.microsoft.com/office/drawing/2014/main" id="{6FA48BD8-9359-2B38-FDA3-07061628BAB5}"/>
                  </a:ext>
                </a:extLst>
              </p:cNvPr>
              <p:cNvSpPr txBox="1"/>
              <p:nvPr/>
            </p:nvSpPr>
            <p:spPr>
              <a:xfrm>
                <a:off x="774393" y="1636574"/>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62" name="TextBox 61">
                <a:extLst>
                  <a:ext uri="{FF2B5EF4-FFF2-40B4-BE49-F238E27FC236}">
                    <a16:creationId xmlns:a16="http://schemas.microsoft.com/office/drawing/2014/main" id="{0260D04F-D33E-FD28-120B-5EF3B27620E8}"/>
                  </a:ext>
                </a:extLst>
              </p:cNvPr>
              <p:cNvSpPr txBox="1"/>
              <p:nvPr/>
            </p:nvSpPr>
            <p:spPr>
              <a:xfrm>
                <a:off x="768043" y="1636574"/>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63" name="TextBox 62">
                <a:extLst>
                  <a:ext uri="{FF2B5EF4-FFF2-40B4-BE49-F238E27FC236}">
                    <a16:creationId xmlns:a16="http://schemas.microsoft.com/office/drawing/2014/main" id="{52560193-D720-D3AE-0AEB-04BEB0AF32EB}"/>
                  </a:ext>
                </a:extLst>
              </p:cNvPr>
              <p:cNvSpPr txBox="1"/>
              <p:nvPr/>
            </p:nvSpPr>
            <p:spPr>
              <a:xfrm>
                <a:off x="761693" y="1636574"/>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64" name="TextBox 63">
                <a:extLst>
                  <a:ext uri="{FF2B5EF4-FFF2-40B4-BE49-F238E27FC236}">
                    <a16:creationId xmlns:a16="http://schemas.microsoft.com/office/drawing/2014/main" id="{EF069BD2-37DD-BEAC-6BB5-C61DBBFBE593}"/>
                  </a:ext>
                </a:extLst>
              </p:cNvPr>
              <p:cNvSpPr txBox="1"/>
              <p:nvPr/>
            </p:nvSpPr>
            <p:spPr>
              <a:xfrm>
                <a:off x="745818" y="1636574"/>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65" name="TextBox 64">
                <a:extLst>
                  <a:ext uri="{FF2B5EF4-FFF2-40B4-BE49-F238E27FC236}">
                    <a16:creationId xmlns:a16="http://schemas.microsoft.com/office/drawing/2014/main" id="{1DD01C9A-A448-B673-A010-E13984E44281}"/>
                  </a:ext>
                </a:extLst>
              </p:cNvPr>
              <p:cNvSpPr txBox="1"/>
              <p:nvPr/>
            </p:nvSpPr>
            <p:spPr>
              <a:xfrm>
                <a:off x="739468" y="1636574"/>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66" name="TextBox 65">
                <a:extLst>
                  <a:ext uri="{FF2B5EF4-FFF2-40B4-BE49-F238E27FC236}">
                    <a16:creationId xmlns:a16="http://schemas.microsoft.com/office/drawing/2014/main" id="{F43D57E0-2D07-E195-8B1E-FD9919A6F652}"/>
                  </a:ext>
                </a:extLst>
              </p:cNvPr>
              <p:cNvSpPr txBox="1"/>
              <p:nvPr/>
            </p:nvSpPr>
            <p:spPr>
              <a:xfrm>
                <a:off x="723593" y="1636574"/>
                <a:ext cx="857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grpSp>
        <p:graphicFrame>
          <p:nvGraphicFramePr>
            <p:cNvPr id="19" name="Chart 18">
              <a:extLst>
                <a:ext uri="{FF2B5EF4-FFF2-40B4-BE49-F238E27FC236}">
                  <a16:creationId xmlns:a16="http://schemas.microsoft.com/office/drawing/2014/main" id="{79C82D3F-08AA-5596-1F4D-E0B3488E6AEC}"/>
                </a:ext>
              </a:extLst>
            </p:cNvPr>
            <p:cNvGraphicFramePr/>
            <p:nvPr/>
          </p:nvGraphicFramePr>
          <p:xfrm>
            <a:off x="231297" y="1566319"/>
            <a:ext cx="3017655" cy="1654311"/>
          </p:xfrm>
          <a:graphic>
            <a:graphicData uri="http://schemas.openxmlformats.org/drawingml/2006/chart">
              <c:chart xmlns:c="http://schemas.openxmlformats.org/drawingml/2006/chart" xmlns:r="http://schemas.openxmlformats.org/officeDocument/2006/relationships" r:id="rId2"/>
            </a:graphicData>
          </a:graphic>
        </p:graphicFrame>
      </p:grpSp>
      <p:cxnSp>
        <p:nvCxnSpPr>
          <p:cNvPr id="166" name="Straight Connector 165">
            <a:extLst>
              <a:ext uri="{FF2B5EF4-FFF2-40B4-BE49-F238E27FC236}">
                <a16:creationId xmlns:a16="http://schemas.microsoft.com/office/drawing/2014/main" id="{F44B184E-24AC-1F12-49F9-1A54A3264000}"/>
              </a:ext>
            </a:extLst>
          </p:cNvPr>
          <p:cNvCxnSpPr>
            <a:cxnSpLocks/>
          </p:cNvCxnSpPr>
          <p:nvPr/>
        </p:nvCxnSpPr>
        <p:spPr>
          <a:xfrm flipH="1" flipV="1">
            <a:off x="6103737" y="1193861"/>
            <a:ext cx="0" cy="4844684"/>
          </a:xfrm>
          <a:prstGeom prst="line">
            <a:avLst/>
          </a:prstGeom>
          <a:ln w="6350" cmpd="sng">
            <a:solidFill>
              <a:srgbClr val="3C3C3C">
                <a:alpha val="30000"/>
              </a:srgbClr>
            </a:solidFill>
            <a:prstDash val="solid"/>
          </a:ln>
        </p:spPr>
        <p:style>
          <a:lnRef idx="2">
            <a:schemeClr val="accent1"/>
          </a:lnRef>
          <a:fillRef idx="0">
            <a:schemeClr val="accent1"/>
          </a:fillRef>
          <a:effectRef idx="1">
            <a:schemeClr val="accent1"/>
          </a:effectRef>
          <a:fontRef idx="minor">
            <a:schemeClr val="tx1"/>
          </a:fontRef>
        </p:style>
      </p:cxnSp>
      <p:sp>
        <p:nvSpPr>
          <p:cNvPr id="167" name="Round Diagonal Corner Rectangle 13">
            <a:extLst>
              <a:ext uri="{FF2B5EF4-FFF2-40B4-BE49-F238E27FC236}">
                <a16:creationId xmlns:a16="http://schemas.microsoft.com/office/drawing/2014/main" id="{66FE07FD-7422-5E31-4438-AA425DB98D97}"/>
              </a:ext>
            </a:extLst>
          </p:cNvPr>
          <p:cNvSpPr/>
          <p:nvPr/>
        </p:nvSpPr>
        <p:spPr>
          <a:xfrm>
            <a:off x="219160" y="5303776"/>
            <a:ext cx="11668040" cy="999707"/>
          </a:xfrm>
          <a:prstGeom prst="round2Diag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lIns="121869" tIns="121920" rIns="121869" bIns="121920"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prstClr val="white"/>
                </a:solidFill>
                <a:effectLst/>
                <a:uLnTx/>
                <a:uFillTx/>
                <a:latin typeface="Arial"/>
                <a:ea typeface="+mn-ea"/>
                <a:cs typeface="+mn-cs"/>
                <a:sym typeface="Arial"/>
              </a:rPr>
              <a:t>June 17, 2024:</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prstClr val="white"/>
                </a:solidFill>
                <a:effectLst/>
                <a:uLnTx/>
                <a:uFillTx/>
                <a:latin typeface="Arial"/>
                <a:ea typeface="+mn-ea"/>
                <a:cs typeface="+mn-cs"/>
                <a:sym typeface="Arial"/>
              </a:rPr>
              <a:t>Pembrolizumab + chemotherapy followed by single-agent pembrolizumab approved by the FDA for patients with either dMMR or </a:t>
            </a:r>
            <a:r>
              <a:rPr kumimoji="0" lang="en-US" sz="1867" b="1" i="0" u="none" strike="noStrike" kern="0" cap="none" spc="0" normalizeH="0" baseline="0" noProof="0" dirty="0" err="1">
                <a:ln>
                  <a:noFill/>
                </a:ln>
                <a:solidFill>
                  <a:prstClr val="white"/>
                </a:solidFill>
                <a:effectLst/>
                <a:uLnTx/>
                <a:uFillTx/>
                <a:latin typeface="Arial"/>
                <a:ea typeface="+mn-ea"/>
                <a:cs typeface="+mn-cs"/>
                <a:sym typeface="Arial"/>
              </a:rPr>
              <a:t>pMMR</a:t>
            </a:r>
            <a:r>
              <a:rPr kumimoji="0" lang="en-US" sz="1867" b="1" i="0" u="none" strike="noStrike" kern="0" cap="none" spc="0" normalizeH="0" baseline="0" noProof="0" dirty="0">
                <a:ln>
                  <a:noFill/>
                </a:ln>
                <a:solidFill>
                  <a:prstClr val="white"/>
                </a:solidFill>
                <a:effectLst/>
                <a:uLnTx/>
                <a:uFillTx/>
                <a:latin typeface="Arial"/>
                <a:ea typeface="+mn-ea"/>
                <a:cs typeface="+mn-cs"/>
                <a:sym typeface="Arial"/>
              </a:rPr>
              <a:t> endometrial carcinoma</a:t>
            </a:r>
            <a:endParaRPr kumimoji="0" lang="en-US" sz="1867" b="1" i="0" u="none" strike="noStrike" kern="0" cap="none" spc="0" normalizeH="0" baseline="30000" noProof="0" dirty="0">
              <a:ln>
                <a:noFill/>
              </a:ln>
              <a:solidFill>
                <a:prstClr val="white"/>
              </a:solidFill>
              <a:effectLst/>
              <a:uLnTx/>
              <a:uFillTx/>
              <a:latin typeface="Arial"/>
              <a:ea typeface="+mn-ea"/>
              <a:cs typeface="+mn-cs"/>
              <a:sym typeface="Arial"/>
            </a:endParaRPr>
          </a:p>
        </p:txBody>
      </p:sp>
      <p:sp>
        <p:nvSpPr>
          <p:cNvPr id="168" name="Footer Placeholder 5">
            <a:extLst>
              <a:ext uri="{FF2B5EF4-FFF2-40B4-BE49-F238E27FC236}">
                <a16:creationId xmlns:a16="http://schemas.microsoft.com/office/drawing/2014/main" id="{003F9052-5770-DAD2-239B-6729D064726F}"/>
              </a:ext>
            </a:extLst>
          </p:cNvPr>
          <p:cNvSpPr>
            <a:spLocks noGrp="1"/>
          </p:cNvSpPr>
          <p:nvPr>
            <p:ph type="ftr" idx="11"/>
          </p:nvPr>
        </p:nvSpPr>
        <p:spPr>
          <a:xfrm>
            <a:off x="238541" y="6354572"/>
            <a:ext cx="11648659" cy="415301"/>
          </a:xfrm>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a:t>
            </a:r>
            <a:r>
              <a:rPr kumimoji="0" lang="it-IT"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Eskander</a:t>
            </a: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RN et </a:t>
            </a:r>
            <a:r>
              <a:rPr kumimoji="0" lang="it-IT" sz="1200" b="0" i="0" u="none" strike="noStrike" kern="1200" cap="none" spc="0" normalizeH="0" baseline="0" noProof="0" dirty="0">
                <a:ln>
                  <a:noFill/>
                </a:ln>
                <a:solidFill>
                  <a:srgbClr val="000000"/>
                </a:solidFill>
                <a:effectLst/>
                <a:uLnTx/>
                <a:uFillTx/>
                <a:latin typeface="Aptos" panose="02110004020202020204"/>
                <a:ea typeface="+mn-ea"/>
                <a:cs typeface="Arial" panose="020B0604020202020204" pitchFamily="34" charset="0"/>
              </a:rPr>
              <a:t>al. </a:t>
            </a:r>
            <a:r>
              <a:rPr kumimoji="0" lang="en-GB" sz="1200" b="0" i="0" u="none" strike="noStrike" kern="0" cap="none" spc="0" normalizeH="0" baseline="0" noProof="0" dirty="0">
                <a:ln>
                  <a:noFill/>
                </a:ln>
                <a:solidFill>
                  <a:srgbClr val="000000"/>
                </a:solidFill>
                <a:effectLst/>
                <a:uLnTx/>
                <a:uFillTx/>
                <a:latin typeface="Aptos" panose="02110004020202020204"/>
                <a:ea typeface="+mn-ea"/>
                <a:cs typeface="Arial" panose="020B0604020202020204" pitchFamily="34" charset="0"/>
              </a:rPr>
              <a:t>SGO 2024 LBA. </a:t>
            </a:r>
            <a:r>
              <a:rPr kumimoji="0" lang="en-GB" sz="267" b="0" i="0" u="none" strike="noStrike" kern="0" cap="none" spc="0" normalizeH="0" baseline="0" noProof="0" dirty="0">
                <a:ln>
                  <a:noFill/>
                </a:ln>
                <a:solidFill>
                  <a:srgbClr val="000000"/>
                </a:solidFill>
                <a:effectLst/>
                <a:uLnTx/>
                <a:uFillTx/>
                <a:latin typeface="Aptos" panose="02110004020202020204"/>
                <a:ea typeface="+mn-ea"/>
                <a:cs typeface="Arial" panose="020B0604020202020204" pitchFamily="34" charset="0"/>
              </a:rPr>
              <a:t>2</a:t>
            </a:r>
            <a:r>
              <a:rPr kumimoji="0" lang="en-GB" sz="1200" b="0" i="0" u="none" strike="noStrike" kern="0" cap="none" spc="0" normalizeH="0" baseline="0" noProof="0" dirty="0">
                <a:ln>
                  <a:noFill/>
                </a:ln>
                <a:solidFill>
                  <a:srgbClr val="000000"/>
                </a:solidFill>
                <a:effectLst/>
                <a:uLnTx/>
                <a:uFillTx/>
                <a:latin typeface="Aptos" panose="02110004020202020204"/>
                <a:ea typeface="+mn-ea"/>
                <a:cs typeface="Arial" panose="020B0604020202020204" pitchFamily="34" charset="0"/>
              </a:rPr>
              <a:t>2. </a:t>
            </a: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https://www.fda.gov/drugs/resources-information-approved-drugs/fda-approves-pembrolizumab-chemotherapy-primary-advanced-or-recurrent-endometrial-carcinoma?utm_medium=email&amp;utm_source=govdelivery.</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0" name="Rectangle 169">
            <a:extLst>
              <a:ext uri="{FF2B5EF4-FFF2-40B4-BE49-F238E27FC236}">
                <a16:creationId xmlns:a16="http://schemas.microsoft.com/office/drawing/2014/main" id="{14D39F3C-C5C0-040E-1E32-1B9ADE5ACB97}"/>
              </a:ext>
            </a:extLst>
          </p:cNvPr>
          <p:cNvSpPr/>
          <p:nvPr/>
        </p:nvSpPr>
        <p:spPr>
          <a:xfrm>
            <a:off x="6218141" y="1523125"/>
            <a:ext cx="5934132" cy="290948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71" name="TextBox 170">
            <a:extLst>
              <a:ext uri="{FF2B5EF4-FFF2-40B4-BE49-F238E27FC236}">
                <a16:creationId xmlns:a16="http://schemas.microsoft.com/office/drawing/2014/main" id="{D301ABEE-5B30-BFDC-1EC3-41A43AC7ABE0}"/>
              </a:ext>
            </a:extLst>
          </p:cNvPr>
          <p:cNvSpPr txBox="1"/>
          <p:nvPr/>
        </p:nvSpPr>
        <p:spPr>
          <a:xfrm>
            <a:off x="7501307" y="3561695"/>
            <a:ext cx="3408252"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Arial"/>
                <a:sym typeface="Arial"/>
              </a:rPr>
              <a:t>Time Since Randomization, mo</a:t>
            </a:r>
          </a:p>
        </p:txBody>
      </p:sp>
      <p:sp>
        <p:nvSpPr>
          <p:cNvPr id="172" name="TextBox 171">
            <a:extLst>
              <a:ext uri="{FF2B5EF4-FFF2-40B4-BE49-F238E27FC236}">
                <a16:creationId xmlns:a16="http://schemas.microsoft.com/office/drawing/2014/main" id="{0A74EDEC-A49D-DF9F-EA1E-24C9BEE6569C}"/>
              </a:ext>
            </a:extLst>
          </p:cNvPr>
          <p:cNvSpPr txBox="1"/>
          <p:nvPr/>
        </p:nvSpPr>
        <p:spPr>
          <a:xfrm rot="16200000">
            <a:off x="5829754" y="2223044"/>
            <a:ext cx="1849527" cy="27699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a:sym typeface="Arial"/>
              </a:rPr>
              <a:t>OS, %</a:t>
            </a:r>
          </a:p>
        </p:txBody>
      </p:sp>
      <p:sp>
        <p:nvSpPr>
          <p:cNvPr id="173" name="TextBox 172">
            <a:extLst>
              <a:ext uri="{FF2B5EF4-FFF2-40B4-BE49-F238E27FC236}">
                <a16:creationId xmlns:a16="http://schemas.microsoft.com/office/drawing/2014/main" id="{F09EE159-C444-B772-6566-0385D2FFB813}"/>
              </a:ext>
            </a:extLst>
          </p:cNvPr>
          <p:cNvSpPr txBox="1"/>
          <p:nvPr/>
        </p:nvSpPr>
        <p:spPr>
          <a:xfrm>
            <a:off x="8554265" y="886728"/>
            <a:ext cx="1261884" cy="369332"/>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err="1">
                <a:ln>
                  <a:noFill/>
                </a:ln>
                <a:solidFill>
                  <a:srgbClr val="000000"/>
                </a:solidFill>
                <a:effectLst/>
                <a:uLnTx/>
                <a:uFillTx/>
                <a:latin typeface="Arial"/>
                <a:ea typeface="+mn-ea"/>
                <a:cs typeface="Arial"/>
                <a:sym typeface="Arial"/>
              </a:rPr>
              <a:t>pMMR</a:t>
            </a:r>
            <a:r>
              <a:rPr kumimoji="0" lang="en-US" sz="1800" b="1" i="0" u="none" strike="noStrike" kern="0" cap="none" spc="0" normalizeH="0" baseline="0" noProof="0" dirty="0">
                <a:ln>
                  <a:noFill/>
                </a:ln>
                <a:solidFill>
                  <a:srgbClr val="000000"/>
                </a:solidFill>
                <a:effectLst/>
                <a:uLnTx/>
                <a:uFillTx/>
                <a:latin typeface="Arial"/>
                <a:ea typeface="+mn-ea"/>
                <a:cs typeface="Arial"/>
                <a:sym typeface="Arial"/>
              </a:rPr>
              <a:t> EC</a:t>
            </a:r>
          </a:p>
        </p:txBody>
      </p:sp>
      <p:sp>
        <p:nvSpPr>
          <p:cNvPr id="174" name="TextBox 173">
            <a:extLst>
              <a:ext uri="{FF2B5EF4-FFF2-40B4-BE49-F238E27FC236}">
                <a16:creationId xmlns:a16="http://schemas.microsoft.com/office/drawing/2014/main" id="{1E229523-A478-D278-CC0B-111205207009}"/>
              </a:ext>
            </a:extLst>
          </p:cNvPr>
          <p:cNvSpPr txBox="1"/>
          <p:nvPr/>
        </p:nvSpPr>
        <p:spPr>
          <a:xfrm>
            <a:off x="9925761" y="2719260"/>
            <a:ext cx="1132965" cy="46166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77624"/>
                </a:solidFill>
                <a:effectLst/>
                <a:uLnTx/>
                <a:uFillTx/>
                <a:latin typeface="Arial"/>
                <a:ea typeface="+mn-ea"/>
                <a:cs typeface="Arial"/>
                <a:sym typeface="Arial"/>
              </a:rPr>
              <a:t>Placebo + CT</a:t>
            </a:r>
          </a:p>
        </p:txBody>
      </p:sp>
      <p:sp>
        <p:nvSpPr>
          <p:cNvPr id="175" name="TextBox 174">
            <a:extLst>
              <a:ext uri="{FF2B5EF4-FFF2-40B4-BE49-F238E27FC236}">
                <a16:creationId xmlns:a16="http://schemas.microsoft.com/office/drawing/2014/main" id="{1B7408E8-E2DC-97E6-BD72-8EEFBC9BD7FA}"/>
              </a:ext>
            </a:extLst>
          </p:cNvPr>
          <p:cNvSpPr txBox="1"/>
          <p:nvPr/>
        </p:nvSpPr>
        <p:spPr>
          <a:xfrm>
            <a:off x="9987034" y="2232046"/>
            <a:ext cx="1129883"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srgbClr val="09345A"/>
                </a:solidFill>
                <a:effectLst/>
                <a:uLnTx/>
                <a:uFillTx/>
                <a:latin typeface="Arial"/>
                <a:ea typeface="+mn-ea"/>
                <a:cs typeface="Arial"/>
                <a:sym typeface="Arial"/>
              </a:rPr>
              <a:t>Pembro</a:t>
            </a:r>
            <a:r>
              <a:rPr kumimoji="0" lang="en-US" sz="1200" b="1" i="0" u="none" strike="noStrike" kern="1200" cap="none" spc="0" normalizeH="0" baseline="0" noProof="0">
                <a:ln>
                  <a:noFill/>
                </a:ln>
                <a:solidFill>
                  <a:srgbClr val="09345A"/>
                </a:solidFill>
                <a:effectLst/>
                <a:uLnTx/>
                <a:uFillTx/>
                <a:latin typeface="Arial"/>
                <a:ea typeface="+mn-ea"/>
                <a:cs typeface="Arial"/>
                <a:sym typeface="Arial"/>
              </a:rPr>
              <a:t> + CT</a:t>
            </a:r>
          </a:p>
        </p:txBody>
      </p:sp>
      <p:sp>
        <p:nvSpPr>
          <p:cNvPr id="176" name="TextBox 175">
            <a:extLst>
              <a:ext uri="{FF2B5EF4-FFF2-40B4-BE49-F238E27FC236}">
                <a16:creationId xmlns:a16="http://schemas.microsoft.com/office/drawing/2014/main" id="{09F57C59-2447-7919-F5AF-5CFCAA353D95}"/>
              </a:ext>
            </a:extLst>
          </p:cNvPr>
          <p:cNvSpPr txBox="1"/>
          <p:nvPr/>
        </p:nvSpPr>
        <p:spPr>
          <a:xfrm>
            <a:off x="6179187" y="4805731"/>
            <a:ext cx="5637423" cy="43088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100" b="0" i="0" u="none" strike="noStrike" kern="0" cap="none" spc="0" normalizeH="0" baseline="0" noProof="0" dirty="0">
                <a:ln>
                  <a:noFill/>
                </a:ln>
                <a:solidFill>
                  <a:srgbClr val="000000"/>
                </a:solidFill>
                <a:effectLst/>
                <a:uLnTx/>
                <a:uFillTx/>
                <a:latin typeface="Arial"/>
                <a:ea typeface="+mn-ea"/>
                <a:cs typeface="Arial"/>
                <a:sym typeface="Arial"/>
              </a:rPr>
              <a:t>Among those who discontinued treatment, more patients in the placebo + CT group vs the pembro + CT group received subsequent PD-1/PD-L1 inhibitors (45.0% vs 19.3%)</a:t>
            </a:r>
          </a:p>
        </p:txBody>
      </p:sp>
      <p:sp>
        <p:nvSpPr>
          <p:cNvPr id="177" name="Freeform 189">
            <a:extLst>
              <a:ext uri="{FF2B5EF4-FFF2-40B4-BE49-F238E27FC236}">
                <a16:creationId xmlns:a16="http://schemas.microsoft.com/office/drawing/2014/main" id="{5D668AFA-2B4E-C961-4CA9-816935499D59}"/>
              </a:ext>
            </a:extLst>
          </p:cNvPr>
          <p:cNvSpPr/>
          <p:nvPr/>
        </p:nvSpPr>
        <p:spPr>
          <a:xfrm>
            <a:off x="7086922" y="1521444"/>
            <a:ext cx="2908300" cy="1375833"/>
          </a:xfrm>
          <a:custGeom>
            <a:avLst/>
            <a:gdLst>
              <a:gd name="connsiteX0" fmla="*/ 2181225 w 2181225"/>
              <a:gd name="connsiteY0" fmla="*/ 1031875 h 1031875"/>
              <a:gd name="connsiteX1" fmla="*/ 1962150 w 2181225"/>
              <a:gd name="connsiteY1" fmla="*/ 1031875 h 1031875"/>
              <a:gd name="connsiteX2" fmla="*/ 1962150 w 2181225"/>
              <a:gd name="connsiteY2" fmla="*/ 752475 h 1031875"/>
              <a:gd name="connsiteX3" fmla="*/ 1793875 w 2181225"/>
              <a:gd name="connsiteY3" fmla="*/ 752475 h 1031875"/>
              <a:gd name="connsiteX4" fmla="*/ 1793875 w 2181225"/>
              <a:gd name="connsiteY4" fmla="*/ 698500 h 1031875"/>
              <a:gd name="connsiteX5" fmla="*/ 1673225 w 2181225"/>
              <a:gd name="connsiteY5" fmla="*/ 698500 h 1031875"/>
              <a:gd name="connsiteX6" fmla="*/ 1673225 w 2181225"/>
              <a:gd name="connsiteY6" fmla="*/ 628650 h 1031875"/>
              <a:gd name="connsiteX7" fmla="*/ 1343025 w 2181225"/>
              <a:gd name="connsiteY7" fmla="*/ 628650 h 1031875"/>
              <a:gd name="connsiteX8" fmla="*/ 1343025 w 2181225"/>
              <a:gd name="connsiteY8" fmla="*/ 581025 h 1031875"/>
              <a:gd name="connsiteX9" fmla="*/ 1301750 w 2181225"/>
              <a:gd name="connsiteY9" fmla="*/ 581025 h 1031875"/>
              <a:gd name="connsiteX10" fmla="*/ 1301750 w 2181225"/>
              <a:gd name="connsiteY10" fmla="*/ 536575 h 1031875"/>
              <a:gd name="connsiteX11" fmla="*/ 1206500 w 2181225"/>
              <a:gd name="connsiteY11" fmla="*/ 536575 h 1031875"/>
              <a:gd name="connsiteX12" fmla="*/ 1206500 w 2181225"/>
              <a:gd name="connsiteY12" fmla="*/ 508000 h 1031875"/>
              <a:gd name="connsiteX13" fmla="*/ 1190625 w 2181225"/>
              <a:gd name="connsiteY13" fmla="*/ 508000 h 1031875"/>
              <a:gd name="connsiteX14" fmla="*/ 1190625 w 2181225"/>
              <a:gd name="connsiteY14" fmla="*/ 488950 h 1031875"/>
              <a:gd name="connsiteX15" fmla="*/ 1162050 w 2181225"/>
              <a:gd name="connsiteY15" fmla="*/ 488950 h 1031875"/>
              <a:gd name="connsiteX16" fmla="*/ 1162050 w 2181225"/>
              <a:gd name="connsiteY16" fmla="*/ 460375 h 1031875"/>
              <a:gd name="connsiteX17" fmla="*/ 1133475 w 2181225"/>
              <a:gd name="connsiteY17" fmla="*/ 460375 h 1031875"/>
              <a:gd name="connsiteX18" fmla="*/ 1133475 w 2181225"/>
              <a:gd name="connsiteY18" fmla="*/ 447675 h 1031875"/>
              <a:gd name="connsiteX19" fmla="*/ 1085850 w 2181225"/>
              <a:gd name="connsiteY19" fmla="*/ 447675 h 1031875"/>
              <a:gd name="connsiteX20" fmla="*/ 1085850 w 2181225"/>
              <a:gd name="connsiteY20" fmla="*/ 447675 h 1031875"/>
              <a:gd name="connsiteX21" fmla="*/ 1085850 w 2181225"/>
              <a:gd name="connsiteY21" fmla="*/ 425450 h 1031875"/>
              <a:gd name="connsiteX22" fmla="*/ 1050925 w 2181225"/>
              <a:gd name="connsiteY22" fmla="*/ 425450 h 1031875"/>
              <a:gd name="connsiteX23" fmla="*/ 1050925 w 2181225"/>
              <a:gd name="connsiteY23" fmla="*/ 406400 h 1031875"/>
              <a:gd name="connsiteX24" fmla="*/ 1022350 w 2181225"/>
              <a:gd name="connsiteY24" fmla="*/ 406400 h 1031875"/>
              <a:gd name="connsiteX25" fmla="*/ 1022350 w 2181225"/>
              <a:gd name="connsiteY25" fmla="*/ 396875 h 1031875"/>
              <a:gd name="connsiteX26" fmla="*/ 968375 w 2181225"/>
              <a:gd name="connsiteY26" fmla="*/ 396875 h 1031875"/>
              <a:gd name="connsiteX27" fmla="*/ 968375 w 2181225"/>
              <a:gd name="connsiteY27" fmla="*/ 387350 h 1031875"/>
              <a:gd name="connsiteX28" fmla="*/ 955675 w 2181225"/>
              <a:gd name="connsiteY28" fmla="*/ 387350 h 1031875"/>
              <a:gd name="connsiteX29" fmla="*/ 955675 w 2181225"/>
              <a:gd name="connsiteY29" fmla="*/ 358775 h 1031875"/>
              <a:gd name="connsiteX30" fmla="*/ 936625 w 2181225"/>
              <a:gd name="connsiteY30" fmla="*/ 358775 h 1031875"/>
              <a:gd name="connsiteX31" fmla="*/ 936625 w 2181225"/>
              <a:gd name="connsiteY31" fmla="*/ 346075 h 1031875"/>
              <a:gd name="connsiteX32" fmla="*/ 904875 w 2181225"/>
              <a:gd name="connsiteY32" fmla="*/ 346075 h 1031875"/>
              <a:gd name="connsiteX33" fmla="*/ 904875 w 2181225"/>
              <a:gd name="connsiteY33" fmla="*/ 323850 h 1031875"/>
              <a:gd name="connsiteX34" fmla="*/ 895350 w 2181225"/>
              <a:gd name="connsiteY34" fmla="*/ 323850 h 1031875"/>
              <a:gd name="connsiteX35" fmla="*/ 895350 w 2181225"/>
              <a:gd name="connsiteY35" fmla="*/ 304800 h 1031875"/>
              <a:gd name="connsiteX36" fmla="*/ 869950 w 2181225"/>
              <a:gd name="connsiteY36" fmla="*/ 304800 h 1031875"/>
              <a:gd name="connsiteX37" fmla="*/ 869950 w 2181225"/>
              <a:gd name="connsiteY37" fmla="*/ 273050 h 1031875"/>
              <a:gd name="connsiteX38" fmla="*/ 860425 w 2181225"/>
              <a:gd name="connsiteY38" fmla="*/ 273050 h 1031875"/>
              <a:gd name="connsiteX39" fmla="*/ 860425 w 2181225"/>
              <a:gd name="connsiteY39" fmla="*/ 260350 h 1031875"/>
              <a:gd name="connsiteX40" fmla="*/ 854075 w 2181225"/>
              <a:gd name="connsiteY40" fmla="*/ 260350 h 1031875"/>
              <a:gd name="connsiteX41" fmla="*/ 854075 w 2181225"/>
              <a:gd name="connsiteY41" fmla="*/ 241300 h 1031875"/>
              <a:gd name="connsiteX42" fmla="*/ 784225 w 2181225"/>
              <a:gd name="connsiteY42" fmla="*/ 241300 h 1031875"/>
              <a:gd name="connsiteX43" fmla="*/ 784225 w 2181225"/>
              <a:gd name="connsiteY43" fmla="*/ 228600 h 1031875"/>
              <a:gd name="connsiteX44" fmla="*/ 723900 w 2181225"/>
              <a:gd name="connsiteY44" fmla="*/ 228600 h 1031875"/>
              <a:gd name="connsiteX45" fmla="*/ 723900 w 2181225"/>
              <a:gd name="connsiteY45" fmla="*/ 209550 h 1031875"/>
              <a:gd name="connsiteX46" fmla="*/ 698500 w 2181225"/>
              <a:gd name="connsiteY46" fmla="*/ 209550 h 1031875"/>
              <a:gd name="connsiteX47" fmla="*/ 698500 w 2181225"/>
              <a:gd name="connsiteY47" fmla="*/ 200025 h 1031875"/>
              <a:gd name="connsiteX48" fmla="*/ 625475 w 2181225"/>
              <a:gd name="connsiteY48" fmla="*/ 200025 h 1031875"/>
              <a:gd name="connsiteX49" fmla="*/ 625475 w 2181225"/>
              <a:gd name="connsiteY49" fmla="*/ 168275 h 1031875"/>
              <a:gd name="connsiteX50" fmla="*/ 495300 w 2181225"/>
              <a:gd name="connsiteY50" fmla="*/ 168275 h 1031875"/>
              <a:gd name="connsiteX51" fmla="*/ 495300 w 2181225"/>
              <a:gd name="connsiteY51" fmla="*/ 127000 h 1031875"/>
              <a:gd name="connsiteX52" fmla="*/ 454025 w 2181225"/>
              <a:gd name="connsiteY52" fmla="*/ 127000 h 1031875"/>
              <a:gd name="connsiteX53" fmla="*/ 454025 w 2181225"/>
              <a:gd name="connsiteY53" fmla="*/ 117475 h 1031875"/>
              <a:gd name="connsiteX54" fmla="*/ 434975 w 2181225"/>
              <a:gd name="connsiteY54" fmla="*/ 117475 h 1031875"/>
              <a:gd name="connsiteX55" fmla="*/ 434975 w 2181225"/>
              <a:gd name="connsiteY55" fmla="*/ 111125 h 1031875"/>
              <a:gd name="connsiteX56" fmla="*/ 393700 w 2181225"/>
              <a:gd name="connsiteY56" fmla="*/ 111125 h 1031875"/>
              <a:gd name="connsiteX57" fmla="*/ 393700 w 2181225"/>
              <a:gd name="connsiteY57" fmla="*/ 111125 h 1031875"/>
              <a:gd name="connsiteX58" fmla="*/ 403225 w 2181225"/>
              <a:gd name="connsiteY58" fmla="*/ 101600 h 1031875"/>
              <a:gd name="connsiteX59" fmla="*/ 358775 w 2181225"/>
              <a:gd name="connsiteY59" fmla="*/ 101600 h 1031875"/>
              <a:gd name="connsiteX60" fmla="*/ 358775 w 2181225"/>
              <a:gd name="connsiteY60" fmla="*/ 79375 h 1031875"/>
              <a:gd name="connsiteX61" fmla="*/ 336550 w 2181225"/>
              <a:gd name="connsiteY61" fmla="*/ 79375 h 1031875"/>
              <a:gd name="connsiteX62" fmla="*/ 336550 w 2181225"/>
              <a:gd name="connsiteY62" fmla="*/ 69850 h 1031875"/>
              <a:gd name="connsiteX63" fmla="*/ 254000 w 2181225"/>
              <a:gd name="connsiteY63" fmla="*/ 69850 h 1031875"/>
              <a:gd name="connsiteX64" fmla="*/ 254000 w 2181225"/>
              <a:gd name="connsiteY64" fmla="*/ 47625 h 1031875"/>
              <a:gd name="connsiteX65" fmla="*/ 222250 w 2181225"/>
              <a:gd name="connsiteY65" fmla="*/ 47625 h 1031875"/>
              <a:gd name="connsiteX66" fmla="*/ 222250 w 2181225"/>
              <a:gd name="connsiteY66" fmla="*/ 34925 h 1031875"/>
              <a:gd name="connsiteX67" fmla="*/ 152400 w 2181225"/>
              <a:gd name="connsiteY67" fmla="*/ 34925 h 1031875"/>
              <a:gd name="connsiteX68" fmla="*/ 152400 w 2181225"/>
              <a:gd name="connsiteY68" fmla="*/ 22225 h 1031875"/>
              <a:gd name="connsiteX69" fmla="*/ 101600 w 2181225"/>
              <a:gd name="connsiteY69" fmla="*/ 22225 h 1031875"/>
              <a:gd name="connsiteX70" fmla="*/ 92075 w 2181225"/>
              <a:gd name="connsiteY70" fmla="*/ 12700 h 1031875"/>
              <a:gd name="connsiteX71" fmla="*/ 57150 w 2181225"/>
              <a:gd name="connsiteY71" fmla="*/ 12700 h 1031875"/>
              <a:gd name="connsiteX72" fmla="*/ 57150 w 2181225"/>
              <a:gd name="connsiteY72" fmla="*/ 12700 h 1031875"/>
              <a:gd name="connsiteX73" fmla="*/ 57150 w 2181225"/>
              <a:gd name="connsiteY73" fmla="*/ 0 h 1031875"/>
              <a:gd name="connsiteX74" fmla="*/ 0 w 2181225"/>
              <a:gd name="connsiteY74" fmla="*/ 0 h 103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181225" h="1031875">
                <a:moveTo>
                  <a:pt x="2181225" y="1031875"/>
                </a:moveTo>
                <a:lnTo>
                  <a:pt x="1962150" y="1031875"/>
                </a:lnTo>
                <a:lnTo>
                  <a:pt x="1962150" y="752475"/>
                </a:lnTo>
                <a:lnTo>
                  <a:pt x="1793875" y="752475"/>
                </a:lnTo>
                <a:lnTo>
                  <a:pt x="1793875" y="698500"/>
                </a:lnTo>
                <a:lnTo>
                  <a:pt x="1673225" y="698500"/>
                </a:lnTo>
                <a:lnTo>
                  <a:pt x="1673225" y="628650"/>
                </a:lnTo>
                <a:lnTo>
                  <a:pt x="1343025" y="628650"/>
                </a:lnTo>
                <a:lnTo>
                  <a:pt x="1343025" y="581025"/>
                </a:lnTo>
                <a:lnTo>
                  <a:pt x="1301750" y="581025"/>
                </a:lnTo>
                <a:lnTo>
                  <a:pt x="1301750" y="536575"/>
                </a:lnTo>
                <a:lnTo>
                  <a:pt x="1206500" y="536575"/>
                </a:lnTo>
                <a:lnTo>
                  <a:pt x="1206500" y="508000"/>
                </a:lnTo>
                <a:lnTo>
                  <a:pt x="1190625" y="508000"/>
                </a:lnTo>
                <a:lnTo>
                  <a:pt x="1190625" y="488950"/>
                </a:lnTo>
                <a:lnTo>
                  <a:pt x="1162050" y="488950"/>
                </a:lnTo>
                <a:lnTo>
                  <a:pt x="1162050" y="460375"/>
                </a:lnTo>
                <a:lnTo>
                  <a:pt x="1133475" y="460375"/>
                </a:lnTo>
                <a:lnTo>
                  <a:pt x="1133475" y="447675"/>
                </a:lnTo>
                <a:lnTo>
                  <a:pt x="1085850" y="447675"/>
                </a:lnTo>
                <a:lnTo>
                  <a:pt x="1085850" y="447675"/>
                </a:lnTo>
                <a:lnTo>
                  <a:pt x="1085850" y="425450"/>
                </a:lnTo>
                <a:lnTo>
                  <a:pt x="1050925" y="425450"/>
                </a:lnTo>
                <a:lnTo>
                  <a:pt x="1050925" y="406400"/>
                </a:lnTo>
                <a:lnTo>
                  <a:pt x="1022350" y="406400"/>
                </a:lnTo>
                <a:lnTo>
                  <a:pt x="1022350" y="396875"/>
                </a:lnTo>
                <a:lnTo>
                  <a:pt x="968375" y="396875"/>
                </a:lnTo>
                <a:lnTo>
                  <a:pt x="968375" y="387350"/>
                </a:lnTo>
                <a:lnTo>
                  <a:pt x="955675" y="387350"/>
                </a:lnTo>
                <a:lnTo>
                  <a:pt x="955675" y="358775"/>
                </a:lnTo>
                <a:lnTo>
                  <a:pt x="936625" y="358775"/>
                </a:lnTo>
                <a:lnTo>
                  <a:pt x="936625" y="346075"/>
                </a:lnTo>
                <a:lnTo>
                  <a:pt x="904875" y="346075"/>
                </a:lnTo>
                <a:lnTo>
                  <a:pt x="904875" y="323850"/>
                </a:lnTo>
                <a:lnTo>
                  <a:pt x="895350" y="323850"/>
                </a:lnTo>
                <a:lnTo>
                  <a:pt x="895350" y="304800"/>
                </a:lnTo>
                <a:lnTo>
                  <a:pt x="869950" y="304800"/>
                </a:lnTo>
                <a:lnTo>
                  <a:pt x="869950" y="273050"/>
                </a:lnTo>
                <a:lnTo>
                  <a:pt x="860425" y="273050"/>
                </a:lnTo>
                <a:lnTo>
                  <a:pt x="860425" y="260350"/>
                </a:lnTo>
                <a:lnTo>
                  <a:pt x="854075" y="260350"/>
                </a:lnTo>
                <a:lnTo>
                  <a:pt x="854075" y="241300"/>
                </a:lnTo>
                <a:lnTo>
                  <a:pt x="784225" y="241300"/>
                </a:lnTo>
                <a:lnTo>
                  <a:pt x="784225" y="228600"/>
                </a:lnTo>
                <a:lnTo>
                  <a:pt x="723900" y="228600"/>
                </a:lnTo>
                <a:lnTo>
                  <a:pt x="723900" y="209550"/>
                </a:lnTo>
                <a:lnTo>
                  <a:pt x="698500" y="209550"/>
                </a:lnTo>
                <a:lnTo>
                  <a:pt x="698500" y="200025"/>
                </a:lnTo>
                <a:lnTo>
                  <a:pt x="625475" y="200025"/>
                </a:lnTo>
                <a:lnTo>
                  <a:pt x="625475" y="168275"/>
                </a:lnTo>
                <a:lnTo>
                  <a:pt x="495300" y="168275"/>
                </a:lnTo>
                <a:lnTo>
                  <a:pt x="495300" y="127000"/>
                </a:lnTo>
                <a:lnTo>
                  <a:pt x="454025" y="127000"/>
                </a:lnTo>
                <a:lnTo>
                  <a:pt x="454025" y="117475"/>
                </a:lnTo>
                <a:lnTo>
                  <a:pt x="434975" y="117475"/>
                </a:lnTo>
                <a:lnTo>
                  <a:pt x="434975" y="111125"/>
                </a:lnTo>
                <a:lnTo>
                  <a:pt x="393700" y="111125"/>
                </a:lnTo>
                <a:lnTo>
                  <a:pt x="393700" y="111125"/>
                </a:lnTo>
                <a:lnTo>
                  <a:pt x="403225" y="101600"/>
                </a:lnTo>
                <a:lnTo>
                  <a:pt x="358775" y="101600"/>
                </a:lnTo>
                <a:lnTo>
                  <a:pt x="358775" y="79375"/>
                </a:lnTo>
                <a:lnTo>
                  <a:pt x="336550" y="79375"/>
                </a:lnTo>
                <a:lnTo>
                  <a:pt x="336550" y="69850"/>
                </a:lnTo>
                <a:lnTo>
                  <a:pt x="254000" y="69850"/>
                </a:lnTo>
                <a:lnTo>
                  <a:pt x="254000" y="47625"/>
                </a:lnTo>
                <a:lnTo>
                  <a:pt x="222250" y="47625"/>
                </a:lnTo>
                <a:lnTo>
                  <a:pt x="222250" y="34925"/>
                </a:lnTo>
                <a:lnTo>
                  <a:pt x="152400" y="34925"/>
                </a:lnTo>
                <a:lnTo>
                  <a:pt x="152400" y="22225"/>
                </a:lnTo>
                <a:lnTo>
                  <a:pt x="101600" y="22225"/>
                </a:lnTo>
                <a:lnTo>
                  <a:pt x="92075" y="12700"/>
                </a:lnTo>
                <a:lnTo>
                  <a:pt x="57150" y="12700"/>
                </a:lnTo>
                <a:lnTo>
                  <a:pt x="57150" y="12700"/>
                </a:lnTo>
                <a:lnTo>
                  <a:pt x="57150" y="0"/>
                </a:lnTo>
                <a:lnTo>
                  <a:pt x="0"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prstClr val="white"/>
              </a:solidFill>
              <a:effectLst/>
              <a:uLnTx/>
              <a:uFillTx/>
              <a:latin typeface="Arial"/>
              <a:ea typeface="+mn-ea"/>
              <a:cs typeface="+mn-cs"/>
              <a:sym typeface="Arial"/>
            </a:endParaRPr>
          </a:p>
        </p:txBody>
      </p:sp>
      <p:grpSp>
        <p:nvGrpSpPr>
          <p:cNvPr id="178" name="Group 177">
            <a:extLst>
              <a:ext uri="{FF2B5EF4-FFF2-40B4-BE49-F238E27FC236}">
                <a16:creationId xmlns:a16="http://schemas.microsoft.com/office/drawing/2014/main" id="{C043FD59-9B92-38A3-AD33-9A97417C6ECE}"/>
              </a:ext>
            </a:extLst>
          </p:cNvPr>
          <p:cNvGrpSpPr/>
          <p:nvPr/>
        </p:nvGrpSpPr>
        <p:grpSpPr>
          <a:xfrm>
            <a:off x="7048822" y="1407144"/>
            <a:ext cx="3022600" cy="1589732"/>
            <a:chOff x="5356225" y="1631950"/>
            <a:chExt cx="2266950" cy="1192299"/>
          </a:xfrm>
        </p:grpSpPr>
        <p:sp>
          <p:nvSpPr>
            <p:cNvPr id="297" name="TextBox 296">
              <a:extLst>
                <a:ext uri="{FF2B5EF4-FFF2-40B4-BE49-F238E27FC236}">
                  <a16:creationId xmlns:a16="http://schemas.microsoft.com/office/drawing/2014/main" id="{503DD484-7974-CD4A-894C-17D88C190DA4}"/>
                </a:ext>
              </a:extLst>
            </p:cNvPr>
            <p:cNvSpPr txBox="1"/>
            <p:nvPr/>
          </p:nvSpPr>
          <p:spPr>
            <a:xfrm>
              <a:off x="7486650" y="26511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298" name="TextBox 297">
              <a:extLst>
                <a:ext uri="{FF2B5EF4-FFF2-40B4-BE49-F238E27FC236}">
                  <a16:creationId xmlns:a16="http://schemas.microsoft.com/office/drawing/2014/main" id="{7B770F3A-875E-F589-1B52-9DD5FD8FC1F4}"/>
                </a:ext>
              </a:extLst>
            </p:cNvPr>
            <p:cNvSpPr txBox="1"/>
            <p:nvPr/>
          </p:nvSpPr>
          <p:spPr>
            <a:xfrm>
              <a:off x="7216775" y="23590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299" name="TextBox 298">
              <a:extLst>
                <a:ext uri="{FF2B5EF4-FFF2-40B4-BE49-F238E27FC236}">
                  <a16:creationId xmlns:a16="http://schemas.microsoft.com/office/drawing/2014/main" id="{4232DA6D-6ABE-2942-5E87-DD9B8F5F06B7}"/>
                </a:ext>
              </a:extLst>
            </p:cNvPr>
            <p:cNvSpPr txBox="1"/>
            <p:nvPr/>
          </p:nvSpPr>
          <p:spPr>
            <a:xfrm>
              <a:off x="7210425" y="23590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00" name="TextBox 299">
              <a:extLst>
                <a:ext uri="{FF2B5EF4-FFF2-40B4-BE49-F238E27FC236}">
                  <a16:creationId xmlns:a16="http://schemas.microsoft.com/office/drawing/2014/main" id="{288A7DAB-2CAF-7771-5BDF-3D4FF40F9571}"/>
                </a:ext>
              </a:extLst>
            </p:cNvPr>
            <p:cNvSpPr txBox="1"/>
            <p:nvPr/>
          </p:nvSpPr>
          <p:spPr>
            <a:xfrm>
              <a:off x="7200900" y="23590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01" name="TextBox 300">
              <a:extLst>
                <a:ext uri="{FF2B5EF4-FFF2-40B4-BE49-F238E27FC236}">
                  <a16:creationId xmlns:a16="http://schemas.microsoft.com/office/drawing/2014/main" id="{6274287B-BBD3-8BA4-6B6B-E8AD8BB00EAC}"/>
                </a:ext>
              </a:extLst>
            </p:cNvPr>
            <p:cNvSpPr txBox="1"/>
            <p:nvPr/>
          </p:nvSpPr>
          <p:spPr>
            <a:xfrm>
              <a:off x="7191375" y="23590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02" name="TextBox 301">
              <a:extLst>
                <a:ext uri="{FF2B5EF4-FFF2-40B4-BE49-F238E27FC236}">
                  <a16:creationId xmlns:a16="http://schemas.microsoft.com/office/drawing/2014/main" id="{2A8F25B7-F4D0-13F0-CB1B-7A4C23FB0147}"/>
                </a:ext>
              </a:extLst>
            </p:cNvPr>
            <p:cNvSpPr txBox="1"/>
            <p:nvPr/>
          </p:nvSpPr>
          <p:spPr>
            <a:xfrm>
              <a:off x="7178675" y="23590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03" name="TextBox 302">
              <a:extLst>
                <a:ext uri="{FF2B5EF4-FFF2-40B4-BE49-F238E27FC236}">
                  <a16:creationId xmlns:a16="http://schemas.microsoft.com/office/drawing/2014/main" id="{39ABD3B2-A189-2334-1095-59BEB86D4857}"/>
                </a:ext>
              </a:extLst>
            </p:cNvPr>
            <p:cNvSpPr txBox="1"/>
            <p:nvPr/>
          </p:nvSpPr>
          <p:spPr>
            <a:xfrm>
              <a:off x="7137400" y="23622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04" name="TextBox 303">
              <a:extLst>
                <a:ext uri="{FF2B5EF4-FFF2-40B4-BE49-F238E27FC236}">
                  <a16:creationId xmlns:a16="http://schemas.microsoft.com/office/drawing/2014/main" id="{B602CD68-9975-FC56-C446-53A5AF716346}"/>
                </a:ext>
              </a:extLst>
            </p:cNvPr>
            <p:cNvSpPr txBox="1"/>
            <p:nvPr/>
          </p:nvSpPr>
          <p:spPr>
            <a:xfrm>
              <a:off x="6683375" y="22447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05" name="TextBox 304">
              <a:extLst>
                <a:ext uri="{FF2B5EF4-FFF2-40B4-BE49-F238E27FC236}">
                  <a16:creationId xmlns:a16="http://schemas.microsoft.com/office/drawing/2014/main" id="{D0052676-7658-8829-9C18-E21ECB4F2B76}"/>
                </a:ext>
              </a:extLst>
            </p:cNvPr>
            <p:cNvSpPr txBox="1"/>
            <p:nvPr/>
          </p:nvSpPr>
          <p:spPr>
            <a:xfrm>
              <a:off x="7112000" y="23622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06" name="TextBox 305">
              <a:extLst>
                <a:ext uri="{FF2B5EF4-FFF2-40B4-BE49-F238E27FC236}">
                  <a16:creationId xmlns:a16="http://schemas.microsoft.com/office/drawing/2014/main" id="{E79AB699-4FD0-6BB0-E661-5E68FC1883D0}"/>
                </a:ext>
              </a:extLst>
            </p:cNvPr>
            <p:cNvSpPr txBox="1"/>
            <p:nvPr/>
          </p:nvSpPr>
          <p:spPr>
            <a:xfrm>
              <a:off x="6632575" y="21939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07" name="TextBox 306">
              <a:extLst>
                <a:ext uri="{FF2B5EF4-FFF2-40B4-BE49-F238E27FC236}">
                  <a16:creationId xmlns:a16="http://schemas.microsoft.com/office/drawing/2014/main" id="{BA16668E-3952-D6BB-EAC8-2A6D9364F61E}"/>
                </a:ext>
              </a:extLst>
            </p:cNvPr>
            <p:cNvSpPr txBox="1"/>
            <p:nvPr/>
          </p:nvSpPr>
          <p:spPr>
            <a:xfrm>
              <a:off x="6642100" y="21939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08" name="TextBox 307">
              <a:extLst>
                <a:ext uri="{FF2B5EF4-FFF2-40B4-BE49-F238E27FC236}">
                  <a16:creationId xmlns:a16="http://schemas.microsoft.com/office/drawing/2014/main" id="{B915836B-7602-1A01-6F3D-D9A132EFCE7B}"/>
                </a:ext>
              </a:extLst>
            </p:cNvPr>
            <p:cNvSpPr txBox="1"/>
            <p:nvPr/>
          </p:nvSpPr>
          <p:spPr>
            <a:xfrm>
              <a:off x="6591300" y="21558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09" name="TextBox 308">
              <a:extLst>
                <a:ext uri="{FF2B5EF4-FFF2-40B4-BE49-F238E27FC236}">
                  <a16:creationId xmlns:a16="http://schemas.microsoft.com/office/drawing/2014/main" id="{A5027B17-1729-3963-0EEE-25D4177CD495}"/>
                </a:ext>
              </a:extLst>
            </p:cNvPr>
            <p:cNvSpPr txBox="1"/>
            <p:nvPr/>
          </p:nvSpPr>
          <p:spPr>
            <a:xfrm>
              <a:off x="6581775" y="21558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10" name="TextBox 309">
              <a:extLst>
                <a:ext uri="{FF2B5EF4-FFF2-40B4-BE49-F238E27FC236}">
                  <a16:creationId xmlns:a16="http://schemas.microsoft.com/office/drawing/2014/main" id="{D1DCD0C9-61E5-1DBE-CB9C-4DBD8D59CEFB}"/>
                </a:ext>
              </a:extLst>
            </p:cNvPr>
            <p:cNvSpPr txBox="1"/>
            <p:nvPr/>
          </p:nvSpPr>
          <p:spPr>
            <a:xfrm>
              <a:off x="6575425" y="21558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11" name="TextBox 310">
              <a:extLst>
                <a:ext uri="{FF2B5EF4-FFF2-40B4-BE49-F238E27FC236}">
                  <a16:creationId xmlns:a16="http://schemas.microsoft.com/office/drawing/2014/main" id="{DF729376-9E72-0424-DD27-2189716977BD}"/>
                </a:ext>
              </a:extLst>
            </p:cNvPr>
            <p:cNvSpPr txBox="1"/>
            <p:nvPr/>
          </p:nvSpPr>
          <p:spPr>
            <a:xfrm>
              <a:off x="6530975" y="214947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12" name="TextBox 311">
              <a:extLst>
                <a:ext uri="{FF2B5EF4-FFF2-40B4-BE49-F238E27FC236}">
                  <a16:creationId xmlns:a16="http://schemas.microsoft.com/office/drawing/2014/main" id="{C8661C09-6260-BCC4-7F22-B9A45B5A96D4}"/>
                </a:ext>
              </a:extLst>
            </p:cNvPr>
            <p:cNvSpPr txBox="1"/>
            <p:nvPr/>
          </p:nvSpPr>
          <p:spPr>
            <a:xfrm>
              <a:off x="6524625" y="214947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13" name="TextBox 312">
              <a:extLst>
                <a:ext uri="{FF2B5EF4-FFF2-40B4-BE49-F238E27FC236}">
                  <a16:creationId xmlns:a16="http://schemas.microsoft.com/office/drawing/2014/main" id="{CC8D8896-065C-AAE3-01BB-739CB7C6A639}"/>
                </a:ext>
              </a:extLst>
            </p:cNvPr>
            <p:cNvSpPr txBox="1"/>
            <p:nvPr/>
          </p:nvSpPr>
          <p:spPr>
            <a:xfrm>
              <a:off x="6515100" y="21336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14" name="TextBox 313">
              <a:extLst>
                <a:ext uri="{FF2B5EF4-FFF2-40B4-BE49-F238E27FC236}">
                  <a16:creationId xmlns:a16="http://schemas.microsoft.com/office/drawing/2014/main" id="{0F0A7174-4E6E-A119-7ECD-533BE51C9BC1}"/>
                </a:ext>
              </a:extLst>
            </p:cNvPr>
            <p:cNvSpPr txBox="1"/>
            <p:nvPr/>
          </p:nvSpPr>
          <p:spPr>
            <a:xfrm>
              <a:off x="6508750" y="21336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15" name="TextBox 314">
              <a:extLst>
                <a:ext uri="{FF2B5EF4-FFF2-40B4-BE49-F238E27FC236}">
                  <a16:creationId xmlns:a16="http://schemas.microsoft.com/office/drawing/2014/main" id="{7B9FAE70-0787-9499-47B1-D9FCC1E57411}"/>
                </a:ext>
              </a:extLst>
            </p:cNvPr>
            <p:cNvSpPr txBox="1"/>
            <p:nvPr/>
          </p:nvSpPr>
          <p:spPr>
            <a:xfrm>
              <a:off x="6461125" y="207645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16" name="TextBox 315">
              <a:extLst>
                <a:ext uri="{FF2B5EF4-FFF2-40B4-BE49-F238E27FC236}">
                  <a16:creationId xmlns:a16="http://schemas.microsoft.com/office/drawing/2014/main" id="{2389B711-0414-1701-5017-033958A04CAF}"/>
                </a:ext>
              </a:extLst>
            </p:cNvPr>
            <p:cNvSpPr txBox="1"/>
            <p:nvPr/>
          </p:nvSpPr>
          <p:spPr>
            <a:xfrm>
              <a:off x="6451600" y="207645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17" name="TextBox 316">
              <a:extLst>
                <a:ext uri="{FF2B5EF4-FFF2-40B4-BE49-F238E27FC236}">
                  <a16:creationId xmlns:a16="http://schemas.microsoft.com/office/drawing/2014/main" id="{5397DAC8-977A-4FBC-5FA1-AD2934478ADD}"/>
                </a:ext>
              </a:extLst>
            </p:cNvPr>
            <p:cNvSpPr txBox="1"/>
            <p:nvPr/>
          </p:nvSpPr>
          <p:spPr>
            <a:xfrm>
              <a:off x="6445250" y="207645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18" name="TextBox 317">
              <a:extLst>
                <a:ext uri="{FF2B5EF4-FFF2-40B4-BE49-F238E27FC236}">
                  <a16:creationId xmlns:a16="http://schemas.microsoft.com/office/drawing/2014/main" id="{525E31DA-689F-D5FC-CCC9-B9379EFB79FA}"/>
                </a:ext>
              </a:extLst>
            </p:cNvPr>
            <p:cNvSpPr txBox="1"/>
            <p:nvPr/>
          </p:nvSpPr>
          <p:spPr>
            <a:xfrm>
              <a:off x="6429375" y="206375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19" name="TextBox 318">
              <a:extLst>
                <a:ext uri="{FF2B5EF4-FFF2-40B4-BE49-F238E27FC236}">
                  <a16:creationId xmlns:a16="http://schemas.microsoft.com/office/drawing/2014/main" id="{36A52BD5-8B44-5B01-5425-9D62D803D855}"/>
                </a:ext>
              </a:extLst>
            </p:cNvPr>
            <p:cNvSpPr txBox="1"/>
            <p:nvPr/>
          </p:nvSpPr>
          <p:spPr>
            <a:xfrm>
              <a:off x="6419850" y="206375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20" name="TextBox 319">
              <a:extLst>
                <a:ext uri="{FF2B5EF4-FFF2-40B4-BE49-F238E27FC236}">
                  <a16:creationId xmlns:a16="http://schemas.microsoft.com/office/drawing/2014/main" id="{8CCC78F4-56AE-8BD8-E4B7-40786EA581A0}"/>
                </a:ext>
              </a:extLst>
            </p:cNvPr>
            <p:cNvSpPr txBox="1"/>
            <p:nvPr/>
          </p:nvSpPr>
          <p:spPr>
            <a:xfrm>
              <a:off x="6410325" y="206375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21" name="TextBox 320">
              <a:extLst>
                <a:ext uri="{FF2B5EF4-FFF2-40B4-BE49-F238E27FC236}">
                  <a16:creationId xmlns:a16="http://schemas.microsoft.com/office/drawing/2014/main" id="{CA7FA1D4-4392-B843-8D53-F832B377270B}"/>
                </a:ext>
              </a:extLst>
            </p:cNvPr>
            <p:cNvSpPr txBox="1"/>
            <p:nvPr/>
          </p:nvSpPr>
          <p:spPr>
            <a:xfrm>
              <a:off x="5842000" y="17907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22" name="TextBox 321">
              <a:extLst>
                <a:ext uri="{FF2B5EF4-FFF2-40B4-BE49-F238E27FC236}">
                  <a16:creationId xmlns:a16="http://schemas.microsoft.com/office/drawing/2014/main" id="{4F6B0105-E0F5-2EB0-AA86-67839FA6F0A5}"/>
                </a:ext>
              </a:extLst>
            </p:cNvPr>
            <p:cNvSpPr txBox="1"/>
            <p:nvPr/>
          </p:nvSpPr>
          <p:spPr>
            <a:xfrm>
              <a:off x="5829300" y="17875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23" name="TextBox 322">
              <a:extLst>
                <a:ext uri="{FF2B5EF4-FFF2-40B4-BE49-F238E27FC236}">
                  <a16:creationId xmlns:a16="http://schemas.microsoft.com/office/drawing/2014/main" id="{7B8448F7-61B1-1B6F-7A8E-D8A94C0C91A8}"/>
                </a:ext>
              </a:extLst>
            </p:cNvPr>
            <p:cNvSpPr txBox="1"/>
            <p:nvPr/>
          </p:nvSpPr>
          <p:spPr>
            <a:xfrm>
              <a:off x="5826125" y="17875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24" name="TextBox 323">
              <a:extLst>
                <a:ext uri="{FF2B5EF4-FFF2-40B4-BE49-F238E27FC236}">
                  <a16:creationId xmlns:a16="http://schemas.microsoft.com/office/drawing/2014/main" id="{43CE2EEF-970A-CB0F-B328-C84A0989EF80}"/>
                </a:ext>
              </a:extLst>
            </p:cNvPr>
            <p:cNvSpPr txBox="1"/>
            <p:nvPr/>
          </p:nvSpPr>
          <p:spPr>
            <a:xfrm>
              <a:off x="5813425" y="17875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25" name="TextBox 324">
              <a:extLst>
                <a:ext uri="{FF2B5EF4-FFF2-40B4-BE49-F238E27FC236}">
                  <a16:creationId xmlns:a16="http://schemas.microsoft.com/office/drawing/2014/main" id="{70A468B5-6E99-F51A-9027-2B717A0D789B}"/>
                </a:ext>
              </a:extLst>
            </p:cNvPr>
            <p:cNvSpPr txBox="1"/>
            <p:nvPr/>
          </p:nvSpPr>
          <p:spPr>
            <a:xfrm>
              <a:off x="6134100" y="18542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26" name="TextBox 325">
              <a:extLst>
                <a:ext uri="{FF2B5EF4-FFF2-40B4-BE49-F238E27FC236}">
                  <a16:creationId xmlns:a16="http://schemas.microsoft.com/office/drawing/2014/main" id="{6052FEAA-F033-8C3C-F59E-077FC7F784DB}"/>
                </a:ext>
              </a:extLst>
            </p:cNvPr>
            <p:cNvSpPr txBox="1"/>
            <p:nvPr/>
          </p:nvSpPr>
          <p:spPr>
            <a:xfrm>
              <a:off x="6118225" y="185737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27" name="TextBox 326">
              <a:extLst>
                <a:ext uri="{FF2B5EF4-FFF2-40B4-BE49-F238E27FC236}">
                  <a16:creationId xmlns:a16="http://schemas.microsoft.com/office/drawing/2014/main" id="{16A2CE5E-1124-872D-78F4-A6FC79D1AE54}"/>
                </a:ext>
              </a:extLst>
            </p:cNvPr>
            <p:cNvSpPr txBox="1"/>
            <p:nvPr/>
          </p:nvSpPr>
          <p:spPr>
            <a:xfrm>
              <a:off x="6105525" y="18542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28" name="TextBox 327">
              <a:extLst>
                <a:ext uri="{FF2B5EF4-FFF2-40B4-BE49-F238E27FC236}">
                  <a16:creationId xmlns:a16="http://schemas.microsoft.com/office/drawing/2014/main" id="{6831DCAB-647D-27A9-ABDF-5AC5748B72B4}"/>
                </a:ext>
              </a:extLst>
            </p:cNvPr>
            <p:cNvSpPr txBox="1"/>
            <p:nvPr/>
          </p:nvSpPr>
          <p:spPr>
            <a:xfrm>
              <a:off x="6099175" y="18542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29" name="TextBox 328">
              <a:extLst>
                <a:ext uri="{FF2B5EF4-FFF2-40B4-BE49-F238E27FC236}">
                  <a16:creationId xmlns:a16="http://schemas.microsoft.com/office/drawing/2014/main" id="{18A9C70D-D4F7-5BD3-EAC0-5EFFF2DFE4FF}"/>
                </a:ext>
              </a:extLst>
            </p:cNvPr>
            <p:cNvSpPr txBox="1"/>
            <p:nvPr/>
          </p:nvSpPr>
          <p:spPr>
            <a:xfrm>
              <a:off x="5864225" y="17875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30" name="TextBox 329">
              <a:extLst>
                <a:ext uri="{FF2B5EF4-FFF2-40B4-BE49-F238E27FC236}">
                  <a16:creationId xmlns:a16="http://schemas.microsoft.com/office/drawing/2014/main" id="{5CFAFC63-98FD-B577-FB42-B8DDD6FFF700}"/>
                </a:ext>
              </a:extLst>
            </p:cNvPr>
            <p:cNvSpPr txBox="1"/>
            <p:nvPr/>
          </p:nvSpPr>
          <p:spPr>
            <a:xfrm>
              <a:off x="5876925" y="17907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31" name="TextBox 330">
              <a:extLst>
                <a:ext uri="{FF2B5EF4-FFF2-40B4-BE49-F238E27FC236}">
                  <a16:creationId xmlns:a16="http://schemas.microsoft.com/office/drawing/2014/main" id="{9D4CEB35-8F67-C511-0C37-390738B182BF}"/>
                </a:ext>
              </a:extLst>
            </p:cNvPr>
            <p:cNvSpPr txBox="1"/>
            <p:nvPr/>
          </p:nvSpPr>
          <p:spPr>
            <a:xfrm>
              <a:off x="5883275" y="178435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32" name="TextBox 331">
              <a:extLst>
                <a:ext uri="{FF2B5EF4-FFF2-40B4-BE49-F238E27FC236}">
                  <a16:creationId xmlns:a16="http://schemas.microsoft.com/office/drawing/2014/main" id="{15356C66-0AAF-1D47-0384-364A8A097095}"/>
                </a:ext>
              </a:extLst>
            </p:cNvPr>
            <p:cNvSpPr txBox="1"/>
            <p:nvPr/>
          </p:nvSpPr>
          <p:spPr>
            <a:xfrm>
              <a:off x="5889625" y="17907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33" name="TextBox 332">
              <a:extLst>
                <a:ext uri="{FF2B5EF4-FFF2-40B4-BE49-F238E27FC236}">
                  <a16:creationId xmlns:a16="http://schemas.microsoft.com/office/drawing/2014/main" id="{E6BA7D2F-A1DC-120A-0EC8-E672F3F4E8C1}"/>
                </a:ext>
              </a:extLst>
            </p:cNvPr>
            <p:cNvSpPr txBox="1"/>
            <p:nvPr/>
          </p:nvSpPr>
          <p:spPr>
            <a:xfrm>
              <a:off x="6048375" y="184467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34" name="TextBox 333">
              <a:extLst>
                <a:ext uri="{FF2B5EF4-FFF2-40B4-BE49-F238E27FC236}">
                  <a16:creationId xmlns:a16="http://schemas.microsoft.com/office/drawing/2014/main" id="{347A2AD4-B063-EB06-EE97-5FA11B4D77AC}"/>
                </a:ext>
              </a:extLst>
            </p:cNvPr>
            <p:cNvSpPr txBox="1"/>
            <p:nvPr/>
          </p:nvSpPr>
          <p:spPr>
            <a:xfrm>
              <a:off x="6057900" y="18415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35" name="TextBox 334">
              <a:extLst>
                <a:ext uri="{FF2B5EF4-FFF2-40B4-BE49-F238E27FC236}">
                  <a16:creationId xmlns:a16="http://schemas.microsoft.com/office/drawing/2014/main" id="{E6E41E0D-D6FD-A871-1D79-FA8FE531CB29}"/>
                </a:ext>
              </a:extLst>
            </p:cNvPr>
            <p:cNvSpPr txBox="1"/>
            <p:nvPr/>
          </p:nvSpPr>
          <p:spPr>
            <a:xfrm>
              <a:off x="6073775" y="18415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36" name="TextBox 335">
              <a:extLst>
                <a:ext uri="{FF2B5EF4-FFF2-40B4-BE49-F238E27FC236}">
                  <a16:creationId xmlns:a16="http://schemas.microsoft.com/office/drawing/2014/main" id="{002F9770-D8CC-9E8A-370E-3632841FA7AB}"/>
                </a:ext>
              </a:extLst>
            </p:cNvPr>
            <p:cNvSpPr txBox="1"/>
            <p:nvPr/>
          </p:nvSpPr>
          <p:spPr>
            <a:xfrm>
              <a:off x="6191250" y="192087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37" name="TextBox 336">
              <a:extLst>
                <a:ext uri="{FF2B5EF4-FFF2-40B4-BE49-F238E27FC236}">
                  <a16:creationId xmlns:a16="http://schemas.microsoft.com/office/drawing/2014/main" id="{09246D60-E781-0E71-BB9F-874BF50B95D8}"/>
                </a:ext>
              </a:extLst>
            </p:cNvPr>
            <p:cNvSpPr txBox="1"/>
            <p:nvPr/>
          </p:nvSpPr>
          <p:spPr>
            <a:xfrm>
              <a:off x="6226175" y="195897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38" name="TextBox 337">
              <a:extLst>
                <a:ext uri="{FF2B5EF4-FFF2-40B4-BE49-F238E27FC236}">
                  <a16:creationId xmlns:a16="http://schemas.microsoft.com/office/drawing/2014/main" id="{B0B1B9D2-309C-D895-8497-3FAA8527510E}"/>
                </a:ext>
              </a:extLst>
            </p:cNvPr>
            <p:cNvSpPr txBox="1"/>
            <p:nvPr/>
          </p:nvSpPr>
          <p:spPr>
            <a:xfrm>
              <a:off x="6238875" y="19653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39" name="TextBox 338">
              <a:extLst>
                <a:ext uri="{FF2B5EF4-FFF2-40B4-BE49-F238E27FC236}">
                  <a16:creationId xmlns:a16="http://schemas.microsoft.com/office/drawing/2014/main" id="{6808257E-A298-CF6A-1A37-6064E649225A}"/>
                </a:ext>
              </a:extLst>
            </p:cNvPr>
            <p:cNvSpPr txBox="1"/>
            <p:nvPr/>
          </p:nvSpPr>
          <p:spPr>
            <a:xfrm>
              <a:off x="6248400" y="197167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40" name="TextBox 339">
              <a:extLst>
                <a:ext uri="{FF2B5EF4-FFF2-40B4-BE49-F238E27FC236}">
                  <a16:creationId xmlns:a16="http://schemas.microsoft.com/office/drawing/2014/main" id="{03B1CEFA-D9DD-100F-9B2D-6D5D5C5CF2BD}"/>
                </a:ext>
              </a:extLst>
            </p:cNvPr>
            <p:cNvSpPr txBox="1"/>
            <p:nvPr/>
          </p:nvSpPr>
          <p:spPr>
            <a:xfrm>
              <a:off x="6264275" y="198437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41" name="TextBox 340">
              <a:extLst>
                <a:ext uri="{FF2B5EF4-FFF2-40B4-BE49-F238E27FC236}">
                  <a16:creationId xmlns:a16="http://schemas.microsoft.com/office/drawing/2014/main" id="{BA8C27F0-3847-91CF-DD39-2414985463A8}"/>
                </a:ext>
              </a:extLst>
            </p:cNvPr>
            <p:cNvSpPr txBox="1"/>
            <p:nvPr/>
          </p:nvSpPr>
          <p:spPr>
            <a:xfrm>
              <a:off x="6283325" y="201295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42" name="TextBox 341">
              <a:extLst>
                <a:ext uri="{FF2B5EF4-FFF2-40B4-BE49-F238E27FC236}">
                  <a16:creationId xmlns:a16="http://schemas.microsoft.com/office/drawing/2014/main" id="{9FD6EB1D-3DE1-CB28-A82B-92F219A8CB28}"/>
                </a:ext>
              </a:extLst>
            </p:cNvPr>
            <p:cNvSpPr txBox="1"/>
            <p:nvPr/>
          </p:nvSpPr>
          <p:spPr>
            <a:xfrm>
              <a:off x="6289675" y="201295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43" name="TextBox 342">
              <a:extLst>
                <a:ext uri="{FF2B5EF4-FFF2-40B4-BE49-F238E27FC236}">
                  <a16:creationId xmlns:a16="http://schemas.microsoft.com/office/drawing/2014/main" id="{EBDD7BD3-8A3D-B46A-6896-6C5804DDFEF1}"/>
                </a:ext>
              </a:extLst>
            </p:cNvPr>
            <p:cNvSpPr txBox="1"/>
            <p:nvPr/>
          </p:nvSpPr>
          <p:spPr>
            <a:xfrm>
              <a:off x="6302375" y="201295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44" name="TextBox 343">
              <a:extLst>
                <a:ext uri="{FF2B5EF4-FFF2-40B4-BE49-F238E27FC236}">
                  <a16:creationId xmlns:a16="http://schemas.microsoft.com/office/drawing/2014/main" id="{3A9884C0-E1FB-7B7E-E7C0-87C4A18A5BB0}"/>
                </a:ext>
              </a:extLst>
            </p:cNvPr>
            <p:cNvSpPr txBox="1"/>
            <p:nvPr/>
          </p:nvSpPr>
          <p:spPr>
            <a:xfrm>
              <a:off x="6311900" y="201295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45" name="TextBox 344">
              <a:extLst>
                <a:ext uri="{FF2B5EF4-FFF2-40B4-BE49-F238E27FC236}">
                  <a16:creationId xmlns:a16="http://schemas.microsoft.com/office/drawing/2014/main" id="{1634D4D1-5FC8-EF2A-F753-81E41CD32CC0}"/>
                </a:ext>
              </a:extLst>
            </p:cNvPr>
            <p:cNvSpPr txBox="1"/>
            <p:nvPr/>
          </p:nvSpPr>
          <p:spPr>
            <a:xfrm>
              <a:off x="6337300" y="20161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46" name="TextBox 345">
              <a:extLst>
                <a:ext uri="{FF2B5EF4-FFF2-40B4-BE49-F238E27FC236}">
                  <a16:creationId xmlns:a16="http://schemas.microsoft.com/office/drawing/2014/main" id="{C2960EAA-3627-8E39-3CFD-F70DCBD92E48}"/>
                </a:ext>
              </a:extLst>
            </p:cNvPr>
            <p:cNvSpPr txBox="1"/>
            <p:nvPr/>
          </p:nvSpPr>
          <p:spPr>
            <a:xfrm>
              <a:off x="6029325" y="18256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47" name="TextBox 346">
              <a:extLst>
                <a:ext uri="{FF2B5EF4-FFF2-40B4-BE49-F238E27FC236}">
                  <a16:creationId xmlns:a16="http://schemas.microsoft.com/office/drawing/2014/main" id="{A7B1DAF5-CFE2-5EE6-0FF2-3D43E87BB72B}"/>
                </a:ext>
              </a:extLst>
            </p:cNvPr>
            <p:cNvSpPr txBox="1"/>
            <p:nvPr/>
          </p:nvSpPr>
          <p:spPr>
            <a:xfrm>
              <a:off x="5988050" y="18161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48" name="TextBox 347">
              <a:extLst>
                <a:ext uri="{FF2B5EF4-FFF2-40B4-BE49-F238E27FC236}">
                  <a16:creationId xmlns:a16="http://schemas.microsoft.com/office/drawing/2014/main" id="{EC9633E3-70C1-FE08-24D6-D9A6AA1C0D99}"/>
                </a:ext>
              </a:extLst>
            </p:cNvPr>
            <p:cNvSpPr txBox="1"/>
            <p:nvPr/>
          </p:nvSpPr>
          <p:spPr>
            <a:xfrm>
              <a:off x="5981700" y="18161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49" name="TextBox 348">
              <a:extLst>
                <a:ext uri="{FF2B5EF4-FFF2-40B4-BE49-F238E27FC236}">
                  <a16:creationId xmlns:a16="http://schemas.microsoft.com/office/drawing/2014/main" id="{A1F2BD1A-A8D0-D8A9-8379-8AD26C76AFDB}"/>
                </a:ext>
              </a:extLst>
            </p:cNvPr>
            <p:cNvSpPr txBox="1"/>
            <p:nvPr/>
          </p:nvSpPr>
          <p:spPr>
            <a:xfrm>
              <a:off x="5959475" y="18161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50" name="TextBox 349">
              <a:extLst>
                <a:ext uri="{FF2B5EF4-FFF2-40B4-BE49-F238E27FC236}">
                  <a16:creationId xmlns:a16="http://schemas.microsoft.com/office/drawing/2014/main" id="{14EF74E2-AFC1-A3EA-A845-9AF42E5A4EBF}"/>
                </a:ext>
              </a:extLst>
            </p:cNvPr>
            <p:cNvSpPr txBox="1"/>
            <p:nvPr/>
          </p:nvSpPr>
          <p:spPr>
            <a:xfrm>
              <a:off x="5949950" y="18129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51" name="TextBox 350">
              <a:extLst>
                <a:ext uri="{FF2B5EF4-FFF2-40B4-BE49-F238E27FC236}">
                  <a16:creationId xmlns:a16="http://schemas.microsoft.com/office/drawing/2014/main" id="{7BEBDFF2-DAFC-C461-D695-ACE7268EB938}"/>
                </a:ext>
              </a:extLst>
            </p:cNvPr>
            <p:cNvSpPr txBox="1"/>
            <p:nvPr/>
          </p:nvSpPr>
          <p:spPr>
            <a:xfrm>
              <a:off x="5784850" y="17494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52" name="TextBox 351">
              <a:extLst>
                <a:ext uri="{FF2B5EF4-FFF2-40B4-BE49-F238E27FC236}">
                  <a16:creationId xmlns:a16="http://schemas.microsoft.com/office/drawing/2014/main" id="{E1EF72F4-ACC1-8012-4B54-4514F0C0AEFE}"/>
                </a:ext>
              </a:extLst>
            </p:cNvPr>
            <p:cNvSpPr txBox="1"/>
            <p:nvPr/>
          </p:nvSpPr>
          <p:spPr>
            <a:xfrm>
              <a:off x="5800725" y="17526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53" name="TextBox 352">
              <a:extLst>
                <a:ext uri="{FF2B5EF4-FFF2-40B4-BE49-F238E27FC236}">
                  <a16:creationId xmlns:a16="http://schemas.microsoft.com/office/drawing/2014/main" id="{51F3F186-5E6F-0501-6F29-80FC89FE85F1}"/>
                </a:ext>
              </a:extLst>
            </p:cNvPr>
            <p:cNvSpPr txBox="1"/>
            <p:nvPr/>
          </p:nvSpPr>
          <p:spPr>
            <a:xfrm>
              <a:off x="5534025" y="165417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54" name="TextBox 353">
              <a:extLst>
                <a:ext uri="{FF2B5EF4-FFF2-40B4-BE49-F238E27FC236}">
                  <a16:creationId xmlns:a16="http://schemas.microsoft.com/office/drawing/2014/main" id="{7394D6FB-7C82-FAA0-79F0-3E60B698D173}"/>
                </a:ext>
              </a:extLst>
            </p:cNvPr>
            <p:cNvSpPr txBox="1"/>
            <p:nvPr/>
          </p:nvSpPr>
          <p:spPr>
            <a:xfrm>
              <a:off x="5527675" y="165417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55" name="TextBox 354">
              <a:extLst>
                <a:ext uri="{FF2B5EF4-FFF2-40B4-BE49-F238E27FC236}">
                  <a16:creationId xmlns:a16="http://schemas.microsoft.com/office/drawing/2014/main" id="{0DE990D9-033B-F069-EC05-34C585184B4E}"/>
                </a:ext>
              </a:extLst>
            </p:cNvPr>
            <p:cNvSpPr txBox="1"/>
            <p:nvPr/>
          </p:nvSpPr>
          <p:spPr>
            <a:xfrm>
              <a:off x="5518150" y="165417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56" name="TextBox 355">
              <a:extLst>
                <a:ext uri="{FF2B5EF4-FFF2-40B4-BE49-F238E27FC236}">
                  <a16:creationId xmlns:a16="http://schemas.microsoft.com/office/drawing/2014/main" id="{78933563-A2D5-D6BB-92F3-D6E2BB77CA04}"/>
                </a:ext>
              </a:extLst>
            </p:cNvPr>
            <p:cNvSpPr txBox="1"/>
            <p:nvPr/>
          </p:nvSpPr>
          <p:spPr>
            <a:xfrm>
              <a:off x="5508625" y="165417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57" name="TextBox 356">
              <a:extLst>
                <a:ext uri="{FF2B5EF4-FFF2-40B4-BE49-F238E27FC236}">
                  <a16:creationId xmlns:a16="http://schemas.microsoft.com/office/drawing/2014/main" id="{0E3E3775-1F52-D036-A747-239D00D6F088}"/>
                </a:ext>
              </a:extLst>
            </p:cNvPr>
            <p:cNvSpPr txBox="1"/>
            <p:nvPr/>
          </p:nvSpPr>
          <p:spPr>
            <a:xfrm>
              <a:off x="5499100" y="165417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58" name="TextBox 357">
              <a:extLst>
                <a:ext uri="{FF2B5EF4-FFF2-40B4-BE49-F238E27FC236}">
                  <a16:creationId xmlns:a16="http://schemas.microsoft.com/office/drawing/2014/main" id="{F4B013C0-3AAD-43D1-1935-F2DC49CB09FC}"/>
                </a:ext>
              </a:extLst>
            </p:cNvPr>
            <p:cNvSpPr txBox="1"/>
            <p:nvPr/>
          </p:nvSpPr>
          <p:spPr>
            <a:xfrm>
              <a:off x="5486400" y="165417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59" name="TextBox 358">
              <a:extLst>
                <a:ext uri="{FF2B5EF4-FFF2-40B4-BE49-F238E27FC236}">
                  <a16:creationId xmlns:a16="http://schemas.microsoft.com/office/drawing/2014/main" id="{1BD91885-6087-5F6C-F93B-8882F55FC609}"/>
                </a:ext>
              </a:extLst>
            </p:cNvPr>
            <p:cNvSpPr txBox="1"/>
            <p:nvPr/>
          </p:nvSpPr>
          <p:spPr>
            <a:xfrm>
              <a:off x="5492750" y="165417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60" name="TextBox 359">
              <a:extLst>
                <a:ext uri="{FF2B5EF4-FFF2-40B4-BE49-F238E27FC236}">
                  <a16:creationId xmlns:a16="http://schemas.microsoft.com/office/drawing/2014/main" id="{142C387B-1599-F834-ABEC-A0BD8F21DF94}"/>
                </a:ext>
              </a:extLst>
            </p:cNvPr>
            <p:cNvSpPr txBox="1"/>
            <p:nvPr/>
          </p:nvSpPr>
          <p:spPr>
            <a:xfrm>
              <a:off x="5473700" y="165417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61" name="TextBox 360">
              <a:extLst>
                <a:ext uri="{FF2B5EF4-FFF2-40B4-BE49-F238E27FC236}">
                  <a16:creationId xmlns:a16="http://schemas.microsoft.com/office/drawing/2014/main" id="{49448A28-76E5-AB0E-0555-61139ACF77E8}"/>
                </a:ext>
              </a:extLst>
            </p:cNvPr>
            <p:cNvSpPr txBox="1"/>
            <p:nvPr/>
          </p:nvSpPr>
          <p:spPr>
            <a:xfrm>
              <a:off x="5464175" y="165417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62" name="TextBox 361">
              <a:extLst>
                <a:ext uri="{FF2B5EF4-FFF2-40B4-BE49-F238E27FC236}">
                  <a16:creationId xmlns:a16="http://schemas.microsoft.com/office/drawing/2014/main" id="{F4537262-4B5C-0BFA-451F-ED864402E2C6}"/>
                </a:ext>
              </a:extLst>
            </p:cNvPr>
            <p:cNvSpPr txBox="1"/>
            <p:nvPr/>
          </p:nvSpPr>
          <p:spPr>
            <a:xfrm>
              <a:off x="5457825" y="165417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63" name="TextBox 362">
              <a:extLst>
                <a:ext uri="{FF2B5EF4-FFF2-40B4-BE49-F238E27FC236}">
                  <a16:creationId xmlns:a16="http://schemas.microsoft.com/office/drawing/2014/main" id="{4BF2043E-F9D5-E60C-A950-3B5F64E3E961}"/>
                </a:ext>
              </a:extLst>
            </p:cNvPr>
            <p:cNvSpPr txBox="1"/>
            <p:nvPr/>
          </p:nvSpPr>
          <p:spPr>
            <a:xfrm>
              <a:off x="5435600" y="164465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64" name="TextBox 363">
              <a:extLst>
                <a:ext uri="{FF2B5EF4-FFF2-40B4-BE49-F238E27FC236}">
                  <a16:creationId xmlns:a16="http://schemas.microsoft.com/office/drawing/2014/main" id="{675FA0CB-AFBA-F497-4F7D-80B505B4EAEC}"/>
                </a:ext>
              </a:extLst>
            </p:cNvPr>
            <p:cNvSpPr txBox="1"/>
            <p:nvPr/>
          </p:nvSpPr>
          <p:spPr>
            <a:xfrm>
              <a:off x="5426075" y="164465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65" name="TextBox 364">
              <a:extLst>
                <a:ext uri="{FF2B5EF4-FFF2-40B4-BE49-F238E27FC236}">
                  <a16:creationId xmlns:a16="http://schemas.microsoft.com/office/drawing/2014/main" id="{8237EF42-6397-DB4F-AB30-6F111E5EF0FB}"/>
                </a:ext>
              </a:extLst>
            </p:cNvPr>
            <p:cNvSpPr txBox="1"/>
            <p:nvPr/>
          </p:nvSpPr>
          <p:spPr>
            <a:xfrm>
              <a:off x="5419725" y="164465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66" name="TextBox 365">
              <a:extLst>
                <a:ext uri="{FF2B5EF4-FFF2-40B4-BE49-F238E27FC236}">
                  <a16:creationId xmlns:a16="http://schemas.microsoft.com/office/drawing/2014/main" id="{86F28B58-C57A-5ED9-F447-1B9DFA7B8319}"/>
                </a:ext>
              </a:extLst>
            </p:cNvPr>
            <p:cNvSpPr txBox="1"/>
            <p:nvPr/>
          </p:nvSpPr>
          <p:spPr>
            <a:xfrm>
              <a:off x="5407025" y="163195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67" name="TextBox 366">
              <a:extLst>
                <a:ext uri="{FF2B5EF4-FFF2-40B4-BE49-F238E27FC236}">
                  <a16:creationId xmlns:a16="http://schemas.microsoft.com/office/drawing/2014/main" id="{B28EF336-DB47-A2AD-C32A-5126B6E6DD2A}"/>
                </a:ext>
              </a:extLst>
            </p:cNvPr>
            <p:cNvSpPr txBox="1"/>
            <p:nvPr/>
          </p:nvSpPr>
          <p:spPr>
            <a:xfrm>
              <a:off x="5400675" y="163195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68" name="TextBox 367">
              <a:extLst>
                <a:ext uri="{FF2B5EF4-FFF2-40B4-BE49-F238E27FC236}">
                  <a16:creationId xmlns:a16="http://schemas.microsoft.com/office/drawing/2014/main" id="{AE19BC36-67FD-6439-B38B-51A68D1B55EA}"/>
                </a:ext>
              </a:extLst>
            </p:cNvPr>
            <p:cNvSpPr txBox="1"/>
            <p:nvPr/>
          </p:nvSpPr>
          <p:spPr>
            <a:xfrm>
              <a:off x="5391150" y="163195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69" name="TextBox 368">
              <a:extLst>
                <a:ext uri="{FF2B5EF4-FFF2-40B4-BE49-F238E27FC236}">
                  <a16:creationId xmlns:a16="http://schemas.microsoft.com/office/drawing/2014/main" id="{497E0BB2-0612-B144-BE95-F478DC7EB79C}"/>
                </a:ext>
              </a:extLst>
            </p:cNvPr>
            <p:cNvSpPr txBox="1"/>
            <p:nvPr/>
          </p:nvSpPr>
          <p:spPr>
            <a:xfrm>
              <a:off x="5375275" y="163195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70" name="TextBox 369">
              <a:extLst>
                <a:ext uri="{FF2B5EF4-FFF2-40B4-BE49-F238E27FC236}">
                  <a16:creationId xmlns:a16="http://schemas.microsoft.com/office/drawing/2014/main" id="{6975D385-7C14-B3E2-7AC3-1B05D7C9F984}"/>
                </a:ext>
              </a:extLst>
            </p:cNvPr>
            <p:cNvSpPr txBox="1"/>
            <p:nvPr/>
          </p:nvSpPr>
          <p:spPr>
            <a:xfrm>
              <a:off x="5365750" y="163195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sp>
          <p:nvSpPr>
            <p:cNvPr id="371" name="TextBox 370">
              <a:extLst>
                <a:ext uri="{FF2B5EF4-FFF2-40B4-BE49-F238E27FC236}">
                  <a16:creationId xmlns:a16="http://schemas.microsoft.com/office/drawing/2014/main" id="{119AD0DB-BE87-A938-731A-EA9ED83695DA}"/>
                </a:ext>
              </a:extLst>
            </p:cNvPr>
            <p:cNvSpPr txBox="1"/>
            <p:nvPr/>
          </p:nvSpPr>
          <p:spPr>
            <a:xfrm>
              <a:off x="5356225" y="16351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D77624"/>
                  </a:solidFill>
                  <a:effectLst/>
                  <a:uLnTx/>
                  <a:uFillTx/>
                  <a:latin typeface="Arial"/>
                  <a:ea typeface="+mn-ea"/>
                  <a:cs typeface="Arial"/>
                  <a:sym typeface="Arial"/>
                </a:rPr>
                <a:t>I</a:t>
              </a:r>
            </a:p>
          </p:txBody>
        </p:sp>
      </p:grpSp>
      <p:sp>
        <p:nvSpPr>
          <p:cNvPr id="179" name="Freeform 191">
            <a:extLst>
              <a:ext uri="{FF2B5EF4-FFF2-40B4-BE49-F238E27FC236}">
                <a16:creationId xmlns:a16="http://schemas.microsoft.com/office/drawing/2014/main" id="{25E655FF-04DE-4696-B08E-5BBAE03CB8A8}"/>
              </a:ext>
            </a:extLst>
          </p:cNvPr>
          <p:cNvSpPr/>
          <p:nvPr/>
        </p:nvSpPr>
        <p:spPr>
          <a:xfrm>
            <a:off x="7078456" y="1525677"/>
            <a:ext cx="3005667" cy="889000"/>
          </a:xfrm>
          <a:custGeom>
            <a:avLst/>
            <a:gdLst>
              <a:gd name="connsiteX0" fmla="*/ 2254250 w 2254250"/>
              <a:gd name="connsiteY0" fmla="*/ 666750 h 666750"/>
              <a:gd name="connsiteX1" fmla="*/ 1714500 w 2254250"/>
              <a:gd name="connsiteY1" fmla="*/ 666750 h 666750"/>
              <a:gd name="connsiteX2" fmla="*/ 1714500 w 2254250"/>
              <a:gd name="connsiteY2" fmla="*/ 615950 h 666750"/>
              <a:gd name="connsiteX3" fmla="*/ 1660525 w 2254250"/>
              <a:gd name="connsiteY3" fmla="*/ 615950 h 666750"/>
              <a:gd name="connsiteX4" fmla="*/ 1660525 w 2254250"/>
              <a:gd name="connsiteY4" fmla="*/ 561975 h 666750"/>
              <a:gd name="connsiteX5" fmla="*/ 1520825 w 2254250"/>
              <a:gd name="connsiteY5" fmla="*/ 561975 h 666750"/>
              <a:gd name="connsiteX6" fmla="*/ 1520825 w 2254250"/>
              <a:gd name="connsiteY6" fmla="*/ 508000 h 666750"/>
              <a:gd name="connsiteX7" fmla="*/ 1314450 w 2254250"/>
              <a:gd name="connsiteY7" fmla="*/ 508000 h 666750"/>
              <a:gd name="connsiteX8" fmla="*/ 1314450 w 2254250"/>
              <a:gd name="connsiteY8" fmla="*/ 469900 h 666750"/>
              <a:gd name="connsiteX9" fmla="*/ 1292225 w 2254250"/>
              <a:gd name="connsiteY9" fmla="*/ 469900 h 666750"/>
              <a:gd name="connsiteX10" fmla="*/ 1292225 w 2254250"/>
              <a:gd name="connsiteY10" fmla="*/ 438150 h 666750"/>
              <a:gd name="connsiteX11" fmla="*/ 1285875 w 2254250"/>
              <a:gd name="connsiteY11" fmla="*/ 438150 h 666750"/>
              <a:gd name="connsiteX12" fmla="*/ 1285875 w 2254250"/>
              <a:gd name="connsiteY12" fmla="*/ 403225 h 666750"/>
              <a:gd name="connsiteX13" fmla="*/ 1206500 w 2254250"/>
              <a:gd name="connsiteY13" fmla="*/ 403225 h 666750"/>
              <a:gd name="connsiteX14" fmla="*/ 1206500 w 2254250"/>
              <a:gd name="connsiteY14" fmla="*/ 381000 h 666750"/>
              <a:gd name="connsiteX15" fmla="*/ 1130300 w 2254250"/>
              <a:gd name="connsiteY15" fmla="*/ 381000 h 666750"/>
              <a:gd name="connsiteX16" fmla="*/ 1130300 w 2254250"/>
              <a:gd name="connsiteY16" fmla="*/ 365125 h 666750"/>
              <a:gd name="connsiteX17" fmla="*/ 1101725 w 2254250"/>
              <a:gd name="connsiteY17" fmla="*/ 365125 h 666750"/>
              <a:gd name="connsiteX18" fmla="*/ 1101725 w 2254250"/>
              <a:gd name="connsiteY18" fmla="*/ 342900 h 666750"/>
              <a:gd name="connsiteX19" fmla="*/ 1092200 w 2254250"/>
              <a:gd name="connsiteY19" fmla="*/ 342900 h 666750"/>
              <a:gd name="connsiteX20" fmla="*/ 1092200 w 2254250"/>
              <a:gd name="connsiteY20" fmla="*/ 330200 h 666750"/>
              <a:gd name="connsiteX21" fmla="*/ 1054100 w 2254250"/>
              <a:gd name="connsiteY21" fmla="*/ 330200 h 666750"/>
              <a:gd name="connsiteX22" fmla="*/ 1054100 w 2254250"/>
              <a:gd name="connsiteY22" fmla="*/ 317500 h 666750"/>
              <a:gd name="connsiteX23" fmla="*/ 1047750 w 2254250"/>
              <a:gd name="connsiteY23" fmla="*/ 311150 h 666750"/>
              <a:gd name="connsiteX24" fmla="*/ 1047750 w 2254250"/>
              <a:gd name="connsiteY24" fmla="*/ 288925 h 666750"/>
              <a:gd name="connsiteX25" fmla="*/ 1035050 w 2254250"/>
              <a:gd name="connsiteY25" fmla="*/ 288925 h 666750"/>
              <a:gd name="connsiteX26" fmla="*/ 1035050 w 2254250"/>
              <a:gd name="connsiteY26" fmla="*/ 273050 h 666750"/>
              <a:gd name="connsiteX27" fmla="*/ 1019175 w 2254250"/>
              <a:gd name="connsiteY27" fmla="*/ 273050 h 666750"/>
              <a:gd name="connsiteX28" fmla="*/ 1019175 w 2254250"/>
              <a:gd name="connsiteY28" fmla="*/ 247650 h 666750"/>
              <a:gd name="connsiteX29" fmla="*/ 920750 w 2254250"/>
              <a:gd name="connsiteY29" fmla="*/ 247650 h 666750"/>
              <a:gd name="connsiteX30" fmla="*/ 920750 w 2254250"/>
              <a:gd name="connsiteY30" fmla="*/ 234950 h 666750"/>
              <a:gd name="connsiteX31" fmla="*/ 904875 w 2254250"/>
              <a:gd name="connsiteY31" fmla="*/ 234950 h 666750"/>
              <a:gd name="connsiteX32" fmla="*/ 904875 w 2254250"/>
              <a:gd name="connsiteY32" fmla="*/ 222250 h 666750"/>
              <a:gd name="connsiteX33" fmla="*/ 847725 w 2254250"/>
              <a:gd name="connsiteY33" fmla="*/ 222250 h 666750"/>
              <a:gd name="connsiteX34" fmla="*/ 841375 w 2254250"/>
              <a:gd name="connsiteY34" fmla="*/ 212725 h 666750"/>
              <a:gd name="connsiteX35" fmla="*/ 793750 w 2254250"/>
              <a:gd name="connsiteY35" fmla="*/ 212725 h 666750"/>
              <a:gd name="connsiteX36" fmla="*/ 774700 w 2254250"/>
              <a:gd name="connsiteY36" fmla="*/ 184150 h 666750"/>
              <a:gd name="connsiteX37" fmla="*/ 701675 w 2254250"/>
              <a:gd name="connsiteY37" fmla="*/ 184150 h 666750"/>
              <a:gd name="connsiteX38" fmla="*/ 701675 w 2254250"/>
              <a:gd name="connsiteY38" fmla="*/ 168275 h 666750"/>
              <a:gd name="connsiteX39" fmla="*/ 644525 w 2254250"/>
              <a:gd name="connsiteY39" fmla="*/ 168275 h 666750"/>
              <a:gd name="connsiteX40" fmla="*/ 609600 w 2254250"/>
              <a:gd name="connsiteY40" fmla="*/ 139700 h 666750"/>
              <a:gd name="connsiteX41" fmla="*/ 619125 w 2254250"/>
              <a:gd name="connsiteY41" fmla="*/ 130175 h 666750"/>
              <a:gd name="connsiteX42" fmla="*/ 530225 w 2254250"/>
              <a:gd name="connsiteY42" fmla="*/ 130175 h 666750"/>
              <a:gd name="connsiteX43" fmla="*/ 530225 w 2254250"/>
              <a:gd name="connsiteY43" fmla="*/ 114300 h 666750"/>
              <a:gd name="connsiteX44" fmla="*/ 508000 w 2254250"/>
              <a:gd name="connsiteY44" fmla="*/ 114300 h 666750"/>
              <a:gd name="connsiteX45" fmla="*/ 508000 w 2254250"/>
              <a:gd name="connsiteY45" fmla="*/ 104775 h 666750"/>
              <a:gd name="connsiteX46" fmla="*/ 463550 w 2254250"/>
              <a:gd name="connsiteY46" fmla="*/ 104775 h 666750"/>
              <a:gd name="connsiteX47" fmla="*/ 463550 w 2254250"/>
              <a:gd name="connsiteY47" fmla="*/ 92075 h 666750"/>
              <a:gd name="connsiteX48" fmla="*/ 381000 w 2254250"/>
              <a:gd name="connsiteY48" fmla="*/ 92075 h 666750"/>
              <a:gd name="connsiteX49" fmla="*/ 381000 w 2254250"/>
              <a:gd name="connsiteY49" fmla="*/ 69850 h 666750"/>
              <a:gd name="connsiteX50" fmla="*/ 342900 w 2254250"/>
              <a:gd name="connsiteY50" fmla="*/ 69850 h 666750"/>
              <a:gd name="connsiteX51" fmla="*/ 342900 w 2254250"/>
              <a:gd name="connsiteY51" fmla="*/ 57150 h 666750"/>
              <a:gd name="connsiteX52" fmla="*/ 231775 w 2254250"/>
              <a:gd name="connsiteY52" fmla="*/ 57150 h 666750"/>
              <a:gd name="connsiteX53" fmla="*/ 231775 w 2254250"/>
              <a:gd name="connsiteY53" fmla="*/ 41275 h 666750"/>
              <a:gd name="connsiteX54" fmla="*/ 146050 w 2254250"/>
              <a:gd name="connsiteY54" fmla="*/ 41275 h 666750"/>
              <a:gd name="connsiteX55" fmla="*/ 146050 w 2254250"/>
              <a:gd name="connsiteY55" fmla="*/ 25400 h 666750"/>
              <a:gd name="connsiteX56" fmla="*/ 107950 w 2254250"/>
              <a:gd name="connsiteY56" fmla="*/ 25400 h 666750"/>
              <a:gd name="connsiteX57" fmla="*/ 107950 w 2254250"/>
              <a:gd name="connsiteY57" fmla="*/ 12700 h 666750"/>
              <a:gd name="connsiteX58" fmla="*/ 41275 w 2254250"/>
              <a:gd name="connsiteY58" fmla="*/ 12700 h 666750"/>
              <a:gd name="connsiteX59" fmla="*/ 41275 w 2254250"/>
              <a:gd name="connsiteY59" fmla="*/ 0 h 666750"/>
              <a:gd name="connsiteX60" fmla="*/ 0 w 2254250"/>
              <a:gd name="connsiteY60"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254250" h="666750">
                <a:moveTo>
                  <a:pt x="2254250" y="666750"/>
                </a:moveTo>
                <a:lnTo>
                  <a:pt x="1714500" y="666750"/>
                </a:lnTo>
                <a:lnTo>
                  <a:pt x="1714500" y="615950"/>
                </a:lnTo>
                <a:lnTo>
                  <a:pt x="1660525" y="615950"/>
                </a:lnTo>
                <a:lnTo>
                  <a:pt x="1660525" y="561975"/>
                </a:lnTo>
                <a:lnTo>
                  <a:pt x="1520825" y="561975"/>
                </a:lnTo>
                <a:lnTo>
                  <a:pt x="1520825" y="508000"/>
                </a:lnTo>
                <a:lnTo>
                  <a:pt x="1314450" y="508000"/>
                </a:lnTo>
                <a:lnTo>
                  <a:pt x="1314450" y="469900"/>
                </a:lnTo>
                <a:lnTo>
                  <a:pt x="1292225" y="469900"/>
                </a:lnTo>
                <a:lnTo>
                  <a:pt x="1292225" y="438150"/>
                </a:lnTo>
                <a:lnTo>
                  <a:pt x="1285875" y="438150"/>
                </a:lnTo>
                <a:lnTo>
                  <a:pt x="1285875" y="403225"/>
                </a:lnTo>
                <a:lnTo>
                  <a:pt x="1206500" y="403225"/>
                </a:lnTo>
                <a:lnTo>
                  <a:pt x="1206500" y="381000"/>
                </a:lnTo>
                <a:lnTo>
                  <a:pt x="1130300" y="381000"/>
                </a:lnTo>
                <a:lnTo>
                  <a:pt x="1130300" y="365125"/>
                </a:lnTo>
                <a:lnTo>
                  <a:pt x="1101725" y="365125"/>
                </a:lnTo>
                <a:lnTo>
                  <a:pt x="1101725" y="342900"/>
                </a:lnTo>
                <a:lnTo>
                  <a:pt x="1092200" y="342900"/>
                </a:lnTo>
                <a:lnTo>
                  <a:pt x="1092200" y="330200"/>
                </a:lnTo>
                <a:lnTo>
                  <a:pt x="1054100" y="330200"/>
                </a:lnTo>
                <a:lnTo>
                  <a:pt x="1054100" y="317500"/>
                </a:lnTo>
                <a:lnTo>
                  <a:pt x="1047750" y="311150"/>
                </a:lnTo>
                <a:lnTo>
                  <a:pt x="1047750" y="288925"/>
                </a:lnTo>
                <a:lnTo>
                  <a:pt x="1035050" y="288925"/>
                </a:lnTo>
                <a:lnTo>
                  <a:pt x="1035050" y="273050"/>
                </a:lnTo>
                <a:lnTo>
                  <a:pt x="1019175" y="273050"/>
                </a:lnTo>
                <a:lnTo>
                  <a:pt x="1019175" y="247650"/>
                </a:lnTo>
                <a:lnTo>
                  <a:pt x="920750" y="247650"/>
                </a:lnTo>
                <a:lnTo>
                  <a:pt x="920750" y="234950"/>
                </a:lnTo>
                <a:lnTo>
                  <a:pt x="904875" y="234950"/>
                </a:lnTo>
                <a:lnTo>
                  <a:pt x="904875" y="222250"/>
                </a:lnTo>
                <a:lnTo>
                  <a:pt x="847725" y="222250"/>
                </a:lnTo>
                <a:lnTo>
                  <a:pt x="841375" y="212725"/>
                </a:lnTo>
                <a:lnTo>
                  <a:pt x="793750" y="212725"/>
                </a:lnTo>
                <a:lnTo>
                  <a:pt x="774700" y="184150"/>
                </a:lnTo>
                <a:lnTo>
                  <a:pt x="701675" y="184150"/>
                </a:lnTo>
                <a:lnTo>
                  <a:pt x="701675" y="168275"/>
                </a:lnTo>
                <a:lnTo>
                  <a:pt x="644525" y="168275"/>
                </a:lnTo>
                <a:lnTo>
                  <a:pt x="609600" y="139700"/>
                </a:lnTo>
                <a:lnTo>
                  <a:pt x="619125" y="130175"/>
                </a:lnTo>
                <a:lnTo>
                  <a:pt x="530225" y="130175"/>
                </a:lnTo>
                <a:lnTo>
                  <a:pt x="530225" y="114300"/>
                </a:lnTo>
                <a:lnTo>
                  <a:pt x="508000" y="114300"/>
                </a:lnTo>
                <a:lnTo>
                  <a:pt x="508000" y="104775"/>
                </a:lnTo>
                <a:lnTo>
                  <a:pt x="463550" y="104775"/>
                </a:lnTo>
                <a:lnTo>
                  <a:pt x="463550" y="92075"/>
                </a:lnTo>
                <a:lnTo>
                  <a:pt x="381000" y="92075"/>
                </a:lnTo>
                <a:lnTo>
                  <a:pt x="381000" y="69850"/>
                </a:lnTo>
                <a:lnTo>
                  <a:pt x="342900" y="69850"/>
                </a:lnTo>
                <a:lnTo>
                  <a:pt x="342900" y="57150"/>
                </a:lnTo>
                <a:lnTo>
                  <a:pt x="231775" y="57150"/>
                </a:lnTo>
                <a:lnTo>
                  <a:pt x="231775" y="41275"/>
                </a:lnTo>
                <a:lnTo>
                  <a:pt x="146050" y="41275"/>
                </a:lnTo>
                <a:lnTo>
                  <a:pt x="146050" y="25400"/>
                </a:lnTo>
                <a:lnTo>
                  <a:pt x="107950" y="25400"/>
                </a:lnTo>
                <a:lnTo>
                  <a:pt x="107950" y="12700"/>
                </a:lnTo>
                <a:lnTo>
                  <a:pt x="41275" y="12700"/>
                </a:lnTo>
                <a:lnTo>
                  <a:pt x="41275" y="0"/>
                </a:lnTo>
                <a:lnTo>
                  <a:pt x="0"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prstClr val="white"/>
              </a:solidFill>
              <a:effectLst/>
              <a:uLnTx/>
              <a:uFillTx/>
              <a:latin typeface="Arial"/>
              <a:ea typeface="+mn-ea"/>
              <a:cs typeface="+mn-cs"/>
              <a:sym typeface="Arial"/>
            </a:endParaRPr>
          </a:p>
        </p:txBody>
      </p:sp>
      <p:grpSp>
        <p:nvGrpSpPr>
          <p:cNvPr id="180" name="Group 179">
            <a:extLst>
              <a:ext uri="{FF2B5EF4-FFF2-40B4-BE49-F238E27FC236}">
                <a16:creationId xmlns:a16="http://schemas.microsoft.com/office/drawing/2014/main" id="{014AE369-370B-A33C-52BA-088321F0F2D4}"/>
              </a:ext>
            </a:extLst>
          </p:cNvPr>
          <p:cNvGrpSpPr/>
          <p:nvPr/>
        </p:nvGrpSpPr>
        <p:grpSpPr>
          <a:xfrm>
            <a:off x="6993789" y="1394444"/>
            <a:ext cx="3166533" cy="1115599"/>
            <a:chOff x="5314950" y="1622425"/>
            <a:chExt cx="2374900" cy="836699"/>
          </a:xfrm>
        </p:grpSpPr>
        <p:sp>
          <p:nvSpPr>
            <p:cNvPr id="182" name="TextBox 181">
              <a:extLst>
                <a:ext uri="{FF2B5EF4-FFF2-40B4-BE49-F238E27FC236}">
                  <a16:creationId xmlns:a16="http://schemas.microsoft.com/office/drawing/2014/main" id="{3209215D-FEB3-B5F7-4BA6-EE87ED43BD80}"/>
                </a:ext>
              </a:extLst>
            </p:cNvPr>
            <p:cNvSpPr txBox="1"/>
            <p:nvPr/>
          </p:nvSpPr>
          <p:spPr>
            <a:xfrm>
              <a:off x="7553325" y="22860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183" name="TextBox 182">
              <a:extLst>
                <a:ext uri="{FF2B5EF4-FFF2-40B4-BE49-F238E27FC236}">
                  <a16:creationId xmlns:a16="http://schemas.microsoft.com/office/drawing/2014/main" id="{8AA01890-1D1E-4F23-6AE6-9C3CEE62ACF0}"/>
                </a:ext>
              </a:extLst>
            </p:cNvPr>
            <p:cNvSpPr txBox="1"/>
            <p:nvPr/>
          </p:nvSpPr>
          <p:spPr>
            <a:xfrm>
              <a:off x="7292975" y="22828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184" name="TextBox 183">
              <a:extLst>
                <a:ext uri="{FF2B5EF4-FFF2-40B4-BE49-F238E27FC236}">
                  <a16:creationId xmlns:a16="http://schemas.microsoft.com/office/drawing/2014/main" id="{648EEF00-7606-A5EC-DF54-C7E7CE3C7267}"/>
                </a:ext>
              </a:extLst>
            </p:cNvPr>
            <p:cNvSpPr txBox="1"/>
            <p:nvPr/>
          </p:nvSpPr>
          <p:spPr>
            <a:xfrm>
              <a:off x="7264400" y="22828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185" name="TextBox 184">
              <a:extLst>
                <a:ext uri="{FF2B5EF4-FFF2-40B4-BE49-F238E27FC236}">
                  <a16:creationId xmlns:a16="http://schemas.microsoft.com/office/drawing/2014/main" id="{0BFBD2D1-CA35-483F-0382-D7CDD5383F44}"/>
                </a:ext>
              </a:extLst>
            </p:cNvPr>
            <p:cNvSpPr txBox="1"/>
            <p:nvPr/>
          </p:nvSpPr>
          <p:spPr>
            <a:xfrm>
              <a:off x="7258050" y="22828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186" name="TextBox 185">
              <a:extLst>
                <a:ext uri="{FF2B5EF4-FFF2-40B4-BE49-F238E27FC236}">
                  <a16:creationId xmlns:a16="http://schemas.microsoft.com/office/drawing/2014/main" id="{9C6678A4-323C-90B3-5554-55C4C6090E22}"/>
                </a:ext>
              </a:extLst>
            </p:cNvPr>
            <p:cNvSpPr txBox="1"/>
            <p:nvPr/>
          </p:nvSpPr>
          <p:spPr>
            <a:xfrm>
              <a:off x="7461250" y="22860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187" name="TextBox 186">
              <a:extLst>
                <a:ext uri="{FF2B5EF4-FFF2-40B4-BE49-F238E27FC236}">
                  <a16:creationId xmlns:a16="http://schemas.microsoft.com/office/drawing/2014/main" id="{D8412B73-CA1E-EF52-7C2E-CD6F2F545EE2}"/>
                </a:ext>
              </a:extLst>
            </p:cNvPr>
            <p:cNvSpPr txBox="1"/>
            <p:nvPr/>
          </p:nvSpPr>
          <p:spPr>
            <a:xfrm>
              <a:off x="7200900" y="22860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188" name="TextBox 187">
              <a:extLst>
                <a:ext uri="{FF2B5EF4-FFF2-40B4-BE49-F238E27FC236}">
                  <a16:creationId xmlns:a16="http://schemas.microsoft.com/office/drawing/2014/main" id="{525D2C84-9F6B-7C9A-B176-1C016B2B7A3A}"/>
                </a:ext>
              </a:extLst>
            </p:cNvPr>
            <p:cNvSpPr txBox="1"/>
            <p:nvPr/>
          </p:nvSpPr>
          <p:spPr>
            <a:xfrm>
              <a:off x="7146925" y="22860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189" name="TextBox 188">
              <a:extLst>
                <a:ext uri="{FF2B5EF4-FFF2-40B4-BE49-F238E27FC236}">
                  <a16:creationId xmlns:a16="http://schemas.microsoft.com/office/drawing/2014/main" id="{222686C6-1962-2612-A1EF-169640C14978}"/>
                </a:ext>
              </a:extLst>
            </p:cNvPr>
            <p:cNvSpPr txBox="1"/>
            <p:nvPr/>
          </p:nvSpPr>
          <p:spPr>
            <a:xfrm>
              <a:off x="7124700" y="22860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190" name="TextBox 189">
              <a:extLst>
                <a:ext uri="{FF2B5EF4-FFF2-40B4-BE49-F238E27FC236}">
                  <a16:creationId xmlns:a16="http://schemas.microsoft.com/office/drawing/2014/main" id="{0F8839AC-10EB-35F0-F656-28EB38B73CB4}"/>
                </a:ext>
              </a:extLst>
            </p:cNvPr>
            <p:cNvSpPr txBox="1"/>
            <p:nvPr/>
          </p:nvSpPr>
          <p:spPr>
            <a:xfrm>
              <a:off x="7204075" y="22860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191" name="TextBox 190">
              <a:extLst>
                <a:ext uri="{FF2B5EF4-FFF2-40B4-BE49-F238E27FC236}">
                  <a16:creationId xmlns:a16="http://schemas.microsoft.com/office/drawing/2014/main" id="{9DE8EF8C-9874-6929-7A0D-99155BECA205}"/>
                </a:ext>
              </a:extLst>
            </p:cNvPr>
            <p:cNvSpPr txBox="1"/>
            <p:nvPr/>
          </p:nvSpPr>
          <p:spPr>
            <a:xfrm>
              <a:off x="7458075" y="22860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192" name="TextBox 191">
              <a:extLst>
                <a:ext uri="{FF2B5EF4-FFF2-40B4-BE49-F238E27FC236}">
                  <a16:creationId xmlns:a16="http://schemas.microsoft.com/office/drawing/2014/main" id="{4CED121F-0502-AA91-2AFA-940CE50ABE3F}"/>
                </a:ext>
              </a:extLst>
            </p:cNvPr>
            <p:cNvSpPr txBox="1"/>
            <p:nvPr/>
          </p:nvSpPr>
          <p:spPr>
            <a:xfrm>
              <a:off x="7080250" y="22860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193" name="TextBox 192">
              <a:extLst>
                <a:ext uri="{FF2B5EF4-FFF2-40B4-BE49-F238E27FC236}">
                  <a16:creationId xmlns:a16="http://schemas.microsoft.com/office/drawing/2014/main" id="{5E4B3720-8BE6-0583-1F16-0F37D0BF6B57}"/>
                </a:ext>
              </a:extLst>
            </p:cNvPr>
            <p:cNvSpPr txBox="1"/>
            <p:nvPr/>
          </p:nvSpPr>
          <p:spPr>
            <a:xfrm>
              <a:off x="7070725" y="22860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194" name="TextBox 193">
              <a:extLst>
                <a:ext uri="{FF2B5EF4-FFF2-40B4-BE49-F238E27FC236}">
                  <a16:creationId xmlns:a16="http://schemas.microsoft.com/office/drawing/2014/main" id="{B4842FAF-774A-9095-E25B-2DAA996C882B}"/>
                </a:ext>
              </a:extLst>
            </p:cNvPr>
            <p:cNvSpPr txBox="1"/>
            <p:nvPr/>
          </p:nvSpPr>
          <p:spPr>
            <a:xfrm>
              <a:off x="6692900" y="21304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195" name="TextBox 194">
              <a:extLst>
                <a:ext uri="{FF2B5EF4-FFF2-40B4-BE49-F238E27FC236}">
                  <a16:creationId xmlns:a16="http://schemas.microsoft.com/office/drawing/2014/main" id="{B318312F-F476-55F0-3074-282A2D5156DB}"/>
                </a:ext>
              </a:extLst>
            </p:cNvPr>
            <p:cNvSpPr txBox="1"/>
            <p:nvPr/>
          </p:nvSpPr>
          <p:spPr>
            <a:xfrm>
              <a:off x="6648450" y="212725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196" name="TextBox 195">
              <a:extLst>
                <a:ext uri="{FF2B5EF4-FFF2-40B4-BE49-F238E27FC236}">
                  <a16:creationId xmlns:a16="http://schemas.microsoft.com/office/drawing/2014/main" id="{7B2CFE93-F707-A2B1-4116-3C360F74CA41}"/>
                </a:ext>
              </a:extLst>
            </p:cNvPr>
            <p:cNvSpPr txBox="1"/>
            <p:nvPr/>
          </p:nvSpPr>
          <p:spPr>
            <a:xfrm>
              <a:off x="6638925" y="212725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197" name="TextBox 196">
              <a:extLst>
                <a:ext uri="{FF2B5EF4-FFF2-40B4-BE49-F238E27FC236}">
                  <a16:creationId xmlns:a16="http://schemas.microsoft.com/office/drawing/2014/main" id="{A5490493-F1B5-175C-DEBA-49541DE34394}"/>
                </a:ext>
              </a:extLst>
            </p:cNvPr>
            <p:cNvSpPr txBox="1"/>
            <p:nvPr/>
          </p:nvSpPr>
          <p:spPr>
            <a:xfrm>
              <a:off x="6616700" y="208915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198" name="TextBox 197">
              <a:extLst>
                <a:ext uri="{FF2B5EF4-FFF2-40B4-BE49-F238E27FC236}">
                  <a16:creationId xmlns:a16="http://schemas.microsoft.com/office/drawing/2014/main" id="{854A6E32-ECD1-3BFF-2183-C5B0265B4B00}"/>
                </a:ext>
              </a:extLst>
            </p:cNvPr>
            <p:cNvSpPr txBox="1"/>
            <p:nvPr/>
          </p:nvSpPr>
          <p:spPr>
            <a:xfrm>
              <a:off x="6575425" y="202247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199" name="TextBox 198">
              <a:extLst>
                <a:ext uri="{FF2B5EF4-FFF2-40B4-BE49-F238E27FC236}">
                  <a16:creationId xmlns:a16="http://schemas.microsoft.com/office/drawing/2014/main" id="{4037EABA-07A9-7C24-7988-5E0D7C581FAB}"/>
                </a:ext>
              </a:extLst>
            </p:cNvPr>
            <p:cNvSpPr txBox="1"/>
            <p:nvPr/>
          </p:nvSpPr>
          <p:spPr>
            <a:xfrm>
              <a:off x="6553200" y="202247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00" name="TextBox 199">
              <a:extLst>
                <a:ext uri="{FF2B5EF4-FFF2-40B4-BE49-F238E27FC236}">
                  <a16:creationId xmlns:a16="http://schemas.microsoft.com/office/drawing/2014/main" id="{3BC26EC9-CE09-E34C-166F-EFA8D6FE268F}"/>
                </a:ext>
              </a:extLst>
            </p:cNvPr>
            <p:cNvSpPr txBox="1"/>
            <p:nvPr/>
          </p:nvSpPr>
          <p:spPr>
            <a:xfrm>
              <a:off x="6543675" y="202247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01" name="TextBox 200">
              <a:extLst>
                <a:ext uri="{FF2B5EF4-FFF2-40B4-BE49-F238E27FC236}">
                  <a16:creationId xmlns:a16="http://schemas.microsoft.com/office/drawing/2014/main" id="{D4472200-6E2C-5499-3581-3F286AD20229}"/>
                </a:ext>
              </a:extLst>
            </p:cNvPr>
            <p:cNvSpPr txBox="1"/>
            <p:nvPr/>
          </p:nvSpPr>
          <p:spPr>
            <a:xfrm>
              <a:off x="6534150" y="202247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02" name="TextBox 201">
              <a:extLst>
                <a:ext uri="{FF2B5EF4-FFF2-40B4-BE49-F238E27FC236}">
                  <a16:creationId xmlns:a16="http://schemas.microsoft.com/office/drawing/2014/main" id="{C6807415-B796-67DE-7FF9-D7734CE4223C}"/>
                </a:ext>
              </a:extLst>
            </p:cNvPr>
            <p:cNvSpPr txBox="1"/>
            <p:nvPr/>
          </p:nvSpPr>
          <p:spPr>
            <a:xfrm>
              <a:off x="6524625" y="202247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03" name="TextBox 202">
              <a:extLst>
                <a:ext uri="{FF2B5EF4-FFF2-40B4-BE49-F238E27FC236}">
                  <a16:creationId xmlns:a16="http://schemas.microsoft.com/office/drawing/2014/main" id="{61583BD9-7375-61CA-0190-C031C0EC1A8F}"/>
                </a:ext>
              </a:extLst>
            </p:cNvPr>
            <p:cNvSpPr txBox="1"/>
            <p:nvPr/>
          </p:nvSpPr>
          <p:spPr>
            <a:xfrm>
              <a:off x="6505575" y="199707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04" name="TextBox 203">
              <a:extLst>
                <a:ext uri="{FF2B5EF4-FFF2-40B4-BE49-F238E27FC236}">
                  <a16:creationId xmlns:a16="http://schemas.microsoft.com/office/drawing/2014/main" id="{4CC58CB6-8267-4151-DD08-8CA92DEE3A1C}"/>
                </a:ext>
              </a:extLst>
            </p:cNvPr>
            <p:cNvSpPr txBox="1"/>
            <p:nvPr/>
          </p:nvSpPr>
          <p:spPr>
            <a:xfrm>
              <a:off x="6502400" y="199707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05" name="TextBox 204">
              <a:extLst>
                <a:ext uri="{FF2B5EF4-FFF2-40B4-BE49-F238E27FC236}">
                  <a16:creationId xmlns:a16="http://schemas.microsoft.com/office/drawing/2014/main" id="{08455C60-B248-551E-7BEA-6A67C1CD8FE5}"/>
                </a:ext>
              </a:extLst>
            </p:cNvPr>
            <p:cNvSpPr txBox="1"/>
            <p:nvPr/>
          </p:nvSpPr>
          <p:spPr>
            <a:xfrm>
              <a:off x="6486525" y="199707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06" name="TextBox 205">
              <a:extLst>
                <a:ext uri="{FF2B5EF4-FFF2-40B4-BE49-F238E27FC236}">
                  <a16:creationId xmlns:a16="http://schemas.microsoft.com/office/drawing/2014/main" id="{C3E8F782-D1F7-2200-8DB8-0C4C0CD598C9}"/>
                </a:ext>
              </a:extLst>
            </p:cNvPr>
            <p:cNvSpPr txBox="1"/>
            <p:nvPr/>
          </p:nvSpPr>
          <p:spPr>
            <a:xfrm>
              <a:off x="6477000" y="199707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07" name="TextBox 206">
              <a:extLst>
                <a:ext uri="{FF2B5EF4-FFF2-40B4-BE49-F238E27FC236}">
                  <a16:creationId xmlns:a16="http://schemas.microsoft.com/office/drawing/2014/main" id="{1B436A70-F732-C628-BD38-29DF8B2CC6A8}"/>
                </a:ext>
              </a:extLst>
            </p:cNvPr>
            <p:cNvSpPr txBox="1"/>
            <p:nvPr/>
          </p:nvSpPr>
          <p:spPr>
            <a:xfrm>
              <a:off x="6461125" y="199707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08" name="TextBox 207">
              <a:extLst>
                <a:ext uri="{FF2B5EF4-FFF2-40B4-BE49-F238E27FC236}">
                  <a16:creationId xmlns:a16="http://schemas.microsoft.com/office/drawing/2014/main" id="{94A668AC-51C8-4E96-615A-CC88921DB322}"/>
                </a:ext>
              </a:extLst>
            </p:cNvPr>
            <p:cNvSpPr txBox="1"/>
            <p:nvPr/>
          </p:nvSpPr>
          <p:spPr>
            <a:xfrm>
              <a:off x="6445250" y="199707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09" name="TextBox 208">
              <a:extLst>
                <a:ext uri="{FF2B5EF4-FFF2-40B4-BE49-F238E27FC236}">
                  <a16:creationId xmlns:a16="http://schemas.microsoft.com/office/drawing/2014/main" id="{32A349CB-9CE3-E824-3148-D98B049153B2}"/>
                </a:ext>
              </a:extLst>
            </p:cNvPr>
            <p:cNvSpPr txBox="1"/>
            <p:nvPr/>
          </p:nvSpPr>
          <p:spPr>
            <a:xfrm>
              <a:off x="6432550" y="198755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10" name="TextBox 209">
              <a:extLst>
                <a:ext uri="{FF2B5EF4-FFF2-40B4-BE49-F238E27FC236}">
                  <a16:creationId xmlns:a16="http://schemas.microsoft.com/office/drawing/2014/main" id="{ACAE6A14-6D26-02BF-25EA-BA88CC21D8A0}"/>
                </a:ext>
              </a:extLst>
            </p:cNvPr>
            <p:cNvSpPr txBox="1"/>
            <p:nvPr/>
          </p:nvSpPr>
          <p:spPr>
            <a:xfrm>
              <a:off x="6429375" y="198755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11" name="TextBox 210">
              <a:extLst>
                <a:ext uri="{FF2B5EF4-FFF2-40B4-BE49-F238E27FC236}">
                  <a16:creationId xmlns:a16="http://schemas.microsoft.com/office/drawing/2014/main" id="{98A00AA3-6A62-D862-A948-0CED04212368}"/>
                </a:ext>
              </a:extLst>
            </p:cNvPr>
            <p:cNvSpPr txBox="1"/>
            <p:nvPr/>
          </p:nvSpPr>
          <p:spPr>
            <a:xfrm>
              <a:off x="6365875" y="194627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12" name="TextBox 211">
              <a:extLst>
                <a:ext uri="{FF2B5EF4-FFF2-40B4-BE49-F238E27FC236}">
                  <a16:creationId xmlns:a16="http://schemas.microsoft.com/office/drawing/2014/main" id="{FB8B745C-93E9-37BA-98D7-43DC2FD7F132}"/>
                </a:ext>
              </a:extLst>
            </p:cNvPr>
            <p:cNvSpPr txBox="1"/>
            <p:nvPr/>
          </p:nvSpPr>
          <p:spPr>
            <a:xfrm>
              <a:off x="6334125" y="189547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13" name="TextBox 212">
              <a:extLst>
                <a:ext uri="{FF2B5EF4-FFF2-40B4-BE49-F238E27FC236}">
                  <a16:creationId xmlns:a16="http://schemas.microsoft.com/office/drawing/2014/main" id="{4CBAFEBD-5260-D927-CD49-64BA8422BB28}"/>
                </a:ext>
              </a:extLst>
            </p:cNvPr>
            <p:cNvSpPr txBox="1"/>
            <p:nvPr/>
          </p:nvSpPr>
          <p:spPr>
            <a:xfrm>
              <a:off x="6321425" y="18669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14" name="TextBox 213">
              <a:extLst>
                <a:ext uri="{FF2B5EF4-FFF2-40B4-BE49-F238E27FC236}">
                  <a16:creationId xmlns:a16="http://schemas.microsoft.com/office/drawing/2014/main" id="{E847FA1B-86D4-B219-8799-EBF893721345}"/>
                </a:ext>
              </a:extLst>
            </p:cNvPr>
            <p:cNvSpPr txBox="1"/>
            <p:nvPr/>
          </p:nvSpPr>
          <p:spPr>
            <a:xfrm>
              <a:off x="6296025" y="18669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15" name="TextBox 214">
              <a:extLst>
                <a:ext uri="{FF2B5EF4-FFF2-40B4-BE49-F238E27FC236}">
                  <a16:creationId xmlns:a16="http://schemas.microsoft.com/office/drawing/2014/main" id="{A87800C3-5E55-FBCA-B91C-356D83C8FBF8}"/>
                </a:ext>
              </a:extLst>
            </p:cNvPr>
            <p:cNvSpPr txBox="1"/>
            <p:nvPr/>
          </p:nvSpPr>
          <p:spPr>
            <a:xfrm>
              <a:off x="6283325" y="18669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16" name="TextBox 215">
              <a:extLst>
                <a:ext uri="{FF2B5EF4-FFF2-40B4-BE49-F238E27FC236}">
                  <a16:creationId xmlns:a16="http://schemas.microsoft.com/office/drawing/2014/main" id="{81775F3E-516F-DBA8-D299-E8D5508FEE9C}"/>
                </a:ext>
              </a:extLst>
            </p:cNvPr>
            <p:cNvSpPr txBox="1"/>
            <p:nvPr/>
          </p:nvSpPr>
          <p:spPr>
            <a:xfrm>
              <a:off x="6270625" y="18669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17" name="TextBox 216">
              <a:extLst>
                <a:ext uri="{FF2B5EF4-FFF2-40B4-BE49-F238E27FC236}">
                  <a16:creationId xmlns:a16="http://schemas.microsoft.com/office/drawing/2014/main" id="{E1278AF7-8726-49EE-F9F9-1461B6C196F3}"/>
                </a:ext>
              </a:extLst>
            </p:cNvPr>
            <p:cNvSpPr txBox="1"/>
            <p:nvPr/>
          </p:nvSpPr>
          <p:spPr>
            <a:xfrm>
              <a:off x="6264275" y="18669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18" name="TextBox 217">
              <a:extLst>
                <a:ext uri="{FF2B5EF4-FFF2-40B4-BE49-F238E27FC236}">
                  <a16:creationId xmlns:a16="http://schemas.microsoft.com/office/drawing/2014/main" id="{DD17A182-D9D0-A912-01C3-A1A5CD6A5161}"/>
                </a:ext>
              </a:extLst>
            </p:cNvPr>
            <p:cNvSpPr txBox="1"/>
            <p:nvPr/>
          </p:nvSpPr>
          <p:spPr>
            <a:xfrm>
              <a:off x="6261100" y="18669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19" name="TextBox 218">
              <a:extLst>
                <a:ext uri="{FF2B5EF4-FFF2-40B4-BE49-F238E27FC236}">
                  <a16:creationId xmlns:a16="http://schemas.microsoft.com/office/drawing/2014/main" id="{E30A7510-84DF-58A9-E208-80A94329FBC2}"/>
                </a:ext>
              </a:extLst>
            </p:cNvPr>
            <p:cNvSpPr txBox="1"/>
            <p:nvPr/>
          </p:nvSpPr>
          <p:spPr>
            <a:xfrm>
              <a:off x="6235700" y="18669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20" name="TextBox 219">
              <a:extLst>
                <a:ext uri="{FF2B5EF4-FFF2-40B4-BE49-F238E27FC236}">
                  <a16:creationId xmlns:a16="http://schemas.microsoft.com/office/drawing/2014/main" id="{1783A85D-1AA2-85F2-FFC6-A2A77ACD8718}"/>
                </a:ext>
              </a:extLst>
            </p:cNvPr>
            <p:cNvSpPr txBox="1"/>
            <p:nvPr/>
          </p:nvSpPr>
          <p:spPr>
            <a:xfrm>
              <a:off x="6216650" y="18542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21" name="TextBox 220">
              <a:extLst>
                <a:ext uri="{FF2B5EF4-FFF2-40B4-BE49-F238E27FC236}">
                  <a16:creationId xmlns:a16="http://schemas.microsoft.com/office/drawing/2014/main" id="{62D58027-0D0F-0025-DCDE-56565C99AE43}"/>
                </a:ext>
              </a:extLst>
            </p:cNvPr>
            <p:cNvSpPr txBox="1"/>
            <p:nvPr/>
          </p:nvSpPr>
          <p:spPr>
            <a:xfrm>
              <a:off x="6194425" y="184467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22" name="TextBox 221">
              <a:extLst>
                <a:ext uri="{FF2B5EF4-FFF2-40B4-BE49-F238E27FC236}">
                  <a16:creationId xmlns:a16="http://schemas.microsoft.com/office/drawing/2014/main" id="{E8AD561D-154C-37B3-2994-29C4653D2A60}"/>
                </a:ext>
              </a:extLst>
            </p:cNvPr>
            <p:cNvSpPr txBox="1"/>
            <p:nvPr/>
          </p:nvSpPr>
          <p:spPr>
            <a:xfrm>
              <a:off x="6184900" y="18415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23" name="TextBox 222">
              <a:extLst>
                <a:ext uri="{FF2B5EF4-FFF2-40B4-BE49-F238E27FC236}">
                  <a16:creationId xmlns:a16="http://schemas.microsoft.com/office/drawing/2014/main" id="{9CC74253-B8C5-8568-AAEB-675E341581C6}"/>
                </a:ext>
              </a:extLst>
            </p:cNvPr>
            <p:cNvSpPr txBox="1"/>
            <p:nvPr/>
          </p:nvSpPr>
          <p:spPr>
            <a:xfrm>
              <a:off x="6169025" y="18415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24" name="TextBox 223">
              <a:extLst>
                <a:ext uri="{FF2B5EF4-FFF2-40B4-BE49-F238E27FC236}">
                  <a16:creationId xmlns:a16="http://schemas.microsoft.com/office/drawing/2014/main" id="{10759671-D651-4BD3-CB1D-2A001F6565A6}"/>
                </a:ext>
              </a:extLst>
            </p:cNvPr>
            <p:cNvSpPr txBox="1"/>
            <p:nvPr/>
          </p:nvSpPr>
          <p:spPr>
            <a:xfrm>
              <a:off x="6149975" y="18383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25" name="TextBox 224">
              <a:extLst>
                <a:ext uri="{FF2B5EF4-FFF2-40B4-BE49-F238E27FC236}">
                  <a16:creationId xmlns:a16="http://schemas.microsoft.com/office/drawing/2014/main" id="{1B16A22F-29D7-A8E5-0743-60A320A67A6F}"/>
                </a:ext>
              </a:extLst>
            </p:cNvPr>
            <p:cNvSpPr txBox="1"/>
            <p:nvPr/>
          </p:nvSpPr>
          <p:spPr>
            <a:xfrm>
              <a:off x="6140450" y="18256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26" name="TextBox 225">
              <a:extLst>
                <a:ext uri="{FF2B5EF4-FFF2-40B4-BE49-F238E27FC236}">
                  <a16:creationId xmlns:a16="http://schemas.microsoft.com/office/drawing/2014/main" id="{86650EF7-CA3D-2574-296D-2AC3BE7C5CE0}"/>
                </a:ext>
              </a:extLst>
            </p:cNvPr>
            <p:cNvSpPr txBox="1"/>
            <p:nvPr/>
          </p:nvSpPr>
          <p:spPr>
            <a:xfrm>
              <a:off x="6134100" y="18256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27" name="TextBox 226">
              <a:extLst>
                <a:ext uri="{FF2B5EF4-FFF2-40B4-BE49-F238E27FC236}">
                  <a16:creationId xmlns:a16="http://schemas.microsoft.com/office/drawing/2014/main" id="{D29D77F6-9F6B-836E-5106-EDDA11D6AC92}"/>
                </a:ext>
              </a:extLst>
            </p:cNvPr>
            <p:cNvSpPr txBox="1"/>
            <p:nvPr/>
          </p:nvSpPr>
          <p:spPr>
            <a:xfrm>
              <a:off x="6118225" y="18256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28" name="TextBox 227">
              <a:extLst>
                <a:ext uri="{FF2B5EF4-FFF2-40B4-BE49-F238E27FC236}">
                  <a16:creationId xmlns:a16="http://schemas.microsoft.com/office/drawing/2014/main" id="{89CBF4EA-63E8-D2CF-6B22-F063BE8B1536}"/>
                </a:ext>
              </a:extLst>
            </p:cNvPr>
            <p:cNvSpPr txBox="1"/>
            <p:nvPr/>
          </p:nvSpPr>
          <p:spPr>
            <a:xfrm>
              <a:off x="6108700" y="18256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29" name="TextBox 228">
              <a:extLst>
                <a:ext uri="{FF2B5EF4-FFF2-40B4-BE49-F238E27FC236}">
                  <a16:creationId xmlns:a16="http://schemas.microsoft.com/office/drawing/2014/main" id="{9B8D3C95-A24F-3C66-4F26-46A3AA8FF10E}"/>
                </a:ext>
              </a:extLst>
            </p:cNvPr>
            <p:cNvSpPr txBox="1"/>
            <p:nvPr/>
          </p:nvSpPr>
          <p:spPr>
            <a:xfrm>
              <a:off x="6099175" y="18256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30" name="TextBox 229">
              <a:extLst>
                <a:ext uri="{FF2B5EF4-FFF2-40B4-BE49-F238E27FC236}">
                  <a16:creationId xmlns:a16="http://schemas.microsoft.com/office/drawing/2014/main" id="{DE0F40F4-46C5-3F87-AAA6-9287E97EF70C}"/>
                </a:ext>
              </a:extLst>
            </p:cNvPr>
            <p:cNvSpPr txBox="1"/>
            <p:nvPr/>
          </p:nvSpPr>
          <p:spPr>
            <a:xfrm>
              <a:off x="6092825" y="18256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31" name="TextBox 230">
              <a:extLst>
                <a:ext uri="{FF2B5EF4-FFF2-40B4-BE49-F238E27FC236}">
                  <a16:creationId xmlns:a16="http://schemas.microsoft.com/office/drawing/2014/main" id="{506F039C-1699-5AD6-7BB7-415C881C67C4}"/>
                </a:ext>
              </a:extLst>
            </p:cNvPr>
            <p:cNvSpPr txBox="1"/>
            <p:nvPr/>
          </p:nvSpPr>
          <p:spPr>
            <a:xfrm>
              <a:off x="6076950" y="18002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32" name="TextBox 231">
              <a:extLst>
                <a:ext uri="{FF2B5EF4-FFF2-40B4-BE49-F238E27FC236}">
                  <a16:creationId xmlns:a16="http://schemas.microsoft.com/office/drawing/2014/main" id="{F1516A4E-7606-5456-0025-230D417BB89B}"/>
                </a:ext>
              </a:extLst>
            </p:cNvPr>
            <p:cNvSpPr txBox="1"/>
            <p:nvPr/>
          </p:nvSpPr>
          <p:spPr>
            <a:xfrm>
              <a:off x="6067425" y="18002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33" name="TextBox 232">
              <a:extLst>
                <a:ext uri="{FF2B5EF4-FFF2-40B4-BE49-F238E27FC236}">
                  <a16:creationId xmlns:a16="http://schemas.microsoft.com/office/drawing/2014/main" id="{AE7223C1-2671-2020-A690-FC53F618149F}"/>
                </a:ext>
              </a:extLst>
            </p:cNvPr>
            <p:cNvSpPr txBox="1"/>
            <p:nvPr/>
          </p:nvSpPr>
          <p:spPr>
            <a:xfrm>
              <a:off x="6048375" y="18002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34" name="TextBox 233">
              <a:extLst>
                <a:ext uri="{FF2B5EF4-FFF2-40B4-BE49-F238E27FC236}">
                  <a16:creationId xmlns:a16="http://schemas.microsoft.com/office/drawing/2014/main" id="{12DD3EB9-1F6F-9021-8886-750ACD4BA4A5}"/>
                </a:ext>
              </a:extLst>
            </p:cNvPr>
            <p:cNvSpPr txBox="1"/>
            <p:nvPr/>
          </p:nvSpPr>
          <p:spPr>
            <a:xfrm>
              <a:off x="6038850" y="18002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35" name="TextBox 234">
              <a:extLst>
                <a:ext uri="{FF2B5EF4-FFF2-40B4-BE49-F238E27FC236}">
                  <a16:creationId xmlns:a16="http://schemas.microsoft.com/office/drawing/2014/main" id="{E2440301-1798-C168-0E64-2B4E9B844473}"/>
                </a:ext>
              </a:extLst>
            </p:cNvPr>
            <p:cNvSpPr txBox="1"/>
            <p:nvPr/>
          </p:nvSpPr>
          <p:spPr>
            <a:xfrm>
              <a:off x="6029325" y="18002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36" name="TextBox 235">
              <a:extLst>
                <a:ext uri="{FF2B5EF4-FFF2-40B4-BE49-F238E27FC236}">
                  <a16:creationId xmlns:a16="http://schemas.microsoft.com/office/drawing/2014/main" id="{C25E7EC4-5376-C226-29D4-7AD3D47886E6}"/>
                </a:ext>
              </a:extLst>
            </p:cNvPr>
            <p:cNvSpPr txBox="1"/>
            <p:nvPr/>
          </p:nvSpPr>
          <p:spPr>
            <a:xfrm>
              <a:off x="6026150" y="18002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37" name="TextBox 236">
              <a:extLst>
                <a:ext uri="{FF2B5EF4-FFF2-40B4-BE49-F238E27FC236}">
                  <a16:creationId xmlns:a16="http://schemas.microsoft.com/office/drawing/2014/main" id="{EC7BA3A6-E4EE-D968-9760-09D704CFABF9}"/>
                </a:ext>
              </a:extLst>
            </p:cNvPr>
            <p:cNvSpPr txBox="1"/>
            <p:nvPr/>
          </p:nvSpPr>
          <p:spPr>
            <a:xfrm>
              <a:off x="6013450" y="18002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38" name="TextBox 237">
              <a:extLst>
                <a:ext uri="{FF2B5EF4-FFF2-40B4-BE49-F238E27FC236}">
                  <a16:creationId xmlns:a16="http://schemas.microsoft.com/office/drawing/2014/main" id="{091FB581-8AB7-7970-AB2E-8A741E585172}"/>
                </a:ext>
              </a:extLst>
            </p:cNvPr>
            <p:cNvSpPr txBox="1"/>
            <p:nvPr/>
          </p:nvSpPr>
          <p:spPr>
            <a:xfrm>
              <a:off x="6007100" y="18002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39" name="TextBox 238">
              <a:extLst>
                <a:ext uri="{FF2B5EF4-FFF2-40B4-BE49-F238E27FC236}">
                  <a16:creationId xmlns:a16="http://schemas.microsoft.com/office/drawing/2014/main" id="{7B5BE6FF-AB7C-FA4B-8FAA-9FB108AD9400}"/>
                </a:ext>
              </a:extLst>
            </p:cNvPr>
            <p:cNvSpPr txBox="1"/>
            <p:nvPr/>
          </p:nvSpPr>
          <p:spPr>
            <a:xfrm>
              <a:off x="5997575" y="18002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40" name="TextBox 239">
              <a:extLst>
                <a:ext uri="{FF2B5EF4-FFF2-40B4-BE49-F238E27FC236}">
                  <a16:creationId xmlns:a16="http://schemas.microsoft.com/office/drawing/2014/main" id="{E464F75B-CBA4-4360-A9FF-ADC6223456CC}"/>
                </a:ext>
              </a:extLst>
            </p:cNvPr>
            <p:cNvSpPr txBox="1"/>
            <p:nvPr/>
          </p:nvSpPr>
          <p:spPr>
            <a:xfrm>
              <a:off x="5994400" y="18002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41" name="TextBox 240">
              <a:extLst>
                <a:ext uri="{FF2B5EF4-FFF2-40B4-BE49-F238E27FC236}">
                  <a16:creationId xmlns:a16="http://schemas.microsoft.com/office/drawing/2014/main" id="{99110AB0-0650-044B-F1A1-7C687FEC6D2D}"/>
                </a:ext>
              </a:extLst>
            </p:cNvPr>
            <p:cNvSpPr txBox="1"/>
            <p:nvPr/>
          </p:nvSpPr>
          <p:spPr>
            <a:xfrm>
              <a:off x="6003925" y="18002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42" name="TextBox 241">
              <a:extLst>
                <a:ext uri="{FF2B5EF4-FFF2-40B4-BE49-F238E27FC236}">
                  <a16:creationId xmlns:a16="http://schemas.microsoft.com/office/drawing/2014/main" id="{77AC26F1-FC03-6EDA-4E70-969D30BDCD02}"/>
                </a:ext>
              </a:extLst>
            </p:cNvPr>
            <p:cNvSpPr txBox="1"/>
            <p:nvPr/>
          </p:nvSpPr>
          <p:spPr>
            <a:xfrm>
              <a:off x="5965825" y="179387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43" name="TextBox 242">
              <a:extLst>
                <a:ext uri="{FF2B5EF4-FFF2-40B4-BE49-F238E27FC236}">
                  <a16:creationId xmlns:a16="http://schemas.microsoft.com/office/drawing/2014/main" id="{61ED088C-3C8A-1886-4EE7-FF7B70B353B2}"/>
                </a:ext>
              </a:extLst>
            </p:cNvPr>
            <p:cNvSpPr txBox="1"/>
            <p:nvPr/>
          </p:nvSpPr>
          <p:spPr>
            <a:xfrm>
              <a:off x="5956300" y="179387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44" name="TextBox 243">
              <a:extLst>
                <a:ext uri="{FF2B5EF4-FFF2-40B4-BE49-F238E27FC236}">
                  <a16:creationId xmlns:a16="http://schemas.microsoft.com/office/drawing/2014/main" id="{0B40D60A-FC5F-1A93-BDA6-270DED791A82}"/>
                </a:ext>
              </a:extLst>
            </p:cNvPr>
            <p:cNvSpPr txBox="1"/>
            <p:nvPr/>
          </p:nvSpPr>
          <p:spPr>
            <a:xfrm>
              <a:off x="5946775" y="179387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45" name="TextBox 244">
              <a:extLst>
                <a:ext uri="{FF2B5EF4-FFF2-40B4-BE49-F238E27FC236}">
                  <a16:creationId xmlns:a16="http://schemas.microsoft.com/office/drawing/2014/main" id="{60BEFE3C-2008-86D0-8D0E-C6E06FF5A8D1}"/>
                </a:ext>
              </a:extLst>
            </p:cNvPr>
            <p:cNvSpPr txBox="1"/>
            <p:nvPr/>
          </p:nvSpPr>
          <p:spPr>
            <a:xfrm>
              <a:off x="5915025" y="17653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46" name="TextBox 245">
              <a:extLst>
                <a:ext uri="{FF2B5EF4-FFF2-40B4-BE49-F238E27FC236}">
                  <a16:creationId xmlns:a16="http://schemas.microsoft.com/office/drawing/2014/main" id="{AD28B7E9-9866-E257-8687-F309D4FBB655}"/>
                </a:ext>
              </a:extLst>
            </p:cNvPr>
            <p:cNvSpPr txBox="1"/>
            <p:nvPr/>
          </p:nvSpPr>
          <p:spPr>
            <a:xfrm>
              <a:off x="5895975" y="17526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47" name="TextBox 246">
              <a:extLst>
                <a:ext uri="{FF2B5EF4-FFF2-40B4-BE49-F238E27FC236}">
                  <a16:creationId xmlns:a16="http://schemas.microsoft.com/office/drawing/2014/main" id="{9C9F11C9-36C2-76E6-4B1B-46DCDFC77A35}"/>
                </a:ext>
              </a:extLst>
            </p:cNvPr>
            <p:cNvSpPr txBox="1"/>
            <p:nvPr/>
          </p:nvSpPr>
          <p:spPr>
            <a:xfrm>
              <a:off x="5883275" y="17526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48" name="TextBox 247">
              <a:extLst>
                <a:ext uri="{FF2B5EF4-FFF2-40B4-BE49-F238E27FC236}">
                  <a16:creationId xmlns:a16="http://schemas.microsoft.com/office/drawing/2014/main" id="{D006C3DD-6708-4110-6876-340B7FDFA0BA}"/>
                </a:ext>
              </a:extLst>
            </p:cNvPr>
            <p:cNvSpPr txBox="1"/>
            <p:nvPr/>
          </p:nvSpPr>
          <p:spPr>
            <a:xfrm>
              <a:off x="5873750" y="17526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49" name="TextBox 248">
              <a:extLst>
                <a:ext uri="{FF2B5EF4-FFF2-40B4-BE49-F238E27FC236}">
                  <a16:creationId xmlns:a16="http://schemas.microsoft.com/office/drawing/2014/main" id="{9072511F-DD00-070D-8005-925DA8CE5432}"/>
                </a:ext>
              </a:extLst>
            </p:cNvPr>
            <p:cNvSpPr txBox="1"/>
            <p:nvPr/>
          </p:nvSpPr>
          <p:spPr>
            <a:xfrm>
              <a:off x="5861050" y="17526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50" name="TextBox 249">
              <a:extLst>
                <a:ext uri="{FF2B5EF4-FFF2-40B4-BE49-F238E27FC236}">
                  <a16:creationId xmlns:a16="http://schemas.microsoft.com/office/drawing/2014/main" id="{3502AE96-18B5-7926-5996-8CB3AD53BE0B}"/>
                </a:ext>
              </a:extLst>
            </p:cNvPr>
            <p:cNvSpPr txBox="1"/>
            <p:nvPr/>
          </p:nvSpPr>
          <p:spPr>
            <a:xfrm>
              <a:off x="5854700" y="17526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51" name="TextBox 250">
              <a:extLst>
                <a:ext uri="{FF2B5EF4-FFF2-40B4-BE49-F238E27FC236}">
                  <a16:creationId xmlns:a16="http://schemas.microsoft.com/office/drawing/2014/main" id="{AD9FC37D-B240-ED3E-356C-8A48230562FB}"/>
                </a:ext>
              </a:extLst>
            </p:cNvPr>
            <p:cNvSpPr txBox="1"/>
            <p:nvPr/>
          </p:nvSpPr>
          <p:spPr>
            <a:xfrm>
              <a:off x="5845175" y="17526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52" name="TextBox 251">
              <a:extLst>
                <a:ext uri="{FF2B5EF4-FFF2-40B4-BE49-F238E27FC236}">
                  <a16:creationId xmlns:a16="http://schemas.microsoft.com/office/drawing/2014/main" id="{A261C32F-E9C2-8615-102C-AE3BE14932E1}"/>
                </a:ext>
              </a:extLst>
            </p:cNvPr>
            <p:cNvSpPr txBox="1"/>
            <p:nvPr/>
          </p:nvSpPr>
          <p:spPr>
            <a:xfrm>
              <a:off x="5829300" y="174625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53" name="TextBox 252">
              <a:extLst>
                <a:ext uri="{FF2B5EF4-FFF2-40B4-BE49-F238E27FC236}">
                  <a16:creationId xmlns:a16="http://schemas.microsoft.com/office/drawing/2014/main" id="{305F2D41-EF78-6674-A939-B6F62334AFF9}"/>
                </a:ext>
              </a:extLst>
            </p:cNvPr>
            <p:cNvSpPr txBox="1"/>
            <p:nvPr/>
          </p:nvSpPr>
          <p:spPr>
            <a:xfrm>
              <a:off x="5819775" y="17367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54" name="TextBox 253">
              <a:extLst>
                <a:ext uri="{FF2B5EF4-FFF2-40B4-BE49-F238E27FC236}">
                  <a16:creationId xmlns:a16="http://schemas.microsoft.com/office/drawing/2014/main" id="{595C935F-2813-3B70-3068-DA7B1FBE4F2E}"/>
                </a:ext>
              </a:extLst>
            </p:cNvPr>
            <p:cNvSpPr txBox="1"/>
            <p:nvPr/>
          </p:nvSpPr>
          <p:spPr>
            <a:xfrm>
              <a:off x="5813425" y="17272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55" name="TextBox 254">
              <a:extLst>
                <a:ext uri="{FF2B5EF4-FFF2-40B4-BE49-F238E27FC236}">
                  <a16:creationId xmlns:a16="http://schemas.microsoft.com/office/drawing/2014/main" id="{D269FE10-0FE3-FEEF-3919-7671F3E07B56}"/>
                </a:ext>
              </a:extLst>
            </p:cNvPr>
            <p:cNvSpPr txBox="1"/>
            <p:nvPr/>
          </p:nvSpPr>
          <p:spPr>
            <a:xfrm>
              <a:off x="5800725" y="17240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56" name="TextBox 255">
              <a:extLst>
                <a:ext uri="{FF2B5EF4-FFF2-40B4-BE49-F238E27FC236}">
                  <a16:creationId xmlns:a16="http://schemas.microsoft.com/office/drawing/2014/main" id="{4E87BD89-0C02-7BC3-A1A2-200F2C690ABD}"/>
                </a:ext>
              </a:extLst>
            </p:cNvPr>
            <p:cNvSpPr txBox="1"/>
            <p:nvPr/>
          </p:nvSpPr>
          <p:spPr>
            <a:xfrm>
              <a:off x="5794375" y="17240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57" name="TextBox 256">
              <a:extLst>
                <a:ext uri="{FF2B5EF4-FFF2-40B4-BE49-F238E27FC236}">
                  <a16:creationId xmlns:a16="http://schemas.microsoft.com/office/drawing/2014/main" id="{5C476D72-C74B-8574-BFF9-FBCFABAC644A}"/>
                </a:ext>
              </a:extLst>
            </p:cNvPr>
            <p:cNvSpPr txBox="1"/>
            <p:nvPr/>
          </p:nvSpPr>
          <p:spPr>
            <a:xfrm>
              <a:off x="5756275" y="17145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58" name="TextBox 257">
              <a:extLst>
                <a:ext uri="{FF2B5EF4-FFF2-40B4-BE49-F238E27FC236}">
                  <a16:creationId xmlns:a16="http://schemas.microsoft.com/office/drawing/2014/main" id="{1565A7A1-C5E8-77F5-0403-8067A7AEE496}"/>
                </a:ext>
              </a:extLst>
            </p:cNvPr>
            <p:cNvSpPr txBox="1"/>
            <p:nvPr/>
          </p:nvSpPr>
          <p:spPr>
            <a:xfrm>
              <a:off x="5759450" y="17145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59" name="TextBox 258">
              <a:extLst>
                <a:ext uri="{FF2B5EF4-FFF2-40B4-BE49-F238E27FC236}">
                  <a16:creationId xmlns:a16="http://schemas.microsoft.com/office/drawing/2014/main" id="{1B77144D-4629-38D9-E79C-A4AE26808BE5}"/>
                </a:ext>
              </a:extLst>
            </p:cNvPr>
            <p:cNvSpPr txBox="1"/>
            <p:nvPr/>
          </p:nvSpPr>
          <p:spPr>
            <a:xfrm>
              <a:off x="5746750" y="17145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60" name="TextBox 259">
              <a:extLst>
                <a:ext uri="{FF2B5EF4-FFF2-40B4-BE49-F238E27FC236}">
                  <a16:creationId xmlns:a16="http://schemas.microsoft.com/office/drawing/2014/main" id="{0BE095F4-F5B0-6D4A-F118-63238441D5AD}"/>
                </a:ext>
              </a:extLst>
            </p:cNvPr>
            <p:cNvSpPr txBox="1"/>
            <p:nvPr/>
          </p:nvSpPr>
          <p:spPr>
            <a:xfrm>
              <a:off x="5740400" y="17145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61" name="TextBox 260">
              <a:extLst>
                <a:ext uri="{FF2B5EF4-FFF2-40B4-BE49-F238E27FC236}">
                  <a16:creationId xmlns:a16="http://schemas.microsoft.com/office/drawing/2014/main" id="{0DA1FED0-FC8F-A25C-4C2D-44407C99F1D6}"/>
                </a:ext>
              </a:extLst>
            </p:cNvPr>
            <p:cNvSpPr txBox="1"/>
            <p:nvPr/>
          </p:nvSpPr>
          <p:spPr>
            <a:xfrm>
              <a:off x="5734050" y="17145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62" name="TextBox 261">
              <a:extLst>
                <a:ext uri="{FF2B5EF4-FFF2-40B4-BE49-F238E27FC236}">
                  <a16:creationId xmlns:a16="http://schemas.microsoft.com/office/drawing/2014/main" id="{586AA412-EAFC-1C7F-DDC7-D1D2170C3DB7}"/>
                </a:ext>
              </a:extLst>
            </p:cNvPr>
            <p:cNvSpPr txBox="1"/>
            <p:nvPr/>
          </p:nvSpPr>
          <p:spPr>
            <a:xfrm>
              <a:off x="5721350" y="17145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63" name="TextBox 262">
              <a:extLst>
                <a:ext uri="{FF2B5EF4-FFF2-40B4-BE49-F238E27FC236}">
                  <a16:creationId xmlns:a16="http://schemas.microsoft.com/office/drawing/2014/main" id="{EC687B21-4F96-096C-EC2E-BE2EDC633F3F}"/>
                </a:ext>
              </a:extLst>
            </p:cNvPr>
            <p:cNvSpPr txBox="1"/>
            <p:nvPr/>
          </p:nvSpPr>
          <p:spPr>
            <a:xfrm>
              <a:off x="5708650" y="17145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64" name="TextBox 263">
              <a:extLst>
                <a:ext uri="{FF2B5EF4-FFF2-40B4-BE49-F238E27FC236}">
                  <a16:creationId xmlns:a16="http://schemas.microsoft.com/office/drawing/2014/main" id="{DCB1201B-5243-0579-338A-C351A3CFA8A4}"/>
                </a:ext>
              </a:extLst>
            </p:cNvPr>
            <p:cNvSpPr txBox="1"/>
            <p:nvPr/>
          </p:nvSpPr>
          <p:spPr>
            <a:xfrm>
              <a:off x="5699125" y="17145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65" name="TextBox 264">
              <a:extLst>
                <a:ext uri="{FF2B5EF4-FFF2-40B4-BE49-F238E27FC236}">
                  <a16:creationId xmlns:a16="http://schemas.microsoft.com/office/drawing/2014/main" id="{2F3A1CF8-E461-0883-E8F1-E388DE50AD27}"/>
                </a:ext>
              </a:extLst>
            </p:cNvPr>
            <p:cNvSpPr txBox="1"/>
            <p:nvPr/>
          </p:nvSpPr>
          <p:spPr>
            <a:xfrm>
              <a:off x="5689600" y="17145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66" name="TextBox 265">
              <a:extLst>
                <a:ext uri="{FF2B5EF4-FFF2-40B4-BE49-F238E27FC236}">
                  <a16:creationId xmlns:a16="http://schemas.microsoft.com/office/drawing/2014/main" id="{F095B1D4-5448-E238-F345-C6507791E38F}"/>
                </a:ext>
              </a:extLst>
            </p:cNvPr>
            <p:cNvSpPr txBox="1"/>
            <p:nvPr/>
          </p:nvSpPr>
          <p:spPr>
            <a:xfrm>
              <a:off x="5676900" y="16986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67" name="TextBox 266">
              <a:extLst>
                <a:ext uri="{FF2B5EF4-FFF2-40B4-BE49-F238E27FC236}">
                  <a16:creationId xmlns:a16="http://schemas.microsoft.com/office/drawing/2014/main" id="{518B5903-562D-4F13-0683-90FC82EB92EB}"/>
                </a:ext>
              </a:extLst>
            </p:cNvPr>
            <p:cNvSpPr txBox="1"/>
            <p:nvPr/>
          </p:nvSpPr>
          <p:spPr>
            <a:xfrm>
              <a:off x="5664200" y="16891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68" name="TextBox 267">
              <a:extLst>
                <a:ext uri="{FF2B5EF4-FFF2-40B4-BE49-F238E27FC236}">
                  <a16:creationId xmlns:a16="http://schemas.microsoft.com/office/drawing/2014/main" id="{1A85C2AE-0072-DE7C-9AC8-2FAE4499AD82}"/>
                </a:ext>
              </a:extLst>
            </p:cNvPr>
            <p:cNvSpPr txBox="1"/>
            <p:nvPr/>
          </p:nvSpPr>
          <p:spPr>
            <a:xfrm>
              <a:off x="5657850" y="16891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69" name="TextBox 268">
              <a:extLst>
                <a:ext uri="{FF2B5EF4-FFF2-40B4-BE49-F238E27FC236}">
                  <a16:creationId xmlns:a16="http://schemas.microsoft.com/office/drawing/2014/main" id="{C6A5D39C-0EF0-0BCE-E61E-C984FFC574EB}"/>
                </a:ext>
              </a:extLst>
            </p:cNvPr>
            <p:cNvSpPr txBox="1"/>
            <p:nvPr/>
          </p:nvSpPr>
          <p:spPr>
            <a:xfrm>
              <a:off x="5648325" y="16891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70" name="TextBox 269">
              <a:extLst>
                <a:ext uri="{FF2B5EF4-FFF2-40B4-BE49-F238E27FC236}">
                  <a16:creationId xmlns:a16="http://schemas.microsoft.com/office/drawing/2014/main" id="{2676AACD-C871-F6B9-247A-24639A3BB5CF}"/>
                </a:ext>
              </a:extLst>
            </p:cNvPr>
            <p:cNvSpPr txBox="1"/>
            <p:nvPr/>
          </p:nvSpPr>
          <p:spPr>
            <a:xfrm>
              <a:off x="5626100" y="167957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71" name="TextBox 270">
              <a:extLst>
                <a:ext uri="{FF2B5EF4-FFF2-40B4-BE49-F238E27FC236}">
                  <a16:creationId xmlns:a16="http://schemas.microsoft.com/office/drawing/2014/main" id="{CBA87CB9-1309-49E5-A4DC-E5ED7486DA92}"/>
                </a:ext>
              </a:extLst>
            </p:cNvPr>
            <p:cNvSpPr txBox="1"/>
            <p:nvPr/>
          </p:nvSpPr>
          <p:spPr>
            <a:xfrm>
              <a:off x="5616575" y="167957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72" name="TextBox 271">
              <a:extLst>
                <a:ext uri="{FF2B5EF4-FFF2-40B4-BE49-F238E27FC236}">
                  <a16:creationId xmlns:a16="http://schemas.microsoft.com/office/drawing/2014/main" id="{F300E36A-ED11-78B0-99BA-8EFFDFF61989}"/>
                </a:ext>
              </a:extLst>
            </p:cNvPr>
            <p:cNvSpPr txBox="1"/>
            <p:nvPr/>
          </p:nvSpPr>
          <p:spPr>
            <a:xfrm>
              <a:off x="5603875" y="167957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73" name="TextBox 272">
              <a:extLst>
                <a:ext uri="{FF2B5EF4-FFF2-40B4-BE49-F238E27FC236}">
                  <a16:creationId xmlns:a16="http://schemas.microsoft.com/office/drawing/2014/main" id="{5456FA1C-2216-2C4E-584E-0ED1C0585CB6}"/>
                </a:ext>
              </a:extLst>
            </p:cNvPr>
            <p:cNvSpPr txBox="1"/>
            <p:nvPr/>
          </p:nvSpPr>
          <p:spPr>
            <a:xfrm>
              <a:off x="5591175" y="167957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74" name="TextBox 273">
              <a:extLst>
                <a:ext uri="{FF2B5EF4-FFF2-40B4-BE49-F238E27FC236}">
                  <a16:creationId xmlns:a16="http://schemas.microsoft.com/office/drawing/2014/main" id="{569E93AB-BE81-3B69-3C1D-AB233658025F}"/>
                </a:ext>
              </a:extLst>
            </p:cNvPr>
            <p:cNvSpPr txBox="1"/>
            <p:nvPr/>
          </p:nvSpPr>
          <p:spPr>
            <a:xfrm>
              <a:off x="5584825" y="167957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75" name="TextBox 274">
              <a:extLst>
                <a:ext uri="{FF2B5EF4-FFF2-40B4-BE49-F238E27FC236}">
                  <a16:creationId xmlns:a16="http://schemas.microsoft.com/office/drawing/2014/main" id="{366F0EF6-793F-B6E0-970C-B90B9A2A2531}"/>
                </a:ext>
              </a:extLst>
            </p:cNvPr>
            <p:cNvSpPr txBox="1"/>
            <p:nvPr/>
          </p:nvSpPr>
          <p:spPr>
            <a:xfrm>
              <a:off x="5578475" y="167957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76" name="TextBox 275">
              <a:extLst>
                <a:ext uri="{FF2B5EF4-FFF2-40B4-BE49-F238E27FC236}">
                  <a16:creationId xmlns:a16="http://schemas.microsoft.com/office/drawing/2014/main" id="{C9799FF0-F59F-336E-6E9E-08A1B04CE4B2}"/>
                </a:ext>
              </a:extLst>
            </p:cNvPr>
            <p:cNvSpPr txBox="1"/>
            <p:nvPr/>
          </p:nvSpPr>
          <p:spPr>
            <a:xfrm>
              <a:off x="5314950" y="16224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77" name="TextBox 276">
              <a:extLst>
                <a:ext uri="{FF2B5EF4-FFF2-40B4-BE49-F238E27FC236}">
                  <a16:creationId xmlns:a16="http://schemas.microsoft.com/office/drawing/2014/main" id="{8B494580-6BA9-0B93-2B17-D7ADD7717D55}"/>
                </a:ext>
              </a:extLst>
            </p:cNvPr>
            <p:cNvSpPr txBox="1"/>
            <p:nvPr/>
          </p:nvSpPr>
          <p:spPr>
            <a:xfrm>
              <a:off x="5321300" y="16224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78" name="TextBox 277">
              <a:extLst>
                <a:ext uri="{FF2B5EF4-FFF2-40B4-BE49-F238E27FC236}">
                  <a16:creationId xmlns:a16="http://schemas.microsoft.com/office/drawing/2014/main" id="{9D65F3EE-4829-4F2E-9B20-38C4022835EF}"/>
                </a:ext>
              </a:extLst>
            </p:cNvPr>
            <p:cNvSpPr txBox="1"/>
            <p:nvPr/>
          </p:nvSpPr>
          <p:spPr>
            <a:xfrm>
              <a:off x="5324475" y="16224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79" name="TextBox 278">
              <a:extLst>
                <a:ext uri="{FF2B5EF4-FFF2-40B4-BE49-F238E27FC236}">
                  <a16:creationId xmlns:a16="http://schemas.microsoft.com/office/drawing/2014/main" id="{A8F72FDC-2E8A-F8A6-D610-535AE257ED1E}"/>
                </a:ext>
              </a:extLst>
            </p:cNvPr>
            <p:cNvSpPr txBox="1"/>
            <p:nvPr/>
          </p:nvSpPr>
          <p:spPr>
            <a:xfrm>
              <a:off x="5330825" y="16224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80" name="TextBox 279">
              <a:extLst>
                <a:ext uri="{FF2B5EF4-FFF2-40B4-BE49-F238E27FC236}">
                  <a16:creationId xmlns:a16="http://schemas.microsoft.com/office/drawing/2014/main" id="{788DA6ED-BE8A-A470-E6D2-78FF480607DA}"/>
                </a:ext>
              </a:extLst>
            </p:cNvPr>
            <p:cNvSpPr txBox="1"/>
            <p:nvPr/>
          </p:nvSpPr>
          <p:spPr>
            <a:xfrm>
              <a:off x="5340350" y="16224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81" name="TextBox 280">
              <a:extLst>
                <a:ext uri="{FF2B5EF4-FFF2-40B4-BE49-F238E27FC236}">
                  <a16:creationId xmlns:a16="http://schemas.microsoft.com/office/drawing/2014/main" id="{19376A3D-DE3E-7E7D-7B59-56226B5E4C20}"/>
                </a:ext>
              </a:extLst>
            </p:cNvPr>
            <p:cNvSpPr txBox="1"/>
            <p:nvPr/>
          </p:nvSpPr>
          <p:spPr>
            <a:xfrm>
              <a:off x="5349875" y="16224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82" name="TextBox 281">
              <a:extLst>
                <a:ext uri="{FF2B5EF4-FFF2-40B4-BE49-F238E27FC236}">
                  <a16:creationId xmlns:a16="http://schemas.microsoft.com/office/drawing/2014/main" id="{E911A9CD-D891-C356-8827-BB5C371AF87D}"/>
                </a:ext>
              </a:extLst>
            </p:cNvPr>
            <p:cNvSpPr txBox="1"/>
            <p:nvPr/>
          </p:nvSpPr>
          <p:spPr>
            <a:xfrm>
              <a:off x="5356225" y="163195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83" name="TextBox 282">
              <a:extLst>
                <a:ext uri="{FF2B5EF4-FFF2-40B4-BE49-F238E27FC236}">
                  <a16:creationId xmlns:a16="http://schemas.microsoft.com/office/drawing/2014/main" id="{269107B5-BE9F-4632-5AEE-43E7483EC7D1}"/>
                </a:ext>
              </a:extLst>
            </p:cNvPr>
            <p:cNvSpPr txBox="1"/>
            <p:nvPr/>
          </p:nvSpPr>
          <p:spPr>
            <a:xfrm>
              <a:off x="5365750" y="16351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84" name="TextBox 283">
              <a:extLst>
                <a:ext uri="{FF2B5EF4-FFF2-40B4-BE49-F238E27FC236}">
                  <a16:creationId xmlns:a16="http://schemas.microsoft.com/office/drawing/2014/main" id="{260D75A3-E31B-A7A7-24CA-93FD3976D8EF}"/>
                </a:ext>
              </a:extLst>
            </p:cNvPr>
            <p:cNvSpPr txBox="1"/>
            <p:nvPr/>
          </p:nvSpPr>
          <p:spPr>
            <a:xfrm>
              <a:off x="5375275" y="16351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85" name="TextBox 284">
              <a:extLst>
                <a:ext uri="{FF2B5EF4-FFF2-40B4-BE49-F238E27FC236}">
                  <a16:creationId xmlns:a16="http://schemas.microsoft.com/office/drawing/2014/main" id="{8AEDC410-94B0-8039-A66F-F78FD7461B7D}"/>
                </a:ext>
              </a:extLst>
            </p:cNvPr>
            <p:cNvSpPr txBox="1"/>
            <p:nvPr/>
          </p:nvSpPr>
          <p:spPr>
            <a:xfrm>
              <a:off x="5394325" y="16351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86" name="TextBox 285">
              <a:extLst>
                <a:ext uri="{FF2B5EF4-FFF2-40B4-BE49-F238E27FC236}">
                  <a16:creationId xmlns:a16="http://schemas.microsoft.com/office/drawing/2014/main" id="{BB06B3C0-1F60-5F45-0347-BBADC8964971}"/>
                </a:ext>
              </a:extLst>
            </p:cNvPr>
            <p:cNvSpPr txBox="1"/>
            <p:nvPr/>
          </p:nvSpPr>
          <p:spPr>
            <a:xfrm>
              <a:off x="5410200" y="164465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87" name="TextBox 286">
              <a:extLst>
                <a:ext uri="{FF2B5EF4-FFF2-40B4-BE49-F238E27FC236}">
                  <a16:creationId xmlns:a16="http://schemas.microsoft.com/office/drawing/2014/main" id="{E2A45209-B19D-CC84-8766-E6C9CD0EB2AA}"/>
                </a:ext>
              </a:extLst>
            </p:cNvPr>
            <p:cNvSpPr txBox="1"/>
            <p:nvPr/>
          </p:nvSpPr>
          <p:spPr>
            <a:xfrm>
              <a:off x="5422900" y="16478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88" name="TextBox 287">
              <a:extLst>
                <a:ext uri="{FF2B5EF4-FFF2-40B4-BE49-F238E27FC236}">
                  <a16:creationId xmlns:a16="http://schemas.microsoft.com/office/drawing/2014/main" id="{729AA0E7-096A-1C60-36D2-206123644A7B}"/>
                </a:ext>
              </a:extLst>
            </p:cNvPr>
            <p:cNvSpPr txBox="1"/>
            <p:nvPr/>
          </p:nvSpPr>
          <p:spPr>
            <a:xfrm>
              <a:off x="5432425" y="16478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89" name="TextBox 288">
              <a:extLst>
                <a:ext uri="{FF2B5EF4-FFF2-40B4-BE49-F238E27FC236}">
                  <a16:creationId xmlns:a16="http://schemas.microsoft.com/office/drawing/2014/main" id="{F061C370-14AC-3753-E53A-3319BE344EBE}"/>
                </a:ext>
              </a:extLst>
            </p:cNvPr>
            <p:cNvSpPr txBox="1"/>
            <p:nvPr/>
          </p:nvSpPr>
          <p:spPr>
            <a:xfrm>
              <a:off x="5451475" y="165100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90" name="TextBox 289">
              <a:extLst>
                <a:ext uri="{FF2B5EF4-FFF2-40B4-BE49-F238E27FC236}">
                  <a16:creationId xmlns:a16="http://schemas.microsoft.com/office/drawing/2014/main" id="{D331877A-85D6-04FF-13F5-D23D211CB4C2}"/>
                </a:ext>
              </a:extLst>
            </p:cNvPr>
            <p:cNvSpPr txBox="1"/>
            <p:nvPr/>
          </p:nvSpPr>
          <p:spPr>
            <a:xfrm>
              <a:off x="5470525" y="1657350"/>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91" name="TextBox 290">
              <a:extLst>
                <a:ext uri="{FF2B5EF4-FFF2-40B4-BE49-F238E27FC236}">
                  <a16:creationId xmlns:a16="http://schemas.microsoft.com/office/drawing/2014/main" id="{E407F570-73AF-4CA9-5B06-67A312C271B5}"/>
                </a:ext>
              </a:extLst>
            </p:cNvPr>
            <p:cNvSpPr txBox="1"/>
            <p:nvPr/>
          </p:nvSpPr>
          <p:spPr>
            <a:xfrm>
              <a:off x="5489575" y="16605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92" name="TextBox 291">
              <a:extLst>
                <a:ext uri="{FF2B5EF4-FFF2-40B4-BE49-F238E27FC236}">
                  <a16:creationId xmlns:a16="http://schemas.microsoft.com/office/drawing/2014/main" id="{BCAAE9AA-B567-CF46-BE6D-0158B7F6C7EB}"/>
                </a:ext>
              </a:extLst>
            </p:cNvPr>
            <p:cNvSpPr txBox="1"/>
            <p:nvPr/>
          </p:nvSpPr>
          <p:spPr>
            <a:xfrm>
              <a:off x="5511800" y="16605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93" name="TextBox 292">
              <a:extLst>
                <a:ext uri="{FF2B5EF4-FFF2-40B4-BE49-F238E27FC236}">
                  <a16:creationId xmlns:a16="http://schemas.microsoft.com/office/drawing/2014/main" id="{971F36E0-8151-7700-16C4-D1A969624F2B}"/>
                </a:ext>
              </a:extLst>
            </p:cNvPr>
            <p:cNvSpPr txBox="1"/>
            <p:nvPr/>
          </p:nvSpPr>
          <p:spPr>
            <a:xfrm>
              <a:off x="5518150" y="16605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94" name="TextBox 293">
              <a:extLst>
                <a:ext uri="{FF2B5EF4-FFF2-40B4-BE49-F238E27FC236}">
                  <a16:creationId xmlns:a16="http://schemas.microsoft.com/office/drawing/2014/main" id="{6209B909-C70A-DED4-17C6-720E352B9F07}"/>
                </a:ext>
              </a:extLst>
            </p:cNvPr>
            <p:cNvSpPr txBox="1"/>
            <p:nvPr/>
          </p:nvSpPr>
          <p:spPr>
            <a:xfrm>
              <a:off x="5524500" y="16605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95" name="TextBox 294">
              <a:extLst>
                <a:ext uri="{FF2B5EF4-FFF2-40B4-BE49-F238E27FC236}">
                  <a16:creationId xmlns:a16="http://schemas.microsoft.com/office/drawing/2014/main" id="{D29022A2-909D-6BCF-2C15-1C95FE31B936}"/>
                </a:ext>
              </a:extLst>
            </p:cNvPr>
            <p:cNvSpPr txBox="1"/>
            <p:nvPr/>
          </p:nvSpPr>
          <p:spPr>
            <a:xfrm>
              <a:off x="5534025" y="16605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sp>
          <p:nvSpPr>
            <p:cNvPr id="296" name="TextBox 295">
              <a:extLst>
                <a:ext uri="{FF2B5EF4-FFF2-40B4-BE49-F238E27FC236}">
                  <a16:creationId xmlns:a16="http://schemas.microsoft.com/office/drawing/2014/main" id="{25EF14B6-C53A-7E92-C57E-F77FD22C78C1}"/>
                </a:ext>
              </a:extLst>
            </p:cNvPr>
            <p:cNvSpPr txBox="1"/>
            <p:nvPr/>
          </p:nvSpPr>
          <p:spPr>
            <a:xfrm>
              <a:off x="5540375" y="1660525"/>
              <a:ext cx="136525" cy="1731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09345A"/>
                  </a:solidFill>
                  <a:effectLst/>
                  <a:uLnTx/>
                  <a:uFillTx/>
                  <a:latin typeface="Arial"/>
                  <a:ea typeface="+mn-ea"/>
                  <a:cs typeface="Arial"/>
                  <a:sym typeface="Arial"/>
                </a:rPr>
                <a:t>I</a:t>
              </a:r>
            </a:p>
          </p:txBody>
        </p:sp>
      </p:grpSp>
      <p:graphicFrame>
        <p:nvGraphicFramePr>
          <p:cNvPr id="181" name="Chart 180">
            <a:extLst>
              <a:ext uri="{FF2B5EF4-FFF2-40B4-BE49-F238E27FC236}">
                <a16:creationId xmlns:a16="http://schemas.microsoft.com/office/drawing/2014/main" id="{32AE4A99-6679-ED0E-2B04-338F7A359DD9}"/>
              </a:ext>
            </a:extLst>
          </p:cNvPr>
          <p:cNvGraphicFramePr/>
          <p:nvPr/>
        </p:nvGraphicFramePr>
        <p:xfrm>
          <a:off x="6727532" y="1334637"/>
          <a:ext cx="4023540" cy="22057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125149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B0BDAE7-2975-526F-2CB0-44C11F214EF3}"/>
              </a:ext>
            </a:extLst>
          </p:cNvPr>
          <p:cNvGrpSpPr/>
          <p:nvPr/>
        </p:nvGrpSpPr>
        <p:grpSpPr>
          <a:xfrm>
            <a:off x="172332" y="1636671"/>
            <a:ext cx="5796109" cy="3043809"/>
            <a:chOff x="160081" y="1922994"/>
            <a:chExt cx="4347082" cy="1966572"/>
          </a:xfrm>
        </p:grpSpPr>
        <p:pic>
          <p:nvPicPr>
            <p:cNvPr id="8" name="Picture 7">
              <a:extLst>
                <a:ext uri="{FF2B5EF4-FFF2-40B4-BE49-F238E27FC236}">
                  <a16:creationId xmlns:a16="http://schemas.microsoft.com/office/drawing/2014/main" id="{151EDD41-0565-3DB8-380E-E760C3A39865}"/>
                </a:ext>
              </a:extLst>
            </p:cNvPr>
            <p:cNvPicPr>
              <a:picLocks noChangeAspect="1"/>
            </p:cNvPicPr>
            <p:nvPr/>
          </p:nvPicPr>
          <p:blipFill>
            <a:blip r:embed="rId2"/>
            <a:stretch>
              <a:fillRect/>
            </a:stretch>
          </p:blipFill>
          <p:spPr>
            <a:xfrm>
              <a:off x="160081" y="1931184"/>
              <a:ext cx="4347082" cy="1958382"/>
            </a:xfrm>
            <a:prstGeom prst="rect">
              <a:avLst/>
            </a:prstGeom>
            <a:ln>
              <a:noFill/>
            </a:ln>
          </p:spPr>
        </p:pic>
        <p:sp>
          <p:nvSpPr>
            <p:cNvPr id="9" name="Rectangle 8">
              <a:extLst>
                <a:ext uri="{FF2B5EF4-FFF2-40B4-BE49-F238E27FC236}">
                  <a16:creationId xmlns:a16="http://schemas.microsoft.com/office/drawing/2014/main" id="{4E9E2498-1BD5-B72D-E9A6-734A745E200C}"/>
                </a:ext>
              </a:extLst>
            </p:cNvPr>
            <p:cNvSpPr/>
            <p:nvPr/>
          </p:nvSpPr>
          <p:spPr>
            <a:xfrm>
              <a:off x="1084368" y="1922994"/>
              <a:ext cx="2103332" cy="318087"/>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a:ea typeface="+mn-ea"/>
                <a:cs typeface="+mn-cs"/>
                <a:sym typeface="Arial"/>
              </a:endParaRPr>
            </a:p>
          </p:txBody>
        </p:sp>
      </p:grpSp>
      <p:sp>
        <p:nvSpPr>
          <p:cNvPr id="2" name="Title 1">
            <a:extLst>
              <a:ext uri="{FF2B5EF4-FFF2-40B4-BE49-F238E27FC236}">
                <a16:creationId xmlns:a16="http://schemas.microsoft.com/office/drawing/2014/main" id="{06110101-4BB6-64A2-A815-1C498092ED2F}"/>
              </a:ext>
            </a:extLst>
          </p:cNvPr>
          <p:cNvSpPr>
            <a:spLocks noGrp="1"/>
          </p:cNvSpPr>
          <p:nvPr>
            <p:ph type="title"/>
          </p:nvPr>
        </p:nvSpPr>
        <p:spPr>
          <a:xfrm>
            <a:off x="633122" y="78653"/>
            <a:ext cx="10515600" cy="1325563"/>
          </a:xfrm>
        </p:spPr>
        <p:txBody>
          <a:bodyPr/>
          <a:lstStyle/>
          <a:p>
            <a:r>
              <a:rPr lang="en-US" dirty="0"/>
              <a:t>RUBY: PFS and OS in dMMR</a:t>
            </a:r>
          </a:p>
        </p:txBody>
      </p:sp>
      <p:cxnSp>
        <p:nvCxnSpPr>
          <p:cNvPr id="4" name="Straight Connector 3">
            <a:extLst>
              <a:ext uri="{FF2B5EF4-FFF2-40B4-BE49-F238E27FC236}">
                <a16:creationId xmlns:a16="http://schemas.microsoft.com/office/drawing/2014/main" id="{B1C4A065-0E91-0252-BBF8-4BD26944CADA}"/>
              </a:ext>
            </a:extLst>
          </p:cNvPr>
          <p:cNvCxnSpPr>
            <a:cxnSpLocks/>
          </p:cNvCxnSpPr>
          <p:nvPr/>
        </p:nvCxnSpPr>
        <p:spPr>
          <a:xfrm flipH="1" flipV="1">
            <a:off x="5987791" y="1298089"/>
            <a:ext cx="0" cy="4050660"/>
          </a:xfrm>
          <a:prstGeom prst="line">
            <a:avLst/>
          </a:prstGeom>
          <a:ln w="6350" cmpd="sng">
            <a:solidFill>
              <a:srgbClr val="3C3C3C">
                <a:alpha val="30000"/>
              </a:srgbClr>
            </a:solidFill>
            <a:prstDash val="solid"/>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A1674C9D-F45A-3299-840C-5417CC7A4CEA}"/>
              </a:ext>
            </a:extLst>
          </p:cNvPr>
          <p:cNvSpPr txBox="1"/>
          <p:nvPr/>
        </p:nvSpPr>
        <p:spPr>
          <a:xfrm>
            <a:off x="2779488" y="1580799"/>
            <a:ext cx="633507" cy="369332"/>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00000"/>
                </a:solidFill>
                <a:effectLst/>
                <a:uLnTx/>
                <a:uFillTx/>
                <a:latin typeface="Arial"/>
                <a:ea typeface="+mn-ea"/>
                <a:cs typeface="Arial"/>
                <a:sym typeface="Arial"/>
              </a:rPr>
              <a:t>PFS</a:t>
            </a:r>
          </a:p>
        </p:txBody>
      </p:sp>
      <p:sp>
        <p:nvSpPr>
          <p:cNvPr id="10" name="TextBox 9">
            <a:extLst>
              <a:ext uri="{FF2B5EF4-FFF2-40B4-BE49-F238E27FC236}">
                <a16:creationId xmlns:a16="http://schemas.microsoft.com/office/drawing/2014/main" id="{B052B32E-A382-8D01-6D7F-6E847E4681FC}"/>
              </a:ext>
            </a:extLst>
          </p:cNvPr>
          <p:cNvSpPr txBox="1"/>
          <p:nvPr/>
        </p:nvSpPr>
        <p:spPr>
          <a:xfrm>
            <a:off x="8902069" y="1492696"/>
            <a:ext cx="518092" cy="369332"/>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00000"/>
                </a:solidFill>
                <a:effectLst/>
                <a:uLnTx/>
                <a:uFillTx/>
                <a:latin typeface="Arial"/>
                <a:ea typeface="+mn-ea"/>
                <a:cs typeface="Arial"/>
                <a:sym typeface="Arial"/>
              </a:rPr>
              <a:t>OS</a:t>
            </a:r>
            <a:endParaRPr kumimoji="0" lang="en-US" sz="1800" b="1" i="0" u="none" strike="noStrike" kern="0" cap="none" spc="0" normalizeH="0" baseline="30000" noProof="0" dirty="0">
              <a:ln>
                <a:noFill/>
              </a:ln>
              <a:solidFill>
                <a:srgbClr val="000000"/>
              </a:solidFill>
              <a:effectLst/>
              <a:uLnTx/>
              <a:uFillTx/>
              <a:latin typeface="Arial"/>
              <a:ea typeface="+mn-ea"/>
              <a:cs typeface="Arial"/>
              <a:sym typeface="Arial"/>
            </a:endParaRPr>
          </a:p>
        </p:txBody>
      </p:sp>
      <p:grpSp>
        <p:nvGrpSpPr>
          <p:cNvPr id="11" name="Group 10">
            <a:extLst>
              <a:ext uri="{FF2B5EF4-FFF2-40B4-BE49-F238E27FC236}">
                <a16:creationId xmlns:a16="http://schemas.microsoft.com/office/drawing/2014/main" id="{122B5F8E-7B77-8113-866D-148ACDA6B0AF}"/>
              </a:ext>
            </a:extLst>
          </p:cNvPr>
          <p:cNvGrpSpPr/>
          <p:nvPr/>
        </p:nvGrpSpPr>
        <p:grpSpPr>
          <a:xfrm>
            <a:off x="6173149" y="1636849"/>
            <a:ext cx="5846518" cy="3502760"/>
            <a:chOff x="4658003" y="1953465"/>
            <a:chExt cx="4384889" cy="2229695"/>
          </a:xfrm>
        </p:grpSpPr>
        <p:graphicFrame>
          <p:nvGraphicFramePr>
            <p:cNvPr id="12" name="Chart 11">
              <a:extLst>
                <a:ext uri="{FF2B5EF4-FFF2-40B4-BE49-F238E27FC236}">
                  <a16:creationId xmlns:a16="http://schemas.microsoft.com/office/drawing/2014/main" id="{C4F01E5C-D309-D95D-3ED3-CCA20B941310}"/>
                </a:ext>
              </a:extLst>
            </p:cNvPr>
            <p:cNvGraphicFramePr/>
            <p:nvPr/>
          </p:nvGraphicFramePr>
          <p:xfrm>
            <a:off x="4741362" y="1953465"/>
            <a:ext cx="4191000" cy="1980065"/>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FED9C6DB-FFA5-F8B1-AA03-6377F8B28C9B}"/>
                </a:ext>
              </a:extLst>
            </p:cNvPr>
            <p:cNvSpPr txBox="1"/>
            <p:nvPr/>
          </p:nvSpPr>
          <p:spPr>
            <a:xfrm rot="16200000">
              <a:off x="3970917" y="2728866"/>
              <a:ext cx="1566582" cy="1924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67" b="1" i="0" u="none" strike="noStrike" kern="0" cap="none" spc="0" normalizeH="0" baseline="0" noProof="0">
                  <a:ln>
                    <a:noFill/>
                  </a:ln>
                  <a:solidFill>
                    <a:srgbClr val="000000"/>
                  </a:solidFill>
                  <a:effectLst/>
                  <a:uLnTx/>
                  <a:uFillTx/>
                  <a:latin typeface="Arial"/>
                  <a:ea typeface="+mn-ea"/>
                  <a:cs typeface="Arial"/>
                  <a:sym typeface="Arial"/>
                </a:rPr>
                <a:t>Probability of Survival, %</a:t>
              </a:r>
            </a:p>
          </p:txBody>
        </p:sp>
        <p:sp>
          <p:nvSpPr>
            <p:cNvPr id="14" name="TextBox 13">
              <a:extLst>
                <a:ext uri="{FF2B5EF4-FFF2-40B4-BE49-F238E27FC236}">
                  <a16:creationId xmlns:a16="http://schemas.microsoft.com/office/drawing/2014/main" id="{557AE489-DF3B-F2E2-B263-398B213FF385}"/>
                </a:ext>
              </a:extLst>
            </p:cNvPr>
            <p:cNvSpPr txBox="1"/>
            <p:nvPr/>
          </p:nvSpPr>
          <p:spPr>
            <a:xfrm>
              <a:off x="8062486" y="2055250"/>
              <a:ext cx="974433" cy="39227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33" b="0" i="0" u="none" strike="noStrike" kern="0" cap="none" spc="0" normalizeH="0" baseline="0" noProof="0">
                  <a:ln>
                    <a:noFill/>
                  </a:ln>
                  <a:solidFill>
                    <a:srgbClr val="000000"/>
                  </a:solidFill>
                  <a:effectLst/>
                  <a:uLnTx/>
                  <a:uFillTx/>
                  <a:latin typeface="Arial"/>
                  <a:ea typeface="+mn-ea"/>
                  <a:cs typeface="Arial"/>
                  <a:sym typeface="Arial"/>
                </a:rPr>
                <a:t>HR = 0.32</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33" b="0" i="0" u="none" strike="noStrike" kern="0" cap="none" spc="0" normalizeH="0" baseline="0" noProof="0">
                  <a:ln>
                    <a:noFill/>
                  </a:ln>
                  <a:solidFill>
                    <a:srgbClr val="000000"/>
                  </a:solidFill>
                  <a:effectLst/>
                  <a:uLnTx/>
                  <a:uFillTx/>
                  <a:latin typeface="Arial"/>
                  <a:ea typeface="+mn-ea"/>
                  <a:cs typeface="Arial"/>
                  <a:sym typeface="Arial"/>
                </a:rPr>
                <a:t>(95% CI, 0.17-0.63)</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33" b="0" i="1" u="none" strike="noStrike" kern="0" cap="none" spc="0" normalizeH="0" baseline="0" noProof="0">
                  <a:ln>
                    <a:noFill/>
                  </a:ln>
                  <a:solidFill>
                    <a:srgbClr val="000000"/>
                  </a:solidFill>
                  <a:effectLst/>
                  <a:uLnTx/>
                  <a:uFillTx/>
                  <a:latin typeface="Arial"/>
                  <a:ea typeface="+mn-ea"/>
                  <a:cs typeface="Arial"/>
                  <a:sym typeface="Arial"/>
                </a:rPr>
                <a:t>P</a:t>
              </a:r>
              <a:r>
                <a:rPr kumimoji="0" lang="en-US" sz="933" b="0" i="0" u="none" strike="noStrike" kern="0" cap="none" spc="0" normalizeH="0" baseline="0" noProof="0">
                  <a:ln>
                    <a:noFill/>
                  </a:ln>
                  <a:solidFill>
                    <a:srgbClr val="000000"/>
                  </a:solidFill>
                  <a:effectLst/>
                  <a:uLnTx/>
                  <a:uFillTx/>
                  <a:latin typeface="Arial"/>
                  <a:ea typeface="+mn-ea"/>
                  <a:cs typeface="Arial"/>
                  <a:sym typeface="Arial"/>
                </a:rPr>
                <a:t> = .0002</a:t>
              </a:r>
              <a:endParaRPr kumimoji="0" lang="en-US" sz="933" b="0" i="1"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TextBox 14">
              <a:extLst>
                <a:ext uri="{FF2B5EF4-FFF2-40B4-BE49-F238E27FC236}">
                  <a16:creationId xmlns:a16="http://schemas.microsoft.com/office/drawing/2014/main" id="{8794A7CC-95A4-EBFC-E533-86282685CCE1}"/>
                </a:ext>
              </a:extLst>
            </p:cNvPr>
            <p:cNvSpPr txBox="1"/>
            <p:nvPr/>
          </p:nvSpPr>
          <p:spPr>
            <a:xfrm>
              <a:off x="6991156" y="2056460"/>
              <a:ext cx="1240532" cy="2845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933" b="1" i="0" u="none" strike="noStrike" kern="0" cap="none" spc="0" normalizeH="0" baseline="0" noProof="0">
                  <a:ln>
                    <a:noFill/>
                  </a:ln>
                  <a:solidFill>
                    <a:srgbClr val="000000"/>
                  </a:solidFill>
                  <a:effectLst/>
                  <a:uLnTx/>
                  <a:uFillTx/>
                  <a:latin typeface="Arial"/>
                  <a:ea typeface="+mn-ea"/>
                  <a:cs typeface="Arial"/>
                  <a:sym typeface="Arial"/>
                </a:rPr>
                <a:t>Median duration of follow-up, 36.6 mo</a:t>
              </a:r>
              <a:r>
                <a:rPr kumimoji="0" lang="en-US" sz="933" b="1" i="0" u="none" strike="noStrike" kern="0" cap="none" spc="0" normalizeH="0" baseline="30000" noProof="0">
                  <a:ln>
                    <a:noFill/>
                  </a:ln>
                  <a:solidFill>
                    <a:srgbClr val="000000"/>
                  </a:solidFill>
                  <a:effectLst/>
                  <a:uLnTx/>
                  <a:uFillTx/>
                  <a:latin typeface="Arial"/>
                  <a:ea typeface="+mn-ea"/>
                  <a:cs typeface="Arial"/>
                  <a:sym typeface="Arial"/>
                </a:rPr>
                <a:t>b</a:t>
              </a:r>
            </a:p>
          </p:txBody>
        </p:sp>
        <p:grpSp>
          <p:nvGrpSpPr>
            <p:cNvPr id="16" name="Group 15">
              <a:extLst>
                <a:ext uri="{FF2B5EF4-FFF2-40B4-BE49-F238E27FC236}">
                  <a16:creationId xmlns:a16="http://schemas.microsoft.com/office/drawing/2014/main" id="{618D1A50-8440-A032-7BA2-D8AD52E8199D}"/>
                </a:ext>
              </a:extLst>
            </p:cNvPr>
            <p:cNvGrpSpPr/>
            <p:nvPr/>
          </p:nvGrpSpPr>
          <p:grpSpPr>
            <a:xfrm>
              <a:off x="7639975" y="2397861"/>
              <a:ext cx="339176" cy="207749"/>
              <a:chOff x="8197883" y="2934959"/>
              <a:chExt cx="339176" cy="207749"/>
            </a:xfrm>
          </p:grpSpPr>
          <p:sp>
            <p:nvSpPr>
              <p:cNvPr id="97" name="TextBox 96">
                <a:extLst>
                  <a:ext uri="{FF2B5EF4-FFF2-40B4-BE49-F238E27FC236}">
                    <a16:creationId xmlns:a16="http://schemas.microsoft.com/office/drawing/2014/main" id="{8A98BE99-3019-71D9-7914-AC14EA072C0A}"/>
                  </a:ext>
                </a:extLst>
              </p:cNvPr>
              <p:cNvSpPr txBox="1"/>
              <p:nvPr/>
            </p:nvSpPr>
            <p:spPr>
              <a:xfrm>
                <a:off x="8197883" y="2934959"/>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98" name="TextBox 97">
                <a:extLst>
                  <a:ext uri="{FF2B5EF4-FFF2-40B4-BE49-F238E27FC236}">
                    <a16:creationId xmlns:a16="http://schemas.microsoft.com/office/drawing/2014/main" id="{BA9DBC68-5A79-4904-AB50-66853E99CB91}"/>
                  </a:ext>
                </a:extLst>
              </p:cNvPr>
              <p:cNvSpPr txBox="1"/>
              <p:nvPr/>
            </p:nvSpPr>
            <p:spPr>
              <a:xfrm>
                <a:off x="8293133" y="2934959"/>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99" name="TextBox 98">
                <a:extLst>
                  <a:ext uri="{FF2B5EF4-FFF2-40B4-BE49-F238E27FC236}">
                    <a16:creationId xmlns:a16="http://schemas.microsoft.com/office/drawing/2014/main" id="{747C9E50-6A4B-EEE6-0D9C-D9723F43F68C}"/>
                  </a:ext>
                </a:extLst>
              </p:cNvPr>
              <p:cNvSpPr txBox="1"/>
              <p:nvPr/>
            </p:nvSpPr>
            <p:spPr>
              <a:xfrm>
                <a:off x="8305833" y="2934959"/>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100" name="TextBox 99">
                <a:extLst>
                  <a:ext uri="{FF2B5EF4-FFF2-40B4-BE49-F238E27FC236}">
                    <a16:creationId xmlns:a16="http://schemas.microsoft.com/office/drawing/2014/main" id="{A069C823-9F36-AC76-D5A5-6D6FCC701BC1}"/>
                  </a:ext>
                </a:extLst>
              </p:cNvPr>
              <p:cNvSpPr txBox="1"/>
              <p:nvPr/>
            </p:nvSpPr>
            <p:spPr>
              <a:xfrm>
                <a:off x="8318533" y="2934959"/>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101" name="TextBox 100">
                <a:extLst>
                  <a:ext uri="{FF2B5EF4-FFF2-40B4-BE49-F238E27FC236}">
                    <a16:creationId xmlns:a16="http://schemas.microsoft.com/office/drawing/2014/main" id="{593DAA22-3437-900D-7240-82FA6562E3F6}"/>
                  </a:ext>
                </a:extLst>
              </p:cNvPr>
              <p:cNvSpPr txBox="1"/>
              <p:nvPr/>
            </p:nvSpPr>
            <p:spPr>
              <a:xfrm>
                <a:off x="8331233" y="2934959"/>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nvGrpSpPr>
            <p:cNvPr id="17" name="Group 16">
              <a:extLst>
                <a:ext uri="{FF2B5EF4-FFF2-40B4-BE49-F238E27FC236}">
                  <a16:creationId xmlns:a16="http://schemas.microsoft.com/office/drawing/2014/main" id="{3C414735-955C-D229-9F68-1301187D6ACD}"/>
                </a:ext>
              </a:extLst>
            </p:cNvPr>
            <p:cNvGrpSpPr/>
            <p:nvPr/>
          </p:nvGrpSpPr>
          <p:grpSpPr>
            <a:xfrm>
              <a:off x="7300686" y="2318261"/>
              <a:ext cx="339176" cy="207749"/>
              <a:chOff x="8197883" y="2934959"/>
              <a:chExt cx="339176" cy="207749"/>
            </a:xfrm>
          </p:grpSpPr>
          <p:sp>
            <p:nvSpPr>
              <p:cNvPr id="92" name="TextBox 91">
                <a:extLst>
                  <a:ext uri="{FF2B5EF4-FFF2-40B4-BE49-F238E27FC236}">
                    <a16:creationId xmlns:a16="http://schemas.microsoft.com/office/drawing/2014/main" id="{BFAF6082-6C8C-29BF-B03E-AB421A8AE34F}"/>
                  </a:ext>
                </a:extLst>
              </p:cNvPr>
              <p:cNvSpPr txBox="1"/>
              <p:nvPr/>
            </p:nvSpPr>
            <p:spPr>
              <a:xfrm>
                <a:off x="8197883" y="2934959"/>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93" name="TextBox 92">
                <a:extLst>
                  <a:ext uri="{FF2B5EF4-FFF2-40B4-BE49-F238E27FC236}">
                    <a16:creationId xmlns:a16="http://schemas.microsoft.com/office/drawing/2014/main" id="{93C0F7A3-ECFD-97CC-F180-B5B076A58D23}"/>
                  </a:ext>
                </a:extLst>
              </p:cNvPr>
              <p:cNvSpPr txBox="1"/>
              <p:nvPr/>
            </p:nvSpPr>
            <p:spPr>
              <a:xfrm>
                <a:off x="8242333" y="2934959"/>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94" name="TextBox 93">
                <a:extLst>
                  <a:ext uri="{FF2B5EF4-FFF2-40B4-BE49-F238E27FC236}">
                    <a16:creationId xmlns:a16="http://schemas.microsoft.com/office/drawing/2014/main" id="{97246AFF-31D4-A972-D2D7-A1B40444554D}"/>
                  </a:ext>
                </a:extLst>
              </p:cNvPr>
              <p:cNvSpPr txBox="1"/>
              <p:nvPr/>
            </p:nvSpPr>
            <p:spPr>
              <a:xfrm>
                <a:off x="8280433" y="2934959"/>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95" name="TextBox 94">
                <a:extLst>
                  <a:ext uri="{FF2B5EF4-FFF2-40B4-BE49-F238E27FC236}">
                    <a16:creationId xmlns:a16="http://schemas.microsoft.com/office/drawing/2014/main" id="{F0FFA924-665B-325F-38A6-8379310D8E34}"/>
                  </a:ext>
                </a:extLst>
              </p:cNvPr>
              <p:cNvSpPr txBox="1"/>
              <p:nvPr/>
            </p:nvSpPr>
            <p:spPr>
              <a:xfrm>
                <a:off x="8299483" y="2934959"/>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96" name="TextBox 95">
                <a:extLst>
                  <a:ext uri="{FF2B5EF4-FFF2-40B4-BE49-F238E27FC236}">
                    <a16:creationId xmlns:a16="http://schemas.microsoft.com/office/drawing/2014/main" id="{060C2FA6-D203-529C-AD23-53DAEEA1821F}"/>
                  </a:ext>
                </a:extLst>
              </p:cNvPr>
              <p:cNvSpPr txBox="1"/>
              <p:nvPr/>
            </p:nvSpPr>
            <p:spPr>
              <a:xfrm>
                <a:off x="8331233" y="2934959"/>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nvGrpSpPr>
            <p:cNvPr id="18" name="Group 17">
              <a:extLst>
                <a:ext uri="{FF2B5EF4-FFF2-40B4-BE49-F238E27FC236}">
                  <a16:creationId xmlns:a16="http://schemas.microsoft.com/office/drawing/2014/main" id="{B07A8B04-945A-36F3-E8CA-ADEDE25E3A7E}"/>
                </a:ext>
              </a:extLst>
            </p:cNvPr>
            <p:cNvGrpSpPr/>
            <p:nvPr/>
          </p:nvGrpSpPr>
          <p:grpSpPr>
            <a:xfrm>
              <a:off x="7148854" y="2273010"/>
              <a:ext cx="288375" cy="207749"/>
              <a:chOff x="8197883" y="2934959"/>
              <a:chExt cx="288375" cy="207749"/>
            </a:xfrm>
          </p:grpSpPr>
          <p:sp>
            <p:nvSpPr>
              <p:cNvPr id="87" name="TextBox 86">
                <a:extLst>
                  <a:ext uri="{FF2B5EF4-FFF2-40B4-BE49-F238E27FC236}">
                    <a16:creationId xmlns:a16="http://schemas.microsoft.com/office/drawing/2014/main" id="{8353820A-B800-1F42-DA49-DEEA95FEB708}"/>
                  </a:ext>
                </a:extLst>
              </p:cNvPr>
              <p:cNvSpPr txBox="1"/>
              <p:nvPr/>
            </p:nvSpPr>
            <p:spPr>
              <a:xfrm>
                <a:off x="8197883" y="2934959"/>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88" name="TextBox 87">
                <a:extLst>
                  <a:ext uri="{FF2B5EF4-FFF2-40B4-BE49-F238E27FC236}">
                    <a16:creationId xmlns:a16="http://schemas.microsoft.com/office/drawing/2014/main" id="{212E76C4-18F1-BE34-3F2A-3F90D5CD0404}"/>
                  </a:ext>
                </a:extLst>
              </p:cNvPr>
              <p:cNvSpPr txBox="1"/>
              <p:nvPr/>
            </p:nvSpPr>
            <p:spPr>
              <a:xfrm>
                <a:off x="8216933" y="2934959"/>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89" name="TextBox 88">
                <a:extLst>
                  <a:ext uri="{FF2B5EF4-FFF2-40B4-BE49-F238E27FC236}">
                    <a16:creationId xmlns:a16="http://schemas.microsoft.com/office/drawing/2014/main" id="{ED494042-7113-B58A-8548-D2485FEF1A05}"/>
                  </a:ext>
                </a:extLst>
              </p:cNvPr>
              <p:cNvSpPr txBox="1"/>
              <p:nvPr/>
            </p:nvSpPr>
            <p:spPr>
              <a:xfrm>
                <a:off x="8248683" y="2934959"/>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90" name="TextBox 89">
                <a:extLst>
                  <a:ext uri="{FF2B5EF4-FFF2-40B4-BE49-F238E27FC236}">
                    <a16:creationId xmlns:a16="http://schemas.microsoft.com/office/drawing/2014/main" id="{874564BA-9B29-9A8A-BA7B-7539BBA5699F}"/>
                  </a:ext>
                </a:extLst>
              </p:cNvPr>
              <p:cNvSpPr txBox="1"/>
              <p:nvPr/>
            </p:nvSpPr>
            <p:spPr>
              <a:xfrm>
                <a:off x="8261383" y="2934959"/>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91" name="TextBox 90">
                <a:extLst>
                  <a:ext uri="{FF2B5EF4-FFF2-40B4-BE49-F238E27FC236}">
                    <a16:creationId xmlns:a16="http://schemas.microsoft.com/office/drawing/2014/main" id="{7F773B49-7132-F83A-4A28-9B8DED717A8A}"/>
                  </a:ext>
                </a:extLst>
              </p:cNvPr>
              <p:cNvSpPr txBox="1"/>
              <p:nvPr/>
            </p:nvSpPr>
            <p:spPr>
              <a:xfrm>
                <a:off x="8280433" y="2934959"/>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nvGrpSpPr>
            <p:cNvPr id="19" name="Group 18">
              <a:extLst>
                <a:ext uri="{FF2B5EF4-FFF2-40B4-BE49-F238E27FC236}">
                  <a16:creationId xmlns:a16="http://schemas.microsoft.com/office/drawing/2014/main" id="{20C27EF0-1575-640A-F775-AEC6D1B70D35}"/>
                </a:ext>
              </a:extLst>
            </p:cNvPr>
            <p:cNvGrpSpPr/>
            <p:nvPr/>
          </p:nvGrpSpPr>
          <p:grpSpPr>
            <a:xfrm>
              <a:off x="5006975" y="2095500"/>
              <a:ext cx="3470651" cy="510110"/>
              <a:chOff x="5006975" y="2095500"/>
              <a:chExt cx="3470651" cy="510110"/>
            </a:xfrm>
          </p:grpSpPr>
          <p:sp>
            <p:nvSpPr>
              <p:cNvPr id="64" name="Freeform 72">
                <a:extLst>
                  <a:ext uri="{FF2B5EF4-FFF2-40B4-BE49-F238E27FC236}">
                    <a16:creationId xmlns:a16="http://schemas.microsoft.com/office/drawing/2014/main" id="{D339A27B-1E73-EA9F-C2B2-2154E3488371}"/>
                  </a:ext>
                </a:extLst>
              </p:cNvPr>
              <p:cNvSpPr/>
              <p:nvPr/>
            </p:nvSpPr>
            <p:spPr>
              <a:xfrm>
                <a:off x="5006975" y="2095500"/>
                <a:ext cx="3397250" cy="415925"/>
              </a:xfrm>
              <a:custGeom>
                <a:avLst/>
                <a:gdLst>
                  <a:gd name="connsiteX0" fmla="*/ 3397250 w 3397250"/>
                  <a:gd name="connsiteY0" fmla="*/ 415925 h 415925"/>
                  <a:gd name="connsiteX1" fmla="*/ 2755900 w 3397250"/>
                  <a:gd name="connsiteY1" fmla="*/ 415925 h 415925"/>
                  <a:gd name="connsiteX2" fmla="*/ 2755900 w 3397250"/>
                  <a:gd name="connsiteY2" fmla="*/ 336550 h 415925"/>
                  <a:gd name="connsiteX3" fmla="*/ 2365375 w 3397250"/>
                  <a:gd name="connsiteY3" fmla="*/ 336550 h 415925"/>
                  <a:gd name="connsiteX4" fmla="*/ 2365375 w 3397250"/>
                  <a:gd name="connsiteY4" fmla="*/ 295275 h 415925"/>
                  <a:gd name="connsiteX5" fmla="*/ 2266950 w 3397250"/>
                  <a:gd name="connsiteY5" fmla="*/ 295275 h 415925"/>
                  <a:gd name="connsiteX6" fmla="*/ 2266950 w 3397250"/>
                  <a:gd name="connsiteY6" fmla="*/ 266700 h 415925"/>
                  <a:gd name="connsiteX7" fmla="*/ 1730375 w 3397250"/>
                  <a:gd name="connsiteY7" fmla="*/ 266700 h 415925"/>
                  <a:gd name="connsiteX8" fmla="*/ 1730375 w 3397250"/>
                  <a:gd name="connsiteY8" fmla="*/ 234950 h 415925"/>
                  <a:gd name="connsiteX9" fmla="*/ 1517650 w 3397250"/>
                  <a:gd name="connsiteY9" fmla="*/ 234950 h 415925"/>
                  <a:gd name="connsiteX10" fmla="*/ 1517650 w 3397250"/>
                  <a:gd name="connsiteY10" fmla="*/ 203200 h 415925"/>
                  <a:gd name="connsiteX11" fmla="*/ 704850 w 3397250"/>
                  <a:gd name="connsiteY11" fmla="*/ 203200 h 415925"/>
                  <a:gd name="connsiteX12" fmla="*/ 704850 w 3397250"/>
                  <a:gd name="connsiteY12" fmla="*/ 174625 h 415925"/>
                  <a:gd name="connsiteX13" fmla="*/ 447675 w 3397250"/>
                  <a:gd name="connsiteY13" fmla="*/ 174625 h 415925"/>
                  <a:gd name="connsiteX14" fmla="*/ 447675 w 3397250"/>
                  <a:gd name="connsiteY14" fmla="*/ 142875 h 415925"/>
                  <a:gd name="connsiteX15" fmla="*/ 406400 w 3397250"/>
                  <a:gd name="connsiteY15" fmla="*/ 142875 h 415925"/>
                  <a:gd name="connsiteX16" fmla="*/ 406400 w 3397250"/>
                  <a:gd name="connsiteY16" fmla="*/ 114300 h 415925"/>
                  <a:gd name="connsiteX17" fmla="*/ 390525 w 3397250"/>
                  <a:gd name="connsiteY17" fmla="*/ 114300 h 415925"/>
                  <a:gd name="connsiteX18" fmla="*/ 390525 w 3397250"/>
                  <a:gd name="connsiteY18" fmla="*/ 114300 h 415925"/>
                  <a:gd name="connsiteX19" fmla="*/ 390525 w 3397250"/>
                  <a:gd name="connsiteY19" fmla="*/ 82550 h 415925"/>
                  <a:gd name="connsiteX20" fmla="*/ 193675 w 3397250"/>
                  <a:gd name="connsiteY20" fmla="*/ 82550 h 415925"/>
                  <a:gd name="connsiteX21" fmla="*/ 193675 w 3397250"/>
                  <a:gd name="connsiteY21" fmla="*/ 53975 h 415925"/>
                  <a:gd name="connsiteX22" fmla="*/ 171450 w 3397250"/>
                  <a:gd name="connsiteY22" fmla="*/ 53975 h 415925"/>
                  <a:gd name="connsiteX23" fmla="*/ 171450 w 3397250"/>
                  <a:gd name="connsiteY23" fmla="*/ 28575 h 415925"/>
                  <a:gd name="connsiteX24" fmla="*/ 92075 w 3397250"/>
                  <a:gd name="connsiteY24" fmla="*/ 28575 h 415925"/>
                  <a:gd name="connsiteX25" fmla="*/ 92075 w 3397250"/>
                  <a:gd name="connsiteY25" fmla="*/ 0 h 415925"/>
                  <a:gd name="connsiteX26" fmla="*/ 0 w 3397250"/>
                  <a:gd name="connsiteY26" fmla="*/ 0 h 41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97250" h="415925">
                    <a:moveTo>
                      <a:pt x="3397250" y="415925"/>
                    </a:moveTo>
                    <a:lnTo>
                      <a:pt x="2755900" y="415925"/>
                    </a:lnTo>
                    <a:lnTo>
                      <a:pt x="2755900" y="336550"/>
                    </a:lnTo>
                    <a:lnTo>
                      <a:pt x="2365375" y="336550"/>
                    </a:lnTo>
                    <a:lnTo>
                      <a:pt x="2365375" y="295275"/>
                    </a:lnTo>
                    <a:lnTo>
                      <a:pt x="2266950" y="295275"/>
                    </a:lnTo>
                    <a:lnTo>
                      <a:pt x="2266950" y="266700"/>
                    </a:lnTo>
                    <a:lnTo>
                      <a:pt x="1730375" y="266700"/>
                    </a:lnTo>
                    <a:lnTo>
                      <a:pt x="1730375" y="234950"/>
                    </a:lnTo>
                    <a:lnTo>
                      <a:pt x="1517650" y="234950"/>
                    </a:lnTo>
                    <a:lnTo>
                      <a:pt x="1517650" y="203200"/>
                    </a:lnTo>
                    <a:lnTo>
                      <a:pt x="704850" y="203200"/>
                    </a:lnTo>
                    <a:lnTo>
                      <a:pt x="704850" y="174625"/>
                    </a:lnTo>
                    <a:lnTo>
                      <a:pt x="447675" y="174625"/>
                    </a:lnTo>
                    <a:lnTo>
                      <a:pt x="447675" y="142875"/>
                    </a:lnTo>
                    <a:lnTo>
                      <a:pt x="406400" y="142875"/>
                    </a:lnTo>
                    <a:lnTo>
                      <a:pt x="406400" y="114300"/>
                    </a:lnTo>
                    <a:lnTo>
                      <a:pt x="390525" y="114300"/>
                    </a:lnTo>
                    <a:lnTo>
                      <a:pt x="390525" y="114300"/>
                    </a:lnTo>
                    <a:lnTo>
                      <a:pt x="390525" y="82550"/>
                    </a:lnTo>
                    <a:lnTo>
                      <a:pt x="193675" y="82550"/>
                    </a:lnTo>
                    <a:lnTo>
                      <a:pt x="193675" y="53975"/>
                    </a:lnTo>
                    <a:lnTo>
                      <a:pt x="171450" y="53975"/>
                    </a:lnTo>
                    <a:lnTo>
                      <a:pt x="171450" y="28575"/>
                    </a:lnTo>
                    <a:lnTo>
                      <a:pt x="92075" y="28575"/>
                    </a:lnTo>
                    <a:lnTo>
                      <a:pt x="92075" y="0"/>
                    </a:lnTo>
                    <a:lnTo>
                      <a:pt x="0"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a:ea typeface="+mn-ea"/>
                  <a:cs typeface="+mn-cs"/>
                  <a:sym typeface="Arial"/>
                </a:endParaRPr>
              </a:p>
            </p:txBody>
          </p:sp>
          <p:grpSp>
            <p:nvGrpSpPr>
              <p:cNvPr id="65" name="Group 64">
                <a:extLst>
                  <a:ext uri="{FF2B5EF4-FFF2-40B4-BE49-F238E27FC236}">
                    <a16:creationId xmlns:a16="http://schemas.microsoft.com/office/drawing/2014/main" id="{BE7A38AC-537A-1257-6A86-3A6D42039174}"/>
                  </a:ext>
                </a:extLst>
              </p:cNvPr>
              <p:cNvGrpSpPr/>
              <p:nvPr/>
            </p:nvGrpSpPr>
            <p:grpSpPr>
              <a:xfrm>
                <a:off x="5833750" y="2184305"/>
                <a:ext cx="2643876" cy="421305"/>
                <a:chOff x="5833750" y="2184305"/>
                <a:chExt cx="2643876" cy="421305"/>
              </a:xfrm>
            </p:grpSpPr>
            <p:grpSp>
              <p:nvGrpSpPr>
                <p:cNvPr id="66" name="Group 65">
                  <a:extLst>
                    <a:ext uri="{FF2B5EF4-FFF2-40B4-BE49-F238E27FC236}">
                      <a16:creationId xmlns:a16="http://schemas.microsoft.com/office/drawing/2014/main" id="{1EE463BA-DC14-EFE1-094C-AC265C459EBA}"/>
                    </a:ext>
                  </a:extLst>
                </p:cNvPr>
                <p:cNvGrpSpPr/>
                <p:nvPr/>
              </p:nvGrpSpPr>
              <p:grpSpPr>
                <a:xfrm>
                  <a:off x="7792375" y="2397861"/>
                  <a:ext cx="405851" cy="207749"/>
                  <a:chOff x="8197883" y="2934959"/>
                  <a:chExt cx="405851" cy="207749"/>
                </a:xfrm>
              </p:grpSpPr>
              <p:sp>
                <p:nvSpPr>
                  <p:cNvPr id="82" name="TextBox 81">
                    <a:extLst>
                      <a:ext uri="{FF2B5EF4-FFF2-40B4-BE49-F238E27FC236}">
                        <a16:creationId xmlns:a16="http://schemas.microsoft.com/office/drawing/2014/main" id="{22541B0E-10F5-B8F6-31A8-CAFDD725D14E}"/>
                      </a:ext>
                    </a:extLst>
                  </p:cNvPr>
                  <p:cNvSpPr txBox="1"/>
                  <p:nvPr/>
                </p:nvSpPr>
                <p:spPr>
                  <a:xfrm>
                    <a:off x="8197883" y="2934959"/>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83" name="TextBox 82">
                    <a:extLst>
                      <a:ext uri="{FF2B5EF4-FFF2-40B4-BE49-F238E27FC236}">
                        <a16:creationId xmlns:a16="http://schemas.microsoft.com/office/drawing/2014/main" id="{B0CCE540-7597-655A-C880-2E88F693FEB6}"/>
                      </a:ext>
                    </a:extLst>
                  </p:cNvPr>
                  <p:cNvSpPr txBox="1"/>
                  <p:nvPr/>
                </p:nvSpPr>
                <p:spPr>
                  <a:xfrm>
                    <a:off x="8274083" y="2934959"/>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84" name="TextBox 83">
                    <a:extLst>
                      <a:ext uri="{FF2B5EF4-FFF2-40B4-BE49-F238E27FC236}">
                        <a16:creationId xmlns:a16="http://schemas.microsoft.com/office/drawing/2014/main" id="{DA18EA0F-4DDA-19E3-F782-829B58A0DFCB}"/>
                      </a:ext>
                    </a:extLst>
                  </p:cNvPr>
                  <p:cNvSpPr txBox="1"/>
                  <p:nvPr/>
                </p:nvSpPr>
                <p:spPr>
                  <a:xfrm>
                    <a:off x="8337583" y="2934959"/>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85" name="TextBox 84">
                    <a:extLst>
                      <a:ext uri="{FF2B5EF4-FFF2-40B4-BE49-F238E27FC236}">
                        <a16:creationId xmlns:a16="http://schemas.microsoft.com/office/drawing/2014/main" id="{B60798E7-A501-68DB-0D14-A748C20F02DB}"/>
                      </a:ext>
                    </a:extLst>
                  </p:cNvPr>
                  <p:cNvSpPr txBox="1"/>
                  <p:nvPr/>
                </p:nvSpPr>
                <p:spPr>
                  <a:xfrm>
                    <a:off x="8382033" y="2934959"/>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86" name="TextBox 85">
                    <a:extLst>
                      <a:ext uri="{FF2B5EF4-FFF2-40B4-BE49-F238E27FC236}">
                        <a16:creationId xmlns:a16="http://schemas.microsoft.com/office/drawing/2014/main" id="{B04ACECF-7E48-0B5F-FA98-15A7F910666D}"/>
                      </a:ext>
                    </a:extLst>
                  </p:cNvPr>
                  <p:cNvSpPr txBox="1"/>
                  <p:nvPr/>
                </p:nvSpPr>
                <p:spPr>
                  <a:xfrm>
                    <a:off x="8397908" y="2934959"/>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nvGrpSpPr>
                <p:cNvPr id="67" name="Group 66">
                  <a:extLst>
                    <a:ext uri="{FF2B5EF4-FFF2-40B4-BE49-F238E27FC236}">
                      <a16:creationId xmlns:a16="http://schemas.microsoft.com/office/drawing/2014/main" id="{1341237F-82B6-552C-83C9-7793EE3AA2C1}"/>
                    </a:ext>
                  </a:extLst>
                </p:cNvPr>
                <p:cNvGrpSpPr/>
                <p:nvPr/>
              </p:nvGrpSpPr>
              <p:grpSpPr>
                <a:xfrm>
                  <a:off x="8024150" y="2397861"/>
                  <a:ext cx="453476" cy="207749"/>
                  <a:chOff x="8197883" y="2934959"/>
                  <a:chExt cx="453476" cy="207749"/>
                </a:xfrm>
              </p:grpSpPr>
              <p:sp>
                <p:nvSpPr>
                  <p:cNvPr id="79" name="TextBox 78">
                    <a:extLst>
                      <a:ext uri="{FF2B5EF4-FFF2-40B4-BE49-F238E27FC236}">
                        <a16:creationId xmlns:a16="http://schemas.microsoft.com/office/drawing/2014/main" id="{F7B9ACDA-1405-9716-A013-565A6D518B03}"/>
                      </a:ext>
                    </a:extLst>
                  </p:cNvPr>
                  <p:cNvSpPr txBox="1"/>
                  <p:nvPr/>
                </p:nvSpPr>
                <p:spPr>
                  <a:xfrm>
                    <a:off x="8197883" y="2934959"/>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80" name="TextBox 79">
                    <a:extLst>
                      <a:ext uri="{FF2B5EF4-FFF2-40B4-BE49-F238E27FC236}">
                        <a16:creationId xmlns:a16="http://schemas.microsoft.com/office/drawing/2014/main" id="{FA700806-412F-DC4A-5D70-24AD7E57C509}"/>
                      </a:ext>
                    </a:extLst>
                  </p:cNvPr>
                  <p:cNvSpPr txBox="1"/>
                  <p:nvPr/>
                </p:nvSpPr>
                <p:spPr>
                  <a:xfrm>
                    <a:off x="8324883" y="2934959"/>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81" name="TextBox 80">
                    <a:extLst>
                      <a:ext uri="{FF2B5EF4-FFF2-40B4-BE49-F238E27FC236}">
                        <a16:creationId xmlns:a16="http://schemas.microsoft.com/office/drawing/2014/main" id="{BB92887F-442E-231F-4A9E-BF1CD25EADE9}"/>
                      </a:ext>
                    </a:extLst>
                  </p:cNvPr>
                  <p:cNvSpPr txBox="1"/>
                  <p:nvPr/>
                </p:nvSpPr>
                <p:spPr>
                  <a:xfrm>
                    <a:off x="8445533" y="2934959"/>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nvGrpSpPr>
                <p:cNvPr id="68" name="Group 67">
                  <a:extLst>
                    <a:ext uri="{FF2B5EF4-FFF2-40B4-BE49-F238E27FC236}">
                      <a16:creationId xmlns:a16="http://schemas.microsoft.com/office/drawing/2014/main" id="{686CFB5A-2E42-049C-64FB-02A832593C5A}"/>
                    </a:ext>
                  </a:extLst>
                </p:cNvPr>
                <p:cNvGrpSpPr/>
                <p:nvPr/>
              </p:nvGrpSpPr>
              <p:grpSpPr>
                <a:xfrm>
                  <a:off x="7449911" y="2318261"/>
                  <a:ext cx="307425" cy="207749"/>
                  <a:chOff x="8197883" y="2934959"/>
                  <a:chExt cx="307425" cy="207749"/>
                </a:xfrm>
              </p:grpSpPr>
              <p:sp>
                <p:nvSpPr>
                  <p:cNvPr id="74" name="TextBox 73">
                    <a:extLst>
                      <a:ext uri="{FF2B5EF4-FFF2-40B4-BE49-F238E27FC236}">
                        <a16:creationId xmlns:a16="http://schemas.microsoft.com/office/drawing/2014/main" id="{69DD202C-108E-3EBC-9A11-B7E720E14432}"/>
                      </a:ext>
                    </a:extLst>
                  </p:cNvPr>
                  <p:cNvSpPr txBox="1"/>
                  <p:nvPr/>
                </p:nvSpPr>
                <p:spPr>
                  <a:xfrm>
                    <a:off x="8197883" y="2934959"/>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75" name="TextBox 74">
                    <a:extLst>
                      <a:ext uri="{FF2B5EF4-FFF2-40B4-BE49-F238E27FC236}">
                        <a16:creationId xmlns:a16="http://schemas.microsoft.com/office/drawing/2014/main" id="{053BBBFA-49B3-F8F8-212E-3DED11E70E1C}"/>
                      </a:ext>
                    </a:extLst>
                  </p:cNvPr>
                  <p:cNvSpPr txBox="1"/>
                  <p:nvPr/>
                </p:nvSpPr>
                <p:spPr>
                  <a:xfrm>
                    <a:off x="8226458" y="2934959"/>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76" name="TextBox 75">
                    <a:extLst>
                      <a:ext uri="{FF2B5EF4-FFF2-40B4-BE49-F238E27FC236}">
                        <a16:creationId xmlns:a16="http://schemas.microsoft.com/office/drawing/2014/main" id="{82ECAB68-BA68-BD0A-806F-CBD74E4B1E9F}"/>
                      </a:ext>
                    </a:extLst>
                  </p:cNvPr>
                  <p:cNvSpPr txBox="1"/>
                  <p:nvPr/>
                </p:nvSpPr>
                <p:spPr>
                  <a:xfrm>
                    <a:off x="8239158" y="2934959"/>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77" name="TextBox 76">
                    <a:extLst>
                      <a:ext uri="{FF2B5EF4-FFF2-40B4-BE49-F238E27FC236}">
                        <a16:creationId xmlns:a16="http://schemas.microsoft.com/office/drawing/2014/main" id="{C5D05240-8632-AAA2-D4A3-30CE501CF9F9}"/>
                      </a:ext>
                    </a:extLst>
                  </p:cNvPr>
                  <p:cNvSpPr txBox="1"/>
                  <p:nvPr/>
                </p:nvSpPr>
                <p:spPr>
                  <a:xfrm>
                    <a:off x="8264558" y="2934959"/>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78" name="TextBox 77">
                    <a:extLst>
                      <a:ext uri="{FF2B5EF4-FFF2-40B4-BE49-F238E27FC236}">
                        <a16:creationId xmlns:a16="http://schemas.microsoft.com/office/drawing/2014/main" id="{F7F8436A-A5ED-2B08-9C22-095C28D6C632}"/>
                      </a:ext>
                    </a:extLst>
                  </p:cNvPr>
                  <p:cNvSpPr txBox="1"/>
                  <p:nvPr/>
                </p:nvSpPr>
                <p:spPr>
                  <a:xfrm>
                    <a:off x="8299483" y="2934959"/>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nvGrpSpPr>
                <p:cNvPr id="69" name="Group 68">
                  <a:extLst>
                    <a:ext uri="{FF2B5EF4-FFF2-40B4-BE49-F238E27FC236}">
                      <a16:creationId xmlns:a16="http://schemas.microsoft.com/office/drawing/2014/main" id="{6F358509-8E7C-28F5-B595-FB06DA939507}"/>
                    </a:ext>
                  </a:extLst>
                </p:cNvPr>
                <p:cNvGrpSpPr/>
                <p:nvPr/>
              </p:nvGrpSpPr>
              <p:grpSpPr>
                <a:xfrm>
                  <a:off x="6631246" y="2242703"/>
                  <a:ext cx="707476" cy="207749"/>
                  <a:chOff x="8305833" y="2934959"/>
                  <a:chExt cx="707476" cy="207749"/>
                </a:xfrm>
              </p:grpSpPr>
              <p:sp>
                <p:nvSpPr>
                  <p:cNvPr id="71" name="TextBox 70">
                    <a:extLst>
                      <a:ext uri="{FF2B5EF4-FFF2-40B4-BE49-F238E27FC236}">
                        <a16:creationId xmlns:a16="http://schemas.microsoft.com/office/drawing/2014/main" id="{0A67AA80-2D8B-1E27-B62C-A8F78882E603}"/>
                      </a:ext>
                    </a:extLst>
                  </p:cNvPr>
                  <p:cNvSpPr txBox="1"/>
                  <p:nvPr/>
                </p:nvSpPr>
                <p:spPr>
                  <a:xfrm>
                    <a:off x="8305833" y="2934959"/>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72" name="TextBox 71">
                    <a:extLst>
                      <a:ext uri="{FF2B5EF4-FFF2-40B4-BE49-F238E27FC236}">
                        <a16:creationId xmlns:a16="http://schemas.microsoft.com/office/drawing/2014/main" id="{5BF65667-E03A-58B5-4FB0-D2CF7736C16C}"/>
                      </a:ext>
                    </a:extLst>
                  </p:cNvPr>
                  <p:cNvSpPr txBox="1"/>
                  <p:nvPr/>
                </p:nvSpPr>
                <p:spPr>
                  <a:xfrm>
                    <a:off x="8763033" y="2934959"/>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73" name="TextBox 72">
                    <a:extLst>
                      <a:ext uri="{FF2B5EF4-FFF2-40B4-BE49-F238E27FC236}">
                        <a16:creationId xmlns:a16="http://schemas.microsoft.com/office/drawing/2014/main" id="{E7645A4D-58FD-BED1-941E-27894D511662}"/>
                      </a:ext>
                    </a:extLst>
                  </p:cNvPr>
                  <p:cNvSpPr txBox="1"/>
                  <p:nvPr/>
                </p:nvSpPr>
                <p:spPr>
                  <a:xfrm>
                    <a:off x="8807483" y="2934959"/>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9345A"/>
                        </a:solidFill>
                        <a:effectLst/>
                        <a:uLnTx/>
                        <a:uFillTx/>
                        <a:latin typeface="Arial"/>
                        <a:ea typeface="+mn-ea"/>
                        <a:cs typeface="Arial"/>
                        <a:sym typeface="Arial"/>
                      </a:rPr>
                      <a:t>+</a:t>
                    </a:r>
                  </a:p>
                </p:txBody>
              </p:sp>
            </p:grpSp>
            <p:sp>
              <p:nvSpPr>
                <p:cNvPr id="70" name="TextBox 69">
                  <a:extLst>
                    <a:ext uri="{FF2B5EF4-FFF2-40B4-BE49-F238E27FC236}">
                      <a16:creationId xmlns:a16="http://schemas.microsoft.com/office/drawing/2014/main" id="{06F47B1E-8282-BEDD-CF22-9559405863AD}"/>
                    </a:ext>
                  </a:extLst>
                </p:cNvPr>
                <p:cNvSpPr txBox="1"/>
                <p:nvPr/>
              </p:nvSpPr>
              <p:spPr>
                <a:xfrm>
                  <a:off x="5833750" y="2184305"/>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grpSp>
          <p:nvGrpSpPr>
            <p:cNvPr id="20" name="Group 19">
              <a:extLst>
                <a:ext uri="{FF2B5EF4-FFF2-40B4-BE49-F238E27FC236}">
                  <a16:creationId xmlns:a16="http://schemas.microsoft.com/office/drawing/2014/main" id="{9C13243D-1654-3C7D-59F7-170BED1D00A6}"/>
                </a:ext>
              </a:extLst>
            </p:cNvPr>
            <p:cNvGrpSpPr/>
            <p:nvPr/>
          </p:nvGrpSpPr>
          <p:grpSpPr>
            <a:xfrm>
              <a:off x="5010150" y="2092325"/>
              <a:ext cx="3296462" cy="1096216"/>
              <a:chOff x="5010150" y="2092325"/>
              <a:chExt cx="3296462" cy="1096216"/>
            </a:xfrm>
          </p:grpSpPr>
          <p:sp>
            <p:nvSpPr>
              <p:cNvPr id="31" name="Freeform 38">
                <a:extLst>
                  <a:ext uri="{FF2B5EF4-FFF2-40B4-BE49-F238E27FC236}">
                    <a16:creationId xmlns:a16="http://schemas.microsoft.com/office/drawing/2014/main" id="{9114C426-5487-CD9E-A372-F676BDC78DC5}"/>
                  </a:ext>
                </a:extLst>
              </p:cNvPr>
              <p:cNvSpPr/>
              <p:nvPr/>
            </p:nvSpPr>
            <p:spPr>
              <a:xfrm>
                <a:off x="5010150" y="2092325"/>
                <a:ext cx="3238500" cy="1003300"/>
              </a:xfrm>
              <a:custGeom>
                <a:avLst/>
                <a:gdLst>
                  <a:gd name="connsiteX0" fmla="*/ 3238500 w 3238500"/>
                  <a:gd name="connsiteY0" fmla="*/ 1003300 h 1003300"/>
                  <a:gd name="connsiteX1" fmla="*/ 3057525 w 3238500"/>
                  <a:gd name="connsiteY1" fmla="*/ 1003300 h 1003300"/>
                  <a:gd name="connsiteX2" fmla="*/ 3057525 w 3238500"/>
                  <a:gd name="connsiteY2" fmla="*/ 895350 h 1003300"/>
                  <a:gd name="connsiteX3" fmla="*/ 2828925 w 3238500"/>
                  <a:gd name="connsiteY3" fmla="*/ 895350 h 1003300"/>
                  <a:gd name="connsiteX4" fmla="*/ 2828925 w 3238500"/>
                  <a:gd name="connsiteY4" fmla="*/ 831850 h 1003300"/>
                  <a:gd name="connsiteX5" fmla="*/ 2381250 w 3238500"/>
                  <a:gd name="connsiteY5" fmla="*/ 831850 h 1003300"/>
                  <a:gd name="connsiteX6" fmla="*/ 2381250 w 3238500"/>
                  <a:gd name="connsiteY6" fmla="*/ 796925 h 1003300"/>
                  <a:gd name="connsiteX7" fmla="*/ 2279650 w 3238500"/>
                  <a:gd name="connsiteY7" fmla="*/ 796925 h 1003300"/>
                  <a:gd name="connsiteX8" fmla="*/ 2279650 w 3238500"/>
                  <a:gd name="connsiteY8" fmla="*/ 765175 h 1003300"/>
                  <a:gd name="connsiteX9" fmla="*/ 2254250 w 3238500"/>
                  <a:gd name="connsiteY9" fmla="*/ 765175 h 1003300"/>
                  <a:gd name="connsiteX10" fmla="*/ 2254250 w 3238500"/>
                  <a:gd name="connsiteY10" fmla="*/ 736600 h 1003300"/>
                  <a:gd name="connsiteX11" fmla="*/ 2225675 w 3238500"/>
                  <a:gd name="connsiteY11" fmla="*/ 736600 h 1003300"/>
                  <a:gd name="connsiteX12" fmla="*/ 2225675 w 3238500"/>
                  <a:gd name="connsiteY12" fmla="*/ 711200 h 1003300"/>
                  <a:gd name="connsiteX13" fmla="*/ 1908175 w 3238500"/>
                  <a:gd name="connsiteY13" fmla="*/ 711200 h 1003300"/>
                  <a:gd name="connsiteX14" fmla="*/ 1908175 w 3238500"/>
                  <a:gd name="connsiteY14" fmla="*/ 682625 h 1003300"/>
                  <a:gd name="connsiteX15" fmla="*/ 1736725 w 3238500"/>
                  <a:gd name="connsiteY15" fmla="*/ 682625 h 1003300"/>
                  <a:gd name="connsiteX16" fmla="*/ 1736725 w 3238500"/>
                  <a:gd name="connsiteY16" fmla="*/ 654050 h 1003300"/>
                  <a:gd name="connsiteX17" fmla="*/ 1708150 w 3238500"/>
                  <a:gd name="connsiteY17" fmla="*/ 654050 h 1003300"/>
                  <a:gd name="connsiteX18" fmla="*/ 1708150 w 3238500"/>
                  <a:gd name="connsiteY18" fmla="*/ 631825 h 1003300"/>
                  <a:gd name="connsiteX19" fmla="*/ 1676400 w 3238500"/>
                  <a:gd name="connsiteY19" fmla="*/ 631825 h 1003300"/>
                  <a:gd name="connsiteX20" fmla="*/ 1676400 w 3238500"/>
                  <a:gd name="connsiteY20" fmla="*/ 609600 h 1003300"/>
                  <a:gd name="connsiteX21" fmla="*/ 1565275 w 3238500"/>
                  <a:gd name="connsiteY21" fmla="*/ 609600 h 1003300"/>
                  <a:gd name="connsiteX22" fmla="*/ 1565275 w 3238500"/>
                  <a:gd name="connsiteY22" fmla="*/ 584200 h 1003300"/>
                  <a:gd name="connsiteX23" fmla="*/ 1470025 w 3238500"/>
                  <a:gd name="connsiteY23" fmla="*/ 584200 h 1003300"/>
                  <a:gd name="connsiteX24" fmla="*/ 1470025 w 3238500"/>
                  <a:gd name="connsiteY24" fmla="*/ 555625 h 1003300"/>
                  <a:gd name="connsiteX25" fmla="*/ 1441450 w 3238500"/>
                  <a:gd name="connsiteY25" fmla="*/ 555625 h 1003300"/>
                  <a:gd name="connsiteX26" fmla="*/ 1441450 w 3238500"/>
                  <a:gd name="connsiteY26" fmla="*/ 530225 h 1003300"/>
                  <a:gd name="connsiteX27" fmla="*/ 1314450 w 3238500"/>
                  <a:gd name="connsiteY27" fmla="*/ 530225 h 1003300"/>
                  <a:gd name="connsiteX28" fmla="*/ 1314450 w 3238500"/>
                  <a:gd name="connsiteY28" fmla="*/ 508000 h 1003300"/>
                  <a:gd name="connsiteX29" fmla="*/ 1158875 w 3238500"/>
                  <a:gd name="connsiteY29" fmla="*/ 508000 h 1003300"/>
                  <a:gd name="connsiteX30" fmla="*/ 1158875 w 3238500"/>
                  <a:gd name="connsiteY30" fmla="*/ 476250 h 1003300"/>
                  <a:gd name="connsiteX31" fmla="*/ 1101725 w 3238500"/>
                  <a:gd name="connsiteY31" fmla="*/ 476250 h 1003300"/>
                  <a:gd name="connsiteX32" fmla="*/ 1101725 w 3238500"/>
                  <a:gd name="connsiteY32" fmla="*/ 457200 h 1003300"/>
                  <a:gd name="connsiteX33" fmla="*/ 1085850 w 3238500"/>
                  <a:gd name="connsiteY33" fmla="*/ 457200 h 1003300"/>
                  <a:gd name="connsiteX34" fmla="*/ 1085850 w 3238500"/>
                  <a:gd name="connsiteY34" fmla="*/ 431800 h 1003300"/>
                  <a:gd name="connsiteX35" fmla="*/ 1076325 w 3238500"/>
                  <a:gd name="connsiteY35" fmla="*/ 431800 h 1003300"/>
                  <a:gd name="connsiteX36" fmla="*/ 1076325 w 3238500"/>
                  <a:gd name="connsiteY36" fmla="*/ 409575 h 1003300"/>
                  <a:gd name="connsiteX37" fmla="*/ 1028700 w 3238500"/>
                  <a:gd name="connsiteY37" fmla="*/ 409575 h 1003300"/>
                  <a:gd name="connsiteX38" fmla="*/ 1028700 w 3238500"/>
                  <a:gd name="connsiteY38" fmla="*/ 387350 h 1003300"/>
                  <a:gd name="connsiteX39" fmla="*/ 1006475 w 3238500"/>
                  <a:gd name="connsiteY39" fmla="*/ 387350 h 1003300"/>
                  <a:gd name="connsiteX40" fmla="*/ 1006475 w 3238500"/>
                  <a:gd name="connsiteY40" fmla="*/ 361950 h 1003300"/>
                  <a:gd name="connsiteX41" fmla="*/ 939800 w 3238500"/>
                  <a:gd name="connsiteY41" fmla="*/ 361950 h 1003300"/>
                  <a:gd name="connsiteX42" fmla="*/ 939800 w 3238500"/>
                  <a:gd name="connsiteY42" fmla="*/ 336550 h 1003300"/>
                  <a:gd name="connsiteX43" fmla="*/ 908050 w 3238500"/>
                  <a:gd name="connsiteY43" fmla="*/ 336550 h 1003300"/>
                  <a:gd name="connsiteX44" fmla="*/ 908050 w 3238500"/>
                  <a:gd name="connsiteY44" fmla="*/ 320675 h 1003300"/>
                  <a:gd name="connsiteX45" fmla="*/ 838200 w 3238500"/>
                  <a:gd name="connsiteY45" fmla="*/ 320675 h 1003300"/>
                  <a:gd name="connsiteX46" fmla="*/ 838200 w 3238500"/>
                  <a:gd name="connsiteY46" fmla="*/ 288925 h 1003300"/>
                  <a:gd name="connsiteX47" fmla="*/ 809625 w 3238500"/>
                  <a:gd name="connsiteY47" fmla="*/ 288925 h 1003300"/>
                  <a:gd name="connsiteX48" fmla="*/ 809625 w 3238500"/>
                  <a:gd name="connsiteY48" fmla="*/ 269875 h 1003300"/>
                  <a:gd name="connsiteX49" fmla="*/ 800100 w 3238500"/>
                  <a:gd name="connsiteY49" fmla="*/ 269875 h 1003300"/>
                  <a:gd name="connsiteX50" fmla="*/ 800100 w 3238500"/>
                  <a:gd name="connsiteY50" fmla="*/ 241300 h 1003300"/>
                  <a:gd name="connsiteX51" fmla="*/ 628650 w 3238500"/>
                  <a:gd name="connsiteY51" fmla="*/ 241300 h 1003300"/>
                  <a:gd name="connsiteX52" fmla="*/ 628650 w 3238500"/>
                  <a:gd name="connsiteY52" fmla="*/ 241300 h 1003300"/>
                  <a:gd name="connsiteX53" fmla="*/ 628650 w 3238500"/>
                  <a:gd name="connsiteY53" fmla="*/ 219075 h 1003300"/>
                  <a:gd name="connsiteX54" fmla="*/ 561975 w 3238500"/>
                  <a:gd name="connsiteY54" fmla="*/ 219075 h 1003300"/>
                  <a:gd name="connsiteX55" fmla="*/ 561975 w 3238500"/>
                  <a:gd name="connsiteY55" fmla="*/ 200025 h 1003300"/>
                  <a:gd name="connsiteX56" fmla="*/ 473075 w 3238500"/>
                  <a:gd name="connsiteY56" fmla="*/ 200025 h 1003300"/>
                  <a:gd name="connsiteX57" fmla="*/ 473075 w 3238500"/>
                  <a:gd name="connsiteY57" fmla="*/ 177800 h 1003300"/>
                  <a:gd name="connsiteX58" fmla="*/ 441325 w 3238500"/>
                  <a:gd name="connsiteY58" fmla="*/ 177800 h 1003300"/>
                  <a:gd name="connsiteX59" fmla="*/ 441325 w 3238500"/>
                  <a:gd name="connsiteY59" fmla="*/ 142875 h 1003300"/>
                  <a:gd name="connsiteX60" fmla="*/ 384175 w 3238500"/>
                  <a:gd name="connsiteY60" fmla="*/ 142875 h 1003300"/>
                  <a:gd name="connsiteX61" fmla="*/ 384175 w 3238500"/>
                  <a:gd name="connsiteY61" fmla="*/ 123825 h 1003300"/>
                  <a:gd name="connsiteX62" fmla="*/ 365125 w 3238500"/>
                  <a:gd name="connsiteY62" fmla="*/ 123825 h 1003300"/>
                  <a:gd name="connsiteX63" fmla="*/ 365125 w 3238500"/>
                  <a:gd name="connsiteY63" fmla="*/ 98425 h 1003300"/>
                  <a:gd name="connsiteX64" fmla="*/ 298450 w 3238500"/>
                  <a:gd name="connsiteY64" fmla="*/ 98425 h 1003300"/>
                  <a:gd name="connsiteX65" fmla="*/ 298450 w 3238500"/>
                  <a:gd name="connsiteY65" fmla="*/ 79375 h 1003300"/>
                  <a:gd name="connsiteX66" fmla="*/ 241300 w 3238500"/>
                  <a:gd name="connsiteY66" fmla="*/ 79375 h 1003300"/>
                  <a:gd name="connsiteX67" fmla="*/ 241300 w 3238500"/>
                  <a:gd name="connsiteY67" fmla="*/ 50800 h 1003300"/>
                  <a:gd name="connsiteX68" fmla="*/ 139700 w 3238500"/>
                  <a:gd name="connsiteY68" fmla="*/ 50800 h 1003300"/>
                  <a:gd name="connsiteX69" fmla="*/ 139700 w 3238500"/>
                  <a:gd name="connsiteY69" fmla="*/ 34925 h 1003300"/>
                  <a:gd name="connsiteX70" fmla="*/ 95250 w 3238500"/>
                  <a:gd name="connsiteY70" fmla="*/ 34925 h 1003300"/>
                  <a:gd name="connsiteX71" fmla="*/ 95250 w 3238500"/>
                  <a:gd name="connsiteY71" fmla="*/ 0 h 1003300"/>
                  <a:gd name="connsiteX72" fmla="*/ 0 w 3238500"/>
                  <a:gd name="connsiteY72" fmla="*/ 0 h 100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238500" h="1003300">
                    <a:moveTo>
                      <a:pt x="3238500" y="1003300"/>
                    </a:moveTo>
                    <a:lnTo>
                      <a:pt x="3057525" y="1003300"/>
                    </a:lnTo>
                    <a:lnTo>
                      <a:pt x="3057525" y="895350"/>
                    </a:lnTo>
                    <a:lnTo>
                      <a:pt x="2828925" y="895350"/>
                    </a:lnTo>
                    <a:lnTo>
                      <a:pt x="2828925" y="831850"/>
                    </a:lnTo>
                    <a:lnTo>
                      <a:pt x="2381250" y="831850"/>
                    </a:lnTo>
                    <a:lnTo>
                      <a:pt x="2381250" y="796925"/>
                    </a:lnTo>
                    <a:lnTo>
                      <a:pt x="2279650" y="796925"/>
                    </a:lnTo>
                    <a:lnTo>
                      <a:pt x="2279650" y="765175"/>
                    </a:lnTo>
                    <a:lnTo>
                      <a:pt x="2254250" y="765175"/>
                    </a:lnTo>
                    <a:lnTo>
                      <a:pt x="2254250" y="736600"/>
                    </a:lnTo>
                    <a:lnTo>
                      <a:pt x="2225675" y="736600"/>
                    </a:lnTo>
                    <a:lnTo>
                      <a:pt x="2225675" y="711200"/>
                    </a:lnTo>
                    <a:lnTo>
                      <a:pt x="1908175" y="711200"/>
                    </a:lnTo>
                    <a:lnTo>
                      <a:pt x="1908175" y="682625"/>
                    </a:lnTo>
                    <a:lnTo>
                      <a:pt x="1736725" y="682625"/>
                    </a:lnTo>
                    <a:lnTo>
                      <a:pt x="1736725" y="654050"/>
                    </a:lnTo>
                    <a:lnTo>
                      <a:pt x="1708150" y="654050"/>
                    </a:lnTo>
                    <a:lnTo>
                      <a:pt x="1708150" y="631825"/>
                    </a:lnTo>
                    <a:lnTo>
                      <a:pt x="1676400" y="631825"/>
                    </a:lnTo>
                    <a:lnTo>
                      <a:pt x="1676400" y="609600"/>
                    </a:lnTo>
                    <a:lnTo>
                      <a:pt x="1565275" y="609600"/>
                    </a:lnTo>
                    <a:lnTo>
                      <a:pt x="1565275" y="584200"/>
                    </a:lnTo>
                    <a:lnTo>
                      <a:pt x="1470025" y="584200"/>
                    </a:lnTo>
                    <a:lnTo>
                      <a:pt x="1470025" y="555625"/>
                    </a:lnTo>
                    <a:lnTo>
                      <a:pt x="1441450" y="555625"/>
                    </a:lnTo>
                    <a:lnTo>
                      <a:pt x="1441450" y="530225"/>
                    </a:lnTo>
                    <a:lnTo>
                      <a:pt x="1314450" y="530225"/>
                    </a:lnTo>
                    <a:lnTo>
                      <a:pt x="1314450" y="508000"/>
                    </a:lnTo>
                    <a:lnTo>
                      <a:pt x="1158875" y="508000"/>
                    </a:lnTo>
                    <a:lnTo>
                      <a:pt x="1158875" y="476250"/>
                    </a:lnTo>
                    <a:lnTo>
                      <a:pt x="1101725" y="476250"/>
                    </a:lnTo>
                    <a:lnTo>
                      <a:pt x="1101725" y="457200"/>
                    </a:lnTo>
                    <a:lnTo>
                      <a:pt x="1085850" y="457200"/>
                    </a:lnTo>
                    <a:lnTo>
                      <a:pt x="1085850" y="431800"/>
                    </a:lnTo>
                    <a:lnTo>
                      <a:pt x="1076325" y="431800"/>
                    </a:lnTo>
                    <a:lnTo>
                      <a:pt x="1076325" y="409575"/>
                    </a:lnTo>
                    <a:lnTo>
                      <a:pt x="1028700" y="409575"/>
                    </a:lnTo>
                    <a:lnTo>
                      <a:pt x="1028700" y="387350"/>
                    </a:lnTo>
                    <a:lnTo>
                      <a:pt x="1006475" y="387350"/>
                    </a:lnTo>
                    <a:lnTo>
                      <a:pt x="1006475" y="361950"/>
                    </a:lnTo>
                    <a:lnTo>
                      <a:pt x="939800" y="361950"/>
                    </a:lnTo>
                    <a:lnTo>
                      <a:pt x="939800" y="336550"/>
                    </a:lnTo>
                    <a:lnTo>
                      <a:pt x="908050" y="336550"/>
                    </a:lnTo>
                    <a:lnTo>
                      <a:pt x="908050" y="320675"/>
                    </a:lnTo>
                    <a:lnTo>
                      <a:pt x="838200" y="320675"/>
                    </a:lnTo>
                    <a:lnTo>
                      <a:pt x="838200" y="288925"/>
                    </a:lnTo>
                    <a:lnTo>
                      <a:pt x="809625" y="288925"/>
                    </a:lnTo>
                    <a:lnTo>
                      <a:pt x="809625" y="269875"/>
                    </a:lnTo>
                    <a:lnTo>
                      <a:pt x="800100" y="269875"/>
                    </a:lnTo>
                    <a:lnTo>
                      <a:pt x="800100" y="241300"/>
                    </a:lnTo>
                    <a:lnTo>
                      <a:pt x="628650" y="241300"/>
                    </a:lnTo>
                    <a:lnTo>
                      <a:pt x="628650" y="241300"/>
                    </a:lnTo>
                    <a:lnTo>
                      <a:pt x="628650" y="219075"/>
                    </a:lnTo>
                    <a:lnTo>
                      <a:pt x="561975" y="219075"/>
                    </a:lnTo>
                    <a:lnTo>
                      <a:pt x="561975" y="200025"/>
                    </a:lnTo>
                    <a:lnTo>
                      <a:pt x="473075" y="200025"/>
                    </a:lnTo>
                    <a:lnTo>
                      <a:pt x="473075" y="177800"/>
                    </a:lnTo>
                    <a:lnTo>
                      <a:pt x="441325" y="177800"/>
                    </a:lnTo>
                    <a:lnTo>
                      <a:pt x="441325" y="142875"/>
                    </a:lnTo>
                    <a:lnTo>
                      <a:pt x="384175" y="142875"/>
                    </a:lnTo>
                    <a:lnTo>
                      <a:pt x="384175" y="123825"/>
                    </a:lnTo>
                    <a:lnTo>
                      <a:pt x="365125" y="123825"/>
                    </a:lnTo>
                    <a:lnTo>
                      <a:pt x="365125" y="98425"/>
                    </a:lnTo>
                    <a:lnTo>
                      <a:pt x="298450" y="98425"/>
                    </a:lnTo>
                    <a:lnTo>
                      <a:pt x="298450" y="79375"/>
                    </a:lnTo>
                    <a:lnTo>
                      <a:pt x="241300" y="79375"/>
                    </a:lnTo>
                    <a:lnTo>
                      <a:pt x="241300" y="50800"/>
                    </a:lnTo>
                    <a:lnTo>
                      <a:pt x="139700" y="50800"/>
                    </a:lnTo>
                    <a:lnTo>
                      <a:pt x="139700" y="34925"/>
                    </a:lnTo>
                    <a:lnTo>
                      <a:pt x="95250" y="34925"/>
                    </a:lnTo>
                    <a:lnTo>
                      <a:pt x="95250" y="0"/>
                    </a:lnTo>
                    <a:lnTo>
                      <a:pt x="0"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a:ea typeface="+mn-ea"/>
                  <a:cs typeface="+mn-cs"/>
                  <a:sym typeface="Arial"/>
                </a:endParaRPr>
              </a:p>
            </p:txBody>
          </p:sp>
          <p:grpSp>
            <p:nvGrpSpPr>
              <p:cNvPr id="32" name="Group 31">
                <a:extLst>
                  <a:ext uri="{FF2B5EF4-FFF2-40B4-BE49-F238E27FC236}">
                    <a16:creationId xmlns:a16="http://schemas.microsoft.com/office/drawing/2014/main" id="{72ADF70D-BC92-9BAD-D920-7398B83C03C0}"/>
                  </a:ext>
                </a:extLst>
              </p:cNvPr>
              <p:cNvGrpSpPr/>
              <p:nvPr/>
            </p:nvGrpSpPr>
            <p:grpSpPr>
              <a:xfrm>
                <a:off x="5667709" y="2216808"/>
                <a:ext cx="2638903" cy="971733"/>
                <a:chOff x="5667709" y="2216808"/>
                <a:chExt cx="2638903" cy="971733"/>
              </a:xfrm>
            </p:grpSpPr>
            <p:grpSp>
              <p:nvGrpSpPr>
                <p:cNvPr id="33" name="Group 32">
                  <a:extLst>
                    <a:ext uri="{FF2B5EF4-FFF2-40B4-BE49-F238E27FC236}">
                      <a16:creationId xmlns:a16="http://schemas.microsoft.com/office/drawing/2014/main" id="{31BDF4EA-0741-A890-C674-EA22B2921925}"/>
                    </a:ext>
                  </a:extLst>
                </p:cNvPr>
                <p:cNvGrpSpPr/>
                <p:nvPr/>
              </p:nvGrpSpPr>
              <p:grpSpPr>
                <a:xfrm>
                  <a:off x="8015061" y="2980792"/>
                  <a:ext cx="291551" cy="207749"/>
                  <a:chOff x="8777264" y="2996132"/>
                  <a:chExt cx="291551" cy="207749"/>
                </a:xfrm>
              </p:grpSpPr>
              <p:sp>
                <p:nvSpPr>
                  <p:cNvPr id="59" name="TextBox 58">
                    <a:extLst>
                      <a:ext uri="{FF2B5EF4-FFF2-40B4-BE49-F238E27FC236}">
                        <a16:creationId xmlns:a16="http://schemas.microsoft.com/office/drawing/2014/main" id="{A475391A-D78A-48C1-DA12-6EE3EC0F43B1}"/>
                      </a:ext>
                    </a:extLst>
                  </p:cNvPr>
                  <p:cNvSpPr txBox="1"/>
                  <p:nvPr/>
                </p:nvSpPr>
                <p:spPr>
                  <a:xfrm>
                    <a:off x="8777264" y="2996132"/>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60" name="TextBox 59">
                    <a:extLst>
                      <a:ext uri="{FF2B5EF4-FFF2-40B4-BE49-F238E27FC236}">
                        <a16:creationId xmlns:a16="http://schemas.microsoft.com/office/drawing/2014/main" id="{71274563-F0A4-C256-9843-1CC4936ACEFE}"/>
                      </a:ext>
                    </a:extLst>
                  </p:cNvPr>
                  <p:cNvSpPr txBox="1"/>
                  <p:nvPr/>
                </p:nvSpPr>
                <p:spPr>
                  <a:xfrm>
                    <a:off x="8793139" y="2996132"/>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61" name="TextBox 60">
                    <a:extLst>
                      <a:ext uri="{FF2B5EF4-FFF2-40B4-BE49-F238E27FC236}">
                        <a16:creationId xmlns:a16="http://schemas.microsoft.com/office/drawing/2014/main" id="{3707141A-79DC-E934-9334-687277C3606B}"/>
                      </a:ext>
                    </a:extLst>
                  </p:cNvPr>
                  <p:cNvSpPr txBox="1"/>
                  <p:nvPr/>
                </p:nvSpPr>
                <p:spPr>
                  <a:xfrm>
                    <a:off x="8831239" y="2996132"/>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62" name="TextBox 61">
                    <a:extLst>
                      <a:ext uri="{FF2B5EF4-FFF2-40B4-BE49-F238E27FC236}">
                        <a16:creationId xmlns:a16="http://schemas.microsoft.com/office/drawing/2014/main" id="{1542A3ED-52B6-8FE4-5072-EF4396989476}"/>
                      </a:ext>
                    </a:extLst>
                  </p:cNvPr>
                  <p:cNvSpPr txBox="1"/>
                  <p:nvPr/>
                </p:nvSpPr>
                <p:spPr>
                  <a:xfrm>
                    <a:off x="8818539" y="2996132"/>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63" name="TextBox 62">
                    <a:extLst>
                      <a:ext uri="{FF2B5EF4-FFF2-40B4-BE49-F238E27FC236}">
                        <a16:creationId xmlns:a16="http://schemas.microsoft.com/office/drawing/2014/main" id="{91167ABA-1934-BA7E-2AD2-1CFD45430E5B}"/>
                      </a:ext>
                    </a:extLst>
                  </p:cNvPr>
                  <p:cNvSpPr txBox="1"/>
                  <p:nvPr/>
                </p:nvSpPr>
                <p:spPr>
                  <a:xfrm>
                    <a:off x="8862989" y="2996132"/>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grpSp>
            <p:grpSp>
              <p:nvGrpSpPr>
                <p:cNvPr id="34" name="Group 33">
                  <a:extLst>
                    <a:ext uri="{FF2B5EF4-FFF2-40B4-BE49-F238E27FC236}">
                      <a16:creationId xmlns:a16="http://schemas.microsoft.com/office/drawing/2014/main" id="{5638F714-0C3E-88EB-99A3-0C1822950D37}"/>
                    </a:ext>
                  </a:extLst>
                </p:cNvPr>
                <p:cNvGrpSpPr/>
                <p:nvPr/>
              </p:nvGrpSpPr>
              <p:grpSpPr>
                <a:xfrm>
                  <a:off x="7733054" y="2870418"/>
                  <a:ext cx="339176" cy="207749"/>
                  <a:chOff x="8729639" y="2996132"/>
                  <a:chExt cx="339176" cy="207749"/>
                </a:xfrm>
              </p:grpSpPr>
              <p:sp>
                <p:nvSpPr>
                  <p:cNvPr id="55" name="TextBox 54">
                    <a:extLst>
                      <a:ext uri="{FF2B5EF4-FFF2-40B4-BE49-F238E27FC236}">
                        <a16:creationId xmlns:a16="http://schemas.microsoft.com/office/drawing/2014/main" id="{0811F1EE-C7DC-0D1E-A926-0D3288A6A63D}"/>
                      </a:ext>
                    </a:extLst>
                  </p:cNvPr>
                  <p:cNvSpPr txBox="1"/>
                  <p:nvPr/>
                </p:nvSpPr>
                <p:spPr>
                  <a:xfrm>
                    <a:off x="8729639" y="2996132"/>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56" name="TextBox 55">
                    <a:extLst>
                      <a:ext uri="{FF2B5EF4-FFF2-40B4-BE49-F238E27FC236}">
                        <a16:creationId xmlns:a16="http://schemas.microsoft.com/office/drawing/2014/main" id="{80446FC9-B9D6-91B4-D738-CEDD70251A71}"/>
                      </a:ext>
                    </a:extLst>
                  </p:cNvPr>
                  <p:cNvSpPr txBox="1"/>
                  <p:nvPr/>
                </p:nvSpPr>
                <p:spPr>
                  <a:xfrm>
                    <a:off x="8742339" y="2996132"/>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57" name="TextBox 56">
                    <a:extLst>
                      <a:ext uri="{FF2B5EF4-FFF2-40B4-BE49-F238E27FC236}">
                        <a16:creationId xmlns:a16="http://schemas.microsoft.com/office/drawing/2014/main" id="{80401B72-9FD5-BE5C-7625-273D52AF0679}"/>
                      </a:ext>
                    </a:extLst>
                  </p:cNvPr>
                  <p:cNvSpPr txBox="1"/>
                  <p:nvPr/>
                </p:nvSpPr>
                <p:spPr>
                  <a:xfrm>
                    <a:off x="8770914" y="2996132"/>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58" name="TextBox 57">
                    <a:extLst>
                      <a:ext uri="{FF2B5EF4-FFF2-40B4-BE49-F238E27FC236}">
                        <a16:creationId xmlns:a16="http://schemas.microsoft.com/office/drawing/2014/main" id="{1440CC1C-F888-6EAE-8F54-7D2F10AE9FE9}"/>
                      </a:ext>
                    </a:extLst>
                  </p:cNvPr>
                  <p:cNvSpPr txBox="1"/>
                  <p:nvPr/>
                </p:nvSpPr>
                <p:spPr>
                  <a:xfrm>
                    <a:off x="8862989" y="2996132"/>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grpSp>
            <p:grpSp>
              <p:nvGrpSpPr>
                <p:cNvPr id="35" name="Group 34">
                  <a:extLst>
                    <a:ext uri="{FF2B5EF4-FFF2-40B4-BE49-F238E27FC236}">
                      <a16:creationId xmlns:a16="http://schemas.microsoft.com/office/drawing/2014/main" id="{6F57E41A-8DD8-8780-EEA9-A362EF107B12}"/>
                    </a:ext>
                  </a:extLst>
                </p:cNvPr>
                <p:cNvGrpSpPr/>
                <p:nvPr/>
              </p:nvGrpSpPr>
              <p:grpSpPr>
                <a:xfrm>
                  <a:off x="7382622" y="2808453"/>
                  <a:ext cx="409026" cy="207749"/>
                  <a:chOff x="8659789" y="2996132"/>
                  <a:chExt cx="409026" cy="207749"/>
                </a:xfrm>
              </p:grpSpPr>
              <p:sp>
                <p:nvSpPr>
                  <p:cNvPr id="50" name="TextBox 49">
                    <a:extLst>
                      <a:ext uri="{FF2B5EF4-FFF2-40B4-BE49-F238E27FC236}">
                        <a16:creationId xmlns:a16="http://schemas.microsoft.com/office/drawing/2014/main" id="{60406093-75AA-1CA5-EC2B-AB4FFFC65E7F}"/>
                      </a:ext>
                    </a:extLst>
                  </p:cNvPr>
                  <p:cNvSpPr txBox="1"/>
                  <p:nvPr/>
                </p:nvSpPr>
                <p:spPr>
                  <a:xfrm>
                    <a:off x="8659789" y="2996132"/>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51" name="TextBox 50">
                    <a:extLst>
                      <a:ext uri="{FF2B5EF4-FFF2-40B4-BE49-F238E27FC236}">
                        <a16:creationId xmlns:a16="http://schemas.microsoft.com/office/drawing/2014/main" id="{0AAD1BCD-5AF2-9924-EB9C-B714BB254BF8}"/>
                      </a:ext>
                    </a:extLst>
                  </p:cNvPr>
                  <p:cNvSpPr txBox="1"/>
                  <p:nvPr/>
                </p:nvSpPr>
                <p:spPr>
                  <a:xfrm>
                    <a:off x="8672489" y="2996132"/>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52" name="TextBox 51">
                    <a:extLst>
                      <a:ext uri="{FF2B5EF4-FFF2-40B4-BE49-F238E27FC236}">
                        <a16:creationId xmlns:a16="http://schemas.microsoft.com/office/drawing/2014/main" id="{417ADEEE-5B61-6566-9829-FCCC6DF67CFF}"/>
                      </a:ext>
                    </a:extLst>
                  </p:cNvPr>
                  <p:cNvSpPr txBox="1"/>
                  <p:nvPr/>
                </p:nvSpPr>
                <p:spPr>
                  <a:xfrm>
                    <a:off x="8701064" y="2996132"/>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53" name="TextBox 52">
                    <a:extLst>
                      <a:ext uri="{FF2B5EF4-FFF2-40B4-BE49-F238E27FC236}">
                        <a16:creationId xmlns:a16="http://schemas.microsoft.com/office/drawing/2014/main" id="{40231320-20E9-20E1-2A11-7901DD8B0A85}"/>
                      </a:ext>
                    </a:extLst>
                  </p:cNvPr>
                  <p:cNvSpPr txBox="1"/>
                  <p:nvPr/>
                </p:nvSpPr>
                <p:spPr>
                  <a:xfrm>
                    <a:off x="8732814" y="2996132"/>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54" name="TextBox 53">
                    <a:extLst>
                      <a:ext uri="{FF2B5EF4-FFF2-40B4-BE49-F238E27FC236}">
                        <a16:creationId xmlns:a16="http://schemas.microsoft.com/office/drawing/2014/main" id="{D604D9A2-2B7A-1DEB-665C-E1CB8575F294}"/>
                      </a:ext>
                    </a:extLst>
                  </p:cNvPr>
                  <p:cNvSpPr txBox="1"/>
                  <p:nvPr/>
                </p:nvSpPr>
                <p:spPr>
                  <a:xfrm>
                    <a:off x="8862989" y="2996132"/>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grpSp>
            <p:grpSp>
              <p:nvGrpSpPr>
                <p:cNvPr id="36" name="Group 35">
                  <a:extLst>
                    <a:ext uri="{FF2B5EF4-FFF2-40B4-BE49-F238E27FC236}">
                      <a16:creationId xmlns:a16="http://schemas.microsoft.com/office/drawing/2014/main" id="{501EFD2B-BD64-1D3A-E0C4-BC4406F8D42D}"/>
                    </a:ext>
                  </a:extLst>
                </p:cNvPr>
                <p:cNvGrpSpPr/>
                <p:nvPr/>
              </p:nvGrpSpPr>
              <p:grpSpPr>
                <a:xfrm>
                  <a:off x="7154697" y="2741666"/>
                  <a:ext cx="414701" cy="274536"/>
                  <a:chOff x="8654114" y="2929345"/>
                  <a:chExt cx="414701" cy="274536"/>
                </a:xfrm>
              </p:grpSpPr>
              <p:sp>
                <p:nvSpPr>
                  <p:cNvPr id="45" name="TextBox 44">
                    <a:extLst>
                      <a:ext uri="{FF2B5EF4-FFF2-40B4-BE49-F238E27FC236}">
                        <a16:creationId xmlns:a16="http://schemas.microsoft.com/office/drawing/2014/main" id="{3281776F-3E29-2717-8FA6-DDF8436C823D}"/>
                      </a:ext>
                    </a:extLst>
                  </p:cNvPr>
                  <p:cNvSpPr txBox="1"/>
                  <p:nvPr/>
                </p:nvSpPr>
                <p:spPr>
                  <a:xfrm>
                    <a:off x="8654114" y="2929345"/>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46" name="TextBox 45">
                    <a:extLst>
                      <a:ext uri="{FF2B5EF4-FFF2-40B4-BE49-F238E27FC236}">
                        <a16:creationId xmlns:a16="http://schemas.microsoft.com/office/drawing/2014/main" id="{7C40EF5C-BB09-C55E-3F68-81036E85808B}"/>
                      </a:ext>
                    </a:extLst>
                  </p:cNvPr>
                  <p:cNvSpPr txBox="1"/>
                  <p:nvPr/>
                </p:nvSpPr>
                <p:spPr>
                  <a:xfrm>
                    <a:off x="8701064" y="2961207"/>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47" name="TextBox 46">
                    <a:extLst>
                      <a:ext uri="{FF2B5EF4-FFF2-40B4-BE49-F238E27FC236}">
                        <a16:creationId xmlns:a16="http://schemas.microsoft.com/office/drawing/2014/main" id="{84386B1E-16AD-D3B6-2BCF-8E9E3C5C94E2}"/>
                      </a:ext>
                    </a:extLst>
                  </p:cNvPr>
                  <p:cNvSpPr txBox="1"/>
                  <p:nvPr/>
                </p:nvSpPr>
                <p:spPr>
                  <a:xfrm>
                    <a:off x="8720114" y="2961207"/>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48" name="TextBox 47">
                    <a:extLst>
                      <a:ext uri="{FF2B5EF4-FFF2-40B4-BE49-F238E27FC236}">
                        <a16:creationId xmlns:a16="http://schemas.microsoft.com/office/drawing/2014/main" id="{EAF72339-42D0-B991-F0F2-BD71D4C9873F}"/>
                      </a:ext>
                    </a:extLst>
                  </p:cNvPr>
                  <p:cNvSpPr txBox="1"/>
                  <p:nvPr/>
                </p:nvSpPr>
                <p:spPr>
                  <a:xfrm>
                    <a:off x="8777264" y="2996132"/>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49" name="TextBox 48">
                    <a:extLst>
                      <a:ext uri="{FF2B5EF4-FFF2-40B4-BE49-F238E27FC236}">
                        <a16:creationId xmlns:a16="http://schemas.microsoft.com/office/drawing/2014/main" id="{4A67E934-4704-D82D-288E-EAFF39660EA4}"/>
                      </a:ext>
                    </a:extLst>
                  </p:cNvPr>
                  <p:cNvSpPr txBox="1"/>
                  <p:nvPr/>
                </p:nvSpPr>
                <p:spPr>
                  <a:xfrm>
                    <a:off x="8862989" y="2996132"/>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grpSp>
            <p:sp>
              <p:nvSpPr>
                <p:cNvPr id="37" name="TextBox 36">
                  <a:extLst>
                    <a:ext uri="{FF2B5EF4-FFF2-40B4-BE49-F238E27FC236}">
                      <a16:creationId xmlns:a16="http://schemas.microsoft.com/office/drawing/2014/main" id="{415E9D9F-F7AC-EE90-AE36-B27481639CEE}"/>
                    </a:ext>
                  </a:extLst>
                </p:cNvPr>
                <p:cNvSpPr txBox="1"/>
                <p:nvPr/>
              </p:nvSpPr>
              <p:spPr>
                <a:xfrm>
                  <a:off x="7135976" y="2709655"/>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38" name="TextBox 37">
                  <a:extLst>
                    <a:ext uri="{FF2B5EF4-FFF2-40B4-BE49-F238E27FC236}">
                      <a16:creationId xmlns:a16="http://schemas.microsoft.com/office/drawing/2014/main" id="{DB3D6C3E-362F-AB22-AEB1-3068D251AAE0}"/>
                    </a:ext>
                  </a:extLst>
                </p:cNvPr>
                <p:cNvSpPr txBox="1"/>
                <p:nvPr/>
              </p:nvSpPr>
              <p:spPr>
                <a:xfrm>
                  <a:off x="7122094" y="2709804"/>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39" name="TextBox 38">
                  <a:extLst>
                    <a:ext uri="{FF2B5EF4-FFF2-40B4-BE49-F238E27FC236}">
                      <a16:creationId xmlns:a16="http://schemas.microsoft.com/office/drawing/2014/main" id="{C76B7AFB-4814-F0F7-BFD9-CD092131AA0B}"/>
                    </a:ext>
                  </a:extLst>
                </p:cNvPr>
                <p:cNvSpPr txBox="1"/>
                <p:nvPr/>
              </p:nvSpPr>
              <p:spPr>
                <a:xfrm>
                  <a:off x="7065122" y="2685588"/>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40" name="TextBox 39">
                  <a:extLst>
                    <a:ext uri="{FF2B5EF4-FFF2-40B4-BE49-F238E27FC236}">
                      <a16:creationId xmlns:a16="http://schemas.microsoft.com/office/drawing/2014/main" id="{BE143232-C7EA-5642-A380-E07C03672458}"/>
                    </a:ext>
                  </a:extLst>
                </p:cNvPr>
                <p:cNvSpPr txBox="1"/>
                <p:nvPr/>
              </p:nvSpPr>
              <p:spPr>
                <a:xfrm>
                  <a:off x="6887144" y="2684250"/>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41" name="TextBox 40">
                  <a:extLst>
                    <a:ext uri="{FF2B5EF4-FFF2-40B4-BE49-F238E27FC236}">
                      <a16:creationId xmlns:a16="http://schemas.microsoft.com/office/drawing/2014/main" id="{DE7F8FCC-3A85-1BA1-C8EC-5C29A7B00A92}"/>
                    </a:ext>
                  </a:extLst>
                </p:cNvPr>
                <p:cNvSpPr txBox="1"/>
                <p:nvPr/>
              </p:nvSpPr>
              <p:spPr>
                <a:xfrm>
                  <a:off x="6609930" y="2633527"/>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42" name="TextBox 41">
                  <a:extLst>
                    <a:ext uri="{FF2B5EF4-FFF2-40B4-BE49-F238E27FC236}">
                      <a16:creationId xmlns:a16="http://schemas.microsoft.com/office/drawing/2014/main" id="{7CE58EA6-1894-E135-53AD-39BBD235EB12}"/>
                    </a:ext>
                  </a:extLst>
                </p:cNvPr>
                <p:cNvSpPr txBox="1"/>
                <p:nvPr/>
              </p:nvSpPr>
              <p:spPr>
                <a:xfrm>
                  <a:off x="6114061" y="2486901"/>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43" name="TextBox 42">
                  <a:extLst>
                    <a:ext uri="{FF2B5EF4-FFF2-40B4-BE49-F238E27FC236}">
                      <a16:creationId xmlns:a16="http://schemas.microsoft.com/office/drawing/2014/main" id="{50D6A9AD-7C87-A28C-3195-C55522512B73}"/>
                    </a:ext>
                  </a:extLst>
                </p:cNvPr>
                <p:cNvSpPr txBox="1"/>
                <p:nvPr/>
              </p:nvSpPr>
              <p:spPr>
                <a:xfrm>
                  <a:off x="6020733" y="2451243"/>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44" name="TextBox 43">
                  <a:extLst>
                    <a:ext uri="{FF2B5EF4-FFF2-40B4-BE49-F238E27FC236}">
                      <a16:creationId xmlns:a16="http://schemas.microsoft.com/office/drawing/2014/main" id="{557E1397-D295-6B99-E685-357EFCA73632}"/>
                    </a:ext>
                  </a:extLst>
                </p:cNvPr>
                <p:cNvSpPr txBox="1"/>
                <p:nvPr/>
              </p:nvSpPr>
              <p:spPr>
                <a:xfrm>
                  <a:off x="5667709" y="2216808"/>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grpSp>
        </p:grpSp>
        <p:sp>
          <p:nvSpPr>
            <p:cNvPr id="21" name="TextBox 20">
              <a:extLst>
                <a:ext uri="{FF2B5EF4-FFF2-40B4-BE49-F238E27FC236}">
                  <a16:creationId xmlns:a16="http://schemas.microsoft.com/office/drawing/2014/main" id="{853E1DC7-542F-C3CA-36D9-6E4440B41518}"/>
                </a:ext>
              </a:extLst>
            </p:cNvPr>
            <p:cNvSpPr txBox="1"/>
            <p:nvPr/>
          </p:nvSpPr>
          <p:spPr>
            <a:xfrm>
              <a:off x="5156950" y="3768423"/>
              <a:ext cx="3452576"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000000"/>
                  </a:solidFill>
                  <a:effectLst/>
                  <a:uLnTx/>
                  <a:uFillTx/>
                  <a:latin typeface="Arial"/>
                  <a:ea typeface="+mn-ea"/>
                  <a:cs typeface="Arial"/>
                  <a:sym typeface="Arial"/>
                </a:rPr>
                <a:t>Time Since Randomization, mo</a:t>
              </a:r>
            </a:p>
          </p:txBody>
        </p:sp>
        <p:sp>
          <p:nvSpPr>
            <p:cNvPr id="22" name="Freeform 29">
              <a:extLst>
                <a:ext uri="{FF2B5EF4-FFF2-40B4-BE49-F238E27FC236}">
                  <a16:creationId xmlns:a16="http://schemas.microsoft.com/office/drawing/2014/main" id="{680E182D-56B9-DE3B-8CA3-605C5D2E45C8}"/>
                </a:ext>
              </a:extLst>
            </p:cNvPr>
            <p:cNvSpPr/>
            <p:nvPr/>
          </p:nvSpPr>
          <p:spPr>
            <a:xfrm>
              <a:off x="6752026" y="2367751"/>
              <a:ext cx="0" cy="1289849"/>
            </a:xfrm>
            <a:custGeom>
              <a:avLst/>
              <a:gdLst>
                <a:gd name="connsiteX0" fmla="*/ 0 w 0"/>
                <a:gd name="connsiteY0" fmla="*/ 1289849 h 1289849"/>
                <a:gd name="connsiteX1" fmla="*/ 0 w 0"/>
                <a:gd name="connsiteY1" fmla="*/ 0 h 1289849"/>
              </a:gdLst>
              <a:ahLst/>
              <a:cxnLst>
                <a:cxn ang="0">
                  <a:pos x="connsiteX0" y="connsiteY0"/>
                </a:cxn>
                <a:cxn ang="0">
                  <a:pos x="connsiteX1" y="connsiteY1"/>
                </a:cxn>
              </a:cxnLst>
              <a:rect l="l" t="t" r="r" b="b"/>
              <a:pathLst>
                <a:path h="1289849">
                  <a:moveTo>
                    <a:pt x="0" y="1289849"/>
                  </a:moveTo>
                  <a:lnTo>
                    <a:pt x="0" y="0"/>
                  </a:lnTo>
                </a:path>
              </a:pathLst>
            </a:cu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3" name="Freeform 30">
              <a:extLst>
                <a:ext uri="{FF2B5EF4-FFF2-40B4-BE49-F238E27FC236}">
                  <a16:creationId xmlns:a16="http://schemas.microsoft.com/office/drawing/2014/main" id="{58486A7F-62E3-1285-5984-8F3656878565}"/>
                </a:ext>
              </a:extLst>
            </p:cNvPr>
            <p:cNvSpPr/>
            <p:nvPr/>
          </p:nvSpPr>
          <p:spPr>
            <a:xfrm>
              <a:off x="7617628" y="2437214"/>
              <a:ext cx="0" cy="1216828"/>
            </a:xfrm>
            <a:custGeom>
              <a:avLst/>
              <a:gdLst>
                <a:gd name="connsiteX0" fmla="*/ 0 w 0"/>
                <a:gd name="connsiteY0" fmla="*/ 1216828 h 1216828"/>
                <a:gd name="connsiteX1" fmla="*/ 0 w 0"/>
                <a:gd name="connsiteY1" fmla="*/ 0 h 1216828"/>
              </a:gdLst>
              <a:ahLst/>
              <a:cxnLst>
                <a:cxn ang="0">
                  <a:pos x="connsiteX0" y="connsiteY0"/>
                </a:cxn>
                <a:cxn ang="0">
                  <a:pos x="connsiteX1" y="connsiteY1"/>
                </a:cxn>
              </a:cxnLst>
              <a:rect l="l" t="t" r="r" b="b"/>
              <a:pathLst>
                <a:path h="1216828">
                  <a:moveTo>
                    <a:pt x="0" y="1216828"/>
                  </a:moveTo>
                  <a:lnTo>
                    <a:pt x="0" y="0"/>
                  </a:lnTo>
                </a:path>
              </a:pathLst>
            </a:cu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4" name="TextBox 23">
              <a:extLst>
                <a:ext uri="{FF2B5EF4-FFF2-40B4-BE49-F238E27FC236}">
                  <a16:creationId xmlns:a16="http://schemas.microsoft.com/office/drawing/2014/main" id="{865CCFC3-02D2-87BA-D3B9-754266E71184}"/>
                </a:ext>
              </a:extLst>
            </p:cNvPr>
            <p:cNvSpPr txBox="1"/>
            <p:nvPr/>
          </p:nvSpPr>
          <p:spPr>
            <a:xfrm>
              <a:off x="6414377" y="2320852"/>
              <a:ext cx="408337"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09345A"/>
                  </a:solidFill>
                  <a:effectLst/>
                  <a:uLnTx/>
                  <a:uFillTx/>
                  <a:latin typeface="Arial"/>
                  <a:ea typeface="+mn-ea"/>
                  <a:cs typeface="Arial"/>
                  <a:sym typeface="Arial"/>
                </a:rPr>
                <a:t>82.8</a:t>
              </a:r>
            </a:p>
          </p:txBody>
        </p:sp>
        <p:sp>
          <p:nvSpPr>
            <p:cNvPr id="25" name="TextBox 24">
              <a:extLst>
                <a:ext uri="{FF2B5EF4-FFF2-40B4-BE49-F238E27FC236}">
                  <a16:creationId xmlns:a16="http://schemas.microsoft.com/office/drawing/2014/main" id="{8E151780-7D7C-AA7F-9F76-DAFE5564A623}"/>
                </a:ext>
              </a:extLst>
            </p:cNvPr>
            <p:cNvSpPr txBox="1"/>
            <p:nvPr/>
          </p:nvSpPr>
          <p:spPr>
            <a:xfrm>
              <a:off x="7277691" y="2428885"/>
              <a:ext cx="408337"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09345A"/>
                  </a:solidFill>
                  <a:effectLst/>
                  <a:uLnTx/>
                  <a:uFillTx/>
                  <a:latin typeface="Arial"/>
                  <a:ea typeface="+mn-ea"/>
                  <a:cs typeface="Arial"/>
                  <a:sym typeface="Arial"/>
                </a:rPr>
                <a:t>78.0</a:t>
              </a:r>
            </a:p>
          </p:txBody>
        </p:sp>
        <p:sp>
          <p:nvSpPr>
            <p:cNvPr id="26" name="TextBox 25">
              <a:extLst>
                <a:ext uri="{FF2B5EF4-FFF2-40B4-BE49-F238E27FC236}">
                  <a16:creationId xmlns:a16="http://schemas.microsoft.com/office/drawing/2014/main" id="{126D2F7C-3A1C-4095-666F-B607841E897A}"/>
                </a:ext>
              </a:extLst>
            </p:cNvPr>
            <p:cNvSpPr txBox="1"/>
            <p:nvPr/>
          </p:nvSpPr>
          <p:spPr>
            <a:xfrm>
              <a:off x="6391935" y="2722586"/>
              <a:ext cx="408337"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D77624"/>
                  </a:solidFill>
                  <a:effectLst/>
                  <a:uLnTx/>
                  <a:uFillTx/>
                  <a:latin typeface="Arial"/>
                  <a:ea typeface="+mn-ea"/>
                  <a:cs typeface="Arial"/>
                  <a:sym typeface="Arial"/>
                </a:rPr>
                <a:t>57.5</a:t>
              </a:r>
            </a:p>
          </p:txBody>
        </p:sp>
        <p:sp>
          <p:nvSpPr>
            <p:cNvPr id="27" name="TextBox 26">
              <a:extLst>
                <a:ext uri="{FF2B5EF4-FFF2-40B4-BE49-F238E27FC236}">
                  <a16:creationId xmlns:a16="http://schemas.microsoft.com/office/drawing/2014/main" id="{747B416B-0D52-E40A-045A-31563CD52575}"/>
                </a:ext>
              </a:extLst>
            </p:cNvPr>
            <p:cNvSpPr txBox="1"/>
            <p:nvPr/>
          </p:nvSpPr>
          <p:spPr>
            <a:xfrm>
              <a:off x="7299224" y="2916420"/>
              <a:ext cx="408337"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D77624"/>
                  </a:solidFill>
                  <a:effectLst/>
                  <a:uLnTx/>
                  <a:uFillTx/>
                  <a:latin typeface="Arial"/>
                  <a:ea typeface="+mn-ea"/>
                  <a:cs typeface="Arial"/>
                  <a:sym typeface="Arial"/>
                </a:rPr>
                <a:t>46.0</a:t>
              </a:r>
            </a:p>
          </p:txBody>
        </p:sp>
        <p:sp>
          <p:nvSpPr>
            <p:cNvPr id="28" name="TextBox 27">
              <a:extLst>
                <a:ext uri="{FF2B5EF4-FFF2-40B4-BE49-F238E27FC236}">
                  <a16:creationId xmlns:a16="http://schemas.microsoft.com/office/drawing/2014/main" id="{89EDDBF7-77A3-FA3C-2508-97B142298B0C}"/>
                </a:ext>
              </a:extLst>
            </p:cNvPr>
            <p:cNvSpPr txBox="1"/>
            <p:nvPr/>
          </p:nvSpPr>
          <p:spPr>
            <a:xfrm>
              <a:off x="8193168" y="2983880"/>
              <a:ext cx="849724"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D77624"/>
                  </a:solidFill>
                  <a:effectLst/>
                  <a:uLnTx/>
                  <a:uFillTx/>
                  <a:latin typeface="Arial"/>
                  <a:ea typeface="+mn-ea"/>
                  <a:cs typeface="Arial"/>
                  <a:sym typeface="Arial"/>
                </a:rPr>
                <a:t>Placebo + CP</a:t>
              </a:r>
            </a:p>
          </p:txBody>
        </p:sp>
        <p:sp>
          <p:nvSpPr>
            <p:cNvPr id="29" name="TextBox 28">
              <a:extLst>
                <a:ext uri="{FF2B5EF4-FFF2-40B4-BE49-F238E27FC236}">
                  <a16:creationId xmlns:a16="http://schemas.microsoft.com/office/drawing/2014/main" id="{8E810EBF-C9E8-E3D6-0ECE-26E5EA15A9D1}"/>
                </a:ext>
              </a:extLst>
            </p:cNvPr>
            <p:cNvSpPr txBox="1"/>
            <p:nvPr/>
          </p:nvSpPr>
          <p:spPr>
            <a:xfrm>
              <a:off x="7642269" y="2512856"/>
              <a:ext cx="1060526" cy="19240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err="1">
                  <a:ln>
                    <a:noFill/>
                  </a:ln>
                  <a:solidFill>
                    <a:srgbClr val="09345A"/>
                  </a:solidFill>
                  <a:effectLst/>
                  <a:uLnTx/>
                  <a:uFillTx/>
                  <a:latin typeface="Arial"/>
                  <a:ea typeface="+mn-ea"/>
                  <a:cs typeface="Arial"/>
                  <a:sym typeface="Arial"/>
                </a:rPr>
                <a:t>Dostarlimab</a:t>
              </a:r>
              <a:r>
                <a:rPr kumimoji="0" lang="en-US" sz="1067" b="1" i="0" u="none" strike="noStrike" kern="1200" cap="none" spc="0" normalizeH="0" baseline="0" noProof="0" dirty="0">
                  <a:ln>
                    <a:noFill/>
                  </a:ln>
                  <a:solidFill>
                    <a:srgbClr val="09345A"/>
                  </a:solidFill>
                  <a:effectLst/>
                  <a:uLnTx/>
                  <a:uFillTx/>
                  <a:latin typeface="Arial"/>
                  <a:ea typeface="+mn-ea"/>
                  <a:cs typeface="Arial"/>
                  <a:sym typeface="Arial"/>
                </a:rPr>
                <a:t> + CP</a:t>
              </a:r>
            </a:p>
          </p:txBody>
        </p:sp>
        <p:sp>
          <p:nvSpPr>
            <p:cNvPr id="30" name="TextBox 29">
              <a:extLst>
                <a:ext uri="{FF2B5EF4-FFF2-40B4-BE49-F238E27FC236}">
                  <a16:creationId xmlns:a16="http://schemas.microsoft.com/office/drawing/2014/main" id="{4C0EE210-7DB6-B6D2-2667-038106BF00B1}"/>
                </a:ext>
              </a:extLst>
            </p:cNvPr>
            <p:cNvSpPr txBox="1"/>
            <p:nvPr/>
          </p:nvSpPr>
          <p:spPr>
            <a:xfrm>
              <a:off x="4722997" y="4006835"/>
              <a:ext cx="4058058" cy="17632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Arial"/>
                  <a:sym typeface="Arial"/>
                </a:rPr>
                <a:t>41.5% of patients in the placebo arm received subsequent immunotherapy</a:t>
              </a:r>
            </a:p>
          </p:txBody>
        </p:sp>
      </p:grpSp>
      <p:graphicFrame>
        <p:nvGraphicFramePr>
          <p:cNvPr id="102" name="Table 101">
            <a:extLst>
              <a:ext uri="{FF2B5EF4-FFF2-40B4-BE49-F238E27FC236}">
                <a16:creationId xmlns:a16="http://schemas.microsoft.com/office/drawing/2014/main" id="{CF8F6515-8B07-D17D-E979-CACEF39D38A2}"/>
              </a:ext>
            </a:extLst>
          </p:cNvPr>
          <p:cNvGraphicFramePr>
            <a:graphicFrameLocks noGrp="1"/>
          </p:cNvGraphicFramePr>
          <p:nvPr/>
        </p:nvGraphicFramePr>
        <p:xfrm>
          <a:off x="6785817" y="3328203"/>
          <a:ext cx="3169920" cy="806132"/>
        </p:xfrm>
        <a:graphic>
          <a:graphicData uri="http://schemas.openxmlformats.org/drawingml/2006/table">
            <a:tbl>
              <a:tblPr firstRow="1" bandRow="1">
                <a:tableStyleId>{2D5ABB26-0587-4C30-8999-92F81FD0307C}</a:tableStyleId>
              </a:tblPr>
              <a:tblGrid>
                <a:gridCol w="975360">
                  <a:extLst>
                    <a:ext uri="{9D8B030D-6E8A-4147-A177-3AD203B41FA5}">
                      <a16:colId xmlns:a16="http://schemas.microsoft.com/office/drawing/2014/main" val="4101159925"/>
                    </a:ext>
                  </a:extLst>
                </a:gridCol>
                <a:gridCol w="1219200">
                  <a:extLst>
                    <a:ext uri="{9D8B030D-6E8A-4147-A177-3AD203B41FA5}">
                      <a16:colId xmlns:a16="http://schemas.microsoft.com/office/drawing/2014/main" val="2346160740"/>
                    </a:ext>
                  </a:extLst>
                </a:gridCol>
                <a:gridCol w="975360">
                  <a:extLst>
                    <a:ext uri="{9D8B030D-6E8A-4147-A177-3AD203B41FA5}">
                      <a16:colId xmlns:a16="http://schemas.microsoft.com/office/drawing/2014/main" val="808636764"/>
                    </a:ext>
                  </a:extLst>
                </a:gridCol>
              </a:tblGrid>
              <a:tr h="201533">
                <a:tc>
                  <a:txBody>
                    <a:bodyPr/>
                    <a:lstStyle/>
                    <a:p>
                      <a:pPr algn="l"/>
                      <a:endParaRPr lang="en-US" sz="900"/>
                    </a:p>
                  </a:txBody>
                  <a:tcPr marL="0" marR="0" marT="0" marB="0" anchor="ctr">
                    <a:lnB w="19050" cap="flat" cmpd="sng" algn="ctr">
                      <a:solidFill>
                        <a:schemeClr val="tx1"/>
                      </a:solidFill>
                      <a:prstDash val="solid"/>
                      <a:round/>
                      <a:headEnd type="none" w="med" len="med"/>
                      <a:tailEnd type="none" w="med" len="med"/>
                    </a:lnB>
                  </a:tcPr>
                </a:tc>
                <a:tc>
                  <a:txBody>
                    <a:bodyPr/>
                    <a:lstStyle/>
                    <a:p>
                      <a:pPr algn="ctr"/>
                      <a:r>
                        <a:rPr lang="en-US" sz="900" b="1"/>
                        <a:t>Median (95% CI), </a:t>
                      </a:r>
                      <a:r>
                        <a:rPr lang="en-US" sz="900" b="1" err="1"/>
                        <a:t>mo</a:t>
                      </a:r>
                      <a:endParaRPr lang="en-US" sz="900" b="1"/>
                    </a:p>
                  </a:txBody>
                  <a:tcPr marL="0" marR="0" marT="0" marB="0" anchor="ctr">
                    <a:lnB w="19050" cap="flat" cmpd="sng" algn="ctr">
                      <a:solidFill>
                        <a:schemeClr val="tx1"/>
                      </a:solidFill>
                      <a:prstDash val="solid"/>
                      <a:round/>
                      <a:headEnd type="none" w="med" len="med"/>
                      <a:tailEnd type="none" w="med" len="med"/>
                    </a:lnB>
                  </a:tcPr>
                </a:tc>
                <a:tc>
                  <a:txBody>
                    <a:bodyPr/>
                    <a:lstStyle/>
                    <a:p>
                      <a:pPr algn="ctr"/>
                      <a:r>
                        <a:rPr lang="en-US" sz="900" b="1"/>
                        <a:t>Events, n/N (%)</a:t>
                      </a:r>
                    </a:p>
                  </a:txBody>
                  <a:tcPr marL="0" marR="0" marT="0" marB="0" anchor="ctr">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5569710"/>
                  </a:ext>
                </a:extLst>
              </a:tr>
              <a:tr h="201533">
                <a:tc>
                  <a:txBody>
                    <a:bodyPr/>
                    <a:lstStyle/>
                    <a:p>
                      <a:pPr algn="l"/>
                      <a:r>
                        <a:rPr lang="en-US" sz="900"/>
                        <a:t>Dostarlimab + CP</a:t>
                      </a:r>
                    </a:p>
                  </a:txBody>
                  <a:tcPr marL="0" marR="0" marT="0" marB="0" anchor="ctr">
                    <a:lnT w="19050" cap="flat" cmpd="sng" algn="ctr">
                      <a:solidFill>
                        <a:schemeClr val="tx1"/>
                      </a:solidFill>
                      <a:prstDash val="solid"/>
                      <a:round/>
                      <a:headEnd type="none" w="med" len="med"/>
                      <a:tailEnd type="none" w="med" len="med"/>
                    </a:lnT>
                  </a:tcPr>
                </a:tc>
                <a:tc>
                  <a:txBody>
                    <a:bodyPr/>
                    <a:lstStyle/>
                    <a:p>
                      <a:pPr algn="ctr"/>
                      <a:r>
                        <a:rPr lang="en-US" sz="900"/>
                        <a:t>NE (NE-NE)</a:t>
                      </a:r>
                    </a:p>
                  </a:txBody>
                  <a:tcPr marL="0" marR="0" marT="0" marB="0" anchor="ctr">
                    <a:lnT w="19050" cap="flat" cmpd="sng" algn="ctr">
                      <a:solidFill>
                        <a:schemeClr val="tx1"/>
                      </a:solidFill>
                      <a:prstDash val="solid"/>
                      <a:round/>
                      <a:headEnd type="none" w="med" len="med"/>
                      <a:tailEnd type="none" w="med" len="med"/>
                    </a:lnT>
                  </a:tcPr>
                </a:tc>
                <a:tc>
                  <a:txBody>
                    <a:bodyPr/>
                    <a:lstStyle/>
                    <a:p>
                      <a:pPr algn="ctr"/>
                      <a:r>
                        <a:rPr lang="en-US" sz="900"/>
                        <a:t>12/53 (22.6)</a:t>
                      </a:r>
                    </a:p>
                  </a:txBody>
                  <a:tcPr marL="0" marR="0" marT="0" marB="0" anchor="ctr">
                    <a:lnT w="190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225203383"/>
                  </a:ext>
                </a:extLst>
              </a:tr>
              <a:tr h="201533">
                <a:tc>
                  <a:txBody>
                    <a:bodyPr/>
                    <a:lstStyle/>
                    <a:p>
                      <a:pPr algn="l"/>
                      <a:r>
                        <a:rPr lang="en-US" sz="900"/>
                        <a:t>Placebo + CP</a:t>
                      </a:r>
                    </a:p>
                  </a:txBody>
                  <a:tcPr marL="0" marR="0" marT="0" marB="0" anchor="ctr"/>
                </a:tc>
                <a:tc>
                  <a:txBody>
                    <a:bodyPr/>
                    <a:lstStyle/>
                    <a:p>
                      <a:pPr algn="ctr"/>
                      <a:r>
                        <a:rPr lang="en-US" sz="900"/>
                        <a:t>31.4 (20.3-NE)</a:t>
                      </a:r>
                    </a:p>
                  </a:txBody>
                  <a:tcPr marL="0" marR="0" marT="0" marB="0" anchor="ctr"/>
                </a:tc>
                <a:tc>
                  <a:txBody>
                    <a:bodyPr/>
                    <a:lstStyle/>
                    <a:p>
                      <a:pPr algn="ctr"/>
                      <a:r>
                        <a:rPr lang="en-US" sz="900"/>
                        <a:t>35/65 (53.8)</a:t>
                      </a:r>
                    </a:p>
                  </a:txBody>
                  <a:tcPr marL="0" marR="0" marT="0" marB="0" anchor="ctr"/>
                </a:tc>
                <a:extLst>
                  <a:ext uri="{0D108BD9-81ED-4DB2-BD59-A6C34878D82A}">
                    <a16:rowId xmlns:a16="http://schemas.microsoft.com/office/drawing/2014/main" val="947138453"/>
                  </a:ext>
                </a:extLst>
              </a:tr>
              <a:tr h="201533">
                <a:tc>
                  <a:txBody>
                    <a:bodyPr/>
                    <a:lstStyle/>
                    <a:p>
                      <a:pPr algn="l"/>
                      <a:r>
                        <a:rPr lang="en-US" sz="900"/>
                        <a:t>OS maturity</a:t>
                      </a:r>
                    </a:p>
                  </a:txBody>
                  <a:tcPr marL="0" marR="0" marT="0" marB="0" anchor="ctr"/>
                </a:tc>
                <a:tc>
                  <a:txBody>
                    <a:bodyPr/>
                    <a:lstStyle/>
                    <a:p>
                      <a:pPr algn="ctr"/>
                      <a:endParaRPr lang="en-US" sz="900"/>
                    </a:p>
                  </a:txBody>
                  <a:tcPr marL="0" marR="0" marT="0" marB="0" anchor="ctr"/>
                </a:tc>
                <a:tc>
                  <a:txBody>
                    <a:bodyPr/>
                    <a:lstStyle/>
                    <a:p>
                      <a:pPr algn="ctr"/>
                      <a:r>
                        <a:rPr lang="en-US" sz="900" dirty="0"/>
                        <a:t>47/118 (39.8)</a:t>
                      </a:r>
                    </a:p>
                  </a:txBody>
                  <a:tcPr marL="0" marR="0" marT="0" marB="0" anchor="ctr"/>
                </a:tc>
                <a:extLst>
                  <a:ext uri="{0D108BD9-81ED-4DB2-BD59-A6C34878D82A}">
                    <a16:rowId xmlns:a16="http://schemas.microsoft.com/office/drawing/2014/main" val="163151243"/>
                  </a:ext>
                </a:extLst>
              </a:tr>
            </a:tbl>
          </a:graphicData>
        </a:graphic>
      </p:graphicFrame>
      <p:sp>
        <p:nvSpPr>
          <p:cNvPr id="103" name="TextBox 102">
            <a:extLst>
              <a:ext uri="{FF2B5EF4-FFF2-40B4-BE49-F238E27FC236}">
                <a16:creationId xmlns:a16="http://schemas.microsoft.com/office/drawing/2014/main" id="{CDA92E25-B696-6110-E2FE-C44F920ED8F6}"/>
              </a:ext>
            </a:extLst>
          </p:cNvPr>
          <p:cNvSpPr txBox="1"/>
          <p:nvPr/>
        </p:nvSpPr>
        <p:spPr>
          <a:xfrm>
            <a:off x="269283" y="2391145"/>
            <a:ext cx="363839" cy="169277"/>
          </a:xfrm>
          <a:prstGeom prst="rect">
            <a:avLst/>
          </a:prstGeom>
          <a:solidFill>
            <a:schemeClr val="bg1"/>
          </a:solidFill>
        </p:spPr>
        <p:txBody>
          <a:bodyPr wrap="square" rIns="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a:ln>
                  <a:noFill/>
                </a:ln>
                <a:solidFill>
                  <a:srgbClr val="000000"/>
                </a:solidFill>
                <a:effectLst/>
                <a:uLnTx/>
                <a:uFillTx/>
                <a:latin typeface="Arial"/>
                <a:ea typeface="+mn-ea"/>
                <a:cs typeface="Arial"/>
                <a:sym typeface="Arial"/>
              </a:rPr>
              <a:t>100</a:t>
            </a:r>
          </a:p>
        </p:txBody>
      </p:sp>
      <p:sp>
        <p:nvSpPr>
          <p:cNvPr id="104" name="Round Diagonal Corner Rectangle 111">
            <a:extLst>
              <a:ext uri="{FF2B5EF4-FFF2-40B4-BE49-F238E27FC236}">
                <a16:creationId xmlns:a16="http://schemas.microsoft.com/office/drawing/2014/main" id="{0CD763C5-D64A-A51B-C055-70F4DE9DC13B}"/>
              </a:ext>
            </a:extLst>
          </p:cNvPr>
          <p:cNvSpPr/>
          <p:nvPr/>
        </p:nvSpPr>
        <p:spPr>
          <a:xfrm>
            <a:off x="213442" y="5261800"/>
            <a:ext cx="11927305" cy="1092772"/>
          </a:xfrm>
          <a:prstGeom prst="round2Diag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lIns="121869" tIns="121920" rIns="121869" bIns="121920"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prstClr val="white"/>
                </a:solidFill>
                <a:effectLst/>
                <a:uLnTx/>
                <a:uFillTx/>
                <a:latin typeface="Arial"/>
                <a:ea typeface="+mn-ea"/>
                <a:cs typeface="+mn-cs"/>
                <a:sym typeface="Arial"/>
              </a:rPr>
              <a:t>August 1, 2023</a:t>
            </a:r>
            <a:endParaRPr kumimoji="0" lang="en-US" sz="1867" b="1" i="0" u="none" strike="sngStrike" kern="0" cap="none" spc="0" normalizeH="0" baseline="0" noProof="0" dirty="0">
              <a:ln>
                <a:noFill/>
              </a:ln>
              <a:solidFill>
                <a:prstClr val="white"/>
              </a:solidFill>
              <a:effectLst/>
              <a:uLnTx/>
              <a:uFillTx/>
              <a:latin typeface="Arial"/>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prstClr val="white"/>
                </a:solidFill>
                <a:effectLst/>
                <a:uLnTx/>
                <a:uFillTx/>
                <a:latin typeface="Arial"/>
                <a:ea typeface="+mn-ea"/>
                <a:cs typeface="+mn-cs"/>
                <a:sym typeface="Arial"/>
              </a:rPr>
              <a:t>Expanded FDA approval of dostarlimab + chemotherapy followed by single-agent </a:t>
            </a:r>
            <a:r>
              <a:rPr kumimoji="0" lang="en-US" sz="1867" b="1" i="0" u="none" strike="noStrike" kern="0" cap="none" spc="0" normalizeH="0" baseline="0" noProof="0" dirty="0" err="1">
                <a:ln>
                  <a:noFill/>
                </a:ln>
                <a:solidFill>
                  <a:prstClr val="white"/>
                </a:solidFill>
                <a:effectLst/>
                <a:uLnTx/>
                <a:uFillTx/>
                <a:latin typeface="Arial"/>
                <a:ea typeface="+mn-ea"/>
                <a:cs typeface="+mn-cs"/>
                <a:sym typeface="Arial"/>
              </a:rPr>
              <a:t>dostarlimab</a:t>
            </a:r>
            <a:r>
              <a:rPr kumimoji="0" lang="en-US" sz="1867" b="1" i="0" u="none" strike="noStrike" kern="0" cap="none" spc="0" normalizeH="0" baseline="0" noProof="0" dirty="0">
                <a:ln>
                  <a:noFill/>
                </a:ln>
                <a:solidFill>
                  <a:prstClr val="white"/>
                </a:solidFill>
                <a:effectLst/>
                <a:uLnTx/>
                <a:uFillTx/>
                <a:latin typeface="Arial"/>
                <a:ea typeface="+mn-ea"/>
                <a:cs typeface="+mn-cs"/>
                <a:sym typeface="Arial"/>
              </a:rPr>
              <a:t> </a:t>
            </a:r>
            <a:br>
              <a:rPr kumimoji="0" lang="en-US" sz="1867" b="1" i="0" u="none" strike="noStrike" kern="0" cap="none" spc="0" normalizeH="0" baseline="0" noProof="0" dirty="0">
                <a:ln>
                  <a:noFill/>
                </a:ln>
                <a:solidFill>
                  <a:prstClr val="white"/>
                </a:solidFill>
                <a:effectLst/>
                <a:uLnTx/>
                <a:uFillTx/>
                <a:latin typeface="Arial"/>
                <a:ea typeface="+mn-ea"/>
                <a:cs typeface="+mn-cs"/>
                <a:sym typeface="Arial"/>
              </a:rPr>
            </a:br>
            <a:r>
              <a:rPr kumimoji="0" lang="en-US" sz="1867" b="1" i="0" u="none" strike="noStrike" kern="0" cap="none" spc="0" normalizeH="0" baseline="0" noProof="0" dirty="0">
                <a:ln>
                  <a:noFill/>
                </a:ln>
                <a:solidFill>
                  <a:prstClr val="white"/>
                </a:solidFill>
                <a:effectLst/>
                <a:uLnTx/>
                <a:uFillTx/>
                <a:latin typeface="Arial"/>
                <a:ea typeface="+mn-ea"/>
                <a:cs typeface="+mn-cs"/>
                <a:sym typeface="Arial"/>
              </a:rPr>
              <a:t>for patients with either dMMR or </a:t>
            </a:r>
            <a:r>
              <a:rPr kumimoji="0" lang="en-US" sz="1867" b="1" i="0" u="none" strike="noStrike" kern="0" cap="none" spc="0" normalizeH="0" baseline="0" noProof="0" dirty="0" err="1">
                <a:ln>
                  <a:noFill/>
                </a:ln>
                <a:solidFill>
                  <a:prstClr val="white"/>
                </a:solidFill>
                <a:effectLst/>
                <a:uLnTx/>
                <a:uFillTx/>
                <a:latin typeface="Arial"/>
                <a:ea typeface="+mn-ea"/>
                <a:cs typeface="+mn-cs"/>
                <a:sym typeface="Arial"/>
              </a:rPr>
              <a:t>pMMR</a:t>
            </a:r>
            <a:r>
              <a:rPr kumimoji="0" lang="en-US" sz="1867" b="1" i="0" u="none" strike="noStrike" kern="0" cap="none" spc="0" normalizeH="0" baseline="0" noProof="0" dirty="0">
                <a:ln>
                  <a:noFill/>
                </a:ln>
                <a:solidFill>
                  <a:prstClr val="white"/>
                </a:solidFill>
                <a:effectLst/>
                <a:uLnTx/>
                <a:uFillTx/>
                <a:latin typeface="Arial"/>
                <a:ea typeface="+mn-ea"/>
                <a:cs typeface="+mn-cs"/>
                <a:sym typeface="Arial"/>
              </a:rPr>
              <a:t> endometrial carcinoma</a:t>
            </a:r>
            <a:endParaRPr kumimoji="0" lang="en-US" sz="1867" b="1" i="0" u="none" strike="noStrike" kern="0" cap="none" spc="0" normalizeH="0" baseline="30000" noProof="0" dirty="0">
              <a:ln>
                <a:noFill/>
              </a:ln>
              <a:solidFill>
                <a:prstClr val="white"/>
              </a:solidFill>
              <a:effectLst/>
              <a:uLnTx/>
              <a:uFillTx/>
              <a:latin typeface="Arial"/>
              <a:ea typeface="+mn-ea"/>
              <a:cs typeface="+mn-cs"/>
              <a:sym typeface="Arial"/>
            </a:endParaRPr>
          </a:p>
        </p:txBody>
      </p:sp>
      <p:sp>
        <p:nvSpPr>
          <p:cNvPr id="105" name="Footer Placeholder 2">
            <a:extLst>
              <a:ext uri="{FF2B5EF4-FFF2-40B4-BE49-F238E27FC236}">
                <a16:creationId xmlns:a16="http://schemas.microsoft.com/office/drawing/2014/main" id="{11F206DE-59B2-1B41-7E2D-9AE1791D2E51}"/>
              </a:ext>
            </a:extLst>
          </p:cNvPr>
          <p:cNvSpPr>
            <a:spLocks noGrp="1"/>
          </p:cNvSpPr>
          <p:nvPr>
            <p:ph type="ftr" idx="11"/>
          </p:nvPr>
        </p:nvSpPr>
        <p:spPr>
          <a:xfrm>
            <a:off x="238541" y="6354572"/>
            <a:ext cx="11648659" cy="415301"/>
          </a:xfrm>
          <a:noFill/>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Mirza MR et al. </a:t>
            </a:r>
            <a:r>
              <a:rPr kumimoji="0" lang="en-GB" sz="1200" b="0" i="1" u="none" strike="noStrike" kern="0" cap="none" spc="0" normalizeH="0" baseline="0" noProof="0" dirty="0">
                <a:ln>
                  <a:noFill/>
                </a:ln>
                <a:solidFill>
                  <a:srgbClr val="000000"/>
                </a:solidFill>
                <a:effectLst/>
                <a:uLnTx/>
                <a:uFillTx/>
                <a:latin typeface="Aptos" panose="02110004020202020204"/>
                <a:ea typeface="+mn-ea"/>
                <a:cs typeface="Calibri" panose="020F0502020204030204" pitchFamily="34" charset="0"/>
              </a:rPr>
              <a:t>N Engl J Med. </a:t>
            </a:r>
            <a:r>
              <a:rPr kumimoji="0" lang="en-US" sz="1200" b="0" i="0" u="none" strike="noStrike" kern="0" cap="none" spc="0" normalizeH="0" baseline="0" noProof="0" dirty="0">
                <a:ln>
                  <a:noFill/>
                </a:ln>
                <a:solidFill>
                  <a:srgbClr val="000000"/>
                </a:solidFill>
                <a:effectLst/>
                <a:uLnTx/>
                <a:uFillTx/>
                <a:latin typeface="Aptos" panose="02110004020202020204"/>
                <a:ea typeface="+mn-ea"/>
                <a:cs typeface="Arial" panose="020B0604020202020204" pitchFamily="34" charset="0"/>
              </a:rPr>
              <a:t>2023;388:2145-2158.</a:t>
            </a:r>
            <a:endPar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917556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B7EDE-4251-00E0-AF6D-0D8D4EBC7BDF}"/>
              </a:ext>
            </a:extLst>
          </p:cNvPr>
          <p:cNvSpPr>
            <a:spLocks noGrp="1"/>
          </p:cNvSpPr>
          <p:nvPr>
            <p:ph type="title"/>
          </p:nvPr>
        </p:nvSpPr>
        <p:spPr>
          <a:xfrm>
            <a:off x="472440" y="19018"/>
            <a:ext cx="10515600" cy="1185285"/>
          </a:xfrm>
        </p:spPr>
        <p:txBody>
          <a:bodyPr/>
          <a:lstStyle/>
          <a:p>
            <a:r>
              <a:rPr lang="en-US" dirty="0"/>
              <a:t>DUO-E: PFS by MMR Subgroups</a:t>
            </a:r>
          </a:p>
        </p:txBody>
      </p:sp>
      <p:sp>
        <p:nvSpPr>
          <p:cNvPr id="4" name="Footer Placeholder 220">
            <a:extLst>
              <a:ext uri="{FF2B5EF4-FFF2-40B4-BE49-F238E27FC236}">
                <a16:creationId xmlns:a16="http://schemas.microsoft.com/office/drawing/2014/main" id="{3B22CCBC-3893-1A93-0A0B-7EAA30F2A5B2}"/>
              </a:ext>
            </a:extLst>
          </p:cNvPr>
          <p:cNvSpPr>
            <a:spLocks noGrp="1"/>
          </p:cNvSpPr>
          <p:nvPr>
            <p:ph type="ftr" idx="11"/>
          </p:nvPr>
        </p:nvSpPr>
        <p:spPr>
          <a:xfrm>
            <a:off x="203200" y="6454989"/>
            <a:ext cx="11648659" cy="415301"/>
          </a:xfrm>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Westin SN et al. ESMO 2023. Abstract LBA41. 2. </a:t>
            </a: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Westin SN et al. </a:t>
            </a:r>
            <a:r>
              <a:rPr kumimoji="0" lang="it-IT" sz="12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J</a:t>
            </a:r>
            <a:r>
              <a:rPr kumimoji="0" lang="it-IT" sz="12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it-IT" sz="12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Clin</a:t>
            </a:r>
            <a:r>
              <a:rPr kumimoji="0" lang="it-IT" sz="12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it-IT" sz="12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Oncol</a:t>
            </a:r>
            <a:r>
              <a:rPr kumimoji="0" lang="it-IT" sz="12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2024;42:283-299.</a:t>
            </a:r>
          </a:p>
        </p:txBody>
      </p:sp>
      <p:pic>
        <p:nvPicPr>
          <p:cNvPr id="5" name="Picture 4">
            <a:extLst>
              <a:ext uri="{FF2B5EF4-FFF2-40B4-BE49-F238E27FC236}">
                <a16:creationId xmlns:a16="http://schemas.microsoft.com/office/drawing/2014/main" id="{017C5739-70DA-18FA-F0F4-AD4F797CEE4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 y="1264722"/>
            <a:ext cx="6527388" cy="2644613"/>
          </a:xfrm>
          <a:prstGeom prst="rect">
            <a:avLst/>
          </a:prstGeom>
        </p:spPr>
      </p:pic>
      <p:graphicFrame>
        <p:nvGraphicFramePr>
          <p:cNvPr id="6" name="Table 5">
            <a:extLst>
              <a:ext uri="{FF2B5EF4-FFF2-40B4-BE49-F238E27FC236}">
                <a16:creationId xmlns:a16="http://schemas.microsoft.com/office/drawing/2014/main" id="{E69470AB-09B7-63CB-6607-13165B333E0D}"/>
              </a:ext>
            </a:extLst>
          </p:cNvPr>
          <p:cNvGraphicFramePr>
            <a:graphicFrameLocks noGrp="1"/>
          </p:cNvGraphicFramePr>
          <p:nvPr/>
        </p:nvGraphicFramePr>
        <p:xfrm>
          <a:off x="6361738" y="1125576"/>
          <a:ext cx="5653615" cy="1718177"/>
        </p:xfrm>
        <a:graphic>
          <a:graphicData uri="http://schemas.openxmlformats.org/drawingml/2006/table">
            <a:tbl>
              <a:tblPr firstRow="1" bandRow="1">
                <a:tableStyleId>{6E25E649-3F16-4E02-A733-19D2CDBF48F0}</a:tableStyleId>
              </a:tblPr>
              <a:tblGrid>
                <a:gridCol w="2112433">
                  <a:extLst>
                    <a:ext uri="{9D8B030D-6E8A-4147-A177-3AD203B41FA5}">
                      <a16:colId xmlns:a16="http://schemas.microsoft.com/office/drawing/2014/main" val="82707969"/>
                    </a:ext>
                  </a:extLst>
                </a:gridCol>
                <a:gridCol w="1242483">
                  <a:extLst>
                    <a:ext uri="{9D8B030D-6E8A-4147-A177-3AD203B41FA5}">
                      <a16:colId xmlns:a16="http://schemas.microsoft.com/office/drawing/2014/main" val="822244543"/>
                    </a:ext>
                  </a:extLst>
                </a:gridCol>
                <a:gridCol w="1242483">
                  <a:extLst>
                    <a:ext uri="{9D8B030D-6E8A-4147-A177-3AD203B41FA5}">
                      <a16:colId xmlns:a16="http://schemas.microsoft.com/office/drawing/2014/main" val="4115855251"/>
                    </a:ext>
                  </a:extLst>
                </a:gridCol>
                <a:gridCol w="1056216">
                  <a:extLst>
                    <a:ext uri="{9D8B030D-6E8A-4147-A177-3AD203B41FA5}">
                      <a16:colId xmlns:a16="http://schemas.microsoft.com/office/drawing/2014/main" val="1539856557"/>
                    </a:ext>
                  </a:extLst>
                </a:gridCol>
              </a:tblGrid>
              <a:tr h="640080">
                <a:tc>
                  <a:txBody>
                    <a:bodyPr/>
                    <a:lstStyle/>
                    <a:p>
                      <a:pPr algn="l"/>
                      <a:endParaRPr lang="en-US" sz="1400" b="1" dirty="0"/>
                    </a:p>
                  </a:txBody>
                  <a:tcPr marL="0" marR="0" marT="0" marB="0" anchor="ctr"/>
                </a:tc>
                <a:tc>
                  <a:txBody>
                    <a:bodyPr/>
                    <a:lstStyle/>
                    <a:p>
                      <a:pPr algn="ctr"/>
                      <a:r>
                        <a:rPr lang="en-US" sz="1400" b="1"/>
                        <a:t>Durvalumab +</a:t>
                      </a:r>
                    </a:p>
                    <a:p>
                      <a:pPr algn="ctr"/>
                      <a:r>
                        <a:rPr lang="en-US" sz="1400" b="1"/>
                        <a:t> Olaparib Arm</a:t>
                      </a:r>
                    </a:p>
                    <a:p>
                      <a:pPr algn="ctr"/>
                      <a:r>
                        <a:rPr lang="en-US" sz="1400" b="1"/>
                        <a:t>(n = 48)</a:t>
                      </a:r>
                    </a:p>
                  </a:txBody>
                  <a:tcPr marL="0" marR="0" marT="0" marB="0" anchor="ctr"/>
                </a:tc>
                <a:tc>
                  <a:txBody>
                    <a:bodyPr/>
                    <a:lstStyle/>
                    <a:p>
                      <a:pPr algn="ctr"/>
                      <a:r>
                        <a:rPr lang="en-US" sz="1400" b="1"/>
                        <a:t>Durvalumab </a:t>
                      </a:r>
                    </a:p>
                    <a:p>
                      <a:pPr algn="ctr"/>
                      <a:r>
                        <a:rPr lang="en-US" sz="1400" b="1"/>
                        <a:t>Arm</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400" b="1"/>
                        <a:t>(n = 46)</a:t>
                      </a:r>
                    </a:p>
                  </a:txBody>
                  <a:tcPr marL="0" marR="0" marT="0" marB="0" anchor="ctr"/>
                </a:tc>
                <a:tc>
                  <a:txBody>
                    <a:bodyPr/>
                    <a:lstStyle/>
                    <a:p>
                      <a:pPr algn="ctr"/>
                      <a:r>
                        <a:rPr lang="en-US" sz="1400" b="1"/>
                        <a:t>Control</a:t>
                      </a:r>
                    </a:p>
                    <a:p>
                      <a:pPr algn="ctr"/>
                      <a:r>
                        <a:rPr lang="en-US" sz="1400" b="1"/>
                        <a:t> Arm</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400" b="1"/>
                        <a:t>(n = 49)</a:t>
                      </a:r>
                    </a:p>
                  </a:txBody>
                  <a:tcPr marL="0" marR="0" marT="0" marB="0" anchor="ctr"/>
                </a:tc>
                <a:extLst>
                  <a:ext uri="{0D108BD9-81ED-4DB2-BD59-A6C34878D82A}">
                    <a16:rowId xmlns:a16="http://schemas.microsoft.com/office/drawing/2014/main" val="2605347042"/>
                  </a:ext>
                </a:extLst>
              </a:tr>
              <a:tr h="224657">
                <a:tc>
                  <a:txBody>
                    <a:bodyPr/>
                    <a:lstStyle/>
                    <a:p>
                      <a:pPr algn="l"/>
                      <a:r>
                        <a:rPr lang="en-US" sz="1400"/>
                        <a:t>Events, n (%)</a:t>
                      </a:r>
                    </a:p>
                  </a:txBody>
                  <a:tcPr marL="0" marR="0" marT="0" marB="0" anchor="ctr"/>
                </a:tc>
                <a:tc>
                  <a:txBody>
                    <a:bodyPr/>
                    <a:lstStyle/>
                    <a:p>
                      <a:pPr algn="ctr"/>
                      <a:r>
                        <a:rPr lang="en-US" sz="1400"/>
                        <a:t>18 (37.5)</a:t>
                      </a:r>
                    </a:p>
                  </a:txBody>
                  <a:tcPr marL="0" marR="0" marT="0" marB="0" anchor="ctr"/>
                </a:tc>
                <a:tc>
                  <a:txBody>
                    <a:bodyPr/>
                    <a:lstStyle/>
                    <a:p>
                      <a:pPr algn="ctr"/>
                      <a:r>
                        <a:rPr lang="en-US" sz="1400"/>
                        <a:t>15 (32.6)</a:t>
                      </a:r>
                    </a:p>
                  </a:txBody>
                  <a:tcPr marL="0" marR="0" marT="0" marB="0" anchor="ctr"/>
                </a:tc>
                <a:tc>
                  <a:txBody>
                    <a:bodyPr/>
                    <a:lstStyle/>
                    <a:p>
                      <a:pPr algn="ctr"/>
                      <a:r>
                        <a:rPr lang="en-US" sz="1400"/>
                        <a:t>25 (51.0)</a:t>
                      </a:r>
                    </a:p>
                  </a:txBody>
                  <a:tcPr marL="0" marR="0" marT="0" marB="0" anchor="ctr"/>
                </a:tc>
                <a:extLst>
                  <a:ext uri="{0D108BD9-81ED-4DB2-BD59-A6C34878D82A}">
                    <a16:rowId xmlns:a16="http://schemas.microsoft.com/office/drawing/2014/main" val="2572792970"/>
                  </a:ext>
                </a:extLst>
              </a:tr>
              <a:tr h="426720">
                <a:tc>
                  <a:txBody>
                    <a:bodyPr/>
                    <a:lstStyle/>
                    <a:p>
                      <a:pPr algn="l"/>
                      <a:r>
                        <a:rPr lang="en-US" sz="1400" dirty="0"/>
                        <a:t>Median PFS (95% CI), </a:t>
                      </a:r>
                      <a:r>
                        <a:rPr lang="en-US" sz="1400" dirty="0" err="1"/>
                        <a:t>mo</a:t>
                      </a:r>
                      <a:endParaRPr lang="en-US" sz="1400" dirty="0"/>
                    </a:p>
                  </a:txBody>
                  <a:tcPr marL="0" marR="0" marT="0" marB="0" anchor="ctr"/>
                </a:tc>
                <a:tc>
                  <a:txBody>
                    <a:bodyPr/>
                    <a:lstStyle/>
                    <a:p>
                      <a:pPr algn="ctr"/>
                      <a:r>
                        <a:rPr lang="en-US" sz="1400"/>
                        <a:t>31.8 </a:t>
                      </a:r>
                      <a:br>
                        <a:rPr lang="en-US" sz="1400"/>
                      </a:br>
                      <a:r>
                        <a:rPr lang="en-US" sz="1400"/>
                        <a:t>(12.4-NR)</a:t>
                      </a:r>
                    </a:p>
                  </a:txBody>
                  <a:tcPr marL="0" marR="0" marT="0" marB="0" anchor="ctr"/>
                </a:tc>
                <a:tc>
                  <a:txBody>
                    <a:bodyPr/>
                    <a:lstStyle/>
                    <a:p>
                      <a:pPr algn="ctr"/>
                      <a:r>
                        <a:rPr lang="en-US" sz="1400"/>
                        <a:t>NR </a:t>
                      </a:r>
                      <a:br>
                        <a:rPr lang="en-US" sz="1400"/>
                      </a:br>
                      <a:r>
                        <a:rPr lang="en-US" sz="1400"/>
                        <a:t>(NR-NR)</a:t>
                      </a:r>
                    </a:p>
                  </a:txBody>
                  <a:tcPr marL="0" marR="0" marT="0" marB="0" anchor="ctr"/>
                </a:tc>
                <a:tc>
                  <a:txBody>
                    <a:bodyPr/>
                    <a:lstStyle/>
                    <a:p>
                      <a:pPr algn="ctr"/>
                      <a:r>
                        <a:rPr lang="en-US" sz="1400"/>
                        <a:t>7.0 </a:t>
                      </a:r>
                      <a:br>
                        <a:rPr lang="en-US" sz="1400"/>
                      </a:br>
                      <a:r>
                        <a:rPr lang="en-US" sz="1400"/>
                        <a:t>(6.7-14.8)</a:t>
                      </a:r>
                    </a:p>
                  </a:txBody>
                  <a:tcPr marL="0" marR="0" marT="0" marB="0" anchor="ctr"/>
                </a:tc>
                <a:extLst>
                  <a:ext uri="{0D108BD9-81ED-4DB2-BD59-A6C34878D82A}">
                    <a16:rowId xmlns:a16="http://schemas.microsoft.com/office/drawing/2014/main" val="1608167211"/>
                  </a:ext>
                </a:extLst>
              </a:tr>
              <a:tr h="426720">
                <a:tc>
                  <a:txBody>
                    <a:bodyPr/>
                    <a:lstStyle/>
                    <a:p>
                      <a:pPr algn="l"/>
                      <a:r>
                        <a:rPr lang="en-US" sz="1400" b="1"/>
                        <a:t>HR (95% CI) vs control </a:t>
                      </a:r>
                    </a:p>
                  </a:txBody>
                  <a:tcPr marL="0" marR="0" marT="0" marB="0" anchor="ctr"/>
                </a:tc>
                <a:tc>
                  <a:txBody>
                    <a:bodyPr/>
                    <a:lstStyle/>
                    <a:p>
                      <a:pPr algn="ctr"/>
                      <a:r>
                        <a:rPr lang="en-US" sz="1400" b="1"/>
                        <a:t>0.41 </a:t>
                      </a:r>
                      <a:br>
                        <a:rPr lang="en-US" sz="1400" b="1"/>
                      </a:br>
                      <a:r>
                        <a:rPr lang="en-US" sz="1400" b="1"/>
                        <a:t>(0.21-0.75)</a:t>
                      </a:r>
                    </a:p>
                  </a:txBody>
                  <a:tcPr marL="0" marR="0" marT="0" marB="0" anchor="ctr"/>
                </a:tc>
                <a:tc>
                  <a:txBody>
                    <a:bodyPr/>
                    <a:lstStyle/>
                    <a:p>
                      <a:pPr algn="ctr"/>
                      <a:r>
                        <a:rPr lang="en-US" sz="1400" b="1"/>
                        <a:t>0.42 </a:t>
                      </a:r>
                      <a:br>
                        <a:rPr lang="en-US" sz="1400" b="1"/>
                      </a:br>
                      <a:r>
                        <a:rPr lang="en-US" sz="1400" b="1"/>
                        <a:t>(0.22-0.80)</a:t>
                      </a:r>
                    </a:p>
                  </a:txBody>
                  <a:tcPr marL="0" marR="0" marT="0" marB="0" anchor="ctr"/>
                </a:tc>
                <a:tc>
                  <a:txBody>
                    <a:bodyPr/>
                    <a:lstStyle/>
                    <a:p>
                      <a:pPr algn="ctr"/>
                      <a:r>
                        <a:rPr lang="en-US" sz="1400" dirty="0"/>
                        <a:t>–</a:t>
                      </a:r>
                    </a:p>
                  </a:txBody>
                  <a:tcPr marL="0" marR="0" marT="0" marB="0" anchor="ctr"/>
                </a:tc>
                <a:extLst>
                  <a:ext uri="{0D108BD9-81ED-4DB2-BD59-A6C34878D82A}">
                    <a16:rowId xmlns:a16="http://schemas.microsoft.com/office/drawing/2014/main" val="3338759019"/>
                  </a:ext>
                </a:extLst>
              </a:tr>
            </a:tbl>
          </a:graphicData>
        </a:graphic>
      </p:graphicFrame>
      <p:pic>
        <p:nvPicPr>
          <p:cNvPr id="7" name="Picture 6">
            <a:extLst>
              <a:ext uri="{FF2B5EF4-FFF2-40B4-BE49-F238E27FC236}">
                <a16:creationId xmlns:a16="http://schemas.microsoft.com/office/drawing/2014/main" id="{A120B385-583E-C21C-DDED-BF30AC004AA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3693" y="3909438"/>
            <a:ext cx="6442132" cy="2645664"/>
          </a:xfrm>
          <a:prstGeom prst="rect">
            <a:avLst/>
          </a:prstGeom>
        </p:spPr>
      </p:pic>
      <p:graphicFrame>
        <p:nvGraphicFramePr>
          <p:cNvPr id="8" name="Table 7">
            <a:extLst>
              <a:ext uri="{FF2B5EF4-FFF2-40B4-BE49-F238E27FC236}">
                <a16:creationId xmlns:a16="http://schemas.microsoft.com/office/drawing/2014/main" id="{B52D9AFF-A210-DF45-9525-8C322192416C}"/>
              </a:ext>
            </a:extLst>
          </p:cNvPr>
          <p:cNvGraphicFramePr>
            <a:graphicFrameLocks noGrp="1"/>
          </p:cNvGraphicFramePr>
          <p:nvPr/>
        </p:nvGraphicFramePr>
        <p:xfrm>
          <a:off x="6361738" y="4125326"/>
          <a:ext cx="5653615" cy="1706880"/>
        </p:xfrm>
        <a:graphic>
          <a:graphicData uri="http://schemas.openxmlformats.org/drawingml/2006/table">
            <a:tbl>
              <a:tblPr firstRow="1" bandRow="1">
                <a:tableStyleId>{6E25E649-3F16-4E02-A733-19D2CDBF48F0}</a:tableStyleId>
              </a:tblPr>
              <a:tblGrid>
                <a:gridCol w="2112433">
                  <a:extLst>
                    <a:ext uri="{9D8B030D-6E8A-4147-A177-3AD203B41FA5}">
                      <a16:colId xmlns:a16="http://schemas.microsoft.com/office/drawing/2014/main" val="82707969"/>
                    </a:ext>
                  </a:extLst>
                </a:gridCol>
                <a:gridCol w="1242483">
                  <a:extLst>
                    <a:ext uri="{9D8B030D-6E8A-4147-A177-3AD203B41FA5}">
                      <a16:colId xmlns:a16="http://schemas.microsoft.com/office/drawing/2014/main" val="822244543"/>
                    </a:ext>
                  </a:extLst>
                </a:gridCol>
                <a:gridCol w="1242483">
                  <a:extLst>
                    <a:ext uri="{9D8B030D-6E8A-4147-A177-3AD203B41FA5}">
                      <a16:colId xmlns:a16="http://schemas.microsoft.com/office/drawing/2014/main" val="4115855251"/>
                    </a:ext>
                  </a:extLst>
                </a:gridCol>
                <a:gridCol w="1056216">
                  <a:extLst>
                    <a:ext uri="{9D8B030D-6E8A-4147-A177-3AD203B41FA5}">
                      <a16:colId xmlns:a16="http://schemas.microsoft.com/office/drawing/2014/main" val="1539856557"/>
                    </a:ext>
                  </a:extLst>
                </a:gridCol>
              </a:tblGrid>
              <a:tr h="640080">
                <a:tc>
                  <a:txBody>
                    <a:bodyPr/>
                    <a:lstStyle/>
                    <a:p>
                      <a:pPr algn="l"/>
                      <a:endParaRPr lang="en-US" sz="1400" b="1"/>
                    </a:p>
                  </a:txBody>
                  <a:tcPr marL="0" marR="0" marT="0" marB="0" anchor="ctr"/>
                </a:tc>
                <a:tc>
                  <a:txBody>
                    <a:bodyPr/>
                    <a:lstStyle/>
                    <a:p>
                      <a:pPr algn="ctr"/>
                      <a:r>
                        <a:rPr lang="en-US" sz="1400" b="1"/>
                        <a:t>Durvalumab +</a:t>
                      </a:r>
                    </a:p>
                    <a:p>
                      <a:pPr algn="ctr"/>
                      <a:r>
                        <a:rPr lang="en-US" sz="1400" b="1"/>
                        <a:t> Olaparib Arm</a:t>
                      </a:r>
                    </a:p>
                    <a:p>
                      <a:pPr algn="ctr"/>
                      <a:r>
                        <a:rPr lang="en-US" sz="1400" b="1"/>
                        <a:t>(n = 191)</a:t>
                      </a:r>
                    </a:p>
                  </a:txBody>
                  <a:tcPr marL="0" marR="0" marT="0" marB="0" anchor="ctr"/>
                </a:tc>
                <a:tc>
                  <a:txBody>
                    <a:bodyPr/>
                    <a:lstStyle/>
                    <a:p>
                      <a:pPr algn="ctr"/>
                      <a:r>
                        <a:rPr lang="en-US" sz="1400" b="1"/>
                        <a:t>Durvalumab </a:t>
                      </a:r>
                    </a:p>
                    <a:p>
                      <a:pPr algn="ctr"/>
                      <a:r>
                        <a:rPr lang="en-US" sz="1400" b="1"/>
                        <a:t>Arm</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400" b="1"/>
                        <a:t>(n = 192)</a:t>
                      </a:r>
                    </a:p>
                  </a:txBody>
                  <a:tcPr marL="0" marR="0" marT="0" marB="0" anchor="ctr"/>
                </a:tc>
                <a:tc>
                  <a:txBody>
                    <a:bodyPr/>
                    <a:lstStyle/>
                    <a:p>
                      <a:pPr algn="ctr"/>
                      <a:r>
                        <a:rPr lang="en-US" sz="1400" b="1"/>
                        <a:t>Control</a:t>
                      </a:r>
                    </a:p>
                    <a:p>
                      <a:pPr algn="ctr"/>
                      <a:r>
                        <a:rPr lang="en-US" sz="1400" b="1"/>
                        <a:t> Arm</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400" b="1"/>
                        <a:t>(n = 192)</a:t>
                      </a:r>
                    </a:p>
                  </a:txBody>
                  <a:tcPr marL="0" marR="0" marT="0" marB="0" anchor="ctr"/>
                </a:tc>
                <a:extLst>
                  <a:ext uri="{0D108BD9-81ED-4DB2-BD59-A6C34878D82A}">
                    <a16:rowId xmlns:a16="http://schemas.microsoft.com/office/drawing/2014/main" val="2605347042"/>
                  </a:ext>
                </a:extLst>
              </a:tr>
              <a:tr h="213360">
                <a:tc>
                  <a:txBody>
                    <a:bodyPr/>
                    <a:lstStyle/>
                    <a:p>
                      <a:pPr algn="l"/>
                      <a:r>
                        <a:rPr lang="en-US" sz="1400"/>
                        <a:t>Events, n (%)</a:t>
                      </a:r>
                    </a:p>
                  </a:txBody>
                  <a:tcPr marL="0" marR="0" marT="0" marB="0" anchor="ctr"/>
                </a:tc>
                <a:tc>
                  <a:txBody>
                    <a:bodyPr/>
                    <a:lstStyle/>
                    <a:p>
                      <a:pPr algn="ctr"/>
                      <a:r>
                        <a:rPr lang="en-US" sz="1400"/>
                        <a:t>108 (56.5)</a:t>
                      </a:r>
                    </a:p>
                  </a:txBody>
                  <a:tcPr marL="0" marR="0" marT="0" marB="0" anchor="ctr"/>
                </a:tc>
                <a:tc>
                  <a:txBody>
                    <a:bodyPr/>
                    <a:lstStyle/>
                    <a:p>
                      <a:pPr algn="ctr"/>
                      <a:r>
                        <a:rPr lang="en-US" sz="1400"/>
                        <a:t>124 (64.6)</a:t>
                      </a:r>
                    </a:p>
                  </a:txBody>
                  <a:tcPr marL="0" marR="0" marT="0" marB="0" anchor="ctr"/>
                </a:tc>
                <a:tc>
                  <a:txBody>
                    <a:bodyPr/>
                    <a:lstStyle/>
                    <a:p>
                      <a:pPr algn="ctr"/>
                      <a:r>
                        <a:rPr lang="en-US" sz="1400"/>
                        <a:t>148 (77.1)</a:t>
                      </a:r>
                    </a:p>
                  </a:txBody>
                  <a:tcPr marL="0" marR="0" marT="0" marB="0" anchor="ctr"/>
                </a:tc>
                <a:extLst>
                  <a:ext uri="{0D108BD9-81ED-4DB2-BD59-A6C34878D82A}">
                    <a16:rowId xmlns:a16="http://schemas.microsoft.com/office/drawing/2014/main" val="2572792970"/>
                  </a:ext>
                </a:extLst>
              </a:tr>
              <a:tr h="426720">
                <a:tc>
                  <a:txBody>
                    <a:bodyPr/>
                    <a:lstStyle/>
                    <a:p>
                      <a:pPr algn="l"/>
                      <a:r>
                        <a:rPr lang="en-US" sz="1400"/>
                        <a:t>Median PFS (95% CI), </a:t>
                      </a:r>
                      <a:r>
                        <a:rPr lang="en-US" sz="1400" err="1"/>
                        <a:t>mo</a:t>
                      </a:r>
                      <a:endParaRPr lang="en-US" sz="1400"/>
                    </a:p>
                  </a:txBody>
                  <a:tcPr marL="0" marR="0" marT="0" marB="0" anchor="ctr"/>
                </a:tc>
                <a:tc>
                  <a:txBody>
                    <a:bodyPr/>
                    <a:lstStyle/>
                    <a:p>
                      <a:pPr algn="ctr"/>
                      <a:r>
                        <a:rPr lang="en-US" sz="1400"/>
                        <a:t>15.0 </a:t>
                      </a:r>
                      <a:br>
                        <a:rPr lang="en-US" sz="1400"/>
                      </a:br>
                      <a:r>
                        <a:rPr lang="en-US" sz="1400"/>
                        <a:t>(12.4-18.0)</a:t>
                      </a:r>
                    </a:p>
                  </a:txBody>
                  <a:tcPr marL="0" marR="0" marT="0" marB="0" anchor="ctr"/>
                </a:tc>
                <a:tc>
                  <a:txBody>
                    <a:bodyPr/>
                    <a:lstStyle/>
                    <a:p>
                      <a:pPr algn="ctr"/>
                      <a:r>
                        <a:rPr lang="en-US" sz="1400"/>
                        <a:t>9.9 </a:t>
                      </a:r>
                      <a:br>
                        <a:rPr lang="en-US" sz="1400"/>
                      </a:br>
                      <a:r>
                        <a:rPr lang="en-US" sz="1400"/>
                        <a:t>(9.4-12.5)</a:t>
                      </a:r>
                    </a:p>
                  </a:txBody>
                  <a:tcPr marL="0" marR="0" marT="0" marB="0" anchor="ctr"/>
                </a:tc>
                <a:tc>
                  <a:txBody>
                    <a:bodyPr/>
                    <a:lstStyle/>
                    <a:p>
                      <a:pPr algn="ctr"/>
                      <a:r>
                        <a:rPr lang="en-US" sz="1400"/>
                        <a:t>9.7 </a:t>
                      </a:r>
                      <a:br>
                        <a:rPr lang="en-US" sz="1400"/>
                      </a:br>
                      <a:r>
                        <a:rPr lang="en-US" sz="1400"/>
                        <a:t>(9.2-10.1)</a:t>
                      </a:r>
                    </a:p>
                  </a:txBody>
                  <a:tcPr marL="0" marR="0" marT="0" marB="0" anchor="ctr"/>
                </a:tc>
                <a:extLst>
                  <a:ext uri="{0D108BD9-81ED-4DB2-BD59-A6C34878D82A}">
                    <a16:rowId xmlns:a16="http://schemas.microsoft.com/office/drawing/2014/main" val="1608167211"/>
                  </a:ext>
                </a:extLst>
              </a:tr>
              <a:tr h="426720">
                <a:tc>
                  <a:txBody>
                    <a:bodyPr/>
                    <a:lstStyle/>
                    <a:p>
                      <a:pPr algn="l"/>
                      <a:r>
                        <a:rPr lang="en-US" sz="1400" b="1"/>
                        <a:t>HR (95% CI) vs control </a:t>
                      </a:r>
                    </a:p>
                  </a:txBody>
                  <a:tcPr marL="0" marR="0" marT="0" marB="0" anchor="ctr"/>
                </a:tc>
                <a:tc>
                  <a:txBody>
                    <a:bodyPr/>
                    <a:lstStyle/>
                    <a:p>
                      <a:pPr algn="ctr"/>
                      <a:r>
                        <a:rPr lang="en-US" sz="1400" b="1"/>
                        <a:t>0.57 </a:t>
                      </a:r>
                      <a:br>
                        <a:rPr lang="en-US" sz="1400" b="1"/>
                      </a:br>
                      <a:r>
                        <a:rPr lang="en-US" sz="1400" b="1"/>
                        <a:t>(0.44-0.73)</a:t>
                      </a:r>
                    </a:p>
                  </a:txBody>
                  <a:tcPr marL="0" marR="0" marT="0" marB="0" anchor="ctr"/>
                </a:tc>
                <a:tc>
                  <a:txBody>
                    <a:bodyPr/>
                    <a:lstStyle/>
                    <a:p>
                      <a:pPr algn="ctr"/>
                      <a:r>
                        <a:rPr lang="en-US" sz="1400" b="1"/>
                        <a:t>0.77 </a:t>
                      </a:r>
                      <a:br>
                        <a:rPr lang="en-US" sz="1400" b="1"/>
                      </a:br>
                      <a:r>
                        <a:rPr lang="en-US" sz="1400" b="1"/>
                        <a:t>(0.60-0.97)</a:t>
                      </a:r>
                    </a:p>
                  </a:txBody>
                  <a:tcPr marL="0" marR="0" marT="0" marB="0" anchor="ctr"/>
                </a:tc>
                <a:tc>
                  <a:txBody>
                    <a:bodyPr/>
                    <a:lstStyle/>
                    <a:p>
                      <a:pPr algn="ctr"/>
                      <a:r>
                        <a:rPr lang="en-US" sz="1400" b="1"/>
                        <a:t>–</a:t>
                      </a:r>
                    </a:p>
                  </a:txBody>
                  <a:tcPr marL="0" marR="0" marT="0" marB="0" anchor="ctr"/>
                </a:tc>
                <a:extLst>
                  <a:ext uri="{0D108BD9-81ED-4DB2-BD59-A6C34878D82A}">
                    <a16:rowId xmlns:a16="http://schemas.microsoft.com/office/drawing/2014/main" val="3338759019"/>
                  </a:ext>
                </a:extLst>
              </a:tr>
            </a:tbl>
          </a:graphicData>
        </a:graphic>
      </p:graphicFrame>
      <p:cxnSp>
        <p:nvCxnSpPr>
          <p:cNvPr id="9" name="Straight Connector 8">
            <a:extLst>
              <a:ext uri="{FF2B5EF4-FFF2-40B4-BE49-F238E27FC236}">
                <a16:creationId xmlns:a16="http://schemas.microsoft.com/office/drawing/2014/main" id="{D8E34EAB-A488-59B1-7BB5-964D4FEFDB9C}"/>
              </a:ext>
            </a:extLst>
          </p:cNvPr>
          <p:cNvCxnSpPr>
            <a:cxnSpLocks/>
          </p:cNvCxnSpPr>
          <p:nvPr/>
        </p:nvCxnSpPr>
        <p:spPr>
          <a:xfrm flipH="1">
            <a:off x="203200" y="3888967"/>
            <a:ext cx="11866880"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5616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AE36B-03CB-E84A-BE5C-9DE6264386AB}"/>
              </a:ext>
            </a:extLst>
          </p:cNvPr>
          <p:cNvSpPr>
            <a:spLocks noGrp="1"/>
          </p:cNvSpPr>
          <p:nvPr>
            <p:ph type="title"/>
          </p:nvPr>
        </p:nvSpPr>
        <p:spPr>
          <a:xfrm>
            <a:off x="838200" y="88288"/>
            <a:ext cx="10515600" cy="1325563"/>
          </a:xfrm>
        </p:spPr>
        <p:txBody>
          <a:bodyPr/>
          <a:lstStyle/>
          <a:p>
            <a:r>
              <a:rPr lang="en-US" dirty="0"/>
              <a:t>DUO-E: OS</a:t>
            </a:r>
          </a:p>
        </p:txBody>
      </p:sp>
      <p:sp>
        <p:nvSpPr>
          <p:cNvPr id="4" name="Footer Placeholder 220">
            <a:extLst>
              <a:ext uri="{FF2B5EF4-FFF2-40B4-BE49-F238E27FC236}">
                <a16:creationId xmlns:a16="http://schemas.microsoft.com/office/drawing/2014/main" id="{D6DC370E-A611-54B9-5589-DE2980A7DC87}"/>
              </a:ext>
            </a:extLst>
          </p:cNvPr>
          <p:cNvSpPr>
            <a:spLocks noGrp="1"/>
          </p:cNvSpPr>
          <p:nvPr>
            <p:ph type="ftr" idx="11"/>
          </p:nvPr>
        </p:nvSpPr>
        <p:spPr>
          <a:xfrm>
            <a:off x="238541" y="6354572"/>
            <a:ext cx="11648659" cy="415301"/>
          </a:xfrm>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Westin SN et al. </a:t>
            </a:r>
            <a:r>
              <a:rPr kumimoji="0" lang="it-IT" sz="12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J</a:t>
            </a:r>
            <a:r>
              <a:rPr kumimoji="0" lang="it-IT" sz="12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it-IT" sz="12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Clin</a:t>
            </a:r>
            <a:r>
              <a:rPr kumimoji="0" lang="it-IT" sz="12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it-IT" sz="12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Oncol</a:t>
            </a:r>
            <a:r>
              <a:rPr kumimoji="0" lang="it-IT" sz="12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2024;42:283-299. https://www.fda.gov/drugs/resources-information-approved-drugs/fda-approves-durvalumab-chemotherapy-mismatch-repair-deficient-primary-advanced-or-recurrent</a:t>
            </a:r>
            <a:endPar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5" name="Table 10">
            <a:extLst>
              <a:ext uri="{FF2B5EF4-FFF2-40B4-BE49-F238E27FC236}">
                <a16:creationId xmlns:a16="http://schemas.microsoft.com/office/drawing/2014/main" id="{172446F4-ACB6-5297-53FD-DEB3B16733B8}"/>
              </a:ext>
            </a:extLst>
          </p:cNvPr>
          <p:cNvGraphicFramePr>
            <a:graphicFrameLocks noGrp="1"/>
          </p:cNvGraphicFramePr>
          <p:nvPr/>
        </p:nvGraphicFramePr>
        <p:xfrm>
          <a:off x="1280199" y="3568717"/>
          <a:ext cx="4236578" cy="548640"/>
        </p:xfrm>
        <a:graphic>
          <a:graphicData uri="http://schemas.openxmlformats.org/drawingml/2006/table">
            <a:tbl>
              <a:tblPr firstRow="1" bandRow="1"/>
              <a:tblGrid>
                <a:gridCol w="2025937">
                  <a:extLst>
                    <a:ext uri="{9D8B030D-6E8A-4147-A177-3AD203B41FA5}">
                      <a16:colId xmlns:a16="http://schemas.microsoft.com/office/drawing/2014/main" val="3460917291"/>
                    </a:ext>
                  </a:extLst>
                </a:gridCol>
                <a:gridCol w="909024">
                  <a:extLst>
                    <a:ext uri="{9D8B030D-6E8A-4147-A177-3AD203B41FA5}">
                      <a16:colId xmlns:a16="http://schemas.microsoft.com/office/drawing/2014/main" val="1378174119"/>
                    </a:ext>
                  </a:extLst>
                </a:gridCol>
                <a:gridCol w="1301617">
                  <a:extLst>
                    <a:ext uri="{9D8B030D-6E8A-4147-A177-3AD203B41FA5}">
                      <a16:colId xmlns:a16="http://schemas.microsoft.com/office/drawing/2014/main" val="2985795073"/>
                    </a:ext>
                  </a:extLst>
                </a:gridCol>
              </a:tblGrid>
              <a:tr h="18288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Arial" panose="020B0604020202020204" pitchFamily="34" charset="0"/>
                          <a:cs typeface="Arial" panose="020B0604020202020204" pitchFamily="34" charset="0"/>
                        </a:rPr>
                        <a:t>Durvalumab + C/P</a:t>
                      </a:r>
                    </a:p>
                  </a:txBody>
                  <a:tcPr marL="45719" marR="45719" marT="0" marB="0" anchor="ct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1200" b="0">
                          <a:solidFill>
                            <a:schemeClr val="tx1"/>
                          </a:solidFill>
                          <a:latin typeface="Arial" panose="020B0604020202020204" pitchFamily="34" charset="0"/>
                          <a:cs typeface="Arial" panose="020B0604020202020204" pitchFamily="34" charset="0"/>
                        </a:rPr>
                        <a:t>15.2</a:t>
                      </a:r>
                    </a:p>
                  </a:txBody>
                  <a:tcPr marL="45719" marR="45719" marT="0" marB="0" anchor="ct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1200" b="0" dirty="0">
                          <a:solidFill>
                            <a:schemeClr val="tx1"/>
                          </a:solidFill>
                          <a:latin typeface="Arial" panose="020B0604020202020204" pitchFamily="34" charset="0"/>
                          <a:cs typeface="Arial" panose="020B0604020202020204" pitchFamily="34" charset="0"/>
                        </a:rPr>
                        <a:t>NR (NR-NR)</a:t>
                      </a:r>
                    </a:p>
                  </a:txBody>
                  <a:tcPr marL="45719" marR="45719" marT="0" marB="0" anchor="ctr"/>
                </a:tc>
                <a:extLst>
                  <a:ext uri="{0D108BD9-81ED-4DB2-BD59-A6C34878D82A}">
                    <a16:rowId xmlns:a16="http://schemas.microsoft.com/office/drawing/2014/main" val="274455841"/>
                  </a:ext>
                </a:extLst>
              </a:tr>
              <a:tr h="18288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Arial" panose="020B0604020202020204" pitchFamily="34" charset="0"/>
                          <a:cs typeface="Arial" panose="020B0604020202020204" pitchFamily="34" charset="0"/>
                        </a:rPr>
                        <a:t>Placebo + C/P</a:t>
                      </a:r>
                    </a:p>
                  </a:txBody>
                  <a:tcPr marL="45719" marR="45719" marT="0" marB="0" anchor="ct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1200" b="0">
                          <a:solidFill>
                            <a:schemeClr val="tx1"/>
                          </a:solidFill>
                          <a:latin typeface="Arial" panose="020B0604020202020204" pitchFamily="34" charset="0"/>
                          <a:cs typeface="Arial" panose="020B0604020202020204" pitchFamily="34" charset="0"/>
                        </a:rPr>
                        <a:t>36.7</a:t>
                      </a:r>
                    </a:p>
                  </a:txBody>
                  <a:tcPr marL="45719" marR="45719" marT="0" marB="0" anchor="ct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1200" b="0">
                          <a:solidFill>
                            <a:schemeClr val="tx1"/>
                          </a:solidFill>
                          <a:latin typeface="Arial" panose="020B0604020202020204" pitchFamily="34" charset="0"/>
                          <a:cs typeface="Arial" panose="020B0604020202020204" pitchFamily="34" charset="0"/>
                        </a:rPr>
                        <a:t>23.7 (16.9-NR)</a:t>
                      </a:r>
                    </a:p>
                  </a:txBody>
                  <a:tcPr marL="45719" marR="45719" marT="0" marB="0" anchor="ctr"/>
                </a:tc>
                <a:extLst>
                  <a:ext uri="{0D108BD9-81ED-4DB2-BD59-A6C34878D82A}">
                    <a16:rowId xmlns:a16="http://schemas.microsoft.com/office/drawing/2014/main" val="4224173015"/>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Arial" panose="020B0604020202020204" pitchFamily="34" charset="0"/>
                          <a:cs typeface="Arial" panose="020B0604020202020204" pitchFamily="34" charset="0"/>
                        </a:rPr>
                        <a:t>OS data maturity</a:t>
                      </a:r>
                    </a:p>
                  </a:txBody>
                  <a:tcPr marL="45719" marR="45719" marT="0" marB="0" anchor="ctr"/>
                </a:tc>
                <a:tc gridSpan="2">
                  <a:txBody>
                    <a:bodyPr/>
                    <a:lstStyle/>
                    <a:p>
                      <a:pPr algn="ctr"/>
                      <a:r>
                        <a:rPr lang="en-GB" sz="1200" b="0" dirty="0">
                          <a:solidFill>
                            <a:schemeClr val="tx1"/>
                          </a:solidFill>
                          <a:latin typeface="Arial" panose="020B0604020202020204" pitchFamily="34" charset="0"/>
                          <a:cs typeface="Arial" panose="020B0604020202020204" pitchFamily="34" charset="0"/>
                        </a:rPr>
                        <a:t>21.7%</a:t>
                      </a:r>
                    </a:p>
                  </a:txBody>
                  <a:tcPr marL="45719" marR="45719" marT="0" marB="0" anchor="ctr"/>
                </a:tc>
                <a:tc hMerge="1">
                  <a:txBody>
                    <a:bodyPr/>
                    <a:lstStyle/>
                    <a:p>
                      <a:pPr algn="ctr"/>
                      <a:endParaRPr lang="en-GB" sz="900" b="0">
                        <a:solidFill>
                          <a:srgbClr val="AC4C8A"/>
                        </a:solidFill>
                        <a:latin typeface="Arial" panose="020B0604020202020204" pitchFamily="34" charset="0"/>
                        <a:cs typeface="Arial" panose="020B0604020202020204" pitchFamily="34" charset="0"/>
                      </a:endParaRPr>
                    </a:p>
                  </a:txBody>
                  <a:tcPr marL="45720" marR="4572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8850024"/>
                  </a:ext>
                </a:extLst>
              </a:tr>
            </a:tbl>
          </a:graphicData>
        </a:graphic>
      </p:graphicFrame>
      <p:sp>
        <p:nvSpPr>
          <p:cNvPr id="6" name="TextBox 5">
            <a:extLst>
              <a:ext uri="{FF2B5EF4-FFF2-40B4-BE49-F238E27FC236}">
                <a16:creationId xmlns:a16="http://schemas.microsoft.com/office/drawing/2014/main" id="{8B380151-ABC6-EDFF-A3E7-245CA83A8946}"/>
              </a:ext>
            </a:extLst>
          </p:cNvPr>
          <p:cNvSpPr txBox="1"/>
          <p:nvPr/>
        </p:nvSpPr>
        <p:spPr>
          <a:xfrm>
            <a:off x="822806" y="4117358"/>
            <a:ext cx="5025101" cy="707694"/>
          </a:xfrm>
          <a:prstGeom prst="rect">
            <a:avLst/>
          </a:prstGeom>
          <a:noFill/>
        </p:spPr>
        <p:txBody>
          <a:bodyPr wrap="square">
            <a:spAutoFit/>
          </a:bodyPr>
          <a:lstStyle/>
          <a:p>
            <a:pPr marL="0" marR="0" lvl="0" indent="0" algn="ctr" defTabSz="1625519" rtl="0" eaLnBrk="1" fontAlgn="auto" latinLnBrk="0" hangingPunct="1">
              <a:lnSpc>
                <a:spcPct val="100000"/>
              </a:lnSpc>
              <a:spcBef>
                <a:spcPts val="0"/>
              </a:spcBef>
              <a:spcAft>
                <a:spcPts val="0"/>
              </a:spcAft>
              <a:buClr>
                <a:srgbClr val="44546A"/>
              </a:buClr>
              <a:buSzPct val="110000"/>
              <a:buFontTx/>
              <a:buNone/>
              <a:tabLst/>
              <a:defRPr/>
            </a:pPr>
            <a:r>
              <a:rPr kumimoji="0" lang="en-US" sz="1333"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dMMR</a:t>
            </a:r>
            <a:endParaRPr kumimoji="0" lang="en-US" sz="1333"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ctr" defTabSz="1625519" rtl="0" eaLnBrk="1" fontAlgn="auto" latinLnBrk="0" hangingPunct="1">
              <a:lnSpc>
                <a:spcPct val="100000"/>
              </a:lnSpc>
              <a:spcBef>
                <a:spcPts val="0"/>
              </a:spcBef>
              <a:spcAft>
                <a:spcPts val="0"/>
              </a:spcAft>
              <a:buClr>
                <a:srgbClr val="44546A"/>
              </a:buClr>
              <a:buSzPct val="110000"/>
              <a:buFontTx/>
              <a:buNone/>
              <a:tabLst/>
              <a:defRPr/>
            </a:pPr>
            <a:r>
              <a:rPr kumimoji="0" lang="en-US" sz="1333"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HR = 0.28 </a:t>
            </a:r>
            <a:r>
              <a:rPr kumimoji="0" lang="en-US" sz="1333"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(95% CI, 0.10-0.68); </a:t>
            </a:r>
            <a:r>
              <a:rPr kumimoji="0" lang="en-US" sz="1333" b="0" i="1"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Durva</a:t>
            </a:r>
            <a:r>
              <a:rPr kumimoji="0" lang="en-US" sz="1333" b="0" i="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 Ola + C/P arm</a:t>
            </a:r>
          </a:p>
          <a:p>
            <a:pPr marL="0" marR="0" lvl="0" indent="0" algn="ctr" defTabSz="1625519" rtl="0" eaLnBrk="1" fontAlgn="auto" latinLnBrk="0" hangingPunct="1">
              <a:lnSpc>
                <a:spcPct val="100000"/>
              </a:lnSpc>
              <a:spcBef>
                <a:spcPts val="0"/>
              </a:spcBef>
              <a:spcAft>
                <a:spcPts val="0"/>
              </a:spcAft>
              <a:buClr>
                <a:srgbClr val="44546A"/>
              </a:buClr>
              <a:buSzPct val="110000"/>
              <a:buFontTx/>
              <a:buNone/>
              <a:tabLst/>
              <a:defRPr/>
            </a:pPr>
            <a:r>
              <a:rPr kumimoji="0" lang="en-US" sz="1333"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HR = 0.34 </a:t>
            </a:r>
            <a:r>
              <a:rPr kumimoji="0" lang="en-US" sz="1333"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(95% CI, 0.13-0.79); </a:t>
            </a:r>
            <a:r>
              <a:rPr kumimoji="0" lang="en-US" sz="1333" b="0" i="1"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Durva</a:t>
            </a:r>
            <a:r>
              <a:rPr kumimoji="0" lang="en-US" sz="1333" b="0" i="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 C/P arm</a:t>
            </a:r>
            <a:r>
              <a:rPr kumimoji="0" lang="en-US" sz="1333"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endParaRPr kumimoji="0" lang="en-US" sz="1333" b="0" i="0" u="none" strike="noStrike" kern="0" cap="none" spc="0" normalizeH="0" baseline="0" noProof="0" dirty="0">
              <a:ln>
                <a:noFill/>
              </a:ln>
              <a:solidFill>
                <a:srgbClr val="000000"/>
              </a:solidFill>
              <a:effectLst/>
              <a:uLnTx/>
              <a:uFillTx/>
              <a:latin typeface="Arial"/>
              <a:ea typeface="+mn-ea"/>
              <a:cs typeface="Arial"/>
              <a:sym typeface="Arial"/>
            </a:endParaRPr>
          </a:p>
        </p:txBody>
      </p:sp>
      <p:graphicFrame>
        <p:nvGraphicFramePr>
          <p:cNvPr id="7" name="Table 10">
            <a:extLst>
              <a:ext uri="{FF2B5EF4-FFF2-40B4-BE49-F238E27FC236}">
                <a16:creationId xmlns:a16="http://schemas.microsoft.com/office/drawing/2014/main" id="{C60D435D-4CC4-A5F2-6A41-1B36E15399BD}"/>
              </a:ext>
            </a:extLst>
          </p:cNvPr>
          <p:cNvGraphicFramePr>
            <a:graphicFrameLocks noGrp="1"/>
          </p:cNvGraphicFramePr>
          <p:nvPr/>
        </p:nvGraphicFramePr>
        <p:xfrm>
          <a:off x="7145570" y="3568719"/>
          <a:ext cx="4117421" cy="548640"/>
        </p:xfrm>
        <a:graphic>
          <a:graphicData uri="http://schemas.openxmlformats.org/drawingml/2006/table">
            <a:tbl>
              <a:tblPr firstRow="1" bandRow="1"/>
              <a:tblGrid>
                <a:gridCol w="2109248">
                  <a:extLst>
                    <a:ext uri="{9D8B030D-6E8A-4147-A177-3AD203B41FA5}">
                      <a16:colId xmlns:a16="http://schemas.microsoft.com/office/drawing/2014/main" val="3460917291"/>
                    </a:ext>
                  </a:extLst>
                </a:gridCol>
                <a:gridCol w="743165">
                  <a:extLst>
                    <a:ext uri="{9D8B030D-6E8A-4147-A177-3AD203B41FA5}">
                      <a16:colId xmlns:a16="http://schemas.microsoft.com/office/drawing/2014/main" val="1378174119"/>
                    </a:ext>
                  </a:extLst>
                </a:gridCol>
                <a:gridCol w="1265008">
                  <a:extLst>
                    <a:ext uri="{9D8B030D-6E8A-4147-A177-3AD203B41FA5}">
                      <a16:colId xmlns:a16="http://schemas.microsoft.com/office/drawing/2014/main" val="2985795073"/>
                    </a:ext>
                  </a:extLst>
                </a:gridCol>
              </a:tblGrid>
              <a:tr h="18288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Arial" panose="020B0604020202020204" pitchFamily="34" charset="0"/>
                          <a:cs typeface="Arial" panose="020B0604020202020204" pitchFamily="34" charset="0"/>
                        </a:rPr>
                        <a:t>Durvalumab + C/P</a:t>
                      </a:r>
                    </a:p>
                  </a:txBody>
                  <a:tcPr marL="45719" marR="45719" marT="0" marB="0" anchor="ct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1200" b="0">
                          <a:solidFill>
                            <a:schemeClr val="tx1"/>
                          </a:solidFill>
                          <a:latin typeface="Arial" panose="020B0604020202020204" pitchFamily="34" charset="0"/>
                          <a:cs typeface="Arial" panose="020B0604020202020204" pitchFamily="34" charset="0"/>
                        </a:rPr>
                        <a:t>30.2</a:t>
                      </a:r>
                    </a:p>
                  </a:txBody>
                  <a:tcPr marL="45719" marR="45719" marT="0" marB="0" anchor="ct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1200" b="0" dirty="0">
                          <a:solidFill>
                            <a:schemeClr val="tx1"/>
                          </a:solidFill>
                          <a:latin typeface="Arial" panose="020B0604020202020204" pitchFamily="34" charset="0"/>
                          <a:cs typeface="Arial" panose="020B0604020202020204" pitchFamily="34" charset="0"/>
                        </a:rPr>
                        <a:t>NR (NR-NR)</a:t>
                      </a:r>
                    </a:p>
                  </a:txBody>
                  <a:tcPr marL="45719" marR="45719" marT="0" marB="0" anchor="ctr"/>
                </a:tc>
                <a:extLst>
                  <a:ext uri="{0D108BD9-81ED-4DB2-BD59-A6C34878D82A}">
                    <a16:rowId xmlns:a16="http://schemas.microsoft.com/office/drawing/2014/main" val="274455841"/>
                  </a:ext>
                </a:extLst>
              </a:tr>
              <a:tr h="18288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Arial" panose="020B0604020202020204" pitchFamily="34" charset="0"/>
                          <a:cs typeface="Arial" panose="020B0604020202020204" pitchFamily="34" charset="0"/>
                        </a:rPr>
                        <a:t>Placebo + C/P</a:t>
                      </a:r>
                    </a:p>
                  </a:txBody>
                  <a:tcPr marL="45719" marR="45719" marT="0" marB="0" anchor="ct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1200" b="0">
                          <a:solidFill>
                            <a:schemeClr val="tx1"/>
                          </a:solidFill>
                          <a:latin typeface="Arial" panose="020B0604020202020204" pitchFamily="34" charset="0"/>
                          <a:cs typeface="Arial" panose="020B0604020202020204" pitchFamily="34" charset="0"/>
                        </a:rPr>
                        <a:t>33.3</a:t>
                      </a:r>
                    </a:p>
                  </a:txBody>
                  <a:tcPr marL="45719" marR="45719" marT="0" marB="0" anchor="ct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GB" sz="1200" b="0">
                          <a:solidFill>
                            <a:schemeClr val="tx1"/>
                          </a:solidFill>
                          <a:latin typeface="Arial" panose="020B0604020202020204" pitchFamily="34" charset="0"/>
                          <a:cs typeface="Arial" panose="020B0604020202020204" pitchFamily="34" charset="0"/>
                        </a:rPr>
                        <a:t>25.9 (25.1-NR)</a:t>
                      </a:r>
                    </a:p>
                  </a:txBody>
                  <a:tcPr marL="45719" marR="45719" marT="0" marB="0" anchor="ctr"/>
                </a:tc>
                <a:extLst>
                  <a:ext uri="{0D108BD9-81ED-4DB2-BD59-A6C34878D82A}">
                    <a16:rowId xmlns:a16="http://schemas.microsoft.com/office/drawing/2014/main" val="4224173015"/>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Arial" panose="020B0604020202020204" pitchFamily="34" charset="0"/>
                          <a:cs typeface="Arial" panose="020B0604020202020204" pitchFamily="34" charset="0"/>
                        </a:rPr>
                        <a:t>OS data maturity</a:t>
                      </a:r>
                    </a:p>
                  </a:txBody>
                  <a:tcPr marL="45719" marR="45719" marT="0" marB="0" anchor="ctr"/>
                </a:tc>
                <a:tc gridSpan="2">
                  <a:txBody>
                    <a:bodyPr/>
                    <a:lstStyle/>
                    <a:p>
                      <a:pPr algn="ctr"/>
                      <a:r>
                        <a:rPr lang="en-GB" sz="1200" b="0" dirty="0">
                          <a:solidFill>
                            <a:schemeClr val="tx1"/>
                          </a:solidFill>
                          <a:latin typeface="Arial" panose="020B0604020202020204" pitchFamily="34" charset="0"/>
                          <a:cs typeface="Arial" panose="020B0604020202020204" pitchFamily="34" charset="0"/>
                        </a:rPr>
                        <a:t>29.2%</a:t>
                      </a:r>
                    </a:p>
                  </a:txBody>
                  <a:tcPr marL="45719" marR="45719" marT="0" marB="0" anchor="ctr"/>
                </a:tc>
                <a:tc hMerge="1">
                  <a:txBody>
                    <a:bodyPr/>
                    <a:lstStyle/>
                    <a:p>
                      <a:pPr algn="ctr"/>
                      <a:endParaRPr lang="en-GB" sz="900" b="0">
                        <a:solidFill>
                          <a:srgbClr val="AC4C8A"/>
                        </a:solidFill>
                        <a:latin typeface="Arial" panose="020B0604020202020204" pitchFamily="34" charset="0"/>
                        <a:cs typeface="Arial" panose="020B0604020202020204" pitchFamily="34" charset="0"/>
                      </a:endParaRPr>
                    </a:p>
                  </a:txBody>
                  <a:tcPr marL="45720" marR="4572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8850024"/>
                  </a:ext>
                </a:extLst>
              </a:tr>
            </a:tbl>
          </a:graphicData>
        </a:graphic>
      </p:graphicFrame>
      <p:sp>
        <p:nvSpPr>
          <p:cNvPr id="8" name="TextBox 7">
            <a:extLst>
              <a:ext uri="{FF2B5EF4-FFF2-40B4-BE49-F238E27FC236}">
                <a16:creationId xmlns:a16="http://schemas.microsoft.com/office/drawing/2014/main" id="{D64C0560-6217-C45D-AE72-6FFC5496FF39}"/>
              </a:ext>
            </a:extLst>
          </p:cNvPr>
          <p:cNvSpPr txBox="1"/>
          <p:nvPr/>
        </p:nvSpPr>
        <p:spPr>
          <a:xfrm>
            <a:off x="6727329" y="4117358"/>
            <a:ext cx="4911779" cy="707694"/>
          </a:xfrm>
          <a:prstGeom prst="rect">
            <a:avLst/>
          </a:prstGeom>
          <a:noFill/>
        </p:spPr>
        <p:txBody>
          <a:bodyPr wrap="square">
            <a:spAutoFit/>
          </a:bodyPr>
          <a:lstStyle/>
          <a:p>
            <a:pPr marL="0" marR="0" lvl="0" indent="0" algn="ctr" defTabSz="1625519" rtl="0" eaLnBrk="1" fontAlgn="auto" latinLnBrk="0" hangingPunct="1">
              <a:lnSpc>
                <a:spcPct val="100000"/>
              </a:lnSpc>
              <a:spcBef>
                <a:spcPts val="0"/>
              </a:spcBef>
              <a:spcAft>
                <a:spcPts val="0"/>
              </a:spcAft>
              <a:buClr>
                <a:srgbClr val="44546A"/>
              </a:buClr>
              <a:buSzPct val="110000"/>
              <a:buFontTx/>
              <a:buNone/>
              <a:tabLst/>
              <a:defRPr/>
            </a:pPr>
            <a:r>
              <a:rPr kumimoji="0" lang="en-US" sz="1333"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pMMR</a:t>
            </a:r>
            <a:endParaRPr kumimoji="0" lang="en-US" sz="1333"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ctr" defTabSz="1625519" rtl="0" eaLnBrk="1" fontAlgn="auto" latinLnBrk="0" hangingPunct="1">
              <a:lnSpc>
                <a:spcPct val="100000"/>
              </a:lnSpc>
              <a:spcBef>
                <a:spcPts val="0"/>
              </a:spcBef>
              <a:spcAft>
                <a:spcPts val="0"/>
              </a:spcAft>
              <a:buClr>
                <a:srgbClr val="44546A"/>
              </a:buClr>
              <a:buSzPct val="110000"/>
              <a:buFontTx/>
              <a:buNone/>
              <a:tabLst/>
              <a:defRPr/>
            </a:pPr>
            <a:r>
              <a:rPr kumimoji="0" lang="en-US" sz="1333"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HR = 0.69 </a:t>
            </a:r>
            <a:r>
              <a:rPr kumimoji="0" lang="en-US" sz="1333"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(95% CI, 0.47-1.00); </a:t>
            </a:r>
            <a:r>
              <a:rPr kumimoji="0" lang="en-US" sz="1333" b="0" i="1"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Durva</a:t>
            </a:r>
            <a:r>
              <a:rPr kumimoji="0" lang="en-US" sz="1333" b="0" i="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 Ola + C/P arm</a:t>
            </a:r>
            <a:endParaRPr kumimoji="0" lang="en-US" sz="1333"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ctr" defTabSz="1625519" rtl="0" eaLnBrk="1" fontAlgn="auto" latinLnBrk="0" hangingPunct="1">
              <a:lnSpc>
                <a:spcPct val="100000"/>
              </a:lnSpc>
              <a:spcBef>
                <a:spcPts val="0"/>
              </a:spcBef>
              <a:spcAft>
                <a:spcPts val="0"/>
              </a:spcAft>
              <a:buClr>
                <a:srgbClr val="44546A"/>
              </a:buClr>
              <a:buSzPct val="110000"/>
              <a:buFontTx/>
              <a:buNone/>
              <a:tabLst/>
              <a:defRPr/>
            </a:pPr>
            <a:r>
              <a:rPr kumimoji="0" lang="en-US" sz="1333"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HR = 0.91 </a:t>
            </a:r>
            <a:r>
              <a:rPr kumimoji="0" lang="en-US" sz="1333"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(95% CI, 0.64-1.30); </a:t>
            </a:r>
            <a:r>
              <a:rPr kumimoji="0" lang="en-US" sz="1333" b="0" i="1"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Durva</a:t>
            </a:r>
            <a:r>
              <a:rPr kumimoji="0" lang="en-US" sz="1333" b="0" i="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 C/P arm</a:t>
            </a:r>
            <a:r>
              <a:rPr kumimoji="0" lang="en-US" sz="1333"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endParaRPr kumimoji="0" lang="en-US" sz="1333"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9" name="Group 8">
            <a:extLst>
              <a:ext uri="{FF2B5EF4-FFF2-40B4-BE49-F238E27FC236}">
                <a16:creationId xmlns:a16="http://schemas.microsoft.com/office/drawing/2014/main" id="{F863A79A-F693-A909-0067-C960A2C0A1F9}"/>
              </a:ext>
            </a:extLst>
          </p:cNvPr>
          <p:cNvGrpSpPr/>
          <p:nvPr/>
        </p:nvGrpSpPr>
        <p:grpSpPr>
          <a:xfrm>
            <a:off x="6043486" y="998892"/>
            <a:ext cx="6148513" cy="2573274"/>
            <a:chOff x="4532615" y="794888"/>
            <a:chExt cx="4611385" cy="1929956"/>
          </a:xfrm>
        </p:grpSpPr>
        <p:graphicFrame>
          <p:nvGraphicFramePr>
            <p:cNvPr id="10" name="Chart 9">
              <a:extLst>
                <a:ext uri="{FF2B5EF4-FFF2-40B4-BE49-F238E27FC236}">
                  <a16:creationId xmlns:a16="http://schemas.microsoft.com/office/drawing/2014/main" id="{6F1FC6EC-8A30-F3BF-74B3-F99F74788EF2}"/>
                </a:ext>
              </a:extLst>
            </p:cNvPr>
            <p:cNvGraphicFramePr/>
            <p:nvPr/>
          </p:nvGraphicFramePr>
          <p:xfrm>
            <a:off x="4601982" y="794888"/>
            <a:ext cx="4542018" cy="1842295"/>
          </p:xfrm>
          <a:graphic>
            <a:graphicData uri="http://schemas.openxmlformats.org/drawingml/2006/chart">
              <c:chart xmlns:c="http://schemas.openxmlformats.org/drawingml/2006/chart" xmlns:r="http://schemas.openxmlformats.org/officeDocument/2006/relationships" r:id="rId2"/>
            </a:graphicData>
          </a:graphic>
        </p:graphicFrame>
        <p:sp>
          <p:nvSpPr>
            <p:cNvPr id="11" name="Freeform 481">
              <a:extLst>
                <a:ext uri="{FF2B5EF4-FFF2-40B4-BE49-F238E27FC236}">
                  <a16:creationId xmlns:a16="http://schemas.microsoft.com/office/drawing/2014/main" id="{C6E27EEC-32E6-A86A-3F9C-CC60C528A9B7}"/>
                </a:ext>
              </a:extLst>
            </p:cNvPr>
            <p:cNvSpPr/>
            <p:nvPr/>
          </p:nvSpPr>
          <p:spPr>
            <a:xfrm>
              <a:off x="6344311" y="1122700"/>
              <a:ext cx="0" cy="1172126"/>
            </a:xfrm>
            <a:custGeom>
              <a:avLst/>
              <a:gdLst>
                <a:gd name="connsiteX0" fmla="*/ 0 w 0"/>
                <a:gd name="connsiteY0" fmla="*/ 0 h 1172126"/>
                <a:gd name="connsiteX1" fmla="*/ 0 w 0"/>
                <a:gd name="connsiteY1" fmla="*/ 1172126 h 1172126"/>
              </a:gdLst>
              <a:ahLst/>
              <a:cxnLst>
                <a:cxn ang="0">
                  <a:pos x="connsiteX0" y="connsiteY0"/>
                </a:cxn>
                <a:cxn ang="0">
                  <a:pos x="connsiteX1" y="connsiteY1"/>
                </a:cxn>
              </a:cxnLst>
              <a:rect l="l" t="t" r="r" b="b"/>
              <a:pathLst>
                <a:path h="1172126">
                  <a:moveTo>
                    <a:pt x="0" y="0"/>
                  </a:moveTo>
                  <a:lnTo>
                    <a:pt x="0" y="1172126"/>
                  </a:lnTo>
                </a:path>
              </a:pathLst>
            </a:custGeom>
            <a:no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2" name="Freeform 482">
              <a:extLst>
                <a:ext uri="{FF2B5EF4-FFF2-40B4-BE49-F238E27FC236}">
                  <a16:creationId xmlns:a16="http://schemas.microsoft.com/office/drawing/2014/main" id="{3EC88722-9E0E-518B-78D2-8357DF9A4520}"/>
                </a:ext>
              </a:extLst>
            </p:cNvPr>
            <p:cNvSpPr/>
            <p:nvPr/>
          </p:nvSpPr>
          <p:spPr>
            <a:xfrm>
              <a:off x="6997454" y="1267450"/>
              <a:ext cx="0" cy="1034437"/>
            </a:xfrm>
            <a:custGeom>
              <a:avLst/>
              <a:gdLst>
                <a:gd name="connsiteX0" fmla="*/ 0 w 0"/>
                <a:gd name="connsiteY0" fmla="*/ 0 h 1034437"/>
                <a:gd name="connsiteX1" fmla="*/ 0 w 0"/>
                <a:gd name="connsiteY1" fmla="*/ 1034437 h 1034437"/>
              </a:gdLst>
              <a:ahLst/>
              <a:cxnLst>
                <a:cxn ang="0">
                  <a:pos x="connsiteX0" y="connsiteY0"/>
                </a:cxn>
                <a:cxn ang="0">
                  <a:pos x="connsiteX1" y="connsiteY1"/>
                </a:cxn>
              </a:cxnLst>
              <a:rect l="l" t="t" r="r" b="b"/>
              <a:pathLst>
                <a:path h="1034437">
                  <a:moveTo>
                    <a:pt x="0" y="0"/>
                  </a:moveTo>
                  <a:lnTo>
                    <a:pt x="0" y="1034437"/>
                  </a:lnTo>
                </a:path>
              </a:pathLst>
            </a:custGeom>
            <a:no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3" name="TextBox 12">
              <a:extLst>
                <a:ext uri="{FF2B5EF4-FFF2-40B4-BE49-F238E27FC236}">
                  <a16:creationId xmlns:a16="http://schemas.microsoft.com/office/drawing/2014/main" id="{5776A833-4E55-2F27-D3C3-7825737CAB17}"/>
                </a:ext>
              </a:extLst>
            </p:cNvPr>
            <p:cNvSpPr txBox="1"/>
            <p:nvPr/>
          </p:nvSpPr>
          <p:spPr>
            <a:xfrm>
              <a:off x="5045497" y="1998602"/>
              <a:ext cx="675907" cy="284742"/>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err="1">
                  <a:ln>
                    <a:noFill/>
                  </a:ln>
                  <a:solidFill>
                    <a:srgbClr val="000000"/>
                  </a:solidFill>
                  <a:effectLst/>
                  <a:uLnTx/>
                  <a:uFillTx/>
                  <a:latin typeface="Arial"/>
                  <a:ea typeface="+mn-ea"/>
                  <a:cs typeface="Arial"/>
                  <a:sym typeface="Arial"/>
                </a:rPr>
                <a:t>pMMR</a:t>
              </a:r>
              <a:endParaRPr kumimoji="0" lang="en-US" sz="1867"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TextBox 13">
              <a:extLst>
                <a:ext uri="{FF2B5EF4-FFF2-40B4-BE49-F238E27FC236}">
                  <a16:creationId xmlns:a16="http://schemas.microsoft.com/office/drawing/2014/main" id="{3EF9BF6D-5100-D29A-B531-15FD088D51F6}"/>
                </a:ext>
              </a:extLst>
            </p:cNvPr>
            <p:cNvSpPr txBox="1"/>
            <p:nvPr/>
          </p:nvSpPr>
          <p:spPr>
            <a:xfrm rot="16200000">
              <a:off x="3957696" y="1508371"/>
              <a:ext cx="1372930" cy="22309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1" i="0" u="none" strike="noStrike" kern="0" cap="none" spc="0" normalizeH="0" baseline="0" noProof="0">
                  <a:ln>
                    <a:noFill/>
                  </a:ln>
                  <a:solidFill>
                    <a:srgbClr val="000000"/>
                  </a:solidFill>
                  <a:effectLst/>
                  <a:uLnTx/>
                  <a:uFillTx/>
                  <a:latin typeface="Arial"/>
                  <a:ea typeface="+mn-ea"/>
                  <a:cs typeface="Arial"/>
                  <a:sym typeface="Arial"/>
                </a:rPr>
                <a:t>OS, %</a:t>
              </a:r>
            </a:p>
          </p:txBody>
        </p:sp>
        <p:sp>
          <p:nvSpPr>
            <p:cNvPr id="15" name="TextBox 14">
              <a:extLst>
                <a:ext uri="{FF2B5EF4-FFF2-40B4-BE49-F238E27FC236}">
                  <a16:creationId xmlns:a16="http://schemas.microsoft.com/office/drawing/2014/main" id="{8444AD35-0CF1-379B-6D99-3BA662B9CAFE}"/>
                </a:ext>
              </a:extLst>
            </p:cNvPr>
            <p:cNvSpPr txBox="1"/>
            <p:nvPr/>
          </p:nvSpPr>
          <p:spPr>
            <a:xfrm>
              <a:off x="5018797" y="2501753"/>
              <a:ext cx="3768825" cy="22309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1" i="0" u="none" strike="noStrike" kern="0" cap="none" spc="0" normalizeH="0" baseline="0" noProof="0">
                  <a:ln>
                    <a:noFill/>
                  </a:ln>
                  <a:solidFill>
                    <a:srgbClr val="000000"/>
                  </a:solidFill>
                  <a:effectLst/>
                  <a:uLnTx/>
                  <a:uFillTx/>
                  <a:latin typeface="Arial"/>
                  <a:ea typeface="+mn-ea"/>
                  <a:cs typeface="Arial"/>
                  <a:sym typeface="Arial"/>
                </a:rPr>
                <a:t>Time Since Randomization, </a:t>
              </a:r>
              <a:r>
                <a:rPr kumimoji="0" lang="en-US" sz="1333" b="1" i="0" u="none" strike="noStrike" kern="0" cap="none" spc="0" normalizeH="0" baseline="0" noProof="0" err="1">
                  <a:ln>
                    <a:noFill/>
                  </a:ln>
                  <a:solidFill>
                    <a:srgbClr val="000000"/>
                  </a:solidFill>
                  <a:effectLst/>
                  <a:uLnTx/>
                  <a:uFillTx/>
                  <a:latin typeface="Arial"/>
                  <a:ea typeface="+mn-ea"/>
                  <a:cs typeface="Arial"/>
                  <a:sym typeface="Arial"/>
                </a:rPr>
                <a:t>mo</a:t>
              </a:r>
              <a:endParaRPr kumimoji="0" lang="en-US" sz="1333"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TextBox 15">
              <a:extLst>
                <a:ext uri="{FF2B5EF4-FFF2-40B4-BE49-F238E27FC236}">
                  <a16:creationId xmlns:a16="http://schemas.microsoft.com/office/drawing/2014/main" id="{56E08F7F-09D7-9297-7F4A-EDCCA98C00E1}"/>
                </a:ext>
              </a:extLst>
            </p:cNvPr>
            <p:cNvSpPr txBox="1"/>
            <p:nvPr/>
          </p:nvSpPr>
          <p:spPr>
            <a:xfrm>
              <a:off x="8136841" y="1628974"/>
              <a:ext cx="599087" cy="20774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a:ln>
                    <a:noFill/>
                  </a:ln>
                  <a:solidFill>
                    <a:srgbClr val="D77624"/>
                  </a:solidFill>
                  <a:effectLst/>
                  <a:uLnTx/>
                  <a:uFillTx/>
                  <a:latin typeface="Arial"/>
                  <a:ea typeface="+mn-ea"/>
                  <a:cs typeface="Arial"/>
                  <a:sym typeface="Arial"/>
                </a:rPr>
                <a:t>Control</a:t>
              </a:r>
            </a:p>
          </p:txBody>
        </p:sp>
        <p:sp>
          <p:nvSpPr>
            <p:cNvPr id="17" name="TextBox 16">
              <a:extLst>
                <a:ext uri="{FF2B5EF4-FFF2-40B4-BE49-F238E27FC236}">
                  <a16:creationId xmlns:a16="http://schemas.microsoft.com/office/drawing/2014/main" id="{61CB7B18-63F2-C300-AD35-44FDC9195CB9}"/>
                </a:ext>
              </a:extLst>
            </p:cNvPr>
            <p:cNvSpPr txBox="1"/>
            <p:nvPr/>
          </p:nvSpPr>
          <p:spPr>
            <a:xfrm>
              <a:off x="8577960" y="1403192"/>
              <a:ext cx="553079" cy="20774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err="1">
                  <a:ln>
                    <a:noFill/>
                  </a:ln>
                  <a:solidFill>
                    <a:srgbClr val="09345A"/>
                  </a:solidFill>
                  <a:effectLst/>
                  <a:uLnTx/>
                  <a:uFillTx/>
                  <a:latin typeface="Arial"/>
                  <a:ea typeface="+mn-ea"/>
                  <a:cs typeface="Arial"/>
                  <a:sym typeface="Arial"/>
                </a:rPr>
                <a:t>Durva</a:t>
              </a:r>
              <a:endParaRPr kumimoji="0" lang="en-US" sz="1200" b="1" i="0" u="none" strike="noStrike" kern="0" cap="none" spc="0" normalizeH="0" baseline="0" noProof="0">
                <a:ln>
                  <a:noFill/>
                </a:ln>
                <a:solidFill>
                  <a:srgbClr val="09345A"/>
                </a:solidFill>
                <a:effectLst/>
                <a:uLnTx/>
                <a:uFillTx/>
                <a:latin typeface="Arial"/>
                <a:ea typeface="+mn-ea"/>
                <a:cs typeface="Arial"/>
                <a:sym typeface="Arial"/>
              </a:endParaRPr>
            </a:p>
          </p:txBody>
        </p:sp>
        <p:sp>
          <p:nvSpPr>
            <p:cNvPr id="18" name="TextBox 17">
              <a:extLst>
                <a:ext uri="{FF2B5EF4-FFF2-40B4-BE49-F238E27FC236}">
                  <a16:creationId xmlns:a16="http://schemas.microsoft.com/office/drawing/2014/main" id="{2F88D4D2-CF5E-611A-5B29-43FF4A2FB9C5}"/>
                </a:ext>
              </a:extLst>
            </p:cNvPr>
            <p:cNvSpPr txBox="1"/>
            <p:nvPr/>
          </p:nvSpPr>
          <p:spPr>
            <a:xfrm>
              <a:off x="7985085" y="1172674"/>
              <a:ext cx="847643" cy="20774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err="1">
                  <a:ln>
                    <a:noFill/>
                  </a:ln>
                  <a:solidFill>
                    <a:srgbClr val="1168B3"/>
                  </a:solidFill>
                  <a:effectLst/>
                  <a:uLnTx/>
                  <a:uFillTx/>
                  <a:latin typeface="Arial"/>
                  <a:ea typeface="+mn-ea"/>
                  <a:cs typeface="Arial"/>
                  <a:sym typeface="Arial"/>
                </a:rPr>
                <a:t>Durva</a:t>
              </a:r>
              <a:r>
                <a:rPr kumimoji="0" lang="en-US" sz="1200" b="1" i="0" u="none" strike="noStrike" kern="0" cap="none" spc="0" normalizeH="0" baseline="0" noProof="0">
                  <a:ln>
                    <a:noFill/>
                  </a:ln>
                  <a:solidFill>
                    <a:srgbClr val="1168B3"/>
                  </a:solidFill>
                  <a:effectLst/>
                  <a:uLnTx/>
                  <a:uFillTx/>
                  <a:latin typeface="Arial"/>
                  <a:ea typeface="+mn-ea"/>
                  <a:cs typeface="Arial"/>
                  <a:sym typeface="Arial"/>
                </a:rPr>
                <a:t> + ola</a:t>
              </a:r>
            </a:p>
          </p:txBody>
        </p:sp>
        <p:sp>
          <p:nvSpPr>
            <p:cNvPr id="19" name="TextBox 18">
              <a:extLst>
                <a:ext uri="{FF2B5EF4-FFF2-40B4-BE49-F238E27FC236}">
                  <a16:creationId xmlns:a16="http://schemas.microsoft.com/office/drawing/2014/main" id="{1446B811-033B-95DF-6C29-55EC03930D06}"/>
                </a:ext>
              </a:extLst>
            </p:cNvPr>
            <p:cNvSpPr txBox="1"/>
            <p:nvPr/>
          </p:nvSpPr>
          <p:spPr>
            <a:xfrm>
              <a:off x="6284820" y="1304478"/>
              <a:ext cx="767070" cy="561884"/>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067" b="1" i="0" u="none" strike="noStrike" kern="0" cap="none" spc="0" normalizeH="0" baseline="0" noProof="0">
                  <a:ln>
                    <a:noFill/>
                  </a:ln>
                  <a:solidFill>
                    <a:srgbClr val="000000"/>
                  </a:solidFill>
                  <a:effectLst/>
                  <a:uLnTx/>
                  <a:uFillTx/>
                  <a:latin typeface="Arial"/>
                  <a:ea typeface="+mn-ea"/>
                  <a:cs typeface="Arial"/>
                  <a:sym typeface="Arial"/>
                </a:rPr>
                <a:t>18 months</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a:ln>
                    <a:noFill/>
                  </a:ln>
                  <a:solidFill>
                    <a:srgbClr val="1168B3"/>
                  </a:solidFill>
                  <a:effectLst/>
                  <a:uLnTx/>
                  <a:uFillTx/>
                  <a:latin typeface="Arial"/>
                  <a:ea typeface="+mn-ea"/>
                  <a:cs typeface="Arial"/>
                  <a:sym typeface="Arial"/>
                </a:rPr>
                <a:t>76.9</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a:ln>
                    <a:noFill/>
                  </a:ln>
                  <a:solidFill>
                    <a:srgbClr val="09345A"/>
                  </a:solidFill>
                  <a:effectLst/>
                  <a:uLnTx/>
                  <a:uFillTx/>
                  <a:latin typeface="Arial"/>
                  <a:ea typeface="+mn-ea"/>
                  <a:cs typeface="Arial"/>
                  <a:sym typeface="Arial"/>
                </a:rPr>
                <a:t>71.1</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a:ln>
                    <a:noFill/>
                  </a:ln>
                  <a:solidFill>
                    <a:srgbClr val="D77624"/>
                  </a:solidFill>
                  <a:effectLst/>
                  <a:uLnTx/>
                  <a:uFillTx/>
                  <a:latin typeface="Arial"/>
                  <a:ea typeface="+mn-ea"/>
                  <a:cs typeface="Arial"/>
                  <a:sym typeface="Arial"/>
                </a:rPr>
                <a:t>69.9</a:t>
              </a:r>
            </a:p>
          </p:txBody>
        </p:sp>
        <p:sp>
          <p:nvSpPr>
            <p:cNvPr id="20" name="TextBox 19">
              <a:extLst>
                <a:ext uri="{FF2B5EF4-FFF2-40B4-BE49-F238E27FC236}">
                  <a16:creationId xmlns:a16="http://schemas.microsoft.com/office/drawing/2014/main" id="{713CD680-4539-464D-D4CA-6C1BB520978A}"/>
                </a:ext>
              </a:extLst>
            </p:cNvPr>
            <p:cNvSpPr txBox="1"/>
            <p:nvPr/>
          </p:nvSpPr>
          <p:spPr>
            <a:xfrm>
              <a:off x="5605624" y="1175317"/>
              <a:ext cx="767070" cy="561884"/>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067" b="1" i="0" u="none" strike="noStrike" kern="0" cap="none" spc="0" normalizeH="0" baseline="0" noProof="0">
                  <a:ln>
                    <a:noFill/>
                  </a:ln>
                  <a:solidFill>
                    <a:srgbClr val="000000"/>
                  </a:solidFill>
                  <a:effectLst/>
                  <a:uLnTx/>
                  <a:uFillTx/>
                  <a:latin typeface="Arial"/>
                  <a:ea typeface="+mn-ea"/>
                  <a:cs typeface="Arial"/>
                  <a:sym typeface="Arial"/>
                </a:rPr>
                <a:t>12 months</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a:ln>
                    <a:noFill/>
                  </a:ln>
                  <a:solidFill>
                    <a:srgbClr val="1168B3"/>
                  </a:solidFill>
                  <a:effectLst/>
                  <a:uLnTx/>
                  <a:uFillTx/>
                  <a:latin typeface="Arial"/>
                  <a:ea typeface="+mn-ea"/>
                  <a:cs typeface="Arial"/>
                  <a:sym typeface="Arial"/>
                </a:rPr>
                <a:t>87.3</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a:ln>
                    <a:noFill/>
                  </a:ln>
                  <a:solidFill>
                    <a:srgbClr val="09345A"/>
                  </a:solidFill>
                  <a:effectLst/>
                  <a:uLnTx/>
                  <a:uFillTx/>
                  <a:latin typeface="Arial"/>
                  <a:ea typeface="+mn-ea"/>
                  <a:cs typeface="Arial"/>
                  <a:sym typeface="Arial"/>
                </a:rPr>
                <a:t>82.5</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a:ln>
                    <a:noFill/>
                  </a:ln>
                  <a:solidFill>
                    <a:srgbClr val="D77624"/>
                  </a:solidFill>
                  <a:effectLst/>
                  <a:uLnTx/>
                  <a:uFillTx/>
                  <a:latin typeface="Arial"/>
                  <a:ea typeface="+mn-ea"/>
                  <a:cs typeface="Arial"/>
                  <a:sym typeface="Arial"/>
                </a:rPr>
                <a:t>81.0</a:t>
              </a:r>
            </a:p>
          </p:txBody>
        </p:sp>
        <p:sp>
          <p:nvSpPr>
            <p:cNvPr id="21" name="Freeform 30">
              <a:extLst>
                <a:ext uri="{FF2B5EF4-FFF2-40B4-BE49-F238E27FC236}">
                  <a16:creationId xmlns:a16="http://schemas.microsoft.com/office/drawing/2014/main" id="{F0B01F21-DB1E-D3F2-DB7E-FF2BC4E9040C}"/>
                </a:ext>
              </a:extLst>
            </p:cNvPr>
            <p:cNvSpPr/>
            <p:nvPr/>
          </p:nvSpPr>
          <p:spPr>
            <a:xfrm>
              <a:off x="5030965" y="942613"/>
              <a:ext cx="3661131" cy="458996"/>
            </a:xfrm>
            <a:custGeom>
              <a:avLst/>
              <a:gdLst>
                <a:gd name="connsiteX0" fmla="*/ 0 w 3661131"/>
                <a:gd name="connsiteY0" fmla="*/ 31 h 458996"/>
                <a:gd name="connsiteX1" fmla="*/ 0 w 3661131"/>
                <a:gd name="connsiteY1" fmla="*/ 31 h 458996"/>
                <a:gd name="connsiteX2" fmla="*/ 31775 w 3661131"/>
                <a:gd name="connsiteY2" fmla="*/ 3562 h 458996"/>
                <a:gd name="connsiteX3" fmla="*/ 98854 w 3661131"/>
                <a:gd name="connsiteY3" fmla="*/ 3562 h 458996"/>
                <a:gd name="connsiteX4" fmla="*/ 109446 w 3661131"/>
                <a:gd name="connsiteY4" fmla="*/ 7092 h 458996"/>
                <a:gd name="connsiteX5" fmla="*/ 180056 w 3661131"/>
                <a:gd name="connsiteY5" fmla="*/ 14153 h 458996"/>
                <a:gd name="connsiteX6" fmla="*/ 190647 w 3661131"/>
                <a:gd name="connsiteY6" fmla="*/ 21214 h 458996"/>
                <a:gd name="connsiteX7" fmla="*/ 229483 w 3661131"/>
                <a:gd name="connsiteY7" fmla="*/ 31806 h 458996"/>
                <a:gd name="connsiteX8" fmla="*/ 356581 w 3661131"/>
                <a:gd name="connsiteY8" fmla="*/ 35336 h 458996"/>
                <a:gd name="connsiteX9" fmla="*/ 388355 w 3661131"/>
                <a:gd name="connsiteY9" fmla="*/ 31806 h 458996"/>
                <a:gd name="connsiteX10" fmla="*/ 427191 w 3661131"/>
                <a:gd name="connsiteY10" fmla="*/ 35336 h 458996"/>
                <a:gd name="connsiteX11" fmla="*/ 448374 w 3661131"/>
                <a:gd name="connsiteY11" fmla="*/ 38867 h 458996"/>
                <a:gd name="connsiteX12" fmla="*/ 529576 w 3661131"/>
                <a:gd name="connsiteY12" fmla="*/ 38867 h 458996"/>
                <a:gd name="connsiteX13" fmla="*/ 529576 w 3661131"/>
                <a:gd name="connsiteY13" fmla="*/ 38867 h 458996"/>
                <a:gd name="connsiteX14" fmla="*/ 526045 w 3661131"/>
                <a:gd name="connsiteY14" fmla="*/ 52989 h 458996"/>
                <a:gd name="connsiteX15" fmla="*/ 695509 w 3661131"/>
                <a:gd name="connsiteY15" fmla="*/ 52989 h 458996"/>
                <a:gd name="connsiteX16" fmla="*/ 695509 w 3661131"/>
                <a:gd name="connsiteY16" fmla="*/ 77702 h 458996"/>
                <a:gd name="connsiteX17" fmla="*/ 773180 w 3661131"/>
                <a:gd name="connsiteY17" fmla="*/ 77702 h 458996"/>
                <a:gd name="connsiteX18" fmla="*/ 790833 w 3661131"/>
                <a:gd name="connsiteY18" fmla="*/ 95355 h 458996"/>
                <a:gd name="connsiteX19" fmla="*/ 872034 w 3661131"/>
                <a:gd name="connsiteY19" fmla="*/ 95355 h 458996"/>
                <a:gd name="connsiteX20" fmla="*/ 872034 w 3661131"/>
                <a:gd name="connsiteY20" fmla="*/ 95355 h 458996"/>
                <a:gd name="connsiteX21" fmla="*/ 872034 w 3661131"/>
                <a:gd name="connsiteY21" fmla="*/ 116538 h 458996"/>
                <a:gd name="connsiteX22" fmla="*/ 946175 w 3661131"/>
                <a:gd name="connsiteY22" fmla="*/ 120068 h 458996"/>
                <a:gd name="connsiteX23" fmla="*/ 977949 w 3661131"/>
                <a:gd name="connsiteY23" fmla="*/ 127129 h 458996"/>
                <a:gd name="connsiteX24" fmla="*/ 999132 w 3661131"/>
                <a:gd name="connsiteY24" fmla="*/ 134190 h 458996"/>
                <a:gd name="connsiteX25" fmla="*/ 1009724 w 3661131"/>
                <a:gd name="connsiteY25" fmla="*/ 137721 h 458996"/>
                <a:gd name="connsiteX26" fmla="*/ 1112108 w 3661131"/>
                <a:gd name="connsiteY26" fmla="*/ 137721 h 458996"/>
                <a:gd name="connsiteX27" fmla="*/ 1150944 w 3661131"/>
                <a:gd name="connsiteY27" fmla="*/ 155373 h 458996"/>
                <a:gd name="connsiteX28" fmla="*/ 1278042 w 3661131"/>
                <a:gd name="connsiteY28" fmla="*/ 155373 h 458996"/>
                <a:gd name="connsiteX29" fmla="*/ 1285103 w 3661131"/>
                <a:gd name="connsiteY29" fmla="*/ 180087 h 458996"/>
                <a:gd name="connsiteX30" fmla="*/ 1387488 w 3661131"/>
                <a:gd name="connsiteY30" fmla="*/ 180087 h 458996"/>
                <a:gd name="connsiteX31" fmla="*/ 1408671 w 3661131"/>
                <a:gd name="connsiteY31" fmla="*/ 187148 h 458996"/>
                <a:gd name="connsiteX32" fmla="*/ 1454567 w 3661131"/>
                <a:gd name="connsiteY32" fmla="*/ 190678 h 458996"/>
                <a:gd name="connsiteX33" fmla="*/ 1465159 w 3661131"/>
                <a:gd name="connsiteY33" fmla="*/ 197739 h 458996"/>
                <a:gd name="connsiteX34" fmla="*/ 1482811 w 3661131"/>
                <a:gd name="connsiteY34" fmla="*/ 201270 h 458996"/>
                <a:gd name="connsiteX35" fmla="*/ 1532238 w 3661131"/>
                <a:gd name="connsiteY35" fmla="*/ 204800 h 458996"/>
                <a:gd name="connsiteX36" fmla="*/ 1571074 w 3661131"/>
                <a:gd name="connsiteY36" fmla="*/ 215392 h 458996"/>
                <a:gd name="connsiteX37" fmla="*/ 1585196 w 3661131"/>
                <a:gd name="connsiteY37" fmla="*/ 218922 h 458996"/>
                <a:gd name="connsiteX38" fmla="*/ 1631092 w 3661131"/>
                <a:gd name="connsiteY38" fmla="*/ 222453 h 458996"/>
                <a:gd name="connsiteX39" fmla="*/ 1638153 w 3661131"/>
                <a:gd name="connsiteY39" fmla="*/ 233044 h 458996"/>
                <a:gd name="connsiteX40" fmla="*/ 1648745 w 3661131"/>
                <a:gd name="connsiteY40" fmla="*/ 236575 h 458996"/>
                <a:gd name="connsiteX41" fmla="*/ 1719355 w 3661131"/>
                <a:gd name="connsiteY41" fmla="*/ 243636 h 458996"/>
                <a:gd name="connsiteX42" fmla="*/ 1737007 w 3661131"/>
                <a:gd name="connsiteY42" fmla="*/ 247166 h 458996"/>
                <a:gd name="connsiteX43" fmla="*/ 1758190 w 3661131"/>
                <a:gd name="connsiteY43" fmla="*/ 254227 h 458996"/>
                <a:gd name="connsiteX44" fmla="*/ 1818209 w 3661131"/>
                <a:gd name="connsiteY44" fmla="*/ 257758 h 458996"/>
                <a:gd name="connsiteX45" fmla="*/ 1857044 w 3661131"/>
                <a:gd name="connsiteY45" fmla="*/ 268349 h 458996"/>
                <a:gd name="connsiteX46" fmla="*/ 1888819 w 3661131"/>
                <a:gd name="connsiteY46" fmla="*/ 286002 h 458996"/>
                <a:gd name="connsiteX47" fmla="*/ 1902941 w 3661131"/>
                <a:gd name="connsiteY47" fmla="*/ 289532 h 458996"/>
                <a:gd name="connsiteX48" fmla="*/ 1924124 w 3661131"/>
                <a:gd name="connsiteY48" fmla="*/ 296593 h 458996"/>
                <a:gd name="connsiteX49" fmla="*/ 1945307 w 3661131"/>
                <a:gd name="connsiteY49" fmla="*/ 310715 h 458996"/>
                <a:gd name="connsiteX50" fmla="*/ 1959429 w 3661131"/>
                <a:gd name="connsiteY50" fmla="*/ 321307 h 458996"/>
                <a:gd name="connsiteX51" fmla="*/ 2012386 w 3661131"/>
                <a:gd name="connsiteY51" fmla="*/ 321307 h 458996"/>
                <a:gd name="connsiteX52" fmla="*/ 2054752 w 3661131"/>
                <a:gd name="connsiteY52" fmla="*/ 328368 h 458996"/>
                <a:gd name="connsiteX53" fmla="*/ 2065344 w 3661131"/>
                <a:gd name="connsiteY53" fmla="*/ 335429 h 458996"/>
                <a:gd name="connsiteX54" fmla="*/ 2097118 w 3661131"/>
                <a:gd name="connsiteY54" fmla="*/ 342490 h 458996"/>
                <a:gd name="connsiteX55" fmla="*/ 2104179 w 3661131"/>
                <a:gd name="connsiteY55" fmla="*/ 346020 h 458996"/>
                <a:gd name="connsiteX56" fmla="*/ 2146545 w 3661131"/>
                <a:gd name="connsiteY56" fmla="*/ 353081 h 458996"/>
                <a:gd name="connsiteX57" fmla="*/ 2425455 w 3661131"/>
                <a:gd name="connsiteY57" fmla="*/ 353081 h 458996"/>
                <a:gd name="connsiteX58" fmla="*/ 2425455 w 3661131"/>
                <a:gd name="connsiteY58" fmla="*/ 353081 h 458996"/>
                <a:gd name="connsiteX59" fmla="*/ 2425455 w 3661131"/>
                <a:gd name="connsiteY59" fmla="*/ 384856 h 458996"/>
                <a:gd name="connsiteX60" fmla="*/ 2541962 w 3661131"/>
                <a:gd name="connsiteY60" fmla="*/ 384856 h 458996"/>
                <a:gd name="connsiteX61" fmla="*/ 2559614 w 3661131"/>
                <a:gd name="connsiteY61" fmla="*/ 413100 h 458996"/>
                <a:gd name="connsiteX62" fmla="*/ 2587858 w 3661131"/>
                <a:gd name="connsiteY62" fmla="*/ 430752 h 458996"/>
                <a:gd name="connsiteX63" fmla="*/ 2609041 w 3661131"/>
                <a:gd name="connsiteY63" fmla="*/ 441344 h 458996"/>
                <a:gd name="connsiteX64" fmla="*/ 2616102 w 3661131"/>
                <a:gd name="connsiteY64" fmla="*/ 458996 h 458996"/>
                <a:gd name="connsiteX65" fmla="*/ 3661131 w 3661131"/>
                <a:gd name="connsiteY65" fmla="*/ 458996 h 45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661131" h="458996">
                  <a:moveTo>
                    <a:pt x="0" y="31"/>
                  </a:moveTo>
                  <a:lnTo>
                    <a:pt x="0" y="31"/>
                  </a:lnTo>
                  <a:cubicBezTo>
                    <a:pt x="10592" y="1208"/>
                    <a:pt x="21118" y="3562"/>
                    <a:pt x="31775" y="3562"/>
                  </a:cubicBezTo>
                  <a:cubicBezTo>
                    <a:pt x="111984" y="3562"/>
                    <a:pt x="42760" y="-4453"/>
                    <a:pt x="98854" y="3562"/>
                  </a:cubicBezTo>
                  <a:cubicBezTo>
                    <a:pt x="102385" y="4739"/>
                    <a:pt x="105743" y="6722"/>
                    <a:pt x="109446" y="7092"/>
                  </a:cubicBezTo>
                  <a:cubicBezTo>
                    <a:pt x="184427" y="14590"/>
                    <a:pt x="148363" y="3591"/>
                    <a:pt x="180056" y="14153"/>
                  </a:cubicBezTo>
                  <a:cubicBezTo>
                    <a:pt x="183586" y="16507"/>
                    <a:pt x="186770" y="19491"/>
                    <a:pt x="190647" y="21214"/>
                  </a:cubicBezTo>
                  <a:cubicBezTo>
                    <a:pt x="198146" y="24547"/>
                    <a:pt x="220154" y="31351"/>
                    <a:pt x="229483" y="31806"/>
                  </a:cubicBezTo>
                  <a:cubicBezTo>
                    <a:pt x="271815" y="33871"/>
                    <a:pt x="314215" y="34159"/>
                    <a:pt x="356581" y="35336"/>
                  </a:cubicBezTo>
                  <a:cubicBezTo>
                    <a:pt x="367172" y="34159"/>
                    <a:pt x="377699" y="31806"/>
                    <a:pt x="388355" y="31806"/>
                  </a:cubicBezTo>
                  <a:cubicBezTo>
                    <a:pt x="401354" y="31806"/>
                    <a:pt x="414306" y="33618"/>
                    <a:pt x="427191" y="35336"/>
                  </a:cubicBezTo>
                  <a:cubicBezTo>
                    <a:pt x="457956" y="39438"/>
                    <a:pt x="429496" y="38867"/>
                    <a:pt x="448374" y="38867"/>
                  </a:cubicBezTo>
                  <a:lnTo>
                    <a:pt x="529576" y="38867"/>
                  </a:lnTo>
                  <a:lnTo>
                    <a:pt x="529576" y="38867"/>
                  </a:lnTo>
                  <a:lnTo>
                    <a:pt x="526045" y="52989"/>
                  </a:lnTo>
                  <a:lnTo>
                    <a:pt x="695509" y="52989"/>
                  </a:lnTo>
                  <a:lnTo>
                    <a:pt x="695509" y="77702"/>
                  </a:lnTo>
                  <a:lnTo>
                    <a:pt x="773180" y="77702"/>
                  </a:lnTo>
                  <a:lnTo>
                    <a:pt x="790833" y="95355"/>
                  </a:lnTo>
                  <a:lnTo>
                    <a:pt x="872034" y="95355"/>
                  </a:lnTo>
                  <a:lnTo>
                    <a:pt x="872034" y="95355"/>
                  </a:lnTo>
                  <a:lnTo>
                    <a:pt x="872034" y="116538"/>
                  </a:lnTo>
                  <a:lnTo>
                    <a:pt x="946175" y="120068"/>
                  </a:lnTo>
                  <a:cubicBezTo>
                    <a:pt x="956766" y="122422"/>
                    <a:pt x="967466" y="124333"/>
                    <a:pt x="977949" y="127129"/>
                  </a:cubicBezTo>
                  <a:cubicBezTo>
                    <a:pt x="985141" y="129047"/>
                    <a:pt x="992071" y="131836"/>
                    <a:pt x="999132" y="134190"/>
                  </a:cubicBezTo>
                  <a:lnTo>
                    <a:pt x="1009724" y="137721"/>
                  </a:lnTo>
                  <a:lnTo>
                    <a:pt x="1112108" y="137721"/>
                  </a:lnTo>
                  <a:lnTo>
                    <a:pt x="1150944" y="155373"/>
                  </a:lnTo>
                  <a:lnTo>
                    <a:pt x="1278042" y="155373"/>
                  </a:lnTo>
                  <a:lnTo>
                    <a:pt x="1285103" y="180087"/>
                  </a:lnTo>
                  <a:lnTo>
                    <a:pt x="1387488" y="180087"/>
                  </a:lnTo>
                  <a:lnTo>
                    <a:pt x="1408671" y="187148"/>
                  </a:lnTo>
                  <a:cubicBezTo>
                    <a:pt x="1423970" y="188325"/>
                    <a:pt x="1439486" y="187850"/>
                    <a:pt x="1454567" y="190678"/>
                  </a:cubicBezTo>
                  <a:cubicBezTo>
                    <a:pt x="1458738" y="191460"/>
                    <a:pt x="1461186" y="196249"/>
                    <a:pt x="1465159" y="197739"/>
                  </a:cubicBezTo>
                  <a:cubicBezTo>
                    <a:pt x="1470777" y="199846"/>
                    <a:pt x="1476843" y="200642"/>
                    <a:pt x="1482811" y="201270"/>
                  </a:cubicBezTo>
                  <a:cubicBezTo>
                    <a:pt x="1499238" y="202999"/>
                    <a:pt x="1515762" y="203623"/>
                    <a:pt x="1532238" y="204800"/>
                  </a:cubicBezTo>
                  <a:cubicBezTo>
                    <a:pt x="1552035" y="211399"/>
                    <a:pt x="1539224" y="207430"/>
                    <a:pt x="1571074" y="215392"/>
                  </a:cubicBezTo>
                  <a:cubicBezTo>
                    <a:pt x="1575781" y="216569"/>
                    <a:pt x="1580358" y="218550"/>
                    <a:pt x="1585196" y="218922"/>
                  </a:cubicBezTo>
                  <a:lnTo>
                    <a:pt x="1631092" y="222453"/>
                  </a:lnTo>
                  <a:cubicBezTo>
                    <a:pt x="1633446" y="225983"/>
                    <a:pt x="1634840" y="230393"/>
                    <a:pt x="1638153" y="233044"/>
                  </a:cubicBezTo>
                  <a:cubicBezTo>
                    <a:pt x="1641059" y="235369"/>
                    <a:pt x="1645096" y="235845"/>
                    <a:pt x="1648745" y="236575"/>
                  </a:cubicBezTo>
                  <a:cubicBezTo>
                    <a:pt x="1670114" y="240849"/>
                    <a:pt x="1699337" y="242096"/>
                    <a:pt x="1719355" y="243636"/>
                  </a:cubicBezTo>
                  <a:cubicBezTo>
                    <a:pt x="1725239" y="244813"/>
                    <a:pt x="1731218" y="245587"/>
                    <a:pt x="1737007" y="247166"/>
                  </a:cubicBezTo>
                  <a:cubicBezTo>
                    <a:pt x="1744188" y="249124"/>
                    <a:pt x="1750760" y="253790"/>
                    <a:pt x="1758190" y="254227"/>
                  </a:cubicBezTo>
                  <a:lnTo>
                    <a:pt x="1818209" y="257758"/>
                  </a:lnTo>
                  <a:cubicBezTo>
                    <a:pt x="1850063" y="265722"/>
                    <a:pt x="1837246" y="261750"/>
                    <a:pt x="1857044" y="268349"/>
                  </a:cubicBezTo>
                  <a:cubicBezTo>
                    <a:pt x="1876006" y="280990"/>
                    <a:pt x="1872508" y="281342"/>
                    <a:pt x="1888819" y="286002"/>
                  </a:cubicBezTo>
                  <a:cubicBezTo>
                    <a:pt x="1893484" y="287335"/>
                    <a:pt x="1898293" y="288138"/>
                    <a:pt x="1902941" y="289532"/>
                  </a:cubicBezTo>
                  <a:cubicBezTo>
                    <a:pt x="1910070" y="291671"/>
                    <a:pt x="1924124" y="296593"/>
                    <a:pt x="1924124" y="296593"/>
                  </a:cubicBezTo>
                  <a:lnTo>
                    <a:pt x="1945307" y="310715"/>
                  </a:lnTo>
                  <a:cubicBezTo>
                    <a:pt x="1957282" y="318699"/>
                    <a:pt x="1952898" y="314776"/>
                    <a:pt x="1959429" y="321307"/>
                  </a:cubicBezTo>
                  <a:lnTo>
                    <a:pt x="2012386" y="321307"/>
                  </a:lnTo>
                  <a:cubicBezTo>
                    <a:pt x="2022462" y="322426"/>
                    <a:pt x="2042920" y="322452"/>
                    <a:pt x="2054752" y="328368"/>
                  </a:cubicBezTo>
                  <a:cubicBezTo>
                    <a:pt x="2058547" y="330266"/>
                    <a:pt x="2061444" y="333758"/>
                    <a:pt x="2065344" y="335429"/>
                  </a:cubicBezTo>
                  <a:cubicBezTo>
                    <a:pt x="2071223" y="337948"/>
                    <a:pt x="2092101" y="341057"/>
                    <a:pt x="2097118" y="342490"/>
                  </a:cubicBezTo>
                  <a:cubicBezTo>
                    <a:pt x="2099648" y="343213"/>
                    <a:pt x="2101825" y="344843"/>
                    <a:pt x="2104179" y="346020"/>
                  </a:cubicBezTo>
                  <a:lnTo>
                    <a:pt x="2146545" y="353081"/>
                  </a:lnTo>
                  <a:lnTo>
                    <a:pt x="2425455" y="353081"/>
                  </a:lnTo>
                  <a:lnTo>
                    <a:pt x="2425455" y="353081"/>
                  </a:lnTo>
                  <a:lnTo>
                    <a:pt x="2425455" y="384856"/>
                  </a:lnTo>
                  <a:lnTo>
                    <a:pt x="2541962" y="384856"/>
                  </a:lnTo>
                  <a:lnTo>
                    <a:pt x="2559614" y="413100"/>
                  </a:lnTo>
                  <a:cubicBezTo>
                    <a:pt x="2569029" y="418984"/>
                    <a:pt x="2578111" y="425436"/>
                    <a:pt x="2587858" y="430752"/>
                  </a:cubicBezTo>
                  <a:cubicBezTo>
                    <a:pt x="2628043" y="452671"/>
                    <a:pt x="2566205" y="412785"/>
                    <a:pt x="2609041" y="441344"/>
                  </a:cubicBezTo>
                  <a:cubicBezTo>
                    <a:pt x="2613404" y="454431"/>
                    <a:pt x="2610908" y="448606"/>
                    <a:pt x="2616102" y="458996"/>
                  </a:cubicBezTo>
                  <a:lnTo>
                    <a:pt x="3661131" y="458996"/>
                  </a:lnTo>
                </a:path>
              </a:pathLst>
            </a:cu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2" name="TextBox 21">
              <a:extLst>
                <a:ext uri="{FF2B5EF4-FFF2-40B4-BE49-F238E27FC236}">
                  <a16:creationId xmlns:a16="http://schemas.microsoft.com/office/drawing/2014/main" id="{F95E53A6-74A4-0D8F-E542-9C14AADDF5CA}"/>
                </a:ext>
              </a:extLst>
            </p:cNvPr>
            <p:cNvSpPr txBox="1"/>
            <p:nvPr/>
          </p:nvSpPr>
          <p:spPr>
            <a:xfrm>
              <a:off x="5228673" y="854381"/>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23" name="TextBox 22">
              <a:extLst>
                <a:ext uri="{FF2B5EF4-FFF2-40B4-BE49-F238E27FC236}">
                  <a16:creationId xmlns:a16="http://schemas.microsoft.com/office/drawing/2014/main" id="{541C8B8F-6D98-7C2C-21A9-86ABAA44AA7E}"/>
                </a:ext>
              </a:extLst>
            </p:cNvPr>
            <p:cNvSpPr txBox="1"/>
            <p:nvPr/>
          </p:nvSpPr>
          <p:spPr>
            <a:xfrm>
              <a:off x="5663513" y="90439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24" name="TextBox 23">
              <a:extLst>
                <a:ext uri="{FF2B5EF4-FFF2-40B4-BE49-F238E27FC236}">
                  <a16:creationId xmlns:a16="http://schemas.microsoft.com/office/drawing/2014/main" id="{47A9AD16-E2E9-4D17-A092-A744F62ED2FC}"/>
                </a:ext>
              </a:extLst>
            </p:cNvPr>
            <p:cNvSpPr txBox="1"/>
            <p:nvPr/>
          </p:nvSpPr>
          <p:spPr>
            <a:xfrm>
              <a:off x="5830035" y="936760"/>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25" name="TextBox 24">
              <a:extLst>
                <a:ext uri="{FF2B5EF4-FFF2-40B4-BE49-F238E27FC236}">
                  <a16:creationId xmlns:a16="http://schemas.microsoft.com/office/drawing/2014/main" id="{E9CACC91-7015-FB0B-4249-67CDF35C8016}"/>
                </a:ext>
              </a:extLst>
            </p:cNvPr>
            <p:cNvSpPr txBox="1"/>
            <p:nvPr/>
          </p:nvSpPr>
          <p:spPr>
            <a:xfrm>
              <a:off x="6274879" y="996779"/>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26" name="TextBox 25">
              <a:extLst>
                <a:ext uri="{FF2B5EF4-FFF2-40B4-BE49-F238E27FC236}">
                  <a16:creationId xmlns:a16="http://schemas.microsoft.com/office/drawing/2014/main" id="{E42AD056-2EDC-9833-2949-1B9301ED2F53}"/>
                </a:ext>
              </a:extLst>
            </p:cNvPr>
            <p:cNvSpPr txBox="1"/>
            <p:nvPr/>
          </p:nvSpPr>
          <p:spPr>
            <a:xfrm>
              <a:off x="6293120" y="1004428"/>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nvGrpSpPr>
            <p:cNvPr id="27" name="Group 26">
              <a:extLst>
                <a:ext uri="{FF2B5EF4-FFF2-40B4-BE49-F238E27FC236}">
                  <a16:creationId xmlns:a16="http://schemas.microsoft.com/office/drawing/2014/main" id="{65869DCD-E171-57B1-481F-9029FC7FAB1E}"/>
                </a:ext>
              </a:extLst>
            </p:cNvPr>
            <p:cNvGrpSpPr/>
            <p:nvPr/>
          </p:nvGrpSpPr>
          <p:grpSpPr>
            <a:xfrm>
              <a:off x="6333133" y="1005606"/>
              <a:ext cx="256583" cy="227798"/>
              <a:chOff x="7172804" y="468381"/>
              <a:chExt cx="256583" cy="227798"/>
            </a:xfrm>
          </p:grpSpPr>
          <p:grpSp>
            <p:nvGrpSpPr>
              <p:cNvPr id="448" name="Group 447">
                <a:extLst>
                  <a:ext uri="{FF2B5EF4-FFF2-40B4-BE49-F238E27FC236}">
                    <a16:creationId xmlns:a16="http://schemas.microsoft.com/office/drawing/2014/main" id="{A9BA9191-19B8-69AF-3D2B-1981B5A4097F}"/>
                  </a:ext>
                </a:extLst>
              </p:cNvPr>
              <p:cNvGrpSpPr/>
              <p:nvPr/>
            </p:nvGrpSpPr>
            <p:grpSpPr>
              <a:xfrm>
                <a:off x="7172804" y="468381"/>
                <a:ext cx="227750" cy="223679"/>
                <a:chOff x="6568499" y="782007"/>
                <a:chExt cx="227750" cy="223679"/>
              </a:xfrm>
            </p:grpSpPr>
            <p:sp>
              <p:nvSpPr>
                <p:cNvPr id="452" name="TextBox 451">
                  <a:extLst>
                    <a:ext uri="{FF2B5EF4-FFF2-40B4-BE49-F238E27FC236}">
                      <a16:creationId xmlns:a16="http://schemas.microsoft.com/office/drawing/2014/main" id="{24AAB32C-E07A-F1F6-9A83-E9035FB5301C}"/>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53" name="TextBox 452">
                  <a:extLst>
                    <a:ext uri="{FF2B5EF4-FFF2-40B4-BE49-F238E27FC236}">
                      <a16:creationId xmlns:a16="http://schemas.microsoft.com/office/drawing/2014/main" id="{41A923E0-EB34-DFF9-25D9-CDD139A90C1E}"/>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nvGrpSpPr>
              <p:cNvPr id="449" name="Group 448">
                <a:extLst>
                  <a:ext uri="{FF2B5EF4-FFF2-40B4-BE49-F238E27FC236}">
                    <a16:creationId xmlns:a16="http://schemas.microsoft.com/office/drawing/2014/main" id="{2D4A0FD3-9357-01DA-854F-DECB46F73E9A}"/>
                  </a:ext>
                </a:extLst>
              </p:cNvPr>
              <p:cNvGrpSpPr/>
              <p:nvPr/>
            </p:nvGrpSpPr>
            <p:grpSpPr>
              <a:xfrm>
                <a:off x="7201637" y="472500"/>
                <a:ext cx="227750" cy="223679"/>
                <a:chOff x="6568499" y="782007"/>
                <a:chExt cx="227750" cy="223679"/>
              </a:xfrm>
            </p:grpSpPr>
            <p:sp>
              <p:nvSpPr>
                <p:cNvPr id="450" name="TextBox 449">
                  <a:extLst>
                    <a:ext uri="{FF2B5EF4-FFF2-40B4-BE49-F238E27FC236}">
                      <a16:creationId xmlns:a16="http://schemas.microsoft.com/office/drawing/2014/main" id="{8ABDB894-9123-2B12-9127-541316EEEB49}"/>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51" name="TextBox 450">
                  <a:extLst>
                    <a:ext uri="{FF2B5EF4-FFF2-40B4-BE49-F238E27FC236}">
                      <a16:creationId xmlns:a16="http://schemas.microsoft.com/office/drawing/2014/main" id="{766FB74C-BDD7-81F7-BB05-A2034D40D112}"/>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grpSp>
          <p:nvGrpSpPr>
            <p:cNvPr id="28" name="Group 27">
              <a:extLst>
                <a:ext uri="{FF2B5EF4-FFF2-40B4-BE49-F238E27FC236}">
                  <a16:creationId xmlns:a16="http://schemas.microsoft.com/office/drawing/2014/main" id="{3B0F3172-F11F-6C69-8378-5DA3A5F88386}"/>
                </a:ext>
              </a:extLst>
            </p:cNvPr>
            <p:cNvGrpSpPr/>
            <p:nvPr/>
          </p:nvGrpSpPr>
          <p:grpSpPr>
            <a:xfrm>
              <a:off x="6407273" y="1016197"/>
              <a:ext cx="256583" cy="227798"/>
              <a:chOff x="7172804" y="468381"/>
              <a:chExt cx="256583" cy="227798"/>
            </a:xfrm>
          </p:grpSpPr>
          <p:grpSp>
            <p:nvGrpSpPr>
              <p:cNvPr id="442" name="Group 441">
                <a:extLst>
                  <a:ext uri="{FF2B5EF4-FFF2-40B4-BE49-F238E27FC236}">
                    <a16:creationId xmlns:a16="http://schemas.microsoft.com/office/drawing/2014/main" id="{63AF2467-D310-4FFB-1AB2-7BCA4CF0B9FB}"/>
                  </a:ext>
                </a:extLst>
              </p:cNvPr>
              <p:cNvGrpSpPr/>
              <p:nvPr/>
            </p:nvGrpSpPr>
            <p:grpSpPr>
              <a:xfrm>
                <a:off x="7172804" y="468381"/>
                <a:ext cx="227750" cy="223679"/>
                <a:chOff x="6568499" y="782007"/>
                <a:chExt cx="227750" cy="223679"/>
              </a:xfrm>
            </p:grpSpPr>
            <p:sp>
              <p:nvSpPr>
                <p:cNvPr id="446" name="TextBox 445">
                  <a:extLst>
                    <a:ext uri="{FF2B5EF4-FFF2-40B4-BE49-F238E27FC236}">
                      <a16:creationId xmlns:a16="http://schemas.microsoft.com/office/drawing/2014/main" id="{10B3ACD6-178B-EDC9-1E08-81950D7620E0}"/>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47" name="TextBox 446">
                  <a:extLst>
                    <a:ext uri="{FF2B5EF4-FFF2-40B4-BE49-F238E27FC236}">
                      <a16:creationId xmlns:a16="http://schemas.microsoft.com/office/drawing/2014/main" id="{93904F43-04B4-7B67-482D-B6EB5EE0F6D0}"/>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nvGrpSpPr>
              <p:cNvPr id="443" name="Group 442">
                <a:extLst>
                  <a:ext uri="{FF2B5EF4-FFF2-40B4-BE49-F238E27FC236}">
                    <a16:creationId xmlns:a16="http://schemas.microsoft.com/office/drawing/2014/main" id="{B794F9FB-CB11-492F-A7D4-B0078E669D89}"/>
                  </a:ext>
                </a:extLst>
              </p:cNvPr>
              <p:cNvGrpSpPr/>
              <p:nvPr/>
            </p:nvGrpSpPr>
            <p:grpSpPr>
              <a:xfrm>
                <a:off x="7201637" y="472500"/>
                <a:ext cx="227750" cy="223679"/>
                <a:chOff x="6568499" y="782007"/>
                <a:chExt cx="227750" cy="223679"/>
              </a:xfrm>
            </p:grpSpPr>
            <p:sp>
              <p:nvSpPr>
                <p:cNvPr id="444" name="TextBox 443">
                  <a:extLst>
                    <a:ext uri="{FF2B5EF4-FFF2-40B4-BE49-F238E27FC236}">
                      <a16:creationId xmlns:a16="http://schemas.microsoft.com/office/drawing/2014/main" id="{25C825B1-8170-0D96-366D-0DFF3CCD94EE}"/>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45" name="TextBox 444">
                  <a:extLst>
                    <a:ext uri="{FF2B5EF4-FFF2-40B4-BE49-F238E27FC236}">
                      <a16:creationId xmlns:a16="http://schemas.microsoft.com/office/drawing/2014/main" id="{DAB82B97-53CB-51E9-F42C-A5B40F9C5E39}"/>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grpSp>
          <p:nvGrpSpPr>
            <p:cNvPr id="29" name="Group 28">
              <a:extLst>
                <a:ext uri="{FF2B5EF4-FFF2-40B4-BE49-F238E27FC236}">
                  <a16:creationId xmlns:a16="http://schemas.microsoft.com/office/drawing/2014/main" id="{8FECC98D-3B9C-6273-1799-79051E39F1E1}"/>
                </a:ext>
              </a:extLst>
            </p:cNvPr>
            <p:cNvGrpSpPr/>
            <p:nvPr/>
          </p:nvGrpSpPr>
          <p:grpSpPr>
            <a:xfrm>
              <a:off x="6467292" y="1033850"/>
              <a:ext cx="256583" cy="227798"/>
              <a:chOff x="7172804" y="468381"/>
              <a:chExt cx="256583" cy="227798"/>
            </a:xfrm>
          </p:grpSpPr>
          <p:grpSp>
            <p:nvGrpSpPr>
              <p:cNvPr id="436" name="Group 435">
                <a:extLst>
                  <a:ext uri="{FF2B5EF4-FFF2-40B4-BE49-F238E27FC236}">
                    <a16:creationId xmlns:a16="http://schemas.microsoft.com/office/drawing/2014/main" id="{CFCEC223-D5B9-8170-F9A1-FF9FD9AC72F9}"/>
                  </a:ext>
                </a:extLst>
              </p:cNvPr>
              <p:cNvGrpSpPr/>
              <p:nvPr/>
            </p:nvGrpSpPr>
            <p:grpSpPr>
              <a:xfrm>
                <a:off x="7172804" y="468381"/>
                <a:ext cx="227750" cy="223679"/>
                <a:chOff x="6568499" y="782007"/>
                <a:chExt cx="227750" cy="223679"/>
              </a:xfrm>
            </p:grpSpPr>
            <p:sp>
              <p:nvSpPr>
                <p:cNvPr id="440" name="TextBox 439">
                  <a:extLst>
                    <a:ext uri="{FF2B5EF4-FFF2-40B4-BE49-F238E27FC236}">
                      <a16:creationId xmlns:a16="http://schemas.microsoft.com/office/drawing/2014/main" id="{55B715B4-C96D-D7A3-C00D-7D85F1E701BA}"/>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41" name="TextBox 440">
                  <a:extLst>
                    <a:ext uri="{FF2B5EF4-FFF2-40B4-BE49-F238E27FC236}">
                      <a16:creationId xmlns:a16="http://schemas.microsoft.com/office/drawing/2014/main" id="{5CE3B1D7-40BA-CCF6-C77E-D6528559331F}"/>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nvGrpSpPr>
              <p:cNvPr id="437" name="Group 436">
                <a:extLst>
                  <a:ext uri="{FF2B5EF4-FFF2-40B4-BE49-F238E27FC236}">
                    <a16:creationId xmlns:a16="http://schemas.microsoft.com/office/drawing/2014/main" id="{588FA624-DF97-34DB-1A93-CC8F58663D2F}"/>
                  </a:ext>
                </a:extLst>
              </p:cNvPr>
              <p:cNvGrpSpPr/>
              <p:nvPr/>
            </p:nvGrpSpPr>
            <p:grpSpPr>
              <a:xfrm>
                <a:off x="7201637" y="472500"/>
                <a:ext cx="227750" cy="223679"/>
                <a:chOff x="6568499" y="782007"/>
                <a:chExt cx="227750" cy="223679"/>
              </a:xfrm>
            </p:grpSpPr>
            <p:sp>
              <p:nvSpPr>
                <p:cNvPr id="438" name="TextBox 437">
                  <a:extLst>
                    <a:ext uri="{FF2B5EF4-FFF2-40B4-BE49-F238E27FC236}">
                      <a16:creationId xmlns:a16="http://schemas.microsoft.com/office/drawing/2014/main" id="{814B9C2B-09F6-D66D-3F40-F0A8CBB52433}"/>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39" name="TextBox 438">
                  <a:extLst>
                    <a:ext uri="{FF2B5EF4-FFF2-40B4-BE49-F238E27FC236}">
                      <a16:creationId xmlns:a16="http://schemas.microsoft.com/office/drawing/2014/main" id="{AECFC3B3-10CB-4831-BDC0-CA64A5549DFA}"/>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grpSp>
          <p:nvGrpSpPr>
            <p:cNvPr id="30" name="Group 29">
              <a:extLst>
                <a:ext uri="{FF2B5EF4-FFF2-40B4-BE49-F238E27FC236}">
                  <a16:creationId xmlns:a16="http://schemas.microsoft.com/office/drawing/2014/main" id="{B1CC1962-B40B-C4C1-6E53-1241B304A021}"/>
                </a:ext>
              </a:extLst>
            </p:cNvPr>
            <p:cNvGrpSpPr/>
            <p:nvPr/>
          </p:nvGrpSpPr>
          <p:grpSpPr>
            <a:xfrm>
              <a:off x="6619692" y="1069743"/>
              <a:ext cx="256583" cy="227798"/>
              <a:chOff x="7172804" y="468381"/>
              <a:chExt cx="256583" cy="227798"/>
            </a:xfrm>
          </p:grpSpPr>
          <p:grpSp>
            <p:nvGrpSpPr>
              <p:cNvPr id="430" name="Group 429">
                <a:extLst>
                  <a:ext uri="{FF2B5EF4-FFF2-40B4-BE49-F238E27FC236}">
                    <a16:creationId xmlns:a16="http://schemas.microsoft.com/office/drawing/2014/main" id="{0967E4EB-1EB8-A68E-B426-A0D155A165B3}"/>
                  </a:ext>
                </a:extLst>
              </p:cNvPr>
              <p:cNvGrpSpPr/>
              <p:nvPr/>
            </p:nvGrpSpPr>
            <p:grpSpPr>
              <a:xfrm>
                <a:off x="7172804" y="468381"/>
                <a:ext cx="227750" cy="223679"/>
                <a:chOff x="6568499" y="782007"/>
                <a:chExt cx="227750" cy="223679"/>
              </a:xfrm>
            </p:grpSpPr>
            <p:sp>
              <p:nvSpPr>
                <p:cNvPr id="434" name="TextBox 433">
                  <a:extLst>
                    <a:ext uri="{FF2B5EF4-FFF2-40B4-BE49-F238E27FC236}">
                      <a16:creationId xmlns:a16="http://schemas.microsoft.com/office/drawing/2014/main" id="{B041478E-DE7C-ECFC-6427-BD5289AB6C37}"/>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35" name="TextBox 434">
                  <a:extLst>
                    <a:ext uri="{FF2B5EF4-FFF2-40B4-BE49-F238E27FC236}">
                      <a16:creationId xmlns:a16="http://schemas.microsoft.com/office/drawing/2014/main" id="{4986B22D-EEEC-AC8C-897A-DF4822BB9607}"/>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nvGrpSpPr>
              <p:cNvPr id="431" name="Group 430">
                <a:extLst>
                  <a:ext uri="{FF2B5EF4-FFF2-40B4-BE49-F238E27FC236}">
                    <a16:creationId xmlns:a16="http://schemas.microsoft.com/office/drawing/2014/main" id="{C058475F-5588-A517-FBB8-F23989D07C38}"/>
                  </a:ext>
                </a:extLst>
              </p:cNvPr>
              <p:cNvGrpSpPr/>
              <p:nvPr/>
            </p:nvGrpSpPr>
            <p:grpSpPr>
              <a:xfrm>
                <a:off x="7201637" y="472500"/>
                <a:ext cx="227750" cy="223679"/>
                <a:chOff x="6568499" y="782007"/>
                <a:chExt cx="227750" cy="223679"/>
              </a:xfrm>
            </p:grpSpPr>
            <p:sp>
              <p:nvSpPr>
                <p:cNvPr id="432" name="TextBox 431">
                  <a:extLst>
                    <a:ext uri="{FF2B5EF4-FFF2-40B4-BE49-F238E27FC236}">
                      <a16:creationId xmlns:a16="http://schemas.microsoft.com/office/drawing/2014/main" id="{8078D21D-CC13-E572-D1F0-9768362B09F2}"/>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33" name="TextBox 432">
                  <a:extLst>
                    <a:ext uri="{FF2B5EF4-FFF2-40B4-BE49-F238E27FC236}">
                      <a16:creationId xmlns:a16="http://schemas.microsoft.com/office/drawing/2014/main" id="{CBAB038A-8584-39DD-3F62-192D79A99C0F}"/>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grpSp>
          <p:nvGrpSpPr>
            <p:cNvPr id="31" name="Group 30">
              <a:extLst>
                <a:ext uri="{FF2B5EF4-FFF2-40B4-BE49-F238E27FC236}">
                  <a16:creationId xmlns:a16="http://schemas.microsoft.com/office/drawing/2014/main" id="{103C7CF7-1F7D-B080-1C55-B32139DDB91A}"/>
                </a:ext>
              </a:extLst>
            </p:cNvPr>
            <p:cNvGrpSpPr/>
            <p:nvPr/>
          </p:nvGrpSpPr>
          <p:grpSpPr>
            <a:xfrm>
              <a:off x="6537313" y="1044441"/>
              <a:ext cx="227750" cy="226033"/>
              <a:chOff x="6568499" y="779065"/>
              <a:chExt cx="227750" cy="226033"/>
            </a:xfrm>
          </p:grpSpPr>
          <p:sp>
            <p:nvSpPr>
              <p:cNvPr id="428" name="TextBox 427">
                <a:extLst>
                  <a:ext uri="{FF2B5EF4-FFF2-40B4-BE49-F238E27FC236}">
                    <a16:creationId xmlns:a16="http://schemas.microsoft.com/office/drawing/2014/main" id="{E104D6BF-7DA4-E4DF-8139-14725B02C005}"/>
                  </a:ext>
                </a:extLst>
              </p:cNvPr>
              <p:cNvSpPr txBox="1"/>
              <p:nvPr/>
            </p:nvSpPr>
            <p:spPr>
              <a:xfrm>
                <a:off x="6568499" y="78200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29" name="TextBox 428">
                <a:extLst>
                  <a:ext uri="{FF2B5EF4-FFF2-40B4-BE49-F238E27FC236}">
                    <a16:creationId xmlns:a16="http://schemas.microsoft.com/office/drawing/2014/main" id="{2C41108B-4D09-8442-C25C-F9AB97054E90}"/>
                  </a:ext>
                </a:extLst>
              </p:cNvPr>
              <p:cNvSpPr txBox="1"/>
              <p:nvPr/>
            </p:nvSpPr>
            <p:spPr>
              <a:xfrm>
                <a:off x="6583210" y="779065"/>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nvGrpSpPr>
            <p:cNvPr id="32" name="Group 31">
              <a:extLst>
                <a:ext uri="{FF2B5EF4-FFF2-40B4-BE49-F238E27FC236}">
                  <a16:creationId xmlns:a16="http://schemas.microsoft.com/office/drawing/2014/main" id="{01929447-F3A8-76A9-D070-122F7B6EC676}"/>
                </a:ext>
              </a:extLst>
            </p:cNvPr>
            <p:cNvGrpSpPr/>
            <p:nvPr/>
          </p:nvGrpSpPr>
          <p:grpSpPr>
            <a:xfrm>
              <a:off x="6583209" y="1065624"/>
              <a:ext cx="227750" cy="226033"/>
              <a:chOff x="6568499" y="779065"/>
              <a:chExt cx="227750" cy="226033"/>
            </a:xfrm>
          </p:grpSpPr>
          <p:sp>
            <p:nvSpPr>
              <p:cNvPr id="426" name="TextBox 425">
                <a:extLst>
                  <a:ext uri="{FF2B5EF4-FFF2-40B4-BE49-F238E27FC236}">
                    <a16:creationId xmlns:a16="http://schemas.microsoft.com/office/drawing/2014/main" id="{A3EF16D4-29FA-C535-8DA7-4520F0667A22}"/>
                  </a:ext>
                </a:extLst>
              </p:cNvPr>
              <p:cNvSpPr txBox="1"/>
              <p:nvPr/>
            </p:nvSpPr>
            <p:spPr>
              <a:xfrm>
                <a:off x="6568499" y="78200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27" name="TextBox 426">
                <a:extLst>
                  <a:ext uri="{FF2B5EF4-FFF2-40B4-BE49-F238E27FC236}">
                    <a16:creationId xmlns:a16="http://schemas.microsoft.com/office/drawing/2014/main" id="{FD62B208-A976-A2FC-39B0-BA0198B37456}"/>
                  </a:ext>
                </a:extLst>
              </p:cNvPr>
              <p:cNvSpPr txBox="1"/>
              <p:nvPr/>
            </p:nvSpPr>
            <p:spPr>
              <a:xfrm>
                <a:off x="6583210" y="779065"/>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nvGrpSpPr>
            <p:cNvPr id="33" name="Group 32">
              <a:extLst>
                <a:ext uri="{FF2B5EF4-FFF2-40B4-BE49-F238E27FC236}">
                  <a16:creationId xmlns:a16="http://schemas.microsoft.com/office/drawing/2014/main" id="{8C49E898-CD7B-41C1-EC96-0AC3759118EE}"/>
                </a:ext>
              </a:extLst>
            </p:cNvPr>
            <p:cNvGrpSpPr/>
            <p:nvPr/>
          </p:nvGrpSpPr>
          <p:grpSpPr>
            <a:xfrm>
              <a:off x="6685594" y="1072685"/>
              <a:ext cx="227750" cy="226033"/>
              <a:chOff x="6568499" y="779065"/>
              <a:chExt cx="227750" cy="226033"/>
            </a:xfrm>
          </p:grpSpPr>
          <p:sp>
            <p:nvSpPr>
              <p:cNvPr id="424" name="TextBox 423">
                <a:extLst>
                  <a:ext uri="{FF2B5EF4-FFF2-40B4-BE49-F238E27FC236}">
                    <a16:creationId xmlns:a16="http://schemas.microsoft.com/office/drawing/2014/main" id="{FADDB250-E2AD-9B19-9FD6-0D2B3A6AB6B7}"/>
                  </a:ext>
                </a:extLst>
              </p:cNvPr>
              <p:cNvSpPr txBox="1"/>
              <p:nvPr/>
            </p:nvSpPr>
            <p:spPr>
              <a:xfrm>
                <a:off x="6568499" y="78200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25" name="TextBox 424">
                <a:extLst>
                  <a:ext uri="{FF2B5EF4-FFF2-40B4-BE49-F238E27FC236}">
                    <a16:creationId xmlns:a16="http://schemas.microsoft.com/office/drawing/2014/main" id="{9560290B-F119-81CE-C0CF-B812765DA776}"/>
                  </a:ext>
                </a:extLst>
              </p:cNvPr>
              <p:cNvSpPr txBox="1"/>
              <p:nvPr/>
            </p:nvSpPr>
            <p:spPr>
              <a:xfrm>
                <a:off x="6583210" y="779065"/>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nvGrpSpPr>
            <p:cNvPr id="34" name="Group 33">
              <a:extLst>
                <a:ext uri="{FF2B5EF4-FFF2-40B4-BE49-F238E27FC236}">
                  <a16:creationId xmlns:a16="http://schemas.microsoft.com/office/drawing/2014/main" id="{B995C488-6961-5E67-181C-E95E9A0351FA}"/>
                </a:ext>
              </a:extLst>
            </p:cNvPr>
            <p:cNvGrpSpPr/>
            <p:nvPr/>
          </p:nvGrpSpPr>
          <p:grpSpPr>
            <a:xfrm>
              <a:off x="6713838" y="1076215"/>
              <a:ext cx="227750" cy="226033"/>
              <a:chOff x="6568499" y="779065"/>
              <a:chExt cx="227750" cy="226033"/>
            </a:xfrm>
          </p:grpSpPr>
          <p:sp>
            <p:nvSpPr>
              <p:cNvPr id="422" name="TextBox 421">
                <a:extLst>
                  <a:ext uri="{FF2B5EF4-FFF2-40B4-BE49-F238E27FC236}">
                    <a16:creationId xmlns:a16="http://schemas.microsoft.com/office/drawing/2014/main" id="{09ED6E64-32CF-28AA-3682-55B61496F450}"/>
                  </a:ext>
                </a:extLst>
              </p:cNvPr>
              <p:cNvSpPr txBox="1"/>
              <p:nvPr/>
            </p:nvSpPr>
            <p:spPr>
              <a:xfrm>
                <a:off x="6568499" y="78200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23" name="TextBox 422">
                <a:extLst>
                  <a:ext uri="{FF2B5EF4-FFF2-40B4-BE49-F238E27FC236}">
                    <a16:creationId xmlns:a16="http://schemas.microsoft.com/office/drawing/2014/main" id="{8ADE0860-33CF-B968-5887-3560912538B9}"/>
                  </a:ext>
                </a:extLst>
              </p:cNvPr>
              <p:cNvSpPr txBox="1"/>
              <p:nvPr/>
            </p:nvSpPr>
            <p:spPr>
              <a:xfrm>
                <a:off x="6583210" y="779065"/>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nvGrpSpPr>
            <p:cNvPr id="35" name="Group 34">
              <a:extLst>
                <a:ext uri="{FF2B5EF4-FFF2-40B4-BE49-F238E27FC236}">
                  <a16:creationId xmlns:a16="http://schemas.microsoft.com/office/drawing/2014/main" id="{4A3E4F26-D38A-2828-B517-452ACE310F43}"/>
                </a:ext>
              </a:extLst>
            </p:cNvPr>
            <p:cNvGrpSpPr/>
            <p:nvPr/>
          </p:nvGrpSpPr>
          <p:grpSpPr>
            <a:xfrm>
              <a:off x="6774445" y="1101517"/>
              <a:ext cx="227750" cy="226033"/>
              <a:chOff x="6568499" y="779065"/>
              <a:chExt cx="227750" cy="226033"/>
            </a:xfrm>
          </p:grpSpPr>
          <p:sp>
            <p:nvSpPr>
              <p:cNvPr id="420" name="TextBox 419">
                <a:extLst>
                  <a:ext uri="{FF2B5EF4-FFF2-40B4-BE49-F238E27FC236}">
                    <a16:creationId xmlns:a16="http://schemas.microsoft.com/office/drawing/2014/main" id="{7DE0861E-DD72-B599-24A2-758D236DA5FD}"/>
                  </a:ext>
                </a:extLst>
              </p:cNvPr>
              <p:cNvSpPr txBox="1"/>
              <p:nvPr/>
            </p:nvSpPr>
            <p:spPr>
              <a:xfrm>
                <a:off x="6568499" y="78200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21" name="TextBox 420">
                <a:extLst>
                  <a:ext uri="{FF2B5EF4-FFF2-40B4-BE49-F238E27FC236}">
                    <a16:creationId xmlns:a16="http://schemas.microsoft.com/office/drawing/2014/main" id="{2790B35D-F353-33D4-D31B-5E445FC6B2C8}"/>
                  </a:ext>
                </a:extLst>
              </p:cNvPr>
              <p:cNvSpPr txBox="1"/>
              <p:nvPr/>
            </p:nvSpPr>
            <p:spPr>
              <a:xfrm>
                <a:off x="6583210" y="779065"/>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nvGrpSpPr>
            <p:cNvPr id="36" name="Group 35">
              <a:extLst>
                <a:ext uri="{FF2B5EF4-FFF2-40B4-BE49-F238E27FC236}">
                  <a16:creationId xmlns:a16="http://schemas.microsoft.com/office/drawing/2014/main" id="{E3309180-027F-0E07-C8DA-99CE0E9532B2}"/>
                </a:ext>
              </a:extLst>
            </p:cNvPr>
            <p:cNvGrpSpPr/>
            <p:nvPr/>
          </p:nvGrpSpPr>
          <p:grpSpPr>
            <a:xfrm>
              <a:off x="6809750" y="1105048"/>
              <a:ext cx="227750" cy="226033"/>
              <a:chOff x="6568499" y="779065"/>
              <a:chExt cx="227750" cy="226033"/>
            </a:xfrm>
          </p:grpSpPr>
          <p:sp>
            <p:nvSpPr>
              <p:cNvPr id="418" name="TextBox 417">
                <a:extLst>
                  <a:ext uri="{FF2B5EF4-FFF2-40B4-BE49-F238E27FC236}">
                    <a16:creationId xmlns:a16="http://schemas.microsoft.com/office/drawing/2014/main" id="{2C747FF9-64E9-D297-A10A-909CDE530224}"/>
                  </a:ext>
                </a:extLst>
              </p:cNvPr>
              <p:cNvSpPr txBox="1"/>
              <p:nvPr/>
            </p:nvSpPr>
            <p:spPr>
              <a:xfrm>
                <a:off x="6568499" y="78200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19" name="TextBox 418">
                <a:extLst>
                  <a:ext uri="{FF2B5EF4-FFF2-40B4-BE49-F238E27FC236}">
                    <a16:creationId xmlns:a16="http://schemas.microsoft.com/office/drawing/2014/main" id="{88B9D459-C924-98B6-6712-CBAD5000EA16}"/>
                  </a:ext>
                </a:extLst>
              </p:cNvPr>
              <p:cNvSpPr txBox="1"/>
              <p:nvPr/>
            </p:nvSpPr>
            <p:spPr>
              <a:xfrm>
                <a:off x="6583210" y="779065"/>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nvGrpSpPr>
            <p:cNvPr id="37" name="Group 36">
              <a:extLst>
                <a:ext uri="{FF2B5EF4-FFF2-40B4-BE49-F238E27FC236}">
                  <a16:creationId xmlns:a16="http://schemas.microsoft.com/office/drawing/2014/main" id="{FA6D8684-87EB-F8D3-A6A3-474695076267}"/>
                </a:ext>
              </a:extLst>
            </p:cNvPr>
            <p:cNvGrpSpPr/>
            <p:nvPr/>
          </p:nvGrpSpPr>
          <p:grpSpPr>
            <a:xfrm>
              <a:off x="6834463" y="1119170"/>
              <a:ext cx="227750" cy="226033"/>
              <a:chOff x="6568499" y="779065"/>
              <a:chExt cx="227750" cy="226033"/>
            </a:xfrm>
          </p:grpSpPr>
          <p:sp>
            <p:nvSpPr>
              <p:cNvPr id="416" name="TextBox 415">
                <a:extLst>
                  <a:ext uri="{FF2B5EF4-FFF2-40B4-BE49-F238E27FC236}">
                    <a16:creationId xmlns:a16="http://schemas.microsoft.com/office/drawing/2014/main" id="{F7A9F64F-528A-B6C0-1FFD-60FA62852F7A}"/>
                  </a:ext>
                </a:extLst>
              </p:cNvPr>
              <p:cNvSpPr txBox="1"/>
              <p:nvPr/>
            </p:nvSpPr>
            <p:spPr>
              <a:xfrm>
                <a:off x="6568499" y="78200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17" name="TextBox 416">
                <a:extLst>
                  <a:ext uri="{FF2B5EF4-FFF2-40B4-BE49-F238E27FC236}">
                    <a16:creationId xmlns:a16="http://schemas.microsoft.com/office/drawing/2014/main" id="{2A753BA1-16E4-A81B-6B7F-A45A24E9BEB9}"/>
                  </a:ext>
                </a:extLst>
              </p:cNvPr>
              <p:cNvSpPr txBox="1"/>
              <p:nvPr/>
            </p:nvSpPr>
            <p:spPr>
              <a:xfrm>
                <a:off x="6583210" y="779065"/>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nvGrpSpPr>
            <p:cNvPr id="38" name="Group 37">
              <a:extLst>
                <a:ext uri="{FF2B5EF4-FFF2-40B4-BE49-F238E27FC236}">
                  <a16:creationId xmlns:a16="http://schemas.microsoft.com/office/drawing/2014/main" id="{B7768286-7C22-6924-A638-D86903087E9F}"/>
                </a:ext>
              </a:extLst>
            </p:cNvPr>
            <p:cNvGrpSpPr/>
            <p:nvPr/>
          </p:nvGrpSpPr>
          <p:grpSpPr>
            <a:xfrm>
              <a:off x="6866238" y="1136822"/>
              <a:ext cx="227750" cy="226033"/>
              <a:chOff x="6568499" y="779065"/>
              <a:chExt cx="227750" cy="226033"/>
            </a:xfrm>
          </p:grpSpPr>
          <p:sp>
            <p:nvSpPr>
              <p:cNvPr id="414" name="TextBox 413">
                <a:extLst>
                  <a:ext uri="{FF2B5EF4-FFF2-40B4-BE49-F238E27FC236}">
                    <a16:creationId xmlns:a16="http://schemas.microsoft.com/office/drawing/2014/main" id="{66645D21-3723-2470-F35C-077244721334}"/>
                  </a:ext>
                </a:extLst>
              </p:cNvPr>
              <p:cNvSpPr txBox="1"/>
              <p:nvPr/>
            </p:nvSpPr>
            <p:spPr>
              <a:xfrm>
                <a:off x="6568499" y="78200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15" name="TextBox 414">
                <a:extLst>
                  <a:ext uri="{FF2B5EF4-FFF2-40B4-BE49-F238E27FC236}">
                    <a16:creationId xmlns:a16="http://schemas.microsoft.com/office/drawing/2014/main" id="{24132933-0F5D-B18D-44D6-E984F623CD87}"/>
                  </a:ext>
                </a:extLst>
              </p:cNvPr>
              <p:cNvSpPr txBox="1"/>
              <p:nvPr/>
            </p:nvSpPr>
            <p:spPr>
              <a:xfrm>
                <a:off x="6583210" y="779065"/>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nvGrpSpPr>
            <p:cNvPr id="39" name="Group 38">
              <a:extLst>
                <a:ext uri="{FF2B5EF4-FFF2-40B4-BE49-F238E27FC236}">
                  <a16:creationId xmlns:a16="http://schemas.microsoft.com/office/drawing/2014/main" id="{1199D1D4-9E8F-3759-B57C-755603C9239B}"/>
                </a:ext>
              </a:extLst>
            </p:cNvPr>
            <p:cNvGrpSpPr/>
            <p:nvPr/>
          </p:nvGrpSpPr>
          <p:grpSpPr>
            <a:xfrm>
              <a:off x="6898013" y="1140352"/>
              <a:ext cx="227750" cy="226033"/>
              <a:chOff x="6568499" y="779065"/>
              <a:chExt cx="227750" cy="226033"/>
            </a:xfrm>
          </p:grpSpPr>
          <p:sp>
            <p:nvSpPr>
              <p:cNvPr id="412" name="TextBox 411">
                <a:extLst>
                  <a:ext uri="{FF2B5EF4-FFF2-40B4-BE49-F238E27FC236}">
                    <a16:creationId xmlns:a16="http://schemas.microsoft.com/office/drawing/2014/main" id="{544B9BAB-D1B2-E12D-C005-C34BE0BF8191}"/>
                  </a:ext>
                </a:extLst>
              </p:cNvPr>
              <p:cNvSpPr txBox="1"/>
              <p:nvPr/>
            </p:nvSpPr>
            <p:spPr>
              <a:xfrm>
                <a:off x="6568499" y="78200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13" name="TextBox 412">
                <a:extLst>
                  <a:ext uri="{FF2B5EF4-FFF2-40B4-BE49-F238E27FC236}">
                    <a16:creationId xmlns:a16="http://schemas.microsoft.com/office/drawing/2014/main" id="{EBB4C6F8-0F50-18A1-BDDD-042225B838DB}"/>
                  </a:ext>
                </a:extLst>
              </p:cNvPr>
              <p:cNvSpPr txBox="1"/>
              <p:nvPr/>
            </p:nvSpPr>
            <p:spPr>
              <a:xfrm>
                <a:off x="6583210" y="779065"/>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nvGrpSpPr>
            <p:cNvPr id="40" name="Group 39">
              <a:extLst>
                <a:ext uri="{FF2B5EF4-FFF2-40B4-BE49-F238E27FC236}">
                  <a16:creationId xmlns:a16="http://schemas.microsoft.com/office/drawing/2014/main" id="{C2F81C6A-51C0-7699-BB0E-3CC877C8533D}"/>
                </a:ext>
              </a:extLst>
            </p:cNvPr>
            <p:cNvGrpSpPr/>
            <p:nvPr/>
          </p:nvGrpSpPr>
          <p:grpSpPr>
            <a:xfrm>
              <a:off x="6936848" y="1143883"/>
              <a:ext cx="227750" cy="226033"/>
              <a:chOff x="6568499" y="779065"/>
              <a:chExt cx="227750" cy="226033"/>
            </a:xfrm>
          </p:grpSpPr>
          <p:sp>
            <p:nvSpPr>
              <p:cNvPr id="410" name="TextBox 409">
                <a:extLst>
                  <a:ext uri="{FF2B5EF4-FFF2-40B4-BE49-F238E27FC236}">
                    <a16:creationId xmlns:a16="http://schemas.microsoft.com/office/drawing/2014/main" id="{0688F431-B8C7-0478-665F-ED1487310F83}"/>
                  </a:ext>
                </a:extLst>
              </p:cNvPr>
              <p:cNvSpPr txBox="1"/>
              <p:nvPr/>
            </p:nvSpPr>
            <p:spPr>
              <a:xfrm>
                <a:off x="6568499" y="78200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11" name="TextBox 410">
                <a:extLst>
                  <a:ext uri="{FF2B5EF4-FFF2-40B4-BE49-F238E27FC236}">
                    <a16:creationId xmlns:a16="http://schemas.microsoft.com/office/drawing/2014/main" id="{B6F60203-E305-F263-A802-19F9997D4FEF}"/>
                  </a:ext>
                </a:extLst>
              </p:cNvPr>
              <p:cNvSpPr txBox="1"/>
              <p:nvPr/>
            </p:nvSpPr>
            <p:spPr>
              <a:xfrm>
                <a:off x="6583210" y="779065"/>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nvGrpSpPr>
            <p:cNvPr id="41" name="Group 40">
              <a:extLst>
                <a:ext uri="{FF2B5EF4-FFF2-40B4-BE49-F238E27FC236}">
                  <a16:creationId xmlns:a16="http://schemas.microsoft.com/office/drawing/2014/main" id="{0625F7AF-1783-61DA-9B16-54AA0BD96625}"/>
                </a:ext>
              </a:extLst>
            </p:cNvPr>
            <p:cNvGrpSpPr/>
            <p:nvPr/>
          </p:nvGrpSpPr>
          <p:grpSpPr>
            <a:xfrm>
              <a:off x="6982745" y="1161536"/>
              <a:ext cx="227750" cy="226033"/>
              <a:chOff x="6568499" y="779065"/>
              <a:chExt cx="227750" cy="226033"/>
            </a:xfrm>
          </p:grpSpPr>
          <p:sp>
            <p:nvSpPr>
              <p:cNvPr id="408" name="TextBox 407">
                <a:extLst>
                  <a:ext uri="{FF2B5EF4-FFF2-40B4-BE49-F238E27FC236}">
                    <a16:creationId xmlns:a16="http://schemas.microsoft.com/office/drawing/2014/main" id="{CA6BC84B-9015-9ACF-B566-C64B9A660289}"/>
                  </a:ext>
                </a:extLst>
              </p:cNvPr>
              <p:cNvSpPr txBox="1"/>
              <p:nvPr/>
            </p:nvSpPr>
            <p:spPr>
              <a:xfrm>
                <a:off x="6568499" y="78200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09" name="TextBox 408">
                <a:extLst>
                  <a:ext uri="{FF2B5EF4-FFF2-40B4-BE49-F238E27FC236}">
                    <a16:creationId xmlns:a16="http://schemas.microsoft.com/office/drawing/2014/main" id="{66FEAACC-76C4-A094-28ED-713C7C6BC140}"/>
                  </a:ext>
                </a:extLst>
              </p:cNvPr>
              <p:cNvSpPr txBox="1"/>
              <p:nvPr/>
            </p:nvSpPr>
            <p:spPr>
              <a:xfrm>
                <a:off x="6583210" y="779065"/>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nvGrpSpPr>
            <p:cNvPr id="42" name="Group 41">
              <a:extLst>
                <a:ext uri="{FF2B5EF4-FFF2-40B4-BE49-F238E27FC236}">
                  <a16:creationId xmlns:a16="http://schemas.microsoft.com/office/drawing/2014/main" id="{9CB4069B-23AD-E014-B0C0-E67039CF44EA}"/>
                </a:ext>
              </a:extLst>
            </p:cNvPr>
            <p:cNvGrpSpPr/>
            <p:nvPr/>
          </p:nvGrpSpPr>
          <p:grpSpPr>
            <a:xfrm>
              <a:off x="7000398" y="1164478"/>
              <a:ext cx="256583" cy="227798"/>
              <a:chOff x="7172804" y="468381"/>
              <a:chExt cx="256583" cy="227798"/>
            </a:xfrm>
          </p:grpSpPr>
          <p:grpSp>
            <p:nvGrpSpPr>
              <p:cNvPr id="402" name="Group 401">
                <a:extLst>
                  <a:ext uri="{FF2B5EF4-FFF2-40B4-BE49-F238E27FC236}">
                    <a16:creationId xmlns:a16="http://schemas.microsoft.com/office/drawing/2014/main" id="{7E25C65D-D524-8AD3-793F-9ED160A7944B}"/>
                  </a:ext>
                </a:extLst>
              </p:cNvPr>
              <p:cNvGrpSpPr/>
              <p:nvPr/>
            </p:nvGrpSpPr>
            <p:grpSpPr>
              <a:xfrm>
                <a:off x="7172804" y="468381"/>
                <a:ext cx="227750" cy="223679"/>
                <a:chOff x="6568499" y="782007"/>
                <a:chExt cx="227750" cy="223679"/>
              </a:xfrm>
            </p:grpSpPr>
            <p:sp>
              <p:nvSpPr>
                <p:cNvPr id="406" name="TextBox 405">
                  <a:extLst>
                    <a:ext uri="{FF2B5EF4-FFF2-40B4-BE49-F238E27FC236}">
                      <a16:creationId xmlns:a16="http://schemas.microsoft.com/office/drawing/2014/main" id="{E43AC492-59EE-E18D-3F52-7A5BD381C4EC}"/>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07" name="TextBox 406">
                  <a:extLst>
                    <a:ext uri="{FF2B5EF4-FFF2-40B4-BE49-F238E27FC236}">
                      <a16:creationId xmlns:a16="http://schemas.microsoft.com/office/drawing/2014/main" id="{0F808306-8585-C19E-C93F-2AE16EB240C2}"/>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nvGrpSpPr>
              <p:cNvPr id="403" name="Group 402">
                <a:extLst>
                  <a:ext uri="{FF2B5EF4-FFF2-40B4-BE49-F238E27FC236}">
                    <a16:creationId xmlns:a16="http://schemas.microsoft.com/office/drawing/2014/main" id="{79A11293-CA80-A847-29E8-48AC825B4EFA}"/>
                  </a:ext>
                </a:extLst>
              </p:cNvPr>
              <p:cNvGrpSpPr/>
              <p:nvPr/>
            </p:nvGrpSpPr>
            <p:grpSpPr>
              <a:xfrm>
                <a:off x="7201637" y="472500"/>
                <a:ext cx="227750" cy="223679"/>
                <a:chOff x="6568499" y="782007"/>
                <a:chExt cx="227750" cy="223679"/>
              </a:xfrm>
            </p:grpSpPr>
            <p:sp>
              <p:nvSpPr>
                <p:cNvPr id="404" name="TextBox 403">
                  <a:extLst>
                    <a:ext uri="{FF2B5EF4-FFF2-40B4-BE49-F238E27FC236}">
                      <a16:creationId xmlns:a16="http://schemas.microsoft.com/office/drawing/2014/main" id="{B8D1F36C-030F-D266-DCFB-3FBD2DAB9F1E}"/>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05" name="TextBox 404">
                  <a:extLst>
                    <a:ext uri="{FF2B5EF4-FFF2-40B4-BE49-F238E27FC236}">
                      <a16:creationId xmlns:a16="http://schemas.microsoft.com/office/drawing/2014/main" id="{19AF01DA-1BA3-9958-E9D8-E487F855C59F}"/>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grpSp>
          <p:nvGrpSpPr>
            <p:cNvPr id="43" name="Group 42">
              <a:extLst>
                <a:ext uri="{FF2B5EF4-FFF2-40B4-BE49-F238E27FC236}">
                  <a16:creationId xmlns:a16="http://schemas.microsoft.com/office/drawing/2014/main" id="{C0EC67B3-46CD-FD3E-CC42-620947BA021F}"/>
                </a:ext>
              </a:extLst>
            </p:cNvPr>
            <p:cNvGrpSpPr/>
            <p:nvPr/>
          </p:nvGrpSpPr>
          <p:grpSpPr>
            <a:xfrm>
              <a:off x="7085130" y="1171539"/>
              <a:ext cx="256583" cy="227798"/>
              <a:chOff x="7172804" y="468381"/>
              <a:chExt cx="256583" cy="227798"/>
            </a:xfrm>
          </p:grpSpPr>
          <p:grpSp>
            <p:nvGrpSpPr>
              <p:cNvPr id="396" name="Group 395">
                <a:extLst>
                  <a:ext uri="{FF2B5EF4-FFF2-40B4-BE49-F238E27FC236}">
                    <a16:creationId xmlns:a16="http://schemas.microsoft.com/office/drawing/2014/main" id="{4ADE4BB4-39B8-B21C-DBBD-0C7DAE7C75D4}"/>
                  </a:ext>
                </a:extLst>
              </p:cNvPr>
              <p:cNvGrpSpPr/>
              <p:nvPr/>
            </p:nvGrpSpPr>
            <p:grpSpPr>
              <a:xfrm>
                <a:off x="7172804" y="468381"/>
                <a:ext cx="227750" cy="223679"/>
                <a:chOff x="6568499" y="782007"/>
                <a:chExt cx="227750" cy="223679"/>
              </a:xfrm>
            </p:grpSpPr>
            <p:sp>
              <p:nvSpPr>
                <p:cNvPr id="400" name="TextBox 399">
                  <a:extLst>
                    <a:ext uri="{FF2B5EF4-FFF2-40B4-BE49-F238E27FC236}">
                      <a16:creationId xmlns:a16="http://schemas.microsoft.com/office/drawing/2014/main" id="{107D4148-3CFC-6734-D959-247977667FDF}"/>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01" name="TextBox 400">
                  <a:extLst>
                    <a:ext uri="{FF2B5EF4-FFF2-40B4-BE49-F238E27FC236}">
                      <a16:creationId xmlns:a16="http://schemas.microsoft.com/office/drawing/2014/main" id="{823A3764-7DC6-25F2-F51C-AA9D98D0454B}"/>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nvGrpSpPr>
              <p:cNvPr id="397" name="Group 396">
                <a:extLst>
                  <a:ext uri="{FF2B5EF4-FFF2-40B4-BE49-F238E27FC236}">
                    <a16:creationId xmlns:a16="http://schemas.microsoft.com/office/drawing/2014/main" id="{2C2BC3E9-135B-0825-9FE4-EE8C26385DC3}"/>
                  </a:ext>
                </a:extLst>
              </p:cNvPr>
              <p:cNvGrpSpPr/>
              <p:nvPr/>
            </p:nvGrpSpPr>
            <p:grpSpPr>
              <a:xfrm>
                <a:off x="7201637" y="472500"/>
                <a:ext cx="227750" cy="223679"/>
                <a:chOff x="6568499" y="782007"/>
                <a:chExt cx="227750" cy="223679"/>
              </a:xfrm>
            </p:grpSpPr>
            <p:sp>
              <p:nvSpPr>
                <p:cNvPr id="398" name="TextBox 397">
                  <a:extLst>
                    <a:ext uri="{FF2B5EF4-FFF2-40B4-BE49-F238E27FC236}">
                      <a16:creationId xmlns:a16="http://schemas.microsoft.com/office/drawing/2014/main" id="{3E0501FA-101E-7E6F-7524-E2F9D4A47CE3}"/>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399" name="TextBox 398">
                  <a:extLst>
                    <a:ext uri="{FF2B5EF4-FFF2-40B4-BE49-F238E27FC236}">
                      <a16:creationId xmlns:a16="http://schemas.microsoft.com/office/drawing/2014/main" id="{7CBF0498-3A84-64F9-4D41-FB7F94E72FAF}"/>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grpSp>
          <p:nvGrpSpPr>
            <p:cNvPr id="44" name="Group 43">
              <a:extLst>
                <a:ext uri="{FF2B5EF4-FFF2-40B4-BE49-F238E27FC236}">
                  <a16:creationId xmlns:a16="http://schemas.microsoft.com/office/drawing/2014/main" id="{B369D719-4607-3941-990A-3B9A6FE7920B}"/>
                </a:ext>
              </a:extLst>
            </p:cNvPr>
            <p:cNvGrpSpPr/>
            <p:nvPr/>
          </p:nvGrpSpPr>
          <p:grpSpPr>
            <a:xfrm>
              <a:off x="7254594" y="1168009"/>
              <a:ext cx="256583" cy="227798"/>
              <a:chOff x="7172804" y="468381"/>
              <a:chExt cx="256583" cy="227798"/>
            </a:xfrm>
          </p:grpSpPr>
          <p:grpSp>
            <p:nvGrpSpPr>
              <p:cNvPr id="390" name="Group 389">
                <a:extLst>
                  <a:ext uri="{FF2B5EF4-FFF2-40B4-BE49-F238E27FC236}">
                    <a16:creationId xmlns:a16="http://schemas.microsoft.com/office/drawing/2014/main" id="{CBD26A50-F422-D278-FDD7-3EFF8D218E09}"/>
                  </a:ext>
                </a:extLst>
              </p:cNvPr>
              <p:cNvGrpSpPr/>
              <p:nvPr/>
            </p:nvGrpSpPr>
            <p:grpSpPr>
              <a:xfrm>
                <a:off x="7172804" y="468381"/>
                <a:ext cx="227750" cy="223679"/>
                <a:chOff x="6568499" y="782007"/>
                <a:chExt cx="227750" cy="223679"/>
              </a:xfrm>
            </p:grpSpPr>
            <p:sp>
              <p:nvSpPr>
                <p:cNvPr id="394" name="TextBox 393">
                  <a:extLst>
                    <a:ext uri="{FF2B5EF4-FFF2-40B4-BE49-F238E27FC236}">
                      <a16:creationId xmlns:a16="http://schemas.microsoft.com/office/drawing/2014/main" id="{3D0B8786-E7F5-203D-B993-91D8B7FE3B53}"/>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395" name="TextBox 394">
                  <a:extLst>
                    <a:ext uri="{FF2B5EF4-FFF2-40B4-BE49-F238E27FC236}">
                      <a16:creationId xmlns:a16="http://schemas.microsoft.com/office/drawing/2014/main" id="{255FE701-9B16-5DE9-F600-1213801C7A68}"/>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nvGrpSpPr>
              <p:cNvPr id="391" name="Group 390">
                <a:extLst>
                  <a:ext uri="{FF2B5EF4-FFF2-40B4-BE49-F238E27FC236}">
                    <a16:creationId xmlns:a16="http://schemas.microsoft.com/office/drawing/2014/main" id="{EDE3297F-E14F-4858-FE97-DFD8A13B90FC}"/>
                  </a:ext>
                </a:extLst>
              </p:cNvPr>
              <p:cNvGrpSpPr/>
              <p:nvPr/>
            </p:nvGrpSpPr>
            <p:grpSpPr>
              <a:xfrm>
                <a:off x="7201637" y="472500"/>
                <a:ext cx="227750" cy="223679"/>
                <a:chOff x="6568499" y="782007"/>
                <a:chExt cx="227750" cy="223679"/>
              </a:xfrm>
            </p:grpSpPr>
            <p:sp>
              <p:nvSpPr>
                <p:cNvPr id="392" name="TextBox 391">
                  <a:extLst>
                    <a:ext uri="{FF2B5EF4-FFF2-40B4-BE49-F238E27FC236}">
                      <a16:creationId xmlns:a16="http://schemas.microsoft.com/office/drawing/2014/main" id="{86446A2B-CD33-D80C-2175-48CAE8D29208}"/>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393" name="TextBox 392">
                  <a:extLst>
                    <a:ext uri="{FF2B5EF4-FFF2-40B4-BE49-F238E27FC236}">
                      <a16:creationId xmlns:a16="http://schemas.microsoft.com/office/drawing/2014/main" id="{6A8AEA5F-972C-127F-490F-474C349952CB}"/>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grpSp>
          <p:nvGrpSpPr>
            <p:cNvPr id="45" name="Group 44">
              <a:extLst>
                <a:ext uri="{FF2B5EF4-FFF2-40B4-BE49-F238E27FC236}">
                  <a16:creationId xmlns:a16="http://schemas.microsoft.com/office/drawing/2014/main" id="{03CA7E39-8364-DF67-D090-F6EBC7F19080}"/>
                </a:ext>
              </a:extLst>
            </p:cNvPr>
            <p:cNvGrpSpPr/>
            <p:nvPr/>
          </p:nvGrpSpPr>
          <p:grpSpPr>
            <a:xfrm>
              <a:off x="7215169" y="1171539"/>
              <a:ext cx="227750" cy="226033"/>
              <a:chOff x="6568499" y="779065"/>
              <a:chExt cx="227750" cy="226033"/>
            </a:xfrm>
          </p:grpSpPr>
          <p:sp>
            <p:nvSpPr>
              <p:cNvPr id="388" name="TextBox 387">
                <a:extLst>
                  <a:ext uri="{FF2B5EF4-FFF2-40B4-BE49-F238E27FC236}">
                    <a16:creationId xmlns:a16="http://schemas.microsoft.com/office/drawing/2014/main" id="{23E629D6-0F16-7112-B22D-881A21F5B286}"/>
                  </a:ext>
                </a:extLst>
              </p:cNvPr>
              <p:cNvSpPr txBox="1"/>
              <p:nvPr/>
            </p:nvSpPr>
            <p:spPr>
              <a:xfrm>
                <a:off x="6568499" y="78200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389" name="TextBox 388">
                <a:extLst>
                  <a:ext uri="{FF2B5EF4-FFF2-40B4-BE49-F238E27FC236}">
                    <a16:creationId xmlns:a16="http://schemas.microsoft.com/office/drawing/2014/main" id="{D7FCB6C8-5542-2804-60C8-611D5F56F1AC}"/>
                  </a:ext>
                </a:extLst>
              </p:cNvPr>
              <p:cNvSpPr txBox="1"/>
              <p:nvPr/>
            </p:nvSpPr>
            <p:spPr>
              <a:xfrm>
                <a:off x="6583210" y="779065"/>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sp>
          <p:nvSpPr>
            <p:cNvPr id="46" name="TextBox 45">
              <a:extLst>
                <a:ext uri="{FF2B5EF4-FFF2-40B4-BE49-F238E27FC236}">
                  <a16:creationId xmlns:a16="http://schemas.microsoft.com/office/drawing/2014/main" id="{A2B2DE51-5FF1-7703-B7A5-10A6E9C58112}"/>
                </a:ext>
              </a:extLst>
            </p:cNvPr>
            <p:cNvSpPr txBox="1"/>
            <p:nvPr/>
          </p:nvSpPr>
          <p:spPr>
            <a:xfrm>
              <a:off x="7322262" y="1175658"/>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7" name="TextBox 46">
              <a:extLst>
                <a:ext uri="{FF2B5EF4-FFF2-40B4-BE49-F238E27FC236}">
                  <a16:creationId xmlns:a16="http://schemas.microsoft.com/office/drawing/2014/main" id="{43C4DD51-CADA-B00E-E28D-C9B930F26B5B}"/>
                </a:ext>
              </a:extLst>
            </p:cNvPr>
            <p:cNvSpPr txBox="1"/>
            <p:nvPr/>
          </p:nvSpPr>
          <p:spPr>
            <a:xfrm>
              <a:off x="7343445" y="1193311"/>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8" name="TextBox 47">
              <a:extLst>
                <a:ext uri="{FF2B5EF4-FFF2-40B4-BE49-F238E27FC236}">
                  <a16:creationId xmlns:a16="http://schemas.microsoft.com/office/drawing/2014/main" id="{120141C4-5709-8193-82D8-0462C09A56FA}"/>
                </a:ext>
              </a:extLst>
            </p:cNvPr>
            <p:cNvSpPr txBox="1"/>
            <p:nvPr/>
          </p:nvSpPr>
          <p:spPr>
            <a:xfrm>
              <a:off x="7371689" y="1200371"/>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nvGrpSpPr>
            <p:cNvPr id="49" name="Group 48">
              <a:extLst>
                <a:ext uri="{FF2B5EF4-FFF2-40B4-BE49-F238E27FC236}">
                  <a16:creationId xmlns:a16="http://schemas.microsoft.com/office/drawing/2014/main" id="{586CE733-3E53-76FC-AAC0-4C3DC0DB544D}"/>
                </a:ext>
              </a:extLst>
            </p:cNvPr>
            <p:cNvGrpSpPr/>
            <p:nvPr/>
          </p:nvGrpSpPr>
          <p:grpSpPr>
            <a:xfrm>
              <a:off x="7406406" y="1196253"/>
              <a:ext cx="256583" cy="227798"/>
              <a:chOff x="7172804" y="468381"/>
              <a:chExt cx="256583" cy="227798"/>
            </a:xfrm>
          </p:grpSpPr>
          <p:grpSp>
            <p:nvGrpSpPr>
              <p:cNvPr id="382" name="Group 381">
                <a:extLst>
                  <a:ext uri="{FF2B5EF4-FFF2-40B4-BE49-F238E27FC236}">
                    <a16:creationId xmlns:a16="http://schemas.microsoft.com/office/drawing/2014/main" id="{B6086D9A-68B4-8C66-68AD-2C1853387F5A}"/>
                  </a:ext>
                </a:extLst>
              </p:cNvPr>
              <p:cNvGrpSpPr/>
              <p:nvPr/>
            </p:nvGrpSpPr>
            <p:grpSpPr>
              <a:xfrm>
                <a:off x="7172804" y="468381"/>
                <a:ext cx="227750" cy="223679"/>
                <a:chOff x="6568499" y="782007"/>
                <a:chExt cx="227750" cy="223679"/>
              </a:xfrm>
            </p:grpSpPr>
            <p:sp>
              <p:nvSpPr>
                <p:cNvPr id="386" name="TextBox 385">
                  <a:extLst>
                    <a:ext uri="{FF2B5EF4-FFF2-40B4-BE49-F238E27FC236}">
                      <a16:creationId xmlns:a16="http://schemas.microsoft.com/office/drawing/2014/main" id="{280646E0-E91C-6A52-8AC0-C87E91C3DE5E}"/>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387" name="TextBox 386">
                  <a:extLst>
                    <a:ext uri="{FF2B5EF4-FFF2-40B4-BE49-F238E27FC236}">
                      <a16:creationId xmlns:a16="http://schemas.microsoft.com/office/drawing/2014/main" id="{A6CE49A5-0A4C-405B-7FC2-DEAD6E2B0F90}"/>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nvGrpSpPr>
              <p:cNvPr id="383" name="Group 382">
                <a:extLst>
                  <a:ext uri="{FF2B5EF4-FFF2-40B4-BE49-F238E27FC236}">
                    <a16:creationId xmlns:a16="http://schemas.microsoft.com/office/drawing/2014/main" id="{434A0BBA-A37F-03F5-B4C9-227D9A1D61C6}"/>
                  </a:ext>
                </a:extLst>
              </p:cNvPr>
              <p:cNvGrpSpPr/>
              <p:nvPr/>
            </p:nvGrpSpPr>
            <p:grpSpPr>
              <a:xfrm>
                <a:off x="7201637" y="472500"/>
                <a:ext cx="227750" cy="223679"/>
                <a:chOff x="6568499" y="782007"/>
                <a:chExt cx="227750" cy="223679"/>
              </a:xfrm>
            </p:grpSpPr>
            <p:sp>
              <p:nvSpPr>
                <p:cNvPr id="384" name="TextBox 383">
                  <a:extLst>
                    <a:ext uri="{FF2B5EF4-FFF2-40B4-BE49-F238E27FC236}">
                      <a16:creationId xmlns:a16="http://schemas.microsoft.com/office/drawing/2014/main" id="{47045C61-EC3D-7153-C394-F1B563BF964E}"/>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385" name="TextBox 384">
                  <a:extLst>
                    <a:ext uri="{FF2B5EF4-FFF2-40B4-BE49-F238E27FC236}">
                      <a16:creationId xmlns:a16="http://schemas.microsoft.com/office/drawing/2014/main" id="{5E83B198-F2BB-83A0-ED0F-FA7675B836BB}"/>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grpSp>
          <p:nvGrpSpPr>
            <p:cNvPr id="50" name="Group 49">
              <a:extLst>
                <a:ext uri="{FF2B5EF4-FFF2-40B4-BE49-F238E27FC236}">
                  <a16:creationId xmlns:a16="http://schemas.microsoft.com/office/drawing/2014/main" id="{A423DD27-E76D-DD8E-17E0-D354FA473B6C}"/>
                </a:ext>
              </a:extLst>
            </p:cNvPr>
            <p:cNvGrpSpPr/>
            <p:nvPr/>
          </p:nvGrpSpPr>
          <p:grpSpPr>
            <a:xfrm>
              <a:off x="7470543" y="1242738"/>
              <a:ext cx="256583" cy="227798"/>
              <a:chOff x="7172804" y="468381"/>
              <a:chExt cx="256583" cy="227798"/>
            </a:xfrm>
          </p:grpSpPr>
          <p:grpSp>
            <p:nvGrpSpPr>
              <p:cNvPr id="376" name="Group 375">
                <a:extLst>
                  <a:ext uri="{FF2B5EF4-FFF2-40B4-BE49-F238E27FC236}">
                    <a16:creationId xmlns:a16="http://schemas.microsoft.com/office/drawing/2014/main" id="{5347EC38-6790-5F53-853D-EF773283CEC1}"/>
                  </a:ext>
                </a:extLst>
              </p:cNvPr>
              <p:cNvGrpSpPr/>
              <p:nvPr/>
            </p:nvGrpSpPr>
            <p:grpSpPr>
              <a:xfrm>
                <a:off x="7172804" y="468381"/>
                <a:ext cx="227750" cy="223679"/>
                <a:chOff x="6568499" y="782007"/>
                <a:chExt cx="227750" cy="223679"/>
              </a:xfrm>
            </p:grpSpPr>
            <p:sp>
              <p:nvSpPr>
                <p:cNvPr id="380" name="TextBox 379">
                  <a:extLst>
                    <a:ext uri="{FF2B5EF4-FFF2-40B4-BE49-F238E27FC236}">
                      <a16:creationId xmlns:a16="http://schemas.microsoft.com/office/drawing/2014/main" id="{624E8D2D-2FC7-B2C6-D9F0-369E44317187}"/>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381" name="TextBox 380">
                  <a:extLst>
                    <a:ext uri="{FF2B5EF4-FFF2-40B4-BE49-F238E27FC236}">
                      <a16:creationId xmlns:a16="http://schemas.microsoft.com/office/drawing/2014/main" id="{E6E5B044-66CC-2982-798C-7BAB085A67E0}"/>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nvGrpSpPr>
              <p:cNvPr id="377" name="Group 376">
                <a:extLst>
                  <a:ext uri="{FF2B5EF4-FFF2-40B4-BE49-F238E27FC236}">
                    <a16:creationId xmlns:a16="http://schemas.microsoft.com/office/drawing/2014/main" id="{2BE7EBFB-0B38-6131-9C95-7DD0E8B237AD}"/>
                  </a:ext>
                </a:extLst>
              </p:cNvPr>
              <p:cNvGrpSpPr/>
              <p:nvPr/>
            </p:nvGrpSpPr>
            <p:grpSpPr>
              <a:xfrm>
                <a:off x="7201637" y="472500"/>
                <a:ext cx="227750" cy="223679"/>
                <a:chOff x="6568499" y="782007"/>
                <a:chExt cx="227750" cy="223679"/>
              </a:xfrm>
            </p:grpSpPr>
            <p:sp>
              <p:nvSpPr>
                <p:cNvPr id="378" name="TextBox 377">
                  <a:extLst>
                    <a:ext uri="{FF2B5EF4-FFF2-40B4-BE49-F238E27FC236}">
                      <a16:creationId xmlns:a16="http://schemas.microsoft.com/office/drawing/2014/main" id="{17C8F388-E8F2-A29C-87F1-C8EB4EE785DE}"/>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379" name="TextBox 378">
                  <a:extLst>
                    <a:ext uri="{FF2B5EF4-FFF2-40B4-BE49-F238E27FC236}">
                      <a16:creationId xmlns:a16="http://schemas.microsoft.com/office/drawing/2014/main" id="{7E91E1A3-0E19-0FF0-2354-2A82030DDB94}"/>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grpSp>
          <p:nvGrpSpPr>
            <p:cNvPr id="51" name="Group 50">
              <a:extLst>
                <a:ext uri="{FF2B5EF4-FFF2-40B4-BE49-F238E27FC236}">
                  <a16:creationId xmlns:a16="http://schemas.microsoft.com/office/drawing/2014/main" id="{EB9D905A-0513-E7C2-95A2-9C0020758927}"/>
                </a:ext>
              </a:extLst>
            </p:cNvPr>
            <p:cNvGrpSpPr/>
            <p:nvPr/>
          </p:nvGrpSpPr>
          <p:grpSpPr>
            <a:xfrm>
              <a:off x="7495257" y="1274512"/>
              <a:ext cx="256583" cy="227798"/>
              <a:chOff x="7172804" y="468381"/>
              <a:chExt cx="256583" cy="227798"/>
            </a:xfrm>
          </p:grpSpPr>
          <p:grpSp>
            <p:nvGrpSpPr>
              <p:cNvPr id="370" name="Group 369">
                <a:extLst>
                  <a:ext uri="{FF2B5EF4-FFF2-40B4-BE49-F238E27FC236}">
                    <a16:creationId xmlns:a16="http://schemas.microsoft.com/office/drawing/2014/main" id="{EEA585CF-7EEA-343A-C844-5D4EF6EE46A8}"/>
                  </a:ext>
                </a:extLst>
              </p:cNvPr>
              <p:cNvGrpSpPr/>
              <p:nvPr/>
            </p:nvGrpSpPr>
            <p:grpSpPr>
              <a:xfrm>
                <a:off x="7172804" y="468381"/>
                <a:ext cx="227750" cy="223679"/>
                <a:chOff x="6568499" y="782007"/>
                <a:chExt cx="227750" cy="223679"/>
              </a:xfrm>
            </p:grpSpPr>
            <p:sp>
              <p:nvSpPr>
                <p:cNvPr id="374" name="TextBox 373">
                  <a:extLst>
                    <a:ext uri="{FF2B5EF4-FFF2-40B4-BE49-F238E27FC236}">
                      <a16:creationId xmlns:a16="http://schemas.microsoft.com/office/drawing/2014/main" id="{F5F3FF1B-2FCF-0CC1-D2E0-0FABCDDBA563}"/>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375" name="TextBox 374">
                  <a:extLst>
                    <a:ext uri="{FF2B5EF4-FFF2-40B4-BE49-F238E27FC236}">
                      <a16:creationId xmlns:a16="http://schemas.microsoft.com/office/drawing/2014/main" id="{9E3A5EB2-9995-EA34-4F80-E39D5C62421B}"/>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nvGrpSpPr>
              <p:cNvPr id="371" name="Group 370">
                <a:extLst>
                  <a:ext uri="{FF2B5EF4-FFF2-40B4-BE49-F238E27FC236}">
                    <a16:creationId xmlns:a16="http://schemas.microsoft.com/office/drawing/2014/main" id="{CA06514E-FF04-BBDD-3D36-5031A77CC7BD}"/>
                  </a:ext>
                </a:extLst>
              </p:cNvPr>
              <p:cNvGrpSpPr/>
              <p:nvPr/>
            </p:nvGrpSpPr>
            <p:grpSpPr>
              <a:xfrm>
                <a:off x="7201637" y="472500"/>
                <a:ext cx="227750" cy="223679"/>
                <a:chOff x="6568499" y="782007"/>
                <a:chExt cx="227750" cy="223679"/>
              </a:xfrm>
            </p:grpSpPr>
            <p:sp>
              <p:nvSpPr>
                <p:cNvPr id="372" name="TextBox 371">
                  <a:extLst>
                    <a:ext uri="{FF2B5EF4-FFF2-40B4-BE49-F238E27FC236}">
                      <a16:creationId xmlns:a16="http://schemas.microsoft.com/office/drawing/2014/main" id="{E72329C0-528C-94C9-486F-AEF884889E70}"/>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373" name="TextBox 372">
                  <a:extLst>
                    <a:ext uri="{FF2B5EF4-FFF2-40B4-BE49-F238E27FC236}">
                      <a16:creationId xmlns:a16="http://schemas.microsoft.com/office/drawing/2014/main" id="{897250D8-C269-FAA6-0F1D-2282654CF584}"/>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grpSp>
          <p:nvGrpSpPr>
            <p:cNvPr id="52" name="Group 51">
              <a:extLst>
                <a:ext uri="{FF2B5EF4-FFF2-40B4-BE49-F238E27FC236}">
                  <a16:creationId xmlns:a16="http://schemas.microsoft.com/office/drawing/2014/main" id="{A877043A-DFBD-9705-A2EC-4BB1A81CC42D}"/>
                </a:ext>
              </a:extLst>
            </p:cNvPr>
            <p:cNvGrpSpPr/>
            <p:nvPr/>
          </p:nvGrpSpPr>
          <p:grpSpPr>
            <a:xfrm>
              <a:off x="7534093" y="1278043"/>
              <a:ext cx="256583" cy="227798"/>
              <a:chOff x="7172804" y="468381"/>
              <a:chExt cx="256583" cy="227798"/>
            </a:xfrm>
          </p:grpSpPr>
          <p:grpSp>
            <p:nvGrpSpPr>
              <p:cNvPr id="364" name="Group 363">
                <a:extLst>
                  <a:ext uri="{FF2B5EF4-FFF2-40B4-BE49-F238E27FC236}">
                    <a16:creationId xmlns:a16="http://schemas.microsoft.com/office/drawing/2014/main" id="{01B31AD2-06DF-94CD-99AE-3B045BE77573}"/>
                  </a:ext>
                </a:extLst>
              </p:cNvPr>
              <p:cNvGrpSpPr/>
              <p:nvPr/>
            </p:nvGrpSpPr>
            <p:grpSpPr>
              <a:xfrm>
                <a:off x="7172804" y="468381"/>
                <a:ext cx="227750" cy="223679"/>
                <a:chOff x="6568499" y="782007"/>
                <a:chExt cx="227750" cy="223679"/>
              </a:xfrm>
            </p:grpSpPr>
            <p:sp>
              <p:nvSpPr>
                <p:cNvPr id="368" name="TextBox 367">
                  <a:extLst>
                    <a:ext uri="{FF2B5EF4-FFF2-40B4-BE49-F238E27FC236}">
                      <a16:creationId xmlns:a16="http://schemas.microsoft.com/office/drawing/2014/main" id="{078000AC-058D-3BD4-C6D8-ACB55E9ACC6B}"/>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369" name="TextBox 368">
                  <a:extLst>
                    <a:ext uri="{FF2B5EF4-FFF2-40B4-BE49-F238E27FC236}">
                      <a16:creationId xmlns:a16="http://schemas.microsoft.com/office/drawing/2014/main" id="{69B5D8B9-B97A-3191-0E3B-ADFAD2E26D3A}"/>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nvGrpSpPr>
              <p:cNvPr id="365" name="Group 364">
                <a:extLst>
                  <a:ext uri="{FF2B5EF4-FFF2-40B4-BE49-F238E27FC236}">
                    <a16:creationId xmlns:a16="http://schemas.microsoft.com/office/drawing/2014/main" id="{55030A54-C99F-68E9-78FA-6CD28C53A81F}"/>
                  </a:ext>
                </a:extLst>
              </p:cNvPr>
              <p:cNvGrpSpPr/>
              <p:nvPr/>
            </p:nvGrpSpPr>
            <p:grpSpPr>
              <a:xfrm>
                <a:off x="7201637" y="472500"/>
                <a:ext cx="227750" cy="223679"/>
                <a:chOff x="6568499" y="782007"/>
                <a:chExt cx="227750" cy="223679"/>
              </a:xfrm>
            </p:grpSpPr>
            <p:sp>
              <p:nvSpPr>
                <p:cNvPr id="366" name="TextBox 365">
                  <a:extLst>
                    <a:ext uri="{FF2B5EF4-FFF2-40B4-BE49-F238E27FC236}">
                      <a16:creationId xmlns:a16="http://schemas.microsoft.com/office/drawing/2014/main" id="{6F437C5A-5872-0FD4-4146-60972159533F}"/>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367" name="TextBox 366">
                  <a:extLst>
                    <a:ext uri="{FF2B5EF4-FFF2-40B4-BE49-F238E27FC236}">
                      <a16:creationId xmlns:a16="http://schemas.microsoft.com/office/drawing/2014/main" id="{5BFE6E9A-E84C-5BFB-448E-57EE37651F8E}"/>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sp>
          <p:nvSpPr>
            <p:cNvPr id="53" name="TextBox 52">
              <a:extLst>
                <a:ext uri="{FF2B5EF4-FFF2-40B4-BE49-F238E27FC236}">
                  <a16:creationId xmlns:a16="http://schemas.microsoft.com/office/drawing/2014/main" id="{514684AD-C77F-C747-E2BD-4C5B3B8B8C01}"/>
                </a:ext>
              </a:extLst>
            </p:cNvPr>
            <p:cNvSpPr txBox="1"/>
            <p:nvPr/>
          </p:nvSpPr>
          <p:spPr>
            <a:xfrm>
              <a:off x="7602939" y="1283339"/>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nvGrpSpPr>
            <p:cNvPr id="54" name="Group 53">
              <a:extLst>
                <a:ext uri="{FF2B5EF4-FFF2-40B4-BE49-F238E27FC236}">
                  <a16:creationId xmlns:a16="http://schemas.microsoft.com/office/drawing/2014/main" id="{0A30D3D4-46E1-8BCB-CBC1-EAD325A649D2}"/>
                </a:ext>
              </a:extLst>
            </p:cNvPr>
            <p:cNvGrpSpPr/>
            <p:nvPr/>
          </p:nvGrpSpPr>
          <p:grpSpPr>
            <a:xfrm>
              <a:off x="7653540" y="1277454"/>
              <a:ext cx="256583" cy="227798"/>
              <a:chOff x="7172804" y="468381"/>
              <a:chExt cx="256583" cy="227798"/>
            </a:xfrm>
          </p:grpSpPr>
          <p:grpSp>
            <p:nvGrpSpPr>
              <p:cNvPr id="358" name="Group 357">
                <a:extLst>
                  <a:ext uri="{FF2B5EF4-FFF2-40B4-BE49-F238E27FC236}">
                    <a16:creationId xmlns:a16="http://schemas.microsoft.com/office/drawing/2014/main" id="{1EAD2AF6-90D2-3DFF-DAF5-A64B7AE3FEFB}"/>
                  </a:ext>
                </a:extLst>
              </p:cNvPr>
              <p:cNvGrpSpPr/>
              <p:nvPr/>
            </p:nvGrpSpPr>
            <p:grpSpPr>
              <a:xfrm>
                <a:off x="7172804" y="468381"/>
                <a:ext cx="227750" cy="223679"/>
                <a:chOff x="6568499" y="782007"/>
                <a:chExt cx="227750" cy="223679"/>
              </a:xfrm>
            </p:grpSpPr>
            <p:sp>
              <p:nvSpPr>
                <p:cNvPr id="362" name="TextBox 361">
                  <a:extLst>
                    <a:ext uri="{FF2B5EF4-FFF2-40B4-BE49-F238E27FC236}">
                      <a16:creationId xmlns:a16="http://schemas.microsoft.com/office/drawing/2014/main" id="{7B15E212-B221-6BCD-D7B9-76208920E399}"/>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363" name="TextBox 362">
                  <a:extLst>
                    <a:ext uri="{FF2B5EF4-FFF2-40B4-BE49-F238E27FC236}">
                      <a16:creationId xmlns:a16="http://schemas.microsoft.com/office/drawing/2014/main" id="{6DB96533-63C4-1265-7D98-8214565F0263}"/>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nvGrpSpPr>
              <p:cNvPr id="359" name="Group 358">
                <a:extLst>
                  <a:ext uri="{FF2B5EF4-FFF2-40B4-BE49-F238E27FC236}">
                    <a16:creationId xmlns:a16="http://schemas.microsoft.com/office/drawing/2014/main" id="{A31002C0-8C84-E0AD-2CFA-0EA31D0AC51D}"/>
                  </a:ext>
                </a:extLst>
              </p:cNvPr>
              <p:cNvGrpSpPr/>
              <p:nvPr/>
            </p:nvGrpSpPr>
            <p:grpSpPr>
              <a:xfrm>
                <a:off x="7201637" y="472500"/>
                <a:ext cx="227750" cy="223679"/>
                <a:chOff x="6568499" y="782007"/>
                <a:chExt cx="227750" cy="223679"/>
              </a:xfrm>
            </p:grpSpPr>
            <p:sp>
              <p:nvSpPr>
                <p:cNvPr id="360" name="TextBox 359">
                  <a:extLst>
                    <a:ext uri="{FF2B5EF4-FFF2-40B4-BE49-F238E27FC236}">
                      <a16:creationId xmlns:a16="http://schemas.microsoft.com/office/drawing/2014/main" id="{16650EAB-8684-086A-71B2-393DE034E311}"/>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361" name="TextBox 360">
                  <a:extLst>
                    <a:ext uri="{FF2B5EF4-FFF2-40B4-BE49-F238E27FC236}">
                      <a16:creationId xmlns:a16="http://schemas.microsoft.com/office/drawing/2014/main" id="{8A9EEA3B-6D4F-3924-A28C-A65EAE1058DE}"/>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grpSp>
          <p:nvGrpSpPr>
            <p:cNvPr id="55" name="Group 54">
              <a:extLst>
                <a:ext uri="{FF2B5EF4-FFF2-40B4-BE49-F238E27FC236}">
                  <a16:creationId xmlns:a16="http://schemas.microsoft.com/office/drawing/2014/main" id="{71ADC431-6CA6-A65F-25F0-ACA44E7882D6}"/>
                </a:ext>
              </a:extLst>
            </p:cNvPr>
            <p:cNvGrpSpPr/>
            <p:nvPr/>
          </p:nvGrpSpPr>
          <p:grpSpPr>
            <a:xfrm>
              <a:off x="7724738" y="1278043"/>
              <a:ext cx="256583" cy="227798"/>
              <a:chOff x="7172804" y="468381"/>
              <a:chExt cx="256583" cy="227798"/>
            </a:xfrm>
          </p:grpSpPr>
          <p:grpSp>
            <p:nvGrpSpPr>
              <p:cNvPr id="352" name="Group 351">
                <a:extLst>
                  <a:ext uri="{FF2B5EF4-FFF2-40B4-BE49-F238E27FC236}">
                    <a16:creationId xmlns:a16="http://schemas.microsoft.com/office/drawing/2014/main" id="{5F21BAF7-9F3E-59AD-C464-87BB95162290}"/>
                  </a:ext>
                </a:extLst>
              </p:cNvPr>
              <p:cNvGrpSpPr/>
              <p:nvPr/>
            </p:nvGrpSpPr>
            <p:grpSpPr>
              <a:xfrm>
                <a:off x="7172804" y="468381"/>
                <a:ext cx="227750" cy="223679"/>
                <a:chOff x="6568499" y="782007"/>
                <a:chExt cx="227750" cy="223679"/>
              </a:xfrm>
            </p:grpSpPr>
            <p:sp>
              <p:nvSpPr>
                <p:cNvPr id="356" name="TextBox 355">
                  <a:extLst>
                    <a:ext uri="{FF2B5EF4-FFF2-40B4-BE49-F238E27FC236}">
                      <a16:creationId xmlns:a16="http://schemas.microsoft.com/office/drawing/2014/main" id="{804D741E-6B9D-B1F2-F29C-155A966AE043}"/>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357" name="TextBox 356">
                  <a:extLst>
                    <a:ext uri="{FF2B5EF4-FFF2-40B4-BE49-F238E27FC236}">
                      <a16:creationId xmlns:a16="http://schemas.microsoft.com/office/drawing/2014/main" id="{7A166867-7763-D72E-0D92-56EEEBF2D8B0}"/>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nvGrpSpPr>
              <p:cNvPr id="353" name="Group 352">
                <a:extLst>
                  <a:ext uri="{FF2B5EF4-FFF2-40B4-BE49-F238E27FC236}">
                    <a16:creationId xmlns:a16="http://schemas.microsoft.com/office/drawing/2014/main" id="{677009B8-555C-8225-5B81-36E2C35E80ED}"/>
                  </a:ext>
                </a:extLst>
              </p:cNvPr>
              <p:cNvGrpSpPr/>
              <p:nvPr/>
            </p:nvGrpSpPr>
            <p:grpSpPr>
              <a:xfrm>
                <a:off x="7201637" y="472500"/>
                <a:ext cx="227750" cy="223679"/>
                <a:chOff x="6568499" y="782007"/>
                <a:chExt cx="227750" cy="223679"/>
              </a:xfrm>
            </p:grpSpPr>
            <p:sp>
              <p:nvSpPr>
                <p:cNvPr id="354" name="TextBox 353">
                  <a:extLst>
                    <a:ext uri="{FF2B5EF4-FFF2-40B4-BE49-F238E27FC236}">
                      <a16:creationId xmlns:a16="http://schemas.microsoft.com/office/drawing/2014/main" id="{3704335D-9365-7CC3-529C-0BC6C127EC9A}"/>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355" name="TextBox 354">
                  <a:extLst>
                    <a:ext uri="{FF2B5EF4-FFF2-40B4-BE49-F238E27FC236}">
                      <a16:creationId xmlns:a16="http://schemas.microsoft.com/office/drawing/2014/main" id="{8017865F-D4B2-3C13-FAEB-0DC868F7DF85}"/>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grpSp>
          <p:nvGrpSpPr>
            <p:cNvPr id="56" name="Group 55">
              <a:extLst>
                <a:ext uri="{FF2B5EF4-FFF2-40B4-BE49-F238E27FC236}">
                  <a16:creationId xmlns:a16="http://schemas.microsoft.com/office/drawing/2014/main" id="{84957401-C946-F576-B4FB-722C8A55E437}"/>
                </a:ext>
              </a:extLst>
            </p:cNvPr>
            <p:cNvGrpSpPr/>
            <p:nvPr/>
          </p:nvGrpSpPr>
          <p:grpSpPr>
            <a:xfrm>
              <a:off x="7830653" y="1278043"/>
              <a:ext cx="256583" cy="227798"/>
              <a:chOff x="7172804" y="468381"/>
              <a:chExt cx="256583" cy="227798"/>
            </a:xfrm>
          </p:grpSpPr>
          <p:grpSp>
            <p:nvGrpSpPr>
              <p:cNvPr id="346" name="Group 345">
                <a:extLst>
                  <a:ext uri="{FF2B5EF4-FFF2-40B4-BE49-F238E27FC236}">
                    <a16:creationId xmlns:a16="http://schemas.microsoft.com/office/drawing/2014/main" id="{0FD14FA1-5130-53C4-A1C7-5801269CB991}"/>
                  </a:ext>
                </a:extLst>
              </p:cNvPr>
              <p:cNvGrpSpPr/>
              <p:nvPr/>
            </p:nvGrpSpPr>
            <p:grpSpPr>
              <a:xfrm>
                <a:off x="7172804" y="468381"/>
                <a:ext cx="227750" cy="223679"/>
                <a:chOff x="6568499" y="782007"/>
                <a:chExt cx="227750" cy="223679"/>
              </a:xfrm>
            </p:grpSpPr>
            <p:sp>
              <p:nvSpPr>
                <p:cNvPr id="350" name="TextBox 349">
                  <a:extLst>
                    <a:ext uri="{FF2B5EF4-FFF2-40B4-BE49-F238E27FC236}">
                      <a16:creationId xmlns:a16="http://schemas.microsoft.com/office/drawing/2014/main" id="{A06A4760-4209-F9B2-7B66-7D9505488A34}"/>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351" name="TextBox 350">
                  <a:extLst>
                    <a:ext uri="{FF2B5EF4-FFF2-40B4-BE49-F238E27FC236}">
                      <a16:creationId xmlns:a16="http://schemas.microsoft.com/office/drawing/2014/main" id="{7A0DE455-B4AD-76C8-C801-A5F6C26A6AF0}"/>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nvGrpSpPr>
              <p:cNvPr id="347" name="Group 346">
                <a:extLst>
                  <a:ext uri="{FF2B5EF4-FFF2-40B4-BE49-F238E27FC236}">
                    <a16:creationId xmlns:a16="http://schemas.microsoft.com/office/drawing/2014/main" id="{658FF2A7-2DAA-6FEA-EDB1-BCCD46C1D1BC}"/>
                  </a:ext>
                </a:extLst>
              </p:cNvPr>
              <p:cNvGrpSpPr/>
              <p:nvPr/>
            </p:nvGrpSpPr>
            <p:grpSpPr>
              <a:xfrm>
                <a:off x="7201637" y="472500"/>
                <a:ext cx="227750" cy="223679"/>
                <a:chOff x="6568499" y="782007"/>
                <a:chExt cx="227750" cy="223679"/>
              </a:xfrm>
            </p:grpSpPr>
            <p:sp>
              <p:nvSpPr>
                <p:cNvPr id="348" name="TextBox 347">
                  <a:extLst>
                    <a:ext uri="{FF2B5EF4-FFF2-40B4-BE49-F238E27FC236}">
                      <a16:creationId xmlns:a16="http://schemas.microsoft.com/office/drawing/2014/main" id="{7A1C4B43-57F0-949A-7542-A65660E12D29}"/>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349" name="TextBox 348">
                  <a:extLst>
                    <a:ext uri="{FF2B5EF4-FFF2-40B4-BE49-F238E27FC236}">
                      <a16:creationId xmlns:a16="http://schemas.microsoft.com/office/drawing/2014/main" id="{063A4067-465F-2469-4363-A628846E56E2}"/>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grpSp>
          <p:nvGrpSpPr>
            <p:cNvPr id="57" name="Group 56">
              <a:extLst>
                <a:ext uri="{FF2B5EF4-FFF2-40B4-BE49-F238E27FC236}">
                  <a16:creationId xmlns:a16="http://schemas.microsoft.com/office/drawing/2014/main" id="{1DD72DA2-8473-50FA-A205-14C8488B1A53}"/>
                </a:ext>
              </a:extLst>
            </p:cNvPr>
            <p:cNvGrpSpPr/>
            <p:nvPr/>
          </p:nvGrpSpPr>
          <p:grpSpPr>
            <a:xfrm>
              <a:off x="7908325" y="1274512"/>
              <a:ext cx="256583" cy="227798"/>
              <a:chOff x="7172804" y="468381"/>
              <a:chExt cx="256583" cy="227798"/>
            </a:xfrm>
          </p:grpSpPr>
          <p:grpSp>
            <p:nvGrpSpPr>
              <p:cNvPr id="340" name="Group 339">
                <a:extLst>
                  <a:ext uri="{FF2B5EF4-FFF2-40B4-BE49-F238E27FC236}">
                    <a16:creationId xmlns:a16="http://schemas.microsoft.com/office/drawing/2014/main" id="{B74F3336-3A4C-9A9A-A442-9FBD95635395}"/>
                  </a:ext>
                </a:extLst>
              </p:cNvPr>
              <p:cNvGrpSpPr/>
              <p:nvPr/>
            </p:nvGrpSpPr>
            <p:grpSpPr>
              <a:xfrm>
                <a:off x="7172804" y="468381"/>
                <a:ext cx="227750" cy="223679"/>
                <a:chOff x="6568499" y="782007"/>
                <a:chExt cx="227750" cy="223679"/>
              </a:xfrm>
            </p:grpSpPr>
            <p:sp>
              <p:nvSpPr>
                <p:cNvPr id="344" name="TextBox 343">
                  <a:extLst>
                    <a:ext uri="{FF2B5EF4-FFF2-40B4-BE49-F238E27FC236}">
                      <a16:creationId xmlns:a16="http://schemas.microsoft.com/office/drawing/2014/main" id="{55BDDEB4-E81A-114E-B703-4849A9EF55A2}"/>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345" name="TextBox 344">
                  <a:extLst>
                    <a:ext uri="{FF2B5EF4-FFF2-40B4-BE49-F238E27FC236}">
                      <a16:creationId xmlns:a16="http://schemas.microsoft.com/office/drawing/2014/main" id="{B3FC1EEF-6FB7-0780-FD66-F10FCFE524AE}"/>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nvGrpSpPr>
              <p:cNvPr id="341" name="Group 340">
                <a:extLst>
                  <a:ext uri="{FF2B5EF4-FFF2-40B4-BE49-F238E27FC236}">
                    <a16:creationId xmlns:a16="http://schemas.microsoft.com/office/drawing/2014/main" id="{71202531-4239-0E9C-19D6-E1F83E1A61BE}"/>
                  </a:ext>
                </a:extLst>
              </p:cNvPr>
              <p:cNvGrpSpPr/>
              <p:nvPr/>
            </p:nvGrpSpPr>
            <p:grpSpPr>
              <a:xfrm>
                <a:off x="7201637" y="472500"/>
                <a:ext cx="227750" cy="223679"/>
                <a:chOff x="6568499" y="782007"/>
                <a:chExt cx="227750" cy="223679"/>
              </a:xfrm>
            </p:grpSpPr>
            <p:sp>
              <p:nvSpPr>
                <p:cNvPr id="342" name="TextBox 341">
                  <a:extLst>
                    <a:ext uri="{FF2B5EF4-FFF2-40B4-BE49-F238E27FC236}">
                      <a16:creationId xmlns:a16="http://schemas.microsoft.com/office/drawing/2014/main" id="{38F9556A-1EE0-FDCF-6B20-C367C6A3F957}"/>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343" name="TextBox 342">
                  <a:extLst>
                    <a:ext uri="{FF2B5EF4-FFF2-40B4-BE49-F238E27FC236}">
                      <a16:creationId xmlns:a16="http://schemas.microsoft.com/office/drawing/2014/main" id="{711A7877-3A00-BBE2-6348-B4DCEFD58775}"/>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grpSp>
          <p:nvGrpSpPr>
            <p:cNvPr id="58" name="Group 57">
              <a:extLst>
                <a:ext uri="{FF2B5EF4-FFF2-40B4-BE49-F238E27FC236}">
                  <a16:creationId xmlns:a16="http://schemas.microsoft.com/office/drawing/2014/main" id="{F1F9C3AF-7AAC-E411-63FC-D88D4B74B174}"/>
                </a:ext>
              </a:extLst>
            </p:cNvPr>
            <p:cNvGrpSpPr/>
            <p:nvPr/>
          </p:nvGrpSpPr>
          <p:grpSpPr>
            <a:xfrm>
              <a:off x="8051899" y="1280984"/>
              <a:ext cx="227750" cy="226033"/>
              <a:chOff x="6568499" y="779065"/>
              <a:chExt cx="227750" cy="226033"/>
            </a:xfrm>
          </p:grpSpPr>
          <p:sp>
            <p:nvSpPr>
              <p:cNvPr id="338" name="TextBox 337">
                <a:extLst>
                  <a:ext uri="{FF2B5EF4-FFF2-40B4-BE49-F238E27FC236}">
                    <a16:creationId xmlns:a16="http://schemas.microsoft.com/office/drawing/2014/main" id="{7B4D696A-7C36-6193-E4A9-66F7015B4C56}"/>
                  </a:ext>
                </a:extLst>
              </p:cNvPr>
              <p:cNvSpPr txBox="1"/>
              <p:nvPr/>
            </p:nvSpPr>
            <p:spPr>
              <a:xfrm>
                <a:off x="6568499" y="78200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339" name="TextBox 338">
                <a:extLst>
                  <a:ext uri="{FF2B5EF4-FFF2-40B4-BE49-F238E27FC236}">
                    <a16:creationId xmlns:a16="http://schemas.microsoft.com/office/drawing/2014/main" id="{BE7221DE-A6EF-5CE5-A1C8-79141AD34E5D}"/>
                  </a:ext>
                </a:extLst>
              </p:cNvPr>
              <p:cNvSpPr txBox="1"/>
              <p:nvPr/>
            </p:nvSpPr>
            <p:spPr>
              <a:xfrm>
                <a:off x="6583210" y="779065"/>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sp>
          <p:nvSpPr>
            <p:cNvPr id="59" name="TextBox 58">
              <a:extLst>
                <a:ext uri="{FF2B5EF4-FFF2-40B4-BE49-F238E27FC236}">
                  <a16:creationId xmlns:a16="http://schemas.microsoft.com/office/drawing/2014/main" id="{1DDC43E9-5467-8650-0A77-BD6B65F44394}"/>
                </a:ext>
              </a:extLst>
            </p:cNvPr>
            <p:cNvSpPr txBox="1"/>
            <p:nvPr/>
          </p:nvSpPr>
          <p:spPr>
            <a:xfrm>
              <a:off x="7791819" y="1278042"/>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60" name="TextBox 59">
              <a:extLst>
                <a:ext uri="{FF2B5EF4-FFF2-40B4-BE49-F238E27FC236}">
                  <a16:creationId xmlns:a16="http://schemas.microsoft.com/office/drawing/2014/main" id="{5AA2C3EB-5DB8-AD64-1814-4A3BD7E81DB2}"/>
                </a:ext>
              </a:extLst>
            </p:cNvPr>
            <p:cNvSpPr txBox="1"/>
            <p:nvPr/>
          </p:nvSpPr>
          <p:spPr>
            <a:xfrm>
              <a:off x="8010710" y="1281572"/>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61" name="TextBox 60">
              <a:extLst>
                <a:ext uri="{FF2B5EF4-FFF2-40B4-BE49-F238E27FC236}">
                  <a16:creationId xmlns:a16="http://schemas.microsoft.com/office/drawing/2014/main" id="{8425B022-B616-7E35-2C7C-1CA6C8FAB1F7}"/>
                </a:ext>
              </a:extLst>
            </p:cNvPr>
            <p:cNvSpPr txBox="1"/>
            <p:nvPr/>
          </p:nvSpPr>
          <p:spPr>
            <a:xfrm>
              <a:off x="8226071" y="1281572"/>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62" name="TextBox 61">
              <a:extLst>
                <a:ext uri="{FF2B5EF4-FFF2-40B4-BE49-F238E27FC236}">
                  <a16:creationId xmlns:a16="http://schemas.microsoft.com/office/drawing/2014/main" id="{F08F027A-8FB9-6D46-5256-E7D625A80461}"/>
                </a:ext>
              </a:extLst>
            </p:cNvPr>
            <p:cNvSpPr txBox="1"/>
            <p:nvPr/>
          </p:nvSpPr>
          <p:spPr>
            <a:xfrm>
              <a:off x="8282559" y="1281572"/>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63" name="TextBox 62">
              <a:extLst>
                <a:ext uri="{FF2B5EF4-FFF2-40B4-BE49-F238E27FC236}">
                  <a16:creationId xmlns:a16="http://schemas.microsoft.com/office/drawing/2014/main" id="{85F75BB6-5A9A-D119-9305-8ED43927CF1C}"/>
                </a:ext>
              </a:extLst>
            </p:cNvPr>
            <p:cNvSpPr txBox="1"/>
            <p:nvPr/>
          </p:nvSpPr>
          <p:spPr>
            <a:xfrm>
              <a:off x="8367291" y="1281573"/>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nvGrpSpPr>
            <p:cNvPr id="64" name="Group 63">
              <a:extLst>
                <a:ext uri="{FF2B5EF4-FFF2-40B4-BE49-F238E27FC236}">
                  <a16:creationId xmlns:a16="http://schemas.microsoft.com/office/drawing/2014/main" id="{953BEEA9-8B1C-AD74-71B4-87A35A743B77}"/>
                </a:ext>
              </a:extLst>
            </p:cNvPr>
            <p:cNvGrpSpPr/>
            <p:nvPr/>
          </p:nvGrpSpPr>
          <p:grpSpPr>
            <a:xfrm>
              <a:off x="8532047" y="1280396"/>
              <a:ext cx="241874" cy="223679"/>
              <a:chOff x="6568499" y="782007"/>
              <a:chExt cx="241874" cy="223679"/>
            </a:xfrm>
          </p:grpSpPr>
          <p:sp>
            <p:nvSpPr>
              <p:cNvPr id="336" name="TextBox 335">
                <a:extLst>
                  <a:ext uri="{FF2B5EF4-FFF2-40B4-BE49-F238E27FC236}">
                    <a16:creationId xmlns:a16="http://schemas.microsoft.com/office/drawing/2014/main" id="{D690D211-BACA-1A81-3AAB-117F7DC8F2A7}"/>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337" name="TextBox 336">
                <a:extLst>
                  <a:ext uri="{FF2B5EF4-FFF2-40B4-BE49-F238E27FC236}">
                    <a16:creationId xmlns:a16="http://schemas.microsoft.com/office/drawing/2014/main" id="{2468C4F7-3E25-EF64-8A71-B1756DB4563E}"/>
                  </a:ext>
                </a:extLst>
              </p:cNvPr>
              <p:cNvSpPr txBox="1"/>
              <p:nvPr/>
            </p:nvSpPr>
            <p:spPr>
              <a:xfrm>
                <a:off x="6597334"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sp>
          <p:nvSpPr>
            <p:cNvPr id="65" name="Freeform 209">
              <a:extLst>
                <a:ext uri="{FF2B5EF4-FFF2-40B4-BE49-F238E27FC236}">
                  <a16:creationId xmlns:a16="http://schemas.microsoft.com/office/drawing/2014/main" id="{0AC01A30-F024-04D0-4CE8-176AEBA7EC0D}"/>
                </a:ext>
              </a:extLst>
            </p:cNvPr>
            <p:cNvSpPr/>
            <p:nvPr/>
          </p:nvSpPr>
          <p:spPr>
            <a:xfrm>
              <a:off x="5038026" y="935583"/>
              <a:ext cx="3597582" cy="699039"/>
            </a:xfrm>
            <a:custGeom>
              <a:avLst/>
              <a:gdLst>
                <a:gd name="connsiteX0" fmla="*/ 0 w 3597582"/>
                <a:gd name="connsiteY0" fmla="*/ 0 h 699039"/>
                <a:gd name="connsiteX1" fmla="*/ 0 w 3597582"/>
                <a:gd name="connsiteY1" fmla="*/ 0 h 699039"/>
                <a:gd name="connsiteX2" fmla="*/ 28244 w 3597582"/>
                <a:gd name="connsiteY2" fmla="*/ 14122 h 699039"/>
                <a:gd name="connsiteX3" fmla="*/ 49427 w 3597582"/>
                <a:gd name="connsiteY3" fmla="*/ 21183 h 699039"/>
                <a:gd name="connsiteX4" fmla="*/ 144751 w 3597582"/>
                <a:gd name="connsiteY4" fmla="*/ 21183 h 699039"/>
                <a:gd name="connsiteX5" fmla="*/ 155342 w 3597582"/>
                <a:gd name="connsiteY5" fmla="*/ 24714 h 699039"/>
                <a:gd name="connsiteX6" fmla="*/ 169464 w 3597582"/>
                <a:gd name="connsiteY6" fmla="*/ 28244 h 699039"/>
                <a:gd name="connsiteX7" fmla="*/ 180056 w 3597582"/>
                <a:gd name="connsiteY7" fmla="*/ 35305 h 699039"/>
                <a:gd name="connsiteX8" fmla="*/ 190647 w 3597582"/>
                <a:gd name="connsiteY8" fmla="*/ 38836 h 699039"/>
                <a:gd name="connsiteX9" fmla="*/ 218891 w 3597582"/>
                <a:gd name="connsiteY9" fmla="*/ 45897 h 699039"/>
                <a:gd name="connsiteX10" fmla="*/ 233013 w 3597582"/>
                <a:gd name="connsiteY10" fmla="*/ 49427 h 699039"/>
                <a:gd name="connsiteX11" fmla="*/ 257727 w 3597582"/>
                <a:gd name="connsiteY11" fmla="*/ 56488 h 699039"/>
                <a:gd name="connsiteX12" fmla="*/ 275379 w 3597582"/>
                <a:gd name="connsiteY12" fmla="*/ 60019 h 699039"/>
                <a:gd name="connsiteX13" fmla="*/ 296562 w 3597582"/>
                <a:gd name="connsiteY13" fmla="*/ 67080 h 699039"/>
                <a:gd name="connsiteX14" fmla="*/ 374233 w 3597582"/>
                <a:gd name="connsiteY14" fmla="*/ 70610 h 699039"/>
                <a:gd name="connsiteX15" fmla="*/ 455435 w 3597582"/>
                <a:gd name="connsiteY15" fmla="*/ 77671 h 699039"/>
                <a:gd name="connsiteX16" fmla="*/ 466027 w 3597582"/>
                <a:gd name="connsiteY16" fmla="*/ 81202 h 699039"/>
                <a:gd name="connsiteX17" fmla="*/ 480149 w 3597582"/>
                <a:gd name="connsiteY17" fmla="*/ 84732 h 699039"/>
                <a:gd name="connsiteX18" fmla="*/ 547228 w 3597582"/>
                <a:gd name="connsiteY18" fmla="*/ 91793 h 699039"/>
                <a:gd name="connsiteX19" fmla="*/ 564881 w 3597582"/>
                <a:gd name="connsiteY19" fmla="*/ 95324 h 699039"/>
                <a:gd name="connsiteX20" fmla="*/ 575472 w 3597582"/>
                <a:gd name="connsiteY20" fmla="*/ 98854 h 699039"/>
                <a:gd name="connsiteX21" fmla="*/ 635491 w 3597582"/>
                <a:gd name="connsiteY21" fmla="*/ 102385 h 699039"/>
                <a:gd name="connsiteX22" fmla="*/ 681387 w 3597582"/>
                <a:gd name="connsiteY22" fmla="*/ 112976 h 699039"/>
                <a:gd name="connsiteX23" fmla="*/ 699040 w 3597582"/>
                <a:gd name="connsiteY23" fmla="*/ 120037 h 699039"/>
                <a:gd name="connsiteX24" fmla="*/ 790833 w 3597582"/>
                <a:gd name="connsiteY24" fmla="*/ 134159 h 699039"/>
                <a:gd name="connsiteX25" fmla="*/ 889687 w 3597582"/>
                <a:gd name="connsiteY25" fmla="*/ 151812 h 699039"/>
                <a:gd name="connsiteX26" fmla="*/ 900278 w 3597582"/>
                <a:gd name="connsiteY26" fmla="*/ 155342 h 699039"/>
                <a:gd name="connsiteX27" fmla="*/ 932053 w 3597582"/>
                <a:gd name="connsiteY27" fmla="*/ 162403 h 699039"/>
                <a:gd name="connsiteX28" fmla="*/ 942644 w 3597582"/>
                <a:gd name="connsiteY28" fmla="*/ 165934 h 699039"/>
                <a:gd name="connsiteX29" fmla="*/ 963827 w 3597582"/>
                <a:gd name="connsiteY29" fmla="*/ 180056 h 699039"/>
                <a:gd name="connsiteX30" fmla="*/ 988541 w 3597582"/>
                <a:gd name="connsiteY30" fmla="*/ 187117 h 699039"/>
                <a:gd name="connsiteX31" fmla="*/ 1030907 w 3597582"/>
                <a:gd name="connsiteY31" fmla="*/ 190647 h 699039"/>
                <a:gd name="connsiteX32" fmla="*/ 1062681 w 3597582"/>
                <a:gd name="connsiteY32" fmla="*/ 201239 h 699039"/>
                <a:gd name="connsiteX33" fmla="*/ 1073273 w 3597582"/>
                <a:gd name="connsiteY33" fmla="*/ 204769 h 699039"/>
                <a:gd name="connsiteX34" fmla="*/ 1087395 w 3597582"/>
                <a:gd name="connsiteY34" fmla="*/ 208300 h 699039"/>
                <a:gd name="connsiteX35" fmla="*/ 1097986 w 3597582"/>
                <a:gd name="connsiteY35" fmla="*/ 215361 h 699039"/>
                <a:gd name="connsiteX36" fmla="*/ 1105047 w 3597582"/>
                <a:gd name="connsiteY36" fmla="*/ 225952 h 699039"/>
                <a:gd name="connsiteX37" fmla="*/ 1129761 w 3597582"/>
                <a:gd name="connsiteY37" fmla="*/ 233013 h 699039"/>
                <a:gd name="connsiteX38" fmla="*/ 1140352 w 3597582"/>
                <a:gd name="connsiteY38" fmla="*/ 240074 h 699039"/>
                <a:gd name="connsiteX39" fmla="*/ 1150944 w 3597582"/>
                <a:gd name="connsiteY39" fmla="*/ 243605 h 699039"/>
                <a:gd name="connsiteX40" fmla="*/ 1221554 w 3597582"/>
                <a:gd name="connsiteY40" fmla="*/ 247135 h 699039"/>
                <a:gd name="connsiteX41" fmla="*/ 1232145 w 3597582"/>
                <a:gd name="connsiteY41" fmla="*/ 250666 h 699039"/>
                <a:gd name="connsiteX42" fmla="*/ 1249798 w 3597582"/>
                <a:gd name="connsiteY42" fmla="*/ 268318 h 699039"/>
                <a:gd name="connsiteX43" fmla="*/ 1316877 w 3597582"/>
                <a:gd name="connsiteY43" fmla="*/ 271849 h 699039"/>
                <a:gd name="connsiteX44" fmla="*/ 1327469 w 3597582"/>
                <a:gd name="connsiteY44" fmla="*/ 278910 h 699039"/>
                <a:gd name="connsiteX45" fmla="*/ 1334530 w 3597582"/>
                <a:gd name="connsiteY45" fmla="*/ 289501 h 699039"/>
                <a:gd name="connsiteX46" fmla="*/ 1355713 w 3597582"/>
                <a:gd name="connsiteY46" fmla="*/ 296562 h 699039"/>
                <a:gd name="connsiteX47" fmla="*/ 1369835 w 3597582"/>
                <a:gd name="connsiteY47" fmla="*/ 300093 h 699039"/>
                <a:gd name="connsiteX48" fmla="*/ 1398079 w 3597582"/>
                <a:gd name="connsiteY48" fmla="*/ 310684 h 699039"/>
                <a:gd name="connsiteX49" fmla="*/ 1539299 w 3597582"/>
                <a:gd name="connsiteY49" fmla="*/ 310684 h 699039"/>
                <a:gd name="connsiteX50" fmla="*/ 1592257 w 3597582"/>
                <a:gd name="connsiteY50" fmla="*/ 353050 h 699039"/>
                <a:gd name="connsiteX51" fmla="*/ 1722885 w 3597582"/>
                <a:gd name="connsiteY51" fmla="*/ 353050 h 699039"/>
                <a:gd name="connsiteX52" fmla="*/ 1729946 w 3597582"/>
                <a:gd name="connsiteY52" fmla="*/ 367172 h 699039"/>
                <a:gd name="connsiteX53" fmla="*/ 1881758 w 3597582"/>
                <a:gd name="connsiteY53" fmla="*/ 367172 h 699039"/>
                <a:gd name="connsiteX54" fmla="*/ 1913532 w 3597582"/>
                <a:gd name="connsiteY54" fmla="*/ 398947 h 699039"/>
                <a:gd name="connsiteX55" fmla="*/ 1941776 w 3597582"/>
                <a:gd name="connsiteY55" fmla="*/ 413069 h 699039"/>
                <a:gd name="connsiteX56" fmla="*/ 1970020 w 3597582"/>
                <a:gd name="connsiteY56" fmla="*/ 420130 h 699039"/>
                <a:gd name="connsiteX57" fmla="*/ 2001795 w 3597582"/>
                <a:gd name="connsiteY57" fmla="*/ 430721 h 699039"/>
                <a:gd name="connsiteX58" fmla="*/ 2012386 w 3597582"/>
                <a:gd name="connsiteY58" fmla="*/ 434252 h 699039"/>
                <a:gd name="connsiteX59" fmla="*/ 2022978 w 3597582"/>
                <a:gd name="connsiteY59" fmla="*/ 437782 h 699039"/>
                <a:gd name="connsiteX60" fmla="*/ 2030039 w 3597582"/>
                <a:gd name="connsiteY60" fmla="*/ 441313 h 699039"/>
                <a:gd name="connsiteX61" fmla="*/ 2079466 w 3597582"/>
                <a:gd name="connsiteY61" fmla="*/ 441313 h 699039"/>
                <a:gd name="connsiteX62" fmla="*/ 2104179 w 3597582"/>
                <a:gd name="connsiteY62" fmla="*/ 455435 h 699039"/>
                <a:gd name="connsiteX63" fmla="*/ 2245399 w 3597582"/>
                <a:gd name="connsiteY63" fmla="*/ 455435 h 699039"/>
                <a:gd name="connsiteX64" fmla="*/ 2291296 w 3597582"/>
                <a:gd name="connsiteY64" fmla="*/ 469557 h 699039"/>
                <a:gd name="connsiteX65" fmla="*/ 2485474 w 3597582"/>
                <a:gd name="connsiteY65" fmla="*/ 469557 h 699039"/>
                <a:gd name="connsiteX66" fmla="*/ 2506657 w 3597582"/>
                <a:gd name="connsiteY66" fmla="*/ 483679 h 699039"/>
                <a:gd name="connsiteX67" fmla="*/ 2545492 w 3597582"/>
                <a:gd name="connsiteY67" fmla="*/ 487209 h 699039"/>
                <a:gd name="connsiteX68" fmla="*/ 2556084 w 3597582"/>
                <a:gd name="connsiteY68" fmla="*/ 490740 h 699039"/>
                <a:gd name="connsiteX69" fmla="*/ 2563145 w 3597582"/>
                <a:gd name="connsiteY69" fmla="*/ 501331 h 699039"/>
                <a:gd name="connsiteX70" fmla="*/ 2573736 w 3597582"/>
                <a:gd name="connsiteY70" fmla="*/ 504862 h 699039"/>
                <a:gd name="connsiteX71" fmla="*/ 2601980 w 3597582"/>
                <a:gd name="connsiteY71" fmla="*/ 515453 h 699039"/>
                <a:gd name="connsiteX72" fmla="*/ 2609041 w 3597582"/>
                <a:gd name="connsiteY72" fmla="*/ 543697 h 699039"/>
                <a:gd name="connsiteX73" fmla="*/ 2739670 w 3597582"/>
                <a:gd name="connsiteY73" fmla="*/ 543697 h 699039"/>
                <a:gd name="connsiteX74" fmla="*/ 2739670 w 3597582"/>
                <a:gd name="connsiteY74" fmla="*/ 571941 h 699039"/>
                <a:gd name="connsiteX75" fmla="*/ 2778505 w 3597582"/>
                <a:gd name="connsiteY75" fmla="*/ 571941 h 699039"/>
                <a:gd name="connsiteX76" fmla="*/ 2778505 w 3597582"/>
                <a:gd name="connsiteY76" fmla="*/ 610777 h 699039"/>
                <a:gd name="connsiteX77" fmla="*/ 2813810 w 3597582"/>
                <a:gd name="connsiteY77" fmla="*/ 610777 h 699039"/>
                <a:gd name="connsiteX78" fmla="*/ 2817341 w 3597582"/>
                <a:gd name="connsiteY78" fmla="*/ 646082 h 699039"/>
                <a:gd name="connsiteX79" fmla="*/ 2817341 w 3597582"/>
                <a:gd name="connsiteY79" fmla="*/ 699039 h 699039"/>
                <a:gd name="connsiteX80" fmla="*/ 3597582 w 3597582"/>
                <a:gd name="connsiteY80" fmla="*/ 699039 h 69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597582" h="699039">
                  <a:moveTo>
                    <a:pt x="0" y="0"/>
                  </a:moveTo>
                  <a:lnTo>
                    <a:pt x="0" y="0"/>
                  </a:lnTo>
                  <a:cubicBezTo>
                    <a:pt x="9415" y="4707"/>
                    <a:pt x="18569" y="9976"/>
                    <a:pt x="28244" y="14122"/>
                  </a:cubicBezTo>
                  <a:cubicBezTo>
                    <a:pt x="35085" y="17054"/>
                    <a:pt x="49427" y="21183"/>
                    <a:pt x="49427" y="21183"/>
                  </a:cubicBezTo>
                  <a:cubicBezTo>
                    <a:pt x="97793" y="17959"/>
                    <a:pt x="99758" y="15184"/>
                    <a:pt x="144751" y="21183"/>
                  </a:cubicBezTo>
                  <a:cubicBezTo>
                    <a:pt x="148440" y="21675"/>
                    <a:pt x="151764" y="23692"/>
                    <a:pt x="155342" y="24714"/>
                  </a:cubicBezTo>
                  <a:cubicBezTo>
                    <a:pt x="160007" y="26047"/>
                    <a:pt x="164757" y="27067"/>
                    <a:pt x="169464" y="28244"/>
                  </a:cubicBezTo>
                  <a:cubicBezTo>
                    <a:pt x="172995" y="30598"/>
                    <a:pt x="176261" y="33407"/>
                    <a:pt x="180056" y="35305"/>
                  </a:cubicBezTo>
                  <a:cubicBezTo>
                    <a:pt x="183384" y="36969"/>
                    <a:pt x="187057" y="37857"/>
                    <a:pt x="190647" y="38836"/>
                  </a:cubicBezTo>
                  <a:cubicBezTo>
                    <a:pt x="200009" y="41390"/>
                    <a:pt x="209476" y="43543"/>
                    <a:pt x="218891" y="45897"/>
                  </a:cubicBezTo>
                  <a:cubicBezTo>
                    <a:pt x="223598" y="47074"/>
                    <a:pt x="228410" y="47892"/>
                    <a:pt x="233013" y="49427"/>
                  </a:cubicBezTo>
                  <a:cubicBezTo>
                    <a:pt x="244813" y="53361"/>
                    <a:pt x="244420" y="53531"/>
                    <a:pt x="257727" y="56488"/>
                  </a:cubicBezTo>
                  <a:cubicBezTo>
                    <a:pt x="263585" y="57790"/>
                    <a:pt x="269590" y="58440"/>
                    <a:pt x="275379" y="60019"/>
                  </a:cubicBezTo>
                  <a:cubicBezTo>
                    <a:pt x="282560" y="61977"/>
                    <a:pt x="289127" y="66742"/>
                    <a:pt x="296562" y="67080"/>
                  </a:cubicBezTo>
                  <a:lnTo>
                    <a:pt x="374233" y="70610"/>
                  </a:lnTo>
                  <a:cubicBezTo>
                    <a:pt x="413827" y="80510"/>
                    <a:pt x="366205" y="69559"/>
                    <a:pt x="455435" y="77671"/>
                  </a:cubicBezTo>
                  <a:cubicBezTo>
                    <a:pt x="459141" y="78008"/>
                    <a:pt x="462449" y="80180"/>
                    <a:pt x="466027" y="81202"/>
                  </a:cubicBezTo>
                  <a:cubicBezTo>
                    <a:pt x="470692" y="82535"/>
                    <a:pt x="475391" y="83780"/>
                    <a:pt x="480149" y="84732"/>
                  </a:cubicBezTo>
                  <a:cubicBezTo>
                    <a:pt x="506639" y="90030"/>
                    <a:pt x="515261" y="89334"/>
                    <a:pt x="547228" y="91793"/>
                  </a:cubicBezTo>
                  <a:cubicBezTo>
                    <a:pt x="553112" y="92970"/>
                    <a:pt x="559059" y="93869"/>
                    <a:pt x="564881" y="95324"/>
                  </a:cubicBezTo>
                  <a:cubicBezTo>
                    <a:pt x="568491" y="96227"/>
                    <a:pt x="571769" y="98484"/>
                    <a:pt x="575472" y="98854"/>
                  </a:cubicBezTo>
                  <a:cubicBezTo>
                    <a:pt x="595413" y="100848"/>
                    <a:pt x="615485" y="101208"/>
                    <a:pt x="635491" y="102385"/>
                  </a:cubicBezTo>
                  <a:cubicBezTo>
                    <a:pt x="664568" y="112077"/>
                    <a:pt x="649306" y="108394"/>
                    <a:pt x="681387" y="112976"/>
                  </a:cubicBezTo>
                  <a:cubicBezTo>
                    <a:pt x="694475" y="117339"/>
                    <a:pt x="688650" y="114843"/>
                    <a:pt x="699040" y="120037"/>
                  </a:cubicBezTo>
                  <a:lnTo>
                    <a:pt x="790833" y="134159"/>
                  </a:lnTo>
                  <a:cubicBezTo>
                    <a:pt x="843397" y="160441"/>
                    <a:pt x="801307" y="144127"/>
                    <a:pt x="889687" y="151812"/>
                  </a:cubicBezTo>
                  <a:cubicBezTo>
                    <a:pt x="893394" y="152134"/>
                    <a:pt x="896668" y="154439"/>
                    <a:pt x="900278" y="155342"/>
                  </a:cubicBezTo>
                  <a:cubicBezTo>
                    <a:pt x="929355" y="162611"/>
                    <a:pt x="906719" y="155165"/>
                    <a:pt x="932053" y="162403"/>
                  </a:cubicBezTo>
                  <a:cubicBezTo>
                    <a:pt x="935631" y="163425"/>
                    <a:pt x="939391" y="164127"/>
                    <a:pt x="942644" y="165934"/>
                  </a:cubicBezTo>
                  <a:cubicBezTo>
                    <a:pt x="950062" y="170055"/>
                    <a:pt x="955776" y="177373"/>
                    <a:pt x="963827" y="180056"/>
                  </a:cubicBezTo>
                  <a:cubicBezTo>
                    <a:pt x="970857" y="182399"/>
                    <a:pt x="981454" y="186231"/>
                    <a:pt x="988541" y="187117"/>
                  </a:cubicBezTo>
                  <a:cubicBezTo>
                    <a:pt x="1002603" y="188875"/>
                    <a:pt x="1016785" y="189470"/>
                    <a:pt x="1030907" y="190647"/>
                  </a:cubicBezTo>
                  <a:lnTo>
                    <a:pt x="1062681" y="201239"/>
                  </a:lnTo>
                  <a:cubicBezTo>
                    <a:pt x="1066212" y="202416"/>
                    <a:pt x="1069663" y="203866"/>
                    <a:pt x="1073273" y="204769"/>
                  </a:cubicBezTo>
                  <a:lnTo>
                    <a:pt x="1087395" y="208300"/>
                  </a:lnTo>
                  <a:cubicBezTo>
                    <a:pt x="1090925" y="210654"/>
                    <a:pt x="1094986" y="212361"/>
                    <a:pt x="1097986" y="215361"/>
                  </a:cubicBezTo>
                  <a:cubicBezTo>
                    <a:pt x="1100986" y="218361"/>
                    <a:pt x="1101734" y="223301"/>
                    <a:pt x="1105047" y="225952"/>
                  </a:cubicBezTo>
                  <a:cubicBezTo>
                    <a:pt x="1107351" y="227795"/>
                    <a:pt x="1128835" y="232782"/>
                    <a:pt x="1129761" y="233013"/>
                  </a:cubicBezTo>
                  <a:cubicBezTo>
                    <a:pt x="1133291" y="235367"/>
                    <a:pt x="1136557" y="238176"/>
                    <a:pt x="1140352" y="240074"/>
                  </a:cubicBezTo>
                  <a:cubicBezTo>
                    <a:pt x="1143681" y="241738"/>
                    <a:pt x="1147236" y="243283"/>
                    <a:pt x="1150944" y="243605"/>
                  </a:cubicBezTo>
                  <a:cubicBezTo>
                    <a:pt x="1174421" y="245647"/>
                    <a:pt x="1198017" y="245958"/>
                    <a:pt x="1221554" y="247135"/>
                  </a:cubicBezTo>
                  <a:cubicBezTo>
                    <a:pt x="1225084" y="248312"/>
                    <a:pt x="1229239" y="248341"/>
                    <a:pt x="1232145" y="250666"/>
                  </a:cubicBezTo>
                  <a:cubicBezTo>
                    <a:pt x="1240206" y="257115"/>
                    <a:pt x="1237030" y="266577"/>
                    <a:pt x="1249798" y="268318"/>
                  </a:cubicBezTo>
                  <a:cubicBezTo>
                    <a:pt x="1271983" y="271343"/>
                    <a:pt x="1294517" y="270672"/>
                    <a:pt x="1316877" y="271849"/>
                  </a:cubicBezTo>
                  <a:cubicBezTo>
                    <a:pt x="1320408" y="274203"/>
                    <a:pt x="1324468" y="275910"/>
                    <a:pt x="1327469" y="278910"/>
                  </a:cubicBezTo>
                  <a:cubicBezTo>
                    <a:pt x="1330469" y="281910"/>
                    <a:pt x="1330932" y="287252"/>
                    <a:pt x="1334530" y="289501"/>
                  </a:cubicBezTo>
                  <a:cubicBezTo>
                    <a:pt x="1340842" y="293446"/>
                    <a:pt x="1348652" y="294208"/>
                    <a:pt x="1355713" y="296562"/>
                  </a:cubicBezTo>
                  <a:cubicBezTo>
                    <a:pt x="1367422" y="300465"/>
                    <a:pt x="1362583" y="300093"/>
                    <a:pt x="1369835" y="300093"/>
                  </a:cubicBezTo>
                  <a:lnTo>
                    <a:pt x="1398079" y="310684"/>
                  </a:lnTo>
                  <a:lnTo>
                    <a:pt x="1539299" y="310684"/>
                  </a:lnTo>
                  <a:lnTo>
                    <a:pt x="1592257" y="353050"/>
                  </a:lnTo>
                  <a:lnTo>
                    <a:pt x="1722885" y="353050"/>
                  </a:lnTo>
                  <a:lnTo>
                    <a:pt x="1729946" y="367172"/>
                  </a:lnTo>
                  <a:lnTo>
                    <a:pt x="1881758" y="367172"/>
                  </a:lnTo>
                  <a:lnTo>
                    <a:pt x="1913532" y="398947"/>
                  </a:lnTo>
                  <a:cubicBezTo>
                    <a:pt x="1922947" y="403654"/>
                    <a:pt x="1931920" y="409373"/>
                    <a:pt x="1941776" y="413069"/>
                  </a:cubicBezTo>
                  <a:cubicBezTo>
                    <a:pt x="1950863" y="416476"/>
                    <a:pt x="1960814" y="417061"/>
                    <a:pt x="1970020" y="420130"/>
                  </a:cubicBezTo>
                  <a:lnTo>
                    <a:pt x="2001795" y="430721"/>
                  </a:lnTo>
                  <a:lnTo>
                    <a:pt x="2012386" y="434252"/>
                  </a:lnTo>
                  <a:cubicBezTo>
                    <a:pt x="2015917" y="435429"/>
                    <a:pt x="2019649" y="436117"/>
                    <a:pt x="2022978" y="437782"/>
                  </a:cubicBezTo>
                  <a:lnTo>
                    <a:pt x="2030039" y="441313"/>
                  </a:lnTo>
                  <a:lnTo>
                    <a:pt x="2079466" y="441313"/>
                  </a:lnTo>
                  <a:lnTo>
                    <a:pt x="2104179" y="455435"/>
                  </a:lnTo>
                  <a:lnTo>
                    <a:pt x="2245399" y="455435"/>
                  </a:lnTo>
                  <a:lnTo>
                    <a:pt x="2291296" y="469557"/>
                  </a:lnTo>
                  <a:lnTo>
                    <a:pt x="2485474" y="469557"/>
                  </a:lnTo>
                  <a:lnTo>
                    <a:pt x="2506657" y="483679"/>
                  </a:lnTo>
                  <a:cubicBezTo>
                    <a:pt x="2519602" y="484856"/>
                    <a:pt x="2532624" y="485371"/>
                    <a:pt x="2545492" y="487209"/>
                  </a:cubicBezTo>
                  <a:cubicBezTo>
                    <a:pt x="2549176" y="487735"/>
                    <a:pt x="2553178" y="488415"/>
                    <a:pt x="2556084" y="490740"/>
                  </a:cubicBezTo>
                  <a:cubicBezTo>
                    <a:pt x="2559397" y="493391"/>
                    <a:pt x="2559832" y="498680"/>
                    <a:pt x="2563145" y="501331"/>
                  </a:cubicBezTo>
                  <a:cubicBezTo>
                    <a:pt x="2566051" y="503656"/>
                    <a:pt x="2570408" y="503198"/>
                    <a:pt x="2573736" y="504862"/>
                  </a:cubicBezTo>
                  <a:cubicBezTo>
                    <a:pt x="2597975" y="516982"/>
                    <a:pt x="2567929" y="508644"/>
                    <a:pt x="2601980" y="515453"/>
                  </a:cubicBezTo>
                  <a:cubicBezTo>
                    <a:pt x="2605746" y="541814"/>
                    <a:pt x="2599627" y="534283"/>
                    <a:pt x="2609041" y="543697"/>
                  </a:cubicBezTo>
                  <a:lnTo>
                    <a:pt x="2739670" y="543697"/>
                  </a:lnTo>
                  <a:lnTo>
                    <a:pt x="2739670" y="571941"/>
                  </a:lnTo>
                  <a:lnTo>
                    <a:pt x="2778505" y="571941"/>
                  </a:lnTo>
                  <a:lnTo>
                    <a:pt x="2778505" y="610777"/>
                  </a:lnTo>
                  <a:lnTo>
                    <a:pt x="2813810" y="610777"/>
                  </a:lnTo>
                  <a:lnTo>
                    <a:pt x="2817341" y="646082"/>
                  </a:lnTo>
                  <a:lnTo>
                    <a:pt x="2817341" y="699039"/>
                  </a:lnTo>
                  <a:lnTo>
                    <a:pt x="3597582" y="699039"/>
                  </a:lnTo>
                </a:path>
              </a:pathLst>
            </a:cu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66" name="TextBox 65">
              <a:extLst>
                <a:ext uri="{FF2B5EF4-FFF2-40B4-BE49-F238E27FC236}">
                  <a16:creationId xmlns:a16="http://schemas.microsoft.com/office/drawing/2014/main" id="{DC849267-A74A-DB5C-36AE-862B3056DB63}"/>
                </a:ext>
              </a:extLst>
            </p:cNvPr>
            <p:cNvSpPr txBox="1"/>
            <p:nvPr/>
          </p:nvSpPr>
          <p:spPr>
            <a:xfrm>
              <a:off x="4963298" y="829081"/>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67" name="TextBox 66">
              <a:extLst>
                <a:ext uri="{FF2B5EF4-FFF2-40B4-BE49-F238E27FC236}">
                  <a16:creationId xmlns:a16="http://schemas.microsoft.com/office/drawing/2014/main" id="{F9814FA1-2EF2-7EAF-8E8A-832EA159AD7A}"/>
                </a:ext>
              </a:extLst>
            </p:cNvPr>
            <p:cNvSpPr txBox="1"/>
            <p:nvPr/>
          </p:nvSpPr>
          <p:spPr>
            <a:xfrm>
              <a:off x="5528767" y="917932"/>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68" name="TextBox 67">
              <a:extLst>
                <a:ext uri="{FF2B5EF4-FFF2-40B4-BE49-F238E27FC236}">
                  <a16:creationId xmlns:a16="http://schemas.microsoft.com/office/drawing/2014/main" id="{EBF56C1A-0A81-B81F-B628-6B44810FA396}"/>
                </a:ext>
              </a:extLst>
            </p:cNvPr>
            <p:cNvSpPr txBox="1"/>
            <p:nvPr/>
          </p:nvSpPr>
          <p:spPr>
            <a:xfrm>
              <a:off x="6196620" y="1084454"/>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69" name="TextBox 68">
              <a:extLst>
                <a:ext uri="{FF2B5EF4-FFF2-40B4-BE49-F238E27FC236}">
                  <a16:creationId xmlns:a16="http://schemas.microsoft.com/office/drawing/2014/main" id="{16120DD8-1A24-2408-DC5B-F5EDAD3D5E56}"/>
                </a:ext>
              </a:extLst>
            </p:cNvPr>
            <p:cNvSpPr txBox="1"/>
            <p:nvPr/>
          </p:nvSpPr>
          <p:spPr>
            <a:xfrm>
              <a:off x="6228983" y="1088573"/>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grpSp>
          <p:nvGrpSpPr>
            <p:cNvPr id="70" name="Group 69">
              <a:extLst>
                <a:ext uri="{FF2B5EF4-FFF2-40B4-BE49-F238E27FC236}">
                  <a16:creationId xmlns:a16="http://schemas.microsoft.com/office/drawing/2014/main" id="{8AFEE835-7610-8AC6-E31E-223331DB06F8}"/>
                </a:ext>
              </a:extLst>
            </p:cNvPr>
            <p:cNvGrpSpPr/>
            <p:nvPr/>
          </p:nvGrpSpPr>
          <p:grpSpPr>
            <a:xfrm>
              <a:off x="6311361" y="1122112"/>
              <a:ext cx="227750" cy="226033"/>
              <a:chOff x="6568499" y="779065"/>
              <a:chExt cx="227750" cy="226033"/>
            </a:xfrm>
          </p:grpSpPr>
          <p:sp>
            <p:nvSpPr>
              <p:cNvPr id="334" name="TextBox 333">
                <a:extLst>
                  <a:ext uri="{FF2B5EF4-FFF2-40B4-BE49-F238E27FC236}">
                    <a16:creationId xmlns:a16="http://schemas.microsoft.com/office/drawing/2014/main" id="{BFC863D9-2148-FE0D-B5F6-C11634DDDFC5}"/>
                  </a:ext>
                </a:extLst>
              </p:cNvPr>
              <p:cNvSpPr txBox="1"/>
              <p:nvPr/>
            </p:nvSpPr>
            <p:spPr>
              <a:xfrm>
                <a:off x="6568499" y="78200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335" name="TextBox 334">
                <a:extLst>
                  <a:ext uri="{FF2B5EF4-FFF2-40B4-BE49-F238E27FC236}">
                    <a16:creationId xmlns:a16="http://schemas.microsoft.com/office/drawing/2014/main" id="{8ACB96AB-F43B-321D-5BF2-71B8BB6E81F2}"/>
                  </a:ext>
                </a:extLst>
              </p:cNvPr>
              <p:cNvSpPr txBox="1"/>
              <p:nvPr/>
            </p:nvSpPr>
            <p:spPr>
              <a:xfrm>
                <a:off x="6583210" y="779065"/>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grpSp>
        <p:grpSp>
          <p:nvGrpSpPr>
            <p:cNvPr id="71" name="Group 70">
              <a:extLst>
                <a:ext uri="{FF2B5EF4-FFF2-40B4-BE49-F238E27FC236}">
                  <a16:creationId xmlns:a16="http://schemas.microsoft.com/office/drawing/2014/main" id="{489DD558-FF5D-7D24-F503-9FB4248AFFD2}"/>
                </a:ext>
              </a:extLst>
            </p:cNvPr>
            <p:cNvGrpSpPr/>
            <p:nvPr/>
          </p:nvGrpSpPr>
          <p:grpSpPr>
            <a:xfrm>
              <a:off x="6347255" y="1126231"/>
              <a:ext cx="227750" cy="226033"/>
              <a:chOff x="6568499" y="779065"/>
              <a:chExt cx="227750" cy="226033"/>
            </a:xfrm>
          </p:grpSpPr>
          <p:sp>
            <p:nvSpPr>
              <p:cNvPr id="332" name="TextBox 331">
                <a:extLst>
                  <a:ext uri="{FF2B5EF4-FFF2-40B4-BE49-F238E27FC236}">
                    <a16:creationId xmlns:a16="http://schemas.microsoft.com/office/drawing/2014/main" id="{2315D85A-6589-1D3C-7826-8A66223C9465}"/>
                  </a:ext>
                </a:extLst>
              </p:cNvPr>
              <p:cNvSpPr txBox="1"/>
              <p:nvPr/>
            </p:nvSpPr>
            <p:spPr>
              <a:xfrm>
                <a:off x="6568499" y="78200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333" name="TextBox 332">
                <a:extLst>
                  <a:ext uri="{FF2B5EF4-FFF2-40B4-BE49-F238E27FC236}">
                    <a16:creationId xmlns:a16="http://schemas.microsoft.com/office/drawing/2014/main" id="{051AFFA7-F4D7-502D-CFE5-ED3591350F39}"/>
                  </a:ext>
                </a:extLst>
              </p:cNvPr>
              <p:cNvSpPr txBox="1"/>
              <p:nvPr/>
            </p:nvSpPr>
            <p:spPr>
              <a:xfrm>
                <a:off x="6583210" y="779065"/>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grpSp>
        <p:grpSp>
          <p:nvGrpSpPr>
            <p:cNvPr id="72" name="Group 71">
              <a:extLst>
                <a:ext uri="{FF2B5EF4-FFF2-40B4-BE49-F238E27FC236}">
                  <a16:creationId xmlns:a16="http://schemas.microsoft.com/office/drawing/2014/main" id="{21FBD836-B551-59B0-E6AA-CC6BD49EEDA6}"/>
                </a:ext>
              </a:extLst>
            </p:cNvPr>
            <p:cNvGrpSpPr/>
            <p:nvPr/>
          </p:nvGrpSpPr>
          <p:grpSpPr>
            <a:xfrm>
              <a:off x="6389621" y="1125643"/>
              <a:ext cx="256583" cy="227798"/>
              <a:chOff x="7172804" y="468381"/>
              <a:chExt cx="256583" cy="227798"/>
            </a:xfrm>
          </p:grpSpPr>
          <p:grpSp>
            <p:nvGrpSpPr>
              <p:cNvPr id="326" name="Group 325">
                <a:extLst>
                  <a:ext uri="{FF2B5EF4-FFF2-40B4-BE49-F238E27FC236}">
                    <a16:creationId xmlns:a16="http://schemas.microsoft.com/office/drawing/2014/main" id="{855A40EA-3C2C-AECE-E336-CCB336A35CCC}"/>
                  </a:ext>
                </a:extLst>
              </p:cNvPr>
              <p:cNvGrpSpPr/>
              <p:nvPr/>
            </p:nvGrpSpPr>
            <p:grpSpPr>
              <a:xfrm>
                <a:off x="7172804" y="468381"/>
                <a:ext cx="227750" cy="223679"/>
                <a:chOff x="6568499" y="782007"/>
                <a:chExt cx="227750" cy="223679"/>
              </a:xfrm>
            </p:grpSpPr>
            <p:sp>
              <p:nvSpPr>
                <p:cNvPr id="330" name="TextBox 329">
                  <a:extLst>
                    <a:ext uri="{FF2B5EF4-FFF2-40B4-BE49-F238E27FC236}">
                      <a16:creationId xmlns:a16="http://schemas.microsoft.com/office/drawing/2014/main" id="{FD4BB446-4E25-7627-4AB1-CC36F63356E9}"/>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331" name="TextBox 330">
                  <a:extLst>
                    <a:ext uri="{FF2B5EF4-FFF2-40B4-BE49-F238E27FC236}">
                      <a16:creationId xmlns:a16="http://schemas.microsoft.com/office/drawing/2014/main" id="{222210F8-C855-F8B0-EE2E-CCC166B2D49A}"/>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grpSp>
          <p:grpSp>
            <p:nvGrpSpPr>
              <p:cNvPr id="327" name="Group 326">
                <a:extLst>
                  <a:ext uri="{FF2B5EF4-FFF2-40B4-BE49-F238E27FC236}">
                    <a16:creationId xmlns:a16="http://schemas.microsoft.com/office/drawing/2014/main" id="{E239A61C-1F7A-E680-0740-54661F417625}"/>
                  </a:ext>
                </a:extLst>
              </p:cNvPr>
              <p:cNvGrpSpPr/>
              <p:nvPr/>
            </p:nvGrpSpPr>
            <p:grpSpPr>
              <a:xfrm>
                <a:off x="7201637" y="472500"/>
                <a:ext cx="227750" cy="223679"/>
                <a:chOff x="6568499" y="782007"/>
                <a:chExt cx="227750" cy="223679"/>
              </a:xfrm>
            </p:grpSpPr>
            <p:sp>
              <p:nvSpPr>
                <p:cNvPr id="328" name="TextBox 327">
                  <a:extLst>
                    <a:ext uri="{FF2B5EF4-FFF2-40B4-BE49-F238E27FC236}">
                      <a16:creationId xmlns:a16="http://schemas.microsoft.com/office/drawing/2014/main" id="{DB35F2E7-DA2C-ABBC-99DD-64127C17E35F}"/>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329" name="TextBox 328">
                  <a:extLst>
                    <a:ext uri="{FF2B5EF4-FFF2-40B4-BE49-F238E27FC236}">
                      <a16:creationId xmlns:a16="http://schemas.microsoft.com/office/drawing/2014/main" id="{128F2287-48B0-EBC1-E5E4-A5015AE13E64}"/>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grpSp>
        </p:grpSp>
        <p:grpSp>
          <p:nvGrpSpPr>
            <p:cNvPr id="73" name="Group 72">
              <a:extLst>
                <a:ext uri="{FF2B5EF4-FFF2-40B4-BE49-F238E27FC236}">
                  <a16:creationId xmlns:a16="http://schemas.microsoft.com/office/drawing/2014/main" id="{994157E0-C1E9-49BD-A057-6F394B4C7F34}"/>
                </a:ext>
              </a:extLst>
            </p:cNvPr>
            <p:cNvGrpSpPr/>
            <p:nvPr/>
          </p:nvGrpSpPr>
          <p:grpSpPr>
            <a:xfrm>
              <a:off x="6464350" y="1143884"/>
              <a:ext cx="256583" cy="227798"/>
              <a:chOff x="7172804" y="468381"/>
              <a:chExt cx="256583" cy="227798"/>
            </a:xfrm>
          </p:grpSpPr>
          <p:grpSp>
            <p:nvGrpSpPr>
              <p:cNvPr id="320" name="Group 319">
                <a:extLst>
                  <a:ext uri="{FF2B5EF4-FFF2-40B4-BE49-F238E27FC236}">
                    <a16:creationId xmlns:a16="http://schemas.microsoft.com/office/drawing/2014/main" id="{0BBA40E1-66C0-9EE0-F4AA-8EFC8A4862BA}"/>
                  </a:ext>
                </a:extLst>
              </p:cNvPr>
              <p:cNvGrpSpPr/>
              <p:nvPr/>
            </p:nvGrpSpPr>
            <p:grpSpPr>
              <a:xfrm>
                <a:off x="7172804" y="468381"/>
                <a:ext cx="227750" cy="223679"/>
                <a:chOff x="6568499" y="782007"/>
                <a:chExt cx="227750" cy="223679"/>
              </a:xfrm>
            </p:grpSpPr>
            <p:sp>
              <p:nvSpPr>
                <p:cNvPr id="324" name="TextBox 323">
                  <a:extLst>
                    <a:ext uri="{FF2B5EF4-FFF2-40B4-BE49-F238E27FC236}">
                      <a16:creationId xmlns:a16="http://schemas.microsoft.com/office/drawing/2014/main" id="{B59F2EFA-BB65-42EC-F237-A2C0A7C12BDB}"/>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325" name="TextBox 324">
                  <a:extLst>
                    <a:ext uri="{FF2B5EF4-FFF2-40B4-BE49-F238E27FC236}">
                      <a16:creationId xmlns:a16="http://schemas.microsoft.com/office/drawing/2014/main" id="{C600C5E9-E2CF-72A8-29FD-CEC54C63FEAB}"/>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grpSp>
          <p:grpSp>
            <p:nvGrpSpPr>
              <p:cNvPr id="321" name="Group 320">
                <a:extLst>
                  <a:ext uri="{FF2B5EF4-FFF2-40B4-BE49-F238E27FC236}">
                    <a16:creationId xmlns:a16="http://schemas.microsoft.com/office/drawing/2014/main" id="{E0E82DD0-5213-DCB3-36D5-7D3E070516E1}"/>
                  </a:ext>
                </a:extLst>
              </p:cNvPr>
              <p:cNvGrpSpPr/>
              <p:nvPr/>
            </p:nvGrpSpPr>
            <p:grpSpPr>
              <a:xfrm>
                <a:off x="7201637" y="472500"/>
                <a:ext cx="227750" cy="223679"/>
                <a:chOff x="6568499" y="782007"/>
                <a:chExt cx="227750" cy="223679"/>
              </a:xfrm>
            </p:grpSpPr>
            <p:sp>
              <p:nvSpPr>
                <p:cNvPr id="322" name="TextBox 321">
                  <a:extLst>
                    <a:ext uri="{FF2B5EF4-FFF2-40B4-BE49-F238E27FC236}">
                      <a16:creationId xmlns:a16="http://schemas.microsoft.com/office/drawing/2014/main" id="{1B53A3EC-F0EC-F486-7587-79C41791B827}"/>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323" name="TextBox 322">
                  <a:extLst>
                    <a:ext uri="{FF2B5EF4-FFF2-40B4-BE49-F238E27FC236}">
                      <a16:creationId xmlns:a16="http://schemas.microsoft.com/office/drawing/2014/main" id="{0ACF5628-7D36-0F48-F494-9DDCF4601757}"/>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grpSp>
        </p:grpSp>
        <p:grpSp>
          <p:nvGrpSpPr>
            <p:cNvPr id="74" name="Group 73">
              <a:extLst>
                <a:ext uri="{FF2B5EF4-FFF2-40B4-BE49-F238E27FC236}">
                  <a16:creationId xmlns:a16="http://schemas.microsoft.com/office/drawing/2014/main" id="{BB4813F3-8F39-5272-4501-95F33313AC73}"/>
                </a:ext>
              </a:extLst>
            </p:cNvPr>
            <p:cNvGrpSpPr/>
            <p:nvPr/>
          </p:nvGrpSpPr>
          <p:grpSpPr>
            <a:xfrm>
              <a:off x="6506716" y="1161536"/>
              <a:ext cx="256583" cy="227798"/>
              <a:chOff x="7172804" y="468381"/>
              <a:chExt cx="256583" cy="227798"/>
            </a:xfrm>
          </p:grpSpPr>
          <p:grpSp>
            <p:nvGrpSpPr>
              <p:cNvPr id="314" name="Group 313">
                <a:extLst>
                  <a:ext uri="{FF2B5EF4-FFF2-40B4-BE49-F238E27FC236}">
                    <a16:creationId xmlns:a16="http://schemas.microsoft.com/office/drawing/2014/main" id="{5DCBF7C6-D6FB-658A-F373-B407EAC62A77}"/>
                  </a:ext>
                </a:extLst>
              </p:cNvPr>
              <p:cNvGrpSpPr/>
              <p:nvPr/>
            </p:nvGrpSpPr>
            <p:grpSpPr>
              <a:xfrm>
                <a:off x="7172804" y="468381"/>
                <a:ext cx="227750" cy="223679"/>
                <a:chOff x="6568499" y="782007"/>
                <a:chExt cx="227750" cy="223679"/>
              </a:xfrm>
            </p:grpSpPr>
            <p:sp>
              <p:nvSpPr>
                <p:cNvPr id="318" name="TextBox 317">
                  <a:extLst>
                    <a:ext uri="{FF2B5EF4-FFF2-40B4-BE49-F238E27FC236}">
                      <a16:creationId xmlns:a16="http://schemas.microsoft.com/office/drawing/2014/main" id="{B8611C40-4E0E-83C9-C966-64F6FA313452}"/>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319" name="TextBox 318">
                  <a:extLst>
                    <a:ext uri="{FF2B5EF4-FFF2-40B4-BE49-F238E27FC236}">
                      <a16:creationId xmlns:a16="http://schemas.microsoft.com/office/drawing/2014/main" id="{45BECAE8-55BF-5C27-99FF-42B840AF44F8}"/>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grpSp>
          <p:grpSp>
            <p:nvGrpSpPr>
              <p:cNvPr id="315" name="Group 314">
                <a:extLst>
                  <a:ext uri="{FF2B5EF4-FFF2-40B4-BE49-F238E27FC236}">
                    <a16:creationId xmlns:a16="http://schemas.microsoft.com/office/drawing/2014/main" id="{9BE1E217-6575-9336-2D4D-3CFDF7D79BFF}"/>
                  </a:ext>
                </a:extLst>
              </p:cNvPr>
              <p:cNvGrpSpPr/>
              <p:nvPr/>
            </p:nvGrpSpPr>
            <p:grpSpPr>
              <a:xfrm>
                <a:off x="7201637" y="472500"/>
                <a:ext cx="227750" cy="223679"/>
                <a:chOff x="6568499" y="782007"/>
                <a:chExt cx="227750" cy="223679"/>
              </a:xfrm>
            </p:grpSpPr>
            <p:sp>
              <p:nvSpPr>
                <p:cNvPr id="316" name="TextBox 315">
                  <a:extLst>
                    <a:ext uri="{FF2B5EF4-FFF2-40B4-BE49-F238E27FC236}">
                      <a16:creationId xmlns:a16="http://schemas.microsoft.com/office/drawing/2014/main" id="{AD6336C8-1BC2-50C9-7166-190E19939663}"/>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317" name="TextBox 316">
                  <a:extLst>
                    <a:ext uri="{FF2B5EF4-FFF2-40B4-BE49-F238E27FC236}">
                      <a16:creationId xmlns:a16="http://schemas.microsoft.com/office/drawing/2014/main" id="{E248D346-2291-330B-6AA7-84067A78E0EB}"/>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grpSp>
        </p:grpSp>
        <p:grpSp>
          <p:nvGrpSpPr>
            <p:cNvPr id="75" name="Group 74">
              <a:extLst>
                <a:ext uri="{FF2B5EF4-FFF2-40B4-BE49-F238E27FC236}">
                  <a16:creationId xmlns:a16="http://schemas.microsoft.com/office/drawing/2014/main" id="{9F199BFD-4E11-1A7A-7656-5D02D9E121D1}"/>
                </a:ext>
              </a:extLst>
            </p:cNvPr>
            <p:cNvGrpSpPr/>
            <p:nvPr/>
          </p:nvGrpSpPr>
          <p:grpSpPr>
            <a:xfrm>
              <a:off x="6570265" y="1165067"/>
              <a:ext cx="256583" cy="227798"/>
              <a:chOff x="7172804" y="468381"/>
              <a:chExt cx="256583" cy="227798"/>
            </a:xfrm>
          </p:grpSpPr>
          <p:grpSp>
            <p:nvGrpSpPr>
              <p:cNvPr id="308" name="Group 307">
                <a:extLst>
                  <a:ext uri="{FF2B5EF4-FFF2-40B4-BE49-F238E27FC236}">
                    <a16:creationId xmlns:a16="http://schemas.microsoft.com/office/drawing/2014/main" id="{8A6810A5-A6BA-C41F-1897-4AA53A71668C}"/>
                  </a:ext>
                </a:extLst>
              </p:cNvPr>
              <p:cNvGrpSpPr/>
              <p:nvPr/>
            </p:nvGrpSpPr>
            <p:grpSpPr>
              <a:xfrm>
                <a:off x="7172804" y="468381"/>
                <a:ext cx="227750" cy="223679"/>
                <a:chOff x="6568499" y="782007"/>
                <a:chExt cx="227750" cy="223679"/>
              </a:xfrm>
            </p:grpSpPr>
            <p:sp>
              <p:nvSpPr>
                <p:cNvPr id="312" name="TextBox 311">
                  <a:extLst>
                    <a:ext uri="{FF2B5EF4-FFF2-40B4-BE49-F238E27FC236}">
                      <a16:creationId xmlns:a16="http://schemas.microsoft.com/office/drawing/2014/main" id="{52E243C9-A8AA-1613-8A09-E3F873884CD2}"/>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313" name="TextBox 312">
                  <a:extLst>
                    <a:ext uri="{FF2B5EF4-FFF2-40B4-BE49-F238E27FC236}">
                      <a16:creationId xmlns:a16="http://schemas.microsoft.com/office/drawing/2014/main" id="{4970399F-5ED7-7FD8-4253-EC33405058D8}"/>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grpSp>
          <p:grpSp>
            <p:nvGrpSpPr>
              <p:cNvPr id="309" name="Group 308">
                <a:extLst>
                  <a:ext uri="{FF2B5EF4-FFF2-40B4-BE49-F238E27FC236}">
                    <a16:creationId xmlns:a16="http://schemas.microsoft.com/office/drawing/2014/main" id="{1593257C-19A1-2F4E-C4F5-F0FE3000EE88}"/>
                  </a:ext>
                </a:extLst>
              </p:cNvPr>
              <p:cNvGrpSpPr/>
              <p:nvPr/>
            </p:nvGrpSpPr>
            <p:grpSpPr>
              <a:xfrm>
                <a:off x="7201637" y="472500"/>
                <a:ext cx="227750" cy="223679"/>
                <a:chOff x="6568499" y="782007"/>
                <a:chExt cx="227750" cy="223679"/>
              </a:xfrm>
            </p:grpSpPr>
            <p:sp>
              <p:nvSpPr>
                <p:cNvPr id="310" name="TextBox 309">
                  <a:extLst>
                    <a:ext uri="{FF2B5EF4-FFF2-40B4-BE49-F238E27FC236}">
                      <a16:creationId xmlns:a16="http://schemas.microsoft.com/office/drawing/2014/main" id="{7FF061FB-1830-F299-4139-389A9D19D4C0}"/>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311" name="TextBox 310">
                  <a:extLst>
                    <a:ext uri="{FF2B5EF4-FFF2-40B4-BE49-F238E27FC236}">
                      <a16:creationId xmlns:a16="http://schemas.microsoft.com/office/drawing/2014/main" id="{C8151310-7E72-5140-946F-6F1D4732D77F}"/>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grpSp>
        </p:grpSp>
        <p:grpSp>
          <p:nvGrpSpPr>
            <p:cNvPr id="76" name="Group 75">
              <a:extLst>
                <a:ext uri="{FF2B5EF4-FFF2-40B4-BE49-F238E27FC236}">
                  <a16:creationId xmlns:a16="http://schemas.microsoft.com/office/drawing/2014/main" id="{2E1DC6BA-60CE-6D70-85FE-56CDBD1A77BD}"/>
                </a:ext>
              </a:extLst>
            </p:cNvPr>
            <p:cNvGrpSpPr/>
            <p:nvPr/>
          </p:nvGrpSpPr>
          <p:grpSpPr>
            <a:xfrm>
              <a:off x="6665588" y="1179189"/>
              <a:ext cx="256583" cy="227798"/>
              <a:chOff x="7172804" y="468381"/>
              <a:chExt cx="256583" cy="227798"/>
            </a:xfrm>
          </p:grpSpPr>
          <p:grpSp>
            <p:nvGrpSpPr>
              <p:cNvPr id="302" name="Group 301">
                <a:extLst>
                  <a:ext uri="{FF2B5EF4-FFF2-40B4-BE49-F238E27FC236}">
                    <a16:creationId xmlns:a16="http://schemas.microsoft.com/office/drawing/2014/main" id="{78AE2887-CB3E-96B8-BD64-89B81C5FF381}"/>
                  </a:ext>
                </a:extLst>
              </p:cNvPr>
              <p:cNvGrpSpPr/>
              <p:nvPr/>
            </p:nvGrpSpPr>
            <p:grpSpPr>
              <a:xfrm>
                <a:off x="7172804" y="468381"/>
                <a:ext cx="227750" cy="223679"/>
                <a:chOff x="6568499" y="782007"/>
                <a:chExt cx="227750" cy="223679"/>
              </a:xfrm>
            </p:grpSpPr>
            <p:sp>
              <p:nvSpPr>
                <p:cNvPr id="306" name="TextBox 305">
                  <a:extLst>
                    <a:ext uri="{FF2B5EF4-FFF2-40B4-BE49-F238E27FC236}">
                      <a16:creationId xmlns:a16="http://schemas.microsoft.com/office/drawing/2014/main" id="{3A312E4B-D061-8067-78A9-7EA8AB7E21DB}"/>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307" name="TextBox 306">
                  <a:extLst>
                    <a:ext uri="{FF2B5EF4-FFF2-40B4-BE49-F238E27FC236}">
                      <a16:creationId xmlns:a16="http://schemas.microsoft.com/office/drawing/2014/main" id="{41A67E44-369C-FBEB-5BA0-DB54AD03784E}"/>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grpSp>
          <p:grpSp>
            <p:nvGrpSpPr>
              <p:cNvPr id="303" name="Group 302">
                <a:extLst>
                  <a:ext uri="{FF2B5EF4-FFF2-40B4-BE49-F238E27FC236}">
                    <a16:creationId xmlns:a16="http://schemas.microsoft.com/office/drawing/2014/main" id="{49FC49FB-6CE4-6AC7-6C6F-34FFB561D10E}"/>
                  </a:ext>
                </a:extLst>
              </p:cNvPr>
              <p:cNvGrpSpPr/>
              <p:nvPr/>
            </p:nvGrpSpPr>
            <p:grpSpPr>
              <a:xfrm>
                <a:off x="7201637" y="472500"/>
                <a:ext cx="227750" cy="223679"/>
                <a:chOff x="6568499" y="782007"/>
                <a:chExt cx="227750" cy="223679"/>
              </a:xfrm>
            </p:grpSpPr>
            <p:sp>
              <p:nvSpPr>
                <p:cNvPr id="304" name="TextBox 303">
                  <a:extLst>
                    <a:ext uri="{FF2B5EF4-FFF2-40B4-BE49-F238E27FC236}">
                      <a16:creationId xmlns:a16="http://schemas.microsoft.com/office/drawing/2014/main" id="{FEE02D54-CFE7-9D20-80F4-DA3BE8275D09}"/>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305" name="TextBox 304">
                  <a:extLst>
                    <a:ext uri="{FF2B5EF4-FFF2-40B4-BE49-F238E27FC236}">
                      <a16:creationId xmlns:a16="http://schemas.microsoft.com/office/drawing/2014/main" id="{9F4734AA-BFBF-409C-78F4-88EFB65AC45B}"/>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grpSp>
        </p:grpSp>
        <p:grpSp>
          <p:nvGrpSpPr>
            <p:cNvPr id="77" name="Group 76">
              <a:extLst>
                <a:ext uri="{FF2B5EF4-FFF2-40B4-BE49-F238E27FC236}">
                  <a16:creationId xmlns:a16="http://schemas.microsoft.com/office/drawing/2014/main" id="{EDC03D3C-8D8B-AC14-794F-E0027196946E}"/>
                </a:ext>
              </a:extLst>
            </p:cNvPr>
            <p:cNvGrpSpPr/>
            <p:nvPr/>
          </p:nvGrpSpPr>
          <p:grpSpPr>
            <a:xfrm>
              <a:off x="6820931" y="1210964"/>
              <a:ext cx="256583" cy="227798"/>
              <a:chOff x="7172804" y="468381"/>
              <a:chExt cx="256583" cy="227798"/>
            </a:xfrm>
          </p:grpSpPr>
          <p:grpSp>
            <p:nvGrpSpPr>
              <p:cNvPr id="296" name="Group 295">
                <a:extLst>
                  <a:ext uri="{FF2B5EF4-FFF2-40B4-BE49-F238E27FC236}">
                    <a16:creationId xmlns:a16="http://schemas.microsoft.com/office/drawing/2014/main" id="{8A530B69-50F3-0393-DFB8-2A4000E899D4}"/>
                  </a:ext>
                </a:extLst>
              </p:cNvPr>
              <p:cNvGrpSpPr/>
              <p:nvPr/>
            </p:nvGrpSpPr>
            <p:grpSpPr>
              <a:xfrm>
                <a:off x="7172804" y="468381"/>
                <a:ext cx="227750" cy="223679"/>
                <a:chOff x="6568499" y="782007"/>
                <a:chExt cx="227750" cy="223679"/>
              </a:xfrm>
            </p:grpSpPr>
            <p:sp>
              <p:nvSpPr>
                <p:cNvPr id="300" name="TextBox 299">
                  <a:extLst>
                    <a:ext uri="{FF2B5EF4-FFF2-40B4-BE49-F238E27FC236}">
                      <a16:creationId xmlns:a16="http://schemas.microsoft.com/office/drawing/2014/main" id="{F947FE73-17BE-603E-CB92-C2332A9BA2D1}"/>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301" name="TextBox 300">
                  <a:extLst>
                    <a:ext uri="{FF2B5EF4-FFF2-40B4-BE49-F238E27FC236}">
                      <a16:creationId xmlns:a16="http://schemas.microsoft.com/office/drawing/2014/main" id="{606EF682-E110-AF80-9761-CBB287431FA0}"/>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grpSp>
          <p:grpSp>
            <p:nvGrpSpPr>
              <p:cNvPr id="297" name="Group 296">
                <a:extLst>
                  <a:ext uri="{FF2B5EF4-FFF2-40B4-BE49-F238E27FC236}">
                    <a16:creationId xmlns:a16="http://schemas.microsoft.com/office/drawing/2014/main" id="{F0F0E0AA-5D8A-561D-938F-B2DC9FA6AADD}"/>
                  </a:ext>
                </a:extLst>
              </p:cNvPr>
              <p:cNvGrpSpPr/>
              <p:nvPr/>
            </p:nvGrpSpPr>
            <p:grpSpPr>
              <a:xfrm>
                <a:off x="7201637" y="472500"/>
                <a:ext cx="227750" cy="223679"/>
                <a:chOff x="6568499" y="782007"/>
                <a:chExt cx="227750" cy="223679"/>
              </a:xfrm>
            </p:grpSpPr>
            <p:sp>
              <p:nvSpPr>
                <p:cNvPr id="298" name="TextBox 297">
                  <a:extLst>
                    <a:ext uri="{FF2B5EF4-FFF2-40B4-BE49-F238E27FC236}">
                      <a16:creationId xmlns:a16="http://schemas.microsoft.com/office/drawing/2014/main" id="{1C2C4458-50F3-6087-7071-0F46C9E0501A}"/>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99" name="TextBox 298">
                  <a:extLst>
                    <a:ext uri="{FF2B5EF4-FFF2-40B4-BE49-F238E27FC236}">
                      <a16:creationId xmlns:a16="http://schemas.microsoft.com/office/drawing/2014/main" id="{0D6090B7-C463-15F3-CC79-573E34A48D6D}"/>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grpSp>
        </p:grpSp>
        <p:grpSp>
          <p:nvGrpSpPr>
            <p:cNvPr id="78" name="Group 77">
              <a:extLst>
                <a:ext uri="{FF2B5EF4-FFF2-40B4-BE49-F238E27FC236}">
                  <a16:creationId xmlns:a16="http://schemas.microsoft.com/office/drawing/2014/main" id="{9A1297B0-A573-1BEE-E4FB-7F7FDC13B651}"/>
                </a:ext>
              </a:extLst>
            </p:cNvPr>
            <p:cNvGrpSpPr/>
            <p:nvPr/>
          </p:nvGrpSpPr>
          <p:grpSpPr>
            <a:xfrm>
              <a:off x="6888010" y="1239208"/>
              <a:ext cx="256583" cy="227798"/>
              <a:chOff x="7172804" y="468381"/>
              <a:chExt cx="256583" cy="227798"/>
            </a:xfrm>
          </p:grpSpPr>
          <p:grpSp>
            <p:nvGrpSpPr>
              <p:cNvPr id="290" name="Group 289">
                <a:extLst>
                  <a:ext uri="{FF2B5EF4-FFF2-40B4-BE49-F238E27FC236}">
                    <a16:creationId xmlns:a16="http://schemas.microsoft.com/office/drawing/2014/main" id="{658198CD-C6A2-8F52-4AA5-733C1DC9C164}"/>
                  </a:ext>
                </a:extLst>
              </p:cNvPr>
              <p:cNvGrpSpPr/>
              <p:nvPr/>
            </p:nvGrpSpPr>
            <p:grpSpPr>
              <a:xfrm>
                <a:off x="7172804" y="468381"/>
                <a:ext cx="227750" cy="223679"/>
                <a:chOff x="6568499" y="782007"/>
                <a:chExt cx="227750" cy="223679"/>
              </a:xfrm>
            </p:grpSpPr>
            <p:sp>
              <p:nvSpPr>
                <p:cNvPr id="294" name="TextBox 293">
                  <a:extLst>
                    <a:ext uri="{FF2B5EF4-FFF2-40B4-BE49-F238E27FC236}">
                      <a16:creationId xmlns:a16="http://schemas.microsoft.com/office/drawing/2014/main" id="{D1D55A00-07B5-7A7A-AB15-B43F2CED614D}"/>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95" name="TextBox 294">
                  <a:extLst>
                    <a:ext uri="{FF2B5EF4-FFF2-40B4-BE49-F238E27FC236}">
                      <a16:creationId xmlns:a16="http://schemas.microsoft.com/office/drawing/2014/main" id="{1BDD8EA2-0342-AB52-4FC2-FB5797A143F8}"/>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grpSp>
          <p:grpSp>
            <p:nvGrpSpPr>
              <p:cNvPr id="291" name="Group 290">
                <a:extLst>
                  <a:ext uri="{FF2B5EF4-FFF2-40B4-BE49-F238E27FC236}">
                    <a16:creationId xmlns:a16="http://schemas.microsoft.com/office/drawing/2014/main" id="{6C6D3493-78AA-A818-D183-4D54FA6125FB}"/>
                  </a:ext>
                </a:extLst>
              </p:cNvPr>
              <p:cNvGrpSpPr/>
              <p:nvPr/>
            </p:nvGrpSpPr>
            <p:grpSpPr>
              <a:xfrm>
                <a:off x="7201637" y="472500"/>
                <a:ext cx="227750" cy="223679"/>
                <a:chOff x="6568499" y="782007"/>
                <a:chExt cx="227750" cy="223679"/>
              </a:xfrm>
            </p:grpSpPr>
            <p:sp>
              <p:nvSpPr>
                <p:cNvPr id="292" name="TextBox 291">
                  <a:extLst>
                    <a:ext uri="{FF2B5EF4-FFF2-40B4-BE49-F238E27FC236}">
                      <a16:creationId xmlns:a16="http://schemas.microsoft.com/office/drawing/2014/main" id="{316BF45D-76A6-5A92-9C8A-52983C1873FB}"/>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93" name="TextBox 292">
                  <a:extLst>
                    <a:ext uri="{FF2B5EF4-FFF2-40B4-BE49-F238E27FC236}">
                      <a16:creationId xmlns:a16="http://schemas.microsoft.com/office/drawing/2014/main" id="{86F924E2-BBEA-D76E-3ED1-0FD857B87BBA}"/>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grpSp>
        </p:grpSp>
        <p:grpSp>
          <p:nvGrpSpPr>
            <p:cNvPr id="79" name="Group 78">
              <a:extLst>
                <a:ext uri="{FF2B5EF4-FFF2-40B4-BE49-F238E27FC236}">
                  <a16:creationId xmlns:a16="http://schemas.microsoft.com/office/drawing/2014/main" id="{B54D88F3-8B6A-A906-AC89-D4487A361727}"/>
                </a:ext>
              </a:extLst>
            </p:cNvPr>
            <p:cNvGrpSpPr/>
            <p:nvPr/>
          </p:nvGrpSpPr>
          <p:grpSpPr>
            <a:xfrm>
              <a:off x="6926846" y="1253330"/>
              <a:ext cx="256583" cy="227798"/>
              <a:chOff x="7172804" y="468381"/>
              <a:chExt cx="256583" cy="227798"/>
            </a:xfrm>
          </p:grpSpPr>
          <p:grpSp>
            <p:nvGrpSpPr>
              <p:cNvPr id="284" name="Group 283">
                <a:extLst>
                  <a:ext uri="{FF2B5EF4-FFF2-40B4-BE49-F238E27FC236}">
                    <a16:creationId xmlns:a16="http://schemas.microsoft.com/office/drawing/2014/main" id="{395769D7-0B58-08FC-7611-3D674602DE96}"/>
                  </a:ext>
                </a:extLst>
              </p:cNvPr>
              <p:cNvGrpSpPr/>
              <p:nvPr/>
            </p:nvGrpSpPr>
            <p:grpSpPr>
              <a:xfrm>
                <a:off x="7172804" y="468381"/>
                <a:ext cx="227750" cy="223679"/>
                <a:chOff x="6568499" y="782007"/>
                <a:chExt cx="227750" cy="223679"/>
              </a:xfrm>
            </p:grpSpPr>
            <p:sp>
              <p:nvSpPr>
                <p:cNvPr id="288" name="TextBox 287">
                  <a:extLst>
                    <a:ext uri="{FF2B5EF4-FFF2-40B4-BE49-F238E27FC236}">
                      <a16:creationId xmlns:a16="http://schemas.microsoft.com/office/drawing/2014/main" id="{2FFBC9F6-4D00-4CC9-F7CC-E8CA9E25D247}"/>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89" name="TextBox 288">
                  <a:extLst>
                    <a:ext uri="{FF2B5EF4-FFF2-40B4-BE49-F238E27FC236}">
                      <a16:creationId xmlns:a16="http://schemas.microsoft.com/office/drawing/2014/main" id="{B82B035A-EF81-FF67-7AF8-AFFF51FE2091}"/>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grpSp>
          <p:grpSp>
            <p:nvGrpSpPr>
              <p:cNvPr id="285" name="Group 284">
                <a:extLst>
                  <a:ext uri="{FF2B5EF4-FFF2-40B4-BE49-F238E27FC236}">
                    <a16:creationId xmlns:a16="http://schemas.microsoft.com/office/drawing/2014/main" id="{6A63E918-7B99-4F13-31AF-6C9A67491BB5}"/>
                  </a:ext>
                </a:extLst>
              </p:cNvPr>
              <p:cNvGrpSpPr/>
              <p:nvPr/>
            </p:nvGrpSpPr>
            <p:grpSpPr>
              <a:xfrm>
                <a:off x="7201637" y="472500"/>
                <a:ext cx="227750" cy="223679"/>
                <a:chOff x="6568499" y="782007"/>
                <a:chExt cx="227750" cy="223679"/>
              </a:xfrm>
            </p:grpSpPr>
            <p:sp>
              <p:nvSpPr>
                <p:cNvPr id="286" name="TextBox 285">
                  <a:extLst>
                    <a:ext uri="{FF2B5EF4-FFF2-40B4-BE49-F238E27FC236}">
                      <a16:creationId xmlns:a16="http://schemas.microsoft.com/office/drawing/2014/main" id="{2CA03B67-F6B3-61D0-CCA6-EAFE2686A239}"/>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87" name="TextBox 286">
                  <a:extLst>
                    <a:ext uri="{FF2B5EF4-FFF2-40B4-BE49-F238E27FC236}">
                      <a16:creationId xmlns:a16="http://schemas.microsoft.com/office/drawing/2014/main" id="{626FB562-8651-0611-D72C-181E0B0826DE}"/>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grpSp>
        </p:grpSp>
        <p:grpSp>
          <p:nvGrpSpPr>
            <p:cNvPr id="80" name="Group 79">
              <a:extLst>
                <a:ext uri="{FF2B5EF4-FFF2-40B4-BE49-F238E27FC236}">
                  <a16:creationId xmlns:a16="http://schemas.microsoft.com/office/drawing/2014/main" id="{212AD119-0662-F288-E112-BC7DB5E818CB}"/>
                </a:ext>
              </a:extLst>
            </p:cNvPr>
            <p:cNvGrpSpPr/>
            <p:nvPr/>
          </p:nvGrpSpPr>
          <p:grpSpPr>
            <a:xfrm>
              <a:off x="6752673" y="1185661"/>
              <a:ext cx="227750" cy="226033"/>
              <a:chOff x="6568499" y="779065"/>
              <a:chExt cx="227750" cy="226033"/>
            </a:xfrm>
          </p:grpSpPr>
          <p:sp>
            <p:nvSpPr>
              <p:cNvPr id="282" name="TextBox 281">
                <a:extLst>
                  <a:ext uri="{FF2B5EF4-FFF2-40B4-BE49-F238E27FC236}">
                    <a16:creationId xmlns:a16="http://schemas.microsoft.com/office/drawing/2014/main" id="{AA353C15-CF24-D3F9-9ECE-0974D45D9CED}"/>
                  </a:ext>
                </a:extLst>
              </p:cNvPr>
              <p:cNvSpPr txBox="1"/>
              <p:nvPr/>
            </p:nvSpPr>
            <p:spPr>
              <a:xfrm>
                <a:off x="6568499" y="78200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83" name="TextBox 282">
                <a:extLst>
                  <a:ext uri="{FF2B5EF4-FFF2-40B4-BE49-F238E27FC236}">
                    <a16:creationId xmlns:a16="http://schemas.microsoft.com/office/drawing/2014/main" id="{3283B3A2-C2C5-3EC5-14D3-750BADB71609}"/>
                  </a:ext>
                </a:extLst>
              </p:cNvPr>
              <p:cNvSpPr txBox="1"/>
              <p:nvPr/>
            </p:nvSpPr>
            <p:spPr>
              <a:xfrm>
                <a:off x="6583210" y="779065"/>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grpSp>
        <p:grpSp>
          <p:nvGrpSpPr>
            <p:cNvPr id="81" name="Group 80">
              <a:extLst>
                <a:ext uri="{FF2B5EF4-FFF2-40B4-BE49-F238E27FC236}">
                  <a16:creationId xmlns:a16="http://schemas.microsoft.com/office/drawing/2014/main" id="{72135901-CC91-14ED-1319-5F8E0D593451}"/>
                </a:ext>
              </a:extLst>
            </p:cNvPr>
            <p:cNvGrpSpPr/>
            <p:nvPr/>
          </p:nvGrpSpPr>
          <p:grpSpPr>
            <a:xfrm>
              <a:off x="7018049" y="1263921"/>
              <a:ext cx="227750" cy="226033"/>
              <a:chOff x="6568499" y="779065"/>
              <a:chExt cx="227750" cy="226033"/>
            </a:xfrm>
          </p:grpSpPr>
          <p:sp>
            <p:nvSpPr>
              <p:cNvPr id="280" name="TextBox 279">
                <a:extLst>
                  <a:ext uri="{FF2B5EF4-FFF2-40B4-BE49-F238E27FC236}">
                    <a16:creationId xmlns:a16="http://schemas.microsoft.com/office/drawing/2014/main" id="{E2022B5D-6B0B-50D0-D2AB-95A69D87BF15}"/>
                  </a:ext>
                </a:extLst>
              </p:cNvPr>
              <p:cNvSpPr txBox="1"/>
              <p:nvPr/>
            </p:nvSpPr>
            <p:spPr>
              <a:xfrm>
                <a:off x="6568499" y="78200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81" name="TextBox 280">
                <a:extLst>
                  <a:ext uri="{FF2B5EF4-FFF2-40B4-BE49-F238E27FC236}">
                    <a16:creationId xmlns:a16="http://schemas.microsoft.com/office/drawing/2014/main" id="{DC61F715-23D8-0348-924F-A32D9C982387}"/>
                  </a:ext>
                </a:extLst>
              </p:cNvPr>
              <p:cNvSpPr txBox="1"/>
              <p:nvPr/>
            </p:nvSpPr>
            <p:spPr>
              <a:xfrm>
                <a:off x="6583210" y="779065"/>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grpSp>
        <p:grpSp>
          <p:nvGrpSpPr>
            <p:cNvPr id="82" name="Group 81">
              <a:extLst>
                <a:ext uri="{FF2B5EF4-FFF2-40B4-BE49-F238E27FC236}">
                  <a16:creationId xmlns:a16="http://schemas.microsoft.com/office/drawing/2014/main" id="{ABE4F8BD-F3D5-80B4-A603-F3D2753E8E25}"/>
                </a:ext>
              </a:extLst>
            </p:cNvPr>
            <p:cNvGrpSpPr/>
            <p:nvPr/>
          </p:nvGrpSpPr>
          <p:grpSpPr>
            <a:xfrm>
              <a:off x="7145147" y="1267451"/>
              <a:ext cx="227750" cy="226033"/>
              <a:chOff x="6568499" y="779065"/>
              <a:chExt cx="227750" cy="226033"/>
            </a:xfrm>
          </p:grpSpPr>
          <p:sp>
            <p:nvSpPr>
              <p:cNvPr id="278" name="TextBox 277">
                <a:extLst>
                  <a:ext uri="{FF2B5EF4-FFF2-40B4-BE49-F238E27FC236}">
                    <a16:creationId xmlns:a16="http://schemas.microsoft.com/office/drawing/2014/main" id="{1DB37B6B-0292-394E-2239-C3EA7D90E280}"/>
                  </a:ext>
                </a:extLst>
              </p:cNvPr>
              <p:cNvSpPr txBox="1"/>
              <p:nvPr/>
            </p:nvSpPr>
            <p:spPr>
              <a:xfrm>
                <a:off x="6568499" y="78200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79" name="TextBox 278">
                <a:extLst>
                  <a:ext uri="{FF2B5EF4-FFF2-40B4-BE49-F238E27FC236}">
                    <a16:creationId xmlns:a16="http://schemas.microsoft.com/office/drawing/2014/main" id="{60A4A224-D07B-1B7A-07E3-D9296A36C328}"/>
                  </a:ext>
                </a:extLst>
              </p:cNvPr>
              <p:cNvSpPr txBox="1"/>
              <p:nvPr/>
            </p:nvSpPr>
            <p:spPr>
              <a:xfrm>
                <a:off x="6583210" y="779065"/>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grpSp>
        <p:grpSp>
          <p:nvGrpSpPr>
            <p:cNvPr id="83" name="Group 82">
              <a:extLst>
                <a:ext uri="{FF2B5EF4-FFF2-40B4-BE49-F238E27FC236}">
                  <a16:creationId xmlns:a16="http://schemas.microsoft.com/office/drawing/2014/main" id="{70CDCF76-3827-D9A8-2E00-DF8C33384A86}"/>
                </a:ext>
              </a:extLst>
            </p:cNvPr>
            <p:cNvGrpSpPr/>
            <p:nvPr/>
          </p:nvGrpSpPr>
          <p:grpSpPr>
            <a:xfrm>
              <a:off x="7198105" y="1278042"/>
              <a:ext cx="227750" cy="226033"/>
              <a:chOff x="6568499" y="779065"/>
              <a:chExt cx="227750" cy="226033"/>
            </a:xfrm>
          </p:grpSpPr>
          <p:sp>
            <p:nvSpPr>
              <p:cNvPr id="276" name="TextBox 275">
                <a:extLst>
                  <a:ext uri="{FF2B5EF4-FFF2-40B4-BE49-F238E27FC236}">
                    <a16:creationId xmlns:a16="http://schemas.microsoft.com/office/drawing/2014/main" id="{2A86FB0D-8256-6523-43C2-AA98F4C20A7B}"/>
                  </a:ext>
                </a:extLst>
              </p:cNvPr>
              <p:cNvSpPr txBox="1"/>
              <p:nvPr/>
            </p:nvSpPr>
            <p:spPr>
              <a:xfrm>
                <a:off x="6568499" y="78200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77" name="TextBox 276">
                <a:extLst>
                  <a:ext uri="{FF2B5EF4-FFF2-40B4-BE49-F238E27FC236}">
                    <a16:creationId xmlns:a16="http://schemas.microsoft.com/office/drawing/2014/main" id="{C9157A8C-9855-655E-DD8F-8921EB34513B}"/>
                  </a:ext>
                </a:extLst>
              </p:cNvPr>
              <p:cNvSpPr txBox="1"/>
              <p:nvPr/>
            </p:nvSpPr>
            <p:spPr>
              <a:xfrm>
                <a:off x="6583210" y="779065"/>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grpSp>
        <p:grpSp>
          <p:nvGrpSpPr>
            <p:cNvPr id="84" name="Group 83">
              <a:extLst>
                <a:ext uri="{FF2B5EF4-FFF2-40B4-BE49-F238E27FC236}">
                  <a16:creationId xmlns:a16="http://schemas.microsoft.com/office/drawing/2014/main" id="{7AC4341B-4C93-1E77-3B91-B0A6F575F1CA}"/>
                </a:ext>
              </a:extLst>
            </p:cNvPr>
            <p:cNvGrpSpPr/>
            <p:nvPr/>
          </p:nvGrpSpPr>
          <p:grpSpPr>
            <a:xfrm>
              <a:off x="7236940" y="1281573"/>
              <a:ext cx="227750" cy="226033"/>
              <a:chOff x="6568499" y="779065"/>
              <a:chExt cx="227750" cy="226033"/>
            </a:xfrm>
          </p:grpSpPr>
          <p:sp>
            <p:nvSpPr>
              <p:cNvPr id="274" name="TextBox 273">
                <a:extLst>
                  <a:ext uri="{FF2B5EF4-FFF2-40B4-BE49-F238E27FC236}">
                    <a16:creationId xmlns:a16="http://schemas.microsoft.com/office/drawing/2014/main" id="{A46F2462-4148-12FC-9B0C-161B3959C2BA}"/>
                  </a:ext>
                </a:extLst>
              </p:cNvPr>
              <p:cNvSpPr txBox="1"/>
              <p:nvPr/>
            </p:nvSpPr>
            <p:spPr>
              <a:xfrm>
                <a:off x="6568499" y="78200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75" name="TextBox 274">
                <a:extLst>
                  <a:ext uri="{FF2B5EF4-FFF2-40B4-BE49-F238E27FC236}">
                    <a16:creationId xmlns:a16="http://schemas.microsoft.com/office/drawing/2014/main" id="{C66106B9-368E-BB04-7E11-AB48406D8A4A}"/>
                  </a:ext>
                </a:extLst>
              </p:cNvPr>
              <p:cNvSpPr txBox="1"/>
              <p:nvPr/>
            </p:nvSpPr>
            <p:spPr>
              <a:xfrm>
                <a:off x="6583210" y="779065"/>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grpSp>
        <p:grpSp>
          <p:nvGrpSpPr>
            <p:cNvPr id="85" name="Group 84">
              <a:extLst>
                <a:ext uri="{FF2B5EF4-FFF2-40B4-BE49-F238E27FC236}">
                  <a16:creationId xmlns:a16="http://schemas.microsoft.com/office/drawing/2014/main" id="{0A7801CE-6EDC-632D-30CD-CE48776AB815}"/>
                </a:ext>
              </a:extLst>
            </p:cNvPr>
            <p:cNvGrpSpPr/>
            <p:nvPr/>
          </p:nvGrpSpPr>
          <p:grpSpPr>
            <a:xfrm>
              <a:off x="7342856" y="1274512"/>
              <a:ext cx="227750" cy="226033"/>
              <a:chOff x="6568499" y="779065"/>
              <a:chExt cx="227750" cy="226033"/>
            </a:xfrm>
          </p:grpSpPr>
          <p:sp>
            <p:nvSpPr>
              <p:cNvPr id="272" name="TextBox 271">
                <a:extLst>
                  <a:ext uri="{FF2B5EF4-FFF2-40B4-BE49-F238E27FC236}">
                    <a16:creationId xmlns:a16="http://schemas.microsoft.com/office/drawing/2014/main" id="{C6E5CA64-15A6-5DB3-F4B0-A5DB5232EB0D}"/>
                  </a:ext>
                </a:extLst>
              </p:cNvPr>
              <p:cNvSpPr txBox="1"/>
              <p:nvPr/>
            </p:nvSpPr>
            <p:spPr>
              <a:xfrm>
                <a:off x="6568499" y="78200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73" name="TextBox 272">
                <a:extLst>
                  <a:ext uri="{FF2B5EF4-FFF2-40B4-BE49-F238E27FC236}">
                    <a16:creationId xmlns:a16="http://schemas.microsoft.com/office/drawing/2014/main" id="{7F06A109-0C7C-A387-A3DC-EA47604EC178}"/>
                  </a:ext>
                </a:extLst>
              </p:cNvPr>
              <p:cNvSpPr txBox="1"/>
              <p:nvPr/>
            </p:nvSpPr>
            <p:spPr>
              <a:xfrm>
                <a:off x="6583210" y="779065"/>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grpSp>
        <p:grpSp>
          <p:nvGrpSpPr>
            <p:cNvPr id="86" name="Group 85">
              <a:extLst>
                <a:ext uri="{FF2B5EF4-FFF2-40B4-BE49-F238E27FC236}">
                  <a16:creationId xmlns:a16="http://schemas.microsoft.com/office/drawing/2014/main" id="{720C2557-2BB2-D13B-FA3D-AB8A8825731D}"/>
                </a:ext>
              </a:extLst>
            </p:cNvPr>
            <p:cNvGrpSpPr/>
            <p:nvPr/>
          </p:nvGrpSpPr>
          <p:grpSpPr>
            <a:xfrm>
              <a:off x="7364038" y="1274512"/>
              <a:ext cx="227750" cy="226033"/>
              <a:chOff x="6568499" y="779065"/>
              <a:chExt cx="227750" cy="226033"/>
            </a:xfrm>
          </p:grpSpPr>
          <p:sp>
            <p:nvSpPr>
              <p:cNvPr id="270" name="TextBox 269">
                <a:extLst>
                  <a:ext uri="{FF2B5EF4-FFF2-40B4-BE49-F238E27FC236}">
                    <a16:creationId xmlns:a16="http://schemas.microsoft.com/office/drawing/2014/main" id="{F41C828B-B66C-F918-68AE-18FD684188D5}"/>
                  </a:ext>
                </a:extLst>
              </p:cNvPr>
              <p:cNvSpPr txBox="1"/>
              <p:nvPr/>
            </p:nvSpPr>
            <p:spPr>
              <a:xfrm>
                <a:off x="6568499" y="78200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71" name="TextBox 270">
                <a:extLst>
                  <a:ext uri="{FF2B5EF4-FFF2-40B4-BE49-F238E27FC236}">
                    <a16:creationId xmlns:a16="http://schemas.microsoft.com/office/drawing/2014/main" id="{B5AF8A4C-19F2-15FF-C6C6-D5846827C085}"/>
                  </a:ext>
                </a:extLst>
              </p:cNvPr>
              <p:cNvSpPr txBox="1"/>
              <p:nvPr/>
            </p:nvSpPr>
            <p:spPr>
              <a:xfrm>
                <a:off x="6583210" y="779065"/>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grpSp>
        <p:sp>
          <p:nvSpPr>
            <p:cNvPr id="87" name="TextBox 86">
              <a:extLst>
                <a:ext uri="{FF2B5EF4-FFF2-40B4-BE49-F238E27FC236}">
                  <a16:creationId xmlns:a16="http://schemas.microsoft.com/office/drawing/2014/main" id="{E4DBF86F-6982-167A-5B34-A34B228D6DCE}"/>
                </a:ext>
              </a:extLst>
            </p:cNvPr>
            <p:cNvSpPr txBox="1"/>
            <p:nvPr/>
          </p:nvSpPr>
          <p:spPr>
            <a:xfrm>
              <a:off x="7280483" y="1285692"/>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88" name="TextBox 87">
              <a:extLst>
                <a:ext uri="{FF2B5EF4-FFF2-40B4-BE49-F238E27FC236}">
                  <a16:creationId xmlns:a16="http://schemas.microsoft.com/office/drawing/2014/main" id="{24D204EC-98F4-60E5-538F-B1923328888E}"/>
                </a:ext>
              </a:extLst>
            </p:cNvPr>
            <p:cNvSpPr txBox="1"/>
            <p:nvPr/>
          </p:nvSpPr>
          <p:spPr>
            <a:xfrm>
              <a:off x="7322850" y="1278631"/>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89" name="TextBox 88">
              <a:extLst>
                <a:ext uri="{FF2B5EF4-FFF2-40B4-BE49-F238E27FC236}">
                  <a16:creationId xmlns:a16="http://schemas.microsoft.com/office/drawing/2014/main" id="{22C8AED3-7B87-CA73-CDDC-763CB71623E0}"/>
                </a:ext>
              </a:extLst>
            </p:cNvPr>
            <p:cNvSpPr txBox="1"/>
            <p:nvPr/>
          </p:nvSpPr>
          <p:spPr>
            <a:xfrm>
              <a:off x="7421704" y="1296283"/>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90" name="TextBox 89">
              <a:extLst>
                <a:ext uri="{FF2B5EF4-FFF2-40B4-BE49-F238E27FC236}">
                  <a16:creationId xmlns:a16="http://schemas.microsoft.com/office/drawing/2014/main" id="{E1D47287-F404-4D76-5A87-64461336D369}"/>
                </a:ext>
              </a:extLst>
            </p:cNvPr>
            <p:cNvSpPr txBox="1"/>
            <p:nvPr/>
          </p:nvSpPr>
          <p:spPr>
            <a:xfrm>
              <a:off x="7449948" y="1303345"/>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91" name="TextBox 90">
              <a:extLst>
                <a:ext uri="{FF2B5EF4-FFF2-40B4-BE49-F238E27FC236}">
                  <a16:creationId xmlns:a16="http://schemas.microsoft.com/office/drawing/2014/main" id="{CD734F20-59D4-06E7-FFDC-F803ECEB6ACD}"/>
                </a:ext>
              </a:extLst>
            </p:cNvPr>
            <p:cNvSpPr txBox="1"/>
            <p:nvPr/>
          </p:nvSpPr>
          <p:spPr>
            <a:xfrm>
              <a:off x="7573515" y="1363363"/>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92" name="TextBox 91">
              <a:extLst>
                <a:ext uri="{FF2B5EF4-FFF2-40B4-BE49-F238E27FC236}">
                  <a16:creationId xmlns:a16="http://schemas.microsoft.com/office/drawing/2014/main" id="{6BEC876F-6792-9015-818F-FF19FD3EA234}"/>
                </a:ext>
              </a:extLst>
            </p:cNvPr>
            <p:cNvSpPr txBox="1"/>
            <p:nvPr/>
          </p:nvSpPr>
          <p:spPr>
            <a:xfrm>
              <a:off x="7640595" y="1370424"/>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93" name="TextBox 92">
              <a:extLst>
                <a:ext uri="{FF2B5EF4-FFF2-40B4-BE49-F238E27FC236}">
                  <a16:creationId xmlns:a16="http://schemas.microsoft.com/office/drawing/2014/main" id="{BDC27EA3-C52C-9CC2-FE86-4343B64C9917}"/>
                </a:ext>
              </a:extLst>
            </p:cNvPr>
            <p:cNvSpPr txBox="1"/>
            <p:nvPr/>
          </p:nvSpPr>
          <p:spPr>
            <a:xfrm>
              <a:off x="7651186" y="138807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94" name="TextBox 93">
              <a:extLst>
                <a:ext uri="{FF2B5EF4-FFF2-40B4-BE49-F238E27FC236}">
                  <a16:creationId xmlns:a16="http://schemas.microsoft.com/office/drawing/2014/main" id="{1D61751B-19B3-91AC-8E74-3060911EBCFF}"/>
                </a:ext>
              </a:extLst>
            </p:cNvPr>
            <p:cNvSpPr txBox="1"/>
            <p:nvPr/>
          </p:nvSpPr>
          <p:spPr>
            <a:xfrm>
              <a:off x="7675899" y="139160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95" name="TextBox 94">
              <a:extLst>
                <a:ext uri="{FF2B5EF4-FFF2-40B4-BE49-F238E27FC236}">
                  <a16:creationId xmlns:a16="http://schemas.microsoft.com/office/drawing/2014/main" id="{FB27A6DB-1ED7-0C7C-0242-D1BA2ADDAD66}"/>
                </a:ext>
              </a:extLst>
            </p:cNvPr>
            <p:cNvSpPr txBox="1"/>
            <p:nvPr/>
          </p:nvSpPr>
          <p:spPr>
            <a:xfrm>
              <a:off x="7679430" y="1430442"/>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96" name="TextBox 95">
              <a:extLst>
                <a:ext uri="{FF2B5EF4-FFF2-40B4-BE49-F238E27FC236}">
                  <a16:creationId xmlns:a16="http://schemas.microsoft.com/office/drawing/2014/main" id="{488E96C7-3490-4BDB-930B-63BE7E62F06D}"/>
                </a:ext>
              </a:extLst>
            </p:cNvPr>
            <p:cNvSpPr txBox="1"/>
            <p:nvPr/>
          </p:nvSpPr>
          <p:spPr>
            <a:xfrm>
              <a:off x="7718265" y="1426912"/>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97" name="TextBox 96">
              <a:extLst>
                <a:ext uri="{FF2B5EF4-FFF2-40B4-BE49-F238E27FC236}">
                  <a16:creationId xmlns:a16="http://schemas.microsoft.com/office/drawing/2014/main" id="{5E6CBEEE-5D96-CB64-16B1-BB8063A4990F}"/>
                </a:ext>
              </a:extLst>
            </p:cNvPr>
            <p:cNvSpPr txBox="1"/>
            <p:nvPr/>
          </p:nvSpPr>
          <p:spPr>
            <a:xfrm>
              <a:off x="7721796" y="146221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grpSp>
          <p:nvGrpSpPr>
            <p:cNvPr id="98" name="Group 97">
              <a:extLst>
                <a:ext uri="{FF2B5EF4-FFF2-40B4-BE49-F238E27FC236}">
                  <a16:creationId xmlns:a16="http://schemas.microsoft.com/office/drawing/2014/main" id="{EE0545D4-AF9B-F494-B029-2203C27F30F8}"/>
                </a:ext>
              </a:extLst>
            </p:cNvPr>
            <p:cNvGrpSpPr/>
            <p:nvPr/>
          </p:nvGrpSpPr>
          <p:grpSpPr>
            <a:xfrm>
              <a:off x="7752395" y="1510468"/>
              <a:ext cx="256583" cy="227798"/>
              <a:chOff x="7172804" y="468381"/>
              <a:chExt cx="256583" cy="227798"/>
            </a:xfrm>
          </p:grpSpPr>
          <p:grpSp>
            <p:nvGrpSpPr>
              <p:cNvPr id="264" name="Group 263">
                <a:extLst>
                  <a:ext uri="{FF2B5EF4-FFF2-40B4-BE49-F238E27FC236}">
                    <a16:creationId xmlns:a16="http://schemas.microsoft.com/office/drawing/2014/main" id="{5995946A-E4AE-7F07-577B-2F5F1044CA75}"/>
                  </a:ext>
                </a:extLst>
              </p:cNvPr>
              <p:cNvGrpSpPr/>
              <p:nvPr/>
            </p:nvGrpSpPr>
            <p:grpSpPr>
              <a:xfrm>
                <a:off x="7172804" y="468381"/>
                <a:ext cx="227750" cy="223679"/>
                <a:chOff x="6568499" y="782007"/>
                <a:chExt cx="227750" cy="223679"/>
              </a:xfrm>
            </p:grpSpPr>
            <p:sp>
              <p:nvSpPr>
                <p:cNvPr id="268" name="TextBox 267">
                  <a:extLst>
                    <a:ext uri="{FF2B5EF4-FFF2-40B4-BE49-F238E27FC236}">
                      <a16:creationId xmlns:a16="http://schemas.microsoft.com/office/drawing/2014/main" id="{2C843685-DB7C-0E5F-42FF-ED9E9595691A}"/>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69" name="TextBox 268">
                  <a:extLst>
                    <a:ext uri="{FF2B5EF4-FFF2-40B4-BE49-F238E27FC236}">
                      <a16:creationId xmlns:a16="http://schemas.microsoft.com/office/drawing/2014/main" id="{41B8D85F-B2FD-E4F2-A871-780667B107F3}"/>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grpSp>
          <p:grpSp>
            <p:nvGrpSpPr>
              <p:cNvPr id="265" name="Group 264">
                <a:extLst>
                  <a:ext uri="{FF2B5EF4-FFF2-40B4-BE49-F238E27FC236}">
                    <a16:creationId xmlns:a16="http://schemas.microsoft.com/office/drawing/2014/main" id="{9121607E-A6CB-7669-286B-D42C67A7C5C2}"/>
                  </a:ext>
                </a:extLst>
              </p:cNvPr>
              <p:cNvGrpSpPr/>
              <p:nvPr/>
            </p:nvGrpSpPr>
            <p:grpSpPr>
              <a:xfrm>
                <a:off x="7201637" y="472500"/>
                <a:ext cx="227750" cy="223679"/>
                <a:chOff x="6568499" y="782007"/>
                <a:chExt cx="227750" cy="223679"/>
              </a:xfrm>
            </p:grpSpPr>
            <p:sp>
              <p:nvSpPr>
                <p:cNvPr id="266" name="TextBox 265">
                  <a:extLst>
                    <a:ext uri="{FF2B5EF4-FFF2-40B4-BE49-F238E27FC236}">
                      <a16:creationId xmlns:a16="http://schemas.microsoft.com/office/drawing/2014/main" id="{FD0336A5-C15F-34A6-5E2F-AB5316833187}"/>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67" name="TextBox 266">
                  <a:extLst>
                    <a:ext uri="{FF2B5EF4-FFF2-40B4-BE49-F238E27FC236}">
                      <a16:creationId xmlns:a16="http://schemas.microsoft.com/office/drawing/2014/main" id="{3AE72509-A009-F21B-4B4C-2BC8ADB7580D}"/>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grpSp>
        </p:grpSp>
        <p:sp>
          <p:nvSpPr>
            <p:cNvPr id="99" name="TextBox 98">
              <a:extLst>
                <a:ext uri="{FF2B5EF4-FFF2-40B4-BE49-F238E27FC236}">
                  <a16:creationId xmlns:a16="http://schemas.microsoft.com/office/drawing/2014/main" id="{01649277-B091-D8A2-67BF-F6C8A1893E75}"/>
                </a:ext>
              </a:extLst>
            </p:cNvPr>
            <p:cNvSpPr txBox="1"/>
            <p:nvPr/>
          </p:nvSpPr>
          <p:spPr>
            <a:xfrm>
              <a:off x="7877729" y="1512234"/>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100" name="TextBox 99">
              <a:extLst>
                <a:ext uri="{FF2B5EF4-FFF2-40B4-BE49-F238E27FC236}">
                  <a16:creationId xmlns:a16="http://schemas.microsoft.com/office/drawing/2014/main" id="{C66E6E5C-4DC3-A222-90A3-17006E81BE8F}"/>
                </a:ext>
              </a:extLst>
            </p:cNvPr>
            <p:cNvSpPr txBox="1"/>
            <p:nvPr/>
          </p:nvSpPr>
          <p:spPr>
            <a:xfrm>
              <a:off x="8047193" y="1512234"/>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101" name="TextBox 100">
              <a:extLst>
                <a:ext uri="{FF2B5EF4-FFF2-40B4-BE49-F238E27FC236}">
                  <a16:creationId xmlns:a16="http://schemas.microsoft.com/office/drawing/2014/main" id="{D8DFFEA8-9442-3AC7-A232-56E646ED6811}"/>
                </a:ext>
              </a:extLst>
            </p:cNvPr>
            <p:cNvSpPr txBox="1"/>
            <p:nvPr/>
          </p:nvSpPr>
          <p:spPr>
            <a:xfrm>
              <a:off x="8297859" y="1512233"/>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grpSp>
          <p:nvGrpSpPr>
            <p:cNvPr id="102" name="Group 101">
              <a:extLst>
                <a:ext uri="{FF2B5EF4-FFF2-40B4-BE49-F238E27FC236}">
                  <a16:creationId xmlns:a16="http://schemas.microsoft.com/office/drawing/2014/main" id="{D097AFD7-44EF-BE62-8E17-55593AB6DC22}"/>
                </a:ext>
              </a:extLst>
            </p:cNvPr>
            <p:cNvGrpSpPr/>
            <p:nvPr/>
          </p:nvGrpSpPr>
          <p:grpSpPr>
            <a:xfrm>
              <a:off x="7970697" y="1509878"/>
              <a:ext cx="241874" cy="223679"/>
              <a:chOff x="6568499" y="782007"/>
              <a:chExt cx="241874" cy="223679"/>
            </a:xfrm>
          </p:grpSpPr>
          <p:sp>
            <p:nvSpPr>
              <p:cNvPr id="262" name="TextBox 261">
                <a:extLst>
                  <a:ext uri="{FF2B5EF4-FFF2-40B4-BE49-F238E27FC236}">
                    <a16:creationId xmlns:a16="http://schemas.microsoft.com/office/drawing/2014/main" id="{53732F39-8ED2-799B-9ABE-615A79ED5608}"/>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63" name="TextBox 262">
                <a:extLst>
                  <a:ext uri="{FF2B5EF4-FFF2-40B4-BE49-F238E27FC236}">
                    <a16:creationId xmlns:a16="http://schemas.microsoft.com/office/drawing/2014/main" id="{3A4E40FE-50A2-557A-80C8-70DFE6BCC013}"/>
                  </a:ext>
                </a:extLst>
              </p:cNvPr>
              <p:cNvSpPr txBox="1"/>
              <p:nvPr/>
            </p:nvSpPr>
            <p:spPr>
              <a:xfrm>
                <a:off x="6597334"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grpSp>
        <p:grpSp>
          <p:nvGrpSpPr>
            <p:cNvPr id="103" name="Group 102">
              <a:extLst>
                <a:ext uri="{FF2B5EF4-FFF2-40B4-BE49-F238E27FC236}">
                  <a16:creationId xmlns:a16="http://schemas.microsoft.com/office/drawing/2014/main" id="{A6449E2A-D7FA-ABCE-E669-0FAD12006CD4}"/>
                </a:ext>
              </a:extLst>
            </p:cNvPr>
            <p:cNvGrpSpPr/>
            <p:nvPr/>
          </p:nvGrpSpPr>
          <p:grpSpPr>
            <a:xfrm>
              <a:off x="8147810" y="1513997"/>
              <a:ext cx="241874" cy="223679"/>
              <a:chOff x="6568499" y="782007"/>
              <a:chExt cx="241874" cy="223679"/>
            </a:xfrm>
          </p:grpSpPr>
          <p:sp>
            <p:nvSpPr>
              <p:cNvPr id="260" name="TextBox 259">
                <a:extLst>
                  <a:ext uri="{FF2B5EF4-FFF2-40B4-BE49-F238E27FC236}">
                    <a16:creationId xmlns:a16="http://schemas.microsoft.com/office/drawing/2014/main" id="{6D8DB5AB-503D-8466-CF91-83A68C7C5BC8}"/>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61" name="TextBox 260">
                <a:extLst>
                  <a:ext uri="{FF2B5EF4-FFF2-40B4-BE49-F238E27FC236}">
                    <a16:creationId xmlns:a16="http://schemas.microsoft.com/office/drawing/2014/main" id="{B4BF2FC0-C3B4-1D41-889A-80DCFCB54CA8}"/>
                  </a:ext>
                </a:extLst>
              </p:cNvPr>
              <p:cNvSpPr txBox="1"/>
              <p:nvPr/>
            </p:nvSpPr>
            <p:spPr>
              <a:xfrm>
                <a:off x="6597334"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grpSp>
        <p:grpSp>
          <p:nvGrpSpPr>
            <p:cNvPr id="104" name="Group 103">
              <a:extLst>
                <a:ext uri="{FF2B5EF4-FFF2-40B4-BE49-F238E27FC236}">
                  <a16:creationId xmlns:a16="http://schemas.microsoft.com/office/drawing/2014/main" id="{A4EF76DE-CFA1-CD61-A43C-F61A30410F24}"/>
                </a:ext>
              </a:extLst>
            </p:cNvPr>
            <p:cNvGrpSpPr/>
            <p:nvPr/>
          </p:nvGrpSpPr>
          <p:grpSpPr>
            <a:xfrm>
              <a:off x="8472616" y="1513997"/>
              <a:ext cx="241874" cy="223679"/>
              <a:chOff x="6568499" y="782007"/>
              <a:chExt cx="241874" cy="223679"/>
            </a:xfrm>
          </p:grpSpPr>
          <p:sp>
            <p:nvSpPr>
              <p:cNvPr id="258" name="TextBox 257">
                <a:extLst>
                  <a:ext uri="{FF2B5EF4-FFF2-40B4-BE49-F238E27FC236}">
                    <a16:creationId xmlns:a16="http://schemas.microsoft.com/office/drawing/2014/main" id="{958D6BE0-FE22-0C27-2908-D9BC49E8ABA3}"/>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59" name="TextBox 258">
                <a:extLst>
                  <a:ext uri="{FF2B5EF4-FFF2-40B4-BE49-F238E27FC236}">
                    <a16:creationId xmlns:a16="http://schemas.microsoft.com/office/drawing/2014/main" id="{D50C20F2-3E79-8860-6207-E52529BE7C20}"/>
                  </a:ext>
                </a:extLst>
              </p:cNvPr>
              <p:cNvSpPr txBox="1"/>
              <p:nvPr/>
            </p:nvSpPr>
            <p:spPr>
              <a:xfrm>
                <a:off x="6597334"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grpSp>
        <p:sp>
          <p:nvSpPr>
            <p:cNvPr id="105" name="Freeform 328">
              <a:extLst>
                <a:ext uri="{FF2B5EF4-FFF2-40B4-BE49-F238E27FC236}">
                  <a16:creationId xmlns:a16="http://schemas.microsoft.com/office/drawing/2014/main" id="{88E603B1-23A5-575C-1584-2727F7B5F6D0}"/>
                </a:ext>
              </a:extLst>
            </p:cNvPr>
            <p:cNvSpPr/>
            <p:nvPr/>
          </p:nvSpPr>
          <p:spPr>
            <a:xfrm>
              <a:off x="5034496" y="939114"/>
              <a:ext cx="3604642" cy="589593"/>
            </a:xfrm>
            <a:custGeom>
              <a:avLst/>
              <a:gdLst>
                <a:gd name="connsiteX0" fmla="*/ 0 w 3604642"/>
                <a:gd name="connsiteY0" fmla="*/ 0 h 589593"/>
                <a:gd name="connsiteX1" fmla="*/ 0 w 3604642"/>
                <a:gd name="connsiteY1" fmla="*/ 0 h 589593"/>
                <a:gd name="connsiteX2" fmla="*/ 31774 w 3604642"/>
                <a:gd name="connsiteY2" fmla="*/ 7061 h 589593"/>
                <a:gd name="connsiteX3" fmla="*/ 52957 w 3604642"/>
                <a:gd name="connsiteY3" fmla="*/ 21183 h 589593"/>
                <a:gd name="connsiteX4" fmla="*/ 84732 w 3604642"/>
                <a:gd name="connsiteY4" fmla="*/ 35305 h 589593"/>
                <a:gd name="connsiteX5" fmla="*/ 204769 w 3604642"/>
                <a:gd name="connsiteY5" fmla="*/ 42366 h 589593"/>
                <a:gd name="connsiteX6" fmla="*/ 225952 w 3604642"/>
                <a:gd name="connsiteY6" fmla="*/ 49427 h 589593"/>
                <a:gd name="connsiteX7" fmla="*/ 236543 w 3604642"/>
                <a:gd name="connsiteY7" fmla="*/ 52957 h 589593"/>
                <a:gd name="connsiteX8" fmla="*/ 271848 w 3604642"/>
                <a:gd name="connsiteY8" fmla="*/ 60018 h 589593"/>
                <a:gd name="connsiteX9" fmla="*/ 293031 w 3604642"/>
                <a:gd name="connsiteY9" fmla="*/ 63549 h 589593"/>
                <a:gd name="connsiteX10" fmla="*/ 307153 w 3604642"/>
                <a:gd name="connsiteY10" fmla="*/ 67079 h 589593"/>
                <a:gd name="connsiteX11" fmla="*/ 317745 w 3604642"/>
                <a:gd name="connsiteY11" fmla="*/ 70610 h 589593"/>
                <a:gd name="connsiteX12" fmla="*/ 345989 w 3604642"/>
                <a:gd name="connsiteY12" fmla="*/ 74140 h 589593"/>
                <a:gd name="connsiteX13" fmla="*/ 437782 w 3604642"/>
                <a:gd name="connsiteY13" fmla="*/ 77671 h 589593"/>
                <a:gd name="connsiteX14" fmla="*/ 497801 w 3604642"/>
                <a:gd name="connsiteY14" fmla="*/ 81201 h 589593"/>
                <a:gd name="connsiteX15" fmla="*/ 554289 w 3604642"/>
                <a:gd name="connsiteY15" fmla="*/ 91793 h 589593"/>
                <a:gd name="connsiteX16" fmla="*/ 635490 w 3604642"/>
                <a:gd name="connsiteY16" fmla="*/ 98854 h 589593"/>
                <a:gd name="connsiteX17" fmla="*/ 663734 w 3604642"/>
                <a:gd name="connsiteY17" fmla="*/ 105915 h 589593"/>
                <a:gd name="connsiteX18" fmla="*/ 677856 w 3604642"/>
                <a:gd name="connsiteY18" fmla="*/ 109445 h 589593"/>
                <a:gd name="connsiteX19" fmla="*/ 713161 w 3604642"/>
                <a:gd name="connsiteY19" fmla="*/ 112976 h 589593"/>
                <a:gd name="connsiteX20" fmla="*/ 744936 w 3604642"/>
                <a:gd name="connsiteY20" fmla="*/ 123567 h 589593"/>
                <a:gd name="connsiteX21" fmla="*/ 755527 w 3604642"/>
                <a:gd name="connsiteY21" fmla="*/ 127098 h 589593"/>
                <a:gd name="connsiteX22" fmla="*/ 766119 w 3604642"/>
                <a:gd name="connsiteY22" fmla="*/ 134159 h 589593"/>
                <a:gd name="connsiteX23" fmla="*/ 787302 w 3604642"/>
                <a:gd name="connsiteY23" fmla="*/ 141220 h 589593"/>
                <a:gd name="connsiteX24" fmla="*/ 797893 w 3604642"/>
                <a:gd name="connsiteY24" fmla="*/ 151811 h 589593"/>
                <a:gd name="connsiteX25" fmla="*/ 939113 w 3604642"/>
                <a:gd name="connsiteY25" fmla="*/ 155342 h 589593"/>
                <a:gd name="connsiteX26" fmla="*/ 956766 w 3604642"/>
                <a:gd name="connsiteY26" fmla="*/ 180055 h 589593"/>
                <a:gd name="connsiteX27" fmla="*/ 967357 w 3604642"/>
                <a:gd name="connsiteY27" fmla="*/ 187116 h 589593"/>
                <a:gd name="connsiteX28" fmla="*/ 1066211 w 3604642"/>
                <a:gd name="connsiteY28" fmla="*/ 197708 h 589593"/>
                <a:gd name="connsiteX29" fmla="*/ 1094455 w 3604642"/>
                <a:gd name="connsiteY29" fmla="*/ 201238 h 589593"/>
                <a:gd name="connsiteX30" fmla="*/ 1105047 w 3604642"/>
                <a:gd name="connsiteY30" fmla="*/ 204769 h 589593"/>
                <a:gd name="connsiteX31" fmla="*/ 1119169 w 3604642"/>
                <a:gd name="connsiteY31" fmla="*/ 208299 h 589593"/>
                <a:gd name="connsiteX32" fmla="*/ 1179187 w 3604642"/>
                <a:gd name="connsiteY32" fmla="*/ 218891 h 589593"/>
                <a:gd name="connsiteX33" fmla="*/ 1189779 w 3604642"/>
                <a:gd name="connsiteY33" fmla="*/ 222421 h 589593"/>
                <a:gd name="connsiteX34" fmla="*/ 1203901 w 3604642"/>
                <a:gd name="connsiteY34" fmla="*/ 233013 h 589593"/>
                <a:gd name="connsiteX35" fmla="*/ 1355712 w 3604642"/>
                <a:gd name="connsiteY35" fmla="*/ 233013 h 589593"/>
                <a:gd name="connsiteX36" fmla="*/ 1383957 w 3604642"/>
                <a:gd name="connsiteY36" fmla="*/ 247135 h 589593"/>
                <a:gd name="connsiteX37" fmla="*/ 1415731 w 3604642"/>
                <a:gd name="connsiteY37" fmla="*/ 250665 h 589593"/>
                <a:gd name="connsiteX38" fmla="*/ 1436914 w 3604642"/>
                <a:gd name="connsiteY38" fmla="*/ 257726 h 589593"/>
                <a:gd name="connsiteX39" fmla="*/ 1461628 w 3604642"/>
                <a:gd name="connsiteY39" fmla="*/ 264787 h 589593"/>
                <a:gd name="connsiteX40" fmla="*/ 1472219 w 3604642"/>
                <a:gd name="connsiteY40" fmla="*/ 271848 h 589593"/>
                <a:gd name="connsiteX41" fmla="*/ 1489872 w 3604642"/>
                <a:gd name="connsiteY41" fmla="*/ 275379 h 589593"/>
                <a:gd name="connsiteX42" fmla="*/ 1511055 w 3604642"/>
                <a:gd name="connsiteY42" fmla="*/ 278909 h 589593"/>
                <a:gd name="connsiteX43" fmla="*/ 1539299 w 3604642"/>
                <a:gd name="connsiteY43" fmla="*/ 282440 h 589593"/>
                <a:gd name="connsiteX44" fmla="*/ 1564012 w 3604642"/>
                <a:gd name="connsiteY44" fmla="*/ 289501 h 589593"/>
                <a:gd name="connsiteX45" fmla="*/ 1578134 w 3604642"/>
                <a:gd name="connsiteY45" fmla="*/ 293031 h 589593"/>
                <a:gd name="connsiteX46" fmla="*/ 1588726 w 3604642"/>
                <a:gd name="connsiteY46" fmla="*/ 296562 h 589593"/>
                <a:gd name="connsiteX47" fmla="*/ 1645214 w 3604642"/>
                <a:gd name="connsiteY47" fmla="*/ 300092 h 589593"/>
                <a:gd name="connsiteX48" fmla="*/ 1684049 w 3604642"/>
                <a:gd name="connsiteY48" fmla="*/ 307153 h 589593"/>
                <a:gd name="connsiteX49" fmla="*/ 1846452 w 3604642"/>
                <a:gd name="connsiteY49" fmla="*/ 307153 h 589593"/>
                <a:gd name="connsiteX50" fmla="*/ 1857044 w 3604642"/>
                <a:gd name="connsiteY50" fmla="*/ 338928 h 589593"/>
                <a:gd name="connsiteX51" fmla="*/ 1881757 w 3604642"/>
                <a:gd name="connsiteY51" fmla="*/ 356580 h 589593"/>
                <a:gd name="connsiteX52" fmla="*/ 1924123 w 3604642"/>
                <a:gd name="connsiteY52" fmla="*/ 360111 h 589593"/>
                <a:gd name="connsiteX53" fmla="*/ 1938245 w 3604642"/>
                <a:gd name="connsiteY53" fmla="*/ 381294 h 589593"/>
                <a:gd name="connsiteX54" fmla="*/ 1959428 w 3604642"/>
                <a:gd name="connsiteY54" fmla="*/ 388355 h 589593"/>
                <a:gd name="connsiteX55" fmla="*/ 2019447 w 3604642"/>
                <a:gd name="connsiteY55" fmla="*/ 395416 h 589593"/>
                <a:gd name="connsiteX56" fmla="*/ 2040630 w 3604642"/>
                <a:gd name="connsiteY56" fmla="*/ 402477 h 589593"/>
                <a:gd name="connsiteX57" fmla="*/ 2051221 w 3604642"/>
                <a:gd name="connsiteY57" fmla="*/ 406007 h 589593"/>
                <a:gd name="connsiteX58" fmla="*/ 2065343 w 3604642"/>
                <a:gd name="connsiteY58" fmla="*/ 409538 h 589593"/>
                <a:gd name="connsiteX59" fmla="*/ 2082996 w 3604642"/>
                <a:gd name="connsiteY59" fmla="*/ 413068 h 589593"/>
                <a:gd name="connsiteX60" fmla="*/ 2104179 w 3604642"/>
                <a:gd name="connsiteY60" fmla="*/ 420129 h 589593"/>
                <a:gd name="connsiteX61" fmla="*/ 2114770 w 3604642"/>
                <a:gd name="connsiteY61" fmla="*/ 427190 h 589593"/>
                <a:gd name="connsiteX62" fmla="*/ 2135953 w 3604642"/>
                <a:gd name="connsiteY62" fmla="*/ 434251 h 589593"/>
                <a:gd name="connsiteX63" fmla="*/ 2199502 w 3604642"/>
                <a:gd name="connsiteY63" fmla="*/ 441312 h 589593"/>
                <a:gd name="connsiteX64" fmla="*/ 2210094 w 3604642"/>
                <a:gd name="connsiteY64" fmla="*/ 444843 h 589593"/>
                <a:gd name="connsiteX65" fmla="*/ 2217155 w 3604642"/>
                <a:gd name="connsiteY65" fmla="*/ 466026 h 589593"/>
                <a:gd name="connsiteX66" fmla="*/ 2220685 w 3604642"/>
                <a:gd name="connsiteY66" fmla="*/ 497800 h 589593"/>
                <a:gd name="connsiteX67" fmla="*/ 2266582 w 3604642"/>
                <a:gd name="connsiteY67" fmla="*/ 497800 h 589593"/>
                <a:gd name="connsiteX68" fmla="*/ 2284235 w 3604642"/>
                <a:gd name="connsiteY68" fmla="*/ 522514 h 589593"/>
                <a:gd name="connsiteX69" fmla="*/ 2566675 w 3604642"/>
                <a:gd name="connsiteY69" fmla="*/ 522514 h 589593"/>
                <a:gd name="connsiteX70" fmla="*/ 2584327 w 3604642"/>
                <a:gd name="connsiteY70" fmla="*/ 550758 h 589593"/>
                <a:gd name="connsiteX71" fmla="*/ 2877359 w 3604642"/>
                <a:gd name="connsiteY71" fmla="*/ 550758 h 589593"/>
                <a:gd name="connsiteX72" fmla="*/ 2877359 w 3604642"/>
                <a:gd name="connsiteY72" fmla="*/ 589593 h 589593"/>
                <a:gd name="connsiteX73" fmla="*/ 3604642 w 3604642"/>
                <a:gd name="connsiteY73" fmla="*/ 589593 h 58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604642" h="589593">
                  <a:moveTo>
                    <a:pt x="0" y="0"/>
                  </a:moveTo>
                  <a:lnTo>
                    <a:pt x="0" y="0"/>
                  </a:lnTo>
                  <a:cubicBezTo>
                    <a:pt x="10591" y="2354"/>
                    <a:pt x="21700" y="3031"/>
                    <a:pt x="31774" y="7061"/>
                  </a:cubicBezTo>
                  <a:cubicBezTo>
                    <a:pt x="39653" y="10213"/>
                    <a:pt x="45896" y="16476"/>
                    <a:pt x="52957" y="21183"/>
                  </a:cubicBezTo>
                  <a:cubicBezTo>
                    <a:pt x="63251" y="28046"/>
                    <a:pt x="70909" y="34492"/>
                    <a:pt x="84732" y="35305"/>
                  </a:cubicBezTo>
                  <a:lnTo>
                    <a:pt x="204769" y="42366"/>
                  </a:lnTo>
                  <a:lnTo>
                    <a:pt x="225952" y="49427"/>
                  </a:lnTo>
                  <a:cubicBezTo>
                    <a:pt x="229482" y="50604"/>
                    <a:pt x="232872" y="52345"/>
                    <a:pt x="236543" y="52957"/>
                  </a:cubicBezTo>
                  <a:cubicBezTo>
                    <a:pt x="309132" y="65057"/>
                    <a:pt x="219181" y="49485"/>
                    <a:pt x="271848" y="60018"/>
                  </a:cubicBezTo>
                  <a:cubicBezTo>
                    <a:pt x="278867" y="61422"/>
                    <a:pt x="286012" y="62145"/>
                    <a:pt x="293031" y="63549"/>
                  </a:cubicBezTo>
                  <a:cubicBezTo>
                    <a:pt x="297789" y="64501"/>
                    <a:pt x="302488" y="65746"/>
                    <a:pt x="307153" y="67079"/>
                  </a:cubicBezTo>
                  <a:cubicBezTo>
                    <a:pt x="310731" y="68101"/>
                    <a:pt x="314083" y="69944"/>
                    <a:pt x="317745" y="70610"/>
                  </a:cubicBezTo>
                  <a:cubicBezTo>
                    <a:pt x="327080" y="72307"/>
                    <a:pt x="336517" y="73583"/>
                    <a:pt x="345989" y="74140"/>
                  </a:cubicBezTo>
                  <a:cubicBezTo>
                    <a:pt x="376556" y="75938"/>
                    <a:pt x="407195" y="76248"/>
                    <a:pt x="437782" y="77671"/>
                  </a:cubicBezTo>
                  <a:cubicBezTo>
                    <a:pt x="457801" y="78602"/>
                    <a:pt x="477795" y="80024"/>
                    <a:pt x="497801" y="81201"/>
                  </a:cubicBezTo>
                  <a:cubicBezTo>
                    <a:pt x="535250" y="90563"/>
                    <a:pt x="516416" y="87058"/>
                    <a:pt x="554289" y="91793"/>
                  </a:cubicBezTo>
                  <a:cubicBezTo>
                    <a:pt x="590202" y="103763"/>
                    <a:pt x="542384" y="88878"/>
                    <a:pt x="635490" y="98854"/>
                  </a:cubicBezTo>
                  <a:cubicBezTo>
                    <a:pt x="645139" y="99888"/>
                    <a:pt x="654319" y="103561"/>
                    <a:pt x="663734" y="105915"/>
                  </a:cubicBezTo>
                  <a:cubicBezTo>
                    <a:pt x="668441" y="107092"/>
                    <a:pt x="673028" y="108962"/>
                    <a:pt x="677856" y="109445"/>
                  </a:cubicBezTo>
                  <a:lnTo>
                    <a:pt x="713161" y="112976"/>
                  </a:lnTo>
                  <a:lnTo>
                    <a:pt x="744936" y="123567"/>
                  </a:lnTo>
                  <a:cubicBezTo>
                    <a:pt x="748466" y="124744"/>
                    <a:pt x="752431" y="125034"/>
                    <a:pt x="755527" y="127098"/>
                  </a:cubicBezTo>
                  <a:cubicBezTo>
                    <a:pt x="759058" y="129452"/>
                    <a:pt x="762241" y="132436"/>
                    <a:pt x="766119" y="134159"/>
                  </a:cubicBezTo>
                  <a:cubicBezTo>
                    <a:pt x="772920" y="137182"/>
                    <a:pt x="787302" y="141220"/>
                    <a:pt x="787302" y="141220"/>
                  </a:cubicBezTo>
                  <a:lnTo>
                    <a:pt x="797893" y="151811"/>
                  </a:lnTo>
                  <a:lnTo>
                    <a:pt x="939113" y="155342"/>
                  </a:lnTo>
                  <a:cubicBezTo>
                    <a:pt x="944997" y="163580"/>
                    <a:pt x="950040" y="172489"/>
                    <a:pt x="956766" y="180055"/>
                  </a:cubicBezTo>
                  <a:cubicBezTo>
                    <a:pt x="959585" y="183226"/>
                    <a:pt x="963480" y="185393"/>
                    <a:pt x="967357" y="187116"/>
                  </a:cubicBezTo>
                  <a:cubicBezTo>
                    <a:pt x="1000380" y="201793"/>
                    <a:pt x="1025491" y="195857"/>
                    <a:pt x="1066211" y="197708"/>
                  </a:cubicBezTo>
                  <a:cubicBezTo>
                    <a:pt x="1075626" y="198885"/>
                    <a:pt x="1085120" y="199541"/>
                    <a:pt x="1094455" y="201238"/>
                  </a:cubicBezTo>
                  <a:cubicBezTo>
                    <a:pt x="1098117" y="201904"/>
                    <a:pt x="1101469" y="203747"/>
                    <a:pt x="1105047" y="204769"/>
                  </a:cubicBezTo>
                  <a:cubicBezTo>
                    <a:pt x="1109712" y="206102"/>
                    <a:pt x="1114425" y="207282"/>
                    <a:pt x="1119169" y="208299"/>
                  </a:cubicBezTo>
                  <a:cubicBezTo>
                    <a:pt x="1153943" y="215750"/>
                    <a:pt x="1148619" y="214523"/>
                    <a:pt x="1179187" y="218891"/>
                  </a:cubicBezTo>
                  <a:cubicBezTo>
                    <a:pt x="1182718" y="220068"/>
                    <a:pt x="1186450" y="220757"/>
                    <a:pt x="1189779" y="222421"/>
                  </a:cubicBezTo>
                  <a:cubicBezTo>
                    <a:pt x="1197762" y="226412"/>
                    <a:pt x="1198936" y="228048"/>
                    <a:pt x="1203901" y="233013"/>
                  </a:cubicBezTo>
                  <a:lnTo>
                    <a:pt x="1355712" y="233013"/>
                  </a:lnTo>
                  <a:lnTo>
                    <a:pt x="1383957" y="247135"/>
                  </a:lnTo>
                  <a:cubicBezTo>
                    <a:pt x="1394548" y="248312"/>
                    <a:pt x="1405281" y="248575"/>
                    <a:pt x="1415731" y="250665"/>
                  </a:cubicBezTo>
                  <a:cubicBezTo>
                    <a:pt x="1423029" y="252125"/>
                    <a:pt x="1429853" y="255372"/>
                    <a:pt x="1436914" y="257726"/>
                  </a:cubicBezTo>
                  <a:cubicBezTo>
                    <a:pt x="1452113" y="262792"/>
                    <a:pt x="1443890" y="260353"/>
                    <a:pt x="1461628" y="264787"/>
                  </a:cubicBezTo>
                  <a:cubicBezTo>
                    <a:pt x="1465158" y="267141"/>
                    <a:pt x="1468246" y="270358"/>
                    <a:pt x="1472219" y="271848"/>
                  </a:cubicBezTo>
                  <a:cubicBezTo>
                    <a:pt x="1477838" y="273955"/>
                    <a:pt x="1483968" y="274306"/>
                    <a:pt x="1489872" y="275379"/>
                  </a:cubicBezTo>
                  <a:cubicBezTo>
                    <a:pt x="1496915" y="276660"/>
                    <a:pt x="1503969" y="277897"/>
                    <a:pt x="1511055" y="278909"/>
                  </a:cubicBezTo>
                  <a:cubicBezTo>
                    <a:pt x="1520448" y="280251"/>
                    <a:pt x="1529940" y="280880"/>
                    <a:pt x="1539299" y="282440"/>
                  </a:cubicBezTo>
                  <a:cubicBezTo>
                    <a:pt x="1552558" y="284650"/>
                    <a:pt x="1552249" y="286140"/>
                    <a:pt x="1564012" y="289501"/>
                  </a:cubicBezTo>
                  <a:cubicBezTo>
                    <a:pt x="1568677" y="290834"/>
                    <a:pt x="1573469" y="291698"/>
                    <a:pt x="1578134" y="293031"/>
                  </a:cubicBezTo>
                  <a:cubicBezTo>
                    <a:pt x="1581712" y="294053"/>
                    <a:pt x="1585025" y="296172"/>
                    <a:pt x="1588726" y="296562"/>
                  </a:cubicBezTo>
                  <a:cubicBezTo>
                    <a:pt x="1607488" y="298537"/>
                    <a:pt x="1626385" y="298915"/>
                    <a:pt x="1645214" y="300092"/>
                  </a:cubicBezTo>
                  <a:cubicBezTo>
                    <a:pt x="1671979" y="309014"/>
                    <a:pt x="1658954" y="307153"/>
                    <a:pt x="1684049" y="307153"/>
                  </a:cubicBezTo>
                  <a:lnTo>
                    <a:pt x="1846452" y="307153"/>
                  </a:lnTo>
                  <a:lnTo>
                    <a:pt x="1857044" y="338928"/>
                  </a:lnTo>
                  <a:cubicBezTo>
                    <a:pt x="1865282" y="344812"/>
                    <a:pt x="1872104" y="353532"/>
                    <a:pt x="1881757" y="356580"/>
                  </a:cubicBezTo>
                  <a:cubicBezTo>
                    <a:pt x="1895270" y="360847"/>
                    <a:pt x="1911140" y="354431"/>
                    <a:pt x="1924123" y="360111"/>
                  </a:cubicBezTo>
                  <a:cubicBezTo>
                    <a:pt x="1931898" y="363513"/>
                    <a:pt x="1930194" y="378610"/>
                    <a:pt x="1938245" y="381294"/>
                  </a:cubicBezTo>
                  <a:cubicBezTo>
                    <a:pt x="1945306" y="383648"/>
                    <a:pt x="1952086" y="387132"/>
                    <a:pt x="1959428" y="388355"/>
                  </a:cubicBezTo>
                  <a:cubicBezTo>
                    <a:pt x="1993433" y="394022"/>
                    <a:pt x="1973482" y="391237"/>
                    <a:pt x="2019447" y="395416"/>
                  </a:cubicBezTo>
                  <a:lnTo>
                    <a:pt x="2040630" y="402477"/>
                  </a:lnTo>
                  <a:cubicBezTo>
                    <a:pt x="2044160" y="403654"/>
                    <a:pt x="2047611" y="405104"/>
                    <a:pt x="2051221" y="406007"/>
                  </a:cubicBezTo>
                  <a:cubicBezTo>
                    <a:pt x="2055928" y="407184"/>
                    <a:pt x="2060606" y="408485"/>
                    <a:pt x="2065343" y="409538"/>
                  </a:cubicBezTo>
                  <a:cubicBezTo>
                    <a:pt x="2071201" y="410840"/>
                    <a:pt x="2077207" y="411489"/>
                    <a:pt x="2082996" y="413068"/>
                  </a:cubicBezTo>
                  <a:cubicBezTo>
                    <a:pt x="2090177" y="415026"/>
                    <a:pt x="2104179" y="420129"/>
                    <a:pt x="2104179" y="420129"/>
                  </a:cubicBezTo>
                  <a:cubicBezTo>
                    <a:pt x="2107709" y="422483"/>
                    <a:pt x="2110893" y="425467"/>
                    <a:pt x="2114770" y="427190"/>
                  </a:cubicBezTo>
                  <a:cubicBezTo>
                    <a:pt x="2121571" y="430213"/>
                    <a:pt x="2128892" y="431897"/>
                    <a:pt x="2135953" y="434251"/>
                  </a:cubicBezTo>
                  <a:cubicBezTo>
                    <a:pt x="2163331" y="443377"/>
                    <a:pt x="2142821" y="437534"/>
                    <a:pt x="2199502" y="441312"/>
                  </a:cubicBezTo>
                  <a:cubicBezTo>
                    <a:pt x="2203033" y="442489"/>
                    <a:pt x="2207931" y="441815"/>
                    <a:pt x="2210094" y="444843"/>
                  </a:cubicBezTo>
                  <a:cubicBezTo>
                    <a:pt x="2214420" y="450900"/>
                    <a:pt x="2214801" y="458965"/>
                    <a:pt x="2217155" y="466026"/>
                  </a:cubicBezTo>
                  <a:cubicBezTo>
                    <a:pt x="2222918" y="483315"/>
                    <a:pt x="2220685" y="472898"/>
                    <a:pt x="2220685" y="497800"/>
                  </a:cubicBezTo>
                  <a:lnTo>
                    <a:pt x="2266582" y="497800"/>
                  </a:lnTo>
                  <a:lnTo>
                    <a:pt x="2284235" y="522514"/>
                  </a:lnTo>
                  <a:lnTo>
                    <a:pt x="2566675" y="522514"/>
                  </a:lnTo>
                  <a:lnTo>
                    <a:pt x="2584327" y="550758"/>
                  </a:lnTo>
                  <a:lnTo>
                    <a:pt x="2877359" y="550758"/>
                  </a:lnTo>
                  <a:lnTo>
                    <a:pt x="2877359" y="589593"/>
                  </a:lnTo>
                  <a:lnTo>
                    <a:pt x="3604642" y="589593"/>
                  </a:lnTo>
                </a:path>
              </a:pathLst>
            </a:custGeom>
            <a:no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06" name="TextBox 105">
              <a:extLst>
                <a:ext uri="{FF2B5EF4-FFF2-40B4-BE49-F238E27FC236}">
                  <a16:creationId xmlns:a16="http://schemas.microsoft.com/office/drawing/2014/main" id="{4589E049-8645-67CB-010E-3D07C0BBD551}"/>
                </a:ext>
              </a:extLst>
            </p:cNvPr>
            <p:cNvSpPr txBox="1"/>
            <p:nvPr/>
          </p:nvSpPr>
          <p:spPr>
            <a:xfrm>
              <a:off x="5792966" y="970300"/>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107" name="TextBox 106">
              <a:extLst>
                <a:ext uri="{FF2B5EF4-FFF2-40B4-BE49-F238E27FC236}">
                  <a16:creationId xmlns:a16="http://schemas.microsoft.com/office/drawing/2014/main" id="{7DE494FD-2A95-4266-E95B-BD5E7138F72F}"/>
                </a:ext>
              </a:extLst>
            </p:cNvPr>
            <p:cNvSpPr txBox="1"/>
            <p:nvPr/>
          </p:nvSpPr>
          <p:spPr>
            <a:xfrm>
              <a:off x="5938305" y="1006193"/>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108" name="TextBox 107">
              <a:extLst>
                <a:ext uri="{FF2B5EF4-FFF2-40B4-BE49-F238E27FC236}">
                  <a16:creationId xmlns:a16="http://schemas.microsoft.com/office/drawing/2014/main" id="{7DBDD4DE-D41B-5063-3B42-13B69F86BA85}"/>
                </a:ext>
              </a:extLst>
            </p:cNvPr>
            <p:cNvSpPr txBox="1"/>
            <p:nvPr/>
          </p:nvSpPr>
          <p:spPr>
            <a:xfrm>
              <a:off x="5963017" y="1020316"/>
              <a:ext cx="293031" cy="22309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109" name="TextBox 108">
              <a:extLst>
                <a:ext uri="{FF2B5EF4-FFF2-40B4-BE49-F238E27FC236}">
                  <a16:creationId xmlns:a16="http://schemas.microsoft.com/office/drawing/2014/main" id="{9A797185-87E8-C12B-457D-6C470A37F062}"/>
                </a:ext>
              </a:extLst>
            </p:cNvPr>
            <p:cNvSpPr txBox="1"/>
            <p:nvPr/>
          </p:nvSpPr>
          <p:spPr>
            <a:xfrm>
              <a:off x="6118361" y="1048559"/>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110" name="TextBox 109">
              <a:extLst>
                <a:ext uri="{FF2B5EF4-FFF2-40B4-BE49-F238E27FC236}">
                  <a16:creationId xmlns:a16="http://schemas.microsoft.com/office/drawing/2014/main" id="{E5CC9CFC-069F-8FE8-3E1F-352D8C14403F}"/>
                </a:ext>
              </a:extLst>
            </p:cNvPr>
            <p:cNvSpPr txBox="1"/>
            <p:nvPr/>
          </p:nvSpPr>
          <p:spPr>
            <a:xfrm>
              <a:off x="6157197" y="1048559"/>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nvGrpSpPr>
            <p:cNvPr id="111" name="Group 110">
              <a:extLst>
                <a:ext uri="{FF2B5EF4-FFF2-40B4-BE49-F238E27FC236}">
                  <a16:creationId xmlns:a16="http://schemas.microsoft.com/office/drawing/2014/main" id="{909D4858-7D3E-8D39-A62B-A22649192EC0}"/>
                </a:ext>
              </a:extLst>
            </p:cNvPr>
            <p:cNvGrpSpPr/>
            <p:nvPr/>
          </p:nvGrpSpPr>
          <p:grpSpPr>
            <a:xfrm>
              <a:off x="6297828" y="1065625"/>
              <a:ext cx="256583" cy="227798"/>
              <a:chOff x="7172804" y="468381"/>
              <a:chExt cx="256583" cy="227798"/>
            </a:xfrm>
          </p:grpSpPr>
          <p:grpSp>
            <p:nvGrpSpPr>
              <p:cNvPr id="252" name="Group 251">
                <a:extLst>
                  <a:ext uri="{FF2B5EF4-FFF2-40B4-BE49-F238E27FC236}">
                    <a16:creationId xmlns:a16="http://schemas.microsoft.com/office/drawing/2014/main" id="{47141BE8-CA57-5726-5F00-86D03229F9E9}"/>
                  </a:ext>
                </a:extLst>
              </p:cNvPr>
              <p:cNvGrpSpPr/>
              <p:nvPr/>
            </p:nvGrpSpPr>
            <p:grpSpPr>
              <a:xfrm>
                <a:off x="7172804" y="468381"/>
                <a:ext cx="227750" cy="223679"/>
                <a:chOff x="6568499" y="782007"/>
                <a:chExt cx="227750" cy="223679"/>
              </a:xfrm>
            </p:grpSpPr>
            <p:sp>
              <p:nvSpPr>
                <p:cNvPr id="256" name="TextBox 255">
                  <a:extLst>
                    <a:ext uri="{FF2B5EF4-FFF2-40B4-BE49-F238E27FC236}">
                      <a16:creationId xmlns:a16="http://schemas.microsoft.com/office/drawing/2014/main" id="{F0354EE9-2F18-D018-C2F0-CCBAF68C7149}"/>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257" name="TextBox 256">
                  <a:extLst>
                    <a:ext uri="{FF2B5EF4-FFF2-40B4-BE49-F238E27FC236}">
                      <a16:creationId xmlns:a16="http://schemas.microsoft.com/office/drawing/2014/main" id="{977734E1-7486-1687-AEF5-0330B267E918}"/>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nvGrpSpPr>
              <p:cNvPr id="253" name="Group 252">
                <a:extLst>
                  <a:ext uri="{FF2B5EF4-FFF2-40B4-BE49-F238E27FC236}">
                    <a16:creationId xmlns:a16="http://schemas.microsoft.com/office/drawing/2014/main" id="{09981493-D718-420F-4F60-387C8122AC2B}"/>
                  </a:ext>
                </a:extLst>
              </p:cNvPr>
              <p:cNvGrpSpPr/>
              <p:nvPr/>
            </p:nvGrpSpPr>
            <p:grpSpPr>
              <a:xfrm>
                <a:off x="7201637" y="472500"/>
                <a:ext cx="227750" cy="223679"/>
                <a:chOff x="6568499" y="782007"/>
                <a:chExt cx="227750" cy="223679"/>
              </a:xfrm>
            </p:grpSpPr>
            <p:sp>
              <p:nvSpPr>
                <p:cNvPr id="254" name="TextBox 253">
                  <a:extLst>
                    <a:ext uri="{FF2B5EF4-FFF2-40B4-BE49-F238E27FC236}">
                      <a16:creationId xmlns:a16="http://schemas.microsoft.com/office/drawing/2014/main" id="{C0FBBFE9-7B56-B904-345C-B335C648EAFF}"/>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255" name="TextBox 254">
                  <a:extLst>
                    <a:ext uri="{FF2B5EF4-FFF2-40B4-BE49-F238E27FC236}">
                      <a16:creationId xmlns:a16="http://schemas.microsoft.com/office/drawing/2014/main" id="{6C08CB58-1AAB-90DD-5679-44D17FF6DAAA}"/>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grpSp>
          <p:nvGrpSpPr>
            <p:cNvPr id="112" name="Group 111">
              <a:extLst>
                <a:ext uri="{FF2B5EF4-FFF2-40B4-BE49-F238E27FC236}">
                  <a16:creationId xmlns:a16="http://schemas.microsoft.com/office/drawing/2014/main" id="{F35BA84C-BBC6-78D5-64F5-4924AD895ED4}"/>
                </a:ext>
              </a:extLst>
            </p:cNvPr>
            <p:cNvGrpSpPr/>
            <p:nvPr/>
          </p:nvGrpSpPr>
          <p:grpSpPr>
            <a:xfrm>
              <a:off x="6350786" y="1083277"/>
              <a:ext cx="256583" cy="227798"/>
              <a:chOff x="7172804" y="468381"/>
              <a:chExt cx="256583" cy="227798"/>
            </a:xfrm>
          </p:grpSpPr>
          <p:grpSp>
            <p:nvGrpSpPr>
              <p:cNvPr id="246" name="Group 245">
                <a:extLst>
                  <a:ext uri="{FF2B5EF4-FFF2-40B4-BE49-F238E27FC236}">
                    <a16:creationId xmlns:a16="http://schemas.microsoft.com/office/drawing/2014/main" id="{EEC1E2C3-5B4F-6E4A-AE51-EBE0AFBD5B2E}"/>
                  </a:ext>
                </a:extLst>
              </p:cNvPr>
              <p:cNvGrpSpPr/>
              <p:nvPr/>
            </p:nvGrpSpPr>
            <p:grpSpPr>
              <a:xfrm>
                <a:off x="7172804" y="468381"/>
                <a:ext cx="227750" cy="223679"/>
                <a:chOff x="6568499" y="782007"/>
                <a:chExt cx="227750" cy="223679"/>
              </a:xfrm>
            </p:grpSpPr>
            <p:sp>
              <p:nvSpPr>
                <p:cNvPr id="250" name="TextBox 249">
                  <a:extLst>
                    <a:ext uri="{FF2B5EF4-FFF2-40B4-BE49-F238E27FC236}">
                      <a16:creationId xmlns:a16="http://schemas.microsoft.com/office/drawing/2014/main" id="{A6D300C1-CA93-8F47-7723-6E50CE00B0CD}"/>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251" name="TextBox 250">
                  <a:extLst>
                    <a:ext uri="{FF2B5EF4-FFF2-40B4-BE49-F238E27FC236}">
                      <a16:creationId xmlns:a16="http://schemas.microsoft.com/office/drawing/2014/main" id="{C07C4DEB-515C-AEEF-B7FF-4791ED497801}"/>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nvGrpSpPr>
              <p:cNvPr id="247" name="Group 246">
                <a:extLst>
                  <a:ext uri="{FF2B5EF4-FFF2-40B4-BE49-F238E27FC236}">
                    <a16:creationId xmlns:a16="http://schemas.microsoft.com/office/drawing/2014/main" id="{B649F5EF-4A7E-3F61-AA68-9CCE095E17CD}"/>
                  </a:ext>
                </a:extLst>
              </p:cNvPr>
              <p:cNvGrpSpPr/>
              <p:nvPr/>
            </p:nvGrpSpPr>
            <p:grpSpPr>
              <a:xfrm>
                <a:off x="7201637" y="472500"/>
                <a:ext cx="227750" cy="223679"/>
                <a:chOff x="6568499" y="782007"/>
                <a:chExt cx="227750" cy="223679"/>
              </a:xfrm>
            </p:grpSpPr>
            <p:sp>
              <p:nvSpPr>
                <p:cNvPr id="248" name="TextBox 247">
                  <a:extLst>
                    <a:ext uri="{FF2B5EF4-FFF2-40B4-BE49-F238E27FC236}">
                      <a16:creationId xmlns:a16="http://schemas.microsoft.com/office/drawing/2014/main" id="{712E45CA-8289-49AD-26C4-569E18BED4A9}"/>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249" name="TextBox 248">
                  <a:extLst>
                    <a:ext uri="{FF2B5EF4-FFF2-40B4-BE49-F238E27FC236}">
                      <a16:creationId xmlns:a16="http://schemas.microsoft.com/office/drawing/2014/main" id="{84927A9A-08E5-E686-D543-B86974FAE6E4}"/>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grpSp>
          <p:nvGrpSpPr>
            <p:cNvPr id="113" name="Group 112">
              <a:extLst>
                <a:ext uri="{FF2B5EF4-FFF2-40B4-BE49-F238E27FC236}">
                  <a16:creationId xmlns:a16="http://schemas.microsoft.com/office/drawing/2014/main" id="{9E5AE3F7-4134-8F5E-D658-0FD9FD746E5E}"/>
                </a:ext>
              </a:extLst>
            </p:cNvPr>
            <p:cNvGrpSpPr/>
            <p:nvPr/>
          </p:nvGrpSpPr>
          <p:grpSpPr>
            <a:xfrm>
              <a:off x="6404332" y="1097988"/>
              <a:ext cx="256583" cy="227798"/>
              <a:chOff x="7172804" y="468381"/>
              <a:chExt cx="256583" cy="227798"/>
            </a:xfrm>
          </p:grpSpPr>
          <p:grpSp>
            <p:nvGrpSpPr>
              <p:cNvPr id="240" name="Group 239">
                <a:extLst>
                  <a:ext uri="{FF2B5EF4-FFF2-40B4-BE49-F238E27FC236}">
                    <a16:creationId xmlns:a16="http://schemas.microsoft.com/office/drawing/2014/main" id="{736226CA-967F-F77C-5E0B-D01E3F41C3C6}"/>
                  </a:ext>
                </a:extLst>
              </p:cNvPr>
              <p:cNvGrpSpPr/>
              <p:nvPr/>
            </p:nvGrpSpPr>
            <p:grpSpPr>
              <a:xfrm>
                <a:off x="7172804" y="468381"/>
                <a:ext cx="227750" cy="223679"/>
                <a:chOff x="6568499" y="782007"/>
                <a:chExt cx="227750" cy="223679"/>
              </a:xfrm>
            </p:grpSpPr>
            <p:sp>
              <p:nvSpPr>
                <p:cNvPr id="244" name="TextBox 243">
                  <a:extLst>
                    <a:ext uri="{FF2B5EF4-FFF2-40B4-BE49-F238E27FC236}">
                      <a16:creationId xmlns:a16="http://schemas.microsoft.com/office/drawing/2014/main" id="{01D81664-5BE1-0900-4829-6812589C9FC8}"/>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245" name="TextBox 244">
                  <a:extLst>
                    <a:ext uri="{FF2B5EF4-FFF2-40B4-BE49-F238E27FC236}">
                      <a16:creationId xmlns:a16="http://schemas.microsoft.com/office/drawing/2014/main" id="{E771659D-B6AE-A043-9598-A2778C686288}"/>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nvGrpSpPr>
              <p:cNvPr id="241" name="Group 240">
                <a:extLst>
                  <a:ext uri="{FF2B5EF4-FFF2-40B4-BE49-F238E27FC236}">
                    <a16:creationId xmlns:a16="http://schemas.microsoft.com/office/drawing/2014/main" id="{11CD28E4-CC6E-D845-B31A-9444AD7B1765}"/>
                  </a:ext>
                </a:extLst>
              </p:cNvPr>
              <p:cNvGrpSpPr/>
              <p:nvPr/>
            </p:nvGrpSpPr>
            <p:grpSpPr>
              <a:xfrm>
                <a:off x="7201637" y="472500"/>
                <a:ext cx="227750" cy="223679"/>
                <a:chOff x="6568499" y="782007"/>
                <a:chExt cx="227750" cy="223679"/>
              </a:xfrm>
            </p:grpSpPr>
            <p:sp>
              <p:nvSpPr>
                <p:cNvPr id="242" name="TextBox 241">
                  <a:extLst>
                    <a:ext uri="{FF2B5EF4-FFF2-40B4-BE49-F238E27FC236}">
                      <a16:creationId xmlns:a16="http://schemas.microsoft.com/office/drawing/2014/main" id="{2D7C6922-BC49-A309-46BD-5BD909929C12}"/>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243" name="TextBox 242">
                  <a:extLst>
                    <a:ext uri="{FF2B5EF4-FFF2-40B4-BE49-F238E27FC236}">
                      <a16:creationId xmlns:a16="http://schemas.microsoft.com/office/drawing/2014/main" id="{E234B597-CA90-1437-F4A7-14A1C434C5AA}"/>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grpSp>
          <p:nvGrpSpPr>
            <p:cNvPr id="114" name="Group 113">
              <a:extLst>
                <a:ext uri="{FF2B5EF4-FFF2-40B4-BE49-F238E27FC236}">
                  <a16:creationId xmlns:a16="http://schemas.microsoft.com/office/drawing/2014/main" id="{7C57AEE8-8F49-D3CB-99AA-4BE933A71E66}"/>
                </a:ext>
              </a:extLst>
            </p:cNvPr>
            <p:cNvGrpSpPr/>
            <p:nvPr/>
          </p:nvGrpSpPr>
          <p:grpSpPr>
            <a:xfrm>
              <a:off x="6467881" y="1105049"/>
              <a:ext cx="256583" cy="227798"/>
              <a:chOff x="7172804" y="468381"/>
              <a:chExt cx="256583" cy="227798"/>
            </a:xfrm>
          </p:grpSpPr>
          <p:grpSp>
            <p:nvGrpSpPr>
              <p:cNvPr id="234" name="Group 233">
                <a:extLst>
                  <a:ext uri="{FF2B5EF4-FFF2-40B4-BE49-F238E27FC236}">
                    <a16:creationId xmlns:a16="http://schemas.microsoft.com/office/drawing/2014/main" id="{B1CBA4BF-EF1B-CF9C-1CFE-7E994BE8157E}"/>
                  </a:ext>
                </a:extLst>
              </p:cNvPr>
              <p:cNvGrpSpPr/>
              <p:nvPr/>
            </p:nvGrpSpPr>
            <p:grpSpPr>
              <a:xfrm>
                <a:off x="7172804" y="468381"/>
                <a:ext cx="227750" cy="223679"/>
                <a:chOff x="6568499" y="782007"/>
                <a:chExt cx="227750" cy="223679"/>
              </a:xfrm>
            </p:grpSpPr>
            <p:sp>
              <p:nvSpPr>
                <p:cNvPr id="238" name="TextBox 237">
                  <a:extLst>
                    <a:ext uri="{FF2B5EF4-FFF2-40B4-BE49-F238E27FC236}">
                      <a16:creationId xmlns:a16="http://schemas.microsoft.com/office/drawing/2014/main" id="{DC040188-8334-AF19-214F-FD1D28427C54}"/>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239" name="TextBox 238">
                  <a:extLst>
                    <a:ext uri="{FF2B5EF4-FFF2-40B4-BE49-F238E27FC236}">
                      <a16:creationId xmlns:a16="http://schemas.microsoft.com/office/drawing/2014/main" id="{BF4AAC69-4912-89CA-4DE4-BAEB886595B7}"/>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nvGrpSpPr>
              <p:cNvPr id="235" name="Group 234">
                <a:extLst>
                  <a:ext uri="{FF2B5EF4-FFF2-40B4-BE49-F238E27FC236}">
                    <a16:creationId xmlns:a16="http://schemas.microsoft.com/office/drawing/2014/main" id="{F2E90120-67C8-C3D0-6DEB-A89C970A3B90}"/>
                  </a:ext>
                </a:extLst>
              </p:cNvPr>
              <p:cNvGrpSpPr/>
              <p:nvPr/>
            </p:nvGrpSpPr>
            <p:grpSpPr>
              <a:xfrm>
                <a:off x="7201637" y="472500"/>
                <a:ext cx="227750" cy="223679"/>
                <a:chOff x="6568499" y="782007"/>
                <a:chExt cx="227750" cy="223679"/>
              </a:xfrm>
            </p:grpSpPr>
            <p:sp>
              <p:nvSpPr>
                <p:cNvPr id="236" name="TextBox 235">
                  <a:extLst>
                    <a:ext uri="{FF2B5EF4-FFF2-40B4-BE49-F238E27FC236}">
                      <a16:creationId xmlns:a16="http://schemas.microsoft.com/office/drawing/2014/main" id="{384A8EF2-330D-B4B8-2C47-F05D823FA4E4}"/>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237" name="TextBox 236">
                  <a:extLst>
                    <a:ext uri="{FF2B5EF4-FFF2-40B4-BE49-F238E27FC236}">
                      <a16:creationId xmlns:a16="http://schemas.microsoft.com/office/drawing/2014/main" id="{EE80CA20-D298-4E07-0B75-18DBB21AC27A}"/>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grpSp>
          <p:nvGrpSpPr>
            <p:cNvPr id="115" name="Group 114">
              <a:extLst>
                <a:ext uri="{FF2B5EF4-FFF2-40B4-BE49-F238E27FC236}">
                  <a16:creationId xmlns:a16="http://schemas.microsoft.com/office/drawing/2014/main" id="{B7C8E656-90D1-381E-ACBE-D61C1DA35748}"/>
                </a:ext>
              </a:extLst>
            </p:cNvPr>
            <p:cNvGrpSpPr/>
            <p:nvPr/>
          </p:nvGrpSpPr>
          <p:grpSpPr>
            <a:xfrm>
              <a:off x="6503186" y="1108579"/>
              <a:ext cx="256583" cy="227798"/>
              <a:chOff x="7172804" y="468381"/>
              <a:chExt cx="256583" cy="227798"/>
            </a:xfrm>
          </p:grpSpPr>
          <p:grpSp>
            <p:nvGrpSpPr>
              <p:cNvPr id="228" name="Group 227">
                <a:extLst>
                  <a:ext uri="{FF2B5EF4-FFF2-40B4-BE49-F238E27FC236}">
                    <a16:creationId xmlns:a16="http://schemas.microsoft.com/office/drawing/2014/main" id="{20DDF7C8-596F-0B48-FD38-D03868C5322A}"/>
                  </a:ext>
                </a:extLst>
              </p:cNvPr>
              <p:cNvGrpSpPr/>
              <p:nvPr/>
            </p:nvGrpSpPr>
            <p:grpSpPr>
              <a:xfrm>
                <a:off x="7172804" y="468381"/>
                <a:ext cx="227750" cy="223679"/>
                <a:chOff x="6568499" y="782007"/>
                <a:chExt cx="227750" cy="223679"/>
              </a:xfrm>
            </p:grpSpPr>
            <p:sp>
              <p:nvSpPr>
                <p:cNvPr id="232" name="TextBox 231">
                  <a:extLst>
                    <a:ext uri="{FF2B5EF4-FFF2-40B4-BE49-F238E27FC236}">
                      <a16:creationId xmlns:a16="http://schemas.microsoft.com/office/drawing/2014/main" id="{25FECB7E-D84D-ACE8-0CAF-0FBC24202EAA}"/>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233" name="TextBox 232">
                  <a:extLst>
                    <a:ext uri="{FF2B5EF4-FFF2-40B4-BE49-F238E27FC236}">
                      <a16:creationId xmlns:a16="http://schemas.microsoft.com/office/drawing/2014/main" id="{8D223D23-D491-BC3F-21E1-FA6B581CD26C}"/>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nvGrpSpPr>
              <p:cNvPr id="229" name="Group 228">
                <a:extLst>
                  <a:ext uri="{FF2B5EF4-FFF2-40B4-BE49-F238E27FC236}">
                    <a16:creationId xmlns:a16="http://schemas.microsoft.com/office/drawing/2014/main" id="{D322F952-A3B7-F66E-DE3C-6D47E7925246}"/>
                  </a:ext>
                </a:extLst>
              </p:cNvPr>
              <p:cNvGrpSpPr/>
              <p:nvPr/>
            </p:nvGrpSpPr>
            <p:grpSpPr>
              <a:xfrm>
                <a:off x="7201637" y="472500"/>
                <a:ext cx="227750" cy="223679"/>
                <a:chOff x="6568499" y="782007"/>
                <a:chExt cx="227750" cy="223679"/>
              </a:xfrm>
            </p:grpSpPr>
            <p:sp>
              <p:nvSpPr>
                <p:cNvPr id="230" name="TextBox 229">
                  <a:extLst>
                    <a:ext uri="{FF2B5EF4-FFF2-40B4-BE49-F238E27FC236}">
                      <a16:creationId xmlns:a16="http://schemas.microsoft.com/office/drawing/2014/main" id="{18B996D4-F2D6-60E2-7DFD-78302D0D2FB7}"/>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231" name="TextBox 230">
                  <a:extLst>
                    <a:ext uri="{FF2B5EF4-FFF2-40B4-BE49-F238E27FC236}">
                      <a16:creationId xmlns:a16="http://schemas.microsoft.com/office/drawing/2014/main" id="{453B1BEC-BF64-B8CB-C11E-AC17498A27D8}"/>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grpSp>
          <p:nvGrpSpPr>
            <p:cNvPr id="116" name="Group 115">
              <a:extLst>
                <a:ext uri="{FF2B5EF4-FFF2-40B4-BE49-F238E27FC236}">
                  <a16:creationId xmlns:a16="http://schemas.microsoft.com/office/drawing/2014/main" id="{7365F991-F715-ADB8-A8A5-4986D599AD64}"/>
                </a:ext>
              </a:extLst>
            </p:cNvPr>
            <p:cNvGrpSpPr/>
            <p:nvPr/>
          </p:nvGrpSpPr>
          <p:grpSpPr>
            <a:xfrm>
              <a:off x="6527899" y="1112110"/>
              <a:ext cx="256583" cy="227798"/>
              <a:chOff x="7172804" y="468381"/>
              <a:chExt cx="256583" cy="227798"/>
            </a:xfrm>
          </p:grpSpPr>
          <p:grpSp>
            <p:nvGrpSpPr>
              <p:cNvPr id="222" name="Group 221">
                <a:extLst>
                  <a:ext uri="{FF2B5EF4-FFF2-40B4-BE49-F238E27FC236}">
                    <a16:creationId xmlns:a16="http://schemas.microsoft.com/office/drawing/2014/main" id="{2DFBF5F1-850F-0346-217F-CA5082556B15}"/>
                  </a:ext>
                </a:extLst>
              </p:cNvPr>
              <p:cNvGrpSpPr/>
              <p:nvPr/>
            </p:nvGrpSpPr>
            <p:grpSpPr>
              <a:xfrm>
                <a:off x="7172804" y="468381"/>
                <a:ext cx="227750" cy="223679"/>
                <a:chOff x="6568499" y="782007"/>
                <a:chExt cx="227750" cy="223679"/>
              </a:xfrm>
            </p:grpSpPr>
            <p:sp>
              <p:nvSpPr>
                <p:cNvPr id="226" name="TextBox 225">
                  <a:extLst>
                    <a:ext uri="{FF2B5EF4-FFF2-40B4-BE49-F238E27FC236}">
                      <a16:creationId xmlns:a16="http://schemas.microsoft.com/office/drawing/2014/main" id="{56F6EF3F-8BBF-E6F7-D41A-AA254BB89C62}"/>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227" name="TextBox 226">
                  <a:extLst>
                    <a:ext uri="{FF2B5EF4-FFF2-40B4-BE49-F238E27FC236}">
                      <a16:creationId xmlns:a16="http://schemas.microsoft.com/office/drawing/2014/main" id="{4C9E4C74-AAEF-87D7-9B32-719F3150BF1E}"/>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nvGrpSpPr>
              <p:cNvPr id="223" name="Group 222">
                <a:extLst>
                  <a:ext uri="{FF2B5EF4-FFF2-40B4-BE49-F238E27FC236}">
                    <a16:creationId xmlns:a16="http://schemas.microsoft.com/office/drawing/2014/main" id="{1DD8AB9C-8C43-F8DD-76AA-9A7FF24F8DE1}"/>
                  </a:ext>
                </a:extLst>
              </p:cNvPr>
              <p:cNvGrpSpPr/>
              <p:nvPr/>
            </p:nvGrpSpPr>
            <p:grpSpPr>
              <a:xfrm>
                <a:off x="7201637" y="472500"/>
                <a:ext cx="227750" cy="223679"/>
                <a:chOff x="6568499" y="782007"/>
                <a:chExt cx="227750" cy="223679"/>
              </a:xfrm>
            </p:grpSpPr>
            <p:sp>
              <p:nvSpPr>
                <p:cNvPr id="224" name="TextBox 223">
                  <a:extLst>
                    <a:ext uri="{FF2B5EF4-FFF2-40B4-BE49-F238E27FC236}">
                      <a16:creationId xmlns:a16="http://schemas.microsoft.com/office/drawing/2014/main" id="{7FE2A265-DC91-B7EC-F72F-CD085A3C80FB}"/>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225" name="TextBox 224">
                  <a:extLst>
                    <a:ext uri="{FF2B5EF4-FFF2-40B4-BE49-F238E27FC236}">
                      <a16:creationId xmlns:a16="http://schemas.microsoft.com/office/drawing/2014/main" id="{A0858118-D663-E341-E25C-7BC045B2FD46}"/>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grpSp>
          <p:nvGrpSpPr>
            <p:cNvPr id="117" name="Group 116">
              <a:extLst>
                <a:ext uri="{FF2B5EF4-FFF2-40B4-BE49-F238E27FC236}">
                  <a16:creationId xmlns:a16="http://schemas.microsoft.com/office/drawing/2014/main" id="{265862CD-3A68-60E9-E735-BFB4EBAF46F1}"/>
                </a:ext>
              </a:extLst>
            </p:cNvPr>
            <p:cNvGrpSpPr/>
            <p:nvPr/>
          </p:nvGrpSpPr>
          <p:grpSpPr>
            <a:xfrm>
              <a:off x="6623223" y="1129762"/>
              <a:ext cx="256583" cy="227798"/>
              <a:chOff x="7172804" y="468381"/>
              <a:chExt cx="256583" cy="227798"/>
            </a:xfrm>
          </p:grpSpPr>
          <p:grpSp>
            <p:nvGrpSpPr>
              <p:cNvPr id="216" name="Group 215">
                <a:extLst>
                  <a:ext uri="{FF2B5EF4-FFF2-40B4-BE49-F238E27FC236}">
                    <a16:creationId xmlns:a16="http://schemas.microsoft.com/office/drawing/2014/main" id="{E405F4B8-1EC5-7ECE-D8FA-8B56F181C2BE}"/>
                  </a:ext>
                </a:extLst>
              </p:cNvPr>
              <p:cNvGrpSpPr/>
              <p:nvPr/>
            </p:nvGrpSpPr>
            <p:grpSpPr>
              <a:xfrm>
                <a:off x="7172804" y="468381"/>
                <a:ext cx="227750" cy="223679"/>
                <a:chOff x="6568499" y="782007"/>
                <a:chExt cx="227750" cy="223679"/>
              </a:xfrm>
            </p:grpSpPr>
            <p:sp>
              <p:nvSpPr>
                <p:cNvPr id="220" name="TextBox 219">
                  <a:extLst>
                    <a:ext uri="{FF2B5EF4-FFF2-40B4-BE49-F238E27FC236}">
                      <a16:creationId xmlns:a16="http://schemas.microsoft.com/office/drawing/2014/main" id="{AFC1ECEB-6675-8096-3EE5-DE7BB118D483}"/>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221" name="TextBox 220">
                  <a:extLst>
                    <a:ext uri="{FF2B5EF4-FFF2-40B4-BE49-F238E27FC236}">
                      <a16:creationId xmlns:a16="http://schemas.microsoft.com/office/drawing/2014/main" id="{97DB40BA-1B81-DFF6-5EAF-E9CFC64EDA09}"/>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nvGrpSpPr>
              <p:cNvPr id="217" name="Group 216">
                <a:extLst>
                  <a:ext uri="{FF2B5EF4-FFF2-40B4-BE49-F238E27FC236}">
                    <a16:creationId xmlns:a16="http://schemas.microsoft.com/office/drawing/2014/main" id="{76027226-705E-C103-D50B-0862533E741D}"/>
                  </a:ext>
                </a:extLst>
              </p:cNvPr>
              <p:cNvGrpSpPr/>
              <p:nvPr/>
            </p:nvGrpSpPr>
            <p:grpSpPr>
              <a:xfrm>
                <a:off x="7201637" y="472500"/>
                <a:ext cx="227750" cy="223679"/>
                <a:chOff x="6568499" y="782007"/>
                <a:chExt cx="227750" cy="223679"/>
              </a:xfrm>
            </p:grpSpPr>
            <p:sp>
              <p:nvSpPr>
                <p:cNvPr id="218" name="TextBox 217">
                  <a:extLst>
                    <a:ext uri="{FF2B5EF4-FFF2-40B4-BE49-F238E27FC236}">
                      <a16:creationId xmlns:a16="http://schemas.microsoft.com/office/drawing/2014/main" id="{444824A4-3F0D-D1B3-05B2-8528F085D7E5}"/>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219" name="TextBox 218">
                  <a:extLst>
                    <a:ext uri="{FF2B5EF4-FFF2-40B4-BE49-F238E27FC236}">
                      <a16:creationId xmlns:a16="http://schemas.microsoft.com/office/drawing/2014/main" id="{90DB7090-837C-5F66-01D7-3DFEF3EE2EE0}"/>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grpSp>
          <p:nvGrpSpPr>
            <p:cNvPr id="118" name="Group 117">
              <a:extLst>
                <a:ext uri="{FF2B5EF4-FFF2-40B4-BE49-F238E27FC236}">
                  <a16:creationId xmlns:a16="http://schemas.microsoft.com/office/drawing/2014/main" id="{0BFF356C-0D60-98CB-380D-1413A6811915}"/>
                </a:ext>
              </a:extLst>
            </p:cNvPr>
            <p:cNvGrpSpPr/>
            <p:nvPr/>
          </p:nvGrpSpPr>
          <p:grpSpPr>
            <a:xfrm>
              <a:off x="6704425" y="1126231"/>
              <a:ext cx="256583" cy="227798"/>
              <a:chOff x="7172804" y="468381"/>
              <a:chExt cx="256583" cy="227798"/>
            </a:xfrm>
          </p:grpSpPr>
          <p:grpSp>
            <p:nvGrpSpPr>
              <p:cNvPr id="210" name="Group 209">
                <a:extLst>
                  <a:ext uri="{FF2B5EF4-FFF2-40B4-BE49-F238E27FC236}">
                    <a16:creationId xmlns:a16="http://schemas.microsoft.com/office/drawing/2014/main" id="{5D6712C6-C6D9-755F-B3BA-ED044C436EF4}"/>
                  </a:ext>
                </a:extLst>
              </p:cNvPr>
              <p:cNvGrpSpPr/>
              <p:nvPr/>
            </p:nvGrpSpPr>
            <p:grpSpPr>
              <a:xfrm>
                <a:off x="7172804" y="468381"/>
                <a:ext cx="227750" cy="223679"/>
                <a:chOff x="6568499" y="782007"/>
                <a:chExt cx="227750" cy="223679"/>
              </a:xfrm>
            </p:grpSpPr>
            <p:sp>
              <p:nvSpPr>
                <p:cNvPr id="214" name="TextBox 213">
                  <a:extLst>
                    <a:ext uri="{FF2B5EF4-FFF2-40B4-BE49-F238E27FC236}">
                      <a16:creationId xmlns:a16="http://schemas.microsoft.com/office/drawing/2014/main" id="{B8E5ECFA-5A85-B59C-C658-C087F2CC55E3}"/>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215" name="TextBox 214">
                  <a:extLst>
                    <a:ext uri="{FF2B5EF4-FFF2-40B4-BE49-F238E27FC236}">
                      <a16:creationId xmlns:a16="http://schemas.microsoft.com/office/drawing/2014/main" id="{61F817E4-B375-A3A2-2D2C-03BEAE5C44C2}"/>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nvGrpSpPr>
              <p:cNvPr id="211" name="Group 210">
                <a:extLst>
                  <a:ext uri="{FF2B5EF4-FFF2-40B4-BE49-F238E27FC236}">
                    <a16:creationId xmlns:a16="http://schemas.microsoft.com/office/drawing/2014/main" id="{EC4651D6-4669-FFC5-5FDC-28DB192AAA39}"/>
                  </a:ext>
                </a:extLst>
              </p:cNvPr>
              <p:cNvGrpSpPr/>
              <p:nvPr/>
            </p:nvGrpSpPr>
            <p:grpSpPr>
              <a:xfrm>
                <a:off x="7201637" y="472500"/>
                <a:ext cx="227750" cy="223679"/>
                <a:chOff x="6568499" y="782007"/>
                <a:chExt cx="227750" cy="223679"/>
              </a:xfrm>
            </p:grpSpPr>
            <p:sp>
              <p:nvSpPr>
                <p:cNvPr id="212" name="TextBox 211">
                  <a:extLst>
                    <a:ext uri="{FF2B5EF4-FFF2-40B4-BE49-F238E27FC236}">
                      <a16:creationId xmlns:a16="http://schemas.microsoft.com/office/drawing/2014/main" id="{9D9BB776-4CA3-11A3-9420-E76C5472DB8F}"/>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213" name="TextBox 212">
                  <a:extLst>
                    <a:ext uri="{FF2B5EF4-FFF2-40B4-BE49-F238E27FC236}">
                      <a16:creationId xmlns:a16="http://schemas.microsoft.com/office/drawing/2014/main" id="{3ADE50A8-2064-7519-CE77-01A37A273342}"/>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grpSp>
          <p:nvGrpSpPr>
            <p:cNvPr id="119" name="Group 118">
              <a:extLst>
                <a:ext uri="{FF2B5EF4-FFF2-40B4-BE49-F238E27FC236}">
                  <a16:creationId xmlns:a16="http://schemas.microsoft.com/office/drawing/2014/main" id="{3A6433D8-CFD7-7911-9E25-1A9C969F7BEC}"/>
                </a:ext>
              </a:extLst>
            </p:cNvPr>
            <p:cNvGrpSpPr/>
            <p:nvPr/>
          </p:nvGrpSpPr>
          <p:grpSpPr>
            <a:xfrm>
              <a:off x="6786215" y="1172716"/>
              <a:ext cx="256583" cy="227798"/>
              <a:chOff x="7172804" y="468381"/>
              <a:chExt cx="256583" cy="227798"/>
            </a:xfrm>
          </p:grpSpPr>
          <p:grpSp>
            <p:nvGrpSpPr>
              <p:cNvPr id="204" name="Group 203">
                <a:extLst>
                  <a:ext uri="{FF2B5EF4-FFF2-40B4-BE49-F238E27FC236}">
                    <a16:creationId xmlns:a16="http://schemas.microsoft.com/office/drawing/2014/main" id="{DBDC4EB3-599D-5590-A120-ED8708B81B81}"/>
                  </a:ext>
                </a:extLst>
              </p:cNvPr>
              <p:cNvGrpSpPr/>
              <p:nvPr/>
            </p:nvGrpSpPr>
            <p:grpSpPr>
              <a:xfrm>
                <a:off x="7172804" y="468381"/>
                <a:ext cx="227750" cy="223679"/>
                <a:chOff x="6568499" y="782007"/>
                <a:chExt cx="227750" cy="223679"/>
              </a:xfrm>
            </p:grpSpPr>
            <p:sp>
              <p:nvSpPr>
                <p:cNvPr id="208" name="TextBox 207">
                  <a:extLst>
                    <a:ext uri="{FF2B5EF4-FFF2-40B4-BE49-F238E27FC236}">
                      <a16:creationId xmlns:a16="http://schemas.microsoft.com/office/drawing/2014/main" id="{8A06F7F6-5DB4-14C4-227C-7AD8C43B53E2}"/>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209" name="TextBox 208">
                  <a:extLst>
                    <a:ext uri="{FF2B5EF4-FFF2-40B4-BE49-F238E27FC236}">
                      <a16:creationId xmlns:a16="http://schemas.microsoft.com/office/drawing/2014/main" id="{2BC726ED-A2CC-F83E-BB29-52D37DA2ECCF}"/>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nvGrpSpPr>
              <p:cNvPr id="205" name="Group 204">
                <a:extLst>
                  <a:ext uri="{FF2B5EF4-FFF2-40B4-BE49-F238E27FC236}">
                    <a16:creationId xmlns:a16="http://schemas.microsoft.com/office/drawing/2014/main" id="{F941D09D-EC43-10C7-A20E-03A04EBC620A}"/>
                  </a:ext>
                </a:extLst>
              </p:cNvPr>
              <p:cNvGrpSpPr/>
              <p:nvPr/>
            </p:nvGrpSpPr>
            <p:grpSpPr>
              <a:xfrm>
                <a:off x="7201637" y="472500"/>
                <a:ext cx="227750" cy="223679"/>
                <a:chOff x="6568499" y="782007"/>
                <a:chExt cx="227750" cy="223679"/>
              </a:xfrm>
            </p:grpSpPr>
            <p:sp>
              <p:nvSpPr>
                <p:cNvPr id="206" name="TextBox 205">
                  <a:extLst>
                    <a:ext uri="{FF2B5EF4-FFF2-40B4-BE49-F238E27FC236}">
                      <a16:creationId xmlns:a16="http://schemas.microsoft.com/office/drawing/2014/main" id="{BB9DE8D1-8140-ABF2-5EB5-C09D0DDD8CEE}"/>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207" name="TextBox 206">
                  <a:extLst>
                    <a:ext uri="{FF2B5EF4-FFF2-40B4-BE49-F238E27FC236}">
                      <a16:creationId xmlns:a16="http://schemas.microsoft.com/office/drawing/2014/main" id="{3178C723-2BE8-E11B-CB1B-4D31E5096D34}"/>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grpSp>
          <p:nvGrpSpPr>
            <p:cNvPr id="120" name="Group 119">
              <a:extLst>
                <a:ext uri="{FF2B5EF4-FFF2-40B4-BE49-F238E27FC236}">
                  <a16:creationId xmlns:a16="http://schemas.microsoft.com/office/drawing/2014/main" id="{FEC1DE66-3FC6-E5B8-21B8-5769B4C72E5B}"/>
                </a:ext>
              </a:extLst>
            </p:cNvPr>
            <p:cNvGrpSpPr/>
            <p:nvPr/>
          </p:nvGrpSpPr>
          <p:grpSpPr>
            <a:xfrm>
              <a:off x="6885069" y="1208021"/>
              <a:ext cx="256583" cy="227798"/>
              <a:chOff x="7172804" y="468381"/>
              <a:chExt cx="256583" cy="227798"/>
            </a:xfrm>
          </p:grpSpPr>
          <p:grpSp>
            <p:nvGrpSpPr>
              <p:cNvPr id="198" name="Group 197">
                <a:extLst>
                  <a:ext uri="{FF2B5EF4-FFF2-40B4-BE49-F238E27FC236}">
                    <a16:creationId xmlns:a16="http://schemas.microsoft.com/office/drawing/2014/main" id="{A1E0A5F9-B72A-DE37-3F7F-2D0549586CC8}"/>
                  </a:ext>
                </a:extLst>
              </p:cNvPr>
              <p:cNvGrpSpPr/>
              <p:nvPr/>
            </p:nvGrpSpPr>
            <p:grpSpPr>
              <a:xfrm>
                <a:off x="7172804" y="468381"/>
                <a:ext cx="227750" cy="223679"/>
                <a:chOff x="6568499" y="782007"/>
                <a:chExt cx="227750" cy="223679"/>
              </a:xfrm>
            </p:grpSpPr>
            <p:sp>
              <p:nvSpPr>
                <p:cNvPr id="202" name="TextBox 201">
                  <a:extLst>
                    <a:ext uri="{FF2B5EF4-FFF2-40B4-BE49-F238E27FC236}">
                      <a16:creationId xmlns:a16="http://schemas.microsoft.com/office/drawing/2014/main" id="{6D6EEFE8-1815-CCD5-3F7A-E1646C6CD990}"/>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203" name="TextBox 202">
                  <a:extLst>
                    <a:ext uri="{FF2B5EF4-FFF2-40B4-BE49-F238E27FC236}">
                      <a16:creationId xmlns:a16="http://schemas.microsoft.com/office/drawing/2014/main" id="{F2439AB3-0DBD-FE0E-48BD-51E75C75AB8A}"/>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nvGrpSpPr>
              <p:cNvPr id="199" name="Group 198">
                <a:extLst>
                  <a:ext uri="{FF2B5EF4-FFF2-40B4-BE49-F238E27FC236}">
                    <a16:creationId xmlns:a16="http://schemas.microsoft.com/office/drawing/2014/main" id="{0E820759-496B-CB88-5510-9A31EF13BA75}"/>
                  </a:ext>
                </a:extLst>
              </p:cNvPr>
              <p:cNvGrpSpPr/>
              <p:nvPr/>
            </p:nvGrpSpPr>
            <p:grpSpPr>
              <a:xfrm>
                <a:off x="7201637" y="472500"/>
                <a:ext cx="227750" cy="223679"/>
                <a:chOff x="6568499" y="782007"/>
                <a:chExt cx="227750" cy="223679"/>
              </a:xfrm>
            </p:grpSpPr>
            <p:sp>
              <p:nvSpPr>
                <p:cNvPr id="200" name="TextBox 199">
                  <a:extLst>
                    <a:ext uri="{FF2B5EF4-FFF2-40B4-BE49-F238E27FC236}">
                      <a16:creationId xmlns:a16="http://schemas.microsoft.com/office/drawing/2014/main" id="{0BDC0077-1A6F-F4C5-2B03-C4DCBFC33DD5}"/>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201" name="TextBox 200">
                  <a:extLst>
                    <a:ext uri="{FF2B5EF4-FFF2-40B4-BE49-F238E27FC236}">
                      <a16:creationId xmlns:a16="http://schemas.microsoft.com/office/drawing/2014/main" id="{1E96BBAF-29B1-37CE-7161-1447D38450E8}"/>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grpSp>
          <p:nvGrpSpPr>
            <p:cNvPr id="121" name="Group 120">
              <a:extLst>
                <a:ext uri="{FF2B5EF4-FFF2-40B4-BE49-F238E27FC236}">
                  <a16:creationId xmlns:a16="http://schemas.microsoft.com/office/drawing/2014/main" id="{EDB7479E-EA9A-C761-CC7D-67613EE9D908}"/>
                </a:ext>
              </a:extLst>
            </p:cNvPr>
            <p:cNvGrpSpPr/>
            <p:nvPr/>
          </p:nvGrpSpPr>
          <p:grpSpPr>
            <a:xfrm>
              <a:off x="6934496" y="1222143"/>
              <a:ext cx="256583" cy="227798"/>
              <a:chOff x="7172804" y="468381"/>
              <a:chExt cx="256583" cy="227798"/>
            </a:xfrm>
          </p:grpSpPr>
          <p:grpSp>
            <p:nvGrpSpPr>
              <p:cNvPr id="192" name="Group 191">
                <a:extLst>
                  <a:ext uri="{FF2B5EF4-FFF2-40B4-BE49-F238E27FC236}">
                    <a16:creationId xmlns:a16="http://schemas.microsoft.com/office/drawing/2014/main" id="{34EE6D4A-1E9B-42E2-E13A-DECFAF706AEA}"/>
                  </a:ext>
                </a:extLst>
              </p:cNvPr>
              <p:cNvGrpSpPr/>
              <p:nvPr/>
            </p:nvGrpSpPr>
            <p:grpSpPr>
              <a:xfrm>
                <a:off x="7172804" y="468381"/>
                <a:ext cx="227750" cy="223679"/>
                <a:chOff x="6568499" y="782007"/>
                <a:chExt cx="227750" cy="223679"/>
              </a:xfrm>
            </p:grpSpPr>
            <p:sp>
              <p:nvSpPr>
                <p:cNvPr id="196" name="TextBox 195">
                  <a:extLst>
                    <a:ext uri="{FF2B5EF4-FFF2-40B4-BE49-F238E27FC236}">
                      <a16:creationId xmlns:a16="http://schemas.microsoft.com/office/drawing/2014/main" id="{37EE9BD4-572C-5006-041E-864AB83EA42C}"/>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197" name="TextBox 196">
                  <a:extLst>
                    <a:ext uri="{FF2B5EF4-FFF2-40B4-BE49-F238E27FC236}">
                      <a16:creationId xmlns:a16="http://schemas.microsoft.com/office/drawing/2014/main" id="{FCF9E6DD-4537-E812-B782-8D58454E1A8E}"/>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nvGrpSpPr>
              <p:cNvPr id="193" name="Group 192">
                <a:extLst>
                  <a:ext uri="{FF2B5EF4-FFF2-40B4-BE49-F238E27FC236}">
                    <a16:creationId xmlns:a16="http://schemas.microsoft.com/office/drawing/2014/main" id="{34D8C548-5BC2-D302-D89E-1DCA2B0953E5}"/>
                  </a:ext>
                </a:extLst>
              </p:cNvPr>
              <p:cNvGrpSpPr/>
              <p:nvPr/>
            </p:nvGrpSpPr>
            <p:grpSpPr>
              <a:xfrm>
                <a:off x="7201637" y="472500"/>
                <a:ext cx="227750" cy="223679"/>
                <a:chOff x="6568499" y="782007"/>
                <a:chExt cx="227750" cy="223679"/>
              </a:xfrm>
            </p:grpSpPr>
            <p:sp>
              <p:nvSpPr>
                <p:cNvPr id="194" name="TextBox 193">
                  <a:extLst>
                    <a:ext uri="{FF2B5EF4-FFF2-40B4-BE49-F238E27FC236}">
                      <a16:creationId xmlns:a16="http://schemas.microsoft.com/office/drawing/2014/main" id="{69D623C3-2909-BA48-DCE2-75288838CA79}"/>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195" name="TextBox 194">
                  <a:extLst>
                    <a:ext uri="{FF2B5EF4-FFF2-40B4-BE49-F238E27FC236}">
                      <a16:creationId xmlns:a16="http://schemas.microsoft.com/office/drawing/2014/main" id="{0F15886B-61A2-AE6A-A807-616359582FCA}"/>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grpSp>
          <p:nvGrpSpPr>
            <p:cNvPr id="122" name="Group 121">
              <a:extLst>
                <a:ext uri="{FF2B5EF4-FFF2-40B4-BE49-F238E27FC236}">
                  <a16:creationId xmlns:a16="http://schemas.microsoft.com/office/drawing/2014/main" id="{8759A3D9-E651-155A-B5E4-103CCBBD70A5}"/>
                </a:ext>
              </a:extLst>
            </p:cNvPr>
            <p:cNvGrpSpPr/>
            <p:nvPr/>
          </p:nvGrpSpPr>
          <p:grpSpPr>
            <a:xfrm>
              <a:off x="7029820" y="1250387"/>
              <a:ext cx="256583" cy="227798"/>
              <a:chOff x="7172804" y="468381"/>
              <a:chExt cx="256583" cy="227798"/>
            </a:xfrm>
          </p:grpSpPr>
          <p:grpSp>
            <p:nvGrpSpPr>
              <p:cNvPr id="186" name="Group 185">
                <a:extLst>
                  <a:ext uri="{FF2B5EF4-FFF2-40B4-BE49-F238E27FC236}">
                    <a16:creationId xmlns:a16="http://schemas.microsoft.com/office/drawing/2014/main" id="{E5BB58E7-A97A-BE3C-E197-B0165E363C03}"/>
                  </a:ext>
                </a:extLst>
              </p:cNvPr>
              <p:cNvGrpSpPr/>
              <p:nvPr/>
            </p:nvGrpSpPr>
            <p:grpSpPr>
              <a:xfrm>
                <a:off x="7172804" y="468381"/>
                <a:ext cx="227750" cy="223679"/>
                <a:chOff x="6568499" y="782007"/>
                <a:chExt cx="227750" cy="223679"/>
              </a:xfrm>
            </p:grpSpPr>
            <p:sp>
              <p:nvSpPr>
                <p:cNvPr id="190" name="TextBox 189">
                  <a:extLst>
                    <a:ext uri="{FF2B5EF4-FFF2-40B4-BE49-F238E27FC236}">
                      <a16:creationId xmlns:a16="http://schemas.microsoft.com/office/drawing/2014/main" id="{2605946D-9F11-6E24-CA22-FE0276596A95}"/>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191" name="TextBox 190">
                  <a:extLst>
                    <a:ext uri="{FF2B5EF4-FFF2-40B4-BE49-F238E27FC236}">
                      <a16:creationId xmlns:a16="http://schemas.microsoft.com/office/drawing/2014/main" id="{CB779967-4C90-FCB4-9DFF-7AE0F40A4F76}"/>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nvGrpSpPr>
              <p:cNvPr id="187" name="Group 186">
                <a:extLst>
                  <a:ext uri="{FF2B5EF4-FFF2-40B4-BE49-F238E27FC236}">
                    <a16:creationId xmlns:a16="http://schemas.microsoft.com/office/drawing/2014/main" id="{2ABFEBEB-280A-001C-6144-C69EE79C7ADD}"/>
                  </a:ext>
                </a:extLst>
              </p:cNvPr>
              <p:cNvGrpSpPr/>
              <p:nvPr/>
            </p:nvGrpSpPr>
            <p:grpSpPr>
              <a:xfrm>
                <a:off x="7201637" y="472500"/>
                <a:ext cx="227750" cy="223679"/>
                <a:chOff x="6568499" y="782007"/>
                <a:chExt cx="227750" cy="223679"/>
              </a:xfrm>
            </p:grpSpPr>
            <p:sp>
              <p:nvSpPr>
                <p:cNvPr id="188" name="TextBox 187">
                  <a:extLst>
                    <a:ext uri="{FF2B5EF4-FFF2-40B4-BE49-F238E27FC236}">
                      <a16:creationId xmlns:a16="http://schemas.microsoft.com/office/drawing/2014/main" id="{7C611D0F-6BBA-2E67-30F3-02D42E492449}"/>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189" name="TextBox 188">
                  <a:extLst>
                    <a:ext uri="{FF2B5EF4-FFF2-40B4-BE49-F238E27FC236}">
                      <a16:creationId xmlns:a16="http://schemas.microsoft.com/office/drawing/2014/main" id="{69E49549-D138-C64D-1F8D-640CA5423E73}"/>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grpSp>
          <p:nvGrpSpPr>
            <p:cNvPr id="123" name="Group 122">
              <a:extLst>
                <a:ext uri="{FF2B5EF4-FFF2-40B4-BE49-F238E27FC236}">
                  <a16:creationId xmlns:a16="http://schemas.microsoft.com/office/drawing/2014/main" id="{4D207CCE-B69C-4C4A-F9FC-B15B54F664E2}"/>
                </a:ext>
              </a:extLst>
            </p:cNvPr>
            <p:cNvGrpSpPr/>
            <p:nvPr/>
          </p:nvGrpSpPr>
          <p:grpSpPr>
            <a:xfrm>
              <a:off x="7163979" y="1320997"/>
              <a:ext cx="256583" cy="227798"/>
              <a:chOff x="7172804" y="468381"/>
              <a:chExt cx="256583" cy="227798"/>
            </a:xfrm>
          </p:grpSpPr>
          <p:grpSp>
            <p:nvGrpSpPr>
              <p:cNvPr id="180" name="Group 179">
                <a:extLst>
                  <a:ext uri="{FF2B5EF4-FFF2-40B4-BE49-F238E27FC236}">
                    <a16:creationId xmlns:a16="http://schemas.microsoft.com/office/drawing/2014/main" id="{B718FE84-760E-9575-6BF4-5D9EB095032D}"/>
                  </a:ext>
                </a:extLst>
              </p:cNvPr>
              <p:cNvGrpSpPr/>
              <p:nvPr/>
            </p:nvGrpSpPr>
            <p:grpSpPr>
              <a:xfrm>
                <a:off x="7172804" y="468381"/>
                <a:ext cx="227750" cy="223679"/>
                <a:chOff x="6568499" y="782007"/>
                <a:chExt cx="227750" cy="223679"/>
              </a:xfrm>
            </p:grpSpPr>
            <p:sp>
              <p:nvSpPr>
                <p:cNvPr id="184" name="TextBox 183">
                  <a:extLst>
                    <a:ext uri="{FF2B5EF4-FFF2-40B4-BE49-F238E27FC236}">
                      <a16:creationId xmlns:a16="http://schemas.microsoft.com/office/drawing/2014/main" id="{24289D41-6C15-E03D-940C-903712EF376D}"/>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185" name="TextBox 184">
                  <a:extLst>
                    <a:ext uri="{FF2B5EF4-FFF2-40B4-BE49-F238E27FC236}">
                      <a16:creationId xmlns:a16="http://schemas.microsoft.com/office/drawing/2014/main" id="{8C54443B-19B7-DEBF-FB44-1FA49383E8F9}"/>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nvGrpSpPr>
              <p:cNvPr id="181" name="Group 180">
                <a:extLst>
                  <a:ext uri="{FF2B5EF4-FFF2-40B4-BE49-F238E27FC236}">
                    <a16:creationId xmlns:a16="http://schemas.microsoft.com/office/drawing/2014/main" id="{80A619EB-78BB-BCE3-B55D-1EAE12F37395}"/>
                  </a:ext>
                </a:extLst>
              </p:cNvPr>
              <p:cNvGrpSpPr/>
              <p:nvPr/>
            </p:nvGrpSpPr>
            <p:grpSpPr>
              <a:xfrm>
                <a:off x="7201637" y="472500"/>
                <a:ext cx="227750" cy="223679"/>
                <a:chOff x="6568499" y="782007"/>
                <a:chExt cx="227750" cy="223679"/>
              </a:xfrm>
            </p:grpSpPr>
            <p:sp>
              <p:nvSpPr>
                <p:cNvPr id="182" name="TextBox 181">
                  <a:extLst>
                    <a:ext uri="{FF2B5EF4-FFF2-40B4-BE49-F238E27FC236}">
                      <a16:creationId xmlns:a16="http://schemas.microsoft.com/office/drawing/2014/main" id="{2CEC5407-6C86-AC74-B081-54862B19855F}"/>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183" name="TextBox 182">
                  <a:extLst>
                    <a:ext uri="{FF2B5EF4-FFF2-40B4-BE49-F238E27FC236}">
                      <a16:creationId xmlns:a16="http://schemas.microsoft.com/office/drawing/2014/main" id="{49FF0945-561C-DA3D-1A18-FE186EB5A50A}"/>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sp>
          <p:nvSpPr>
            <p:cNvPr id="124" name="TextBox 123">
              <a:extLst>
                <a:ext uri="{FF2B5EF4-FFF2-40B4-BE49-F238E27FC236}">
                  <a16:creationId xmlns:a16="http://schemas.microsoft.com/office/drawing/2014/main" id="{918B11DD-BA80-E9B0-12F5-F24482C7D2FD}"/>
                </a:ext>
              </a:extLst>
            </p:cNvPr>
            <p:cNvSpPr txBox="1"/>
            <p:nvPr/>
          </p:nvSpPr>
          <p:spPr>
            <a:xfrm>
              <a:off x="7003342" y="1234500"/>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125" name="TextBox 124">
              <a:extLst>
                <a:ext uri="{FF2B5EF4-FFF2-40B4-BE49-F238E27FC236}">
                  <a16:creationId xmlns:a16="http://schemas.microsoft.com/office/drawing/2014/main" id="{D46BC911-0C87-B754-739A-6C723777F156}"/>
                </a:ext>
              </a:extLst>
            </p:cNvPr>
            <p:cNvSpPr txBox="1"/>
            <p:nvPr/>
          </p:nvSpPr>
          <p:spPr>
            <a:xfrm>
              <a:off x="7098666" y="1255683"/>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nvGrpSpPr>
            <p:cNvPr id="126" name="Group 125">
              <a:extLst>
                <a:ext uri="{FF2B5EF4-FFF2-40B4-BE49-F238E27FC236}">
                  <a16:creationId xmlns:a16="http://schemas.microsoft.com/office/drawing/2014/main" id="{82490F07-3060-D339-FE94-886815587C0B}"/>
                </a:ext>
              </a:extLst>
            </p:cNvPr>
            <p:cNvGrpSpPr/>
            <p:nvPr/>
          </p:nvGrpSpPr>
          <p:grpSpPr>
            <a:xfrm>
              <a:off x="7261066" y="1330411"/>
              <a:ext cx="227750" cy="226033"/>
              <a:chOff x="6568499" y="779065"/>
              <a:chExt cx="227750" cy="226033"/>
            </a:xfrm>
          </p:grpSpPr>
          <p:sp>
            <p:nvSpPr>
              <p:cNvPr id="178" name="TextBox 177">
                <a:extLst>
                  <a:ext uri="{FF2B5EF4-FFF2-40B4-BE49-F238E27FC236}">
                    <a16:creationId xmlns:a16="http://schemas.microsoft.com/office/drawing/2014/main" id="{E1881D0E-3D58-17B5-88FE-8F24916B5447}"/>
                  </a:ext>
                </a:extLst>
              </p:cNvPr>
              <p:cNvSpPr txBox="1"/>
              <p:nvPr/>
            </p:nvSpPr>
            <p:spPr>
              <a:xfrm>
                <a:off x="6568499" y="78200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179" name="TextBox 178">
                <a:extLst>
                  <a:ext uri="{FF2B5EF4-FFF2-40B4-BE49-F238E27FC236}">
                    <a16:creationId xmlns:a16="http://schemas.microsoft.com/office/drawing/2014/main" id="{9681410B-E2EB-D4AC-4BAC-A6CBFD684934}"/>
                  </a:ext>
                </a:extLst>
              </p:cNvPr>
              <p:cNvSpPr txBox="1"/>
              <p:nvPr/>
            </p:nvSpPr>
            <p:spPr>
              <a:xfrm>
                <a:off x="6583210" y="779065"/>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nvGrpSpPr>
            <p:cNvPr id="127" name="Group 126">
              <a:extLst>
                <a:ext uri="{FF2B5EF4-FFF2-40B4-BE49-F238E27FC236}">
                  <a16:creationId xmlns:a16="http://schemas.microsoft.com/office/drawing/2014/main" id="{21A8A563-C9C5-9FB2-F26F-082E3260DFFA}"/>
                </a:ext>
              </a:extLst>
            </p:cNvPr>
            <p:cNvGrpSpPr/>
            <p:nvPr/>
          </p:nvGrpSpPr>
          <p:grpSpPr>
            <a:xfrm>
              <a:off x="7292840" y="1333942"/>
              <a:ext cx="227750" cy="226033"/>
              <a:chOff x="6568499" y="779065"/>
              <a:chExt cx="227750" cy="226033"/>
            </a:xfrm>
          </p:grpSpPr>
          <p:sp>
            <p:nvSpPr>
              <p:cNvPr id="176" name="TextBox 175">
                <a:extLst>
                  <a:ext uri="{FF2B5EF4-FFF2-40B4-BE49-F238E27FC236}">
                    <a16:creationId xmlns:a16="http://schemas.microsoft.com/office/drawing/2014/main" id="{AEDE85B8-B677-A6BC-66EA-09C77D94BA67}"/>
                  </a:ext>
                </a:extLst>
              </p:cNvPr>
              <p:cNvSpPr txBox="1"/>
              <p:nvPr/>
            </p:nvSpPr>
            <p:spPr>
              <a:xfrm>
                <a:off x="6568499" y="78200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177" name="TextBox 176">
                <a:extLst>
                  <a:ext uri="{FF2B5EF4-FFF2-40B4-BE49-F238E27FC236}">
                    <a16:creationId xmlns:a16="http://schemas.microsoft.com/office/drawing/2014/main" id="{FE2B8392-32B2-AC14-E347-A462E2D4CA44}"/>
                  </a:ext>
                </a:extLst>
              </p:cNvPr>
              <p:cNvSpPr txBox="1"/>
              <p:nvPr/>
            </p:nvSpPr>
            <p:spPr>
              <a:xfrm>
                <a:off x="6583210" y="779065"/>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nvGrpSpPr>
            <p:cNvPr id="128" name="Group 127">
              <a:extLst>
                <a:ext uri="{FF2B5EF4-FFF2-40B4-BE49-F238E27FC236}">
                  <a16:creationId xmlns:a16="http://schemas.microsoft.com/office/drawing/2014/main" id="{DE568B64-43DD-D8D6-A987-6F83164EF3A0}"/>
                </a:ext>
              </a:extLst>
            </p:cNvPr>
            <p:cNvGrpSpPr/>
            <p:nvPr/>
          </p:nvGrpSpPr>
          <p:grpSpPr>
            <a:xfrm>
              <a:off x="7332264" y="1338061"/>
              <a:ext cx="227750" cy="226033"/>
              <a:chOff x="6568499" y="779065"/>
              <a:chExt cx="227750" cy="226033"/>
            </a:xfrm>
          </p:grpSpPr>
          <p:sp>
            <p:nvSpPr>
              <p:cNvPr id="174" name="TextBox 173">
                <a:extLst>
                  <a:ext uri="{FF2B5EF4-FFF2-40B4-BE49-F238E27FC236}">
                    <a16:creationId xmlns:a16="http://schemas.microsoft.com/office/drawing/2014/main" id="{24BFC982-E2B1-9531-3D2D-F92779816FE8}"/>
                  </a:ext>
                </a:extLst>
              </p:cNvPr>
              <p:cNvSpPr txBox="1"/>
              <p:nvPr/>
            </p:nvSpPr>
            <p:spPr>
              <a:xfrm>
                <a:off x="6568499" y="78200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175" name="TextBox 174">
                <a:extLst>
                  <a:ext uri="{FF2B5EF4-FFF2-40B4-BE49-F238E27FC236}">
                    <a16:creationId xmlns:a16="http://schemas.microsoft.com/office/drawing/2014/main" id="{738AF9FE-6E02-11BB-1582-65AE3602FDE0}"/>
                  </a:ext>
                </a:extLst>
              </p:cNvPr>
              <p:cNvSpPr txBox="1"/>
              <p:nvPr/>
            </p:nvSpPr>
            <p:spPr>
              <a:xfrm>
                <a:off x="6583210" y="779065"/>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nvGrpSpPr>
            <p:cNvPr id="129" name="Group 128">
              <a:extLst>
                <a:ext uri="{FF2B5EF4-FFF2-40B4-BE49-F238E27FC236}">
                  <a16:creationId xmlns:a16="http://schemas.microsoft.com/office/drawing/2014/main" id="{0908F7B1-4797-9FB2-B8E8-54870248ED8E}"/>
                </a:ext>
              </a:extLst>
            </p:cNvPr>
            <p:cNvGrpSpPr/>
            <p:nvPr/>
          </p:nvGrpSpPr>
          <p:grpSpPr>
            <a:xfrm>
              <a:off x="7541152" y="1359832"/>
              <a:ext cx="227750" cy="226033"/>
              <a:chOff x="6568499" y="779065"/>
              <a:chExt cx="227750" cy="226033"/>
            </a:xfrm>
          </p:grpSpPr>
          <p:sp>
            <p:nvSpPr>
              <p:cNvPr id="172" name="TextBox 171">
                <a:extLst>
                  <a:ext uri="{FF2B5EF4-FFF2-40B4-BE49-F238E27FC236}">
                    <a16:creationId xmlns:a16="http://schemas.microsoft.com/office/drawing/2014/main" id="{1667D9F6-6FC7-A85D-FD0F-ABF57BA4BB24}"/>
                  </a:ext>
                </a:extLst>
              </p:cNvPr>
              <p:cNvSpPr txBox="1"/>
              <p:nvPr/>
            </p:nvSpPr>
            <p:spPr>
              <a:xfrm>
                <a:off x="6568499" y="78200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173" name="TextBox 172">
                <a:extLst>
                  <a:ext uri="{FF2B5EF4-FFF2-40B4-BE49-F238E27FC236}">
                    <a16:creationId xmlns:a16="http://schemas.microsoft.com/office/drawing/2014/main" id="{7A24E8EB-8159-536F-A5E5-37D79C80314D}"/>
                  </a:ext>
                </a:extLst>
              </p:cNvPr>
              <p:cNvSpPr txBox="1"/>
              <p:nvPr/>
            </p:nvSpPr>
            <p:spPr>
              <a:xfrm>
                <a:off x="6583210" y="779065"/>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nvGrpSpPr>
            <p:cNvPr id="130" name="Group 129">
              <a:extLst>
                <a:ext uri="{FF2B5EF4-FFF2-40B4-BE49-F238E27FC236}">
                  <a16:creationId xmlns:a16="http://schemas.microsoft.com/office/drawing/2014/main" id="{6319342B-CF85-A6F1-D3B1-73C760654CD4}"/>
                </a:ext>
              </a:extLst>
            </p:cNvPr>
            <p:cNvGrpSpPr/>
            <p:nvPr/>
          </p:nvGrpSpPr>
          <p:grpSpPr>
            <a:xfrm>
              <a:off x="7371101" y="1333942"/>
              <a:ext cx="256583" cy="227798"/>
              <a:chOff x="7172804" y="468381"/>
              <a:chExt cx="256583" cy="227798"/>
            </a:xfrm>
          </p:grpSpPr>
          <p:grpSp>
            <p:nvGrpSpPr>
              <p:cNvPr id="166" name="Group 165">
                <a:extLst>
                  <a:ext uri="{FF2B5EF4-FFF2-40B4-BE49-F238E27FC236}">
                    <a16:creationId xmlns:a16="http://schemas.microsoft.com/office/drawing/2014/main" id="{43A1F371-D3B3-BCFA-86B4-4F501ED30171}"/>
                  </a:ext>
                </a:extLst>
              </p:cNvPr>
              <p:cNvGrpSpPr/>
              <p:nvPr/>
            </p:nvGrpSpPr>
            <p:grpSpPr>
              <a:xfrm>
                <a:off x="7172804" y="468381"/>
                <a:ext cx="227750" cy="223679"/>
                <a:chOff x="6568499" y="782007"/>
                <a:chExt cx="227750" cy="223679"/>
              </a:xfrm>
            </p:grpSpPr>
            <p:sp>
              <p:nvSpPr>
                <p:cNvPr id="170" name="TextBox 169">
                  <a:extLst>
                    <a:ext uri="{FF2B5EF4-FFF2-40B4-BE49-F238E27FC236}">
                      <a16:creationId xmlns:a16="http://schemas.microsoft.com/office/drawing/2014/main" id="{2B6A0677-9D90-D38D-6E4D-87803C5F5004}"/>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171" name="TextBox 170">
                  <a:extLst>
                    <a:ext uri="{FF2B5EF4-FFF2-40B4-BE49-F238E27FC236}">
                      <a16:creationId xmlns:a16="http://schemas.microsoft.com/office/drawing/2014/main" id="{C03EA990-5C84-2829-D127-A1D1C2912BE3}"/>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nvGrpSpPr>
              <p:cNvPr id="167" name="Group 166">
                <a:extLst>
                  <a:ext uri="{FF2B5EF4-FFF2-40B4-BE49-F238E27FC236}">
                    <a16:creationId xmlns:a16="http://schemas.microsoft.com/office/drawing/2014/main" id="{4AFA1D72-A7EC-F74A-10F4-90D867E4AEF1}"/>
                  </a:ext>
                </a:extLst>
              </p:cNvPr>
              <p:cNvGrpSpPr/>
              <p:nvPr/>
            </p:nvGrpSpPr>
            <p:grpSpPr>
              <a:xfrm>
                <a:off x="7201637" y="472500"/>
                <a:ext cx="227750" cy="223679"/>
                <a:chOff x="6568499" y="782007"/>
                <a:chExt cx="227750" cy="223679"/>
              </a:xfrm>
            </p:grpSpPr>
            <p:sp>
              <p:nvSpPr>
                <p:cNvPr id="168" name="TextBox 167">
                  <a:extLst>
                    <a:ext uri="{FF2B5EF4-FFF2-40B4-BE49-F238E27FC236}">
                      <a16:creationId xmlns:a16="http://schemas.microsoft.com/office/drawing/2014/main" id="{1FB8787B-4F87-1393-E75A-6E5D32111881}"/>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169" name="TextBox 168">
                  <a:extLst>
                    <a:ext uri="{FF2B5EF4-FFF2-40B4-BE49-F238E27FC236}">
                      <a16:creationId xmlns:a16="http://schemas.microsoft.com/office/drawing/2014/main" id="{49F676A1-C63E-9C37-A8B7-9272181B0AFE}"/>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grpSp>
          <p:nvGrpSpPr>
            <p:cNvPr id="131" name="Group 130">
              <a:extLst>
                <a:ext uri="{FF2B5EF4-FFF2-40B4-BE49-F238E27FC236}">
                  <a16:creationId xmlns:a16="http://schemas.microsoft.com/office/drawing/2014/main" id="{BC2C2BE6-C150-7E4B-9526-816C6374BBAF}"/>
                </a:ext>
              </a:extLst>
            </p:cNvPr>
            <p:cNvGrpSpPr/>
            <p:nvPr/>
          </p:nvGrpSpPr>
          <p:grpSpPr>
            <a:xfrm>
              <a:off x="7463483" y="1341592"/>
              <a:ext cx="256583" cy="227798"/>
              <a:chOff x="7172804" y="468381"/>
              <a:chExt cx="256583" cy="227798"/>
            </a:xfrm>
          </p:grpSpPr>
          <p:grpSp>
            <p:nvGrpSpPr>
              <p:cNvPr id="160" name="Group 159">
                <a:extLst>
                  <a:ext uri="{FF2B5EF4-FFF2-40B4-BE49-F238E27FC236}">
                    <a16:creationId xmlns:a16="http://schemas.microsoft.com/office/drawing/2014/main" id="{99F58E4C-DB36-99B4-9430-C4181AF6BF55}"/>
                  </a:ext>
                </a:extLst>
              </p:cNvPr>
              <p:cNvGrpSpPr/>
              <p:nvPr/>
            </p:nvGrpSpPr>
            <p:grpSpPr>
              <a:xfrm>
                <a:off x="7172804" y="468381"/>
                <a:ext cx="227750" cy="223679"/>
                <a:chOff x="6568499" y="782007"/>
                <a:chExt cx="227750" cy="223679"/>
              </a:xfrm>
            </p:grpSpPr>
            <p:sp>
              <p:nvSpPr>
                <p:cNvPr id="164" name="TextBox 163">
                  <a:extLst>
                    <a:ext uri="{FF2B5EF4-FFF2-40B4-BE49-F238E27FC236}">
                      <a16:creationId xmlns:a16="http://schemas.microsoft.com/office/drawing/2014/main" id="{84896594-5151-E99A-8578-0B7105B6E280}"/>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165" name="TextBox 164">
                  <a:extLst>
                    <a:ext uri="{FF2B5EF4-FFF2-40B4-BE49-F238E27FC236}">
                      <a16:creationId xmlns:a16="http://schemas.microsoft.com/office/drawing/2014/main" id="{47DFC222-B8FB-8EA5-AFFE-F3AD20458D88}"/>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nvGrpSpPr>
              <p:cNvPr id="161" name="Group 160">
                <a:extLst>
                  <a:ext uri="{FF2B5EF4-FFF2-40B4-BE49-F238E27FC236}">
                    <a16:creationId xmlns:a16="http://schemas.microsoft.com/office/drawing/2014/main" id="{A07911CD-5F2C-0981-B492-24042B10CF16}"/>
                  </a:ext>
                </a:extLst>
              </p:cNvPr>
              <p:cNvGrpSpPr/>
              <p:nvPr/>
            </p:nvGrpSpPr>
            <p:grpSpPr>
              <a:xfrm>
                <a:off x="7201637" y="472500"/>
                <a:ext cx="227750" cy="223679"/>
                <a:chOff x="6568499" y="782007"/>
                <a:chExt cx="227750" cy="223679"/>
              </a:xfrm>
            </p:grpSpPr>
            <p:sp>
              <p:nvSpPr>
                <p:cNvPr id="162" name="TextBox 161">
                  <a:extLst>
                    <a:ext uri="{FF2B5EF4-FFF2-40B4-BE49-F238E27FC236}">
                      <a16:creationId xmlns:a16="http://schemas.microsoft.com/office/drawing/2014/main" id="{69CED999-685C-A161-3444-24271DA07571}"/>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163" name="TextBox 162">
                  <a:extLst>
                    <a:ext uri="{FF2B5EF4-FFF2-40B4-BE49-F238E27FC236}">
                      <a16:creationId xmlns:a16="http://schemas.microsoft.com/office/drawing/2014/main" id="{626746B3-73FE-7108-5579-C3C19C84678B}"/>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grpSp>
          <p:nvGrpSpPr>
            <p:cNvPr id="132" name="Group 131">
              <a:extLst>
                <a:ext uri="{FF2B5EF4-FFF2-40B4-BE49-F238E27FC236}">
                  <a16:creationId xmlns:a16="http://schemas.microsoft.com/office/drawing/2014/main" id="{69038A59-8305-0107-BA1D-DD1B6A299745}"/>
                </a:ext>
              </a:extLst>
            </p:cNvPr>
            <p:cNvGrpSpPr/>
            <p:nvPr/>
          </p:nvGrpSpPr>
          <p:grpSpPr>
            <a:xfrm>
              <a:off x="7607055" y="1362186"/>
              <a:ext cx="227750" cy="226033"/>
              <a:chOff x="6568499" y="779065"/>
              <a:chExt cx="227750" cy="226033"/>
            </a:xfrm>
          </p:grpSpPr>
          <p:sp>
            <p:nvSpPr>
              <p:cNvPr id="158" name="TextBox 157">
                <a:extLst>
                  <a:ext uri="{FF2B5EF4-FFF2-40B4-BE49-F238E27FC236}">
                    <a16:creationId xmlns:a16="http://schemas.microsoft.com/office/drawing/2014/main" id="{3655D91B-A2D7-A0D4-4B6B-EF3717B75F1B}"/>
                  </a:ext>
                </a:extLst>
              </p:cNvPr>
              <p:cNvSpPr txBox="1"/>
              <p:nvPr/>
            </p:nvSpPr>
            <p:spPr>
              <a:xfrm>
                <a:off x="6568499" y="78200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159" name="TextBox 158">
                <a:extLst>
                  <a:ext uri="{FF2B5EF4-FFF2-40B4-BE49-F238E27FC236}">
                    <a16:creationId xmlns:a16="http://schemas.microsoft.com/office/drawing/2014/main" id="{2F85EEF3-33FE-A767-BC85-86542197347A}"/>
                  </a:ext>
                </a:extLst>
              </p:cNvPr>
              <p:cNvSpPr txBox="1"/>
              <p:nvPr/>
            </p:nvSpPr>
            <p:spPr>
              <a:xfrm>
                <a:off x="6583210" y="779065"/>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sp>
          <p:nvSpPr>
            <p:cNvPr id="133" name="TextBox 132">
              <a:extLst>
                <a:ext uri="{FF2B5EF4-FFF2-40B4-BE49-F238E27FC236}">
                  <a16:creationId xmlns:a16="http://schemas.microsoft.com/office/drawing/2014/main" id="{D24BDCBB-402A-0C1F-01E3-CA8D5DA7AE9D}"/>
                </a:ext>
              </a:extLst>
            </p:cNvPr>
            <p:cNvSpPr txBox="1"/>
            <p:nvPr/>
          </p:nvSpPr>
          <p:spPr>
            <a:xfrm>
              <a:off x="7671782" y="1366305"/>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134" name="TextBox 133">
              <a:extLst>
                <a:ext uri="{FF2B5EF4-FFF2-40B4-BE49-F238E27FC236}">
                  <a16:creationId xmlns:a16="http://schemas.microsoft.com/office/drawing/2014/main" id="{5F3204DC-E883-FD3F-2574-66288A8C069F}"/>
                </a:ext>
              </a:extLst>
            </p:cNvPr>
            <p:cNvSpPr txBox="1"/>
            <p:nvPr/>
          </p:nvSpPr>
          <p:spPr>
            <a:xfrm>
              <a:off x="7724739" y="1362774"/>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135" name="TextBox 134">
              <a:extLst>
                <a:ext uri="{FF2B5EF4-FFF2-40B4-BE49-F238E27FC236}">
                  <a16:creationId xmlns:a16="http://schemas.microsoft.com/office/drawing/2014/main" id="{FB670EEB-AE90-B9D4-F176-60B351951FF6}"/>
                </a:ext>
              </a:extLst>
            </p:cNvPr>
            <p:cNvSpPr txBox="1"/>
            <p:nvPr/>
          </p:nvSpPr>
          <p:spPr>
            <a:xfrm>
              <a:off x="7763574" y="1359244"/>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136" name="TextBox 135">
              <a:extLst>
                <a:ext uri="{FF2B5EF4-FFF2-40B4-BE49-F238E27FC236}">
                  <a16:creationId xmlns:a16="http://schemas.microsoft.com/office/drawing/2014/main" id="{7ADE54B5-0B29-5A04-8FC1-25B3EA9621F2}"/>
                </a:ext>
              </a:extLst>
            </p:cNvPr>
            <p:cNvSpPr txBox="1"/>
            <p:nvPr/>
          </p:nvSpPr>
          <p:spPr>
            <a:xfrm>
              <a:off x="8049545" y="1405140"/>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nvGrpSpPr>
            <p:cNvPr id="137" name="Group 136">
              <a:extLst>
                <a:ext uri="{FF2B5EF4-FFF2-40B4-BE49-F238E27FC236}">
                  <a16:creationId xmlns:a16="http://schemas.microsoft.com/office/drawing/2014/main" id="{DBD7621D-AA6A-9C23-5868-594EFE28CFAD}"/>
                </a:ext>
              </a:extLst>
            </p:cNvPr>
            <p:cNvGrpSpPr/>
            <p:nvPr/>
          </p:nvGrpSpPr>
          <p:grpSpPr>
            <a:xfrm>
              <a:off x="7805352" y="1404553"/>
              <a:ext cx="256583" cy="227798"/>
              <a:chOff x="7172804" y="468381"/>
              <a:chExt cx="256583" cy="227798"/>
            </a:xfrm>
          </p:grpSpPr>
          <p:grpSp>
            <p:nvGrpSpPr>
              <p:cNvPr id="152" name="Group 151">
                <a:extLst>
                  <a:ext uri="{FF2B5EF4-FFF2-40B4-BE49-F238E27FC236}">
                    <a16:creationId xmlns:a16="http://schemas.microsoft.com/office/drawing/2014/main" id="{F355D1C7-268F-358C-4B42-4B8501334463}"/>
                  </a:ext>
                </a:extLst>
              </p:cNvPr>
              <p:cNvGrpSpPr/>
              <p:nvPr/>
            </p:nvGrpSpPr>
            <p:grpSpPr>
              <a:xfrm>
                <a:off x="7172804" y="468381"/>
                <a:ext cx="227750" cy="223679"/>
                <a:chOff x="6568499" y="782007"/>
                <a:chExt cx="227750" cy="223679"/>
              </a:xfrm>
            </p:grpSpPr>
            <p:sp>
              <p:nvSpPr>
                <p:cNvPr id="156" name="TextBox 155">
                  <a:extLst>
                    <a:ext uri="{FF2B5EF4-FFF2-40B4-BE49-F238E27FC236}">
                      <a16:creationId xmlns:a16="http://schemas.microsoft.com/office/drawing/2014/main" id="{713C99A7-8DC0-69DC-E112-F123C2A0FC49}"/>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157" name="TextBox 156">
                  <a:extLst>
                    <a:ext uri="{FF2B5EF4-FFF2-40B4-BE49-F238E27FC236}">
                      <a16:creationId xmlns:a16="http://schemas.microsoft.com/office/drawing/2014/main" id="{A25107A5-FCB1-F066-E382-B03CF2A010C2}"/>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nvGrpSpPr>
              <p:cNvPr id="153" name="Group 152">
                <a:extLst>
                  <a:ext uri="{FF2B5EF4-FFF2-40B4-BE49-F238E27FC236}">
                    <a16:creationId xmlns:a16="http://schemas.microsoft.com/office/drawing/2014/main" id="{15F7A9CA-72FE-8FC8-44F1-BE16B3921B40}"/>
                  </a:ext>
                </a:extLst>
              </p:cNvPr>
              <p:cNvGrpSpPr/>
              <p:nvPr/>
            </p:nvGrpSpPr>
            <p:grpSpPr>
              <a:xfrm>
                <a:off x="7201637" y="472500"/>
                <a:ext cx="227750" cy="223679"/>
                <a:chOff x="6568499" y="782007"/>
                <a:chExt cx="227750" cy="223679"/>
              </a:xfrm>
            </p:grpSpPr>
            <p:sp>
              <p:nvSpPr>
                <p:cNvPr id="154" name="TextBox 153">
                  <a:extLst>
                    <a:ext uri="{FF2B5EF4-FFF2-40B4-BE49-F238E27FC236}">
                      <a16:creationId xmlns:a16="http://schemas.microsoft.com/office/drawing/2014/main" id="{4FDBA4E9-EE25-0254-FE1C-E549B3D1BDFB}"/>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155" name="TextBox 154">
                  <a:extLst>
                    <a:ext uri="{FF2B5EF4-FFF2-40B4-BE49-F238E27FC236}">
                      <a16:creationId xmlns:a16="http://schemas.microsoft.com/office/drawing/2014/main" id="{1A57D282-EC9F-3415-6474-CD55339151BA}"/>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grpSp>
          <p:nvGrpSpPr>
            <p:cNvPr id="138" name="Group 137">
              <a:extLst>
                <a:ext uri="{FF2B5EF4-FFF2-40B4-BE49-F238E27FC236}">
                  <a16:creationId xmlns:a16="http://schemas.microsoft.com/office/drawing/2014/main" id="{7357311A-16D1-F22C-9A61-E84D4B9F4264}"/>
                </a:ext>
              </a:extLst>
            </p:cNvPr>
            <p:cNvGrpSpPr/>
            <p:nvPr/>
          </p:nvGrpSpPr>
          <p:grpSpPr>
            <a:xfrm>
              <a:off x="7904795" y="1405142"/>
              <a:ext cx="256583" cy="227798"/>
              <a:chOff x="7172804" y="468381"/>
              <a:chExt cx="256583" cy="227798"/>
            </a:xfrm>
          </p:grpSpPr>
          <p:grpSp>
            <p:nvGrpSpPr>
              <p:cNvPr id="146" name="Group 145">
                <a:extLst>
                  <a:ext uri="{FF2B5EF4-FFF2-40B4-BE49-F238E27FC236}">
                    <a16:creationId xmlns:a16="http://schemas.microsoft.com/office/drawing/2014/main" id="{531DA463-F6F3-DA56-CF16-1D8D34E77BBD}"/>
                  </a:ext>
                </a:extLst>
              </p:cNvPr>
              <p:cNvGrpSpPr/>
              <p:nvPr/>
            </p:nvGrpSpPr>
            <p:grpSpPr>
              <a:xfrm>
                <a:off x="7172804" y="468381"/>
                <a:ext cx="227750" cy="223679"/>
                <a:chOff x="6568499" y="782007"/>
                <a:chExt cx="227750" cy="223679"/>
              </a:xfrm>
            </p:grpSpPr>
            <p:sp>
              <p:nvSpPr>
                <p:cNvPr id="150" name="TextBox 149">
                  <a:extLst>
                    <a:ext uri="{FF2B5EF4-FFF2-40B4-BE49-F238E27FC236}">
                      <a16:creationId xmlns:a16="http://schemas.microsoft.com/office/drawing/2014/main" id="{672DDC03-ACC0-BC58-D2D1-36CE3FD3D83C}"/>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151" name="TextBox 150">
                  <a:extLst>
                    <a:ext uri="{FF2B5EF4-FFF2-40B4-BE49-F238E27FC236}">
                      <a16:creationId xmlns:a16="http://schemas.microsoft.com/office/drawing/2014/main" id="{A89B8197-9001-3C93-9285-2570C1A07E49}"/>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nvGrpSpPr>
              <p:cNvPr id="147" name="Group 146">
                <a:extLst>
                  <a:ext uri="{FF2B5EF4-FFF2-40B4-BE49-F238E27FC236}">
                    <a16:creationId xmlns:a16="http://schemas.microsoft.com/office/drawing/2014/main" id="{53B4C9E2-2736-E700-238B-C2270495940F}"/>
                  </a:ext>
                </a:extLst>
              </p:cNvPr>
              <p:cNvGrpSpPr/>
              <p:nvPr/>
            </p:nvGrpSpPr>
            <p:grpSpPr>
              <a:xfrm>
                <a:off x="7201637" y="472500"/>
                <a:ext cx="227750" cy="223679"/>
                <a:chOff x="6568499" y="782007"/>
                <a:chExt cx="227750" cy="223679"/>
              </a:xfrm>
            </p:grpSpPr>
            <p:sp>
              <p:nvSpPr>
                <p:cNvPr id="148" name="TextBox 147">
                  <a:extLst>
                    <a:ext uri="{FF2B5EF4-FFF2-40B4-BE49-F238E27FC236}">
                      <a16:creationId xmlns:a16="http://schemas.microsoft.com/office/drawing/2014/main" id="{D0CD7AA8-E086-BDAF-C58D-8A2C58E6129C}"/>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149" name="TextBox 148">
                  <a:extLst>
                    <a:ext uri="{FF2B5EF4-FFF2-40B4-BE49-F238E27FC236}">
                      <a16:creationId xmlns:a16="http://schemas.microsoft.com/office/drawing/2014/main" id="{BF1BC621-8FE0-D99D-3E1E-8936217ED84A}"/>
                    </a:ext>
                  </a:extLst>
                </p:cNvPr>
                <p:cNvSpPr txBox="1"/>
                <p:nvPr/>
              </p:nvSpPr>
              <p:spPr>
                <a:xfrm>
                  <a:off x="6583210"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grpSp>
          <p:nvGrpSpPr>
            <p:cNvPr id="139" name="Group 138">
              <a:extLst>
                <a:ext uri="{FF2B5EF4-FFF2-40B4-BE49-F238E27FC236}">
                  <a16:creationId xmlns:a16="http://schemas.microsoft.com/office/drawing/2014/main" id="{1F8F7DCC-A224-5FC1-9AEB-3863A54E6254}"/>
                </a:ext>
              </a:extLst>
            </p:cNvPr>
            <p:cNvGrpSpPr/>
            <p:nvPr/>
          </p:nvGrpSpPr>
          <p:grpSpPr>
            <a:xfrm>
              <a:off x="8087204" y="1401022"/>
              <a:ext cx="227750" cy="226033"/>
              <a:chOff x="6568499" y="779065"/>
              <a:chExt cx="227750" cy="226033"/>
            </a:xfrm>
          </p:grpSpPr>
          <p:sp>
            <p:nvSpPr>
              <p:cNvPr id="144" name="TextBox 143">
                <a:extLst>
                  <a:ext uri="{FF2B5EF4-FFF2-40B4-BE49-F238E27FC236}">
                    <a16:creationId xmlns:a16="http://schemas.microsoft.com/office/drawing/2014/main" id="{01AB118E-1F7B-FD34-3C9E-CE58C5B2E2CA}"/>
                  </a:ext>
                </a:extLst>
              </p:cNvPr>
              <p:cNvSpPr txBox="1"/>
              <p:nvPr/>
            </p:nvSpPr>
            <p:spPr>
              <a:xfrm>
                <a:off x="6568499" y="78200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145" name="TextBox 144">
                <a:extLst>
                  <a:ext uri="{FF2B5EF4-FFF2-40B4-BE49-F238E27FC236}">
                    <a16:creationId xmlns:a16="http://schemas.microsoft.com/office/drawing/2014/main" id="{8D2AA6AE-35DE-EC47-3D43-294B4C95C900}"/>
                  </a:ext>
                </a:extLst>
              </p:cNvPr>
              <p:cNvSpPr txBox="1"/>
              <p:nvPr/>
            </p:nvSpPr>
            <p:spPr>
              <a:xfrm>
                <a:off x="6583210" y="779065"/>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nvGrpSpPr>
            <p:cNvPr id="140" name="Group 139">
              <a:extLst>
                <a:ext uri="{FF2B5EF4-FFF2-40B4-BE49-F238E27FC236}">
                  <a16:creationId xmlns:a16="http://schemas.microsoft.com/office/drawing/2014/main" id="{D9AF9AA6-5C18-0518-FD0C-19A020B13870}"/>
                </a:ext>
              </a:extLst>
            </p:cNvPr>
            <p:cNvGrpSpPr/>
            <p:nvPr/>
          </p:nvGrpSpPr>
          <p:grpSpPr>
            <a:xfrm>
              <a:off x="8229012" y="1408083"/>
              <a:ext cx="255998" cy="223679"/>
              <a:chOff x="6568499" y="782007"/>
              <a:chExt cx="255998" cy="223679"/>
            </a:xfrm>
          </p:grpSpPr>
          <p:sp>
            <p:nvSpPr>
              <p:cNvPr id="142" name="TextBox 141">
                <a:extLst>
                  <a:ext uri="{FF2B5EF4-FFF2-40B4-BE49-F238E27FC236}">
                    <a16:creationId xmlns:a16="http://schemas.microsoft.com/office/drawing/2014/main" id="{8095E147-2193-4E20-CAC5-02B5F2F55518}"/>
                  </a:ext>
                </a:extLst>
              </p:cNvPr>
              <p:cNvSpPr txBox="1"/>
              <p:nvPr/>
            </p:nvSpPr>
            <p:spPr>
              <a:xfrm>
                <a:off x="6568499" y="78200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143" name="TextBox 142">
                <a:extLst>
                  <a:ext uri="{FF2B5EF4-FFF2-40B4-BE49-F238E27FC236}">
                    <a16:creationId xmlns:a16="http://schemas.microsoft.com/office/drawing/2014/main" id="{88E2833D-99A6-008D-D5E1-4D3D7A640FD6}"/>
                  </a:ext>
                </a:extLst>
              </p:cNvPr>
              <p:cNvSpPr txBox="1"/>
              <p:nvPr/>
            </p:nvSpPr>
            <p:spPr>
              <a:xfrm>
                <a:off x="6611458" y="7825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sp>
          <p:nvSpPr>
            <p:cNvPr id="141" name="TextBox 140">
              <a:extLst>
                <a:ext uri="{FF2B5EF4-FFF2-40B4-BE49-F238E27FC236}">
                  <a16:creationId xmlns:a16="http://schemas.microsoft.com/office/drawing/2014/main" id="{85410A8D-B04F-6B54-82FB-BA5E7589DD64}"/>
                </a:ext>
              </a:extLst>
            </p:cNvPr>
            <p:cNvSpPr txBox="1"/>
            <p:nvPr/>
          </p:nvSpPr>
          <p:spPr>
            <a:xfrm>
              <a:off x="8502042" y="1409261"/>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nvGrpSpPr>
          <p:cNvPr id="454" name="Group 453">
            <a:extLst>
              <a:ext uri="{FF2B5EF4-FFF2-40B4-BE49-F238E27FC236}">
                <a16:creationId xmlns:a16="http://schemas.microsoft.com/office/drawing/2014/main" id="{713D415C-C7A4-E33C-D16E-B9BE0B065266}"/>
              </a:ext>
            </a:extLst>
          </p:cNvPr>
          <p:cNvGrpSpPr/>
          <p:nvPr/>
        </p:nvGrpSpPr>
        <p:grpSpPr>
          <a:xfrm>
            <a:off x="138352" y="986368"/>
            <a:ext cx="6255347" cy="2587387"/>
            <a:chOff x="103764" y="785496"/>
            <a:chExt cx="4691510" cy="1940540"/>
          </a:xfrm>
        </p:grpSpPr>
        <p:graphicFrame>
          <p:nvGraphicFramePr>
            <p:cNvPr id="455" name="Chart 454">
              <a:extLst>
                <a:ext uri="{FF2B5EF4-FFF2-40B4-BE49-F238E27FC236}">
                  <a16:creationId xmlns:a16="http://schemas.microsoft.com/office/drawing/2014/main" id="{80C16A30-4A10-8B4F-532C-A3EAFC445751}"/>
                </a:ext>
              </a:extLst>
            </p:cNvPr>
            <p:cNvGraphicFramePr/>
            <p:nvPr/>
          </p:nvGraphicFramePr>
          <p:xfrm>
            <a:off x="162505" y="785496"/>
            <a:ext cx="4632769" cy="1842295"/>
          </p:xfrm>
          <a:graphic>
            <a:graphicData uri="http://schemas.openxmlformats.org/drawingml/2006/chart">
              <c:chart xmlns:c="http://schemas.openxmlformats.org/drawingml/2006/chart" xmlns:r="http://schemas.openxmlformats.org/officeDocument/2006/relationships" r:id="rId3"/>
            </a:graphicData>
          </a:graphic>
        </p:graphicFrame>
        <p:grpSp>
          <p:nvGrpSpPr>
            <p:cNvPr id="456" name="Group 455">
              <a:extLst>
                <a:ext uri="{FF2B5EF4-FFF2-40B4-BE49-F238E27FC236}">
                  <a16:creationId xmlns:a16="http://schemas.microsoft.com/office/drawing/2014/main" id="{A39DEEDA-4D55-5733-3872-BD3C13A236CD}"/>
                </a:ext>
              </a:extLst>
            </p:cNvPr>
            <p:cNvGrpSpPr/>
            <p:nvPr/>
          </p:nvGrpSpPr>
          <p:grpSpPr>
            <a:xfrm>
              <a:off x="103764" y="798850"/>
              <a:ext cx="4292834" cy="1927186"/>
              <a:chOff x="103764" y="798850"/>
              <a:chExt cx="4292834" cy="1927186"/>
            </a:xfrm>
          </p:grpSpPr>
          <p:sp>
            <p:nvSpPr>
              <p:cNvPr id="457" name="Freeform 578">
                <a:extLst>
                  <a:ext uri="{FF2B5EF4-FFF2-40B4-BE49-F238E27FC236}">
                    <a16:creationId xmlns:a16="http://schemas.microsoft.com/office/drawing/2014/main" id="{5E1433C6-5711-45AF-1EA0-03658C9EC414}"/>
                  </a:ext>
                </a:extLst>
              </p:cNvPr>
              <p:cNvSpPr/>
              <p:nvPr/>
            </p:nvSpPr>
            <p:spPr>
              <a:xfrm>
                <a:off x="2606040" y="1135380"/>
                <a:ext cx="0" cy="1177290"/>
              </a:xfrm>
              <a:custGeom>
                <a:avLst/>
                <a:gdLst>
                  <a:gd name="connsiteX0" fmla="*/ 0 w 0"/>
                  <a:gd name="connsiteY0" fmla="*/ 0 h 1177290"/>
                  <a:gd name="connsiteX1" fmla="*/ 0 w 0"/>
                  <a:gd name="connsiteY1" fmla="*/ 1177290 h 1177290"/>
                </a:gdLst>
                <a:ahLst/>
                <a:cxnLst>
                  <a:cxn ang="0">
                    <a:pos x="connsiteX0" y="connsiteY0"/>
                  </a:cxn>
                  <a:cxn ang="0">
                    <a:pos x="connsiteX1" y="connsiteY1"/>
                  </a:cxn>
                </a:cxnLst>
                <a:rect l="l" t="t" r="r" b="b"/>
                <a:pathLst>
                  <a:path h="1177290">
                    <a:moveTo>
                      <a:pt x="0" y="0"/>
                    </a:moveTo>
                    <a:lnTo>
                      <a:pt x="0" y="1177290"/>
                    </a:lnTo>
                  </a:path>
                </a:pathLst>
              </a:custGeom>
              <a:no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MX"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458" name="Freeform 577">
                <a:extLst>
                  <a:ext uri="{FF2B5EF4-FFF2-40B4-BE49-F238E27FC236}">
                    <a16:creationId xmlns:a16="http://schemas.microsoft.com/office/drawing/2014/main" id="{68155FB1-7182-1931-70C7-4B792A2C176C}"/>
                  </a:ext>
                </a:extLst>
              </p:cNvPr>
              <p:cNvSpPr/>
              <p:nvPr/>
            </p:nvSpPr>
            <p:spPr>
              <a:xfrm>
                <a:off x="1943100" y="1051560"/>
                <a:ext cx="0" cy="1261110"/>
              </a:xfrm>
              <a:custGeom>
                <a:avLst/>
                <a:gdLst>
                  <a:gd name="connsiteX0" fmla="*/ 0 w 0"/>
                  <a:gd name="connsiteY0" fmla="*/ 0 h 1261110"/>
                  <a:gd name="connsiteX1" fmla="*/ 0 w 0"/>
                  <a:gd name="connsiteY1" fmla="*/ 1261110 h 1261110"/>
                </a:gdLst>
                <a:ahLst/>
                <a:cxnLst>
                  <a:cxn ang="0">
                    <a:pos x="connsiteX0" y="connsiteY0"/>
                  </a:cxn>
                  <a:cxn ang="0">
                    <a:pos x="connsiteX1" y="connsiteY1"/>
                  </a:cxn>
                </a:cxnLst>
                <a:rect l="l" t="t" r="r" b="b"/>
                <a:pathLst>
                  <a:path h="1261110">
                    <a:moveTo>
                      <a:pt x="0" y="0"/>
                    </a:moveTo>
                    <a:lnTo>
                      <a:pt x="0" y="1261110"/>
                    </a:lnTo>
                  </a:path>
                </a:pathLst>
              </a:custGeom>
              <a:no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MX"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459" name="TextBox 458">
                <a:extLst>
                  <a:ext uri="{FF2B5EF4-FFF2-40B4-BE49-F238E27FC236}">
                    <a16:creationId xmlns:a16="http://schemas.microsoft.com/office/drawing/2014/main" id="{BBECDE57-FBF2-CC89-9547-6D0A42F4F550}"/>
                  </a:ext>
                </a:extLst>
              </p:cNvPr>
              <p:cNvSpPr txBox="1"/>
              <p:nvPr/>
            </p:nvSpPr>
            <p:spPr>
              <a:xfrm>
                <a:off x="617105" y="1998602"/>
                <a:ext cx="675907" cy="284742"/>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a:ln>
                      <a:noFill/>
                    </a:ln>
                    <a:solidFill>
                      <a:srgbClr val="000000"/>
                    </a:solidFill>
                    <a:effectLst/>
                    <a:uLnTx/>
                    <a:uFillTx/>
                    <a:latin typeface="Arial"/>
                    <a:ea typeface="+mn-ea"/>
                    <a:cs typeface="Arial"/>
                    <a:sym typeface="Arial"/>
                  </a:rPr>
                  <a:t>dMMR</a:t>
                </a:r>
              </a:p>
            </p:txBody>
          </p:sp>
          <p:sp>
            <p:nvSpPr>
              <p:cNvPr id="460" name="TextBox 459">
                <a:extLst>
                  <a:ext uri="{FF2B5EF4-FFF2-40B4-BE49-F238E27FC236}">
                    <a16:creationId xmlns:a16="http://schemas.microsoft.com/office/drawing/2014/main" id="{001E10E8-0C06-D2E5-DCD5-8AE92B0DA4C2}"/>
                  </a:ext>
                </a:extLst>
              </p:cNvPr>
              <p:cNvSpPr txBox="1"/>
              <p:nvPr/>
            </p:nvSpPr>
            <p:spPr>
              <a:xfrm>
                <a:off x="617105" y="2502946"/>
                <a:ext cx="3768825" cy="22309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1" i="0" u="none" strike="noStrike" kern="0" cap="none" spc="0" normalizeH="0" baseline="0" noProof="0" dirty="0">
                    <a:ln>
                      <a:noFill/>
                    </a:ln>
                    <a:solidFill>
                      <a:srgbClr val="000000"/>
                    </a:solidFill>
                    <a:effectLst/>
                    <a:uLnTx/>
                    <a:uFillTx/>
                    <a:latin typeface="Arial"/>
                    <a:ea typeface="+mn-ea"/>
                    <a:cs typeface="Arial"/>
                    <a:sym typeface="Arial"/>
                  </a:rPr>
                  <a:t>Time Since Randomization, </a:t>
                </a:r>
                <a:r>
                  <a:rPr kumimoji="0" lang="en-US" sz="1333" b="1" i="0" u="none" strike="noStrike" kern="0" cap="none" spc="0" normalizeH="0" baseline="0" noProof="0" dirty="0" err="1">
                    <a:ln>
                      <a:noFill/>
                    </a:ln>
                    <a:solidFill>
                      <a:srgbClr val="000000"/>
                    </a:solidFill>
                    <a:effectLst/>
                    <a:uLnTx/>
                    <a:uFillTx/>
                    <a:latin typeface="Arial"/>
                    <a:ea typeface="+mn-ea"/>
                    <a:cs typeface="Arial"/>
                    <a:sym typeface="Arial"/>
                  </a:rPr>
                  <a:t>mo</a:t>
                </a:r>
                <a:endParaRPr kumimoji="0" lang="en-US" sz="1333"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61" name="TextBox 460">
                <a:extLst>
                  <a:ext uri="{FF2B5EF4-FFF2-40B4-BE49-F238E27FC236}">
                    <a16:creationId xmlns:a16="http://schemas.microsoft.com/office/drawing/2014/main" id="{019A28EF-3925-557A-1A64-3E943F1C3C01}"/>
                  </a:ext>
                </a:extLst>
              </p:cNvPr>
              <p:cNvSpPr txBox="1"/>
              <p:nvPr/>
            </p:nvSpPr>
            <p:spPr>
              <a:xfrm rot="16200000">
                <a:off x="-471156" y="1508369"/>
                <a:ext cx="1372930" cy="22309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1" i="0" u="none" strike="noStrike" kern="0" cap="none" spc="0" normalizeH="0" baseline="0" noProof="0">
                    <a:ln>
                      <a:noFill/>
                    </a:ln>
                    <a:solidFill>
                      <a:srgbClr val="000000"/>
                    </a:solidFill>
                    <a:effectLst/>
                    <a:uLnTx/>
                    <a:uFillTx/>
                    <a:latin typeface="Arial"/>
                    <a:ea typeface="+mn-ea"/>
                    <a:cs typeface="Arial"/>
                    <a:sym typeface="Arial"/>
                  </a:rPr>
                  <a:t>OS, %</a:t>
                </a:r>
              </a:p>
            </p:txBody>
          </p:sp>
          <p:sp>
            <p:nvSpPr>
              <p:cNvPr id="462" name="TextBox 461">
                <a:extLst>
                  <a:ext uri="{FF2B5EF4-FFF2-40B4-BE49-F238E27FC236}">
                    <a16:creationId xmlns:a16="http://schemas.microsoft.com/office/drawing/2014/main" id="{FDB69407-F23B-0493-CC48-D84BD9164388}"/>
                  </a:ext>
                </a:extLst>
              </p:cNvPr>
              <p:cNvSpPr txBox="1"/>
              <p:nvPr/>
            </p:nvSpPr>
            <p:spPr>
              <a:xfrm>
                <a:off x="3788566" y="1166244"/>
                <a:ext cx="581580" cy="20774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err="1">
                    <a:ln>
                      <a:noFill/>
                    </a:ln>
                    <a:solidFill>
                      <a:srgbClr val="09345A"/>
                    </a:solidFill>
                    <a:effectLst/>
                    <a:uLnTx/>
                    <a:uFillTx/>
                    <a:latin typeface="Arial"/>
                    <a:ea typeface="+mn-ea"/>
                    <a:cs typeface="Arial"/>
                    <a:sym typeface="Arial"/>
                  </a:rPr>
                  <a:t>Durva</a:t>
                </a:r>
                <a:endParaRPr kumimoji="0" lang="en-US" sz="1200" b="1" i="0" u="none" strike="noStrike" kern="0" cap="none" spc="0" normalizeH="0" baseline="0" noProof="0">
                  <a:ln>
                    <a:noFill/>
                  </a:ln>
                  <a:solidFill>
                    <a:srgbClr val="09345A"/>
                  </a:solidFill>
                  <a:effectLst/>
                  <a:uLnTx/>
                  <a:uFillTx/>
                  <a:latin typeface="Arial"/>
                  <a:ea typeface="+mn-ea"/>
                  <a:cs typeface="Arial"/>
                  <a:sym typeface="Arial"/>
                </a:endParaRPr>
              </a:p>
            </p:txBody>
          </p:sp>
          <p:sp>
            <p:nvSpPr>
              <p:cNvPr id="463" name="TextBox 462">
                <a:extLst>
                  <a:ext uri="{FF2B5EF4-FFF2-40B4-BE49-F238E27FC236}">
                    <a16:creationId xmlns:a16="http://schemas.microsoft.com/office/drawing/2014/main" id="{1B4A968B-3548-72E0-6425-4D3D47A2D598}"/>
                  </a:ext>
                </a:extLst>
              </p:cNvPr>
              <p:cNvSpPr txBox="1"/>
              <p:nvPr/>
            </p:nvSpPr>
            <p:spPr>
              <a:xfrm>
                <a:off x="3766537" y="1521062"/>
                <a:ext cx="630061" cy="20774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a:ln>
                      <a:noFill/>
                    </a:ln>
                    <a:solidFill>
                      <a:srgbClr val="D77624"/>
                    </a:solidFill>
                    <a:effectLst/>
                    <a:uLnTx/>
                    <a:uFillTx/>
                    <a:latin typeface="Arial"/>
                    <a:ea typeface="+mn-ea"/>
                    <a:cs typeface="Arial"/>
                    <a:sym typeface="Arial"/>
                  </a:rPr>
                  <a:t>Control</a:t>
                </a:r>
              </a:p>
            </p:txBody>
          </p:sp>
          <p:sp>
            <p:nvSpPr>
              <p:cNvPr id="464" name="TextBox 463">
                <a:extLst>
                  <a:ext uri="{FF2B5EF4-FFF2-40B4-BE49-F238E27FC236}">
                    <a16:creationId xmlns:a16="http://schemas.microsoft.com/office/drawing/2014/main" id="{BDED1D8C-0410-5A13-E869-125822B3467B}"/>
                  </a:ext>
                </a:extLst>
              </p:cNvPr>
              <p:cNvSpPr txBox="1"/>
              <p:nvPr/>
            </p:nvSpPr>
            <p:spPr>
              <a:xfrm>
                <a:off x="3496433" y="908475"/>
                <a:ext cx="891323" cy="20774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err="1">
                    <a:ln>
                      <a:noFill/>
                    </a:ln>
                    <a:solidFill>
                      <a:srgbClr val="1168B3"/>
                    </a:solidFill>
                    <a:effectLst/>
                    <a:uLnTx/>
                    <a:uFillTx/>
                    <a:latin typeface="Arial"/>
                    <a:ea typeface="+mn-ea"/>
                    <a:cs typeface="Arial"/>
                    <a:sym typeface="Arial"/>
                  </a:rPr>
                  <a:t>Durva</a:t>
                </a:r>
                <a:r>
                  <a:rPr kumimoji="0" lang="en-US" sz="1200" b="1" i="0" u="none" strike="noStrike" kern="0" cap="none" spc="0" normalizeH="0" baseline="0" noProof="0">
                    <a:ln>
                      <a:noFill/>
                    </a:ln>
                    <a:solidFill>
                      <a:srgbClr val="1168B3"/>
                    </a:solidFill>
                    <a:effectLst/>
                    <a:uLnTx/>
                    <a:uFillTx/>
                    <a:latin typeface="Arial"/>
                    <a:ea typeface="+mn-ea"/>
                    <a:cs typeface="Arial"/>
                    <a:sym typeface="Arial"/>
                  </a:rPr>
                  <a:t> + ola</a:t>
                </a:r>
              </a:p>
            </p:txBody>
          </p:sp>
          <p:sp>
            <p:nvSpPr>
              <p:cNvPr id="465" name="TextBox 464">
                <a:extLst>
                  <a:ext uri="{FF2B5EF4-FFF2-40B4-BE49-F238E27FC236}">
                    <a16:creationId xmlns:a16="http://schemas.microsoft.com/office/drawing/2014/main" id="{55F057A9-F389-5C4E-A867-DCBF5DEC75E3}"/>
                  </a:ext>
                </a:extLst>
              </p:cNvPr>
              <p:cNvSpPr txBox="1"/>
              <p:nvPr/>
            </p:nvSpPr>
            <p:spPr>
              <a:xfrm>
                <a:off x="1200313" y="1245564"/>
                <a:ext cx="767070" cy="561884"/>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067" b="1" i="0" u="none" strike="noStrike" kern="0" cap="none" spc="0" normalizeH="0" baseline="0" noProof="0">
                    <a:ln>
                      <a:noFill/>
                    </a:ln>
                    <a:solidFill>
                      <a:srgbClr val="000000"/>
                    </a:solidFill>
                    <a:effectLst/>
                    <a:uLnTx/>
                    <a:uFillTx/>
                    <a:latin typeface="Arial"/>
                    <a:ea typeface="+mn-ea"/>
                    <a:cs typeface="Arial"/>
                    <a:sym typeface="Arial"/>
                  </a:rPr>
                  <a:t>12 months</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a:ln>
                      <a:noFill/>
                    </a:ln>
                    <a:solidFill>
                      <a:srgbClr val="1168B3"/>
                    </a:solidFill>
                    <a:effectLst/>
                    <a:uLnTx/>
                    <a:uFillTx/>
                    <a:latin typeface="Arial"/>
                    <a:ea typeface="+mn-ea"/>
                    <a:cs typeface="Arial"/>
                    <a:sym typeface="Arial"/>
                  </a:rPr>
                  <a:t>89.2</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a:ln>
                      <a:noFill/>
                    </a:ln>
                    <a:solidFill>
                      <a:srgbClr val="09345A"/>
                    </a:solidFill>
                    <a:effectLst/>
                    <a:uLnTx/>
                    <a:uFillTx/>
                    <a:latin typeface="Arial"/>
                    <a:ea typeface="+mn-ea"/>
                    <a:cs typeface="Arial"/>
                    <a:sym typeface="Arial"/>
                  </a:rPr>
                  <a:t>91.2</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a:ln>
                      <a:noFill/>
                    </a:ln>
                    <a:solidFill>
                      <a:srgbClr val="D77624"/>
                    </a:solidFill>
                    <a:effectLst/>
                    <a:uLnTx/>
                    <a:uFillTx/>
                    <a:latin typeface="Arial"/>
                    <a:ea typeface="+mn-ea"/>
                    <a:cs typeface="Arial"/>
                    <a:sym typeface="Arial"/>
                  </a:rPr>
                  <a:t>74.4</a:t>
                </a:r>
              </a:p>
            </p:txBody>
          </p:sp>
          <p:sp>
            <p:nvSpPr>
              <p:cNvPr id="466" name="TextBox 465">
                <a:extLst>
                  <a:ext uri="{FF2B5EF4-FFF2-40B4-BE49-F238E27FC236}">
                    <a16:creationId xmlns:a16="http://schemas.microsoft.com/office/drawing/2014/main" id="{766F9390-46C8-9D4E-0F84-2414D65DC9DA}"/>
                  </a:ext>
                </a:extLst>
              </p:cNvPr>
              <p:cNvSpPr txBox="1"/>
              <p:nvPr/>
            </p:nvSpPr>
            <p:spPr>
              <a:xfrm>
                <a:off x="1895673" y="1376273"/>
                <a:ext cx="767070" cy="561884"/>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067" b="1" i="0" u="none" strike="noStrike" kern="0" cap="none" spc="0" normalizeH="0" baseline="0" noProof="0">
                    <a:ln>
                      <a:noFill/>
                    </a:ln>
                    <a:solidFill>
                      <a:srgbClr val="000000"/>
                    </a:solidFill>
                    <a:effectLst/>
                    <a:uLnTx/>
                    <a:uFillTx/>
                    <a:latin typeface="Arial"/>
                    <a:ea typeface="+mn-ea"/>
                    <a:cs typeface="Arial"/>
                    <a:sym typeface="Arial"/>
                  </a:rPr>
                  <a:t>18 months</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a:ln>
                      <a:noFill/>
                    </a:ln>
                    <a:solidFill>
                      <a:srgbClr val="1168B3"/>
                    </a:solidFill>
                    <a:effectLst/>
                    <a:uLnTx/>
                    <a:uFillTx/>
                    <a:latin typeface="Arial"/>
                    <a:ea typeface="+mn-ea"/>
                    <a:cs typeface="Arial"/>
                    <a:sym typeface="Arial"/>
                  </a:rPr>
                  <a:t>89.2</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a:ln>
                      <a:noFill/>
                    </a:ln>
                    <a:solidFill>
                      <a:srgbClr val="09345A"/>
                    </a:solidFill>
                    <a:effectLst/>
                    <a:uLnTx/>
                    <a:uFillTx/>
                    <a:latin typeface="Arial"/>
                    <a:ea typeface="+mn-ea"/>
                    <a:cs typeface="Arial"/>
                    <a:sym typeface="Arial"/>
                  </a:rPr>
                  <a:t>86.1</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a:ln>
                      <a:noFill/>
                    </a:ln>
                    <a:solidFill>
                      <a:srgbClr val="D77624"/>
                    </a:solidFill>
                    <a:effectLst/>
                    <a:uLnTx/>
                    <a:uFillTx/>
                    <a:latin typeface="Arial"/>
                    <a:ea typeface="+mn-ea"/>
                    <a:cs typeface="Arial"/>
                    <a:sym typeface="Arial"/>
                  </a:rPr>
                  <a:t>65.8</a:t>
                </a:r>
              </a:p>
            </p:txBody>
          </p:sp>
          <p:sp>
            <p:nvSpPr>
              <p:cNvPr id="467" name="Freeform 28">
                <a:extLst>
                  <a:ext uri="{FF2B5EF4-FFF2-40B4-BE49-F238E27FC236}">
                    <a16:creationId xmlns:a16="http://schemas.microsoft.com/office/drawing/2014/main" id="{7C1CB0A7-9122-39B8-DC78-74C955DA696E}"/>
                  </a:ext>
                </a:extLst>
              </p:cNvPr>
              <p:cNvSpPr/>
              <p:nvPr/>
            </p:nvSpPr>
            <p:spPr>
              <a:xfrm>
                <a:off x="603250" y="923925"/>
                <a:ext cx="3565525" cy="250825"/>
              </a:xfrm>
              <a:custGeom>
                <a:avLst/>
                <a:gdLst>
                  <a:gd name="connsiteX0" fmla="*/ 3565525 w 3565525"/>
                  <a:gd name="connsiteY0" fmla="*/ 250825 h 250825"/>
                  <a:gd name="connsiteX1" fmla="*/ 2308225 w 3565525"/>
                  <a:gd name="connsiteY1" fmla="*/ 250825 h 250825"/>
                  <a:gd name="connsiteX2" fmla="*/ 2308225 w 3565525"/>
                  <a:gd name="connsiteY2" fmla="*/ 193675 h 250825"/>
                  <a:gd name="connsiteX3" fmla="*/ 1854200 w 3565525"/>
                  <a:gd name="connsiteY3" fmla="*/ 193675 h 250825"/>
                  <a:gd name="connsiteX4" fmla="*/ 1854200 w 3565525"/>
                  <a:gd name="connsiteY4" fmla="*/ 146050 h 250825"/>
                  <a:gd name="connsiteX5" fmla="*/ 1416050 w 3565525"/>
                  <a:gd name="connsiteY5" fmla="*/ 146050 h 250825"/>
                  <a:gd name="connsiteX6" fmla="*/ 1416050 w 3565525"/>
                  <a:gd name="connsiteY6" fmla="*/ 120650 h 250825"/>
                  <a:gd name="connsiteX7" fmla="*/ 1139825 w 3565525"/>
                  <a:gd name="connsiteY7" fmla="*/ 120650 h 250825"/>
                  <a:gd name="connsiteX8" fmla="*/ 1139825 w 3565525"/>
                  <a:gd name="connsiteY8" fmla="*/ 95250 h 250825"/>
                  <a:gd name="connsiteX9" fmla="*/ 1025525 w 3565525"/>
                  <a:gd name="connsiteY9" fmla="*/ 95250 h 250825"/>
                  <a:gd name="connsiteX10" fmla="*/ 1025525 w 3565525"/>
                  <a:gd name="connsiteY10" fmla="*/ 57150 h 250825"/>
                  <a:gd name="connsiteX11" fmla="*/ 152400 w 3565525"/>
                  <a:gd name="connsiteY11" fmla="*/ 57150 h 250825"/>
                  <a:gd name="connsiteX12" fmla="*/ 152400 w 3565525"/>
                  <a:gd name="connsiteY12" fmla="*/ 38100 h 250825"/>
                  <a:gd name="connsiteX13" fmla="*/ 120650 w 3565525"/>
                  <a:gd name="connsiteY13" fmla="*/ 38100 h 250825"/>
                  <a:gd name="connsiteX14" fmla="*/ 120650 w 3565525"/>
                  <a:gd name="connsiteY14" fmla="*/ 0 h 250825"/>
                  <a:gd name="connsiteX15" fmla="*/ 0 w 3565525"/>
                  <a:gd name="connsiteY15" fmla="*/ 0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5525" h="250825">
                    <a:moveTo>
                      <a:pt x="3565525" y="250825"/>
                    </a:moveTo>
                    <a:lnTo>
                      <a:pt x="2308225" y="250825"/>
                    </a:lnTo>
                    <a:lnTo>
                      <a:pt x="2308225" y="193675"/>
                    </a:lnTo>
                    <a:lnTo>
                      <a:pt x="1854200" y="193675"/>
                    </a:lnTo>
                    <a:lnTo>
                      <a:pt x="1854200" y="146050"/>
                    </a:lnTo>
                    <a:lnTo>
                      <a:pt x="1416050" y="146050"/>
                    </a:lnTo>
                    <a:lnTo>
                      <a:pt x="1416050" y="120650"/>
                    </a:lnTo>
                    <a:lnTo>
                      <a:pt x="1139825" y="120650"/>
                    </a:lnTo>
                    <a:lnTo>
                      <a:pt x="1139825" y="95250"/>
                    </a:lnTo>
                    <a:lnTo>
                      <a:pt x="1025525" y="95250"/>
                    </a:lnTo>
                    <a:lnTo>
                      <a:pt x="1025525" y="57150"/>
                    </a:lnTo>
                    <a:lnTo>
                      <a:pt x="152400" y="57150"/>
                    </a:lnTo>
                    <a:lnTo>
                      <a:pt x="152400" y="38100"/>
                    </a:lnTo>
                    <a:lnTo>
                      <a:pt x="120650" y="38100"/>
                    </a:lnTo>
                    <a:lnTo>
                      <a:pt x="120650" y="0"/>
                    </a:lnTo>
                    <a:lnTo>
                      <a:pt x="0" y="0"/>
                    </a:lnTo>
                  </a:path>
                </a:pathLst>
              </a:custGeom>
              <a:no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MX" sz="1867" b="0" i="0" u="none" strike="noStrike" kern="0" cap="none" spc="0" normalizeH="0" baseline="0" noProof="0">
                  <a:ln>
                    <a:noFill/>
                  </a:ln>
                  <a:solidFill>
                    <a:prstClr val="white"/>
                  </a:solidFill>
                  <a:effectLst/>
                  <a:uLnTx/>
                  <a:uFillTx/>
                  <a:latin typeface="Arial"/>
                  <a:ea typeface="+mn-ea"/>
                  <a:cs typeface="+mn-cs"/>
                  <a:sym typeface="Arial"/>
                </a:endParaRPr>
              </a:p>
            </p:txBody>
          </p:sp>
          <p:grpSp>
            <p:nvGrpSpPr>
              <p:cNvPr id="468" name="Group 467">
                <a:extLst>
                  <a:ext uri="{FF2B5EF4-FFF2-40B4-BE49-F238E27FC236}">
                    <a16:creationId xmlns:a16="http://schemas.microsoft.com/office/drawing/2014/main" id="{D8475EF5-0913-A0F6-B5ED-4A8A9B867069}"/>
                  </a:ext>
                </a:extLst>
              </p:cNvPr>
              <p:cNvGrpSpPr/>
              <p:nvPr/>
            </p:nvGrpSpPr>
            <p:grpSpPr>
              <a:xfrm>
                <a:off x="1227431" y="857598"/>
                <a:ext cx="3018320" cy="416863"/>
                <a:chOff x="1227431" y="857598"/>
                <a:chExt cx="3018320" cy="416863"/>
              </a:xfrm>
            </p:grpSpPr>
            <p:sp>
              <p:nvSpPr>
                <p:cNvPr id="547" name="TextBox 546">
                  <a:extLst>
                    <a:ext uri="{FF2B5EF4-FFF2-40B4-BE49-F238E27FC236}">
                      <a16:creationId xmlns:a16="http://schemas.microsoft.com/office/drawing/2014/main" id="{1C4FA6BF-9294-B955-DD39-963663B3E6D5}"/>
                    </a:ext>
                  </a:extLst>
                </p:cNvPr>
                <p:cNvSpPr txBox="1"/>
                <p:nvPr/>
              </p:nvSpPr>
              <p:spPr>
                <a:xfrm>
                  <a:off x="4032712" y="1051370"/>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548" name="TextBox 547">
                  <a:extLst>
                    <a:ext uri="{FF2B5EF4-FFF2-40B4-BE49-F238E27FC236}">
                      <a16:creationId xmlns:a16="http://schemas.microsoft.com/office/drawing/2014/main" id="{85E59DBA-6E32-7ACB-4035-D46696643881}"/>
                    </a:ext>
                  </a:extLst>
                </p:cNvPr>
                <p:cNvSpPr txBox="1"/>
                <p:nvPr/>
              </p:nvSpPr>
              <p:spPr>
                <a:xfrm>
                  <a:off x="3957489" y="1051349"/>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549" name="TextBox 548">
                  <a:extLst>
                    <a:ext uri="{FF2B5EF4-FFF2-40B4-BE49-F238E27FC236}">
                      <a16:creationId xmlns:a16="http://schemas.microsoft.com/office/drawing/2014/main" id="{181AD9A7-E59B-9F8F-DFF7-8BE253AF0FAE}"/>
                    </a:ext>
                  </a:extLst>
                </p:cNvPr>
                <p:cNvSpPr txBox="1"/>
                <p:nvPr/>
              </p:nvSpPr>
              <p:spPr>
                <a:xfrm>
                  <a:off x="3635879" y="1051349"/>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550" name="TextBox 549">
                  <a:extLst>
                    <a:ext uri="{FF2B5EF4-FFF2-40B4-BE49-F238E27FC236}">
                      <a16:creationId xmlns:a16="http://schemas.microsoft.com/office/drawing/2014/main" id="{2FDE5C1D-8528-3FCC-17B5-9F21CA571616}"/>
                    </a:ext>
                  </a:extLst>
                </p:cNvPr>
                <p:cNvSpPr txBox="1"/>
                <p:nvPr/>
              </p:nvSpPr>
              <p:spPr>
                <a:xfrm>
                  <a:off x="3601040" y="1051349"/>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551" name="TextBox 550">
                  <a:extLst>
                    <a:ext uri="{FF2B5EF4-FFF2-40B4-BE49-F238E27FC236}">
                      <a16:creationId xmlns:a16="http://schemas.microsoft.com/office/drawing/2014/main" id="{B3BD53CF-3B77-74B9-BE1D-FA2D00963724}"/>
                    </a:ext>
                  </a:extLst>
                </p:cNvPr>
                <p:cNvSpPr txBox="1"/>
                <p:nvPr/>
              </p:nvSpPr>
              <p:spPr>
                <a:xfrm>
                  <a:off x="3500179" y="1051349"/>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552" name="TextBox 551">
                  <a:extLst>
                    <a:ext uri="{FF2B5EF4-FFF2-40B4-BE49-F238E27FC236}">
                      <a16:creationId xmlns:a16="http://schemas.microsoft.com/office/drawing/2014/main" id="{8CC2F156-887B-7B67-61C2-F37C7B119D5C}"/>
                    </a:ext>
                  </a:extLst>
                </p:cNvPr>
                <p:cNvSpPr txBox="1"/>
                <p:nvPr/>
              </p:nvSpPr>
              <p:spPr>
                <a:xfrm>
                  <a:off x="3398628" y="1051349"/>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553" name="TextBox 552">
                  <a:extLst>
                    <a:ext uri="{FF2B5EF4-FFF2-40B4-BE49-F238E27FC236}">
                      <a16:creationId xmlns:a16="http://schemas.microsoft.com/office/drawing/2014/main" id="{8B4A9895-FBF7-0A71-F053-F18AEDFD9ED0}"/>
                    </a:ext>
                  </a:extLst>
                </p:cNvPr>
                <p:cNvSpPr txBox="1"/>
                <p:nvPr/>
              </p:nvSpPr>
              <p:spPr>
                <a:xfrm>
                  <a:off x="3164374" y="1051349"/>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554" name="TextBox 553">
                  <a:extLst>
                    <a:ext uri="{FF2B5EF4-FFF2-40B4-BE49-F238E27FC236}">
                      <a16:creationId xmlns:a16="http://schemas.microsoft.com/office/drawing/2014/main" id="{AC03212B-D1C6-7672-FDFC-4A029D08A92D}"/>
                    </a:ext>
                  </a:extLst>
                </p:cNvPr>
                <p:cNvSpPr txBox="1"/>
                <p:nvPr/>
              </p:nvSpPr>
              <p:spPr>
                <a:xfrm>
                  <a:off x="3155864" y="1051349"/>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555" name="TextBox 554">
                  <a:extLst>
                    <a:ext uri="{FF2B5EF4-FFF2-40B4-BE49-F238E27FC236}">
                      <a16:creationId xmlns:a16="http://schemas.microsoft.com/office/drawing/2014/main" id="{D1143CAC-A671-02FF-11AA-6339FE9B2DA8}"/>
                    </a:ext>
                  </a:extLst>
                </p:cNvPr>
                <p:cNvSpPr txBox="1"/>
                <p:nvPr/>
              </p:nvSpPr>
              <p:spPr>
                <a:xfrm>
                  <a:off x="3146812" y="1051349"/>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556" name="TextBox 555">
                  <a:extLst>
                    <a:ext uri="{FF2B5EF4-FFF2-40B4-BE49-F238E27FC236}">
                      <a16:creationId xmlns:a16="http://schemas.microsoft.com/office/drawing/2014/main" id="{7A90E7DA-45D7-AFAF-9EF3-DDF6A230B728}"/>
                    </a:ext>
                  </a:extLst>
                </p:cNvPr>
                <p:cNvSpPr txBox="1"/>
                <p:nvPr/>
              </p:nvSpPr>
              <p:spPr>
                <a:xfrm>
                  <a:off x="3099548" y="1051349"/>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557" name="TextBox 556">
                  <a:extLst>
                    <a:ext uri="{FF2B5EF4-FFF2-40B4-BE49-F238E27FC236}">
                      <a16:creationId xmlns:a16="http://schemas.microsoft.com/office/drawing/2014/main" id="{7BA11EE5-8F0E-AE82-BC33-B837462688E8}"/>
                    </a:ext>
                  </a:extLst>
                </p:cNvPr>
                <p:cNvSpPr txBox="1"/>
                <p:nvPr/>
              </p:nvSpPr>
              <p:spPr>
                <a:xfrm>
                  <a:off x="3070913" y="1051349"/>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558" name="TextBox 557">
                  <a:extLst>
                    <a:ext uri="{FF2B5EF4-FFF2-40B4-BE49-F238E27FC236}">
                      <a16:creationId xmlns:a16="http://schemas.microsoft.com/office/drawing/2014/main" id="{B7BCFDB8-6603-1A02-BF23-606AEEB5E090}"/>
                    </a:ext>
                  </a:extLst>
                </p:cNvPr>
                <p:cNvSpPr txBox="1"/>
                <p:nvPr/>
              </p:nvSpPr>
              <p:spPr>
                <a:xfrm>
                  <a:off x="3050002" y="1051349"/>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559" name="TextBox 558">
                  <a:extLst>
                    <a:ext uri="{FF2B5EF4-FFF2-40B4-BE49-F238E27FC236}">
                      <a16:creationId xmlns:a16="http://schemas.microsoft.com/office/drawing/2014/main" id="{E64C0929-99B6-9113-D966-0B2364ABB80E}"/>
                    </a:ext>
                  </a:extLst>
                </p:cNvPr>
                <p:cNvSpPr txBox="1"/>
                <p:nvPr/>
              </p:nvSpPr>
              <p:spPr>
                <a:xfrm>
                  <a:off x="3024335" y="1051349"/>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560" name="TextBox 559">
                  <a:extLst>
                    <a:ext uri="{FF2B5EF4-FFF2-40B4-BE49-F238E27FC236}">
                      <a16:creationId xmlns:a16="http://schemas.microsoft.com/office/drawing/2014/main" id="{1FFDCB8D-62CB-7436-9FB6-1BCBF700F62B}"/>
                    </a:ext>
                  </a:extLst>
                </p:cNvPr>
                <p:cNvSpPr txBox="1"/>
                <p:nvPr/>
              </p:nvSpPr>
              <p:spPr>
                <a:xfrm>
                  <a:off x="2992094" y="1051349"/>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561" name="TextBox 560">
                  <a:extLst>
                    <a:ext uri="{FF2B5EF4-FFF2-40B4-BE49-F238E27FC236}">
                      <a16:creationId xmlns:a16="http://schemas.microsoft.com/office/drawing/2014/main" id="{64BEFDA3-9C6A-B1DB-A733-72C7DCB55F24}"/>
                    </a:ext>
                  </a:extLst>
                </p:cNvPr>
                <p:cNvSpPr txBox="1"/>
                <p:nvPr/>
              </p:nvSpPr>
              <p:spPr>
                <a:xfrm>
                  <a:off x="2909675" y="1051349"/>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562" name="TextBox 561">
                  <a:extLst>
                    <a:ext uri="{FF2B5EF4-FFF2-40B4-BE49-F238E27FC236}">
                      <a16:creationId xmlns:a16="http://schemas.microsoft.com/office/drawing/2014/main" id="{8DB0502D-9923-2B9D-EBA3-821FBC672E70}"/>
                    </a:ext>
                  </a:extLst>
                </p:cNvPr>
                <p:cNvSpPr txBox="1"/>
                <p:nvPr/>
              </p:nvSpPr>
              <p:spPr>
                <a:xfrm>
                  <a:off x="2713255" y="99542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563" name="TextBox 562">
                  <a:extLst>
                    <a:ext uri="{FF2B5EF4-FFF2-40B4-BE49-F238E27FC236}">
                      <a16:creationId xmlns:a16="http://schemas.microsoft.com/office/drawing/2014/main" id="{1CEF1B44-02D7-73FB-CF2F-E109650823B4}"/>
                    </a:ext>
                  </a:extLst>
                </p:cNvPr>
                <p:cNvSpPr txBox="1"/>
                <p:nvPr/>
              </p:nvSpPr>
              <p:spPr>
                <a:xfrm>
                  <a:off x="2687312" y="99542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564" name="TextBox 563">
                  <a:extLst>
                    <a:ext uri="{FF2B5EF4-FFF2-40B4-BE49-F238E27FC236}">
                      <a16:creationId xmlns:a16="http://schemas.microsoft.com/office/drawing/2014/main" id="{B25EC2DE-7DE9-F3FB-8758-4B4C00BCDE3E}"/>
                    </a:ext>
                  </a:extLst>
                </p:cNvPr>
                <p:cNvSpPr txBox="1"/>
                <p:nvPr/>
              </p:nvSpPr>
              <p:spPr>
                <a:xfrm>
                  <a:off x="2604851" y="99542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565" name="TextBox 564">
                  <a:extLst>
                    <a:ext uri="{FF2B5EF4-FFF2-40B4-BE49-F238E27FC236}">
                      <a16:creationId xmlns:a16="http://schemas.microsoft.com/office/drawing/2014/main" id="{3277806D-DC8A-7C9F-5A98-BEA2F9B10EC3}"/>
                    </a:ext>
                  </a:extLst>
                </p:cNvPr>
                <p:cNvSpPr txBox="1"/>
                <p:nvPr/>
              </p:nvSpPr>
              <p:spPr>
                <a:xfrm>
                  <a:off x="2526631" y="99542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566" name="TextBox 565">
                  <a:extLst>
                    <a:ext uri="{FF2B5EF4-FFF2-40B4-BE49-F238E27FC236}">
                      <a16:creationId xmlns:a16="http://schemas.microsoft.com/office/drawing/2014/main" id="{E601EA2C-68E9-AAA4-2D81-C885F8A3C628}"/>
                    </a:ext>
                  </a:extLst>
                </p:cNvPr>
                <p:cNvSpPr txBox="1"/>
                <p:nvPr/>
              </p:nvSpPr>
              <p:spPr>
                <a:xfrm>
                  <a:off x="2507189" y="99542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567" name="TextBox 566">
                  <a:extLst>
                    <a:ext uri="{FF2B5EF4-FFF2-40B4-BE49-F238E27FC236}">
                      <a16:creationId xmlns:a16="http://schemas.microsoft.com/office/drawing/2014/main" id="{E9B29DBD-27EE-83F5-948F-2C51A275126E}"/>
                    </a:ext>
                  </a:extLst>
                </p:cNvPr>
                <p:cNvSpPr txBox="1"/>
                <p:nvPr/>
              </p:nvSpPr>
              <p:spPr>
                <a:xfrm>
                  <a:off x="2462379" y="99542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568" name="TextBox 567">
                  <a:extLst>
                    <a:ext uri="{FF2B5EF4-FFF2-40B4-BE49-F238E27FC236}">
                      <a16:creationId xmlns:a16="http://schemas.microsoft.com/office/drawing/2014/main" id="{3964726D-73C2-ACDC-F94C-A1856B872618}"/>
                    </a:ext>
                  </a:extLst>
                </p:cNvPr>
                <p:cNvSpPr txBox="1"/>
                <p:nvPr/>
              </p:nvSpPr>
              <p:spPr>
                <a:xfrm>
                  <a:off x="2402817" y="99542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569" name="TextBox 568">
                  <a:extLst>
                    <a:ext uri="{FF2B5EF4-FFF2-40B4-BE49-F238E27FC236}">
                      <a16:creationId xmlns:a16="http://schemas.microsoft.com/office/drawing/2014/main" id="{D8E7959F-CDDB-4F04-E14E-17748C89D5FF}"/>
                    </a:ext>
                  </a:extLst>
                </p:cNvPr>
                <p:cNvSpPr txBox="1"/>
                <p:nvPr/>
              </p:nvSpPr>
              <p:spPr>
                <a:xfrm>
                  <a:off x="2363390" y="99542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570" name="TextBox 569">
                  <a:extLst>
                    <a:ext uri="{FF2B5EF4-FFF2-40B4-BE49-F238E27FC236}">
                      <a16:creationId xmlns:a16="http://schemas.microsoft.com/office/drawing/2014/main" id="{15E33E8F-2710-9B21-E086-01162EA0AD50}"/>
                    </a:ext>
                  </a:extLst>
                </p:cNvPr>
                <p:cNvSpPr txBox="1"/>
                <p:nvPr/>
              </p:nvSpPr>
              <p:spPr>
                <a:xfrm>
                  <a:off x="2328518" y="99542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571" name="TextBox 570">
                  <a:extLst>
                    <a:ext uri="{FF2B5EF4-FFF2-40B4-BE49-F238E27FC236}">
                      <a16:creationId xmlns:a16="http://schemas.microsoft.com/office/drawing/2014/main" id="{59356D77-F57A-5F7D-CA7B-9F3923760C14}"/>
                    </a:ext>
                  </a:extLst>
                </p:cNvPr>
                <p:cNvSpPr txBox="1"/>
                <p:nvPr/>
              </p:nvSpPr>
              <p:spPr>
                <a:xfrm>
                  <a:off x="2331950" y="946632"/>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572" name="TextBox 571">
                  <a:extLst>
                    <a:ext uri="{FF2B5EF4-FFF2-40B4-BE49-F238E27FC236}">
                      <a16:creationId xmlns:a16="http://schemas.microsoft.com/office/drawing/2014/main" id="{EF35AD60-2FF5-4F61-F965-FB1B6A2CDE96}"/>
                    </a:ext>
                  </a:extLst>
                </p:cNvPr>
                <p:cNvSpPr txBox="1"/>
                <p:nvPr/>
              </p:nvSpPr>
              <p:spPr>
                <a:xfrm>
                  <a:off x="2261975" y="946632"/>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573" name="TextBox 572">
                  <a:extLst>
                    <a:ext uri="{FF2B5EF4-FFF2-40B4-BE49-F238E27FC236}">
                      <a16:creationId xmlns:a16="http://schemas.microsoft.com/office/drawing/2014/main" id="{36441447-5C12-7EEB-F39A-53B78C0CC5C9}"/>
                    </a:ext>
                  </a:extLst>
                </p:cNvPr>
                <p:cNvSpPr txBox="1"/>
                <p:nvPr/>
              </p:nvSpPr>
              <p:spPr>
                <a:xfrm>
                  <a:off x="2043200" y="946632"/>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574" name="TextBox 573">
                  <a:extLst>
                    <a:ext uri="{FF2B5EF4-FFF2-40B4-BE49-F238E27FC236}">
                      <a16:creationId xmlns:a16="http://schemas.microsoft.com/office/drawing/2014/main" id="{66F65568-8387-C599-2F47-897DE134798D}"/>
                    </a:ext>
                  </a:extLst>
                </p:cNvPr>
                <p:cNvSpPr txBox="1"/>
                <p:nvPr/>
              </p:nvSpPr>
              <p:spPr>
                <a:xfrm>
                  <a:off x="2129300" y="946632"/>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575" name="TextBox 574">
                  <a:extLst>
                    <a:ext uri="{FF2B5EF4-FFF2-40B4-BE49-F238E27FC236}">
                      <a16:creationId xmlns:a16="http://schemas.microsoft.com/office/drawing/2014/main" id="{25F3BB3C-8A08-0F4E-C149-FBC4E773B873}"/>
                    </a:ext>
                  </a:extLst>
                </p:cNvPr>
                <p:cNvSpPr txBox="1"/>
                <p:nvPr/>
              </p:nvSpPr>
              <p:spPr>
                <a:xfrm>
                  <a:off x="2088172" y="946632"/>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576" name="TextBox 575">
                  <a:extLst>
                    <a:ext uri="{FF2B5EF4-FFF2-40B4-BE49-F238E27FC236}">
                      <a16:creationId xmlns:a16="http://schemas.microsoft.com/office/drawing/2014/main" id="{FC9A0A66-07FD-2EB1-221D-07035B1B4941}"/>
                    </a:ext>
                  </a:extLst>
                </p:cNvPr>
                <p:cNvSpPr txBox="1"/>
                <p:nvPr/>
              </p:nvSpPr>
              <p:spPr>
                <a:xfrm>
                  <a:off x="1227431" y="857598"/>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sp>
            <p:nvSpPr>
              <p:cNvPr id="469" name="Freeform 507">
                <a:extLst>
                  <a:ext uri="{FF2B5EF4-FFF2-40B4-BE49-F238E27FC236}">
                    <a16:creationId xmlns:a16="http://schemas.microsoft.com/office/drawing/2014/main" id="{F6AAD659-DF6D-F2C2-1C30-89D4015CB3A7}"/>
                  </a:ext>
                </a:extLst>
              </p:cNvPr>
              <p:cNvSpPr/>
              <p:nvPr/>
            </p:nvSpPr>
            <p:spPr>
              <a:xfrm>
                <a:off x="876300" y="923925"/>
                <a:ext cx="2933700" cy="720725"/>
              </a:xfrm>
              <a:custGeom>
                <a:avLst/>
                <a:gdLst>
                  <a:gd name="connsiteX0" fmla="*/ 2933700 w 2933700"/>
                  <a:gd name="connsiteY0" fmla="*/ 720725 h 720725"/>
                  <a:gd name="connsiteX1" fmla="*/ 2365375 w 2933700"/>
                  <a:gd name="connsiteY1" fmla="*/ 720725 h 720725"/>
                  <a:gd name="connsiteX2" fmla="*/ 2365375 w 2933700"/>
                  <a:gd name="connsiteY2" fmla="*/ 600075 h 720725"/>
                  <a:gd name="connsiteX3" fmla="*/ 2066925 w 2933700"/>
                  <a:gd name="connsiteY3" fmla="*/ 600075 h 720725"/>
                  <a:gd name="connsiteX4" fmla="*/ 2066925 w 2933700"/>
                  <a:gd name="connsiteY4" fmla="*/ 530225 h 720725"/>
                  <a:gd name="connsiteX5" fmla="*/ 1993900 w 2933700"/>
                  <a:gd name="connsiteY5" fmla="*/ 530225 h 720725"/>
                  <a:gd name="connsiteX6" fmla="*/ 1993900 w 2933700"/>
                  <a:gd name="connsiteY6" fmla="*/ 473075 h 720725"/>
                  <a:gd name="connsiteX7" fmla="*/ 1606550 w 2933700"/>
                  <a:gd name="connsiteY7" fmla="*/ 473075 h 720725"/>
                  <a:gd name="connsiteX8" fmla="*/ 1606550 w 2933700"/>
                  <a:gd name="connsiteY8" fmla="*/ 434975 h 720725"/>
                  <a:gd name="connsiteX9" fmla="*/ 1454150 w 2933700"/>
                  <a:gd name="connsiteY9" fmla="*/ 434975 h 720725"/>
                  <a:gd name="connsiteX10" fmla="*/ 1454150 w 2933700"/>
                  <a:gd name="connsiteY10" fmla="*/ 393700 h 720725"/>
                  <a:gd name="connsiteX11" fmla="*/ 1422400 w 2933700"/>
                  <a:gd name="connsiteY11" fmla="*/ 393700 h 720725"/>
                  <a:gd name="connsiteX12" fmla="*/ 1422400 w 2933700"/>
                  <a:gd name="connsiteY12" fmla="*/ 355600 h 720725"/>
                  <a:gd name="connsiteX13" fmla="*/ 965200 w 2933700"/>
                  <a:gd name="connsiteY13" fmla="*/ 355600 h 720725"/>
                  <a:gd name="connsiteX14" fmla="*/ 965200 w 2933700"/>
                  <a:gd name="connsiteY14" fmla="*/ 327025 h 720725"/>
                  <a:gd name="connsiteX15" fmla="*/ 752475 w 2933700"/>
                  <a:gd name="connsiteY15" fmla="*/ 327025 h 720725"/>
                  <a:gd name="connsiteX16" fmla="*/ 752475 w 2933700"/>
                  <a:gd name="connsiteY16" fmla="*/ 298450 h 720725"/>
                  <a:gd name="connsiteX17" fmla="*/ 600075 w 2933700"/>
                  <a:gd name="connsiteY17" fmla="*/ 298450 h 720725"/>
                  <a:gd name="connsiteX18" fmla="*/ 581025 w 2933700"/>
                  <a:gd name="connsiteY18" fmla="*/ 250825 h 720725"/>
                  <a:gd name="connsiteX19" fmla="*/ 581025 w 2933700"/>
                  <a:gd name="connsiteY19" fmla="*/ 231775 h 720725"/>
                  <a:gd name="connsiteX20" fmla="*/ 527050 w 2933700"/>
                  <a:gd name="connsiteY20" fmla="*/ 231775 h 720725"/>
                  <a:gd name="connsiteX21" fmla="*/ 527050 w 2933700"/>
                  <a:gd name="connsiteY21" fmla="*/ 206375 h 720725"/>
                  <a:gd name="connsiteX22" fmla="*/ 396875 w 2933700"/>
                  <a:gd name="connsiteY22" fmla="*/ 206375 h 720725"/>
                  <a:gd name="connsiteX23" fmla="*/ 396875 w 2933700"/>
                  <a:gd name="connsiteY23" fmla="*/ 146050 h 720725"/>
                  <a:gd name="connsiteX24" fmla="*/ 358775 w 2933700"/>
                  <a:gd name="connsiteY24" fmla="*/ 146050 h 720725"/>
                  <a:gd name="connsiteX25" fmla="*/ 358775 w 2933700"/>
                  <a:gd name="connsiteY25" fmla="*/ 114300 h 720725"/>
                  <a:gd name="connsiteX26" fmla="*/ 311150 w 2933700"/>
                  <a:gd name="connsiteY26" fmla="*/ 114300 h 720725"/>
                  <a:gd name="connsiteX27" fmla="*/ 311150 w 2933700"/>
                  <a:gd name="connsiteY27" fmla="*/ 85725 h 720725"/>
                  <a:gd name="connsiteX28" fmla="*/ 139700 w 2933700"/>
                  <a:gd name="connsiteY28" fmla="*/ 85725 h 720725"/>
                  <a:gd name="connsiteX29" fmla="*/ 139700 w 2933700"/>
                  <a:gd name="connsiteY29" fmla="*/ 60325 h 720725"/>
                  <a:gd name="connsiteX30" fmla="*/ 79375 w 2933700"/>
                  <a:gd name="connsiteY30" fmla="*/ 60325 h 720725"/>
                  <a:gd name="connsiteX31" fmla="*/ 79375 w 2933700"/>
                  <a:gd name="connsiteY31" fmla="*/ 31750 h 720725"/>
                  <a:gd name="connsiteX32" fmla="*/ 0 w 2933700"/>
                  <a:gd name="connsiteY32" fmla="*/ 31750 h 720725"/>
                  <a:gd name="connsiteX33" fmla="*/ 0 w 2933700"/>
                  <a:gd name="connsiteY33" fmla="*/ 0 h 72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33700" h="720725">
                    <a:moveTo>
                      <a:pt x="2933700" y="720725"/>
                    </a:moveTo>
                    <a:lnTo>
                      <a:pt x="2365375" y="720725"/>
                    </a:lnTo>
                    <a:lnTo>
                      <a:pt x="2365375" y="600075"/>
                    </a:lnTo>
                    <a:lnTo>
                      <a:pt x="2066925" y="600075"/>
                    </a:lnTo>
                    <a:lnTo>
                      <a:pt x="2066925" y="530225"/>
                    </a:lnTo>
                    <a:lnTo>
                      <a:pt x="1993900" y="530225"/>
                    </a:lnTo>
                    <a:lnTo>
                      <a:pt x="1993900" y="473075"/>
                    </a:lnTo>
                    <a:lnTo>
                      <a:pt x="1606550" y="473075"/>
                    </a:lnTo>
                    <a:lnTo>
                      <a:pt x="1606550" y="434975"/>
                    </a:lnTo>
                    <a:lnTo>
                      <a:pt x="1454150" y="434975"/>
                    </a:lnTo>
                    <a:lnTo>
                      <a:pt x="1454150" y="393700"/>
                    </a:lnTo>
                    <a:lnTo>
                      <a:pt x="1422400" y="393700"/>
                    </a:lnTo>
                    <a:lnTo>
                      <a:pt x="1422400" y="355600"/>
                    </a:lnTo>
                    <a:lnTo>
                      <a:pt x="965200" y="355600"/>
                    </a:lnTo>
                    <a:lnTo>
                      <a:pt x="965200" y="327025"/>
                    </a:lnTo>
                    <a:lnTo>
                      <a:pt x="752475" y="327025"/>
                    </a:lnTo>
                    <a:lnTo>
                      <a:pt x="752475" y="298450"/>
                    </a:lnTo>
                    <a:lnTo>
                      <a:pt x="600075" y="298450"/>
                    </a:lnTo>
                    <a:lnTo>
                      <a:pt x="581025" y="250825"/>
                    </a:lnTo>
                    <a:lnTo>
                      <a:pt x="581025" y="231775"/>
                    </a:lnTo>
                    <a:lnTo>
                      <a:pt x="527050" y="231775"/>
                    </a:lnTo>
                    <a:lnTo>
                      <a:pt x="527050" y="206375"/>
                    </a:lnTo>
                    <a:lnTo>
                      <a:pt x="396875" y="206375"/>
                    </a:lnTo>
                    <a:lnTo>
                      <a:pt x="396875" y="146050"/>
                    </a:lnTo>
                    <a:lnTo>
                      <a:pt x="358775" y="146050"/>
                    </a:lnTo>
                    <a:lnTo>
                      <a:pt x="358775" y="114300"/>
                    </a:lnTo>
                    <a:lnTo>
                      <a:pt x="311150" y="114300"/>
                    </a:lnTo>
                    <a:lnTo>
                      <a:pt x="311150" y="85725"/>
                    </a:lnTo>
                    <a:lnTo>
                      <a:pt x="139700" y="85725"/>
                    </a:lnTo>
                    <a:lnTo>
                      <a:pt x="139700" y="60325"/>
                    </a:lnTo>
                    <a:lnTo>
                      <a:pt x="79375" y="60325"/>
                    </a:lnTo>
                    <a:lnTo>
                      <a:pt x="79375" y="31750"/>
                    </a:lnTo>
                    <a:lnTo>
                      <a:pt x="0" y="31750"/>
                    </a:lnTo>
                    <a:lnTo>
                      <a:pt x="0" y="0"/>
                    </a:lnTo>
                  </a:path>
                </a:pathLst>
              </a:cu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MX" sz="1867" b="0" i="0" u="none" strike="noStrike" kern="0" cap="none" spc="0" normalizeH="0" baseline="0" noProof="0">
                  <a:ln>
                    <a:noFill/>
                  </a:ln>
                  <a:solidFill>
                    <a:prstClr val="white"/>
                  </a:solidFill>
                  <a:effectLst/>
                  <a:uLnTx/>
                  <a:uFillTx/>
                  <a:latin typeface="Arial"/>
                  <a:ea typeface="+mn-ea"/>
                  <a:cs typeface="+mn-cs"/>
                  <a:sym typeface="Arial"/>
                </a:endParaRPr>
              </a:p>
            </p:txBody>
          </p:sp>
          <p:grpSp>
            <p:nvGrpSpPr>
              <p:cNvPr id="470" name="Group 469">
                <a:extLst>
                  <a:ext uri="{FF2B5EF4-FFF2-40B4-BE49-F238E27FC236}">
                    <a16:creationId xmlns:a16="http://schemas.microsoft.com/office/drawing/2014/main" id="{20847071-50DF-3ECA-7F67-FF1150A98601}"/>
                  </a:ext>
                </a:extLst>
              </p:cNvPr>
              <p:cNvGrpSpPr/>
              <p:nvPr/>
            </p:nvGrpSpPr>
            <p:grpSpPr>
              <a:xfrm>
                <a:off x="746296" y="826770"/>
                <a:ext cx="3152067" cy="918167"/>
                <a:chOff x="746296" y="826770"/>
                <a:chExt cx="3152067" cy="918167"/>
              </a:xfrm>
            </p:grpSpPr>
            <p:sp>
              <p:nvSpPr>
                <p:cNvPr id="516" name="TextBox 515">
                  <a:extLst>
                    <a:ext uri="{FF2B5EF4-FFF2-40B4-BE49-F238E27FC236}">
                      <a16:creationId xmlns:a16="http://schemas.microsoft.com/office/drawing/2014/main" id="{3CE71344-9462-40EF-6479-B5D91C20181C}"/>
                    </a:ext>
                  </a:extLst>
                </p:cNvPr>
                <p:cNvSpPr txBox="1"/>
                <p:nvPr/>
              </p:nvSpPr>
              <p:spPr>
                <a:xfrm>
                  <a:off x="746296" y="826770"/>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517" name="TextBox 516">
                  <a:extLst>
                    <a:ext uri="{FF2B5EF4-FFF2-40B4-BE49-F238E27FC236}">
                      <a16:creationId xmlns:a16="http://schemas.microsoft.com/office/drawing/2014/main" id="{2D81B41A-6F6C-060D-8E11-A813A80B7EE8}"/>
                    </a:ext>
                  </a:extLst>
                </p:cNvPr>
                <p:cNvSpPr txBox="1"/>
                <p:nvPr/>
              </p:nvSpPr>
              <p:spPr>
                <a:xfrm>
                  <a:off x="1045423" y="88741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518" name="TextBox 517">
                  <a:extLst>
                    <a:ext uri="{FF2B5EF4-FFF2-40B4-BE49-F238E27FC236}">
                      <a16:creationId xmlns:a16="http://schemas.microsoft.com/office/drawing/2014/main" id="{4DE5FE4A-6B8E-029D-A11B-5395E3979B40}"/>
                    </a:ext>
                  </a:extLst>
                </p:cNvPr>
                <p:cNvSpPr txBox="1"/>
                <p:nvPr/>
              </p:nvSpPr>
              <p:spPr>
                <a:xfrm>
                  <a:off x="1332933" y="1056622"/>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519" name="TextBox 518">
                  <a:extLst>
                    <a:ext uri="{FF2B5EF4-FFF2-40B4-BE49-F238E27FC236}">
                      <a16:creationId xmlns:a16="http://schemas.microsoft.com/office/drawing/2014/main" id="{3F1F7ED0-7912-86B9-D55E-92C308F4CC96}"/>
                    </a:ext>
                  </a:extLst>
                </p:cNvPr>
                <p:cNvSpPr txBox="1"/>
                <p:nvPr/>
              </p:nvSpPr>
              <p:spPr>
                <a:xfrm>
                  <a:off x="1340121" y="1065384"/>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520" name="TextBox 519">
                  <a:extLst>
                    <a:ext uri="{FF2B5EF4-FFF2-40B4-BE49-F238E27FC236}">
                      <a16:creationId xmlns:a16="http://schemas.microsoft.com/office/drawing/2014/main" id="{8F482119-1124-3A96-273B-0E2A9E69222A}"/>
                    </a:ext>
                  </a:extLst>
                </p:cNvPr>
                <p:cNvSpPr txBox="1"/>
                <p:nvPr/>
              </p:nvSpPr>
              <p:spPr>
                <a:xfrm>
                  <a:off x="1342258" y="1072991"/>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521" name="TextBox 520">
                  <a:extLst>
                    <a:ext uri="{FF2B5EF4-FFF2-40B4-BE49-F238E27FC236}">
                      <a16:creationId xmlns:a16="http://schemas.microsoft.com/office/drawing/2014/main" id="{BC0A3940-7B01-F65B-3651-A80F6F34ADBA}"/>
                    </a:ext>
                  </a:extLst>
                </p:cNvPr>
                <p:cNvSpPr txBox="1"/>
                <p:nvPr/>
              </p:nvSpPr>
              <p:spPr>
                <a:xfrm>
                  <a:off x="1906348" y="1153081"/>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522" name="TextBox 521">
                  <a:extLst>
                    <a:ext uri="{FF2B5EF4-FFF2-40B4-BE49-F238E27FC236}">
                      <a16:creationId xmlns:a16="http://schemas.microsoft.com/office/drawing/2014/main" id="{06794083-D3E7-73F7-7DDF-FED002D2BE01}"/>
                    </a:ext>
                  </a:extLst>
                </p:cNvPr>
                <p:cNvSpPr txBox="1"/>
                <p:nvPr/>
              </p:nvSpPr>
              <p:spPr>
                <a:xfrm>
                  <a:off x="1939351" y="1155368"/>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523" name="TextBox 522">
                  <a:extLst>
                    <a:ext uri="{FF2B5EF4-FFF2-40B4-BE49-F238E27FC236}">
                      <a16:creationId xmlns:a16="http://schemas.microsoft.com/office/drawing/2014/main" id="{8151BDBC-37F4-244E-0E51-A0F245BD55EF}"/>
                    </a:ext>
                  </a:extLst>
                </p:cNvPr>
                <p:cNvSpPr txBox="1"/>
                <p:nvPr/>
              </p:nvSpPr>
              <p:spPr>
                <a:xfrm>
                  <a:off x="1946978" y="1155820"/>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524" name="TextBox 523">
                  <a:extLst>
                    <a:ext uri="{FF2B5EF4-FFF2-40B4-BE49-F238E27FC236}">
                      <a16:creationId xmlns:a16="http://schemas.microsoft.com/office/drawing/2014/main" id="{D52CA43D-F68D-E863-1BA6-DE8E89EC11E5}"/>
                    </a:ext>
                  </a:extLst>
                </p:cNvPr>
                <p:cNvSpPr txBox="1"/>
                <p:nvPr/>
              </p:nvSpPr>
              <p:spPr>
                <a:xfrm>
                  <a:off x="2000567" y="1155902"/>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525" name="TextBox 524">
                  <a:extLst>
                    <a:ext uri="{FF2B5EF4-FFF2-40B4-BE49-F238E27FC236}">
                      <a16:creationId xmlns:a16="http://schemas.microsoft.com/office/drawing/2014/main" id="{A0C6E361-B70B-2E49-D4E1-850B21B4E598}"/>
                    </a:ext>
                  </a:extLst>
                </p:cNvPr>
                <p:cNvSpPr txBox="1"/>
                <p:nvPr/>
              </p:nvSpPr>
              <p:spPr>
                <a:xfrm>
                  <a:off x="1989506" y="1155368"/>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526" name="TextBox 525">
                  <a:extLst>
                    <a:ext uri="{FF2B5EF4-FFF2-40B4-BE49-F238E27FC236}">
                      <a16:creationId xmlns:a16="http://schemas.microsoft.com/office/drawing/2014/main" id="{C67681CA-52E4-8A79-BB8B-C7D15FE2A525}"/>
                    </a:ext>
                  </a:extLst>
                </p:cNvPr>
                <p:cNvSpPr txBox="1"/>
                <p:nvPr/>
              </p:nvSpPr>
              <p:spPr>
                <a:xfrm>
                  <a:off x="2051485" y="1155902"/>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527" name="TextBox 526">
                  <a:extLst>
                    <a:ext uri="{FF2B5EF4-FFF2-40B4-BE49-F238E27FC236}">
                      <a16:creationId xmlns:a16="http://schemas.microsoft.com/office/drawing/2014/main" id="{5962DAF5-0DCA-0989-C8A9-8A5D2695E225}"/>
                    </a:ext>
                  </a:extLst>
                </p:cNvPr>
                <p:cNvSpPr txBox="1"/>
                <p:nvPr/>
              </p:nvSpPr>
              <p:spPr>
                <a:xfrm>
                  <a:off x="2202794" y="1196101"/>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528" name="TextBox 527">
                  <a:extLst>
                    <a:ext uri="{FF2B5EF4-FFF2-40B4-BE49-F238E27FC236}">
                      <a16:creationId xmlns:a16="http://schemas.microsoft.com/office/drawing/2014/main" id="{F4077062-AE6E-D963-C0BD-5FA897F3AD15}"/>
                    </a:ext>
                  </a:extLst>
                </p:cNvPr>
                <p:cNvSpPr txBox="1"/>
                <p:nvPr/>
              </p:nvSpPr>
              <p:spPr>
                <a:xfrm>
                  <a:off x="2259467" y="123619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529" name="TextBox 528">
                  <a:extLst>
                    <a:ext uri="{FF2B5EF4-FFF2-40B4-BE49-F238E27FC236}">
                      <a16:creationId xmlns:a16="http://schemas.microsoft.com/office/drawing/2014/main" id="{9F1370CC-D8B8-29AD-79DC-FA31B86D2934}"/>
                    </a:ext>
                  </a:extLst>
                </p:cNvPr>
                <p:cNvSpPr txBox="1"/>
                <p:nvPr/>
              </p:nvSpPr>
              <p:spPr>
                <a:xfrm>
                  <a:off x="2405784" y="1274703"/>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530" name="TextBox 529">
                  <a:extLst>
                    <a:ext uri="{FF2B5EF4-FFF2-40B4-BE49-F238E27FC236}">
                      <a16:creationId xmlns:a16="http://schemas.microsoft.com/office/drawing/2014/main" id="{07BDCFD6-3DD2-34A2-2F32-BC96112224CF}"/>
                    </a:ext>
                  </a:extLst>
                </p:cNvPr>
                <p:cNvSpPr txBox="1"/>
                <p:nvPr/>
              </p:nvSpPr>
              <p:spPr>
                <a:xfrm>
                  <a:off x="2437300" y="1276293"/>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531" name="TextBox 530">
                  <a:extLst>
                    <a:ext uri="{FF2B5EF4-FFF2-40B4-BE49-F238E27FC236}">
                      <a16:creationId xmlns:a16="http://schemas.microsoft.com/office/drawing/2014/main" id="{AD16E98C-86A9-14A9-F676-CED67A57E6D7}"/>
                    </a:ext>
                  </a:extLst>
                </p:cNvPr>
                <p:cNvSpPr txBox="1"/>
                <p:nvPr/>
              </p:nvSpPr>
              <p:spPr>
                <a:xfrm>
                  <a:off x="2524972" y="1276191"/>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532" name="TextBox 531">
                  <a:extLst>
                    <a:ext uri="{FF2B5EF4-FFF2-40B4-BE49-F238E27FC236}">
                      <a16:creationId xmlns:a16="http://schemas.microsoft.com/office/drawing/2014/main" id="{1BBA83B5-29BB-1412-016F-856490FBDBB2}"/>
                    </a:ext>
                  </a:extLst>
                </p:cNvPr>
                <p:cNvSpPr txBox="1"/>
                <p:nvPr/>
              </p:nvSpPr>
              <p:spPr>
                <a:xfrm>
                  <a:off x="2556807" y="1276288"/>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533" name="TextBox 532">
                  <a:extLst>
                    <a:ext uri="{FF2B5EF4-FFF2-40B4-BE49-F238E27FC236}">
                      <a16:creationId xmlns:a16="http://schemas.microsoft.com/office/drawing/2014/main" id="{6DB76FE1-3911-1AE6-707C-08FB81840FD3}"/>
                    </a:ext>
                  </a:extLst>
                </p:cNvPr>
                <p:cNvSpPr txBox="1"/>
                <p:nvPr/>
              </p:nvSpPr>
              <p:spPr>
                <a:xfrm>
                  <a:off x="2668685" y="1274708"/>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534" name="TextBox 533">
                  <a:extLst>
                    <a:ext uri="{FF2B5EF4-FFF2-40B4-BE49-F238E27FC236}">
                      <a16:creationId xmlns:a16="http://schemas.microsoft.com/office/drawing/2014/main" id="{F87FBAC3-1220-EA3F-6B58-9400E7A68D41}"/>
                    </a:ext>
                  </a:extLst>
                </p:cNvPr>
                <p:cNvSpPr txBox="1"/>
                <p:nvPr/>
              </p:nvSpPr>
              <p:spPr>
                <a:xfrm>
                  <a:off x="2730060" y="1274703"/>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535" name="TextBox 534">
                  <a:extLst>
                    <a:ext uri="{FF2B5EF4-FFF2-40B4-BE49-F238E27FC236}">
                      <a16:creationId xmlns:a16="http://schemas.microsoft.com/office/drawing/2014/main" id="{AE285446-7BBC-604E-EC81-3C77F5A5FB13}"/>
                    </a:ext>
                  </a:extLst>
                </p:cNvPr>
                <p:cNvSpPr txBox="1"/>
                <p:nvPr/>
              </p:nvSpPr>
              <p:spPr>
                <a:xfrm>
                  <a:off x="2818456" y="1398429"/>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536" name="TextBox 535">
                  <a:extLst>
                    <a:ext uri="{FF2B5EF4-FFF2-40B4-BE49-F238E27FC236}">
                      <a16:creationId xmlns:a16="http://schemas.microsoft.com/office/drawing/2014/main" id="{DA210413-FD3C-6339-8C20-652D474A2ED8}"/>
                    </a:ext>
                  </a:extLst>
                </p:cNvPr>
                <p:cNvSpPr txBox="1"/>
                <p:nvPr/>
              </p:nvSpPr>
              <p:spPr>
                <a:xfrm>
                  <a:off x="2862413" y="1398075"/>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537" name="TextBox 536">
                  <a:extLst>
                    <a:ext uri="{FF2B5EF4-FFF2-40B4-BE49-F238E27FC236}">
                      <a16:creationId xmlns:a16="http://schemas.microsoft.com/office/drawing/2014/main" id="{AB19BA4B-4ECE-0A03-63AA-5CD54096A8A7}"/>
                    </a:ext>
                  </a:extLst>
                </p:cNvPr>
                <p:cNvSpPr txBox="1"/>
                <p:nvPr/>
              </p:nvSpPr>
              <p:spPr>
                <a:xfrm>
                  <a:off x="2942110" y="1398075"/>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538" name="TextBox 537">
                  <a:extLst>
                    <a:ext uri="{FF2B5EF4-FFF2-40B4-BE49-F238E27FC236}">
                      <a16:creationId xmlns:a16="http://schemas.microsoft.com/office/drawing/2014/main" id="{A6F49056-A651-7F89-673E-6B1556F603EC}"/>
                    </a:ext>
                  </a:extLst>
                </p:cNvPr>
                <p:cNvSpPr txBox="1"/>
                <p:nvPr/>
              </p:nvSpPr>
              <p:spPr>
                <a:xfrm>
                  <a:off x="2980856" y="1398075"/>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539" name="TextBox 538">
                  <a:extLst>
                    <a:ext uri="{FF2B5EF4-FFF2-40B4-BE49-F238E27FC236}">
                      <a16:creationId xmlns:a16="http://schemas.microsoft.com/office/drawing/2014/main" id="{EBC4044E-10D1-3399-B6D4-D36AE6AB7537}"/>
                    </a:ext>
                  </a:extLst>
                </p:cNvPr>
                <p:cNvSpPr txBox="1"/>
                <p:nvPr/>
              </p:nvSpPr>
              <p:spPr>
                <a:xfrm>
                  <a:off x="2992417" y="1398075"/>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540" name="TextBox 539">
                  <a:extLst>
                    <a:ext uri="{FF2B5EF4-FFF2-40B4-BE49-F238E27FC236}">
                      <a16:creationId xmlns:a16="http://schemas.microsoft.com/office/drawing/2014/main" id="{748BB72A-3160-3ACA-0B1E-0FF184C4D395}"/>
                    </a:ext>
                  </a:extLst>
                </p:cNvPr>
                <p:cNvSpPr txBox="1"/>
                <p:nvPr/>
              </p:nvSpPr>
              <p:spPr>
                <a:xfrm>
                  <a:off x="3017021" y="1398075"/>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541" name="TextBox 540">
                  <a:extLst>
                    <a:ext uri="{FF2B5EF4-FFF2-40B4-BE49-F238E27FC236}">
                      <a16:creationId xmlns:a16="http://schemas.microsoft.com/office/drawing/2014/main" id="{B67F70C7-1A0F-1420-3ED6-819E05D35493}"/>
                    </a:ext>
                  </a:extLst>
                </p:cNvPr>
                <p:cNvSpPr txBox="1"/>
                <p:nvPr/>
              </p:nvSpPr>
              <p:spPr>
                <a:xfrm>
                  <a:off x="3043854" y="1397891"/>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542" name="TextBox 541">
                  <a:extLst>
                    <a:ext uri="{FF2B5EF4-FFF2-40B4-BE49-F238E27FC236}">
                      <a16:creationId xmlns:a16="http://schemas.microsoft.com/office/drawing/2014/main" id="{42F63C95-BC5F-EA71-2C2E-C02235A9D9A6}"/>
                    </a:ext>
                  </a:extLst>
                </p:cNvPr>
                <p:cNvSpPr txBox="1"/>
                <p:nvPr/>
              </p:nvSpPr>
              <p:spPr>
                <a:xfrm>
                  <a:off x="3313700" y="152184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543" name="TextBox 542">
                  <a:extLst>
                    <a:ext uri="{FF2B5EF4-FFF2-40B4-BE49-F238E27FC236}">
                      <a16:creationId xmlns:a16="http://schemas.microsoft.com/office/drawing/2014/main" id="{710209BE-408F-9E72-36CE-63669B4012F5}"/>
                    </a:ext>
                  </a:extLst>
                </p:cNvPr>
                <p:cNvSpPr txBox="1"/>
                <p:nvPr/>
              </p:nvSpPr>
              <p:spPr>
                <a:xfrm>
                  <a:off x="3500723" y="152184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544" name="TextBox 543">
                  <a:extLst>
                    <a:ext uri="{FF2B5EF4-FFF2-40B4-BE49-F238E27FC236}">
                      <a16:creationId xmlns:a16="http://schemas.microsoft.com/office/drawing/2014/main" id="{EB9ABD7F-A9D7-AB34-ABA1-BB216160E57E}"/>
                    </a:ext>
                  </a:extLst>
                </p:cNvPr>
                <p:cNvSpPr txBox="1"/>
                <p:nvPr/>
              </p:nvSpPr>
              <p:spPr>
                <a:xfrm>
                  <a:off x="3521035" y="152184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545" name="TextBox 544">
                  <a:extLst>
                    <a:ext uri="{FF2B5EF4-FFF2-40B4-BE49-F238E27FC236}">
                      <a16:creationId xmlns:a16="http://schemas.microsoft.com/office/drawing/2014/main" id="{92103EE9-0682-875A-F814-E2E2740ADDCD}"/>
                    </a:ext>
                  </a:extLst>
                </p:cNvPr>
                <p:cNvSpPr txBox="1"/>
                <p:nvPr/>
              </p:nvSpPr>
              <p:spPr>
                <a:xfrm>
                  <a:off x="3530612" y="152184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546" name="TextBox 545">
                  <a:extLst>
                    <a:ext uri="{FF2B5EF4-FFF2-40B4-BE49-F238E27FC236}">
                      <a16:creationId xmlns:a16="http://schemas.microsoft.com/office/drawing/2014/main" id="{DF69009F-9FFD-24A3-79D9-5C3E514CF1D8}"/>
                    </a:ext>
                  </a:extLst>
                </p:cNvPr>
                <p:cNvSpPr txBox="1"/>
                <p:nvPr/>
              </p:nvSpPr>
              <p:spPr>
                <a:xfrm>
                  <a:off x="3685324" y="1521847"/>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D77624"/>
                      </a:solidFill>
                      <a:effectLst/>
                      <a:uLnTx/>
                      <a:uFillTx/>
                      <a:latin typeface="Arial"/>
                      <a:ea typeface="+mn-ea"/>
                      <a:cs typeface="Arial"/>
                      <a:sym typeface="Arial"/>
                    </a:rPr>
                    <a:t>+</a:t>
                  </a:r>
                </a:p>
              </p:txBody>
            </p:sp>
          </p:grpSp>
          <p:sp>
            <p:nvSpPr>
              <p:cNvPr id="471" name="Freeform 532">
                <a:extLst>
                  <a:ext uri="{FF2B5EF4-FFF2-40B4-BE49-F238E27FC236}">
                    <a16:creationId xmlns:a16="http://schemas.microsoft.com/office/drawing/2014/main" id="{4D6D6D2A-A056-E271-A7EB-F25E215AB94D}"/>
                  </a:ext>
                </a:extLst>
              </p:cNvPr>
              <p:cNvSpPr/>
              <p:nvPr/>
            </p:nvSpPr>
            <p:spPr>
              <a:xfrm>
                <a:off x="612775" y="920750"/>
                <a:ext cx="3540125" cy="206375"/>
              </a:xfrm>
              <a:custGeom>
                <a:avLst/>
                <a:gdLst>
                  <a:gd name="connsiteX0" fmla="*/ 3540125 w 3540125"/>
                  <a:gd name="connsiteY0" fmla="*/ 206375 h 206375"/>
                  <a:gd name="connsiteX1" fmla="*/ 2232025 w 3540125"/>
                  <a:gd name="connsiteY1" fmla="*/ 206375 h 206375"/>
                  <a:gd name="connsiteX2" fmla="*/ 2232025 w 3540125"/>
                  <a:gd name="connsiteY2" fmla="*/ 149225 h 206375"/>
                  <a:gd name="connsiteX3" fmla="*/ 955675 w 3540125"/>
                  <a:gd name="connsiteY3" fmla="*/ 149225 h 206375"/>
                  <a:gd name="connsiteX4" fmla="*/ 955675 w 3540125"/>
                  <a:gd name="connsiteY4" fmla="*/ 120650 h 206375"/>
                  <a:gd name="connsiteX5" fmla="*/ 920750 w 3540125"/>
                  <a:gd name="connsiteY5" fmla="*/ 120650 h 206375"/>
                  <a:gd name="connsiteX6" fmla="*/ 920750 w 3540125"/>
                  <a:gd name="connsiteY6" fmla="*/ 88900 h 206375"/>
                  <a:gd name="connsiteX7" fmla="*/ 898525 w 3540125"/>
                  <a:gd name="connsiteY7" fmla="*/ 88900 h 206375"/>
                  <a:gd name="connsiteX8" fmla="*/ 898525 w 3540125"/>
                  <a:gd name="connsiteY8" fmla="*/ 60325 h 206375"/>
                  <a:gd name="connsiteX9" fmla="*/ 558800 w 3540125"/>
                  <a:gd name="connsiteY9" fmla="*/ 60325 h 206375"/>
                  <a:gd name="connsiteX10" fmla="*/ 558800 w 3540125"/>
                  <a:gd name="connsiteY10" fmla="*/ 19050 h 206375"/>
                  <a:gd name="connsiteX11" fmla="*/ 533400 w 3540125"/>
                  <a:gd name="connsiteY11" fmla="*/ 19050 h 206375"/>
                  <a:gd name="connsiteX12" fmla="*/ 533400 w 3540125"/>
                  <a:gd name="connsiteY12" fmla="*/ 0 h 206375"/>
                  <a:gd name="connsiteX13" fmla="*/ 0 w 3540125"/>
                  <a:gd name="connsiteY13" fmla="*/ 0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0125" h="206375">
                    <a:moveTo>
                      <a:pt x="3540125" y="206375"/>
                    </a:moveTo>
                    <a:lnTo>
                      <a:pt x="2232025" y="206375"/>
                    </a:lnTo>
                    <a:lnTo>
                      <a:pt x="2232025" y="149225"/>
                    </a:lnTo>
                    <a:lnTo>
                      <a:pt x="955675" y="149225"/>
                    </a:lnTo>
                    <a:lnTo>
                      <a:pt x="955675" y="120650"/>
                    </a:lnTo>
                    <a:lnTo>
                      <a:pt x="920750" y="120650"/>
                    </a:lnTo>
                    <a:lnTo>
                      <a:pt x="920750" y="88900"/>
                    </a:lnTo>
                    <a:lnTo>
                      <a:pt x="898525" y="88900"/>
                    </a:lnTo>
                    <a:lnTo>
                      <a:pt x="898525" y="60325"/>
                    </a:lnTo>
                    <a:lnTo>
                      <a:pt x="558800" y="60325"/>
                    </a:lnTo>
                    <a:lnTo>
                      <a:pt x="558800" y="19050"/>
                    </a:lnTo>
                    <a:lnTo>
                      <a:pt x="533400" y="19050"/>
                    </a:lnTo>
                    <a:lnTo>
                      <a:pt x="533400" y="0"/>
                    </a:lnTo>
                    <a:lnTo>
                      <a:pt x="0" y="0"/>
                    </a:lnTo>
                  </a:path>
                </a:pathLst>
              </a:cu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MX" sz="1867" b="0" i="0" u="none" strike="noStrike" kern="0" cap="none" spc="0" normalizeH="0" baseline="0" noProof="0">
                  <a:ln>
                    <a:noFill/>
                  </a:ln>
                  <a:solidFill>
                    <a:prstClr val="white"/>
                  </a:solidFill>
                  <a:effectLst/>
                  <a:uLnTx/>
                  <a:uFillTx/>
                  <a:latin typeface="Arial"/>
                  <a:ea typeface="+mn-ea"/>
                  <a:cs typeface="+mn-cs"/>
                  <a:sym typeface="Arial"/>
                </a:endParaRPr>
              </a:p>
            </p:txBody>
          </p:sp>
          <p:grpSp>
            <p:nvGrpSpPr>
              <p:cNvPr id="472" name="Group 471">
                <a:extLst>
                  <a:ext uri="{FF2B5EF4-FFF2-40B4-BE49-F238E27FC236}">
                    <a16:creationId xmlns:a16="http://schemas.microsoft.com/office/drawing/2014/main" id="{F437FD2D-3507-328C-D273-F53FD7A9A3D6}"/>
                  </a:ext>
                </a:extLst>
              </p:cNvPr>
              <p:cNvGrpSpPr/>
              <p:nvPr/>
            </p:nvGrpSpPr>
            <p:grpSpPr>
              <a:xfrm>
                <a:off x="606646" y="798850"/>
                <a:ext cx="3617147" cy="432064"/>
                <a:chOff x="606646" y="795040"/>
                <a:chExt cx="3617147" cy="432064"/>
              </a:xfrm>
            </p:grpSpPr>
            <p:sp>
              <p:nvSpPr>
                <p:cNvPr id="473" name="TextBox 472">
                  <a:extLst>
                    <a:ext uri="{FF2B5EF4-FFF2-40B4-BE49-F238E27FC236}">
                      <a16:creationId xmlns:a16="http://schemas.microsoft.com/office/drawing/2014/main" id="{8ADE2C5F-4A3A-963A-9797-2E3D0D2DFF1D}"/>
                    </a:ext>
                  </a:extLst>
                </p:cNvPr>
                <p:cNvSpPr txBox="1"/>
                <p:nvPr/>
              </p:nvSpPr>
              <p:spPr>
                <a:xfrm>
                  <a:off x="4010754" y="100206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74" name="TextBox 473">
                  <a:extLst>
                    <a:ext uri="{FF2B5EF4-FFF2-40B4-BE49-F238E27FC236}">
                      <a16:creationId xmlns:a16="http://schemas.microsoft.com/office/drawing/2014/main" id="{A62A4F53-8410-9807-9C11-DAF3EDCDC4CE}"/>
                    </a:ext>
                  </a:extLst>
                </p:cNvPr>
                <p:cNvSpPr txBox="1"/>
                <p:nvPr/>
              </p:nvSpPr>
              <p:spPr>
                <a:xfrm>
                  <a:off x="3860487" y="1004014"/>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75" name="TextBox 474">
                  <a:extLst>
                    <a:ext uri="{FF2B5EF4-FFF2-40B4-BE49-F238E27FC236}">
                      <a16:creationId xmlns:a16="http://schemas.microsoft.com/office/drawing/2014/main" id="{9F824805-9ECE-2313-BA46-E6B8FADC219E}"/>
                    </a:ext>
                  </a:extLst>
                </p:cNvPr>
                <p:cNvSpPr txBox="1"/>
                <p:nvPr/>
              </p:nvSpPr>
              <p:spPr>
                <a:xfrm>
                  <a:off x="3481798" y="1002065"/>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76" name="TextBox 475">
                  <a:extLst>
                    <a:ext uri="{FF2B5EF4-FFF2-40B4-BE49-F238E27FC236}">
                      <a16:creationId xmlns:a16="http://schemas.microsoft.com/office/drawing/2014/main" id="{0A4B0301-9C1F-7DD8-570C-9E4F7E74B185}"/>
                    </a:ext>
                  </a:extLst>
                </p:cNvPr>
                <p:cNvSpPr txBox="1"/>
                <p:nvPr/>
              </p:nvSpPr>
              <p:spPr>
                <a:xfrm>
                  <a:off x="3454142" y="1002065"/>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77" name="TextBox 476">
                  <a:extLst>
                    <a:ext uri="{FF2B5EF4-FFF2-40B4-BE49-F238E27FC236}">
                      <a16:creationId xmlns:a16="http://schemas.microsoft.com/office/drawing/2014/main" id="{504DA586-CD15-DD31-8AC8-1FA8C011825F}"/>
                    </a:ext>
                  </a:extLst>
                </p:cNvPr>
                <p:cNvSpPr txBox="1"/>
                <p:nvPr/>
              </p:nvSpPr>
              <p:spPr>
                <a:xfrm>
                  <a:off x="3417186" y="1002065"/>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78" name="TextBox 477">
                  <a:extLst>
                    <a:ext uri="{FF2B5EF4-FFF2-40B4-BE49-F238E27FC236}">
                      <a16:creationId xmlns:a16="http://schemas.microsoft.com/office/drawing/2014/main" id="{16291C56-D92B-697C-1062-28850CE84BEB}"/>
                    </a:ext>
                  </a:extLst>
                </p:cNvPr>
                <p:cNvSpPr txBox="1"/>
                <p:nvPr/>
              </p:nvSpPr>
              <p:spPr>
                <a:xfrm>
                  <a:off x="3352619" y="1002065"/>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79" name="TextBox 478">
                  <a:extLst>
                    <a:ext uri="{FF2B5EF4-FFF2-40B4-BE49-F238E27FC236}">
                      <a16:creationId xmlns:a16="http://schemas.microsoft.com/office/drawing/2014/main" id="{B6E65880-1439-7224-4EB4-4E976D4AB0C3}"/>
                    </a:ext>
                  </a:extLst>
                </p:cNvPr>
                <p:cNvSpPr txBox="1"/>
                <p:nvPr/>
              </p:nvSpPr>
              <p:spPr>
                <a:xfrm>
                  <a:off x="3291484" y="1001972"/>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80" name="TextBox 479">
                  <a:extLst>
                    <a:ext uri="{FF2B5EF4-FFF2-40B4-BE49-F238E27FC236}">
                      <a16:creationId xmlns:a16="http://schemas.microsoft.com/office/drawing/2014/main" id="{3EE2013E-5AC5-6AD0-AF59-84CC69A5F7B6}"/>
                    </a:ext>
                  </a:extLst>
                </p:cNvPr>
                <p:cNvSpPr txBox="1"/>
                <p:nvPr/>
              </p:nvSpPr>
              <p:spPr>
                <a:xfrm>
                  <a:off x="3273447" y="1002064"/>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81" name="TextBox 480">
                  <a:extLst>
                    <a:ext uri="{FF2B5EF4-FFF2-40B4-BE49-F238E27FC236}">
                      <a16:creationId xmlns:a16="http://schemas.microsoft.com/office/drawing/2014/main" id="{6C2E9211-6A06-6948-170A-DB6DAD674D4F}"/>
                    </a:ext>
                  </a:extLst>
                </p:cNvPr>
                <p:cNvSpPr txBox="1"/>
                <p:nvPr/>
              </p:nvSpPr>
              <p:spPr>
                <a:xfrm>
                  <a:off x="3253142" y="1001972"/>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82" name="TextBox 481">
                  <a:extLst>
                    <a:ext uri="{FF2B5EF4-FFF2-40B4-BE49-F238E27FC236}">
                      <a16:creationId xmlns:a16="http://schemas.microsoft.com/office/drawing/2014/main" id="{8D26C14C-0272-2FC1-470C-986643E899E6}"/>
                    </a:ext>
                  </a:extLst>
                </p:cNvPr>
                <p:cNvSpPr txBox="1"/>
                <p:nvPr/>
              </p:nvSpPr>
              <p:spPr>
                <a:xfrm>
                  <a:off x="2907853" y="1001972"/>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83" name="TextBox 482">
                  <a:extLst>
                    <a:ext uri="{FF2B5EF4-FFF2-40B4-BE49-F238E27FC236}">
                      <a16:creationId xmlns:a16="http://schemas.microsoft.com/office/drawing/2014/main" id="{CA204F0C-9722-F6BB-36DB-F64FA978BC68}"/>
                    </a:ext>
                  </a:extLst>
                </p:cNvPr>
                <p:cNvSpPr txBox="1"/>
                <p:nvPr/>
              </p:nvSpPr>
              <p:spPr>
                <a:xfrm>
                  <a:off x="2929248" y="1002896"/>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84" name="TextBox 483">
                  <a:extLst>
                    <a:ext uri="{FF2B5EF4-FFF2-40B4-BE49-F238E27FC236}">
                      <a16:creationId xmlns:a16="http://schemas.microsoft.com/office/drawing/2014/main" id="{BDCDF2B7-DAED-D86F-7EB6-2474321534F3}"/>
                    </a:ext>
                  </a:extLst>
                </p:cNvPr>
                <p:cNvSpPr txBox="1"/>
                <p:nvPr/>
              </p:nvSpPr>
              <p:spPr>
                <a:xfrm>
                  <a:off x="2964117" y="1001971"/>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85" name="TextBox 484">
                  <a:extLst>
                    <a:ext uri="{FF2B5EF4-FFF2-40B4-BE49-F238E27FC236}">
                      <a16:creationId xmlns:a16="http://schemas.microsoft.com/office/drawing/2014/main" id="{2ABA365C-9E02-B237-A662-2328EF5CCEBB}"/>
                    </a:ext>
                  </a:extLst>
                </p:cNvPr>
                <p:cNvSpPr txBox="1"/>
                <p:nvPr/>
              </p:nvSpPr>
              <p:spPr>
                <a:xfrm>
                  <a:off x="2985972" y="1001971"/>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86" name="TextBox 485">
                  <a:extLst>
                    <a:ext uri="{FF2B5EF4-FFF2-40B4-BE49-F238E27FC236}">
                      <a16:creationId xmlns:a16="http://schemas.microsoft.com/office/drawing/2014/main" id="{CD2EB4E8-72C6-3BA8-1545-81BD7E402B69}"/>
                    </a:ext>
                  </a:extLst>
                </p:cNvPr>
                <p:cNvSpPr txBox="1"/>
                <p:nvPr/>
              </p:nvSpPr>
              <p:spPr>
                <a:xfrm>
                  <a:off x="3045625" y="1001971"/>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87" name="TextBox 486">
                  <a:extLst>
                    <a:ext uri="{FF2B5EF4-FFF2-40B4-BE49-F238E27FC236}">
                      <a16:creationId xmlns:a16="http://schemas.microsoft.com/office/drawing/2014/main" id="{A4723D63-2C2B-62C0-3506-400B2418202F}"/>
                    </a:ext>
                  </a:extLst>
                </p:cNvPr>
                <p:cNvSpPr txBox="1"/>
                <p:nvPr/>
              </p:nvSpPr>
              <p:spPr>
                <a:xfrm>
                  <a:off x="3086767" y="1001971"/>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88" name="TextBox 487">
                  <a:extLst>
                    <a:ext uri="{FF2B5EF4-FFF2-40B4-BE49-F238E27FC236}">
                      <a16:creationId xmlns:a16="http://schemas.microsoft.com/office/drawing/2014/main" id="{643DAD04-7780-BB42-1B27-EB46595CBFD9}"/>
                    </a:ext>
                  </a:extLst>
                </p:cNvPr>
                <p:cNvSpPr txBox="1"/>
                <p:nvPr/>
              </p:nvSpPr>
              <p:spPr>
                <a:xfrm>
                  <a:off x="3101283" y="1001971"/>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89" name="TextBox 488">
                  <a:extLst>
                    <a:ext uri="{FF2B5EF4-FFF2-40B4-BE49-F238E27FC236}">
                      <a16:creationId xmlns:a16="http://schemas.microsoft.com/office/drawing/2014/main" id="{AD4CAA4C-C583-ED33-59DF-A7BACE08B904}"/>
                    </a:ext>
                  </a:extLst>
                </p:cNvPr>
                <p:cNvSpPr txBox="1"/>
                <p:nvPr/>
              </p:nvSpPr>
              <p:spPr>
                <a:xfrm>
                  <a:off x="2718445" y="998748"/>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90" name="TextBox 489">
                  <a:extLst>
                    <a:ext uri="{FF2B5EF4-FFF2-40B4-BE49-F238E27FC236}">
                      <a16:creationId xmlns:a16="http://schemas.microsoft.com/office/drawing/2014/main" id="{38B8467D-5F7E-F9F9-3545-5DC703864AB0}"/>
                    </a:ext>
                  </a:extLst>
                </p:cNvPr>
                <p:cNvSpPr txBox="1"/>
                <p:nvPr/>
              </p:nvSpPr>
              <p:spPr>
                <a:xfrm>
                  <a:off x="3119763" y="1002020"/>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91" name="TextBox 490">
                  <a:extLst>
                    <a:ext uri="{FF2B5EF4-FFF2-40B4-BE49-F238E27FC236}">
                      <a16:creationId xmlns:a16="http://schemas.microsoft.com/office/drawing/2014/main" id="{69A22B9F-4C92-2983-0495-63B9C5B59F9F}"/>
                    </a:ext>
                  </a:extLst>
                </p:cNvPr>
                <p:cNvSpPr txBox="1"/>
                <p:nvPr/>
              </p:nvSpPr>
              <p:spPr>
                <a:xfrm>
                  <a:off x="2783012" y="1001088"/>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92" name="TextBox 491">
                  <a:extLst>
                    <a:ext uri="{FF2B5EF4-FFF2-40B4-BE49-F238E27FC236}">
                      <a16:creationId xmlns:a16="http://schemas.microsoft.com/office/drawing/2014/main" id="{B4B75377-2F9C-28E6-F9EF-43F55AF2E455}"/>
                    </a:ext>
                  </a:extLst>
                </p:cNvPr>
                <p:cNvSpPr txBox="1"/>
                <p:nvPr/>
              </p:nvSpPr>
              <p:spPr>
                <a:xfrm>
                  <a:off x="2682254" y="944126"/>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93" name="TextBox 492">
                  <a:extLst>
                    <a:ext uri="{FF2B5EF4-FFF2-40B4-BE49-F238E27FC236}">
                      <a16:creationId xmlns:a16="http://schemas.microsoft.com/office/drawing/2014/main" id="{024C7CA8-EDAB-65E7-E45E-FB30733FC41E}"/>
                    </a:ext>
                  </a:extLst>
                </p:cNvPr>
                <p:cNvSpPr txBox="1"/>
                <p:nvPr/>
              </p:nvSpPr>
              <p:spPr>
                <a:xfrm>
                  <a:off x="2624471" y="945965"/>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94" name="TextBox 493">
                  <a:extLst>
                    <a:ext uri="{FF2B5EF4-FFF2-40B4-BE49-F238E27FC236}">
                      <a16:creationId xmlns:a16="http://schemas.microsoft.com/office/drawing/2014/main" id="{DCC0AE30-41A1-9428-EA9C-88F55DD8DD60}"/>
                    </a:ext>
                  </a:extLst>
                </p:cNvPr>
                <p:cNvSpPr txBox="1"/>
                <p:nvPr/>
              </p:nvSpPr>
              <p:spPr>
                <a:xfrm>
                  <a:off x="2557107" y="946406"/>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95" name="TextBox 494">
                  <a:extLst>
                    <a:ext uri="{FF2B5EF4-FFF2-40B4-BE49-F238E27FC236}">
                      <a16:creationId xmlns:a16="http://schemas.microsoft.com/office/drawing/2014/main" id="{CFAA7831-1467-AC19-7218-D51F430657AC}"/>
                    </a:ext>
                  </a:extLst>
                </p:cNvPr>
                <p:cNvSpPr txBox="1"/>
                <p:nvPr/>
              </p:nvSpPr>
              <p:spPr>
                <a:xfrm>
                  <a:off x="2531845" y="946406"/>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96" name="TextBox 495">
                  <a:extLst>
                    <a:ext uri="{FF2B5EF4-FFF2-40B4-BE49-F238E27FC236}">
                      <a16:creationId xmlns:a16="http://schemas.microsoft.com/office/drawing/2014/main" id="{D61C6979-685B-6457-66BB-5DF6E164B866}"/>
                    </a:ext>
                  </a:extLst>
                </p:cNvPr>
                <p:cNvSpPr txBox="1"/>
                <p:nvPr/>
              </p:nvSpPr>
              <p:spPr>
                <a:xfrm>
                  <a:off x="2490721" y="946185"/>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97" name="TextBox 496">
                  <a:extLst>
                    <a:ext uri="{FF2B5EF4-FFF2-40B4-BE49-F238E27FC236}">
                      <a16:creationId xmlns:a16="http://schemas.microsoft.com/office/drawing/2014/main" id="{491EB2AD-31A9-65D0-62EA-2ED24A8093C9}"/>
                    </a:ext>
                  </a:extLst>
                </p:cNvPr>
                <p:cNvSpPr txBox="1"/>
                <p:nvPr/>
              </p:nvSpPr>
              <p:spPr>
                <a:xfrm>
                  <a:off x="2480514" y="946185"/>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98" name="TextBox 497">
                  <a:extLst>
                    <a:ext uri="{FF2B5EF4-FFF2-40B4-BE49-F238E27FC236}">
                      <a16:creationId xmlns:a16="http://schemas.microsoft.com/office/drawing/2014/main" id="{1D2E9F75-FD67-93A4-2456-92AEF07FAE2F}"/>
                    </a:ext>
                  </a:extLst>
                </p:cNvPr>
                <p:cNvSpPr txBox="1"/>
                <p:nvPr/>
              </p:nvSpPr>
              <p:spPr>
                <a:xfrm>
                  <a:off x="2425783" y="946184"/>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499" name="TextBox 498">
                  <a:extLst>
                    <a:ext uri="{FF2B5EF4-FFF2-40B4-BE49-F238E27FC236}">
                      <a16:creationId xmlns:a16="http://schemas.microsoft.com/office/drawing/2014/main" id="{D29B95C2-6418-0355-B7ED-61FBC733224B}"/>
                    </a:ext>
                  </a:extLst>
                </p:cNvPr>
                <p:cNvSpPr txBox="1"/>
                <p:nvPr/>
              </p:nvSpPr>
              <p:spPr>
                <a:xfrm>
                  <a:off x="2416202" y="946184"/>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500" name="TextBox 499">
                  <a:extLst>
                    <a:ext uri="{FF2B5EF4-FFF2-40B4-BE49-F238E27FC236}">
                      <a16:creationId xmlns:a16="http://schemas.microsoft.com/office/drawing/2014/main" id="{3FEEFBA3-03ED-4676-7C45-40E6172BBF6B}"/>
                    </a:ext>
                  </a:extLst>
                </p:cNvPr>
                <p:cNvSpPr txBox="1"/>
                <p:nvPr/>
              </p:nvSpPr>
              <p:spPr>
                <a:xfrm>
                  <a:off x="2339856" y="948143"/>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501" name="TextBox 500">
                  <a:extLst>
                    <a:ext uri="{FF2B5EF4-FFF2-40B4-BE49-F238E27FC236}">
                      <a16:creationId xmlns:a16="http://schemas.microsoft.com/office/drawing/2014/main" id="{86208EB6-74BE-86B7-EBFA-8011644B3328}"/>
                    </a:ext>
                  </a:extLst>
                </p:cNvPr>
                <p:cNvSpPr txBox="1"/>
                <p:nvPr/>
              </p:nvSpPr>
              <p:spPr>
                <a:xfrm>
                  <a:off x="2308170" y="948143"/>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502" name="TextBox 501">
                  <a:extLst>
                    <a:ext uri="{FF2B5EF4-FFF2-40B4-BE49-F238E27FC236}">
                      <a16:creationId xmlns:a16="http://schemas.microsoft.com/office/drawing/2014/main" id="{C146C881-01C8-3BD2-BC1A-854DABB6FE69}"/>
                    </a:ext>
                  </a:extLst>
                </p:cNvPr>
                <p:cNvSpPr txBox="1"/>
                <p:nvPr/>
              </p:nvSpPr>
              <p:spPr>
                <a:xfrm>
                  <a:off x="2295141" y="948143"/>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503" name="TextBox 502">
                  <a:extLst>
                    <a:ext uri="{FF2B5EF4-FFF2-40B4-BE49-F238E27FC236}">
                      <a16:creationId xmlns:a16="http://schemas.microsoft.com/office/drawing/2014/main" id="{A6E19125-D28F-6C7B-DAC5-11BE4FE47EFA}"/>
                    </a:ext>
                  </a:extLst>
                </p:cNvPr>
                <p:cNvSpPr txBox="1"/>
                <p:nvPr/>
              </p:nvSpPr>
              <p:spPr>
                <a:xfrm>
                  <a:off x="2263740" y="948143"/>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504" name="TextBox 503">
                  <a:extLst>
                    <a:ext uri="{FF2B5EF4-FFF2-40B4-BE49-F238E27FC236}">
                      <a16:creationId xmlns:a16="http://schemas.microsoft.com/office/drawing/2014/main" id="{CC84FC87-DEB1-94DF-3272-63E8B3E810CE}"/>
                    </a:ext>
                  </a:extLst>
                </p:cNvPr>
                <p:cNvSpPr txBox="1"/>
                <p:nvPr/>
              </p:nvSpPr>
              <p:spPr>
                <a:xfrm>
                  <a:off x="2251990" y="949479"/>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505" name="TextBox 504">
                  <a:extLst>
                    <a:ext uri="{FF2B5EF4-FFF2-40B4-BE49-F238E27FC236}">
                      <a16:creationId xmlns:a16="http://schemas.microsoft.com/office/drawing/2014/main" id="{7A6C333E-342D-A3D6-88C5-4C70C2A68390}"/>
                    </a:ext>
                  </a:extLst>
                </p:cNvPr>
                <p:cNvSpPr txBox="1"/>
                <p:nvPr/>
              </p:nvSpPr>
              <p:spPr>
                <a:xfrm>
                  <a:off x="2242513" y="949271"/>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506" name="TextBox 505">
                  <a:extLst>
                    <a:ext uri="{FF2B5EF4-FFF2-40B4-BE49-F238E27FC236}">
                      <a16:creationId xmlns:a16="http://schemas.microsoft.com/office/drawing/2014/main" id="{FBC0B90E-BDAB-6BC8-3994-2A2E3EC4F330}"/>
                    </a:ext>
                  </a:extLst>
                </p:cNvPr>
                <p:cNvSpPr txBox="1"/>
                <p:nvPr/>
              </p:nvSpPr>
              <p:spPr>
                <a:xfrm>
                  <a:off x="2206369" y="949271"/>
                  <a:ext cx="213039" cy="22309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507" name="TextBox 506">
                  <a:extLst>
                    <a:ext uri="{FF2B5EF4-FFF2-40B4-BE49-F238E27FC236}">
                      <a16:creationId xmlns:a16="http://schemas.microsoft.com/office/drawing/2014/main" id="{67FA3250-B40D-9085-9D65-08F1109811EA}"/>
                    </a:ext>
                  </a:extLst>
                </p:cNvPr>
                <p:cNvSpPr txBox="1"/>
                <p:nvPr/>
              </p:nvSpPr>
              <p:spPr>
                <a:xfrm>
                  <a:off x="1201423" y="855888"/>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508" name="TextBox 507">
                  <a:extLst>
                    <a:ext uri="{FF2B5EF4-FFF2-40B4-BE49-F238E27FC236}">
                      <a16:creationId xmlns:a16="http://schemas.microsoft.com/office/drawing/2014/main" id="{D5F71A53-409D-8744-7153-0D361257C6A9}"/>
                    </a:ext>
                  </a:extLst>
                </p:cNvPr>
                <p:cNvSpPr txBox="1"/>
                <p:nvPr/>
              </p:nvSpPr>
              <p:spPr>
                <a:xfrm>
                  <a:off x="1471529" y="949140"/>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509" name="TextBox 508">
                  <a:extLst>
                    <a:ext uri="{FF2B5EF4-FFF2-40B4-BE49-F238E27FC236}">
                      <a16:creationId xmlns:a16="http://schemas.microsoft.com/office/drawing/2014/main" id="{20072B9D-D4A5-28E0-2688-2FA6E291A51D}"/>
                    </a:ext>
                  </a:extLst>
                </p:cNvPr>
                <p:cNvSpPr txBox="1"/>
                <p:nvPr/>
              </p:nvSpPr>
              <p:spPr>
                <a:xfrm>
                  <a:off x="1786371" y="945965"/>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510" name="TextBox 509">
                  <a:extLst>
                    <a:ext uri="{FF2B5EF4-FFF2-40B4-BE49-F238E27FC236}">
                      <a16:creationId xmlns:a16="http://schemas.microsoft.com/office/drawing/2014/main" id="{072E51A4-2DEB-EE74-044D-3DCA544B9C1F}"/>
                    </a:ext>
                  </a:extLst>
                </p:cNvPr>
                <p:cNvSpPr txBox="1"/>
                <p:nvPr/>
              </p:nvSpPr>
              <p:spPr>
                <a:xfrm>
                  <a:off x="606646" y="795040"/>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511" name="TextBox 510">
                  <a:extLst>
                    <a:ext uri="{FF2B5EF4-FFF2-40B4-BE49-F238E27FC236}">
                      <a16:creationId xmlns:a16="http://schemas.microsoft.com/office/drawing/2014/main" id="{780C8225-9C44-82EE-C217-A9C3663BAA8F}"/>
                    </a:ext>
                  </a:extLst>
                </p:cNvPr>
                <p:cNvSpPr txBox="1"/>
                <p:nvPr/>
              </p:nvSpPr>
              <p:spPr>
                <a:xfrm>
                  <a:off x="1864643" y="944126"/>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512" name="TextBox 511">
                  <a:extLst>
                    <a:ext uri="{FF2B5EF4-FFF2-40B4-BE49-F238E27FC236}">
                      <a16:creationId xmlns:a16="http://schemas.microsoft.com/office/drawing/2014/main" id="{1F6AE98A-266C-4CA7-706C-D91E4A023F8F}"/>
                    </a:ext>
                  </a:extLst>
                </p:cNvPr>
                <p:cNvSpPr txBox="1"/>
                <p:nvPr/>
              </p:nvSpPr>
              <p:spPr>
                <a:xfrm>
                  <a:off x="1947156" y="944126"/>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513" name="TextBox 512">
                  <a:extLst>
                    <a:ext uri="{FF2B5EF4-FFF2-40B4-BE49-F238E27FC236}">
                      <a16:creationId xmlns:a16="http://schemas.microsoft.com/office/drawing/2014/main" id="{5F7DE06E-8B6F-1AE2-1AE6-96D7ACDB44F1}"/>
                    </a:ext>
                  </a:extLst>
                </p:cNvPr>
                <p:cNvSpPr txBox="1"/>
                <p:nvPr/>
              </p:nvSpPr>
              <p:spPr>
                <a:xfrm>
                  <a:off x="1989727" y="946183"/>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514" name="TextBox 513">
                  <a:extLst>
                    <a:ext uri="{FF2B5EF4-FFF2-40B4-BE49-F238E27FC236}">
                      <a16:creationId xmlns:a16="http://schemas.microsoft.com/office/drawing/2014/main" id="{550A14FD-84E5-DF08-6104-149F15A4967B}"/>
                    </a:ext>
                  </a:extLst>
                </p:cNvPr>
                <p:cNvSpPr txBox="1"/>
                <p:nvPr/>
              </p:nvSpPr>
              <p:spPr>
                <a:xfrm>
                  <a:off x="2098493" y="949063"/>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sp>
              <p:nvSpPr>
                <p:cNvPr id="515" name="TextBox 514">
                  <a:extLst>
                    <a:ext uri="{FF2B5EF4-FFF2-40B4-BE49-F238E27FC236}">
                      <a16:creationId xmlns:a16="http://schemas.microsoft.com/office/drawing/2014/main" id="{86A76F54-4691-FD4C-F49C-2EEA39D23059}"/>
                    </a:ext>
                  </a:extLst>
                </p:cNvPr>
                <p:cNvSpPr txBox="1"/>
                <p:nvPr/>
              </p:nvSpPr>
              <p:spPr>
                <a:xfrm>
                  <a:off x="2107869" y="947935"/>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1168B3"/>
                      </a:solidFill>
                      <a:effectLst/>
                      <a:uLnTx/>
                      <a:uFillTx/>
                      <a:latin typeface="Arial"/>
                      <a:ea typeface="+mn-ea"/>
                      <a:cs typeface="Arial"/>
                      <a:sym typeface="Arial"/>
                    </a:rPr>
                    <a:t>+</a:t>
                  </a:r>
                </a:p>
              </p:txBody>
            </p:sp>
          </p:grpSp>
        </p:grpSp>
      </p:grpSp>
      <p:cxnSp>
        <p:nvCxnSpPr>
          <p:cNvPr id="577" name="Straight Connector 576">
            <a:extLst>
              <a:ext uri="{FF2B5EF4-FFF2-40B4-BE49-F238E27FC236}">
                <a16:creationId xmlns:a16="http://schemas.microsoft.com/office/drawing/2014/main" id="{BCE36A9C-BC12-2D68-7F3D-5D10EDD4E388}"/>
              </a:ext>
            </a:extLst>
          </p:cNvPr>
          <p:cNvCxnSpPr>
            <a:cxnSpLocks/>
          </p:cNvCxnSpPr>
          <p:nvPr/>
        </p:nvCxnSpPr>
        <p:spPr>
          <a:xfrm flipH="1" flipV="1">
            <a:off x="6011372" y="1227398"/>
            <a:ext cx="51498" cy="3597654"/>
          </a:xfrm>
          <a:prstGeom prst="line">
            <a:avLst/>
          </a:prstGeom>
          <a:ln w="6350" cmpd="sng">
            <a:solidFill>
              <a:srgbClr val="3C3C3C">
                <a:alpha val="30000"/>
              </a:srgbClr>
            </a:solidFill>
            <a:prstDash val="solid"/>
          </a:ln>
        </p:spPr>
        <p:style>
          <a:lnRef idx="2">
            <a:schemeClr val="accent1"/>
          </a:lnRef>
          <a:fillRef idx="0">
            <a:schemeClr val="accent1"/>
          </a:fillRef>
          <a:effectRef idx="1">
            <a:schemeClr val="accent1"/>
          </a:effectRef>
          <a:fontRef idx="minor">
            <a:schemeClr val="tx1"/>
          </a:fontRef>
        </p:style>
      </p:cxnSp>
      <p:sp>
        <p:nvSpPr>
          <p:cNvPr id="578" name="Round Diagonal Corner Rectangle 579">
            <a:extLst>
              <a:ext uri="{FF2B5EF4-FFF2-40B4-BE49-F238E27FC236}">
                <a16:creationId xmlns:a16="http://schemas.microsoft.com/office/drawing/2014/main" id="{50E87E64-0869-8F54-44C9-6444FC0891BA}"/>
              </a:ext>
            </a:extLst>
          </p:cNvPr>
          <p:cNvSpPr/>
          <p:nvPr/>
        </p:nvSpPr>
        <p:spPr>
          <a:xfrm>
            <a:off x="216673" y="5082017"/>
            <a:ext cx="11639319" cy="933675"/>
          </a:xfrm>
          <a:prstGeom prst="round2Diag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lIns="121869" tIns="121920" rIns="121869" bIns="121920"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prstClr val="white"/>
                </a:solidFill>
                <a:effectLst/>
                <a:uLnTx/>
                <a:uFillTx/>
                <a:latin typeface="Arial"/>
                <a:ea typeface="+mn-ea"/>
                <a:cs typeface="+mn-cs"/>
                <a:sym typeface="Arial"/>
              </a:rPr>
              <a:t>June 14, 2024: Durvalumab + chemotherapy followed by single-agent durvalumab </a:t>
            </a:r>
            <a:br>
              <a:rPr kumimoji="0" lang="en-US" sz="1867" b="1" i="0" u="none" strike="noStrike" kern="0" cap="none" spc="0" normalizeH="0" baseline="0" noProof="0" dirty="0">
                <a:ln>
                  <a:noFill/>
                </a:ln>
                <a:solidFill>
                  <a:prstClr val="white"/>
                </a:solidFill>
                <a:effectLst/>
                <a:uLnTx/>
                <a:uFillTx/>
                <a:latin typeface="Arial"/>
                <a:ea typeface="+mn-ea"/>
                <a:cs typeface="+mn-cs"/>
                <a:sym typeface="Arial"/>
              </a:rPr>
            </a:br>
            <a:r>
              <a:rPr kumimoji="0" lang="en-US" sz="1867" b="1" i="0" u="none" strike="noStrike" kern="0" cap="none" spc="0" normalizeH="0" baseline="0" noProof="0" dirty="0">
                <a:ln>
                  <a:noFill/>
                </a:ln>
                <a:solidFill>
                  <a:prstClr val="white"/>
                </a:solidFill>
                <a:effectLst/>
                <a:uLnTx/>
                <a:uFillTx/>
                <a:latin typeface="Arial"/>
                <a:ea typeface="+mn-ea"/>
                <a:cs typeface="+mn-cs"/>
                <a:sym typeface="Arial"/>
              </a:rPr>
              <a:t>approved by the FDA for patients with dMMR endometrial carcinoma</a:t>
            </a:r>
            <a:endParaRPr kumimoji="0" lang="en-US" sz="1867" b="1" i="0" u="none" strike="noStrike" kern="0" cap="none" spc="0" normalizeH="0" baseline="30000" noProof="0" dirty="0">
              <a:ln>
                <a:noFill/>
              </a:ln>
              <a:solidFill>
                <a:prstClr val="white"/>
              </a:solidFill>
              <a:effectLst/>
              <a:uLnTx/>
              <a:uFillTx/>
              <a:latin typeface="Arial"/>
              <a:ea typeface="+mn-ea"/>
              <a:cs typeface="+mn-cs"/>
              <a:sym typeface="Arial"/>
            </a:endParaRPr>
          </a:p>
        </p:txBody>
      </p:sp>
    </p:spTree>
    <p:extLst>
      <p:ext uri="{BB962C8B-B14F-4D97-AF65-F5344CB8AC3E}">
        <p14:creationId xmlns:p14="http://schemas.microsoft.com/office/powerpoint/2010/main" val="35175893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82121-6738-161C-C53A-BCC52CD5870C}"/>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114828DF-3D86-A99D-0A49-A2FA4520DE08}"/>
              </a:ext>
            </a:extLst>
          </p:cNvPr>
          <p:cNvSpPr>
            <a:spLocks noGrp="1"/>
          </p:cNvSpPr>
          <p:nvPr>
            <p:ph idx="1"/>
          </p:nvPr>
        </p:nvSpPr>
        <p:spPr/>
        <p:txBody>
          <a:bodyPr/>
          <a:lstStyle/>
          <a:p>
            <a:r>
              <a:rPr lang="en-US" dirty="0"/>
              <a:t>Molecular testing is essential</a:t>
            </a:r>
          </a:p>
          <a:p>
            <a:pPr lvl="1"/>
            <a:r>
              <a:rPr lang="en-US" dirty="0"/>
              <a:t>Most testing can be done with IHC</a:t>
            </a:r>
          </a:p>
          <a:p>
            <a:r>
              <a:rPr lang="en-US" dirty="0"/>
              <a:t>Endometrial Cancer with dMMR</a:t>
            </a:r>
          </a:p>
          <a:p>
            <a:pPr lvl="1"/>
            <a:r>
              <a:rPr lang="en-US" dirty="0"/>
              <a:t>Improved outcomes with chemotherapy and checkpoint inhibitor</a:t>
            </a:r>
          </a:p>
          <a:p>
            <a:pPr lvl="1"/>
            <a:r>
              <a:rPr lang="en-US" dirty="0"/>
              <a:t>FDA approval for pembrolizumab, dostarlimab and durvalumab</a:t>
            </a:r>
          </a:p>
          <a:p>
            <a:r>
              <a:rPr lang="en-US" dirty="0"/>
              <a:t>NGS may identify candidates for immunotherapy outside of dMMR</a:t>
            </a:r>
          </a:p>
          <a:p>
            <a:pPr lvl="1"/>
            <a:r>
              <a:rPr lang="en-US" dirty="0"/>
              <a:t>POLE testing may allow for de-escalation of therapy</a:t>
            </a:r>
          </a:p>
          <a:p>
            <a:endParaRPr lang="en-US" dirty="0"/>
          </a:p>
        </p:txBody>
      </p:sp>
    </p:spTree>
    <p:extLst>
      <p:ext uri="{BB962C8B-B14F-4D97-AF65-F5344CB8AC3E}">
        <p14:creationId xmlns:p14="http://schemas.microsoft.com/office/powerpoint/2010/main" val="9613574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5463645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981307" y="3992545"/>
            <a:ext cx="6762750" cy="1655762"/>
          </a:xfrm>
        </p:spPr>
        <p:txBody>
          <a:bodyPr>
            <a:normAutofit/>
          </a:bodyPr>
          <a:lstStyle/>
          <a:p>
            <a:pPr>
              <a:lnSpc>
                <a:spcPct val="100000"/>
              </a:lnSpc>
            </a:pPr>
            <a:r>
              <a:rPr lang="en-US" sz="1800" dirty="0"/>
              <a:t>Kathryn Lyle, MSN, WHNP-BC, AGNP-C</a:t>
            </a:r>
          </a:p>
          <a:p>
            <a:pPr>
              <a:lnSpc>
                <a:spcPct val="100000"/>
              </a:lnSpc>
            </a:pPr>
            <a:r>
              <a:rPr lang="en-US" sz="1800" dirty="0"/>
              <a:t>Division of Gynecologic Oncology</a:t>
            </a:r>
          </a:p>
          <a:p>
            <a:pPr>
              <a:lnSpc>
                <a:spcPct val="100000"/>
              </a:lnSpc>
            </a:pPr>
            <a:r>
              <a:rPr lang="en-US" sz="1800" dirty="0"/>
              <a:t>University of Alabama at Birmingham</a:t>
            </a:r>
          </a:p>
        </p:txBody>
      </p:sp>
      <p:sp>
        <p:nvSpPr>
          <p:cNvPr id="2" name="Title 1"/>
          <p:cNvSpPr>
            <a:spLocks noGrp="1"/>
          </p:cNvSpPr>
          <p:nvPr>
            <p:ph type="ctrTitle"/>
          </p:nvPr>
        </p:nvSpPr>
        <p:spPr>
          <a:xfrm>
            <a:off x="981307" y="2617150"/>
            <a:ext cx="9043639" cy="1585608"/>
          </a:xfrm>
        </p:spPr>
        <p:txBody>
          <a:bodyPr>
            <a:normAutofit fontScale="90000"/>
          </a:bodyPr>
          <a:lstStyle/>
          <a:p>
            <a:br>
              <a:rPr lang="en-GB" sz="5400" dirty="0"/>
            </a:br>
            <a:br>
              <a:rPr lang="en-GB" sz="5400" dirty="0"/>
            </a:br>
            <a:br>
              <a:rPr lang="en-GB" sz="5400" dirty="0"/>
            </a:br>
            <a:r>
              <a:rPr lang="en-GB" sz="5400" dirty="0"/>
              <a:t>Endometrial Cancer Symposium</a:t>
            </a:r>
            <a:br>
              <a:rPr lang="en-GB" sz="5400" dirty="0"/>
            </a:br>
            <a:r>
              <a:rPr lang="en-GB" sz="4000" b="0" dirty="0"/>
              <a:t>Research To Practice | ONS 2025</a:t>
            </a:r>
            <a:br>
              <a:rPr lang="en-GB" sz="5400" dirty="0"/>
            </a:br>
            <a:endParaRPr lang="en-GB" sz="5400" dirty="0"/>
          </a:p>
        </p:txBody>
      </p:sp>
    </p:spTree>
    <p:extLst>
      <p:ext uri="{BB962C8B-B14F-4D97-AF65-F5344CB8AC3E}">
        <p14:creationId xmlns:p14="http://schemas.microsoft.com/office/powerpoint/2010/main" val="6076491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8883" y="639170"/>
            <a:ext cx="11414233" cy="4574781"/>
          </a:xfrm>
        </p:spPr>
        <p:txBody>
          <a:bodyPr>
            <a:normAutofit/>
          </a:bodyPr>
          <a:lstStyle/>
          <a:p>
            <a:pPr algn="ctr">
              <a:lnSpc>
                <a:spcPct val="100000"/>
              </a:lnSpc>
            </a:pPr>
            <a:r>
              <a:rPr lang="en-US" sz="4400" dirty="0"/>
              <a:t>Nursing Considerations for</a:t>
            </a:r>
            <a:br>
              <a:rPr lang="en-US" sz="4400" dirty="0"/>
            </a:br>
            <a:r>
              <a:rPr lang="en-US" sz="4400" dirty="0"/>
              <a:t>Patients Receiving an Anti-PD-1/PD-L1 Antibody</a:t>
            </a:r>
          </a:p>
        </p:txBody>
      </p:sp>
    </p:spTree>
    <p:extLst>
      <p:ext uri="{BB962C8B-B14F-4D97-AF65-F5344CB8AC3E}">
        <p14:creationId xmlns:p14="http://schemas.microsoft.com/office/powerpoint/2010/main" val="36192344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6996" y="1555808"/>
            <a:ext cx="11118007" cy="4466620"/>
          </a:xfrm>
        </p:spPr>
        <p:txBody>
          <a:bodyPr>
            <a:normAutofit/>
          </a:bodyPr>
          <a:lstStyle/>
          <a:p>
            <a:r>
              <a:rPr lang="en-US" sz="2600" dirty="0"/>
              <a:t>Endometrial cancer cells can express PD-L1, which is why it’s very important to order somatic testing on all patients with advanced or recurrent endometrial cancer.</a:t>
            </a:r>
          </a:p>
          <a:p>
            <a:r>
              <a:rPr lang="en-US" sz="2600" dirty="0"/>
              <a:t>Tumor cells have PD-L1 receptors and T cells have PD-1 receptors.  If you can block that interaction where they bind together (which prevents the T cell from killing cancer cells and puts the brakes on the immune system), you can rev up the immune system and allow T cells to kill the tumor cells.</a:t>
            </a:r>
          </a:p>
          <a:p>
            <a:r>
              <a:rPr lang="en-US" sz="2600" dirty="0"/>
              <a:t>Immunotherapy can be used alone or in combination to treat endometrial cancer in certain circumstances.</a:t>
            </a:r>
          </a:p>
        </p:txBody>
      </p:sp>
      <p:sp>
        <p:nvSpPr>
          <p:cNvPr id="3" name="Title 2"/>
          <p:cNvSpPr>
            <a:spLocks noGrp="1"/>
          </p:cNvSpPr>
          <p:nvPr>
            <p:ph type="title"/>
          </p:nvPr>
        </p:nvSpPr>
        <p:spPr/>
        <p:txBody>
          <a:bodyPr>
            <a:noAutofit/>
          </a:bodyPr>
          <a:lstStyle/>
          <a:p>
            <a:r>
              <a:rPr lang="en-US" dirty="0"/>
              <a:t>How does it work and why do we give it?</a:t>
            </a:r>
          </a:p>
        </p:txBody>
      </p:sp>
    </p:spTree>
    <p:extLst>
      <p:ext uri="{BB962C8B-B14F-4D97-AF65-F5344CB8AC3E}">
        <p14:creationId xmlns:p14="http://schemas.microsoft.com/office/powerpoint/2010/main" val="41703261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600" dirty="0"/>
              <a:t>Mechanism of Action: </a:t>
            </a:r>
          </a:p>
          <a:p>
            <a:pPr lvl="1"/>
            <a:r>
              <a:rPr lang="en-US" sz="2600" dirty="0"/>
              <a:t>Immunotherapy uses the body’s immune system to attack and kill cancer cells.</a:t>
            </a:r>
          </a:p>
          <a:p>
            <a:r>
              <a:rPr lang="en-US" sz="2600" dirty="0"/>
              <a:t>Response time:</a:t>
            </a:r>
          </a:p>
          <a:p>
            <a:pPr lvl="1"/>
            <a:r>
              <a:rPr lang="en-US" sz="2600" dirty="0"/>
              <a:t>It can take longer to see an initial response to treatment with immunotherapy compared to traditional chemotherapy because it takes time for the immune response to occur.</a:t>
            </a:r>
          </a:p>
          <a:p>
            <a:pPr lvl="1"/>
            <a:r>
              <a:rPr lang="en-US" sz="2600" dirty="0"/>
              <a:t>Durable responses can occur even after discontinuation.</a:t>
            </a:r>
          </a:p>
          <a:p>
            <a:r>
              <a:rPr lang="en-US" sz="2600" dirty="0" err="1"/>
              <a:t>Pseudoprogression</a:t>
            </a:r>
            <a:r>
              <a:rPr lang="en-US" sz="2600" dirty="0"/>
              <a:t> </a:t>
            </a:r>
          </a:p>
          <a:p>
            <a:endParaRPr lang="en-US" sz="2600" dirty="0"/>
          </a:p>
        </p:txBody>
      </p:sp>
      <p:sp>
        <p:nvSpPr>
          <p:cNvPr id="3" name="Title 2"/>
          <p:cNvSpPr>
            <a:spLocks noGrp="1"/>
          </p:cNvSpPr>
          <p:nvPr>
            <p:ph type="title"/>
          </p:nvPr>
        </p:nvSpPr>
        <p:spPr/>
        <p:txBody>
          <a:bodyPr/>
          <a:lstStyle/>
          <a:p>
            <a:r>
              <a:rPr lang="en-US" dirty="0"/>
              <a:t>How does it work and why do we give it?</a:t>
            </a:r>
          </a:p>
        </p:txBody>
      </p:sp>
    </p:spTree>
    <p:extLst>
      <p:ext uri="{BB962C8B-B14F-4D97-AF65-F5344CB8AC3E}">
        <p14:creationId xmlns:p14="http://schemas.microsoft.com/office/powerpoint/2010/main" val="36719173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Lyle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4073433710"/>
              </p:ext>
            </p:extLst>
          </p:nvPr>
        </p:nvGraphicFramePr>
        <p:xfrm>
          <a:off x="1236095" y="2204864"/>
          <a:ext cx="9719807" cy="1224136"/>
        </p:xfrm>
        <a:graphic>
          <a:graphicData uri="http://schemas.openxmlformats.org/drawingml/2006/table">
            <a:tbl>
              <a:tblPr firstRow="1" bandRow="1">
                <a:tableStyleId>{F2DE63D5-997A-4646-A377-4702673A728D}</a:tableStyleId>
              </a:tblPr>
              <a:tblGrid>
                <a:gridCol w="9719807">
                  <a:extLst>
                    <a:ext uri="{9D8B030D-6E8A-4147-A177-3AD203B41FA5}">
                      <a16:colId xmlns:a16="http://schemas.microsoft.com/office/drawing/2014/main" val="20000"/>
                    </a:ext>
                  </a:extLst>
                </a:gridCol>
              </a:tblGrid>
              <a:tr h="1224136">
                <a:tc>
                  <a:txBody>
                    <a:bodyPr/>
                    <a:lstStyle/>
                    <a:p>
                      <a:pPr algn="ctr"/>
                      <a:r>
                        <a:rPr lang="en-US" sz="1800" b="0" kern="1200" dirty="0">
                          <a:solidFill>
                            <a:schemeClr val="tx1"/>
                          </a:solidFill>
                          <a:effectLst/>
                          <a:latin typeface="+mn-lt"/>
                          <a:ea typeface="+mn-ea"/>
                          <a:cs typeface="+mn-cs"/>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26211617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err="1"/>
              <a:t>irAEs</a:t>
            </a:r>
            <a:endParaRPr lang="en-US" dirty="0"/>
          </a:p>
        </p:txBody>
      </p:sp>
      <p:pic>
        <p:nvPicPr>
          <p:cNvPr id="4" name="Content Placeholder 4"/>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362855" y="1245266"/>
            <a:ext cx="5244208" cy="4101240"/>
          </a:xfrm>
        </p:spPr>
      </p:pic>
      <p:sp>
        <p:nvSpPr>
          <p:cNvPr id="5" name="TextBox 4"/>
          <p:cNvSpPr txBox="1"/>
          <p:nvPr/>
        </p:nvSpPr>
        <p:spPr>
          <a:xfrm>
            <a:off x="7043951" y="5543249"/>
            <a:ext cx="41288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Martins, F.,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Sofiya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L.,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Sykiotis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G.P.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et al.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Adverse effects of immune-checkpoint inhibitors: epidemiology, management and surveillance.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Nat Rev Clin Oncol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16, 563–580 (2019).</a:t>
            </a:r>
          </a:p>
        </p:txBody>
      </p:sp>
      <p:sp>
        <p:nvSpPr>
          <p:cNvPr id="7" name="TextBox 6"/>
          <p:cNvSpPr txBox="1"/>
          <p:nvPr/>
        </p:nvSpPr>
        <p:spPr>
          <a:xfrm>
            <a:off x="461785" y="1113086"/>
            <a:ext cx="5901070" cy="5273238"/>
          </a:xfrm>
          <a:prstGeom prst="rect">
            <a:avLst/>
          </a:prstGeom>
          <a:noFill/>
        </p:spPr>
        <p:txBody>
          <a:bodyPr wrap="square" rtlCol="0" anchor="t">
            <a:spAutoFit/>
          </a:bodyPr>
          <a:lstStyle/>
          <a:p>
            <a:pPr marL="228600" marR="0" lvl="0" indent="-228600" algn="l" defTabSz="914400" rtl="0" eaLnBrk="1" fontAlgn="auto" latinLnBrk="0" hangingPunct="1">
              <a:lnSpc>
                <a:spcPct val="100000"/>
              </a:lnSpc>
              <a:spcBef>
                <a:spcPts val="1000"/>
              </a:spcBef>
              <a:spcAft>
                <a:spcPts val="0"/>
              </a:spcAft>
              <a:buClr>
                <a:srgbClr val="006241"/>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Non-specific activation of the immune system by checkpoint inhibitors causes immune-related adverse events (</a:t>
            </a:r>
            <a:r>
              <a:rPr kumimoji="0" lang="en-US" sz="1800" b="0" i="0" u="none" strike="noStrike" kern="1200" cap="none" spc="0" normalizeH="0" baseline="0" noProof="0" dirty="0" err="1">
                <a:ln>
                  <a:noFill/>
                </a:ln>
                <a:solidFill>
                  <a:prstClr val="black"/>
                </a:solidFill>
                <a:effectLst/>
                <a:uLnTx/>
                <a:uFillTx/>
                <a:latin typeface="Calibri Light" panose="020F0302020204030204"/>
                <a:ea typeface="+mn-ea"/>
                <a:cs typeface="+mn-cs"/>
              </a:rPr>
              <a:t>irAEs</a:t>
            </a:r>
            <a:r>
              <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rPr>
              <a:t>)</a:t>
            </a: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228600" marR="0" lvl="0" indent="-228600" algn="l" defTabSz="914400" rtl="0" eaLnBrk="1" fontAlgn="auto" latinLnBrk="0" hangingPunct="1">
              <a:lnSpc>
                <a:spcPct val="100000"/>
              </a:lnSpc>
              <a:spcBef>
                <a:spcPts val="1000"/>
              </a:spcBef>
              <a:spcAft>
                <a:spcPts val="0"/>
              </a:spcAft>
              <a:buClr>
                <a:srgbClr val="006241"/>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The most common </a:t>
            </a:r>
            <a:r>
              <a:rPr kumimoji="0" lang="en-US" sz="1800" b="0" i="0" u="none" strike="noStrike" kern="1200" cap="none" spc="0" normalizeH="0" baseline="0" noProof="0" dirty="0" err="1">
                <a:ln>
                  <a:noFill/>
                </a:ln>
                <a:solidFill>
                  <a:prstClr val="black"/>
                </a:solidFill>
                <a:effectLst/>
                <a:uLnTx/>
                <a:uFillTx/>
                <a:latin typeface="Calibri Light" panose="020F0302020204030204"/>
                <a:ea typeface="+mn-ea"/>
                <a:cs typeface="+mn-cs"/>
              </a:rPr>
              <a:t>irAEs</a:t>
            </a: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 involve the skin, GI tract, endocrine system, and lungs (think *itis*)</a:t>
            </a:r>
          </a:p>
          <a:p>
            <a:pPr marL="228600" marR="0" lvl="0" indent="-228600" algn="l" defTabSz="914400" rtl="0" eaLnBrk="1" fontAlgn="auto" latinLnBrk="0" hangingPunct="1">
              <a:lnSpc>
                <a:spcPct val="100000"/>
              </a:lnSpc>
              <a:spcBef>
                <a:spcPts val="1000"/>
              </a:spcBef>
              <a:spcAft>
                <a:spcPts val="0"/>
              </a:spcAft>
              <a:buClr>
                <a:srgbClr val="006241"/>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Timing of onset and duration varies</a:t>
            </a:r>
          </a:p>
          <a:p>
            <a:pPr marL="228600" marR="0" lvl="0" indent="-228600" algn="l" defTabSz="914400" rtl="0" eaLnBrk="1" fontAlgn="auto" latinLnBrk="0" hangingPunct="1">
              <a:lnSpc>
                <a:spcPct val="100000"/>
              </a:lnSpc>
              <a:spcBef>
                <a:spcPts val="1000"/>
              </a:spcBef>
              <a:spcAft>
                <a:spcPts val="0"/>
              </a:spcAft>
              <a:buClr>
                <a:srgbClr val="006241"/>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Some toxicities can be reversible (GI, skin, pulmonary) while others may not be (endocrine)</a:t>
            </a: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Calibri Light"/>
            </a:endParaRPr>
          </a:p>
          <a:p>
            <a:pPr marL="228600" marR="0" lvl="0" indent="-228600" algn="l" defTabSz="914400" rtl="0" eaLnBrk="1" fontAlgn="auto" latinLnBrk="0" hangingPunct="1">
              <a:lnSpc>
                <a:spcPct val="100000"/>
              </a:lnSpc>
              <a:spcBef>
                <a:spcPts val="1000"/>
              </a:spcBef>
              <a:spcAft>
                <a:spcPts val="0"/>
              </a:spcAft>
              <a:buClr>
                <a:srgbClr val="006241"/>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Monitoring: </a:t>
            </a:r>
          </a:p>
          <a:p>
            <a:pPr marL="685800" marR="0" lvl="1" indent="-228600" algn="l" defTabSz="914400" rtl="0" eaLnBrk="1" fontAlgn="auto" latinLnBrk="0" hangingPunct="1">
              <a:lnSpc>
                <a:spcPct val="100000"/>
              </a:lnSpc>
              <a:spcBef>
                <a:spcPts val="1000"/>
              </a:spcBef>
              <a:spcAft>
                <a:spcPts val="0"/>
              </a:spcAft>
              <a:buClr>
                <a:srgbClr val="006241"/>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Labs: TSH, FT4, LFTs (CBC, CMP, TSH)</a:t>
            </a:r>
          </a:p>
          <a:p>
            <a:pPr marL="685800" marR="0" lvl="1" indent="-228600" algn="l" defTabSz="914400" rtl="0" eaLnBrk="1" fontAlgn="auto" latinLnBrk="0" hangingPunct="1">
              <a:lnSpc>
                <a:spcPct val="100000"/>
              </a:lnSpc>
              <a:spcBef>
                <a:spcPts val="1000"/>
              </a:spcBef>
              <a:spcAft>
                <a:spcPts val="0"/>
              </a:spcAft>
              <a:buClr>
                <a:srgbClr val="006241"/>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CXR, CT scans</a:t>
            </a:r>
          </a:p>
          <a:p>
            <a:pPr marL="685800" marR="0" lvl="1" indent="-228600" algn="l" defTabSz="914400" rtl="0" eaLnBrk="1" fontAlgn="auto" latinLnBrk="0" hangingPunct="1">
              <a:lnSpc>
                <a:spcPct val="100000"/>
              </a:lnSpc>
              <a:spcBef>
                <a:spcPts val="1000"/>
              </a:spcBef>
              <a:spcAft>
                <a:spcPts val="0"/>
              </a:spcAft>
              <a:buClr>
                <a:srgbClr val="006241"/>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Closely monitor patients with pre-existing autoimmune disorders</a:t>
            </a:r>
          </a:p>
          <a:p>
            <a:pPr marL="228600" marR="0" lvl="0" indent="-228600" algn="l" defTabSz="914400" rtl="0" eaLnBrk="1" fontAlgn="auto" latinLnBrk="0" hangingPunct="1">
              <a:lnSpc>
                <a:spcPct val="100000"/>
              </a:lnSpc>
              <a:spcBef>
                <a:spcPts val="1000"/>
              </a:spcBef>
              <a:spcAft>
                <a:spcPts val="0"/>
              </a:spcAft>
              <a:buClr>
                <a:srgbClr val="006241"/>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Management: Dose delay +/- steroid taper vs drug discontinuation </a:t>
            </a:r>
          </a:p>
        </p:txBody>
      </p:sp>
      <p:sp>
        <p:nvSpPr>
          <p:cNvPr id="2" name="Rectangle 1">
            <a:extLst>
              <a:ext uri="{FF2B5EF4-FFF2-40B4-BE49-F238E27FC236}">
                <a16:creationId xmlns:a16="http://schemas.microsoft.com/office/drawing/2014/main" id="{B1840634-6E3C-87AB-BAC9-C9C9899FD185}"/>
              </a:ext>
            </a:extLst>
          </p:cNvPr>
          <p:cNvSpPr/>
          <p:nvPr/>
        </p:nvSpPr>
        <p:spPr>
          <a:xfrm>
            <a:off x="6202680" y="1113086"/>
            <a:ext cx="350520" cy="4413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122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6996" y="1450703"/>
            <a:ext cx="11118007" cy="4357687"/>
          </a:xfrm>
        </p:spPr>
        <p:txBody>
          <a:bodyPr vert="horz" lIns="91440" tIns="45720" rIns="91440" bIns="45720" rtlCol="0" anchor="t">
            <a:normAutofit fontScale="92500" lnSpcReduction="10000"/>
          </a:bodyPr>
          <a:lstStyle/>
          <a:p>
            <a:r>
              <a:rPr lang="en-US" sz="2800" dirty="0"/>
              <a:t>Patient education is key to early recognition</a:t>
            </a:r>
          </a:p>
          <a:p>
            <a:r>
              <a:rPr lang="en-US" sz="2800" dirty="0"/>
              <a:t>Consultation with other specialties may be needed (endocrinology, dermatology, </a:t>
            </a:r>
            <a:r>
              <a:rPr lang="en-US" sz="2800" dirty="0" err="1"/>
              <a:t>etc</a:t>
            </a:r>
            <a:r>
              <a:rPr lang="en-US" sz="2800" dirty="0"/>
              <a:t>)</a:t>
            </a:r>
          </a:p>
          <a:p>
            <a:r>
              <a:rPr lang="en-US" sz="2800" dirty="0"/>
              <a:t>Utilize guidelines for patient management (i.e. ASCO Clinical Practice Guidelines, NCCN Guidelines: Management of Immunotherapy-Related Toxicities)</a:t>
            </a:r>
            <a:endParaRPr lang="en-US" sz="2800" dirty="0">
              <a:cs typeface="Calibri Light"/>
            </a:endParaRPr>
          </a:p>
          <a:p>
            <a:r>
              <a:rPr lang="en-US" sz="2800" dirty="0"/>
              <a:t>Toxicity grading can vary some with each organ system, but in general:</a:t>
            </a:r>
          </a:p>
          <a:p>
            <a:pPr lvl="1"/>
            <a:r>
              <a:rPr lang="en-US" sz="2400" dirty="0"/>
              <a:t>Grade 1: Continue therapy and closely monitor patient.</a:t>
            </a:r>
          </a:p>
          <a:p>
            <a:pPr lvl="1"/>
            <a:r>
              <a:rPr lang="en-US" sz="2400" dirty="0"/>
              <a:t>Grade 2: Hold therapy.  May consider steroid taper.  Resume therapy once grade 1 or less.</a:t>
            </a:r>
          </a:p>
          <a:p>
            <a:pPr lvl="1"/>
            <a:r>
              <a:rPr lang="en-US" sz="2400" dirty="0"/>
              <a:t>Grade 3: Hold therapy and start high-dose corticosteroids with taper.</a:t>
            </a:r>
          </a:p>
          <a:p>
            <a:pPr lvl="1"/>
            <a:r>
              <a:rPr lang="en-US" sz="2400" dirty="0"/>
              <a:t>Grade 4: Typically permanently discontinue therapy.</a:t>
            </a:r>
          </a:p>
          <a:p>
            <a:endParaRPr lang="en-US" sz="2800" dirty="0"/>
          </a:p>
        </p:txBody>
      </p:sp>
      <p:sp>
        <p:nvSpPr>
          <p:cNvPr id="3" name="Title 2"/>
          <p:cNvSpPr>
            <a:spLocks noGrp="1"/>
          </p:cNvSpPr>
          <p:nvPr>
            <p:ph type="title"/>
          </p:nvPr>
        </p:nvSpPr>
        <p:spPr/>
        <p:txBody>
          <a:bodyPr/>
          <a:lstStyle/>
          <a:p>
            <a:r>
              <a:rPr lang="en-US" dirty="0" err="1"/>
              <a:t>irAEs</a:t>
            </a:r>
            <a:endParaRPr lang="en-US" dirty="0"/>
          </a:p>
        </p:txBody>
      </p:sp>
    </p:spTree>
    <p:extLst>
      <p:ext uri="{BB962C8B-B14F-4D97-AF65-F5344CB8AC3E}">
        <p14:creationId xmlns:p14="http://schemas.microsoft.com/office/powerpoint/2010/main" val="21494905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6361" y="1245266"/>
            <a:ext cx="11118007" cy="4883479"/>
          </a:xfrm>
        </p:spPr>
        <p:txBody>
          <a:bodyPr vert="horz" lIns="91440" tIns="45720" rIns="91440" bIns="45720" rtlCol="0" anchor="t">
            <a:normAutofit fontScale="92500" lnSpcReduction="10000"/>
          </a:bodyPr>
          <a:lstStyle/>
          <a:p>
            <a:pPr>
              <a:lnSpc>
                <a:spcPct val="120000"/>
              </a:lnSpc>
            </a:pPr>
            <a:r>
              <a:rPr lang="en-US" dirty="0"/>
              <a:t>I have a 38yo Spanish speaking patient who was receiving single agent Pembrolizumab.  5 months into treatment, her normal TSH became low for one cycle, and then started increasing each cycle after that.  She was started on Levothyroxine.   </a:t>
            </a:r>
            <a:r>
              <a:rPr lang="en-US" dirty="0">
                <a:cs typeface="Calibri Light"/>
              </a:rPr>
              <a:t>She has significant financial toxicity and a challenging social situation (no car, moves from house to house with friends and family, inconsistent work as a roofer).  She was non-compliant with taking her Levothyroxine.  At one point, she wasn't tolerating the higher dose and self discontinued.  Other times, she did not have the money to pay for her medication at her local pharmacy.  She ultimately presented after missing multiple infusion/clinic appts with a hoarse voice, swollen face and extremities, and severe fatigue.  TSH was &gt;100.  We admitted her to the hospital and had to urgently consult endocrinology.  She ultimately was stabilized but could not go back on Pembrolizumab due to drug induced hypothyroidism with poor medication compliance.  She is much better controlled today (TSH still abnormal but very much improved) and medication compliance remains an issue.</a:t>
            </a:r>
            <a:endParaRPr lang="en-US" dirty="0"/>
          </a:p>
        </p:txBody>
      </p:sp>
      <p:sp>
        <p:nvSpPr>
          <p:cNvPr id="3" name="Title 2"/>
          <p:cNvSpPr>
            <a:spLocks noGrp="1"/>
          </p:cNvSpPr>
          <p:nvPr>
            <p:ph type="title"/>
          </p:nvPr>
        </p:nvSpPr>
        <p:spPr/>
        <p:txBody>
          <a:bodyPr/>
          <a:lstStyle/>
          <a:p>
            <a:r>
              <a:rPr lang="en-US" dirty="0"/>
              <a:t>Clinical Experience</a:t>
            </a:r>
          </a:p>
        </p:txBody>
      </p:sp>
    </p:spTree>
    <p:extLst>
      <p:ext uri="{BB962C8B-B14F-4D97-AF65-F5344CB8AC3E}">
        <p14:creationId xmlns:p14="http://schemas.microsoft.com/office/powerpoint/2010/main" val="12748038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32962534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B6F4D-1270-2922-7A55-4BA5DB6D3BD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F83DD57-F407-B996-D1ED-F34E61E58FA4}"/>
              </a:ext>
            </a:extLst>
          </p:cNvPr>
          <p:cNvSpPr/>
          <p:nvPr/>
        </p:nvSpPr>
        <p:spPr bwMode="auto">
          <a:xfrm>
            <a:off x="758948" y="2439144"/>
            <a:ext cx="10881668" cy="9178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E822BFDB-8394-3888-CBDB-98C9F7FF6961}"/>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61339112-6EF9-27CB-E671-B276DC0DD44E}"/>
              </a:ext>
            </a:extLst>
          </p:cNvPr>
          <p:cNvSpPr>
            <a:spLocks noGrp="1"/>
          </p:cNvSpPr>
          <p:nvPr>
            <p:ph idx="1"/>
          </p:nvPr>
        </p:nvSpPr>
        <p:spPr>
          <a:xfrm>
            <a:off x="912286" y="1222275"/>
            <a:ext cx="10656322"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Overview of Endometrial Cancer (EC)</a:t>
            </a:r>
          </a:p>
          <a:p>
            <a:pPr marL="0" indent="0">
              <a:spcBef>
                <a:spcPts val="1800"/>
              </a:spcBef>
              <a:spcAft>
                <a:spcPts val="0"/>
              </a:spcAft>
              <a:buNone/>
            </a:pPr>
            <a:r>
              <a:rPr lang="en-US" sz="2500" dirty="0">
                <a:solidFill>
                  <a:srgbClr val="0432FF"/>
                </a:solidFill>
              </a:rPr>
              <a:t>Module 1: </a:t>
            </a:r>
            <a:r>
              <a:rPr lang="en-US" sz="2500" dirty="0">
                <a:solidFill>
                  <a:schemeClr val="tx1"/>
                </a:solidFill>
              </a:rPr>
              <a:t>First-Line Therapy for Advanced or Recurrent EC</a:t>
            </a:r>
          </a:p>
          <a:p>
            <a:pPr marL="0" indent="0">
              <a:spcBef>
                <a:spcPts val="1800"/>
              </a:spcBef>
              <a:spcAft>
                <a:spcPts val="0"/>
              </a:spcAft>
              <a:buNone/>
            </a:pPr>
            <a:r>
              <a:rPr lang="en-US" sz="2500" dirty="0">
                <a:solidFill>
                  <a:schemeClr val="bg1"/>
                </a:solidFill>
              </a:rPr>
              <a:t>Module 2: </a:t>
            </a:r>
            <a:r>
              <a:rPr lang="en-US" sz="2500" b="1" dirty="0">
                <a:solidFill>
                  <a:schemeClr val="bg1"/>
                </a:solidFill>
                <a:effectLst/>
                <a:latin typeface="+mn-lt"/>
                <a:ea typeface="Calibri" panose="020F0502020204030204" pitchFamily="34" charset="0"/>
              </a:rPr>
              <a:t>Role of Lenvatinib/Pembrolizumab in the Management of Progressive Advanced EC </a:t>
            </a:r>
          </a:p>
          <a:p>
            <a:pPr marL="0" indent="0">
              <a:spcBef>
                <a:spcPts val="1800"/>
              </a:spcBef>
              <a:spcAft>
                <a:spcPts val="0"/>
              </a:spcAft>
              <a:buNone/>
            </a:pPr>
            <a:r>
              <a:rPr lang="en-US" sz="2500" dirty="0">
                <a:solidFill>
                  <a:srgbClr val="0432FF"/>
                </a:solidFill>
              </a:rPr>
              <a:t>Module 3: </a:t>
            </a:r>
            <a:r>
              <a:rPr lang="en-US" sz="2500" dirty="0">
                <a:solidFill>
                  <a:schemeClr val="tx1"/>
                </a:solidFill>
              </a:rPr>
              <a:t>Novel Investigational Strategies for Newly Diagnosed Advanced EC </a:t>
            </a:r>
          </a:p>
          <a:p>
            <a:pPr marL="0" indent="0">
              <a:spcBef>
                <a:spcPts val="1800"/>
              </a:spcBef>
              <a:spcAft>
                <a:spcPts val="0"/>
              </a:spcAft>
              <a:buNone/>
            </a:pPr>
            <a:r>
              <a:rPr lang="en-US" sz="2500" dirty="0">
                <a:solidFill>
                  <a:srgbClr val="0432FF"/>
                </a:solidFill>
              </a:rPr>
              <a:t>Module 4: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Incidence and Management of HER2-Positive EC </a:t>
            </a:r>
          </a:p>
        </p:txBody>
      </p:sp>
    </p:spTree>
    <p:extLst>
      <p:ext uri="{BB962C8B-B14F-4D97-AF65-F5344CB8AC3E}">
        <p14:creationId xmlns:p14="http://schemas.microsoft.com/office/powerpoint/2010/main" val="18798215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8A281-2F75-3587-93FD-AD36CD8D9A29}"/>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1F03BBD-F6F2-8792-DFC3-508E5725C33F}"/>
              </a:ext>
            </a:extLst>
          </p:cNvPr>
          <p:cNvSpPr>
            <a:spLocks noGrp="1"/>
          </p:cNvSpPr>
          <p:nvPr>
            <p:ph idx="1"/>
          </p:nvPr>
        </p:nvSpPr>
        <p:spPr>
          <a:xfrm>
            <a:off x="528634" y="1988840"/>
            <a:ext cx="11183989" cy="4524375"/>
          </a:xfrm>
        </p:spPr>
        <p:txBody>
          <a:bodyPr/>
          <a:lstStyle/>
          <a:p>
            <a:pPr marL="0" marR="0" indent="0">
              <a:buNone/>
            </a:pP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patient with mismatch repair-proficient metastatic EC has experienced disease progression on first-line chemotherapy and is about to start treatment with lenvatinib/pembrolizumab</a:t>
            </a:r>
            <a:endParaRPr lang="en-US" sz="28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668FA56D-CD65-DAB1-0D0E-869873E16E44}"/>
              </a:ext>
            </a:extLst>
          </p:cNvPr>
          <p:cNvSpPr>
            <a:spLocks noGrp="1"/>
          </p:cNvSpPr>
          <p:nvPr>
            <p:ph type="body" sz="quarter" idx="10"/>
          </p:nvPr>
        </p:nvSpPr>
        <p:spPr>
          <a:xfrm>
            <a:off x="528635" y="476672"/>
            <a:ext cx="10744200" cy="605309"/>
          </a:xfrm>
        </p:spPr>
        <p:txBody>
          <a:bodyPr/>
          <a:lstStyle/>
          <a:p>
            <a:pPr algn="ctr"/>
            <a:r>
              <a:rPr lang="en-US" i="0" dirty="0"/>
              <a:t>Clinical Scenario</a:t>
            </a:r>
          </a:p>
        </p:txBody>
      </p:sp>
    </p:spTree>
    <p:extLst>
      <p:ext uri="{BB962C8B-B14F-4D97-AF65-F5344CB8AC3E}">
        <p14:creationId xmlns:p14="http://schemas.microsoft.com/office/powerpoint/2010/main" val="33629361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7F4C4-8A4E-156C-5AD6-9EC00FFBE673}"/>
              </a:ext>
            </a:extLst>
          </p:cNvPr>
          <p:cNvSpPr>
            <a:spLocks noGrp="1"/>
          </p:cNvSpPr>
          <p:nvPr>
            <p:ph type="ctrTitle"/>
          </p:nvPr>
        </p:nvSpPr>
        <p:spPr/>
        <p:txBody>
          <a:bodyPr/>
          <a:lstStyle/>
          <a:p>
            <a:r>
              <a:rPr lang="en-US" dirty="0"/>
              <a:t>Endometrial Cancer</a:t>
            </a:r>
            <a:br>
              <a:rPr lang="en-US" dirty="0"/>
            </a:br>
            <a:r>
              <a:rPr lang="en-US" dirty="0"/>
              <a:t>Recurrence in </a:t>
            </a:r>
            <a:r>
              <a:rPr lang="en-US" dirty="0" err="1"/>
              <a:t>pMMR</a:t>
            </a:r>
            <a:r>
              <a:rPr lang="en-US" dirty="0"/>
              <a:t> EC</a:t>
            </a:r>
          </a:p>
        </p:txBody>
      </p:sp>
      <p:sp>
        <p:nvSpPr>
          <p:cNvPr id="3" name="Subtitle 2">
            <a:extLst>
              <a:ext uri="{FF2B5EF4-FFF2-40B4-BE49-F238E27FC236}">
                <a16:creationId xmlns:a16="http://schemas.microsoft.com/office/drawing/2014/main" id="{935BA1A1-F916-92A8-B841-3BB7D7E33B0E}"/>
              </a:ext>
            </a:extLst>
          </p:cNvPr>
          <p:cNvSpPr>
            <a:spLocks noGrp="1"/>
          </p:cNvSpPr>
          <p:nvPr>
            <p:ph type="subTitle" idx="1"/>
          </p:nvPr>
        </p:nvSpPr>
        <p:spPr/>
        <p:txBody>
          <a:bodyPr/>
          <a:lstStyle/>
          <a:p>
            <a:r>
              <a:rPr lang="en-US" dirty="0"/>
              <a:t>Ritu Salani MD, MBA</a:t>
            </a:r>
          </a:p>
          <a:p>
            <a:r>
              <a:rPr lang="en-US" dirty="0"/>
              <a:t>Professor</a:t>
            </a:r>
          </a:p>
          <a:p>
            <a:r>
              <a:rPr lang="en-US" dirty="0"/>
              <a:t>UCLA</a:t>
            </a:r>
          </a:p>
        </p:txBody>
      </p:sp>
    </p:spTree>
    <p:extLst>
      <p:ext uri="{BB962C8B-B14F-4D97-AF65-F5344CB8AC3E}">
        <p14:creationId xmlns:p14="http://schemas.microsoft.com/office/powerpoint/2010/main" val="15242547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BAC2E-1480-4432-B969-BAB5202E2BBC}"/>
              </a:ext>
            </a:extLst>
          </p:cNvPr>
          <p:cNvSpPr>
            <a:spLocks noGrp="1"/>
          </p:cNvSpPr>
          <p:nvPr>
            <p:ph type="title"/>
          </p:nvPr>
        </p:nvSpPr>
        <p:spPr>
          <a:xfrm>
            <a:off x="134225" y="365125"/>
            <a:ext cx="11219575" cy="1325563"/>
          </a:xfrm>
        </p:spPr>
        <p:txBody>
          <a:bodyPr>
            <a:normAutofit/>
          </a:bodyPr>
          <a:lstStyle/>
          <a:p>
            <a:r>
              <a:rPr lang="en-US" noProof="0" dirty="0">
                <a:latin typeface="+mn-lt"/>
              </a:rPr>
              <a:t>KEYNOTE-775: Recurrent Endometrial Cancer</a:t>
            </a:r>
          </a:p>
        </p:txBody>
      </p:sp>
      <p:sp>
        <p:nvSpPr>
          <p:cNvPr id="5" name="Rounded Rectangle 11">
            <a:extLst>
              <a:ext uri="{FF2B5EF4-FFF2-40B4-BE49-F238E27FC236}">
                <a16:creationId xmlns:a16="http://schemas.microsoft.com/office/drawing/2014/main" id="{A1FD41EA-2283-4097-9CCA-DB9E2E5555A4}"/>
              </a:ext>
            </a:extLst>
          </p:cNvPr>
          <p:cNvSpPr/>
          <p:nvPr/>
        </p:nvSpPr>
        <p:spPr bwMode="auto">
          <a:xfrm>
            <a:off x="253979" y="3938257"/>
            <a:ext cx="3428153" cy="1866899"/>
          </a:xfrm>
          <a:prstGeom prst="rect">
            <a:avLst/>
          </a:prstGeom>
          <a:solidFill>
            <a:srgbClr val="006DA1"/>
          </a:solidFill>
          <a:ln w="9525" cap="flat" cmpd="sng" algn="ctr">
            <a:solidFill>
              <a:srgbClr val="BCD8FF"/>
            </a:solidFill>
            <a:prstDash val="solid"/>
            <a:headEnd/>
            <a:tailE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0" fontAlgn="auto" latinLnBrk="0" hangingPunct="0">
              <a:lnSpc>
                <a:spcPct val="100000"/>
              </a:lnSpc>
              <a:spcBef>
                <a:spcPts val="0"/>
              </a:spcBef>
              <a:spcAft>
                <a:spcPts val="0"/>
              </a:spcAft>
              <a:buClr>
                <a:srgbClr val="808080"/>
              </a:buClr>
              <a:buSzPct val="110000"/>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a:cs typeface="+mn-cs"/>
              </a:rPr>
              <a:t>Lenvatinib </a:t>
            </a:r>
          </a:p>
          <a:p>
            <a:pPr marL="0" marR="0" lvl="0" indent="0" algn="ctr" defTabSz="914400" rtl="0" eaLnBrk="0" fontAlgn="auto" latinLnBrk="0" hangingPunct="0">
              <a:lnSpc>
                <a:spcPct val="100000"/>
              </a:lnSpc>
              <a:spcBef>
                <a:spcPts val="0"/>
              </a:spcBef>
              <a:spcAft>
                <a:spcPts val="0"/>
              </a:spcAft>
              <a:buClr>
                <a:srgbClr val="808080"/>
              </a:buClr>
              <a:buSzPct val="110000"/>
              <a:buFontTx/>
              <a:buNone/>
              <a:tabLst/>
              <a:defRPr/>
            </a:pPr>
            <a:r>
              <a:rPr kumimoji="0" lang="en-US" sz="1800" b="0" i="0" u="none" strike="noStrike" kern="0" cap="none" spc="0" normalizeH="0" baseline="0" noProof="0" dirty="0">
                <a:ln>
                  <a:noFill/>
                </a:ln>
                <a:solidFill>
                  <a:srgbClr val="FFFFFF"/>
                </a:solidFill>
                <a:effectLst/>
                <a:uLnTx/>
                <a:uFillTx/>
                <a:latin typeface="Arial"/>
                <a:ea typeface="ＭＳ Ｐゴシック"/>
                <a:cs typeface="+mn-cs"/>
              </a:rPr>
              <a:t>20 mg po qd </a:t>
            </a:r>
          </a:p>
          <a:p>
            <a:pPr marL="0" marR="0" lvl="0" indent="0" algn="ctr" defTabSz="914400" rtl="0" eaLnBrk="0" fontAlgn="auto" latinLnBrk="0" hangingPunct="0">
              <a:lnSpc>
                <a:spcPct val="100000"/>
              </a:lnSpc>
              <a:spcBef>
                <a:spcPts val="0"/>
              </a:spcBef>
              <a:spcAft>
                <a:spcPts val="0"/>
              </a:spcAft>
              <a:buClr>
                <a:srgbClr val="808080"/>
              </a:buClr>
              <a:buSzPct val="110000"/>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a:cs typeface="+mn-cs"/>
              </a:rPr>
              <a:t>+</a:t>
            </a:r>
          </a:p>
          <a:p>
            <a:pPr marL="0" marR="0" lvl="0" indent="0" algn="ctr" defTabSz="457200" rtl="0" eaLnBrk="0" fontAlgn="auto" latinLnBrk="0" hangingPunct="0">
              <a:lnSpc>
                <a:spcPct val="100000"/>
              </a:lnSpc>
              <a:spcBef>
                <a:spcPts val="0"/>
              </a:spcBef>
              <a:spcAft>
                <a:spcPts val="0"/>
              </a:spcAft>
              <a:buClr>
                <a:srgbClr val="808080"/>
              </a:buClr>
              <a:buSzPct val="110000"/>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a:cs typeface="+mn-cs"/>
              </a:rPr>
              <a:t> Pembrolizumab</a:t>
            </a:r>
          </a:p>
          <a:p>
            <a:pPr marL="0" marR="0" lvl="0" indent="0" algn="ctr" defTabSz="914400" rtl="0" eaLnBrk="0" fontAlgn="auto" latinLnBrk="0" hangingPunct="0">
              <a:lnSpc>
                <a:spcPct val="100000"/>
              </a:lnSpc>
              <a:spcBef>
                <a:spcPts val="0"/>
              </a:spcBef>
              <a:spcAft>
                <a:spcPts val="0"/>
              </a:spcAft>
              <a:buClr>
                <a:srgbClr val="808080"/>
              </a:buClr>
              <a:buSzPct val="110000"/>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a:cs typeface="+mn-cs"/>
              </a:rPr>
              <a:t> </a:t>
            </a:r>
            <a:r>
              <a:rPr kumimoji="0" lang="en-US" sz="1800" b="0" i="0" u="none" strike="noStrike" kern="0" cap="none" spc="0" normalizeH="0" baseline="0" noProof="0" dirty="0">
                <a:ln>
                  <a:noFill/>
                </a:ln>
                <a:solidFill>
                  <a:srgbClr val="FFFFFF"/>
                </a:solidFill>
                <a:effectLst/>
                <a:uLnTx/>
                <a:uFillTx/>
                <a:latin typeface="Arial"/>
                <a:ea typeface="ＭＳ Ｐゴシック"/>
                <a:cs typeface="+mn-cs"/>
              </a:rPr>
              <a:t>200 mg IV q3w</a:t>
            </a:r>
          </a:p>
        </p:txBody>
      </p:sp>
      <p:sp>
        <p:nvSpPr>
          <p:cNvPr id="6" name="Rectangle 5">
            <a:extLst>
              <a:ext uri="{FF2B5EF4-FFF2-40B4-BE49-F238E27FC236}">
                <a16:creationId xmlns:a16="http://schemas.microsoft.com/office/drawing/2014/main" id="{4C0BD4C3-FA80-4DD5-8B64-FEEA0122807D}"/>
              </a:ext>
            </a:extLst>
          </p:cNvPr>
          <p:cNvSpPr/>
          <p:nvPr/>
        </p:nvSpPr>
        <p:spPr bwMode="auto">
          <a:xfrm>
            <a:off x="7881538" y="3879340"/>
            <a:ext cx="3763998" cy="566398"/>
          </a:xfrm>
          <a:prstGeom prst="rect">
            <a:avLst/>
          </a:prstGeom>
          <a:solidFill>
            <a:srgbClr val="7E3864">
              <a:alpha val="10000"/>
            </a:srgbClr>
          </a:solidFill>
          <a:ln w="9525">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121920" rIns="121920" bIns="121920" numCol="1" spcCol="0" rtlCol="0" fromWordArt="0" anchor="ctr" anchorCtr="0" forceAA="0" compatLnSpc="1">
            <a:prstTxWarp prst="textNoShape">
              <a:avLst/>
            </a:prstTxWarp>
            <a:noAutofit/>
          </a:bodyPr>
          <a:lstStyle/>
          <a:p>
            <a:pPr marL="0" marR="0" lvl="0" indent="0" algn="l" defTabSz="914400" rtl="0" eaLnBrk="0" fontAlgn="auto" latinLnBrk="0" hangingPunct="0">
              <a:lnSpc>
                <a:spcPct val="100000"/>
              </a:lnSpc>
              <a:spcBef>
                <a:spcPts val="0"/>
              </a:spcBef>
              <a:spcAft>
                <a:spcPts val="0"/>
              </a:spcAft>
              <a:buClr>
                <a:srgbClr val="808080"/>
              </a:buClr>
              <a:buSzPct val="110000"/>
              <a:buFontTx/>
              <a:buNone/>
              <a:tabLst/>
              <a:defRPr/>
            </a:pPr>
            <a:r>
              <a:rPr kumimoji="0" lang="en-US" sz="1600" b="1" i="0" u="none" strike="noStrike" kern="0" cap="none" spc="0" normalizeH="0" baseline="0" noProof="0" dirty="0">
                <a:ln>
                  <a:noFill/>
                </a:ln>
                <a:solidFill>
                  <a:srgbClr val="000000"/>
                </a:solidFill>
                <a:effectLst/>
                <a:uLnTx/>
                <a:uFillTx/>
                <a:latin typeface="Arial"/>
                <a:ea typeface="ＭＳ Ｐゴシック"/>
                <a:cs typeface="+mn-cs"/>
              </a:rPr>
              <a:t>Primary Endpoints</a:t>
            </a:r>
          </a:p>
          <a:p>
            <a:pPr marL="285750" marR="0" lvl="0" indent="-285750" algn="l" defTabSz="457200" rtl="0" eaLnBrk="0" fontAlgn="auto" latinLnBrk="0" hangingPunct="0">
              <a:lnSpc>
                <a:spcPct val="100000"/>
              </a:lnSpc>
              <a:spcBef>
                <a:spcPts val="0"/>
              </a:spcBef>
              <a:spcAft>
                <a:spcPts val="0"/>
              </a:spcAft>
              <a:buClrTx/>
              <a:buSzPct val="100000"/>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a:ea typeface="ＭＳ Ｐゴシック"/>
                <a:cs typeface="+mn-cs"/>
              </a:rPr>
              <a:t>PFS by BICR and OS</a:t>
            </a:r>
          </a:p>
        </p:txBody>
      </p:sp>
      <p:sp>
        <p:nvSpPr>
          <p:cNvPr id="8" name="Rectangle 7">
            <a:extLst>
              <a:ext uri="{FF2B5EF4-FFF2-40B4-BE49-F238E27FC236}">
                <a16:creationId xmlns:a16="http://schemas.microsoft.com/office/drawing/2014/main" id="{01777516-BCF5-4496-8E76-9B1E088D52C5}"/>
              </a:ext>
            </a:extLst>
          </p:cNvPr>
          <p:cNvSpPr/>
          <p:nvPr/>
        </p:nvSpPr>
        <p:spPr bwMode="auto">
          <a:xfrm>
            <a:off x="7881538" y="1974739"/>
            <a:ext cx="3763998" cy="1454261"/>
          </a:xfrm>
          <a:prstGeom prst="rect">
            <a:avLst/>
          </a:prstGeom>
          <a:solidFill>
            <a:schemeClr val="accent3">
              <a:lumMod val="50000"/>
              <a:alpha val="10000"/>
            </a:schemeClr>
          </a:solidFill>
          <a:ln w="9525">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121920" rIns="121920" bIns="121920" numCol="1" spcCol="0" rtlCol="0" fromWordArt="0" anchor="ctr" anchorCtr="0" forceAA="0" compatLnSpc="1">
            <a:prstTxWarp prst="textNoShape">
              <a:avLst/>
            </a:prstTxWarp>
            <a:noAutofit/>
          </a:bodyPr>
          <a:lstStyle/>
          <a:p>
            <a:pPr marL="0" marR="0" lvl="0" indent="0" algn="l" defTabSz="914400" rtl="0" eaLnBrk="0" fontAlgn="auto" latinLnBrk="0" hangingPunct="0">
              <a:lnSpc>
                <a:spcPct val="100000"/>
              </a:lnSpc>
              <a:spcBef>
                <a:spcPts val="0"/>
              </a:spcBef>
              <a:spcAft>
                <a:spcPts val="0"/>
              </a:spcAft>
              <a:buClr>
                <a:srgbClr val="808080"/>
              </a:buClr>
              <a:buSzPct val="110000"/>
              <a:buFontTx/>
              <a:buNone/>
              <a:tabLst/>
              <a:defRPr/>
            </a:pPr>
            <a:r>
              <a:rPr kumimoji="0" lang="en-US" sz="1600" b="1" i="0" u="none" strike="noStrike" kern="0" cap="none" spc="0" normalizeH="0" baseline="0" noProof="0" dirty="0">
                <a:ln>
                  <a:noFill/>
                </a:ln>
                <a:solidFill>
                  <a:srgbClr val="000000"/>
                </a:solidFill>
                <a:effectLst/>
                <a:uLnTx/>
                <a:uFillTx/>
                <a:latin typeface="Arial"/>
                <a:ea typeface="ＭＳ Ｐゴシック"/>
                <a:cs typeface="+mn-cs"/>
              </a:rPr>
              <a:t>Stratification Factors</a:t>
            </a:r>
          </a:p>
          <a:p>
            <a:pPr marL="285750" marR="0" lvl="0" indent="-285750" algn="l" defTabSz="457200" rtl="0" eaLnBrk="0" fontAlgn="auto" latinLnBrk="0" hangingPunct="0">
              <a:lnSpc>
                <a:spcPct val="100000"/>
              </a:lnSpc>
              <a:spcBef>
                <a:spcPts val="0"/>
              </a:spcBef>
              <a:spcAft>
                <a:spcPts val="0"/>
              </a:spcAft>
              <a:buClrTx/>
              <a:buSzPct val="100000"/>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a:ea typeface="ＭＳ Ｐゴシック"/>
                <a:cs typeface="+mn-cs"/>
              </a:rPr>
              <a:t>MMR status (dMMR vs MMRp)</a:t>
            </a:r>
          </a:p>
          <a:p>
            <a:pPr marL="285750" marR="0" lvl="0" indent="-285750" algn="l" defTabSz="457200" rtl="0" eaLnBrk="0" fontAlgn="auto" latinLnBrk="0" hangingPunct="0">
              <a:lnSpc>
                <a:spcPct val="100000"/>
              </a:lnSpc>
              <a:spcBef>
                <a:spcPts val="0"/>
              </a:spcBef>
              <a:spcAft>
                <a:spcPts val="0"/>
              </a:spcAft>
              <a:buClrTx/>
              <a:buSzPct val="100000"/>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a:ea typeface="ＭＳ Ｐゴシック"/>
                <a:cs typeface="+mn-cs"/>
              </a:rPr>
              <a:t>ECOG PS</a:t>
            </a:r>
          </a:p>
          <a:p>
            <a:pPr marL="285750" marR="0" lvl="0" indent="-285750" algn="l" defTabSz="457200" rtl="0" eaLnBrk="0" fontAlgn="auto" latinLnBrk="0" hangingPunct="0">
              <a:lnSpc>
                <a:spcPct val="100000"/>
              </a:lnSpc>
              <a:spcBef>
                <a:spcPts val="0"/>
              </a:spcBef>
              <a:spcAft>
                <a:spcPts val="0"/>
              </a:spcAft>
              <a:buClrTx/>
              <a:buSzPct val="100000"/>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a:ea typeface="ＭＳ Ｐゴシック"/>
                <a:cs typeface="+mn-cs"/>
              </a:rPr>
              <a:t>Geographic region</a:t>
            </a:r>
          </a:p>
          <a:p>
            <a:pPr marL="285750" marR="0" lvl="0" indent="-285750" algn="l" defTabSz="457200" rtl="0" eaLnBrk="0" fontAlgn="auto" latinLnBrk="0" hangingPunct="0">
              <a:lnSpc>
                <a:spcPct val="100000"/>
              </a:lnSpc>
              <a:spcBef>
                <a:spcPts val="0"/>
              </a:spcBef>
              <a:spcAft>
                <a:spcPts val="0"/>
              </a:spcAft>
              <a:buClrTx/>
              <a:buSzPct val="100000"/>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a:ea typeface="ＭＳ Ｐゴシック"/>
                <a:cs typeface="+mn-cs"/>
              </a:rPr>
              <a:t>Prior pelvic radiation</a:t>
            </a:r>
          </a:p>
        </p:txBody>
      </p:sp>
      <p:sp>
        <p:nvSpPr>
          <p:cNvPr id="10" name="Rounded Rectangle 11">
            <a:extLst>
              <a:ext uri="{FF2B5EF4-FFF2-40B4-BE49-F238E27FC236}">
                <a16:creationId xmlns:a16="http://schemas.microsoft.com/office/drawing/2014/main" id="{9AE7AECA-DE15-40AF-AA0B-B436A2DB564E}"/>
              </a:ext>
            </a:extLst>
          </p:cNvPr>
          <p:cNvSpPr/>
          <p:nvPr/>
        </p:nvSpPr>
        <p:spPr bwMode="auto">
          <a:xfrm>
            <a:off x="3943873" y="3938257"/>
            <a:ext cx="3657766" cy="1866899"/>
          </a:xfrm>
          <a:prstGeom prst="rect">
            <a:avLst/>
          </a:prstGeom>
          <a:solidFill>
            <a:srgbClr val="AD1F2E"/>
          </a:solidFill>
          <a:ln w="9525" cap="flat" cmpd="sng" algn="ctr">
            <a:noFill/>
            <a:prstDash val="solid"/>
            <a:headEnd/>
            <a:tailE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0" fontAlgn="auto" latinLnBrk="0" hangingPunct="0">
              <a:lnSpc>
                <a:spcPct val="100000"/>
              </a:lnSpc>
              <a:spcBef>
                <a:spcPts val="0"/>
              </a:spcBef>
              <a:spcAft>
                <a:spcPts val="0"/>
              </a:spcAft>
              <a:buClr>
                <a:srgbClr val="808080"/>
              </a:buClr>
              <a:buSzPct val="110000"/>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a:cs typeface="+mn-cs"/>
              </a:rPr>
              <a:t>Physician’s Choice:</a:t>
            </a:r>
            <a:br>
              <a:rPr kumimoji="0" lang="en-US" sz="1800" b="1" i="0" u="none" strike="noStrike" kern="0" cap="none" spc="0" normalizeH="0" baseline="0" noProof="0" dirty="0">
                <a:ln>
                  <a:noFill/>
                </a:ln>
                <a:solidFill>
                  <a:srgbClr val="FFFFFF"/>
                </a:solidFill>
                <a:effectLst/>
                <a:uLnTx/>
                <a:uFillTx/>
                <a:latin typeface="Arial"/>
                <a:ea typeface="ＭＳ Ｐゴシック"/>
                <a:cs typeface="+mn-cs"/>
              </a:rPr>
            </a:br>
            <a:r>
              <a:rPr kumimoji="0" lang="en-US" sz="1800" b="1" i="0" u="none" strike="noStrike" kern="0" cap="none" spc="0" normalizeH="0" baseline="0" noProof="0" dirty="0">
                <a:ln>
                  <a:noFill/>
                </a:ln>
                <a:solidFill>
                  <a:srgbClr val="FFFFFF"/>
                </a:solidFill>
                <a:effectLst/>
                <a:uLnTx/>
                <a:uFillTx/>
                <a:latin typeface="Arial"/>
                <a:ea typeface="ＭＳ Ｐゴシック"/>
                <a:cs typeface="+mn-cs"/>
              </a:rPr>
              <a:t>Doxorubicin </a:t>
            </a:r>
            <a:r>
              <a:rPr kumimoji="0" lang="en-US" sz="1800" b="0" i="0" u="none" strike="noStrike" kern="0" cap="none" spc="0" normalizeH="0" baseline="0" noProof="0" dirty="0">
                <a:ln>
                  <a:noFill/>
                </a:ln>
                <a:solidFill>
                  <a:srgbClr val="FFFFFF"/>
                </a:solidFill>
                <a:effectLst/>
                <a:uLnTx/>
                <a:uFillTx/>
                <a:latin typeface="Arial"/>
                <a:ea typeface="ＭＳ Ｐゴシック"/>
                <a:cs typeface="+mn-cs"/>
              </a:rPr>
              <a:t>60 mg/m</a:t>
            </a:r>
            <a:r>
              <a:rPr kumimoji="0" lang="en-US" sz="1800" b="0" i="0" u="none" strike="noStrike" kern="0" cap="none" spc="0" normalizeH="0" baseline="30000" noProof="0" dirty="0">
                <a:ln>
                  <a:noFill/>
                </a:ln>
                <a:solidFill>
                  <a:srgbClr val="FFFFFF"/>
                </a:solidFill>
                <a:effectLst/>
                <a:uLnTx/>
                <a:uFillTx/>
                <a:latin typeface="Arial"/>
                <a:ea typeface="ＭＳ Ｐゴシック"/>
                <a:cs typeface="+mn-cs"/>
              </a:rPr>
              <a:t>2</a:t>
            </a:r>
            <a:r>
              <a:rPr kumimoji="0" lang="en-US" sz="1800" b="0" i="0" u="none" strike="noStrike" kern="0" cap="none" spc="0" normalizeH="0" baseline="0" noProof="0" dirty="0">
                <a:ln>
                  <a:noFill/>
                </a:ln>
                <a:solidFill>
                  <a:srgbClr val="FFFFFF"/>
                </a:solidFill>
                <a:effectLst/>
                <a:uLnTx/>
                <a:uFillTx/>
                <a:latin typeface="Arial"/>
                <a:ea typeface="ＭＳ Ｐゴシック"/>
                <a:cs typeface="+mn-cs"/>
              </a:rPr>
              <a:t> IV q3w</a:t>
            </a:r>
            <a:br>
              <a:rPr kumimoji="0" lang="en-US" sz="1800" b="0" i="0" u="none" strike="noStrike" kern="0" cap="none" spc="0" normalizeH="0" baseline="30000" noProof="0" dirty="0">
                <a:ln>
                  <a:noFill/>
                </a:ln>
                <a:solidFill>
                  <a:srgbClr val="FFFFFF"/>
                </a:solidFill>
                <a:effectLst/>
                <a:uLnTx/>
                <a:uFillTx/>
                <a:latin typeface="Arial"/>
                <a:ea typeface="ＭＳ Ｐゴシック"/>
                <a:cs typeface="+mn-cs"/>
              </a:rPr>
            </a:br>
            <a:r>
              <a:rPr kumimoji="0" lang="en-US" sz="1800" b="1" i="0" u="none" strike="noStrike" kern="0" cap="none" spc="0" normalizeH="0" baseline="0" noProof="0" dirty="0">
                <a:ln>
                  <a:noFill/>
                </a:ln>
                <a:solidFill>
                  <a:srgbClr val="FFFFFF"/>
                </a:solidFill>
                <a:effectLst/>
                <a:uLnTx/>
                <a:uFillTx/>
                <a:latin typeface="Arial"/>
                <a:ea typeface="ＭＳ Ｐゴシック"/>
                <a:cs typeface="+mn-cs"/>
              </a:rPr>
              <a:t>OR </a:t>
            </a:r>
            <a:br>
              <a:rPr kumimoji="0" lang="en-US" sz="1800" b="1" i="0" u="none" strike="noStrike" kern="0" cap="none" spc="0" normalizeH="0" baseline="0" noProof="0" dirty="0">
                <a:ln>
                  <a:noFill/>
                </a:ln>
                <a:solidFill>
                  <a:srgbClr val="FFFFFF"/>
                </a:solidFill>
                <a:effectLst/>
                <a:uLnTx/>
                <a:uFillTx/>
                <a:latin typeface="Arial"/>
                <a:ea typeface="ＭＳ Ｐゴシック"/>
                <a:cs typeface="+mn-cs"/>
              </a:rPr>
            </a:br>
            <a:r>
              <a:rPr kumimoji="0" lang="en-US" sz="1800" b="1" i="0" u="none" strike="noStrike" kern="0" cap="none" spc="0" normalizeH="0" baseline="0" noProof="0" dirty="0">
                <a:ln>
                  <a:noFill/>
                </a:ln>
                <a:solidFill>
                  <a:srgbClr val="FFFFFF"/>
                </a:solidFill>
                <a:effectLst/>
                <a:uLnTx/>
                <a:uFillTx/>
                <a:latin typeface="Arial"/>
                <a:ea typeface="ＭＳ Ｐゴシック"/>
                <a:cs typeface="+mn-cs"/>
              </a:rPr>
              <a:t>Paclitaxel </a:t>
            </a:r>
            <a:r>
              <a:rPr kumimoji="0" lang="en-US" sz="1800" b="0" i="0" u="none" strike="noStrike" kern="0" cap="none" spc="0" normalizeH="0" baseline="0" noProof="0" dirty="0">
                <a:ln>
                  <a:noFill/>
                </a:ln>
                <a:solidFill>
                  <a:srgbClr val="FFFFFF"/>
                </a:solidFill>
                <a:effectLst/>
                <a:uLnTx/>
                <a:uFillTx/>
                <a:latin typeface="Arial"/>
                <a:ea typeface="ＭＳ Ｐゴシック"/>
                <a:cs typeface="+mn-cs"/>
              </a:rPr>
              <a:t>80</a:t>
            </a:r>
            <a:r>
              <a:rPr kumimoji="0" lang="en-US" sz="1800" b="1" i="0" u="none" strike="noStrike" kern="0" cap="none" spc="0" normalizeH="0" baseline="0" noProof="0" dirty="0">
                <a:ln>
                  <a:noFill/>
                </a:ln>
                <a:solidFill>
                  <a:srgbClr val="FFFFFF"/>
                </a:solidFill>
                <a:effectLst/>
                <a:uLnTx/>
                <a:uFillTx/>
                <a:latin typeface="Arial"/>
                <a:ea typeface="ＭＳ Ｐゴシック"/>
                <a:cs typeface="+mn-cs"/>
              </a:rPr>
              <a:t> </a:t>
            </a:r>
            <a:r>
              <a:rPr kumimoji="0" lang="en-US" sz="1800" b="0" i="0" u="none" strike="noStrike" kern="0" cap="none" spc="0" normalizeH="0" baseline="0" noProof="0" dirty="0">
                <a:ln>
                  <a:noFill/>
                </a:ln>
                <a:solidFill>
                  <a:srgbClr val="FFFFFF"/>
                </a:solidFill>
                <a:effectLst/>
                <a:uLnTx/>
                <a:uFillTx/>
                <a:latin typeface="Arial"/>
                <a:ea typeface="ＭＳ Ｐゴシック"/>
                <a:cs typeface="+mn-cs"/>
              </a:rPr>
              <a:t>mg IV mg/m</a:t>
            </a:r>
            <a:r>
              <a:rPr kumimoji="0" lang="en-US" sz="1800" b="0" i="0" u="none" strike="noStrike" kern="0" cap="none" spc="0" normalizeH="0" baseline="30000" noProof="0" dirty="0">
                <a:ln>
                  <a:noFill/>
                </a:ln>
                <a:solidFill>
                  <a:srgbClr val="FFFFFF"/>
                </a:solidFill>
                <a:effectLst/>
                <a:uLnTx/>
                <a:uFillTx/>
                <a:latin typeface="Arial"/>
                <a:ea typeface="ＭＳ Ｐゴシック"/>
                <a:cs typeface="+mn-cs"/>
              </a:rPr>
              <a:t>2</a:t>
            </a:r>
            <a:r>
              <a:rPr kumimoji="0" lang="en-US" sz="1800" b="0" i="0" u="none" strike="noStrike" kern="0" cap="none" spc="0" normalizeH="0" baseline="0" noProof="0" dirty="0">
                <a:ln>
                  <a:noFill/>
                </a:ln>
                <a:solidFill>
                  <a:srgbClr val="FFFFFF"/>
                </a:solidFill>
                <a:effectLst/>
                <a:uLnTx/>
                <a:uFillTx/>
                <a:latin typeface="Arial"/>
                <a:ea typeface="ＭＳ Ｐゴシック"/>
                <a:cs typeface="+mn-cs"/>
              </a:rPr>
              <a:t> IV q1w</a:t>
            </a:r>
          </a:p>
        </p:txBody>
      </p:sp>
      <p:cxnSp>
        <p:nvCxnSpPr>
          <p:cNvPr id="13" name="Elbow Connector 14">
            <a:extLst>
              <a:ext uri="{FF2B5EF4-FFF2-40B4-BE49-F238E27FC236}">
                <a16:creationId xmlns:a16="http://schemas.microsoft.com/office/drawing/2014/main" id="{8E57CD14-BEA9-4932-B256-656E2ABB892B}"/>
              </a:ext>
            </a:extLst>
          </p:cNvPr>
          <p:cNvCxnSpPr>
            <a:cxnSpLocks/>
            <a:endCxn id="5" idx="0"/>
          </p:cNvCxnSpPr>
          <p:nvPr/>
        </p:nvCxnSpPr>
        <p:spPr>
          <a:xfrm rot="10800000" flipV="1">
            <a:off x="1968057" y="3418615"/>
            <a:ext cx="2206843" cy="519642"/>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8">
            <a:extLst>
              <a:ext uri="{FF2B5EF4-FFF2-40B4-BE49-F238E27FC236}">
                <a16:creationId xmlns:a16="http://schemas.microsoft.com/office/drawing/2014/main" id="{E34F2BBD-905B-444B-BCA6-81AE95FE12FC}"/>
              </a:ext>
            </a:extLst>
          </p:cNvPr>
          <p:cNvCxnSpPr>
            <a:cxnSpLocks/>
          </p:cNvCxnSpPr>
          <p:nvPr/>
        </p:nvCxnSpPr>
        <p:spPr>
          <a:xfrm>
            <a:off x="3708699" y="3418617"/>
            <a:ext cx="2046636" cy="528174"/>
          </a:xfrm>
          <a:prstGeom prst="bentConnector3">
            <a:avLst>
              <a:gd name="adj1" fmla="val 99798"/>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ACF5DEB-BD7E-45EE-B91E-BF166460212F}"/>
              </a:ext>
            </a:extLst>
          </p:cNvPr>
          <p:cNvCxnSpPr/>
          <p:nvPr/>
        </p:nvCxnSpPr>
        <p:spPr bwMode="auto">
          <a:xfrm>
            <a:off x="3825659" y="3058966"/>
            <a:ext cx="0" cy="35111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9" name="TextBox 165">
            <a:extLst>
              <a:ext uri="{FF2B5EF4-FFF2-40B4-BE49-F238E27FC236}">
                <a16:creationId xmlns:a16="http://schemas.microsoft.com/office/drawing/2014/main" id="{CACE65EE-5A8C-4F54-922C-DB06A7A04A5B}"/>
              </a:ext>
            </a:extLst>
          </p:cNvPr>
          <p:cNvSpPr txBox="1"/>
          <p:nvPr/>
        </p:nvSpPr>
        <p:spPr bwMode="auto">
          <a:xfrm>
            <a:off x="8664128" y="6581001"/>
            <a:ext cx="352787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r" defTabSz="457250" rtl="0" eaLnBrk="1" fontAlgn="auto" latinLnBrk="0" hangingPunct="1">
              <a:lnSpc>
                <a:spcPct val="100000"/>
              </a:lnSpc>
              <a:spcBef>
                <a:spcPct val="50000"/>
              </a:spcBef>
              <a:spcAft>
                <a:spcPts val="0"/>
              </a:spcAft>
              <a:buClrTx/>
              <a:buSzTx/>
              <a:buFontTx/>
              <a:buNone/>
              <a:tabLst/>
              <a:defRPr/>
            </a:pPr>
            <a:r>
              <a:rPr kumimoji="0" lang="en-US" altLang="en-US" sz="1200" b="0" i="0" u="none" strike="noStrike" kern="1200" cap="none" spc="-10" normalizeH="0" baseline="0" noProof="0" dirty="0">
                <a:ln>
                  <a:noFill/>
                </a:ln>
                <a:solidFill>
                  <a:srgbClr val="000000"/>
                </a:solidFill>
                <a:effectLst/>
                <a:uLnTx/>
                <a:uFillTx/>
                <a:latin typeface="Arial"/>
                <a:ea typeface="ＭＳ Ｐゴシック"/>
                <a:cs typeface="Arial" panose="020B0604020202020204" pitchFamily="34" charset="0"/>
                <a:sym typeface="Helvetica Neue"/>
              </a:rPr>
              <a:t>Makker V, et al. </a:t>
            </a:r>
            <a:r>
              <a:rPr kumimoji="0" lang="en-US" altLang="en-US" sz="1200" b="0" i="1" u="none" strike="noStrike" kern="1200" cap="none" spc="-10" normalizeH="0" baseline="0" noProof="0" dirty="0">
                <a:ln>
                  <a:noFill/>
                </a:ln>
                <a:solidFill>
                  <a:srgbClr val="000000"/>
                </a:solidFill>
                <a:effectLst/>
                <a:uLnTx/>
                <a:uFillTx/>
                <a:latin typeface="Arial"/>
                <a:ea typeface="ＭＳ Ｐゴシック"/>
                <a:cs typeface="Arial" panose="020B0604020202020204" pitchFamily="34" charset="0"/>
                <a:sym typeface="Helvetica Neue"/>
              </a:rPr>
              <a:t>N Engl J Med</a:t>
            </a:r>
            <a:r>
              <a:rPr kumimoji="0" lang="en-US" altLang="en-US" sz="1200" b="0" i="0" u="none" strike="noStrike" kern="1200" cap="none" spc="-10" normalizeH="0" baseline="0" noProof="0" dirty="0">
                <a:ln>
                  <a:noFill/>
                </a:ln>
                <a:solidFill>
                  <a:srgbClr val="000000"/>
                </a:solidFill>
                <a:effectLst/>
                <a:uLnTx/>
                <a:uFillTx/>
                <a:latin typeface="Arial"/>
                <a:ea typeface="ＭＳ Ｐゴシック"/>
                <a:cs typeface="Arial" panose="020B0604020202020204" pitchFamily="34" charset="0"/>
                <a:sym typeface="Helvetica Neue"/>
              </a:rPr>
              <a:t>. 2022;386:437-448.</a:t>
            </a:r>
            <a:endParaRPr kumimoji="0" lang="en-US" sz="1200" b="0" i="0" u="none" strike="noStrike" kern="1200" cap="none" spc="0" normalizeH="0" baseline="0" noProof="0" dirty="0">
              <a:ln>
                <a:noFill/>
              </a:ln>
              <a:solidFill>
                <a:srgbClr val="000000"/>
              </a:solidFill>
              <a:effectLst/>
              <a:uLnTx/>
              <a:uFillTx/>
              <a:latin typeface="Arial"/>
              <a:ea typeface="ＭＳ Ｐゴシック"/>
              <a:cs typeface="Calibri" panose="020F0502020204030204" pitchFamily="34" charset="0"/>
              <a:sym typeface="Helvetica Neue"/>
            </a:endParaRPr>
          </a:p>
        </p:txBody>
      </p:sp>
      <p:sp>
        <p:nvSpPr>
          <p:cNvPr id="4" name="Rectangle 3">
            <a:extLst>
              <a:ext uri="{FF2B5EF4-FFF2-40B4-BE49-F238E27FC236}">
                <a16:creationId xmlns:a16="http://schemas.microsoft.com/office/drawing/2014/main" id="{4C7E6932-196D-46D8-93B0-2CFA11579D1A}"/>
              </a:ext>
            </a:extLst>
          </p:cNvPr>
          <p:cNvSpPr/>
          <p:nvPr/>
        </p:nvSpPr>
        <p:spPr bwMode="auto">
          <a:xfrm>
            <a:off x="711522" y="1546637"/>
            <a:ext cx="6252803" cy="1565494"/>
          </a:xfrm>
          <a:prstGeom prst="rect">
            <a:avLst/>
          </a:prstGeom>
          <a:solidFill>
            <a:srgbClr val="EBEDF0"/>
          </a:solidFill>
          <a:ln w="9525">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45720" rIns="121920" bIns="1219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a:cs typeface="+mn-cs"/>
              </a:rPr>
              <a:t>Key Eligibility Criteria</a:t>
            </a:r>
          </a:p>
          <a:p>
            <a:pPr marL="285750" marR="0" lvl="0" indent="-285750" algn="l" defTabSz="914400" rtl="0" eaLnBrk="1" fontAlgn="auto" latinLnBrk="0" hangingPunct="1">
              <a:lnSpc>
                <a:spcPct val="100000"/>
              </a:lnSpc>
              <a:spcBef>
                <a:spcPts val="300"/>
              </a:spcBef>
              <a:spcAft>
                <a:spcPts val="0"/>
              </a:spcAft>
              <a:buClrTx/>
              <a:buSzPct val="100000"/>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ea typeface="ＭＳ Ｐゴシック"/>
                <a:cs typeface="+mn-cs"/>
              </a:rPr>
              <a:t>Advanced, metastatic, or recurrent EC</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ea typeface="ＭＳ Ｐゴシック"/>
                <a:cs typeface="+mn-cs"/>
              </a:rPr>
              <a:t>Measurable disease by BICR</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ea typeface="ＭＳ Ｐゴシック"/>
                <a:cs typeface="+mn-cs"/>
              </a:rPr>
              <a:t>1 prior platinum-based chemotherapy regimen</a:t>
            </a:r>
            <a:endParaRPr kumimoji="0" lang="en-US" sz="1800" b="0" i="0" u="none" strike="noStrike" kern="0" cap="none" spc="0" normalizeH="0" baseline="30000" noProof="0" dirty="0">
              <a:ln>
                <a:noFill/>
              </a:ln>
              <a:solidFill>
                <a:srgbClr val="000000"/>
              </a:solidFill>
              <a:effectLst/>
              <a:uLnTx/>
              <a:uFillTx/>
              <a:latin typeface="Arial"/>
              <a:ea typeface="ＭＳ Ｐゴシック"/>
              <a:cs typeface="+mn-cs"/>
            </a:endParaRP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ea typeface="ＭＳ Ｐゴシック"/>
                <a:cs typeface="+mn-cs"/>
              </a:rPr>
              <a:t>ECOG PS 0–1</a:t>
            </a:r>
          </a:p>
        </p:txBody>
      </p:sp>
    </p:spTree>
    <p:extLst>
      <p:ext uri="{BB962C8B-B14F-4D97-AF65-F5344CB8AC3E}">
        <p14:creationId xmlns:p14="http://schemas.microsoft.com/office/powerpoint/2010/main" val="14553506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C185A-C92C-5F33-DB61-8FD8B4C7D1A2}"/>
              </a:ext>
            </a:extLst>
          </p:cNvPr>
          <p:cNvSpPr>
            <a:spLocks noGrp="1"/>
          </p:cNvSpPr>
          <p:nvPr>
            <p:ph type="title"/>
          </p:nvPr>
        </p:nvSpPr>
        <p:spPr>
          <a:xfrm>
            <a:off x="398524" y="-104775"/>
            <a:ext cx="10012301" cy="1133475"/>
          </a:xfrm>
        </p:spPr>
        <p:txBody>
          <a:bodyPr>
            <a:noAutofit/>
          </a:bodyPr>
          <a:lstStyle/>
          <a:p>
            <a:r>
              <a:rPr lang="en-US" sz="2800" i="0" dirty="0">
                <a:solidFill>
                  <a:srgbClr val="0F1419"/>
                </a:solidFill>
                <a:effectLst/>
                <a:latin typeface="Arial" panose="020B0604020202020204" pitchFamily="34" charset="0"/>
                <a:cs typeface="Arial" panose="020B0604020202020204" pitchFamily="34" charset="0"/>
              </a:rPr>
              <a:t>Study 309/KEYNOTE 775: </a:t>
            </a:r>
            <a:br>
              <a:rPr lang="en-US" sz="2800" i="0" dirty="0">
                <a:solidFill>
                  <a:srgbClr val="0F1419"/>
                </a:solidFill>
                <a:effectLst/>
                <a:latin typeface="Arial" panose="020B0604020202020204" pitchFamily="34" charset="0"/>
                <a:cs typeface="Arial" panose="020B0604020202020204" pitchFamily="34" charset="0"/>
              </a:rPr>
            </a:br>
            <a:r>
              <a:rPr lang="en-US" sz="2800" i="0" dirty="0">
                <a:solidFill>
                  <a:srgbClr val="0F1419"/>
                </a:solidFill>
                <a:effectLst/>
                <a:latin typeface="Arial" panose="020B0604020202020204" pitchFamily="34" charset="0"/>
                <a:cs typeface="Arial" panose="020B0604020202020204" pitchFamily="34" charset="0"/>
              </a:rPr>
              <a:t>Baseline Characteristics</a:t>
            </a:r>
            <a:endParaRPr lang="en-US" sz="2800" dirty="0">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73B8AAD8-422D-9AFE-36D6-86A1B3F738BE}"/>
              </a:ext>
            </a:extLst>
          </p:cNvPr>
          <p:cNvGraphicFramePr>
            <a:graphicFrameLocks noGrp="1"/>
          </p:cNvGraphicFramePr>
          <p:nvPr/>
        </p:nvGraphicFramePr>
        <p:xfrm>
          <a:off x="1421515" y="1028700"/>
          <a:ext cx="9348969" cy="3957932"/>
        </p:xfrm>
        <a:graphic>
          <a:graphicData uri="http://schemas.openxmlformats.org/drawingml/2006/table">
            <a:tbl>
              <a:tblPr firstRow="1" bandRow="1">
                <a:tableStyleId>{8EC20E35-A176-4012-BC5E-935CFFF8708E}</a:tableStyleId>
              </a:tblPr>
              <a:tblGrid>
                <a:gridCol w="4324685">
                  <a:extLst>
                    <a:ext uri="{9D8B030D-6E8A-4147-A177-3AD203B41FA5}">
                      <a16:colId xmlns:a16="http://schemas.microsoft.com/office/drawing/2014/main" val="3983211465"/>
                    </a:ext>
                  </a:extLst>
                </a:gridCol>
                <a:gridCol w="2556388">
                  <a:extLst>
                    <a:ext uri="{9D8B030D-6E8A-4147-A177-3AD203B41FA5}">
                      <a16:colId xmlns:a16="http://schemas.microsoft.com/office/drawing/2014/main" val="2922175716"/>
                    </a:ext>
                  </a:extLst>
                </a:gridCol>
                <a:gridCol w="2467896">
                  <a:extLst>
                    <a:ext uri="{9D8B030D-6E8A-4147-A177-3AD203B41FA5}">
                      <a16:colId xmlns:a16="http://schemas.microsoft.com/office/drawing/2014/main" val="472142494"/>
                    </a:ext>
                  </a:extLst>
                </a:gridCol>
              </a:tblGrid>
              <a:tr h="375877">
                <a:tc>
                  <a:txBody>
                    <a:bodyPr/>
                    <a:lstStyle/>
                    <a:p>
                      <a:pPr algn="l" fontAlgn="b"/>
                      <a:r>
                        <a:rPr lang="en-US" sz="1600" b="1" dirty="0">
                          <a:solidFill>
                            <a:schemeClr val="bg1"/>
                          </a:solidFill>
                          <a:effectLst/>
                          <a:latin typeface="Arial" panose="020B0604020202020204" pitchFamily="34" charset="0"/>
                          <a:cs typeface="Arial" panose="020B0604020202020204" pitchFamily="34" charset="0"/>
                        </a:rPr>
                        <a:t>Characteristic</a:t>
                      </a:r>
                      <a:endParaRPr lang="en-US" sz="1600" b="1" i="0" dirty="0">
                        <a:solidFill>
                          <a:schemeClr val="bg1"/>
                        </a:solidFill>
                        <a:effectLst/>
                        <a:latin typeface="Arial" panose="020B0604020202020204" pitchFamily="34" charset="0"/>
                        <a:cs typeface="Arial" panose="020B0604020202020204" pitchFamily="34" charset="0"/>
                      </a:endParaRPr>
                    </a:p>
                  </a:txBody>
                  <a:tcPr marL="95250" marR="95250" marT="57150" marB="38100" anchor="b">
                    <a:solidFill>
                      <a:srgbClr val="002060"/>
                    </a:solidFill>
                  </a:tcPr>
                </a:tc>
                <a:tc>
                  <a:txBody>
                    <a:bodyPr/>
                    <a:lstStyle/>
                    <a:p>
                      <a:pPr algn="ctr" fontAlgn="b"/>
                      <a:r>
                        <a:rPr lang="en-US" sz="1600" b="1" dirty="0">
                          <a:solidFill>
                            <a:schemeClr val="bg1"/>
                          </a:solidFill>
                          <a:effectLst/>
                          <a:latin typeface="Arial" panose="020B0604020202020204" pitchFamily="34" charset="0"/>
                          <a:cs typeface="Arial" panose="020B0604020202020204" pitchFamily="34" charset="0"/>
                        </a:rPr>
                        <a:t>LEN + PEMBRO (N=411)</a:t>
                      </a:r>
                      <a:endParaRPr lang="en-US" sz="1600" b="1" i="0" dirty="0">
                        <a:solidFill>
                          <a:schemeClr val="bg1"/>
                        </a:solidFill>
                        <a:effectLst/>
                        <a:latin typeface="Arial" panose="020B0604020202020204" pitchFamily="34" charset="0"/>
                        <a:cs typeface="Arial" panose="020B0604020202020204" pitchFamily="34" charset="0"/>
                      </a:endParaRPr>
                    </a:p>
                  </a:txBody>
                  <a:tcPr marL="95250" marR="95250" marT="57150" marB="38100" anchor="b">
                    <a:solidFill>
                      <a:srgbClr val="002060"/>
                    </a:solidFill>
                  </a:tcPr>
                </a:tc>
                <a:tc>
                  <a:txBody>
                    <a:bodyPr/>
                    <a:lstStyle/>
                    <a:p>
                      <a:pPr algn="ctr" fontAlgn="b"/>
                      <a:r>
                        <a:rPr lang="en-US" sz="1600" b="1" dirty="0">
                          <a:solidFill>
                            <a:schemeClr val="bg1"/>
                          </a:solidFill>
                          <a:effectLst/>
                          <a:latin typeface="Arial" panose="020B0604020202020204" pitchFamily="34" charset="0"/>
                          <a:cs typeface="Arial" panose="020B0604020202020204" pitchFamily="34" charset="0"/>
                        </a:rPr>
                        <a:t>CT (N=416)</a:t>
                      </a:r>
                      <a:endParaRPr lang="en-US" sz="1600" b="1" i="0" dirty="0">
                        <a:solidFill>
                          <a:schemeClr val="bg1"/>
                        </a:solidFill>
                        <a:effectLst/>
                        <a:latin typeface="Arial" panose="020B0604020202020204" pitchFamily="34" charset="0"/>
                        <a:cs typeface="Arial" panose="020B0604020202020204" pitchFamily="34" charset="0"/>
                      </a:endParaRPr>
                    </a:p>
                  </a:txBody>
                  <a:tcPr marL="95250" marR="95250" marT="57150" marB="38100" anchor="b">
                    <a:solidFill>
                      <a:srgbClr val="002060"/>
                    </a:solidFill>
                  </a:tcPr>
                </a:tc>
                <a:extLst>
                  <a:ext uri="{0D108BD9-81ED-4DB2-BD59-A6C34878D82A}">
                    <a16:rowId xmlns:a16="http://schemas.microsoft.com/office/drawing/2014/main" val="1637506557"/>
                  </a:ext>
                </a:extLst>
              </a:tr>
              <a:tr h="194395">
                <a:tc>
                  <a:txBody>
                    <a:bodyPr/>
                    <a:lstStyle/>
                    <a:p>
                      <a:pPr algn="l" fontAlgn="t"/>
                      <a:r>
                        <a:rPr lang="en-US" sz="1600" b="0" dirty="0">
                          <a:effectLst/>
                          <a:latin typeface="Arial" panose="020B0604020202020204" pitchFamily="34" charset="0"/>
                          <a:cs typeface="Arial" panose="020B0604020202020204" pitchFamily="34" charset="0"/>
                        </a:rPr>
                        <a:t>Median age (years)</a:t>
                      </a:r>
                      <a:endParaRPr lang="en-US" sz="1600" b="0" i="0" dirty="0">
                        <a:effectLst/>
                        <a:latin typeface="Arial" panose="020B0604020202020204" pitchFamily="34" charset="0"/>
                        <a:cs typeface="Arial" panose="020B0604020202020204" pitchFamily="34" charset="0"/>
                      </a:endParaRPr>
                    </a:p>
                  </a:txBody>
                  <a:tcPr marL="160532" marR="29188" marT="17513" marB="11675"/>
                </a:tc>
                <a:tc>
                  <a:txBody>
                    <a:bodyPr/>
                    <a:lstStyle/>
                    <a:p>
                      <a:pPr algn="ctr" fontAlgn="t"/>
                      <a:r>
                        <a:rPr lang="en-US" sz="1600" b="0" dirty="0">
                          <a:effectLst/>
                          <a:latin typeface="Arial" panose="020B0604020202020204" pitchFamily="34" charset="0"/>
                          <a:cs typeface="Arial" panose="020B0604020202020204" pitchFamily="34" charset="0"/>
                        </a:rPr>
                        <a:t>64</a:t>
                      </a:r>
                      <a:endParaRPr lang="en-US" sz="1600" b="0" i="0" dirty="0">
                        <a:effectLst/>
                        <a:latin typeface="Arial" panose="020B0604020202020204" pitchFamily="34" charset="0"/>
                        <a:cs typeface="Arial" panose="020B0604020202020204" pitchFamily="34" charset="0"/>
                      </a:endParaRPr>
                    </a:p>
                  </a:txBody>
                  <a:tcPr marL="29188" marR="29188" marT="17513" marB="11675"/>
                </a:tc>
                <a:tc>
                  <a:txBody>
                    <a:bodyPr/>
                    <a:lstStyle/>
                    <a:p>
                      <a:pPr algn="ctr" fontAlgn="t"/>
                      <a:r>
                        <a:rPr lang="en-US" sz="1600" b="0" dirty="0">
                          <a:effectLst/>
                          <a:latin typeface="Arial" panose="020B0604020202020204" pitchFamily="34" charset="0"/>
                          <a:cs typeface="Arial" panose="020B0604020202020204" pitchFamily="34" charset="0"/>
                        </a:rPr>
                        <a:t>65</a:t>
                      </a:r>
                      <a:endParaRPr lang="en-US" sz="1600" b="0" i="0" dirty="0">
                        <a:effectLst/>
                        <a:latin typeface="Arial" panose="020B0604020202020204" pitchFamily="34" charset="0"/>
                        <a:cs typeface="Arial" panose="020B0604020202020204" pitchFamily="34" charset="0"/>
                      </a:endParaRPr>
                    </a:p>
                  </a:txBody>
                  <a:tcPr marL="29188" marR="29188" marT="17513" marB="11675"/>
                </a:tc>
                <a:extLst>
                  <a:ext uri="{0D108BD9-81ED-4DB2-BD59-A6C34878D82A}">
                    <a16:rowId xmlns:a16="http://schemas.microsoft.com/office/drawing/2014/main" val="1569838811"/>
                  </a:ext>
                </a:extLst>
              </a:tr>
              <a:tr h="194395">
                <a:tc>
                  <a:txBody>
                    <a:bodyPr/>
                    <a:lstStyle/>
                    <a:p>
                      <a:pPr algn="l" fontAlgn="t"/>
                      <a:r>
                        <a:rPr lang="en-US" sz="1600" b="0" dirty="0">
                          <a:effectLst/>
                          <a:latin typeface="Arial" panose="020B0604020202020204" pitchFamily="34" charset="0"/>
                          <a:cs typeface="Arial" panose="020B0604020202020204" pitchFamily="34" charset="0"/>
                        </a:rPr>
                        <a:t>Race, White/Black/Asian (%)</a:t>
                      </a:r>
                      <a:r>
                        <a:rPr lang="en-US" sz="1000" b="0" dirty="0">
                          <a:effectLst/>
                          <a:latin typeface="Arial" panose="020B0604020202020204" pitchFamily="34" charset="0"/>
                          <a:cs typeface="Arial" panose="020B0604020202020204" pitchFamily="34" charset="0"/>
                        </a:rPr>
                        <a:t>†</a:t>
                      </a:r>
                      <a:endParaRPr lang="en-US" sz="1000" b="0" i="0" dirty="0">
                        <a:effectLst/>
                        <a:latin typeface="Arial" panose="020B0604020202020204" pitchFamily="34" charset="0"/>
                        <a:cs typeface="Arial" panose="020B0604020202020204" pitchFamily="34" charset="0"/>
                      </a:endParaRPr>
                    </a:p>
                  </a:txBody>
                  <a:tcPr marL="160532" marR="29188" marT="17513" marB="11675"/>
                </a:tc>
                <a:tc>
                  <a:txBody>
                    <a:bodyPr/>
                    <a:lstStyle/>
                    <a:p>
                      <a:pPr algn="ctr" fontAlgn="base"/>
                      <a:r>
                        <a:rPr lang="en-US" sz="1600" b="0" dirty="0">
                          <a:effectLst/>
                          <a:latin typeface="Arial" panose="020B0604020202020204" pitchFamily="34" charset="0"/>
                          <a:cs typeface="Arial" panose="020B0604020202020204" pitchFamily="34" charset="0"/>
                        </a:rPr>
                        <a:t>63.5 / 4.1 / 20.7</a:t>
                      </a:r>
                      <a:endParaRPr lang="en-US" sz="1600" b="0" i="0" dirty="0">
                        <a:effectLst/>
                        <a:latin typeface="Arial" panose="020B0604020202020204" pitchFamily="34" charset="0"/>
                        <a:cs typeface="Arial" panose="020B0604020202020204" pitchFamily="34" charset="0"/>
                      </a:endParaRPr>
                    </a:p>
                  </a:txBody>
                  <a:tcPr marL="29188" marR="29188" marT="17513" marB="11675" anchor="ctr"/>
                </a:tc>
                <a:tc>
                  <a:txBody>
                    <a:bodyPr/>
                    <a:lstStyle/>
                    <a:p>
                      <a:pPr algn="ctr" fontAlgn="base"/>
                      <a:r>
                        <a:rPr lang="en-US" sz="1600" b="0" dirty="0">
                          <a:effectLst/>
                          <a:latin typeface="Arial" panose="020B0604020202020204" pitchFamily="34" charset="0"/>
                          <a:cs typeface="Arial" panose="020B0604020202020204" pitchFamily="34" charset="0"/>
                        </a:rPr>
                        <a:t>59.1 / 3.4 / 22.1</a:t>
                      </a:r>
                      <a:endParaRPr lang="en-US" sz="1600" b="0" i="0" dirty="0">
                        <a:effectLst/>
                        <a:latin typeface="Arial" panose="020B0604020202020204" pitchFamily="34" charset="0"/>
                        <a:cs typeface="Arial" panose="020B0604020202020204" pitchFamily="34" charset="0"/>
                      </a:endParaRPr>
                    </a:p>
                  </a:txBody>
                  <a:tcPr marL="29188" marR="29188" marT="17513" marB="11675" anchor="ctr"/>
                </a:tc>
                <a:extLst>
                  <a:ext uri="{0D108BD9-81ED-4DB2-BD59-A6C34878D82A}">
                    <a16:rowId xmlns:a16="http://schemas.microsoft.com/office/drawing/2014/main" val="1650571349"/>
                  </a:ext>
                </a:extLst>
              </a:tr>
              <a:tr h="194395">
                <a:tc>
                  <a:txBody>
                    <a:bodyPr/>
                    <a:lstStyle/>
                    <a:p>
                      <a:pPr algn="l" fontAlgn="t"/>
                      <a:r>
                        <a:rPr lang="en-US" sz="1600" b="0" dirty="0">
                          <a:effectLst/>
                          <a:latin typeface="Arial" panose="020B0604020202020204" pitchFamily="34" charset="0"/>
                          <a:cs typeface="Arial" panose="020B0604020202020204" pitchFamily="34" charset="0"/>
                        </a:rPr>
                        <a:t>MMR status, pMMR/dMMR (%)</a:t>
                      </a:r>
                      <a:endParaRPr lang="en-US" sz="1600" b="0" i="0" dirty="0">
                        <a:effectLst/>
                        <a:latin typeface="Arial" panose="020B0604020202020204" pitchFamily="34" charset="0"/>
                        <a:cs typeface="Arial" panose="020B0604020202020204" pitchFamily="34" charset="0"/>
                      </a:endParaRPr>
                    </a:p>
                  </a:txBody>
                  <a:tcPr marL="160532" marR="29188" marT="17513" marB="11675"/>
                </a:tc>
                <a:tc>
                  <a:txBody>
                    <a:bodyPr/>
                    <a:lstStyle/>
                    <a:p>
                      <a:pPr algn="ctr" fontAlgn="t"/>
                      <a:r>
                        <a:rPr lang="en-US" sz="1600" b="0" dirty="0">
                          <a:effectLst/>
                          <a:latin typeface="Arial" panose="020B0604020202020204" pitchFamily="34" charset="0"/>
                          <a:cs typeface="Arial" panose="020B0604020202020204" pitchFamily="34" charset="0"/>
                        </a:rPr>
                        <a:t>84.2 / 15.8</a:t>
                      </a:r>
                      <a:endParaRPr lang="en-US" sz="1600" b="0" i="0" dirty="0">
                        <a:effectLst/>
                        <a:latin typeface="Arial" panose="020B0604020202020204" pitchFamily="34" charset="0"/>
                        <a:cs typeface="Arial" panose="020B0604020202020204" pitchFamily="34" charset="0"/>
                      </a:endParaRPr>
                    </a:p>
                  </a:txBody>
                  <a:tcPr marL="29188" marR="29188" marT="17513" marB="11675"/>
                </a:tc>
                <a:tc>
                  <a:txBody>
                    <a:bodyPr/>
                    <a:lstStyle/>
                    <a:p>
                      <a:pPr algn="ctr" fontAlgn="t"/>
                      <a:r>
                        <a:rPr lang="en-US" sz="1600" b="0" dirty="0">
                          <a:effectLst/>
                          <a:latin typeface="Arial" panose="020B0604020202020204" pitchFamily="34" charset="0"/>
                          <a:cs typeface="Arial" panose="020B0604020202020204" pitchFamily="34" charset="0"/>
                        </a:rPr>
                        <a:t>84.4 / 15.6</a:t>
                      </a:r>
                      <a:endParaRPr lang="en-US" sz="1600" b="0" i="0" dirty="0">
                        <a:effectLst/>
                        <a:latin typeface="Arial" panose="020B0604020202020204" pitchFamily="34" charset="0"/>
                        <a:cs typeface="Arial" panose="020B0604020202020204" pitchFamily="34" charset="0"/>
                      </a:endParaRPr>
                    </a:p>
                  </a:txBody>
                  <a:tcPr marL="29188" marR="29188" marT="17513" marB="11675"/>
                </a:tc>
                <a:extLst>
                  <a:ext uri="{0D108BD9-81ED-4DB2-BD59-A6C34878D82A}">
                    <a16:rowId xmlns:a16="http://schemas.microsoft.com/office/drawing/2014/main" val="3823821120"/>
                  </a:ext>
                </a:extLst>
              </a:tr>
              <a:tr h="194395">
                <a:tc>
                  <a:txBody>
                    <a:bodyPr/>
                    <a:lstStyle/>
                    <a:p>
                      <a:pPr algn="l" fontAlgn="t"/>
                      <a:r>
                        <a:rPr lang="en-US" sz="1600" b="0" dirty="0">
                          <a:effectLst/>
                          <a:latin typeface="Arial" panose="020B0604020202020204" pitchFamily="34" charset="0"/>
                          <a:cs typeface="Arial" panose="020B0604020202020204" pitchFamily="34" charset="0"/>
                        </a:rPr>
                        <a:t>ECOG PS, 0 or 1 (%)</a:t>
                      </a:r>
                      <a:r>
                        <a:rPr lang="en-US" sz="900" b="0" dirty="0">
                          <a:effectLst/>
                          <a:latin typeface="Arial" panose="020B0604020202020204" pitchFamily="34" charset="0"/>
                          <a:cs typeface="Arial" panose="020B0604020202020204" pitchFamily="34" charset="0"/>
                        </a:rPr>
                        <a:t>§</a:t>
                      </a:r>
                      <a:endParaRPr lang="en-US" sz="900" b="0" i="0" dirty="0">
                        <a:effectLst/>
                        <a:latin typeface="Arial" panose="020B0604020202020204" pitchFamily="34" charset="0"/>
                        <a:cs typeface="Arial" panose="020B0604020202020204" pitchFamily="34" charset="0"/>
                      </a:endParaRPr>
                    </a:p>
                  </a:txBody>
                  <a:tcPr marL="160532" marR="29188" marT="17513" marB="11675"/>
                </a:tc>
                <a:tc>
                  <a:txBody>
                    <a:bodyPr/>
                    <a:lstStyle/>
                    <a:p>
                      <a:pPr algn="ctr" fontAlgn="base"/>
                      <a:r>
                        <a:rPr lang="en-US" sz="1600" b="0" dirty="0">
                          <a:effectLst/>
                          <a:latin typeface="Arial" panose="020B0604020202020204" pitchFamily="34" charset="0"/>
                          <a:cs typeface="Arial" panose="020B0604020202020204" pitchFamily="34" charset="0"/>
                        </a:rPr>
                        <a:t>59.9 / 39.9</a:t>
                      </a:r>
                      <a:endParaRPr lang="en-US" sz="1600" b="0" i="0" dirty="0">
                        <a:effectLst/>
                        <a:latin typeface="Arial" panose="020B0604020202020204" pitchFamily="34" charset="0"/>
                        <a:cs typeface="Arial" panose="020B0604020202020204" pitchFamily="34" charset="0"/>
                      </a:endParaRPr>
                    </a:p>
                  </a:txBody>
                  <a:tcPr marL="29188" marR="29188" marT="17513" marB="11675" anchor="ctr"/>
                </a:tc>
                <a:tc>
                  <a:txBody>
                    <a:bodyPr/>
                    <a:lstStyle/>
                    <a:p>
                      <a:pPr algn="ctr" fontAlgn="base"/>
                      <a:r>
                        <a:rPr lang="en-US" sz="1600" b="0" dirty="0">
                          <a:effectLst/>
                          <a:latin typeface="Arial" panose="020B0604020202020204" pitchFamily="34" charset="0"/>
                          <a:cs typeface="Arial" panose="020B0604020202020204" pitchFamily="34" charset="0"/>
                        </a:rPr>
                        <a:t>57.9 / 42.1</a:t>
                      </a:r>
                      <a:endParaRPr lang="en-US" sz="1600" b="0" i="0" dirty="0">
                        <a:effectLst/>
                        <a:latin typeface="Arial" panose="020B0604020202020204" pitchFamily="34" charset="0"/>
                        <a:cs typeface="Arial" panose="020B0604020202020204" pitchFamily="34" charset="0"/>
                      </a:endParaRPr>
                    </a:p>
                  </a:txBody>
                  <a:tcPr marL="29188" marR="29188" marT="17513" marB="11675" anchor="ctr"/>
                </a:tc>
                <a:extLst>
                  <a:ext uri="{0D108BD9-81ED-4DB2-BD59-A6C34878D82A}">
                    <a16:rowId xmlns:a16="http://schemas.microsoft.com/office/drawing/2014/main" val="3738741255"/>
                  </a:ext>
                </a:extLst>
              </a:tr>
              <a:tr h="194395">
                <a:tc>
                  <a:txBody>
                    <a:bodyPr/>
                    <a:lstStyle/>
                    <a:p>
                      <a:pPr algn="l" fontAlgn="t"/>
                      <a:r>
                        <a:rPr lang="en-US" sz="1600" b="0" dirty="0">
                          <a:effectLst/>
                          <a:latin typeface="Arial" panose="020B0604020202020204" pitchFamily="34" charset="0"/>
                          <a:cs typeface="Arial" panose="020B0604020202020204" pitchFamily="34" charset="0"/>
                        </a:rPr>
                        <a:t>History of Pelvic Irradiation(%)</a:t>
                      </a:r>
                      <a:endParaRPr lang="en-US" sz="1600" b="0" i="0" dirty="0">
                        <a:effectLst/>
                        <a:latin typeface="Arial" panose="020B0604020202020204" pitchFamily="34" charset="0"/>
                        <a:cs typeface="Arial" panose="020B0604020202020204" pitchFamily="34" charset="0"/>
                      </a:endParaRPr>
                    </a:p>
                  </a:txBody>
                  <a:tcPr marL="160532" marR="29188" marT="17513" marB="11675"/>
                </a:tc>
                <a:tc>
                  <a:txBody>
                    <a:bodyPr/>
                    <a:lstStyle/>
                    <a:p>
                      <a:pPr algn="ctr" fontAlgn="t"/>
                      <a:r>
                        <a:rPr lang="en-US" sz="1600" b="0" dirty="0">
                          <a:effectLst/>
                          <a:latin typeface="Arial" panose="020B0604020202020204" pitchFamily="34" charset="0"/>
                          <a:cs typeface="Arial" panose="020B0604020202020204" pitchFamily="34" charset="0"/>
                        </a:rPr>
                        <a:t>42.3</a:t>
                      </a:r>
                      <a:endParaRPr lang="en-US" sz="1600" b="0" i="0" dirty="0">
                        <a:effectLst/>
                        <a:latin typeface="Arial" panose="020B0604020202020204" pitchFamily="34" charset="0"/>
                        <a:cs typeface="Arial" panose="020B0604020202020204" pitchFamily="34" charset="0"/>
                      </a:endParaRPr>
                    </a:p>
                  </a:txBody>
                  <a:tcPr marL="29188" marR="29188" marT="17513" marB="11675"/>
                </a:tc>
                <a:tc>
                  <a:txBody>
                    <a:bodyPr/>
                    <a:lstStyle/>
                    <a:p>
                      <a:pPr algn="ctr" fontAlgn="t"/>
                      <a:r>
                        <a:rPr lang="en-US" sz="1600" b="0" dirty="0">
                          <a:effectLst/>
                          <a:latin typeface="Arial" panose="020B0604020202020204" pitchFamily="34" charset="0"/>
                          <a:cs typeface="Arial" panose="020B0604020202020204" pitchFamily="34" charset="0"/>
                        </a:rPr>
                        <a:t>44.7</a:t>
                      </a:r>
                      <a:endParaRPr lang="en-US" sz="1600" b="0" i="0" dirty="0">
                        <a:effectLst/>
                        <a:latin typeface="Arial" panose="020B0604020202020204" pitchFamily="34" charset="0"/>
                        <a:cs typeface="Arial" panose="020B0604020202020204" pitchFamily="34" charset="0"/>
                      </a:endParaRPr>
                    </a:p>
                  </a:txBody>
                  <a:tcPr marL="29188" marR="29188" marT="17513" marB="11675"/>
                </a:tc>
                <a:extLst>
                  <a:ext uri="{0D108BD9-81ED-4DB2-BD59-A6C34878D82A}">
                    <a16:rowId xmlns:a16="http://schemas.microsoft.com/office/drawing/2014/main" val="3341473112"/>
                  </a:ext>
                </a:extLst>
              </a:tr>
              <a:tr h="194395">
                <a:tc>
                  <a:txBody>
                    <a:bodyPr/>
                    <a:lstStyle/>
                    <a:p>
                      <a:pPr algn="l" fontAlgn="t"/>
                      <a:r>
                        <a:rPr lang="en-US" sz="1600" b="0" dirty="0">
                          <a:effectLst/>
                          <a:latin typeface="Arial" panose="020B0604020202020204" pitchFamily="34" charset="0"/>
                          <a:cs typeface="Arial" panose="020B0604020202020204" pitchFamily="34" charset="0"/>
                        </a:rPr>
                        <a:t>Histologic Features at Initial Diagnosis, n (%)</a:t>
                      </a:r>
                      <a:r>
                        <a:rPr lang="en-US" sz="1000" b="0" dirty="0">
                          <a:effectLst/>
                          <a:latin typeface="Work Sans" pitchFamily="2" charset="0"/>
                          <a:cs typeface="Arial" panose="020B0604020202020204" pitchFamily="34" charset="0"/>
                        </a:rPr>
                        <a:t>¶</a:t>
                      </a:r>
                      <a:endParaRPr lang="en-US" sz="1000" b="0" i="0" dirty="0">
                        <a:effectLst/>
                        <a:latin typeface="Arial" panose="020B0604020202020204" pitchFamily="34" charset="0"/>
                        <a:cs typeface="Arial" panose="020B0604020202020204" pitchFamily="34" charset="0"/>
                      </a:endParaRPr>
                    </a:p>
                  </a:txBody>
                  <a:tcPr marL="160532" marR="29188" marT="17513" marB="11675"/>
                </a:tc>
                <a:tc>
                  <a:txBody>
                    <a:bodyPr/>
                    <a:lstStyle/>
                    <a:p>
                      <a:pPr algn="ctr" fontAlgn="base"/>
                      <a:endParaRPr lang="en-US" sz="1600" b="0" i="0" dirty="0">
                        <a:effectLst/>
                        <a:latin typeface="Arial" panose="020B0604020202020204" pitchFamily="34" charset="0"/>
                        <a:cs typeface="Arial" panose="020B0604020202020204" pitchFamily="34" charset="0"/>
                      </a:endParaRPr>
                    </a:p>
                  </a:txBody>
                  <a:tcPr marL="29188" marR="29188" marT="17513" marB="11675" anchor="ctr"/>
                </a:tc>
                <a:tc>
                  <a:txBody>
                    <a:bodyPr/>
                    <a:lstStyle/>
                    <a:p>
                      <a:pPr algn="ctr" fontAlgn="base"/>
                      <a:endParaRPr lang="en-US" sz="1600" b="0" i="0" dirty="0">
                        <a:effectLst/>
                        <a:latin typeface="Arial" panose="020B0604020202020204" pitchFamily="34" charset="0"/>
                        <a:cs typeface="Arial" panose="020B0604020202020204" pitchFamily="34" charset="0"/>
                      </a:endParaRPr>
                    </a:p>
                  </a:txBody>
                  <a:tcPr marL="29188" marR="29188" marT="17513" marB="11675" anchor="ctr"/>
                </a:tc>
                <a:extLst>
                  <a:ext uri="{0D108BD9-81ED-4DB2-BD59-A6C34878D82A}">
                    <a16:rowId xmlns:a16="http://schemas.microsoft.com/office/drawing/2014/main" val="2968307382"/>
                  </a:ext>
                </a:extLst>
              </a:tr>
              <a:tr h="194395">
                <a:tc>
                  <a:txBody>
                    <a:bodyPr/>
                    <a:lstStyle/>
                    <a:p>
                      <a:pPr lvl="1" algn="l" fontAlgn="t"/>
                      <a:r>
                        <a:rPr lang="en-US" sz="1600" b="0" dirty="0">
                          <a:effectLst/>
                          <a:latin typeface="Arial" panose="020B0604020202020204" pitchFamily="34" charset="0"/>
                          <a:cs typeface="Arial" panose="020B0604020202020204" pitchFamily="34" charset="0"/>
                        </a:rPr>
                        <a:t>Endometrioid carcinoma</a:t>
                      </a:r>
                      <a:endParaRPr lang="en-US" sz="1600" b="0" i="0" dirty="0">
                        <a:effectLst/>
                        <a:latin typeface="Arial" panose="020B0604020202020204" pitchFamily="34" charset="0"/>
                        <a:cs typeface="Arial" panose="020B0604020202020204" pitchFamily="34" charset="0"/>
                      </a:endParaRPr>
                    </a:p>
                  </a:txBody>
                  <a:tcPr marL="160532" marR="29188" marT="17513" marB="11675"/>
                </a:tc>
                <a:tc>
                  <a:txBody>
                    <a:bodyPr/>
                    <a:lstStyle/>
                    <a:p>
                      <a:pPr algn="ctr" fontAlgn="t"/>
                      <a:r>
                        <a:rPr lang="en-US" sz="1600" b="0" dirty="0">
                          <a:effectLst/>
                          <a:latin typeface="Arial" panose="020B0604020202020204" pitchFamily="34" charset="0"/>
                          <a:cs typeface="Arial" panose="020B0604020202020204" pitchFamily="34" charset="0"/>
                        </a:rPr>
                        <a:t>243 (59.1)</a:t>
                      </a:r>
                      <a:endParaRPr lang="en-US" sz="1600" b="0" i="0" dirty="0">
                        <a:effectLst/>
                        <a:latin typeface="Arial" panose="020B0604020202020204" pitchFamily="34" charset="0"/>
                        <a:cs typeface="Arial" panose="020B0604020202020204" pitchFamily="34" charset="0"/>
                      </a:endParaRPr>
                    </a:p>
                  </a:txBody>
                  <a:tcPr marL="29188" marR="29188" marT="17513" marB="11675"/>
                </a:tc>
                <a:tc>
                  <a:txBody>
                    <a:bodyPr/>
                    <a:lstStyle/>
                    <a:p>
                      <a:pPr algn="ctr" fontAlgn="t"/>
                      <a:r>
                        <a:rPr lang="en-US" sz="1600" b="0" dirty="0">
                          <a:effectLst/>
                          <a:latin typeface="Arial" panose="020B0604020202020204" pitchFamily="34" charset="0"/>
                          <a:cs typeface="Arial" panose="020B0604020202020204" pitchFamily="34" charset="0"/>
                        </a:rPr>
                        <a:t>254 (61.1)</a:t>
                      </a:r>
                      <a:endParaRPr lang="en-US" sz="1600" b="0" i="0" dirty="0">
                        <a:effectLst/>
                        <a:latin typeface="Arial" panose="020B0604020202020204" pitchFamily="34" charset="0"/>
                        <a:cs typeface="Arial" panose="020B0604020202020204" pitchFamily="34" charset="0"/>
                      </a:endParaRPr>
                    </a:p>
                  </a:txBody>
                  <a:tcPr marL="29188" marR="29188" marT="17513" marB="11675"/>
                </a:tc>
                <a:extLst>
                  <a:ext uri="{0D108BD9-81ED-4DB2-BD59-A6C34878D82A}">
                    <a16:rowId xmlns:a16="http://schemas.microsoft.com/office/drawing/2014/main" val="4022618732"/>
                  </a:ext>
                </a:extLst>
              </a:tr>
              <a:tr h="194395">
                <a:tc>
                  <a:txBody>
                    <a:bodyPr/>
                    <a:lstStyle/>
                    <a:p>
                      <a:pPr lvl="1" algn="l" fontAlgn="base"/>
                      <a:r>
                        <a:rPr lang="en-US" sz="1600" b="0" dirty="0">
                          <a:effectLst/>
                          <a:latin typeface="Arial" panose="020B0604020202020204" pitchFamily="34" charset="0"/>
                          <a:cs typeface="Arial" panose="020B0604020202020204" pitchFamily="34" charset="0"/>
                        </a:rPr>
                        <a:t>High Grade</a:t>
                      </a:r>
                      <a:endParaRPr lang="en-US" sz="1600" b="0" i="0" dirty="0">
                        <a:effectLst/>
                        <a:latin typeface="Arial" panose="020B0604020202020204" pitchFamily="34" charset="0"/>
                        <a:cs typeface="Arial" panose="020B0604020202020204" pitchFamily="34" charset="0"/>
                      </a:endParaRPr>
                    </a:p>
                  </a:txBody>
                  <a:tcPr marL="160532" marR="29188" marT="17513" marB="11675" anchor="ctr"/>
                </a:tc>
                <a:tc>
                  <a:txBody>
                    <a:bodyPr/>
                    <a:lstStyle/>
                    <a:p>
                      <a:pPr algn="ctr" fontAlgn="base"/>
                      <a:r>
                        <a:rPr lang="en-US" sz="1600" b="0" dirty="0">
                          <a:effectLst/>
                          <a:latin typeface="Arial" panose="020B0604020202020204" pitchFamily="34" charset="0"/>
                          <a:cs typeface="Arial" panose="020B0604020202020204" pitchFamily="34" charset="0"/>
                        </a:rPr>
                        <a:t>94 (22.9)</a:t>
                      </a:r>
                      <a:endParaRPr lang="en-US" sz="1600" b="0" i="0" dirty="0">
                        <a:effectLst/>
                        <a:latin typeface="Arial" panose="020B0604020202020204" pitchFamily="34" charset="0"/>
                        <a:cs typeface="Arial" panose="020B0604020202020204" pitchFamily="34" charset="0"/>
                      </a:endParaRPr>
                    </a:p>
                  </a:txBody>
                  <a:tcPr marL="29188" marR="29188" marT="17513" marB="11675" anchor="ctr"/>
                </a:tc>
                <a:tc>
                  <a:txBody>
                    <a:bodyPr/>
                    <a:lstStyle/>
                    <a:p>
                      <a:pPr algn="ctr" fontAlgn="base"/>
                      <a:r>
                        <a:rPr lang="en-US" sz="1600" b="0" dirty="0">
                          <a:effectLst/>
                          <a:latin typeface="Arial" panose="020B0604020202020204" pitchFamily="34" charset="0"/>
                          <a:cs typeface="Arial" panose="020B0604020202020204" pitchFamily="34" charset="0"/>
                        </a:rPr>
                        <a:t>90 (21.6)</a:t>
                      </a:r>
                      <a:endParaRPr lang="en-US" sz="1600" b="0" i="0" dirty="0">
                        <a:effectLst/>
                        <a:latin typeface="Arial" panose="020B0604020202020204" pitchFamily="34" charset="0"/>
                        <a:cs typeface="Arial" panose="020B0604020202020204" pitchFamily="34" charset="0"/>
                      </a:endParaRPr>
                    </a:p>
                  </a:txBody>
                  <a:tcPr marL="29188" marR="29188" marT="17513" marB="11675" anchor="ctr"/>
                </a:tc>
                <a:extLst>
                  <a:ext uri="{0D108BD9-81ED-4DB2-BD59-A6C34878D82A}">
                    <a16:rowId xmlns:a16="http://schemas.microsoft.com/office/drawing/2014/main" val="3049006493"/>
                  </a:ext>
                </a:extLst>
              </a:tr>
              <a:tr h="194395">
                <a:tc>
                  <a:txBody>
                    <a:bodyPr/>
                    <a:lstStyle/>
                    <a:p>
                      <a:pPr lvl="1" algn="l" fontAlgn="base"/>
                      <a:r>
                        <a:rPr lang="en-US" sz="1600" b="0" dirty="0">
                          <a:effectLst/>
                          <a:latin typeface="Arial" panose="020B0604020202020204" pitchFamily="34" charset="0"/>
                          <a:cs typeface="Arial" panose="020B0604020202020204" pitchFamily="34" charset="0"/>
                        </a:rPr>
                        <a:t>Low Grade</a:t>
                      </a:r>
                      <a:endParaRPr lang="en-US" sz="1600" b="0" i="0" dirty="0">
                        <a:effectLst/>
                        <a:latin typeface="Arial" panose="020B0604020202020204" pitchFamily="34" charset="0"/>
                        <a:cs typeface="Arial" panose="020B0604020202020204" pitchFamily="34" charset="0"/>
                      </a:endParaRPr>
                    </a:p>
                  </a:txBody>
                  <a:tcPr marL="160532" marR="29188" marT="17513" marB="11675" anchor="ctr"/>
                </a:tc>
                <a:tc>
                  <a:txBody>
                    <a:bodyPr/>
                    <a:lstStyle/>
                    <a:p>
                      <a:pPr algn="ctr" fontAlgn="base"/>
                      <a:r>
                        <a:rPr lang="en-US" sz="1600" b="0" dirty="0">
                          <a:effectLst/>
                          <a:latin typeface="Arial" panose="020B0604020202020204" pitchFamily="34" charset="0"/>
                          <a:cs typeface="Arial" panose="020B0604020202020204" pitchFamily="34" charset="0"/>
                        </a:rPr>
                        <a:t>59 (14.4)</a:t>
                      </a:r>
                      <a:endParaRPr lang="en-US" sz="1600" b="0" i="0" dirty="0">
                        <a:effectLst/>
                        <a:latin typeface="Arial" panose="020B0604020202020204" pitchFamily="34" charset="0"/>
                        <a:cs typeface="Arial" panose="020B0604020202020204" pitchFamily="34" charset="0"/>
                      </a:endParaRPr>
                    </a:p>
                  </a:txBody>
                  <a:tcPr marL="29188" marR="29188" marT="17513" marB="11675" anchor="ctr"/>
                </a:tc>
                <a:tc>
                  <a:txBody>
                    <a:bodyPr/>
                    <a:lstStyle/>
                    <a:p>
                      <a:pPr algn="ctr" fontAlgn="base"/>
                      <a:r>
                        <a:rPr lang="en-US" sz="1600" b="0" dirty="0">
                          <a:effectLst/>
                          <a:latin typeface="Arial" panose="020B0604020202020204" pitchFamily="34" charset="0"/>
                          <a:cs typeface="Arial" panose="020B0604020202020204" pitchFamily="34" charset="0"/>
                        </a:rPr>
                        <a:t>54 (13.0)</a:t>
                      </a:r>
                      <a:endParaRPr lang="en-US" sz="1600" b="0" i="0" dirty="0">
                        <a:effectLst/>
                        <a:latin typeface="Arial" panose="020B0604020202020204" pitchFamily="34" charset="0"/>
                        <a:cs typeface="Arial" panose="020B0604020202020204" pitchFamily="34" charset="0"/>
                      </a:endParaRPr>
                    </a:p>
                  </a:txBody>
                  <a:tcPr marL="29188" marR="29188" marT="17513" marB="11675" anchor="ctr"/>
                </a:tc>
                <a:extLst>
                  <a:ext uri="{0D108BD9-81ED-4DB2-BD59-A6C34878D82A}">
                    <a16:rowId xmlns:a16="http://schemas.microsoft.com/office/drawing/2014/main" val="3409894438"/>
                  </a:ext>
                </a:extLst>
              </a:tr>
              <a:tr h="194395">
                <a:tc>
                  <a:txBody>
                    <a:bodyPr/>
                    <a:lstStyle/>
                    <a:p>
                      <a:pPr lvl="1" algn="l" fontAlgn="base"/>
                      <a:r>
                        <a:rPr lang="en-US" sz="1600" b="0" dirty="0">
                          <a:effectLst/>
                          <a:latin typeface="Arial" panose="020B0604020202020204" pitchFamily="34" charset="0"/>
                          <a:cs typeface="Arial" panose="020B0604020202020204" pitchFamily="34" charset="0"/>
                        </a:rPr>
                        <a:t>Not Specified</a:t>
                      </a:r>
                      <a:r>
                        <a:rPr lang="en-US" sz="1600" b="0" baseline="30000" dirty="0">
                          <a:effectLst/>
                          <a:latin typeface="Arial" panose="020B0604020202020204" pitchFamily="34" charset="0"/>
                          <a:cs typeface="Arial" panose="020B0604020202020204" pitchFamily="34" charset="0"/>
                        </a:rPr>
                        <a:t> ǁ</a:t>
                      </a:r>
                      <a:endParaRPr lang="en-US" sz="1600" b="0" i="0" baseline="30000" dirty="0">
                        <a:solidFill>
                          <a:schemeClr val="tx1"/>
                        </a:solidFill>
                        <a:effectLst/>
                        <a:latin typeface="Work Sans" pitchFamily="2" charset="0"/>
                        <a:cs typeface="Arial" panose="020B0604020202020204" pitchFamily="34" charset="0"/>
                      </a:endParaRPr>
                    </a:p>
                  </a:txBody>
                  <a:tcPr marL="160532" marR="29188" marT="17513" marB="11675" anchor="ctr"/>
                </a:tc>
                <a:tc>
                  <a:txBody>
                    <a:bodyPr/>
                    <a:lstStyle/>
                    <a:p>
                      <a:pPr algn="ctr" fontAlgn="base"/>
                      <a:r>
                        <a:rPr lang="en-US" sz="1600" b="0" dirty="0">
                          <a:effectLst/>
                          <a:latin typeface="Arial" panose="020B0604020202020204" pitchFamily="34" charset="0"/>
                          <a:cs typeface="Arial" panose="020B0604020202020204" pitchFamily="34" charset="0"/>
                        </a:rPr>
                        <a:t>90 (21.9)</a:t>
                      </a:r>
                      <a:endParaRPr lang="en-US" sz="1600" b="0" i="0" dirty="0">
                        <a:effectLst/>
                        <a:latin typeface="Arial" panose="020B0604020202020204" pitchFamily="34" charset="0"/>
                        <a:cs typeface="Arial" panose="020B0604020202020204" pitchFamily="34" charset="0"/>
                      </a:endParaRPr>
                    </a:p>
                  </a:txBody>
                  <a:tcPr marL="29188" marR="29188" marT="17513" marB="11675" anchor="ctr"/>
                </a:tc>
                <a:tc>
                  <a:txBody>
                    <a:bodyPr/>
                    <a:lstStyle/>
                    <a:p>
                      <a:pPr algn="ctr" fontAlgn="base"/>
                      <a:r>
                        <a:rPr lang="en-US" sz="1600" b="0" dirty="0">
                          <a:effectLst/>
                          <a:latin typeface="Arial" panose="020B0604020202020204" pitchFamily="34" charset="0"/>
                          <a:cs typeface="Arial" panose="020B0604020202020204" pitchFamily="34" charset="0"/>
                        </a:rPr>
                        <a:t>110 (26.4)</a:t>
                      </a:r>
                      <a:endParaRPr lang="en-US" sz="1600" b="0" i="0" dirty="0">
                        <a:effectLst/>
                        <a:latin typeface="Arial" panose="020B0604020202020204" pitchFamily="34" charset="0"/>
                        <a:cs typeface="Arial" panose="020B0604020202020204" pitchFamily="34" charset="0"/>
                      </a:endParaRPr>
                    </a:p>
                  </a:txBody>
                  <a:tcPr marL="29188" marR="29188" marT="17513" marB="11675" anchor="ctr"/>
                </a:tc>
                <a:extLst>
                  <a:ext uri="{0D108BD9-81ED-4DB2-BD59-A6C34878D82A}">
                    <a16:rowId xmlns:a16="http://schemas.microsoft.com/office/drawing/2014/main" val="4092809613"/>
                  </a:ext>
                </a:extLst>
              </a:tr>
              <a:tr h="194395">
                <a:tc>
                  <a:txBody>
                    <a:bodyPr/>
                    <a:lstStyle/>
                    <a:p>
                      <a:pPr lvl="1" algn="l" fontAlgn="t"/>
                      <a:r>
                        <a:rPr lang="en-US" sz="1600" b="0" dirty="0">
                          <a:effectLst/>
                          <a:latin typeface="Arial" panose="020B0604020202020204" pitchFamily="34" charset="0"/>
                          <a:cs typeface="Arial" panose="020B0604020202020204" pitchFamily="34" charset="0"/>
                        </a:rPr>
                        <a:t>Serous Carcinoma</a:t>
                      </a:r>
                      <a:endParaRPr lang="en-US" sz="1600" b="0" i="0" dirty="0">
                        <a:effectLst/>
                        <a:latin typeface="Arial" panose="020B0604020202020204" pitchFamily="34" charset="0"/>
                        <a:cs typeface="Arial" panose="020B0604020202020204" pitchFamily="34" charset="0"/>
                      </a:endParaRPr>
                    </a:p>
                  </a:txBody>
                  <a:tcPr marL="160532" marR="29188" marT="17513" marB="11675"/>
                </a:tc>
                <a:tc>
                  <a:txBody>
                    <a:bodyPr/>
                    <a:lstStyle/>
                    <a:p>
                      <a:pPr algn="ctr" fontAlgn="t"/>
                      <a:r>
                        <a:rPr lang="en-US" sz="1600" b="0" dirty="0">
                          <a:effectLst/>
                          <a:latin typeface="Arial" panose="020B0604020202020204" pitchFamily="34" charset="0"/>
                          <a:cs typeface="Arial" panose="020B0604020202020204" pitchFamily="34" charset="0"/>
                        </a:rPr>
                        <a:t>103 (25.1)</a:t>
                      </a:r>
                      <a:endParaRPr lang="en-US" sz="1600" b="0" i="0" dirty="0">
                        <a:effectLst/>
                        <a:latin typeface="Arial" panose="020B0604020202020204" pitchFamily="34" charset="0"/>
                        <a:cs typeface="Arial" panose="020B0604020202020204" pitchFamily="34" charset="0"/>
                      </a:endParaRPr>
                    </a:p>
                  </a:txBody>
                  <a:tcPr marL="29188" marR="29188" marT="17513" marB="11675"/>
                </a:tc>
                <a:tc>
                  <a:txBody>
                    <a:bodyPr/>
                    <a:lstStyle/>
                    <a:p>
                      <a:pPr algn="ctr" fontAlgn="t"/>
                      <a:r>
                        <a:rPr lang="en-US" sz="1600" b="0" dirty="0">
                          <a:effectLst/>
                          <a:latin typeface="Arial" panose="020B0604020202020204" pitchFamily="34" charset="0"/>
                          <a:cs typeface="Arial" panose="020B0604020202020204" pitchFamily="34" charset="0"/>
                        </a:rPr>
                        <a:t>115 (27.6)</a:t>
                      </a:r>
                      <a:endParaRPr lang="en-US" sz="1600" b="0" i="0" dirty="0">
                        <a:effectLst/>
                        <a:latin typeface="Arial" panose="020B0604020202020204" pitchFamily="34" charset="0"/>
                        <a:cs typeface="Arial" panose="020B0604020202020204" pitchFamily="34" charset="0"/>
                      </a:endParaRPr>
                    </a:p>
                  </a:txBody>
                  <a:tcPr marL="29188" marR="29188" marT="17513" marB="11675"/>
                </a:tc>
                <a:extLst>
                  <a:ext uri="{0D108BD9-81ED-4DB2-BD59-A6C34878D82A}">
                    <a16:rowId xmlns:a16="http://schemas.microsoft.com/office/drawing/2014/main" val="3737025875"/>
                  </a:ext>
                </a:extLst>
              </a:tr>
              <a:tr h="194395">
                <a:tc>
                  <a:txBody>
                    <a:bodyPr/>
                    <a:lstStyle/>
                    <a:p>
                      <a:pPr lvl="1" algn="l" fontAlgn="t"/>
                      <a:r>
                        <a:rPr lang="en-US" sz="1600" b="0" dirty="0">
                          <a:effectLst/>
                          <a:latin typeface="Arial" panose="020B0604020202020204" pitchFamily="34" charset="0"/>
                          <a:cs typeface="Arial" panose="020B0604020202020204" pitchFamily="34" charset="0"/>
                        </a:rPr>
                        <a:t>Clear-cell Carcinoma</a:t>
                      </a:r>
                      <a:endParaRPr lang="en-US" sz="1600" b="0" i="0" dirty="0">
                        <a:effectLst/>
                        <a:latin typeface="Arial" panose="020B0604020202020204" pitchFamily="34" charset="0"/>
                        <a:cs typeface="Arial" panose="020B0604020202020204" pitchFamily="34" charset="0"/>
                      </a:endParaRPr>
                    </a:p>
                  </a:txBody>
                  <a:tcPr marL="160532" marR="29188" marT="17513" marB="11675"/>
                </a:tc>
                <a:tc>
                  <a:txBody>
                    <a:bodyPr/>
                    <a:lstStyle/>
                    <a:p>
                      <a:pPr algn="ctr" fontAlgn="t"/>
                      <a:r>
                        <a:rPr lang="en-US" sz="1600" b="0" dirty="0">
                          <a:effectLst/>
                          <a:latin typeface="Arial" panose="020B0604020202020204" pitchFamily="34" charset="0"/>
                          <a:cs typeface="Arial" panose="020B0604020202020204" pitchFamily="34" charset="0"/>
                        </a:rPr>
                        <a:t>30 (7.3)</a:t>
                      </a:r>
                      <a:endParaRPr lang="en-US" sz="1600" b="0" i="0" dirty="0">
                        <a:effectLst/>
                        <a:latin typeface="Arial" panose="020B0604020202020204" pitchFamily="34" charset="0"/>
                        <a:cs typeface="Arial" panose="020B0604020202020204" pitchFamily="34" charset="0"/>
                      </a:endParaRPr>
                    </a:p>
                  </a:txBody>
                  <a:tcPr marL="29188" marR="29188" marT="17513" marB="11675"/>
                </a:tc>
                <a:tc>
                  <a:txBody>
                    <a:bodyPr/>
                    <a:lstStyle/>
                    <a:p>
                      <a:pPr algn="ctr" fontAlgn="t"/>
                      <a:r>
                        <a:rPr lang="en-US" sz="1600" b="0" dirty="0">
                          <a:effectLst/>
                          <a:latin typeface="Arial" panose="020B0604020202020204" pitchFamily="34" charset="0"/>
                          <a:cs typeface="Arial" panose="020B0604020202020204" pitchFamily="34" charset="0"/>
                        </a:rPr>
                        <a:t>17 (4.1)</a:t>
                      </a:r>
                      <a:endParaRPr lang="en-US" sz="1600" b="0" i="0" dirty="0">
                        <a:effectLst/>
                        <a:latin typeface="Arial" panose="020B0604020202020204" pitchFamily="34" charset="0"/>
                        <a:cs typeface="Arial" panose="020B0604020202020204" pitchFamily="34" charset="0"/>
                      </a:endParaRPr>
                    </a:p>
                  </a:txBody>
                  <a:tcPr marL="29188" marR="29188" marT="17513" marB="11675"/>
                </a:tc>
                <a:extLst>
                  <a:ext uri="{0D108BD9-81ED-4DB2-BD59-A6C34878D82A}">
                    <a16:rowId xmlns:a16="http://schemas.microsoft.com/office/drawing/2014/main" val="368192199"/>
                  </a:ext>
                </a:extLst>
              </a:tr>
              <a:tr h="305719">
                <a:tc>
                  <a:txBody>
                    <a:bodyPr/>
                    <a:lstStyle/>
                    <a:p>
                      <a:pPr lvl="1" algn="l" fontAlgn="t"/>
                      <a:r>
                        <a:rPr lang="en-US" sz="1600" b="0" dirty="0">
                          <a:effectLst/>
                          <a:latin typeface="Arial" panose="020B0604020202020204" pitchFamily="34" charset="0"/>
                          <a:cs typeface="Arial" panose="020B0604020202020204" pitchFamily="34" charset="0"/>
                        </a:rPr>
                        <a:t>Mixed Features</a:t>
                      </a:r>
                      <a:endParaRPr lang="en-US" sz="1600" b="0" i="0" dirty="0">
                        <a:effectLst/>
                        <a:latin typeface="Arial" panose="020B0604020202020204" pitchFamily="34" charset="0"/>
                        <a:cs typeface="Arial" panose="020B0604020202020204" pitchFamily="34" charset="0"/>
                      </a:endParaRPr>
                    </a:p>
                  </a:txBody>
                  <a:tcPr marL="160532" marR="29188" marT="17513" marB="8756"/>
                </a:tc>
                <a:tc>
                  <a:txBody>
                    <a:bodyPr/>
                    <a:lstStyle/>
                    <a:p>
                      <a:pPr algn="ctr" fontAlgn="t"/>
                      <a:r>
                        <a:rPr lang="en-US" sz="1600" b="0" dirty="0">
                          <a:effectLst/>
                          <a:latin typeface="Arial" panose="020B0604020202020204" pitchFamily="34" charset="0"/>
                          <a:cs typeface="Arial" panose="020B0604020202020204" pitchFamily="34" charset="0"/>
                        </a:rPr>
                        <a:t>22 (5.4)</a:t>
                      </a:r>
                      <a:endParaRPr lang="en-US" sz="1600" b="0" i="0" dirty="0">
                        <a:effectLst/>
                        <a:latin typeface="Arial" panose="020B0604020202020204" pitchFamily="34" charset="0"/>
                        <a:cs typeface="Arial" panose="020B0604020202020204" pitchFamily="34" charset="0"/>
                      </a:endParaRPr>
                    </a:p>
                  </a:txBody>
                  <a:tcPr marL="29188" marR="29188" marT="17513" marB="8756"/>
                </a:tc>
                <a:tc>
                  <a:txBody>
                    <a:bodyPr/>
                    <a:lstStyle/>
                    <a:p>
                      <a:pPr algn="ctr" fontAlgn="t"/>
                      <a:r>
                        <a:rPr lang="en-US" sz="1600" b="0" dirty="0">
                          <a:effectLst/>
                          <a:latin typeface="Arial" panose="020B0604020202020204" pitchFamily="34" charset="0"/>
                          <a:cs typeface="Arial" panose="020B0604020202020204" pitchFamily="34" charset="0"/>
                        </a:rPr>
                        <a:t>16 (3.8)</a:t>
                      </a:r>
                      <a:endParaRPr lang="en-US" sz="1600" b="0" i="0" dirty="0">
                        <a:effectLst/>
                        <a:latin typeface="Arial" panose="020B0604020202020204" pitchFamily="34" charset="0"/>
                        <a:cs typeface="Arial" panose="020B0604020202020204" pitchFamily="34" charset="0"/>
                      </a:endParaRPr>
                    </a:p>
                  </a:txBody>
                  <a:tcPr marL="29188" marR="29188" marT="17513" marB="8756"/>
                </a:tc>
                <a:extLst>
                  <a:ext uri="{0D108BD9-81ED-4DB2-BD59-A6C34878D82A}">
                    <a16:rowId xmlns:a16="http://schemas.microsoft.com/office/drawing/2014/main" val="3575551929"/>
                  </a:ext>
                </a:extLst>
              </a:tr>
            </a:tbl>
          </a:graphicData>
        </a:graphic>
      </p:graphicFrame>
      <p:sp>
        <p:nvSpPr>
          <p:cNvPr id="4" name="TextBox 3">
            <a:extLst>
              <a:ext uri="{FF2B5EF4-FFF2-40B4-BE49-F238E27FC236}">
                <a16:creationId xmlns:a16="http://schemas.microsoft.com/office/drawing/2014/main" id="{844A64E1-55EA-B52B-B5B1-B8A6E3D1AF50}"/>
              </a:ext>
            </a:extLst>
          </p:cNvPr>
          <p:cNvSpPr txBox="1"/>
          <p:nvPr/>
        </p:nvSpPr>
        <p:spPr>
          <a:xfrm>
            <a:off x="8122060" y="6469721"/>
            <a:ext cx="372566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Adapted from: Makker V, et al. </a:t>
            </a:r>
            <a:r>
              <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Engl J Med. </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2022;386:437-448.</a:t>
            </a:r>
          </a:p>
        </p:txBody>
      </p:sp>
      <p:sp>
        <p:nvSpPr>
          <p:cNvPr id="8" name="TextBox 7">
            <a:extLst>
              <a:ext uri="{FF2B5EF4-FFF2-40B4-BE49-F238E27FC236}">
                <a16:creationId xmlns:a16="http://schemas.microsoft.com/office/drawing/2014/main" id="{849C2B8D-1BE0-6E75-A007-4D849C33FDEB}"/>
              </a:ext>
            </a:extLst>
          </p:cNvPr>
          <p:cNvSpPr txBox="1"/>
          <p:nvPr/>
        </p:nvSpPr>
        <p:spPr>
          <a:xfrm>
            <a:off x="1421515" y="5004526"/>
            <a:ext cx="9348969" cy="1200329"/>
          </a:xfrm>
          <a:prstGeom prst="rect">
            <a:avLst/>
          </a:prstGeom>
          <a:solidFill>
            <a:srgbClr val="00206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Percentages may not total 100 because of rounding. The term dMMR denotes mismatch repair–deficient, MMR mismatch repair, and pMMR mismatch repair–proficient.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Race was reported by the patient. Data on race were missing for 36 patients (8.8%) in the lenvatinib–pembrolizumab group and for 44 (10.6%) in the chemotherapy group.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Other races or ethnic groups (reported by 12 patients [2.9%] in the lenvatinib–pembrolizumab group and by 20 [4.8%] in the chemotherapy group) included American Indian or Alaska Native, Native Hawaiian, or Other Pacific Islander, and multiple.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Eastern Cooperative Oncology Group (ECOG) performance-status scores are assessed on a 5-point scale, with higher scores indicating greater disability.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One patient in the lenvatinib–pembrolizumab group had an ECOG performance status score of 3 (was enrolled in error).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Information regarding histologic features at diagnosis for categories that included less than 5% of the patients is provided in Table S2.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The “not specified” category included endometrioid carcinoma (grade not specified) and endometrioid carcinoma with squamous differentiation.</a:t>
            </a:r>
          </a:p>
        </p:txBody>
      </p:sp>
      <p:sp>
        <p:nvSpPr>
          <p:cNvPr id="5" name="Rectangle 4">
            <a:extLst>
              <a:ext uri="{FF2B5EF4-FFF2-40B4-BE49-F238E27FC236}">
                <a16:creationId xmlns:a16="http://schemas.microsoft.com/office/drawing/2014/main" id="{3DE624A0-2FB9-075E-6BE1-5C077B8138FF}"/>
              </a:ext>
            </a:extLst>
          </p:cNvPr>
          <p:cNvSpPr/>
          <p:nvPr/>
        </p:nvSpPr>
        <p:spPr>
          <a:xfrm>
            <a:off x="1421515" y="1948245"/>
            <a:ext cx="9348969" cy="284085"/>
          </a:xfrm>
          <a:prstGeom prst="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6632BFD4-4A18-F1B6-DF39-5C89C628F422}"/>
              </a:ext>
            </a:extLst>
          </p:cNvPr>
          <p:cNvSpPr/>
          <p:nvPr/>
        </p:nvSpPr>
        <p:spPr>
          <a:xfrm>
            <a:off x="1421514" y="3070287"/>
            <a:ext cx="9348969" cy="522546"/>
          </a:xfrm>
          <a:prstGeom prst="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FDA6AD91-D549-8396-5AF9-68951844A241}"/>
              </a:ext>
            </a:extLst>
          </p:cNvPr>
          <p:cNvSpPr/>
          <p:nvPr/>
        </p:nvSpPr>
        <p:spPr>
          <a:xfrm>
            <a:off x="1421514" y="4110084"/>
            <a:ext cx="9348970" cy="284085"/>
          </a:xfrm>
          <a:prstGeom prst="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602562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F765CE1-EE6F-429D-B9AF-DF302E1B3F3D}"/>
              </a:ext>
            </a:extLst>
          </p:cNvPr>
          <p:cNvSpPr>
            <a:spLocks noGrp="1"/>
          </p:cNvSpPr>
          <p:nvPr>
            <p:ph type="title"/>
          </p:nvPr>
        </p:nvSpPr>
        <p:spPr>
          <a:xfrm>
            <a:off x="169366" y="74556"/>
            <a:ext cx="9795638" cy="975316"/>
          </a:xfrm>
        </p:spPr>
        <p:txBody>
          <a:bodyPr vert="horz" lIns="91440" tIns="45720" rIns="91440" bIns="45720" rtlCol="0" anchor="b">
            <a:normAutofit fontScale="90000"/>
          </a:bodyPr>
          <a:lstStyle/>
          <a:p>
            <a:pPr algn="ctr"/>
            <a:r>
              <a:rPr lang="en-US" sz="4800" noProof="0" dirty="0"/>
              <a:t>KEYNOTE-775: Survival Outcomes-</a:t>
            </a:r>
            <a:r>
              <a:rPr lang="en-US" sz="4800" noProof="0" dirty="0" err="1"/>
              <a:t>pMMR</a:t>
            </a:r>
            <a:endParaRPr lang="en-US" sz="4800" noProof="0" dirty="0"/>
          </a:p>
        </p:txBody>
      </p:sp>
      <p:sp>
        <p:nvSpPr>
          <p:cNvPr id="3" name="TextBox 2">
            <a:extLst>
              <a:ext uri="{FF2B5EF4-FFF2-40B4-BE49-F238E27FC236}">
                <a16:creationId xmlns:a16="http://schemas.microsoft.com/office/drawing/2014/main" id="{7F08A26A-F727-4A26-690B-E659F4FBCAC7}"/>
              </a:ext>
            </a:extLst>
          </p:cNvPr>
          <p:cNvSpPr txBox="1"/>
          <p:nvPr/>
        </p:nvSpPr>
        <p:spPr>
          <a:xfrm>
            <a:off x="8946561" y="6629451"/>
            <a:ext cx="3385003" cy="307986"/>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sym typeface="Helvetica Neue"/>
              </a:rPr>
              <a:t>Makker</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sym typeface="Helvetica Neue"/>
              </a:rPr>
              <a:t> V. </a:t>
            </a:r>
            <a:r>
              <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sym typeface="Helvetica Neue"/>
              </a:rPr>
              <a:t>J Clin Oncol</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sym typeface="Helvetica Neue"/>
              </a:rPr>
              <a:t>. 2023;41:2904-2910.</a:t>
            </a:r>
          </a:p>
        </p:txBody>
      </p:sp>
      <p:pic>
        <p:nvPicPr>
          <p:cNvPr id="4" name="Picture 3">
            <a:extLst>
              <a:ext uri="{FF2B5EF4-FFF2-40B4-BE49-F238E27FC236}">
                <a16:creationId xmlns:a16="http://schemas.microsoft.com/office/drawing/2014/main" id="{A6997041-F1ED-2D1F-8C20-9C583F424374}"/>
              </a:ext>
            </a:extLst>
          </p:cNvPr>
          <p:cNvPicPr>
            <a:picLocks noChangeAspect="1"/>
          </p:cNvPicPr>
          <p:nvPr/>
        </p:nvPicPr>
        <p:blipFill>
          <a:blip r:embed="rId2"/>
          <a:srcRect l="4248" t="6240" b="14702"/>
          <a:stretch/>
        </p:blipFill>
        <p:spPr>
          <a:xfrm>
            <a:off x="6020499" y="1498334"/>
            <a:ext cx="6168452" cy="3059950"/>
          </a:xfrm>
          <a:prstGeom prst="rect">
            <a:avLst/>
          </a:prstGeom>
        </p:spPr>
      </p:pic>
      <p:pic>
        <p:nvPicPr>
          <p:cNvPr id="5" name="Picture 4">
            <a:extLst>
              <a:ext uri="{FF2B5EF4-FFF2-40B4-BE49-F238E27FC236}">
                <a16:creationId xmlns:a16="http://schemas.microsoft.com/office/drawing/2014/main" id="{954CF948-51A3-4BCE-8AEE-D9F94039D4B1}"/>
              </a:ext>
            </a:extLst>
          </p:cNvPr>
          <p:cNvPicPr>
            <a:picLocks noChangeAspect="1"/>
          </p:cNvPicPr>
          <p:nvPr/>
        </p:nvPicPr>
        <p:blipFill rotWithShape="1">
          <a:blip r:embed="rId3"/>
          <a:srcRect l="5283" t="10105" r="3934" b="17957"/>
          <a:stretch/>
        </p:blipFill>
        <p:spPr>
          <a:xfrm>
            <a:off x="109979" y="1498334"/>
            <a:ext cx="5910520" cy="2875231"/>
          </a:xfrm>
          <a:prstGeom prst="rect">
            <a:avLst/>
          </a:prstGeom>
        </p:spPr>
      </p:pic>
      <p:sp>
        <p:nvSpPr>
          <p:cNvPr id="6" name="TextBox 5">
            <a:extLst>
              <a:ext uri="{FF2B5EF4-FFF2-40B4-BE49-F238E27FC236}">
                <a16:creationId xmlns:a16="http://schemas.microsoft.com/office/drawing/2014/main" id="{7C8C605C-B11B-3A0B-9BE7-EE69B277B8F6}"/>
              </a:ext>
            </a:extLst>
          </p:cNvPr>
          <p:cNvSpPr txBox="1"/>
          <p:nvPr/>
        </p:nvSpPr>
        <p:spPr>
          <a:xfrm>
            <a:off x="1778466" y="1129002"/>
            <a:ext cx="26695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Progression Free Survival</a:t>
            </a:r>
          </a:p>
        </p:txBody>
      </p:sp>
      <p:sp>
        <p:nvSpPr>
          <p:cNvPr id="7" name="TextBox 6">
            <a:extLst>
              <a:ext uri="{FF2B5EF4-FFF2-40B4-BE49-F238E27FC236}">
                <a16:creationId xmlns:a16="http://schemas.microsoft.com/office/drawing/2014/main" id="{EAA46293-4A5F-44F4-2BE1-70312E759154}"/>
              </a:ext>
            </a:extLst>
          </p:cNvPr>
          <p:cNvSpPr txBox="1"/>
          <p:nvPr/>
        </p:nvSpPr>
        <p:spPr>
          <a:xfrm>
            <a:off x="8387968" y="1129002"/>
            <a:ext cx="17187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Overall Survival</a:t>
            </a:r>
          </a:p>
        </p:txBody>
      </p:sp>
      <p:graphicFrame>
        <p:nvGraphicFramePr>
          <p:cNvPr id="11" name="Table 10">
            <a:extLst>
              <a:ext uri="{FF2B5EF4-FFF2-40B4-BE49-F238E27FC236}">
                <a16:creationId xmlns:a16="http://schemas.microsoft.com/office/drawing/2014/main" id="{6751DB63-9AE2-C1E8-91E8-80B6F397BE02}"/>
              </a:ext>
            </a:extLst>
          </p:cNvPr>
          <p:cNvGraphicFramePr>
            <a:graphicFrameLocks noGrp="1"/>
          </p:cNvGraphicFramePr>
          <p:nvPr/>
        </p:nvGraphicFramePr>
        <p:xfrm>
          <a:off x="807722" y="4550501"/>
          <a:ext cx="10912113" cy="2025745"/>
        </p:xfrm>
        <a:graphic>
          <a:graphicData uri="http://schemas.openxmlformats.org/drawingml/2006/table">
            <a:tbl>
              <a:tblPr firstRow="1">
                <a:tableStyleId>{5C22544A-7EE6-4342-B048-85BDC9FD1C3A}</a:tableStyleId>
              </a:tblPr>
              <a:tblGrid>
                <a:gridCol w="2684175">
                  <a:extLst>
                    <a:ext uri="{9D8B030D-6E8A-4147-A177-3AD203B41FA5}">
                      <a16:colId xmlns:a16="http://schemas.microsoft.com/office/drawing/2014/main" val="191007522"/>
                    </a:ext>
                  </a:extLst>
                </a:gridCol>
                <a:gridCol w="1869133">
                  <a:extLst>
                    <a:ext uri="{9D8B030D-6E8A-4147-A177-3AD203B41FA5}">
                      <a16:colId xmlns:a16="http://schemas.microsoft.com/office/drawing/2014/main" val="2522818689"/>
                    </a:ext>
                  </a:extLst>
                </a:gridCol>
                <a:gridCol w="2527281">
                  <a:extLst>
                    <a:ext uri="{9D8B030D-6E8A-4147-A177-3AD203B41FA5}">
                      <a16:colId xmlns:a16="http://schemas.microsoft.com/office/drawing/2014/main" val="1229731811"/>
                    </a:ext>
                  </a:extLst>
                </a:gridCol>
                <a:gridCol w="1915762">
                  <a:extLst>
                    <a:ext uri="{9D8B030D-6E8A-4147-A177-3AD203B41FA5}">
                      <a16:colId xmlns:a16="http://schemas.microsoft.com/office/drawing/2014/main" val="3813602360"/>
                    </a:ext>
                  </a:extLst>
                </a:gridCol>
                <a:gridCol w="1915762">
                  <a:extLst>
                    <a:ext uri="{9D8B030D-6E8A-4147-A177-3AD203B41FA5}">
                      <a16:colId xmlns:a16="http://schemas.microsoft.com/office/drawing/2014/main" val="1048282872"/>
                    </a:ext>
                  </a:extLst>
                </a:gridCol>
              </a:tblGrid>
              <a:tr h="7227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pMMR Population</a:t>
                      </a:r>
                      <a:endParaRPr lang="en-US" sz="1600" dirty="0">
                        <a:solidFill>
                          <a:schemeClr val="bg1"/>
                        </a:solidFill>
                        <a:latin typeface="+mj-lt"/>
                      </a:endParaRPr>
                    </a:p>
                  </a:txBody>
                  <a:tcPr anchor="ctr">
                    <a:solidFill>
                      <a:srgbClr val="595959"/>
                    </a:solidFill>
                  </a:tcPr>
                </a:tc>
                <a:tc>
                  <a:txBody>
                    <a:bodyPr/>
                    <a:lstStyle/>
                    <a:p>
                      <a:pPr algn="ctr"/>
                      <a:r>
                        <a:rPr lang="en-US" sz="1600" dirty="0">
                          <a:solidFill>
                            <a:schemeClr val="bg1"/>
                          </a:solidFill>
                        </a:rPr>
                        <a:t>ORR, %</a:t>
                      </a:r>
                    </a:p>
                    <a:p>
                      <a:pPr algn="ctr"/>
                      <a:r>
                        <a:rPr lang="en-US" sz="1600" dirty="0">
                          <a:solidFill>
                            <a:schemeClr val="bg1"/>
                          </a:solidFill>
                        </a:rPr>
                        <a:t>(95% CI)</a:t>
                      </a:r>
                      <a:endParaRPr lang="en-US" sz="1600" dirty="0">
                        <a:solidFill>
                          <a:schemeClr val="bg1"/>
                        </a:solidFill>
                        <a:latin typeface="+mj-lt"/>
                      </a:endParaRPr>
                    </a:p>
                  </a:txBody>
                  <a:tcPr anchor="ctr">
                    <a:solidFill>
                      <a:srgbClr val="595959"/>
                    </a:solidFill>
                  </a:tcPr>
                </a:tc>
                <a:tc>
                  <a:txBody>
                    <a:bodyPr/>
                    <a:lstStyle/>
                    <a:p>
                      <a:pPr algn="ctr"/>
                      <a:r>
                        <a:rPr lang="en-US" sz="1600" dirty="0">
                          <a:solidFill>
                            <a:schemeClr val="bg1"/>
                          </a:solidFill>
                        </a:rPr>
                        <a:t>mDOR, mo (range)</a:t>
                      </a:r>
                      <a:endParaRPr lang="en-US" sz="1600" dirty="0">
                        <a:solidFill>
                          <a:schemeClr val="bg1"/>
                        </a:solidFill>
                        <a:latin typeface="+mj-lt"/>
                      </a:endParaRPr>
                    </a:p>
                  </a:txBody>
                  <a:tcPr anchor="ctr">
                    <a:solidFill>
                      <a:srgbClr val="595959"/>
                    </a:solidFill>
                  </a:tcPr>
                </a:tc>
                <a:tc>
                  <a:txBody>
                    <a:bodyPr/>
                    <a:lstStyle/>
                    <a:p>
                      <a:pPr algn="ctr"/>
                      <a:r>
                        <a:rPr lang="en-US" sz="1600" dirty="0">
                          <a:solidFill>
                            <a:schemeClr val="bg1"/>
                          </a:solidFill>
                        </a:rPr>
                        <a:t>mOS,</a:t>
                      </a:r>
                      <a:r>
                        <a:rPr lang="en-US" sz="1600" baseline="30000" dirty="0">
                          <a:solidFill>
                            <a:schemeClr val="bg1"/>
                          </a:solidFill>
                        </a:rPr>
                        <a:t> </a:t>
                      </a:r>
                      <a:r>
                        <a:rPr lang="en-US" sz="1600" dirty="0">
                          <a:solidFill>
                            <a:schemeClr val="bg1"/>
                          </a:solidFill>
                        </a:rPr>
                        <a:t>mo</a:t>
                      </a:r>
                    </a:p>
                    <a:p>
                      <a:pPr algn="ctr"/>
                      <a:r>
                        <a:rPr lang="en-US" sz="1600" dirty="0">
                          <a:solidFill>
                            <a:schemeClr val="bg1"/>
                          </a:solidFill>
                        </a:rPr>
                        <a:t>(95% CI)</a:t>
                      </a:r>
                      <a:endParaRPr lang="en-US" sz="1600" dirty="0">
                        <a:solidFill>
                          <a:schemeClr val="bg1"/>
                        </a:solidFill>
                        <a:latin typeface="+mj-lt"/>
                      </a:endParaRPr>
                    </a:p>
                  </a:txBody>
                  <a:tcPr anchor="ctr">
                    <a:solidFill>
                      <a:srgbClr val="595959"/>
                    </a:solidFill>
                  </a:tcPr>
                </a:tc>
                <a:tc>
                  <a:txBody>
                    <a:bodyPr/>
                    <a:lstStyle/>
                    <a:p>
                      <a:pPr algn="ctr"/>
                      <a:r>
                        <a:rPr lang="en-US" sz="1600" dirty="0">
                          <a:solidFill>
                            <a:schemeClr val="bg1"/>
                          </a:solidFill>
                        </a:rPr>
                        <a:t>HR</a:t>
                      </a:r>
                      <a:endParaRPr lang="en-US" sz="1600" dirty="0">
                        <a:solidFill>
                          <a:schemeClr val="bg1"/>
                        </a:solidFill>
                        <a:latin typeface="+mj-lt"/>
                      </a:endParaRPr>
                    </a:p>
                  </a:txBody>
                  <a:tcPr anchor="ctr">
                    <a:solidFill>
                      <a:srgbClr val="595959"/>
                    </a:solidFill>
                  </a:tcPr>
                </a:tc>
                <a:extLst>
                  <a:ext uri="{0D108BD9-81ED-4DB2-BD59-A6C34878D82A}">
                    <a16:rowId xmlns:a16="http://schemas.microsoft.com/office/drawing/2014/main" val="1373928085"/>
                  </a:ext>
                </a:extLst>
              </a:tr>
              <a:tr h="721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2774AE"/>
                          </a:solidFill>
                        </a:rPr>
                        <a:t>Len + Pem </a:t>
                      </a:r>
                      <a:endParaRPr lang="en-US" sz="1600" b="1" dirty="0">
                        <a:solidFill>
                          <a:srgbClr val="2774AE"/>
                        </a:solidFill>
                        <a:latin typeface="+mj-lt"/>
                      </a:endParaRPr>
                    </a:p>
                  </a:txBody>
                  <a:tcPr anchor="ctr">
                    <a:solidFill>
                      <a:srgbClr val="F2F2F2"/>
                    </a:solidFill>
                  </a:tcPr>
                </a:tc>
                <a:tc>
                  <a:txBody>
                    <a:bodyPr/>
                    <a:lstStyle/>
                    <a:p>
                      <a:pPr algn="ctr"/>
                      <a:r>
                        <a:rPr lang="en-US" sz="1600" b="0" dirty="0">
                          <a:solidFill>
                            <a:schemeClr val="tx1"/>
                          </a:solidFill>
                        </a:rPr>
                        <a:t>32.4</a:t>
                      </a:r>
                    </a:p>
                    <a:p>
                      <a:pPr algn="ctr"/>
                      <a:r>
                        <a:rPr lang="en-US" sz="1600" b="0" dirty="0">
                          <a:solidFill>
                            <a:schemeClr val="tx1"/>
                          </a:solidFill>
                        </a:rPr>
                        <a:t>(27.5–37.6)</a:t>
                      </a:r>
                      <a:endParaRPr lang="en-US" sz="1600" b="0" dirty="0">
                        <a:solidFill>
                          <a:schemeClr val="tx1"/>
                        </a:solidFill>
                        <a:latin typeface="+mj-lt"/>
                      </a:endParaRPr>
                    </a:p>
                  </a:txBody>
                  <a:tcPr anchor="c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9.3</a:t>
                      </a:r>
                      <a:br>
                        <a:rPr lang="en-US" sz="1600" b="0" dirty="0">
                          <a:solidFill>
                            <a:schemeClr val="tx1"/>
                          </a:solidFill>
                        </a:rPr>
                      </a:br>
                      <a:r>
                        <a:rPr lang="en-US" sz="1600" b="0" dirty="0">
                          <a:solidFill>
                            <a:schemeClr val="tx1"/>
                          </a:solidFill>
                        </a:rPr>
                        <a:t>(1.6+ to 39.5+)</a:t>
                      </a:r>
                      <a:endParaRPr lang="en-US" sz="1600" b="0" dirty="0">
                        <a:solidFill>
                          <a:schemeClr val="tx1"/>
                        </a:solidFill>
                        <a:latin typeface="+mj-lt"/>
                      </a:endParaRPr>
                    </a:p>
                  </a:txBody>
                  <a:tcPr anchor="ctr">
                    <a:solidFill>
                      <a:srgbClr val="F2F2F2"/>
                    </a:solidFill>
                  </a:tcPr>
                </a:tc>
                <a:tc>
                  <a:txBody>
                    <a:bodyPr/>
                    <a:lstStyle/>
                    <a:p>
                      <a:pPr algn="ctr"/>
                      <a:r>
                        <a:rPr lang="en-US" sz="1600" b="0" dirty="0">
                          <a:solidFill>
                            <a:schemeClr val="tx1"/>
                          </a:solidFill>
                        </a:rPr>
                        <a:t>18.0</a:t>
                      </a:r>
                      <a:br>
                        <a:rPr lang="en-US" sz="1600" b="0" dirty="0">
                          <a:solidFill>
                            <a:schemeClr val="tx1"/>
                          </a:solidFill>
                        </a:rPr>
                      </a:br>
                      <a:r>
                        <a:rPr lang="en-US" sz="1600" b="0" dirty="0">
                          <a:solidFill>
                            <a:schemeClr val="tx1"/>
                          </a:solidFill>
                        </a:rPr>
                        <a:t>(14.2–19.9)</a:t>
                      </a:r>
                      <a:endParaRPr lang="en-US" sz="1600" b="0" dirty="0">
                        <a:solidFill>
                          <a:schemeClr val="tx1"/>
                        </a:solidFill>
                        <a:latin typeface="+mj-lt"/>
                      </a:endParaRPr>
                    </a:p>
                  </a:txBody>
                  <a:tcPr anchor="ctr">
                    <a:solidFill>
                      <a:srgbClr val="F2F2F2"/>
                    </a:solidFill>
                  </a:tcPr>
                </a:tc>
                <a:tc rowSpan="2">
                  <a:txBody>
                    <a:bodyPr/>
                    <a:lstStyle/>
                    <a:p>
                      <a:pPr algn="ctr"/>
                      <a:r>
                        <a:rPr lang="en-US" sz="1600" dirty="0">
                          <a:solidFill>
                            <a:schemeClr val="tx1"/>
                          </a:solidFill>
                        </a:rPr>
                        <a:t>0.70</a:t>
                      </a:r>
                      <a:br>
                        <a:rPr lang="en-US" sz="1600" dirty="0">
                          <a:solidFill>
                            <a:schemeClr val="tx1"/>
                          </a:solidFill>
                        </a:rPr>
                      </a:br>
                      <a:r>
                        <a:rPr lang="en-US" sz="1600" dirty="0">
                          <a:solidFill>
                            <a:schemeClr val="tx1"/>
                          </a:solidFill>
                        </a:rPr>
                        <a:t>(0.56</a:t>
                      </a:r>
                      <a:r>
                        <a:rPr lang="en-US" sz="1600" b="0" dirty="0">
                          <a:solidFill>
                            <a:schemeClr val="tx1"/>
                          </a:solidFill>
                        </a:rPr>
                        <a:t>–</a:t>
                      </a:r>
                      <a:r>
                        <a:rPr lang="en-US" sz="1600" dirty="0">
                          <a:solidFill>
                            <a:schemeClr val="tx1"/>
                          </a:solidFill>
                        </a:rPr>
                        <a:t>0.83)</a:t>
                      </a:r>
                      <a:endParaRPr lang="en-US" sz="3600" dirty="0">
                        <a:solidFill>
                          <a:schemeClr val="tx1"/>
                        </a:solidFill>
                        <a:latin typeface="+mj-lt"/>
                      </a:endParaRPr>
                    </a:p>
                  </a:txBody>
                  <a:tcPr anchor="ctr">
                    <a:solidFill>
                      <a:srgbClr val="F2F2F2"/>
                    </a:solidFill>
                  </a:tcPr>
                </a:tc>
                <a:extLst>
                  <a:ext uri="{0D108BD9-81ED-4DB2-BD59-A6C34878D82A}">
                    <a16:rowId xmlns:a16="http://schemas.microsoft.com/office/drawing/2014/main" val="3599373507"/>
                  </a:ext>
                </a:extLst>
              </a:tr>
              <a:tr h="581527">
                <a:tc>
                  <a:txBody>
                    <a:bodyPr/>
                    <a:lstStyle/>
                    <a:p>
                      <a:pPr algn="l"/>
                      <a:r>
                        <a:rPr lang="en-US" sz="1600" b="1" dirty="0">
                          <a:solidFill>
                            <a:srgbClr val="AD1F2E"/>
                          </a:solidFill>
                        </a:rPr>
                        <a:t>Chemotherapy</a:t>
                      </a:r>
                      <a:endParaRPr lang="en-US" sz="1600" b="1" dirty="0">
                        <a:solidFill>
                          <a:srgbClr val="AD1F2E"/>
                        </a:solidFill>
                        <a:latin typeface="+mj-lt"/>
                      </a:endParaRPr>
                    </a:p>
                  </a:txBody>
                  <a:tcPr anchor="c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15.1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(11.5</a:t>
                      </a:r>
                      <a:r>
                        <a:rPr lang="en-US" sz="1600" b="0" dirty="0">
                          <a:solidFill>
                            <a:schemeClr val="tx1"/>
                          </a:solidFill>
                        </a:rPr>
                        <a:t>–</a:t>
                      </a:r>
                      <a:r>
                        <a:rPr lang="en-US" sz="1600" dirty="0">
                          <a:solidFill>
                            <a:schemeClr val="tx1"/>
                          </a:solidFill>
                        </a:rPr>
                        <a:t>19.3)</a:t>
                      </a:r>
                      <a:endParaRPr lang="en-US" sz="1600" dirty="0">
                        <a:solidFill>
                          <a:schemeClr val="tx1"/>
                        </a:solidFill>
                        <a:latin typeface="+mj-lt"/>
                      </a:endParaRPr>
                    </a:p>
                  </a:txBody>
                  <a:tcPr anchor="ctr">
                    <a:solidFill>
                      <a:srgbClr val="F2F2F2"/>
                    </a:solidFill>
                  </a:tcPr>
                </a:tc>
                <a:tc>
                  <a:txBody>
                    <a:bodyPr/>
                    <a:lstStyle/>
                    <a:p>
                      <a:pPr algn="ctr"/>
                      <a:r>
                        <a:rPr lang="en-US" sz="1600" dirty="0">
                          <a:solidFill>
                            <a:schemeClr val="tx1"/>
                          </a:solidFill>
                        </a:rPr>
                        <a:t>5.7 </a:t>
                      </a:r>
                    </a:p>
                    <a:p>
                      <a:pPr algn="ctr"/>
                      <a:r>
                        <a:rPr lang="en-US" sz="1600" dirty="0">
                          <a:solidFill>
                            <a:schemeClr val="tx1"/>
                          </a:solidFill>
                        </a:rPr>
                        <a:t>(0.0+ to 37.1+)</a:t>
                      </a:r>
                      <a:endParaRPr lang="en-US" sz="1600" dirty="0">
                        <a:solidFill>
                          <a:schemeClr val="tx1"/>
                        </a:solidFill>
                        <a:latin typeface="+mj-lt"/>
                      </a:endParaRPr>
                    </a:p>
                  </a:txBody>
                  <a:tcPr anchor="ctr">
                    <a:solidFill>
                      <a:srgbClr val="F2F2F2"/>
                    </a:solidFill>
                  </a:tcPr>
                </a:tc>
                <a:tc>
                  <a:txBody>
                    <a:bodyPr/>
                    <a:lstStyle/>
                    <a:p>
                      <a:pPr algn="ctr"/>
                      <a:r>
                        <a:rPr lang="en-US" sz="1600" dirty="0">
                          <a:solidFill>
                            <a:schemeClr val="tx1"/>
                          </a:solidFill>
                        </a:rPr>
                        <a:t>12.2</a:t>
                      </a:r>
                    </a:p>
                    <a:p>
                      <a:pPr algn="ctr"/>
                      <a:r>
                        <a:rPr lang="en-US" sz="1600" dirty="0">
                          <a:solidFill>
                            <a:schemeClr val="tx1"/>
                          </a:solidFill>
                        </a:rPr>
                        <a:t>(11.0</a:t>
                      </a:r>
                      <a:r>
                        <a:rPr lang="en-US" sz="1600" b="0" dirty="0">
                          <a:solidFill>
                            <a:schemeClr val="tx1"/>
                          </a:solidFill>
                        </a:rPr>
                        <a:t>–</a:t>
                      </a:r>
                      <a:r>
                        <a:rPr lang="en-US" sz="1600" dirty="0">
                          <a:solidFill>
                            <a:schemeClr val="tx1"/>
                          </a:solidFill>
                        </a:rPr>
                        <a:t>14.1)</a:t>
                      </a:r>
                      <a:endParaRPr lang="en-US" sz="3600" dirty="0">
                        <a:solidFill>
                          <a:schemeClr val="tx1"/>
                        </a:solidFill>
                        <a:latin typeface="+mj-lt"/>
                      </a:endParaRPr>
                    </a:p>
                  </a:txBody>
                  <a:tcPr anchor="ctr">
                    <a:solidFill>
                      <a:srgbClr val="F2F2F2"/>
                    </a:solidFill>
                  </a:tcPr>
                </a:tc>
                <a:tc vMerge="1">
                  <a:txBody>
                    <a:bodyPr/>
                    <a:lstStyle/>
                    <a:p>
                      <a:pPr algn="ctr"/>
                      <a:endParaRPr lang="en-US" sz="1200"/>
                    </a:p>
                  </a:txBody>
                  <a:tcPr marL="45720" marR="45720" marT="12192" marB="12192" anchor="ctr"/>
                </a:tc>
                <a:extLst>
                  <a:ext uri="{0D108BD9-81ED-4DB2-BD59-A6C34878D82A}">
                    <a16:rowId xmlns:a16="http://schemas.microsoft.com/office/drawing/2014/main" val="3949996172"/>
                  </a:ext>
                </a:extLst>
              </a:tr>
            </a:tbl>
          </a:graphicData>
        </a:graphic>
      </p:graphicFrame>
    </p:spTree>
    <p:extLst>
      <p:ext uri="{BB962C8B-B14F-4D97-AF65-F5344CB8AC3E}">
        <p14:creationId xmlns:p14="http://schemas.microsoft.com/office/powerpoint/2010/main" val="8612191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a:t>
            </a:r>
            <a:r>
              <a:rPr lang="en-US" sz="3200" dirty="0" err="1">
                <a:solidFill>
                  <a:srgbClr val="0432FF"/>
                </a:solidFill>
              </a:rPr>
              <a:t>Salani</a:t>
            </a:r>
            <a:r>
              <a:rPr lang="en-US" sz="3200" dirty="0">
                <a:solidFill>
                  <a:srgbClr val="0432FF"/>
                </a:solidFill>
              </a:rPr>
              <a:t> — Disclosures</a:t>
            </a:r>
          </a:p>
        </p:txBody>
      </p:sp>
      <p:graphicFrame>
        <p:nvGraphicFramePr>
          <p:cNvPr id="3" name="Content Placeholder 3">
            <a:extLst>
              <a:ext uri="{FF2B5EF4-FFF2-40B4-BE49-F238E27FC236}">
                <a16:creationId xmlns:a16="http://schemas.microsoft.com/office/drawing/2014/main" id="{18D11090-A4FE-AAF9-80EF-90A22AAB21C8}"/>
              </a:ext>
            </a:extLst>
          </p:cNvPr>
          <p:cNvGraphicFramePr>
            <a:graphicFrameLocks/>
          </p:cNvGraphicFramePr>
          <p:nvPr>
            <p:extLst>
              <p:ext uri="{D42A27DB-BD31-4B8C-83A1-F6EECF244321}">
                <p14:modId xmlns:p14="http://schemas.microsoft.com/office/powerpoint/2010/main" val="1936586104"/>
              </p:ext>
            </p:extLst>
          </p:nvPr>
        </p:nvGraphicFramePr>
        <p:xfrm>
          <a:off x="1236095" y="2204864"/>
          <a:ext cx="9719807" cy="2448272"/>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1224136">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Daiichi Sankyo Inc, Eisai Inc, Genmab US Inc, GSK, Merck,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224136">
                <a:tc>
                  <a:txBody>
                    <a:bodyPr/>
                    <a:lstStyle/>
                    <a:p>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Elsevier, UpToDate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8724926"/>
                  </a:ext>
                </a:extLst>
              </a:tr>
            </a:tbl>
          </a:graphicData>
        </a:graphic>
      </p:graphicFrame>
    </p:spTree>
    <p:custDataLst>
      <p:tags r:id="rId1"/>
    </p:custDataLst>
    <p:extLst>
      <p:ext uri="{BB962C8B-B14F-4D97-AF65-F5344CB8AC3E}">
        <p14:creationId xmlns:p14="http://schemas.microsoft.com/office/powerpoint/2010/main" val="19111984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414D8-5ADC-8667-DA12-51A38810F730}"/>
              </a:ext>
            </a:extLst>
          </p:cNvPr>
          <p:cNvSpPr>
            <a:spLocks noGrp="1"/>
          </p:cNvSpPr>
          <p:nvPr>
            <p:ph type="title"/>
          </p:nvPr>
        </p:nvSpPr>
        <p:spPr>
          <a:xfrm>
            <a:off x="766886" y="196539"/>
            <a:ext cx="7873538" cy="658368"/>
          </a:xfrm>
        </p:spPr>
        <p:txBody>
          <a:bodyPr>
            <a:normAutofit/>
          </a:bodyPr>
          <a:lstStyle/>
          <a:p>
            <a:r>
              <a:rPr lang="en-US" sz="3200" dirty="0"/>
              <a:t>Study 309/KEYNOTE-775: Response</a:t>
            </a:r>
          </a:p>
        </p:txBody>
      </p:sp>
      <p:graphicFrame>
        <p:nvGraphicFramePr>
          <p:cNvPr id="4" name="Table 3">
            <a:extLst>
              <a:ext uri="{FF2B5EF4-FFF2-40B4-BE49-F238E27FC236}">
                <a16:creationId xmlns:a16="http://schemas.microsoft.com/office/drawing/2014/main" id="{3A9A88C3-95B3-E239-283B-B96EBE36E8C2}"/>
              </a:ext>
            </a:extLst>
          </p:cNvPr>
          <p:cNvGraphicFramePr>
            <a:graphicFrameLocks noGrp="1"/>
          </p:cNvGraphicFramePr>
          <p:nvPr/>
        </p:nvGraphicFramePr>
        <p:xfrm>
          <a:off x="766886" y="974978"/>
          <a:ext cx="9919588" cy="3697931"/>
        </p:xfrm>
        <a:graphic>
          <a:graphicData uri="http://schemas.openxmlformats.org/drawingml/2006/table">
            <a:tbl>
              <a:tblPr/>
              <a:tblGrid>
                <a:gridCol w="2855305">
                  <a:extLst>
                    <a:ext uri="{9D8B030D-6E8A-4147-A177-3AD203B41FA5}">
                      <a16:colId xmlns:a16="http://schemas.microsoft.com/office/drawing/2014/main" val="3826711539"/>
                    </a:ext>
                  </a:extLst>
                </a:gridCol>
                <a:gridCol w="1213154">
                  <a:extLst>
                    <a:ext uri="{9D8B030D-6E8A-4147-A177-3AD203B41FA5}">
                      <a16:colId xmlns:a16="http://schemas.microsoft.com/office/drawing/2014/main" val="2394610993"/>
                    </a:ext>
                  </a:extLst>
                </a:gridCol>
                <a:gridCol w="1147829">
                  <a:extLst>
                    <a:ext uri="{9D8B030D-6E8A-4147-A177-3AD203B41FA5}">
                      <a16:colId xmlns:a16="http://schemas.microsoft.com/office/drawing/2014/main" val="142468937"/>
                    </a:ext>
                  </a:extLst>
                </a:gridCol>
                <a:gridCol w="1164183">
                  <a:extLst>
                    <a:ext uri="{9D8B030D-6E8A-4147-A177-3AD203B41FA5}">
                      <a16:colId xmlns:a16="http://schemas.microsoft.com/office/drawing/2014/main" val="1137525782"/>
                    </a:ext>
                  </a:extLst>
                </a:gridCol>
                <a:gridCol w="1119188">
                  <a:extLst>
                    <a:ext uri="{9D8B030D-6E8A-4147-A177-3AD203B41FA5}">
                      <a16:colId xmlns:a16="http://schemas.microsoft.com/office/drawing/2014/main" val="1929047367"/>
                    </a:ext>
                  </a:extLst>
                </a:gridCol>
                <a:gridCol w="1200728">
                  <a:extLst>
                    <a:ext uri="{9D8B030D-6E8A-4147-A177-3AD203B41FA5}">
                      <a16:colId xmlns:a16="http://schemas.microsoft.com/office/drawing/2014/main" val="959081097"/>
                    </a:ext>
                  </a:extLst>
                </a:gridCol>
                <a:gridCol w="1219201">
                  <a:extLst>
                    <a:ext uri="{9D8B030D-6E8A-4147-A177-3AD203B41FA5}">
                      <a16:colId xmlns:a16="http://schemas.microsoft.com/office/drawing/2014/main" val="2227605863"/>
                    </a:ext>
                  </a:extLst>
                </a:gridCol>
              </a:tblGrid>
              <a:tr h="403265">
                <a:tc>
                  <a:txBody>
                    <a:bodyPr/>
                    <a:lstStyle/>
                    <a:p>
                      <a:pPr algn="l" fontAlgn="base"/>
                      <a:endParaRPr lang="en-US" sz="1600" b="1" i="0" dirty="0">
                        <a:solidFill>
                          <a:srgbClr val="1A1A1A"/>
                        </a:solidFill>
                        <a:effectLst/>
                        <a:latin typeface="Arial" panose="020B0604020202020204" pitchFamily="34" charset="0"/>
                        <a:cs typeface="Arial" panose="020B0604020202020204" pitchFamily="34" charset="0"/>
                      </a:endParaRPr>
                    </a:p>
                  </a:txBody>
                  <a:tcPr marL="95250" marR="95250" marT="5715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tc gridSpan="2">
                  <a:txBody>
                    <a:bodyPr/>
                    <a:lstStyle/>
                    <a:p>
                      <a:pPr algn="ctr" fontAlgn="base"/>
                      <a:r>
                        <a:rPr lang="en-US" sz="1600" b="1" i="0" dirty="0">
                          <a:solidFill>
                            <a:srgbClr val="1A1A1A"/>
                          </a:solidFill>
                          <a:effectLst/>
                          <a:latin typeface="Arial" panose="020B0604020202020204" pitchFamily="34" charset="0"/>
                          <a:cs typeface="Arial" panose="020B0604020202020204" pitchFamily="34" charset="0"/>
                        </a:rPr>
                        <a:t>pMMR Population</a:t>
                      </a:r>
                    </a:p>
                  </a:txBody>
                  <a:tcPr marL="95250" marR="95250" marT="5715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tc gridSpan="2">
                  <a:txBody>
                    <a:bodyPr/>
                    <a:lstStyle/>
                    <a:p>
                      <a:pPr algn="ctr" fontAlgn="base"/>
                      <a:r>
                        <a:rPr lang="en-US" sz="1600" b="1" i="0" dirty="0">
                          <a:solidFill>
                            <a:srgbClr val="1A1A1A"/>
                          </a:solidFill>
                          <a:effectLst/>
                          <a:latin typeface="Arial" panose="020B0604020202020204" pitchFamily="34" charset="0"/>
                          <a:cs typeface="Arial" panose="020B0604020202020204" pitchFamily="34" charset="0"/>
                        </a:rPr>
                        <a:t>All Patients</a:t>
                      </a:r>
                    </a:p>
                  </a:txBody>
                  <a:tcPr marL="95250" marR="95250" marT="5715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tc gridSpan="2">
                  <a:txBody>
                    <a:bodyPr/>
                    <a:lstStyle/>
                    <a:p>
                      <a:pPr algn="ctr" fontAlgn="base"/>
                      <a:r>
                        <a:rPr lang="en-US" sz="1600" b="1" i="0" dirty="0">
                          <a:solidFill>
                            <a:srgbClr val="1A1A1A"/>
                          </a:solidFill>
                          <a:effectLst/>
                          <a:latin typeface="Arial" panose="020B0604020202020204" pitchFamily="34" charset="0"/>
                          <a:cs typeface="Arial" panose="020B0604020202020204" pitchFamily="34" charset="0"/>
                        </a:rPr>
                        <a:t>dMMR Population</a:t>
                      </a:r>
                    </a:p>
                  </a:txBody>
                  <a:tcPr marL="95250" marR="95250" marT="5715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extLst>
                  <a:ext uri="{0D108BD9-81ED-4DB2-BD59-A6C34878D82A}">
                    <a16:rowId xmlns:a16="http://schemas.microsoft.com/office/drawing/2014/main" val="1196558768"/>
                  </a:ext>
                </a:extLst>
              </a:tr>
              <a:tr h="702597">
                <a:tc>
                  <a:txBody>
                    <a:bodyPr/>
                    <a:lstStyle/>
                    <a:p>
                      <a:pPr algn="l" fontAlgn="b"/>
                      <a:endParaRPr lang="en-US" sz="1000" b="1" i="0" dirty="0">
                        <a:solidFill>
                          <a:schemeClr val="bg1"/>
                        </a:solidFill>
                        <a:effectLst/>
                        <a:latin typeface="Arial" panose="020B0604020202020204" pitchFamily="34" charset="0"/>
                        <a:cs typeface="Arial" panose="020B0604020202020204" pitchFamily="34" charset="0"/>
                      </a:endParaRPr>
                    </a:p>
                  </a:txBody>
                  <a:tcPr marL="95250" marR="95250" marT="57150" marB="381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fontAlgn="b"/>
                      <a:r>
                        <a:rPr lang="en-US" sz="1000" b="1" i="0" dirty="0">
                          <a:solidFill>
                            <a:schemeClr val="bg1"/>
                          </a:solidFill>
                          <a:effectLst/>
                          <a:latin typeface="Arial" panose="020B0604020202020204" pitchFamily="34" charset="0"/>
                          <a:cs typeface="Arial" panose="020B0604020202020204" pitchFamily="34" charset="0"/>
                        </a:rPr>
                        <a:t>Lenvatinib + Pembrolizumab</a:t>
                      </a:r>
                      <a:br>
                        <a:rPr lang="en-US" sz="1000" b="1" i="0" dirty="0">
                          <a:solidFill>
                            <a:schemeClr val="bg1"/>
                          </a:solidFill>
                          <a:effectLst/>
                          <a:latin typeface="Arial" panose="020B0604020202020204" pitchFamily="34" charset="0"/>
                          <a:cs typeface="Arial" panose="020B0604020202020204" pitchFamily="34" charset="0"/>
                        </a:rPr>
                      </a:br>
                      <a:r>
                        <a:rPr lang="en-US" sz="1000" b="1" i="0" dirty="0">
                          <a:solidFill>
                            <a:schemeClr val="bg1"/>
                          </a:solidFill>
                          <a:effectLst/>
                          <a:latin typeface="Arial" panose="020B0604020202020204" pitchFamily="34" charset="0"/>
                          <a:cs typeface="Arial" panose="020B0604020202020204" pitchFamily="34" charset="0"/>
                        </a:rPr>
                        <a:t>(N=346)</a:t>
                      </a:r>
                    </a:p>
                  </a:txBody>
                  <a:tcPr marL="95250" marR="95250" marT="57150" marB="381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fontAlgn="b"/>
                      <a:r>
                        <a:rPr lang="en-US" sz="1000" b="1" i="0" dirty="0">
                          <a:solidFill>
                            <a:schemeClr val="bg1"/>
                          </a:solidFill>
                          <a:effectLst/>
                          <a:latin typeface="Arial" panose="020B0604020202020204" pitchFamily="34" charset="0"/>
                          <a:cs typeface="Arial" panose="020B0604020202020204" pitchFamily="34" charset="0"/>
                        </a:rPr>
                        <a:t>Chemotherapy</a:t>
                      </a:r>
                      <a:br>
                        <a:rPr lang="en-US" sz="1000" b="1" i="0" dirty="0">
                          <a:solidFill>
                            <a:schemeClr val="bg1"/>
                          </a:solidFill>
                          <a:effectLst/>
                          <a:latin typeface="Arial" panose="020B0604020202020204" pitchFamily="34" charset="0"/>
                          <a:cs typeface="Arial" panose="020B0604020202020204" pitchFamily="34" charset="0"/>
                        </a:rPr>
                      </a:br>
                      <a:r>
                        <a:rPr lang="en-US" sz="1000" b="1" i="0" dirty="0">
                          <a:solidFill>
                            <a:schemeClr val="bg1"/>
                          </a:solidFill>
                          <a:effectLst/>
                          <a:latin typeface="Arial" panose="020B0604020202020204" pitchFamily="34" charset="0"/>
                          <a:cs typeface="Arial" panose="020B0604020202020204" pitchFamily="34" charset="0"/>
                        </a:rPr>
                        <a:t>(N=351)</a:t>
                      </a:r>
                    </a:p>
                  </a:txBody>
                  <a:tcPr marL="95250" marR="95250" marT="57150" marB="381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fontAlgn="b"/>
                      <a:r>
                        <a:rPr lang="en-US" sz="1000" b="1" i="0" dirty="0">
                          <a:solidFill>
                            <a:schemeClr val="bg1"/>
                          </a:solidFill>
                          <a:effectLst/>
                          <a:latin typeface="Arial" panose="020B0604020202020204" pitchFamily="34" charset="0"/>
                          <a:cs typeface="Arial" panose="020B0604020202020204" pitchFamily="34" charset="0"/>
                        </a:rPr>
                        <a:t>Lenvatinib + Pembrolizumab</a:t>
                      </a:r>
                      <a:br>
                        <a:rPr lang="en-US" sz="1000" b="1" i="0" dirty="0">
                          <a:solidFill>
                            <a:schemeClr val="bg1"/>
                          </a:solidFill>
                          <a:effectLst/>
                          <a:latin typeface="Arial" panose="020B0604020202020204" pitchFamily="34" charset="0"/>
                          <a:cs typeface="Arial" panose="020B0604020202020204" pitchFamily="34" charset="0"/>
                        </a:rPr>
                      </a:br>
                      <a:r>
                        <a:rPr lang="en-US" sz="1000" b="1" i="0" dirty="0">
                          <a:solidFill>
                            <a:schemeClr val="bg1"/>
                          </a:solidFill>
                          <a:effectLst/>
                          <a:latin typeface="Arial" panose="020B0604020202020204" pitchFamily="34" charset="0"/>
                          <a:cs typeface="Arial" panose="020B0604020202020204" pitchFamily="34" charset="0"/>
                        </a:rPr>
                        <a:t>(N=411)</a:t>
                      </a:r>
                    </a:p>
                  </a:txBody>
                  <a:tcPr marL="95250" marR="95250" marT="57150" marB="381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fontAlgn="b"/>
                      <a:r>
                        <a:rPr lang="en-US" sz="1000" b="1" i="0" dirty="0">
                          <a:solidFill>
                            <a:schemeClr val="bg1"/>
                          </a:solidFill>
                          <a:effectLst/>
                          <a:latin typeface="Arial" panose="020B0604020202020204" pitchFamily="34" charset="0"/>
                          <a:cs typeface="Arial" panose="020B0604020202020204" pitchFamily="34" charset="0"/>
                        </a:rPr>
                        <a:t>Chemotherapy</a:t>
                      </a:r>
                      <a:br>
                        <a:rPr lang="en-US" sz="1000" b="1" i="0" dirty="0">
                          <a:solidFill>
                            <a:schemeClr val="bg1"/>
                          </a:solidFill>
                          <a:effectLst/>
                          <a:latin typeface="Arial" panose="020B0604020202020204" pitchFamily="34" charset="0"/>
                          <a:cs typeface="Arial" panose="020B0604020202020204" pitchFamily="34" charset="0"/>
                        </a:rPr>
                      </a:br>
                      <a:r>
                        <a:rPr lang="en-US" sz="1000" b="1" i="0" dirty="0">
                          <a:solidFill>
                            <a:schemeClr val="bg1"/>
                          </a:solidFill>
                          <a:effectLst/>
                          <a:latin typeface="Arial" panose="020B0604020202020204" pitchFamily="34" charset="0"/>
                          <a:cs typeface="Arial" panose="020B0604020202020204" pitchFamily="34" charset="0"/>
                        </a:rPr>
                        <a:t>(N=416)</a:t>
                      </a:r>
                    </a:p>
                  </a:txBody>
                  <a:tcPr marL="95250" marR="95250" marT="57150" marB="381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fontAlgn="b"/>
                      <a:r>
                        <a:rPr lang="en-US" sz="1000" b="1" i="0" dirty="0">
                          <a:solidFill>
                            <a:schemeClr val="bg1"/>
                          </a:solidFill>
                          <a:effectLst/>
                          <a:latin typeface="Arial" panose="020B0604020202020204" pitchFamily="34" charset="0"/>
                          <a:cs typeface="Arial" panose="020B0604020202020204" pitchFamily="34" charset="0"/>
                        </a:rPr>
                        <a:t>Lenvatinib + Pembrolizumab</a:t>
                      </a:r>
                      <a:br>
                        <a:rPr lang="en-US" sz="1000" b="1" i="0" dirty="0">
                          <a:solidFill>
                            <a:schemeClr val="bg1"/>
                          </a:solidFill>
                          <a:effectLst/>
                          <a:latin typeface="Arial" panose="020B0604020202020204" pitchFamily="34" charset="0"/>
                          <a:cs typeface="Arial" panose="020B0604020202020204" pitchFamily="34" charset="0"/>
                        </a:rPr>
                      </a:br>
                      <a:r>
                        <a:rPr lang="en-US" sz="1000" b="1" i="0" dirty="0">
                          <a:solidFill>
                            <a:schemeClr val="bg1"/>
                          </a:solidFill>
                          <a:effectLst/>
                          <a:latin typeface="Arial" panose="020B0604020202020204" pitchFamily="34" charset="0"/>
                          <a:cs typeface="Arial" panose="020B0604020202020204" pitchFamily="34" charset="0"/>
                        </a:rPr>
                        <a:t>(N=65)</a:t>
                      </a:r>
                    </a:p>
                  </a:txBody>
                  <a:tcPr marL="95250" marR="95250" marT="57150" marB="381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fontAlgn="b"/>
                      <a:r>
                        <a:rPr lang="en-US" sz="1000" b="1" i="0" dirty="0">
                          <a:solidFill>
                            <a:schemeClr val="bg1"/>
                          </a:solidFill>
                          <a:effectLst/>
                          <a:latin typeface="Arial" panose="020B0604020202020204" pitchFamily="34" charset="0"/>
                          <a:cs typeface="Arial" panose="020B0604020202020204" pitchFamily="34" charset="0"/>
                        </a:rPr>
                        <a:t>Chemotherapy (N=65)</a:t>
                      </a:r>
                    </a:p>
                  </a:txBody>
                  <a:tcPr marL="95250" marR="95250" marT="57150" marB="381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338444189"/>
                  </a:ext>
                </a:extLst>
              </a:tr>
              <a:tr h="323242">
                <a:tc>
                  <a:txBody>
                    <a:bodyPr/>
                    <a:lstStyle/>
                    <a:p>
                      <a:pPr algn="l" fontAlgn="t"/>
                      <a:r>
                        <a:rPr lang="en-US" sz="1400" b="0" i="0" dirty="0">
                          <a:effectLst/>
                          <a:latin typeface="Arial" panose="020B0604020202020204" pitchFamily="34" charset="0"/>
                          <a:cs typeface="Arial" panose="020B0604020202020204" pitchFamily="34" charset="0"/>
                        </a:rPr>
                        <a:t>Objective response, %</a:t>
                      </a:r>
                    </a:p>
                  </a:txBody>
                  <a:tcPr marL="120522" marR="21913" marT="13148" marB="8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tc>
                  <a:txBody>
                    <a:bodyPr/>
                    <a:lstStyle/>
                    <a:p>
                      <a:pPr algn="ctr" fontAlgn="base"/>
                      <a:r>
                        <a:rPr lang="en-US" sz="1400" b="0" i="0" dirty="0">
                          <a:effectLst/>
                          <a:latin typeface="Arial" panose="020B0604020202020204" pitchFamily="34" charset="0"/>
                          <a:cs typeface="Arial" panose="020B0604020202020204" pitchFamily="34" charset="0"/>
                        </a:rPr>
                        <a:t>30.3</a:t>
                      </a:r>
                    </a:p>
                  </a:txBody>
                  <a:tcPr marL="21913" marR="21913" marT="13148" marB="8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tc>
                  <a:txBody>
                    <a:bodyPr/>
                    <a:lstStyle/>
                    <a:p>
                      <a:pPr algn="ctr" fontAlgn="base"/>
                      <a:r>
                        <a:rPr lang="en-US" sz="1400" b="0" i="0" dirty="0">
                          <a:effectLst/>
                          <a:latin typeface="Arial" panose="020B0604020202020204" pitchFamily="34" charset="0"/>
                          <a:cs typeface="Arial" panose="020B0604020202020204" pitchFamily="34" charset="0"/>
                        </a:rPr>
                        <a:t>15.1</a:t>
                      </a:r>
                    </a:p>
                  </a:txBody>
                  <a:tcPr marL="21913" marR="21913" marT="13148" marB="8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tc>
                  <a:txBody>
                    <a:bodyPr/>
                    <a:lstStyle/>
                    <a:p>
                      <a:pPr algn="ctr" fontAlgn="base"/>
                      <a:r>
                        <a:rPr lang="en-US" sz="1400" b="0" i="0" dirty="0">
                          <a:effectLst/>
                          <a:latin typeface="Arial" panose="020B0604020202020204" pitchFamily="34" charset="0"/>
                          <a:cs typeface="Arial" panose="020B0604020202020204" pitchFamily="34" charset="0"/>
                        </a:rPr>
                        <a:t>31.9</a:t>
                      </a:r>
                    </a:p>
                  </a:txBody>
                  <a:tcPr marL="21913" marR="21913" marT="13148" marB="8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tc>
                  <a:txBody>
                    <a:bodyPr/>
                    <a:lstStyle/>
                    <a:p>
                      <a:pPr algn="ctr" fontAlgn="base"/>
                      <a:r>
                        <a:rPr lang="en-US" sz="1400" b="0" i="0" dirty="0">
                          <a:effectLst/>
                          <a:latin typeface="Arial" panose="020B0604020202020204" pitchFamily="34" charset="0"/>
                          <a:cs typeface="Arial" panose="020B0604020202020204" pitchFamily="34" charset="0"/>
                        </a:rPr>
                        <a:t>14.7</a:t>
                      </a:r>
                    </a:p>
                  </a:txBody>
                  <a:tcPr marL="21913" marR="21913" marT="13148" marB="8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tc>
                  <a:txBody>
                    <a:bodyPr/>
                    <a:lstStyle/>
                    <a:p>
                      <a:pPr algn="ctr" fontAlgn="base"/>
                      <a:r>
                        <a:rPr lang="en-US" sz="1400" b="0" i="0" dirty="0">
                          <a:effectLst/>
                          <a:latin typeface="Arial" panose="020B0604020202020204" pitchFamily="34" charset="0"/>
                          <a:cs typeface="Arial" panose="020B0604020202020204" pitchFamily="34" charset="0"/>
                        </a:rPr>
                        <a:t>40</a:t>
                      </a:r>
                    </a:p>
                  </a:txBody>
                  <a:tcPr marL="21913" marR="21913" marT="13148" marB="8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tc>
                  <a:txBody>
                    <a:bodyPr/>
                    <a:lstStyle/>
                    <a:p>
                      <a:pPr algn="ctr" fontAlgn="base"/>
                      <a:r>
                        <a:rPr lang="en-US" sz="1400" b="0" i="0" dirty="0">
                          <a:effectLst/>
                          <a:latin typeface="Arial" panose="020B0604020202020204" pitchFamily="34" charset="0"/>
                          <a:cs typeface="Arial" panose="020B0604020202020204" pitchFamily="34" charset="0"/>
                        </a:rPr>
                        <a:t>12</a:t>
                      </a:r>
                    </a:p>
                  </a:txBody>
                  <a:tcPr marL="21913" marR="21913" marT="13148" marB="8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extLst>
                  <a:ext uri="{0D108BD9-81ED-4DB2-BD59-A6C34878D82A}">
                    <a16:rowId xmlns:a16="http://schemas.microsoft.com/office/drawing/2014/main" val="72277843"/>
                  </a:ext>
                </a:extLst>
              </a:tr>
              <a:tr h="323242">
                <a:tc>
                  <a:txBody>
                    <a:bodyPr/>
                    <a:lstStyle/>
                    <a:p>
                      <a:pPr algn="l" fontAlgn="t"/>
                      <a:r>
                        <a:rPr lang="en-US" sz="1400" b="0" i="0" dirty="0">
                          <a:effectLst/>
                          <a:latin typeface="Arial" panose="020B0604020202020204" pitchFamily="34" charset="0"/>
                          <a:cs typeface="Arial" panose="020B0604020202020204" pitchFamily="34" charset="0"/>
                        </a:rPr>
                        <a:t>CR</a:t>
                      </a:r>
                    </a:p>
                  </a:txBody>
                  <a:tcPr marL="120522" marR="21913" marT="13148" marB="87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tc>
                  <a:txBody>
                    <a:bodyPr/>
                    <a:lstStyle/>
                    <a:p>
                      <a:pPr algn="ctr" fontAlgn="base"/>
                      <a:r>
                        <a:rPr lang="en-US" sz="1400" b="0" i="0" dirty="0">
                          <a:effectLst/>
                          <a:latin typeface="Arial" panose="020B0604020202020204" pitchFamily="34" charset="0"/>
                          <a:cs typeface="Arial" panose="020B0604020202020204" pitchFamily="34" charset="0"/>
                        </a:rPr>
                        <a:t>5.2</a:t>
                      </a:r>
                    </a:p>
                  </a:txBody>
                  <a:tcPr marL="21913" marR="21913" marT="13148" marB="8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tc>
                  <a:txBody>
                    <a:bodyPr/>
                    <a:lstStyle/>
                    <a:p>
                      <a:pPr algn="ctr" fontAlgn="base"/>
                      <a:r>
                        <a:rPr lang="en-US" sz="1400" b="0" i="0" dirty="0">
                          <a:effectLst/>
                          <a:latin typeface="Arial" panose="020B0604020202020204" pitchFamily="34" charset="0"/>
                          <a:cs typeface="Arial" panose="020B0604020202020204" pitchFamily="34" charset="0"/>
                        </a:rPr>
                        <a:t>2.6</a:t>
                      </a:r>
                    </a:p>
                  </a:txBody>
                  <a:tcPr marL="21913" marR="21913" marT="13148" marB="8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tc>
                  <a:txBody>
                    <a:bodyPr/>
                    <a:lstStyle/>
                    <a:p>
                      <a:pPr algn="ctr" fontAlgn="base"/>
                      <a:r>
                        <a:rPr lang="en-US" sz="1400" b="0" i="0" dirty="0">
                          <a:effectLst/>
                          <a:latin typeface="Arial" panose="020B0604020202020204" pitchFamily="34" charset="0"/>
                          <a:cs typeface="Arial" panose="020B0604020202020204" pitchFamily="34" charset="0"/>
                        </a:rPr>
                        <a:t>6.6</a:t>
                      </a:r>
                    </a:p>
                  </a:txBody>
                  <a:tcPr marL="21913" marR="21913" marT="13148" marB="8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tc>
                  <a:txBody>
                    <a:bodyPr/>
                    <a:lstStyle/>
                    <a:p>
                      <a:pPr algn="ctr" fontAlgn="base"/>
                      <a:r>
                        <a:rPr lang="en-US" sz="1400" b="0" i="0" dirty="0">
                          <a:effectLst/>
                          <a:latin typeface="Arial" panose="020B0604020202020204" pitchFamily="34" charset="0"/>
                          <a:cs typeface="Arial" panose="020B0604020202020204" pitchFamily="34" charset="0"/>
                        </a:rPr>
                        <a:t>2.6</a:t>
                      </a:r>
                    </a:p>
                  </a:txBody>
                  <a:tcPr marL="21913" marR="21913" marT="13148" marB="8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tc>
                  <a:txBody>
                    <a:bodyPr/>
                    <a:lstStyle/>
                    <a:p>
                      <a:pPr algn="ctr" fontAlgn="base"/>
                      <a:r>
                        <a:rPr lang="en-US" sz="1400" b="0" i="0" dirty="0">
                          <a:effectLst/>
                          <a:latin typeface="Arial" panose="020B0604020202020204" pitchFamily="34" charset="0"/>
                          <a:cs typeface="Arial" panose="020B0604020202020204" pitchFamily="34" charset="0"/>
                        </a:rPr>
                        <a:t>14</a:t>
                      </a:r>
                    </a:p>
                  </a:txBody>
                  <a:tcPr marL="21913" marR="21913" marT="13148" marB="8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tc>
                  <a:txBody>
                    <a:bodyPr/>
                    <a:lstStyle/>
                    <a:p>
                      <a:pPr algn="ctr" fontAlgn="base"/>
                      <a:r>
                        <a:rPr lang="en-US" sz="1400" b="0" i="0" dirty="0">
                          <a:effectLst/>
                          <a:latin typeface="Arial" panose="020B0604020202020204" pitchFamily="34" charset="0"/>
                          <a:cs typeface="Arial" panose="020B0604020202020204" pitchFamily="34" charset="0"/>
                        </a:rPr>
                        <a:t>3</a:t>
                      </a:r>
                    </a:p>
                  </a:txBody>
                  <a:tcPr marL="21913" marR="21913" marT="13148" marB="8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extLst>
                  <a:ext uri="{0D108BD9-81ED-4DB2-BD59-A6C34878D82A}">
                    <a16:rowId xmlns:a16="http://schemas.microsoft.com/office/drawing/2014/main" val="198652758"/>
                  </a:ext>
                </a:extLst>
              </a:tr>
              <a:tr h="323242">
                <a:tc>
                  <a:txBody>
                    <a:bodyPr/>
                    <a:lstStyle/>
                    <a:p>
                      <a:pPr algn="l" fontAlgn="t"/>
                      <a:r>
                        <a:rPr lang="en-US" sz="1400" b="0" i="0" baseline="0" dirty="0">
                          <a:effectLst/>
                          <a:latin typeface="Arial" panose="020B0604020202020204" pitchFamily="34" charset="0"/>
                          <a:cs typeface="Arial" panose="020B0604020202020204" pitchFamily="34" charset="0"/>
                        </a:rPr>
                        <a:t>PR</a:t>
                      </a:r>
                    </a:p>
                  </a:txBody>
                  <a:tcPr marL="120522" marR="21913" marT="13148" marB="87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400" b="0" i="0" dirty="0">
                          <a:effectLst/>
                          <a:latin typeface="Arial" panose="020B0604020202020204" pitchFamily="34" charset="0"/>
                          <a:cs typeface="Arial" panose="020B0604020202020204" pitchFamily="34" charset="0"/>
                        </a:rPr>
                        <a:t>25.1</a:t>
                      </a:r>
                    </a:p>
                  </a:txBody>
                  <a:tcPr marL="21913" marR="21913" marT="13148" marB="8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400" b="0" i="0" dirty="0">
                          <a:effectLst/>
                          <a:latin typeface="Arial" panose="020B0604020202020204" pitchFamily="34" charset="0"/>
                          <a:cs typeface="Arial" panose="020B0604020202020204" pitchFamily="34" charset="0"/>
                        </a:rPr>
                        <a:t>12.5</a:t>
                      </a:r>
                    </a:p>
                  </a:txBody>
                  <a:tcPr marL="21913" marR="21913" marT="13148" marB="8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400" b="0" i="0" dirty="0">
                          <a:effectLst/>
                          <a:latin typeface="Arial" panose="020B0604020202020204" pitchFamily="34" charset="0"/>
                          <a:cs typeface="Arial" panose="020B0604020202020204" pitchFamily="34" charset="0"/>
                        </a:rPr>
                        <a:t>25.3</a:t>
                      </a:r>
                    </a:p>
                  </a:txBody>
                  <a:tcPr marL="21913" marR="21913" marT="13148" marB="8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400" b="0" i="0" dirty="0">
                          <a:effectLst/>
                          <a:latin typeface="Arial" panose="020B0604020202020204" pitchFamily="34" charset="0"/>
                          <a:cs typeface="Arial" panose="020B0604020202020204" pitchFamily="34" charset="0"/>
                        </a:rPr>
                        <a:t>12.0</a:t>
                      </a:r>
                    </a:p>
                  </a:txBody>
                  <a:tcPr marL="21913" marR="21913" marT="13148" marB="8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400" b="0" i="0" dirty="0">
                          <a:effectLst/>
                          <a:latin typeface="Arial" panose="020B0604020202020204" pitchFamily="34" charset="0"/>
                          <a:cs typeface="Arial" panose="020B0604020202020204" pitchFamily="34" charset="0"/>
                        </a:rPr>
                        <a:t>26</a:t>
                      </a:r>
                    </a:p>
                  </a:txBody>
                  <a:tcPr marL="21913" marR="21913" marT="13148" marB="8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400" b="0" i="0" dirty="0">
                          <a:effectLst/>
                          <a:latin typeface="Arial" panose="020B0604020202020204" pitchFamily="34" charset="0"/>
                          <a:cs typeface="Arial" panose="020B0604020202020204" pitchFamily="34" charset="0"/>
                        </a:rPr>
                        <a:t>9</a:t>
                      </a:r>
                    </a:p>
                  </a:txBody>
                  <a:tcPr marL="21913" marR="21913" marT="13148" marB="8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262228075"/>
                  </a:ext>
                </a:extLst>
              </a:tr>
              <a:tr h="323242">
                <a:tc>
                  <a:txBody>
                    <a:bodyPr/>
                    <a:lstStyle/>
                    <a:p>
                      <a:pPr algn="l" fontAlgn="t"/>
                      <a:r>
                        <a:rPr lang="en-US" sz="1400" b="0" i="0" baseline="0" dirty="0">
                          <a:effectLst/>
                          <a:latin typeface="Arial" panose="020B0604020202020204" pitchFamily="34" charset="0"/>
                          <a:cs typeface="Arial" panose="020B0604020202020204" pitchFamily="34" charset="0"/>
                        </a:rPr>
                        <a:t>SD</a:t>
                      </a:r>
                    </a:p>
                  </a:txBody>
                  <a:tcPr marL="120522" marR="21913" marT="13148" marB="87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tc>
                  <a:txBody>
                    <a:bodyPr/>
                    <a:lstStyle/>
                    <a:p>
                      <a:pPr algn="ctr" fontAlgn="base"/>
                      <a:r>
                        <a:rPr lang="en-US" sz="1400" b="0" i="0" dirty="0">
                          <a:effectLst/>
                          <a:latin typeface="Arial" panose="020B0604020202020204" pitchFamily="34" charset="0"/>
                          <a:cs typeface="Arial" panose="020B0604020202020204" pitchFamily="34" charset="0"/>
                        </a:rPr>
                        <a:t>48.6</a:t>
                      </a:r>
                    </a:p>
                  </a:txBody>
                  <a:tcPr marL="21913" marR="21913" marT="13148" marB="8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tc>
                  <a:txBody>
                    <a:bodyPr/>
                    <a:lstStyle/>
                    <a:p>
                      <a:pPr algn="ctr" fontAlgn="base"/>
                      <a:r>
                        <a:rPr lang="en-US" sz="1400" b="0" i="0" dirty="0">
                          <a:effectLst/>
                          <a:latin typeface="Arial" panose="020B0604020202020204" pitchFamily="34" charset="0"/>
                          <a:cs typeface="Arial" panose="020B0604020202020204" pitchFamily="34" charset="0"/>
                        </a:rPr>
                        <a:t>39.6</a:t>
                      </a:r>
                    </a:p>
                  </a:txBody>
                  <a:tcPr marL="21913" marR="21913" marT="13148" marB="8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tc>
                  <a:txBody>
                    <a:bodyPr/>
                    <a:lstStyle/>
                    <a:p>
                      <a:pPr algn="ctr" fontAlgn="base"/>
                      <a:r>
                        <a:rPr lang="en-US" sz="1400" b="0" i="0" dirty="0">
                          <a:effectLst/>
                          <a:latin typeface="Arial" panose="020B0604020202020204" pitchFamily="34" charset="0"/>
                          <a:cs typeface="Arial" panose="020B0604020202020204" pitchFamily="34" charset="0"/>
                        </a:rPr>
                        <a:t>47.0</a:t>
                      </a:r>
                    </a:p>
                  </a:txBody>
                  <a:tcPr marL="21913" marR="21913" marT="13148" marB="8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tc>
                  <a:txBody>
                    <a:bodyPr/>
                    <a:lstStyle/>
                    <a:p>
                      <a:pPr algn="ctr" fontAlgn="base"/>
                      <a:r>
                        <a:rPr lang="en-US" sz="1400" b="0" i="0" dirty="0">
                          <a:effectLst/>
                          <a:latin typeface="Arial" panose="020B0604020202020204" pitchFamily="34" charset="0"/>
                          <a:cs typeface="Arial" panose="020B0604020202020204" pitchFamily="34" charset="0"/>
                        </a:rPr>
                        <a:t>40.1</a:t>
                      </a:r>
                    </a:p>
                  </a:txBody>
                  <a:tcPr marL="21913" marR="21913" marT="13148" marB="8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tc>
                  <a:txBody>
                    <a:bodyPr/>
                    <a:lstStyle/>
                    <a:p>
                      <a:pPr algn="ctr" fontAlgn="base"/>
                      <a:r>
                        <a:rPr lang="en-US" sz="1400" b="0" i="0" dirty="0">
                          <a:effectLst/>
                          <a:latin typeface="Arial" panose="020B0604020202020204" pitchFamily="34" charset="0"/>
                          <a:cs typeface="Arial" panose="020B0604020202020204" pitchFamily="34" charset="0"/>
                        </a:rPr>
                        <a:t>38</a:t>
                      </a:r>
                    </a:p>
                  </a:txBody>
                  <a:tcPr marL="21913" marR="21913" marT="13148" marB="8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tc>
                  <a:txBody>
                    <a:bodyPr/>
                    <a:lstStyle/>
                    <a:p>
                      <a:pPr algn="ctr" fontAlgn="base"/>
                      <a:r>
                        <a:rPr lang="en-US" sz="1400" b="0" i="0" dirty="0">
                          <a:effectLst/>
                          <a:latin typeface="Arial" panose="020B0604020202020204" pitchFamily="34" charset="0"/>
                          <a:cs typeface="Arial" panose="020B0604020202020204" pitchFamily="34" charset="0"/>
                        </a:rPr>
                        <a:t>43</a:t>
                      </a:r>
                    </a:p>
                  </a:txBody>
                  <a:tcPr marL="21913" marR="21913" marT="13148" marB="8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extLst>
                  <a:ext uri="{0D108BD9-81ED-4DB2-BD59-A6C34878D82A}">
                    <a16:rowId xmlns:a16="http://schemas.microsoft.com/office/drawing/2014/main" val="1208908838"/>
                  </a:ext>
                </a:extLst>
              </a:tr>
              <a:tr h="323242">
                <a:tc>
                  <a:txBody>
                    <a:bodyPr/>
                    <a:lstStyle/>
                    <a:p>
                      <a:pPr algn="l" fontAlgn="t"/>
                      <a:r>
                        <a:rPr lang="en-US" sz="1400" b="0" i="0" baseline="0" dirty="0">
                          <a:effectLst/>
                          <a:latin typeface="Arial" panose="020B0604020202020204" pitchFamily="34" charset="0"/>
                          <a:cs typeface="Arial" panose="020B0604020202020204" pitchFamily="34" charset="0"/>
                        </a:rPr>
                        <a:t>PD</a:t>
                      </a:r>
                    </a:p>
                  </a:txBody>
                  <a:tcPr marL="120522" marR="21913" marT="13148" marB="87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400" b="0" i="0" dirty="0">
                          <a:effectLst/>
                          <a:latin typeface="Arial" panose="020B0604020202020204" pitchFamily="34" charset="0"/>
                          <a:cs typeface="Arial" panose="020B0604020202020204" pitchFamily="34" charset="0"/>
                        </a:rPr>
                        <a:t>15.6</a:t>
                      </a:r>
                    </a:p>
                  </a:txBody>
                  <a:tcPr marL="21913" marR="21913" marT="13148" marB="8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400" b="0" i="0" dirty="0">
                          <a:effectLst/>
                          <a:latin typeface="Arial" panose="020B0604020202020204" pitchFamily="34" charset="0"/>
                          <a:cs typeface="Arial" panose="020B0604020202020204" pitchFamily="34" charset="0"/>
                        </a:rPr>
                        <a:t>30.8</a:t>
                      </a:r>
                    </a:p>
                  </a:txBody>
                  <a:tcPr marL="21913" marR="21913" marT="13148" marB="8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400" b="0" i="0" dirty="0">
                          <a:effectLst/>
                          <a:latin typeface="Arial" panose="020B0604020202020204" pitchFamily="34" charset="0"/>
                          <a:cs typeface="Arial" panose="020B0604020202020204" pitchFamily="34" charset="0"/>
                        </a:rPr>
                        <a:t>14.8</a:t>
                      </a:r>
                    </a:p>
                  </a:txBody>
                  <a:tcPr marL="21913" marR="21913" marT="13148" marB="8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400" b="0" i="0" dirty="0">
                          <a:effectLst/>
                          <a:latin typeface="Arial" panose="020B0604020202020204" pitchFamily="34" charset="0"/>
                          <a:cs typeface="Arial" panose="020B0604020202020204" pitchFamily="34" charset="0"/>
                        </a:rPr>
                        <a:t>29.6</a:t>
                      </a:r>
                    </a:p>
                  </a:txBody>
                  <a:tcPr marL="21913" marR="21913" marT="13148" marB="8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400" b="0" i="0" dirty="0">
                          <a:effectLst/>
                          <a:latin typeface="Arial" panose="020B0604020202020204" pitchFamily="34" charset="0"/>
                          <a:cs typeface="Arial" panose="020B0604020202020204" pitchFamily="34" charset="0"/>
                        </a:rPr>
                        <a:t>11</a:t>
                      </a:r>
                    </a:p>
                  </a:txBody>
                  <a:tcPr marL="21913" marR="21913" marT="13148" marB="8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1400" b="0" i="0" dirty="0">
                          <a:effectLst/>
                          <a:latin typeface="Arial" panose="020B0604020202020204" pitchFamily="34" charset="0"/>
                          <a:cs typeface="Arial" panose="020B0604020202020204" pitchFamily="34" charset="0"/>
                        </a:rPr>
                        <a:t>23</a:t>
                      </a:r>
                    </a:p>
                  </a:txBody>
                  <a:tcPr marL="21913" marR="21913" marT="13148" marB="87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73749620"/>
                  </a:ext>
                </a:extLst>
              </a:tr>
              <a:tr h="417344">
                <a:tc>
                  <a:txBody>
                    <a:bodyPr/>
                    <a:lstStyle/>
                    <a:p>
                      <a:pPr algn="l" fontAlgn="t"/>
                      <a:r>
                        <a:rPr lang="en-US" sz="1400" b="0" i="0" baseline="0" dirty="0">
                          <a:effectLst/>
                          <a:latin typeface="Arial" panose="020B0604020202020204" pitchFamily="34" charset="0"/>
                          <a:cs typeface="Arial" panose="020B0604020202020204" pitchFamily="34" charset="0"/>
                        </a:rPr>
                        <a:t>Median DOR, months </a:t>
                      </a:r>
                      <a:r>
                        <a:rPr lang="en-US" sz="1400" b="0" i="0" u="none" strike="noStrike" baseline="0" dirty="0">
                          <a:solidFill>
                            <a:schemeClr val="tx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t>
                      </a:r>
                      <a:endParaRPr lang="en-US" sz="1400" b="0" i="0" baseline="0" dirty="0">
                        <a:solidFill>
                          <a:schemeClr val="tx1"/>
                        </a:solidFill>
                        <a:effectLst/>
                        <a:latin typeface="Arial" panose="020B0604020202020204" pitchFamily="34" charset="0"/>
                        <a:cs typeface="Arial" panose="020B0604020202020204" pitchFamily="34" charset="0"/>
                      </a:endParaRPr>
                    </a:p>
                  </a:txBody>
                  <a:tcPr marL="120522" marR="21913" marT="13148" marB="87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tc>
                  <a:txBody>
                    <a:bodyPr/>
                    <a:lstStyle/>
                    <a:p>
                      <a:pPr algn="ctr" fontAlgn="t"/>
                      <a:r>
                        <a:rPr lang="en-US" sz="1400" b="0" i="0" dirty="0">
                          <a:effectLst/>
                          <a:latin typeface="Arial" panose="020B0604020202020204" pitchFamily="34" charset="0"/>
                          <a:cs typeface="Arial" panose="020B0604020202020204" pitchFamily="34" charset="0"/>
                        </a:rPr>
                        <a:t>9.2</a:t>
                      </a:r>
                    </a:p>
                  </a:txBody>
                  <a:tcPr marL="21913" marR="21913" marT="13148" marB="87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tc>
                  <a:txBody>
                    <a:bodyPr/>
                    <a:lstStyle/>
                    <a:p>
                      <a:pPr algn="ctr" fontAlgn="t"/>
                      <a:r>
                        <a:rPr lang="en-US" sz="1400" b="0" i="0" dirty="0">
                          <a:effectLst/>
                          <a:latin typeface="Arial" panose="020B0604020202020204" pitchFamily="34" charset="0"/>
                          <a:cs typeface="Arial" panose="020B0604020202020204" pitchFamily="34" charset="0"/>
                        </a:rPr>
                        <a:t>5.7</a:t>
                      </a:r>
                    </a:p>
                  </a:txBody>
                  <a:tcPr marL="21913" marR="21913" marT="13148" marB="87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tc>
                  <a:txBody>
                    <a:bodyPr/>
                    <a:lstStyle/>
                    <a:p>
                      <a:pPr algn="ctr" fontAlgn="t"/>
                      <a:r>
                        <a:rPr lang="en-US" sz="1400" b="0" i="0" dirty="0">
                          <a:effectLst/>
                          <a:latin typeface="Arial" panose="020B0604020202020204" pitchFamily="34" charset="0"/>
                          <a:cs typeface="Arial" panose="020B0604020202020204" pitchFamily="34" charset="0"/>
                        </a:rPr>
                        <a:t>14.4</a:t>
                      </a:r>
                    </a:p>
                  </a:txBody>
                  <a:tcPr marL="21913" marR="21913" marT="13148" marB="87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tc>
                  <a:txBody>
                    <a:bodyPr/>
                    <a:lstStyle/>
                    <a:p>
                      <a:pPr algn="ctr" fontAlgn="t"/>
                      <a:r>
                        <a:rPr lang="en-US" sz="1400" b="0" i="0" dirty="0">
                          <a:effectLst/>
                          <a:latin typeface="Arial" panose="020B0604020202020204" pitchFamily="34" charset="0"/>
                          <a:cs typeface="Arial" panose="020B0604020202020204" pitchFamily="34" charset="0"/>
                        </a:rPr>
                        <a:t>5.7</a:t>
                      </a:r>
                    </a:p>
                  </a:txBody>
                  <a:tcPr marL="21913" marR="21913" marT="13148" marB="87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tc>
                  <a:txBody>
                    <a:bodyPr/>
                    <a:lstStyle/>
                    <a:p>
                      <a:pPr algn="ctr" fontAlgn="t"/>
                      <a:r>
                        <a:rPr lang="en-US" sz="1400" b="0" i="0" dirty="0">
                          <a:effectLst/>
                          <a:latin typeface="Arial" panose="020B0604020202020204" pitchFamily="34" charset="0"/>
                          <a:cs typeface="Arial" panose="020B0604020202020204" pitchFamily="34" charset="0"/>
                        </a:rPr>
                        <a:t>NR</a:t>
                      </a:r>
                    </a:p>
                  </a:txBody>
                  <a:tcPr marL="21913" marR="21913" marT="13148" marB="87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tc>
                  <a:txBody>
                    <a:bodyPr/>
                    <a:lstStyle/>
                    <a:p>
                      <a:pPr algn="ctr" fontAlgn="t"/>
                      <a:r>
                        <a:rPr lang="en-US" sz="1400" b="0" i="0" dirty="0">
                          <a:effectLst/>
                          <a:latin typeface="Arial" panose="020B0604020202020204" pitchFamily="34" charset="0"/>
                          <a:cs typeface="Arial" panose="020B0604020202020204" pitchFamily="34" charset="0"/>
                        </a:rPr>
                        <a:t>4.1</a:t>
                      </a:r>
                    </a:p>
                  </a:txBody>
                  <a:tcPr marL="21913" marR="21913" marT="13148" marB="87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extLst>
                  <a:ext uri="{0D108BD9-81ED-4DB2-BD59-A6C34878D82A}">
                    <a16:rowId xmlns:a16="http://schemas.microsoft.com/office/drawing/2014/main" val="3946071665"/>
                  </a:ext>
                </a:extLst>
              </a:tr>
              <a:tr h="221788">
                <a:tc>
                  <a:txBody>
                    <a:bodyPr/>
                    <a:lstStyle/>
                    <a:p>
                      <a:pPr algn="l" fontAlgn="t"/>
                      <a:r>
                        <a:rPr lang="en-US" sz="1400" b="0" i="0" baseline="0" dirty="0">
                          <a:effectLst/>
                          <a:latin typeface="Arial" panose="020B0604020202020204" pitchFamily="34" charset="0"/>
                          <a:cs typeface="Arial" panose="020B0604020202020204" pitchFamily="34" charset="0"/>
                        </a:rPr>
                        <a:t>Median time to response, months</a:t>
                      </a:r>
                    </a:p>
                  </a:txBody>
                  <a:tcPr marL="120522" marR="21913" marT="13148" marB="87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400" b="0" i="0" dirty="0">
                          <a:effectLst/>
                          <a:latin typeface="Arial" panose="020B0604020202020204" pitchFamily="34" charset="0"/>
                          <a:cs typeface="Arial" panose="020B0604020202020204" pitchFamily="34" charset="0"/>
                        </a:rPr>
                        <a:t>2.1</a:t>
                      </a:r>
                    </a:p>
                  </a:txBody>
                  <a:tcPr marL="21913" marR="21913" marT="13148" marB="87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400" b="0" i="0" dirty="0">
                          <a:effectLst/>
                          <a:latin typeface="Arial" panose="020B0604020202020204" pitchFamily="34" charset="0"/>
                          <a:cs typeface="Arial" panose="020B0604020202020204" pitchFamily="34" charset="0"/>
                        </a:rPr>
                        <a:t>3.5</a:t>
                      </a:r>
                    </a:p>
                  </a:txBody>
                  <a:tcPr marL="21913" marR="21913" marT="13148" marB="87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400" b="0" i="0" dirty="0">
                          <a:effectLst/>
                          <a:latin typeface="Arial" panose="020B0604020202020204" pitchFamily="34" charset="0"/>
                          <a:cs typeface="Arial" panose="020B0604020202020204" pitchFamily="34" charset="0"/>
                        </a:rPr>
                        <a:t>2.1</a:t>
                      </a:r>
                    </a:p>
                  </a:txBody>
                  <a:tcPr marL="21913" marR="21913" marT="13148" marB="87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400" b="0" i="0" dirty="0">
                          <a:effectLst/>
                          <a:latin typeface="Arial" panose="020B0604020202020204" pitchFamily="34" charset="0"/>
                          <a:cs typeface="Arial" panose="020B0604020202020204" pitchFamily="34" charset="0"/>
                        </a:rPr>
                        <a:t>2.1</a:t>
                      </a:r>
                    </a:p>
                  </a:txBody>
                  <a:tcPr marL="21913" marR="21913" marT="13148" marB="87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400" b="0" i="0" dirty="0">
                          <a:effectLst/>
                          <a:latin typeface="Arial" panose="020B0604020202020204" pitchFamily="34" charset="0"/>
                          <a:cs typeface="Arial" panose="020B0604020202020204" pitchFamily="34" charset="0"/>
                        </a:rPr>
                        <a:t>2.9</a:t>
                      </a:r>
                    </a:p>
                  </a:txBody>
                  <a:tcPr marL="21913" marR="21913" marT="13148" marB="87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400" b="0" i="0" dirty="0">
                          <a:effectLst/>
                          <a:latin typeface="Arial" panose="020B0604020202020204" pitchFamily="34" charset="0"/>
                          <a:cs typeface="Arial" panose="020B0604020202020204" pitchFamily="34" charset="0"/>
                        </a:rPr>
                        <a:t>1.9</a:t>
                      </a:r>
                    </a:p>
                  </a:txBody>
                  <a:tcPr marL="21913" marR="21913" marT="13148" marB="87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384456122"/>
                  </a:ext>
                </a:extLst>
              </a:tr>
              <a:tr h="323242">
                <a:tc>
                  <a:txBody>
                    <a:bodyPr/>
                    <a:lstStyle/>
                    <a:p>
                      <a:pPr algn="l" fontAlgn="t"/>
                      <a:r>
                        <a:rPr lang="en-US" sz="1400" b="0" i="0" baseline="0" dirty="0">
                          <a:effectLst/>
                          <a:latin typeface="Arial" panose="020B0604020202020204" pitchFamily="34" charset="0"/>
                          <a:cs typeface="Arial" panose="020B0604020202020204" pitchFamily="34" charset="0"/>
                        </a:rPr>
                        <a:t>Disease control </a:t>
                      </a:r>
                      <a:r>
                        <a:rPr lang="en-US" sz="1400" b="0" i="0" u="none" strike="noStrike" baseline="0" dirty="0">
                          <a:solidFill>
                            <a:schemeClr val="tx1"/>
                          </a:solidFill>
                          <a:effectLst/>
                          <a:latin typeface="Arial" panose="020B0604020202020204" pitchFamily="34" charset="0"/>
                          <a:cs typeface="Arial" panose="020B0604020202020204" pitchFamily="34" charset="0"/>
                        </a:rPr>
                        <a:t>¶, %</a:t>
                      </a:r>
                      <a:endParaRPr lang="en-US" sz="1400" b="0" i="0" baseline="0" dirty="0">
                        <a:solidFill>
                          <a:schemeClr val="tx1"/>
                        </a:solidFill>
                        <a:effectLst/>
                        <a:latin typeface="Arial" panose="020B0604020202020204" pitchFamily="34" charset="0"/>
                        <a:cs typeface="Arial" panose="020B0604020202020204" pitchFamily="34" charset="0"/>
                      </a:endParaRPr>
                    </a:p>
                  </a:txBody>
                  <a:tcPr marL="120522" marR="21913" marT="13148" marB="87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tc>
                  <a:txBody>
                    <a:bodyPr/>
                    <a:lstStyle/>
                    <a:p>
                      <a:pPr algn="ctr" fontAlgn="base"/>
                      <a:r>
                        <a:rPr lang="en-US" sz="1400" b="0" i="0" dirty="0">
                          <a:effectLst/>
                          <a:latin typeface="Arial" panose="020B0604020202020204" pitchFamily="34" charset="0"/>
                          <a:cs typeface="Arial" panose="020B0604020202020204" pitchFamily="34" charset="0"/>
                        </a:rPr>
                        <a:t>71.7</a:t>
                      </a:r>
                    </a:p>
                  </a:txBody>
                  <a:tcPr marL="21913" marR="21913" marT="13148" marB="65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tc>
                  <a:txBody>
                    <a:bodyPr/>
                    <a:lstStyle/>
                    <a:p>
                      <a:pPr algn="ctr" fontAlgn="base"/>
                      <a:r>
                        <a:rPr lang="en-US" sz="1400" b="0" i="0" dirty="0">
                          <a:effectLst/>
                          <a:latin typeface="Arial" panose="020B0604020202020204" pitchFamily="34" charset="0"/>
                          <a:cs typeface="Arial" panose="020B0604020202020204" pitchFamily="34" charset="0"/>
                        </a:rPr>
                        <a:t>46.4</a:t>
                      </a:r>
                    </a:p>
                  </a:txBody>
                  <a:tcPr marL="21913" marR="21913" marT="13148" marB="65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tc>
                  <a:txBody>
                    <a:bodyPr/>
                    <a:lstStyle/>
                    <a:p>
                      <a:pPr algn="ctr" fontAlgn="base"/>
                      <a:r>
                        <a:rPr lang="en-US" sz="1400" b="0" i="0" dirty="0">
                          <a:effectLst/>
                          <a:latin typeface="Arial" panose="020B0604020202020204" pitchFamily="34" charset="0"/>
                          <a:cs typeface="Arial" panose="020B0604020202020204" pitchFamily="34" charset="0"/>
                        </a:rPr>
                        <a:t>72</a:t>
                      </a:r>
                    </a:p>
                  </a:txBody>
                  <a:tcPr marL="21913" marR="21913" marT="13148" marB="65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tc>
                  <a:txBody>
                    <a:bodyPr/>
                    <a:lstStyle/>
                    <a:p>
                      <a:pPr algn="ctr" fontAlgn="base"/>
                      <a:r>
                        <a:rPr lang="en-US" sz="1400" b="0" i="0" dirty="0">
                          <a:effectLst/>
                          <a:latin typeface="Arial" panose="020B0604020202020204" pitchFamily="34" charset="0"/>
                          <a:cs typeface="Arial" panose="020B0604020202020204" pitchFamily="34" charset="0"/>
                        </a:rPr>
                        <a:t>46.6</a:t>
                      </a:r>
                    </a:p>
                  </a:txBody>
                  <a:tcPr marL="21913" marR="21913" marT="13148" marB="65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tc>
                  <a:txBody>
                    <a:bodyPr/>
                    <a:lstStyle/>
                    <a:p>
                      <a:pPr algn="ctr" fontAlgn="base"/>
                      <a:r>
                        <a:rPr lang="en-US" sz="1400" b="0" i="0" dirty="0">
                          <a:effectLst/>
                          <a:latin typeface="Arial" panose="020B0604020202020204" pitchFamily="34" charset="0"/>
                          <a:cs typeface="Arial" panose="020B0604020202020204" pitchFamily="34" charset="0"/>
                        </a:rPr>
                        <a:t>74</a:t>
                      </a:r>
                    </a:p>
                  </a:txBody>
                  <a:tcPr marL="21913" marR="21913" marT="13148" marB="65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tc>
                  <a:txBody>
                    <a:bodyPr/>
                    <a:lstStyle/>
                    <a:p>
                      <a:pPr algn="ctr" fontAlgn="base"/>
                      <a:r>
                        <a:rPr lang="en-US" sz="1400" b="0" i="0" dirty="0">
                          <a:effectLst/>
                          <a:latin typeface="Arial" panose="020B0604020202020204" pitchFamily="34" charset="0"/>
                          <a:cs typeface="Arial" panose="020B0604020202020204" pitchFamily="34" charset="0"/>
                        </a:rPr>
                        <a:t>48</a:t>
                      </a:r>
                    </a:p>
                  </a:txBody>
                  <a:tcPr marL="21913" marR="21913" marT="13148" marB="65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F6"/>
                    </a:solidFill>
                  </a:tcPr>
                </a:tc>
                <a:extLst>
                  <a:ext uri="{0D108BD9-81ED-4DB2-BD59-A6C34878D82A}">
                    <a16:rowId xmlns:a16="http://schemas.microsoft.com/office/drawing/2014/main" val="1357510557"/>
                  </a:ext>
                </a:extLst>
              </a:tr>
            </a:tbl>
          </a:graphicData>
        </a:graphic>
      </p:graphicFrame>
      <p:sp>
        <p:nvSpPr>
          <p:cNvPr id="6" name="TextBox 5">
            <a:extLst>
              <a:ext uri="{FF2B5EF4-FFF2-40B4-BE49-F238E27FC236}">
                <a16:creationId xmlns:a16="http://schemas.microsoft.com/office/drawing/2014/main" id="{AA8341BE-66FA-93AA-3DD7-0CF47CA8891E}"/>
              </a:ext>
            </a:extLst>
          </p:cNvPr>
          <p:cNvSpPr txBox="1"/>
          <p:nvPr/>
        </p:nvSpPr>
        <p:spPr>
          <a:xfrm>
            <a:off x="766885" y="4779275"/>
            <a:ext cx="9919588" cy="954107"/>
          </a:xfrm>
          <a:prstGeom prst="rect">
            <a:avLst/>
          </a:prstGeom>
          <a:solidFill>
            <a:schemeClr val="bg2">
              <a:lumMod val="50000"/>
            </a:schemeClr>
          </a:solidFill>
          <a:ln w="1905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Subsequent Therapy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ITT: 28% in  lenvatinib + pembrolizumab, 48.1% in chemotherapy group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pMMR: 9.1% in chemotherapy group received subsequent lenvatinib + pembrolizumab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dMMR: 16.9% received PD-1 pathway–targeting monotherapy or combination regimens as subsequent therapies</a:t>
            </a:r>
          </a:p>
        </p:txBody>
      </p:sp>
      <p:sp>
        <p:nvSpPr>
          <p:cNvPr id="5" name="TextBox 4">
            <a:extLst>
              <a:ext uri="{FF2B5EF4-FFF2-40B4-BE49-F238E27FC236}">
                <a16:creationId xmlns:a16="http://schemas.microsoft.com/office/drawing/2014/main" id="{84C0C894-1812-9D9F-FF7D-EB6169EA7C36}"/>
              </a:ext>
            </a:extLst>
          </p:cNvPr>
          <p:cNvSpPr txBox="1"/>
          <p:nvPr/>
        </p:nvSpPr>
        <p:spPr>
          <a:xfrm>
            <a:off x="5126598" y="6415240"/>
            <a:ext cx="423070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Makker V, et al. </a:t>
            </a: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Engl J Med. </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2022;386:437-448.</a:t>
            </a:r>
          </a:p>
        </p:txBody>
      </p:sp>
      <p:sp>
        <p:nvSpPr>
          <p:cNvPr id="3" name="Rectangle 2">
            <a:extLst>
              <a:ext uri="{FF2B5EF4-FFF2-40B4-BE49-F238E27FC236}">
                <a16:creationId xmlns:a16="http://schemas.microsoft.com/office/drawing/2014/main" id="{AC0AC02B-ECCF-AC23-B251-C7C304137537}"/>
              </a:ext>
            </a:extLst>
          </p:cNvPr>
          <p:cNvSpPr/>
          <p:nvPr/>
        </p:nvSpPr>
        <p:spPr>
          <a:xfrm>
            <a:off x="766885" y="2379216"/>
            <a:ext cx="5218279" cy="658368"/>
          </a:xfrm>
          <a:prstGeom prst="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F874640B-F63C-9099-A292-BF1200E77486}"/>
              </a:ext>
            </a:extLst>
          </p:cNvPr>
          <p:cNvSpPr/>
          <p:nvPr/>
        </p:nvSpPr>
        <p:spPr>
          <a:xfrm>
            <a:off x="766885" y="3719441"/>
            <a:ext cx="5218279" cy="953467"/>
          </a:xfrm>
          <a:prstGeom prst="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962501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71DED-443D-4619-B382-0273FE3E057E}"/>
              </a:ext>
            </a:extLst>
          </p:cNvPr>
          <p:cNvSpPr>
            <a:spLocks noGrp="1"/>
          </p:cNvSpPr>
          <p:nvPr>
            <p:ph type="title"/>
          </p:nvPr>
        </p:nvSpPr>
        <p:spPr>
          <a:xfrm>
            <a:off x="838200" y="71318"/>
            <a:ext cx="10515600" cy="1325563"/>
          </a:xfrm>
        </p:spPr>
        <p:txBody>
          <a:bodyPr>
            <a:noAutofit/>
          </a:bodyPr>
          <a:lstStyle/>
          <a:p>
            <a:r>
              <a:rPr lang="en-US" noProof="0" dirty="0"/>
              <a:t>KEYNOTE-775: Adverse Events</a:t>
            </a:r>
            <a:endParaRPr lang="en-US" noProof="0" dirty="0">
              <a:latin typeface="+mn-lt"/>
              <a:cs typeface="Calibri" panose="020F0502020204030204" pitchFamily="34" charset="0"/>
            </a:endParaRPr>
          </a:p>
        </p:txBody>
      </p:sp>
      <p:graphicFrame>
        <p:nvGraphicFramePr>
          <p:cNvPr id="4" name="Group 155">
            <a:extLst>
              <a:ext uri="{FF2B5EF4-FFF2-40B4-BE49-F238E27FC236}">
                <a16:creationId xmlns:a16="http://schemas.microsoft.com/office/drawing/2014/main" id="{8BB8B47A-37E3-6395-B8EA-62BD37AE52BE}"/>
              </a:ext>
            </a:extLst>
          </p:cNvPr>
          <p:cNvGraphicFramePr>
            <a:graphicFrameLocks/>
          </p:cNvGraphicFramePr>
          <p:nvPr/>
        </p:nvGraphicFramePr>
        <p:xfrm>
          <a:off x="349328" y="1329507"/>
          <a:ext cx="6033757" cy="3474720"/>
        </p:xfrm>
        <a:graphic>
          <a:graphicData uri="http://schemas.openxmlformats.org/drawingml/2006/table">
            <a:tbl>
              <a:tblPr/>
              <a:tblGrid>
                <a:gridCol w="2138032">
                  <a:extLst>
                    <a:ext uri="{9D8B030D-6E8A-4147-A177-3AD203B41FA5}">
                      <a16:colId xmlns:a16="http://schemas.microsoft.com/office/drawing/2014/main" val="20000"/>
                    </a:ext>
                  </a:extLst>
                </a:gridCol>
                <a:gridCol w="869082">
                  <a:extLst>
                    <a:ext uri="{9D8B030D-6E8A-4147-A177-3AD203B41FA5}">
                      <a16:colId xmlns:a16="http://schemas.microsoft.com/office/drawing/2014/main" val="1238656420"/>
                    </a:ext>
                  </a:extLst>
                </a:gridCol>
                <a:gridCol w="1008881">
                  <a:extLst>
                    <a:ext uri="{9D8B030D-6E8A-4147-A177-3AD203B41FA5}">
                      <a16:colId xmlns:a16="http://schemas.microsoft.com/office/drawing/2014/main" val="3873078834"/>
                    </a:ext>
                  </a:extLst>
                </a:gridCol>
                <a:gridCol w="1008881">
                  <a:extLst>
                    <a:ext uri="{9D8B030D-6E8A-4147-A177-3AD203B41FA5}">
                      <a16:colId xmlns:a16="http://schemas.microsoft.com/office/drawing/2014/main" val="1328308896"/>
                    </a:ext>
                  </a:extLst>
                </a:gridCol>
                <a:gridCol w="1008881">
                  <a:extLst>
                    <a:ext uri="{9D8B030D-6E8A-4147-A177-3AD203B41FA5}">
                      <a16:colId xmlns:a16="http://schemas.microsoft.com/office/drawing/2014/main" val="3105812049"/>
                    </a:ext>
                  </a:extLst>
                </a:gridCol>
              </a:tblGrid>
              <a:tr h="0">
                <a:tc rowSpan="2">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1" i="0" u="none" strike="noStrike" cap="none" normalizeH="0" baseline="0" dirty="0">
                          <a:ln>
                            <a:noFill/>
                          </a:ln>
                          <a:solidFill>
                            <a:schemeClr val="bg1"/>
                          </a:solidFill>
                          <a:effectLst/>
                          <a:latin typeface="+mn-lt"/>
                        </a:rPr>
                        <a:t>TEAE, %</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lumMod val="65000"/>
                        <a:lumOff val="35000"/>
                      </a:schemeClr>
                    </a:solidFill>
                  </a:tcPr>
                </a:tc>
                <a:tc gridSpan="2">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algn="ctr">
                        <a:spcBef>
                          <a:spcPts val="0"/>
                        </a:spcBef>
                        <a:spcAft>
                          <a:spcPts val="0"/>
                        </a:spcAft>
                      </a:pPr>
                      <a:r>
                        <a:rPr lang="en-US" sz="1500" b="1" dirty="0">
                          <a:solidFill>
                            <a:schemeClr val="bg1"/>
                          </a:solidFill>
                          <a:latin typeface="+mn-lt"/>
                          <a:cs typeface="Calibri" panose="020F0502020204030204" pitchFamily="34" charset="0"/>
                        </a:rPr>
                        <a:t>Lenvatinib + Pembrolizumab</a:t>
                      </a:r>
                    </a:p>
                    <a:p>
                      <a:pPr algn="ctr">
                        <a:spcBef>
                          <a:spcPts val="0"/>
                        </a:spcBef>
                        <a:spcAft>
                          <a:spcPts val="0"/>
                        </a:spcAft>
                      </a:pPr>
                      <a:r>
                        <a:rPr lang="en-US" sz="1500" b="1" dirty="0">
                          <a:solidFill>
                            <a:schemeClr val="bg1"/>
                          </a:solidFill>
                          <a:latin typeface="+mn-lt"/>
                          <a:cs typeface="Calibri" panose="020F0502020204030204" pitchFamily="34" charset="0"/>
                        </a:rPr>
                        <a:t>(n = 406)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6DA1"/>
                    </a:solidFill>
                  </a:tcPr>
                </a:tc>
                <a:tc hMerge="1">
                  <a:txBody>
                    <a:bodyPr/>
                    <a:lstStyle/>
                    <a:p>
                      <a:pPr algn="ctr"/>
                      <a:endParaRPr lang="en-US" sz="1600" b="1" i="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482"/>
                    </a:solidFill>
                  </a:tcPr>
                </a:tc>
                <a:tc gridSpan="2">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algn="ctr">
                        <a:spcBef>
                          <a:spcPts val="0"/>
                        </a:spcBef>
                        <a:spcAft>
                          <a:spcPts val="0"/>
                        </a:spcAft>
                      </a:pPr>
                      <a:r>
                        <a:rPr lang="en-US" sz="1500" b="1" dirty="0">
                          <a:solidFill>
                            <a:schemeClr val="bg1"/>
                          </a:solidFill>
                          <a:latin typeface="+mn-lt"/>
                          <a:cs typeface="Calibri" panose="020F0502020204030204" pitchFamily="34" charset="0"/>
                        </a:rPr>
                        <a:t>Doxorubicin or Paclitaxel</a:t>
                      </a:r>
                    </a:p>
                    <a:p>
                      <a:pPr algn="ctr">
                        <a:spcBef>
                          <a:spcPts val="0"/>
                        </a:spcBef>
                        <a:spcAft>
                          <a:spcPts val="0"/>
                        </a:spcAft>
                      </a:pPr>
                      <a:r>
                        <a:rPr lang="en-US" sz="1500" b="1" dirty="0">
                          <a:solidFill>
                            <a:schemeClr val="bg1"/>
                          </a:solidFill>
                          <a:latin typeface="+mn-lt"/>
                          <a:cs typeface="Calibri" panose="020F0502020204030204" pitchFamily="34" charset="0"/>
                        </a:rPr>
                        <a:t>(n = 388)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D1F2E"/>
                    </a:solidFill>
                  </a:tcPr>
                </a:tc>
                <a:tc hMerge="1">
                  <a:txBody>
                    <a:bodyPr/>
                    <a:lstStyle/>
                    <a:p>
                      <a:pPr algn="ctr"/>
                      <a:endParaRPr lang="en-US" sz="1600" b="1" i="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482"/>
                    </a:solidFill>
                  </a:tcPr>
                </a:tc>
                <a:extLst>
                  <a:ext uri="{0D108BD9-81ED-4DB2-BD59-A6C34878D82A}">
                    <a16:rowId xmlns:a16="http://schemas.microsoft.com/office/drawing/2014/main" val="45661163"/>
                  </a:ext>
                </a:extLst>
              </a:tr>
              <a:tr h="0">
                <a:tc vMerge="1">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600" b="1" i="0" u="none" strike="noStrike" cap="none" normalizeH="0" baseline="0">
                        <a:ln>
                          <a:noFill/>
                        </a:ln>
                        <a:solidFill>
                          <a:schemeClr val="tx1"/>
                        </a:solidFill>
                        <a:effectLst/>
                        <a:latin typeface="Calibri" panose="020F0502020204030204" pitchFamily="34" charset="0"/>
                      </a:endParaRPr>
                    </a:p>
                  </a:txBody>
                  <a:tcPr marL="121881" marR="121881" marT="45774" marB="45774"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tc>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algn="ctr">
                        <a:spcBef>
                          <a:spcPts val="0"/>
                        </a:spcBef>
                        <a:spcAft>
                          <a:spcPts val="0"/>
                        </a:spcAft>
                      </a:pPr>
                      <a:r>
                        <a:rPr lang="en-US" sz="1500" b="1" dirty="0">
                          <a:solidFill>
                            <a:schemeClr val="bg1"/>
                          </a:solidFill>
                          <a:latin typeface="+mn-lt"/>
                          <a:cs typeface="Calibri" panose="020F0502020204030204" pitchFamily="34" charset="0"/>
                        </a:rPr>
                        <a:t>Any Grade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DA1"/>
                    </a:solidFill>
                  </a:tcPr>
                </a:tc>
                <a:tc>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algn="ctr">
                        <a:spcBef>
                          <a:spcPts val="0"/>
                        </a:spcBef>
                        <a:spcAft>
                          <a:spcPts val="0"/>
                        </a:spcAft>
                      </a:pPr>
                      <a:r>
                        <a:rPr lang="en-US" sz="1500" b="1" dirty="0">
                          <a:solidFill>
                            <a:schemeClr val="bg1"/>
                          </a:solidFill>
                          <a:latin typeface="+mn-lt"/>
                          <a:cs typeface="Calibri" panose="020F0502020204030204" pitchFamily="34" charset="0"/>
                        </a:rPr>
                        <a:t>Grade ≥3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DA1"/>
                    </a:solidFill>
                  </a:tcPr>
                </a:tc>
                <a:tc>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algn="ctr">
                        <a:spcBef>
                          <a:spcPts val="0"/>
                        </a:spcBef>
                        <a:spcAft>
                          <a:spcPts val="0"/>
                        </a:spcAft>
                      </a:pPr>
                      <a:r>
                        <a:rPr lang="en-US" sz="1500" b="1" dirty="0">
                          <a:solidFill>
                            <a:schemeClr val="bg1"/>
                          </a:solidFill>
                          <a:latin typeface="+mn-lt"/>
                          <a:cs typeface="Calibri" panose="020F0502020204030204" pitchFamily="34" charset="0"/>
                        </a:rPr>
                        <a:t>Any Grade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D1F2E"/>
                    </a:solidFill>
                  </a:tcPr>
                </a:tc>
                <a:tc>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algn="ctr">
                        <a:spcBef>
                          <a:spcPts val="0"/>
                        </a:spcBef>
                        <a:spcAft>
                          <a:spcPts val="0"/>
                        </a:spcAft>
                      </a:pPr>
                      <a:r>
                        <a:rPr lang="en-US" sz="1500" b="1" dirty="0">
                          <a:solidFill>
                            <a:schemeClr val="bg1"/>
                          </a:solidFill>
                          <a:latin typeface="+mn-lt"/>
                          <a:cs typeface="Calibri" panose="020F0502020204030204" pitchFamily="34" charset="0"/>
                        </a:rPr>
                        <a:t>Grade ≥3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D1F2E"/>
                    </a:solidFill>
                  </a:tcPr>
                </a:tc>
                <a:extLst>
                  <a:ext uri="{0D108BD9-81ED-4DB2-BD59-A6C34878D82A}">
                    <a16:rowId xmlns:a16="http://schemas.microsoft.com/office/drawing/2014/main" val="10000"/>
                  </a:ext>
                </a:extLst>
              </a:tr>
              <a:tr h="0">
                <a:tc>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Hypertension</a:t>
                      </a:r>
                    </a:p>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Hypothyroidism</a:t>
                      </a:r>
                    </a:p>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Diarrhea</a:t>
                      </a:r>
                    </a:p>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Nausea</a:t>
                      </a:r>
                    </a:p>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Decreased appetite</a:t>
                      </a:r>
                    </a:p>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Vomiting</a:t>
                      </a:r>
                    </a:p>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Weight decrease</a:t>
                      </a:r>
                    </a:p>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Fatigue</a:t>
                      </a:r>
                    </a:p>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Arthralgias</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a:noFill/>
                    </a:lnTlToBr>
                    <a:lnBlToTr>
                      <a:noFill/>
                    </a:lnBlToTr>
                    <a:solidFill>
                      <a:schemeClr val="bg1">
                        <a:lumMod val="75000"/>
                      </a:schemeClr>
                    </a:solidFill>
                  </a:tcPr>
                </a:tc>
                <a:tc>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65.0</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58.9</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55.7</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51.7</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46.6</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37.7</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35.5</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34.0</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32.3</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39.2</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1.5</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8.1</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3.4</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7.6</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3.0</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10.8</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5.4</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1.7</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5.2</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0.8</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20.4</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46.4</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21.4</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21.1</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5.9</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27.6</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8.0</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2.6</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0</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2.1</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1.3</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0.5</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2.6</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0.3</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3.1</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0</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8" name="Group 155">
            <a:extLst>
              <a:ext uri="{FF2B5EF4-FFF2-40B4-BE49-F238E27FC236}">
                <a16:creationId xmlns:a16="http://schemas.microsoft.com/office/drawing/2014/main" id="{CC95CC01-4C19-62DB-B487-13ECB9B8FE1E}"/>
              </a:ext>
            </a:extLst>
          </p:cNvPr>
          <p:cNvGraphicFramePr>
            <a:graphicFrameLocks/>
          </p:cNvGraphicFramePr>
          <p:nvPr/>
        </p:nvGraphicFramePr>
        <p:xfrm>
          <a:off x="6773555" y="1335693"/>
          <a:ext cx="5004986" cy="3017520"/>
        </p:xfrm>
        <a:graphic>
          <a:graphicData uri="http://schemas.openxmlformats.org/drawingml/2006/table">
            <a:tbl>
              <a:tblPr/>
              <a:tblGrid>
                <a:gridCol w="1468811">
                  <a:extLst>
                    <a:ext uri="{9D8B030D-6E8A-4147-A177-3AD203B41FA5}">
                      <a16:colId xmlns:a16="http://schemas.microsoft.com/office/drawing/2014/main" val="20000"/>
                    </a:ext>
                  </a:extLst>
                </a:gridCol>
                <a:gridCol w="810939">
                  <a:extLst>
                    <a:ext uri="{9D8B030D-6E8A-4147-A177-3AD203B41FA5}">
                      <a16:colId xmlns:a16="http://schemas.microsoft.com/office/drawing/2014/main" val="1238656420"/>
                    </a:ext>
                  </a:extLst>
                </a:gridCol>
                <a:gridCol w="908412">
                  <a:extLst>
                    <a:ext uri="{9D8B030D-6E8A-4147-A177-3AD203B41FA5}">
                      <a16:colId xmlns:a16="http://schemas.microsoft.com/office/drawing/2014/main" val="3873078834"/>
                    </a:ext>
                  </a:extLst>
                </a:gridCol>
                <a:gridCol w="908412">
                  <a:extLst>
                    <a:ext uri="{9D8B030D-6E8A-4147-A177-3AD203B41FA5}">
                      <a16:colId xmlns:a16="http://schemas.microsoft.com/office/drawing/2014/main" val="1328308896"/>
                    </a:ext>
                  </a:extLst>
                </a:gridCol>
                <a:gridCol w="908412">
                  <a:extLst>
                    <a:ext uri="{9D8B030D-6E8A-4147-A177-3AD203B41FA5}">
                      <a16:colId xmlns:a16="http://schemas.microsoft.com/office/drawing/2014/main" val="3105812049"/>
                    </a:ext>
                  </a:extLst>
                </a:gridCol>
              </a:tblGrid>
              <a:tr h="438664">
                <a:tc rowSpan="2">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1" i="0" u="none" strike="noStrike" cap="none" normalizeH="0" baseline="0" dirty="0">
                          <a:ln>
                            <a:noFill/>
                          </a:ln>
                          <a:solidFill>
                            <a:schemeClr val="bg1"/>
                          </a:solidFill>
                          <a:effectLst/>
                          <a:latin typeface="+mn-lt"/>
                        </a:rPr>
                        <a:t>TEAE, %  </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595959"/>
                    </a:solidFill>
                  </a:tcPr>
                </a:tc>
                <a:tc gridSpan="2">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algn="ctr">
                        <a:spcBef>
                          <a:spcPts val="0"/>
                        </a:spcBef>
                        <a:spcAft>
                          <a:spcPts val="0"/>
                        </a:spcAft>
                      </a:pPr>
                      <a:r>
                        <a:rPr lang="en-US" sz="1500" b="1" dirty="0">
                          <a:solidFill>
                            <a:schemeClr val="bg1"/>
                          </a:solidFill>
                          <a:latin typeface="+mn-lt"/>
                          <a:cs typeface="Calibri" panose="020F0502020204030204" pitchFamily="34" charset="0"/>
                        </a:rPr>
                        <a:t>Lenvatinib + Pembrolizumab</a:t>
                      </a:r>
                    </a:p>
                    <a:p>
                      <a:pPr algn="ctr">
                        <a:spcBef>
                          <a:spcPts val="0"/>
                        </a:spcBef>
                        <a:spcAft>
                          <a:spcPts val="0"/>
                        </a:spcAft>
                      </a:pPr>
                      <a:r>
                        <a:rPr lang="en-US" sz="1500" b="1" dirty="0">
                          <a:solidFill>
                            <a:schemeClr val="bg1"/>
                          </a:solidFill>
                          <a:latin typeface="+mn-lt"/>
                          <a:cs typeface="Calibri" panose="020F0502020204030204" pitchFamily="34" charset="0"/>
                        </a:rPr>
                        <a:t>(n = 406)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774AE"/>
                    </a:solidFill>
                  </a:tcPr>
                </a:tc>
                <a:tc hMerge="1">
                  <a:txBody>
                    <a:bodyPr/>
                    <a:lstStyle/>
                    <a:p>
                      <a:pPr algn="ctr"/>
                      <a:endParaRPr lang="en-US" sz="1600" b="1" i="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482"/>
                    </a:solidFill>
                  </a:tcPr>
                </a:tc>
                <a:tc gridSpan="2">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algn="ctr">
                        <a:spcBef>
                          <a:spcPts val="0"/>
                        </a:spcBef>
                        <a:spcAft>
                          <a:spcPts val="0"/>
                        </a:spcAft>
                      </a:pPr>
                      <a:r>
                        <a:rPr lang="en-US" sz="1500" b="1" dirty="0">
                          <a:solidFill>
                            <a:schemeClr val="bg1"/>
                          </a:solidFill>
                          <a:latin typeface="+mn-lt"/>
                          <a:cs typeface="Calibri" panose="020F0502020204030204" pitchFamily="34" charset="0"/>
                        </a:rPr>
                        <a:t>Doxorubicin or Paclitaxel</a:t>
                      </a:r>
                    </a:p>
                    <a:p>
                      <a:pPr algn="ctr">
                        <a:spcBef>
                          <a:spcPts val="0"/>
                        </a:spcBef>
                        <a:spcAft>
                          <a:spcPts val="0"/>
                        </a:spcAft>
                      </a:pPr>
                      <a:r>
                        <a:rPr lang="en-US" sz="1500" b="1" dirty="0">
                          <a:solidFill>
                            <a:schemeClr val="bg1"/>
                          </a:solidFill>
                          <a:latin typeface="+mn-lt"/>
                          <a:cs typeface="Calibri" panose="020F0502020204030204" pitchFamily="34" charset="0"/>
                        </a:rPr>
                        <a:t>(n = 388)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D1F2E"/>
                    </a:solidFill>
                  </a:tcPr>
                </a:tc>
                <a:tc hMerge="1">
                  <a:txBody>
                    <a:bodyPr/>
                    <a:lstStyle/>
                    <a:p>
                      <a:pPr algn="ctr"/>
                      <a:endParaRPr lang="en-US" sz="1600" b="1" i="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482"/>
                    </a:solidFill>
                  </a:tcPr>
                </a:tc>
                <a:extLst>
                  <a:ext uri="{0D108BD9-81ED-4DB2-BD59-A6C34878D82A}">
                    <a16:rowId xmlns:a16="http://schemas.microsoft.com/office/drawing/2014/main" val="45661163"/>
                  </a:ext>
                </a:extLst>
              </a:tr>
              <a:tr h="168597">
                <a:tc vMerge="1">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600" b="1" i="0" u="none" strike="noStrike" cap="none" normalizeH="0" baseline="0">
                        <a:ln>
                          <a:noFill/>
                        </a:ln>
                        <a:solidFill>
                          <a:schemeClr val="tx1"/>
                        </a:solidFill>
                        <a:effectLst/>
                        <a:latin typeface="Calibri" panose="020F0502020204030204" pitchFamily="34" charset="0"/>
                      </a:endParaRPr>
                    </a:p>
                  </a:txBody>
                  <a:tcPr marL="121881" marR="121881" marT="45774" marB="45774"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tc>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algn="ctr">
                        <a:spcBef>
                          <a:spcPts val="0"/>
                        </a:spcBef>
                        <a:spcAft>
                          <a:spcPts val="0"/>
                        </a:spcAft>
                      </a:pPr>
                      <a:r>
                        <a:rPr lang="en-US" sz="1500" b="1" dirty="0">
                          <a:solidFill>
                            <a:schemeClr val="bg1"/>
                          </a:solidFill>
                          <a:latin typeface="+mn-lt"/>
                          <a:cs typeface="Calibri" panose="020F0502020204030204" pitchFamily="34" charset="0"/>
                        </a:rPr>
                        <a:t>Any Grade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774AE"/>
                    </a:solidFill>
                  </a:tcPr>
                </a:tc>
                <a:tc>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algn="ctr">
                        <a:spcBef>
                          <a:spcPts val="0"/>
                        </a:spcBef>
                        <a:spcAft>
                          <a:spcPts val="0"/>
                        </a:spcAft>
                      </a:pPr>
                      <a:r>
                        <a:rPr lang="en-US" sz="1500" b="1" dirty="0">
                          <a:solidFill>
                            <a:schemeClr val="bg1"/>
                          </a:solidFill>
                          <a:latin typeface="+mn-lt"/>
                          <a:cs typeface="Calibri" panose="020F0502020204030204" pitchFamily="34" charset="0"/>
                        </a:rPr>
                        <a:t>Grade ≥3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774AE"/>
                    </a:solidFill>
                  </a:tcPr>
                </a:tc>
                <a:tc>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algn="ctr">
                        <a:spcBef>
                          <a:spcPts val="0"/>
                        </a:spcBef>
                        <a:spcAft>
                          <a:spcPts val="0"/>
                        </a:spcAft>
                      </a:pPr>
                      <a:r>
                        <a:rPr lang="en-US" sz="1500" b="1" dirty="0">
                          <a:solidFill>
                            <a:schemeClr val="bg1"/>
                          </a:solidFill>
                          <a:latin typeface="+mn-lt"/>
                          <a:cs typeface="Calibri" panose="020F0502020204030204" pitchFamily="34" charset="0"/>
                        </a:rPr>
                        <a:t>Any Grade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D1F2E"/>
                    </a:solidFill>
                  </a:tcPr>
                </a:tc>
                <a:tc>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algn="ctr">
                        <a:spcBef>
                          <a:spcPts val="0"/>
                        </a:spcBef>
                        <a:spcAft>
                          <a:spcPts val="0"/>
                        </a:spcAft>
                      </a:pPr>
                      <a:r>
                        <a:rPr lang="en-US" sz="1500" b="1" dirty="0">
                          <a:solidFill>
                            <a:schemeClr val="bg1"/>
                          </a:solidFill>
                          <a:latin typeface="+mn-lt"/>
                          <a:cs typeface="Calibri" panose="020F0502020204030204" pitchFamily="34" charset="0"/>
                        </a:rPr>
                        <a:t>Grade ≥3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D1F2E"/>
                    </a:solidFill>
                  </a:tcPr>
                </a:tc>
                <a:extLst>
                  <a:ext uri="{0D108BD9-81ED-4DB2-BD59-A6C34878D82A}">
                    <a16:rowId xmlns:a16="http://schemas.microsoft.com/office/drawing/2014/main" val="10000"/>
                  </a:ext>
                </a:extLst>
              </a:tr>
              <a:tr h="886649">
                <a:tc>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Proteinuria</a:t>
                      </a:r>
                    </a:p>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defRPr/>
                      </a:pPr>
                      <a:r>
                        <a:rPr kumimoji="0" lang="en-US" sz="1500" b="0" i="0" u="none" strike="noStrike" cap="none" normalizeH="0" baseline="0" dirty="0">
                          <a:ln>
                            <a:noFill/>
                          </a:ln>
                          <a:solidFill>
                            <a:srgbClr val="37424A"/>
                          </a:solidFill>
                          <a:effectLst/>
                          <a:latin typeface="+mn-lt"/>
                        </a:rPr>
                        <a:t>Constipation</a:t>
                      </a:r>
                    </a:p>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Anemia</a:t>
                      </a:r>
                    </a:p>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UTI</a:t>
                      </a:r>
                    </a:p>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Headache</a:t>
                      </a:r>
                    </a:p>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Neutropenia</a:t>
                      </a:r>
                    </a:p>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Alopecia</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a:noFill/>
                    </a:lnTlToBr>
                    <a:lnBlToTr>
                      <a:noFill/>
                    </a:lnBlToTr>
                    <a:solidFill>
                      <a:schemeClr val="bg1">
                        <a:lumMod val="75000"/>
                      </a:schemeClr>
                    </a:solidFill>
                  </a:tcPr>
                </a:tc>
                <a:tc>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30.5</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28.3</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28.1</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27.6</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26.4</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9.1</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5.9</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5.2</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0.7</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6.9</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4.2</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0.5</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2.0</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0</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3.4</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24.5</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48.7</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10.3</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9.0</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34.0</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30.9</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457250" rtl="0" eaLnBrk="1" latinLnBrk="0" hangingPunct="1">
                        <a:defRPr sz="1867" kern="1200">
                          <a:solidFill>
                            <a:schemeClr val="tx1"/>
                          </a:solidFill>
                          <a:latin typeface="Calibri"/>
                        </a:defRPr>
                      </a:lvl1pPr>
                      <a:lvl2pPr marL="457250" algn="l" defTabSz="457250" rtl="0" eaLnBrk="1" latinLnBrk="0" hangingPunct="1">
                        <a:defRPr sz="1867" kern="1200">
                          <a:solidFill>
                            <a:schemeClr val="tx1"/>
                          </a:solidFill>
                          <a:latin typeface="Calibri"/>
                        </a:defRPr>
                      </a:lvl2pPr>
                      <a:lvl3pPr marL="914498" algn="l" defTabSz="457250" rtl="0" eaLnBrk="1" latinLnBrk="0" hangingPunct="1">
                        <a:defRPr sz="1867" kern="1200">
                          <a:solidFill>
                            <a:schemeClr val="tx1"/>
                          </a:solidFill>
                          <a:latin typeface="Calibri"/>
                        </a:defRPr>
                      </a:lvl3pPr>
                      <a:lvl4pPr marL="1371748" algn="l" defTabSz="457250" rtl="0" eaLnBrk="1" latinLnBrk="0" hangingPunct="1">
                        <a:defRPr sz="1867" kern="1200">
                          <a:solidFill>
                            <a:schemeClr val="tx1"/>
                          </a:solidFill>
                          <a:latin typeface="Calibri"/>
                        </a:defRPr>
                      </a:lvl4pPr>
                      <a:lvl5pPr marL="1828998" algn="l" defTabSz="457250" rtl="0" eaLnBrk="1" latinLnBrk="0" hangingPunct="1">
                        <a:defRPr sz="1867" kern="1200">
                          <a:solidFill>
                            <a:schemeClr val="tx1"/>
                          </a:solidFill>
                          <a:latin typeface="Calibri"/>
                        </a:defRPr>
                      </a:lvl5pPr>
                      <a:lvl6pPr marL="2286248" algn="l" defTabSz="457250" rtl="0" eaLnBrk="1" latinLnBrk="0" hangingPunct="1">
                        <a:defRPr sz="1867" kern="1200">
                          <a:solidFill>
                            <a:schemeClr val="tx1"/>
                          </a:solidFill>
                          <a:latin typeface="Calibri"/>
                        </a:defRPr>
                      </a:lvl6pPr>
                      <a:lvl7pPr marL="2743497" algn="l" defTabSz="457250" rtl="0" eaLnBrk="1" latinLnBrk="0" hangingPunct="1">
                        <a:defRPr sz="1867" kern="1200">
                          <a:solidFill>
                            <a:schemeClr val="tx1"/>
                          </a:solidFill>
                          <a:latin typeface="Calibri"/>
                        </a:defRPr>
                      </a:lvl7pPr>
                      <a:lvl8pPr marL="3200747" algn="l" defTabSz="457250" rtl="0" eaLnBrk="1" latinLnBrk="0" hangingPunct="1">
                        <a:defRPr sz="1867" kern="1200">
                          <a:solidFill>
                            <a:schemeClr val="tx1"/>
                          </a:solidFill>
                          <a:latin typeface="Calibri"/>
                        </a:defRPr>
                      </a:lvl8pPr>
                      <a:lvl9pPr marL="3657997" algn="l" defTabSz="457250" rtl="0" eaLnBrk="1" latinLnBrk="0" hangingPunct="1">
                        <a:defRPr sz="1867" kern="1200">
                          <a:solidFill>
                            <a:schemeClr val="tx1"/>
                          </a:solidFill>
                          <a:latin typeface="Calibri"/>
                        </a:defRPr>
                      </a:lvl9p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0.3</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0.5</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15.5</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1.0</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0.3</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26.0</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0" i="0" u="none" strike="noStrike" cap="none" normalizeH="0" baseline="0" dirty="0">
                          <a:ln>
                            <a:noFill/>
                          </a:ln>
                          <a:solidFill>
                            <a:srgbClr val="37424A"/>
                          </a:solidFill>
                          <a:effectLst/>
                          <a:latin typeface="+mn-lt"/>
                        </a:rPr>
                        <a:t>0.3</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1"/>
                  </a:ext>
                </a:extLst>
              </a:tr>
            </a:tbl>
          </a:graphicData>
        </a:graphic>
      </p:graphicFrame>
      <p:sp>
        <p:nvSpPr>
          <p:cNvPr id="9" name="TextBox 2">
            <a:extLst>
              <a:ext uri="{FF2B5EF4-FFF2-40B4-BE49-F238E27FC236}">
                <a16:creationId xmlns:a16="http://schemas.microsoft.com/office/drawing/2014/main" id="{64A561ED-4CD7-44D1-CFA0-DEA2842B170E}"/>
              </a:ext>
            </a:extLst>
          </p:cNvPr>
          <p:cNvSpPr txBox="1"/>
          <p:nvPr/>
        </p:nvSpPr>
        <p:spPr bwMode="auto">
          <a:xfrm>
            <a:off x="349328" y="4901512"/>
            <a:ext cx="1091657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l" defTabSz="45725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ＭＳ Ｐゴシック"/>
                <a:cs typeface="+mn-cs"/>
                <a:sym typeface="Helvetica Neue"/>
              </a:rPr>
              <a:t>*In the lenvatinib and pembrolizumab arm, 6.4% of patients suffered grade 5 AEs, and 5.2% of patients in the TPC arm suffered grade 5 AEs.</a:t>
            </a:r>
          </a:p>
        </p:txBody>
      </p:sp>
      <p:sp>
        <p:nvSpPr>
          <p:cNvPr id="7" name="Text Box 15">
            <a:extLst>
              <a:ext uri="{FF2B5EF4-FFF2-40B4-BE49-F238E27FC236}">
                <a16:creationId xmlns:a16="http://schemas.microsoft.com/office/drawing/2014/main" id="{5948616A-5A50-4B4E-8810-7CD16E06A35A}"/>
              </a:ext>
            </a:extLst>
          </p:cNvPr>
          <p:cNvSpPr txBox="1">
            <a:spLocks noChangeArrowheads="1"/>
          </p:cNvSpPr>
          <p:nvPr/>
        </p:nvSpPr>
        <p:spPr bwMode="auto">
          <a:xfrm>
            <a:off x="8591553" y="6396335"/>
            <a:ext cx="3600447" cy="461665"/>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45725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10" normalizeH="0" baseline="0" noProof="0" dirty="0">
                <a:ln>
                  <a:noFill/>
                </a:ln>
                <a:solidFill>
                  <a:srgbClr val="000000"/>
                </a:solidFill>
                <a:effectLst/>
                <a:uLnTx/>
                <a:uFillTx/>
                <a:latin typeface="Arial"/>
                <a:ea typeface="ＭＳ Ｐゴシック"/>
                <a:cs typeface="Arial" panose="020B0604020202020204" pitchFamily="34" charset="0"/>
                <a:sym typeface="Helvetica Neue"/>
              </a:rPr>
              <a:t>Makker V, et al. </a:t>
            </a:r>
            <a:r>
              <a:rPr kumimoji="0" lang="en-US" altLang="en-US" sz="1200" b="0" i="1" u="none" strike="noStrike" kern="1200" cap="none" spc="-10" normalizeH="0" baseline="0" noProof="0" dirty="0">
                <a:ln>
                  <a:noFill/>
                </a:ln>
                <a:solidFill>
                  <a:srgbClr val="000000"/>
                </a:solidFill>
                <a:effectLst/>
                <a:uLnTx/>
                <a:uFillTx/>
                <a:latin typeface="Arial"/>
                <a:ea typeface="ＭＳ Ｐゴシック"/>
                <a:cs typeface="Arial" panose="020B0604020202020204" pitchFamily="34" charset="0"/>
                <a:sym typeface="Helvetica Neue"/>
              </a:rPr>
              <a:t>N Engl J Med</a:t>
            </a:r>
            <a:r>
              <a:rPr kumimoji="0" lang="en-US" altLang="en-US" sz="1200" b="0" i="0" u="none" strike="noStrike" kern="1200" cap="none" spc="-10" normalizeH="0" baseline="0" noProof="0" dirty="0">
                <a:ln>
                  <a:noFill/>
                </a:ln>
                <a:solidFill>
                  <a:srgbClr val="000000"/>
                </a:solidFill>
                <a:effectLst/>
                <a:uLnTx/>
                <a:uFillTx/>
                <a:latin typeface="Arial"/>
                <a:ea typeface="ＭＳ Ｐゴシック"/>
                <a:cs typeface="Arial" panose="020B0604020202020204" pitchFamily="34" charset="0"/>
                <a:sym typeface="Helvetica Neue"/>
              </a:rPr>
              <a:t>. 2022;386:437-448; </a:t>
            </a:r>
            <a:r>
              <a:rPr kumimoji="0" lang="en-US" sz="1200" b="0" i="0" u="none" strike="noStrike" kern="1200" cap="none" spc="0" normalizeH="0" baseline="0" noProof="0" dirty="0">
                <a:ln>
                  <a:noFill/>
                </a:ln>
                <a:solidFill>
                  <a:srgbClr val="000000"/>
                </a:solidFill>
                <a:effectLst/>
                <a:uLnTx/>
                <a:uFillTx/>
                <a:latin typeface="Arial"/>
                <a:ea typeface="ＭＳ Ｐゴシック"/>
                <a:cs typeface="+mn-cs"/>
                <a:sym typeface="Helvetica Neue"/>
              </a:rPr>
              <a:t>Makker V, et al. </a:t>
            </a:r>
            <a:r>
              <a:rPr kumimoji="0" lang="en-US" sz="1200" b="0" i="1" u="none" strike="noStrike" kern="1200" cap="none" spc="0" normalizeH="0" baseline="0" noProof="0" dirty="0">
                <a:ln>
                  <a:noFill/>
                </a:ln>
                <a:solidFill>
                  <a:srgbClr val="000000"/>
                </a:solidFill>
                <a:effectLst/>
                <a:uLnTx/>
                <a:uFillTx/>
                <a:latin typeface="Arial"/>
                <a:ea typeface="ＭＳ Ｐゴシック"/>
                <a:cs typeface="+mn-cs"/>
                <a:sym typeface="Helvetica Neue"/>
              </a:rPr>
              <a:t>J Clin Oncol</a:t>
            </a:r>
            <a:r>
              <a:rPr kumimoji="0" lang="en-US" sz="1200" b="0" i="0" u="none" strike="noStrike" kern="1200" cap="none" spc="0" normalizeH="0" baseline="0" noProof="0" dirty="0">
                <a:ln>
                  <a:noFill/>
                </a:ln>
                <a:solidFill>
                  <a:srgbClr val="000000"/>
                </a:solidFill>
                <a:effectLst/>
                <a:uLnTx/>
                <a:uFillTx/>
                <a:latin typeface="Arial"/>
                <a:ea typeface="ＭＳ Ｐゴシック"/>
                <a:cs typeface="+mn-cs"/>
                <a:sym typeface="Helvetica Neue"/>
              </a:rPr>
              <a:t>. 2023;41:2904-2910.</a:t>
            </a:r>
            <a:endParaRPr kumimoji="0" lang="en-US" altLang="en-US" sz="1200" b="0" i="0" u="none" strike="noStrike" kern="1200" cap="none" spc="-10" normalizeH="0" baseline="0" noProof="0" dirty="0">
              <a:ln>
                <a:noFill/>
              </a:ln>
              <a:solidFill>
                <a:srgbClr val="000000"/>
              </a:solidFill>
              <a:effectLst/>
              <a:uLnTx/>
              <a:uFillTx/>
              <a:latin typeface="Arial"/>
              <a:ea typeface="ＭＳ Ｐゴシック"/>
              <a:cs typeface="+mn-cs"/>
              <a:sym typeface="Helvetica Neue"/>
            </a:endParaRPr>
          </a:p>
        </p:txBody>
      </p:sp>
      <p:sp>
        <p:nvSpPr>
          <p:cNvPr id="10" name="Rectangle 9">
            <a:extLst>
              <a:ext uri="{FF2B5EF4-FFF2-40B4-BE49-F238E27FC236}">
                <a16:creationId xmlns:a16="http://schemas.microsoft.com/office/drawing/2014/main" id="{4E8074BE-4C59-4005-9933-ECF05823CB43}"/>
              </a:ext>
            </a:extLst>
          </p:cNvPr>
          <p:cNvSpPr/>
          <p:nvPr/>
        </p:nvSpPr>
        <p:spPr bwMode="auto">
          <a:xfrm>
            <a:off x="349328" y="2708499"/>
            <a:ext cx="3841749" cy="228600"/>
          </a:xfrm>
          <a:prstGeom prst="rect">
            <a:avLst/>
          </a:prstGeom>
          <a:no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11" name="Rectangle 10">
            <a:extLst>
              <a:ext uri="{FF2B5EF4-FFF2-40B4-BE49-F238E27FC236}">
                <a16:creationId xmlns:a16="http://schemas.microsoft.com/office/drawing/2014/main" id="{FAA4E13B-9281-4C6F-829D-BF08D0C89593}"/>
              </a:ext>
            </a:extLst>
          </p:cNvPr>
          <p:cNvSpPr/>
          <p:nvPr/>
        </p:nvSpPr>
        <p:spPr bwMode="auto">
          <a:xfrm>
            <a:off x="349328" y="3165864"/>
            <a:ext cx="3841749" cy="228600"/>
          </a:xfrm>
          <a:prstGeom prst="rect">
            <a:avLst/>
          </a:prstGeom>
          <a:no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12" name="Rectangle 11">
            <a:extLst>
              <a:ext uri="{FF2B5EF4-FFF2-40B4-BE49-F238E27FC236}">
                <a16:creationId xmlns:a16="http://schemas.microsoft.com/office/drawing/2014/main" id="{46729F91-18E4-48F8-885B-524BAEC26EAB}"/>
              </a:ext>
            </a:extLst>
          </p:cNvPr>
          <p:cNvSpPr/>
          <p:nvPr/>
        </p:nvSpPr>
        <p:spPr bwMode="auto">
          <a:xfrm>
            <a:off x="349328" y="4081263"/>
            <a:ext cx="3841749" cy="228600"/>
          </a:xfrm>
          <a:prstGeom prst="rect">
            <a:avLst/>
          </a:prstGeom>
          <a:no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13" name="Rectangle 12">
            <a:extLst>
              <a:ext uri="{FF2B5EF4-FFF2-40B4-BE49-F238E27FC236}">
                <a16:creationId xmlns:a16="http://schemas.microsoft.com/office/drawing/2014/main" id="{72606F07-8404-491B-9ACF-169018398952}"/>
              </a:ext>
            </a:extLst>
          </p:cNvPr>
          <p:cNvSpPr/>
          <p:nvPr/>
        </p:nvSpPr>
        <p:spPr bwMode="auto">
          <a:xfrm>
            <a:off x="6776788" y="3170189"/>
            <a:ext cx="5001753" cy="228600"/>
          </a:xfrm>
          <a:prstGeom prst="rect">
            <a:avLst/>
          </a:prstGeom>
          <a:noFill/>
          <a:ln w="19050" cap="flat" cmpd="sng" algn="ctr">
            <a:solidFill>
              <a:schemeClr val="tx2">
                <a:lumMod val="50000"/>
                <a:lumOff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14" name="Rectangle 13">
            <a:extLst>
              <a:ext uri="{FF2B5EF4-FFF2-40B4-BE49-F238E27FC236}">
                <a16:creationId xmlns:a16="http://schemas.microsoft.com/office/drawing/2014/main" id="{5FEC6646-6ECF-4075-8B80-07D803EB3141}"/>
              </a:ext>
            </a:extLst>
          </p:cNvPr>
          <p:cNvSpPr/>
          <p:nvPr/>
        </p:nvSpPr>
        <p:spPr bwMode="auto">
          <a:xfrm>
            <a:off x="6776788" y="3861629"/>
            <a:ext cx="5001753" cy="228600"/>
          </a:xfrm>
          <a:prstGeom prst="rect">
            <a:avLst/>
          </a:prstGeom>
          <a:noFill/>
          <a:ln w="19050" cap="flat" cmpd="sng" algn="ctr">
            <a:solidFill>
              <a:srgbClr val="1168B3"/>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3" name="Rectangle: Rounded Corners 2">
            <a:extLst>
              <a:ext uri="{FF2B5EF4-FFF2-40B4-BE49-F238E27FC236}">
                <a16:creationId xmlns:a16="http://schemas.microsoft.com/office/drawing/2014/main" id="{CC19686E-0BC9-04D9-79C8-DC5B3F92B939}"/>
              </a:ext>
            </a:extLst>
          </p:cNvPr>
          <p:cNvSpPr/>
          <p:nvPr/>
        </p:nvSpPr>
        <p:spPr>
          <a:xfrm>
            <a:off x="614617" y="5352526"/>
            <a:ext cx="5503178" cy="103115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Dose reductions 66.5%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Dose interruptions 69.2%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Discontinuation secondary to AE 33.0%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665208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FEA99-7412-99CB-A540-7154731D4FC5}"/>
              </a:ext>
            </a:extLst>
          </p:cNvPr>
          <p:cNvSpPr>
            <a:spLocks noGrp="1"/>
          </p:cNvSpPr>
          <p:nvPr>
            <p:ph type="title"/>
          </p:nvPr>
        </p:nvSpPr>
        <p:spPr>
          <a:xfrm>
            <a:off x="838200" y="204723"/>
            <a:ext cx="10515600" cy="482163"/>
          </a:xfrm>
        </p:spPr>
        <p:txBody>
          <a:bodyPr>
            <a:normAutofit fontScale="90000"/>
          </a:bodyPr>
          <a:lstStyle/>
          <a:p>
            <a:r>
              <a:rPr lang="en-US" b="1" noProof="0" dirty="0"/>
              <a:t>Lenvatinib and Pembrolizumab: Adverse Events</a:t>
            </a:r>
            <a:endParaRPr lang="en-US" noProof="0" dirty="0"/>
          </a:p>
        </p:txBody>
      </p:sp>
      <p:sp>
        <p:nvSpPr>
          <p:cNvPr id="3" name="Footer Placeholder 3">
            <a:extLst>
              <a:ext uri="{FF2B5EF4-FFF2-40B4-BE49-F238E27FC236}">
                <a16:creationId xmlns:a16="http://schemas.microsoft.com/office/drawing/2014/main" id="{D793D4B4-191C-AC47-FD47-CBEA2DB6E789}"/>
              </a:ext>
            </a:extLst>
          </p:cNvPr>
          <p:cNvSpPr txBox="1">
            <a:spLocks/>
          </p:cNvSpPr>
          <p:nvPr/>
        </p:nvSpPr>
        <p:spPr>
          <a:xfrm>
            <a:off x="8539800" y="6492875"/>
            <a:ext cx="3652200" cy="365125"/>
          </a:xfrm>
          <a:prstGeom prst="rect">
            <a:avLst/>
          </a:prstGeom>
        </p:spPr>
        <p:txBody>
          <a:bodyPr lIns="91440" tIns="0" rIns="91440" bIns="45720" anchor="b" anchorCtr="0"/>
          <a:lstStyle>
            <a:defPPr>
              <a:defRPr lang="en-US"/>
            </a:defPPr>
            <a:lvl1pPr marL="0" algn="l" defTabSz="914400" rtl="0" eaLnBrk="1" latinLnBrk="0" hangingPunct="1">
              <a:defRPr sz="1000" kern="1200">
                <a:solidFill>
                  <a:srgbClr val="13294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15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ptos Display" panose="02110004020202020204"/>
                <a:ea typeface="+mn-ea"/>
                <a:cs typeface="+mn-cs"/>
              </a:rPr>
              <a:t>Makker V, et al</a:t>
            </a:r>
            <a:r>
              <a:rPr kumimoji="0" lang="en-US" sz="1200" b="0" i="1" u="none" strike="noStrike" kern="1200" cap="none" spc="0" normalizeH="0" baseline="0" noProof="0" dirty="0">
                <a:ln>
                  <a:noFill/>
                </a:ln>
                <a:solidFill>
                  <a:srgbClr val="000000"/>
                </a:solidFill>
                <a:effectLst/>
                <a:uLnTx/>
                <a:uFillTx/>
                <a:latin typeface="Aptos Display" panose="02110004020202020204"/>
                <a:ea typeface="+mn-ea"/>
                <a:cs typeface="+mn-cs"/>
              </a:rPr>
              <a:t>. Oncologist. </a:t>
            </a:r>
            <a:r>
              <a:rPr kumimoji="0" lang="en-US" sz="1200" b="0" i="0" u="none" strike="noStrike" kern="1200" cap="none" spc="0" normalizeH="0" baseline="0" noProof="0" dirty="0">
                <a:ln>
                  <a:noFill/>
                </a:ln>
                <a:solidFill>
                  <a:srgbClr val="000000"/>
                </a:solidFill>
                <a:effectLst/>
                <a:uLnTx/>
                <a:uFillTx/>
                <a:latin typeface="Aptos Display" panose="02110004020202020204"/>
                <a:ea typeface="+mn-ea"/>
                <a:cs typeface="+mn-cs"/>
              </a:rPr>
              <a:t>2021;26:e1599-e1608.</a:t>
            </a:r>
            <a:endParaRPr kumimoji="0" lang="en-US" sz="1200" b="0" i="0" u="none" strike="noStrike" kern="1200" cap="none" spc="0" normalizeH="0" baseline="0" noProof="0" dirty="0">
              <a:ln>
                <a:noFill/>
              </a:ln>
              <a:solidFill>
                <a:srgbClr val="13294B"/>
              </a:solidFill>
              <a:effectLst/>
              <a:uLnTx/>
              <a:uFillTx/>
              <a:latin typeface="Aptos Display" panose="02110004020202020204"/>
              <a:ea typeface="+mn-ea"/>
              <a:cs typeface="+mn-cs"/>
            </a:endParaRPr>
          </a:p>
        </p:txBody>
      </p:sp>
      <p:pic>
        <p:nvPicPr>
          <p:cNvPr id="4" name="Picture 2" descr="Details are in the caption following the image">
            <a:extLst>
              <a:ext uri="{FF2B5EF4-FFF2-40B4-BE49-F238E27FC236}">
                <a16:creationId xmlns:a16="http://schemas.microsoft.com/office/drawing/2014/main" id="{0F420BB7-C568-B3F7-296A-F9BFD2E0473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79373" y="771583"/>
            <a:ext cx="10674427" cy="5721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096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83F53-2A1E-6BB1-9122-6383ADCD3704}"/>
              </a:ext>
            </a:extLst>
          </p:cNvPr>
          <p:cNvSpPr>
            <a:spLocks noGrp="1"/>
          </p:cNvSpPr>
          <p:nvPr>
            <p:ph type="title"/>
          </p:nvPr>
        </p:nvSpPr>
        <p:spPr>
          <a:xfrm>
            <a:off x="838200" y="231238"/>
            <a:ext cx="10515600" cy="800608"/>
          </a:xfrm>
        </p:spPr>
        <p:txBody>
          <a:bodyPr>
            <a:normAutofit fontScale="90000"/>
          </a:bodyPr>
          <a:lstStyle/>
          <a:p>
            <a:br>
              <a:rPr lang="en-US" noProof="0" dirty="0"/>
            </a:br>
            <a:r>
              <a:rPr lang="en-US" noProof="0" dirty="0"/>
              <a:t>Lenvatinib and Pembrolizumab: Quality of Life</a:t>
            </a:r>
          </a:p>
        </p:txBody>
      </p:sp>
      <p:sp>
        <p:nvSpPr>
          <p:cNvPr id="3" name="Footer Placeholder 3">
            <a:extLst>
              <a:ext uri="{FF2B5EF4-FFF2-40B4-BE49-F238E27FC236}">
                <a16:creationId xmlns:a16="http://schemas.microsoft.com/office/drawing/2014/main" id="{F49F16E0-62D9-0107-CF33-63267952F719}"/>
              </a:ext>
            </a:extLst>
          </p:cNvPr>
          <p:cNvSpPr txBox="1">
            <a:spLocks/>
          </p:cNvSpPr>
          <p:nvPr/>
        </p:nvSpPr>
        <p:spPr>
          <a:xfrm>
            <a:off x="7909209" y="6492875"/>
            <a:ext cx="4282791" cy="365125"/>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ptos" panose="02110004020202020204"/>
                <a:ea typeface="+mn-ea"/>
                <a:cs typeface="Calibri" panose="020F0502020204030204" pitchFamily="34" charset="0"/>
              </a:rPr>
              <a:t>Lorusso D, et al. </a:t>
            </a:r>
            <a:r>
              <a:rPr kumimoji="0" lang="en-US" sz="1200" b="0" i="1" u="none" strike="noStrike" kern="1200" cap="none" spc="0" normalizeH="0" baseline="0" noProof="0" dirty="0">
                <a:ln>
                  <a:noFill/>
                </a:ln>
                <a:solidFill>
                  <a:srgbClr val="000000"/>
                </a:solidFill>
                <a:effectLst/>
                <a:uLnTx/>
                <a:uFillTx/>
                <a:latin typeface="Aptos" panose="02110004020202020204"/>
                <a:ea typeface="+mn-ea"/>
                <a:cs typeface="Calibri" panose="020F0502020204030204" pitchFamily="34" charset="0"/>
              </a:rPr>
              <a:t>Eur J Cancer</a:t>
            </a:r>
            <a:r>
              <a:rPr kumimoji="0" lang="en-US" sz="1200" b="0" i="0" u="none" strike="noStrike" kern="1200" cap="none" spc="0" normalizeH="0" baseline="0" noProof="0" dirty="0">
                <a:ln>
                  <a:noFill/>
                </a:ln>
                <a:solidFill>
                  <a:srgbClr val="000000"/>
                </a:solidFill>
                <a:effectLst/>
                <a:uLnTx/>
                <a:uFillTx/>
                <a:latin typeface="Aptos" panose="02110004020202020204"/>
                <a:ea typeface="+mn-ea"/>
                <a:cs typeface="Calibri" panose="020F0502020204030204" pitchFamily="34" charset="0"/>
              </a:rPr>
              <a:t>. 2023;186:172-184. </a:t>
            </a:r>
            <a:endParaRPr kumimoji="0" lang="en-US" sz="7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endParaRPr>
          </a:p>
        </p:txBody>
      </p:sp>
      <p:sp>
        <p:nvSpPr>
          <p:cNvPr id="7" name="TextBox 6">
            <a:extLst>
              <a:ext uri="{FF2B5EF4-FFF2-40B4-BE49-F238E27FC236}">
                <a16:creationId xmlns:a16="http://schemas.microsoft.com/office/drawing/2014/main" id="{FF59E7FB-D89D-405B-AF2C-3666621AC0C6}"/>
              </a:ext>
            </a:extLst>
          </p:cNvPr>
          <p:cNvSpPr txBox="1"/>
          <p:nvPr/>
        </p:nvSpPr>
        <p:spPr>
          <a:xfrm>
            <a:off x="1266739" y="5377579"/>
            <a:ext cx="9784902" cy="461665"/>
          </a:xfrm>
          <a:prstGeom prst="rect">
            <a:avLst/>
          </a:prstGeom>
          <a:no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Len + Pem has survival and HRQOL benefit over TPC</a:t>
            </a:r>
          </a:p>
        </p:txBody>
      </p:sp>
      <p:pic>
        <p:nvPicPr>
          <p:cNvPr id="1026" name="Picture 2">
            <a:extLst>
              <a:ext uri="{FF2B5EF4-FFF2-40B4-BE49-F238E27FC236}">
                <a16:creationId xmlns:a16="http://schemas.microsoft.com/office/drawing/2014/main" id="{FE18270F-7D65-6D15-93D9-0D077490E0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956601" y="1362071"/>
            <a:ext cx="5007126" cy="37566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EDD53425-F62E-1129-5DA3-46832C6A6D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a:stretch/>
        </p:blipFill>
        <p:spPr bwMode="auto">
          <a:xfrm>
            <a:off x="6346674" y="1365535"/>
            <a:ext cx="5007126" cy="37566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28C9A1E-0DEF-DE7E-3FF1-8A6EE8A2FD8A}"/>
              </a:ext>
            </a:extLst>
          </p:cNvPr>
          <p:cNvPicPr>
            <a:picLocks noChangeAspect="1"/>
          </p:cNvPicPr>
          <p:nvPr/>
        </p:nvPicPr>
        <p:blipFill>
          <a:blip r:embed="rId3"/>
          <a:stretch>
            <a:fillRect/>
          </a:stretch>
        </p:blipFill>
        <p:spPr>
          <a:xfrm>
            <a:off x="838200" y="5889596"/>
            <a:ext cx="5007126" cy="937698"/>
          </a:xfrm>
          <a:prstGeom prst="rect">
            <a:avLst/>
          </a:prstGeom>
        </p:spPr>
      </p:pic>
    </p:spTree>
    <p:extLst>
      <p:ext uri="{BB962C8B-B14F-4D97-AF65-F5344CB8AC3E}">
        <p14:creationId xmlns:p14="http://schemas.microsoft.com/office/powerpoint/2010/main" val="13311702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2B4EA-E4B4-E2A3-9CDE-8A5B1371BCB9}"/>
              </a:ext>
            </a:extLst>
          </p:cNvPr>
          <p:cNvSpPr>
            <a:spLocks noGrp="1"/>
          </p:cNvSpPr>
          <p:nvPr>
            <p:ph type="title"/>
          </p:nvPr>
        </p:nvSpPr>
        <p:spPr>
          <a:xfrm>
            <a:off x="838200" y="-9448"/>
            <a:ext cx="10515600" cy="1325563"/>
          </a:xfrm>
        </p:spPr>
        <p:txBody>
          <a:bodyPr/>
          <a:lstStyle/>
          <a:p>
            <a:r>
              <a:rPr lang="en-US" noProof="0" dirty="0"/>
              <a:t>ENGOT-en9/LEAP-001: Study Design</a:t>
            </a:r>
          </a:p>
        </p:txBody>
      </p:sp>
      <p:pic>
        <p:nvPicPr>
          <p:cNvPr id="3" name="Picture 2" descr="Slide4">
            <a:extLst>
              <a:ext uri="{FF2B5EF4-FFF2-40B4-BE49-F238E27FC236}">
                <a16:creationId xmlns:a16="http://schemas.microsoft.com/office/drawing/2014/main" id="{8F7D2B61-93EE-E59C-D712-820BAF3F41A8}"/>
              </a:ext>
            </a:extLst>
          </p:cNvPr>
          <p:cNvPicPr>
            <a:picLocks noGrp="1" noChangeAspect="1"/>
          </p:cNvPicPr>
          <p:nvPr isPhoto="1"/>
        </p:nvPicPr>
        <p:blipFill rotWithShape="1">
          <a:blip r:embed="rId2">
            <a:lum/>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 t="20000" r="1327"/>
          <a:stretch/>
        </p:blipFill>
        <p:spPr>
          <a:xfrm>
            <a:off x="728492" y="1316116"/>
            <a:ext cx="11158708" cy="5176760"/>
          </a:xfrm>
          <a:prstGeom prst="rect">
            <a:avLst/>
          </a:prstGeom>
        </p:spPr>
      </p:pic>
      <p:sp>
        <p:nvSpPr>
          <p:cNvPr id="5" name="TextBox 4">
            <a:extLst>
              <a:ext uri="{FF2B5EF4-FFF2-40B4-BE49-F238E27FC236}">
                <a16:creationId xmlns:a16="http://schemas.microsoft.com/office/drawing/2014/main" id="{9F134D2D-101B-D43E-C31B-B0F98469CEF0}"/>
              </a:ext>
            </a:extLst>
          </p:cNvPr>
          <p:cNvSpPr txBox="1"/>
          <p:nvPr/>
        </p:nvSpPr>
        <p:spPr>
          <a:xfrm>
            <a:off x="9267176" y="6581001"/>
            <a:ext cx="2922147"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cs typeface="+mn-cs"/>
              </a:rPr>
              <a:t>Marth C, et al. ESGO 2024. Abstract 88.</a:t>
            </a:r>
          </a:p>
        </p:txBody>
      </p:sp>
    </p:spTree>
    <p:extLst>
      <p:ext uri="{BB962C8B-B14F-4D97-AF65-F5344CB8AC3E}">
        <p14:creationId xmlns:p14="http://schemas.microsoft.com/office/powerpoint/2010/main" val="22837623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A3569-DDA4-A164-EC81-54643AA4867D}"/>
              </a:ext>
            </a:extLst>
          </p:cNvPr>
          <p:cNvSpPr>
            <a:spLocks noGrp="1"/>
          </p:cNvSpPr>
          <p:nvPr>
            <p:ph type="title"/>
          </p:nvPr>
        </p:nvSpPr>
        <p:spPr>
          <a:xfrm>
            <a:off x="761082" y="0"/>
            <a:ext cx="10515600" cy="1325563"/>
          </a:xfrm>
        </p:spPr>
        <p:txBody>
          <a:bodyPr/>
          <a:lstStyle/>
          <a:p>
            <a:r>
              <a:rPr lang="en-US" dirty="0"/>
              <a:t>LEAP-001</a:t>
            </a:r>
          </a:p>
        </p:txBody>
      </p:sp>
      <p:pic>
        <p:nvPicPr>
          <p:cNvPr id="4" name="Picture 3" descr="Slide11">
            <a:extLst>
              <a:ext uri="{FF2B5EF4-FFF2-40B4-BE49-F238E27FC236}">
                <a16:creationId xmlns:a16="http://schemas.microsoft.com/office/drawing/2014/main" id="{531CE2B7-E321-4F4E-B669-0FD4E4BE5DAA}"/>
              </a:ext>
            </a:extLst>
          </p:cNvPr>
          <p:cNvPicPr>
            <a:picLocks noGrp="1" noChangeAspect="1"/>
          </p:cNvPicPr>
          <p:nvPr isPhoto="1"/>
        </p:nvPicPr>
        <p:blipFill rotWithShape="1">
          <a:blip r:embed="rId2">
            <a:lum/>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18889" r="50000" b="6296"/>
          <a:stretch/>
        </p:blipFill>
        <p:spPr>
          <a:xfrm>
            <a:off x="1038886" y="1845462"/>
            <a:ext cx="4857750" cy="4088613"/>
          </a:xfrm>
          <a:prstGeom prst="rect">
            <a:avLst/>
          </a:prstGeom>
        </p:spPr>
      </p:pic>
      <p:sp>
        <p:nvSpPr>
          <p:cNvPr id="5" name="TextBox 4">
            <a:extLst>
              <a:ext uri="{FF2B5EF4-FFF2-40B4-BE49-F238E27FC236}">
                <a16:creationId xmlns:a16="http://schemas.microsoft.com/office/drawing/2014/main" id="{AE623B84-A3BA-2F44-5C6C-236D4986A716}"/>
              </a:ext>
            </a:extLst>
          </p:cNvPr>
          <p:cNvSpPr txBox="1"/>
          <p:nvPr/>
        </p:nvSpPr>
        <p:spPr>
          <a:xfrm>
            <a:off x="1939137" y="1476130"/>
            <a:ext cx="30572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a:cs typeface="+mn-cs"/>
              </a:rPr>
              <a:t>Progression-Free Survival</a:t>
            </a:r>
          </a:p>
        </p:txBody>
      </p:sp>
      <p:sp>
        <p:nvSpPr>
          <p:cNvPr id="6" name="TextBox 5">
            <a:extLst>
              <a:ext uri="{FF2B5EF4-FFF2-40B4-BE49-F238E27FC236}">
                <a16:creationId xmlns:a16="http://schemas.microsoft.com/office/drawing/2014/main" id="{DBB9E590-A8D9-5817-A229-19C1103D6EA0}"/>
              </a:ext>
            </a:extLst>
          </p:cNvPr>
          <p:cNvSpPr txBox="1"/>
          <p:nvPr/>
        </p:nvSpPr>
        <p:spPr>
          <a:xfrm>
            <a:off x="7621189" y="1476130"/>
            <a:ext cx="19287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a:cs typeface="+mn-cs"/>
              </a:rPr>
              <a:t>Overall Survival</a:t>
            </a:r>
          </a:p>
        </p:txBody>
      </p:sp>
      <p:pic>
        <p:nvPicPr>
          <p:cNvPr id="7" name="Picture 6" descr="Slide13">
            <a:extLst>
              <a:ext uri="{FF2B5EF4-FFF2-40B4-BE49-F238E27FC236}">
                <a16:creationId xmlns:a16="http://schemas.microsoft.com/office/drawing/2014/main" id="{F18C9ED1-F0AE-8246-424B-D4CF99B086D4}"/>
              </a:ext>
            </a:extLst>
          </p:cNvPr>
          <p:cNvPicPr>
            <a:picLocks noGrp="1" noChangeAspect="1"/>
          </p:cNvPicPr>
          <p:nvPr isPhoto="1"/>
        </p:nvPicPr>
        <p:blipFill rotWithShape="1">
          <a:blip r:embed="rId4">
            <a:lum/>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781" t="19584" r="51406" b="6666"/>
          <a:stretch/>
        </p:blipFill>
        <p:spPr>
          <a:xfrm>
            <a:off x="6229407" y="1845462"/>
            <a:ext cx="4712299" cy="4088613"/>
          </a:xfrm>
          <a:prstGeom prst="rect">
            <a:avLst/>
          </a:prstGeom>
        </p:spPr>
      </p:pic>
      <p:sp>
        <p:nvSpPr>
          <p:cNvPr id="8" name="TextBox 7">
            <a:extLst>
              <a:ext uri="{FF2B5EF4-FFF2-40B4-BE49-F238E27FC236}">
                <a16:creationId xmlns:a16="http://schemas.microsoft.com/office/drawing/2014/main" id="{FECD4DA7-A57D-C226-DE61-9CD461066290}"/>
              </a:ext>
            </a:extLst>
          </p:cNvPr>
          <p:cNvSpPr txBox="1"/>
          <p:nvPr/>
        </p:nvSpPr>
        <p:spPr>
          <a:xfrm>
            <a:off x="9016314" y="6581001"/>
            <a:ext cx="2491388"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cs typeface="+mn-cs"/>
              </a:rPr>
              <a:t>Marth C, et al. J Clin Oncol 2024.</a:t>
            </a:r>
          </a:p>
        </p:txBody>
      </p:sp>
    </p:spTree>
    <p:extLst>
      <p:ext uri="{BB962C8B-B14F-4D97-AF65-F5344CB8AC3E}">
        <p14:creationId xmlns:p14="http://schemas.microsoft.com/office/powerpoint/2010/main" val="19681934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B7D8D-FBBD-CA72-2B2A-D58E04FEF7AC}"/>
              </a:ext>
            </a:extLst>
          </p:cNvPr>
          <p:cNvSpPr>
            <a:spLocks noGrp="1"/>
          </p:cNvSpPr>
          <p:nvPr>
            <p:ph type="title"/>
          </p:nvPr>
        </p:nvSpPr>
        <p:spPr/>
        <p:txBody>
          <a:bodyPr/>
          <a:lstStyle/>
          <a:p>
            <a:r>
              <a:rPr lang="en-US" dirty="0"/>
              <a:t>Alternative options</a:t>
            </a:r>
          </a:p>
        </p:txBody>
      </p:sp>
      <p:sp>
        <p:nvSpPr>
          <p:cNvPr id="3" name="Content Placeholder 2">
            <a:extLst>
              <a:ext uri="{FF2B5EF4-FFF2-40B4-BE49-F238E27FC236}">
                <a16:creationId xmlns:a16="http://schemas.microsoft.com/office/drawing/2014/main" id="{F6F991D9-539B-F4F2-3403-41B75E5723DF}"/>
              </a:ext>
            </a:extLst>
          </p:cNvPr>
          <p:cNvSpPr>
            <a:spLocks noGrp="1"/>
          </p:cNvSpPr>
          <p:nvPr>
            <p:ph idx="1"/>
          </p:nvPr>
        </p:nvSpPr>
        <p:spPr/>
        <p:txBody>
          <a:bodyPr/>
          <a:lstStyle/>
          <a:p>
            <a:r>
              <a:rPr lang="en-US" dirty="0"/>
              <a:t>Clinical trials</a:t>
            </a:r>
          </a:p>
          <a:p>
            <a:r>
              <a:rPr lang="en-US" dirty="0"/>
              <a:t>Targeted therapy</a:t>
            </a:r>
          </a:p>
          <a:p>
            <a:pPr lvl="1"/>
            <a:r>
              <a:rPr lang="en-US" dirty="0"/>
              <a:t>Trastuzumab deruxtecan if HER2 2 or 3+ expression</a:t>
            </a:r>
          </a:p>
          <a:p>
            <a:r>
              <a:rPr lang="en-US" dirty="0"/>
              <a:t>Chemotherapy</a:t>
            </a:r>
          </a:p>
          <a:p>
            <a:pPr lvl="1"/>
            <a:r>
              <a:rPr lang="en-US" dirty="0"/>
              <a:t>Platinum rechallenge</a:t>
            </a:r>
          </a:p>
          <a:p>
            <a:pPr lvl="1"/>
            <a:r>
              <a:rPr lang="en-US" dirty="0"/>
              <a:t>Doxorubicin</a:t>
            </a:r>
          </a:p>
          <a:p>
            <a:pPr lvl="1"/>
            <a:r>
              <a:rPr lang="en-US" dirty="0"/>
              <a:t>Weekly paclitaxel</a:t>
            </a:r>
          </a:p>
          <a:p>
            <a:r>
              <a:rPr lang="en-US" dirty="0"/>
              <a:t>Hormonal therapy</a:t>
            </a:r>
          </a:p>
        </p:txBody>
      </p:sp>
    </p:spTree>
    <p:extLst>
      <p:ext uri="{BB962C8B-B14F-4D97-AF65-F5344CB8AC3E}">
        <p14:creationId xmlns:p14="http://schemas.microsoft.com/office/powerpoint/2010/main" val="35169603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F35A3-EFE8-53D4-2D3B-A17585E769BF}"/>
              </a:ext>
            </a:extLst>
          </p:cNvPr>
          <p:cNvSpPr>
            <a:spLocks noGrp="1"/>
          </p:cNvSpPr>
          <p:nvPr>
            <p:ph type="title"/>
          </p:nvPr>
        </p:nvSpPr>
        <p:spPr/>
        <p:txBody>
          <a:bodyPr/>
          <a:lstStyle/>
          <a:p>
            <a:r>
              <a:rPr lang="en-US" dirty="0"/>
              <a:t>Conclusions</a:t>
            </a:r>
          </a:p>
        </p:txBody>
      </p:sp>
      <p:sp>
        <p:nvSpPr>
          <p:cNvPr id="4" name="Content Placeholder 3">
            <a:extLst>
              <a:ext uri="{FF2B5EF4-FFF2-40B4-BE49-F238E27FC236}">
                <a16:creationId xmlns:a16="http://schemas.microsoft.com/office/drawing/2014/main" id="{E481F43F-531D-D37D-245B-705A47742353}"/>
              </a:ext>
            </a:extLst>
          </p:cNvPr>
          <p:cNvSpPr>
            <a:spLocks noGrp="1"/>
          </p:cNvSpPr>
          <p:nvPr>
            <p:ph idx="1"/>
          </p:nvPr>
        </p:nvSpPr>
        <p:spPr/>
        <p:txBody>
          <a:bodyPr/>
          <a:lstStyle/>
          <a:p>
            <a:r>
              <a:rPr lang="en-US" dirty="0"/>
              <a:t>Molecular testing should be integrated into routine practice</a:t>
            </a:r>
          </a:p>
          <a:p>
            <a:pPr lvl="1"/>
            <a:r>
              <a:rPr lang="en-US" dirty="0"/>
              <a:t>Prognostic and therapeutic implications in first line and recurrence</a:t>
            </a:r>
          </a:p>
          <a:p>
            <a:r>
              <a:rPr lang="en-US" dirty="0"/>
              <a:t>Lenvatinib and pembrolizumab is standard second line therapy in </a:t>
            </a:r>
            <a:r>
              <a:rPr lang="en-US" dirty="0" err="1"/>
              <a:t>pMMR</a:t>
            </a:r>
            <a:r>
              <a:rPr lang="en-US" dirty="0"/>
              <a:t> (ICI naïve patient population)</a:t>
            </a:r>
          </a:p>
          <a:p>
            <a:pPr lvl="1"/>
            <a:r>
              <a:rPr lang="en-US" dirty="0"/>
              <a:t>Rechallenge with PD(L)-1 inhibitors has limited data</a:t>
            </a:r>
          </a:p>
          <a:p>
            <a:r>
              <a:rPr lang="en-US" dirty="0"/>
              <a:t>HER2 status may identify candidates for trastuzumab deruxtecan</a:t>
            </a:r>
          </a:p>
          <a:p>
            <a:r>
              <a:rPr lang="en-US" dirty="0"/>
              <a:t>Hormone therapy is an option</a:t>
            </a:r>
          </a:p>
          <a:p>
            <a:r>
              <a:rPr lang="en-US" dirty="0"/>
              <a:t>Future studies continue to exploit new targets!</a:t>
            </a:r>
          </a:p>
        </p:txBody>
      </p:sp>
    </p:spTree>
    <p:extLst>
      <p:ext uri="{BB962C8B-B14F-4D97-AF65-F5344CB8AC3E}">
        <p14:creationId xmlns:p14="http://schemas.microsoft.com/office/powerpoint/2010/main" val="20276192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20681540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981307" y="3992545"/>
            <a:ext cx="6762750" cy="1655762"/>
          </a:xfrm>
        </p:spPr>
        <p:txBody>
          <a:bodyPr>
            <a:normAutofit/>
          </a:bodyPr>
          <a:lstStyle/>
          <a:p>
            <a:pPr>
              <a:lnSpc>
                <a:spcPct val="100000"/>
              </a:lnSpc>
            </a:pPr>
            <a:r>
              <a:rPr lang="en-US" sz="1800" dirty="0"/>
              <a:t>Kathryn Lyle, MSN, WHNP-BC, AGNP-C</a:t>
            </a:r>
          </a:p>
          <a:p>
            <a:pPr>
              <a:lnSpc>
                <a:spcPct val="100000"/>
              </a:lnSpc>
            </a:pPr>
            <a:r>
              <a:rPr lang="en-US" sz="1800" dirty="0"/>
              <a:t>Division of Gynecologic Oncology</a:t>
            </a:r>
          </a:p>
          <a:p>
            <a:pPr>
              <a:lnSpc>
                <a:spcPct val="100000"/>
              </a:lnSpc>
            </a:pPr>
            <a:r>
              <a:rPr lang="en-US" sz="1800" dirty="0"/>
              <a:t>University of Alabama at Birmingham</a:t>
            </a:r>
          </a:p>
        </p:txBody>
      </p:sp>
      <p:sp>
        <p:nvSpPr>
          <p:cNvPr id="2" name="Title 1"/>
          <p:cNvSpPr>
            <a:spLocks noGrp="1"/>
          </p:cNvSpPr>
          <p:nvPr>
            <p:ph type="ctrTitle"/>
          </p:nvPr>
        </p:nvSpPr>
        <p:spPr>
          <a:xfrm>
            <a:off x="981307" y="2617150"/>
            <a:ext cx="9043639" cy="1585608"/>
          </a:xfrm>
        </p:spPr>
        <p:txBody>
          <a:bodyPr>
            <a:normAutofit fontScale="90000"/>
          </a:bodyPr>
          <a:lstStyle/>
          <a:p>
            <a:br>
              <a:rPr lang="en-GB" sz="5400" dirty="0"/>
            </a:br>
            <a:br>
              <a:rPr lang="en-GB" sz="5400" dirty="0"/>
            </a:br>
            <a:br>
              <a:rPr lang="en-GB" sz="5400" dirty="0"/>
            </a:br>
            <a:r>
              <a:rPr lang="en-GB" sz="5400" dirty="0"/>
              <a:t>Endometrial Cancer Symposium</a:t>
            </a:r>
            <a:br>
              <a:rPr lang="en-GB" sz="5400" dirty="0"/>
            </a:br>
            <a:r>
              <a:rPr lang="en-GB" sz="4000" b="0" dirty="0"/>
              <a:t>Research To Practice | ONS 2025</a:t>
            </a:r>
            <a:br>
              <a:rPr lang="en-GB" sz="5400" dirty="0"/>
            </a:br>
            <a:endParaRPr lang="en-GB" sz="5400" dirty="0"/>
          </a:p>
        </p:txBody>
      </p:sp>
    </p:spTree>
    <p:extLst>
      <p:ext uri="{BB962C8B-B14F-4D97-AF65-F5344CB8AC3E}">
        <p14:creationId xmlns:p14="http://schemas.microsoft.com/office/powerpoint/2010/main" val="15828884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685E9-C2FF-2A62-59F3-A5789A75FC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E77C69-F6A6-A780-B859-8DF65FC35FDB}"/>
              </a:ext>
            </a:extLst>
          </p:cNvPr>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Shaver — Disclosures</a:t>
            </a:r>
          </a:p>
        </p:txBody>
      </p:sp>
      <p:graphicFrame>
        <p:nvGraphicFramePr>
          <p:cNvPr id="3" name="Content Placeholder 3">
            <a:extLst>
              <a:ext uri="{FF2B5EF4-FFF2-40B4-BE49-F238E27FC236}">
                <a16:creationId xmlns:a16="http://schemas.microsoft.com/office/drawing/2014/main" id="{639E6524-236F-1B46-86E8-880335782C8F}"/>
              </a:ext>
            </a:extLst>
          </p:cNvPr>
          <p:cNvGraphicFramePr>
            <a:graphicFrameLocks/>
          </p:cNvGraphicFramePr>
          <p:nvPr>
            <p:extLst>
              <p:ext uri="{D42A27DB-BD31-4B8C-83A1-F6EECF244321}">
                <p14:modId xmlns:p14="http://schemas.microsoft.com/office/powerpoint/2010/main" val="2745568011"/>
              </p:ext>
            </p:extLst>
          </p:nvPr>
        </p:nvGraphicFramePr>
        <p:xfrm>
          <a:off x="1236095" y="2204864"/>
          <a:ext cx="9719807" cy="1224136"/>
        </p:xfrm>
        <a:graphic>
          <a:graphicData uri="http://schemas.openxmlformats.org/drawingml/2006/table">
            <a:tbl>
              <a:tblPr firstRow="1" bandRow="1">
                <a:tableStyleId>{F2DE63D5-997A-4646-A377-4702673A728D}</a:tableStyleId>
              </a:tblPr>
              <a:tblGrid>
                <a:gridCol w="9719807">
                  <a:extLst>
                    <a:ext uri="{9D8B030D-6E8A-4147-A177-3AD203B41FA5}">
                      <a16:colId xmlns:a16="http://schemas.microsoft.com/office/drawing/2014/main" val="20000"/>
                    </a:ext>
                  </a:extLst>
                </a:gridCol>
              </a:tblGrid>
              <a:tr h="1224136">
                <a:tc>
                  <a:txBody>
                    <a:bodyPr/>
                    <a:lstStyle/>
                    <a:p>
                      <a:pPr algn="ctr"/>
                      <a:r>
                        <a:rPr lang="en-US" sz="1800" b="0" kern="1200" dirty="0">
                          <a:solidFill>
                            <a:schemeClr val="tx1"/>
                          </a:solidFill>
                          <a:effectLst/>
                          <a:latin typeface="+mn-lt"/>
                          <a:ea typeface="+mn-ea"/>
                          <a:cs typeface="+mn-cs"/>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31680866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536996" y="2256455"/>
            <a:ext cx="11118007" cy="1369125"/>
          </a:xfrm>
        </p:spPr>
        <p:txBody>
          <a:bodyPr>
            <a:normAutofit lnSpcReduction="10000"/>
          </a:bodyPr>
          <a:lstStyle/>
          <a:p>
            <a:pPr marL="0" indent="0" algn="ctr">
              <a:buNone/>
            </a:pPr>
            <a:r>
              <a:rPr lang="en-US" sz="4400" b="1" dirty="0">
                <a:solidFill>
                  <a:srgbClr val="006241"/>
                </a:solidFill>
              </a:rPr>
              <a:t>Nursing Considerations for Patients Receiving Lenvatinib/Pembrolizumab</a:t>
            </a:r>
            <a:endParaRPr lang="en-US" sz="4400" b="1" dirty="0"/>
          </a:p>
        </p:txBody>
      </p:sp>
    </p:spTree>
    <p:extLst>
      <p:ext uri="{BB962C8B-B14F-4D97-AF65-F5344CB8AC3E}">
        <p14:creationId xmlns:p14="http://schemas.microsoft.com/office/powerpoint/2010/main" val="14761817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6361" y="1334815"/>
            <a:ext cx="11118007" cy="4897820"/>
          </a:xfrm>
        </p:spPr>
        <p:txBody>
          <a:bodyPr>
            <a:normAutofit fontScale="92500"/>
          </a:bodyPr>
          <a:lstStyle/>
          <a:p>
            <a:pPr>
              <a:spcBef>
                <a:spcPts val="0"/>
              </a:spcBef>
              <a:spcAft>
                <a:spcPts val="600"/>
              </a:spcAft>
            </a:pPr>
            <a:r>
              <a:rPr lang="en-US" b="1" dirty="0"/>
              <a:t>Indication:  </a:t>
            </a:r>
            <a:r>
              <a:rPr lang="en-US" dirty="0"/>
              <a:t>Advanced or recurrent endometrial cancer that is not MSI-H or </a:t>
            </a:r>
            <a:r>
              <a:rPr lang="en-US" dirty="0" err="1"/>
              <a:t>dMMR</a:t>
            </a:r>
            <a:r>
              <a:rPr lang="en-US" dirty="0"/>
              <a:t> following prior systemic therapy and not suitable for curative surgery or radiation</a:t>
            </a:r>
          </a:p>
          <a:p>
            <a:pPr marL="0" indent="0">
              <a:spcBef>
                <a:spcPts val="0"/>
              </a:spcBef>
              <a:spcAft>
                <a:spcPts val="600"/>
              </a:spcAft>
              <a:buNone/>
            </a:pPr>
            <a:endParaRPr lang="en-US" dirty="0"/>
          </a:p>
          <a:p>
            <a:pPr>
              <a:spcBef>
                <a:spcPts val="0"/>
              </a:spcBef>
              <a:spcAft>
                <a:spcPts val="600"/>
              </a:spcAft>
            </a:pPr>
            <a:r>
              <a:rPr lang="en-US" b="1" dirty="0"/>
              <a:t>Mechanism of Action: </a:t>
            </a:r>
            <a:r>
              <a:rPr lang="en-US" dirty="0"/>
              <a:t>Pembrolizumab and Lenvatinib have a synergistic effect. Lenvatinib is a tyrosine kinase inhibitor (prevents tumor growth and blood supply formation to the tumor).  Pembrolizumab activates the body’s own immune system to attack and kill the cancer </a:t>
            </a:r>
          </a:p>
          <a:p>
            <a:pPr>
              <a:spcBef>
                <a:spcPts val="0"/>
              </a:spcBef>
              <a:spcAft>
                <a:spcPts val="600"/>
              </a:spcAft>
            </a:pPr>
            <a:endParaRPr lang="en-US" dirty="0"/>
          </a:p>
          <a:p>
            <a:pPr>
              <a:spcBef>
                <a:spcPts val="700"/>
              </a:spcBef>
              <a:spcAft>
                <a:spcPts val="600"/>
              </a:spcAft>
            </a:pPr>
            <a:r>
              <a:rPr lang="en-US" b="1" dirty="0"/>
              <a:t>Dosing: </a:t>
            </a:r>
          </a:p>
          <a:p>
            <a:pPr lvl="1">
              <a:spcBef>
                <a:spcPts val="700"/>
              </a:spcBef>
              <a:spcAft>
                <a:spcPts val="0"/>
              </a:spcAft>
            </a:pPr>
            <a:r>
              <a:rPr lang="en-US" sz="2400" dirty="0"/>
              <a:t>FDA-approved label indication: Lenvatinib 20mg daily + Pembrolizumab 200mg q21 days</a:t>
            </a:r>
          </a:p>
          <a:p>
            <a:pPr lvl="1">
              <a:spcBef>
                <a:spcPts val="700"/>
              </a:spcBef>
              <a:spcAft>
                <a:spcPts val="0"/>
              </a:spcAft>
            </a:pPr>
            <a:r>
              <a:rPr lang="en-US" sz="2400" dirty="0"/>
              <a:t>In practice, I start Lenvatinib at 12mg and dose reduce to 8mg if needed </a:t>
            </a:r>
          </a:p>
          <a:p>
            <a:pPr lvl="1">
              <a:spcBef>
                <a:spcPts val="700"/>
              </a:spcBef>
              <a:spcAft>
                <a:spcPts val="600"/>
              </a:spcAft>
            </a:pPr>
            <a:r>
              <a:rPr lang="en-US" sz="2400" dirty="0"/>
              <a:t>Tablets come in blister packets that vary based on the dose</a:t>
            </a:r>
          </a:p>
          <a:p>
            <a:endParaRPr lang="en-US" sz="2000" dirty="0"/>
          </a:p>
        </p:txBody>
      </p:sp>
      <p:sp>
        <p:nvSpPr>
          <p:cNvPr id="3" name="Title 2"/>
          <p:cNvSpPr>
            <a:spLocks noGrp="1"/>
          </p:cNvSpPr>
          <p:nvPr>
            <p:ph type="title"/>
          </p:nvPr>
        </p:nvSpPr>
        <p:spPr/>
        <p:txBody>
          <a:bodyPr/>
          <a:lstStyle/>
          <a:p>
            <a:r>
              <a:rPr lang="en-US" dirty="0"/>
              <a:t>Lenvatinib/Pembrolizumab: Indication/Dosing</a:t>
            </a:r>
          </a:p>
        </p:txBody>
      </p:sp>
    </p:spTree>
    <p:extLst>
      <p:ext uri="{BB962C8B-B14F-4D97-AF65-F5344CB8AC3E}">
        <p14:creationId xmlns:p14="http://schemas.microsoft.com/office/powerpoint/2010/main" val="21848610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6361" y="1524276"/>
            <a:ext cx="11118007" cy="4357687"/>
          </a:xfrm>
        </p:spPr>
        <p:txBody>
          <a:bodyPr>
            <a:normAutofit/>
          </a:bodyPr>
          <a:lstStyle/>
          <a:p>
            <a:pPr>
              <a:spcBef>
                <a:spcPts val="0"/>
              </a:spcBef>
              <a:spcAft>
                <a:spcPts val="600"/>
              </a:spcAft>
            </a:pPr>
            <a:r>
              <a:rPr lang="en-US" dirty="0"/>
              <a:t>Lenvatinib AEs: </a:t>
            </a:r>
          </a:p>
          <a:p>
            <a:pPr lvl="1">
              <a:spcBef>
                <a:spcPts val="0"/>
              </a:spcBef>
              <a:spcAft>
                <a:spcPts val="0"/>
              </a:spcAft>
            </a:pPr>
            <a:r>
              <a:rPr lang="en-US" sz="2400" dirty="0"/>
              <a:t>Most common: HTN, diarrhea, fatigue, N/V, arthralgias/myalgias, and weight loss</a:t>
            </a:r>
          </a:p>
          <a:p>
            <a:pPr lvl="1">
              <a:spcBef>
                <a:spcPts val="0"/>
              </a:spcBef>
              <a:spcAft>
                <a:spcPts val="600"/>
              </a:spcAft>
            </a:pPr>
            <a:r>
              <a:rPr lang="en-US" sz="2400" dirty="0"/>
              <a:t>Other AEs include: PPE, stomatitis, proteinuria, decreased appetite, dry mouth, skin rash</a:t>
            </a:r>
          </a:p>
          <a:p>
            <a:pPr>
              <a:spcBef>
                <a:spcPts val="0"/>
              </a:spcBef>
              <a:spcAft>
                <a:spcPts val="600"/>
              </a:spcAft>
            </a:pPr>
            <a:r>
              <a:rPr lang="en-US" dirty="0"/>
              <a:t>Lenvatinib side effect profile can overlap with Pembrolizumab </a:t>
            </a:r>
            <a:r>
              <a:rPr lang="en-US" dirty="0" err="1"/>
              <a:t>irAEs</a:t>
            </a:r>
            <a:endParaRPr lang="en-US" dirty="0"/>
          </a:p>
          <a:p>
            <a:pPr lvl="1">
              <a:spcBef>
                <a:spcPts val="0"/>
              </a:spcBef>
              <a:spcAft>
                <a:spcPts val="600"/>
              </a:spcAft>
            </a:pPr>
            <a:r>
              <a:rPr lang="en-US" dirty="0"/>
              <a:t>One strategy is to hold the Lenvatinib to see if the side effect improves</a:t>
            </a:r>
          </a:p>
          <a:p>
            <a:pPr lvl="1">
              <a:spcBef>
                <a:spcPts val="0"/>
              </a:spcBef>
              <a:spcAft>
                <a:spcPts val="600"/>
              </a:spcAft>
            </a:pPr>
            <a:r>
              <a:rPr lang="en-US" dirty="0"/>
              <a:t>If yes, we often restart at a reduced dose</a:t>
            </a:r>
          </a:p>
          <a:p>
            <a:r>
              <a:rPr lang="en-US" dirty="0"/>
              <a:t>Helpful medications to manage side effects:</a:t>
            </a:r>
          </a:p>
          <a:p>
            <a:pPr lvl="1"/>
            <a:r>
              <a:rPr lang="en-US" dirty="0"/>
              <a:t>Dexamethasone oral rinse or MMW (mucositis), Urea cream (PPE), Loperamide - OTC or Diphenoxylate/Atropine – Rx (diarrhea), antihypertensive agents, topical steroid creams</a:t>
            </a:r>
          </a:p>
        </p:txBody>
      </p:sp>
      <p:sp>
        <p:nvSpPr>
          <p:cNvPr id="3" name="Title 2"/>
          <p:cNvSpPr>
            <a:spLocks noGrp="1"/>
          </p:cNvSpPr>
          <p:nvPr>
            <p:ph type="title"/>
          </p:nvPr>
        </p:nvSpPr>
        <p:spPr/>
        <p:txBody>
          <a:bodyPr/>
          <a:lstStyle/>
          <a:p>
            <a:r>
              <a:rPr lang="en-US" dirty="0"/>
              <a:t>Lenvatinib/Pembrolizumab: Side Effects</a:t>
            </a:r>
          </a:p>
        </p:txBody>
      </p:sp>
    </p:spTree>
    <p:extLst>
      <p:ext uri="{BB962C8B-B14F-4D97-AF65-F5344CB8AC3E}">
        <p14:creationId xmlns:p14="http://schemas.microsoft.com/office/powerpoint/2010/main" val="25291145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6361" y="1471448"/>
            <a:ext cx="11118007" cy="4610211"/>
          </a:xfrm>
        </p:spPr>
        <p:txBody>
          <a:bodyPr>
            <a:normAutofit fontScale="77500" lnSpcReduction="20000"/>
          </a:bodyPr>
          <a:lstStyle/>
          <a:p>
            <a:pPr>
              <a:spcBef>
                <a:spcPts val="700"/>
              </a:spcBef>
              <a:spcAft>
                <a:spcPts val="600"/>
              </a:spcAft>
            </a:pPr>
            <a:r>
              <a:rPr lang="en-US" sz="3600" dirty="0"/>
              <a:t>Patient education:</a:t>
            </a:r>
          </a:p>
          <a:p>
            <a:pPr lvl="1">
              <a:spcBef>
                <a:spcPts val="700"/>
              </a:spcBef>
              <a:spcAft>
                <a:spcPts val="0"/>
              </a:spcAft>
            </a:pPr>
            <a:r>
              <a:rPr lang="en-US" sz="2800" dirty="0"/>
              <a:t>Ask patients to report any new side effects at the initial occurrence</a:t>
            </a:r>
          </a:p>
          <a:p>
            <a:pPr lvl="1">
              <a:spcBef>
                <a:spcPts val="700"/>
              </a:spcBef>
              <a:spcAft>
                <a:spcPts val="0"/>
              </a:spcAft>
            </a:pPr>
            <a:r>
              <a:rPr lang="en-US" sz="2800" dirty="0"/>
              <a:t>Keep loperamide on hand at home</a:t>
            </a:r>
          </a:p>
          <a:p>
            <a:pPr lvl="1">
              <a:spcBef>
                <a:spcPts val="700"/>
              </a:spcBef>
              <a:spcAft>
                <a:spcPts val="0"/>
              </a:spcAft>
            </a:pPr>
            <a:r>
              <a:rPr lang="en-US" sz="2800" dirty="0"/>
              <a:t>Review the differences in types of therapy as it relates to the SE profile</a:t>
            </a:r>
          </a:p>
          <a:p>
            <a:pPr lvl="1">
              <a:spcBef>
                <a:spcPts val="700"/>
              </a:spcBef>
              <a:spcAft>
                <a:spcPts val="0"/>
              </a:spcAft>
            </a:pPr>
            <a:r>
              <a:rPr lang="en-US" sz="2800" dirty="0"/>
              <a:t>Current therapy can exacerbate preexisting conditions</a:t>
            </a:r>
          </a:p>
          <a:p>
            <a:pPr lvl="2">
              <a:spcBef>
                <a:spcPts val="700"/>
              </a:spcBef>
            </a:pPr>
            <a:r>
              <a:rPr lang="en-US" sz="2600" dirty="0"/>
              <a:t>Make PCP aware of new treatment</a:t>
            </a:r>
          </a:p>
          <a:p>
            <a:pPr lvl="2">
              <a:spcBef>
                <a:spcPts val="700"/>
              </a:spcBef>
            </a:pPr>
            <a:endParaRPr lang="en-US" sz="3200" dirty="0"/>
          </a:p>
          <a:p>
            <a:pPr>
              <a:spcBef>
                <a:spcPts val="700"/>
              </a:spcBef>
              <a:spcAft>
                <a:spcPts val="600"/>
              </a:spcAft>
            </a:pPr>
            <a:r>
              <a:rPr lang="en-US" sz="3600" dirty="0"/>
              <a:t>Monitoring:  </a:t>
            </a:r>
          </a:p>
          <a:p>
            <a:pPr lvl="1">
              <a:spcBef>
                <a:spcPts val="700"/>
              </a:spcBef>
              <a:spcAft>
                <a:spcPts val="600"/>
              </a:spcAft>
            </a:pPr>
            <a:r>
              <a:rPr lang="en-US" sz="2800" dirty="0"/>
              <a:t>Keep a BP log at home</a:t>
            </a:r>
          </a:p>
          <a:p>
            <a:pPr lvl="1">
              <a:spcBef>
                <a:spcPts val="700"/>
              </a:spcBef>
              <a:spcAft>
                <a:spcPts val="600"/>
              </a:spcAft>
            </a:pPr>
            <a:r>
              <a:rPr lang="en-US" sz="2800" dirty="0"/>
              <a:t>Check urine protein levels monthly</a:t>
            </a:r>
          </a:p>
          <a:p>
            <a:pPr lvl="1">
              <a:spcBef>
                <a:spcPts val="700"/>
              </a:spcBef>
              <a:spcAft>
                <a:spcPts val="600"/>
              </a:spcAft>
            </a:pPr>
            <a:r>
              <a:rPr lang="en-US" sz="2800" dirty="0"/>
              <a:t>Ask about side effects at every visit</a:t>
            </a:r>
          </a:p>
        </p:txBody>
      </p:sp>
      <p:sp>
        <p:nvSpPr>
          <p:cNvPr id="3" name="Title 2"/>
          <p:cNvSpPr>
            <a:spLocks noGrp="1"/>
          </p:cNvSpPr>
          <p:nvPr>
            <p:ph type="title"/>
          </p:nvPr>
        </p:nvSpPr>
        <p:spPr/>
        <p:txBody>
          <a:bodyPr/>
          <a:lstStyle/>
          <a:p>
            <a:r>
              <a:rPr lang="en-US" dirty="0"/>
              <a:t>Lenvatinib/Pembrolizumab: Monitoring/Education</a:t>
            </a:r>
          </a:p>
        </p:txBody>
      </p:sp>
    </p:spTree>
    <p:extLst>
      <p:ext uri="{BB962C8B-B14F-4D97-AF65-F5344CB8AC3E}">
        <p14:creationId xmlns:p14="http://schemas.microsoft.com/office/powerpoint/2010/main" val="14804682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vert="horz" lIns="91440" tIns="45720" rIns="91440" bIns="45720" rtlCol="0" anchor="t">
            <a:normAutofit/>
          </a:bodyPr>
          <a:lstStyle/>
          <a:p>
            <a:r>
              <a:rPr lang="en-US" dirty="0"/>
              <a:t>Multiple patients of mine have struggled with weight loss while on Len/</a:t>
            </a:r>
            <a:r>
              <a:rPr lang="en-US" dirty="0">
                <a:cs typeface="Calibri Light"/>
              </a:rPr>
              <a:t>Pem. We have worked with our nutritionists to try to increase protein intake. Oral mucositis and diarrhea can add to the weight loss.</a:t>
            </a:r>
            <a:endParaRPr lang="en-US" dirty="0"/>
          </a:p>
          <a:p>
            <a:pPr marL="0" indent="0">
              <a:buNone/>
            </a:pPr>
            <a:endParaRPr lang="en-US" dirty="0">
              <a:cs typeface="Calibri Light"/>
            </a:endParaRPr>
          </a:p>
          <a:p>
            <a:r>
              <a:rPr lang="en-US" dirty="0"/>
              <a:t>I had a patient on Len</a:t>
            </a:r>
            <a:r>
              <a:rPr lang="en-US" dirty="0">
                <a:cs typeface="Calibri Light"/>
              </a:rPr>
              <a:t>/Pem (14mg daily Lenvatinib at the time) who developed PPE on the soles of her feet bilaterally. The PPE significantly impacted her mobility and ability to walk, wear shoes, </a:t>
            </a:r>
            <a:r>
              <a:rPr lang="en-US">
                <a:cs typeface="Calibri Light"/>
              </a:rPr>
              <a:t>etc. We </a:t>
            </a:r>
            <a:r>
              <a:rPr lang="en-US" dirty="0">
                <a:cs typeface="Calibri Light"/>
              </a:rPr>
              <a:t>had to hold Lenvatinib for &gt;4 weeks. We prescribed urea cream and waited until her PPE was back to a grade 1.  She was able to restart at a reduced dose of 10mg daily and was able to remain on therapy.  </a:t>
            </a:r>
          </a:p>
        </p:txBody>
      </p:sp>
      <p:sp>
        <p:nvSpPr>
          <p:cNvPr id="3" name="Title 2"/>
          <p:cNvSpPr>
            <a:spLocks noGrp="1"/>
          </p:cNvSpPr>
          <p:nvPr>
            <p:ph type="title"/>
          </p:nvPr>
        </p:nvSpPr>
        <p:spPr/>
        <p:txBody>
          <a:bodyPr/>
          <a:lstStyle/>
          <a:p>
            <a:r>
              <a:rPr lang="en-US" dirty="0"/>
              <a:t>Clinical Experience</a:t>
            </a:r>
          </a:p>
        </p:txBody>
      </p:sp>
    </p:spTree>
    <p:extLst>
      <p:ext uri="{BB962C8B-B14F-4D97-AF65-F5344CB8AC3E}">
        <p14:creationId xmlns:p14="http://schemas.microsoft.com/office/powerpoint/2010/main" val="3403936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14645893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6210F-5B14-F07C-FEB9-01376A11F70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9E5F66E-B63D-6C1C-CCBF-F9FECEFA0B92}"/>
              </a:ext>
            </a:extLst>
          </p:cNvPr>
          <p:cNvSpPr/>
          <p:nvPr/>
        </p:nvSpPr>
        <p:spPr bwMode="auto">
          <a:xfrm>
            <a:off x="758948" y="3429000"/>
            <a:ext cx="10881668" cy="57606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E35FA9E9-3649-2C72-AB8A-F20B3FEC7F9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90C555AF-2A4C-1748-978A-10DBDA7E0D11}"/>
              </a:ext>
            </a:extLst>
          </p:cNvPr>
          <p:cNvSpPr>
            <a:spLocks noGrp="1"/>
          </p:cNvSpPr>
          <p:nvPr>
            <p:ph idx="1"/>
          </p:nvPr>
        </p:nvSpPr>
        <p:spPr>
          <a:xfrm>
            <a:off x="912286" y="1222275"/>
            <a:ext cx="10656322"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Overview of Endometrial Cancer (EC)</a:t>
            </a:r>
          </a:p>
          <a:p>
            <a:pPr marL="0" indent="0">
              <a:spcBef>
                <a:spcPts val="1800"/>
              </a:spcBef>
              <a:spcAft>
                <a:spcPts val="0"/>
              </a:spcAft>
              <a:buNone/>
            </a:pPr>
            <a:r>
              <a:rPr lang="en-US" sz="2500" dirty="0">
                <a:solidFill>
                  <a:srgbClr val="0432FF"/>
                </a:solidFill>
              </a:rPr>
              <a:t>Module 1: </a:t>
            </a:r>
            <a:r>
              <a:rPr lang="en-US" sz="2500" dirty="0">
                <a:solidFill>
                  <a:schemeClr val="tx1"/>
                </a:solidFill>
              </a:rPr>
              <a:t>First-Line Therapy for Advanced or Recurrent EC</a:t>
            </a:r>
          </a:p>
          <a:p>
            <a:pPr marL="0" indent="0">
              <a:spcBef>
                <a:spcPts val="1800"/>
              </a:spcBef>
              <a:spcAft>
                <a:spcPts val="0"/>
              </a:spcAft>
              <a:buNone/>
            </a:pPr>
            <a:r>
              <a:rPr lang="en-US" sz="2500" dirty="0">
                <a:solidFill>
                  <a:srgbClr val="0432FF"/>
                </a:solidFill>
              </a:rPr>
              <a:t>Module 2: </a:t>
            </a:r>
            <a:r>
              <a:rPr lang="en-US" sz="2500" b="1" dirty="0">
                <a:solidFill>
                  <a:schemeClr val="tx1"/>
                </a:solidFill>
                <a:effectLst/>
                <a:latin typeface="+mn-lt"/>
                <a:ea typeface="Calibri" panose="020F0502020204030204" pitchFamily="34" charset="0"/>
              </a:rPr>
              <a:t>Role of Lenvatinib/Pembrolizumab in the Management of Progressive Advanced EC </a:t>
            </a:r>
          </a:p>
          <a:p>
            <a:pPr marL="0" indent="0">
              <a:spcBef>
                <a:spcPts val="1800"/>
              </a:spcBef>
              <a:spcAft>
                <a:spcPts val="0"/>
              </a:spcAft>
              <a:buNone/>
            </a:pPr>
            <a:r>
              <a:rPr lang="en-US" sz="2500" dirty="0">
                <a:solidFill>
                  <a:schemeClr val="bg1"/>
                </a:solidFill>
              </a:rPr>
              <a:t>Module 3: Novel Investigational Strategies for Newly Diagnosed Advanced EC </a:t>
            </a:r>
          </a:p>
          <a:p>
            <a:pPr marL="0" indent="0">
              <a:spcBef>
                <a:spcPts val="1800"/>
              </a:spcBef>
              <a:spcAft>
                <a:spcPts val="0"/>
              </a:spcAft>
              <a:buNone/>
            </a:pPr>
            <a:r>
              <a:rPr lang="en-US" sz="2500" dirty="0">
                <a:solidFill>
                  <a:srgbClr val="0432FF"/>
                </a:solidFill>
              </a:rPr>
              <a:t>Module 4: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Incidence and Management of HER2-Positive EC </a:t>
            </a:r>
          </a:p>
        </p:txBody>
      </p:sp>
    </p:spTree>
    <p:extLst>
      <p:ext uri="{BB962C8B-B14F-4D97-AF65-F5344CB8AC3E}">
        <p14:creationId xmlns:p14="http://schemas.microsoft.com/office/powerpoint/2010/main" val="33596198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C5DDC-746B-D53D-066B-14148ED96F76}"/>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C88EF6E-A0DD-3CBD-C4B4-939C9EB94364}"/>
              </a:ext>
            </a:extLst>
          </p:cNvPr>
          <p:cNvSpPr>
            <a:spLocks noGrp="1"/>
          </p:cNvSpPr>
          <p:nvPr>
            <p:ph idx="1"/>
          </p:nvPr>
        </p:nvSpPr>
        <p:spPr>
          <a:xfrm>
            <a:off x="528634" y="1988840"/>
            <a:ext cx="11183989" cy="4524375"/>
          </a:xfrm>
        </p:spPr>
        <p:txBody>
          <a:bodyPr/>
          <a:lstStyle/>
          <a:p>
            <a:pPr marL="0" marR="0" indent="0">
              <a:buNone/>
            </a:pPr>
            <a:endPar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buNone/>
            </a:pP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patient with newly diagnosed metastatic EC is interested in learning about promising novel investigational strategies </a:t>
            </a:r>
            <a:endParaRPr lang="en-US" sz="28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EC68F7E3-AFBD-5719-C35F-76B494572DE9}"/>
              </a:ext>
            </a:extLst>
          </p:cNvPr>
          <p:cNvSpPr>
            <a:spLocks noGrp="1"/>
          </p:cNvSpPr>
          <p:nvPr>
            <p:ph type="body" sz="quarter" idx="10"/>
          </p:nvPr>
        </p:nvSpPr>
        <p:spPr>
          <a:xfrm>
            <a:off x="528635" y="476672"/>
            <a:ext cx="10744200" cy="605309"/>
          </a:xfrm>
        </p:spPr>
        <p:txBody>
          <a:bodyPr/>
          <a:lstStyle/>
          <a:p>
            <a:pPr algn="ctr"/>
            <a:r>
              <a:rPr lang="en-US" i="0" dirty="0"/>
              <a:t>Clinical Scenario</a:t>
            </a:r>
          </a:p>
        </p:txBody>
      </p:sp>
    </p:spTree>
    <p:extLst>
      <p:ext uri="{BB962C8B-B14F-4D97-AF65-F5344CB8AC3E}">
        <p14:creationId xmlns:p14="http://schemas.microsoft.com/office/powerpoint/2010/main" val="19553727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6757D-901A-F49B-6B16-AA97DC2D8C4D}"/>
              </a:ext>
            </a:extLst>
          </p:cNvPr>
          <p:cNvSpPr>
            <a:spLocks noGrp="1"/>
          </p:cNvSpPr>
          <p:nvPr>
            <p:ph type="title"/>
          </p:nvPr>
        </p:nvSpPr>
        <p:spPr>
          <a:xfrm>
            <a:off x="838200" y="1587997"/>
            <a:ext cx="10515600" cy="1325563"/>
          </a:xfrm>
        </p:spPr>
        <p:txBody>
          <a:bodyPr>
            <a:normAutofit/>
          </a:bodyPr>
          <a:lstStyle/>
          <a:p>
            <a:pPr algn="ctr">
              <a:lnSpc>
                <a:spcPct val="100000"/>
              </a:lnSpc>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Times New Roman" panose="02020603050405020304" pitchFamily="18" charset="0"/>
              </a:rPr>
              <a:t>Novel Investigational Strategies for </a:t>
            </a:r>
            <a:b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Times New Roman" panose="02020603050405020304" pitchFamily="18" charset="0"/>
              </a:rPr>
            </a:b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Times New Roman" panose="02020603050405020304" pitchFamily="18" charset="0"/>
              </a:rPr>
              <a:t>Newly Diagnosed Advanced EC</a:t>
            </a:r>
            <a:endParaRPr lang="en-US" sz="3200" dirty="0"/>
          </a:p>
        </p:txBody>
      </p:sp>
      <p:sp>
        <p:nvSpPr>
          <p:cNvPr id="4" name="Title 1">
            <a:extLst>
              <a:ext uri="{FF2B5EF4-FFF2-40B4-BE49-F238E27FC236}">
                <a16:creationId xmlns:a16="http://schemas.microsoft.com/office/drawing/2014/main" id="{79349981-E626-489F-3C39-64FD62D82B8F}"/>
              </a:ext>
            </a:extLst>
          </p:cNvPr>
          <p:cNvSpPr txBox="1">
            <a:spLocks/>
          </p:cNvSpPr>
          <p:nvPr/>
        </p:nvSpPr>
        <p:spPr>
          <a:xfrm>
            <a:off x="838200" y="3944440"/>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D577F"/>
                </a:solidFill>
                <a:effectLst/>
                <a:uLnTx/>
                <a:uFillTx/>
                <a:latin typeface="Arial" panose="020B0604020202020204" pitchFamily="34" charset="0"/>
                <a:ea typeface="+mj-ea"/>
                <a:cs typeface="Arial" panose="020B0604020202020204" pitchFamily="34" charset="0"/>
              </a:rPr>
              <a:t>Brian M </a:t>
            </a:r>
            <a:r>
              <a:rPr kumimoji="0" lang="en-US" sz="1800" b="1" i="0" u="none" strike="noStrike" kern="1200" cap="none" spc="0" normalizeH="0" baseline="0" noProof="0" dirty="0" err="1">
                <a:ln>
                  <a:noFill/>
                </a:ln>
                <a:solidFill>
                  <a:srgbClr val="0D577F"/>
                </a:solidFill>
                <a:effectLst/>
                <a:uLnTx/>
                <a:uFillTx/>
                <a:latin typeface="Arial" panose="020B0604020202020204" pitchFamily="34" charset="0"/>
                <a:ea typeface="+mj-ea"/>
                <a:cs typeface="Arial" panose="020B0604020202020204" pitchFamily="34" charset="0"/>
              </a:rPr>
              <a:t>Slomovitz</a:t>
            </a:r>
            <a:r>
              <a:rPr kumimoji="0" lang="en-US" sz="1800" b="1" i="0" u="none" strike="noStrike" kern="1200" cap="none" spc="0" normalizeH="0" baseline="0" noProof="0" dirty="0">
                <a:ln>
                  <a:noFill/>
                </a:ln>
                <a:solidFill>
                  <a:srgbClr val="0D577F"/>
                </a:solidFill>
                <a:effectLst/>
                <a:uLnTx/>
                <a:uFillTx/>
                <a:latin typeface="Arial" panose="020B0604020202020204" pitchFamily="34" charset="0"/>
                <a:ea typeface="+mj-ea"/>
                <a:cs typeface="Arial" panose="020B0604020202020204" pitchFamily="34" charset="0"/>
              </a:rPr>
              <a:t>, MD</a:t>
            </a:r>
            <a:b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j-ea"/>
                <a:cs typeface="Arial" panose="020B0604020202020204" pitchFamily="34" charset="0"/>
              </a:rPr>
              <a:t>Professor, OB-GYN, Florida International University</a:t>
            </a:r>
            <a:b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j-ea"/>
                <a:cs typeface="Arial" panose="020B0604020202020204" pitchFamily="34" charset="0"/>
              </a:rPr>
              <a:t>Director, Gynecologic Oncology</a:t>
            </a:r>
            <a:b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j-ea"/>
                <a:cs typeface="Arial" panose="020B0604020202020204" pitchFamily="34" charset="0"/>
              </a:rPr>
              <a:t>Co-Chair, Cancer Research Committee</a:t>
            </a:r>
            <a:b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j-ea"/>
                <a:cs typeface="Arial" panose="020B0604020202020204" pitchFamily="34" charset="0"/>
              </a:rPr>
              <a:t>Mount Sinai Medical Center</a:t>
            </a:r>
            <a:b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j-ea"/>
                <a:cs typeface="Arial" panose="020B0604020202020204" pitchFamily="34" charset="0"/>
              </a:rPr>
              <a:t>Miami, Florida</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604855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DB5F19E-B072-F3E6-21AB-3C8A3929A255}"/>
              </a:ext>
            </a:extLst>
          </p:cNvPr>
          <p:cNvGrpSpPr/>
          <p:nvPr/>
        </p:nvGrpSpPr>
        <p:grpSpPr>
          <a:xfrm>
            <a:off x="1708148" y="1325563"/>
            <a:ext cx="8775705" cy="4332470"/>
            <a:chOff x="1708148" y="1615116"/>
            <a:chExt cx="8775705" cy="4332470"/>
          </a:xfrm>
        </p:grpSpPr>
        <p:sp>
          <p:nvSpPr>
            <p:cNvPr id="67" name="Line 4">
              <a:extLst>
                <a:ext uri="{FF2B5EF4-FFF2-40B4-BE49-F238E27FC236}">
                  <a16:creationId xmlns:a16="http://schemas.microsoft.com/office/drawing/2014/main" id="{18C5F72D-8CC5-AAEF-DA9C-2ED44838CE55}"/>
                </a:ext>
              </a:extLst>
            </p:cNvPr>
            <p:cNvSpPr>
              <a:spLocks noChangeShapeType="1"/>
            </p:cNvSpPr>
            <p:nvPr/>
          </p:nvSpPr>
          <p:spPr bwMode="auto">
            <a:xfrm>
              <a:off x="4870594" y="4375120"/>
              <a:ext cx="1327" cy="788375"/>
            </a:xfrm>
            <a:prstGeom prst="line">
              <a:avLst/>
            </a:prstGeom>
            <a:noFill/>
            <a:ln w="50800">
              <a:solidFill>
                <a:schemeClr val="tx1"/>
              </a:solidFill>
              <a:round/>
              <a:headEnd/>
              <a:tailEnd type="stealth" w="med" len="med"/>
            </a:ln>
            <a:extLst>
              <a:ext uri="{909E8E84-426E-40dd-AFC4-6F175D3DCCD1}">
                <a14:hiddenFill xmlns="" xmlns:a14="http://schemas.microsoft.com/office/drawing/2010/main">
                  <a:noFill/>
                </a14:hiddenFill>
              </a:ext>
            </a:extLst>
          </p:spPr>
          <p:txBody>
            <a:bodyPr wrap="none" anchor="ctr"/>
            <a:lstStyle/>
            <a:p>
              <a:pPr marL="0" marR="0" lvl="0" indent="0" algn="l" defTabSz="771552"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8" name="Text Box 5">
              <a:extLst>
                <a:ext uri="{FF2B5EF4-FFF2-40B4-BE49-F238E27FC236}">
                  <a16:creationId xmlns:a16="http://schemas.microsoft.com/office/drawing/2014/main" id="{854CDDAA-2362-BFB4-5589-6D2A78E1CBB5}"/>
                </a:ext>
              </a:extLst>
            </p:cNvPr>
            <p:cNvSpPr txBox="1">
              <a:spLocks noChangeArrowheads="1"/>
            </p:cNvSpPr>
            <p:nvPr/>
          </p:nvSpPr>
          <p:spPr bwMode="auto">
            <a:xfrm>
              <a:off x="3040798" y="5444263"/>
              <a:ext cx="135078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771552" rtl="0" eaLnBrk="0" fontAlgn="auto" latinLnBrk="0" hangingPunct="0">
                <a:lnSpc>
                  <a:spcPct val="100000"/>
                </a:lnSpc>
                <a:spcBef>
                  <a:spcPct val="500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Survival</a:t>
              </a:r>
            </a:p>
          </p:txBody>
        </p:sp>
        <p:graphicFrame>
          <p:nvGraphicFramePr>
            <p:cNvPr id="69" name="Object 3">
              <a:extLst>
                <a:ext uri="{FF2B5EF4-FFF2-40B4-BE49-F238E27FC236}">
                  <a16:creationId xmlns:a16="http://schemas.microsoft.com/office/drawing/2014/main" id="{1DAEBC28-BD4E-1804-98DB-C0625ADBEAEA}"/>
                </a:ext>
              </a:extLst>
            </p:cNvPr>
            <p:cNvGraphicFramePr>
              <a:graphicFrameLocks noChangeAspect="1"/>
            </p:cNvGraphicFramePr>
            <p:nvPr/>
          </p:nvGraphicFramePr>
          <p:xfrm>
            <a:off x="4461909" y="5279494"/>
            <a:ext cx="879735" cy="668092"/>
          </p:xfrm>
          <a:graphic>
            <a:graphicData uri="http://schemas.openxmlformats.org/presentationml/2006/ole">
              <mc:AlternateContent xmlns:mc="http://schemas.openxmlformats.org/markup-compatibility/2006">
                <mc:Choice xmlns:v="urn:schemas-microsoft-com:vml" Requires="v">
                  <p:oleObj name="Bitmap Image" r:id="rId2" imgW="1127858" imgH="868755" progId="PBrush">
                    <p:embed/>
                  </p:oleObj>
                </mc:Choice>
                <mc:Fallback>
                  <p:oleObj name="Bitmap Image" r:id="rId2" imgW="1127858" imgH="868755" progId="PBrush">
                    <p:embed/>
                    <p:pic>
                      <p:nvPicPr>
                        <p:cNvPr id="69" name="Object 3">
                          <a:extLst>
                            <a:ext uri="{FF2B5EF4-FFF2-40B4-BE49-F238E27FC236}">
                              <a16:creationId xmlns:a16="http://schemas.microsoft.com/office/drawing/2014/main" id="{1DAEBC28-BD4E-1804-98DB-C0625ADBEA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1909" y="5279494"/>
                          <a:ext cx="879735" cy="668092"/>
                        </a:xfrm>
                        <a:prstGeom prst="rect">
                          <a:avLst/>
                        </a:prstGeom>
                        <a:noFill/>
                        <a:ln w="25400">
                          <a:solidFill>
                            <a:schemeClr val="tx1"/>
                          </a:solidFill>
                          <a:miter lim="800000"/>
                          <a:headEnd/>
                          <a:tailEnd/>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chemeClr val="accent1"/>
                              </a:solidFill>
                            </a14:hiddenFill>
                          </a:ext>
                        </a:extLst>
                      </p:spPr>
                    </p:pic>
                  </p:oleObj>
                </mc:Fallback>
              </mc:AlternateContent>
            </a:graphicData>
          </a:graphic>
        </p:graphicFrame>
        <p:sp>
          <p:nvSpPr>
            <p:cNvPr id="70" name="AutoShape 8">
              <a:extLst>
                <a:ext uri="{FF2B5EF4-FFF2-40B4-BE49-F238E27FC236}">
                  <a16:creationId xmlns:a16="http://schemas.microsoft.com/office/drawing/2014/main" id="{8D5E659E-B6B8-ACEE-1769-F56C773711DE}"/>
                </a:ext>
              </a:extLst>
            </p:cNvPr>
            <p:cNvSpPr>
              <a:spLocks noChangeArrowheads="1"/>
            </p:cNvSpPr>
            <p:nvPr/>
          </p:nvSpPr>
          <p:spPr bwMode="auto">
            <a:xfrm>
              <a:off x="4016070" y="3850845"/>
              <a:ext cx="1722317" cy="370000"/>
            </a:xfrm>
            <a:prstGeom prst="rect">
              <a:avLst/>
            </a:prstGeom>
            <a:solidFill>
              <a:schemeClr val="accent1"/>
            </a:solidFill>
            <a:ln w="12700">
              <a:solidFill>
                <a:schemeClr val="accent1"/>
              </a:solidFill>
              <a:round/>
              <a:headEnd/>
              <a:tailEnd/>
            </a:ln>
          </p:spPr>
          <p:txBody>
            <a:bodyPr wrap="none" anchor="ctr"/>
            <a:lstStyle/>
            <a:p>
              <a:pPr marL="0" marR="0" lvl="0" indent="0" algn="ctr" defTabSz="77155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Normal cell</a:t>
              </a:r>
            </a:p>
          </p:txBody>
        </p:sp>
        <p:sp>
          <p:nvSpPr>
            <p:cNvPr id="71" name="Text Box 10">
              <a:extLst>
                <a:ext uri="{FF2B5EF4-FFF2-40B4-BE49-F238E27FC236}">
                  <a16:creationId xmlns:a16="http://schemas.microsoft.com/office/drawing/2014/main" id="{8CF94A71-6663-4887-3457-6CA7910D46FE}"/>
                </a:ext>
              </a:extLst>
            </p:cNvPr>
            <p:cNvSpPr txBox="1">
              <a:spLocks noChangeArrowheads="1"/>
            </p:cNvSpPr>
            <p:nvPr/>
          </p:nvSpPr>
          <p:spPr bwMode="auto">
            <a:xfrm>
              <a:off x="2499258" y="4464500"/>
              <a:ext cx="2212408"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771552"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Repair by homologous recombination</a:t>
              </a:r>
            </a:p>
          </p:txBody>
        </p:sp>
        <p:sp>
          <p:nvSpPr>
            <p:cNvPr id="73" name="Text Box 30">
              <a:extLst>
                <a:ext uri="{FF2B5EF4-FFF2-40B4-BE49-F238E27FC236}">
                  <a16:creationId xmlns:a16="http://schemas.microsoft.com/office/drawing/2014/main" id="{DB13B846-05B3-9373-B28D-5F94AF7C828E}"/>
                </a:ext>
              </a:extLst>
            </p:cNvPr>
            <p:cNvSpPr txBox="1">
              <a:spLocks noChangeArrowheads="1"/>
            </p:cNvSpPr>
            <p:nvPr/>
          </p:nvSpPr>
          <p:spPr bwMode="auto">
            <a:xfrm>
              <a:off x="1708148" y="1711192"/>
              <a:ext cx="3481722" cy="570344"/>
            </a:xfrm>
            <a:prstGeom prst="rect">
              <a:avLst/>
            </a:prstGeom>
            <a:solidFill>
              <a:schemeClr val="accent2"/>
            </a:solidFill>
            <a:ln w="28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square" lIns="77150" tIns="38574" rIns="77150" bIns="3857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771552"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Calibri" panose="020F0502020204030204" pitchFamily="34" charset="0"/>
                  <a:ea typeface="ＭＳ Ｐゴシック" charset="0"/>
                  <a:cs typeface="Calibri" panose="020F0502020204030204" pitchFamily="34" charset="0"/>
                </a:rPr>
                <a:t>DNA SSBs occur all the time in cells and PARP detects and repairs them</a:t>
              </a:r>
              <a:endParaRPr kumimoji="0" lang="en-US" sz="1600" b="1" i="0" u="none" strike="noStrike" kern="1200" cap="none" spc="0" normalizeH="0" baseline="0" noProof="0">
                <a:ln>
                  <a:noFill/>
                </a:ln>
                <a:solidFill>
                  <a:prstClr val="white"/>
                </a:solidFill>
                <a:effectLst/>
                <a:uLnTx/>
                <a:uFillTx/>
                <a:latin typeface="Calibri" panose="020F0502020204030204" pitchFamily="34" charset="0"/>
                <a:ea typeface="ＭＳ Ｐゴシック" charset="0"/>
                <a:cs typeface="Calibri" panose="020F0502020204030204" pitchFamily="34" charset="0"/>
              </a:endParaRPr>
            </a:p>
          </p:txBody>
        </p:sp>
        <p:sp>
          <p:nvSpPr>
            <p:cNvPr id="74" name="Text Box 31">
              <a:extLst>
                <a:ext uri="{FF2B5EF4-FFF2-40B4-BE49-F238E27FC236}">
                  <a16:creationId xmlns:a16="http://schemas.microsoft.com/office/drawing/2014/main" id="{E232984A-8E50-8CD2-6E3F-CC6D989E0685}"/>
                </a:ext>
              </a:extLst>
            </p:cNvPr>
            <p:cNvSpPr txBox="1">
              <a:spLocks noChangeArrowheads="1"/>
            </p:cNvSpPr>
            <p:nvPr/>
          </p:nvSpPr>
          <p:spPr bwMode="auto">
            <a:xfrm>
              <a:off x="1713284" y="2542052"/>
              <a:ext cx="3701179" cy="570344"/>
            </a:xfrm>
            <a:prstGeom prst="rect">
              <a:avLst/>
            </a:prstGeom>
            <a:solidFill>
              <a:schemeClr val="accent2"/>
            </a:solidFill>
            <a:ln w="28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square" lIns="77150" tIns="38574" rIns="77150" bIns="3857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771552"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Calibri" panose="020F0502020204030204" pitchFamily="34" charset="0"/>
                  <a:ea typeface="ＭＳ Ｐゴシック" charset="0"/>
                  <a:cs typeface="Calibri" panose="020F0502020204030204" pitchFamily="34" charset="0"/>
                </a:rPr>
                <a:t>During the replication process unrepaired SSBs are converted into DSBs</a:t>
              </a:r>
              <a:endParaRPr kumimoji="0" lang="en-US" sz="1600" b="1" i="0" u="none" strike="noStrike" kern="1200" cap="none" spc="0" normalizeH="0" baseline="0" noProof="0">
                <a:ln>
                  <a:noFill/>
                </a:ln>
                <a:solidFill>
                  <a:prstClr val="white"/>
                </a:solidFill>
                <a:effectLst/>
                <a:uLnTx/>
                <a:uFillTx/>
                <a:latin typeface="Calibri" panose="020F0502020204030204" pitchFamily="34" charset="0"/>
                <a:ea typeface="ＭＳ Ｐゴシック" charset="0"/>
                <a:cs typeface="Calibri" panose="020F0502020204030204" pitchFamily="34" charset="0"/>
              </a:endParaRPr>
            </a:p>
          </p:txBody>
        </p:sp>
        <p:sp>
          <p:nvSpPr>
            <p:cNvPr id="75" name="Text Box 38">
              <a:extLst>
                <a:ext uri="{FF2B5EF4-FFF2-40B4-BE49-F238E27FC236}">
                  <a16:creationId xmlns:a16="http://schemas.microsoft.com/office/drawing/2014/main" id="{376BF950-FA66-1794-7010-904DC6890CFB}"/>
                </a:ext>
              </a:extLst>
            </p:cNvPr>
            <p:cNvSpPr txBox="1">
              <a:spLocks noChangeArrowheads="1"/>
            </p:cNvSpPr>
            <p:nvPr/>
          </p:nvSpPr>
          <p:spPr bwMode="auto">
            <a:xfrm>
              <a:off x="6508874" y="2738828"/>
              <a:ext cx="1783766"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771552" rtl="0" eaLnBrk="0" fontAlgn="auto" latinLnBrk="0" hangingPunct="0">
                <a:lnSpc>
                  <a:spcPct val="100000"/>
                </a:lnSpc>
                <a:spcBef>
                  <a:spcPct val="5000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Replicating cells</a:t>
              </a:r>
            </a:p>
          </p:txBody>
        </p:sp>
        <p:pic>
          <p:nvPicPr>
            <p:cNvPr id="76" name="Picture 39" descr="AZ42455_Image_4 pale">
              <a:extLst>
                <a:ext uri="{FF2B5EF4-FFF2-40B4-BE49-F238E27FC236}">
                  <a16:creationId xmlns:a16="http://schemas.microsoft.com/office/drawing/2014/main" id="{34847E5A-AD50-21AA-FBAB-CF973E8E75A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88798" y="3158624"/>
              <a:ext cx="2353353" cy="5700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 name="Line 40">
              <a:extLst>
                <a:ext uri="{FF2B5EF4-FFF2-40B4-BE49-F238E27FC236}">
                  <a16:creationId xmlns:a16="http://schemas.microsoft.com/office/drawing/2014/main" id="{F21E1179-A4F1-03C4-3BCF-E8CA9CC1A532}"/>
                </a:ext>
              </a:extLst>
            </p:cNvPr>
            <p:cNvSpPr>
              <a:spLocks noChangeShapeType="1"/>
            </p:cNvSpPr>
            <p:nvPr/>
          </p:nvSpPr>
          <p:spPr bwMode="auto">
            <a:xfrm>
              <a:off x="6526252" y="2727175"/>
              <a:ext cx="0" cy="428833"/>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771552"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78" name="Group 33">
              <a:extLst>
                <a:ext uri="{FF2B5EF4-FFF2-40B4-BE49-F238E27FC236}">
                  <a16:creationId xmlns:a16="http://schemas.microsoft.com/office/drawing/2014/main" id="{C1CDB9E8-B5DC-0270-CD43-AD2CFCC25366}"/>
                </a:ext>
              </a:extLst>
            </p:cNvPr>
            <p:cNvGrpSpPr>
              <a:grpSpLocks/>
            </p:cNvGrpSpPr>
            <p:nvPr/>
          </p:nvGrpSpPr>
          <p:grpSpPr bwMode="auto">
            <a:xfrm>
              <a:off x="6080045" y="1615116"/>
              <a:ext cx="724310" cy="660247"/>
              <a:chOff x="2052" y="438"/>
              <a:chExt cx="554" cy="505"/>
            </a:xfrm>
          </p:grpSpPr>
          <p:pic>
            <p:nvPicPr>
              <p:cNvPr id="94" name="Picture 34" descr="ball5">
                <a:extLst>
                  <a:ext uri="{FF2B5EF4-FFF2-40B4-BE49-F238E27FC236}">
                    <a16:creationId xmlns:a16="http://schemas.microsoft.com/office/drawing/2014/main" id="{8C589C28-30EA-F737-14AE-C4E79237B39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52" y="505"/>
                <a:ext cx="499" cy="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 name="Oval 35">
                <a:extLst>
                  <a:ext uri="{FF2B5EF4-FFF2-40B4-BE49-F238E27FC236}">
                    <a16:creationId xmlns:a16="http://schemas.microsoft.com/office/drawing/2014/main" id="{AF506E44-78C2-F0F5-F7A8-F81D76E5D293}"/>
                  </a:ext>
                </a:extLst>
              </p:cNvPr>
              <p:cNvSpPr>
                <a:spLocks noChangeArrowheads="1"/>
              </p:cNvSpPr>
              <p:nvPr/>
            </p:nvSpPr>
            <p:spPr bwMode="auto">
              <a:xfrm>
                <a:off x="2154" y="438"/>
                <a:ext cx="452" cy="505"/>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ctr" defTabSz="771552" rtl="0" eaLnBrk="1" fontAlgn="auto" latinLnBrk="0" hangingPunct="1">
                  <a:lnSpc>
                    <a:spcPct val="100000"/>
                  </a:lnSpc>
                  <a:spcBef>
                    <a:spcPts val="0"/>
                  </a:spcBef>
                  <a:spcAft>
                    <a:spcPts val="0"/>
                  </a:spcAft>
                  <a:buClrTx/>
                  <a:buSzTx/>
                  <a:buFontTx/>
                  <a:buNone/>
                  <a:tabLst/>
                  <a:defRPr/>
                </a:pPr>
                <a:r>
                  <a:rPr kumimoji="0" lang="en-GB" sz="760" b="0" i="0" u="none" strike="noStrike" kern="1200" cap="none" spc="0" normalizeH="0" baseline="0" noProof="0">
                    <a:ln>
                      <a:noFill/>
                    </a:ln>
                    <a:solidFill>
                      <a:srgbClr val="000033"/>
                    </a:solidFill>
                    <a:effectLst/>
                    <a:uLnTx/>
                    <a:uFillTx/>
                    <a:latin typeface="Calibri" panose="020F0502020204030204" pitchFamily="34" charset="0"/>
                    <a:ea typeface="+mn-ea"/>
                    <a:cs typeface="Calibri" panose="020F0502020204030204" pitchFamily="34" charset="0"/>
                  </a:rPr>
                  <a:t>PARP</a:t>
                </a:r>
                <a:endParaRPr kumimoji="0" lang="en-US" sz="760" b="0" i="0" u="none" strike="noStrike" kern="1200" cap="none" spc="0" normalizeH="0" baseline="0" noProof="0">
                  <a:ln>
                    <a:noFill/>
                  </a:ln>
                  <a:solidFill>
                    <a:srgbClr val="000033"/>
                  </a:solidFill>
                  <a:effectLst/>
                  <a:uLnTx/>
                  <a:uFillTx/>
                  <a:latin typeface="Calibri" panose="020F0502020204030204" pitchFamily="34" charset="0"/>
                  <a:ea typeface="+mn-ea"/>
                  <a:cs typeface="Calibri" panose="020F0502020204030204" pitchFamily="34" charset="0"/>
                </a:endParaRPr>
              </a:p>
            </p:txBody>
          </p:sp>
        </p:grpSp>
        <p:pic>
          <p:nvPicPr>
            <p:cNvPr id="79" name="Picture 36" descr="AZ42455_Image_3 pale">
              <a:extLst>
                <a:ext uri="{FF2B5EF4-FFF2-40B4-BE49-F238E27FC236}">
                  <a16:creationId xmlns:a16="http://schemas.microsoft.com/office/drawing/2014/main" id="{4F7675EC-1E03-3090-A5F9-C48EB3CDBE1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15240" y="2094939"/>
              <a:ext cx="2248759" cy="592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 name="Line 43">
              <a:extLst>
                <a:ext uri="{FF2B5EF4-FFF2-40B4-BE49-F238E27FC236}">
                  <a16:creationId xmlns:a16="http://schemas.microsoft.com/office/drawing/2014/main" id="{DE65F296-D5A5-846E-E98F-23CB708ACCE7}"/>
                </a:ext>
              </a:extLst>
            </p:cNvPr>
            <p:cNvSpPr>
              <a:spLocks noChangeShapeType="1"/>
            </p:cNvSpPr>
            <p:nvPr/>
          </p:nvSpPr>
          <p:spPr bwMode="auto">
            <a:xfrm>
              <a:off x="6337603" y="1732898"/>
              <a:ext cx="341816" cy="436679"/>
            </a:xfrm>
            <a:prstGeom prst="line">
              <a:avLst/>
            </a:prstGeom>
            <a:noFill/>
            <a:ln w="38100">
              <a:solidFill>
                <a:srgbClr val="002060"/>
              </a:solidFill>
              <a:round/>
              <a:headEnd/>
              <a:tailEnd/>
            </a:ln>
            <a:extLst>
              <a:ext uri="{909E8E84-426E-40dd-AFC4-6F175D3DCCD1}">
                <a14:hiddenFill xmlns="" xmlns:a14="http://schemas.microsoft.com/office/drawing/2010/main">
                  <a:noFill/>
                </a14:hiddenFill>
              </a:ext>
            </a:extLst>
          </p:spPr>
          <p:txBody>
            <a:bodyPr/>
            <a:lstStyle/>
            <a:p>
              <a:pPr marL="0" marR="0" lvl="0" indent="0" algn="l" defTabSz="771552"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1" name="Line 44">
              <a:extLst>
                <a:ext uri="{FF2B5EF4-FFF2-40B4-BE49-F238E27FC236}">
                  <a16:creationId xmlns:a16="http://schemas.microsoft.com/office/drawing/2014/main" id="{9BA6504F-098D-D3BB-4450-13ADE89E3BC5}"/>
                </a:ext>
              </a:extLst>
            </p:cNvPr>
            <p:cNvSpPr>
              <a:spLocks noChangeShapeType="1"/>
            </p:cNvSpPr>
            <p:nvPr/>
          </p:nvSpPr>
          <p:spPr bwMode="auto">
            <a:xfrm flipH="1">
              <a:off x="6338332" y="1732898"/>
              <a:ext cx="341816" cy="436679"/>
            </a:xfrm>
            <a:prstGeom prst="line">
              <a:avLst/>
            </a:prstGeom>
            <a:noFill/>
            <a:ln w="38100">
              <a:solidFill>
                <a:srgbClr val="002060"/>
              </a:solidFill>
              <a:round/>
              <a:headEnd/>
              <a:tailEnd/>
            </a:ln>
            <a:extLst>
              <a:ext uri="{909E8E84-426E-40dd-AFC4-6F175D3DCCD1}">
                <a14:hiddenFill xmlns="" xmlns:a14="http://schemas.microsoft.com/office/drawing/2010/main">
                  <a:noFill/>
                </a14:hiddenFill>
              </a:ext>
            </a:extLst>
          </p:spPr>
          <p:txBody>
            <a:bodyPr/>
            <a:lstStyle/>
            <a:p>
              <a:pPr marL="0" marR="0" lvl="0" indent="0" algn="l" defTabSz="771552"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2" name="AutoShape 20">
              <a:extLst>
                <a:ext uri="{FF2B5EF4-FFF2-40B4-BE49-F238E27FC236}">
                  <a16:creationId xmlns:a16="http://schemas.microsoft.com/office/drawing/2014/main" id="{3FC74D4E-624E-FCE7-B41F-69EF233FC07B}"/>
                </a:ext>
              </a:extLst>
            </p:cNvPr>
            <p:cNvSpPr>
              <a:spLocks noChangeArrowheads="1"/>
            </p:cNvSpPr>
            <p:nvPr/>
          </p:nvSpPr>
          <p:spPr bwMode="auto">
            <a:xfrm>
              <a:off x="7196327" y="3850512"/>
              <a:ext cx="1967590" cy="370332"/>
            </a:xfrm>
            <a:prstGeom prst="rect">
              <a:avLst/>
            </a:prstGeom>
            <a:solidFill>
              <a:schemeClr val="accent5"/>
            </a:solidFill>
            <a:ln w="12700">
              <a:solidFill>
                <a:schemeClr val="accent5"/>
              </a:solidFill>
              <a:round/>
              <a:headEnd/>
              <a:tailEnd/>
            </a:ln>
          </p:spPr>
          <p:txBody>
            <a:bodyPr wrap="none" anchor="ctr"/>
            <a:lstStyle/>
            <a:p>
              <a:pPr marL="0" marR="0" lvl="0" indent="0" algn="ctr" defTabSz="77155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Cancer cell with HRD</a:t>
              </a:r>
            </a:p>
          </p:txBody>
        </p:sp>
        <p:sp>
          <p:nvSpPr>
            <p:cNvPr id="83" name="Text Box 15">
              <a:extLst>
                <a:ext uri="{FF2B5EF4-FFF2-40B4-BE49-F238E27FC236}">
                  <a16:creationId xmlns:a16="http://schemas.microsoft.com/office/drawing/2014/main" id="{FE5B9FC1-B803-556E-05D4-F833B8436DDB}"/>
                </a:ext>
              </a:extLst>
            </p:cNvPr>
            <p:cNvSpPr txBox="1">
              <a:spLocks noChangeArrowheads="1"/>
            </p:cNvSpPr>
            <p:nvPr/>
          </p:nvSpPr>
          <p:spPr bwMode="auto">
            <a:xfrm>
              <a:off x="8383701" y="4418836"/>
              <a:ext cx="2100152" cy="6419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771552" rtl="0" eaLnBrk="0" fontAlgn="auto" latinLnBrk="0" hangingPunct="0">
                <a:lnSpc>
                  <a:spcPct val="115000"/>
                </a:lnSpc>
                <a:spcBef>
                  <a:spcPct val="500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No effective repair</a:t>
              </a:r>
              <a:b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(No HR pathway)</a:t>
              </a:r>
            </a:p>
          </p:txBody>
        </p:sp>
        <p:sp>
          <p:nvSpPr>
            <p:cNvPr id="84" name="Line 16">
              <a:extLst>
                <a:ext uri="{FF2B5EF4-FFF2-40B4-BE49-F238E27FC236}">
                  <a16:creationId xmlns:a16="http://schemas.microsoft.com/office/drawing/2014/main" id="{3C1C2C8D-D657-0F0E-6E88-BC618ED20E1B}"/>
                </a:ext>
              </a:extLst>
            </p:cNvPr>
            <p:cNvSpPr>
              <a:spLocks noChangeShapeType="1"/>
            </p:cNvSpPr>
            <p:nvPr/>
          </p:nvSpPr>
          <p:spPr bwMode="auto">
            <a:xfrm>
              <a:off x="8178793" y="4339492"/>
              <a:ext cx="1328" cy="794517"/>
            </a:xfrm>
            <a:prstGeom prst="line">
              <a:avLst/>
            </a:prstGeom>
            <a:noFill/>
            <a:ln w="50800">
              <a:solidFill>
                <a:schemeClr val="tx1"/>
              </a:solidFill>
              <a:round/>
              <a:headEnd/>
              <a:tailEnd type="stealth" w="med" len="med"/>
            </a:ln>
            <a:extLst>
              <a:ext uri="{909E8E84-426E-40dd-AFC4-6F175D3DCCD1}">
                <a14:hiddenFill xmlns="" xmlns:a14="http://schemas.microsoft.com/office/drawing/2010/main">
                  <a:noFill/>
                </a14:hiddenFill>
              </a:ext>
            </a:extLst>
          </p:spPr>
          <p:txBody>
            <a:bodyPr wrap="none" anchor="ctr"/>
            <a:lstStyle/>
            <a:p>
              <a:pPr marL="0" marR="0" lvl="0" indent="0" algn="l" defTabSz="771552"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aphicFrame>
          <p:nvGraphicFramePr>
            <p:cNvPr id="85" name="Object 2">
              <a:extLst>
                <a:ext uri="{FF2B5EF4-FFF2-40B4-BE49-F238E27FC236}">
                  <a16:creationId xmlns:a16="http://schemas.microsoft.com/office/drawing/2014/main" id="{D2180C80-574D-11F7-31CA-DEB455DE7ED0}"/>
                </a:ext>
              </a:extLst>
            </p:cNvPr>
            <p:cNvGraphicFramePr>
              <a:graphicFrameLocks noChangeAspect="1"/>
            </p:cNvGraphicFramePr>
            <p:nvPr/>
          </p:nvGraphicFramePr>
          <p:xfrm>
            <a:off x="7752597" y="5269682"/>
            <a:ext cx="866818" cy="672014"/>
          </p:xfrm>
          <a:graphic>
            <a:graphicData uri="http://schemas.openxmlformats.org/presentationml/2006/ole">
              <mc:AlternateContent xmlns:mc="http://schemas.openxmlformats.org/markup-compatibility/2006">
                <mc:Choice xmlns:v="urn:schemas-microsoft-com:vml" Requires="v">
                  <p:oleObj name="Bitmap Image" r:id="rId7" imgW="891806" imgH="762066" progId="PBrush">
                    <p:embed/>
                  </p:oleObj>
                </mc:Choice>
                <mc:Fallback>
                  <p:oleObj name="Bitmap Image" r:id="rId7" imgW="891806" imgH="762066" progId="PBrush">
                    <p:embed/>
                    <p:pic>
                      <p:nvPicPr>
                        <p:cNvPr id="85" name="Object 2">
                          <a:extLst>
                            <a:ext uri="{FF2B5EF4-FFF2-40B4-BE49-F238E27FC236}">
                              <a16:creationId xmlns:a16="http://schemas.microsoft.com/office/drawing/2014/main" id="{D2180C80-574D-11F7-31CA-DEB455DE7E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52597" y="5269682"/>
                          <a:ext cx="866818" cy="672014"/>
                        </a:xfrm>
                        <a:prstGeom prst="rect">
                          <a:avLst/>
                        </a:prstGeom>
                        <a:noFill/>
                        <a:ln w="25400">
                          <a:solidFill>
                            <a:schemeClr val="tx1"/>
                          </a:solidFill>
                          <a:miter lim="800000"/>
                          <a:headEnd/>
                          <a:tailEnd/>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chemeClr val="accent1"/>
                              </a:solidFill>
                            </a14:hiddenFill>
                          </a:ext>
                        </a:extLst>
                      </p:spPr>
                    </p:pic>
                  </p:oleObj>
                </mc:Fallback>
              </mc:AlternateContent>
            </a:graphicData>
          </a:graphic>
        </p:graphicFrame>
        <p:sp>
          <p:nvSpPr>
            <p:cNvPr id="86" name="Text Box 18">
              <a:extLst>
                <a:ext uri="{FF2B5EF4-FFF2-40B4-BE49-F238E27FC236}">
                  <a16:creationId xmlns:a16="http://schemas.microsoft.com/office/drawing/2014/main" id="{0574E5F6-B44D-ADBC-8B7C-FE2687296906}"/>
                </a:ext>
              </a:extLst>
            </p:cNvPr>
            <p:cNvSpPr txBox="1">
              <a:spLocks noChangeArrowheads="1"/>
            </p:cNvSpPr>
            <p:nvPr/>
          </p:nvSpPr>
          <p:spPr bwMode="auto">
            <a:xfrm>
              <a:off x="8659946" y="5410020"/>
              <a:ext cx="1644016"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771552" rtl="0" eaLnBrk="0" fontAlgn="auto" latinLnBrk="0" hangingPunct="0">
                <a:lnSpc>
                  <a:spcPct val="100000"/>
                </a:lnSpc>
                <a:spcBef>
                  <a:spcPct val="500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Cell death</a:t>
              </a:r>
            </a:p>
          </p:txBody>
        </p:sp>
        <p:sp>
          <p:nvSpPr>
            <p:cNvPr id="87" name="Line 23">
              <a:extLst>
                <a:ext uri="{FF2B5EF4-FFF2-40B4-BE49-F238E27FC236}">
                  <a16:creationId xmlns:a16="http://schemas.microsoft.com/office/drawing/2014/main" id="{CD767911-64FF-03F1-6FCD-1BE9C4761D89}"/>
                </a:ext>
              </a:extLst>
            </p:cNvPr>
            <p:cNvSpPr>
              <a:spLocks noChangeShapeType="1"/>
            </p:cNvSpPr>
            <p:nvPr/>
          </p:nvSpPr>
          <p:spPr bwMode="auto">
            <a:xfrm>
              <a:off x="7884646" y="3455998"/>
              <a:ext cx="305936" cy="0"/>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771552"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8" name="Line 24">
              <a:extLst>
                <a:ext uri="{FF2B5EF4-FFF2-40B4-BE49-F238E27FC236}">
                  <a16:creationId xmlns:a16="http://schemas.microsoft.com/office/drawing/2014/main" id="{C74D598A-6D59-A664-9252-04B65A37D102}"/>
                </a:ext>
              </a:extLst>
            </p:cNvPr>
            <p:cNvSpPr>
              <a:spLocks noChangeShapeType="1"/>
            </p:cNvSpPr>
            <p:nvPr/>
          </p:nvSpPr>
          <p:spPr bwMode="auto">
            <a:xfrm>
              <a:off x="8187967" y="3435079"/>
              <a:ext cx="0" cy="296785"/>
            </a:xfrm>
            <a:prstGeom prst="line">
              <a:avLst/>
            </a:prstGeom>
            <a:noFill/>
            <a:ln w="50800">
              <a:solidFill>
                <a:schemeClr val="tx1"/>
              </a:solidFill>
              <a:round/>
              <a:headEnd/>
              <a:tailEnd type="stealth" w="med" len="med"/>
            </a:ln>
            <a:extLst>
              <a:ext uri="{909E8E84-426E-40dd-AFC4-6F175D3DCCD1}">
                <a14:hiddenFill xmlns="" xmlns:a14="http://schemas.microsoft.com/office/drawing/2010/main">
                  <a:noFill/>
                </a14:hiddenFill>
              </a:ext>
            </a:extLst>
          </p:spPr>
          <p:txBody>
            <a:bodyPr/>
            <a:lstStyle/>
            <a:p>
              <a:pPr marL="0" marR="0" lvl="0" indent="0" algn="l" defTabSz="771552"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9" name="Text Box 29">
              <a:extLst>
                <a:ext uri="{FF2B5EF4-FFF2-40B4-BE49-F238E27FC236}">
                  <a16:creationId xmlns:a16="http://schemas.microsoft.com/office/drawing/2014/main" id="{5DE7A9EB-F487-0210-596E-AB08AC28C370}"/>
                </a:ext>
              </a:extLst>
            </p:cNvPr>
            <p:cNvSpPr txBox="1">
              <a:spLocks noChangeArrowheads="1"/>
            </p:cNvSpPr>
            <p:nvPr/>
          </p:nvSpPr>
          <p:spPr bwMode="auto">
            <a:xfrm>
              <a:off x="5611435" y="5341487"/>
              <a:ext cx="1967591" cy="570344"/>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square" lIns="77150" tIns="38574" rIns="77150" bIns="3857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771552" rtl="0" eaLnBrk="1" fontAlgn="auto" latinLnBrk="0" hangingPunct="1">
                <a:lnSpc>
                  <a:spcPct val="100000"/>
                </a:lnSpc>
                <a:spcBef>
                  <a:spcPct val="200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Tumor-specific killing by PARP inhibitors</a:t>
              </a:r>
            </a:p>
          </p:txBody>
        </p:sp>
        <p:grpSp>
          <p:nvGrpSpPr>
            <p:cNvPr id="90" name="Group 89">
              <a:extLst>
                <a:ext uri="{FF2B5EF4-FFF2-40B4-BE49-F238E27FC236}">
                  <a16:creationId xmlns:a16="http://schemas.microsoft.com/office/drawing/2014/main" id="{9CF81045-2F37-252D-BD8C-8FB728FB1FDF}"/>
                </a:ext>
              </a:extLst>
            </p:cNvPr>
            <p:cNvGrpSpPr/>
            <p:nvPr/>
          </p:nvGrpSpPr>
          <p:grpSpPr>
            <a:xfrm>
              <a:off x="8451645" y="1848264"/>
              <a:ext cx="1966920" cy="1257300"/>
              <a:chOff x="8536344" y="2033196"/>
              <a:chExt cx="1966920" cy="1257300"/>
            </a:xfrm>
          </p:grpSpPr>
          <p:pic>
            <p:nvPicPr>
              <p:cNvPr id="92" name="Grafik 2">
                <a:extLst>
                  <a:ext uri="{FF2B5EF4-FFF2-40B4-BE49-F238E27FC236}">
                    <a16:creationId xmlns:a16="http://schemas.microsoft.com/office/drawing/2014/main" id="{ABD05569-7431-B39D-6072-9D3A1B473C3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4469" t="5680" r="63711" b="64526"/>
              <a:stretch/>
            </p:blipFill>
            <p:spPr>
              <a:xfrm>
                <a:off x="8536344" y="2136168"/>
                <a:ext cx="1966920" cy="1154328"/>
              </a:xfrm>
              <a:prstGeom prst="rect">
                <a:avLst/>
              </a:prstGeom>
            </p:spPr>
          </p:pic>
          <p:sp>
            <p:nvSpPr>
              <p:cNvPr id="93" name="TextBox 92">
                <a:extLst>
                  <a:ext uri="{FF2B5EF4-FFF2-40B4-BE49-F238E27FC236}">
                    <a16:creationId xmlns:a16="http://schemas.microsoft.com/office/drawing/2014/main" id="{23D1E5FF-02DB-FDCA-DA08-DD7809792C03}"/>
                  </a:ext>
                </a:extLst>
              </p:cNvPr>
              <p:cNvSpPr txBox="1"/>
              <p:nvPr/>
            </p:nvSpPr>
            <p:spPr>
              <a:xfrm>
                <a:off x="8922375" y="2033196"/>
                <a:ext cx="678904"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PARPi</a:t>
                </a:r>
              </a:p>
            </p:txBody>
          </p:sp>
        </p:grpSp>
        <p:sp>
          <p:nvSpPr>
            <p:cNvPr id="91" name="Line 40">
              <a:extLst>
                <a:ext uri="{FF2B5EF4-FFF2-40B4-BE49-F238E27FC236}">
                  <a16:creationId xmlns:a16="http://schemas.microsoft.com/office/drawing/2014/main" id="{3DC60AE9-EC88-4957-8749-64E20978716B}"/>
                </a:ext>
              </a:extLst>
            </p:cNvPr>
            <p:cNvSpPr>
              <a:spLocks noChangeShapeType="1"/>
            </p:cNvSpPr>
            <p:nvPr/>
          </p:nvSpPr>
          <p:spPr bwMode="auto">
            <a:xfrm flipH="1">
              <a:off x="8212391" y="2726790"/>
              <a:ext cx="520040" cy="134662"/>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771552"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
        <p:nvSpPr>
          <p:cNvPr id="96" name="Content Placeholder 11">
            <a:extLst>
              <a:ext uri="{FF2B5EF4-FFF2-40B4-BE49-F238E27FC236}">
                <a16:creationId xmlns:a16="http://schemas.microsoft.com/office/drawing/2014/main" id="{4C31E91B-6149-5DA6-5292-03E2011D4AC2}"/>
              </a:ext>
            </a:extLst>
          </p:cNvPr>
          <p:cNvSpPr txBox="1">
            <a:spLocks/>
          </p:cNvSpPr>
          <p:nvPr/>
        </p:nvSpPr>
        <p:spPr>
          <a:xfrm>
            <a:off x="83844" y="6205413"/>
            <a:ext cx="10515600" cy="570344"/>
          </a:xfr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DSB, double-strand break; HR, homologous recombination; HRD, homologous recombination deficiency;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PARP,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poly (ADP-ribose) polymerase;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PARPi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PARP inhibitor;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SSB, single-strand break.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O’Connor MJ, et al. </a:t>
            </a: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Mol Cell</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2015;60:547-560.</a:t>
            </a:r>
          </a:p>
        </p:txBody>
      </p:sp>
      <p:sp>
        <p:nvSpPr>
          <p:cNvPr id="4" name="Title 3">
            <a:extLst>
              <a:ext uri="{FF2B5EF4-FFF2-40B4-BE49-F238E27FC236}">
                <a16:creationId xmlns:a16="http://schemas.microsoft.com/office/drawing/2014/main" id="{C9CEC6F8-5CBC-7AB9-EAFB-D8E15F82FBC6}"/>
              </a:ext>
            </a:extLst>
          </p:cNvPr>
          <p:cNvSpPr>
            <a:spLocks noGrp="1"/>
          </p:cNvSpPr>
          <p:nvPr>
            <p:ph type="title"/>
          </p:nvPr>
        </p:nvSpPr>
        <p:spPr>
          <a:xfrm>
            <a:off x="838200" y="0"/>
            <a:ext cx="10515600" cy="1325563"/>
          </a:xfrm>
        </p:spPr>
        <p:txBody>
          <a:bodyPr>
            <a:normAutofit/>
          </a:bodyPr>
          <a:lstStyle/>
          <a:p>
            <a:r>
              <a:rPr lang="en-US" sz="4000" b="1" dirty="0">
                <a:ea typeface="Calibri" charset="0"/>
              </a:rPr>
              <a:t>Mechanism of Action of PARP Inhibitors</a:t>
            </a:r>
            <a:endParaRPr lang="en-US" sz="4000" b="1" dirty="0"/>
          </a:p>
        </p:txBody>
      </p:sp>
    </p:spTree>
    <p:extLst>
      <p:ext uri="{BB962C8B-B14F-4D97-AF65-F5344CB8AC3E}">
        <p14:creationId xmlns:p14="http://schemas.microsoft.com/office/powerpoint/2010/main" val="25338236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a:t>
            </a:r>
            <a:r>
              <a:rPr lang="en-US" sz="3200" dirty="0" err="1">
                <a:solidFill>
                  <a:srgbClr val="0432FF"/>
                </a:solidFill>
              </a:rPr>
              <a:t>Slomovitz</a:t>
            </a:r>
            <a:r>
              <a:rPr lang="en-US" sz="3200" dirty="0">
                <a:solidFill>
                  <a:srgbClr val="0432FF"/>
                </a:solidFill>
              </a:rPr>
              <a:t>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3996682126"/>
              </p:ext>
            </p:extLst>
          </p:nvPr>
        </p:nvGraphicFramePr>
        <p:xfrm>
          <a:off x="1236095" y="2204864"/>
          <a:ext cx="9719807" cy="1728192"/>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1728192">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Aadi Bioscience, AstraZeneca Pharmaceuticals LP, Eisai Inc, Genentech, a member of the Roche Group, Gilead Sciences Inc, GSK, Incyte Corporation, Merck, Novartis, Regeneron Pharmaceuticals Inc,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7725635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BAE42-FB1D-5457-2CB3-7F9BE19A9340}"/>
              </a:ext>
            </a:extLst>
          </p:cNvPr>
          <p:cNvSpPr>
            <a:spLocks noGrp="1"/>
          </p:cNvSpPr>
          <p:nvPr>
            <p:ph type="title"/>
          </p:nvPr>
        </p:nvSpPr>
        <p:spPr>
          <a:xfrm>
            <a:off x="912285" y="48131"/>
            <a:ext cx="10358967" cy="1143000"/>
          </a:xfrm>
        </p:spPr>
        <p:txBody>
          <a:bodyPr/>
          <a:lstStyle/>
          <a:p>
            <a:pPr algn="l"/>
            <a:r>
              <a:rPr lang="en-US" dirty="0"/>
              <a:t>The Potential Synergy Between PARP Inhibition and Immune Checkpoint Blockade</a:t>
            </a:r>
          </a:p>
        </p:txBody>
      </p:sp>
      <p:pic>
        <p:nvPicPr>
          <p:cNvPr id="4" name="Picture 3" descr="Diagram&#10;&#10;Description automatically generated">
            <a:extLst>
              <a:ext uri="{FF2B5EF4-FFF2-40B4-BE49-F238E27FC236}">
                <a16:creationId xmlns:a16="http://schemas.microsoft.com/office/drawing/2014/main" id="{02EBADCA-6062-A800-D63B-0660F2CB147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p:blipFill>
        <p:spPr>
          <a:xfrm>
            <a:off x="915604" y="1191131"/>
            <a:ext cx="10204383" cy="4868146"/>
          </a:xfrm>
          <a:prstGeom prst="rect">
            <a:avLst/>
          </a:prstGeom>
        </p:spPr>
      </p:pic>
      <p:sp>
        <p:nvSpPr>
          <p:cNvPr id="5" name="TextBox 4">
            <a:extLst>
              <a:ext uri="{FF2B5EF4-FFF2-40B4-BE49-F238E27FC236}">
                <a16:creationId xmlns:a16="http://schemas.microsoft.com/office/drawing/2014/main" id="{AFE7574B-45F8-78DF-53D1-F5ACB94E88C4}"/>
              </a:ext>
            </a:extLst>
          </p:cNvPr>
          <p:cNvSpPr txBox="1"/>
          <p:nvPr/>
        </p:nvSpPr>
        <p:spPr>
          <a:xfrm>
            <a:off x="0" y="6525344"/>
            <a:ext cx="3193951"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Vikas P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Front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2020;10:570.</a:t>
            </a:r>
          </a:p>
        </p:txBody>
      </p:sp>
    </p:spTree>
    <p:extLst>
      <p:ext uri="{BB962C8B-B14F-4D97-AF65-F5344CB8AC3E}">
        <p14:creationId xmlns:p14="http://schemas.microsoft.com/office/powerpoint/2010/main" val="2534804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4">
            <a:extLst>
              <a:ext uri="{FF2B5EF4-FFF2-40B4-BE49-F238E27FC236}">
                <a16:creationId xmlns:a16="http://schemas.microsoft.com/office/drawing/2014/main" id="{CB136055-AB5B-9149-F5B2-297C6243617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63917" y="124343"/>
            <a:ext cx="11664166" cy="6609314"/>
          </a:xfrm>
          <a:prstGeom prst="rect">
            <a:avLst/>
          </a:prstGeom>
        </p:spPr>
      </p:pic>
    </p:spTree>
    <p:extLst>
      <p:ext uri="{BB962C8B-B14F-4D97-AF65-F5344CB8AC3E}">
        <p14:creationId xmlns:p14="http://schemas.microsoft.com/office/powerpoint/2010/main" val="12530679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E99FF-EE91-B08F-B0E0-A4FDB50452A1}"/>
              </a:ext>
            </a:extLst>
          </p:cNvPr>
          <p:cNvSpPr>
            <a:spLocks noGrp="1"/>
          </p:cNvSpPr>
          <p:nvPr>
            <p:ph type="title"/>
          </p:nvPr>
        </p:nvSpPr>
        <p:spPr/>
        <p:txBody>
          <a:bodyPr>
            <a:normAutofit/>
          </a:bodyPr>
          <a:lstStyle/>
          <a:p>
            <a:r>
              <a:rPr lang="en-US" sz="3000"/>
              <a:t>DUO-E: Maintenance </a:t>
            </a:r>
            <a:r>
              <a:rPr lang="en-GB" sz="3000"/>
              <a:t>Durvalumab ± Olaparib on </a:t>
            </a:r>
            <a:r>
              <a:rPr lang="en-US" sz="3000"/>
              <a:t>PFS</a:t>
            </a:r>
            <a:br>
              <a:rPr lang="en-US" sz="3000"/>
            </a:br>
            <a:r>
              <a:rPr lang="en-US" sz="3000"/>
              <a:t>in ITT Population</a:t>
            </a:r>
          </a:p>
        </p:txBody>
      </p:sp>
      <p:sp>
        <p:nvSpPr>
          <p:cNvPr id="707" name="Text Placeholder 706">
            <a:extLst>
              <a:ext uri="{FF2B5EF4-FFF2-40B4-BE49-F238E27FC236}">
                <a16:creationId xmlns:a16="http://schemas.microsoft.com/office/drawing/2014/main" id="{A17D8440-61E4-5C51-BB2B-F50CC2AF6543}"/>
              </a:ext>
            </a:extLst>
          </p:cNvPr>
          <p:cNvSpPr>
            <a:spLocks noGrp="1"/>
          </p:cNvSpPr>
          <p:nvPr>
            <p:ph type="body" sz="quarter" idx="10"/>
          </p:nvPr>
        </p:nvSpPr>
        <p:spPr/>
        <p:txBody>
          <a:bodyPr/>
          <a:lstStyle/>
          <a:p>
            <a:pPr>
              <a:lnSpc>
                <a:spcPct val="90000"/>
              </a:lnSpc>
              <a:buClrTx/>
              <a:defRPr/>
            </a:pPr>
            <a:r>
              <a:rPr lang="nl-NL" dirty="0">
                <a:solidFill>
                  <a:prstClr val="black"/>
                </a:solidFill>
                <a:latin typeface="Calibri"/>
                <a:ea typeface="Calibri"/>
                <a:cs typeface="Calibri"/>
              </a:rPr>
              <a:t>ITT</a:t>
            </a:r>
            <a:r>
              <a:rPr kumimoji="0" lang="nl-NL" sz="1200" b="0" i="0" u="none" strike="noStrike" kern="1200" cap="none" spc="0" normalizeH="0" baseline="0" noProof="0" dirty="0">
                <a:ln>
                  <a:noFill/>
                </a:ln>
                <a:solidFill>
                  <a:prstClr val="black"/>
                </a:solidFill>
                <a:effectLst/>
                <a:uLnTx/>
                <a:uFillTx/>
                <a:latin typeface="Calibri"/>
                <a:ea typeface="Calibri"/>
                <a:cs typeface="Calibri"/>
              </a:rPr>
              <a:t>, </a:t>
            </a:r>
            <a:r>
              <a:rPr kumimoji="0" lang="nl-NL" sz="1200" b="0" i="0" u="none" strike="noStrike" kern="1200" cap="none" spc="0" normalizeH="0" baseline="0" noProof="0" dirty="0" err="1">
                <a:ln>
                  <a:noFill/>
                </a:ln>
                <a:solidFill>
                  <a:prstClr val="black"/>
                </a:solidFill>
                <a:effectLst/>
                <a:uLnTx/>
                <a:uFillTx/>
                <a:latin typeface="Calibri"/>
                <a:ea typeface="Calibri"/>
                <a:cs typeface="Calibri"/>
              </a:rPr>
              <a:t>intention</a:t>
            </a:r>
            <a:r>
              <a:rPr kumimoji="0" lang="nl-NL" sz="1200" b="0" i="0" u="none" strike="noStrike" kern="1200" cap="none" spc="0" normalizeH="0" baseline="0" noProof="0" dirty="0">
                <a:ln>
                  <a:noFill/>
                </a:ln>
                <a:solidFill>
                  <a:prstClr val="black"/>
                </a:solidFill>
                <a:effectLst/>
                <a:uLnTx/>
                <a:uFillTx/>
                <a:latin typeface="Calibri"/>
                <a:ea typeface="Calibri"/>
                <a:cs typeface="Calibri"/>
              </a:rPr>
              <a:t> </a:t>
            </a:r>
            <a:r>
              <a:rPr kumimoji="0" lang="nl-NL" sz="1200" b="0" i="0" u="none" strike="noStrike" kern="1200" cap="none" spc="0" normalizeH="0" baseline="0" noProof="0" dirty="0" err="1">
                <a:ln>
                  <a:noFill/>
                </a:ln>
                <a:solidFill>
                  <a:prstClr val="black"/>
                </a:solidFill>
                <a:effectLst/>
                <a:uLnTx/>
                <a:uFillTx/>
                <a:latin typeface="Calibri"/>
                <a:ea typeface="Calibri"/>
                <a:cs typeface="Calibri"/>
              </a:rPr>
              <a:t>to</a:t>
            </a:r>
            <a:r>
              <a:rPr kumimoji="0" lang="nl-NL" sz="1200" b="0" i="0" u="none" strike="noStrike" kern="1200" cap="none" spc="0" normalizeH="0" baseline="0" noProof="0" dirty="0">
                <a:ln>
                  <a:noFill/>
                </a:ln>
                <a:solidFill>
                  <a:prstClr val="black"/>
                </a:solidFill>
                <a:effectLst/>
                <a:uLnTx/>
                <a:uFillTx/>
                <a:latin typeface="Calibri"/>
                <a:ea typeface="Calibri"/>
                <a:cs typeface="Calibri"/>
              </a:rPr>
              <a:t> </a:t>
            </a:r>
            <a:r>
              <a:rPr kumimoji="0" lang="nl-NL" sz="1200" b="0" i="0" u="none" strike="noStrike" kern="1200" cap="none" spc="0" normalizeH="0" baseline="0" noProof="0" dirty="0" err="1">
                <a:ln>
                  <a:noFill/>
                </a:ln>
                <a:solidFill>
                  <a:prstClr val="black"/>
                </a:solidFill>
                <a:effectLst/>
                <a:uLnTx/>
                <a:uFillTx/>
                <a:latin typeface="Calibri"/>
                <a:ea typeface="Calibri"/>
                <a:cs typeface="Calibri"/>
              </a:rPr>
              <a:t>treat</a:t>
            </a:r>
            <a:r>
              <a:rPr kumimoji="0" lang="nl-NL" sz="1200" b="0" i="0" u="none" strike="noStrike" kern="1200" cap="none" spc="0" normalizeH="0" baseline="0" noProof="0" dirty="0">
                <a:ln>
                  <a:noFill/>
                </a:ln>
                <a:solidFill>
                  <a:prstClr val="black"/>
                </a:solidFill>
                <a:effectLst/>
                <a:uLnTx/>
                <a:uFillTx/>
                <a:latin typeface="Calibri"/>
                <a:ea typeface="Calibri"/>
                <a:cs typeface="Calibri"/>
              </a:rPr>
              <a:t>; Ola, </a:t>
            </a:r>
            <a:r>
              <a:rPr kumimoji="0" lang="nl-NL" sz="1200" b="0" i="0" u="none" strike="noStrike" kern="1200" cap="none" spc="0" normalizeH="0" baseline="0" noProof="0" dirty="0" err="1">
                <a:ln>
                  <a:noFill/>
                </a:ln>
                <a:solidFill>
                  <a:prstClr val="black"/>
                </a:solidFill>
                <a:effectLst/>
                <a:uLnTx/>
                <a:uFillTx/>
                <a:latin typeface="Calibri"/>
                <a:ea typeface="Calibri"/>
                <a:cs typeface="Calibri"/>
              </a:rPr>
              <a:t>olaparib</a:t>
            </a:r>
            <a:r>
              <a:rPr kumimoji="0" lang="nl-NL" sz="1200" b="0" i="0" u="none" strike="noStrike" kern="1200" cap="none" spc="0" normalizeH="0" baseline="0" noProof="0" dirty="0">
                <a:ln>
                  <a:noFill/>
                </a:ln>
                <a:solidFill>
                  <a:prstClr val="black"/>
                </a:solidFill>
                <a:effectLst/>
                <a:uLnTx/>
                <a:uFillTx/>
                <a:latin typeface="Calibri"/>
                <a:ea typeface="Calibri"/>
                <a:cs typeface="Calibri"/>
              </a:rPr>
              <a:t>.</a:t>
            </a:r>
            <a:endParaRPr lang="nl-NL" sz="1200" b="0" i="0" u="none" strike="noStrike" kern="1200" cap="none" spc="0" normalizeH="0" baseline="0" noProof="0" dirty="0">
              <a:ln>
                <a:noFill/>
              </a:ln>
              <a:solidFill>
                <a:prstClr val="black"/>
              </a:solidFill>
              <a:effectLst/>
              <a:uLnTx/>
              <a:uFillTx/>
              <a:latin typeface="Calibri"/>
              <a:ea typeface="Calibri"/>
              <a:cs typeface="Calibri"/>
            </a:endParaRPr>
          </a:p>
          <a:p>
            <a:pPr>
              <a:lnSpc>
                <a:spcPts val="1200"/>
              </a:lnSpc>
              <a:spcBef>
                <a:spcPts val="0"/>
              </a:spcBef>
            </a:pPr>
            <a:r>
              <a:rPr lang="en-US" sz="1200" dirty="0"/>
              <a:t>Westin SN, et al. </a:t>
            </a:r>
            <a:r>
              <a:rPr lang="en-US" sz="1200" i="1" dirty="0"/>
              <a:t>J Clin Oncol. </a:t>
            </a:r>
            <a:r>
              <a:rPr lang="en-US" sz="1200" dirty="0"/>
              <a:t>2024;42:283-299.</a:t>
            </a:r>
            <a:endParaRPr lang="en-US" dirty="0"/>
          </a:p>
        </p:txBody>
      </p:sp>
      <p:graphicFrame>
        <p:nvGraphicFramePr>
          <p:cNvPr id="4" name="Table 9">
            <a:extLst>
              <a:ext uri="{FF2B5EF4-FFF2-40B4-BE49-F238E27FC236}">
                <a16:creationId xmlns:a16="http://schemas.microsoft.com/office/drawing/2014/main" id="{73DFF075-24ED-0A64-0E47-0784E671499F}"/>
              </a:ext>
            </a:extLst>
          </p:cNvPr>
          <p:cNvGraphicFramePr>
            <a:graphicFrameLocks noGrp="1"/>
          </p:cNvGraphicFramePr>
          <p:nvPr/>
        </p:nvGraphicFramePr>
        <p:xfrm>
          <a:off x="5709002" y="1868598"/>
          <a:ext cx="5943600" cy="2057400"/>
        </p:xfrm>
        <a:graphic>
          <a:graphicData uri="http://schemas.openxmlformats.org/drawingml/2006/table">
            <a:tbl>
              <a:tblPr firstRow="1" bandRow="1">
                <a:tableStyleId>{2D5ABB26-0587-4C30-8999-92F81FD0307C}</a:tableStyleId>
              </a:tblPr>
              <a:tblGrid>
                <a:gridCol w="1828800">
                  <a:extLst>
                    <a:ext uri="{9D8B030D-6E8A-4147-A177-3AD203B41FA5}">
                      <a16:colId xmlns:a16="http://schemas.microsoft.com/office/drawing/2014/main" val="2129714198"/>
                    </a:ext>
                  </a:extLst>
                </a:gridCol>
                <a:gridCol w="1005840">
                  <a:extLst>
                    <a:ext uri="{9D8B030D-6E8A-4147-A177-3AD203B41FA5}">
                      <a16:colId xmlns:a16="http://schemas.microsoft.com/office/drawing/2014/main" val="4197367218"/>
                    </a:ext>
                  </a:extLst>
                </a:gridCol>
                <a:gridCol w="1554480">
                  <a:extLst>
                    <a:ext uri="{9D8B030D-6E8A-4147-A177-3AD203B41FA5}">
                      <a16:colId xmlns:a16="http://schemas.microsoft.com/office/drawing/2014/main" val="3324353068"/>
                    </a:ext>
                  </a:extLst>
                </a:gridCol>
                <a:gridCol w="1554480">
                  <a:extLst>
                    <a:ext uri="{9D8B030D-6E8A-4147-A177-3AD203B41FA5}">
                      <a16:colId xmlns:a16="http://schemas.microsoft.com/office/drawing/2014/main" val="3730811501"/>
                    </a:ext>
                  </a:extLst>
                </a:gridCol>
              </a:tblGrid>
              <a:tr h="179443">
                <a:tc>
                  <a:txBody>
                    <a:bodyPr/>
                    <a:lstStyle/>
                    <a:p>
                      <a:pPr algn="ctr"/>
                      <a:endParaRPr lang="en-US" sz="1500" b="1">
                        <a:latin typeface="+mn-lt"/>
                        <a:cs typeface="Calibri" panose="020F0502020204030204" pitchFamily="34" charset="0"/>
                      </a:endParaRPr>
                    </a:p>
                  </a:txBody>
                  <a:tcPr marL="45720" marR="45720" marT="0" marB="0" anchor="ct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B616"/>
                    </a:solidFill>
                  </a:tcPr>
                </a:tc>
                <a:tc>
                  <a:txBody>
                    <a:bodyPr/>
                    <a:lstStyle/>
                    <a:p>
                      <a:pPr algn="ctr"/>
                      <a:r>
                        <a:rPr lang="en-US" sz="1500" b="1" spc="-60" baseline="0">
                          <a:solidFill>
                            <a:schemeClr val="bg1"/>
                          </a:solidFill>
                          <a:latin typeface="+mn-lt"/>
                        </a:rPr>
                        <a:t>Control  </a:t>
                      </a:r>
                    </a:p>
                    <a:p>
                      <a:pPr algn="ctr"/>
                      <a:r>
                        <a:rPr lang="en-US" sz="1500" b="1" spc="-60" baseline="0">
                          <a:solidFill>
                            <a:schemeClr val="bg1"/>
                          </a:solidFill>
                          <a:latin typeface="+mn-lt"/>
                        </a:rPr>
                        <a:t>(n = 241)</a:t>
                      </a:r>
                    </a:p>
                  </a:txBody>
                  <a:tcPr marL="45720" marR="45720" marT="0" marB="0" anchor="ct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B616"/>
                    </a:solidFill>
                  </a:tcPr>
                </a:tc>
                <a:tc>
                  <a:txBody>
                    <a:bodyPr/>
                    <a:lstStyle/>
                    <a:p>
                      <a:pPr algn="ctr"/>
                      <a:r>
                        <a:rPr lang="en-US" sz="1500" b="1" spc="-60" baseline="0">
                          <a:solidFill>
                            <a:schemeClr val="bg1"/>
                          </a:solidFill>
                          <a:latin typeface="+mn-lt"/>
                        </a:rPr>
                        <a:t>Durva  </a:t>
                      </a:r>
                    </a:p>
                    <a:p>
                      <a:pPr algn="ctr"/>
                      <a:r>
                        <a:rPr lang="en-US" sz="1500" b="1" spc="-60" baseline="0">
                          <a:solidFill>
                            <a:schemeClr val="bg1"/>
                          </a:solidFill>
                          <a:latin typeface="+mn-lt"/>
                        </a:rPr>
                        <a:t>(n = 238)</a:t>
                      </a:r>
                      <a:endParaRPr lang="en-US" sz="1500" b="1" spc="-60" baseline="0">
                        <a:solidFill>
                          <a:schemeClr val="bg1"/>
                        </a:solidFill>
                        <a:latin typeface="+mn-lt"/>
                        <a:cs typeface="Calibri" panose="020F0502020204030204" pitchFamily="34" charset="0"/>
                      </a:endParaRPr>
                    </a:p>
                  </a:txBody>
                  <a:tcPr marL="45720" marR="45720" marT="0" marB="0" anchor="ct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B616"/>
                    </a:solidFill>
                  </a:tcPr>
                </a:tc>
                <a:tc>
                  <a:txBody>
                    <a:bodyPr/>
                    <a:lstStyle/>
                    <a:p>
                      <a:pPr algn="ctr"/>
                      <a:r>
                        <a:rPr lang="en-US" sz="1500" b="1">
                          <a:solidFill>
                            <a:schemeClr val="bg1"/>
                          </a:solidFill>
                          <a:latin typeface="+mn-lt"/>
                        </a:rPr>
                        <a:t>Durva + Ola </a:t>
                      </a:r>
                    </a:p>
                    <a:p>
                      <a:pPr algn="ctr"/>
                      <a:r>
                        <a:rPr lang="en-US" sz="1500" b="1">
                          <a:solidFill>
                            <a:schemeClr val="bg1"/>
                          </a:solidFill>
                          <a:latin typeface="+mn-lt"/>
                        </a:rPr>
                        <a:t>(n = 239)</a:t>
                      </a:r>
                    </a:p>
                  </a:txBody>
                  <a:tcPr marL="45720" marR="45720" marT="0" marB="0" anchor="ct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B616"/>
                    </a:solidFill>
                  </a:tcPr>
                </a:tc>
                <a:extLst>
                  <a:ext uri="{0D108BD9-81ED-4DB2-BD59-A6C34878D82A}">
                    <a16:rowId xmlns:a16="http://schemas.microsoft.com/office/drawing/2014/main" val="2406516030"/>
                  </a:ext>
                </a:extLst>
              </a:tr>
              <a:tr h="189882">
                <a:tc>
                  <a:txBody>
                    <a:bodyPr/>
                    <a:lstStyle/>
                    <a:p>
                      <a:pPr algn="l"/>
                      <a:r>
                        <a:rPr lang="en-US" sz="1500" b="0"/>
                        <a:t>Events, n (%)</a:t>
                      </a:r>
                    </a:p>
                  </a:txBody>
                  <a:tcPr marL="45720" marR="45720" marT="0" marB="0" anchor="ctr">
                    <a:lnT w="12700" cap="flat" cmpd="sng" algn="ctr">
                      <a:solidFill>
                        <a:srgbClr val="000000"/>
                      </a:solidFill>
                      <a:prstDash val="solid"/>
                      <a:round/>
                      <a:headEnd type="none" w="med" len="med"/>
                      <a:tailEnd type="none" w="med" len="med"/>
                    </a:lnT>
                    <a:solidFill>
                      <a:schemeClr val="bg1">
                        <a:lumMod val="95000"/>
                      </a:schemeClr>
                    </a:solidFill>
                  </a:tcPr>
                </a:tc>
                <a:tc>
                  <a:txBody>
                    <a:bodyPr/>
                    <a:lstStyle/>
                    <a:p>
                      <a:pPr algn="ctr"/>
                      <a:r>
                        <a:rPr lang="en-US" sz="1500" b="0"/>
                        <a:t>173 (71.8)</a:t>
                      </a:r>
                    </a:p>
                  </a:txBody>
                  <a:tcPr marL="45720" marR="45720" marT="0" marB="0" anchor="ctr">
                    <a:lnT w="12700" cap="flat" cmpd="sng" algn="ctr">
                      <a:solidFill>
                        <a:srgbClr val="000000"/>
                      </a:solidFill>
                      <a:prstDash val="solid"/>
                      <a:round/>
                      <a:headEnd type="none" w="med" len="med"/>
                      <a:tailEnd type="none" w="med" len="med"/>
                    </a:lnT>
                    <a:solidFill>
                      <a:schemeClr val="bg1">
                        <a:lumMod val="95000"/>
                      </a:schemeClr>
                    </a:solidFill>
                  </a:tcPr>
                </a:tc>
                <a:tc>
                  <a:txBody>
                    <a:bodyPr/>
                    <a:lstStyle/>
                    <a:p>
                      <a:pPr algn="ctr"/>
                      <a:r>
                        <a:rPr lang="en-US" sz="1500" b="0"/>
                        <a:t>139 (58.4)</a:t>
                      </a:r>
                      <a:endParaRPr lang="en-US" sz="1500" b="0">
                        <a:latin typeface="Calibri" panose="020F0502020204030204" pitchFamily="34" charset="0"/>
                        <a:cs typeface="Calibri" panose="020F0502020204030204" pitchFamily="34" charset="0"/>
                      </a:endParaRPr>
                    </a:p>
                  </a:txBody>
                  <a:tcPr marL="45720" marR="45720" marT="0" marB="0" anchor="ctr">
                    <a:lnT w="12700" cap="flat" cmpd="sng" algn="ctr">
                      <a:solidFill>
                        <a:srgbClr val="000000"/>
                      </a:solidFill>
                      <a:prstDash val="solid"/>
                      <a:round/>
                      <a:headEnd type="none" w="med" len="med"/>
                      <a:tailEnd type="none" w="med" len="med"/>
                    </a:lnT>
                    <a:solidFill>
                      <a:schemeClr val="bg1">
                        <a:lumMod val="95000"/>
                      </a:schemeClr>
                    </a:solidFill>
                  </a:tcPr>
                </a:tc>
                <a:tc>
                  <a:txBody>
                    <a:bodyPr/>
                    <a:lstStyle/>
                    <a:p>
                      <a:pPr algn="ctr"/>
                      <a:r>
                        <a:rPr lang="en-US" sz="1500" b="0"/>
                        <a:t>126 (52.7)</a:t>
                      </a:r>
                    </a:p>
                  </a:txBody>
                  <a:tcPr marL="45720" marR="45720" marT="0" marB="0" anchor="ctr">
                    <a:lnT w="12700" cap="flat" cmpd="sng" algn="ctr">
                      <a:solidFill>
                        <a:srgbClr val="000000"/>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3820586101"/>
                  </a:ext>
                </a:extLst>
              </a:tr>
              <a:tr h="189882">
                <a:tc>
                  <a:txBody>
                    <a:bodyPr/>
                    <a:lstStyle/>
                    <a:p>
                      <a:pPr algn="l"/>
                      <a:r>
                        <a:rPr lang="en-US" sz="1500" b="0"/>
                        <a:t>Median PFS, </a:t>
                      </a:r>
                      <a:r>
                        <a:rPr lang="en-US" sz="1500" b="0" err="1"/>
                        <a:t>mo</a:t>
                      </a:r>
                      <a:r>
                        <a:rPr lang="en-US" sz="1500" b="0"/>
                        <a:t> </a:t>
                      </a:r>
                    </a:p>
                    <a:p>
                      <a:pPr algn="l"/>
                      <a:r>
                        <a:rPr lang="en-US" sz="1500" b="0"/>
                        <a:t>(95% CI)</a:t>
                      </a:r>
                    </a:p>
                  </a:txBody>
                  <a:tcPr marL="45720" marR="45720" marT="0" marB="0" anchor="ctr"/>
                </a:tc>
                <a:tc>
                  <a:txBody>
                    <a:bodyPr/>
                    <a:lstStyle/>
                    <a:p>
                      <a:pPr algn="ctr"/>
                      <a:r>
                        <a:rPr lang="en-US" sz="1500" b="0"/>
                        <a:t>9.6 </a:t>
                      </a:r>
                    </a:p>
                    <a:p>
                      <a:pPr algn="ctr"/>
                      <a:r>
                        <a:rPr lang="en-US" sz="1500" b="0"/>
                        <a:t>(9.0-9.9)</a:t>
                      </a:r>
                    </a:p>
                  </a:txBody>
                  <a:tcPr marL="45720" marR="45720" marT="0" marB="0" anchor="ctr"/>
                </a:tc>
                <a:tc>
                  <a:txBody>
                    <a:bodyPr/>
                    <a:lstStyle/>
                    <a:p>
                      <a:pPr algn="ctr"/>
                      <a:r>
                        <a:rPr lang="en-US" sz="1500" b="0"/>
                        <a:t>10.2 </a:t>
                      </a:r>
                    </a:p>
                    <a:p>
                      <a:pPr algn="ctr"/>
                      <a:r>
                        <a:rPr lang="en-US" sz="1500" b="0"/>
                        <a:t>(9.7-14.7)</a:t>
                      </a:r>
                    </a:p>
                  </a:txBody>
                  <a:tcPr marL="45720" marR="45720" marT="0" marB="0" anchor="ctr"/>
                </a:tc>
                <a:tc>
                  <a:txBody>
                    <a:bodyPr/>
                    <a:lstStyle/>
                    <a:p>
                      <a:pPr algn="ctr"/>
                      <a:r>
                        <a:rPr lang="en-US" sz="1500" b="0"/>
                        <a:t>15.1 </a:t>
                      </a:r>
                    </a:p>
                    <a:p>
                      <a:pPr algn="ctr"/>
                      <a:r>
                        <a:rPr lang="en-US" sz="1500" b="0"/>
                        <a:t>(12.6-20.7)</a:t>
                      </a:r>
                    </a:p>
                  </a:txBody>
                  <a:tcPr marL="45720" marR="45720" marT="0" marB="0" anchor="ctr"/>
                </a:tc>
                <a:extLst>
                  <a:ext uri="{0D108BD9-81ED-4DB2-BD59-A6C34878D82A}">
                    <a16:rowId xmlns:a16="http://schemas.microsoft.com/office/drawing/2014/main" val="847866651"/>
                  </a:ext>
                </a:extLst>
              </a:tr>
              <a:tr h="189882">
                <a:tc>
                  <a:txBody>
                    <a:bodyPr/>
                    <a:lstStyle/>
                    <a:p>
                      <a:pPr algn="l"/>
                      <a:r>
                        <a:rPr lang="it-IT" sz="1500" b="1"/>
                        <a:t>HR (95% CI) vs control</a:t>
                      </a:r>
                      <a:endParaRPr lang="it-IT" sz="1500" b="1" baseline="30000">
                        <a:latin typeface="Calibri" panose="020F0502020204030204" pitchFamily="34" charset="0"/>
                        <a:cs typeface="Calibri" panose="020F0502020204030204" pitchFamily="34" charset="0"/>
                      </a:endParaRPr>
                    </a:p>
                  </a:txBody>
                  <a:tcPr marL="45720" marR="45720" marT="0" marB="0" anchor="ctr">
                    <a:solidFill>
                      <a:schemeClr val="bg1">
                        <a:lumMod val="95000"/>
                      </a:schemeClr>
                    </a:solidFill>
                  </a:tcPr>
                </a:tc>
                <a:tc>
                  <a:txBody>
                    <a:bodyPr/>
                    <a:lstStyle/>
                    <a:p>
                      <a:pPr algn="ctr"/>
                      <a:endParaRPr lang="en-US" sz="1500" b="0"/>
                    </a:p>
                  </a:txBody>
                  <a:tcPr marL="45720" marR="45720" marT="0" marB="0" anchor="ctr">
                    <a:solidFill>
                      <a:schemeClr val="bg1">
                        <a:lumMod val="95000"/>
                      </a:schemeClr>
                    </a:solidFill>
                  </a:tcPr>
                </a:tc>
                <a:tc>
                  <a:txBody>
                    <a:bodyPr/>
                    <a:lstStyle/>
                    <a:p>
                      <a:pPr algn="ctr"/>
                      <a:r>
                        <a:rPr lang="en-US" sz="1500" b="1"/>
                        <a:t>0.71 (0.57-0.89); </a:t>
                      </a:r>
                    </a:p>
                    <a:p>
                      <a:pPr algn="ctr"/>
                      <a:r>
                        <a:rPr lang="en-US" sz="1500" b="1" i="1"/>
                        <a:t>P </a:t>
                      </a:r>
                      <a:r>
                        <a:rPr lang="en-US" sz="1500" b="1"/>
                        <a:t>= .003</a:t>
                      </a:r>
                    </a:p>
                  </a:txBody>
                  <a:tcPr marL="45720" marR="45720" marT="0" marB="0" anchor="ctr">
                    <a:solidFill>
                      <a:schemeClr val="bg1">
                        <a:lumMod val="95000"/>
                      </a:schemeClr>
                    </a:solidFill>
                  </a:tcPr>
                </a:tc>
                <a:tc>
                  <a:txBody>
                    <a:bodyPr/>
                    <a:lstStyle/>
                    <a:p>
                      <a:pPr algn="ctr"/>
                      <a:r>
                        <a:rPr lang="en-US" sz="1500" b="1"/>
                        <a:t>0.55 (0.43-0.69); </a:t>
                      </a:r>
                    </a:p>
                    <a:p>
                      <a:pPr algn="ctr"/>
                      <a:r>
                        <a:rPr lang="en-US" sz="1500" b="1" i="1"/>
                        <a:t>P </a:t>
                      </a:r>
                      <a:r>
                        <a:rPr lang="en-US" sz="1500" b="1"/>
                        <a:t>&lt; .0001</a:t>
                      </a:r>
                    </a:p>
                  </a:txBody>
                  <a:tcPr marL="45720" marR="45720" marT="0" marB="0" anchor="ctr">
                    <a:solidFill>
                      <a:schemeClr val="bg1">
                        <a:lumMod val="95000"/>
                      </a:schemeClr>
                    </a:solidFill>
                  </a:tcPr>
                </a:tc>
                <a:extLst>
                  <a:ext uri="{0D108BD9-81ED-4DB2-BD59-A6C34878D82A}">
                    <a16:rowId xmlns:a16="http://schemas.microsoft.com/office/drawing/2014/main" val="50920613"/>
                  </a:ext>
                </a:extLst>
              </a:tr>
              <a:tr h="189882">
                <a:tc>
                  <a:txBody>
                    <a:bodyPr/>
                    <a:lstStyle/>
                    <a:p>
                      <a:pPr algn="l"/>
                      <a:r>
                        <a:rPr lang="it-IT" sz="1500" b="1"/>
                        <a:t>HR (95% CI) vs durva</a:t>
                      </a:r>
                      <a:endParaRPr lang="it-IT" sz="1500" b="1" baseline="30000">
                        <a:latin typeface="Calibri" panose="020F0502020204030204" pitchFamily="34" charset="0"/>
                        <a:cs typeface="Calibri" panose="020F0502020204030204" pitchFamily="34" charset="0"/>
                      </a:endParaRPr>
                    </a:p>
                  </a:txBody>
                  <a:tcPr marL="45720" marR="45720" marT="0" marB="0" anchor="ctr">
                    <a:lnB w="12700" cap="flat" cmpd="sng" algn="ctr">
                      <a:solidFill>
                        <a:srgbClr val="000000"/>
                      </a:solidFill>
                      <a:prstDash val="solid"/>
                      <a:round/>
                      <a:headEnd type="none" w="med" len="med"/>
                      <a:tailEnd type="none" w="med" len="med"/>
                    </a:lnB>
                  </a:tcPr>
                </a:tc>
                <a:tc>
                  <a:txBody>
                    <a:bodyPr/>
                    <a:lstStyle/>
                    <a:p>
                      <a:pPr algn="ctr"/>
                      <a:endParaRPr lang="en-US" sz="1500" b="0"/>
                    </a:p>
                  </a:txBody>
                  <a:tcPr marL="45720" marR="45720" marT="0" marB="0" anchor="ctr">
                    <a:lnB w="12700" cap="flat" cmpd="sng" algn="ctr">
                      <a:solidFill>
                        <a:srgbClr val="000000"/>
                      </a:solidFill>
                      <a:prstDash val="solid"/>
                      <a:round/>
                      <a:headEnd type="none" w="med" len="med"/>
                      <a:tailEnd type="none" w="med" len="med"/>
                    </a:lnB>
                  </a:tcPr>
                </a:tc>
                <a:tc>
                  <a:txBody>
                    <a:bodyPr/>
                    <a:lstStyle/>
                    <a:p>
                      <a:pPr algn="ctr"/>
                      <a:endParaRPr lang="en-US" sz="1500" b="1"/>
                    </a:p>
                  </a:txBody>
                  <a:tcPr marL="45720" marR="45720" marT="0" marB="0" anchor="ctr">
                    <a:lnB w="12700" cap="flat" cmpd="sng" algn="ctr">
                      <a:solidFill>
                        <a:srgbClr val="000000"/>
                      </a:solidFill>
                      <a:prstDash val="solid"/>
                      <a:round/>
                      <a:headEnd type="none" w="med" len="med"/>
                      <a:tailEnd type="none" w="med" len="med"/>
                    </a:lnB>
                  </a:tcPr>
                </a:tc>
                <a:tc>
                  <a:txBody>
                    <a:bodyPr/>
                    <a:lstStyle/>
                    <a:p>
                      <a:pPr algn="ctr"/>
                      <a:r>
                        <a:rPr lang="en-US" sz="1500" b="1"/>
                        <a:t>0.78 (0.61-0.99)</a:t>
                      </a:r>
                    </a:p>
                  </a:txBody>
                  <a:tcPr marL="45720" marR="45720" marT="0" marB="0" anchor="ct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2724844"/>
                  </a:ext>
                </a:extLst>
              </a:tr>
            </a:tbl>
          </a:graphicData>
        </a:graphic>
      </p:graphicFrame>
      <p:sp>
        <p:nvSpPr>
          <p:cNvPr id="5" name="TextBox 4">
            <a:extLst>
              <a:ext uri="{FF2B5EF4-FFF2-40B4-BE49-F238E27FC236}">
                <a16:creationId xmlns:a16="http://schemas.microsoft.com/office/drawing/2014/main" id="{92B2940C-88B5-AFB0-85CE-83510216DD32}"/>
              </a:ext>
            </a:extLst>
          </p:cNvPr>
          <p:cNvSpPr txBox="1">
            <a:spLocks/>
          </p:cNvSpPr>
          <p:nvPr/>
        </p:nvSpPr>
        <p:spPr>
          <a:xfrm>
            <a:off x="1090945" y="5184294"/>
            <a:ext cx="4399617" cy="2222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Months From Randomization</a:t>
            </a:r>
          </a:p>
        </p:txBody>
      </p:sp>
      <p:grpSp>
        <p:nvGrpSpPr>
          <p:cNvPr id="6" name="Group 5">
            <a:extLst>
              <a:ext uri="{FF2B5EF4-FFF2-40B4-BE49-F238E27FC236}">
                <a16:creationId xmlns:a16="http://schemas.microsoft.com/office/drawing/2014/main" id="{8F986789-A67F-E290-7005-9780C9BBE5AE}"/>
              </a:ext>
            </a:extLst>
          </p:cNvPr>
          <p:cNvGrpSpPr>
            <a:grpSpLocks/>
          </p:cNvGrpSpPr>
          <p:nvPr/>
        </p:nvGrpSpPr>
        <p:grpSpPr>
          <a:xfrm>
            <a:off x="666188" y="1942310"/>
            <a:ext cx="363602" cy="3158146"/>
            <a:chOff x="201715" y="2353666"/>
            <a:chExt cx="633339" cy="3376654"/>
          </a:xfrm>
        </p:grpSpPr>
        <p:sp>
          <p:nvSpPr>
            <p:cNvPr id="7" name="object 129">
              <a:extLst>
                <a:ext uri="{FF2B5EF4-FFF2-40B4-BE49-F238E27FC236}">
                  <a16:creationId xmlns:a16="http://schemas.microsoft.com/office/drawing/2014/main" id="{1B5A831D-F958-3A12-3823-07E4C6143020}"/>
                </a:ext>
              </a:extLst>
            </p:cNvPr>
            <p:cNvSpPr txBox="1">
              <a:spLocks/>
            </p:cNvSpPr>
            <p:nvPr/>
          </p:nvSpPr>
          <p:spPr>
            <a:xfrm>
              <a:off x="201715" y="2353666"/>
              <a:ext cx="633336" cy="210469"/>
            </a:xfrm>
            <a:prstGeom prst="rect">
              <a:avLst/>
            </a:prstGeom>
          </p:spPr>
          <p:txBody>
            <a:bodyPr vert="horz" wrap="square" lIns="0" tIns="12065" rIns="0" bIns="0" rtlCol="0" anchor="ctr">
              <a:spAutoFit/>
            </a:bodyPr>
            <a:lstStyle/>
            <a:p>
              <a:pPr marL="12700" marR="0" lvl="0" indent="0" algn="r" defTabSz="914400" rtl="0" eaLnBrk="1" fontAlgn="auto" latinLnBrk="0" hangingPunct="1">
                <a:lnSpc>
                  <a:spcPct val="100000"/>
                </a:lnSpc>
                <a:spcBef>
                  <a:spcPts val="95"/>
                </a:spcBef>
                <a:spcAft>
                  <a:spcPts val="0"/>
                </a:spcAft>
                <a:buClrTx/>
                <a:buSzTx/>
                <a:buFontTx/>
                <a:buNone/>
                <a:tabLst/>
                <a:defRPr/>
              </a:pPr>
              <a:r>
                <a:rPr kumimoji="0" sz="1200" b="0" i="0" u="none" strike="noStrike" kern="1200" cap="none" spc="-25"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100</a:t>
              </a:r>
              <a:endParaRPr kumimoji="0"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 name="object 130">
              <a:extLst>
                <a:ext uri="{FF2B5EF4-FFF2-40B4-BE49-F238E27FC236}">
                  <a16:creationId xmlns:a16="http://schemas.microsoft.com/office/drawing/2014/main" id="{AE4A9654-19D5-7532-F379-A6289B3AEBEC}"/>
                </a:ext>
              </a:extLst>
            </p:cNvPr>
            <p:cNvSpPr txBox="1">
              <a:spLocks/>
            </p:cNvSpPr>
            <p:nvPr/>
          </p:nvSpPr>
          <p:spPr>
            <a:xfrm>
              <a:off x="451552" y="2986905"/>
              <a:ext cx="383495" cy="210469"/>
            </a:xfrm>
            <a:prstGeom prst="rect">
              <a:avLst/>
            </a:prstGeom>
          </p:spPr>
          <p:txBody>
            <a:bodyPr vert="horz" wrap="square" lIns="0" tIns="12065" rIns="0" bIns="0" rtlCol="0" anchor="ctr">
              <a:spAutoFit/>
            </a:bodyPr>
            <a:lstStyle/>
            <a:p>
              <a:pPr marL="12700" marR="0" lvl="0" indent="0" algn="r" defTabSz="914400" rtl="0" eaLnBrk="1" fontAlgn="auto" latinLnBrk="0" hangingPunct="1">
                <a:lnSpc>
                  <a:spcPct val="100000"/>
                </a:lnSpc>
                <a:spcBef>
                  <a:spcPts val="95"/>
                </a:spcBef>
                <a:spcAft>
                  <a:spcPts val="0"/>
                </a:spcAft>
                <a:buClrTx/>
                <a:buSzTx/>
                <a:buFontTx/>
                <a:buNone/>
                <a:tabLst/>
                <a:defRPr/>
              </a:pPr>
              <a:r>
                <a:rPr kumimoji="0" sz="1200" b="0" i="0" u="none" strike="noStrike" kern="1200" cap="none" spc="-25"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80</a:t>
              </a:r>
              <a:endParaRPr kumimoji="0"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 name="object 131">
              <a:extLst>
                <a:ext uri="{FF2B5EF4-FFF2-40B4-BE49-F238E27FC236}">
                  <a16:creationId xmlns:a16="http://schemas.microsoft.com/office/drawing/2014/main" id="{E05666BF-6D88-099C-BBE7-C2BB8783B324}"/>
                </a:ext>
              </a:extLst>
            </p:cNvPr>
            <p:cNvSpPr txBox="1">
              <a:spLocks/>
            </p:cNvSpPr>
            <p:nvPr/>
          </p:nvSpPr>
          <p:spPr>
            <a:xfrm>
              <a:off x="475626" y="3620142"/>
              <a:ext cx="359422" cy="210469"/>
            </a:xfrm>
            <a:prstGeom prst="rect">
              <a:avLst/>
            </a:prstGeom>
          </p:spPr>
          <p:txBody>
            <a:bodyPr vert="horz" wrap="square" lIns="0" tIns="12065" rIns="0" bIns="0" rtlCol="0" anchor="ctr">
              <a:spAutoFit/>
            </a:bodyPr>
            <a:lstStyle/>
            <a:p>
              <a:pPr marL="12700" marR="0" lvl="0" indent="0" algn="r" defTabSz="914400" rtl="0" eaLnBrk="1" fontAlgn="auto" latinLnBrk="0" hangingPunct="1">
                <a:lnSpc>
                  <a:spcPct val="100000"/>
                </a:lnSpc>
                <a:spcBef>
                  <a:spcPts val="95"/>
                </a:spcBef>
                <a:spcAft>
                  <a:spcPts val="0"/>
                </a:spcAft>
                <a:buClrTx/>
                <a:buSzTx/>
                <a:buFontTx/>
                <a:buNone/>
                <a:tabLst/>
                <a:defRPr/>
              </a:pPr>
              <a:r>
                <a:rPr kumimoji="0" sz="1200" b="0" i="0" u="none" strike="noStrike" kern="1200" cap="none" spc="-25"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60</a:t>
              </a:r>
              <a:endParaRPr kumimoji="0"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 name="object 132">
              <a:extLst>
                <a:ext uri="{FF2B5EF4-FFF2-40B4-BE49-F238E27FC236}">
                  <a16:creationId xmlns:a16="http://schemas.microsoft.com/office/drawing/2014/main" id="{167C6E17-FEBD-A62B-8C08-1E9B22050579}"/>
                </a:ext>
              </a:extLst>
            </p:cNvPr>
            <p:cNvSpPr txBox="1">
              <a:spLocks/>
            </p:cNvSpPr>
            <p:nvPr/>
          </p:nvSpPr>
          <p:spPr>
            <a:xfrm>
              <a:off x="402010" y="4253378"/>
              <a:ext cx="433040" cy="210469"/>
            </a:xfrm>
            <a:prstGeom prst="rect">
              <a:avLst/>
            </a:prstGeom>
          </p:spPr>
          <p:txBody>
            <a:bodyPr vert="horz" wrap="square" lIns="0" tIns="12065" rIns="0" bIns="0" rtlCol="0" anchor="ctr">
              <a:spAutoFit/>
            </a:bodyPr>
            <a:lstStyle/>
            <a:p>
              <a:pPr marL="12700" marR="0" lvl="0" indent="0" algn="r" defTabSz="914400" rtl="0" eaLnBrk="1" fontAlgn="auto" latinLnBrk="0" hangingPunct="1">
                <a:lnSpc>
                  <a:spcPct val="100000"/>
                </a:lnSpc>
                <a:spcBef>
                  <a:spcPts val="95"/>
                </a:spcBef>
                <a:spcAft>
                  <a:spcPts val="0"/>
                </a:spcAft>
                <a:buClrTx/>
                <a:buSzTx/>
                <a:buFontTx/>
                <a:buNone/>
                <a:tabLst/>
                <a:defRPr/>
              </a:pPr>
              <a:r>
                <a:rPr kumimoji="0" sz="1200" b="0" i="0" u="none" strike="noStrike" kern="1200" cap="none" spc="-25"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40</a:t>
              </a:r>
              <a:endParaRPr kumimoji="0"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 name="object 133">
              <a:extLst>
                <a:ext uri="{FF2B5EF4-FFF2-40B4-BE49-F238E27FC236}">
                  <a16:creationId xmlns:a16="http://schemas.microsoft.com/office/drawing/2014/main" id="{C4BA5363-8A69-F273-5A30-D43EA5FA7020}"/>
                </a:ext>
              </a:extLst>
            </p:cNvPr>
            <p:cNvSpPr txBox="1">
              <a:spLocks/>
            </p:cNvSpPr>
            <p:nvPr/>
          </p:nvSpPr>
          <p:spPr>
            <a:xfrm>
              <a:off x="357128" y="4886614"/>
              <a:ext cx="477924" cy="210469"/>
            </a:xfrm>
            <a:prstGeom prst="rect">
              <a:avLst/>
            </a:prstGeom>
          </p:spPr>
          <p:txBody>
            <a:bodyPr vert="horz" wrap="square" lIns="0" tIns="12065" rIns="0" bIns="0" rtlCol="0" anchor="ctr">
              <a:spAutoFit/>
            </a:bodyPr>
            <a:lstStyle/>
            <a:p>
              <a:pPr marL="12700" marR="0" lvl="0" indent="0" algn="r" defTabSz="914400" rtl="0" eaLnBrk="1" fontAlgn="auto" latinLnBrk="0" hangingPunct="1">
                <a:lnSpc>
                  <a:spcPct val="100000"/>
                </a:lnSpc>
                <a:spcBef>
                  <a:spcPts val="95"/>
                </a:spcBef>
                <a:spcAft>
                  <a:spcPts val="0"/>
                </a:spcAft>
                <a:buClrTx/>
                <a:buSzTx/>
                <a:buFontTx/>
                <a:buNone/>
                <a:tabLst/>
                <a:defRPr/>
              </a:pPr>
              <a:r>
                <a:rPr kumimoji="0" sz="1200" b="0" i="0" u="none" strike="noStrike" kern="1200" cap="none" spc="-25"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20</a:t>
              </a:r>
              <a:endParaRPr kumimoji="0"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 name="object 134">
              <a:extLst>
                <a:ext uri="{FF2B5EF4-FFF2-40B4-BE49-F238E27FC236}">
                  <a16:creationId xmlns:a16="http://schemas.microsoft.com/office/drawing/2014/main" id="{09420BEE-19D3-AB05-06D5-1BEC577A7E9C}"/>
                </a:ext>
              </a:extLst>
            </p:cNvPr>
            <p:cNvSpPr txBox="1">
              <a:spLocks/>
            </p:cNvSpPr>
            <p:nvPr/>
          </p:nvSpPr>
          <p:spPr>
            <a:xfrm>
              <a:off x="677545" y="5519851"/>
              <a:ext cx="120940" cy="210469"/>
            </a:xfrm>
            <a:prstGeom prst="rect">
              <a:avLst/>
            </a:prstGeom>
          </p:spPr>
          <p:txBody>
            <a:bodyPr vert="horz" wrap="square" lIns="0" tIns="12065" rIns="0" bIns="0" rtlCol="0" anchor="ctr">
              <a:spAutoFit/>
            </a:bodyPr>
            <a:lstStyle/>
            <a:p>
              <a:pPr marL="12700" marR="0" lvl="0" indent="0" algn="r" defTabSz="914400" rtl="0" eaLnBrk="1" fontAlgn="auto" latinLnBrk="0" hangingPunct="1">
                <a:lnSpc>
                  <a:spcPct val="100000"/>
                </a:lnSpc>
                <a:spcBef>
                  <a:spcPts val="95"/>
                </a:spcBef>
                <a:spcAft>
                  <a:spcPts val="0"/>
                </a:spcAft>
                <a:buClrTx/>
                <a:buSzTx/>
                <a:buFontTx/>
                <a:buNone/>
                <a:tabLst/>
                <a:defRPr/>
              </a:pPr>
              <a:r>
                <a:rPr kumimoji="0" sz="1200" b="0" i="0" u="none" strike="noStrike" kern="1200" cap="none" spc="4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0</a:t>
              </a:r>
              <a:endParaRPr kumimoji="0"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 name="object 147">
              <a:extLst>
                <a:ext uri="{FF2B5EF4-FFF2-40B4-BE49-F238E27FC236}">
                  <a16:creationId xmlns:a16="http://schemas.microsoft.com/office/drawing/2014/main" id="{14FE2249-BD74-F1DB-F5F3-99BB67E9E937}"/>
                </a:ext>
              </a:extLst>
            </p:cNvPr>
            <p:cNvSpPr txBox="1">
              <a:spLocks/>
            </p:cNvSpPr>
            <p:nvPr/>
          </p:nvSpPr>
          <p:spPr>
            <a:xfrm>
              <a:off x="370316" y="2670284"/>
              <a:ext cx="464735" cy="210469"/>
            </a:xfrm>
            <a:prstGeom prst="rect">
              <a:avLst/>
            </a:prstGeom>
          </p:spPr>
          <p:txBody>
            <a:bodyPr vert="horz" wrap="square" lIns="0" tIns="12065" rIns="0" bIns="0" rtlCol="0" anchor="ctr">
              <a:spAutoFit/>
            </a:bodyPr>
            <a:lstStyle/>
            <a:p>
              <a:pPr marL="12700" marR="0" lvl="0" indent="0" algn="r" defTabSz="914400" rtl="0" eaLnBrk="1" fontAlgn="auto" latinLnBrk="0" hangingPunct="1">
                <a:lnSpc>
                  <a:spcPct val="100000"/>
                </a:lnSpc>
                <a:spcBef>
                  <a:spcPts val="95"/>
                </a:spcBef>
                <a:spcAft>
                  <a:spcPts val="0"/>
                </a:spcAft>
                <a:buClrTx/>
                <a:buSzTx/>
                <a:buFontTx/>
                <a:buNone/>
                <a:tabLst/>
                <a:defRPr/>
              </a:pPr>
              <a:r>
                <a:rPr kumimoji="0" sz="1200" b="0" i="0" u="none" strike="noStrike" kern="1200" cap="none" spc="-25"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90</a:t>
              </a:r>
              <a:endParaRPr kumimoji="0"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4" name="object 148">
              <a:extLst>
                <a:ext uri="{FF2B5EF4-FFF2-40B4-BE49-F238E27FC236}">
                  <a16:creationId xmlns:a16="http://schemas.microsoft.com/office/drawing/2014/main" id="{57AC13A2-6828-31C8-D8E5-2E15E409567E}"/>
                </a:ext>
              </a:extLst>
            </p:cNvPr>
            <p:cNvSpPr txBox="1">
              <a:spLocks/>
            </p:cNvSpPr>
            <p:nvPr/>
          </p:nvSpPr>
          <p:spPr>
            <a:xfrm>
              <a:off x="370316" y="3303521"/>
              <a:ext cx="464733" cy="210469"/>
            </a:xfrm>
            <a:prstGeom prst="rect">
              <a:avLst/>
            </a:prstGeom>
          </p:spPr>
          <p:txBody>
            <a:bodyPr vert="horz" wrap="square" lIns="0" tIns="12065" rIns="0" bIns="0" rtlCol="0" anchor="ctr">
              <a:spAutoFit/>
            </a:bodyPr>
            <a:lstStyle/>
            <a:p>
              <a:pPr marL="12700" marR="0" lvl="0" indent="0" algn="r" defTabSz="914400" rtl="0" eaLnBrk="1" fontAlgn="auto" latinLnBrk="0" hangingPunct="1">
                <a:lnSpc>
                  <a:spcPct val="100000"/>
                </a:lnSpc>
                <a:spcBef>
                  <a:spcPts val="95"/>
                </a:spcBef>
                <a:spcAft>
                  <a:spcPts val="0"/>
                </a:spcAft>
                <a:buClrTx/>
                <a:buSzTx/>
                <a:buFontTx/>
                <a:buNone/>
                <a:tabLst/>
                <a:defRPr/>
              </a:pPr>
              <a:r>
                <a:rPr kumimoji="0" sz="1200" b="0" i="0" u="none" strike="noStrike" kern="1200" cap="none" spc="-25"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70</a:t>
              </a:r>
              <a:endParaRPr kumimoji="0"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 name="object 149">
              <a:extLst>
                <a:ext uri="{FF2B5EF4-FFF2-40B4-BE49-F238E27FC236}">
                  <a16:creationId xmlns:a16="http://schemas.microsoft.com/office/drawing/2014/main" id="{D62CA891-D818-7BC5-DE97-FD0DB17E2500}"/>
                </a:ext>
              </a:extLst>
            </p:cNvPr>
            <p:cNvSpPr txBox="1">
              <a:spLocks/>
            </p:cNvSpPr>
            <p:nvPr/>
          </p:nvSpPr>
          <p:spPr>
            <a:xfrm>
              <a:off x="438107" y="3936760"/>
              <a:ext cx="396947" cy="210469"/>
            </a:xfrm>
            <a:prstGeom prst="rect">
              <a:avLst/>
            </a:prstGeom>
          </p:spPr>
          <p:txBody>
            <a:bodyPr vert="horz" wrap="square" lIns="0" tIns="12065" rIns="0" bIns="0" rtlCol="0" anchor="ctr">
              <a:spAutoFit/>
            </a:bodyPr>
            <a:lstStyle/>
            <a:p>
              <a:pPr marL="12700" marR="0" lvl="0" indent="0" algn="r" defTabSz="914400" rtl="0" eaLnBrk="1" fontAlgn="auto" latinLnBrk="0" hangingPunct="1">
                <a:lnSpc>
                  <a:spcPct val="100000"/>
                </a:lnSpc>
                <a:spcBef>
                  <a:spcPts val="95"/>
                </a:spcBef>
                <a:spcAft>
                  <a:spcPts val="0"/>
                </a:spcAft>
                <a:buClrTx/>
                <a:buSzTx/>
                <a:buFontTx/>
                <a:buNone/>
                <a:tabLst/>
                <a:defRPr/>
              </a:pPr>
              <a:r>
                <a:rPr kumimoji="0" sz="1200" b="0" i="0" u="none" strike="noStrike" kern="1200" cap="none" spc="-25"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50</a:t>
              </a:r>
              <a:endParaRPr kumimoji="0"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6" name="object 150">
              <a:extLst>
                <a:ext uri="{FF2B5EF4-FFF2-40B4-BE49-F238E27FC236}">
                  <a16:creationId xmlns:a16="http://schemas.microsoft.com/office/drawing/2014/main" id="{58A4083F-6C91-35B9-9238-234BA170DE1F}"/>
                </a:ext>
              </a:extLst>
            </p:cNvPr>
            <p:cNvSpPr txBox="1">
              <a:spLocks/>
            </p:cNvSpPr>
            <p:nvPr/>
          </p:nvSpPr>
          <p:spPr>
            <a:xfrm>
              <a:off x="387342" y="4569998"/>
              <a:ext cx="447706" cy="210469"/>
            </a:xfrm>
            <a:prstGeom prst="rect">
              <a:avLst/>
            </a:prstGeom>
          </p:spPr>
          <p:txBody>
            <a:bodyPr vert="horz" wrap="square" lIns="0" tIns="12065" rIns="0" bIns="0" rtlCol="0" anchor="ctr">
              <a:spAutoFit/>
            </a:bodyPr>
            <a:lstStyle/>
            <a:p>
              <a:pPr marL="12700" marR="0" lvl="0" indent="0" algn="r" defTabSz="914400" rtl="0" eaLnBrk="1" fontAlgn="auto" latinLnBrk="0" hangingPunct="1">
                <a:lnSpc>
                  <a:spcPct val="100000"/>
                </a:lnSpc>
                <a:spcBef>
                  <a:spcPts val="95"/>
                </a:spcBef>
                <a:spcAft>
                  <a:spcPts val="0"/>
                </a:spcAft>
                <a:buClrTx/>
                <a:buSzTx/>
                <a:buFontTx/>
                <a:buNone/>
                <a:tabLst/>
                <a:defRPr/>
              </a:pPr>
              <a:r>
                <a:rPr kumimoji="0" sz="1200" b="0" i="0" u="none" strike="noStrike" kern="1200" cap="none" spc="-25"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30</a:t>
              </a:r>
              <a:endParaRPr kumimoji="0"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7" name="object 151">
              <a:extLst>
                <a:ext uri="{FF2B5EF4-FFF2-40B4-BE49-F238E27FC236}">
                  <a16:creationId xmlns:a16="http://schemas.microsoft.com/office/drawing/2014/main" id="{E3CBE1A5-8612-EBE0-AC3B-3EAE0BE89D37}"/>
                </a:ext>
              </a:extLst>
            </p:cNvPr>
            <p:cNvSpPr txBox="1">
              <a:spLocks/>
            </p:cNvSpPr>
            <p:nvPr/>
          </p:nvSpPr>
          <p:spPr>
            <a:xfrm>
              <a:off x="370316" y="5203236"/>
              <a:ext cx="464732" cy="210469"/>
            </a:xfrm>
            <a:prstGeom prst="rect">
              <a:avLst/>
            </a:prstGeom>
          </p:spPr>
          <p:txBody>
            <a:bodyPr vert="horz" wrap="square" lIns="0" tIns="12065" rIns="0" bIns="0" rtlCol="0" anchor="ctr">
              <a:spAutoFit/>
            </a:bodyPr>
            <a:lstStyle/>
            <a:p>
              <a:pPr marL="12700" marR="0" lvl="0" indent="0" algn="r" defTabSz="914400" rtl="0" eaLnBrk="1" fontAlgn="auto" latinLnBrk="0" hangingPunct="1">
                <a:lnSpc>
                  <a:spcPct val="100000"/>
                </a:lnSpc>
                <a:spcBef>
                  <a:spcPts val="95"/>
                </a:spcBef>
                <a:spcAft>
                  <a:spcPts val="0"/>
                </a:spcAft>
                <a:buClrTx/>
                <a:buSzTx/>
                <a:buFontTx/>
                <a:buNone/>
                <a:tabLst/>
                <a:defRPr/>
              </a:pPr>
              <a:r>
                <a:rPr kumimoji="0" sz="1200" b="0" i="0" u="none" strike="noStrike" kern="1200" cap="none" spc="-25"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10</a:t>
              </a:r>
              <a:endParaRPr kumimoji="0"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
        <p:nvSpPr>
          <p:cNvPr id="18" name="object 3">
            <a:extLst>
              <a:ext uri="{FF2B5EF4-FFF2-40B4-BE49-F238E27FC236}">
                <a16:creationId xmlns:a16="http://schemas.microsoft.com/office/drawing/2014/main" id="{96A4FAC6-2733-F8A7-E607-6E62E91EFEAF}"/>
              </a:ext>
            </a:extLst>
          </p:cNvPr>
          <p:cNvSpPr/>
          <p:nvPr/>
        </p:nvSpPr>
        <p:spPr>
          <a:xfrm>
            <a:off x="1080152" y="2029204"/>
            <a:ext cx="4245650" cy="2985145"/>
          </a:xfrm>
          <a:custGeom>
            <a:avLst/>
            <a:gdLst/>
            <a:ahLst/>
            <a:cxnLst/>
            <a:rect l="l" t="t" r="r" b="b"/>
            <a:pathLst>
              <a:path w="9991090" h="2898140">
                <a:moveTo>
                  <a:pt x="43827" y="30860"/>
                </a:moveTo>
                <a:lnTo>
                  <a:pt x="83286" y="30860"/>
                </a:lnTo>
                <a:lnTo>
                  <a:pt x="83286" y="56260"/>
                </a:lnTo>
                <a:lnTo>
                  <a:pt x="165608" y="56260"/>
                </a:lnTo>
                <a:lnTo>
                  <a:pt x="165608" y="67690"/>
                </a:lnTo>
                <a:lnTo>
                  <a:pt x="259841" y="67690"/>
                </a:lnTo>
                <a:lnTo>
                  <a:pt x="259841" y="83819"/>
                </a:lnTo>
                <a:lnTo>
                  <a:pt x="320675" y="83819"/>
                </a:lnTo>
                <a:lnTo>
                  <a:pt x="320675" y="97662"/>
                </a:lnTo>
                <a:lnTo>
                  <a:pt x="612901" y="97662"/>
                </a:lnTo>
                <a:lnTo>
                  <a:pt x="612901" y="113664"/>
                </a:lnTo>
                <a:lnTo>
                  <a:pt x="628269" y="113664"/>
                </a:lnTo>
                <a:lnTo>
                  <a:pt x="628269" y="134492"/>
                </a:lnTo>
                <a:lnTo>
                  <a:pt x="655574" y="134492"/>
                </a:lnTo>
                <a:lnTo>
                  <a:pt x="655574" y="219455"/>
                </a:lnTo>
                <a:lnTo>
                  <a:pt x="707389" y="219455"/>
                </a:lnTo>
                <a:lnTo>
                  <a:pt x="707389" y="270001"/>
                </a:lnTo>
                <a:lnTo>
                  <a:pt x="762254" y="270001"/>
                </a:lnTo>
                <a:lnTo>
                  <a:pt x="762254" y="302132"/>
                </a:lnTo>
                <a:lnTo>
                  <a:pt x="1124331" y="302132"/>
                </a:lnTo>
                <a:lnTo>
                  <a:pt x="1124331" y="311403"/>
                </a:lnTo>
                <a:lnTo>
                  <a:pt x="1176147" y="311403"/>
                </a:lnTo>
                <a:lnTo>
                  <a:pt x="1176147" y="332104"/>
                </a:lnTo>
                <a:lnTo>
                  <a:pt x="1231011" y="332104"/>
                </a:lnTo>
                <a:lnTo>
                  <a:pt x="1231011" y="336803"/>
                </a:lnTo>
                <a:lnTo>
                  <a:pt x="1285748" y="336803"/>
                </a:lnTo>
                <a:lnTo>
                  <a:pt x="1285748" y="366521"/>
                </a:lnTo>
                <a:lnTo>
                  <a:pt x="1304036" y="366521"/>
                </a:lnTo>
                <a:lnTo>
                  <a:pt x="1304036" y="387350"/>
                </a:lnTo>
                <a:lnTo>
                  <a:pt x="1331341" y="387350"/>
                </a:lnTo>
                <a:lnTo>
                  <a:pt x="1331341" y="398779"/>
                </a:lnTo>
                <a:lnTo>
                  <a:pt x="1370964" y="398779"/>
                </a:lnTo>
                <a:lnTo>
                  <a:pt x="1370964" y="417194"/>
                </a:lnTo>
                <a:lnTo>
                  <a:pt x="1404366" y="417194"/>
                </a:lnTo>
                <a:lnTo>
                  <a:pt x="1404366" y="424179"/>
                </a:lnTo>
                <a:lnTo>
                  <a:pt x="1437894" y="424179"/>
                </a:lnTo>
                <a:lnTo>
                  <a:pt x="1437894" y="437895"/>
                </a:lnTo>
                <a:lnTo>
                  <a:pt x="1538224" y="437895"/>
                </a:lnTo>
                <a:lnTo>
                  <a:pt x="1538224" y="458469"/>
                </a:lnTo>
                <a:lnTo>
                  <a:pt x="1599183" y="458469"/>
                </a:lnTo>
                <a:lnTo>
                  <a:pt x="1599183" y="474725"/>
                </a:lnTo>
                <a:lnTo>
                  <a:pt x="1699768" y="474725"/>
                </a:lnTo>
                <a:lnTo>
                  <a:pt x="1699768" y="499871"/>
                </a:lnTo>
                <a:lnTo>
                  <a:pt x="1955419" y="499871"/>
                </a:lnTo>
                <a:lnTo>
                  <a:pt x="1955419" y="509142"/>
                </a:lnTo>
                <a:lnTo>
                  <a:pt x="1988820" y="509142"/>
                </a:lnTo>
                <a:lnTo>
                  <a:pt x="1988820" y="534542"/>
                </a:lnTo>
                <a:lnTo>
                  <a:pt x="2055749" y="534542"/>
                </a:lnTo>
                <a:lnTo>
                  <a:pt x="2055749" y="545845"/>
                </a:lnTo>
                <a:lnTo>
                  <a:pt x="2134870" y="545845"/>
                </a:lnTo>
                <a:lnTo>
                  <a:pt x="2134870" y="610234"/>
                </a:lnTo>
                <a:lnTo>
                  <a:pt x="2189607" y="610234"/>
                </a:lnTo>
                <a:lnTo>
                  <a:pt x="2189607" y="688466"/>
                </a:lnTo>
                <a:lnTo>
                  <a:pt x="2244471" y="688466"/>
                </a:lnTo>
                <a:lnTo>
                  <a:pt x="2244471" y="713866"/>
                </a:lnTo>
                <a:lnTo>
                  <a:pt x="2262759" y="713866"/>
                </a:lnTo>
                <a:lnTo>
                  <a:pt x="2262759" y="748156"/>
                </a:lnTo>
                <a:lnTo>
                  <a:pt x="2284095" y="748156"/>
                </a:lnTo>
                <a:lnTo>
                  <a:pt x="2284095" y="768984"/>
                </a:lnTo>
                <a:lnTo>
                  <a:pt x="2485009" y="768984"/>
                </a:lnTo>
                <a:lnTo>
                  <a:pt x="2485009" y="778128"/>
                </a:lnTo>
                <a:lnTo>
                  <a:pt x="2646299" y="778128"/>
                </a:lnTo>
                <a:lnTo>
                  <a:pt x="2646299" y="789558"/>
                </a:lnTo>
                <a:lnTo>
                  <a:pt x="2670555" y="789558"/>
                </a:lnTo>
                <a:lnTo>
                  <a:pt x="2670555" y="798829"/>
                </a:lnTo>
                <a:lnTo>
                  <a:pt x="2725420" y="798829"/>
                </a:lnTo>
                <a:lnTo>
                  <a:pt x="2725420" y="819530"/>
                </a:lnTo>
                <a:lnTo>
                  <a:pt x="2926334" y="819530"/>
                </a:lnTo>
                <a:lnTo>
                  <a:pt x="2926334" y="828801"/>
                </a:lnTo>
                <a:lnTo>
                  <a:pt x="2999359" y="828801"/>
                </a:lnTo>
                <a:lnTo>
                  <a:pt x="2999359" y="853947"/>
                </a:lnTo>
                <a:lnTo>
                  <a:pt x="3020567" y="853947"/>
                </a:lnTo>
                <a:lnTo>
                  <a:pt x="3020567" y="874776"/>
                </a:lnTo>
                <a:lnTo>
                  <a:pt x="3060191" y="874776"/>
                </a:lnTo>
                <a:lnTo>
                  <a:pt x="3060191" y="982726"/>
                </a:lnTo>
                <a:lnTo>
                  <a:pt x="3093592" y="982726"/>
                </a:lnTo>
                <a:lnTo>
                  <a:pt x="3093592" y="1003426"/>
                </a:lnTo>
                <a:lnTo>
                  <a:pt x="3099689" y="1003426"/>
                </a:lnTo>
                <a:lnTo>
                  <a:pt x="3099689" y="1028700"/>
                </a:lnTo>
                <a:lnTo>
                  <a:pt x="3127248" y="1028700"/>
                </a:lnTo>
                <a:lnTo>
                  <a:pt x="3127248" y="1079245"/>
                </a:lnTo>
                <a:lnTo>
                  <a:pt x="3188080" y="1079245"/>
                </a:lnTo>
                <a:lnTo>
                  <a:pt x="3188080" y="1093089"/>
                </a:lnTo>
                <a:lnTo>
                  <a:pt x="3221482" y="1093089"/>
                </a:lnTo>
                <a:lnTo>
                  <a:pt x="3221482" y="1113789"/>
                </a:lnTo>
                <a:lnTo>
                  <a:pt x="3349244" y="1113789"/>
                </a:lnTo>
                <a:lnTo>
                  <a:pt x="3349244" y="1125219"/>
                </a:lnTo>
                <a:lnTo>
                  <a:pt x="3723766" y="1125219"/>
                </a:lnTo>
                <a:lnTo>
                  <a:pt x="3723766" y="1139063"/>
                </a:lnTo>
                <a:lnTo>
                  <a:pt x="3863848" y="1139063"/>
                </a:lnTo>
                <a:lnTo>
                  <a:pt x="3863848" y="1189608"/>
                </a:lnTo>
                <a:lnTo>
                  <a:pt x="3924680" y="1189608"/>
                </a:lnTo>
                <a:lnTo>
                  <a:pt x="3924680" y="1251839"/>
                </a:lnTo>
                <a:lnTo>
                  <a:pt x="3930777" y="1251839"/>
                </a:lnTo>
                <a:lnTo>
                  <a:pt x="3930777" y="1297813"/>
                </a:lnTo>
                <a:lnTo>
                  <a:pt x="3958082" y="1297813"/>
                </a:lnTo>
                <a:lnTo>
                  <a:pt x="3991610" y="1297813"/>
                </a:lnTo>
                <a:lnTo>
                  <a:pt x="3991610" y="1332102"/>
                </a:lnTo>
                <a:lnTo>
                  <a:pt x="4006723" y="1332102"/>
                </a:lnTo>
                <a:lnTo>
                  <a:pt x="4006723" y="1343787"/>
                </a:lnTo>
                <a:lnTo>
                  <a:pt x="4140708" y="1343787"/>
                </a:lnTo>
                <a:lnTo>
                  <a:pt x="4140708" y="1357502"/>
                </a:lnTo>
                <a:lnTo>
                  <a:pt x="4408551" y="1357502"/>
                </a:lnTo>
                <a:lnTo>
                  <a:pt x="4408551" y="1373504"/>
                </a:lnTo>
                <a:lnTo>
                  <a:pt x="4722241" y="1373504"/>
                </a:lnTo>
                <a:lnTo>
                  <a:pt x="4722241" y="1419478"/>
                </a:lnTo>
                <a:lnTo>
                  <a:pt x="4737354" y="1419478"/>
                </a:lnTo>
                <a:lnTo>
                  <a:pt x="4737354" y="1440306"/>
                </a:lnTo>
                <a:lnTo>
                  <a:pt x="4764786" y="1440306"/>
                </a:lnTo>
                <a:lnTo>
                  <a:pt x="4764786" y="1465452"/>
                </a:lnTo>
                <a:lnTo>
                  <a:pt x="4789170" y="1465452"/>
                </a:lnTo>
                <a:lnTo>
                  <a:pt x="4789170" y="1511427"/>
                </a:lnTo>
                <a:lnTo>
                  <a:pt x="4871212" y="1511427"/>
                </a:lnTo>
                <a:lnTo>
                  <a:pt x="4871212" y="1525269"/>
                </a:lnTo>
                <a:lnTo>
                  <a:pt x="5662676" y="1525269"/>
                </a:lnTo>
                <a:lnTo>
                  <a:pt x="5662676" y="1575815"/>
                </a:lnTo>
                <a:lnTo>
                  <a:pt x="5696077" y="1575815"/>
                </a:lnTo>
                <a:lnTo>
                  <a:pt x="5696077" y="1608074"/>
                </a:lnTo>
                <a:lnTo>
                  <a:pt x="6091682" y="1608074"/>
                </a:lnTo>
                <a:lnTo>
                  <a:pt x="6091682" y="1626489"/>
                </a:lnTo>
                <a:lnTo>
                  <a:pt x="6393180" y="1626489"/>
                </a:lnTo>
                <a:lnTo>
                  <a:pt x="6393180" y="1663191"/>
                </a:lnTo>
                <a:lnTo>
                  <a:pt x="6511798" y="1663191"/>
                </a:lnTo>
                <a:lnTo>
                  <a:pt x="6511798" y="1693164"/>
                </a:lnTo>
                <a:lnTo>
                  <a:pt x="6527165" y="1693164"/>
                </a:lnTo>
                <a:lnTo>
                  <a:pt x="6527165" y="1729993"/>
                </a:lnTo>
                <a:lnTo>
                  <a:pt x="6539357" y="1729993"/>
                </a:lnTo>
                <a:lnTo>
                  <a:pt x="6539357" y="1764410"/>
                </a:lnTo>
                <a:lnTo>
                  <a:pt x="7342885" y="1764410"/>
                </a:lnTo>
                <a:lnTo>
                  <a:pt x="7342885" y="1805813"/>
                </a:lnTo>
                <a:lnTo>
                  <a:pt x="9990836" y="1805813"/>
                </a:lnTo>
                <a:lnTo>
                  <a:pt x="9990836" y="2897885"/>
                </a:lnTo>
              </a:path>
              <a:path w="9991090" h="2898140">
                <a:moveTo>
                  <a:pt x="43827" y="0"/>
                </a:moveTo>
                <a:lnTo>
                  <a:pt x="43827" y="66166"/>
                </a:lnTo>
              </a:path>
              <a:path w="9991090" h="2898140">
                <a:moveTo>
                  <a:pt x="84747" y="30860"/>
                </a:moveTo>
                <a:lnTo>
                  <a:pt x="0" y="30860"/>
                </a:lnTo>
              </a:path>
              <a:path w="9991090" h="2898140">
                <a:moveTo>
                  <a:pt x="689610" y="185419"/>
                </a:moveTo>
                <a:lnTo>
                  <a:pt x="689610" y="249427"/>
                </a:lnTo>
              </a:path>
              <a:path w="9991090" h="2898140">
                <a:moveTo>
                  <a:pt x="730504" y="218439"/>
                </a:moveTo>
                <a:lnTo>
                  <a:pt x="645794" y="218439"/>
                </a:lnTo>
              </a:path>
              <a:path w="9991090" h="2898140">
                <a:moveTo>
                  <a:pt x="1934464" y="463550"/>
                </a:moveTo>
                <a:lnTo>
                  <a:pt x="1934464" y="529716"/>
                </a:lnTo>
              </a:path>
              <a:path w="9991090" h="2898140">
                <a:moveTo>
                  <a:pt x="1984120" y="498855"/>
                </a:moveTo>
                <a:lnTo>
                  <a:pt x="1896491" y="498855"/>
                </a:lnTo>
              </a:path>
              <a:path w="9991090" h="2898140">
                <a:moveTo>
                  <a:pt x="2212086" y="651128"/>
                </a:moveTo>
                <a:lnTo>
                  <a:pt x="2212086" y="717295"/>
                </a:lnTo>
              </a:path>
              <a:path w="9991090" h="2898140">
                <a:moveTo>
                  <a:pt x="2250059" y="688593"/>
                </a:moveTo>
                <a:lnTo>
                  <a:pt x="2168271" y="688593"/>
                </a:lnTo>
              </a:path>
              <a:path w="9991090" h="2898140">
                <a:moveTo>
                  <a:pt x="2244216" y="688593"/>
                </a:moveTo>
                <a:lnTo>
                  <a:pt x="2244216" y="748156"/>
                </a:lnTo>
              </a:path>
              <a:path w="9991090" h="2898140">
                <a:moveTo>
                  <a:pt x="2285111" y="717295"/>
                </a:moveTo>
                <a:lnTo>
                  <a:pt x="2197480" y="717295"/>
                </a:lnTo>
              </a:path>
              <a:path w="9991090" h="2898140">
                <a:moveTo>
                  <a:pt x="2270505" y="688593"/>
                </a:moveTo>
                <a:lnTo>
                  <a:pt x="2270505" y="748156"/>
                </a:lnTo>
              </a:path>
              <a:path w="9991090" h="2898140">
                <a:moveTo>
                  <a:pt x="2311400" y="717295"/>
                </a:moveTo>
                <a:lnTo>
                  <a:pt x="2223770" y="717295"/>
                </a:lnTo>
              </a:path>
              <a:path w="9991090" h="2898140">
                <a:moveTo>
                  <a:pt x="3068320" y="885063"/>
                </a:moveTo>
                <a:lnTo>
                  <a:pt x="3068320" y="949070"/>
                </a:lnTo>
              </a:path>
              <a:path w="9991090" h="2898140">
                <a:moveTo>
                  <a:pt x="3109214" y="915924"/>
                </a:moveTo>
                <a:lnTo>
                  <a:pt x="3021457" y="915924"/>
                </a:lnTo>
              </a:path>
              <a:path w="9991090" h="2898140">
                <a:moveTo>
                  <a:pt x="3059557" y="949070"/>
                </a:moveTo>
                <a:lnTo>
                  <a:pt x="3059557" y="1017524"/>
                </a:lnTo>
              </a:path>
              <a:path w="9991090" h="2898140">
                <a:moveTo>
                  <a:pt x="3109214" y="982090"/>
                </a:moveTo>
                <a:lnTo>
                  <a:pt x="3021457" y="982090"/>
                </a:lnTo>
              </a:path>
              <a:path w="9991090" h="2898140">
                <a:moveTo>
                  <a:pt x="3188080" y="1052829"/>
                </a:moveTo>
                <a:lnTo>
                  <a:pt x="3188080" y="1118996"/>
                </a:lnTo>
              </a:path>
              <a:path w="9991090" h="2898140">
                <a:moveTo>
                  <a:pt x="3228975" y="1088135"/>
                </a:moveTo>
                <a:lnTo>
                  <a:pt x="3150108" y="1088135"/>
                </a:lnTo>
              </a:path>
              <a:path w="9991090" h="2898140">
                <a:moveTo>
                  <a:pt x="3725799" y="1107947"/>
                </a:moveTo>
                <a:lnTo>
                  <a:pt x="3725799" y="1167510"/>
                </a:lnTo>
              </a:path>
              <a:path w="9991090" h="2898140">
                <a:moveTo>
                  <a:pt x="3763772" y="1138808"/>
                </a:moveTo>
                <a:lnTo>
                  <a:pt x="3684778" y="1138808"/>
                </a:lnTo>
              </a:path>
              <a:path w="9991090" h="2898140">
                <a:moveTo>
                  <a:pt x="3874770" y="1130045"/>
                </a:moveTo>
                <a:lnTo>
                  <a:pt x="3874770" y="1196213"/>
                </a:lnTo>
              </a:path>
              <a:path w="9991090" h="2898140">
                <a:moveTo>
                  <a:pt x="3912742" y="1158747"/>
                </a:moveTo>
                <a:lnTo>
                  <a:pt x="3825113" y="1158747"/>
                </a:lnTo>
              </a:path>
              <a:path w="9991090" h="2898140">
                <a:moveTo>
                  <a:pt x="3874770" y="1143253"/>
                </a:moveTo>
                <a:lnTo>
                  <a:pt x="3874770" y="1209547"/>
                </a:lnTo>
              </a:path>
              <a:path w="9991090" h="2898140">
                <a:moveTo>
                  <a:pt x="3912742" y="1176401"/>
                </a:moveTo>
                <a:lnTo>
                  <a:pt x="3825113" y="1176401"/>
                </a:lnTo>
              </a:path>
              <a:path w="9991090" h="2898140">
                <a:moveTo>
                  <a:pt x="3892296" y="1158747"/>
                </a:moveTo>
                <a:lnTo>
                  <a:pt x="3892296" y="1224914"/>
                </a:lnTo>
              </a:path>
              <a:path w="9991090" h="2898140">
                <a:moveTo>
                  <a:pt x="3930269" y="1196213"/>
                </a:moveTo>
                <a:lnTo>
                  <a:pt x="3851402" y="1196213"/>
                </a:lnTo>
              </a:path>
              <a:path w="9991090" h="2898140">
                <a:moveTo>
                  <a:pt x="3924427" y="1220469"/>
                </a:moveTo>
                <a:lnTo>
                  <a:pt x="3924427" y="1280159"/>
                </a:lnTo>
              </a:path>
              <a:path w="9991090" h="2898140">
                <a:moveTo>
                  <a:pt x="3968241" y="1251457"/>
                </a:moveTo>
                <a:lnTo>
                  <a:pt x="3880612" y="1251457"/>
                </a:lnTo>
              </a:path>
              <a:path w="9991090" h="2898140">
                <a:moveTo>
                  <a:pt x="3930269" y="1240408"/>
                </a:moveTo>
                <a:lnTo>
                  <a:pt x="3930269" y="1306576"/>
                </a:lnTo>
              </a:path>
              <a:path w="9991090" h="2898140">
                <a:moveTo>
                  <a:pt x="3979926" y="1275714"/>
                </a:moveTo>
                <a:lnTo>
                  <a:pt x="3892296" y="1275714"/>
                </a:lnTo>
              </a:path>
              <a:path w="9991090" h="2898140">
                <a:moveTo>
                  <a:pt x="3968241" y="1264665"/>
                </a:moveTo>
                <a:lnTo>
                  <a:pt x="3968241" y="1330832"/>
                </a:lnTo>
              </a:path>
              <a:path w="9991090" h="2898140">
                <a:moveTo>
                  <a:pt x="4006215" y="1297813"/>
                </a:moveTo>
                <a:lnTo>
                  <a:pt x="3924427" y="1297813"/>
                </a:lnTo>
              </a:path>
              <a:path w="9991090" h="2898140">
                <a:moveTo>
                  <a:pt x="4006215" y="1297813"/>
                </a:moveTo>
                <a:lnTo>
                  <a:pt x="4006215" y="1361820"/>
                </a:lnTo>
              </a:path>
              <a:path w="9991090" h="2898140">
                <a:moveTo>
                  <a:pt x="4047236" y="1330832"/>
                </a:moveTo>
                <a:lnTo>
                  <a:pt x="3968241" y="1330832"/>
                </a:lnTo>
              </a:path>
              <a:path w="9991090" h="2898140">
                <a:moveTo>
                  <a:pt x="4047236" y="1306576"/>
                </a:moveTo>
                <a:lnTo>
                  <a:pt x="4047236" y="1372869"/>
                </a:lnTo>
              </a:path>
              <a:path w="9991090" h="2898140">
                <a:moveTo>
                  <a:pt x="4088129" y="1335277"/>
                </a:moveTo>
                <a:lnTo>
                  <a:pt x="4006215" y="1335277"/>
                </a:lnTo>
              </a:path>
              <a:path w="9991090" h="2898140">
                <a:moveTo>
                  <a:pt x="4026789" y="1306576"/>
                </a:moveTo>
                <a:lnTo>
                  <a:pt x="4026789" y="1372869"/>
                </a:lnTo>
              </a:path>
              <a:path w="9991090" h="2898140">
                <a:moveTo>
                  <a:pt x="4067683" y="1335277"/>
                </a:moveTo>
                <a:lnTo>
                  <a:pt x="3985767" y="1335277"/>
                </a:lnTo>
              </a:path>
              <a:path w="9991090" h="2898140">
                <a:moveTo>
                  <a:pt x="4067683" y="1306576"/>
                </a:moveTo>
                <a:lnTo>
                  <a:pt x="4067683" y="1372869"/>
                </a:lnTo>
              </a:path>
              <a:path w="9991090" h="2898140">
                <a:moveTo>
                  <a:pt x="4114419" y="1335277"/>
                </a:moveTo>
                <a:lnTo>
                  <a:pt x="4026789" y="1335277"/>
                </a:lnTo>
              </a:path>
              <a:path w="9991090" h="2898140">
                <a:moveTo>
                  <a:pt x="4088129" y="1306576"/>
                </a:moveTo>
                <a:lnTo>
                  <a:pt x="4088129" y="1372869"/>
                </a:lnTo>
              </a:path>
              <a:path w="9991090" h="2898140">
                <a:moveTo>
                  <a:pt x="4134866" y="1335277"/>
                </a:moveTo>
                <a:lnTo>
                  <a:pt x="4047236" y="1335277"/>
                </a:lnTo>
              </a:path>
              <a:path w="9991090" h="2898140">
                <a:moveTo>
                  <a:pt x="4368673" y="1326514"/>
                </a:moveTo>
                <a:lnTo>
                  <a:pt x="4368673" y="1394840"/>
                </a:lnTo>
              </a:path>
              <a:path w="9991090" h="2898140">
                <a:moveTo>
                  <a:pt x="4415409" y="1357376"/>
                </a:moveTo>
                <a:lnTo>
                  <a:pt x="4327652" y="1357376"/>
                </a:lnTo>
              </a:path>
              <a:path w="9991090" h="2898140">
                <a:moveTo>
                  <a:pt x="4736846" y="1408176"/>
                </a:moveTo>
                <a:lnTo>
                  <a:pt x="4736846" y="1469897"/>
                </a:lnTo>
              </a:path>
              <a:path w="9991090" h="2898140">
                <a:moveTo>
                  <a:pt x="4777740" y="1439037"/>
                </a:moveTo>
                <a:lnTo>
                  <a:pt x="4690110" y="1439037"/>
                </a:lnTo>
              </a:path>
              <a:path w="9991090" h="2898140">
                <a:moveTo>
                  <a:pt x="4757293" y="1427988"/>
                </a:moveTo>
                <a:lnTo>
                  <a:pt x="4757293" y="1489837"/>
                </a:lnTo>
              </a:path>
              <a:path w="9991090" h="2898140">
                <a:moveTo>
                  <a:pt x="4798187" y="1458849"/>
                </a:moveTo>
                <a:lnTo>
                  <a:pt x="4716399" y="1458849"/>
                </a:lnTo>
              </a:path>
              <a:path w="9991090" h="2898140">
                <a:moveTo>
                  <a:pt x="4789424" y="1443481"/>
                </a:moveTo>
                <a:lnTo>
                  <a:pt x="4789424" y="1511807"/>
                </a:lnTo>
              </a:path>
              <a:path w="9991090" h="2898140">
                <a:moveTo>
                  <a:pt x="4839081" y="1478788"/>
                </a:moveTo>
                <a:lnTo>
                  <a:pt x="4751451" y="1478788"/>
                </a:lnTo>
              </a:path>
              <a:path w="9991090" h="2898140">
                <a:moveTo>
                  <a:pt x="4777740" y="1443481"/>
                </a:moveTo>
                <a:lnTo>
                  <a:pt x="4777740" y="1511807"/>
                </a:lnTo>
              </a:path>
              <a:path w="9991090" h="2898140">
                <a:moveTo>
                  <a:pt x="4824476" y="1478788"/>
                </a:moveTo>
                <a:lnTo>
                  <a:pt x="4736846" y="1478788"/>
                </a:lnTo>
              </a:path>
              <a:path w="9991090" h="2898140">
                <a:moveTo>
                  <a:pt x="4804029" y="1478788"/>
                </a:moveTo>
                <a:lnTo>
                  <a:pt x="4804029" y="1540509"/>
                </a:lnTo>
              </a:path>
              <a:path w="9991090" h="2898140">
                <a:moveTo>
                  <a:pt x="4844923" y="1511807"/>
                </a:moveTo>
                <a:lnTo>
                  <a:pt x="4766056" y="1511807"/>
                </a:lnTo>
              </a:path>
              <a:path w="9991090" h="2898140">
                <a:moveTo>
                  <a:pt x="4850765" y="1478788"/>
                </a:moveTo>
                <a:lnTo>
                  <a:pt x="4850765" y="1540509"/>
                </a:lnTo>
              </a:path>
              <a:path w="9991090" h="2898140">
                <a:moveTo>
                  <a:pt x="4900422" y="1511807"/>
                </a:moveTo>
                <a:lnTo>
                  <a:pt x="4809871" y="1511807"/>
                </a:lnTo>
              </a:path>
              <a:path w="9991090" h="2898140">
                <a:moveTo>
                  <a:pt x="4839081" y="1478788"/>
                </a:moveTo>
                <a:lnTo>
                  <a:pt x="4839081" y="1540509"/>
                </a:lnTo>
              </a:path>
              <a:path w="9991090" h="2898140">
                <a:moveTo>
                  <a:pt x="4877054" y="1511807"/>
                </a:moveTo>
                <a:lnTo>
                  <a:pt x="4789424" y="1511807"/>
                </a:lnTo>
              </a:path>
              <a:path w="9991090" h="2898140">
                <a:moveTo>
                  <a:pt x="4871212" y="1489837"/>
                </a:moveTo>
                <a:lnTo>
                  <a:pt x="4871212" y="1553844"/>
                </a:lnTo>
              </a:path>
              <a:path w="9991090" h="2898140">
                <a:moveTo>
                  <a:pt x="4912106" y="1525142"/>
                </a:moveTo>
                <a:lnTo>
                  <a:pt x="4833239" y="1525142"/>
                </a:lnTo>
              </a:path>
              <a:path w="9991090" h="2898140">
                <a:moveTo>
                  <a:pt x="4844923" y="1478788"/>
                </a:moveTo>
                <a:lnTo>
                  <a:pt x="4844923" y="1540509"/>
                </a:lnTo>
              </a:path>
              <a:path w="9991090" h="2898140">
                <a:moveTo>
                  <a:pt x="4891659" y="1511807"/>
                </a:moveTo>
                <a:lnTo>
                  <a:pt x="4804029" y="1511807"/>
                </a:lnTo>
              </a:path>
              <a:path w="9991090" h="2898140">
                <a:moveTo>
                  <a:pt x="4917948" y="1489837"/>
                </a:moveTo>
                <a:lnTo>
                  <a:pt x="4917948" y="1553844"/>
                </a:lnTo>
              </a:path>
              <a:path w="9991090" h="2898140">
                <a:moveTo>
                  <a:pt x="4955921" y="1525142"/>
                </a:moveTo>
                <a:lnTo>
                  <a:pt x="4877054" y="1525142"/>
                </a:lnTo>
              </a:path>
              <a:path w="9991090" h="2898140">
                <a:moveTo>
                  <a:pt x="5595874" y="1489837"/>
                </a:moveTo>
                <a:lnTo>
                  <a:pt x="5595874" y="1553844"/>
                </a:lnTo>
              </a:path>
              <a:path w="9991090" h="2898140">
                <a:moveTo>
                  <a:pt x="5636895" y="1525142"/>
                </a:moveTo>
                <a:lnTo>
                  <a:pt x="5554980" y="1525142"/>
                </a:lnTo>
              </a:path>
              <a:path w="9991090" h="2898140">
                <a:moveTo>
                  <a:pt x="5613527" y="1489837"/>
                </a:moveTo>
                <a:lnTo>
                  <a:pt x="5613527" y="1553844"/>
                </a:lnTo>
              </a:path>
              <a:path w="9991090" h="2898140">
                <a:moveTo>
                  <a:pt x="5654421" y="1525142"/>
                </a:moveTo>
                <a:lnTo>
                  <a:pt x="5575427" y="1525142"/>
                </a:lnTo>
              </a:path>
              <a:path w="9991090" h="2898140">
                <a:moveTo>
                  <a:pt x="5654421" y="1489837"/>
                </a:moveTo>
                <a:lnTo>
                  <a:pt x="5654421" y="1553844"/>
                </a:lnTo>
              </a:path>
              <a:path w="9991090" h="2898140">
                <a:moveTo>
                  <a:pt x="5698235" y="1525142"/>
                </a:moveTo>
                <a:lnTo>
                  <a:pt x="5607558" y="1525142"/>
                </a:lnTo>
              </a:path>
              <a:path w="9991090" h="2898140">
                <a:moveTo>
                  <a:pt x="5669026" y="1489837"/>
                </a:moveTo>
                <a:lnTo>
                  <a:pt x="5669026" y="1553844"/>
                </a:lnTo>
              </a:path>
              <a:path w="9991090" h="2898140">
                <a:moveTo>
                  <a:pt x="5709920" y="1525142"/>
                </a:moveTo>
                <a:lnTo>
                  <a:pt x="5631053" y="1525142"/>
                </a:lnTo>
              </a:path>
              <a:path w="9991090" h="2898140">
                <a:moveTo>
                  <a:pt x="5636895" y="1489837"/>
                </a:moveTo>
                <a:lnTo>
                  <a:pt x="5636895" y="1553844"/>
                </a:lnTo>
              </a:path>
              <a:path w="9991090" h="2898140">
                <a:moveTo>
                  <a:pt x="5674868" y="1525142"/>
                </a:moveTo>
                <a:lnTo>
                  <a:pt x="5587110" y="1525142"/>
                </a:lnTo>
              </a:path>
              <a:path w="9991090" h="2898140">
                <a:moveTo>
                  <a:pt x="5663183" y="1544954"/>
                </a:moveTo>
                <a:lnTo>
                  <a:pt x="5663183" y="1611121"/>
                </a:lnTo>
              </a:path>
              <a:path w="9991090" h="2898140">
                <a:moveTo>
                  <a:pt x="5704078" y="1575815"/>
                </a:moveTo>
                <a:lnTo>
                  <a:pt x="5622290" y="1575815"/>
                </a:lnTo>
              </a:path>
              <a:path w="9991090" h="2898140">
                <a:moveTo>
                  <a:pt x="5829681" y="1571497"/>
                </a:moveTo>
                <a:lnTo>
                  <a:pt x="5829681" y="1637664"/>
                </a:lnTo>
              </a:path>
              <a:path w="9991090" h="2898140">
                <a:moveTo>
                  <a:pt x="5870575" y="1600200"/>
                </a:moveTo>
                <a:lnTo>
                  <a:pt x="5791708" y="1600200"/>
                </a:lnTo>
              </a:path>
              <a:path w="9991090" h="2898140">
                <a:moveTo>
                  <a:pt x="5931916" y="1571497"/>
                </a:moveTo>
                <a:lnTo>
                  <a:pt x="5931916" y="1637664"/>
                </a:lnTo>
              </a:path>
              <a:path w="9991090" h="2898140">
                <a:moveTo>
                  <a:pt x="5970016" y="1600200"/>
                </a:moveTo>
                <a:lnTo>
                  <a:pt x="5882258" y="1600200"/>
                </a:lnTo>
              </a:path>
              <a:path w="9991090" h="2898140">
                <a:moveTo>
                  <a:pt x="6472555" y="1626615"/>
                </a:moveTo>
                <a:lnTo>
                  <a:pt x="6472555" y="1692782"/>
                </a:lnTo>
              </a:path>
              <a:path w="9991090" h="2898140">
                <a:moveTo>
                  <a:pt x="6513449" y="1661921"/>
                </a:moveTo>
                <a:lnTo>
                  <a:pt x="6428740" y="1661921"/>
                </a:lnTo>
              </a:path>
              <a:path w="9991090" h="2898140">
                <a:moveTo>
                  <a:pt x="6493002" y="1626615"/>
                </a:moveTo>
                <a:lnTo>
                  <a:pt x="6493002" y="1692782"/>
                </a:lnTo>
              </a:path>
              <a:path w="9991090" h="2898140">
                <a:moveTo>
                  <a:pt x="6539738" y="1661921"/>
                </a:moveTo>
                <a:lnTo>
                  <a:pt x="6455029" y="1661921"/>
                </a:lnTo>
              </a:path>
              <a:path w="9991090" h="2898140">
                <a:moveTo>
                  <a:pt x="6528054" y="1626615"/>
                </a:moveTo>
                <a:lnTo>
                  <a:pt x="6528054" y="1692782"/>
                </a:lnTo>
              </a:path>
              <a:path w="9991090" h="2898140">
                <a:moveTo>
                  <a:pt x="6566027" y="1661921"/>
                </a:moveTo>
                <a:lnTo>
                  <a:pt x="6487159" y="1661921"/>
                </a:lnTo>
              </a:path>
              <a:path w="9991090" h="2898140">
                <a:moveTo>
                  <a:pt x="6539738" y="1626615"/>
                </a:moveTo>
                <a:lnTo>
                  <a:pt x="6539738" y="1692782"/>
                </a:lnTo>
              </a:path>
              <a:path w="9991090" h="2898140">
                <a:moveTo>
                  <a:pt x="6580758" y="1661921"/>
                </a:moveTo>
                <a:lnTo>
                  <a:pt x="6493002" y="1661921"/>
                </a:lnTo>
              </a:path>
              <a:path w="9991090" h="2898140">
                <a:moveTo>
                  <a:pt x="6507607" y="1626615"/>
                </a:moveTo>
                <a:lnTo>
                  <a:pt x="6507607" y="1692782"/>
                </a:lnTo>
              </a:path>
              <a:path w="9991090" h="2898140">
                <a:moveTo>
                  <a:pt x="6554343" y="1661921"/>
                </a:moveTo>
                <a:lnTo>
                  <a:pt x="6466713" y="1661921"/>
                </a:lnTo>
              </a:path>
              <a:path w="9991090" h="2898140">
                <a:moveTo>
                  <a:pt x="6539738" y="1692782"/>
                </a:moveTo>
                <a:lnTo>
                  <a:pt x="6539738" y="1759077"/>
                </a:lnTo>
              </a:path>
              <a:path w="9991090" h="2898140">
                <a:moveTo>
                  <a:pt x="6580758" y="1721484"/>
                </a:moveTo>
                <a:lnTo>
                  <a:pt x="6493002" y="1721484"/>
                </a:lnTo>
              </a:path>
              <a:path w="9991090" h="2898140">
                <a:moveTo>
                  <a:pt x="6589522" y="1730375"/>
                </a:moveTo>
                <a:lnTo>
                  <a:pt x="6589522" y="1794382"/>
                </a:lnTo>
              </a:path>
              <a:path w="9991090" h="2898140">
                <a:moveTo>
                  <a:pt x="6627495" y="1763521"/>
                </a:moveTo>
                <a:lnTo>
                  <a:pt x="6539738" y="1763521"/>
                </a:lnTo>
              </a:path>
              <a:path w="9991090" h="2898140">
                <a:moveTo>
                  <a:pt x="6566027" y="1730375"/>
                </a:moveTo>
                <a:lnTo>
                  <a:pt x="6566027" y="1794382"/>
                </a:lnTo>
              </a:path>
              <a:path w="9991090" h="2898140">
                <a:moveTo>
                  <a:pt x="6607048" y="1763521"/>
                </a:moveTo>
                <a:lnTo>
                  <a:pt x="6522211" y="1763521"/>
                </a:lnTo>
              </a:path>
              <a:path w="9991090" h="2898140">
                <a:moveTo>
                  <a:pt x="6647942" y="1730375"/>
                </a:moveTo>
                <a:lnTo>
                  <a:pt x="6647942" y="1794382"/>
                </a:lnTo>
              </a:path>
              <a:path w="9991090" h="2898140">
                <a:moveTo>
                  <a:pt x="6688835" y="1763521"/>
                </a:moveTo>
                <a:lnTo>
                  <a:pt x="6601206" y="1763521"/>
                </a:lnTo>
              </a:path>
              <a:path w="9991090" h="2898140">
                <a:moveTo>
                  <a:pt x="7109586" y="1730375"/>
                </a:moveTo>
                <a:lnTo>
                  <a:pt x="7109586" y="1794382"/>
                </a:lnTo>
              </a:path>
              <a:path w="9991090" h="2898140">
                <a:moveTo>
                  <a:pt x="7150481" y="1763521"/>
                </a:moveTo>
                <a:lnTo>
                  <a:pt x="7068693" y="1763521"/>
                </a:lnTo>
              </a:path>
              <a:path w="9991090" h="2898140">
                <a:moveTo>
                  <a:pt x="7311263" y="1730375"/>
                </a:moveTo>
                <a:lnTo>
                  <a:pt x="7311263" y="1794382"/>
                </a:lnTo>
              </a:path>
              <a:path w="9991090" h="2898140">
                <a:moveTo>
                  <a:pt x="7352157" y="1763521"/>
                </a:moveTo>
                <a:lnTo>
                  <a:pt x="7264527" y="1763521"/>
                </a:lnTo>
              </a:path>
              <a:path w="9991090" h="2898140">
                <a:moveTo>
                  <a:pt x="7325868" y="1730375"/>
                </a:moveTo>
                <a:lnTo>
                  <a:pt x="7325868" y="1794382"/>
                </a:lnTo>
              </a:path>
              <a:path w="9991090" h="2898140">
                <a:moveTo>
                  <a:pt x="7363841" y="1763521"/>
                </a:moveTo>
                <a:lnTo>
                  <a:pt x="7284974" y="1763521"/>
                </a:lnTo>
              </a:path>
              <a:path w="9991090" h="2898140">
                <a:moveTo>
                  <a:pt x="7357999" y="1772284"/>
                </a:moveTo>
                <a:lnTo>
                  <a:pt x="7357999" y="1840738"/>
                </a:lnTo>
              </a:path>
              <a:path w="9991090" h="2898140">
                <a:moveTo>
                  <a:pt x="7398893" y="1809877"/>
                </a:moveTo>
                <a:lnTo>
                  <a:pt x="7320026" y="1809877"/>
                </a:lnTo>
              </a:path>
              <a:path w="9991090" h="2898140">
                <a:moveTo>
                  <a:pt x="7393051" y="1772284"/>
                </a:moveTo>
                <a:lnTo>
                  <a:pt x="7393051" y="1840738"/>
                </a:lnTo>
              </a:path>
              <a:path w="9991090" h="2898140">
                <a:moveTo>
                  <a:pt x="7431024" y="1809877"/>
                </a:moveTo>
                <a:lnTo>
                  <a:pt x="7352157" y="1809877"/>
                </a:lnTo>
              </a:path>
              <a:path w="9991090" h="2898140">
                <a:moveTo>
                  <a:pt x="7410577" y="1772284"/>
                </a:moveTo>
                <a:lnTo>
                  <a:pt x="7410577" y="1840738"/>
                </a:lnTo>
              </a:path>
              <a:path w="9991090" h="2898140">
                <a:moveTo>
                  <a:pt x="7454392" y="1809877"/>
                </a:moveTo>
                <a:lnTo>
                  <a:pt x="7369683" y="1809877"/>
                </a:lnTo>
              </a:path>
              <a:path w="9991090" h="2898140">
                <a:moveTo>
                  <a:pt x="7454392" y="1772284"/>
                </a:moveTo>
                <a:lnTo>
                  <a:pt x="7454392" y="1840738"/>
                </a:lnTo>
              </a:path>
              <a:path w="9991090" h="2898140">
                <a:moveTo>
                  <a:pt x="7492365" y="1809877"/>
                </a:moveTo>
                <a:lnTo>
                  <a:pt x="7404734" y="1809877"/>
                </a:lnTo>
              </a:path>
              <a:path w="9991090" h="2898140">
                <a:moveTo>
                  <a:pt x="7471918" y="1772284"/>
                </a:moveTo>
                <a:lnTo>
                  <a:pt x="7471918" y="1840738"/>
                </a:lnTo>
              </a:path>
              <a:path w="9991090" h="2898140">
                <a:moveTo>
                  <a:pt x="7509891" y="1809877"/>
                </a:moveTo>
                <a:lnTo>
                  <a:pt x="7425182" y="1809877"/>
                </a:lnTo>
              </a:path>
              <a:path w="9991090" h="2898140">
                <a:moveTo>
                  <a:pt x="7398893" y="1772284"/>
                </a:moveTo>
                <a:lnTo>
                  <a:pt x="7398893" y="1840738"/>
                </a:lnTo>
              </a:path>
              <a:path w="9991090" h="2898140">
                <a:moveTo>
                  <a:pt x="7442708" y="1809877"/>
                </a:moveTo>
                <a:lnTo>
                  <a:pt x="7357999" y="1809877"/>
                </a:lnTo>
              </a:path>
              <a:path w="9991090" h="2898140">
                <a:moveTo>
                  <a:pt x="7553833" y="1772284"/>
                </a:moveTo>
                <a:lnTo>
                  <a:pt x="7553833" y="1840738"/>
                </a:lnTo>
              </a:path>
              <a:path w="9991090" h="2898140">
                <a:moveTo>
                  <a:pt x="7600569" y="1809877"/>
                </a:moveTo>
                <a:lnTo>
                  <a:pt x="7509891" y="1809877"/>
                </a:lnTo>
              </a:path>
              <a:path w="9991090" h="2898140">
                <a:moveTo>
                  <a:pt x="7600569" y="1772284"/>
                </a:moveTo>
                <a:lnTo>
                  <a:pt x="7600569" y="1840738"/>
                </a:lnTo>
              </a:path>
              <a:path w="9991090" h="2898140">
                <a:moveTo>
                  <a:pt x="7647305" y="1809877"/>
                </a:moveTo>
                <a:lnTo>
                  <a:pt x="7559675" y="1809877"/>
                </a:lnTo>
              </a:path>
              <a:path w="9991090" h="2898140">
                <a:moveTo>
                  <a:pt x="8149844" y="1772284"/>
                </a:moveTo>
                <a:lnTo>
                  <a:pt x="8149844" y="1840738"/>
                </a:lnTo>
              </a:path>
              <a:path w="9991090" h="2898140">
                <a:moveTo>
                  <a:pt x="8190865" y="1809877"/>
                </a:moveTo>
                <a:lnTo>
                  <a:pt x="8100186" y="1809877"/>
                </a:lnTo>
              </a:path>
              <a:path w="9991090" h="2898140">
                <a:moveTo>
                  <a:pt x="8190865" y="1772284"/>
                </a:moveTo>
                <a:lnTo>
                  <a:pt x="8190865" y="1840738"/>
                </a:lnTo>
              </a:path>
              <a:path w="9991090" h="2898140">
                <a:moveTo>
                  <a:pt x="8228838" y="1809877"/>
                </a:moveTo>
                <a:lnTo>
                  <a:pt x="8149844" y="1809877"/>
                </a:lnTo>
              </a:path>
              <a:path w="9991090" h="2898140">
                <a:moveTo>
                  <a:pt x="8222996" y="1772284"/>
                </a:moveTo>
                <a:lnTo>
                  <a:pt x="8222996" y="1840738"/>
                </a:lnTo>
              </a:path>
              <a:path w="9991090" h="2898140">
                <a:moveTo>
                  <a:pt x="8269732" y="1809877"/>
                </a:moveTo>
                <a:lnTo>
                  <a:pt x="8185023" y="1809877"/>
                </a:lnTo>
              </a:path>
              <a:path w="9991090" h="2898140">
                <a:moveTo>
                  <a:pt x="8258048" y="1772284"/>
                </a:moveTo>
                <a:lnTo>
                  <a:pt x="8258048" y="1840738"/>
                </a:lnTo>
              </a:path>
              <a:path w="9991090" h="2898140">
                <a:moveTo>
                  <a:pt x="8296021" y="1809877"/>
                </a:moveTo>
                <a:lnTo>
                  <a:pt x="8217154" y="1809877"/>
                </a:lnTo>
              </a:path>
              <a:path w="9991090" h="2898140">
                <a:moveTo>
                  <a:pt x="8310626" y="1772284"/>
                </a:moveTo>
                <a:lnTo>
                  <a:pt x="8310626" y="1840738"/>
                </a:lnTo>
              </a:path>
              <a:path w="9991090" h="2898140">
                <a:moveTo>
                  <a:pt x="8357361" y="1809877"/>
                </a:moveTo>
                <a:lnTo>
                  <a:pt x="8269732" y="1809877"/>
                </a:lnTo>
              </a:path>
              <a:path w="9991090" h="2898140">
                <a:moveTo>
                  <a:pt x="8331073" y="1772284"/>
                </a:moveTo>
                <a:lnTo>
                  <a:pt x="8331073" y="1840738"/>
                </a:lnTo>
              </a:path>
              <a:path w="9991090" h="2898140">
                <a:moveTo>
                  <a:pt x="8369046" y="1809877"/>
                </a:moveTo>
                <a:lnTo>
                  <a:pt x="8284336" y="1809877"/>
                </a:lnTo>
              </a:path>
              <a:path w="9991090" h="2898140">
                <a:moveTo>
                  <a:pt x="9041130" y="1772284"/>
                </a:moveTo>
                <a:lnTo>
                  <a:pt x="9041130" y="1840738"/>
                </a:lnTo>
              </a:path>
              <a:path w="9991090" h="2898140">
                <a:moveTo>
                  <a:pt x="9082024" y="1809877"/>
                </a:moveTo>
                <a:lnTo>
                  <a:pt x="8994394" y="1809877"/>
                </a:lnTo>
              </a:path>
              <a:path w="9991090" h="2898140">
                <a:moveTo>
                  <a:pt x="9093708" y="1772284"/>
                </a:moveTo>
                <a:lnTo>
                  <a:pt x="9093708" y="1840738"/>
                </a:lnTo>
              </a:path>
              <a:path w="9991090" h="2898140">
                <a:moveTo>
                  <a:pt x="9143492" y="1809877"/>
                </a:moveTo>
                <a:lnTo>
                  <a:pt x="9055735" y="1809877"/>
                </a:lnTo>
              </a:path>
              <a:path w="9991090" h="2898140">
                <a:moveTo>
                  <a:pt x="9149334" y="1772284"/>
                </a:moveTo>
                <a:lnTo>
                  <a:pt x="9149334" y="1840738"/>
                </a:lnTo>
              </a:path>
              <a:path w="9991090" h="2898140">
                <a:moveTo>
                  <a:pt x="9187307" y="1809877"/>
                </a:moveTo>
                <a:lnTo>
                  <a:pt x="9099550" y="1809877"/>
                </a:lnTo>
              </a:path>
              <a:path w="9991090" h="2898140">
                <a:moveTo>
                  <a:pt x="9295384" y="1772284"/>
                </a:moveTo>
                <a:lnTo>
                  <a:pt x="9295384" y="1840738"/>
                </a:lnTo>
              </a:path>
              <a:path w="9991090" h="2898140">
                <a:moveTo>
                  <a:pt x="9333357" y="1809877"/>
                </a:moveTo>
                <a:lnTo>
                  <a:pt x="9248648" y="1809877"/>
                </a:lnTo>
              </a:path>
              <a:path w="9991090" h="2898140">
                <a:moveTo>
                  <a:pt x="9850628" y="1772284"/>
                </a:moveTo>
                <a:lnTo>
                  <a:pt x="9850628" y="1840738"/>
                </a:lnTo>
              </a:path>
              <a:path w="9991090" h="2898140">
                <a:moveTo>
                  <a:pt x="9897364" y="1809877"/>
                </a:moveTo>
                <a:lnTo>
                  <a:pt x="9812655" y="1809877"/>
                </a:lnTo>
              </a:path>
              <a:path w="9991090" h="2898140">
                <a:moveTo>
                  <a:pt x="9952863" y="1772284"/>
                </a:moveTo>
                <a:lnTo>
                  <a:pt x="9952863" y="1840738"/>
                </a:lnTo>
              </a:path>
              <a:path w="9991090" h="2898140">
                <a:moveTo>
                  <a:pt x="9990836" y="1809877"/>
                </a:moveTo>
                <a:lnTo>
                  <a:pt x="9911969" y="1809877"/>
                </a:lnTo>
              </a:path>
            </a:pathLst>
          </a:custGeom>
          <a:ln w="19050">
            <a:solidFill>
              <a:srgbClr val="53B61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0" name="object 13">
            <a:extLst>
              <a:ext uri="{FF2B5EF4-FFF2-40B4-BE49-F238E27FC236}">
                <a16:creationId xmlns:a16="http://schemas.microsoft.com/office/drawing/2014/main" id="{C36711AD-05B1-73A3-C501-715911D645C6}"/>
              </a:ext>
            </a:extLst>
          </p:cNvPr>
          <p:cNvSpPr txBox="1"/>
          <p:nvPr/>
        </p:nvSpPr>
        <p:spPr>
          <a:xfrm>
            <a:off x="1056711" y="5048047"/>
            <a:ext cx="61030" cy="217152"/>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sz="1200" b="0" i="0" u="none" strike="noStrike" kern="0" cap="none" spc="65"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0</a:t>
            </a:r>
            <a:endParaRPr kumimoji="0" sz="12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21" name="object 14">
            <a:extLst>
              <a:ext uri="{FF2B5EF4-FFF2-40B4-BE49-F238E27FC236}">
                <a16:creationId xmlns:a16="http://schemas.microsoft.com/office/drawing/2014/main" id="{7924BB57-84E6-0655-11E9-7D80D75BFFA0}"/>
              </a:ext>
            </a:extLst>
          </p:cNvPr>
          <p:cNvSpPr txBox="1"/>
          <p:nvPr/>
        </p:nvSpPr>
        <p:spPr>
          <a:xfrm>
            <a:off x="1460045" y="5048047"/>
            <a:ext cx="55852" cy="217152"/>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sz="1200" b="0" i="0" u="none" strike="noStrike" kern="0" cap="none" spc="-5"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3</a:t>
            </a:r>
            <a:endParaRPr kumimoji="0" sz="12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22" name="object 15">
            <a:extLst>
              <a:ext uri="{FF2B5EF4-FFF2-40B4-BE49-F238E27FC236}">
                <a16:creationId xmlns:a16="http://schemas.microsoft.com/office/drawing/2014/main" id="{2231A5DC-484D-2801-7A3D-8F500F055838}"/>
              </a:ext>
            </a:extLst>
          </p:cNvPr>
          <p:cNvSpPr txBox="1"/>
          <p:nvPr/>
        </p:nvSpPr>
        <p:spPr>
          <a:xfrm>
            <a:off x="1860648" y="5048047"/>
            <a:ext cx="58071" cy="217152"/>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sz="1200" b="0" i="0" u="none" strike="noStrike" kern="0" cap="none" spc="25"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6</a:t>
            </a:r>
            <a:endParaRPr kumimoji="0" sz="12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23" name="object 16">
            <a:extLst>
              <a:ext uri="{FF2B5EF4-FFF2-40B4-BE49-F238E27FC236}">
                <a16:creationId xmlns:a16="http://schemas.microsoft.com/office/drawing/2014/main" id="{F3F91E41-12D7-BA4F-5C9D-7A635E57E623}"/>
              </a:ext>
            </a:extLst>
          </p:cNvPr>
          <p:cNvSpPr txBox="1"/>
          <p:nvPr/>
        </p:nvSpPr>
        <p:spPr>
          <a:xfrm>
            <a:off x="2262061" y="5048047"/>
            <a:ext cx="58071" cy="217152"/>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sz="1200" b="0" i="0" u="none" strike="noStrike" kern="0" cap="none" spc="25"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9</a:t>
            </a:r>
            <a:endParaRPr kumimoji="0" sz="12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24" name="object 17">
            <a:extLst>
              <a:ext uri="{FF2B5EF4-FFF2-40B4-BE49-F238E27FC236}">
                <a16:creationId xmlns:a16="http://schemas.microsoft.com/office/drawing/2014/main" id="{E8AED360-F703-32B1-1D04-982C3FC2825C}"/>
              </a:ext>
            </a:extLst>
          </p:cNvPr>
          <p:cNvSpPr txBox="1"/>
          <p:nvPr/>
        </p:nvSpPr>
        <p:spPr>
          <a:xfrm>
            <a:off x="2585148" y="5048047"/>
            <a:ext cx="217809" cy="158976"/>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sz="1200" b="0" i="0" u="none" strike="noStrike" kern="0" cap="none" spc="-4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12</a:t>
            </a:r>
            <a:endParaRPr kumimoji="0" sz="12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25" name="object 19">
            <a:extLst>
              <a:ext uri="{FF2B5EF4-FFF2-40B4-BE49-F238E27FC236}">
                <a16:creationId xmlns:a16="http://schemas.microsoft.com/office/drawing/2014/main" id="{C9D3239F-B5E9-9F3E-66DE-353A9C274C74}"/>
              </a:ext>
            </a:extLst>
          </p:cNvPr>
          <p:cNvSpPr txBox="1"/>
          <p:nvPr/>
        </p:nvSpPr>
        <p:spPr>
          <a:xfrm>
            <a:off x="3793613" y="5048047"/>
            <a:ext cx="217809" cy="158976"/>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sz="1200" b="0" i="0" u="none" strike="noStrike" kern="0" cap="none" spc="-5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21</a:t>
            </a:r>
            <a:endParaRPr kumimoji="0" sz="12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26" name="object 20">
            <a:extLst>
              <a:ext uri="{FF2B5EF4-FFF2-40B4-BE49-F238E27FC236}">
                <a16:creationId xmlns:a16="http://schemas.microsoft.com/office/drawing/2014/main" id="{5DD91D8D-1F88-CB9F-7DC2-422A824CB789}"/>
              </a:ext>
            </a:extLst>
          </p:cNvPr>
          <p:cNvSpPr txBox="1"/>
          <p:nvPr/>
        </p:nvSpPr>
        <p:spPr>
          <a:xfrm>
            <a:off x="4196434" y="5048047"/>
            <a:ext cx="216530" cy="158976"/>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sz="1200" b="0" i="0" u="none" strike="noStrike" kern="0" cap="none" spc="-25"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24</a:t>
            </a:r>
            <a:endParaRPr kumimoji="0" sz="12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27" name="object 21">
            <a:extLst>
              <a:ext uri="{FF2B5EF4-FFF2-40B4-BE49-F238E27FC236}">
                <a16:creationId xmlns:a16="http://schemas.microsoft.com/office/drawing/2014/main" id="{C06DFA71-4884-001C-5E5A-A3C8051448D6}"/>
              </a:ext>
            </a:extLst>
          </p:cNvPr>
          <p:cNvSpPr txBox="1"/>
          <p:nvPr/>
        </p:nvSpPr>
        <p:spPr>
          <a:xfrm>
            <a:off x="4597976" y="5048047"/>
            <a:ext cx="216530" cy="158976"/>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sz="1200" b="0" i="0" u="none" strike="noStrike" kern="0" cap="none" spc="-35"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27</a:t>
            </a:r>
            <a:endParaRPr kumimoji="0" sz="12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28" name="object 22">
            <a:extLst>
              <a:ext uri="{FF2B5EF4-FFF2-40B4-BE49-F238E27FC236}">
                <a16:creationId xmlns:a16="http://schemas.microsoft.com/office/drawing/2014/main" id="{50E49B67-BA70-C80F-926D-645D659E5427}"/>
              </a:ext>
            </a:extLst>
          </p:cNvPr>
          <p:cNvSpPr txBox="1"/>
          <p:nvPr/>
        </p:nvSpPr>
        <p:spPr>
          <a:xfrm>
            <a:off x="4999519" y="5048047"/>
            <a:ext cx="216530" cy="158976"/>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sz="1200" b="0" i="0" u="none" strike="noStrike" kern="0" cap="none" spc="-25"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30</a:t>
            </a:r>
            <a:endParaRPr kumimoji="0" sz="12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29" name="object 23">
            <a:extLst>
              <a:ext uri="{FF2B5EF4-FFF2-40B4-BE49-F238E27FC236}">
                <a16:creationId xmlns:a16="http://schemas.microsoft.com/office/drawing/2014/main" id="{F98A6552-544C-A059-9F29-1DAC08B78F88}"/>
              </a:ext>
            </a:extLst>
          </p:cNvPr>
          <p:cNvSpPr txBox="1"/>
          <p:nvPr/>
        </p:nvSpPr>
        <p:spPr>
          <a:xfrm>
            <a:off x="5345013" y="5048047"/>
            <a:ext cx="271429" cy="158976"/>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sz="1200" b="0" i="0" u="none" strike="noStrike" kern="0" cap="none" spc="-25"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33</a:t>
            </a:r>
            <a:endParaRPr kumimoji="0" sz="12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30" name="object 24">
            <a:extLst>
              <a:ext uri="{FF2B5EF4-FFF2-40B4-BE49-F238E27FC236}">
                <a16:creationId xmlns:a16="http://schemas.microsoft.com/office/drawing/2014/main" id="{DD64220B-C66D-4DFE-2A8A-AA0D2C2CEA28}"/>
              </a:ext>
            </a:extLst>
          </p:cNvPr>
          <p:cNvSpPr txBox="1"/>
          <p:nvPr/>
        </p:nvSpPr>
        <p:spPr>
          <a:xfrm>
            <a:off x="600019" y="2755397"/>
            <a:ext cx="184666" cy="1620148"/>
          </a:xfrm>
          <a:prstGeom prst="rect">
            <a:avLst/>
          </a:prstGeom>
        </p:spPr>
        <p:txBody>
          <a:bodyPr vert="vert270" wrap="square" lIns="0" tIns="14604" rIns="0" bIns="0" rtlCol="0">
            <a:spAutoFit/>
          </a:bodyPr>
          <a:lstStyle/>
          <a:p>
            <a:pPr marL="12700" marR="0" lvl="0" indent="0" algn="ctr" defTabSz="914400" rtl="0" eaLnBrk="1" fontAlgn="auto" latinLnBrk="0" hangingPunct="1">
              <a:lnSpc>
                <a:spcPct val="100000"/>
              </a:lnSpc>
              <a:spcBef>
                <a:spcPts val="114"/>
              </a:spcBef>
              <a:spcAft>
                <a:spcPts val="0"/>
              </a:spcAft>
              <a:buClrTx/>
              <a:buSzTx/>
              <a:buFontTx/>
              <a:buNone/>
              <a:tabLst/>
              <a:defRPr/>
            </a:pPr>
            <a:r>
              <a:rPr kumimoji="0" lang="en-US" sz="1200" b="1" i="0" u="none" strike="noStrike" kern="0" cap="none" spc="-35" normalizeH="0" baseline="0" noProof="0">
                <a:ln>
                  <a:noFill/>
                </a:ln>
                <a:solidFill>
                  <a:srgbClr val="0E2841"/>
                </a:solidFill>
                <a:effectLst/>
                <a:uLnTx/>
                <a:uFillTx/>
                <a:latin typeface="Calibri" panose="020F0502020204030204" pitchFamily="34" charset="0"/>
                <a:ea typeface="+mn-ea"/>
                <a:cs typeface="Calibri" panose="020F0502020204030204" pitchFamily="34" charset="0"/>
              </a:rPr>
              <a:t>PFS, </a:t>
            </a:r>
            <a:r>
              <a:rPr kumimoji="0" lang="en-US" sz="1200" b="1" i="0" u="none" strike="noStrike" kern="0" cap="none" spc="60" normalizeH="0" baseline="0" noProof="0">
                <a:ln>
                  <a:noFill/>
                </a:ln>
                <a:solidFill>
                  <a:srgbClr val="0E2841"/>
                </a:solidFill>
                <a:effectLst/>
                <a:uLnTx/>
                <a:uFillTx/>
                <a:latin typeface="Calibri" panose="020F0502020204030204" pitchFamily="34" charset="0"/>
                <a:ea typeface="+mn-ea"/>
                <a:cs typeface="Calibri" panose="020F0502020204030204" pitchFamily="34" charset="0"/>
              </a:rPr>
              <a:t>%</a:t>
            </a:r>
            <a:endParaRPr kumimoji="0" lang="en-US" sz="1200" b="0" i="0" u="none" strike="noStrike" kern="0" cap="none" spc="0" normalizeH="0" baseline="0" noProof="0">
              <a:ln>
                <a:noFill/>
              </a:ln>
              <a:solidFill>
                <a:srgbClr val="0E2841"/>
              </a:solidFill>
              <a:effectLst/>
              <a:uLnTx/>
              <a:uFillTx/>
              <a:latin typeface="Calibri" panose="020F0502020204030204" pitchFamily="34" charset="0"/>
              <a:ea typeface="+mn-ea"/>
              <a:cs typeface="Calibri" panose="020F0502020204030204" pitchFamily="34" charset="0"/>
            </a:endParaRPr>
          </a:p>
        </p:txBody>
      </p:sp>
      <p:sp>
        <p:nvSpPr>
          <p:cNvPr id="31" name="object 26">
            <a:extLst>
              <a:ext uri="{FF2B5EF4-FFF2-40B4-BE49-F238E27FC236}">
                <a16:creationId xmlns:a16="http://schemas.microsoft.com/office/drawing/2014/main" id="{DA8EEB00-DB7E-072B-E9D2-7F38233EDEA1}"/>
              </a:ext>
            </a:extLst>
          </p:cNvPr>
          <p:cNvSpPr/>
          <p:nvPr/>
        </p:nvSpPr>
        <p:spPr>
          <a:xfrm>
            <a:off x="1100875" y="2063738"/>
            <a:ext cx="3870304" cy="2142712"/>
          </a:xfrm>
          <a:custGeom>
            <a:avLst/>
            <a:gdLst/>
            <a:ahLst/>
            <a:cxnLst/>
            <a:rect l="l" t="t" r="r" b="b"/>
            <a:pathLst>
              <a:path w="9107805" h="2080260">
                <a:moveTo>
                  <a:pt x="0" y="0"/>
                </a:moveTo>
                <a:lnTo>
                  <a:pt x="51650" y="0"/>
                </a:lnTo>
                <a:lnTo>
                  <a:pt x="51650" y="13842"/>
                </a:lnTo>
                <a:lnTo>
                  <a:pt x="133350" y="13842"/>
                </a:lnTo>
                <a:lnTo>
                  <a:pt x="133350" y="34671"/>
                </a:lnTo>
                <a:lnTo>
                  <a:pt x="160781" y="34671"/>
                </a:lnTo>
                <a:lnTo>
                  <a:pt x="160781" y="55244"/>
                </a:lnTo>
                <a:lnTo>
                  <a:pt x="185038" y="55244"/>
                </a:lnTo>
                <a:lnTo>
                  <a:pt x="185038" y="71500"/>
                </a:lnTo>
                <a:lnTo>
                  <a:pt x="312293" y="71500"/>
                </a:lnTo>
                <a:lnTo>
                  <a:pt x="312293" y="80644"/>
                </a:lnTo>
                <a:lnTo>
                  <a:pt x="385063" y="80644"/>
                </a:lnTo>
                <a:lnTo>
                  <a:pt x="385063" y="92075"/>
                </a:lnTo>
                <a:lnTo>
                  <a:pt x="418210" y="92075"/>
                </a:lnTo>
                <a:lnTo>
                  <a:pt x="418210" y="117475"/>
                </a:lnTo>
                <a:lnTo>
                  <a:pt x="485139" y="117475"/>
                </a:lnTo>
                <a:lnTo>
                  <a:pt x="485139" y="126746"/>
                </a:lnTo>
                <a:lnTo>
                  <a:pt x="585088" y="126746"/>
                </a:lnTo>
                <a:lnTo>
                  <a:pt x="585088" y="161162"/>
                </a:lnTo>
                <a:lnTo>
                  <a:pt x="667004" y="161162"/>
                </a:lnTo>
                <a:lnTo>
                  <a:pt x="667004" y="186562"/>
                </a:lnTo>
                <a:lnTo>
                  <a:pt x="700277" y="186562"/>
                </a:lnTo>
                <a:lnTo>
                  <a:pt x="700277" y="214249"/>
                </a:lnTo>
                <a:lnTo>
                  <a:pt x="985393" y="214249"/>
                </a:lnTo>
                <a:lnTo>
                  <a:pt x="985393" y="228091"/>
                </a:lnTo>
                <a:lnTo>
                  <a:pt x="1152017" y="228091"/>
                </a:lnTo>
                <a:lnTo>
                  <a:pt x="1152017" y="239649"/>
                </a:lnTo>
                <a:lnTo>
                  <a:pt x="1218692" y="239649"/>
                </a:lnTo>
                <a:lnTo>
                  <a:pt x="1218692" y="269493"/>
                </a:lnTo>
                <a:lnTo>
                  <a:pt x="1267206" y="269493"/>
                </a:lnTo>
                <a:lnTo>
                  <a:pt x="1267206" y="299465"/>
                </a:lnTo>
                <a:lnTo>
                  <a:pt x="1294638" y="299465"/>
                </a:lnTo>
                <a:lnTo>
                  <a:pt x="1294638" y="340994"/>
                </a:lnTo>
                <a:lnTo>
                  <a:pt x="1352042" y="340994"/>
                </a:lnTo>
                <a:lnTo>
                  <a:pt x="1352042" y="361568"/>
                </a:lnTo>
                <a:lnTo>
                  <a:pt x="1427988" y="361568"/>
                </a:lnTo>
                <a:lnTo>
                  <a:pt x="1427988" y="375412"/>
                </a:lnTo>
                <a:lnTo>
                  <a:pt x="1567307" y="375412"/>
                </a:lnTo>
                <a:lnTo>
                  <a:pt x="1567307" y="386968"/>
                </a:lnTo>
                <a:lnTo>
                  <a:pt x="1634108" y="386968"/>
                </a:lnTo>
                <a:lnTo>
                  <a:pt x="1634108" y="400812"/>
                </a:lnTo>
                <a:lnTo>
                  <a:pt x="1661414" y="400812"/>
                </a:lnTo>
                <a:lnTo>
                  <a:pt x="1661414" y="426085"/>
                </a:lnTo>
                <a:lnTo>
                  <a:pt x="1728089" y="426085"/>
                </a:lnTo>
                <a:lnTo>
                  <a:pt x="1728089" y="442340"/>
                </a:lnTo>
                <a:lnTo>
                  <a:pt x="1794764" y="442340"/>
                </a:lnTo>
                <a:lnTo>
                  <a:pt x="1794764" y="451485"/>
                </a:lnTo>
                <a:lnTo>
                  <a:pt x="1813052" y="451485"/>
                </a:lnTo>
                <a:lnTo>
                  <a:pt x="1813052" y="472313"/>
                </a:lnTo>
                <a:lnTo>
                  <a:pt x="1901063" y="472313"/>
                </a:lnTo>
                <a:lnTo>
                  <a:pt x="1901063" y="476885"/>
                </a:lnTo>
                <a:lnTo>
                  <a:pt x="2006981" y="476885"/>
                </a:lnTo>
                <a:lnTo>
                  <a:pt x="2006981" y="497586"/>
                </a:lnTo>
                <a:lnTo>
                  <a:pt x="2028317" y="497586"/>
                </a:lnTo>
                <a:lnTo>
                  <a:pt x="2028317" y="509142"/>
                </a:lnTo>
                <a:lnTo>
                  <a:pt x="2055495" y="509142"/>
                </a:lnTo>
                <a:lnTo>
                  <a:pt x="2055495" y="522986"/>
                </a:lnTo>
                <a:lnTo>
                  <a:pt x="2079752" y="522986"/>
                </a:lnTo>
                <a:lnTo>
                  <a:pt x="2079752" y="578230"/>
                </a:lnTo>
                <a:lnTo>
                  <a:pt x="2101087" y="578230"/>
                </a:lnTo>
                <a:lnTo>
                  <a:pt x="2101087" y="594232"/>
                </a:lnTo>
                <a:lnTo>
                  <a:pt x="2122170" y="594232"/>
                </a:lnTo>
                <a:lnTo>
                  <a:pt x="2122170" y="635762"/>
                </a:lnTo>
                <a:lnTo>
                  <a:pt x="2140331" y="635762"/>
                </a:lnTo>
                <a:lnTo>
                  <a:pt x="2140331" y="753237"/>
                </a:lnTo>
                <a:lnTo>
                  <a:pt x="2167762" y="753237"/>
                </a:lnTo>
                <a:lnTo>
                  <a:pt x="2167762" y="792479"/>
                </a:lnTo>
                <a:lnTo>
                  <a:pt x="2188845" y="792479"/>
                </a:lnTo>
                <a:lnTo>
                  <a:pt x="2188845" y="813053"/>
                </a:lnTo>
                <a:lnTo>
                  <a:pt x="2200910" y="813053"/>
                </a:lnTo>
                <a:lnTo>
                  <a:pt x="2200910" y="854582"/>
                </a:lnTo>
                <a:lnTo>
                  <a:pt x="2213102" y="854582"/>
                </a:lnTo>
                <a:lnTo>
                  <a:pt x="2213102" y="884554"/>
                </a:lnTo>
                <a:lnTo>
                  <a:pt x="2228342" y="884554"/>
                </a:lnTo>
                <a:lnTo>
                  <a:pt x="2228342" y="918972"/>
                </a:lnTo>
                <a:lnTo>
                  <a:pt x="2295017" y="918972"/>
                </a:lnTo>
                <a:lnTo>
                  <a:pt x="2295017" y="944499"/>
                </a:lnTo>
                <a:lnTo>
                  <a:pt x="2334514" y="944499"/>
                </a:lnTo>
                <a:lnTo>
                  <a:pt x="2334514" y="960627"/>
                </a:lnTo>
                <a:lnTo>
                  <a:pt x="2373884" y="960627"/>
                </a:lnTo>
                <a:lnTo>
                  <a:pt x="2373884" y="981328"/>
                </a:lnTo>
                <a:lnTo>
                  <a:pt x="2395220" y="981328"/>
                </a:lnTo>
                <a:lnTo>
                  <a:pt x="2395220" y="990473"/>
                </a:lnTo>
                <a:lnTo>
                  <a:pt x="2555747" y="990473"/>
                </a:lnTo>
                <a:lnTo>
                  <a:pt x="2555747" y="1006728"/>
                </a:lnTo>
                <a:lnTo>
                  <a:pt x="2640584" y="1006728"/>
                </a:lnTo>
                <a:lnTo>
                  <a:pt x="2640584" y="1022730"/>
                </a:lnTo>
                <a:lnTo>
                  <a:pt x="2701162" y="1022730"/>
                </a:lnTo>
                <a:lnTo>
                  <a:pt x="2701162" y="1036574"/>
                </a:lnTo>
                <a:lnTo>
                  <a:pt x="2728595" y="1036574"/>
                </a:lnTo>
                <a:lnTo>
                  <a:pt x="2728595" y="1048130"/>
                </a:lnTo>
                <a:lnTo>
                  <a:pt x="2740660" y="1048130"/>
                </a:lnTo>
                <a:lnTo>
                  <a:pt x="2740660" y="1061974"/>
                </a:lnTo>
                <a:lnTo>
                  <a:pt x="2756027" y="1061974"/>
                </a:lnTo>
                <a:lnTo>
                  <a:pt x="2756027" y="1077976"/>
                </a:lnTo>
                <a:lnTo>
                  <a:pt x="2780284" y="1077976"/>
                </a:lnTo>
                <a:lnTo>
                  <a:pt x="2780284" y="1087247"/>
                </a:lnTo>
                <a:lnTo>
                  <a:pt x="2795270" y="1087247"/>
                </a:lnTo>
                <a:lnTo>
                  <a:pt x="2795270" y="1098803"/>
                </a:lnTo>
                <a:lnTo>
                  <a:pt x="2855848" y="1098803"/>
                </a:lnTo>
                <a:lnTo>
                  <a:pt x="2855848" y="1112647"/>
                </a:lnTo>
                <a:lnTo>
                  <a:pt x="2928620" y="1112647"/>
                </a:lnTo>
                <a:lnTo>
                  <a:pt x="2928620" y="1137919"/>
                </a:lnTo>
                <a:lnTo>
                  <a:pt x="2968117" y="1137919"/>
                </a:lnTo>
                <a:lnTo>
                  <a:pt x="2968117" y="1149477"/>
                </a:lnTo>
                <a:lnTo>
                  <a:pt x="2989198" y="1149477"/>
                </a:lnTo>
                <a:lnTo>
                  <a:pt x="2989198" y="1204722"/>
                </a:lnTo>
                <a:lnTo>
                  <a:pt x="3007486" y="1204722"/>
                </a:lnTo>
                <a:lnTo>
                  <a:pt x="3007486" y="1276223"/>
                </a:lnTo>
                <a:lnTo>
                  <a:pt x="3022727" y="1276223"/>
                </a:lnTo>
                <a:lnTo>
                  <a:pt x="3022727" y="1322324"/>
                </a:lnTo>
                <a:lnTo>
                  <a:pt x="3061970" y="1322324"/>
                </a:lnTo>
                <a:lnTo>
                  <a:pt x="3061970" y="1361313"/>
                </a:lnTo>
                <a:lnTo>
                  <a:pt x="3080131" y="1361313"/>
                </a:lnTo>
                <a:lnTo>
                  <a:pt x="3080131" y="1407540"/>
                </a:lnTo>
                <a:lnTo>
                  <a:pt x="3095497" y="1407540"/>
                </a:lnTo>
                <a:lnTo>
                  <a:pt x="3095497" y="1414399"/>
                </a:lnTo>
                <a:lnTo>
                  <a:pt x="3146806" y="1414399"/>
                </a:lnTo>
                <a:lnTo>
                  <a:pt x="3146806" y="1439799"/>
                </a:lnTo>
                <a:lnTo>
                  <a:pt x="3280409" y="1439799"/>
                </a:lnTo>
                <a:lnTo>
                  <a:pt x="3280409" y="1453641"/>
                </a:lnTo>
                <a:lnTo>
                  <a:pt x="3513708" y="1453641"/>
                </a:lnTo>
                <a:lnTo>
                  <a:pt x="3513708" y="1469643"/>
                </a:lnTo>
                <a:lnTo>
                  <a:pt x="3562223" y="1469643"/>
                </a:lnTo>
                <a:lnTo>
                  <a:pt x="3562223" y="1483487"/>
                </a:lnTo>
                <a:lnTo>
                  <a:pt x="3813936" y="1483487"/>
                </a:lnTo>
                <a:lnTo>
                  <a:pt x="3813936" y="1499615"/>
                </a:lnTo>
                <a:lnTo>
                  <a:pt x="3862451" y="1499615"/>
                </a:lnTo>
                <a:lnTo>
                  <a:pt x="3862451" y="1529461"/>
                </a:lnTo>
                <a:lnTo>
                  <a:pt x="3901948" y="1529461"/>
                </a:lnTo>
                <a:lnTo>
                  <a:pt x="3901948" y="1561718"/>
                </a:lnTo>
                <a:lnTo>
                  <a:pt x="3929126" y="1561718"/>
                </a:lnTo>
                <a:lnTo>
                  <a:pt x="3929126" y="1587118"/>
                </a:lnTo>
                <a:lnTo>
                  <a:pt x="3941191" y="1587118"/>
                </a:lnTo>
                <a:lnTo>
                  <a:pt x="3941191" y="1621789"/>
                </a:lnTo>
                <a:lnTo>
                  <a:pt x="4568952" y="1621789"/>
                </a:lnTo>
                <a:lnTo>
                  <a:pt x="4568952" y="1637791"/>
                </a:lnTo>
                <a:lnTo>
                  <a:pt x="4656708" y="1637791"/>
                </a:lnTo>
                <a:lnTo>
                  <a:pt x="4656708" y="1651635"/>
                </a:lnTo>
                <a:lnTo>
                  <a:pt x="4684141" y="1651635"/>
                </a:lnTo>
                <a:lnTo>
                  <a:pt x="4684141" y="1672463"/>
                </a:lnTo>
                <a:lnTo>
                  <a:pt x="4735576" y="1672463"/>
                </a:lnTo>
                <a:lnTo>
                  <a:pt x="4735576" y="1734565"/>
                </a:lnTo>
                <a:lnTo>
                  <a:pt x="4784090" y="1734565"/>
                </a:lnTo>
                <a:lnTo>
                  <a:pt x="4784090" y="1743710"/>
                </a:lnTo>
                <a:lnTo>
                  <a:pt x="4808347" y="1743710"/>
                </a:lnTo>
                <a:lnTo>
                  <a:pt x="4808347" y="1769110"/>
                </a:lnTo>
                <a:lnTo>
                  <a:pt x="5590539" y="1769110"/>
                </a:lnTo>
                <a:lnTo>
                  <a:pt x="5590539" y="1789811"/>
                </a:lnTo>
                <a:lnTo>
                  <a:pt x="5729985" y="1789811"/>
                </a:lnTo>
                <a:lnTo>
                  <a:pt x="5729985" y="1815211"/>
                </a:lnTo>
                <a:lnTo>
                  <a:pt x="5817997" y="1815211"/>
                </a:lnTo>
                <a:lnTo>
                  <a:pt x="5817997" y="1845055"/>
                </a:lnTo>
                <a:lnTo>
                  <a:pt x="6445504" y="1845055"/>
                </a:lnTo>
                <a:lnTo>
                  <a:pt x="6445504" y="1875027"/>
                </a:lnTo>
                <a:lnTo>
                  <a:pt x="6463664" y="1875027"/>
                </a:lnTo>
                <a:lnTo>
                  <a:pt x="6463664" y="1907286"/>
                </a:lnTo>
                <a:lnTo>
                  <a:pt x="8097774" y="1907286"/>
                </a:lnTo>
                <a:lnTo>
                  <a:pt x="8097774" y="1988058"/>
                </a:lnTo>
                <a:lnTo>
                  <a:pt x="8170545" y="1988058"/>
                </a:lnTo>
                <a:lnTo>
                  <a:pt x="8170545" y="2080133"/>
                </a:lnTo>
                <a:lnTo>
                  <a:pt x="9107424" y="2080133"/>
                </a:lnTo>
              </a:path>
            </a:pathLst>
          </a:custGeom>
          <a:ln w="19050">
            <a:solidFill>
              <a:schemeClr val="accent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2" name="object 27">
            <a:extLst>
              <a:ext uri="{FF2B5EF4-FFF2-40B4-BE49-F238E27FC236}">
                <a16:creationId xmlns:a16="http://schemas.microsoft.com/office/drawing/2014/main" id="{8D32F486-EC65-DE99-EB8D-91F8FD4B3632}"/>
              </a:ext>
            </a:extLst>
          </p:cNvPr>
          <p:cNvSpPr/>
          <p:nvPr/>
        </p:nvSpPr>
        <p:spPr>
          <a:xfrm>
            <a:off x="1100875" y="2063738"/>
            <a:ext cx="4181968" cy="2580935"/>
          </a:xfrm>
          <a:custGeom>
            <a:avLst/>
            <a:gdLst/>
            <a:ahLst/>
            <a:cxnLst/>
            <a:rect l="l" t="t" r="r" b="b"/>
            <a:pathLst>
              <a:path w="9841230" h="2505710">
                <a:moveTo>
                  <a:pt x="0" y="0"/>
                </a:moveTo>
                <a:lnTo>
                  <a:pt x="60617" y="0"/>
                </a:lnTo>
                <a:lnTo>
                  <a:pt x="60617" y="25400"/>
                </a:lnTo>
                <a:lnTo>
                  <a:pt x="78866" y="25400"/>
                </a:lnTo>
                <a:lnTo>
                  <a:pt x="78866" y="45974"/>
                </a:lnTo>
                <a:lnTo>
                  <a:pt x="151510" y="45974"/>
                </a:lnTo>
                <a:lnTo>
                  <a:pt x="151510" y="59816"/>
                </a:lnTo>
                <a:lnTo>
                  <a:pt x="360806" y="59816"/>
                </a:lnTo>
                <a:lnTo>
                  <a:pt x="360806" y="80644"/>
                </a:lnTo>
                <a:lnTo>
                  <a:pt x="406145" y="80644"/>
                </a:lnTo>
                <a:lnTo>
                  <a:pt x="406145" y="92075"/>
                </a:lnTo>
                <a:lnTo>
                  <a:pt x="478917" y="92075"/>
                </a:lnTo>
                <a:lnTo>
                  <a:pt x="478917" y="96647"/>
                </a:lnTo>
                <a:lnTo>
                  <a:pt x="500252" y="96647"/>
                </a:lnTo>
                <a:lnTo>
                  <a:pt x="500252" y="110489"/>
                </a:lnTo>
                <a:lnTo>
                  <a:pt x="521334" y="110489"/>
                </a:lnTo>
                <a:lnTo>
                  <a:pt x="521334" y="122047"/>
                </a:lnTo>
                <a:lnTo>
                  <a:pt x="560832" y="122047"/>
                </a:lnTo>
                <a:lnTo>
                  <a:pt x="560832" y="131317"/>
                </a:lnTo>
                <a:lnTo>
                  <a:pt x="621411" y="131317"/>
                </a:lnTo>
                <a:lnTo>
                  <a:pt x="621411" y="172719"/>
                </a:lnTo>
                <a:lnTo>
                  <a:pt x="667004" y="172719"/>
                </a:lnTo>
                <a:lnTo>
                  <a:pt x="667004" y="193548"/>
                </a:lnTo>
                <a:lnTo>
                  <a:pt x="748792" y="193548"/>
                </a:lnTo>
                <a:lnTo>
                  <a:pt x="748792" y="202691"/>
                </a:lnTo>
                <a:lnTo>
                  <a:pt x="1067181" y="202691"/>
                </a:lnTo>
                <a:lnTo>
                  <a:pt x="1067181" y="218693"/>
                </a:lnTo>
                <a:lnTo>
                  <a:pt x="1143000" y="218693"/>
                </a:lnTo>
                <a:lnTo>
                  <a:pt x="1143000" y="227964"/>
                </a:lnTo>
                <a:lnTo>
                  <a:pt x="1176274" y="227964"/>
                </a:lnTo>
                <a:lnTo>
                  <a:pt x="1176274" y="244093"/>
                </a:lnTo>
                <a:lnTo>
                  <a:pt x="1267206" y="244093"/>
                </a:lnTo>
                <a:lnTo>
                  <a:pt x="1267206" y="290194"/>
                </a:lnTo>
                <a:lnTo>
                  <a:pt x="1294638" y="290194"/>
                </a:lnTo>
                <a:lnTo>
                  <a:pt x="1294638" y="299338"/>
                </a:lnTo>
                <a:lnTo>
                  <a:pt x="1309624" y="299338"/>
                </a:lnTo>
                <a:lnTo>
                  <a:pt x="1309624" y="356997"/>
                </a:lnTo>
                <a:lnTo>
                  <a:pt x="1321689" y="356997"/>
                </a:lnTo>
                <a:lnTo>
                  <a:pt x="1321689" y="370839"/>
                </a:lnTo>
                <a:lnTo>
                  <a:pt x="1427988" y="370839"/>
                </a:lnTo>
                <a:lnTo>
                  <a:pt x="1427988" y="386841"/>
                </a:lnTo>
                <a:lnTo>
                  <a:pt x="1482470" y="386841"/>
                </a:lnTo>
                <a:lnTo>
                  <a:pt x="1482470" y="407669"/>
                </a:lnTo>
                <a:lnTo>
                  <a:pt x="1670431" y="407669"/>
                </a:lnTo>
                <a:lnTo>
                  <a:pt x="1670431" y="421386"/>
                </a:lnTo>
                <a:lnTo>
                  <a:pt x="1694688" y="421386"/>
                </a:lnTo>
                <a:lnTo>
                  <a:pt x="1694688" y="437514"/>
                </a:lnTo>
                <a:lnTo>
                  <a:pt x="1728089" y="437514"/>
                </a:lnTo>
                <a:lnTo>
                  <a:pt x="1728089" y="446659"/>
                </a:lnTo>
                <a:lnTo>
                  <a:pt x="1797684" y="446659"/>
                </a:lnTo>
                <a:lnTo>
                  <a:pt x="1797684" y="492887"/>
                </a:lnTo>
                <a:lnTo>
                  <a:pt x="1821942" y="492887"/>
                </a:lnTo>
                <a:lnTo>
                  <a:pt x="1821942" y="508888"/>
                </a:lnTo>
                <a:lnTo>
                  <a:pt x="1937131" y="508888"/>
                </a:lnTo>
                <a:lnTo>
                  <a:pt x="1937131" y="525144"/>
                </a:lnTo>
                <a:lnTo>
                  <a:pt x="1955292" y="525144"/>
                </a:lnTo>
                <a:lnTo>
                  <a:pt x="1955292" y="575690"/>
                </a:lnTo>
                <a:lnTo>
                  <a:pt x="1976627" y="575690"/>
                </a:lnTo>
                <a:lnTo>
                  <a:pt x="1976627" y="596391"/>
                </a:lnTo>
                <a:lnTo>
                  <a:pt x="2015998" y="596391"/>
                </a:lnTo>
                <a:lnTo>
                  <a:pt x="2015998" y="610107"/>
                </a:lnTo>
                <a:lnTo>
                  <a:pt x="2064511" y="610107"/>
                </a:lnTo>
                <a:lnTo>
                  <a:pt x="2064511" y="651763"/>
                </a:lnTo>
                <a:lnTo>
                  <a:pt x="2082672" y="651763"/>
                </a:lnTo>
                <a:lnTo>
                  <a:pt x="2082672" y="732281"/>
                </a:lnTo>
                <a:lnTo>
                  <a:pt x="2110105" y="732281"/>
                </a:lnTo>
                <a:lnTo>
                  <a:pt x="2110105" y="773684"/>
                </a:lnTo>
                <a:lnTo>
                  <a:pt x="2131186" y="773684"/>
                </a:lnTo>
                <a:lnTo>
                  <a:pt x="2131186" y="840486"/>
                </a:lnTo>
                <a:lnTo>
                  <a:pt x="2143252" y="840486"/>
                </a:lnTo>
                <a:lnTo>
                  <a:pt x="2143252" y="930401"/>
                </a:lnTo>
                <a:lnTo>
                  <a:pt x="2158492" y="930401"/>
                </a:lnTo>
                <a:lnTo>
                  <a:pt x="2158492" y="971803"/>
                </a:lnTo>
                <a:lnTo>
                  <a:pt x="2170684" y="971803"/>
                </a:lnTo>
                <a:lnTo>
                  <a:pt x="2170684" y="1008634"/>
                </a:lnTo>
                <a:lnTo>
                  <a:pt x="2182748" y="1008634"/>
                </a:lnTo>
                <a:lnTo>
                  <a:pt x="2182748" y="1027049"/>
                </a:lnTo>
                <a:lnTo>
                  <a:pt x="2198116" y="1027049"/>
                </a:lnTo>
                <a:lnTo>
                  <a:pt x="2198116" y="1054607"/>
                </a:lnTo>
                <a:lnTo>
                  <a:pt x="2210181" y="1054607"/>
                </a:lnTo>
                <a:lnTo>
                  <a:pt x="2210181" y="1080007"/>
                </a:lnTo>
                <a:lnTo>
                  <a:pt x="2231262" y="1080007"/>
                </a:lnTo>
                <a:lnTo>
                  <a:pt x="2231262" y="1123823"/>
                </a:lnTo>
                <a:lnTo>
                  <a:pt x="2249423" y="1123823"/>
                </a:lnTo>
                <a:lnTo>
                  <a:pt x="2249423" y="1139825"/>
                </a:lnTo>
                <a:lnTo>
                  <a:pt x="2304034" y="1139825"/>
                </a:lnTo>
                <a:lnTo>
                  <a:pt x="2304034" y="1156080"/>
                </a:lnTo>
                <a:lnTo>
                  <a:pt x="2370709" y="1156080"/>
                </a:lnTo>
                <a:lnTo>
                  <a:pt x="2370709" y="1165225"/>
                </a:lnTo>
                <a:lnTo>
                  <a:pt x="2452623" y="1165225"/>
                </a:lnTo>
                <a:lnTo>
                  <a:pt x="2452623" y="1176654"/>
                </a:lnTo>
                <a:lnTo>
                  <a:pt x="2491994" y="1176654"/>
                </a:lnTo>
                <a:lnTo>
                  <a:pt x="2491994" y="1195069"/>
                </a:lnTo>
                <a:lnTo>
                  <a:pt x="2537586" y="1195069"/>
                </a:lnTo>
                <a:lnTo>
                  <a:pt x="2537586" y="1206753"/>
                </a:lnTo>
                <a:lnTo>
                  <a:pt x="2576830" y="1206753"/>
                </a:lnTo>
                <a:lnTo>
                  <a:pt x="2576830" y="1220469"/>
                </a:lnTo>
                <a:lnTo>
                  <a:pt x="2719451" y="1220469"/>
                </a:lnTo>
                <a:lnTo>
                  <a:pt x="2719451" y="1227327"/>
                </a:lnTo>
                <a:lnTo>
                  <a:pt x="2743581" y="1227327"/>
                </a:lnTo>
                <a:lnTo>
                  <a:pt x="2743581" y="1248155"/>
                </a:lnTo>
                <a:lnTo>
                  <a:pt x="2798191" y="1248155"/>
                </a:lnTo>
                <a:lnTo>
                  <a:pt x="2798191" y="1273555"/>
                </a:lnTo>
                <a:lnTo>
                  <a:pt x="2858770" y="1273555"/>
                </a:lnTo>
                <a:lnTo>
                  <a:pt x="2858770" y="1287399"/>
                </a:lnTo>
                <a:lnTo>
                  <a:pt x="2937636" y="1287399"/>
                </a:lnTo>
                <a:lnTo>
                  <a:pt x="2937636" y="1374775"/>
                </a:lnTo>
                <a:lnTo>
                  <a:pt x="2952877" y="1374775"/>
                </a:lnTo>
                <a:lnTo>
                  <a:pt x="2952877" y="1430019"/>
                </a:lnTo>
                <a:lnTo>
                  <a:pt x="3004311" y="1430019"/>
                </a:lnTo>
                <a:lnTo>
                  <a:pt x="3004311" y="1526666"/>
                </a:lnTo>
                <a:lnTo>
                  <a:pt x="3025647" y="1526666"/>
                </a:lnTo>
                <a:lnTo>
                  <a:pt x="3025647" y="1552066"/>
                </a:lnTo>
                <a:lnTo>
                  <a:pt x="3037712" y="1552066"/>
                </a:lnTo>
                <a:lnTo>
                  <a:pt x="3037712" y="1588897"/>
                </a:lnTo>
                <a:lnTo>
                  <a:pt x="3086227" y="1588897"/>
                </a:lnTo>
                <a:lnTo>
                  <a:pt x="3086227" y="1634998"/>
                </a:lnTo>
                <a:lnTo>
                  <a:pt x="3146933" y="1634998"/>
                </a:lnTo>
                <a:lnTo>
                  <a:pt x="3146933" y="1644141"/>
                </a:lnTo>
                <a:lnTo>
                  <a:pt x="3534791" y="1644141"/>
                </a:lnTo>
                <a:lnTo>
                  <a:pt x="3534791" y="1660398"/>
                </a:lnTo>
                <a:lnTo>
                  <a:pt x="3592576" y="1660398"/>
                </a:lnTo>
                <a:lnTo>
                  <a:pt x="3592576" y="1674240"/>
                </a:lnTo>
                <a:lnTo>
                  <a:pt x="3619754" y="1674240"/>
                </a:lnTo>
                <a:lnTo>
                  <a:pt x="3619754" y="1685543"/>
                </a:lnTo>
                <a:lnTo>
                  <a:pt x="3719829" y="1685543"/>
                </a:lnTo>
                <a:lnTo>
                  <a:pt x="3719829" y="1694814"/>
                </a:lnTo>
                <a:lnTo>
                  <a:pt x="3747007" y="1694814"/>
                </a:lnTo>
                <a:lnTo>
                  <a:pt x="3747007" y="1720214"/>
                </a:lnTo>
                <a:lnTo>
                  <a:pt x="3792601" y="1720214"/>
                </a:lnTo>
                <a:lnTo>
                  <a:pt x="3792601" y="1731772"/>
                </a:lnTo>
                <a:lnTo>
                  <a:pt x="3813682" y="1731772"/>
                </a:lnTo>
                <a:lnTo>
                  <a:pt x="3813682" y="1775460"/>
                </a:lnTo>
                <a:lnTo>
                  <a:pt x="3853179" y="1775460"/>
                </a:lnTo>
                <a:lnTo>
                  <a:pt x="3853179" y="1807717"/>
                </a:lnTo>
                <a:lnTo>
                  <a:pt x="3874516" y="1807717"/>
                </a:lnTo>
                <a:lnTo>
                  <a:pt x="3874516" y="1909064"/>
                </a:lnTo>
                <a:lnTo>
                  <a:pt x="3947286" y="1909064"/>
                </a:lnTo>
                <a:lnTo>
                  <a:pt x="3947286" y="1943608"/>
                </a:lnTo>
                <a:lnTo>
                  <a:pt x="4095750" y="1943608"/>
                </a:lnTo>
                <a:lnTo>
                  <a:pt x="4095750" y="1975739"/>
                </a:lnTo>
                <a:lnTo>
                  <a:pt x="4189729" y="1975739"/>
                </a:lnTo>
                <a:lnTo>
                  <a:pt x="4189729" y="1989582"/>
                </a:lnTo>
                <a:lnTo>
                  <a:pt x="4368546" y="1989582"/>
                </a:lnTo>
                <a:lnTo>
                  <a:pt x="4368546" y="2010409"/>
                </a:lnTo>
                <a:lnTo>
                  <a:pt x="4589907" y="2010409"/>
                </a:lnTo>
                <a:lnTo>
                  <a:pt x="4589907" y="2026412"/>
                </a:lnTo>
                <a:lnTo>
                  <a:pt x="4617211" y="2026412"/>
                </a:lnTo>
                <a:lnTo>
                  <a:pt x="4617211" y="2047239"/>
                </a:lnTo>
                <a:lnTo>
                  <a:pt x="4662678" y="2047239"/>
                </a:lnTo>
                <a:lnTo>
                  <a:pt x="4662678" y="2068068"/>
                </a:lnTo>
                <a:lnTo>
                  <a:pt x="4708144" y="2068068"/>
                </a:lnTo>
                <a:lnTo>
                  <a:pt x="4708144" y="2081783"/>
                </a:lnTo>
                <a:lnTo>
                  <a:pt x="4729353" y="2081783"/>
                </a:lnTo>
                <a:lnTo>
                  <a:pt x="4729353" y="2102485"/>
                </a:lnTo>
                <a:lnTo>
                  <a:pt x="4741418" y="2102485"/>
                </a:lnTo>
                <a:lnTo>
                  <a:pt x="4741418" y="2173859"/>
                </a:lnTo>
                <a:lnTo>
                  <a:pt x="4768850" y="2173859"/>
                </a:lnTo>
                <a:lnTo>
                  <a:pt x="4768850" y="2194687"/>
                </a:lnTo>
                <a:lnTo>
                  <a:pt x="4783835" y="2194687"/>
                </a:lnTo>
                <a:lnTo>
                  <a:pt x="4783835" y="2215260"/>
                </a:lnTo>
                <a:lnTo>
                  <a:pt x="4808093" y="2215260"/>
                </a:lnTo>
                <a:lnTo>
                  <a:pt x="4808093" y="2233676"/>
                </a:lnTo>
                <a:lnTo>
                  <a:pt x="5584316" y="2233676"/>
                </a:lnTo>
                <a:lnTo>
                  <a:pt x="5584316" y="2254504"/>
                </a:lnTo>
                <a:lnTo>
                  <a:pt x="5611622" y="2254504"/>
                </a:lnTo>
                <a:lnTo>
                  <a:pt x="5611622" y="2332735"/>
                </a:lnTo>
                <a:lnTo>
                  <a:pt x="5632831" y="2332735"/>
                </a:lnTo>
                <a:lnTo>
                  <a:pt x="5632831" y="2351151"/>
                </a:lnTo>
                <a:lnTo>
                  <a:pt x="5656960" y="2351151"/>
                </a:lnTo>
                <a:lnTo>
                  <a:pt x="5656960" y="2376551"/>
                </a:lnTo>
                <a:lnTo>
                  <a:pt x="6445377" y="2376551"/>
                </a:lnTo>
                <a:lnTo>
                  <a:pt x="6445377" y="2413381"/>
                </a:lnTo>
                <a:lnTo>
                  <a:pt x="6600062" y="2413381"/>
                </a:lnTo>
                <a:lnTo>
                  <a:pt x="6600062" y="2459482"/>
                </a:lnTo>
                <a:lnTo>
                  <a:pt x="7066787" y="2459482"/>
                </a:lnTo>
                <a:lnTo>
                  <a:pt x="7066787" y="2505456"/>
                </a:lnTo>
                <a:lnTo>
                  <a:pt x="9840722" y="2505456"/>
                </a:lnTo>
              </a:path>
            </a:pathLst>
          </a:custGeom>
          <a:ln w="19050">
            <a:solidFill>
              <a:schemeClr val="accent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3" name="object 29">
            <a:extLst>
              <a:ext uri="{FF2B5EF4-FFF2-40B4-BE49-F238E27FC236}">
                <a16:creationId xmlns:a16="http://schemas.microsoft.com/office/drawing/2014/main" id="{D1C4129F-B78D-EA88-980E-F33BD15F835F}"/>
              </a:ext>
            </a:extLst>
          </p:cNvPr>
          <p:cNvSpPr/>
          <p:nvPr/>
        </p:nvSpPr>
        <p:spPr>
          <a:xfrm>
            <a:off x="1618966" y="2311890"/>
            <a:ext cx="3347086" cy="1924255"/>
          </a:xfrm>
          <a:custGeom>
            <a:avLst/>
            <a:gdLst/>
            <a:ahLst/>
            <a:cxnLst/>
            <a:rect l="l" t="t" r="r" b="b"/>
            <a:pathLst>
              <a:path w="7876540" h="1868170">
                <a:moveTo>
                  <a:pt x="7792211" y="1801622"/>
                </a:moveTo>
                <a:lnTo>
                  <a:pt x="7792211" y="1867916"/>
                </a:lnTo>
              </a:path>
              <a:path w="7876540" h="1868170">
                <a:moveTo>
                  <a:pt x="7832979" y="1839214"/>
                </a:moveTo>
                <a:lnTo>
                  <a:pt x="7754365" y="1839214"/>
                </a:lnTo>
              </a:path>
              <a:path w="7876540" h="1868170">
                <a:moveTo>
                  <a:pt x="7786370" y="1801622"/>
                </a:moveTo>
                <a:lnTo>
                  <a:pt x="7786370" y="1867916"/>
                </a:lnTo>
              </a:path>
              <a:path w="7876540" h="1868170">
                <a:moveTo>
                  <a:pt x="7827136" y="1839214"/>
                </a:moveTo>
                <a:lnTo>
                  <a:pt x="7739887" y="1839214"/>
                </a:lnTo>
              </a:path>
              <a:path w="7876540" h="1868170">
                <a:moveTo>
                  <a:pt x="7838821" y="1801622"/>
                </a:moveTo>
                <a:lnTo>
                  <a:pt x="7838821" y="1867916"/>
                </a:lnTo>
              </a:path>
              <a:path w="7876540" h="1868170">
                <a:moveTo>
                  <a:pt x="7876539" y="1839214"/>
                </a:moveTo>
                <a:lnTo>
                  <a:pt x="7792211" y="1839214"/>
                </a:lnTo>
              </a:path>
              <a:path w="7876540" h="1868170">
                <a:moveTo>
                  <a:pt x="7184008" y="1801622"/>
                </a:moveTo>
                <a:lnTo>
                  <a:pt x="7184008" y="1867916"/>
                </a:lnTo>
              </a:path>
              <a:path w="7876540" h="1868170">
                <a:moveTo>
                  <a:pt x="7233538" y="1839214"/>
                </a:moveTo>
                <a:lnTo>
                  <a:pt x="7143368" y="1839214"/>
                </a:lnTo>
              </a:path>
              <a:path w="7876540" h="1868170">
                <a:moveTo>
                  <a:pt x="7105523" y="1801622"/>
                </a:moveTo>
                <a:lnTo>
                  <a:pt x="7105523" y="1867916"/>
                </a:lnTo>
              </a:path>
              <a:path w="7876540" h="1868170">
                <a:moveTo>
                  <a:pt x="7143368" y="1839214"/>
                </a:moveTo>
                <a:lnTo>
                  <a:pt x="7064756" y="1839214"/>
                </a:lnTo>
              </a:path>
              <a:path w="7876540" h="1868170">
                <a:moveTo>
                  <a:pt x="7018274" y="1801622"/>
                </a:moveTo>
                <a:lnTo>
                  <a:pt x="7018274" y="1867916"/>
                </a:lnTo>
              </a:path>
              <a:path w="7876540" h="1868170">
                <a:moveTo>
                  <a:pt x="7064756" y="1839214"/>
                </a:moveTo>
                <a:lnTo>
                  <a:pt x="6977507" y="1839214"/>
                </a:lnTo>
              </a:path>
              <a:path w="7876540" h="1868170">
                <a:moveTo>
                  <a:pt x="6959981" y="1801622"/>
                </a:moveTo>
                <a:lnTo>
                  <a:pt x="6959981" y="1867916"/>
                </a:lnTo>
              </a:path>
              <a:path w="7876540" h="1868170">
                <a:moveTo>
                  <a:pt x="7003668" y="1839214"/>
                </a:moveTo>
                <a:lnTo>
                  <a:pt x="6916420" y="1839214"/>
                </a:lnTo>
              </a:path>
              <a:path w="7876540" h="1868170">
                <a:moveTo>
                  <a:pt x="6977507" y="1801622"/>
                </a:moveTo>
                <a:lnTo>
                  <a:pt x="6977507" y="1867916"/>
                </a:lnTo>
              </a:path>
              <a:path w="7876540" h="1868170">
                <a:moveTo>
                  <a:pt x="7018274" y="1839214"/>
                </a:moveTo>
                <a:lnTo>
                  <a:pt x="6930898" y="1839214"/>
                </a:lnTo>
              </a:path>
              <a:path w="7876540" h="1868170">
                <a:moveTo>
                  <a:pt x="6939660" y="1713230"/>
                </a:moveTo>
                <a:lnTo>
                  <a:pt x="6939660" y="1777238"/>
                </a:lnTo>
              </a:path>
              <a:path w="7876540" h="1868170">
                <a:moveTo>
                  <a:pt x="6977507" y="1746377"/>
                </a:moveTo>
                <a:lnTo>
                  <a:pt x="6893052" y="1746377"/>
                </a:lnTo>
              </a:path>
              <a:path w="7876540" h="1868170">
                <a:moveTo>
                  <a:pt x="6232652" y="1640205"/>
                </a:moveTo>
                <a:lnTo>
                  <a:pt x="6232652" y="1706499"/>
                </a:lnTo>
              </a:path>
              <a:path w="7876540" h="1868170">
                <a:moveTo>
                  <a:pt x="6270371" y="1671193"/>
                </a:moveTo>
                <a:lnTo>
                  <a:pt x="6183122" y="1671193"/>
                </a:lnTo>
              </a:path>
              <a:path w="7876540" h="1868170">
                <a:moveTo>
                  <a:pt x="6276212" y="1640205"/>
                </a:moveTo>
                <a:lnTo>
                  <a:pt x="6276212" y="1706499"/>
                </a:lnTo>
              </a:path>
              <a:path w="7876540" h="1868170">
                <a:moveTo>
                  <a:pt x="6316980" y="1671193"/>
                </a:moveTo>
                <a:lnTo>
                  <a:pt x="6238366" y="1671193"/>
                </a:lnTo>
              </a:path>
              <a:path w="7876540" h="1868170">
                <a:moveTo>
                  <a:pt x="6110351" y="1640205"/>
                </a:moveTo>
                <a:lnTo>
                  <a:pt x="6110351" y="1706499"/>
                </a:lnTo>
              </a:path>
              <a:path w="7876540" h="1868170">
                <a:moveTo>
                  <a:pt x="6151117" y="1671193"/>
                </a:moveTo>
                <a:lnTo>
                  <a:pt x="6072505" y="1671193"/>
                </a:lnTo>
              </a:path>
              <a:path w="7876540" h="1868170">
                <a:moveTo>
                  <a:pt x="6130798" y="1640205"/>
                </a:moveTo>
                <a:lnTo>
                  <a:pt x="6130798" y="1706499"/>
                </a:lnTo>
              </a:path>
              <a:path w="7876540" h="1868170">
                <a:moveTo>
                  <a:pt x="6177280" y="1671193"/>
                </a:moveTo>
                <a:lnTo>
                  <a:pt x="6092952" y="1671193"/>
                </a:lnTo>
              </a:path>
              <a:path w="7876540" h="1868170">
                <a:moveTo>
                  <a:pt x="6084188" y="1640205"/>
                </a:moveTo>
                <a:lnTo>
                  <a:pt x="6084188" y="1706499"/>
                </a:lnTo>
              </a:path>
              <a:path w="7876540" h="1868170">
                <a:moveTo>
                  <a:pt x="6124956" y="1671193"/>
                </a:moveTo>
                <a:lnTo>
                  <a:pt x="6043422" y="1671193"/>
                </a:lnTo>
              </a:path>
              <a:path w="7876540" h="1868170">
                <a:moveTo>
                  <a:pt x="6017259" y="1640205"/>
                </a:moveTo>
                <a:lnTo>
                  <a:pt x="6017259" y="1706499"/>
                </a:lnTo>
              </a:path>
              <a:path w="7876540" h="1868170">
                <a:moveTo>
                  <a:pt x="6058027" y="1671193"/>
                </a:moveTo>
                <a:lnTo>
                  <a:pt x="5970778" y="1671193"/>
                </a:lnTo>
              </a:path>
              <a:path w="7876540" h="1868170">
                <a:moveTo>
                  <a:pt x="5842634" y="1640205"/>
                </a:moveTo>
                <a:lnTo>
                  <a:pt x="5842634" y="1706499"/>
                </a:lnTo>
              </a:path>
              <a:path w="7876540" h="1868170">
                <a:moveTo>
                  <a:pt x="5883402" y="1671193"/>
                </a:moveTo>
                <a:lnTo>
                  <a:pt x="5804915" y="1671193"/>
                </a:lnTo>
              </a:path>
              <a:path w="7876540" h="1868170">
                <a:moveTo>
                  <a:pt x="5816473" y="1640205"/>
                </a:moveTo>
                <a:lnTo>
                  <a:pt x="5816473" y="1706499"/>
                </a:lnTo>
              </a:path>
              <a:path w="7876540" h="1868170">
                <a:moveTo>
                  <a:pt x="5866003" y="1671193"/>
                </a:moveTo>
                <a:lnTo>
                  <a:pt x="5778627" y="1671193"/>
                </a:lnTo>
              </a:path>
              <a:path w="7876540" h="1868170">
                <a:moveTo>
                  <a:pt x="5464429" y="1640205"/>
                </a:moveTo>
                <a:lnTo>
                  <a:pt x="5464429" y="1706499"/>
                </a:lnTo>
              </a:path>
              <a:path w="7876540" h="1868170">
                <a:moveTo>
                  <a:pt x="5505196" y="1671193"/>
                </a:moveTo>
                <a:lnTo>
                  <a:pt x="5417820" y="1671193"/>
                </a:lnTo>
              </a:path>
              <a:path w="7876540" h="1868170">
                <a:moveTo>
                  <a:pt x="5359654" y="1640205"/>
                </a:moveTo>
                <a:lnTo>
                  <a:pt x="5359654" y="1706499"/>
                </a:lnTo>
              </a:path>
              <a:path w="7876540" h="1868170">
                <a:moveTo>
                  <a:pt x="5403341" y="1671193"/>
                </a:moveTo>
                <a:lnTo>
                  <a:pt x="5316092" y="1671193"/>
                </a:lnTo>
              </a:path>
              <a:path w="7876540" h="1868170">
                <a:moveTo>
                  <a:pt x="5304408" y="1640205"/>
                </a:moveTo>
                <a:lnTo>
                  <a:pt x="5304408" y="1706499"/>
                </a:lnTo>
              </a:path>
              <a:path w="7876540" h="1868170">
                <a:moveTo>
                  <a:pt x="5345176" y="1671193"/>
                </a:moveTo>
                <a:lnTo>
                  <a:pt x="5257800" y="1671193"/>
                </a:lnTo>
              </a:path>
              <a:path w="7876540" h="1868170">
                <a:moveTo>
                  <a:pt x="5278247" y="1640205"/>
                </a:moveTo>
                <a:lnTo>
                  <a:pt x="5278247" y="1706499"/>
                </a:lnTo>
              </a:path>
              <a:path w="7876540" h="1868170">
                <a:moveTo>
                  <a:pt x="5316092" y="1671193"/>
                </a:moveTo>
                <a:lnTo>
                  <a:pt x="5237480" y="1671193"/>
                </a:lnTo>
              </a:path>
              <a:path w="7876540" h="1868170">
                <a:moveTo>
                  <a:pt x="5237480" y="1640205"/>
                </a:moveTo>
                <a:lnTo>
                  <a:pt x="5237480" y="1706499"/>
                </a:lnTo>
              </a:path>
              <a:path w="7876540" h="1868170">
                <a:moveTo>
                  <a:pt x="5278247" y="1671193"/>
                </a:moveTo>
                <a:lnTo>
                  <a:pt x="5193791" y="1671193"/>
                </a:lnTo>
              </a:path>
              <a:path w="7876540" h="1868170">
                <a:moveTo>
                  <a:pt x="5249163" y="1640205"/>
                </a:moveTo>
                <a:lnTo>
                  <a:pt x="5249163" y="1706499"/>
                </a:lnTo>
              </a:path>
              <a:path w="7876540" h="1868170">
                <a:moveTo>
                  <a:pt x="5292725" y="1671193"/>
                </a:moveTo>
                <a:lnTo>
                  <a:pt x="5211317" y="1671193"/>
                </a:lnTo>
              </a:path>
              <a:path w="7876540" h="1868170">
                <a:moveTo>
                  <a:pt x="5292725" y="1640205"/>
                </a:moveTo>
                <a:lnTo>
                  <a:pt x="5292725" y="1706499"/>
                </a:lnTo>
              </a:path>
              <a:path w="7876540" h="1868170">
                <a:moveTo>
                  <a:pt x="5330571" y="1671193"/>
                </a:moveTo>
                <a:lnTo>
                  <a:pt x="5243322" y="1671193"/>
                </a:lnTo>
              </a:path>
              <a:path w="7876540" h="1868170">
                <a:moveTo>
                  <a:pt x="5217159" y="1569466"/>
                </a:moveTo>
                <a:lnTo>
                  <a:pt x="5217159" y="1633601"/>
                </a:lnTo>
              </a:path>
              <a:path w="7876540" h="1868170">
                <a:moveTo>
                  <a:pt x="5257800" y="1604899"/>
                </a:moveTo>
                <a:lnTo>
                  <a:pt x="5176392" y="1604899"/>
                </a:lnTo>
              </a:path>
              <a:path w="7876540" h="1868170">
                <a:moveTo>
                  <a:pt x="5176392" y="1569466"/>
                </a:moveTo>
                <a:lnTo>
                  <a:pt x="5176392" y="1633601"/>
                </a:lnTo>
              </a:path>
              <a:path w="7876540" h="1868170">
                <a:moveTo>
                  <a:pt x="5217159" y="1604899"/>
                </a:moveTo>
                <a:lnTo>
                  <a:pt x="5132705" y="1604899"/>
                </a:lnTo>
              </a:path>
              <a:path w="7876540" h="1868170">
                <a:moveTo>
                  <a:pt x="4510024" y="1545209"/>
                </a:moveTo>
                <a:lnTo>
                  <a:pt x="4510024" y="1609344"/>
                </a:lnTo>
              </a:path>
              <a:path w="7876540" h="1868170">
                <a:moveTo>
                  <a:pt x="4550790" y="1573911"/>
                </a:moveTo>
                <a:lnTo>
                  <a:pt x="4472178" y="1573911"/>
                </a:lnTo>
              </a:path>
              <a:path w="7876540" h="1868170">
                <a:moveTo>
                  <a:pt x="4437253" y="1518666"/>
                </a:moveTo>
                <a:lnTo>
                  <a:pt x="4437253" y="1582801"/>
                </a:lnTo>
              </a:path>
              <a:path w="7876540" h="1868170">
                <a:moveTo>
                  <a:pt x="4478020" y="1549654"/>
                </a:moveTo>
                <a:lnTo>
                  <a:pt x="4387850" y="1549654"/>
                </a:lnTo>
              </a:path>
              <a:path w="7876540" h="1868170">
                <a:moveTo>
                  <a:pt x="4370324" y="1518666"/>
                </a:moveTo>
                <a:lnTo>
                  <a:pt x="4370324" y="1582801"/>
                </a:lnTo>
              </a:path>
              <a:path w="7876540" h="1868170">
                <a:moveTo>
                  <a:pt x="4411090" y="1549654"/>
                </a:moveTo>
                <a:lnTo>
                  <a:pt x="4332605" y="1549654"/>
                </a:lnTo>
              </a:path>
              <a:path w="7876540" h="1868170">
                <a:moveTo>
                  <a:pt x="4382008" y="1518666"/>
                </a:moveTo>
                <a:lnTo>
                  <a:pt x="4382008" y="1582801"/>
                </a:lnTo>
              </a:path>
              <a:path w="7876540" h="1868170">
                <a:moveTo>
                  <a:pt x="4422775" y="1549654"/>
                </a:moveTo>
                <a:lnTo>
                  <a:pt x="4344161" y="1549654"/>
                </a:lnTo>
              </a:path>
              <a:path w="7876540" h="1868170">
                <a:moveTo>
                  <a:pt x="4399407" y="1518666"/>
                </a:moveTo>
                <a:lnTo>
                  <a:pt x="4399407" y="1582801"/>
                </a:lnTo>
              </a:path>
              <a:path w="7876540" h="1868170">
                <a:moveTo>
                  <a:pt x="4437253" y="1549654"/>
                </a:moveTo>
                <a:lnTo>
                  <a:pt x="4355846" y="1549654"/>
                </a:lnTo>
              </a:path>
              <a:path w="7876540" h="1868170">
                <a:moveTo>
                  <a:pt x="4364608" y="1498727"/>
                </a:moveTo>
                <a:lnTo>
                  <a:pt x="4364608" y="1558417"/>
                </a:lnTo>
              </a:path>
              <a:path w="7876540" h="1868170">
                <a:moveTo>
                  <a:pt x="4405249" y="1527556"/>
                </a:moveTo>
                <a:lnTo>
                  <a:pt x="4315079" y="1527556"/>
                </a:lnTo>
              </a:path>
              <a:path w="7876540" h="1868170">
                <a:moveTo>
                  <a:pt x="4323841" y="1498727"/>
                </a:moveTo>
                <a:lnTo>
                  <a:pt x="4323841" y="1558417"/>
                </a:lnTo>
              </a:path>
              <a:path w="7876540" h="1868170">
                <a:moveTo>
                  <a:pt x="4370324" y="1527556"/>
                </a:moveTo>
                <a:lnTo>
                  <a:pt x="4283075" y="1527556"/>
                </a:lnTo>
              </a:path>
              <a:path w="7876540" h="1868170">
                <a:moveTo>
                  <a:pt x="4297680" y="1498727"/>
                </a:moveTo>
                <a:lnTo>
                  <a:pt x="4297680" y="1558417"/>
                </a:lnTo>
              </a:path>
              <a:path w="7876540" h="1868170">
                <a:moveTo>
                  <a:pt x="4338320" y="1527556"/>
                </a:moveTo>
                <a:lnTo>
                  <a:pt x="4256912" y="1527556"/>
                </a:lnTo>
              </a:path>
              <a:path w="7876540" h="1868170">
                <a:moveTo>
                  <a:pt x="3605149" y="1498727"/>
                </a:moveTo>
                <a:lnTo>
                  <a:pt x="3605149" y="1558417"/>
                </a:lnTo>
              </a:path>
              <a:path w="7876540" h="1868170">
                <a:moveTo>
                  <a:pt x="3642995" y="1527556"/>
                </a:moveTo>
                <a:lnTo>
                  <a:pt x="3555619" y="1527556"/>
                </a:lnTo>
              </a:path>
              <a:path w="7876540" h="1868170">
                <a:moveTo>
                  <a:pt x="3610991" y="1498727"/>
                </a:moveTo>
                <a:lnTo>
                  <a:pt x="3610991" y="1558417"/>
                </a:lnTo>
              </a:path>
              <a:path w="7876540" h="1868170">
                <a:moveTo>
                  <a:pt x="3648709" y="1527556"/>
                </a:moveTo>
                <a:lnTo>
                  <a:pt x="3570224" y="1527556"/>
                </a:lnTo>
              </a:path>
              <a:path w="7876540" h="1868170">
                <a:moveTo>
                  <a:pt x="3514852" y="1461135"/>
                </a:moveTo>
                <a:lnTo>
                  <a:pt x="3514852" y="1527556"/>
                </a:lnTo>
              </a:path>
              <a:path w="7876540" h="1868170">
                <a:moveTo>
                  <a:pt x="3555619" y="1498727"/>
                </a:moveTo>
                <a:lnTo>
                  <a:pt x="3477132" y="1498727"/>
                </a:lnTo>
              </a:path>
              <a:path w="7876540" h="1868170">
                <a:moveTo>
                  <a:pt x="3514852" y="1421384"/>
                </a:moveTo>
                <a:lnTo>
                  <a:pt x="3514852" y="1487678"/>
                </a:lnTo>
              </a:path>
              <a:path w="7876540" h="1868170">
                <a:moveTo>
                  <a:pt x="3555619" y="1452372"/>
                </a:moveTo>
                <a:lnTo>
                  <a:pt x="3477132" y="1452372"/>
                </a:lnTo>
              </a:path>
              <a:path w="7876540" h="1868170">
                <a:moveTo>
                  <a:pt x="3488690" y="1401445"/>
                </a:moveTo>
                <a:lnTo>
                  <a:pt x="3488690" y="1461135"/>
                </a:lnTo>
              </a:path>
              <a:path w="7876540" h="1868170">
                <a:moveTo>
                  <a:pt x="3532378" y="1432433"/>
                </a:moveTo>
                <a:lnTo>
                  <a:pt x="3450844" y="1432433"/>
                </a:lnTo>
              </a:path>
              <a:path w="7876540" h="1868170">
                <a:moveTo>
                  <a:pt x="3456685" y="1401445"/>
                </a:moveTo>
                <a:lnTo>
                  <a:pt x="3456685" y="1461135"/>
                </a:lnTo>
              </a:path>
              <a:path w="7876540" h="1868170">
                <a:moveTo>
                  <a:pt x="3503295" y="1432433"/>
                </a:moveTo>
                <a:lnTo>
                  <a:pt x="3416046" y="1432433"/>
                </a:lnTo>
              </a:path>
              <a:path w="7876540" h="1868170">
                <a:moveTo>
                  <a:pt x="3232658" y="1346200"/>
                </a:moveTo>
                <a:lnTo>
                  <a:pt x="3232658" y="1410335"/>
                </a:lnTo>
              </a:path>
              <a:path w="7876540" h="1868170">
                <a:moveTo>
                  <a:pt x="3276346" y="1377188"/>
                </a:moveTo>
                <a:lnTo>
                  <a:pt x="3188970" y="1377188"/>
                </a:lnTo>
              </a:path>
              <a:path w="7876540" h="1868170">
                <a:moveTo>
                  <a:pt x="2723515" y="1346200"/>
                </a:moveTo>
                <a:lnTo>
                  <a:pt x="2723515" y="1410335"/>
                </a:lnTo>
              </a:path>
              <a:path w="7876540" h="1868170">
                <a:moveTo>
                  <a:pt x="2761234" y="1377188"/>
                </a:moveTo>
                <a:lnTo>
                  <a:pt x="2682747" y="1377188"/>
                </a:lnTo>
              </a:path>
              <a:path w="7876540" h="1868170">
                <a:moveTo>
                  <a:pt x="2723515" y="1299845"/>
                </a:moveTo>
                <a:lnTo>
                  <a:pt x="2723515" y="1359535"/>
                </a:lnTo>
              </a:path>
              <a:path w="7876540" h="1868170">
                <a:moveTo>
                  <a:pt x="2761234" y="1330706"/>
                </a:moveTo>
                <a:lnTo>
                  <a:pt x="2682747" y="1330706"/>
                </a:lnTo>
              </a:path>
              <a:path w="7876540" h="1868170">
                <a:moveTo>
                  <a:pt x="2682747" y="1284351"/>
                </a:moveTo>
                <a:lnTo>
                  <a:pt x="2682747" y="1350645"/>
                </a:lnTo>
              </a:path>
              <a:path w="7876540" h="1868170">
                <a:moveTo>
                  <a:pt x="2723515" y="1313053"/>
                </a:moveTo>
                <a:lnTo>
                  <a:pt x="2636139" y="1313053"/>
                </a:lnTo>
              </a:path>
              <a:path w="7876540" h="1868170">
                <a:moveTo>
                  <a:pt x="2650744" y="1253363"/>
                </a:moveTo>
                <a:lnTo>
                  <a:pt x="2650744" y="1313053"/>
                </a:lnTo>
              </a:path>
              <a:path w="7876540" h="1868170">
                <a:moveTo>
                  <a:pt x="2688590" y="1284351"/>
                </a:moveTo>
                <a:lnTo>
                  <a:pt x="2604135" y="1284351"/>
                </a:lnTo>
              </a:path>
              <a:path w="7876540" h="1868170">
                <a:moveTo>
                  <a:pt x="2676906" y="1264412"/>
                </a:moveTo>
                <a:lnTo>
                  <a:pt x="2676906" y="1330706"/>
                </a:lnTo>
              </a:path>
              <a:path w="7876540" h="1868170">
                <a:moveTo>
                  <a:pt x="2714752" y="1299845"/>
                </a:moveTo>
                <a:lnTo>
                  <a:pt x="2627503" y="1299845"/>
                </a:lnTo>
              </a:path>
              <a:path w="7876540" h="1868170">
                <a:moveTo>
                  <a:pt x="2662428" y="1268857"/>
                </a:moveTo>
                <a:lnTo>
                  <a:pt x="2662428" y="1335151"/>
                </a:lnTo>
              </a:path>
              <a:path w="7876540" h="1868170">
                <a:moveTo>
                  <a:pt x="2708910" y="1304290"/>
                </a:moveTo>
                <a:lnTo>
                  <a:pt x="2621660" y="1304290"/>
                </a:lnTo>
              </a:path>
              <a:path w="7876540" h="1868170">
                <a:moveTo>
                  <a:pt x="2636139" y="1233551"/>
                </a:moveTo>
                <a:lnTo>
                  <a:pt x="2636139" y="1299845"/>
                </a:lnTo>
              </a:path>
              <a:path w="7876540" h="1868170">
                <a:moveTo>
                  <a:pt x="2682747" y="1264412"/>
                </a:moveTo>
                <a:lnTo>
                  <a:pt x="2595498" y="1264412"/>
                </a:lnTo>
              </a:path>
              <a:path w="7876540" h="1868170">
                <a:moveTo>
                  <a:pt x="2595498" y="1218057"/>
                </a:moveTo>
                <a:lnTo>
                  <a:pt x="2595498" y="1284351"/>
                </a:lnTo>
              </a:path>
              <a:path w="7876540" h="1868170">
                <a:moveTo>
                  <a:pt x="2636139" y="1248918"/>
                </a:moveTo>
                <a:lnTo>
                  <a:pt x="2554732" y="1248918"/>
                </a:lnTo>
              </a:path>
              <a:path w="7876540" h="1868170">
                <a:moveTo>
                  <a:pt x="2609977" y="1224661"/>
                </a:moveTo>
                <a:lnTo>
                  <a:pt x="2609977" y="1288796"/>
                </a:lnTo>
              </a:path>
              <a:path w="7876540" h="1868170">
                <a:moveTo>
                  <a:pt x="2656585" y="1253363"/>
                </a:moveTo>
                <a:lnTo>
                  <a:pt x="2569210" y="1253363"/>
                </a:lnTo>
              </a:path>
              <a:path w="7876540" h="1868170">
                <a:moveTo>
                  <a:pt x="2627503" y="1224661"/>
                </a:moveTo>
                <a:lnTo>
                  <a:pt x="2627503" y="1288796"/>
                </a:lnTo>
              </a:path>
              <a:path w="7876540" h="1868170">
                <a:moveTo>
                  <a:pt x="2671064" y="1253363"/>
                </a:moveTo>
                <a:lnTo>
                  <a:pt x="2583815" y="1253363"/>
                </a:lnTo>
              </a:path>
              <a:path w="7876540" h="1868170">
                <a:moveTo>
                  <a:pt x="1783587" y="994791"/>
                </a:moveTo>
                <a:lnTo>
                  <a:pt x="1783587" y="1061085"/>
                </a:lnTo>
              </a:path>
              <a:path w="7876540" h="1868170">
                <a:moveTo>
                  <a:pt x="1827276" y="1030097"/>
                </a:moveTo>
                <a:lnTo>
                  <a:pt x="1742947" y="1030097"/>
                </a:lnTo>
              </a:path>
              <a:path w="7876540" h="1868170">
                <a:moveTo>
                  <a:pt x="1769109" y="908558"/>
                </a:moveTo>
                <a:lnTo>
                  <a:pt x="1769109" y="968248"/>
                </a:lnTo>
              </a:path>
              <a:path w="7876540" h="1868170">
                <a:moveTo>
                  <a:pt x="1815592" y="939546"/>
                </a:moveTo>
                <a:lnTo>
                  <a:pt x="1728343" y="939546"/>
                </a:lnTo>
              </a:path>
              <a:path w="7876540" h="1868170">
                <a:moveTo>
                  <a:pt x="1716658" y="866521"/>
                </a:moveTo>
                <a:lnTo>
                  <a:pt x="1716658" y="935101"/>
                </a:lnTo>
              </a:path>
              <a:path w="7876540" h="1868170">
                <a:moveTo>
                  <a:pt x="1760346" y="897509"/>
                </a:moveTo>
                <a:lnTo>
                  <a:pt x="1676019" y="897509"/>
                </a:lnTo>
              </a:path>
              <a:path w="7876540" h="1868170">
                <a:moveTo>
                  <a:pt x="1175511" y="711835"/>
                </a:moveTo>
                <a:lnTo>
                  <a:pt x="1175511" y="775970"/>
                </a:lnTo>
              </a:path>
              <a:path w="7876540" h="1868170">
                <a:moveTo>
                  <a:pt x="1216279" y="744982"/>
                </a:moveTo>
                <a:lnTo>
                  <a:pt x="1137666" y="744982"/>
                </a:lnTo>
              </a:path>
              <a:path w="7876540" h="1868170">
                <a:moveTo>
                  <a:pt x="922401" y="455422"/>
                </a:moveTo>
                <a:lnTo>
                  <a:pt x="922401" y="517271"/>
                </a:lnTo>
              </a:path>
              <a:path w="7876540" h="1868170">
                <a:moveTo>
                  <a:pt x="968882" y="484124"/>
                </a:moveTo>
                <a:lnTo>
                  <a:pt x="881633" y="484124"/>
                </a:lnTo>
              </a:path>
              <a:path w="7876540" h="1868170">
                <a:moveTo>
                  <a:pt x="128015" y="68580"/>
                </a:moveTo>
                <a:lnTo>
                  <a:pt x="128015" y="130429"/>
                </a:lnTo>
              </a:path>
              <a:path w="7876540" h="1868170">
                <a:moveTo>
                  <a:pt x="177419" y="99441"/>
                </a:moveTo>
                <a:lnTo>
                  <a:pt x="87249" y="99441"/>
                </a:lnTo>
              </a:path>
              <a:path w="7876540" h="1868170">
                <a:moveTo>
                  <a:pt x="101854" y="68580"/>
                </a:moveTo>
                <a:lnTo>
                  <a:pt x="101854" y="130429"/>
                </a:lnTo>
              </a:path>
              <a:path w="7876540" h="1868170">
                <a:moveTo>
                  <a:pt x="148336" y="99441"/>
                </a:moveTo>
                <a:lnTo>
                  <a:pt x="61087" y="99441"/>
                </a:lnTo>
              </a:path>
              <a:path w="7876540" h="1868170">
                <a:moveTo>
                  <a:pt x="0" y="0"/>
                </a:moveTo>
                <a:lnTo>
                  <a:pt x="0" y="59690"/>
                </a:lnTo>
              </a:path>
            </a:pathLst>
          </a:custGeom>
          <a:ln w="12700">
            <a:solidFill>
              <a:schemeClr val="accent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4" name="object 30">
            <a:extLst>
              <a:ext uri="{FF2B5EF4-FFF2-40B4-BE49-F238E27FC236}">
                <a16:creationId xmlns:a16="http://schemas.microsoft.com/office/drawing/2014/main" id="{012A2B77-0A67-87AC-188B-8EBE48FB964A}"/>
              </a:ext>
            </a:extLst>
          </p:cNvPr>
          <p:cNvSpPr/>
          <p:nvPr/>
        </p:nvSpPr>
        <p:spPr>
          <a:xfrm>
            <a:off x="1602884" y="2331772"/>
            <a:ext cx="34809" cy="19621"/>
          </a:xfrm>
          <a:custGeom>
            <a:avLst/>
            <a:gdLst/>
            <a:ahLst/>
            <a:cxnLst/>
            <a:rect l="l" t="t" r="r" b="b"/>
            <a:pathLst>
              <a:path w="81914" h="19050">
                <a:moveTo>
                  <a:pt x="0" y="19050"/>
                </a:moveTo>
                <a:lnTo>
                  <a:pt x="81406" y="19050"/>
                </a:lnTo>
                <a:lnTo>
                  <a:pt x="81406" y="0"/>
                </a:lnTo>
                <a:lnTo>
                  <a:pt x="0" y="0"/>
                </a:lnTo>
                <a:lnTo>
                  <a:pt x="0" y="19050"/>
                </a:lnTo>
                <a:close/>
              </a:path>
            </a:pathLst>
          </a:custGeom>
          <a:solidFill>
            <a:srgbClr val="0091A6"/>
          </a:solidFill>
          <a:ln>
            <a:solidFill>
              <a:schemeClr val="accent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5" name="object 31">
            <a:extLst>
              <a:ext uri="{FF2B5EF4-FFF2-40B4-BE49-F238E27FC236}">
                <a16:creationId xmlns:a16="http://schemas.microsoft.com/office/drawing/2014/main" id="{4653B610-87A7-C3C4-CBC3-FD99EE97E1FF}"/>
              </a:ext>
            </a:extLst>
          </p:cNvPr>
          <p:cNvSpPr/>
          <p:nvPr/>
        </p:nvSpPr>
        <p:spPr>
          <a:xfrm>
            <a:off x="1618966" y="2293706"/>
            <a:ext cx="0" cy="61482"/>
          </a:xfrm>
          <a:custGeom>
            <a:avLst/>
            <a:gdLst/>
            <a:ahLst/>
            <a:cxnLst/>
            <a:rect l="l" t="t" r="r" b="b"/>
            <a:pathLst>
              <a:path h="59689">
                <a:moveTo>
                  <a:pt x="0" y="0"/>
                </a:moveTo>
                <a:lnTo>
                  <a:pt x="0" y="59689"/>
                </a:lnTo>
              </a:path>
            </a:pathLst>
          </a:custGeom>
          <a:ln w="19050">
            <a:solidFill>
              <a:schemeClr val="accent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6" name="object 32">
            <a:extLst>
              <a:ext uri="{FF2B5EF4-FFF2-40B4-BE49-F238E27FC236}">
                <a16:creationId xmlns:a16="http://schemas.microsoft.com/office/drawing/2014/main" id="{2DE34593-8D13-7ECD-BB95-446089AC4D62}"/>
              </a:ext>
            </a:extLst>
          </p:cNvPr>
          <p:cNvSpPr/>
          <p:nvPr/>
        </p:nvSpPr>
        <p:spPr>
          <a:xfrm>
            <a:off x="1602884" y="2315814"/>
            <a:ext cx="34809" cy="19621"/>
          </a:xfrm>
          <a:custGeom>
            <a:avLst/>
            <a:gdLst/>
            <a:ahLst/>
            <a:cxnLst/>
            <a:rect l="l" t="t" r="r" b="b"/>
            <a:pathLst>
              <a:path w="81914" h="19050">
                <a:moveTo>
                  <a:pt x="0" y="19050"/>
                </a:moveTo>
                <a:lnTo>
                  <a:pt x="81406" y="19050"/>
                </a:lnTo>
                <a:lnTo>
                  <a:pt x="81406" y="0"/>
                </a:lnTo>
                <a:lnTo>
                  <a:pt x="0" y="0"/>
                </a:lnTo>
                <a:lnTo>
                  <a:pt x="0" y="19050"/>
                </a:lnTo>
                <a:close/>
              </a:path>
            </a:pathLst>
          </a:custGeom>
          <a:solidFill>
            <a:srgbClr val="0091A6"/>
          </a:solidFill>
          <a:ln>
            <a:solidFill>
              <a:schemeClr val="accent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7" name="object 33">
            <a:extLst>
              <a:ext uri="{FF2B5EF4-FFF2-40B4-BE49-F238E27FC236}">
                <a16:creationId xmlns:a16="http://schemas.microsoft.com/office/drawing/2014/main" id="{5CD2C5DE-A9E1-DA80-9027-87A775F01BE0}"/>
              </a:ext>
            </a:extLst>
          </p:cNvPr>
          <p:cNvSpPr/>
          <p:nvPr/>
        </p:nvSpPr>
        <p:spPr>
          <a:xfrm>
            <a:off x="1359273" y="2200306"/>
            <a:ext cx="59365" cy="116424"/>
          </a:xfrm>
          <a:custGeom>
            <a:avLst/>
            <a:gdLst/>
            <a:ahLst/>
            <a:cxnLst/>
            <a:rect l="l" t="t" r="r" b="b"/>
            <a:pathLst>
              <a:path w="139700" h="113030">
                <a:moveTo>
                  <a:pt x="98932" y="50926"/>
                </a:moveTo>
                <a:lnTo>
                  <a:pt x="98932" y="112775"/>
                </a:lnTo>
              </a:path>
              <a:path w="139700" h="113030">
                <a:moveTo>
                  <a:pt x="139700" y="81787"/>
                </a:moveTo>
                <a:lnTo>
                  <a:pt x="52450" y="81787"/>
                </a:lnTo>
              </a:path>
              <a:path w="139700" h="113030">
                <a:moveTo>
                  <a:pt x="37845" y="0"/>
                </a:moveTo>
                <a:lnTo>
                  <a:pt x="37845" y="66421"/>
                </a:lnTo>
              </a:path>
              <a:path w="139700" h="113030">
                <a:moveTo>
                  <a:pt x="87375" y="35433"/>
                </a:moveTo>
                <a:lnTo>
                  <a:pt x="0" y="35433"/>
                </a:lnTo>
              </a:path>
            </a:pathLst>
          </a:custGeom>
          <a:ln w="19050">
            <a:solidFill>
              <a:srgbClr val="0091A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8" name="object 34">
            <a:extLst>
              <a:ext uri="{FF2B5EF4-FFF2-40B4-BE49-F238E27FC236}">
                <a16:creationId xmlns:a16="http://schemas.microsoft.com/office/drawing/2014/main" id="{76E42213-1A12-DB97-B5ED-117FB60D960B}"/>
              </a:ext>
            </a:extLst>
          </p:cNvPr>
          <p:cNvSpPr/>
          <p:nvPr/>
        </p:nvSpPr>
        <p:spPr>
          <a:xfrm>
            <a:off x="1632567" y="2320915"/>
            <a:ext cx="3666305" cy="2357899"/>
          </a:xfrm>
          <a:custGeom>
            <a:avLst/>
            <a:gdLst/>
            <a:ahLst/>
            <a:cxnLst/>
            <a:rect l="l" t="t" r="r" b="b"/>
            <a:pathLst>
              <a:path w="8627745" h="2289175">
                <a:moveTo>
                  <a:pt x="8589518" y="2222627"/>
                </a:moveTo>
                <a:lnTo>
                  <a:pt x="8589518" y="2288921"/>
                </a:lnTo>
              </a:path>
              <a:path w="8627745" h="2289175">
                <a:moveTo>
                  <a:pt x="8627364" y="2255774"/>
                </a:moveTo>
                <a:lnTo>
                  <a:pt x="8548751" y="2255774"/>
                </a:lnTo>
              </a:path>
              <a:path w="8627745" h="2289175">
                <a:moveTo>
                  <a:pt x="6977507" y="2222627"/>
                </a:moveTo>
                <a:lnTo>
                  <a:pt x="6977507" y="2288921"/>
                </a:lnTo>
              </a:path>
              <a:path w="8627745" h="2289175">
                <a:moveTo>
                  <a:pt x="7018274" y="2255774"/>
                </a:moveTo>
                <a:lnTo>
                  <a:pt x="6931025" y="2255774"/>
                </a:lnTo>
              </a:path>
              <a:path w="8627745" h="2289175">
                <a:moveTo>
                  <a:pt x="6992111" y="2222627"/>
                </a:moveTo>
                <a:lnTo>
                  <a:pt x="6992111" y="2288921"/>
                </a:lnTo>
              </a:path>
              <a:path w="8627745" h="2289175">
                <a:moveTo>
                  <a:pt x="7029958" y="2255774"/>
                </a:moveTo>
                <a:lnTo>
                  <a:pt x="6951345" y="2255774"/>
                </a:lnTo>
              </a:path>
              <a:path w="8627745" h="2289175">
                <a:moveTo>
                  <a:pt x="6151118" y="2222627"/>
                </a:moveTo>
                <a:lnTo>
                  <a:pt x="6151118" y="2288921"/>
                </a:lnTo>
              </a:path>
              <a:path w="8627745" h="2289175">
                <a:moveTo>
                  <a:pt x="6191884" y="2255774"/>
                </a:moveTo>
                <a:lnTo>
                  <a:pt x="6101714" y="2255774"/>
                </a:lnTo>
              </a:path>
              <a:path w="8627745" h="2289175">
                <a:moveTo>
                  <a:pt x="6058027" y="2222627"/>
                </a:moveTo>
                <a:lnTo>
                  <a:pt x="6058027" y="2288921"/>
                </a:lnTo>
              </a:path>
              <a:path w="8627745" h="2289175">
                <a:moveTo>
                  <a:pt x="6095873" y="2255774"/>
                </a:moveTo>
                <a:lnTo>
                  <a:pt x="6014466" y="2255774"/>
                </a:lnTo>
              </a:path>
              <a:path w="8627745" h="2289175">
                <a:moveTo>
                  <a:pt x="6075553" y="2222627"/>
                </a:moveTo>
                <a:lnTo>
                  <a:pt x="6075553" y="2288921"/>
                </a:lnTo>
              </a:path>
              <a:path w="8627745" h="2289175">
                <a:moveTo>
                  <a:pt x="6119113" y="2255774"/>
                </a:moveTo>
                <a:lnTo>
                  <a:pt x="6037707" y="2255774"/>
                </a:lnTo>
              </a:path>
              <a:path w="8627745" h="2289175">
                <a:moveTo>
                  <a:pt x="6162802" y="2222627"/>
                </a:moveTo>
                <a:lnTo>
                  <a:pt x="6162802" y="2288921"/>
                </a:lnTo>
              </a:path>
              <a:path w="8627745" h="2289175">
                <a:moveTo>
                  <a:pt x="6203569" y="2255774"/>
                </a:moveTo>
                <a:lnTo>
                  <a:pt x="6124956" y="2255774"/>
                </a:lnTo>
              </a:path>
              <a:path w="8627745" h="2289175">
                <a:moveTo>
                  <a:pt x="5281168" y="2125472"/>
                </a:moveTo>
                <a:lnTo>
                  <a:pt x="5281168" y="2193925"/>
                </a:lnTo>
              </a:path>
              <a:path w="8627745" h="2289175">
                <a:moveTo>
                  <a:pt x="5321934" y="2162937"/>
                </a:moveTo>
                <a:lnTo>
                  <a:pt x="5243322" y="2162937"/>
                </a:lnTo>
              </a:path>
              <a:path w="8627745" h="2289175">
                <a:moveTo>
                  <a:pt x="5243322" y="2125472"/>
                </a:moveTo>
                <a:lnTo>
                  <a:pt x="5243322" y="2193925"/>
                </a:lnTo>
              </a:path>
              <a:path w="8627745" h="2289175">
                <a:moveTo>
                  <a:pt x="5281168" y="2162937"/>
                </a:moveTo>
                <a:lnTo>
                  <a:pt x="5193919" y="2162937"/>
                </a:lnTo>
              </a:path>
              <a:path w="8627745" h="2289175">
                <a:moveTo>
                  <a:pt x="5193919" y="2096770"/>
                </a:moveTo>
                <a:lnTo>
                  <a:pt x="5193919" y="2162937"/>
                </a:lnTo>
              </a:path>
              <a:path w="8627745" h="2289175">
                <a:moveTo>
                  <a:pt x="5243322" y="2125472"/>
                </a:moveTo>
                <a:lnTo>
                  <a:pt x="5153152" y="2125472"/>
                </a:lnTo>
              </a:path>
              <a:path w="8627745" h="2289175">
                <a:moveTo>
                  <a:pt x="5182234" y="2096770"/>
                </a:moveTo>
                <a:lnTo>
                  <a:pt x="5182234" y="2162937"/>
                </a:lnTo>
              </a:path>
              <a:path w="8627745" h="2289175">
                <a:moveTo>
                  <a:pt x="5220081" y="2125472"/>
                </a:moveTo>
                <a:lnTo>
                  <a:pt x="5141468" y="2125472"/>
                </a:lnTo>
              </a:path>
              <a:path w="8627745" h="2289175">
                <a:moveTo>
                  <a:pt x="5141468" y="2096770"/>
                </a:moveTo>
                <a:lnTo>
                  <a:pt x="5141468" y="2162937"/>
                </a:lnTo>
              </a:path>
              <a:path w="8627745" h="2289175">
                <a:moveTo>
                  <a:pt x="5182234" y="2125472"/>
                </a:moveTo>
                <a:lnTo>
                  <a:pt x="5094985" y="2125472"/>
                </a:lnTo>
              </a:path>
              <a:path w="8627745" h="2289175">
                <a:moveTo>
                  <a:pt x="4582795" y="2096770"/>
                </a:moveTo>
                <a:lnTo>
                  <a:pt x="4582795" y="2162937"/>
                </a:lnTo>
              </a:path>
              <a:path w="8627745" h="2289175">
                <a:moveTo>
                  <a:pt x="4626483" y="2125472"/>
                </a:moveTo>
                <a:lnTo>
                  <a:pt x="4539233" y="2125472"/>
                </a:lnTo>
              </a:path>
              <a:path w="8627745" h="2289175">
                <a:moveTo>
                  <a:pt x="4414011" y="2096770"/>
                </a:moveTo>
                <a:lnTo>
                  <a:pt x="4414011" y="2158619"/>
                </a:lnTo>
              </a:path>
              <a:path w="8627745" h="2289175">
                <a:moveTo>
                  <a:pt x="4454779" y="2125472"/>
                </a:moveTo>
                <a:lnTo>
                  <a:pt x="4373372" y="2125472"/>
                </a:lnTo>
              </a:path>
              <a:path w="8627745" h="2289175">
                <a:moveTo>
                  <a:pt x="4399533" y="2096770"/>
                </a:moveTo>
                <a:lnTo>
                  <a:pt x="4399533" y="2158619"/>
                </a:lnTo>
              </a:path>
              <a:path w="8627745" h="2289175">
                <a:moveTo>
                  <a:pt x="4440301" y="2125472"/>
                </a:moveTo>
                <a:lnTo>
                  <a:pt x="4358767" y="2125472"/>
                </a:lnTo>
              </a:path>
              <a:path w="8627745" h="2289175">
                <a:moveTo>
                  <a:pt x="4399533" y="2061337"/>
                </a:moveTo>
                <a:lnTo>
                  <a:pt x="4399533" y="2125472"/>
                </a:lnTo>
              </a:path>
              <a:path w="8627745" h="2289175">
                <a:moveTo>
                  <a:pt x="4440301" y="2096770"/>
                </a:moveTo>
                <a:lnTo>
                  <a:pt x="4358767" y="2096770"/>
                </a:lnTo>
              </a:path>
              <a:path w="8627745" h="2289175">
                <a:moveTo>
                  <a:pt x="4373372" y="2045843"/>
                </a:moveTo>
                <a:lnTo>
                  <a:pt x="4373372" y="2107819"/>
                </a:lnTo>
              </a:path>
              <a:path w="8627745" h="2289175">
                <a:moveTo>
                  <a:pt x="4414011" y="2074672"/>
                </a:moveTo>
                <a:lnTo>
                  <a:pt x="4326762" y="2074672"/>
                </a:lnTo>
              </a:path>
              <a:path w="8627745" h="2289175">
                <a:moveTo>
                  <a:pt x="4347083" y="1975231"/>
                </a:moveTo>
                <a:lnTo>
                  <a:pt x="4347083" y="2041525"/>
                </a:lnTo>
              </a:path>
              <a:path w="8627745" h="2289175">
                <a:moveTo>
                  <a:pt x="4387850" y="2003933"/>
                </a:moveTo>
                <a:lnTo>
                  <a:pt x="4306443" y="2003933"/>
                </a:lnTo>
              </a:path>
              <a:path w="8627745" h="2289175">
                <a:moveTo>
                  <a:pt x="4338447" y="1964182"/>
                </a:moveTo>
                <a:lnTo>
                  <a:pt x="4338447" y="2030476"/>
                </a:lnTo>
              </a:path>
              <a:path w="8627745" h="2289175">
                <a:moveTo>
                  <a:pt x="4382008" y="1999488"/>
                </a:moveTo>
                <a:lnTo>
                  <a:pt x="4294758" y="1999488"/>
                </a:lnTo>
              </a:path>
              <a:path w="8627745" h="2289175">
                <a:moveTo>
                  <a:pt x="4306443" y="1953133"/>
                </a:moveTo>
                <a:lnTo>
                  <a:pt x="4306443" y="2014982"/>
                </a:lnTo>
              </a:path>
              <a:path w="8627745" h="2289175">
                <a:moveTo>
                  <a:pt x="4347083" y="1983994"/>
                </a:moveTo>
                <a:lnTo>
                  <a:pt x="4259833" y="1983994"/>
                </a:lnTo>
              </a:path>
              <a:path w="8627745" h="2289175">
                <a:moveTo>
                  <a:pt x="4059047" y="1953133"/>
                </a:moveTo>
                <a:lnTo>
                  <a:pt x="4059047" y="2014982"/>
                </a:lnTo>
              </a:path>
              <a:path w="8627745" h="2289175">
                <a:moveTo>
                  <a:pt x="4099813" y="1983994"/>
                </a:moveTo>
                <a:lnTo>
                  <a:pt x="4021201" y="1983994"/>
                </a:lnTo>
              </a:path>
              <a:path w="8627745" h="2289175">
                <a:moveTo>
                  <a:pt x="3555745" y="1953133"/>
                </a:moveTo>
                <a:lnTo>
                  <a:pt x="3555745" y="2014982"/>
                </a:lnTo>
              </a:path>
              <a:path w="8627745" h="2289175">
                <a:moveTo>
                  <a:pt x="3599306" y="1983994"/>
                </a:moveTo>
                <a:lnTo>
                  <a:pt x="3512057" y="1983994"/>
                </a:lnTo>
              </a:path>
              <a:path w="8627745" h="2289175">
                <a:moveTo>
                  <a:pt x="3482975" y="1873504"/>
                </a:moveTo>
                <a:lnTo>
                  <a:pt x="3482975" y="1939798"/>
                </a:lnTo>
              </a:path>
              <a:path w="8627745" h="2289175">
                <a:moveTo>
                  <a:pt x="3523741" y="1906651"/>
                </a:moveTo>
                <a:lnTo>
                  <a:pt x="3445129" y="1906651"/>
                </a:lnTo>
              </a:path>
              <a:path w="8627745" h="2289175">
                <a:moveTo>
                  <a:pt x="3506216" y="1873504"/>
                </a:moveTo>
                <a:lnTo>
                  <a:pt x="3506216" y="1939798"/>
                </a:lnTo>
              </a:path>
              <a:path w="8627745" h="2289175">
                <a:moveTo>
                  <a:pt x="3544062" y="1906651"/>
                </a:moveTo>
                <a:lnTo>
                  <a:pt x="3465449" y="1906651"/>
                </a:lnTo>
              </a:path>
              <a:path w="8627745" h="2289175">
                <a:moveTo>
                  <a:pt x="3058160" y="1710055"/>
                </a:moveTo>
                <a:lnTo>
                  <a:pt x="3058160" y="1771904"/>
                </a:lnTo>
              </a:path>
              <a:path w="8627745" h="2289175">
                <a:moveTo>
                  <a:pt x="3096005" y="1738757"/>
                </a:moveTo>
                <a:lnTo>
                  <a:pt x="3011551" y="1738757"/>
                </a:lnTo>
              </a:path>
              <a:path w="8627745" h="2289175">
                <a:moveTo>
                  <a:pt x="2930143" y="1687957"/>
                </a:moveTo>
                <a:lnTo>
                  <a:pt x="2930143" y="1756410"/>
                </a:lnTo>
              </a:path>
              <a:path w="8627745" h="2289175">
                <a:moveTo>
                  <a:pt x="2976626" y="1721104"/>
                </a:moveTo>
                <a:lnTo>
                  <a:pt x="2889377" y="1721104"/>
                </a:lnTo>
              </a:path>
              <a:path w="8627745" h="2289175">
                <a:moveTo>
                  <a:pt x="2749677" y="1663700"/>
                </a:moveTo>
                <a:lnTo>
                  <a:pt x="2749677" y="1725549"/>
                </a:lnTo>
              </a:path>
              <a:path w="8627745" h="2289175">
                <a:moveTo>
                  <a:pt x="2790443" y="1692402"/>
                </a:moveTo>
                <a:lnTo>
                  <a:pt x="2703194" y="1692402"/>
                </a:lnTo>
              </a:path>
              <a:path w="8627745" h="2289175">
                <a:moveTo>
                  <a:pt x="2703194" y="1663700"/>
                </a:moveTo>
                <a:lnTo>
                  <a:pt x="2703194" y="1725549"/>
                </a:lnTo>
              </a:path>
              <a:path w="8627745" h="2289175">
                <a:moveTo>
                  <a:pt x="2749677" y="1692402"/>
                </a:moveTo>
                <a:lnTo>
                  <a:pt x="2662428" y="1692402"/>
                </a:lnTo>
              </a:path>
              <a:path w="8627745" h="2289175">
                <a:moveTo>
                  <a:pt x="2662428" y="1623949"/>
                </a:moveTo>
                <a:lnTo>
                  <a:pt x="2662428" y="1687957"/>
                </a:lnTo>
              </a:path>
              <a:path w="8627745" h="2289175">
                <a:moveTo>
                  <a:pt x="2703194" y="1659255"/>
                </a:moveTo>
                <a:lnTo>
                  <a:pt x="2624581" y="1659255"/>
                </a:lnTo>
              </a:path>
              <a:path w="8627745" h="2289175">
                <a:moveTo>
                  <a:pt x="2650743" y="1623949"/>
                </a:moveTo>
                <a:lnTo>
                  <a:pt x="2650743" y="1687957"/>
                </a:lnTo>
              </a:path>
              <a:path w="8627745" h="2289175">
                <a:moveTo>
                  <a:pt x="2691511" y="1659255"/>
                </a:moveTo>
                <a:lnTo>
                  <a:pt x="2601341" y="1659255"/>
                </a:lnTo>
              </a:path>
              <a:path w="8627745" h="2289175">
                <a:moveTo>
                  <a:pt x="2624581" y="1608455"/>
                </a:moveTo>
                <a:lnTo>
                  <a:pt x="2624581" y="1674749"/>
                </a:lnTo>
              </a:path>
              <a:path w="8627745" h="2289175">
                <a:moveTo>
                  <a:pt x="2668269" y="1643761"/>
                </a:moveTo>
                <a:lnTo>
                  <a:pt x="2583815" y="1643761"/>
                </a:lnTo>
              </a:path>
              <a:path w="8627745" h="2289175">
                <a:moveTo>
                  <a:pt x="2557653" y="1482471"/>
                </a:moveTo>
                <a:lnTo>
                  <a:pt x="2557653" y="1546606"/>
                </a:lnTo>
              </a:path>
              <a:path w="8627745" h="2289175">
                <a:moveTo>
                  <a:pt x="2595499" y="1515618"/>
                </a:moveTo>
                <a:lnTo>
                  <a:pt x="2516886" y="1515618"/>
                </a:lnTo>
              </a:path>
              <a:path w="8627745" h="2289175">
                <a:moveTo>
                  <a:pt x="2569337" y="1482471"/>
                </a:moveTo>
                <a:lnTo>
                  <a:pt x="2569337" y="1546606"/>
                </a:lnTo>
              </a:path>
              <a:path w="8627745" h="2289175">
                <a:moveTo>
                  <a:pt x="2609977" y="1515618"/>
                </a:moveTo>
                <a:lnTo>
                  <a:pt x="2528569" y="1515618"/>
                </a:lnTo>
              </a:path>
              <a:path w="8627745" h="2289175">
                <a:moveTo>
                  <a:pt x="2403475" y="1402969"/>
                </a:moveTo>
                <a:lnTo>
                  <a:pt x="2403475" y="1464818"/>
                </a:lnTo>
              </a:path>
              <a:path w="8627745" h="2289175">
                <a:moveTo>
                  <a:pt x="2449956" y="1436116"/>
                </a:moveTo>
                <a:lnTo>
                  <a:pt x="2362707" y="1436116"/>
                </a:lnTo>
              </a:path>
              <a:path w="8627745" h="2289175">
                <a:moveTo>
                  <a:pt x="2080387" y="1358773"/>
                </a:moveTo>
                <a:lnTo>
                  <a:pt x="2080387" y="1425067"/>
                </a:lnTo>
              </a:path>
              <a:path w="8627745" h="2289175">
                <a:moveTo>
                  <a:pt x="2124075" y="1394079"/>
                </a:moveTo>
                <a:lnTo>
                  <a:pt x="2042667" y="1394079"/>
                </a:lnTo>
              </a:path>
              <a:path w="8627745" h="2289175">
                <a:moveTo>
                  <a:pt x="1830197" y="1347724"/>
                </a:moveTo>
                <a:lnTo>
                  <a:pt x="1830197" y="1414018"/>
                </a:lnTo>
              </a:path>
              <a:path w="8627745" h="2289175">
                <a:moveTo>
                  <a:pt x="1873885" y="1385316"/>
                </a:moveTo>
                <a:lnTo>
                  <a:pt x="1786508" y="1385316"/>
                </a:lnTo>
              </a:path>
              <a:path w="8627745" h="2289175">
                <a:moveTo>
                  <a:pt x="1754504" y="1184275"/>
                </a:moveTo>
                <a:lnTo>
                  <a:pt x="1754504" y="1250569"/>
                </a:lnTo>
              </a:path>
              <a:path w="8627745" h="2289175">
                <a:moveTo>
                  <a:pt x="1801114" y="1221740"/>
                </a:moveTo>
                <a:lnTo>
                  <a:pt x="1713864" y="1221740"/>
                </a:lnTo>
              </a:path>
              <a:path w="8627745" h="2289175">
                <a:moveTo>
                  <a:pt x="1620647" y="1007491"/>
                </a:moveTo>
                <a:lnTo>
                  <a:pt x="1620647" y="1073785"/>
                </a:lnTo>
              </a:path>
              <a:path w="8627745" h="2289175">
                <a:moveTo>
                  <a:pt x="1661414" y="1038352"/>
                </a:moveTo>
                <a:lnTo>
                  <a:pt x="1580006" y="1038352"/>
                </a:lnTo>
              </a:path>
              <a:path w="8627745" h="2289175">
                <a:moveTo>
                  <a:pt x="1006728" y="859409"/>
                </a:moveTo>
                <a:lnTo>
                  <a:pt x="1006728" y="927989"/>
                </a:lnTo>
              </a:path>
              <a:path w="8627745" h="2289175">
                <a:moveTo>
                  <a:pt x="1047495" y="890397"/>
                </a:moveTo>
                <a:lnTo>
                  <a:pt x="965962" y="890397"/>
                </a:lnTo>
              </a:path>
              <a:path w="8627745" h="2289175">
                <a:moveTo>
                  <a:pt x="881633" y="519175"/>
                </a:moveTo>
                <a:lnTo>
                  <a:pt x="881633" y="583311"/>
                </a:lnTo>
              </a:path>
              <a:path w="8627745" h="2289175">
                <a:moveTo>
                  <a:pt x="919479" y="550164"/>
                </a:moveTo>
                <a:lnTo>
                  <a:pt x="837945" y="550164"/>
                </a:lnTo>
              </a:path>
              <a:path w="8627745" h="2289175">
                <a:moveTo>
                  <a:pt x="58165" y="19812"/>
                </a:moveTo>
                <a:lnTo>
                  <a:pt x="58165" y="81787"/>
                </a:lnTo>
              </a:path>
              <a:path w="8627745" h="2289175">
                <a:moveTo>
                  <a:pt x="98932" y="50800"/>
                </a:moveTo>
                <a:lnTo>
                  <a:pt x="11683" y="50800"/>
                </a:lnTo>
              </a:path>
              <a:path w="8627745" h="2289175">
                <a:moveTo>
                  <a:pt x="43687" y="11049"/>
                </a:moveTo>
                <a:lnTo>
                  <a:pt x="43687" y="75057"/>
                </a:lnTo>
              </a:path>
              <a:path w="8627745" h="2289175">
                <a:moveTo>
                  <a:pt x="84327" y="46355"/>
                </a:moveTo>
                <a:lnTo>
                  <a:pt x="0" y="46355"/>
                </a:lnTo>
              </a:path>
              <a:path w="8627745" h="2289175">
                <a:moveTo>
                  <a:pt x="11683" y="0"/>
                </a:moveTo>
                <a:lnTo>
                  <a:pt x="11683" y="66294"/>
                </a:lnTo>
              </a:path>
            </a:pathLst>
          </a:custGeom>
          <a:ln w="12700">
            <a:solidFill>
              <a:schemeClr val="accent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9" name="object 35">
            <a:extLst>
              <a:ext uri="{FF2B5EF4-FFF2-40B4-BE49-F238E27FC236}">
                <a16:creationId xmlns:a16="http://schemas.microsoft.com/office/drawing/2014/main" id="{A60BBD0C-C246-131B-B174-69C5C355C737}"/>
              </a:ext>
            </a:extLst>
          </p:cNvPr>
          <p:cNvSpPr/>
          <p:nvPr/>
        </p:nvSpPr>
        <p:spPr>
          <a:xfrm>
            <a:off x="1620208" y="2347471"/>
            <a:ext cx="37238" cy="19621"/>
          </a:xfrm>
          <a:custGeom>
            <a:avLst/>
            <a:gdLst/>
            <a:ahLst/>
            <a:cxnLst/>
            <a:rect l="l" t="t" r="r" b="b"/>
            <a:pathLst>
              <a:path w="87630" h="19050">
                <a:moveTo>
                  <a:pt x="0" y="19050"/>
                </a:moveTo>
                <a:lnTo>
                  <a:pt x="87249" y="19050"/>
                </a:lnTo>
                <a:lnTo>
                  <a:pt x="87249" y="0"/>
                </a:lnTo>
                <a:lnTo>
                  <a:pt x="0" y="0"/>
                </a:lnTo>
                <a:lnTo>
                  <a:pt x="0" y="19050"/>
                </a:lnTo>
                <a:close/>
              </a:path>
            </a:pathLst>
          </a:custGeom>
          <a:solidFill>
            <a:srgbClr val="666666"/>
          </a:solidFill>
          <a:ln>
            <a:solidFill>
              <a:schemeClr val="accent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0" name="object 36">
            <a:extLst>
              <a:ext uri="{FF2B5EF4-FFF2-40B4-BE49-F238E27FC236}">
                <a16:creationId xmlns:a16="http://schemas.microsoft.com/office/drawing/2014/main" id="{75078A08-AB21-0A43-1772-B7AF5C500139}"/>
              </a:ext>
            </a:extLst>
          </p:cNvPr>
          <p:cNvSpPr/>
          <p:nvPr/>
        </p:nvSpPr>
        <p:spPr>
          <a:xfrm>
            <a:off x="1637531" y="2311758"/>
            <a:ext cx="0" cy="61482"/>
          </a:xfrm>
          <a:custGeom>
            <a:avLst/>
            <a:gdLst/>
            <a:ahLst/>
            <a:cxnLst/>
            <a:rect l="l" t="t" r="r" b="b"/>
            <a:pathLst>
              <a:path h="59689">
                <a:moveTo>
                  <a:pt x="0" y="0"/>
                </a:moveTo>
                <a:lnTo>
                  <a:pt x="0" y="59689"/>
                </a:lnTo>
              </a:path>
            </a:pathLst>
          </a:custGeom>
          <a:ln w="19050">
            <a:solidFill>
              <a:schemeClr val="accent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1" name="object 37">
            <a:extLst>
              <a:ext uri="{FF2B5EF4-FFF2-40B4-BE49-F238E27FC236}">
                <a16:creationId xmlns:a16="http://schemas.microsoft.com/office/drawing/2014/main" id="{1F02FB85-09E9-E1A4-D96D-1A724390B131}"/>
              </a:ext>
            </a:extLst>
          </p:cNvPr>
          <p:cNvSpPr/>
          <p:nvPr/>
        </p:nvSpPr>
        <p:spPr>
          <a:xfrm>
            <a:off x="1620208" y="2331511"/>
            <a:ext cx="37238" cy="19621"/>
          </a:xfrm>
          <a:custGeom>
            <a:avLst/>
            <a:gdLst/>
            <a:ahLst/>
            <a:cxnLst/>
            <a:rect l="l" t="t" r="r" b="b"/>
            <a:pathLst>
              <a:path w="87630" h="19050">
                <a:moveTo>
                  <a:pt x="0" y="19050"/>
                </a:moveTo>
                <a:lnTo>
                  <a:pt x="87249" y="19050"/>
                </a:lnTo>
                <a:lnTo>
                  <a:pt x="87249" y="0"/>
                </a:lnTo>
                <a:lnTo>
                  <a:pt x="0" y="0"/>
                </a:lnTo>
                <a:lnTo>
                  <a:pt x="0" y="19050"/>
                </a:lnTo>
                <a:close/>
              </a:path>
            </a:pathLst>
          </a:custGeom>
          <a:solidFill>
            <a:srgbClr val="666666"/>
          </a:solidFill>
          <a:ln>
            <a:solidFill>
              <a:schemeClr val="accent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2" name="object 38">
            <a:extLst>
              <a:ext uri="{FF2B5EF4-FFF2-40B4-BE49-F238E27FC236}">
                <a16:creationId xmlns:a16="http://schemas.microsoft.com/office/drawing/2014/main" id="{B492708C-F90B-0E1E-9AB8-CFE1B218C8CC}"/>
              </a:ext>
            </a:extLst>
          </p:cNvPr>
          <p:cNvSpPr/>
          <p:nvPr/>
        </p:nvSpPr>
        <p:spPr>
          <a:xfrm>
            <a:off x="1337039" y="2172966"/>
            <a:ext cx="96602" cy="121002"/>
          </a:xfrm>
          <a:custGeom>
            <a:avLst/>
            <a:gdLst/>
            <a:ahLst/>
            <a:cxnLst/>
            <a:rect l="l" t="t" r="r" b="b"/>
            <a:pathLst>
              <a:path w="227330" h="117475">
                <a:moveTo>
                  <a:pt x="186181" y="50800"/>
                </a:moveTo>
                <a:lnTo>
                  <a:pt x="186181" y="117094"/>
                </a:lnTo>
              </a:path>
              <a:path w="227330" h="117475">
                <a:moveTo>
                  <a:pt x="226949" y="83947"/>
                </a:moveTo>
                <a:lnTo>
                  <a:pt x="145542" y="83947"/>
                </a:lnTo>
              </a:path>
              <a:path w="227330" h="117475">
                <a:moveTo>
                  <a:pt x="119253" y="50800"/>
                </a:moveTo>
                <a:lnTo>
                  <a:pt x="119253" y="117094"/>
                </a:lnTo>
              </a:path>
              <a:path w="227330" h="117475">
                <a:moveTo>
                  <a:pt x="165862" y="83947"/>
                </a:moveTo>
                <a:lnTo>
                  <a:pt x="78612" y="83947"/>
                </a:lnTo>
              </a:path>
              <a:path w="227330" h="117475">
                <a:moveTo>
                  <a:pt x="78612" y="26543"/>
                </a:moveTo>
                <a:lnTo>
                  <a:pt x="78612" y="92837"/>
                </a:lnTo>
              </a:path>
              <a:path w="227330" h="117475">
                <a:moveTo>
                  <a:pt x="119253" y="61849"/>
                </a:moveTo>
                <a:lnTo>
                  <a:pt x="40767" y="61849"/>
                </a:lnTo>
              </a:path>
              <a:path w="227330" h="117475">
                <a:moveTo>
                  <a:pt x="46609" y="0"/>
                </a:moveTo>
                <a:lnTo>
                  <a:pt x="46609" y="61849"/>
                </a:lnTo>
              </a:path>
              <a:path w="227330" h="117475">
                <a:moveTo>
                  <a:pt x="84328" y="33147"/>
                </a:moveTo>
                <a:lnTo>
                  <a:pt x="0" y="33147"/>
                </a:lnTo>
              </a:path>
            </a:pathLst>
          </a:custGeom>
          <a:ln w="19050">
            <a:solidFill>
              <a:schemeClr val="accent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3" name="object 39">
            <a:extLst>
              <a:ext uri="{FF2B5EF4-FFF2-40B4-BE49-F238E27FC236}">
                <a16:creationId xmlns:a16="http://schemas.microsoft.com/office/drawing/2014/main" id="{4E3925DC-D22F-B01E-3A8E-53094DA069C2}"/>
              </a:ext>
            </a:extLst>
          </p:cNvPr>
          <p:cNvSpPr/>
          <p:nvPr/>
        </p:nvSpPr>
        <p:spPr>
          <a:xfrm>
            <a:off x="2695949" y="3204948"/>
            <a:ext cx="801962" cy="1814372"/>
          </a:xfrm>
          <a:custGeom>
            <a:avLst/>
            <a:gdLst/>
            <a:ahLst/>
            <a:cxnLst/>
            <a:rect l="l" t="t" r="r" b="b"/>
            <a:pathLst>
              <a:path w="1887220" h="1761489">
                <a:moveTo>
                  <a:pt x="0" y="1760220"/>
                </a:moveTo>
                <a:lnTo>
                  <a:pt x="0" y="0"/>
                </a:lnTo>
              </a:path>
              <a:path w="1887220" h="1761489">
                <a:moveTo>
                  <a:pt x="1886712" y="1760981"/>
                </a:moveTo>
                <a:lnTo>
                  <a:pt x="1886712" y="469391"/>
                </a:lnTo>
              </a:path>
            </a:pathLst>
          </a:custGeom>
          <a:ln w="12700">
            <a:solidFill>
              <a:schemeClr val="tx1">
                <a:lumMod val="50000"/>
                <a:lumOff val="50000"/>
              </a:schemeClr>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7" name="object 43">
            <a:extLst>
              <a:ext uri="{FF2B5EF4-FFF2-40B4-BE49-F238E27FC236}">
                <a16:creationId xmlns:a16="http://schemas.microsoft.com/office/drawing/2014/main" id="{96683843-0246-554F-67DA-3396BF17DF0F}"/>
              </a:ext>
            </a:extLst>
          </p:cNvPr>
          <p:cNvSpPr txBox="1"/>
          <p:nvPr/>
        </p:nvSpPr>
        <p:spPr>
          <a:xfrm>
            <a:off x="2800870" y="3505423"/>
            <a:ext cx="502986" cy="167995"/>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sz="1000" b="1" i="0" u="none" strike="noStrike" kern="0" cap="none" spc="-10" normalizeH="0" baseline="0" noProof="0">
                <a:ln>
                  <a:noFill/>
                </a:ln>
                <a:solidFill>
                  <a:srgbClr val="264466"/>
                </a:solidFill>
                <a:effectLst/>
                <a:uLnTx/>
                <a:uFillTx/>
                <a:latin typeface="Calibri" panose="020F0502020204030204" pitchFamily="34" charset="0"/>
                <a:ea typeface="+mn-ea"/>
                <a:cs typeface="Calibri" panose="020F0502020204030204" pitchFamily="34" charset="0"/>
              </a:rPr>
              <a:t>48.5%</a:t>
            </a:r>
            <a:endParaRPr kumimoji="0" sz="1000" b="0" i="0" u="none" strike="noStrike" kern="0" cap="none" spc="0" normalizeH="0" baseline="0" noProof="0">
              <a:ln>
                <a:noFill/>
              </a:ln>
              <a:solidFill>
                <a:srgbClr val="264466"/>
              </a:solidFill>
              <a:effectLst/>
              <a:uLnTx/>
              <a:uFillTx/>
              <a:latin typeface="Calibri" panose="020F0502020204030204" pitchFamily="34" charset="0"/>
              <a:ea typeface="+mn-ea"/>
              <a:cs typeface="Calibri" panose="020F0502020204030204" pitchFamily="34" charset="0"/>
            </a:endParaRPr>
          </a:p>
        </p:txBody>
      </p:sp>
      <p:sp>
        <p:nvSpPr>
          <p:cNvPr id="48" name="object 44">
            <a:extLst>
              <a:ext uri="{FF2B5EF4-FFF2-40B4-BE49-F238E27FC236}">
                <a16:creationId xmlns:a16="http://schemas.microsoft.com/office/drawing/2014/main" id="{27F259AA-BD1C-68BD-8B63-CC9AE03132C7}"/>
              </a:ext>
            </a:extLst>
          </p:cNvPr>
          <p:cNvSpPr txBox="1"/>
          <p:nvPr/>
        </p:nvSpPr>
        <p:spPr>
          <a:xfrm>
            <a:off x="2803308" y="3844994"/>
            <a:ext cx="494765" cy="167995"/>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sz="1000" b="1" i="0" u="none" strike="noStrike" kern="0" cap="none" spc="-10" normalizeH="0" baseline="0" noProof="0">
                <a:ln>
                  <a:noFill/>
                </a:ln>
                <a:solidFill>
                  <a:srgbClr val="0E2841"/>
                </a:solidFill>
                <a:effectLst/>
                <a:uLnTx/>
                <a:uFillTx/>
                <a:latin typeface="Calibri" panose="020F0502020204030204" pitchFamily="34" charset="0"/>
                <a:ea typeface="+mn-ea"/>
                <a:cs typeface="Calibri" panose="020F0502020204030204" pitchFamily="34" charset="0"/>
              </a:rPr>
              <a:t>41.1%</a:t>
            </a:r>
            <a:endParaRPr kumimoji="0" sz="1000" b="0" i="0" u="none" strike="noStrike" kern="0" cap="none" spc="0" normalizeH="0" baseline="0" noProof="0">
              <a:ln>
                <a:noFill/>
              </a:ln>
              <a:solidFill>
                <a:srgbClr val="0E2841"/>
              </a:solidFill>
              <a:effectLst/>
              <a:uLnTx/>
              <a:uFillTx/>
              <a:latin typeface="Calibri" panose="020F0502020204030204" pitchFamily="34" charset="0"/>
              <a:ea typeface="+mn-ea"/>
              <a:cs typeface="Calibri" panose="020F0502020204030204" pitchFamily="34" charset="0"/>
            </a:endParaRPr>
          </a:p>
        </p:txBody>
      </p:sp>
      <p:sp>
        <p:nvSpPr>
          <p:cNvPr id="49" name="object 46">
            <a:extLst>
              <a:ext uri="{FF2B5EF4-FFF2-40B4-BE49-F238E27FC236}">
                <a16:creationId xmlns:a16="http://schemas.microsoft.com/office/drawing/2014/main" id="{F2C4A930-2CA3-D236-17BA-A7FF70497827}"/>
              </a:ext>
            </a:extLst>
          </p:cNvPr>
          <p:cNvSpPr txBox="1"/>
          <p:nvPr/>
        </p:nvSpPr>
        <p:spPr>
          <a:xfrm>
            <a:off x="3518168" y="3410629"/>
            <a:ext cx="532158" cy="214802"/>
          </a:xfrm>
          <a:prstGeom prst="rect">
            <a:avLst/>
          </a:prstGeom>
        </p:spPr>
        <p:txBody>
          <a:bodyPr vert="horz" wrap="square" lIns="0" tIns="60325" rIns="0" bIns="0" rtlCol="0">
            <a:spAutoFit/>
          </a:bodyPr>
          <a:lstStyle/>
          <a:p>
            <a:pPr marL="12700" marR="0" lvl="0" indent="0" algn="l" defTabSz="914400" rtl="0" eaLnBrk="1" fontAlgn="auto" latinLnBrk="0" hangingPunct="1">
              <a:lnSpc>
                <a:spcPct val="100000"/>
              </a:lnSpc>
              <a:spcBef>
                <a:spcPts val="475"/>
              </a:spcBef>
              <a:spcAft>
                <a:spcPts val="0"/>
              </a:spcAft>
              <a:buClrTx/>
              <a:buSzTx/>
              <a:buFontTx/>
              <a:buNone/>
              <a:tabLst/>
              <a:defRPr/>
            </a:pPr>
            <a:r>
              <a:rPr kumimoji="0" sz="1000" b="1" i="0" u="none" strike="noStrike" kern="0" cap="none" spc="-20" normalizeH="0" baseline="0" noProof="0">
                <a:ln>
                  <a:noFill/>
                </a:ln>
                <a:solidFill>
                  <a:srgbClr val="53B616"/>
                </a:solidFill>
                <a:effectLst/>
                <a:uLnTx/>
                <a:uFillTx/>
                <a:latin typeface="Calibri" panose="020F0502020204030204" pitchFamily="34" charset="0"/>
                <a:ea typeface="+mn-ea"/>
                <a:cs typeface="Calibri" panose="020F0502020204030204" pitchFamily="34" charset="0"/>
              </a:rPr>
              <a:t>46.3%</a:t>
            </a:r>
            <a:endParaRPr kumimoji="0" lang="en-US" sz="1000" b="1" i="0" u="none" strike="noStrike" kern="0" cap="none" spc="-20" normalizeH="0" baseline="0" noProof="0">
              <a:ln>
                <a:noFill/>
              </a:ln>
              <a:solidFill>
                <a:srgbClr val="53B616"/>
              </a:solidFill>
              <a:effectLst/>
              <a:uLnTx/>
              <a:uFillTx/>
              <a:latin typeface="Calibri" panose="020F0502020204030204" pitchFamily="34" charset="0"/>
              <a:ea typeface="+mn-ea"/>
              <a:cs typeface="Calibri" panose="020F0502020204030204" pitchFamily="34" charset="0"/>
            </a:endParaRPr>
          </a:p>
        </p:txBody>
      </p:sp>
      <p:sp>
        <p:nvSpPr>
          <p:cNvPr id="50" name="object 47">
            <a:extLst>
              <a:ext uri="{FF2B5EF4-FFF2-40B4-BE49-F238E27FC236}">
                <a16:creationId xmlns:a16="http://schemas.microsoft.com/office/drawing/2014/main" id="{F71A6737-C199-EC6A-F7AD-7326DEAC22A0}"/>
              </a:ext>
            </a:extLst>
          </p:cNvPr>
          <p:cNvSpPr txBox="1"/>
          <p:nvPr/>
        </p:nvSpPr>
        <p:spPr>
          <a:xfrm>
            <a:off x="3520894" y="4278591"/>
            <a:ext cx="508709" cy="167354"/>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000" b="1" i="0" u="none" strike="noStrike" kern="0" cap="none" spc="-10" normalizeH="0" baseline="0" noProof="0">
                <a:ln>
                  <a:noFill/>
                </a:ln>
                <a:solidFill>
                  <a:srgbClr val="0E2841"/>
                </a:solidFill>
                <a:effectLst/>
                <a:uLnTx/>
                <a:uFillTx/>
                <a:latin typeface="Calibri" panose="020F0502020204030204" pitchFamily="34" charset="0"/>
                <a:ea typeface="+mn-ea"/>
                <a:cs typeface="Calibri" panose="020F0502020204030204" pitchFamily="34" charset="0"/>
              </a:rPr>
              <a:t>21.7%</a:t>
            </a:r>
            <a:endParaRPr kumimoji="0" sz="1000" b="0" i="0" u="none" strike="noStrike" kern="0" cap="none" spc="0" normalizeH="0" baseline="0" noProof="0">
              <a:ln>
                <a:noFill/>
              </a:ln>
              <a:solidFill>
                <a:srgbClr val="0E2841"/>
              </a:solidFill>
              <a:effectLst/>
              <a:uLnTx/>
              <a:uFillTx/>
              <a:latin typeface="Calibri" panose="020F0502020204030204" pitchFamily="34" charset="0"/>
              <a:ea typeface="+mn-ea"/>
              <a:cs typeface="Calibri" panose="020F0502020204030204" pitchFamily="34" charset="0"/>
            </a:endParaRPr>
          </a:p>
        </p:txBody>
      </p:sp>
      <p:sp>
        <p:nvSpPr>
          <p:cNvPr id="51" name="object 17">
            <a:extLst>
              <a:ext uri="{FF2B5EF4-FFF2-40B4-BE49-F238E27FC236}">
                <a16:creationId xmlns:a16="http://schemas.microsoft.com/office/drawing/2014/main" id="{08F6BE6C-8459-5F68-3245-18929486825B}"/>
              </a:ext>
            </a:extLst>
          </p:cNvPr>
          <p:cNvSpPr txBox="1"/>
          <p:nvPr/>
        </p:nvSpPr>
        <p:spPr>
          <a:xfrm>
            <a:off x="2987970" y="5050132"/>
            <a:ext cx="217809" cy="158976"/>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lang="en-US" sz="1200" b="0" i="0" u="none" strike="noStrike" kern="0" cap="none" spc="-4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15</a:t>
            </a:r>
            <a:endParaRPr kumimoji="0" sz="12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52" name="object 17">
            <a:extLst>
              <a:ext uri="{FF2B5EF4-FFF2-40B4-BE49-F238E27FC236}">
                <a16:creationId xmlns:a16="http://schemas.microsoft.com/office/drawing/2014/main" id="{298A0F73-1EE6-E5FB-28D5-7A84B6D8D55E}"/>
              </a:ext>
            </a:extLst>
          </p:cNvPr>
          <p:cNvSpPr txBox="1"/>
          <p:nvPr/>
        </p:nvSpPr>
        <p:spPr>
          <a:xfrm>
            <a:off x="3390792" y="5063877"/>
            <a:ext cx="217809" cy="158976"/>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lang="en-US" sz="1200" b="0" i="0" u="none" strike="noStrike" kern="0" cap="none" spc="-4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18</a:t>
            </a:r>
            <a:endParaRPr kumimoji="0" sz="12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53" name="TextBox 52">
            <a:extLst>
              <a:ext uri="{FF2B5EF4-FFF2-40B4-BE49-F238E27FC236}">
                <a16:creationId xmlns:a16="http://schemas.microsoft.com/office/drawing/2014/main" id="{8659EEB9-752A-551D-6139-4B6FC5BF366A}"/>
              </a:ext>
            </a:extLst>
          </p:cNvPr>
          <p:cNvSpPr txBox="1"/>
          <p:nvPr/>
        </p:nvSpPr>
        <p:spPr>
          <a:xfrm>
            <a:off x="2672435" y="2997530"/>
            <a:ext cx="614617" cy="246221"/>
          </a:xfrm>
          <a:prstGeom prst="rect">
            <a:avLst/>
          </a:prstGeom>
          <a:noFill/>
        </p:spPr>
        <p:txBody>
          <a:bodyPr wrap="square">
            <a:spAutoFit/>
          </a:bodyPr>
          <a:lstStyle/>
          <a:p>
            <a:pPr marL="12700" marR="0" lvl="0" indent="0" algn="l" defTabSz="914400" rtl="0" eaLnBrk="1" fontAlgn="auto" latinLnBrk="0" hangingPunct="1">
              <a:lnSpc>
                <a:spcPct val="100000"/>
              </a:lnSpc>
              <a:spcBef>
                <a:spcPts val="395"/>
              </a:spcBef>
              <a:spcAft>
                <a:spcPts val="0"/>
              </a:spcAft>
              <a:buClrTx/>
              <a:buSzTx/>
              <a:buFontTx/>
              <a:buNone/>
              <a:tabLst/>
              <a:defRPr/>
            </a:pPr>
            <a:r>
              <a:rPr kumimoji="0" lang="en-US" sz="1000" b="1" i="0" u="none" strike="noStrike" kern="0" cap="none" spc="-10" normalizeH="0" baseline="0" noProof="0">
                <a:ln>
                  <a:noFill/>
                </a:ln>
                <a:solidFill>
                  <a:srgbClr val="53B616"/>
                </a:solidFill>
                <a:effectLst/>
                <a:uLnTx/>
                <a:uFillTx/>
                <a:latin typeface="Calibri" panose="020F0502020204030204" pitchFamily="34" charset="0"/>
                <a:ea typeface="+mn-ea"/>
                <a:cs typeface="Calibri" panose="020F0502020204030204" pitchFamily="34" charset="0"/>
              </a:rPr>
              <a:t>61.5%</a:t>
            </a:r>
            <a:endParaRPr kumimoji="0" lang="en-US" sz="1000" b="0" i="0" u="none" strike="noStrike" kern="0" cap="none" spc="0" normalizeH="0" baseline="0" noProof="0">
              <a:ln>
                <a:noFill/>
              </a:ln>
              <a:solidFill>
                <a:srgbClr val="53B616"/>
              </a:solidFill>
              <a:effectLst/>
              <a:uLnTx/>
              <a:uFillTx/>
              <a:latin typeface="Calibri" panose="020F0502020204030204" pitchFamily="34" charset="0"/>
              <a:ea typeface="+mn-ea"/>
              <a:cs typeface="Calibri" panose="020F0502020204030204" pitchFamily="34" charset="0"/>
            </a:endParaRPr>
          </a:p>
        </p:txBody>
      </p:sp>
      <p:sp>
        <p:nvSpPr>
          <p:cNvPr id="54" name="TextBox 53">
            <a:extLst>
              <a:ext uri="{FF2B5EF4-FFF2-40B4-BE49-F238E27FC236}">
                <a16:creationId xmlns:a16="http://schemas.microsoft.com/office/drawing/2014/main" id="{7DAC4181-FCFF-7FDB-E542-5AA5CB841595}"/>
              </a:ext>
            </a:extLst>
          </p:cNvPr>
          <p:cNvSpPr txBox="1"/>
          <p:nvPr/>
        </p:nvSpPr>
        <p:spPr>
          <a:xfrm>
            <a:off x="3463413" y="3720798"/>
            <a:ext cx="638396" cy="246221"/>
          </a:xfrm>
          <a:prstGeom prst="rect">
            <a:avLst/>
          </a:prstGeom>
          <a:noFill/>
        </p:spPr>
        <p:txBody>
          <a:bodyPr wrap="square">
            <a:spAutoFit/>
          </a:bodyPr>
          <a:lstStyle/>
          <a:p>
            <a:pPr marL="15240" marR="0" lvl="0" indent="0" algn="l" defTabSz="914400" rtl="0" eaLnBrk="1" fontAlgn="auto" latinLnBrk="0" hangingPunct="1">
              <a:lnSpc>
                <a:spcPct val="100000"/>
              </a:lnSpc>
              <a:spcBef>
                <a:spcPts val="375"/>
              </a:spcBef>
              <a:spcAft>
                <a:spcPts val="0"/>
              </a:spcAft>
              <a:buClrTx/>
              <a:buSzTx/>
              <a:buFontTx/>
              <a:buNone/>
              <a:tabLst/>
              <a:defRPr/>
            </a:pPr>
            <a:r>
              <a:rPr kumimoji="0" lang="en-US" sz="1000" b="1" i="0" u="none" strike="noStrike" kern="0" cap="none" spc="-10" normalizeH="0" baseline="0" noProof="0">
                <a:ln>
                  <a:noFill/>
                </a:ln>
                <a:solidFill>
                  <a:srgbClr val="264466"/>
                </a:solidFill>
                <a:effectLst/>
                <a:uLnTx/>
                <a:uFillTx/>
                <a:latin typeface="Calibri" panose="020F0502020204030204" pitchFamily="34" charset="0"/>
                <a:ea typeface="+mn-ea"/>
                <a:cs typeface="Calibri" panose="020F0502020204030204" pitchFamily="34" charset="0"/>
              </a:rPr>
              <a:t>37.8%</a:t>
            </a:r>
            <a:endParaRPr kumimoji="0" lang="en-US" sz="1000" b="0" i="0" u="none" strike="noStrike" kern="0" cap="none" spc="0" normalizeH="0" baseline="0" noProof="0">
              <a:ln>
                <a:noFill/>
              </a:ln>
              <a:solidFill>
                <a:srgbClr val="264466"/>
              </a:solidFill>
              <a:effectLst/>
              <a:uLnTx/>
              <a:uFillTx/>
              <a:latin typeface="Calibri" panose="020F0502020204030204" pitchFamily="34" charset="0"/>
              <a:ea typeface="+mn-ea"/>
              <a:cs typeface="Calibri" panose="020F0502020204030204" pitchFamily="34" charset="0"/>
            </a:endParaRPr>
          </a:p>
        </p:txBody>
      </p:sp>
      <p:sp>
        <p:nvSpPr>
          <p:cNvPr id="55" name="object 11">
            <a:extLst>
              <a:ext uri="{FF2B5EF4-FFF2-40B4-BE49-F238E27FC236}">
                <a16:creationId xmlns:a16="http://schemas.microsoft.com/office/drawing/2014/main" id="{47F5EF84-2BDB-DAD4-3508-06BF23A2A33F}"/>
              </a:ext>
            </a:extLst>
          </p:cNvPr>
          <p:cNvSpPr txBox="1"/>
          <p:nvPr/>
        </p:nvSpPr>
        <p:spPr>
          <a:xfrm>
            <a:off x="4518377" y="3108550"/>
            <a:ext cx="962666" cy="352019"/>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100" b="1" i="0" u="none" strike="noStrike" kern="0" cap="none" spc="-1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Overall</a:t>
            </a:r>
            <a:r>
              <a:rPr kumimoji="0" sz="1100" b="1" i="0" u="none" strike="noStrike" kern="0" cap="none" spc="6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sz="1100" b="1"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data</a:t>
            </a:r>
            <a:r>
              <a:rPr kumimoji="0" sz="1100" b="1" i="0" u="none" strike="noStrike" kern="0" cap="none" spc="5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sz="1100" b="1"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maturity</a:t>
            </a:r>
            <a:r>
              <a:rPr kumimoji="0" lang="en-US" sz="1100" b="1"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r>
              <a:rPr kumimoji="0" sz="1100" b="1" i="0" u="none" strike="noStrike" kern="0" cap="none" spc="5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100" b="1" i="0" u="none" strike="noStrike" kern="0" cap="none" spc="-2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61</a:t>
            </a:r>
            <a:r>
              <a:rPr kumimoji="0" sz="1100" b="1" i="0" u="none" strike="noStrike" kern="0" cap="none" spc="-2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sz="11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10" name="TextBox 509">
            <a:extLst>
              <a:ext uri="{FF2B5EF4-FFF2-40B4-BE49-F238E27FC236}">
                <a16:creationId xmlns:a16="http://schemas.microsoft.com/office/drawing/2014/main" id="{5CFE7E2B-4842-F8EE-B993-A7BC9DB6F86C}"/>
              </a:ext>
            </a:extLst>
          </p:cNvPr>
          <p:cNvSpPr txBox="1"/>
          <p:nvPr/>
        </p:nvSpPr>
        <p:spPr>
          <a:xfrm>
            <a:off x="1250394" y="1749841"/>
            <a:ext cx="424836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PFS: ITT (Primary E</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ndpoint</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t>
            </a:r>
          </a:p>
        </p:txBody>
      </p:sp>
      <p:cxnSp>
        <p:nvCxnSpPr>
          <p:cNvPr id="449" name="Straight Connector 448">
            <a:extLst>
              <a:ext uri="{FF2B5EF4-FFF2-40B4-BE49-F238E27FC236}">
                <a16:creationId xmlns:a16="http://schemas.microsoft.com/office/drawing/2014/main" id="{C5EEF36E-83B9-26D4-A47A-8BB815466933}"/>
              </a:ext>
            </a:extLst>
          </p:cNvPr>
          <p:cNvCxnSpPr/>
          <p:nvPr/>
        </p:nvCxnSpPr>
        <p:spPr>
          <a:xfrm>
            <a:off x="1062106" y="2339160"/>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0" name="Straight Connector 449">
            <a:extLst>
              <a:ext uri="{FF2B5EF4-FFF2-40B4-BE49-F238E27FC236}">
                <a16:creationId xmlns:a16="http://schemas.microsoft.com/office/drawing/2014/main" id="{7EB9855E-FF32-00B5-1D4C-516640577284}"/>
              </a:ext>
            </a:extLst>
          </p:cNvPr>
          <p:cNvCxnSpPr/>
          <p:nvPr/>
        </p:nvCxnSpPr>
        <p:spPr>
          <a:xfrm>
            <a:off x="1062106" y="2051029"/>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56F122D5-FE38-20B7-C26A-065EC35D0BB3}"/>
              </a:ext>
            </a:extLst>
          </p:cNvPr>
          <p:cNvCxnSpPr/>
          <p:nvPr/>
        </p:nvCxnSpPr>
        <p:spPr>
          <a:xfrm>
            <a:off x="1062106" y="2636817"/>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48503707-5F80-3B48-FF0B-198D8282AA4B}"/>
              </a:ext>
            </a:extLst>
          </p:cNvPr>
          <p:cNvCxnSpPr/>
          <p:nvPr/>
        </p:nvCxnSpPr>
        <p:spPr>
          <a:xfrm>
            <a:off x="1062106" y="2936854"/>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9F036B0D-55EE-E1C4-F5E8-1589C84659E2}"/>
              </a:ext>
            </a:extLst>
          </p:cNvPr>
          <p:cNvCxnSpPr/>
          <p:nvPr/>
        </p:nvCxnSpPr>
        <p:spPr>
          <a:xfrm>
            <a:off x="1062106" y="3234510"/>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5D900AA0-6E31-8E12-D74B-8A1133C91389}"/>
              </a:ext>
            </a:extLst>
          </p:cNvPr>
          <p:cNvCxnSpPr/>
          <p:nvPr/>
        </p:nvCxnSpPr>
        <p:spPr>
          <a:xfrm>
            <a:off x="1062106" y="3532166"/>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CA648D74-0FAA-333F-37A1-B6CEBB17E816}"/>
              </a:ext>
            </a:extLst>
          </p:cNvPr>
          <p:cNvCxnSpPr/>
          <p:nvPr/>
        </p:nvCxnSpPr>
        <p:spPr>
          <a:xfrm>
            <a:off x="1062106" y="3827441"/>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11E2E1EC-AE72-32A3-766A-9BD49EE11341}"/>
              </a:ext>
            </a:extLst>
          </p:cNvPr>
          <p:cNvCxnSpPr/>
          <p:nvPr/>
        </p:nvCxnSpPr>
        <p:spPr>
          <a:xfrm>
            <a:off x="1062106" y="4127478"/>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3BF9D879-B028-4DD5-9FC5-FEB65BF39614}"/>
              </a:ext>
            </a:extLst>
          </p:cNvPr>
          <p:cNvCxnSpPr/>
          <p:nvPr/>
        </p:nvCxnSpPr>
        <p:spPr>
          <a:xfrm>
            <a:off x="1062106" y="4422753"/>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7AC1316A-352F-0F30-C03F-063FA93FBCF9}"/>
              </a:ext>
            </a:extLst>
          </p:cNvPr>
          <p:cNvCxnSpPr/>
          <p:nvPr/>
        </p:nvCxnSpPr>
        <p:spPr>
          <a:xfrm>
            <a:off x="1062106" y="4722791"/>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0DCFB57E-A2D2-7F96-FD1B-74065BDA4ED0}"/>
              </a:ext>
            </a:extLst>
          </p:cNvPr>
          <p:cNvCxnSpPr/>
          <p:nvPr/>
        </p:nvCxnSpPr>
        <p:spPr>
          <a:xfrm>
            <a:off x="1062106" y="5020447"/>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CF53A4B7-1614-0EA6-68D3-6B749447A7FE}"/>
              </a:ext>
            </a:extLst>
          </p:cNvPr>
          <p:cNvCxnSpPr>
            <a:cxnSpLocks/>
          </p:cNvCxnSpPr>
          <p:nvPr/>
        </p:nvCxnSpPr>
        <p:spPr>
          <a:xfrm flipV="1">
            <a:off x="1107826" y="2051029"/>
            <a:ext cx="0" cy="30127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50BBCDAC-6AB2-CC15-A16D-9BC4785FE5AF}"/>
              </a:ext>
            </a:extLst>
          </p:cNvPr>
          <p:cNvCxnSpPr>
            <a:cxnSpLocks/>
          </p:cNvCxnSpPr>
          <p:nvPr/>
        </p:nvCxnSpPr>
        <p:spPr>
          <a:xfrm>
            <a:off x="1104969" y="5020447"/>
            <a:ext cx="43991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9358CE1B-565B-6823-84AA-424CE6384D21}"/>
              </a:ext>
            </a:extLst>
          </p:cNvPr>
          <p:cNvCxnSpPr>
            <a:cxnSpLocks/>
          </p:cNvCxnSpPr>
          <p:nvPr/>
        </p:nvCxnSpPr>
        <p:spPr>
          <a:xfrm rot="16200000">
            <a:off x="1487724" y="5037209"/>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EA6E60E6-4289-27BD-B5CD-BBA10B7F6EFD}"/>
              </a:ext>
            </a:extLst>
          </p:cNvPr>
          <p:cNvCxnSpPr>
            <a:cxnSpLocks/>
          </p:cNvCxnSpPr>
          <p:nvPr/>
        </p:nvCxnSpPr>
        <p:spPr>
          <a:xfrm rot="16200000">
            <a:off x="1883012" y="5037209"/>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AAA5E283-1F6F-0132-EE55-CB1E5EE61670}"/>
              </a:ext>
            </a:extLst>
          </p:cNvPr>
          <p:cNvCxnSpPr>
            <a:cxnSpLocks/>
          </p:cNvCxnSpPr>
          <p:nvPr/>
        </p:nvCxnSpPr>
        <p:spPr>
          <a:xfrm rot="16200000">
            <a:off x="2287824" y="5037209"/>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C36DFB72-0BFC-A39E-609C-51EE153CA997}"/>
              </a:ext>
            </a:extLst>
          </p:cNvPr>
          <p:cNvCxnSpPr>
            <a:cxnSpLocks/>
          </p:cNvCxnSpPr>
          <p:nvPr/>
        </p:nvCxnSpPr>
        <p:spPr>
          <a:xfrm rot="16200000">
            <a:off x="2685493" y="5037209"/>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2C2F18CB-C6B7-9973-39FB-975A5DB468A5}"/>
              </a:ext>
            </a:extLst>
          </p:cNvPr>
          <p:cNvCxnSpPr>
            <a:cxnSpLocks/>
          </p:cNvCxnSpPr>
          <p:nvPr/>
        </p:nvCxnSpPr>
        <p:spPr>
          <a:xfrm rot="16200000">
            <a:off x="3087924" y="5037209"/>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4C0181C6-C851-B21D-F0AD-5C38AADBC04A}"/>
              </a:ext>
            </a:extLst>
          </p:cNvPr>
          <p:cNvCxnSpPr>
            <a:cxnSpLocks/>
          </p:cNvCxnSpPr>
          <p:nvPr/>
        </p:nvCxnSpPr>
        <p:spPr>
          <a:xfrm rot="16200000">
            <a:off x="3483212" y="5037209"/>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C3840129-E69A-64BC-ED27-0187CF1D46D6}"/>
              </a:ext>
            </a:extLst>
          </p:cNvPr>
          <p:cNvCxnSpPr>
            <a:cxnSpLocks/>
          </p:cNvCxnSpPr>
          <p:nvPr/>
        </p:nvCxnSpPr>
        <p:spPr>
          <a:xfrm rot="16200000">
            <a:off x="3880881" y="5037209"/>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5F3ED84A-CD7A-7313-F355-63FC0145A290}"/>
              </a:ext>
            </a:extLst>
          </p:cNvPr>
          <p:cNvCxnSpPr>
            <a:cxnSpLocks/>
          </p:cNvCxnSpPr>
          <p:nvPr/>
        </p:nvCxnSpPr>
        <p:spPr>
          <a:xfrm rot="16200000">
            <a:off x="4280931" y="5037209"/>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FDE245F9-F6FE-B3F0-A7C4-B1B10093E0B4}"/>
              </a:ext>
            </a:extLst>
          </p:cNvPr>
          <p:cNvCxnSpPr>
            <a:cxnSpLocks/>
          </p:cNvCxnSpPr>
          <p:nvPr/>
        </p:nvCxnSpPr>
        <p:spPr>
          <a:xfrm rot="16200000">
            <a:off x="4683362" y="5037209"/>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87744251-D1B3-9589-1878-EE1578FB7052}"/>
              </a:ext>
            </a:extLst>
          </p:cNvPr>
          <p:cNvCxnSpPr>
            <a:cxnSpLocks/>
          </p:cNvCxnSpPr>
          <p:nvPr/>
        </p:nvCxnSpPr>
        <p:spPr>
          <a:xfrm rot="16200000">
            <a:off x="5078649" y="5037209"/>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961A517F-D463-C17D-E870-394452715EDA}"/>
              </a:ext>
            </a:extLst>
          </p:cNvPr>
          <p:cNvCxnSpPr>
            <a:cxnSpLocks/>
          </p:cNvCxnSpPr>
          <p:nvPr/>
        </p:nvCxnSpPr>
        <p:spPr>
          <a:xfrm rot="16200000">
            <a:off x="5481080" y="5037209"/>
            <a:ext cx="45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5F63B80-ED29-50C5-5C71-3749730C76D6}"/>
              </a:ext>
            </a:extLst>
          </p:cNvPr>
          <p:cNvSpPr txBox="1"/>
          <p:nvPr/>
        </p:nvSpPr>
        <p:spPr>
          <a:xfrm>
            <a:off x="4718528" y="2309880"/>
            <a:ext cx="12759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Durva + Ola</a:t>
            </a:r>
            <a:b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Durva</a:t>
            </a:r>
            <a:b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Control</a:t>
            </a:r>
          </a:p>
        </p:txBody>
      </p:sp>
      <p:cxnSp>
        <p:nvCxnSpPr>
          <p:cNvPr id="56" name="Straight Connector 55">
            <a:extLst>
              <a:ext uri="{FF2B5EF4-FFF2-40B4-BE49-F238E27FC236}">
                <a16:creationId xmlns:a16="http://schemas.microsoft.com/office/drawing/2014/main" id="{F004A45B-840E-57EC-3AE4-4BB9B6252841}"/>
              </a:ext>
            </a:extLst>
          </p:cNvPr>
          <p:cNvCxnSpPr>
            <a:cxnSpLocks/>
          </p:cNvCxnSpPr>
          <p:nvPr/>
        </p:nvCxnSpPr>
        <p:spPr>
          <a:xfrm>
            <a:off x="4581065" y="2446094"/>
            <a:ext cx="151637" cy="0"/>
          </a:xfrm>
          <a:prstGeom prst="line">
            <a:avLst/>
          </a:prstGeom>
          <a:ln w="28575">
            <a:solidFill>
              <a:srgbClr val="53B616"/>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a:extLst>
              <a:ext uri="{FF2B5EF4-FFF2-40B4-BE49-F238E27FC236}">
                <a16:creationId xmlns:a16="http://schemas.microsoft.com/office/drawing/2014/main" id="{B62DA13B-E75D-E180-9C4C-24C08CA4837A}"/>
              </a:ext>
            </a:extLst>
          </p:cNvPr>
          <p:cNvCxnSpPr>
            <a:cxnSpLocks/>
          </p:cNvCxnSpPr>
          <p:nvPr/>
        </p:nvCxnSpPr>
        <p:spPr>
          <a:xfrm>
            <a:off x="4581065" y="2630124"/>
            <a:ext cx="15163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1A47D114-CD57-4FD7-04E3-4C78A72EB143}"/>
              </a:ext>
            </a:extLst>
          </p:cNvPr>
          <p:cNvCxnSpPr>
            <a:cxnSpLocks/>
          </p:cNvCxnSpPr>
          <p:nvPr/>
        </p:nvCxnSpPr>
        <p:spPr>
          <a:xfrm>
            <a:off x="4581065" y="2818383"/>
            <a:ext cx="151637"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9356426-CED4-11DC-725C-CCA0C9D66DF3}"/>
              </a:ext>
            </a:extLst>
          </p:cNvPr>
          <p:cNvSpPr txBox="1"/>
          <p:nvPr/>
        </p:nvSpPr>
        <p:spPr>
          <a:xfrm>
            <a:off x="4412964" y="3612515"/>
            <a:ext cx="103521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53B616"/>
                </a:solidFill>
                <a:effectLst/>
                <a:uLnTx/>
                <a:uFillTx/>
                <a:latin typeface="Aptos" panose="02110004020202020204"/>
                <a:ea typeface="+mn-ea"/>
                <a:cs typeface="+mn-cs"/>
              </a:rPr>
              <a:t>Durva + Ola</a:t>
            </a:r>
          </a:p>
        </p:txBody>
      </p:sp>
      <p:sp>
        <p:nvSpPr>
          <p:cNvPr id="44" name="TextBox 43">
            <a:extLst>
              <a:ext uri="{FF2B5EF4-FFF2-40B4-BE49-F238E27FC236}">
                <a16:creationId xmlns:a16="http://schemas.microsoft.com/office/drawing/2014/main" id="{3D05099F-D2F0-F5A4-6368-169F32E2B6D7}"/>
              </a:ext>
            </a:extLst>
          </p:cNvPr>
          <p:cNvSpPr txBox="1"/>
          <p:nvPr/>
        </p:nvSpPr>
        <p:spPr>
          <a:xfrm>
            <a:off x="4573752" y="3951975"/>
            <a:ext cx="63162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E97132"/>
                </a:solidFill>
                <a:effectLst/>
                <a:uLnTx/>
                <a:uFillTx/>
                <a:latin typeface="Aptos" panose="02110004020202020204"/>
                <a:ea typeface="+mn-ea"/>
                <a:cs typeface="+mn-cs"/>
              </a:rPr>
              <a:t>Durva</a:t>
            </a:r>
          </a:p>
        </p:txBody>
      </p:sp>
      <p:sp>
        <p:nvSpPr>
          <p:cNvPr id="45" name="TextBox 44">
            <a:extLst>
              <a:ext uri="{FF2B5EF4-FFF2-40B4-BE49-F238E27FC236}">
                <a16:creationId xmlns:a16="http://schemas.microsoft.com/office/drawing/2014/main" id="{6EF0C551-DDC8-737C-BC73-EDB1879F20C0}"/>
              </a:ext>
            </a:extLst>
          </p:cNvPr>
          <p:cNvSpPr txBox="1"/>
          <p:nvPr/>
        </p:nvSpPr>
        <p:spPr>
          <a:xfrm>
            <a:off x="4726152" y="4408878"/>
            <a:ext cx="63162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E8E8E8">
                    <a:lumMod val="25000"/>
                  </a:srgbClr>
                </a:solidFill>
                <a:effectLst/>
                <a:uLnTx/>
                <a:uFillTx/>
                <a:latin typeface="Aptos" panose="02110004020202020204"/>
                <a:ea typeface="+mn-ea"/>
                <a:cs typeface="+mn-cs"/>
              </a:rPr>
              <a:t>Placebo</a:t>
            </a:r>
          </a:p>
        </p:txBody>
      </p:sp>
    </p:spTree>
    <p:extLst>
      <p:ext uri="{BB962C8B-B14F-4D97-AF65-F5344CB8AC3E}">
        <p14:creationId xmlns:p14="http://schemas.microsoft.com/office/powerpoint/2010/main" val="32132176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C95E2F2-8753-94FE-BD3F-2132FB6B8183}"/>
              </a:ext>
            </a:extLst>
          </p:cNvPr>
          <p:cNvSpPr txBox="1"/>
          <p:nvPr/>
        </p:nvSpPr>
        <p:spPr>
          <a:xfrm>
            <a:off x="8671414" y="1866834"/>
            <a:ext cx="1540039" cy="3291533"/>
          </a:xfrm>
          <a:prstGeom prst="rect">
            <a:avLst/>
          </a:prstGeom>
          <a:noFill/>
        </p:spPr>
        <p:txBody>
          <a:bodyPr wrap="square" tIns="36000" bIns="36000" rtlCol="0" anchor="t">
            <a:spAutoFit/>
          </a:bodyPr>
          <a:lstStyle>
            <a:defPPr>
              <a:defRPr lang="en-US"/>
            </a:defPPr>
            <a:lvl1pPr algn="ctr">
              <a:lnSpc>
                <a:spcPts val="1000"/>
              </a:lnSpc>
              <a:defRPr sz="105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ts val="1400"/>
              </a:lnSpc>
              <a:spcBef>
                <a:spcPts val="100"/>
              </a:spcBef>
              <a:spcAft>
                <a:spcPts val="0"/>
              </a:spcAft>
              <a:buClrTx/>
              <a:buSzTx/>
              <a:buFontTx/>
              <a:buNone/>
              <a:tabLst/>
              <a:defRPr/>
            </a:pPr>
            <a:r>
              <a:rPr kumimoji="0" lang="fr-FR"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0.57 (0.44–0.73)</a:t>
            </a:r>
          </a:p>
          <a:p>
            <a:pPr marL="0" marR="0" lvl="0" indent="0" algn="ctr" defTabSz="914400" rtl="0" eaLnBrk="1" fontAlgn="auto" latinLnBrk="0" hangingPunct="1">
              <a:lnSpc>
                <a:spcPts val="1400"/>
              </a:lnSpc>
              <a:spcBef>
                <a:spcPts val="100"/>
              </a:spcBef>
              <a:spcAft>
                <a:spcPts val="0"/>
              </a:spcAft>
              <a:buClrTx/>
              <a:buSzTx/>
              <a:buFontTx/>
              <a:buNone/>
              <a:tabLst/>
              <a:defRPr/>
            </a:pPr>
            <a:r>
              <a:rPr kumimoji="0" lang="fr-FR"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0.44 (0.31–0.61)</a:t>
            </a:r>
          </a:p>
          <a:p>
            <a:pPr marL="0" marR="0" lvl="0" indent="0" algn="ctr" defTabSz="914400" rtl="0" eaLnBrk="1" fontAlgn="auto" latinLnBrk="0" hangingPunct="1">
              <a:lnSpc>
                <a:spcPts val="1400"/>
              </a:lnSpc>
              <a:spcBef>
                <a:spcPts val="100"/>
              </a:spcBef>
              <a:spcAft>
                <a:spcPts val="0"/>
              </a:spcAft>
              <a:buClrTx/>
              <a:buSzTx/>
              <a:buFontTx/>
              <a:buNone/>
              <a:tabLst/>
              <a:defRPr/>
            </a:pPr>
            <a:r>
              <a:rPr kumimoji="0" lang="fr-FR"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0.87 (0.59–1.28)</a:t>
            </a:r>
          </a:p>
          <a:p>
            <a:pPr marL="0" marR="0" lvl="0" indent="0" algn="ctr" defTabSz="914400" rtl="0" eaLnBrk="1" fontAlgn="auto" latinLnBrk="0" hangingPunct="1">
              <a:lnSpc>
                <a:spcPts val="1400"/>
              </a:lnSpc>
              <a:spcBef>
                <a:spcPts val="100"/>
              </a:spcBef>
              <a:spcAft>
                <a:spcPts val="0"/>
              </a:spcAft>
              <a:buClrTx/>
              <a:buSzTx/>
              <a:buFontTx/>
              <a:buNone/>
              <a:tabLst/>
              <a:defRPr/>
            </a:pPr>
            <a:r>
              <a:rPr kumimoji="0" lang="fr-FR"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NC (NC–NC)</a:t>
            </a:r>
            <a:r>
              <a:rPr kumimoji="0" lang="en-US" sz="1200" b="1" i="0" u="none" strike="noStrike" kern="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t>
            </a:r>
            <a:endParaRPr kumimoji="0" lang="fr-FR"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ts val="1400"/>
              </a:lnSpc>
              <a:spcBef>
                <a:spcPts val="100"/>
              </a:spcBef>
              <a:spcAft>
                <a:spcPts val="0"/>
              </a:spcAft>
              <a:buClrTx/>
              <a:buSzTx/>
              <a:buFontTx/>
              <a:buNone/>
              <a:tabLst/>
              <a:defRPr/>
            </a:pPr>
            <a:r>
              <a:rPr kumimoji="0" lang="fr-FR"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NC (NC–NC)</a:t>
            </a:r>
            <a:r>
              <a:rPr kumimoji="0" lang="en-US" sz="1200" b="1" i="0" u="none" strike="noStrike" kern="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ǁ </a:t>
            </a:r>
          </a:p>
          <a:p>
            <a:pPr marL="0" marR="0" lvl="0" indent="0" algn="ctr" defTabSz="914400" rtl="0" eaLnBrk="1" fontAlgn="auto" latinLnBrk="0" hangingPunct="1">
              <a:lnSpc>
                <a:spcPts val="1400"/>
              </a:lnSpc>
              <a:spcBef>
                <a:spcPts val="10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0.47 (0.32–0.67)</a:t>
            </a:r>
            <a:br>
              <a:rPr kumimoji="0" lang="en-GB"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0.71 (0.47–1.07)</a:t>
            </a:r>
            <a:br>
              <a:rPr kumimoji="0" lang="en-GB"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0.74 (0.37–1.45)</a:t>
            </a:r>
            <a:endParaRPr kumimoji="0" lang="fr-FR"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ts val="1400"/>
              </a:lnSpc>
              <a:spcBef>
                <a:spcPts val="100"/>
              </a:spcBef>
              <a:spcAft>
                <a:spcPts val="0"/>
              </a:spcAft>
              <a:buClrTx/>
              <a:buSzTx/>
              <a:buFontTx/>
              <a:buNone/>
              <a:tabLst/>
              <a:defRPr/>
            </a:pPr>
            <a:r>
              <a:rPr kumimoji="0" lang="fr-FR"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0.47 (0.26–0.86)</a:t>
            </a:r>
          </a:p>
          <a:p>
            <a:pPr marL="0" marR="0" lvl="0" indent="0" algn="ctr" defTabSz="914400" rtl="0" eaLnBrk="1" fontAlgn="auto" latinLnBrk="0" hangingPunct="1">
              <a:lnSpc>
                <a:spcPts val="1400"/>
              </a:lnSpc>
              <a:spcBef>
                <a:spcPts val="100"/>
              </a:spcBef>
              <a:spcAft>
                <a:spcPts val="0"/>
              </a:spcAft>
              <a:buClrTx/>
              <a:buSzTx/>
              <a:buFontTx/>
              <a:buNone/>
              <a:tabLst/>
              <a:defRPr/>
            </a:pPr>
            <a:r>
              <a:rPr kumimoji="0" lang="fr-FR"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0.58 (0.43–0.78)</a:t>
            </a:r>
          </a:p>
          <a:p>
            <a:pPr marL="0" marR="0" lvl="0" indent="0" algn="ctr" defTabSz="914400" rtl="0" eaLnBrk="1" fontAlgn="auto" latinLnBrk="0" hangingPunct="1">
              <a:lnSpc>
                <a:spcPts val="1400"/>
              </a:lnSpc>
              <a:spcBef>
                <a:spcPts val="100"/>
              </a:spcBef>
              <a:spcAft>
                <a:spcPts val="0"/>
              </a:spcAft>
              <a:buClrTx/>
              <a:buSzTx/>
              <a:buFontTx/>
              <a:buNone/>
              <a:tabLst/>
              <a:defRPr/>
            </a:pPr>
            <a:r>
              <a:rPr kumimoji="0" lang="fr-FR"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0.74 (0.37–1.45)</a:t>
            </a:r>
          </a:p>
          <a:p>
            <a:pPr marL="0" marR="0" lvl="0" indent="0" algn="ctr" defTabSz="914400" rtl="0" eaLnBrk="1" fontAlgn="auto" latinLnBrk="0" hangingPunct="1">
              <a:lnSpc>
                <a:spcPts val="1400"/>
              </a:lnSpc>
              <a:spcBef>
                <a:spcPts val="100"/>
              </a:spcBef>
              <a:spcAft>
                <a:spcPts val="0"/>
              </a:spcAft>
              <a:buClrTx/>
              <a:buSzTx/>
              <a:buFontTx/>
              <a:buNone/>
              <a:tabLst/>
              <a:defRPr/>
            </a:pPr>
            <a:r>
              <a:rPr kumimoji="0" lang="fr-FR"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NC (NC–NC)</a:t>
            </a:r>
            <a:r>
              <a:rPr kumimoji="0" lang="en-US" sz="1200" b="1" i="0" u="none" strike="noStrike" kern="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ǁ</a:t>
            </a:r>
            <a:endParaRPr kumimoji="0" lang="fr-FR"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ts val="1400"/>
              </a:lnSpc>
              <a:spcBef>
                <a:spcPts val="10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0.57 (0.43–0.75)</a:t>
            </a:r>
            <a:endParaRPr kumimoji="0" lang="fr-FR"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ts val="1400"/>
              </a:lnSpc>
              <a:spcBef>
                <a:spcPts val="100"/>
              </a:spcBef>
              <a:spcAft>
                <a:spcPts val="0"/>
              </a:spcAft>
              <a:buClrTx/>
              <a:buSzTx/>
              <a:buFontTx/>
              <a:buNone/>
              <a:tabLst/>
              <a:defRPr/>
            </a:pPr>
            <a:r>
              <a:rPr kumimoji="0" lang="fr-FR"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0.74 (0.37</a:t>
            </a:r>
            <a:r>
              <a:rPr kumimoji="0" lang="en-GB"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–1.45)</a:t>
            </a:r>
            <a:endParaRPr kumimoji="0" lang="fr-FR"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ts val="1400"/>
              </a:lnSpc>
              <a:spcBef>
                <a:spcPts val="100"/>
              </a:spcBef>
              <a:spcAft>
                <a:spcPts val="0"/>
              </a:spcAft>
              <a:buClrTx/>
              <a:buSzTx/>
              <a:buFontTx/>
              <a:buNone/>
              <a:tabLst/>
              <a:defRPr/>
            </a:pPr>
            <a:r>
              <a:rPr kumimoji="0" lang="fr-FR"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0.60 (0.42–0.85)</a:t>
            </a:r>
          </a:p>
          <a:p>
            <a:pPr marL="0" marR="0" lvl="0" indent="0" algn="ctr" defTabSz="914400" rtl="0" eaLnBrk="1" fontAlgn="auto" latinLnBrk="0" hangingPunct="1">
              <a:lnSpc>
                <a:spcPts val="1400"/>
              </a:lnSpc>
              <a:spcBef>
                <a:spcPts val="100"/>
              </a:spcBef>
              <a:spcAft>
                <a:spcPts val="0"/>
              </a:spcAft>
              <a:buClrTx/>
              <a:buSzTx/>
              <a:buFontTx/>
              <a:buNone/>
              <a:tabLst/>
              <a:defRPr/>
            </a:pPr>
            <a:r>
              <a:rPr kumimoji="0" lang="fr-FR"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0.46 (0.27–0.76)</a:t>
            </a:r>
          </a:p>
          <a:p>
            <a:pPr marL="0" marR="0" lvl="0" indent="0" algn="ctr" defTabSz="914400" rtl="0" eaLnBrk="1" fontAlgn="auto" latinLnBrk="0" hangingPunct="1">
              <a:lnSpc>
                <a:spcPts val="1400"/>
              </a:lnSpc>
              <a:spcBef>
                <a:spcPts val="100"/>
              </a:spcBef>
              <a:spcAft>
                <a:spcPts val="0"/>
              </a:spcAft>
              <a:buClrTx/>
              <a:buSzTx/>
              <a:buFontTx/>
              <a:buNone/>
              <a:tabLst/>
              <a:defRPr/>
            </a:pPr>
            <a:r>
              <a:rPr kumimoji="0" lang="fr-FR"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0.64 (0.38–1.06)</a:t>
            </a:r>
          </a:p>
        </p:txBody>
      </p:sp>
      <p:sp>
        <p:nvSpPr>
          <p:cNvPr id="24" name="Title 1409">
            <a:extLst>
              <a:ext uri="{FF2B5EF4-FFF2-40B4-BE49-F238E27FC236}">
                <a16:creationId xmlns:a16="http://schemas.microsoft.com/office/drawing/2014/main" id="{CBCC524D-E88C-5FCF-E243-98B65A7FC5F2}"/>
              </a:ext>
            </a:extLst>
          </p:cNvPr>
          <p:cNvSpPr>
            <a:spLocks noGrp="1"/>
          </p:cNvSpPr>
          <p:nvPr>
            <p:ph type="title"/>
          </p:nvPr>
        </p:nvSpPr>
        <p:spPr>
          <a:xfrm>
            <a:off x="553337" y="193820"/>
            <a:ext cx="11115473" cy="959639"/>
          </a:xfrm>
        </p:spPr>
        <p:txBody>
          <a:bodyPr>
            <a:noAutofit/>
          </a:bodyPr>
          <a:lstStyle/>
          <a:p>
            <a:pPr>
              <a:lnSpc>
                <a:spcPct val="100000"/>
              </a:lnSpc>
            </a:pPr>
            <a:r>
              <a:rPr lang="en-GB" dirty="0"/>
              <a:t>pMMR subpopulation: PFS by biomarker subgroup </a:t>
            </a:r>
            <a:br>
              <a:rPr lang="en-GB" dirty="0"/>
            </a:br>
            <a:r>
              <a:rPr lang="en-GB" dirty="0">
                <a:solidFill>
                  <a:srgbClr val="830051"/>
                </a:solidFill>
              </a:rPr>
              <a:t>CP + durvalumab + olaparib </a:t>
            </a:r>
            <a:r>
              <a:rPr lang="en-GB" dirty="0"/>
              <a:t>versus </a:t>
            </a:r>
            <a:r>
              <a:rPr lang="en-GB" dirty="0">
                <a:solidFill>
                  <a:srgbClr val="7F7F7F"/>
                </a:solidFill>
              </a:rPr>
              <a:t>CP</a:t>
            </a:r>
            <a:r>
              <a:rPr lang="en-GB" dirty="0"/>
              <a:t> </a:t>
            </a:r>
          </a:p>
        </p:txBody>
      </p:sp>
      <p:sp>
        <p:nvSpPr>
          <p:cNvPr id="2" name="Rectangle 1">
            <a:extLst>
              <a:ext uri="{FF2B5EF4-FFF2-40B4-BE49-F238E27FC236}">
                <a16:creationId xmlns:a16="http://schemas.microsoft.com/office/drawing/2014/main" id="{C94DB027-5D72-0BA8-B89E-D1A107A5AA0F}"/>
              </a:ext>
            </a:extLst>
          </p:cNvPr>
          <p:cNvSpPr/>
          <p:nvPr/>
        </p:nvSpPr>
        <p:spPr>
          <a:xfrm>
            <a:off x="553337" y="1188433"/>
            <a:ext cx="4844977" cy="3671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Post hoc</a:t>
            </a: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exploratory analysis</a:t>
            </a:r>
            <a:endParaRPr kumimoji="0" lang="en-GB"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 Placeholder 2">
            <a:extLst>
              <a:ext uri="{FF2B5EF4-FFF2-40B4-BE49-F238E27FC236}">
                <a16:creationId xmlns:a16="http://schemas.microsoft.com/office/drawing/2014/main" id="{908C94FF-8733-F3AE-A305-585915BAD109}"/>
              </a:ext>
            </a:extLst>
          </p:cNvPr>
          <p:cNvSpPr>
            <a:spLocks noGrp="1"/>
          </p:cNvSpPr>
          <p:nvPr>
            <p:ph type="body" sz="quarter" idx="10"/>
          </p:nvPr>
        </p:nvSpPr>
        <p:spPr>
          <a:xfrm>
            <a:off x="381659" y="5835540"/>
            <a:ext cx="11384160" cy="977224"/>
          </a:xfrm>
        </p:spPr>
        <p:txBody>
          <a:bodyPr/>
          <a:lstStyle/>
          <a:p>
            <a:r>
              <a:rPr lang="en-GB" dirty="0"/>
              <a:t>DCO: 12 April 2023. *</a:t>
            </a:r>
            <a:r>
              <a:rPr lang="en-US" dirty="0">
                <a:ea typeface="Times New Roman" panose="02020603050405020304" pitchFamily="18" charset="0"/>
              </a:rPr>
              <a:t>PD-L1 expression was evaluated using </a:t>
            </a:r>
            <a:r>
              <a:rPr lang="en-GB" sz="800" dirty="0"/>
              <a:t>the VENTANA PD-L1 (SP263) assay</a:t>
            </a:r>
            <a:r>
              <a:rPr lang="en-US" dirty="0">
                <a:ea typeface="Times New Roman" panose="02020603050405020304" pitchFamily="18" charset="0"/>
              </a:rPr>
              <a:t>. PD-L1 positive defined as TAP ≥1%, PD-L1 negative defined as TAP &lt;1%, and unknown included patients who withdrew consent or due to sample unavailability; </a:t>
            </a:r>
            <a:r>
              <a:rPr lang="en-GB" baseline="30000" dirty="0"/>
              <a:t>†</a:t>
            </a:r>
            <a:r>
              <a:rPr lang="en-GB" dirty="0"/>
              <a:t>Status determined retrospectively in two ways: from tissue samples (FoundationOne</a:t>
            </a:r>
            <a:r>
              <a:rPr lang="en-GB" baseline="30000" dirty="0"/>
              <a:t>®</a:t>
            </a:r>
            <a:r>
              <a:rPr lang="en-GB" dirty="0"/>
              <a:t>CDx assay; Foundation Medicine, Inc.), and by molecular profiling of ctDNA (FoundationOne</a:t>
            </a:r>
            <a:r>
              <a:rPr lang="en-GB" baseline="30000" dirty="0"/>
              <a:t>®</a:t>
            </a:r>
            <a:r>
              <a:rPr lang="en-GB" dirty="0"/>
              <a:t>Liquid CDx; Foundation Medicine, Inc.) from blood samples</a:t>
            </a:r>
            <a:r>
              <a:rPr lang="en-GB" dirty="0">
                <a:ea typeface="Times New Roman" panose="02020603050405020304" pitchFamily="18" charset="0"/>
              </a:rPr>
              <a:t>;</a:t>
            </a:r>
            <a:r>
              <a:rPr lang="en-US" dirty="0">
                <a:ea typeface="Times New Roman" panose="02020603050405020304" pitchFamily="18" charset="0"/>
              </a:rPr>
              <a:t> </a:t>
            </a:r>
            <a:r>
              <a:rPr lang="en-GB" baseline="30000" dirty="0">
                <a:ea typeface="Times New Roman" panose="02020603050405020304" pitchFamily="18" charset="0"/>
              </a:rPr>
              <a:t>‡</a:t>
            </a:r>
            <a:r>
              <a:rPr lang="en-GB" i="1" dirty="0">
                <a:ea typeface="Times New Roman" panose="02020603050405020304" pitchFamily="18" charset="0"/>
              </a:rPr>
              <a:t>TP53</a:t>
            </a:r>
            <a:r>
              <a:rPr lang="en-GB" dirty="0">
                <a:ea typeface="Times New Roman" panose="02020603050405020304" pitchFamily="18" charset="0"/>
              </a:rPr>
              <a:t>m status defined as a sample with a deleterious or suspected deleterious mutation in </a:t>
            </a:r>
            <a:r>
              <a:rPr lang="en-GB" i="1" dirty="0">
                <a:ea typeface="Times New Roman" panose="02020603050405020304" pitchFamily="18" charset="0"/>
              </a:rPr>
              <a:t>TP53</a:t>
            </a:r>
            <a:r>
              <a:rPr lang="en-GB" dirty="0">
                <a:ea typeface="Times New Roman" panose="02020603050405020304" pitchFamily="18" charset="0"/>
              </a:rPr>
              <a:t> excluding samples with a deleterious or suspected deleterious mutation in </a:t>
            </a:r>
            <a:r>
              <a:rPr lang="en-GB" i="1" dirty="0">
                <a:ea typeface="Times New Roman" panose="02020603050405020304" pitchFamily="18" charset="0"/>
              </a:rPr>
              <a:t>POLE</a:t>
            </a:r>
            <a:r>
              <a:rPr lang="en-GB" dirty="0">
                <a:ea typeface="Times New Roman" panose="02020603050405020304" pitchFamily="18" charset="0"/>
              </a:rPr>
              <a:t>; </a:t>
            </a:r>
            <a:r>
              <a:rPr lang="en-GB" i="1" dirty="0">
                <a:ea typeface="Times New Roman" panose="02020603050405020304" pitchFamily="18" charset="0"/>
              </a:rPr>
              <a:t>TP53</a:t>
            </a:r>
            <a:r>
              <a:rPr lang="en-GB" dirty="0">
                <a:ea typeface="Times New Roman" panose="02020603050405020304" pitchFamily="18" charset="0"/>
              </a:rPr>
              <a:t> wt status defined as a sample with no deleterious or suspected deleterious mutation in </a:t>
            </a:r>
            <a:r>
              <a:rPr lang="en-GB" i="1" dirty="0">
                <a:ea typeface="Times New Roman" panose="02020603050405020304" pitchFamily="18" charset="0"/>
              </a:rPr>
              <a:t>TP53</a:t>
            </a:r>
            <a:r>
              <a:rPr lang="en-GB" dirty="0">
                <a:ea typeface="Times New Roman" panose="02020603050405020304" pitchFamily="18" charset="0"/>
              </a:rPr>
              <a:t> excluding samples with a deleterious or suspected deleterious mutation in </a:t>
            </a:r>
            <a:r>
              <a:rPr lang="en-GB" i="1" dirty="0">
                <a:ea typeface="Times New Roman" panose="02020603050405020304" pitchFamily="18" charset="0"/>
              </a:rPr>
              <a:t>POLE</a:t>
            </a:r>
            <a:r>
              <a:rPr lang="en-GB" dirty="0">
                <a:ea typeface="Times New Roman" panose="02020603050405020304" pitchFamily="18" charset="0"/>
              </a:rPr>
              <a:t>; and unknown </a:t>
            </a:r>
            <a:r>
              <a:rPr lang="en-GB" i="1" dirty="0">
                <a:ea typeface="Times New Roman" panose="02020603050405020304" pitchFamily="18" charset="0"/>
              </a:rPr>
              <a:t>TP53</a:t>
            </a:r>
            <a:r>
              <a:rPr lang="en-GB" dirty="0">
                <a:ea typeface="Times New Roman" panose="02020603050405020304" pitchFamily="18" charset="0"/>
              </a:rPr>
              <a:t>m status included patients recruited in China, where </a:t>
            </a:r>
            <a:r>
              <a:rPr lang="en-GB" i="1" dirty="0">
                <a:ea typeface="Times New Roman" panose="02020603050405020304" pitchFamily="18" charset="0"/>
              </a:rPr>
              <a:t>TP53</a:t>
            </a:r>
            <a:r>
              <a:rPr lang="en-GB" dirty="0">
                <a:ea typeface="Times New Roman" panose="02020603050405020304" pitchFamily="18" charset="0"/>
              </a:rPr>
              <a:t> and/or </a:t>
            </a:r>
            <a:r>
              <a:rPr lang="en-GB" i="1" dirty="0">
                <a:ea typeface="Times New Roman" panose="02020603050405020304" pitchFamily="18" charset="0"/>
              </a:rPr>
              <a:t>POLE</a:t>
            </a:r>
            <a:r>
              <a:rPr lang="en-GB" dirty="0">
                <a:ea typeface="Times New Roman" panose="02020603050405020304" pitchFamily="18" charset="0"/>
              </a:rPr>
              <a:t> testing was not performed, </a:t>
            </a:r>
            <a:r>
              <a:rPr lang="en-US" dirty="0">
                <a:ea typeface="Times New Roman" panose="02020603050405020304" pitchFamily="18" charset="0"/>
              </a:rPr>
              <a:t>patients who withdrew consent and patients for whom no sample was available</a:t>
            </a:r>
            <a:r>
              <a:rPr lang="en-GB" dirty="0">
                <a:ea typeface="Times New Roman" panose="02020603050405020304" pitchFamily="18" charset="0"/>
              </a:rPr>
              <a:t>; </a:t>
            </a:r>
            <a:r>
              <a:rPr lang="en-GB" baseline="30000" dirty="0">
                <a:ea typeface="Times New Roman" panose="02020603050405020304" pitchFamily="18" charset="0"/>
              </a:rPr>
              <a:t>§</a:t>
            </a:r>
            <a:r>
              <a:rPr lang="en-US" dirty="0">
                <a:ea typeface="Times New Roman" panose="02020603050405020304" pitchFamily="18" charset="0"/>
              </a:rPr>
              <a:t>Positive HRRm status defined as a sample with a deleterious or suspected deleterious mutation in any of the following prespecified genes: </a:t>
            </a:r>
            <a:r>
              <a:rPr lang="en-US" i="1" dirty="0">
                <a:ea typeface="Times New Roman" panose="02020603050405020304" pitchFamily="18" charset="0"/>
              </a:rPr>
              <a:t>ATM, BRCA1, BRCA2, BARD1, BRIP1, CDK12, CHEK1, CHEK2, FANCL, PALB2, RAD51B, RAD51C, RAD51D</a:t>
            </a:r>
            <a:r>
              <a:rPr lang="en-US" dirty="0">
                <a:ea typeface="Times New Roman" panose="02020603050405020304" pitchFamily="18" charset="0"/>
              </a:rPr>
              <a:t> and </a:t>
            </a:r>
            <a:r>
              <a:rPr lang="en-US" i="1" dirty="0">
                <a:ea typeface="Times New Roman" panose="02020603050405020304" pitchFamily="18" charset="0"/>
              </a:rPr>
              <a:t>RAD54L</a:t>
            </a:r>
            <a:r>
              <a:rPr lang="en-US" dirty="0">
                <a:ea typeface="Times New Roman" panose="02020603050405020304" pitchFamily="18" charset="0"/>
              </a:rPr>
              <a:t>; negative HRRm status (non-HRRm) defined as a sample with no deleterious or suspected deleterious mutations in any of the prespecified genes; and unknown HRRm status included patients recruited in China, where HRR testing was not performed, patients who withdrew consent and patients for whom no sample was available</a:t>
            </a:r>
            <a:r>
              <a:rPr lang="en-GB" dirty="0">
                <a:ea typeface="Times New Roman" panose="02020603050405020304" pitchFamily="18" charset="0"/>
              </a:rPr>
              <a:t>; </a:t>
            </a:r>
            <a:r>
              <a:rPr lang="en-GB" baseline="30000" dirty="0">
                <a:ea typeface="Times New Roman" panose="02020603050405020304" pitchFamily="18" charset="0"/>
              </a:rPr>
              <a:t>ǁ</a:t>
            </a:r>
            <a:r>
              <a:rPr lang="en-GB" dirty="0">
                <a:ea typeface="Times New Roman" panose="02020603050405020304" pitchFamily="18" charset="0"/>
              </a:rPr>
              <a:t>Not calculated due to low event numbers; </a:t>
            </a:r>
            <a:r>
              <a:rPr lang="en-GB" baseline="30000" dirty="0">
                <a:ea typeface="Times New Roman" panose="02020603050405020304" pitchFamily="18" charset="0"/>
              </a:rPr>
              <a:t>¶</a:t>
            </a:r>
            <a:r>
              <a:rPr lang="en-GB" dirty="0">
                <a:ea typeface="Times New Roman" panose="02020603050405020304" pitchFamily="18" charset="0"/>
              </a:rPr>
              <a:t>‘Other’ includes carcinosarcoma, mixed epithelial, clear cell, undifferentiated, mucinous, and other.</a:t>
            </a:r>
            <a:br>
              <a:rPr lang="en-GB" dirty="0">
                <a:ea typeface="Times New Roman" panose="02020603050405020304" pitchFamily="18" charset="0"/>
              </a:rPr>
            </a:br>
            <a:r>
              <a:rPr lang="en-GB" dirty="0">
                <a:ea typeface="Times New Roman" panose="02020603050405020304" pitchFamily="18" charset="0"/>
              </a:rPr>
              <a:t>DCO, data cutoff; NC, not calculable.</a:t>
            </a:r>
            <a:endParaRPr lang="en-GB" dirty="0"/>
          </a:p>
        </p:txBody>
      </p:sp>
      <p:sp>
        <p:nvSpPr>
          <p:cNvPr id="52" name="TextBox 51">
            <a:extLst>
              <a:ext uri="{FF2B5EF4-FFF2-40B4-BE49-F238E27FC236}">
                <a16:creationId xmlns:a16="http://schemas.microsoft.com/office/drawing/2014/main" id="{695F575D-DC44-4EC8-6507-40176E9CC41C}"/>
              </a:ext>
            </a:extLst>
          </p:cNvPr>
          <p:cNvSpPr txBox="1"/>
          <p:nvPr/>
        </p:nvSpPr>
        <p:spPr>
          <a:xfrm>
            <a:off x="553337" y="1868788"/>
            <a:ext cx="2703280" cy="3531342"/>
          </a:xfrm>
          <a:prstGeom prst="rect">
            <a:avLst/>
          </a:prstGeom>
          <a:noFill/>
        </p:spPr>
        <p:txBody>
          <a:bodyPr wrap="square" tIns="36000" bIns="36000" rtlCol="0">
            <a:spAutoFit/>
          </a:bodyPr>
          <a:lstStyle>
            <a:defPPr>
              <a:defRPr lang="en-US"/>
            </a:defPPr>
            <a:lvl1pPr algn="ctr">
              <a:lnSpc>
                <a:spcPts val="1000"/>
              </a:lnSpc>
              <a:defRPr sz="1050">
                <a:latin typeface="Arial" panose="020B0604020202020204" pitchFamily="34" charset="0"/>
                <a:cs typeface="Arial" panose="020B0604020202020204" pitchFamily="34" charset="0"/>
              </a:defRPr>
            </a:lvl1pPr>
          </a:lstStyle>
          <a:p>
            <a:pPr marL="109728" marR="0" lvl="0" indent="0" algn="l" defTabSz="914400" rtl="0" eaLnBrk="1" fontAlgn="t" latinLnBrk="0" hangingPunct="1">
              <a:lnSpc>
                <a:spcPts val="1400"/>
              </a:lnSpc>
              <a:spcBef>
                <a:spcPts val="10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pMMR patients </a:t>
            </a:r>
          </a:p>
          <a:p>
            <a:pPr marL="109728" marR="0" lvl="0" indent="0" algn="l" defTabSz="914400" rtl="0" eaLnBrk="1" fontAlgn="t" latinLnBrk="0" hangingPunct="1">
              <a:lnSpc>
                <a:spcPts val="1400"/>
              </a:lnSpc>
              <a:spcBef>
                <a:spcPts val="10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PD-L1 expression*</a:t>
            </a:r>
          </a:p>
          <a:p>
            <a:pPr marL="109728" marR="0" lvl="0" indent="0" algn="l" defTabSz="914400" rtl="0" eaLnBrk="1" fontAlgn="t" latinLnBrk="0" hangingPunct="1">
              <a:lnSpc>
                <a:spcPts val="1400"/>
              </a:lnSpc>
              <a:spcBef>
                <a:spcPts val="10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09728" marR="0" lvl="0" indent="0" algn="l" defTabSz="914400" rtl="0" eaLnBrk="1" fontAlgn="t" latinLnBrk="0" hangingPunct="1">
              <a:lnSpc>
                <a:spcPts val="1400"/>
              </a:lnSpc>
              <a:spcBef>
                <a:spcPts val="100"/>
              </a:spcBef>
              <a:spcAft>
                <a:spcPts val="0"/>
              </a:spcAft>
              <a:buClrTx/>
              <a:buSzTx/>
              <a:buFontTx/>
              <a:buNone/>
              <a:tabLst/>
              <a:defRPr/>
            </a:pPr>
            <a:endParaRPr kumimoji="0" lang="en-GB"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09728" marR="0" lvl="0" indent="0" algn="l" defTabSz="914400" rtl="0" eaLnBrk="1" fontAlgn="t" latinLnBrk="0" hangingPunct="1">
              <a:lnSpc>
                <a:spcPts val="1400"/>
              </a:lnSpc>
              <a:spcBef>
                <a:spcPts val="100"/>
              </a:spcBef>
              <a:spcAft>
                <a:spcPts val="0"/>
              </a:spcAft>
              <a:buClrTx/>
              <a:buSzTx/>
              <a:buFontTx/>
              <a:buNone/>
              <a:tabLst/>
              <a:defRPr/>
            </a:pPr>
            <a:r>
              <a:rPr kumimoji="0" lang="en-GB" sz="1200" b="1"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POLE</a:t>
            </a:r>
            <a:r>
              <a:rPr kumimoji="0" lang="en-GB"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 and </a:t>
            </a:r>
            <a:r>
              <a:rPr kumimoji="0" lang="en-GB" sz="1200" b="1"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TP53m</a:t>
            </a:r>
            <a:r>
              <a:rPr kumimoji="0" lang="en-GB"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status</a:t>
            </a:r>
            <a:r>
              <a:rPr kumimoji="0" lang="en-GB" sz="1050" b="0" i="0" u="none" strike="noStrike" kern="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109728" marR="0" lvl="0" indent="0" algn="l" defTabSz="914400" rtl="0" eaLnBrk="1" fontAlgn="t" latinLnBrk="0" hangingPunct="1">
              <a:lnSpc>
                <a:spcPts val="1400"/>
              </a:lnSpc>
              <a:spcBef>
                <a:spcPts val="100"/>
              </a:spcBef>
              <a:spcAft>
                <a:spcPts val="0"/>
              </a:spcAft>
              <a:buClrTx/>
              <a:buSzTx/>
              <a:buFontTx/>
              <a:buNone/>
              <a:tabLst/>
              <a:defRPr/>
            </a:pPr>
            <a:endParaRPr kumimoji="0" lang="en-GB"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09728" marR="0" lvl="0" indent="0" algn="l" defTabSz="914400" rtl="0" eaLnBrk="1" fontAlgn="t" latinLnBrk="0" hangingPunct="1">
              <a:lnSpc>
                <a:spcPts val="1400"/>
              </a:lnSpc>
              <a:spcBef>
                <a:spcPts val="100"/>
              </a:spcBef>
              <a:spcAft>
                <a:spcPts val="0"/>
              </a:spcAft>
              <a:buClrTx/>
              <a:buSzTx/>
              <a:buFontTx/>
              <a:buNone/>
              <a:tabLst/>
              <a:defRPr/>
            </a:pPr>
            <a:endParaRPr kumimoji="0" lang="en-GB"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09728" marR="0" lvl="0" indent="0" algn="l" defTabSz="914400" rtl="0" eaLnBrk="1" fontAlgn="t" latinLnBrk="0" hangingPunct="1">
              <a:lnSpc>
                <a:spcPts val="1400"/>
              </a:lnSpc>
              <a:spcBef>
                <a:spcPts val="100"/>
              </a:spcBef>
              <a:spcAft>
                <a:spcPts val="0"/>
              </a:spcAft>
              <a:buClrTx/>
              <a:buSzTx/>
              <a:buFontTx/>
              <a:buNone/>
              <a:tabLst/>
              <a:defRPr/>
            </a:pPr>
            <a:endParaRPr kumimoji="0" lang="en-GB"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09728" marR="0" lvl="0" indent="0" algn="l" defTabSz="914400" rtl="0" eaLnBrk="1" fontAlgn="t" latinLnBrk="0" hangingPunct="1">
              <a:lnSpc>
                <a:spcPts val="1400"/>
              </a:lnSpc>
              <a:spcBef>
                <a:spcPts val="10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HRRm status</a:t>
            </a:r>
            <a:r>
              <a:rPr kumimoji="0" lang="en-GB" sz="1050" b="0" i="0" u="none" strike="noStrike" kern="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GB" sz="105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109728" marR="0" lvl="0" indent="0" algn="l" defTabSz="914400" rtl="0" eaLnBrk="1" fontAlgn="t" latinLnBrk="0" hangingPunct="1">
              <a:lnSpc>
                <a:spcPts val="1400"/>
              </a:lnSpc>
              <a:spcBef>
                <a:spcPts val="100"/>
              </a:spcBef>
              <a:spcAft>
                <a:spcPts val="0"/>
              </a:spcAft>
              <a:buClrTx/>
              <a:buSzTx/>
              <a:buFontTx/>
              <a:buNone/>
              <a:tabLst/>
              <a:defRPr/>
            </a:pPr>
            <a:endParaRPr kumimoji="0" lang="en-GB"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09728" marR="0" lvl="0" indent="0" algn="l" defTabSz="914400" rtl="0" eaLnBrk="1" fontAlgn="t" latinLnBrk="0" hangingPunct="1">
              <a:lnSpc>
                <a:spcPts val="1400"/>
              </a:lnSpc>
              <a:spcBef>
                <a:spcPts val="100"/>
              </a:spcBef>
              <a:spcAft>
                <a:spcPts val="0"/>
              </a:spcAft>
              <a:buClrTx/>
              <a:buSzTx/>
              <a:buFontTx/>
              <a:buNone/>
              <a:tabLst/>
              <a:defRPr/>
            </a:pPr>
            <a:endParaRPr kumimoji="0" lang="en-GB"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09728" marR="0" lvl="0" indent="0" algn="l" defTabSz="914400" rtl="0" eaLnBrk="1" fontAlgn="t" latinLnBrk="0" hangingPunct="1">
              <a:lnSpc>
                <a:spcPts val="1400"/>
              </a:lnSpc>
              <a:spcBef>
                <a:spcPts val="10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BRCAm status</a:t>
            </a:r>
            <a:r>
              <a:rPr kumimoji="0" lang="en-GB" sz="1050" b="0" i="0" u="none" strike="noStrike" kern="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109728" marR="0" lvl="0" indent="0" algn="l" defTabSz="914400" rtl="0" eaLnBrk="1" fontAlgn="t" latinLnBrk="0" hangingPunct="1">
              <a:lnSpc>
                <a:spcPts val="1400"/>
              </a:lnSpc>
              <a:spcBef>
                <a:spcPts val="100"/>
              </a:spcBef>
              <a:spcAft>
                <a:spcPts val="0"/>
              </a:spcAft>
              <a:buClrTx/>
              <a:buSzTx/>
              <a:buFontTx/>
              <a:buNone/>
              <a:tabLst/>
              <a:defRPr/>
            </a:pPr>
            <a:endParaRPr kumimoji="0" lang="en-GB"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09728" marR="0" lvl="0" indent="0" algn="l" defTabSz="914400" rtl="0" eaLnBrk="1" fontAlgn="t" latinLnBrk="0" hangingPunct="1">
              <a:lnSpc>
                <a:spcPts val="1400"/>
              </a:lnSpc>
              <a:spcBef>
                <a:spcPts val="100"/>
              </a:spcBef>
              <a:spcAft>
                <a:spcPts val="0"/>
              </a:spcAft>
              <a:buClrTx/>
              <a:buSzTx/>
              <a:buFontTx/>
              <a:buNone/>
              <a:tabLst/>
              <a:defRPr/>
            </a:pPr>
            <a:endParaRPr kumimoji="0" lang="en-GB"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09728" marR="0" lvl="0" indent="0" algn="l" defTabSz="914400" rtl="0" eaLnBrk="1" fontAlgn="t" latinLnBrk="0" hangingPunct="1">
              <a:lnSpc>
                <a:spcPts val="1400"/>
              </a:lnSpc>
              <a:spcBef>
                <a:spcPts val="10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Histology</a:t>
            </a:r>
          </a:p>
          <a:p>
            <a:pPr marL="219456" marR="0" lvl="0" indent="0" algn="l" defTabSz="914400" rtl="0" eaLnBrk="1" fontAlgn="t" latinLnBrk="0" hangingPunct="1">
              <a:lnSpc>
                <a:spcPts val="1400"/>
              </a:lnSpc>
              <a:spcBef>
                <a:spcPts val="10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09728" marR="0" lvl="0" indent="0" algn="l" defTabSz="914400" rtl="0" eaLnBrk="1" fontAlgn="t" latinLnBrk="0" hangingPunct="1">
              <a:lnSpc>
                <a:spcPts val="1400"/>
              </a:lnSpc>
              <a:spcBef>
                <a:spcPts val="100"/>
              </a:spcBef>
              <a:spcAft>
                <a:spcPts val="0"/>
              </a:spcAft>
              <a:buClrTx/>
              <a:buSzTx/>
              <a:buFontTx/>
              <a:buNone/>
              <a:tabLst/>
              <a:defRPr/>
            </a:pPr>
            <a:endParaRPr kumimoji="0" lang="en-GB"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19456" marR="0" lvl="0" indent="0" algn="l" defTabSz="914400" rtl="0" eaLnBrk="1" fontAlgn="t" latinLnBrk="0" hangingPunct="1">
              <a:lnSpc>
                <a:spcPts val="1400"/>
              </a:lnSpc>
              <a:spcBef>
                <a:spcPts val="10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13" name="TextBox 1412">
            <a:extLst>
              <a:ext uri="{FF2B5EF4-FFF2-40B4-BE49-F238E27FC236}">
                <a16:creationId xmlns:a16="http://schemas.microsoft.com/office/drawing/2014/main" id="{E31D2719-B409-C702-FD1E-2AFF2F6BC6E5}"/>
              </a:ext>
            </a:extLst>
          </p:cNvPr>
          <p:cNvSpPr txBox="1"/>
          <p:nvPr/>
        </p:nvSpPr>
        <p:spPr>
          <a:xfrm>
            <a:off x="2998118" y="1866834"/>
            <a:ext cx="2530192" cy="3338982"/>
          </a:xfrm>
          <a:prstGeom prst="rect">
            <a:avLst/>
          </a:prstGeom>
          <a:noFill/>
        </p:spPr>
        <p:txBody>
          <a:bodyPr wrap="square" tIns="36000" bIns="36000" rtlCol="0">
            <a:spAutoFit/>
          </a:bodyPr>
          <a:lstStyle>
            <a:defPPr>
              <a:defRPr lang="en-US"/>
            </a:defPPr>
            <a:lvl1pPr algn="ctr">
              <a:lnSpc>
                <a:spcPts val="1000"/>
              </a:lnSpc>
              <a:defRPr sz="1050">
                <a:latin typeface="Arial" panose="020B0604020202020204" pitchFamily="34" charset="0"/>
                <a:cs typeface="Arial" panose="020B0604020202020204" pitchFamily="34" charset="0"/>
              </a:defRPr>
            </a:lvl1pPr>
          </a:lstStyle>
          <a:p>
            <a:pPr marL="219456" marR="0" lvl="0" indent="0" algn="l" defTabSz="914400" rtl="0" eaLnBrk="1" fontAlgn="t" latinLnBrk="0" hangingPunct="1">
              <a:lnSpc>
                <a:spcPts val="1400"/>
              </a:lnSpc>
              <a:spcBef>
                <a:spcPts val="100"/>
              </a:spcBef>
              <a:spcAft>
                <a:spcPts val="0"/>
              </a:spcAft>
              <a:buClrTx/>
              <a:buSzTx/>
              <a:buFontTx/>
              <a:buNone/>
              <a:tabLst/>
              <a:defRPr/>
            </a:pPr>
            <a:endPar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19456" marR="0" lvl="0" indent="0" algn="l" defTabSz="914400" rtl="0" eaLnBrk="1" fontAlgn="t" latinLnBrk="0" hangingPunct="1">
              <a:lnSpc>
                <a:spcPts val="1400"/>
              </a:lnSpc>
              <a:spcBef>
                <a:spcPts val="10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Positive (TAP score ≥1%)</a:t>
            </a:r>
          </a:p>
          <a:p>
            <a:pPr marL="219456" marR="0" lvl="0" indent="0" algn="l" defTabSz="914400" rtl="0" eaLnBrk="1" fontAlgn="t" latinLnBrk="0" hangingPunct="1">
              <a:lnSpc>
                <a:spcPts val="1400"/>
              </a:lnSpc>
              <a:spcBef>
                <a:spcPts val="10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Negative (TAP score &lt;1%)</a:t>
            </a:r>
          </a:p>
          <a:p>
            <a:pPr marL="219456" marR="0" lvl="0" indent="0" algn="l" defTabSz="914400" rtl="0" eaLnBrk="1" fontAlgn="t" latinLnBrk="0" hangingPunct="1">
              <a:lnSpc>
                <a:spcPts val="1400"/>
              </a:lnSpc>
              <a:spcBef>
                <a:spcPts val="10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Unknown</a:t>
            </a:r>
          </a:p>
          <a:p>
            <a:pPr marL="219456" marR="0" lvl="0" indent="0" algn="l" defTabSz="914400" rtl="0" eaLnBrk="1" fontAlgn="t" latinLnBrk="0" hangingPunct="1">
              <a:lnSpc>
                <a:spcPts val="1400"/>
              </a:lnSpc>
              <a:spcBef>
                <a:spcPts val="100"/>
              </a:spcBef>
              <a:spcAft>
                <a:spcPts val="0"/>
              </a:spcAft>
              <a:buClrTx/>
              <a:buSzTx/>
              <a:buFontTx/>
              <a:buNone/>
              <a:tabLst/>
              <a:defRPr/>
            </a:pPr>
            <a:r>
              <a:rPr kumimoji="0" lang="en-GB" sz="12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POLE</a:t>
            </a: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t>
            </a:r>
            <a:endParaRPr kumimoji="0" lang="en-GB" sz="12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19456" marR="0" lvl="0" indent="0" algn="l" defTabSz="914400" rtl="0" eaLnBrk="1" fontAlgn="t" latinLnBrk="0" hangingPunct="1">
              <a:lnSpc>
                <a:spcPts val="1400"/>
              </a:lnSpc>
              <a:spcBef>
                <a:spcPts val="100"/>
              </a:spcBef>
              <a:spcAft>
                <a:spcPts val="0"/>
              </a:spcAft>
              <a:buClrTx/>
              <a:buSzTx/>
              <a:buFontTx/>
              <a:buNone/>
              <a:tabLst/>
              <a:defRPr/>
            </a:pPr>
            <a:r>
              <a:rPr kumimoji="0" lang="en-GB" sz="12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TP53</a:t>
            </a: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t>
            </a:r>
          </a:p>
          <a:p>
            <a:pPr marL="219456" marR="0" lvl="0" indent="0" algn="l" defTabSz="914400" rtl="0" eaLnBrk="1" fontAlgn="t" latinLnBrk="0" hangingPunct="1">
              <a:lnSpc>
                <a:spcPts val="1400"/>
              </a:lnSpc>
              <a:spcBef>
                <a:spcPts val="100"/>
              </a:spcBef>
              <a:spcAft>
                <a:spcPts val="0"/>
              </a:spcAft>
              <a:buClrTx/>
              <a:buSzTx/>
              <a:buFontTx/>
              <a:buNone/>
              <a:tabLst/>
              <a:defRPr/>
            </a:pPr>
            <a:r>
              <a:rPr kumimoji="0" lang="en-GB" sz="12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TP53</a:t>
            </a: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wt</a:t>
            </a:r>
          </a:p>
          <a:p>
            <a:pPr marL="219456" marR="0" lvl="0" indent="0" algn="l" defTabSz="914400" rtl="0" eaLnBrk="1" fontAlgn="t" latinLnBrk="0" hangingPunct="1">
              <a:lnSpc>
                <a:spcPts val="1400"/>
              </a:lnSpc>
              <a:spcBef>
                <a:spcPts val="10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Unknown </a:t>
            </a:r>
          </a:p>
          <a:p>
            <a:pPr marL="219456" marR="0" lvl="0" indent="0" algn="l" defTabSz="914400" rtl="0" eaLnBrk="1" fontAlgn="t" latinLnBrk="0" hangingPunct="1">
              <a:lnSpc>
                <a:spcPts val="1400"/>
              </a:lnSpc>
              <a:spcBef>
                <a:spcPts val="10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HRRm</a:t>
            </a:r>
          </a:p>
          <a:p>
            <a:pPr marL="219456" marR="0" lvl="0" indent="0" algn="l" defTabSz="914400" rtl="0" eaLnBrk="1" fontAlgn="t" latinLnBrk="0" hangingPunct="1">
              <a:lnSpc>
                <a:spcPts val="1400"/>
              </a:lnSpc>
              <a:spcBef>
                <a:spcPts val="10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Non-HRRm</a:t>
            </a:r>
          </a:p>
          <a:p>
            <a:pPr marL="219456" marR="0" lvl="0" indent="0" algn="l" defTabSz="914400" rtl="0" eaLnBrk="1" fontAlgn="t" latinLnBrk="0" hangingPunct="1">
              <a:lnSpc>
                <a:spcPts val="1400"/>
              </a:lnSpc>
              <a:spcBef>
                <a:spcPts val="10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Unknown</a:t>
            </a:r>
          </a:p>
          <a:p>
            <a:pPr marL="219456" marR="0" lvl="0" indent="0" algn="l" defTabSz="914400" rtl="0" eaLnBrk="1" fontAlgn="t" latinLnBrk="0" hangingPunct="1">
              <a:lnSpc>
                <a:spcPts val="1400"/>
              </a:lnSpc>
              <a:spcBef>
                <a:spcPts val="10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BRCAm</a:t>
            </a:r>
          </a:p>
          <a:p>
            <a:pPr marL="219456" marR="0" lvl="0" indent="0" algn="l" defTabSz="914400" rtl="0" eaLnBrk="1" fontAlgn="t" latinLnBrk="0" hangingPunct="1">
              <a:lnSpc>
                <a:spcPts val="1400"/>
              </a:lnSpc>
              <a:spcBef>
                <a:spcPts val="10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Non-BRCAm</a:t>
            </a:r>
          </a:p>
          <a:p>
            <a:pPr marL="219456" marR="0" lvl="0" indent="0" algn="l" defTabSz="914400" rtl="0" eaLnBrk="1" fontAlgn="t" latinLnBrk="0" hangingPunct="1">
              <a:lnSpc>
                <a:spcPts val="1400"/>
              </a:lnSpc>
              <a:spcBef>
                <a:spcPts val="10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Unknown</a:t>
            </a:r>
          </a:p>
          <a:p>
            <a:pPr marL="219456" marR="0" lvl="0" indent="0" algn="l" defTabSz="914400" rtl="0" eaLnBrk="1" fontAlgn="t" latinLnBrk="0" hangingPunct="1">
              <a:lnSpc>
                <a:spcPts val="1400"/>
              </a:lnSpc>
              <a:spcBef>
                <a:spcPts val="10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Endometrioid</a:t>
            </a:r>
          </a:p>
          <a:p>
            <a:pPr marL="219456" marR="0" lvl="0" indent="0" algn="l" defTabSz="914400" rtl="0" eaLnBrk="1" fontAlgn="t" latinLnBrk="0" hangingPunct="1">
              <a:lnSpc>
                <a:spcPts val="1400"/>
              </a:lnSpc>
              <a:spcBef>
                <a:spcPts val="10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Serous</a:t>
            </a:r>
          </a:p>
          <a:p>
            <a:pPr marL="219456" marR="0" lvl="0" indent="0" algn="l" defTabSz="914400" rtl="0" eaLnBrk="1" fontAlgn="t" latinLnBrk="0" hangingPunct="1">
              <a:lnSpc>
                <a:spcPts val="1400"/>
              </a:lnSpc>
              <a:spcBef>
                <a:spcPts val="10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a:t>
            </a:r>
            <a:r>
              <a:rPr kumimoji="0" lang="en-GB" sz="1200" b="0" i="0" u="none" strike="noStrike" kern="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nvGrpSpPr>
          <p:cNvPr id="63" name="Group 62">
            <a:extLst>
              <a:ext uri="{FF2B5EF4-FFF2-40B4-BE49-F238E27FC236}">
                <a16:creationId xmlns:a16="http://schemas.microsoft.com/office/drawing/2014/main" id="{D2C4FC27-6585-4225-88A6-2A000DF14BB0}"/>
              </a:ext>
            </a:extLst>
          </p:cNvPr>
          <p:cNvGrpSpPr/>
          <p:nvPr/>
        </p:nvGrpSpPr>
        <p:grpSpPr>
          <a:xfrm>
            <a:off x="5042582" y="5461860"/>
            <a:ext cx="2013131" cy="276999"/>
            <a:chOff x="4037317" y="5391919"/>
            <a:chExt cx="2013131" cy="276999"/>
          </a:xfrm>
        </p:grpSpPr>
        <p:sp>
          <p:nvSpPr>
            <p:cNvPr id="14" name="TextBox 13">
              <a:extLst>
                <a:ext uri="{FF2B5EF4-FFF2-40B4-BE49-F238E27FC236}">
                  <a16:creationId xmlns:a16="http://schemas.microsoft.com/office/drawing/2014/main" id="{15773E11-952B-5FD6-C636-AD18F639E933}"/>
                </a:ext>
              </a:extLst>
            </p:cNvPr>
            <p:cNvSpPr txBox="1"/>
            <p:nvPr/>
          </p:nvSpPr>
          <p:spPr>
            <a:xfrm>
              <a:off x="4601012" y="5391919"/>
              <a:ext cx="1449436"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solidFill>
                    <a:srgbClr val="830051"/>
                  </a:solidFill>
                  <a:effectLst/>
                  <a:uLnTx/>
                  <a:uFillTx/>
                  <a:latin typeface="Arial" panose="020B0604020202020204" pitchFamily="34" charset="0"/>
                  <a:ea typeface="+mn-ea"/>
                  <a:cs typeface="Arial" panose="020B0604020202020204" pitchFamily="34" charset="0"/>
                  <a:sym typeface="Arial"/>
                  <a:rtl val="0"/>
                </a:rPr>
                <a:t>Favours CP+D+O</a:t>
              </a:r>
            </a:p>
          </p:txBody>
        </p:sp>
        <p:sp>
          <p:nvSpPr>
            <p:cNvPr id="62" name="Freeform: Shape 61">
              <a:extLst>
                <a:ext uri="{FF2B5EF4-FFF2-40B4-BE49-F238E27FC236}">
                  <a16:creationId xmlns:a16="http://schemas.microsoft.com/office/drawing/2014/main" id="{4DBFE923-1BA3-2022-A33A-7EF1B8EA84C9}"/>
                </a:ext>
              </a:extLst>
            </p:cNvPr>
            <p:cNvSpPr/>
            <p:nvPr/>
          </p:nvSpPr>
          <p:spPr>
            <a:xfrm>
              <a:off x="4037317" y="5518877"/>
              <a:ext cx="437822" cy="23082"/>
            </a:xfrm>
            <a:custGeom>
              <a:avLst/>
              <a:gdLst>
                <a:gd name="connsiteX0" fmla="*/ 218576 w 218576"/>
                <a:gd name="connsiteY0" fmla="*/ 0 h 12348"/>
                <a:gd name="connsiteX1" fmla="*/ 0 w 218576"/>
                <a:gd name="connsiteY1" fmla="*/ 0 h 12348"/>
              </a:gdLst>
              <a:ahLst/>
              <a:cxnLst>
                <a:cxn ang="0">
                  <a:pos x="connsiteX0" y="connsiteY0"/>
                </a:cxn>
                <a:cxn ang="0">
                  <a:pos x="connsiteX1" y="connsiteY1"/>
                </a:cxn>
              </a:cxnLst>
              <a:rect l="l" t="t" r="r" b="b"/>
              <a:pathLst>
                <a:path w="218576" h="12348">
                  <a:moveTo>
                    <a:pt x="218576" y="0"/>
                  </a:moveTo>
                  <a:lnTo>
                    <a:pt x="0" y="0"/>
                  </a:lnTo>
                </a:path>
              </a:pathLst>
            </a:custGeom>
            <a:solidFill>
              <a:srgbClr val="830051"/>
            </a:solidFill>
            <a:ln w="19050" cap="flat">
              <a:solidFill>
                <a:srgbClr val="830051"/>
              </a:solidFill>
              <a:prstDash val="solid"/>
              <a:miter/>
              <a:headEnd type="none"/>
              <a:tailEnd type="triangle"/>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endParaRPr>
            </a:p>
          </p:txBody>
        </p:sp>
      </p:grpSp>
      <p:sp>
        <p:nvSpPr>
          <p:cNvPr id="18" name="Rectangle 17">
            <a:extLst>
              <a:ext uri="{FF2B5EF4-FFF2-40B4-BE49-F238E27FC236}">
                <a16:creationId xmlns:a16="http://schemas.microsoft.com/office/drawing/2014/main" id="{D3213F31-11EA-FE02-DD46-8265564D0DB5}"/>
              </a:ext>
            </a:extLst>
          </p:cNvPr>
          <p:cNvSpPr>
            <a:spLocks/>
          </p:cNvSpPr>
          <p:nvPr/>
        </p:nvSpPr>
        <p:spPr>
          <a:xfrm>
            <a:off x="6163460" y="1939313"/>
            <a:ext cx="558000" cy="3275821"/>
          </a:xfrm>
          <a:prstGeom prst="rect">
            <a:avLst/>
          </a:prstGeom>
          <a:solidFill>
            <a:srgbClr val="99AFC1"/>
          </a:solidFill>
          <a:ln w="12700" cap="flat" cmpd="sng" algn="ctr">
            <a:noFill/>
            <a:prstDash val="solid"/>
            <a:miter lim="800000"/>
          </a:ln>
          <a:effectLst/>
        </p:spPr>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aphicFrame>
        <p:nvGraphicFramePr>
          <p:cNvPr id="8" name="Chart 7">
            <a:extLst>
              <a:ext uri="{FF2B5EF4-FFF2-40B4-BE49-F238E27FC236}">
                <a16:creationId xmlns:a16="http://schemas.microsoft.com/office/drawing/2014/main" id="{746D09AB-C5ED-C8C1-8FBA-CB2CD079C150}"/>
              </a:ext>
            </a:extLst>
          </p:cNvPr>
          <p:cNvGraphicFramePr/>
          <p:nvPr/>
        </p:nvGraphicFramePr>
        <p:xfrm>
          <a:off x="5119221" y="1922389"/>
          <a:ext cx="2878025" cy="4314323"/>
        </p:xfrm>
        <a:graphic>
          <a:graphicData uri="http://schemas.openxmlformats.org/drawingml/2006/chart">
            <c:chart xmlns:c="http://schemas.openxmlformats.org/drawingml/2006/chart" xmlns:r="http://schemas.openxmlformats.org/officeDocument/2006/relationships" r:id="rId3"/>
          </a:graphicData>
        </a:graphic>
      </p:graphicFrame>
      <p:cxnSp>
        <p:nvCxnSpPr>
          <p:cNvPr id="1436" name="Straight Connector 1435">
            <a:extLst>
              <a:ext uri="{FF2B5EF4-FFF2-40B4-BE49-F238E27FC236}">
                <a16:creationId xmlns:a16="http://schemas.microsoft.com/office/drawing/2014/main" id="{C2F92A91-A6E5-76B0-32AA-17E6089C507F}"/>
              </a:ext>
            </a:extLst>
          </p:cNvPr>
          <p:cNvCxnSpPr>
            <a:cxnSpLocks/>
          </p:cNvCxnSpPr>
          <p:nvPr/>
        </p:nvCxnSpPr>
        <p:spPr>
          <a:xfrm>
            <a:off x="5532429" y="5209365"/>
            <a:ext cx="2283855" cy="0"/>
          </a:xfrm>
          <a:prstGeom prst="line">
            <a:avLst/>
          </a:prstGeom>
          <a:noFill/>
          <a:ln w="9525" cap="sq" cmpd="sng" algn="ctr">
            <a:solidFill>
              <a:srgbClr val="3F4444"/>
            </a:solidFill>
            <a:prstDash val="solid"/>
            <a:miter lim="800000"/>
          </a:ln>
          <a:effectLst/>
        </p:spPr>
      </p:cxnSp>
      <p:cxnSp>
        <p:nvCxnSpPr>
          <p:cNvPr id="1437" name="Straight Connector 1436">
            <a:extLst>
              <a:ext uri="{FF2B5EF4-FFF2-40B4-BE49-F238E27FC236}">
                <a16:creationId xmlns:a16="http://schemas.microsoft.com/office/drawing/2014/main" id="{357B61FB-63AC-5E53-1242-D2D0DDF8B798}"/>
              </a:ext>
            </a:extLst>
          </p:cNvPr>
          <p:cNvCxnSpPr>
            <a:cxnSpLocks/>
          </p:cNvCxnSpPr>
          <p:nvPr/>
        </p:nvCxnSpPr>
        <p:spPr>
          <a:xfrm rot="5400000">
            <a:off x="7781689" y="5248080"/>
            <a:ext cx="77429" cy="0"/>
          </a:xfrm>
          <a:prstGeom prst="line">
            <a:avLst/>
          </a:prstGeom>
          <a:noFill/>
          <a:ln w="9525" cap="sq" cmpd="sng" algn="ctr">
            <a:solidFill>
              <a:srgbClr val="3F4444"/>
            </a:solidFill>
            <a:prstDash val="solid"/>
            <a:miter lim="800000"/>
          </a:ln>
          <a:effectLst/>
        </p:spPr>
      </p:cxnSp>
      <p:grpSp>
        <p:nvGrpSpPr>
          <p:cNvPr id="1438" name="Group 1437">
            <a:extLst>
              <a:ext uri="{FF2B5EF4-FFF2-40B4-BE49-F238E27FC236}">
                <a16:creationId xmlns:a16="http://schemas.microsoft.com/office/drawing/2014/main" id="{76FF6673-4603-0C26-BE8F-640DEF6847CC}"/>
              </a:ext>
            </a:extLst>
          </p:cNvPr>
          <p:cNvGrpSpPr/>
          <p:nvPr/>
        </p:nvGrpSpPr>
        <p:grpSpPr>
          <a:xfrm>
            <a:off x="5355173" y="5304282"/>
            <a:ext cx="2600941" cy="184666"/>
            <a:chOff x="5672597" y="5575512"/>
            <a:chExt cx="1813933" cy="128788"/>
          </a:xfrm>
        </p:grpSpPr>
        <p:sp>
          <p:nvSpPr>
            <p:cNvPr id="1439" name="TextBox 1438">
              <a:extLst>
                <a:ext uri="{FF2B5EF4-FFF2-40B4-BE49-F238E27FC236}">
                  <a16:creationId xmlns:a16="http://schemas.microsoft.com/office/drawing/2014/main" id="{97728682-31E2-3B39-D97F-49172BE62BE8}"/>
                </a:ext>
              </a:extLst>
            </p:cNvPr>
            <p:cNvSpPr txBox="1"/>
            <p:nvPr/>
          </p:nvSpPr>
          <p:spPr>
            <a:xfrm>
              <a:off x="5672597" y="5575512"/>
              <a:ext cx="304230" cy="12878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0.25</a:t>
              </a:r>
              <a:endParaRPr kumimoji="0" lang="en-GB" sz="1200" b="0" i="0" u="none" strike="noStrike" kern="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endParaRPr>
            </a:p>
          </p:txBody>
        </p:sp>
        <p:sp>
          <p:nvSpPr>
            <p:cNvPr id="1440" name="TextBox 1439">
              <a:extLst>
                <a:ext uri="{FF2B5EF4-FFF2-40B4-BE49-F238E27FC236}">
                  <a16:creationId xmlns:a16="http://schemas.microsoft.com/office/drawing/2014/main" id="{421B0748-CE07-E10A-144A-4D8CE44C7F41}"/>
                </a:ext>
              </a:extLst>
            </p:cNvPr>
            <p:cNvSpPr txBox="1"/>
            <p:nvPr/>
          </p:nvSpPr>
          <p:spPr>
            <a:xfrm>
              <a:off x="6187546" y="5575512"/>
              <a:ext cx="275415" cy="12878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0.5</a:t>
              </a:r>
              <a:endParaRPr kumimoji="0" lang="en-GB" sz="1200" b="0" i="0" u="none" strike="noStrike" kern="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endParaRPr>
            </a:p>
          </p:txBody>
        </p:sp>
        <p:sp>
          <p:nvSpPr>
            <p:cNvPr id="1441" name="TextBox 1440">
              <a:extLst>
                <a:ext uri="{FF2B5EF4-FFF2-40B4-BE49-F238E27FC236}">
                  <a16:creationId xmlns:a16="http://schemas.microsoft.com/office/drawing/2014/main" id="{E772CA7F-FE4F-AD57-F5E8-B4627B377D29}"/>
                </a:ext>
              </a:extLst>
            </p:cNvPr>
            <p:cNvSpPr txBox="1"/>
            <p:nvPr/>
          </p:nvSpPr>
          <p:spPr>
            <a:xfrm>
              <a:off x="6761665" y="5575512"/>
              <a:ext cx="186141" cy="12878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1</a:t>
              </a:r>
              <a:endParaRPr kumimoji="0" lang="en-GB" sz="1200" b="0" i="0" u="none" strike="noStrike" kern="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endParaRPr>
            </a:p>
          </p:txBody>
        </p:sp>
        <p:sp>
          <p:nvSpPr>
            <p:cNvPr id="1442" name="TextBox 1441">
              <a:extLst>
                <a:ext uri="{FF2B5EF4-FFF2-40B4-BE49-F238E27FC236}">
                  <a16:creationId xmlns:a16="http://schemas.microsoft.com/office/drawing/2014/main" id="{D8BEAB03-F530-C520-1629-90B689095EF9}"/>
                </a:ext>
              </a:extLst>
            </p:cNvPr>
            <p:cNvSpPr txBox="1"/>
            <p:nvPr/>
          </p:nvSpPr>
          <p:spPr>
            <a:xfrm>
              <a:off x="7297226" y="5575512"/>
              <a:ext cx="189304" cy="12878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2</a:t>
              </a:r>
              <a:endParaRPr kumimoji="0" lang="en-GB" sz="1200" b="0" i="0" u="none" strike="noStrike" kern="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endParaRPr>
            </a:p>
          </p:txBody>
        </p:sp>
      </p:grpSp>
      <p:cxnSp>
        <p:nvCxnSpPr>
          <p:cNvPr id="1443" name="Straight Connector 1442">
            <a:extLst>
              <a:ext uri="{FF2B5EF4-FFF2-40B4-BE49-F238E27FC236}">
                <a16:creationId xmlns:a16="http://schemas.microsoft.com/office/drawing/2014/main" id="{55011A30-E408-8CF0-B17B-27AB75A56604}"/>
              </a:ext>
            </a:extLst>
          </p:cNvPr>
          <p:cNvCxnSpPr>
            <a:cxnSpLocks/>
          </p:cNvCxnSpPr>
          <p:nvPr/>
        </p:nvCxnSpPr>
        <p:spPr>
          <a:xfrm rot="5400000">
            <a:off x="5493715" y="5248080"/>
            <a:ext cx="77429" cy="0"/>
          </a:xfrm>
          <a:prstGeom prst="line">
            <a:avLst/>
          </a:prstGeom>
          <a:noFill/>
          <a:ln w="9525" cap="sq" cmpd="sng" algn="ctr">
            <a:solidFill>
              <a:srgbClr val="3F4444"/>
            </a:solidFill>
            <a:prstDash val="solid"/>
            <a:miter lim="800000"/>
          </a:ln>
          <a:effectLst/>
        </p:spPr>
      </p:cxnSp>
      <p:cxnSp>
        <p:nvCxnSpPr>
          <p:cNvPr id="1444" name="Straight Connector 1443">
            <a:extLst>
              <a:ext uri="{FF2B5EF4-FFF2-40B4-BE49-F238E27FC236}">
                <a16:creationId xmlns:a16="http://schemas.microsoft.com/office/drawing/2014/main" id="{76B09D31-C5DC-883B-22EA-325279823974}"/>
              </a:ext>
            </a:extLst>
          </p:cNvPr>
          <p:cNvCxnSpPr>
            <a:cxnSpLocks/>
          </p:cNvCxnSpPr>
          <p:nvPr/>
        </p:nvCxnSpPr>
        <p:spPr>
          <a:xfrm rot="5400000">
            <a:off x="6242770" y="5248080"/>
            <a:ext cx="77429" cy="0"/>
          </a:xfrm>
          <a:prstGeom prst="line">
            <a:avLst/>
          </a:prstGeom>
          <a:noFill/>
          <a:ln w="9525" cap="sq" cmpd="sng" algn="ctr">
            <a:solidFill>
              <a:srgbClr val="003865"/>
            </a:solidFill>
            <a:prstDash val="solid"/>
            <a:miter lim="800000"/>
          </a:ln>
          <a:effectLst/>
        </p:spPr>
      </p:cxnSp>
      <p:cxnSp>
        <p:nvCxnSpPr>
          <p:cNvPr id="1445" name="Straight Connector 1444">
            <a:extLst>
              <a:ext uri="{FF2B5EF4-FFF2-40B4-BE49-F238E27FC236}">
                <a16:creationId xmlns:a16="http://schemas.microsoft.com/office/drawing/2014/main" id="{768819D5-1805-0AE6-C84B-51E556426C52}"/>
              </a:ext>
            </a:extLst>
          </p:cNvPr>
          <p:cNvCxnSpPr>
            <a:cxnSpLocks/>
          </p:cNvCxnSpPr>
          <p:nvPr/>
        </p:nvCxnSpPr>
        <p:spPr>
          <a:xfrm>
            <a:off x="7057685" y="1906574"/>
            <a:ext cx="0" cy="3420000"/>
          </a:xfrm>
          <a:prstGeom prst="line">
            <a:avLst/>
          </a:prstGeom>
          <a:noFill/>
          <a:ln w="12700" cap="flat" cmpd="sng" algn="ctr">
            <a:solidFill>
              <a:srgbClr val="002060"/>
            </a:solidFill>
            <a:prstDash val="solid"/>
            <a:miter lim="800000"/>
          </a:ln>
          <a:effectLst/>
        </p:spPr>
      </p:cxnSp>
      <p:cxnSp>
        <p:nvCxnSpPr>
          <p:cNvPr id="1451" name="Straight Connector 1450">
            <a:extLst>
              <a:ext uri="{FF2B5EF4-FFF2-40B4-BE49-F238E27FC236}">
                <a16:creationId xmlns:a16="http://schemas.microsoft.com/office/drawing/2014/main" id="{7734ACC0-A1F5-15C9-6E73-3B9DED9B6491}"/>
              </a:ext>
            </a:extLst>
          </p:cNvPr>
          <p:cNvCxnSpPr>
            <a:cxnSpLocks/>
          </p:cNvCxnSpPr>
          <p:nvPr/>
        </p:nvCxnSpPr>
        <p:spPr>
          <a:xfrm>
            <a:off x="7057683" y="1906574"/>
            <a:ext cx="0" cy="3420000"/>
          </a:xfrm>
          <a:prstGeom prst="line">
            <a:avLst/>
          </a:prstGeom>
          <a:noFill/>
          <a:ln w="12700" cap="flat" cmpd="sng" algn="ctr">
            <a:solidFill>
              <a:srgbClr val="002060"/>
            </a:solidFill>
            <a:prstDash val="solid"/>
            <a:miter lim="800000"/>
          </a:ln>
          <a:effectLst/>
        </p:spPr>
      </p:cxnSp>
      <p:sp>
        <p:nvSpPr>
          <p:cNvPr id="1452" name="Freeform: Shape 1451">
            <a:extLst>
              <a:ext uri="{FF2B5EF4-FFF2-40B4-BE49-F238E27FC236}">
                <a16:creationId xmlns:a16="http://schemas.microsoft.com/office/drawing/2014/main" id="{9626C648-5FDB-4359-4C3F-D34942F20956}"/>
              </a:ext>
            </a:extLst>
          </p:cNvPr>
          <p:cNvSpPr/>
          <p:nvPr/>
        </p:nvSpPr>
        <p:spPr>
          <a:xfrm>
            <a:off x="8262014" y="5579165"/>
            <a:ext cx="437577" cy="23082"/>
          </a:xfrm>
          <a:custGeom>
            <a:avLst/>
            <a:gdLst>
              <a:gd name="connsiteX0" fmla="*/ 0 w 218452"/>
              <a:gd name="connsiteY0" fmla="*/ 0 h 12348"/>
              <a:gd name="connsiteX1" fmla="*/ 218453 w 218452"/>
              <a:gd name="connsiteY1" fmla="*/ 0 h 12348"/>
            </a:gdLst>
            <a:ahLst/>
            <a:cxnLst>
              <a:cxn ang="0">
                <a:pos x="connsiteX0" y="connsiteY0"/>
              </a:cxn>
              <a:cxn ang="0">
                <a:pos x="connsiteX1" y="connsiteY1"/>
              </a:cxn>
            </a:cxnLst>
            <a:rect l="l" t="t" r="r" b="b"/>
            <a:pathLst>
              <a:path w="218452" h="12348">
                <a:moveTo>
                  <a:pt x="0" y="0"/>
                </a:moveTo>
                <a:lnTo>
                  <a:pt x="218453" y="0"/>
                </a:lnTo>
              </a:path>
            </a:pathLst>
          </a:custGeom>
          <a:solidFill>
            <a:srgbClr val="D0006F"/>
          </a:solidFill>
          <a:ln w="19050" cap="flat">
            <a:solidFill>
              <a:srgbClr val="7F7F7F"/>
            </a:solidFill>
            <a:prstDash val="solid"/>
            <a:miter/>
            <a:tailEnd type="triangle"/>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endParaRPr>
          </a:p>
        </p:txBody>
      </p:sp>
      <p:sp>
        <p:nvSpPr>
          <p:cNvPr id="1453" name="TextBox 1452">
            <a:extLst>
              <a:ext uri="{FF2B5EF4-FFF2-40B4-BE49-F238E27FC236}">
                <a16:creationId xmlns:a16="http://schemas.microsoft.com/office/drawing/2014/main" id="{19FEAD3D-343B-F256-19D7-6CA62AFAA131}"/>
              </a:ext>
            </a:extLst>
          </p:cNvPr>
          <p:cNvSpPr txBox="1"/>
          <p:nvPr/>
        </p:nvSpPr>
        <p:spPr>
          <a:xfrm>
            <a:off x="7163986" y="5452207"/>
            <a:ext cx="12615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solidFill>
                  <a:srgbClr val="7F7F7F"/>
                </a:solidFill>
                <a:effectLst/>
                <a:uLnTx/>
                <a:uFillTx/>
                <a:latin typeface="Arial" panose="020B0604020202020204" pitchFamily="34" charset="0"/>
                <a:ea typeface="+mn-ea"/>
                <a:cs typeface="Arial" panose="020B0604020202020204" pitchFamily="34" charset="0"/>
                <a:sym typeface="Arial"/>
                <a:rtl val="0"/>
              </a:rPr>
              <a:t>Favours CP</a:t>
            </a:r>
          </a:p>
        </p:txBody>
      </p:sp>
      <p:sp>
        <p:nvSpPr>
          <p:cNvPr id="1456" name="Rectangle 1455">
            <a:extLst>
              <a:ext uri="{FF2B5EF4-FFF2-40B4-BE49-F238E27FC236}">
                <a16:creationId xmlns:a16="http://schemas.microsoft.com/office/drawing/2014/main" id="{BBACF370-1F0B-CDED-B48C-5DF7B4B91A22}"/>
              </a:ext>
            </a:extLst>
          </p:cNvPr>
          <p:cNvSpPr/>
          <p:nvPr/>
        </p:nvSpPr>
        <p:spPr>
          <a:xfrm>
            <a:off x="8830858" y="1469577"/>
            <a:ext cx="1221151" cy="410452"/>
          </a:xfrm>
          <a:prstGeom prst="rect">
            <a:avLst/>
          </a:prstGeom>
          <a:noFill/>
          <a:ln w="12700" cap="flat" cmpd="sng" algn="ctr">
            <a:noFill/>
            <a:prstDash val="solid"/>
            <a:miter lim="800000"/>
          </a:ln>
          <a:effectLst/>
        </p:spPr>
        <p:txBody>
          <a:bodyPr tIns="36000" bIns="36000" rtlCol="0" anchor="ctr"/>
          <a:lstStyle/>
          <a:p>
            <a:pPr marL="0" marR="0" lvl="0" indent="0" algn="ctr" defTabSz="914400" rtl="0" eaLnBrk="1" fontAlgn="auto" latinLnBrk="0" hangingPunct="1">
              <a:lnSpc>
                <a:spcPts val="144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HR (95% CI)</a:t>
            </a:r>
            <a:endPar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61" name="Group 60">
            <a:extLst>
              <a:ext uri="{FF2B5EF4-FFF2-40B4-BE49-F238E27FC236}">
                <a16:creationId xmlns:a16="http://schemas.microsoft.com/office/drawing/2014/main" id="{A92148AC-0968-D6CF-8ECF-8158A8F66605}"/>
              </a:ext>
            </a:extLst>
          </p:cNvPr>
          <p:cNvGrpSpPr/>
          <p:nvPr/>
        </p:nvGrpSpPr>
        <p:grpSpPr>
          <a:xfrm>
            <a:off x="642027" y="2067589"/>
            <a:ext cx="10487858" cy="2476102"/>
            <a:chOff x="392549" y="2328497"/>
            <a:chExt cx="11256111" cy="2476102"/>
          </a:xfrm>
        </p:grpSpPr>
        <p:cxnSp>
          <p:nvCxnSpPr>
            <p:cNvPr id="1408" name="Straight Connector 1407">
              <a:extLst>
                <a:ext uri="{FF2B5EF4-FFF2-40B4-BE49-F238E27FC236}">
                  <a16:creationId xmlns:a16="http://schemas.microsoft.com/office/drawing/2014/main" id="{A3E74C8F-EAD7-1A77-F5A3-D33156B650DE}"/>
                </a:ext>
              </a:extLst>
            </p:cNvPr>
            <p:cNvCxnSpPr>
              <a:cxnSpLocks/>
            </p:cNvCxnSpPr>
            <p:nvPr/>
          </p:nvCxnSpPr>
          <p:spPr>
            <a:xfrm>
              <a:off x="392549" y="2901870"/>
              <a:ext cx="11256111" cy="0"/>
            </a:xfrm>
            <a:prstGeom prst="line">
              <a:avLst/>
            </a:prstGeom>
            <a:noFill/>
            <a:ln w="9525" cap="flat" cmpd="sng" algn="ctr">
              <a:solidFill>
                <a:srgbClr val="3F4444"/>
              </a:solidFill>
              <a:prstDash val="solid"/>
              <a:miter lim="800000"/>
            </a:ln>
            <a:effectLst/>
          </p:spPr>
        </p:cxnSp>
        <p:cxnSp>
          <p:nvCxnSpPr>
            <p:cNvPr id="1409" name="Straight Connector 1408">
              <a:extLst>
                <a:ext uri="{FF2B5EF4-FFF2-40B4-BE49-F238E27FC236}">
                  <a16:creationId xmlns:a16="http://schemas.microsoft.com/office/drawing/2014/main" id="{90EEF827-E0CD-77DC-F6C4-FEB36034BAF4}"/>
                </a:ext>
              </a:extLst>
            </p:cNvPr>
            <p:cNvCxnSpPr>
              <a:cxnSpLocks/>
            </p:cNvCxnSpPr>
            <p:nvPr/>
          </p:nvCxnSpPr>
          <p:spPr>
            <a:xfrm>
              <a:off x="392549" y="3640351"/>
              <a:ext cx="11256111" cy="0"/>
            </a:xfrm>
            <a:prstGeom prst="line">
              <a:avLst/>
            </a:prstGeom>
            <a:noFill/>
            <a:ln w="9525" cap="flat" cmpd="sng" algn="ctr">
              <a:solidFill>
                <a:srgbClr val="3F4444"/>
              </a:solidFill>
              <a:prstDash val="solid"/>
              <a:miter lim="800000"/>
            </a:ln>
            <a:effectLst/>
          </p:spPr>
        </p:cxnSp>
        <p:cxnSp>
          <p:nvCxnSpPr>
            <p:cNvPr id="1410" name="Straight Connector 1409">
              <a:extLst>
                <a:ext uri="{FF2B5EF4-FFF2-40B4-BE49-F238E27FC236}">
                  <a16:creationId xmlns:a16="http://schemas.microsoft.com/office/drawing/2014/main" id="{00B0DBB3-F3F2-74D7-05C4-1151FC4D02C8}"/>
                </a:ext>
              </a:extLst>
            </p:cNvPr>
            <p:cNvCxnSpPr>
              <a:cxnSpLocks/>
            </p:cNvCxnSpPr>
            <p:nvPr/>
          </p:nvCxnSpPr>
          <p:spPr>
            <a:xfrm>
              <a:off x="392549" y="4221609"/>
              <a:ext cx="11256111" cy="0"/>
            </a:xfrm>
            <a:prstGeom prst="line">
              <a:avLst/>
            </a:prstGeom>
            <a:noFill/>
            <a:ln w="9525" cap="flat" cmpd="sng" algn="ctr">
              <a:solidFill>
                <a:srgbClr val="3F4444"/>
              </a:solidFill>
              <a:prstDash val="solid"/>
              <a:miter lim="800000"/>
            </a:ln>
            <a:effectLst/>
          </p:spPr>
        </p:cxnSp>
        <p:cxnSp>
          <p:nvCxnSpPr>
            <p:cNvPr id="1411" name="Straight Connector 1410">
              <a:extLst>
                <a:ext uri="{FF2B5EF4-FFF2-40B4-BE49-F238E27FC236}">
                  <a16:creationId xmlns:a16="http://schemas.microsoft.com/office/drawing/2014/main" id="{AA776D17-E17C-3CF8-0AD9-A5AE62041696}"/>
                </a:ext>
              </a:extLst>
            </p:cNvPr>
            <p:cNvCxnSpPr>
              <a:cxnSpLocks/>
            </p:cNvCxnSpPr>
            <p:nvPr/>
          </p:nvCxnSpPr>
          <p:spPr>
            <a:xfrm>
              <a:off x="392549" y="4804599"/>
              <a:ext cx="11256111" cy="0"/>
            </a:xfrm>
            <a:prstGeom prst="line">
              <a:avLst/>
            </a:prstGeom>
            <a:noFill/>
            <a:ln w="9525" cap="flat" cmpd="sng" algn="ctr">
              <a:solidFill>
                <a:srgbClr val="3F4444"/>
              </a:solidFill>
              <a:prstDash val="solid"/>
              <a:miter lim="800000"/>
            </a:ln>
            <a:effectLst/>
          </p:spPr>
        </p:cxnSp>
        <p:cxnSp>
          <p:nvCxnSpPr>
            <p:cNvPr id="1412" name="Straight Connector 1411">
              <a:extLst>
                <a:ext uri="{FF2B5EF4-FFF2-40B4-BE49-F238E27FC236}">
                  <a16:creationId xmlns:a16="http://schemas.microsoft.com/office/drawing/2014/main" id="{029EFAFB-C1D9-E548-6243-550C3B1E5900}"/>
                </a:ext>
              </a:extLst>
            </p:cNvPr>
            <p:cNvCxnSpPr>
              <a:cxnSpLocks/>
            </p:cNvCxnSpPr>
            <p:nvPr/>
          </p:nvCxnSpPr>
          <p:spPr>
            <a:xfrm>
              <a:off x="392549" y="2328497"/>
              <a:ext cx="11256111" cy="0"/>
            </a:xfrm>
            <a:prstGeom prst="line">
              <a:avLst/>
            </a:prstGeom>
            <a:noFill/>
            <a:ln w="9525" cap="flat" cmpd="sng" algn="ctr">
              <a:solidFill>
                <a:srgbClr val="3F4444"/>
              </a:solidFill>
              <a:prstDash val="solid"/>
              <a:miter lim="800000"/>
            </a:ln>
            <a:effectLst/>
          </p:spPr>
        </p:cxnSp>
      </p:grpSp>
    </p:spTree>
    <p:extLst>
      <p:ext uri="{BB962C8B-B14F-4D97-AF65-F5344CB8AC3E}">
        <p14:creationId xmlns:p14="http://schemas.microsoft.com/office/powerpoint/2010/main" val="7833383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85BBE8-F059-6B17-4898-4A9606BF3964}"/>
              </a:ext>
            </a:extLst>
          </p:cNvPr>
          <p:cNvPicPr>
            <a:picLocks noChangeAspect="1"/>
          </p:cNvPicPr>
          <p:nvPr/>
        </p:nvPicPr>
        <p:blipFill>
          <a:blip r:embed="rId3"/>
          <a:stretch>
            <a:fillRect/>
          </a:stretch>
        </p:blipFill>
        <p:spPr>
          <a:xfrm>
            <a:off x="9141686" y="438013"/>
            <a:ext cx="2706791" cy="343836"/>
          </a:xfrm>
          <a:prstGeom prst="rect">
            <a:avLst/>
          </a:prstGeom>
        </p:spPr>
      </p:pic>
      <p:cxnSp>
        <p:nvCxnSpPr>
          <p:cNvPr id="7" name="Straight Connector 6">
            <a:extLst>
              <a:ext uri="{FF2B5EF4-FFF2-40B4-BE49-F238E27FC236}">
                <a16:creationId xmlns:a16="http://schemas.microsoft.com/office/drawing/2014/main" id="{E16CD62F-C5FD-B7C0-4665-51DD7AD4454A}"/>
              </a:ext>
            </a:extLst>
          </p:cNvPr>
          <p:cNvCxnSpPr/>
          <p:nvPr/>
        </p:nvCxnSpPr>
        <p:spPr>
          <a:xfrm>
            <a:off x="2968190" y="3347113"/>
            <a:ext cx="1219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ctor: Elbow 7">
            <a:extLst>
              <a:ext uri="{FF2B5EF4-FFF2-40B4-BE49-F238E27FC236}">
                <a16:creationId xmlns:a16="http://schemas.microsoft.com/office/drawing/2014/main" id="{D91C8520-6DEB-C8D1-3FF8-7A35B378076C}"/>
              </a:ext>
            </a:extLst>
          </p:cNvPr>
          <p:cNvCxnSpPr>
            <a:cxnSpLocks/>
            <a:endCxn id="13" idx="1"/>
          </p:cNvCxnSpPr>
          <p:nvPr/>
        </p:nvCxnSpPr>
        <p:spPr>
          <a:xfrm rot="5400000" flipH="1" flipV="1">
            <a:off x="2785459" y="2600026"/>
            <a:ext cx="1125008" cy="526228"/>
          </a:xfrm>
          <a:prstGeom prst="bentConnector2">
            <a:avLst/>
          </a:prstGeom>
          <a:noFill/>
          <a:ln w="12700" cap="flat" cmpd="sng" algn="ctr">
            <a:solidFill>
              <a:srgbClr val="000000"/>
            </a:solidFill>
            <a:prstDash val="solid"/>
            <a:tailEnd type="triangle"/>
          </a:ln>
          <a:effectLst/>
        </p:spPr>
      </p:cxnSp>
      <p:cxnSp>
        <p:nvCxnSpPr>
          <p:cNvPr id="9" name="Connector: Elbow 8">
            <a:extLst>
              <a:ext uri="{FF2B5EF4-FFF2-40B4-BE49-F238E27FC236}">
                <a16:creationId xmlns:a16="http://schemas.microsoft.com/office/drawing/2014/main" id="{0606B7A6-3523-62F8-FC3C-7B23018B203D}"/>
              </a:ext>
            </a:extLst>
          </p:cNvPr>
          <p:cNvCxnSpPr>
            <a:cxnSpLocks/>
            <a:endCxn id="14" idx="1"/>
          </p:cNvCxnSpPr>
          <p:nvPr/>
        </p:nvCxnSpPr>
        <p:spPr>
          <a:xfrm rot="16200000" flipH="1">
            <a:off x="2980945" y="3529545"/>
            <a:ext cx="734039" cy="526228"/>
          </a:xfrm>
          <a:prstGeom prst="bentConnector2">
            <a:avLst/>
          </a:prstGeom>
          <a:noFill/>
          <a:ln w="12700" cap="flat" cmpd="sng" algn="ctr">
            <a:solidFill>
              <a:srgbClr val="000000"/>
            </a:solidFill>
            <a:prstDash val="solid"/>
            <a:tailEnd type="triangle"/>
          </a:ln>
          <a:effectLst/>
        </p:spPr>
      </p:cxnSp>
      <p:cxnSp>
        <p:nvCxnSpPr>
          <p:cNvPr id="10" name="Straight Arrow Connector 9">
            <a:extLst>
              <a:ext uri="{FF2B5EF4-FFF2-40B4-BE49-F238E27FC236}">
                <a16:creationId xmlns:a16="http://schemas.microsoft.com/office/drawing/2014/main" id="{B1A3EA21-DD9B-448D-C5AA-EA2FF8D4B324}"/>
              </a:ext>
            </a:extLst>
          </p:cNvPr>
          <p:cNvCxnSpPr>
            <a:cxnSpLocks/>
          </p:cNvCxnSpPr>
          <p:nvPr/>
        </p:nvCxnSpPr>
        <p:spPr>
          <a:xfrm flipV="1">
            <a:off x="5287027" y="2299026"/>
            <a:ext cx="238124" cy="3220"/>
          </a:xfrm>
          <a:prstGeom prst="straightConnector1">
            <a:avLst/>
          </a:prstGeom>
          <a:noFill/>
          <a:ln w="12700" cap="flat" cmpd="sng" algn="ctr">
            <a:solidFill>
              <a:srgbClr val="000000"/>
            </a:solidFill>
            <a:prstDash val="solid"/>
            <a:tailEnd type="triangle"/>
          </a:ln>
          <a:effectLst/>
        </p:spPr>
      </p:cxnSp>
      <p:cxnSp>
        <p:nvCxnSpPr>
          <p:cNvPr id="11" name="Connector: Elbow 10">
            <a:extLst>
              <a:ext uri="{FF2B5EF4-FFF2-40B4-BE49-F238E27FC236}">
                <a16:creationId xmlns:a16="http://schemas.microsoft.com/office/drawing/2014/main" id="{1DCC8625-F0E6-CF40-9AE7-6022B2A07976}"/>
              </a:ext>
            </a:extLst>
          </p:cNvPr>
          <p:cNvCxnSpPr>
            <a:cxnSpLocks/>
            <a:stCxn id="15" idx="3"/>
            <a:endCxn id="18" idx="1"/>
          </p:cNvCxnSpPr>
          <p:nvPr/>
        </p:nvCxnSpPr>
        <p:spPr>
          <a:xfrm>
            <a:off x="8525528" y="2300637"/>
            <a:ext cx="223809" cy="969825"/>
          </a:xfrm>
          <a:prstGeom prst="bentConnector3">
            <a:avLst>
              <a:gd name="adj1" fmla="val 50000"/>
            </a:avLst>
          </a:prstGeom>
          <a:noFill/>
          <a:ln w="12700" cap="flat" cmpd="sng" algn="ctr">
            <a:solidFill>
              <a:srgbClr val="000000"/>
            </a:solidFill>
            <a:prstDash val="solid"/>
            <a:tailEnd type="triangle"/>
          </a:ln>
          <a:effectLst/>
        </p:spPr>
      </p:cxnSp>
      <p:cxnSp>
        <p:nvCxnSpPr>
          <p:cNvPr id="12" name="Connector: Elbow 11">
            <a:extLst>
              <a:ext uri="{FF2B5EF4-FFF2-40B4-BE49-F238E27FC236}">
                <a16:creationId xmlns:a16="http://schemas.microsoft.com/office/drawing/2014/main" id="{A4704302-C6F2-43D7-48B9-335D8DBDDE4A}"/>
              </a:ext>
            </a:extLst>
          </p:cNvPr>
          <p:cNvCxnSpPr>
            <a:cxnSpLocks/>
            <a:stCxn id="16" idx="3"/>
            <a:endCxn id="18" idx="1"/>
          </p:cNvCxnSpPr>
          <p:nvPr/>
        </p:nvCxnSpPr>
        <p:spPr>
          <a:xfrm flipV="1">
            <a:off x="8525525" y="3270462"/>
            <a:ext cx="223811" cy="892437"/>
          </a:xfrm>
          <a:prstGeom prst="bentConnector3">
            <a:avLst>
              <a:gd name="adj1" fmla="val 50000"/>
            </a:avLst>
          </a:prstGeom>
          <a:noFill/>
          <a:ln w="12700" cap="flat" cmpd="sng" algn="ctr">
            <a:solidFill>
              <a:srgbClr val="000000"/>
            </a:solidFill>
            <a:prstDash val="solid"/>
            <a:tailEnd type="triangle"/>
          </a:ln>
          <a:effectLst/>
        </p:spPr>
      </p:cxnSp>
      <p:sp>
        <p:nvSpPr>
          <p:cNvPr id="13" name="Rounded Rectangle 5">
            <a:extLst>
              <a:ext uri="{FF2B5EF4-FFF2-40B4-BE49-F238E27FC236}">
                <a16:creationId xmlns:a16="http://schemas.microsoft.com/office/drawing/2014/main" id="{930F172F-03CF-39FB-F8FA-A73E8708AA1E}"/>
              </a:ext>
            </a:extLst>
          </p:cNvPr>
          <p:cNvSpPr/>
          <p:nvPr/>
        </p:nvSpPr>
        <p:spPr>
          <a:xfrm>
            <a:off x="3611078" y="1604381"/>
            <a:ext cx="1675951" cy="1392511"/>
          </a:xfrm>
          <a:prstGeom prst="roundRect">
            <a:avLst/>
          </a:prstGeom>
          <a:solidFill>
            <a:srgbClr val="652C91"/>
          </a:solidFill>
          <a:ln w="9525" cap="flat" cmpd="sng" algn="ctr">
            <a:noFill/>
            <a:prstDash val="solid"/>
          </a:ln>
          <a:effectLst/>
        </p:spPr>
        <p:txBody>
          <a:bodyPr lIns="81637" tIns="40819" rIns="81637" bIns="40819"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783" rtl="0" eaLnBrk="1" fontAlgn="auto" latinLnBrk="0" hangingPunct="1">
              <a:lnSpc>
                <a:spcPct val="90000"/>
              </a:lnSpc>
              <a:spcBef>
                <a:spcPts val="271"/>
              </a:spcBef>
              <a:spcAft>
                <a:spcPts val="0"/>
              </a:spcAft>
              <a:buClrTx/>
              <a:buSzTx/>
              <a:buFontTx/>
              <a:buNone/>
              <a:tabLst/>
              <a:defRPr/>
            </a:pPr>
            <a:r>
              <a:rPr kumimoji="0" lang="en-US" sz="1400" b="1" i="0" u="none" strike="noStrike" kern="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Dostarlimab</a:t>
            </a:r>
            <a:r>
              <a:rPr kumimoji="0" lang="en-US" sz="14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(500 mg IV Q3W)</a:t>
            </a:r>
          </a:p>
          <a:p>
            <a:pPr marL="0" marR="0" lvl="0" indent="0" algn="ctr" defTabSz="685783" rtl="0" eaLnBrk="1" fontAlgn="auto" latinLnBrk="0" hangingPunct="1">
              <a:lnSpc>
                <a:spcPct val="90000"/>
              </a:lnSpc>
              <a:spcBef>
                <a:spcPts val="271"/>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a:p>
            <a:pPr marL="0" marR="0" lvl="0" indent="0" algn="ctr" defTabSz="685783" rtl="0" eaLnBrk="1" fontAlgn="auto" latinLnBrk="0" hangingPunct="1">
              <a:lnSpc>
                <a:spcPct val="90000"/>
              </a:lnSpc>
              <a:spcBef>
                <a:spcPts val="271"/>
              </a:spcBef>
              <a:spcAft>
                <a:spcPts val="0"/>
              </a:spcAft>
              <a:buClrTx/>
              <a:buSzTx/>
              <a:buFontTx/>
              <a:buNone/>
              <a:tabLst/>
              <a:defRPr/>
            </a:pPr>
            <a:r>
              <a:rPr kumimoji="0" lang="en-US" sz="1400" b="1" i="0" u="none" strike="noStrike" kern="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CP</a:t>
            </a:r>
            <a:r>
              <a:rPr kumimoji="0" lang="en-US" sz="1400" b="0" i="0" u="none" strike="noStrike" kern="0" cap="none" spc="0" normalizeH="0" baseline="30000" noProof="0" err="1">
                <a:ln>
                  <a:noFill/>
                </a:ln>
                <a:solidFill>
                  <a:prstClr val="white"/>
                </a:solidFill>
                <a:effectLst/>
                <a:uLnTx/>
                <a:uFillTx/>
                <a:latin typeface="Arial" panose="020B0604020202020204" pitchFamily="34" charset="0"/>
                <a:ea typeface="+mn-ea"/>
                <a:cs typeface="Arial" panose="020B0604020202020204" pitchFamily="34" charset="0"/>
              </a:rPr>
              <a:t>d</a:t>
            </a:r>
            <a:r>
              <a:rPr kumimoji="0" lang="en-US" sz="14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Q3W)</a:t>
            </a:r>
          </a:p>
        </p:txBody>
      </p:sp>
      <p:sp>
        <p:nvSpPr>
          <p:cNvPr id="14" name="Rounded Rectangle 5">
            <a:extLst>
              <a:ext uri="{FF2B5EF4-FFF2-40B4-BE49-F238E27FC236}">
                <a16:creationId xmlns:a16="http://schemas.microsoft.com/office/drawing/2014/main" id="{74A3DBB4-EB44-3120-04D9-05762152C2AF}"/>
              </a:ext>
            </a:extLst>
          </p:cNvPr>
          <p:cNvSpPr/>
          <p:nvPr/>
        </p:nvSpPr>
        <p:spPr>
          <a:xfrm>
            <a:off x="3611078" y="3524271"/>
            <a:ext cx="1675951" cy="1270816"/>
          </a:xfrm>
          <a:prstGeom prst="roundRect">
            <a:avLst/>
          </a:prstGeom>
          <a:solidFill>
            <a:srgbClr val="8F1524"/>
          </a:solidFill>
          <a:ln w="9525" cap="flat" cmpd="sng" algn="ctr">
            <a:noFill/>
            <a:prstDash val="solid"/>
          </a:ln>
          <a:effectLst/>
        </p:spPr>
        <p:txBody>
          <a:bodyPr lIns="81637" tIns="40819" rIns="81637" bIns="40819"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783" rtl="0" eaLnBrk="1" fontAlgn="auto" latinLnBrk="0" hangingPunct="1">
              <a:lnSpc>
                <a:spcPct val="90000"/>
              </a:lnSpc>
              <a:spcBef>
                <a:spcPts val="271"/>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Placebo IV </a:t>
            </a:r>
            <a:r>
              <a:rPr kumimoji="0" lang="en-US"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(Q3W)</a:t>
            </a:r>
          </a:p>
          <a:p>
            <a:pPr marL="0" marR="0" lvl="0" indent="0" algn="ctr" defTabSz="685783" rtl="0" eaLnBrk="1" fontAlgn="auto" latinLnBrk="0" hangingPunct="1">
              <a:lnSpc>
                <a:spcPct val="90000"/>
              </a:lnSpc>
              <a:spcBef>
                <a:spcPts val="271"/>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a:p>
            <a:pPr marL="0" marR="0" lvl="0" indent="0" algn="ctr" defTabSz="685783" rtl="0" eaLnBrk="1" fontAlgn="auto" latinLnBrk="0" hangingPunct="1">
              <a:lnSpc>
                <a:spcPct val="90000"/>
              </a:lnSpc>
              <a:spcBef>
                <a:spcPts val="271"/>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CP</a:t>
            </a:r>
            <a:r>
              <a:rPr kumimoji="0" lang="en-US" sz="1400" b="0" i="0" u="none" strike="noStrike" kern="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d</a:t>
            </a:r>
            <a:r>
              <a:rPr kumimoji="0" lang="en-US" sz="14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(Q</a:t>
            </a:r>
            <a:r>
              <a:rPr kumimoji="0" lang="en-US"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3W)</a:t>
            </a:r>
          </a:p>
        </p:txBody>
      </p:sp>
      <p:sp>
        <p:nvSpPr>
          <p:cNvPr id="15" name="Rounded Rectangle 5">
            <a:extLst>
              <a:ext uri="{FF2B5EF4-FFF2-40B4-BE49-F238E27FC236}">
                <a16:creationId xmlns:a16="http://schemas.microsoft.com/office/drawing/2014/main" id="{DD0300DF-0A1C-9DF7-170D-B2653EC1DFB0}"/>
              </a:ext>
            </a:extLst>
          </p:cNvPr>
          <p:cNvSpPr/>
          <p:nvPr/>
        </p:nvSpPr>
        <p:spPr>
          <a:xfrm>
            <a:off x="5525153" y="1607602"/>
            <a:ext cx="3000375" cy="1386069"/>
          </a:xfrm>
          <a:prstGeom prst="roundRect">
            <a:avLst/>
          </a:prstGeom>
          <a:solidFill>
            <a:srgbClr val="652C91"/>
          </a:solidFill>
          <a:ln w="9525" cap="flat" cmpd="sng" algn="ctr">
            <a:noFill/>
            <a:prstDash val="solid"/>
          </a:ln>
          <a:effectLst/>
        </p:spPr>
        <p:txBody>
          <a:bodyPr lIns="81637" tIns="40819" rIns="81637" bIns="40819"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783" rtl="0" eaLnBrk="1" fontAlgn="auto" latinLnBrk="0" hangingPunct="1">
              <a:lnSpc>
                <a:spcPct val="90000"/>
              </a:lnSpc>
              <a:spcBef>
                <a:spcPts val="271"/>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Dostarlimab </a:t>
            </a:r>
          </a:p>
          <a:p>
            <a:pPr marL="0" marR="0" lvl="0" indent="0" algn="ctr" defTabSz="685783" rtl="0" eaLnBrk="1" fontAlgn="auto" latinLnBrk="0" hangingPunct="1">
              <a:lnSpc>
                <a:spcPct val="90000"/>
              </a:lnSpc>
              <a:spcBef>
                <a:spcPts val="271"/>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1000 mg IV Q6W up to </a:t>
            </a:r>
            <a:r>
              <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 </a:t>
            </a:r>
            <a:r>
              <a:rPr kumimoji="0" lang="en-US" sz="1400" b="0" i="0" u="none" strike="noStrike" kern="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years</a:t>
            </a:r>
            <a:r>
              <a:rPr kumimoji="0" lang="en-US" sz="1400" b="0" i="0" u="none" strike="noStrike" kern="0" cap="none" spc="0" normalizeH="0" baseline="30000" noProof="0" err="1">
                <a:ln>
                  <a:noFill/>
                </a:ln>
                <a:solidFill>
                  <a:prstClr val="white"/>
                </a:solidFill>
                <a:effectLst/>
                <a:uLnTx/>
                <a:uFillTx/>
                <a:latin typeface="Arial" panose="020B0604020202020204" pitchFamily="34" charset="0"/>
                <a:ea typeface="+mn-ea"/>
                <a:cs typeface="Arial" panose="020B0604020202020204" pitchFamily="34" charset="0"/>
              </a:rPr>
              <a:t>e</a:t>
            </a:r>
            <a:endParaRPr kumimoji="0" lang="en-US" sz="1400" b="0" i="0" u="none" strike="noStrike" kern="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783" rtl="0" eaLnBrk="1" fontAlgn="auto" latinLnBrk="0" hangingPunct="1">
              <a:lnSpc>
                <a:spcPct val="90000"/>
              </a:lnSpc>
              <a:spcBef>
                <a:spcPts val="271"/>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ctr" defTabSz="685783" rtl="0" eaLnBrk="1" fontAlgn="auto" latinLnBrk="0" hangingPunct="1">
              <a:lnSpc>
                <a:spcPct val="90000"/>
              </a:lnSpc>
              <a:spcBef>
                <a:spcPts val="271"/>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Niraparib</a:t>
            </a:r>
          </a:p>
          <a:p>
            <a:pPr marL="0" marR="0" lvl="0" indent="0" algn="ctr" defTabSz="685783" rtl="0" eaLnBrk="1" fontAlgn="auto" latinLnBrk="0" hangingPunct="1">
              <a:lnSpc>
                <a:spcPct val="90000"/>
              </a:lnSpc>
              <a:spcBef>
                <a:spcPts val="271"/>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200 or 300 </a:t>
            </a:r>
            <a:r>
              <a:rPr kumimoji="0" lang="en-US" sz="1400" b="0" i="0" u="none" strike="noStrike" kern="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mg</a:t>
            </a:r>
            <a:r>
              <a:rPr kumimoji="0" lang="en-US" sz="1400" b="0" i="0" u="none" strike="noStrike" kern="0" cap="none" spc="0" normalizeH="0" baseline="30000" noProof="0" err="1">
                <a:ln>
                  <a:noFill/>
                </a:ln>
                <a:solidFill>
                  <a:prstClr val="white"/>
                </a:solidFill>
                <a:effectLst/>
                <a:uLnTx/>
                <a:uFillTx/>
                <a:latin typeface="Arial" panose="020B0604020202020204" pitchFamily="34" charset="0"/>
                <a:ea typeface="+mn-ea"/>
                <a:cs typeface="Arial" panose="020B0604020202020204" pitchFamily="34" charset="0"/>
              </a:rPr>
              <a:t>f</a:t>
            </a:r>
            <a:r>
              <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QD</a:t>
            </a:r>
            <a:r>
              <a:rPr kumimoji="0" lang="en-US" sz="1400" b="0" i="0" u="none" strike="noStrike" kern="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up to 3 </a:t>
            </a:r>
            <a:r>
              <a:rPr kumimoji="0" lang="en-US" sz="1400" b="0" i="0" u="none" strike="noStrike" kern="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years</a:t>
            </a:r>
            <a:r>
              <a:rPr kumimoji="0" lang="en-US" sz="1400" b="0" i="0" u="none" strike="noStrike" kern="0" cap="none" spc="0" normalizeH="0" baseline="30000" noProof="0" err="1">
                <a:ln>
                  <a:noFill/>
                </a:ln>
                <a:solidFill>
                  <a:prstClr val="white"/>
                </a:solidFill>
                <a:effectLst/>
                <a:uLnTx/>
                <a:uFillTx/>
                <a:latin typeface="Arial" panose="020B0604020202020204" pitchFamily="34" charset="0"/>
                <a:ea typeface="+mn-ea"/>
                <a:cs typeface="Arial" panose="020B0604020202020204" pitchFamily="34" charset="0"/>
              </a:rPr>
              <a:t>e</a:t>
            </a:r>
            <a:endParaRPr kumimoji="0" lang="en-US" sz="1400" b="0" i="0" u="none" strike="noStrike" kern="0" cap="none" spc="0" normalizeH="0" baseline="30000" noProof="0">
              <a:ln>
                <a:noFill/>
              </a:ln>
              <a:solidFill>
                <a:prstClr val="white"/>
              </a:solidFill>
              <a:effectLst/>
              <a:highlight>
                <a:srgbClr val="FF00FF"/>
              </a:highlight>
              <a:uLnTx/>
              <a:uFillTx/>
              <a:latin typeface="Arial" panose="020B0604020202020204" pitchFamily="34" charset="0"/>
              <a:ea typeface="+mn-ea"/>
              <a:cs typeface="Arial" panose="020B0604020202020204" pitchFamily="34" charset="0"/>
            </a:endParaRPr>
          </a:p>
        </p:txBody>
      </p:sp>
      <p:sp>
        <p:nvSpPr>
          <p:cNvPr id="16" name="Rounded Rectangle 5">
            <a:extLst>
              <a:ext uri="{FF2B5EF4-FFF2-40B4-BE49-F238E27FC236}">
                <a16:creationId xmlns:a16="http://schemas.microsoft.com/office/drawing/2014/main" id="{ACEA99CF-2B61-08B3-5354-90465AA761C5}"/>
              </a:ext>
            </a:extLst>
          </p:cNvPr>
          <p:cNvSpPr/>
          <p:nvPr/>
        </p:nvSpPr>
        <p:spPr>
          <a:xfrm>
            <a:off x="5525151" y="3530710"/>
            <a:ext cx="3000375" cy="1264377"/>
          </a:xfrm>
          <a:prstGeom prst="roundRect">
            <a:avLst/>
          </a:prstGeom>
          <a:solidFill>
            <a:srgbClr val="8F1524"/>
          </a:solidFill>
          <a:ln w="9525" cap="flat" cmpd="sng" algn="ctr">
            <a:noFill/>
            <a:prstDash val="solid"/>
          </a:ln>
          <a:effectLst/>
        </p:spPr>
        <p:txBody>
          <a:bodyPr lIns="81637" tIns="40819" rIns="81637" bIns="40819"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783" rtl="0" eaLnBrk="1" fontAlgn="auto" latinLnBrk="0" hangingPunct="1">
              <a:lnSpc>
                <a:spcPct val="90000"/>
              </a:lnSpc>
              <a:spcBef>
                <a:spcPts val="271"/>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Placebo IV </a:t>
            </a:r>
          </a:p>
          <a:p>
            <a:pPr marL="0" marR="0" lvl="0" indent="0" algn="ctr" defTabSz="685783" rtl="0" eaLnBrk="1" fontAlgn="auto" latinLnBrk="0" hangingPunct="1">
              <a:lnSpc>
                <a:spcPct val="90000"/>
              </a:lnSpc>
              <a:spcBef>
                <a:spcPts val="271"/>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Q6W up to 3 </a:t>
            </a:r>
            <a:r>
              <a:rPr kumimoji="0" lang="en-US" sz="1400" b="0" i="0" u="none" strike="noStrike" kern="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years</a:t>
            </a:r>
            <a:r>
              <a:rPr kumimoji="0" lang="en-US" sz="1400" b="0" i="0" u="none" strike="noStrike" kern="0" cap="none" spc="0" normalizeH="0" baseline="30000" noProof="0" err="1">
                <a:ln>
                  <a:noFill/>
                </a:ln>
                <a:solidFill>
                  <a:prstClr val="white"/>
                </a:solidFill>
                <a:effectLst/>
                <a:uLnTx/>
                <a:uFillTx/>
                <a:latin typeface="Arial" panose="020B0604020202020204" pitchFamily="34" charset="0"/>
                <a:ea typeface="+mn-ea"/>
                <a:cs typeface="Arial" panose="020B0604020202020204" pitchFamily="34" charset="0"/>
              </a:rPr>
              <a:t>e</a:t>
            </a:r>
            <a:endParaRPr kumimoji="0" lang="en-US" sz="1400" b="0" i="0" u="none" strike="noStrike" kern="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783" rtl="0" eaLnBrk="1" fontAlgn="auto" latinLnBrk="0" hangingPunct="1">
              <a:lnSpc>
                <a:spcPct val="90000"/>
              </a:lnSpc>
              <a:spcBef>
                <a:spcPts val="271"/>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Placebo PO</a:t>
            </a:r>
          </a:p>
          <a:p>
            <a:pPr marL="0" marR="0" lvl="0" indent="0" algn="ctr" defTabSz="685783" rtl="0" eaLnBrk="1" fontAlgn="auto" latinLnBrk="0" hangingPunct="1">
              <a:lnSpc>
                <a:spcPct val="90000"/>
              </a:lnSpc>
              <a:spcBef>
                <a:spcPts val="271"/>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QD</a:t>
            </a:r>
            <a:r>
              <a:rPr kumimoji="0" lang="en-US" sz="1400" b="0" i="0" u="none" strike="noStrike" kern="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up to 3 </a:t>
            </a:r>
            <a:r>
              <a:rPr kumimoji="0" lang="en-US" sz="1400" b="0" i="0" u="none" strike="noStrike" kern="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years</a:t>
            </a:r>
            <a:r>
              <a:rPr kumimoji="0" lang="en-US" sz="1400" b="0" i="0" u="none" strike="noStrike" kern="0" cap="none" spc="0" normalizeH="0" baseline="30000" noProof="0" err="1">
                <a:ln>
                  <a:noFill/>
                </a:ln>
                <a:solidFill>
                  <a:prstClr val="white"/>
                </a:solidFill>
                <a:effectLst/>
                <a:uLnTx/>
                <a:uFillTx/>
                <a:latin typeface="Arial" panose="020B0604020202020204" pitchFamily="34" charset="0"/>
                <a:ea typeface="+mn-ea"/>
                <a:cs typeface="Arial" panose="020B0604020202020204" pitchFamily="34" charset="0"/>
              </a:rPr>
              <a:t>e</a:t>
            </a:r>
            <a:endParaRPr kumimoji="0" lang="en-US" sz="1400" b="0" i="0" u="none" strike="noStrike" kern="0" cap="none" spc="0" normalizeH="0" baseline="30000" noProof="0">
              <a:ln>
                <a:noFill/>
              </a:ln>
              <a:solidFill>
                <a:prstClr val="white"/>
              </a:solidFill>
              <a:effectLst/>
              <a:highlight>
                <a:srgbClr val="FF00FF"/>
              </a:highlight>
              <a:uLnTx/>
              <a:uFillTx/>
              <a:latin typeface="Arial" panose="020B0604020202020204" pitchFamily="34" charset="0"/>
              <a:ea typeface="+mn-ea"/>
              <a:cs typeface="Arial" panose="020B0604020202020204" pitchFamily="34" charset="0"/>
            </a:endParaRPr>
          </a:p>
        </p:txBody>
      </p:sp>
      <p:sp>
        <p:nvSpPr>
          <p:cNvPr id="18" name="Rounded Rectangle 5">
            <a:extLst>
              <a:ext uri="{FF2B5EF4-FFF2-40B4-BE49-F238E27FC236}">
                <a16:creationId xmlns:a16="http://schemas.microsoft.com/office/drawing/2014/main" id="{5BC002DE-3BC6-B524-4ED3-10617CB3608B}"/>
              </a:ext>
            </a:extLst>
          </p:cNvPr>
          <p:cNvSpPr/>
          <p:nvPr/>
        </p:nvSpPr>
        <p:spPr>
          <a:xfrm>
            <a:off x="8749336" y="3040979"/>
            <a:ext cx="784701" cy="458965"/>
          </a:xfrm>
          <a:prstGeom prst="roundRect">
            <a:avLst/>
          </a:prstGeom>
          <a:solidFill>
            <a:srgbClr val="898989"/>
          </a:solidFill>
          <a:ln w="9525" cap="flat" cmpd="sng" algn="ctr">
            <a:noFill/>
            <a:prstDash val="solid"/>
          </a:ln>
          <a:effectLst/>
        </p:spPr>
        <p:txBody>
          <a:bodyPr wrap="square" lIns="81637" tIns="40819" rIns="81637" bIns="40819"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783" rtl="0" eaLnBrk="1" fontAlgn="auto" latinLnBrk="0" hangingPunct="1">
              <a:lnSpc>
                <a:spcPct val="90000"/>
              </a:lnSpc>
              <a:spcBef>
                <a:spcPts val="271"/>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Follow-up</a:t>
            </a:r>
          </a:p>
        </p:txBody>
      </p:sp>
      <p:sp>
        <p:nvSpPr>
          <p:cNvPr id="19" name="Rounded Rectangle 4">
            <a:extLst>
              <a:ext uri="{FF2B5EF4-FFF2-40B4-BE49-F238E27FC236}">
                <a16:creationId xmlns:a16="http://schemas.microsoft.com/office/drawing/2014/main" id="{A64B1556-EF39-CAB4-3636-DE043436F047}"/>
              </a:ext>
            </a:extLst>
          </p:cNvPr>
          <p:cNvSpPr/>
          <p:nvPr/>
        </p:nvSpPr>
        <p:spPr>
          <a:xfrm>
            <a:off x="2782346" y="3052012"/>
            <a:ext cx="615639" cy="546405"/>
          </a:xfrm>
          <a:prstGeom prst="roundRect">
            <a:avLst/>
          </a:prstGeom>
          <a:solidFill>
            <a:srgbClr val="898989"/>
          </a:solidFill>
          <a:ln w="9525" cap="flat" cmpd="sng" algn="ctr">
            <a:noFill/>
            <a:prstDash val="solid"/>
          </a:ln>
          <a:effectLst>
            <a:outerShdw blurRad="50800" dist="38100" dir="2700000" algn="tl" rotWithShape="0">
              <a:prstClr val="black">
                <a:alpha val="40000"/>
              </a:prstClr>
            </a:outerShdw>
          </a:effectLst>
          <a:scene3d>
            <a:camera prst="orthographicFront"/>
            <a:lightRig rig="threePt" dir="t"/>
          </a:scene3d>
          <a:sp3d>
            <a:bevelT w="0" h="0" prst="angle"/>
          </a:sp3d>
        </p:spPr>
        <p:txBody>
          <a:bodyPr lIns="12192" tIns="12192" rIns="12192" bIns="12192"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39" rtl="0" eaLnBrk="1" fontAlgn="auto" latinLnBrk="0" hangingPunct="1">
              <a:lnSpc>
                <a:spcPct val="95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 2:1</a:t>
            </a:r>
          </a:p>
        </p:txBody>
      </p:sp>
      <p:sp>
        <p:nvSpPr>
          <p:cNvPr id="20" name="Rounded Rectangle 4">
            <a:extLst>
              <a:ext uri="{FF2B5EF4-FFF2-40B4-BE49-F238E27FC236}">
                <a16:creationId xmlns:a16="http://schemas.microsoft.com/office/drawing/2014/main" id="{2EBFA635-B5A3-E7C3-6F04-AA7F6CA098FC}"/>
              </a:ext>
            </a:extLst>
          </p:cNvPr>
          <p:cNvSpPr/>
          <p:nvPr/>
        </p:nvSpPr>
        <p:spPr>
          <a:xfrm>
            <a:off x="144520" y="953701"/>
            <a:ext cx="2468880" cy="2649531"/>
          </a:xfrm>
          <a:prstGeom prst="roundRect">
            <a:avLst>
              <a:gd name="adj" fmla="val 5796"/>
            </a:avLst>
          </a:prstGeom>
          <a:solidFill>
            <a:schemeClr val="bg2"/>
          </a:solidFill>
          <a:ln w="9525" cap="flat" cmpd="sng" algn="ctr">
            <a:noFill/>
            <a:prstDash val="solid"/>
          </a:ln>
          <a:effectLst/>
        </p:spPr>
        <p:txBody>
          <a:bodyPr wrap="square" lIns="73152" tIns="12192" rIns="73152" bIns="12192"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924" marR="0" lvl="0" indent="0" algn="ctr" defTabSz="914354" rtl="0" eaLnBrk="1" fontAlgn="auto" latinLnBrk="0" hangingPunct="1">
              <a:lnSpc>
                <a:spcPct val="90000"/>
              </a:lnSpc>
              <a:spcBef>
                <a:spcPts val="36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Eligible patients</a:t>
            </a:r>
          </a:p>
          <a:p>
            <a:pPr marL="173732" marR="0" lvl="0" indent="-146300" algn="l" defTabSz="685783" rtl="0" eaLnBrk="1" fontAlgn="auto" latinLnBrk="0" hangingPunct="1">
              <a:lnSpc>
                <a:spcPct val="90000"/>
              </a:lnSpc>
              <a:spcBef>
                <a:spcPts val="271"/>
              </a:spcBef>
              <a:spcAft>
                <a:spcPts val="0"/>
              </a:spcAft>
              <a:buClrTx/>
              <a:buSzTx/>
              <a:buFont typeface="Arial" panose="020B0604020202020204" pitchFamily="34" charset="0"/>
              <a:buChar char="•"/>
              <a:tabLst/>
              <a:defRPr/>
            </a:pPr>
            <a:r>
              <a:rPr kumimoji="0" lang="en-US" sz="13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Stage III/IV disease or first recurrent </a:t>
            </a:r>
            <a:r>
              <a:rPr kumimoji="0" lang="en-US" sz="1300" b="0" i="0" u="none" strike="noStrike" kern="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EC</a:t>
            </a:r>
            <a:r>
              <a:rPr kumimoji="0" lang="en-US" sz="1300" b="0" i="0" u="none" strike="noStrike" kern="0" cap="none" spc="0" normalizeH="0" baseline="30000" noProof="0" err="1">
                <a:ln>
                  <a:noFill/>
                </a:ln>
                <a:solidFill>
                  <a:prstClr val="black"/>
                </a:solidFill>
                <a:effectLst/>
                <a:uLnTx/>
                <a:uFillTx/>
                <a:latin typeface="Arial" panose="020B0604020202020204" pitchFamily="34" charset="0"/>
                <a:ea typeface="+mn-ea"/>
                <a:cs typeface="Arial" panose="020B0604020202020204" pitchFamily="34" charset="0"/>
              </a:rPr>
              <a:t>a</a:t>
            </a:r>
            <a:r>
              <a:rPr kumimoji="0" lang="en-US" sz="13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571486" marR="0" lvl="1" indent="-114297" algn="l" defTabSz="685783" rtl="0" eaLnBrk="1" fontAlgn="auto" latinLnBrk="0" hangingPunct="1">
              <a:lnSpc>
                <a:spcPct val="90000"/>
              </a:lnSpc>
              <a:spcBef>
                <a:spcPts val="271"/>
              </a:spcBef>
              <a:spcAft>
                <a:spcPts val="0"/>
              </a:spcAft>
              <a:buClrTx/>
              <a:buSzTx/>
              <a:buFont typeface="Arial" panose="020B0604020202020204" pitchFamily="34" charset="0"/>
              <a:buChar char="•"/>
              <a:tabLst/>
              <a:defRPr/>
            </a:pPr>
            <a:r>
              <a:rPr kumimoji="0" lang="en-US" sz="13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All </a:t>
            </a:r>
            <a:r>
              <a:rPr kumimoji="0" lang="en-US" sz="1300" b="0" i="0" u="none" strike="noStrike" kern="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histologies</a:t>
            </a:r>
            <a:r>
              <a:rPr kumimoji="0" lang="en-US" sz="13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except </a:t>
            </a:r>
            <a:r>
              <a:rPr kumimoji="0" lang="en-US" sz="1300" b="0" i="0" u="none" strike="noStrike" kern="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sarcomas</a:t>
            </a:r>
            <a:r>
              <a:rPr kumimoji="0" lang="en-US" sz="1300" b="0" i="0" u="none" strike="noStrike" kern="0" cap="none" spc="0" normalizeH="0" baseline="30000" noProof="0" err="1">
                <a:ln>
                  <a:noFill/>
                </a:ln>
                <a:solidFill>
                  <a:prstClr val="black"/>
                </a:solidFill>
                <a:effectLst/>
                <a:uLnTx/>
                <a:uFillTx/>
                <a:latin typeface="Arial" panose="020B0604020202020204" pitchFamily="34" charset="0"/>
                <a:ea typeface="+mn-ea"/>
                <a:cs typeface="Arial" panose="020B0604020202020204" pitchFamily="34" charset="0"/>
              </a:rPr>
              <a:t>b</a:t>
            </a:r>
            <a:endParaRPr kumimoji="0" lang="en-US" sz="1300" b="0" i="0" u="none" strike="noStrike" kern="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endParaRPr>
          </a:p>
          <a:p>
            <a:pPr marL="173732" marR="0" lvl="0" indent="-146300" algn="l" defTabSz="685783" rtl="0" eaLnBrk="1" fontAlgn="auto" latinLnBrk="0" hangingPunct="1">
              <a:lnSpc>
                <a:spcPct val="90000"/>
              </a:lnSpc>
              <a:spcBef>
                <a:spcPts val="271"/>
              </a:spcBef>
              <a:spcAft>
                <a:spcPts val="0"/>
              </a:spcAft>
              <a:buClrTx/>
              <a:buSzTx/>
              <a:buFont typeface="Arial" panose="020B0604020202020204" pitchFamily="34" charset="0"/>
              <a:buChar char="•"/>
              <a:tabLst/>
              <a:defRPr/>
            </a:pPr>
            <a:r>
              <a:rPr kumimoji="0" lang="en-US" sz="13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Naive to systemic anticancer therapy or had </a:t>
            </a:r>
            <a:br>
              <a:rPr kumimoji="0" lang="en-US" sz="13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3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recurrence or PD ≥6 months after completing systemic anticancer therapy</a:t>
            </a:r>
          </a:p>
          <a:p>
            <a:pPr marL="173732" marR="0" lvl="0" indent="-146300" algn="l" defTabSz="685783" rtl="0" eaLnBrk="1" fontAlgn="auto" latinLnBrk="0" hangingPunct="1">
              <a:lnSpc>
                <a:spcPct val="90000"/>
              </a:lnSpc>
              <a:spcBef>
                <a:spcPts val="271"/>
              </a:spcBef>
              <a:spcAft>
                <a:spcPts val="0"/>
              </a:spcAft>
              <a:buClrTx/>
              <a:buSzTx/>
              <a:buFont typeface="Arial" panose="020B0604020202020204" pitchFamily="34" charset="0"/>
              <a:buChar char="•"/>
              <a:tabLst/>
              <a:defRPr/>
            </a:pPr>
            <a:r>
              <a:rPr kumimoji="0" lang="en-US" sz="13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Naive to </a:t>
            </a:r>
            <a:r>
              <a:rPr kumimoji="0" lang="en-US" sz="1300" b="0" i="0" u="none" strike="noStrike" kern="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PARP</a:t>
            </a:r>
            <a:r>
              <a:rPr kumimoji="0" lang="en-US" sz="13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inhibitor therapy</a:t>
            </a:r>
          </a:p>
        </p:txBody>
      </p:sp>
      <p:sp>
        <p:nvSpPr>
          <p:cNvPr id="21" name="Rounded Rectangle 5">
            <a:extLst>
              <a:ext uri="{FF2B5EF4-FFF2-40B4-BE49-F238E27FC236}">
                <a16:creationId xmlns:a16="http://schemas.microsoft.com/office/drawing/2014/main" id="{B1AAB14A-18F8-1B42-BAD2-CD393AC8D651}"/>
              </a:ext>
            </a:extLst>
          </p:cNvPr>
          <p:cNvSpPr/>
          <p:nvPr/>
        </p:nvSpPr>
        <p:spPr>
          <a:xfrm>
            <a:off x="144520" y="3748753"/>
            <a:ext cx="2468880" cy="1661806"/>
          </a:xfrm>
          <a:prstGeom prst="roundRect">
            <a:avLst>
              <a:gd name="adj" fmla="val 9170"/>
            </a:avLst>
          </a:prstGeom>
          <a:solidFill>
            <a:schemeClr val="bg2"/>
          </a:solidFill>
          <a:ln w="9525" cap="flat" cmpd="sng" algn="ctr">
            <a:noFill/>
            <a:prstDash val="solid"/>
          </a:ln>
          <a:effectLst/>
        </p:spPr>
        <p:txBody>
          <a:bodyPr wrap="square" lIns="73152" tIns="40819" rIns="73152" bIns="40819"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783" rtl="0" eaLnBrk="1" fontAlgn="auto" latinLnBrk="0" hangingPunct="1">
              <a:lnSpc>
                <a:spcPct val="90000"/>
              </a:lnSpc>
              <a:spcBef>
                <a:spcPts val="271"/>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Stratification</a:t>
            </a:r>
          </a:p>
          <a:p>
            <a:pPr marL="173732" marR="0" lvl="1" indent="-146300" algn="l" defTabSz="121914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5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MMR/MSI status</a:t>
            </a:r>
            <a:r>
              <a:rPr kumimoji="0" lang="en-US" sz="1251" b="0" i="0" u="none" strike="noStrike" kern="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c</a:t>
            </a:r>
          </a:p>
          <a:p>
            <a:pPr marL="566914" marR="0" lvl="2" indent="-109725" algn="l" defTabSz="121914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5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 </a:t>
            </a:r>
            <a:r>
              <a:rPr kumimoji="0" lang="en-US" sz="1251" b="0" i="0" u="none" strike="noStrike" kern="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dMMR</a:t>
            </a:r>
            <a:r>
              <a:rPr kumimoji="0" lang="en-US" sz="125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/MSI-H</a:t>
            </a:r>
          </a:p>
          <a:p>
            <a:pPr marL="566914" marR="0" lvl="2" indent="-109725" algn="l" defTabSz="121914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5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75% </a:t>
            </a:r>
            <a:r>
              <a:rPr kumimoji="0" lang="en-US" sz="1251" b="0" i="0" u="none" strike="noStrike" kern="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MMRp</a:t>
            </a:r>
            <a:r>
              <a:rPr kumimoji="0" lang="en-US" sz="125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/MSS</a:t>
            </a:r>
          </a:p>
          <a:p>
            <a:pPr marL="174621" marR="0" lvl="2" indent="-146047" algn="l" defTabSz="121914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5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Prior external pelvic radiotherapy </a:t>
            </a:r>
          </a:p>
          <a:p>
            <a:pPr marL="173732" marR="0" lvl="1" indent="-1463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1"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Disease status</a:t>
            </a:r>
          </a:p>
        </p:txBody>
      </p:sp>
      <p:sp>
        <p:nvSpPr>
          <p:cNvPr id="23" name="Text Placeholder 3">
            <a:extLst>
              <a:ext uri="{FF2B5EF4-FFF2-40B4-BE49-F238E27FC236}">
                <a16:creationId xmlns:a16="http://schemas.microsoft.com/office/drawing/2014/main" id="{6CA4839E-8CB1-19D0-DC64-C1C13BE8DE5F}"/>
              </a:ext>
            </a:extLst>
          </p:cNvPr>
          <p:cNvSpPr txBox="1">
            <a:spLocks/>
          </p:cNvSpPr>
          <p:nvPr/>
        </p:nvSpPr>
        <p:spPr>
          <a:xfrm>
            <a:off x="84537" y="5637509"/>
            <a:ext cx="12140493" cy="922793"/>
          </a:xfrm>
          <a:prstGeom prst="rect">
            <a:avLst/>
          </a:prstGeom>
          <a:solidFill>
            <a:schemeClr val="bg1"/>
          </a:solidFill>
        </p:spPr>
        <p:txBody>
          <a:bodyPr vert="horz" lIns="91440" tIns="45720" rIns="91440" bIns="0" rtlCol="0" anchor="b" anchorCtr="0"/>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just" defTabSz="457200" rtl="0" eaLnBrk="1" fontAlgn="auto" latinLnBrk="0" hangingPunct="1">
              <a:lnSpc>
                <a:spcPct val="90000"/>
              </a:lnSpc>
              <a:spcBef>
                <a:spcPts val="0"/>
              </a:spcBef>
              <a:spcAft>
                <a:spcPts val="0"/>
              </a:spcAft>
              <a:buClrTx/>
              <a:buSzTx/>
              <a:buFontTx/>
              <a:buNone/>
              <a:tabLst/>
              <a:defRPr/>
            </a:pPr>
            <a:endParaRPr kumimoji="0" lang="en-US" sz="7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On-study imaging assessments were performed Q6W (±7 days) from the randomization date until week 25 (cycle 8), followed by Q9W (±7 days) until week 52. Subsequent tumor imaging was performed every 12 weeks (±7 days) until radiographic PD was documented by investigator assessment per </a:t>
            </a:r>
            <a:r>
              <a:rPr kumimoji="0" lang="en-US" sz="7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RECIST</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v1.1 followed by 1 additional imaging 4–6 weeks later, or subsequent anticancer therapy was started, whichever occurred first. Thereafter, scans were performed per standard of care.</a:t>
            </a:r>
            <a:endParaRPr kumimoji="0" lang="en-US" sz="7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90000"/>
              </a:lnSpc>
              <a:spcBef>
                <a:spcPts val="0"/>
              </a:spcBef>
              <a:spcAft>
                <a:spcPts val="0"/>
              </a:spcAft>
              <a:buClrTx/>
              <a:buSzTx/>
              <a:buFontTx/>
              <a:buNone/>
              <a:tabLst/>
              <a:defRPr/>
            </a:pPr>
            <a:r>
              <a:rPr kumimoji="0" lang="en-US" sz="700" b="0" i="0" u="none" strike="noStrike" kern="1200" cap="none" spc="0" normalizeH="0" baseline="30000" noProof="0" err="1">
                <a:ln>
                  <a:noFill/>
                </a:ln>
                <a:solidFill>
                  <a:prstClr val="black"/>
                </a:solidFill>
                <a:effectLst/>
                <a:uLnTx/>
                <a:uFillTx/>
                <a:latin typeface="Arial" panose="020B0604020202020204" pitchFamily="34" charset="0"/>
                <a:ea typeface="+mn-ea"/>
                <a:cs typeface="Arial" panose="020B0604020202020204" pitchFamily="34" charset="0"/>
              </a:rPr>
              <a:t>a</a:t>
            </a:r>
            <a:r>
              <a:rPr kumimoji="0" lang="en-US" sz="7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Histologically</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/cytologically proven advanced or recurrent EC; stage III/IV disease or first recurrent EC with low potential for cure by radiation therapy or surgery alone or in combination. </a:t>
            </a:r>
            <a:r>
              <a:rPr kumimoji="0" lang="en-US" sz="700" b="0" i="0" u="none" strike="noStrike" kern="1200" cap="none" spc="0" normalizeH="0" baseline="30000" noProof="0" err="1">
                <a:ln>
                  <a:noFill/>
                </a:ln>
                <a:solidFill>
                  <a:prstClr val="black"/>
                </a:solidFill>
                <a:effectLst/>
                <a:uLnTx/>
                <a:uFillTx/>
                <a:latin typeface="Arial" panose="020B0604020202020204" pitchFamily="34" charset="0"/>
                <a:ea typeface="+mn-ea"/>
                <a:cs typeface="Arial" panose="020B0604020202020204" pitchFamily="34" charset="0"/>
              </a:rPr>
              <a:t>b</a:t>
            </a:r>
            <a:r>
              <a:rPr kumimoji="0" lang="en-US" sz="7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Carcinosarcoma</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clear cell, serous, or mixed histology permitted (mixed histology containing ≥10% carcinosarcoma, clear cell, or serous histology). </a:t>
            </a:r>
            <a:r>
              <a:rPr kumimoji="0" lang="en-US" sz="700" b="0" i="0" u="none" strike="noStrike" kern="1200" cap="none" spc="0" normalizeH="0" baseline="30000" noProof="0" err="1">
                <a:ln>
                  <a:noFill/>
                </a:ln>
                <a:solidFill>
                  <a:prstClr val="black"/>
                </a:solidFill>
                <a:effectLst/>
                <a:uLnTx/>
                <a:uFillTx/>
                <a:latin typeface="Arial" panose="020B0604020202020204" pitchFamily="34" charset="0"/>
                <a:ea typeface="+mn-ea"/>
                <a:cs typeface="Arial" panose="020B0604020202020204" pitchFamily="34" charset="0"/>
              </a:rPr>
              <a:t>c</a:t>
            </a:r>
            <a:r>
              <a:rPr kumimoji="0" lang="en-US" sz="7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Patients</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were randomized based on either local or central MMR/</a:t>
            </a:r>
            <a:r>
              <a:rPr kumimoji="0" lang="en-US" sz="7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MSI</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testing results. Central testing was used with local results were not available. For local determination of MMR/</a:t>
            </a:r>
            <a:r>
              <a:rPr kumimoji="0" lang="en-US" sz="7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MSI</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status, </a:t>
            </a:r>
            <a:r>
              <a:rPr kumimoji="0" lang="en-US" sz="7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IHC</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next-generation sequencing, and polymerase chain reaction assays were accepted. For central determination of MMR/</a:t>
            </a:r>
            <a:r>
              <a:rPr kumimoji="0" lang="en-US" sz="7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MSI</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status </a:t>
            </a:r>
            <a:r>
              <a:rPr kumimoji="0" lang="en-US" sz="7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IHC</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per Ventana MMR </a:t>
            </a:r>
            <a:r>
              <a:rPr kumimoji="0" lang="en-US" sz="7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RxDx</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panel was used. </a:t>
            </a:r>
            <a:r>
              <a:rPr kumimoji="0" lang="en-US" sz="700" b="0" i="0" u="none" strike="noStrike" kern="1200" cap="none" spc="0" normalizeH="0" baseline="30000" noProof="0" err="1">
                <a:ln>
                  <a:noFill/>
                </a:ln>
                <a:solidFill>
                  <a:prstClr val="black"/>
                </a:solidFill>
                <a:effectLst/>
                <a:uLnTx/>
                <a:uFillTx/>
                <a:latin typeface="Arial" panose="020B0604020202020204" pitchFamily="34" charset="0"/>
                <a:ea typeface="+mn-ea"/>
                <a:cs typeface="Arial" panose="020B0604020202020204" pitchFamily="34" charset="0"/>
              </a:rPr>
              <a:t>d</a:t>
            </a:r>
            <a:r>
              <a:rPr kumimoji="0" lang="en-US" sz="7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Carboplatin</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AUC 5 mg/mL/min and paclitaxel 175 mg/m</a:t>
            </a:r>
            <a:r>
              <a:rPr kumimoji="0" lang="en-US" sz="7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7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700" b="0" i="0" u="none" strike="noStrike" kern="1200" cap="none" spc="0" normalizeH="0" baseline="30000" noProof="0" err="1">
                <a:ln>
                  <a:noFill/>
                </a:ln>
                <a:solidFill>
                  <a:prstClr val="black"/>
                </a:solidFill>
                <a:effectLst/>
                <a:uLnTx/>
                <a:uFillTx/>
                <a:latin typeface="Arial" panose="020B0604020202020204" pitchFamily="34" charset="0"/>
                <a:ea typeface="+mn-ea"/>
                <a:cs typeface="Arial" panose="020B0604020202020204" pitchFamily="34" charset="0"/>
              </a:rPr>
              <a:t>e</a:t>
            </a:r>
            <a:r>
              <a:rPr kumimoji="0" lang="en-US" sz="7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Treatment</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ends after 3 years, PD, toxicity, withdrawal of consent, investigator’s decision, or death, whichever occurs first. Continued treatment with </a:t>
            </a:r>
            <a:r>
              <a:rPr kumimoji="0" lang="en-US" sz="7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dostarlimab</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or placebo beyond 3 years may be considered following discussion between the sponsor and the investigator. </a:t>
            </a:r>
            <a:r>
              <a:rPr kumimoji="0" lang="en-US" sz="700" b="0" i="0" u="none" strike="noStrike" kern="1200" cap="none" spc="0" normalizeH="0" baseline="30000" noProof="0" err="1">
                <a:ln>
                  <a:noFill/>
                </a:ln>
                <a:solidFill>
                  <a:prstClr val="black"/>
                </a:solidFill>
                <a:effectLst/>
                <a:uLnTx/>
                <a:uFillTx/>
                <a:latin typeface="Arial" panose="020B0604020202020204" pitchFamily="34" charset="0"/>
                <a:ea typeface="+mn-ea"/>
                <a:cs typeface="Arial" panose="020B0604020202020204" pitchFamily="34" charset="0"/>
              </a:rPr>
              <a:t>f</a:t>
            </a:r>
            <a:r>
              <a:rPr kumimoji="0" lang="en-US" sz="7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Dose</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of 300 mg in patients with body weight ≥77 kg and platelet count ≥150,000/µL and 200 mg in patients with body weight &lt;77 kg or platelet count &lt;150,000/µL or both. AUC, area under the plasma or serum concentration-time curve; </a:t>
            </a:r>
            <a:r>
              <a:rPr kumimoji="0" lang="en-US" sz="7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BICR</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blinded independent central review; BOR, best overall response; CP, carboplatin-paclitaxel; CR, complete response; </a:t>
            </a:r>
            <a:r>
              <a:rPr kumimoji="0" lang="en-US" sz="7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DCR</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disease control rate; </a:t>
            </a:r>
            <a:r>
              <a:rPr kumimoji="0" lang="en-US" sz="7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dMMR</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MMR deficient; DOR, duration of response; EC, endometrial cancer; </a:t>
            </a:r>
            <a:r>
              <a:rPr kumimoji="0" lang="en-US" sz="7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HRQOL</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health-related quality of life; </a:t>
            </a:r>
            <a:r>
              <a:rPr kumimoji="0" lang="en-US" sz="7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IHC</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immunohistochemistry; INV, investigator assessment; MMR, mismatch repair; </a:t>
            </a:r>
            <a:r>
              <a:rPr kumimoji="0" lang="en-US" sz="7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MMRp</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MMR proficient; </a:t>
            </a:r>
            <a:r>
              <a:rPr kumimoji="0" lang="en-US" sz="7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MSI</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microsatellite instability; </a:t>
            </a:r>
            <a:r>
              <a:rPr kumimoji="0" lang="en-US" sz="7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MSI</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 </a:t>
            </a:r>
            <a:r>
              <a:rPr kumimoji="0" lang="en-US" sz="7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MSI</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high; </a:t>
            </a:r>
            <a:r>
              <a:rPr kumimoji="0" lang="en-US" sz="7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MSS</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microsatellite stable; ORR, objective response rate; OS, overall survival; </a:t>
            </a:r>
            <a:r>
              <a:rPr kumimoji="0" lang="en-US" sz="7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PARP</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poly(ADP-ribose) polymerase; PD, progressive disease; </a:t>
            </a:r>
            <a:r>
              <a:rPr kumimoji="0" lang="en-US" sz="7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PFS</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progression-free survival; PK, pharmacokinetic; PO, by mouth; PR, partial response; PRO, patient-reported outcome; Q3W, every 3 weeks; Q6W, every 6 weeks; Q9W, every 9 weeks; </a:t>
            </a:r>
            <a:r>
              <a:rPr kumimoji="0" lang="en-US" sz="7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QD</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once daily; R, randomization; </a:t>
            </a:r>
            <a:r>
              <a:rPr kumimoji="0" lang="en-US" sz="7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RECIST</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v1.1, Response Evaluation Criteria in Solid Tumors version 1.1; SD, stable disease.</a:t>
            </a:r>
          </a:p>
        </p:txBody>
      </p:sp>
      <p:cxnSp>
        <p:nvCxnSpPr>
          <p:cNvPr id="26" name="Straight Arrow Connector 25">
            <a:extLst>
              <a:ext uri="{FF2B5EF4-FFF2-40B4-BE49-F238E27FC236}">
                <a16:creationId xmlns:a16="http://schemas.microsoft.com/office/drawing/2014/main" id="{3698B415-C309-B408-BEF9-C2F1E0CA73B6}"/>
              </a:ext>
            </a:extLst>
          </p:cNvPr>
          <p:cNvCxnSpPr>
            <a:cxnSpLocks/>
          </p:cNvCxnSpPr>
          <p:nvPr/>
        </p:nvCxnSpPr>
        <p:spPr>
          <a:xfrm>
            <a:off x="5287028" y="4158069"/>
            <a:ext cx="238123" cy="1"/>
          </a:xfrm>
          <a:prstGeom prst="straightConnector1">
            <a:avLst/>
          </a:prstGeom>
          <a:noFill/>
          <a:ln w="12700" cap="flat" cmpd="sng" algn="ctr">
            <a:solidFill>
              <a:srgbClr val="000000"/>
            </a:solidFill>
            <a:prstDash val="solid"/>
            <a:tailEnd type="triangle"/>
          </a:ln>
          <a:effectLst/>
        </p:spPr>
      </p:cxnSp>
      <p:sp>
        <p:nvSpPr>
          <p:cNvPr id="3" name="TextBox 2">
            <a:extLst>
              <a:ext uri="{FF2B5EF4-FFF2-40B4-BE49-F238E27FC236}">
                <a16:creationId xmlns:a16="http://schemas.microsoft.com/office/drawing/2014/main" id="{DFE862E5-C492-865C-FAD5-EE44FC03B974}"/>
              </a:ext>
            </a:extLst>
          </p:cNvPr>
          <p:cNvSpPr txBox="1"/>
          <p:nvPr/>
        </p:nvSpPr>
        <p:spPr>
          <a:xfrm>
            <a:off x="9652692" y="1543678"/>
            <a:ext cx="2128632" cy="3839513"/>
          </a:xfrm>
          <a:prstGeom prst="rect">
            <a:avLst/>
          </a:prstGeom>
          <a:noFill/>
        </p:spPr>
        <p:txBody>
          <a:bodyPr wrap="square">
            <a:spAutoFit/>
          </a:bodyPr>
          <a:lstStyle/>
          <a:p>
            <a:pPr marL="0" marR="0" lvl="0" indent="0" algn="l" defTabSz="1219110" rtl="0" eaLnBrk="1" fontAlgn="auto" latinLnBrk="0" hangingPunct="1">
              <a:lnSpc>
                <a:spcPct val="100000"/>
              </a:lnSpc>
              <a:spcBef>
                <a:spcPts val="0"/>
              </a:spcBef>
              <a:spcAft>
                <a:spcPts val="300"/>
              </a:spcAft>
              <a:buClr>
                <a:srgbClr val="544F40"/>
              </a:buClr>
              <a:buSzTx/>
              <a:buFontTx/>
              <a:buNone/>
              <a:tabLst/>
              <a:defRPr/>
            </a:pPr>
            <a:r>
              <a:rPr kumimoji="0" lang="en-US" sz="1600" b="1" i="0" u="sng" strike="noStrike" kern="1200" cap="none" spc="0" normalizeH="0" baseline="0" noProof="0">
                <a:ln>
                  <a:noFill/>
                </a:ln>
                <a:solidFill>
                  <a:prstClr val="black">
                    <a:lumMod val="50000"/>
                  </a:prstClr>
                </a:solidFill>
                <a:effectLst/>
                <a:uLnTx/>
                <a:uFillTx/>
                <a:latin typeface="Arial" panose="020B0604020202020204" pitchFamily="34" charset="0"/>
                <a:ea typeface="+mn-ea"/>
                <a:cs typeface="Arial" panose="020B0604020202020204" pitchFamily="34" charset="0"/>
              </a:rPr>
              <a:t>Primary endpoint</a:t>
            </a:r>
          </a:p>
          <a:p>
            <a:pPr marL="182875" marR="0" lvl="0" indent="-182875" algn="l" defTabSz="1219110" rtl="0" eaLnBrk="1" fontAlgn="auto" latinLnBrk="0" hangingPunct="1">
              <a:lnSpc>
                <a:spcPct val="100000"/>
              </a:lnSpc>
              <a:spcBef>
                <a:spcPts val="0"/>
              </a:spcBef>
              <a:spcAft>
                <a:spcPts val="0"/>
              </a:spcAft>
              <a:buClr>
                <a:srgbClr val="544F40"/>
              </a:buClr>
              <a:buSzTx/>
              <a:buFont typeface="Arial" panose="020B0604020202020204" pitchFamily="34" charset="0"/>
              <a:buChar char="•"/>
              <a:tabLst/>
              <a:defRPr/>
            </a:pPr>
            <a:r>
              <a:rPr kumimoji="0" lang="en-US" sz="1400" b="0" i="0" u="none" strike="noStrike" kern="1200" cap="none" spc="0" normalizeH="0" baseline="0" noProof="0" err="1">
                <a:ln>
                  <a:noFill/>
                </a:ln>
                <a:solidFill>
                  <a:prstClr val="black">
                    <a:lumMod val="50000"/>
                  </a:prstClr>
                </a:solidFill>
                <a:effectLst/>
                <a:uLnTx/>
                <a:uFillTx/>
                <a:latin typeface="Arial" panose="020B0604020202020204" pitchFamily="34" charset="0"/>
                <a:ea typeface="+mn-ea"/>
                <a:cs typeface="Arial" panose="020B0604020202020204" pitchFamily="34" charset="0"/>
              </a:rPr>
              <a:t>PFS</a:t>
            </a:r>
            <a:r>
              <a:rPr kumimoji="0" lang="en-US" sz="1400" b="0" i="0" u="none" strike="noStrike" kern="1200" cap="none" spc="0" normalizeH="0" baseline="0" noProof="0">
                <a:ln>
                  <a:noFill/>
                </a:ln>
                <a:solidFill>
                  <a:prstClr val="black">
                    <a:lumMod val="50000"/>
                  </a:prstClr>
                </a:solidFill>
                <a:effectLst/>
                <a:uLnTx/>
                <a:uFillTx/>
                <a:latin typeface="Arial" panose="020B0604020202020204" pitchFamily="34" charset="0"/>
                <a:ea typeface="+mn-ea"/>
                <a:cs typeface="Arial" panose="020B0604020202020204" pitchFamily="34" charset="0"/>
              </a:rPr>
              <a:t> by INV </a:t>
            </a:r>
            <a:br>
              <a:rPr kumimoji="0" lang="en-US" sz="1400" b="0" i="0" u="none" strike="noStrike" kern="1200" cap="none" spc="0" normalizeH="0" baseline="0" noProof="0">
                <a:ln>
                  <a:noFill/>
                </a:ln>
                <a:solidFill>
                  <a:prstClr val="black">
                    <a:lumMod val="50000"/>
                  </a:prstClr>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a:ln>
                  <a:noFill/>
                </a:ln>
                <a:solidFill>
                  <a:prstClr val="black">
                    <a:lumMod val="50000"/>
                  </a:prstClr>
                </a:solidFill>
                <a:effectLst/>
                <a:uLnTx/>
                <a:uFillTx/>
                <a:latin typeface="Arial" panose="020B0604020202020204" pitchFamily="34" charset="0"/>
                <a:ea typeface="+mn-ea"/>
                <a:cs typeface="Arial" panose="020B0604020202020204" pitchFamily="34" charset="0"/>
              </a:rPr>
              <a:t>per </a:t>
            </a:r>
            <a:r>
              <a:rPr kumimoji="0" lang="en-US" sz="1400" b="0" i="0" u="none" strike="noStrike" kern="1200" cap="none" spc="0" normalizeH="0" baseline="0" noProof="0" err="1">
                <a:ln>
                  <a:noFill/>
                </a:ln>
                <a:solidFill>
                  <a:prstClr val="black">
                    <a:lumMod val="50000"/>
                  </a:prstClr>
                </a:solidFill>
                <a:effectLst/>
                <a:uLnTx/>
                <a:uFillTx/>
                <a:latin typeface="Arial" panose="020B0604020202020204" pitchFamily="34" charset="0"/>
                <a:ea typeface="+mn-ea"/>
                <a:cs typeface="Arial" panose="020B0604020202020204" pitchFamily="34" charset="0"/>
              </a:rPr>
              <a:t>RECIST</a:t>
            </a:r>
            <a:r>
              <a:rPr kumimoji="0" lang="en-US" sz="1400" b="0" i="0" u="none" strike="noStrike" kern="1200" cap="none" spc="0" normalizeH="0" baseline="0" noProof="0">
                <a:ln>
                  <a:noFill/>
                </a:ln>
                <a:solidFill>
                  <a:prstClr val="black">
                    <a:lumMod val="50000"/>
                  </a:prstClr>
                </a:solidFill>
                <a:effectLst/>
                <a:uLnTx/>
                <a:uFillTx/>
                <a:latin typeface="Arial" panose="020B0604020202020204" pitchFamily="34" charset="0"/>
                <a:ea typeface="+mn-ea"/>
                <a:cs typeface="Arial" panose="020B0604020202020204" pitchFamily="34" charset="0"/>
              </a:rPr>
              <a:t> v1.1</a:t>
            </a:r>
          </a:p>
          <a:p>
            <a:pPr marL="548626" marR="0" lvl="1" indent="-182875" algn="l" defTabSz="1219110" rtl="0" eaLnBrk="1" fontAlgn="auto" latinLnBrk="0" hangingPunct="1">
              <a:lnSpc>
                <a:spcPct val="100000"/>
              </a:lnSpc>
              <a:spcBef>
                <a:spcPts val="0"/>
              </a:spcBef>
              <a:spcAft>
                <a:spcPts val="0"/>
              </a:spcAft>
              <a:buClr>
                <a:srgbClr val="544F40"/>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lumMod val="50000"/>
                  </a:prstClr>
                </a:solidFill>
                <a:effectLst/>
                <a:uLnTx/>
                <a:uFillTx/>
                <a:latin typeface="Arial" panose="020B0604020202020204" pitchFamily="34" charset="0"/>
                <a:ea typeface="+mn-ea"/>
                <a:cs typeface="Arial" panose="020B0604020202020204" pitchFamily="34" charset="0"/>
              </a:rPr>
              <a:t>Overall</a:t>
            </a:r>
          </a:p>
          <a:p>
            <a:pPr marL="548626" marR="0" lvl="1" indent="-182875" algn="l" defTabSz="1219110" rtl="0" eaLnBrk="1" fontAlgn="auto" latinLnBrk="0" hangingPunct="1">
              <a:lnSpc>
                <a:spcPct val="100000"/>
              </a:lnSpc>
              <a:spcBef>
                <a:spcPts val="0"/>
              </a:spcBef>
              <a:spcAft>
                <a:spcPts val="0"/>
              </a:spcAft>
              <a:buClr>
                <a:srgbClr val="544F40"/>
              </a:buClr>
              <a:buSzTx/>
              <a:buFont typeface="Arial" panose="020B0604020202020204" pitchFamily="34" charset="0"/>
              <a:buChar char="•"/>
              <a:tabLst/>
              <a:defRPr/>
            </a:pPr>
            <a:r>
              <a:rPr kumimoji="0" lang="en-US" sz="1400" b="0" i="0" u="none" strike="noStrike" kern="1200" cap="none" spc="0" normalizeH="0" baseline="0" noProof="0" err="1">
                <a:ln>
                  <a:noFill/>
                </a:ln>
                <a:solidFill>
                  <a:prstClr val="black">
                    <a:lumMod val="50000"/>
                  </a:prstClr>
                </a:solidFill>
                <a:effectLst/>
                <a:uLnTx/>
                <a:uFillTx/>
                <a:latin typeface="Arial" panose="020B0604020202020204" pitchFamily="34" charset="0"/>
                <a:ea typeface="+mn-ea"/>
                <a:cs typeface="Arial" panose="020B0604020202020204" pitchFamily="34" charset="0"/>
              </a:rPr>
              <a:t>MMRp</a:t>
            </a:r>
            <a:r>
              <a:rPr kumimoji="0" lang="en-US" sz="1400" b="0" i="0" u="none" strike="noStrike" kern="1200" cap="none" spc="0" normalizeH="0" baseline="0" noProof="0">
                <a:ln>
                  <a:noFill/>
                </a:ln>
                <a:solidFill>
                  <a:prstClr val="black">
                    <a:lumMod val="50000"/>
                  </a:prstClr>
                </a:solidFill>
                <a:effectLst/>
                <a:uLnTx/>
                <a:uFillTx/>
                <a:latin typeface="Arial" panose="020B0604020202020204" pitchFamily="34" charset="0"/>
                <a:ea typeface="+mn-ea"/>
                <a:cs typeface="Arial" panose="020B0604020202020204" pitchFamily="34" charset="0"/>
              </a:rPr>
              <a:t>/</a:t>
            </a:r>
            <a:r>
              <a:rPr kumimoji="0" lang="en-US" sz="1400" b="0" i="0" u="none" strike="noStrike" kern="1200" cap="none" spc="0" normalizeH="0" baseline="0" noProof="0" err="1">
                <a:ln>
                  <a:noFill/>
                </a:ln>
                <a:solidFill>
                  <a:prstClr val="black">
                    <a:lumMod val="50000"/>
                  </a:prstClr>
                </a:solidFill>
                <a:effectLst/>
                <a:uLnTx/>
                <a:uFillTx/>
                <a:latin typeface="Arial" panose="020B0604020202020204" pitchFamily="34" charset="0"/>
                <a:ea typeface="+mn-ea"/>
                <a:cs typeface="Arial" panose="020B0604020202020204" pitchFamily="34" charset="0"/>
              </a:rPr>
              <a:t>MSS</a:t>
            </a:r>
            <a:endParaRPr kumimoji="0" lang="en-US" sz="1400" b="0" i="0" u="none" strike="noStrike" kern="1200" cap="none" spc="0" normalizeH="0" baseline="0" noProof="0">
              <a:ln>
                <a:noFill/>
              </a:ln>
              <a:solidFill>
                <a:prstClr val="black">
                  <a:lumMod val="50000"/>
                </a:prstClr>
              </a:solidFill>
              <a:effectLst/>
              <a:uLnTx/>
              <a:uFillTx/>
              <a:latin typeface="Arial" panose="020B0604020202020204" pitchFamily="34" charset="0"/>
              <a:ea typeface="+mn-ea"/>
              <a:cs typeface="Arial" panose="020B0604020202020204" pitchFamily="34" charset="0"/>
            </a:endParaRPr>
          </a:p>
          <a:p>
            <a:pPr marL="742932" marR="0" lvl="1" indent="-285744" algn="l" defTabSz="1219110" rtl="0" eaLnBrk="1" fontAlgn="auto" latinLnBrk="0" hangingPunct="1">
              <a:lnSpc>
                <a:spcPct val="100000"/>
              </a:lnSpc>
              <a:spcBef>
                <a:spcPts val="0"/>
              </a:spcBef>
              <a:spcAft>
                <a:spcPts val="0"/>
              </a:spcAft>
              <a:buClr>
                <a:srgbClr val="544F40"/>
              </a:buClr>
              <a:buSzTx/>
              <a:buFont typeface="Arial" panose="020B0604020202020204" pitchFamily="34" charset="0"/>
              <a:buChar char="•"/>
              <a:tabLst/>
              <a:defRPr/>
            </a:pPr>
            <a:endParaRPr kumimoji="0" lang="en-US" sz="1400" b="0" i="0" u="none" strike="noStrike" kern="1200" cap="none" spc="0" normalizeH="0" baseline="0" noProof="0">
              <a:ln>
                <a:noFill/>
              </a:ln>
              <a:solidFill>
                <a:prstClr val="black">
                  <a:lumMod val="50000"/>
                </a:prstClr>
              </a:solidFill>
              <a:effectLst/>
              <a:uLnTx/>
              <a:uFillTx/>
              <a:latin typeface="Arial" panose="020B0604020202020204" pitchFamily="34" charset="0"/>
              <a:ea typeface="+mn-ea"/>
              <a:cs typeface="Arial" panose="020B0604020202020204" pitchFamily="34" charset="0"/>
            </a:endParaRPr>
          </a:p>
          <a:p>
            <a:pPr marL="0" marR="0" lvl="0" indent="0" algn="l" defTabSz="1219110" rtl="0" eaLnBrk="1" fontAlgn="auto" latinLnBrk="0" hangingPunct="1">
              <a:lnSpc>
                <a:spcPct val="100000"/>
              </a:lnSpc>
              <a:spcBef>
                <a:spcPts val="0"/>
              </a:spcBef>
              <a:spcAft>
                <a:spcPts val="0"/>
              </a:spcAft>
              <a:buClr>
                <a:srgbClr val="544F40"/>
              </a:buClr>
              <a:buSzTx/>
              <a:buFontTx/>
              <a:buNone/>
              <a:tabLst/>
              <a:defRPr/>
            </a:pPr>
            <a:r>
              <a:rPr kumimoji="0" lang="en-US" sz="1500" b="1" i="0" u="sng" strike="noStrike" kern="1200" cap="none" spc="0" normalizeH="0" baseline="0" noProof="0">
                <a:ln>
                  <a:noFill/>
                </a:ln>
                <a:solidFill>
                  <a:prstClr val="black">
                    <a:lumMod val="50000"/>
                  </a:prstClr>
                </a:solidFill>
                <a:effectLst/>
                <a:uLnTx/>
                <a:uFillTx/>
                <a:latin typeface="Arial" panose="020B0604020202020204" pitchFamily="34" charset="0"/>
                <a:ea typeface="+mn-ea"/>
                <a:cs typeface="Arial" panose="020B0604020202020204" pitchFamily="34" charset="0"/>
              </a:rPr>
              <a:t>Secondary endpoints</a:t>
            </a:r>
          </a:p>
          <a:p>
            <a:pPr marL="182875" marR="0" lvl="0" indent="-182875" algn="l" defTabSz="1219110" rtl="0" eaLnBrk="1" fontAlgn="auto" latinLnBrk="0" hangingPunct="1">
              <a:lnSpc>
                <a:spcPct val="100000"/>
              </a:lnSpc>
              <a:spcBef>
                <a:spcPts val="0"/>
              </a:spcBef>
              <a:spcAft>
                <a:spcPts val="0"/>
              </a:spcAft>
              <a:buClr>
                <a:srgbClr val="544F40"/>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lumMod val="50000"/>
                  </a:prstClr>
                </a:solidFill>
                <a:effectLst/>
                <a:uLnTx/>
                <a:uFillTx/>
                <a:latin typeface="Arial" panose="020B0604020202020204" pitchFamily="34" charset="0"/>
                <a:ea typeface="+mn-ea"/>
                <a:cs typeface="Arial" panose="020B0604020202020204" pitchFamily="34" charset="0"/>
              </a:rPr>
              <a:t>OS</a:t>
            </a:r>
          </a:p>
          <a:p>
            <a:pPr marL="182875" marR="0" lvl="0" indent="-182875" algn="l" defTabSz="1219110" rtl="0" eaLnBrk="1" fontAlgn="auto" latinLnBrk="0" hangingPunct="1">
              <a:lnSpc>
                <a:spcPct val="100000"/>
              </a:lnSpc>
              <a:spcBef>
                <a:spcPts val="0"/>
              </a:spcBef>
              <a:spcAft>
                <a:spcPts val="0"/>
              </a:spcAft>
              <a:buClr>
                <a:srgbClr val="544F40"/>
              </a:buClr>
              <a:buSzTx/>
              <a:buFont typeface="Arial" panose="020B0604020202020204" pitchFamily="34" charset="0"/>
              <a:buChar char="•"/>
              <a:tabLst/>
              <a:defRPr/>
            </a:pPr>
            <a:r>
              <a:rPr kumimoji="0" lang="en-US" sz="1400" b="0" i="0" u="none" strike="noStrike" kern="1200" cap="none" spc="0" normalizeH="0" baseline="0" noProof="0" err="1">
                <a:ln>
                  <a:noFill/>
                </a:ln>
                <a:solidFill>
                  <a:prstClr val="black">
                    <a:lumMod val="50000"/>
                  </a:prstClr>
                </a:solidFill>
                <a:effectLst/>
                <a:uLnTx/>
                <a:uFillTx/>
                <a:latin typeface="Arial" panose="020B0604020202020204" pitchFamily="34" charset="0"/>
                <a:ea typeface="+mn-ea"/>
                <a:cs typeface="Arial" panose="020B0604020202020204" pitchFamily="34" charset="0"/>
              </a:rPr>
              <a:t>PFS</a:t>
            </a:r>
            <a:r>
              <a:rPr kumimoji="0" lang="en-US" sz="1400" b="0" i="0" u="none" strike="noStrike" kern="1200" cap="none" spc="0" normalizeH="0" baseline="0" noProof="0">
                <a:ln>
                  <a:noFill/>
                </a:ln>
                <a:solidFill>
                  <a:prstClr val="black">
                    <a:lumMod val="50000"/>
                  </a:prstClr>
                </a:solidFill>
                <a:effectLst/>
                <a:uLnTx/>
                <a:uFillTx/>
                <a:latin typeface="Arial" panose="020B0604020202020204" pitchFamily="34" charset="0"/>
                <a:ea typeface="+mn-ea"/>
                <a:cs typeface="Arial" panose="020B0604020202020204" pitchFamily="34" charset="0"/>
              </a:rPr>
              <a:t> by </a:t>
            </a:r>
            <a:r>
              <a:rPr kumimoji="0" lang="en-US" sz="1400" b="0" i="0" u="none" strike="noStrike" kern="1200" cap="none" spc="0" normalizeH="0" baseline="0" noProof="0" err="1">
                <a:ln>
                  <a:noFill/>
                </a:ln>
                <a:solidFill>
                  <a:prstClr val="black">
                    <a:lumMod val="50000"/>
                  </a:prstClr>
                </a:solidFill>
                <a:effectLst/>
                <a:uLnTx/>
                <a:uFillTx/>
                <a:latin typeface="Arial" panose="020B0604020202020204" pitchFamily="34" charset="0"/>
                <a:ea typeface="+mn-ea"/>
                <a:cs typeface="Arial" panose="020B0604020202020204" pitchFamily="34" charset="0"/>
              </a:rPr>
              <a:t>BICR</a:t>
            </a:r>
            <a:endParaRPr kumimoji="0" lang="en-US" sz="1400" b="0" i="0" u="none" strike="noStrike" kern="1200" cap="none" spc="0" normalizeH="0" baseline="0" noProof="0">
              <a:ln>
                <a:noFill/>
              </a:ln>
              <a:solidFill>
                <a:prstClr val="black">
                  <a:lumMod val="50000"/>
                </a:prstClr>
              </a:solidFill>
              <a:effectLst/>
              <a:uLnTx/>
              <a:uFillTx/>
              <a:latin typeface="Arial" panose="020B0604020202020204" pitchFamily="34" charset="0"/>
              <a:ea typeface="+mn-ea"/>
              <a:cs typeface="Arial" panose="020B0604020202020204" pitchFamily="34" charset="0"/>
            </a:endParaRPr>
          </a:p>
          <a:p>
            <a:pPr marL="182875" marR="0" lvl="0" indent="-182875" algn="l" defTabSz="1219110" rtl="0" eaLnBrk="1" fontAlgn="auto" latinLnBrk="0" hangingPunct="1">
              <a:lnSpc>
                <a:spcPct val="100000"/>
              </a:lnSpc>
              <a:spcBef>
                <a:spcPts val="0"/>
              </a:spcBef>
              <a:spcAft>
                <a:spcPts val="0"/>
              </a:spcAft>
              <a:buClr>
                <a:srgbClr val="544F40"/>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lumMod val="50000"/>
                  </a:prstClr>
                </a:solidFill>
                <a:effectLst/>
                <a:uLnTx/>
                <a:uFillTx/>
                <a:latin typeface="Arial" panose="020B0604020202020204" pitchFamily="34" charset="0"/>
                <a:ea typeface="+mn-ea"/>
                <a:cs typeface="Arial" panose="020B0604020202020204" pitchFamily="34" charset="0"/>
              </a:rPr>
              <a:t>ORR</a:t>
            </a:r>
          </a:p>
          <a:p>
            <a:pPr marL="182875" marR="0" lvl="0" indent="-182875" algn="l" defTabSz="1219110" rtl="0" eaLnBrk="1" fontAlgn="auto" latinLnBrk="0" hangingPunct="1">
              <a:lnSpc>
                <a:spcPct val="100000"/>
              </a:lnSpc>
              <a:spcBef>
                <a:spcPts val="0"/>
              </a:spcBef>
              <a:spcAft>
                <a:spcPts val="0"/>
              </a:spcAft>
              <a:buClr>
                <a:srgbClr val="544F40"/>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lumMod val="50000"/>
                  </a:prstClr>
                </a:solidFill>
                <a:effectLst/>
                <a:uLnTx/>
                <a:uFillTx/>
                <a:latin typeface="Arial" panose="020B0604020202020204" pitchFamily="34" charset="0"/>
                <a:ea typeface="+mn-ea"/>
                <a:cs typeface="Arial" panose="020B0604020202020204" pitchFamily="34" charset="0"/>
              </a:rPr>
              <a:t>DOR</a:t>
            </a:r>
          </a:p>
          <a:p>
            <a:pPr marL="182875" marR="0" lvl="0" indent="-182875" algn="l" defTabSz="1219110" rtl="0" eaLnBrk="1" fontAlgn="auto" latinLnBrk="0" hangingPunct="1">
              <a:lnSpc>
                <a:spcPct val="100000"/>
              </a:lnSpc>
              <a:spcBef>
                <a:spcPts val="0"/>
              </a:spcBef>
              <a:spcAft>
                <a:spcPts val="0"/>
              </a:spcAft>
              <a:buClr>
                <a:srgbClr val="544F40"/>
              </a:buClr>
              <a:buSzTx/>
              <a:buFont typeface="Arial" panose="020B0604020202020204" pitchFamily="34" charset="0"/>
              <a:buChar char="•"/>
              <a:tabLst/>
              <a:defRPr/>
            </a:pPr>
            <a:r>
              <a:rPr kumimoji="0" lang="en-US" sz="1400" b="0" i="0" u="none" strike="noStrike" kern="1200" cap="none" spc="0" normalizeH="0" baseline="0" noProof="0" err="1">
                <a:ln>
                  <a:noFill/>
                </a:ln>
                <a:solidFill>
                  <a:prstClr val="black">
                    <a:lumMod val="50000"/>
                  </a:prstClr>
                </a:solidFill>
                <a:effectLst/>
                <a:uLnTx/>
                <a:uFillTx/>
                <a:latin typeface="Arial" panose="020B0604020202020204" pitchFamily="34" charset="0"/>
                <a:ea typeface="+mn-ea"/>
                <a:cs typeface="Arial" panose="020B0604020202020204" pitchFamily="34" charset="0"/>
              </a:rPr>
              <a:t>DCR</a:t>
            </a:r>
            <a:r>
              <a:rPr kumimoji="0" lang="en-US" sz="1400" b="0" i="0" u="none" strike="noStrike" kern="1200" cap="none" spc="0" normalizeH="0" baseline="0" noProof="0">
                <a:ln>
                  <a:noFill/>
                </a:ln>
                <a:solidFill>
                  <a:prstClr val="black">
                    <a:lumMod val="50000"/>
                  </a:prstClr>
                </a:solidFill>
                <a:effectLst/>
                <a:uLnTx/>
                <a:uFillTx/>
                <a:latin typeface="Arial" panose="020B0604020202020204" pitchFamily="34" charset="0"/>
                <a:ea typeface="+mn-ea"/>
                <a:cs typeface="Arial" panose="020B0604020202020204" pitchFamily="34" charset="0"/>
              </a:rPr>
              <a:t> (BOR of CR, PR, or SD)</a:t>
            </a:r>
          </a:p>
          <a:p>
            <a:pPr marL="182875" marR="0" lvl="0" indent="-182875" algn="l" defTabSz="1219110" rtl="0" eaLnBrk="1" fontAlgn="auto" latinLnBrk="0" hangingPunct="1">
              <a:lnSpc>
                <a:spcPct val="100000"/>
              </a:lnSpc>
              <a:spcBef>
                <a:spcPts val="0"/>
              </a:spcBef>
              <a:spcAft>
                <a:spcPts val="0"/>
              </a:spcAft>
              <a:buClr>
                <a:srgbClr val="544F40"/>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lumMod val="50000"/>
                  </a:prstClr>
                </a:solidFill>
                <a:effectLst/>
                <a:uLnTx/>
                <a:uFillTx/>
                <a:latin typeface="Arial" panose="020B0604020202020204" pitchFamily="34" charset="0"/>
                <a:ea typeface="+mn-ea"/>
                <a:cs typeface="Arial" panose="020B0604020202020204" pitchFamily="34" charset="0"/>
              </a:rPr>
              <a:t>PFS2</a:t>
            </a:r>
          </a:p>
          <a:p>
            <a:pPr marL="182875" marR="0" lvl="0" indent="-182875" algn="l" defTabSz="1219110" rtl="0" eaLnBrk="1" fontAlgn="auto" latinLnBrk="0" hangingPunct="1">
              <a:lnSpc>
                <a:spcPct val="100000"/>
              </a:lnSpc>
              <a:spcBef>
                <a:spcPts val="0"/>
              </a:spcBef>
              <a:spcAft>
                <a:spcPts val="0"/>
              </a:spcAft>
              <a:buClr>
                <a:srgbClr val="544F40"/>
              </a:buClr>
              <a:buSzTx/>
              <a:buFont typeface="Arial" panose="020B0604020202020204" pitchFamily="34" charset="0"/>
              <a:buChar char="•"/>
              <a:tabLst/>
              <a:defRPr/>
            </a:pPr>
            <a:r>
              <a:rPr kumimoji="0" lang="en-US" sz="1400" b="0" i="0" u="none" strike="noStrike" kern="1200" cap="none" spc="0" normalizeH="0" baseline="0" noProof="0" err="1">
                <a:ln>
                  <a:noFill/>
                </a:ln>
                <a:solidFill>
                  <a:prstClr val="black">
                    <a:lumMod val="50000"/>
                  </a:prstClr>
                </a:solidFill>
                <a:effectLst/>
                <a:uLnTx/>
                <a:uFillTx/>
                <a:latin typeface="Arial" panose="020B0604020202020204" pitchFamily="34" charset="0"/>
                <a:ea typeface="+mn-ea"/>
                <a:cs typeface="Arial" panose="020B0604020202020204" pitchFamily="34" charset="0"/>
              </a:rPr>
              <a:t>HRQOL</a:t>
            </a:r>
            <a:r>
              <a:rPr kumimoji="0" lang="en-US" sz="1400" b="0" i="0" u="none" strike="noStrike" kern="1200" cap="none" spc="0" normalizeH="0" baseline="0" noProof="0">
                <a:ln>
                  <a:noFill/>
                </a:ln>
                <a:solidFill>
                  <a:prstClr val="black">
                    <a:lumMod val="50000"/>
                  </a:prstClr>
                </a:solidFill>
                <a:effectLst/>
                <a:uLnTx/>
                <a:uFillTx/>
                <a:latin typeface="Arial" panose="020B0604020202020204" pitchFamily="34" charset="0"/>
                <a:ea typeface="+mn-ea"/>
                <a:cs typeface="Arial" panose="020B0604020202020204" pitchFamily="34" charset="0"/>
              </a:rPr>
              <a:t>/PRO</a:t>
            </a:r>
          </a:p>
          <a:p>
            <a:pPr marL="182875" marR="0" lvl="0" indent="-182875" algn="l" defTabSz="1219110" rtl="0" eaLnBrk="1" fontAlgn="auto" latinLnBrk="0" hangingPunct="1">
              <a:lnSpc>
                <a:spcPct val="100000"/>
              </a:lnSpc>
              <a:spcBef>
                <a:spcPts val="0"/>
              </a:spcBef>
              <a:spcAft>
                <a:spcPts val="0"/>
              </a:spcAft>
              <a:buClr>
                <a:srgbClr val="544F40"/>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lumMod val="50000"/>
                  </a:prstClr>
                </a:solidFill>
                <a:effectLst/>
                <a:uLnTx/>
                <a:uFillTx/>
                <a:latin typeface="Arial" panose="020B0604020202020204" pitchFamily="34" charset="0"/>
                <a:ea typeface="+mn-ea"/>
                <a:cs typeface="Arial" panose="020B0604020202020204" pitchFamily="34" charset="0"/>
              </a:rPr>
              <a:t>PK</a:t>
            </a:r>
          </a:p>
          <a:p>
            <a:pPr marL="182875" marR="0" lvl="0" indent="-182875" algn="l" defTabSz="1219110" rtl="0" eaLnBrk="1" fontAlgn="auto" latinLnBrk="0" hangingPunct="1">
              <a:lnSpc>
                <a:spcPct val="100000"/>
              </a:lnSpc>
              <a:spcBef>
                <a:spcPts val="0"/>
              </a:spcBef>
              <a:spcAft>
                <a:spcPts val="0"/>
              </a:spcAft>
              <a:buClr>
                <a:srgbClr val="544F40"/>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lumMod val="50000"/>
                  </a:prstClr>
                </a:solidFill>
                <a:effectLst/>
                <a:uLnTx/>
                <a:uFillTx/>
                <a:latin typeface="Arial" panose="020B0604020202020204" pitchFamily="34" charset="0"/>
                <a:ea typeface="+mn-ea"/>
                <a:cs typeface="Arial" panose="020B0604020202020204" pitchFamily="34" charset="0"/>
              </a:rPr>
              <a:t>Safety</a:t>
            </a:r>
          </a:p>
        </p:txBody>
      </p:sp>
      <p:sp>
        <p:nvSpPr>
          <p:cNvPr id="38" name="TextBox 37">
            <a:extLst>
              <a:ext uri="{FF2B5EF4-FFF2-40B4-BE49-F238E27FC236}">
                <a16:creationId xmlns:a16="http://schemas.microsoft.com/office/drawing/2014/main" id="{A36743C6-7199-6EDE-EF82-AD53563C359C}"/>
              </a:ext>
            </a:extLst>
          </p:cNvPr>
          <p:cNvSpPr txBox="1"/>
          <p:nvPr/>
        </p:nvSpPr>
        <p:spPr>
          <a:xfrm>
            <a:off x="4045814" y="2949049"/>
            <a:ext cx="84189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 cycles)</a:t>
            </a:r>
          </a:p>
        </p:txBody>
      </p:sp>
      <p:sp>
        <p:nvSpPr>
          <p:cNvPr id="39" name="TextBox 38">
            <a:extLst>
              <a:ext uri="{FF2B5EF4-FFF2-40B4-BE49-F238E27FC236}">
                <a16:creationId xmlns:a16="http://schemas.microsoft.com/office/drawing/2014/main" id="{FA74365B-9FC5-91D5-88CD-869CF6FF0205}"/>
              </a:ext>
            </a:extLst>
          </p:cNvPr>
          <p:cNvSpPr txBox="1"/>
          <p:nvPr/>
        </p:nvSpPr>
        <p:spPr>
          <a:xfrm>
            <a:off x="4045814" y="4753649"/>
            <a:ext cx="84189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 cycles)</a:t>
            </a:r>
          </a:p>
        </p:txBody>
      </p:sp>
      <p:sp>
        <p:nvSpPr>
          <p:cNvPr id="40" name="TextBox 39">
            <a:extLst>
              <a:ext uri="{FF2B5EF4-FFF2-40B4-BE49-F238E27FC236}">
                <a16:creationId xmlns:a16="http://schemas.microsoft.com/office/drawing/2014/main" id="{23E1E223-0BD3-29B2-B7C2-018AFFC74296}"/>
              </a:ext>
            </a:extLst>
          </p:cNvPr>
          <p:cNvSpPr txBox="1"/>
          <p:nvPr/>
        </p:nvSpPr>
        <p:spPr>
          <a:xfrm>
            <a:off x="3037705" y="2052211"/>
            <a:ext cx="63991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N=192</a:t>
            </a:r>
          </a:p>
        </p:txBody>
      </p:sp>
      <p:sp>
        <p:nvSpPr>
          <p:cNvPr id="42" name="TextBox 41">
            <a:extLst>
              <a:ext uri="{FF2B5EF4-FFF2-40B4-BE49-F238E27FC236}">
                <a16:creationId xmlns:a16="http://schemas.microsoft.com/office/drawing/2014/main" id="{25A9088A-4214-BBA6-053D-A1C642605B9F}"/>
              </a:ext>
            </a:extLst>
          </p:cNvPr>
          <p:cNvSpPr txBox="1"/>
          <p:nvPr/>
        </p:nvSpPr>
        <p:spPr>
          <a:xfrm>
            <a:off x="3066279" y="4119118"/>
            <a:ext cx="55496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N=99</a:t>
            </a:r>
          </a:p>
        </p:txBody>
      </p:sp>
      <p:sp>
        <p:nvSpPr>
          <p:cNvPr id="4" name="Rectangle 3">
            <a:extLst>
              <a:ext uri="{FF2B5EF4-FFF2-40B4-BE49-F238E27FC236}">
                <a16:creationId xmlns:a16="http://schemas.microsoft.com/office/drawing/2014/main" id="{0E87BC12-E142-798A-35BD-0062F4EB7084}"/>
              </a:ext>
            </a:extLst>
          </p:cNvPr>
          <p:cNvSpPr/>
          <p:nvPr/>
        </p:nvSpPr>
        <p:spPr>
          <a:xfrm>
            <a:off x="9652691" y="1434364"/>
            <a:ext cx="2062567" cy="1431235"/>
          </a:xfrm>
          <a:prstGeom prst="rect">
            <a:avLst/>
          </a:prstGeom>
          <a:noFill/>
          <a:ln w="28575">
            <a:solidFill>
              <a:srgbClr val="8F15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Narrow"/>
              <a:ea typeface="+mn-ea"/>
              <a:cs typeface="+mn-cs"/>
            </a:endParaRPr>
          </a:p>
        </p:txBody>
      </p:sp>
      <p:sp>
        <p:nvSpPr>
          <p:cNvPr id="24" name="Title 1">
            <a:extLst>
              <a:ext uri="{FF2B5EF4-FFF2-40B4-BE49-F238E27FC236}">
                <a16:creationId xmlns:a16="http://schemas.microsoft.com/office/drawing/2014/main" id="{2B251764-6B9B-1B24-D2FD-64F243BACB67}"/>
              </a:ext>
            </a:extLst>
          </p:cNvPr>
          <p:cNvSpPr txBox="1">
            <a:spLocks/>
          </p:cNvSpPr>
          <p:nvPr/>
        </p:nvSpPr>
        <p:spPr>
          <a:xfrm>
            <a:off x="56851" y="432660"/>
            <a:ext cx="10515600" cy="68658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100" b="1" i="0" u="none" strike="noStrike" kern="1200" cap="none" spc="0" normalizeH="0" baseline="0" noProof="0">
              <a:ln>
                <a:noFill/>
              </a:ln>
              <a:solidFill>
                <a:srgbClr val="C00000"/>
              </a:solidFill>
              <a:effectLst/>
              <a:uLnTx/>
              <a:uFillTx/>
              <a:latin typeface="Arial" panose="020B0604020202020204" pitchFamily="34" charset="0"/>
              <a:ea typeface="+mj-ea"/>
              <a:cs typeface="Arial" panose="020B0604020202020204" pitchFamily="34" charset="0"/>
            </a:endParaRPr>
          </a:p>
        </p:txBody>
      </p:sp>
      <p:sp>
        <p:nvSpPr>
          <p:cNvPr id="22" name="TextBox 165">
            <a:extLst>
              <a:ext uri="{FF2B5EF4-FFF2-40B4-BE49-F238E27FC236}">
                <a16:creationId xmlns:a16="http://schemas.microsoft.com/office/drawing/2014/main" id="{D50D158F-9CFA-5286-D2CD-EB16C14B6AF8}"/>
              </a:ext>
            </a:extLst>
          </p:cNvPr>
          <p:cNvSpPr txBox="1"/>
          <p:nvPr/>
        </p:nvSpPr>
        <p:spPr bwMode="auto">
          <a:xfrm>
            <a:off x="84537" y="6585512"/>
            <a:ext cx="9540968"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900" b="0" i="0" u="none" strike="noStrike" kern="1200" cap="none" spc="-11" normalizeH="0" baseline="0" noProof="0">
                <a:ln>
                  <a:noFill/>
                </a:ln>
                <a:solidFill>
                  <a:srgbClr val="37424A"/>
                </a:solidFill>
                <a:effectLst/>
                <a:uLnTx/>
                <a:uFillTx/>
                <a:latin typeface="Arial" panose="020B0604020202020204" pitchFamily="34" charset="0"/>
                <a:ea typeface="+mn-ea"/>
                <a:cs typeface="Arial" panose="020B0604020202020204" pitchFamily="34" charset="0"/>
              </a:rPr>
              <a:t>1. Mirza M, et al. Presented at SGO 2024, San Diego, USA; 2. Westin SH, et al. Presented at ESMO 2023, Madrid, Spain</a:t>
            </a:r>
            <a:endParaRPr kumimoji="0" lang="en-US" sz="900" b="0" i="0" u="none" strike="noStrike" kern="1200" cap="none" spc="0" normalizeH="0" baseline="0" noProof="0">
              <a:ln>
                <a:noFill/>
              </a:ln>
              <a:solidFill>
                <a:srgbClr val="37424A"/>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C0D467DF-64FE-94CA-0D05-AF1CC558C838}"/>
              </a:ext>
            </a:extLst>
          </p:cNvPr>
          <p:cNvSpPr>
            <a:spLocks noGrp="1"/>
          </p:cNvSpPr>
          <p:nvPr>
            <p:ph type="title"/>
          </p:nvPr>
        </p:nvSpPr>
        <p:spPr>
          <a:xfrm>
            <a:off x="378644" y="237124"/>
            <a:ext cx="11434712" cy="754145"/>
          </a:xfrm>
        </p:spPr>
        <p:txBody>
          <a:bodyPr>
            <a:noAutofit/>
          </a:bodyPr>
          <a:lstStyle/>
          <a:p>
            <a:r>
              <a:rPr lang="en-US" sz="3200"/>
              <a:t>ENGOT-EN6-NSGO/GOG-3031/RUBY Part 2</a:t>
            </a:r>
          </a:p>
        </p:txBody>
      </p:sp>
    </p:spTree>
    <p:extLst>
      <p:ext uri="{BB962C8B-B14F-4D97-AF65-F5344CB8AC3E}">
        <p14:creationId xmlns:p14="http://schemas.microsoft.com/office/powerpoint/2010/main" val="36489842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48" name="Group 2647">
            <a:extLst>
              <a:ext uri="{FF2B5EF4-FFF2-40B4-BE49-F238E27FC236}">
                <a16:creationId xmlns:a16="http://schemas.microsoft.com/office/drawing/2014/main" id="{3B7380F1-B66C-A83E-C657-608AE2360BF6}"/>
              </a:ext>
            </a:extLst>
          </p:cNvPr>
          <p:cNvGrpSpPr/>
          <p:nvPr/>
        </p:nvGrpSpPr>
        <p:grpSpPr>
          <a:xfrm>
            <a:off x="711844" y="2611456"/>
            <a:ext cx="205734" cy="2247384"/>
            <a:chOff x="605457" y="1783936"/>
            <a:chExt cx="343710" cy="3236630"/>
          </a:xfrm>
        </p:grpSpPr>
        <p:sp>
          <p:nvSpPr>
            <p:cNvPr id="2897" name="Freeform 142">
              <a:extLst>
                <a:ext uri="{FF2B5EF4-FFF2-40B4-BE49-F238E27FC236}">
                  <a16:creationId xmlns:a16="http://schemas.microsoft.com/office/drawing/2014/main" id="{35A57007-B8E6-6B78-8746-E6F7CCC59BA3}"/>
                </a:ext>
              </a:extLst>
            </p:cNvPr>
            <p:cNvSpPr/>
            <p:nvPr/>
          </p:nvSpPr>
          <p:spPr>
            <a:xfrm>
              <a:off x="866702" y="1815740"/>
              <a:ext cx="82456" cy="15590"/>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98" name="Freeform 143">
              <a:extLst>
                <a:ext uri="{FF2B5EF4-FFF2-40B4-BE49-F238E27FC236}">
                  <a16:creationId xmlns:a16="http://schemas.microsoft.com/office/drawing/2014/main" id="{539DA254-62C1-0E8A-7746-69C7A15B7E0B}"/>
                </a:ext>
              </a:extLst>
            </p:cNvPr>
            <p:cNvSpPr/>
            <p:nvPr/>
          </p:nvSpPr>
          <p:spPr>
            <a:xfrm>
              <a:off x="909043" y="1783936"/>
              <a:ext cx="18569" cy="67347"/>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99" name="Freeform 181">
              <a:extLst>
                <a:ext uri="{FF2B5EF4-FFF2-40B4-BE49-F238E27FC236}">
                  <a16:creationId xmlns:a16="http://schemas.microsoft.com/office/drawing/2014/main" id="{E4DDA33E-04FF-F149-1C7E-C009E8E8C9E5}"/>
                </a:ext>
              </a:extLst>
            </p:cNvPr>
            <p:cNvSpPr/>
            <p:nvPr/>
          </p:nvSpPr>
          <p:spPr>
            <a:xfrm>
              <a:off x="866702" y="1815740"/>
              <a:ext cx="82456" cy="15590"/>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00" name="Freeform 182">
              <a:extLst>
                <a:ext uri="{FF2B5EF4-FFF2-40B4-BE49-F238E27FC236}">
                  <a16:creationId xmlns:a16="http://schemas.microsoft.com/office/drawing/2014/main" id="{5E0798B7-F52A-32E0-17F1-7B5EC3FAED99}"/>
                </a:ext>
              </a:extLst>
            </p:cNvPr>
            <p:cNvSpPr/>
            <p:nvPr/>
          </p:nvSpPr>
          <p:spPr>
            <a:xfrm>
              <a:off x="909043" y="1783936"/>
              <a:ext cx="18569" cy="67347"/>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01" name="Freeform 183">
              <a:extLst>
                <a:ext uri="{FF2B5EF4-FFF2-40B4-BE49-F238E27FC236}">
                  <a16:creationId xmlns:a16="http://schemas.microsoft.com/office/drawing/2014/main" id="{AEBE94E2-4F93-2798-7AA8-A27CCD70316A}"/>
                </a:ext>
              </a:extLst>
            </p:cNvPr>
            <p:cNvSpPr/>
            <p:nvPr/>
          </p:nvSpPr>
          <p:spPr>
            <a:xfrm>
              <a:off x="866702" y="1815740"/>
              <a:ext cx="82456" cy="15590"/>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02" name="Freeform 184">
              <a:extLst>
                <a:ext uri="{FF2B5EF4-FFF2-40B4-BE49-F238E27FC236}">
                  <a16:creationId xmlns:a16="http://schemas.microsoft.com/office/drawing/2014/main" id="{49FD2D01-966C-59F7-71E6-87463D25D6EC}"/>
                </a:ext>
              </a:extLst>
            </p:cNvPr>
            <p:cNvSpPr/>
            <p:nvPr/>
          </p:nvSpPr>
          <p:spPr>
            <a:xfrm>
              <a:off x="909043" y="1783936"/>
              <a:ext cx="18569" cy="67347"/>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03" name="Freeform 185">
              <a:extLst>
                <a:ext uri="{FF2B5EF4-FFF2-40B4-BE49-F238E27FC236}">
                  <a16:creationId xmlns:a16="http://schemas.microsoft.com/office/drawing/2014/main" id="{F367380D-3C88-1387-18C0-A7D9CF42456F}"/>
                </a:ext>
              </a:extLst>
            </p:cNvPr>
            <p:cNvSpPr/>
            <p:nvPr/>
          </p:nvSpPr>
          <p:spPr>
            <a:xfrm>
              <a:off x="866702" y="1815740"/>
              <a:ext cx="82456" cy="15590"/>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04" name="Freeform 186">
              <a:extLst>
                <a:ext uri="{FF2B5EF4-FFF2-40B4-BE49-F238E27FC236}">
                  <a16:creationId xmlns:a16="http://schemas.microsoft.com/office/drawing/2014/main" id="{2C005D23-E4DD-ECD1-256B-7E2A754EC986}"/>
                </a:ext>
              </a:extLst>
            </p:cNvPr>
            <p:cNvSpPr/>
            <p:nvPr/>
          </p:nvSpPr>
          <p:spPr>
            <a:xfrm>
              <a:off x="909043" y="1783936"/>
              <a:ext cx="18569" cy="67347"/>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05" name="Freeform 187">
              <a:extLst>
                <a:ext uri="{FF2B5EF4-FFF2-40B4-BE49-F238E27FC236}">
                  <a16:creationId xmlns:a16="http://schemas.microsoft.com/office/drawing/2014/main" id="{E5C4A6A7-0AF2-3B48-E257-272A5F7F0828}"/>
                </a:ext>
              </a:extLst>
            </p:cNvPr>
            <p:cNvSpPr/>
            <p:nvPr/>
          </p:nvSpPr>
          <p:spPr>
            <a:xfrm>
              <a:off x="866702" y="1815740"/>
              <a:ext cx="82456" cy="15590"/>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06" name="Freeform 188">
              <a:extLst>
                <a:ext uri="{FF2B5EF4-FFF2-40B4-BE49-F238E27FC236}">
                  <a16:creationId xmlns:a16="http://schemas.microsoft.com/office/drawing/2014/main" id="{52F719DB-1618-855A-8268-2091FB01605A}"/>
                </a:ext>
              </a:extLst>
            </p:cNvPr>
            <p:cNvSpPr/>
            <p:nvPr/>
          </p:nvSpPr>
          <p:spPr>
            <a:xfrm>
              <a:off x="909043" y="1783936"/>
              <a:ext cx="18569" cy="67347"/>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07" name="Freeform 189">
              <a:extLst>
                <a:ext uri="{FF2B5EF4-FFF2-40B4-BE49-F238E27FC236}">
                  <a16:creationId xmlns:a16="http://schemas.microsoft.com/office/drawing/2014/main" id="{E01F839D-CE3B-1F87-F6DB-9A048E74E55C}"/>
                </a:ext>
              </a:extLst>
            </p:cNvPr>
            <p:cNvSpPr/>
            <p:nvPr/>
          </p:nvSpPr>
          <p:spPr>
            <a:xfrm>
              <a:off x="866702" y="1815740"/>
              <a:ext cx="82456" cy="15590"/>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08" name="Freeform 190">
              <a:extLst>
                <a:ext uri="{FF2B5EF4-FFF2-40B4-BE49-F238E27FC236}">
                  <a16:creationId xmlns:a16="http://schemas.microsoft.com/office/drawing/2014/main" id="{0EDF6DD9-6FC1-51C1-93E1-8697FF9F5451}"/>
                </a:ext>
              </a:extLst>
            </p:cNvPr>
            <p:cNvSpPr/>
            <p:nvPr/>
          </p:nvSpPr>
          <p:spPr>
            <a:xfrm>
              <a:off x="909043" y="1783936"/>
              <a:ext cx="18569" cy="67347"/>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09" name="Freeform 191">
              <a:extLst>
                <a:ext uri="{FF2B5EF4-FFF2-40B4-BE49-F238E27FC236}">
                  <a16:creationId xmlns:a16="http://schemas.microsoft.com/office/drawing/2014/main" id="{D5AB606B-D65C-E3F9-35D1-A0028016BC05}"/>
                </a:ext>
              </a:extLst>
            </p:cNvPr>
            <p:cNvSpPr/>
            <p:nvPr/>
          </p:nvSpPr>
          <p:spPr>
            <a:xfrm>
              <a:off x="866702" y="1815740"/>
              <a:ext cx="82456" cy="15590"/>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10" name="Freeform 192">
              <a:extLst>
                <a:ext uri="{FF2B5EF4-FFF2-40B4-BE49-F238E27FC236}">
                  <a16:creationId xmlns:a16="http://schemas.microsoft.com/office/drawing/2014/main" id="{7B9669D4-02C1-EBF1-A362-D6BA37719970}"/>
                </a:ext>
              </a:extLst>
            </p:cNvPr>
            <p:cNvSpPr/>
            <p:nvPr/>
          </p:nvSpPr>
          <p:spPr>
            <a:xfrm>
              <a:off x="909043" y="1783936"/>
              <a:ext cx="18569" cy="67347"/>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11" name="Freeform 193">
              <a:extLst>
                <a:ext uri="{FF2B5EF4-FFF2-40B4-BE49-F238E27FC236}">
                  <a16:creationId xmlns:a16="http://schemas.microsoft.com/office/drawing/2014/main" id="{A3F5F96B-FC41-A9FC-70E0-D5F67720984E}"/>
                </a:ext>
              </a:extLst>
            </p:cNvPr>
            <p:cNvSpPr/>
            <p:nvPr/>
          </p:nvSpPr>
          <p:spPr>
            <a:xfrm>
              <a:off x="866702" y="1815740"/>
              <a:ext cx="82456" cy="15590"/>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12" name="Freeform 194">
              <a:extLst>
                <a:ext uri="{FF2B5EF4-FFF2-40B4-BE49-F238E27FC236}">
                  <a16:creationId xmlns:a16="http://schemas.microsoft.com/office/drawing/2014/main" id="{11D024B4-77DC-D7F5-4C31-8CD6B260297F}"/>
                </a:ext>
              </a:extLst>
            </p:cNvPr>
            <p:cNvSpPr/>
            <p:nvPr/>
          </p:nvSpPr>
          <p:spPr>
            <a:xfrm>
              <a:off x="909043" y="1783936"/>
              <a:ext cx="18569" cy="67347"/>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13" name="Freeform 195">
              <a:extLst>
                <a:ext uri="{FF2B5EF4-FFF2-40B4-BE49-F238E27FC236}">
                  <a16:creationId xmlns:a16="http://schemas.microsoft.com/office/drawing/2014/main" id="{1BC3EE43-1446-7773-E99F-794E012F6AFF}"/>
                </a:ext>
              </a:extLst>
            </p:cNvPr>
            <p:cNvSpPr/>
            <p:nvPr/>
          </p:nvSpPr>
          <p:spPr>
            <a:xfrm>
              <a:off x="866702" y="1815740"/>
              <a:ext cx="82456" cy="15590"/>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14" name="Freeform 196">
              <a:extLst>
                <a:ext uri="{FF2B5EF4-FFF2-40B4-BE49-F238E27FC236}">
                  <a16:creationId xmlns:a16="http://schemas.microsoft.com/office/drawing/2014/main" id="{7BAC731E-E6E0-4DDF-C51A-D48BB8EE73B0}"/>
                </a:ext>
              </a:extLst>
            </p:cNvPr>
            <p:cNvSpPr/>
            <p:nvPr/>
          </p:nvSpPr>
          <p:spPr>
            <a:xfrm>
              <a:off x="909043" y="1783936"/>
              <a:ext cx="18569" cy="67347"/>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15" name="Freeform 197">
              <a:extLst>
                <a:ext uri="{FF2B5EF4-FFF2-40B4-BE49-F238E27FC236}">
                  <a16:creationId xmlns:a16="http://schemas.microsoft.com/office/drawing/2014/main" id="{49327C8B-D522-14D8-B3DC-1838F2D03ABF}"/>
                </a:ext>
              </a:extLst>
            </p:cNvPr>
            <p:cNvSpPr/>
            <p:nvPr/>
          </p:nvSpPr>
          <p:spPr>
            <a:xfrm>
              <a:off x="866702" y="1815740"/>
              <a:ext cx="82456" cy="15590"/>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16" name="Freeform 198">
              <a:extLst>
                <a:ext uri="{FF2B5EF4-FFF2-40B4-BE49-F238E27FC236}">
                  <a16:creationId xmlns:a16="http://schemas.microsoft.com/office/drawing/2014/main" id="{1BCA5BAF-E54B-57D9-8572-BFA95631766B}"/>
                </a:ext>
              </a:extLst>
            </p:cNvPr>
            <p:cNvSpPr/>
            <p:nvPr/>
          </p:nvSpPr>
          <p:spPr>
            <a:xfrm>
              <a:off x="909043" y="1783936"/>
              <a:ext cx="18569" cy="67347"/>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17" name="Freeform 199">
              <a:extLst>
                <a:ext uri="{FF2B5EF4-FFF2-40B4-BE49-F238E27FC236}">
                  <a16:creationId xmlns:a16="http://schemas.microsoft.com/office/drawing/2014/main" id="{96CC0C0A-174F-AB05-FA33-C9FAF2181E2A}"/>
                </a:ext>
              </a:extLst>
            </p:cNvPr>
            <p:cNvSpPr/>
            <p:nvPr/>
          </p:nvSpPr>
          <p:spPr>
            <a:xfrm>
              <a:off x="866702" y="1815740"/>
              <a:ext cx="82456" cy="15590"/>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18" name="Freeform 200">
              <a:extLst>
                <a:ext uri="{FF2B5EF4-FFF2-40B4-BE49-F238E27FC236}">
                  <a16:creationId xmlns:a16="http://schemas.microsoft.com/office/drawing/2014/main" id="{64BA0BD9-8F4D-83CA-1020-066979DCB830}"/>
                </a:ext>
              </a:extLst>
            </p:cNvPr>
            <p:cNvSpPr/>
            <p:nvPr/>
          </p:nvSpPr>
          <p:spPr>
            <a:xfrm>
              <a:off x="909043" y="1783936"/>
              <a:ext cx="18569" cy="67347"/>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19" name="Freeform 260">
              <a:extLst>
                <a:ext uri="{FF2B5EF4-FFF2-40B4-BE49-F238E27FC236}">
                  <a16:creationId xmlns:a16="http://schemas.microsoft.com/office/drawing/2014/main" id="{976735BB-E972-8CEE-ED0D-24E4BA017673}"/>
                </a:ext>
              </a:extLst>
            </p:cNvPr>
            <p:cNvSpPr/>
            <p:nvPr/>
          </p:nvSpPr>
          <p:spPr>
            <a:xfrm>
              <a:off x="866702" y="1815698"/>
              <a:ext cx="82465" cy="15569"/>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20" name="Freeform 261">
              <a:extLst>
                <a:ext uri="{FF2B5EF4-FFF2-40B4-BE49-F238E27FC236}">
                  <a16:creationId xmlns:a16="http://schemas.microsoft.com/office/drawing/2014/main" id="{3CFF2F10-B9A6-A44F-6382-AADCF800243D}"/>
                </a:ext>
              </a:extLst>
            </p:cNvPr>
            <p:cNvSpPr/>
            <p:nvPr/>
          </p:nvSpPr>
          <p:spPr>
            <a:xfrm>
              <a:off x="909048" y="1783936"/>
              <a:ext cx="18572" cy="67256"/>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rgbClr val="8F1524"/>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22" name="Freeform 280">
              <a:extLst>
                <a:ext uri="{FF2B5EF4-FFF2-40B4-BE49-F238E27FC236}">
                  <a16:creationId xmlns:a16="http://schemas.microsoft.com/office/drawing/2014/main" id="{DE0A1ECC-B369-A15D-F44A-B26B33860AE5}"/>
                </a:ext>
              </a:extLst>
            </p:cNvPr>
            <p:cNvSpPr/>
            <p:nvPr/>
          </p:nvSpPr>
          <p:spPr>
            <a:xfrm>
              <a:off x="605457" y="4859356"/>
              <a:ext cx="84740" cy="15551"/>
            </a:xfrm>
            <a:custGeom>
              <a:avLst/>
              <a:gdLst>
                <a:gd name="connsiteX0" fmla="*/ 42093 w 42092"/>
                <a:gd name="connsiteY0" fmla="*/ 0 h 9233"/>
                <a:gd name="connsiteX1" fmla="*/ 0 w 42092"/>
                <a:gd name="connsiteY1" fmla="*/ 0 h 9233"/>
              </a:gdLst>
              <a:ahLst/>
              <a:cxnLst>
                <a:cxn ang="0">
                  <a:pos x="connsiteX0" y="connsiteY0"/>
                </a:cxn>
                <a:cxn ang="0">
                  <a:pos x="connsiteX1" y="connsiteY1"/>
                </a:cxn>
              </a:cxnLst>
              <a:rect l="l" t="t" r="r" b="b"/>
              <a:pathLst>
                <a:path w="42092" h="9233">
                  <a:moveTo>
                    <a:pt x="42093" y="0"/>
                  </a:moveTo>
                  <a:lnTo>
                    <a:pt x="0" y="0"/>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23" name="Freeform 281">
              <a:extLst>
                <a:ext uri="{FF2B5EF4-FFF2-40B4-BE49-F238E27FC236}">
                  <a16:creationId xmlns:a16="http://schemas.microsoft.com/office/drawing/2014/main" id="{5C5924E9-7AAC-BD91-1567-1FF6BC371F6D}"/>
                </a:ext>
              </a:extLst>
            </p:cNvPr>
            <p:cNvSpPr/>
            <p:nvPr/>
          </p:nvSpPr>
          <p:spPr>
            <a:xfrm>
              <a:off x="605457" y="4250991"/>
              <a:ext cx="84740" cy="15551"/>
            </a:xfrm>
            <a:custGeom>
              <a:avLst/>
              <a:gdLst>
                <a:gd name="connsiteX0" fmla="*/ 42093 w 42092"/>
                <a:gd name="connsiteY0" fmla="*/ 0 h 9233"/>
                <a:gd name="connsiteX1" fmla="*/ 0 w 42092"/>
                <a:gd name="connsiteY1" fmla="*/ 0 h 9233"/>
              </a:gdLst>
              <a:ahLst/>
              <a:cxnLst>
                <a:cxn ang="0">
                  <a:pos x="connsiteX0" y="connsiteY0"/>
                </a:cxn>
                <a:cxn ang="0">
                  <a:pos x="connsiteX1" y="connsiteY1"/>
                </a:cxn>
              </a:cxnLst>
              <a:rect l="l" t="t" r="r" b="b"/>
              <a:pathLst>
                <a:path w="42092" h="9233">
                  <a:moveTo>
                    <a:pt x="42093" y="0"/>
                  </a:moveTo>
                  <a:lnTo>
                    <a:pt x="0" y="0"/>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24" name="Freeform 282">
              <a:extLst>
                <a:ext uri="{FF2B5EF4-FFF2-40B4-BE49-F238E27FC236}">
                  <a16:creationId xmlns:a16="http://schemas.microsoft.com/office/drawing/2014/main" id="{E6EAA9CF-9496-A706-1DC2-50BD469B343A}"/>
                </a:ext>
              </a:extLst>
            </p:cNvPr>
            <p:cNvSpPr/>
            <p:nvPr/>
          </p:nvSpPr>
          <p:spPr>
            <a:xfrm>
              <a:off x="605457" y="3642625"/>
              <a:ext cx="84740" cy="15551"/>
            </a:xfrm>
            <a:custGeom>
              <a:avLst/>
              <a:gdLst>
                <a:gd name="connsiteX0" fmla="*/ 42093 w 42092"/>
                <a:gd name="connsiteY0" fmla="*/ 0 h 9233"/>
                <a:gd name="connsiteX1" fmla="*/ 0 w 42092"/>
                <a:gd name="connsiteY1" fmla="*/ 0 h 9233"/>
              </a:gdLst>
              <a:ahLst/>
              <a:cxnLst>
                <a:cxn ang="0">
                  <a:pos x="connsiteX0" y="connsiteY0"/>
                </a:cxn>
                <a:cxn ang="0">
                  <a:pos x="connsiteX1" y="connsiteY1"/>
                </a:cxn>
              </a:cxnLst>
              <a:rect l="l" t="t" r="r" b="b"/>
              <a:pathLst>
                <a:path w="42092" h="9233">
                  <a:moveTo>
                    <a:pt x="42093" y="0"/>
                  </a:moveTo>
                  <a:lnTo>
                    <a:pt x="0" y="0"/>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25" name="Freeform 283">
              <a:extLst>
                <a:ext uri="{FF2B5EF4-FFF2-40B4-BE49-F238E27FC236}">
                  <a16:creationId xmlns:a16="http://schemas.microsoft.com/office/drawing/2014/main" id="{C3D8C32E-2761-26B9-7860-CBD5643F8A6B}"/>
                </a:ext>
              </a:extLst>
            </p:cNvPr>
            <p:cNvSpPr/>
            <p:nvPr/>
          </p:nvSpPr>
          <p:spPr>
            <a:xfrm>
              <a:off x="605457" y="3034258"/>
              <a:ext cx="84740" cy="15551"/>
            </a:xfrm>
            <a:custGeom>
              <a:avLst/>
              <a:gdLst>
                <a:gd name="connsiteX0" fmla="*/ 42093 w 42092"/>
                <a:gd name="connsiteY0" fmla="*/ 0 h 9233"/>
                <a:gd name="connsiteX1" fmla="*/ 0 w 42092"/>
                <a:gd name="connsiteY1" fmla="*/ 0 h 9233"/>
              </a:gdLst>
              <a:ahLst/>
              <a:cxnLst>
                <a:cxn ang="0">
                  <a:pos x="connsiteX0" y="connsiteY0"/>
                </a:cxn>
                <a:cxn ang="0">
                  <a:pos x="connsiteX1" y="connsiteY1"/>
                </a:cxn>
              </a:cxnLst>
              <a:rect l="l" t="t" r="r" b="b"/>
              <a:pathLst>
                <a:path w="42092" h="9233">
                  <a:moveTo>
                    <a:pt x="42093" y="0"/>
                  </a:moveTo>
                  <a:lnTo>
                    <a:pt x="0" y="0"/>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26" name="Freeform 284">
              <a:extLst>
                <a:ext uri="{FF2B5EF4-FFF2-40B4-BE49-F238E27FC236}">
                  <a16:creationId xmlns:a16="http://schemas.microsoft.com/office/drawing/2014/main" id="{DA3A3ECD-B2A8-0864-D3D7-862C5BA18C44}"/>
                </a:ext>
              </a:extLst>
            </p:cNvPr>
            <p:cNvSpPr/>
            <p:nvPr/>
          </p:nvSpPr>
          <p:spPr>
            <a:xfrm>
              <a:off x="605457" y="2425889"/>
              <a:ext cx="84740" cy="15551"/>
            </a:xfrm>
            <a:custGeom>
              <a:avLst/>
              <a:gdLst>
                <a:gd name="connsiteX0" fmla="*/ 42093 w 42092"/>
                <a:gd name="connsiteY0" fmla="*/ 0 h 9233"/>
                <a:gd name="connsiteX1" fmla="*/ 0 w 42092"/>
                <a:gd name="connsiteY1" fmla="*/ 0 h 9233"/>
              </a:gdLst>
              <a:ahLst/>
              <a:cxnLst>
                <a:cxn ang="0">
                  <a:pos x="connsiteX0" y="connsiteY0"/>
                </a:cxn>
                <a:cxn ang="0">
                  <a:pos x="connsiteX1" y="connsiteY1"/>
                </a:cxn>
              </a:cxnLst>
              <a:rect l="l" t="t" r="r" b="b"/>
              <a:pathLst>
                <a:path w="42092" h="9233">
                  <a:moveTo>
                    <a:pt x="42093" y="0"/>
                  </a:moveTo>
                  <a:lnTo>
                    <a:pt x="0" y="0"/>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27" name="Freeform 285">
              <a:extLst>
                <a:ext uri="{FF2B5EF4-FFF2-40B4-BE49-F238E27FC236}">
                  <a16:creationId xmlns:a16="http://schemas.microsoft.com/office/drawing/2014/main" id="{18459950-31E7-DC10-5651-90B41948FAD9}"/>
                </a:ext>
              </a:extLst>
            </p:cNvPr>
            <p:cNvSpPr/>
            <p:nvPr/>
          </p:nvSpPr>
          <p:spPr>
            <a:xfrm>
              <a:off x="605457" y="1815656"/>
              <a:ext cx="84740" cy="15551"/>
            </a:xfrm>
            <a:custGeom>
              <a:avLst/>
              <a:gdLst>
                <a:gd name="connsiteX0" fmla="*/ 42093 w 42092"/>
                <a:gd name="connsiteY0" fmla="*/ 0 h 9233"/>
                <a:gd name="connsiteX1" fmla="*/ 0 w 42092"/>
                <a:gd name="connsiteY1" fmla="*/ 0 h 9233"/>
              </a:gdLst>
              <a:ahLst/>
              <a:cxnLst>
                <a:cxn ang="0">
                  <a:pos x="connsiteX0" y="connsiteY0"/>
                </a:cxn>
                <a:cxn ang="0">
                  <a:pos x="connsiteX1" y="connsiteY1"/>
                </a:cxn>
              </a:cxnLst>
              <a:rect l="l" t="t" r="r" b="b"/>
              <a:pathLst>
                <a:path w="42092" h="9233">
                  <a:moveTo>
                    <a:pt x="42093" y="0"/>
                  </a:moveTo>
                  <a:lnTo>
                    <a:pt x="0" y="0"/>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28" name="Freeform 353">
              <a:extLst>
                <a:ext uri="{FF2B5EF4-FFF2-40B4-BE49-F238E27FC236}">
                  <a16:creationId xmlns:a16="http://schemas.microsoft.com/office/drawing/2014/main" id="{67FC837E-2A96-D405-5E69-DF579F1C6265}"/>
                </a:ext>
              </a:extLst>
            </p:cNvPr>
            <p:cNvSpPr/>
            <p:nvPr/>
          </p:nvSpPr>
          <p:spPr>
            <a:xfrm>
              <a:off x="894360" y="4947720"/>
              <a:ext cx="18599" cy="72846"/>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cxnSp>
          <p:nvCxnSpPr>
            <p:cNvPr id="2929" name="Straight Connector 2928">
              <a:extLst>
                <a:ext uri="{FF2B5EF4-FFF2-40B4-BE49-F238E27FC236}">
                  <a16:creationId xmlns:a16="http://schemas.microsoft.com/office/drawing/2014/main" id="{3E210751-B282-D14C-06DE-E4EA182D7D6C}"/>
                </a:ext>
              </a:extLst>
            </p:cNvPr>
            <p:cNvCxnSpPr/>
            <p:nvPr/>
          </p:nvCxnSpPr>
          <p:spPr>
            <a:xfrm>
              <a:off x="690641" y="1812934"/>
              <a:ext cx="0" cy="313471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5448BFD-9CB8-EE97-216A-53417DA33447}"/>
              </a:ext>
            </a:extLst>
          </p:cNvPr>
          <p:cNvSpPr>
            <a:spLocks noGrp="1"/>
          </p:cNvSpPr>
          <p:nvPr>
            <p:ph type="title"/>
          </p:nvPr>
        </p:nvSpPr>
        <p:spPr>
          <a:xfrm>
            <a:off x="496677" y="66285"/>
            <a:ext cx="10515600" cy="1325563"/>
          </a:xfrm>
        </p:spPr>
        <p:txBody>
          <a:bodyPr/>
          <a:lstStyle/>
          <a:p>
            <a:r>
              <a:rPr lang="en-US" sz="3200" dirty="0"/>
              <a:t>RUBY Part 2: Maintenance </a:t>
            </a:r>
            <a:r>
              <a:rPr lang="en-GB" sz="3200" dirty="0" err="1"/>
              <a:t>Dostarlimab</a:t>
            </a:r>
            <a:r>
              <a:rPr lang="en-GB" sz="3200" dirty="0"/>
              <a:t> ± Niraparib on </a:t>
            </a:r>
            <a:br>
              <a:rPr lang="en-GB" sz="3200" dirty="0"/>
            </a:br>
            <a:r>
              <a:rPr lang="en-US" sz="3200" dirty="0"/>
              <a:t>PFS in Overall and </a:t>
            </a:r>
            <a:r>
              <a:rPr lang="en-US" sz="3200" dirty="0" err="1"/>
              <a:t>pMMR</a:t>
            </a:r>
            <a:r>
              <a:rPr lang="en-US" sz="3200" dirty="0"/>
              <a:t> Populations</a:t>
            </a:r>
            <a:endParaRPr lang="en-US" dirty="0"/>
          </a:p>
        </p:txBody>
      </p:sp>
      <p:sp>
        <p:nvSpPr>
          <p:cNvPr id="3" name="Text Placeholder 2">
            <a:extLst>
              <a:ext uri="{FF2B5EF4-FFF2-40B4-BE49-F238E27FC236}">
                <a16:creationId xmlns:a16="http://schemas.microsoft.com/office/drawing/2014/main" id="{3D74B337-0FAF-09CA-FB5A-50761496EB33}"/>
              </a:ext>
            </a:extLst>
          </p:cNvPr>
          <p:cNvSpPr>
            <a:spLocks noGrp="1"/>
          </p:cNvSpPr>
          <p:nvPr>
            <p:ph type="body" sz="quarter" idx="10"/>
          </p:nvPr>
        </p:nvSpPr>
        <p:spPr>
          <a:xfrm>
            <a:off x="812559" y="6139756"/>
            <a:ext cx="10515600" cy="633255"/>
          </a:xfrm>
        </p:spPr>
        <p:txBody>
          <a:bodyPr>
            <a:normAutofit/>
          </a:bodyPr>
          <a:lstStyle/>
          <a:p>
            <a:pPr>
              <a:lnSpc>
                <a:spcPct val="120000"/>
              </a:lnSpc>
              <a:buClrTx/>
              <a:defRPr/>
            </a:pPr>
            <a:r>
              <a:rPr kumimoji="0" lang="nl-NL" sz="900" b="0"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*Median expected duration of follow-up.</a:t>
            </a:r>
          </a:p>
          <a:p>
            <a:pPr>
              <a:lnSpc>
                <a:spcPct val="120000"/>
              </a:lnSpc>
              <a:buClrTx/>
              <a:defRPr/>
            </a:pPr>
            <a:r>
              <a:rPr kumimoji="0" lang="nl-NL" sz="900" b="0"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Nira, niraparib.</a:t>
            </a:r>
            <a:endParaRPr lang="nl-NL" sz="900" b="0"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a:lnSpc>
                <a:spcPct val="120000"/>
              </a:lnSpc>
              <a:spcBef>
                <a:spcPts val="0"/>
              </a:spcBef>
            </a:pPr>
            <a:r>
              <a:rPr lang="en-US" sz="900">
                <a:solidFill>
                  <a:schemeClr val="tx1"/>
                </a:solidFill>
                <a:latin typeface="Calibri" panose="020F0502020204030204" pitchFamily="34" charset="0"/>
                <a:ea typeface="Calibri" panose="020F0502020204030204" pitchFamily="34" charset="0"/>
                <a:cs typeface="Calibri" panose="020F0502020204030204" pitchFamily="34" charset="0"/>
              </a:rPr>
              <a:t>Mirza MR, et al. Presented at: 2024 ESMO Gynecological Cancers Congress; June 20-22, 2024; Florence, Italy. Oral abstract 38M0.</a:t>
            </a:r>
          </a:p>
        </p:txBody>
      </p:sp>
      <p:graphicFrame>
        <p:nvGraphicFramePr>
          <p:cNvPr id="2930" name="Table 10">
            <a:extLst>
              <a:ext uri="{FF2B5EF4-FFF2-40B4-BE49-F238E27FC236}">
                <a16:creationId xmlns:a16="http://schemas.microsoft.com/office/drawing/2014/main" id="{5DF28A88-6320-7132-07C1-87CB0593C176}"/>
              </a:ext>
            </a:extLst>
          </p:cNvPr>
          <p:cNvGraphicFramePr>
            <a:graphicFrameLocks noGrp="1"/>
          </p:cNvGraphicFramePr>
          <p:nvPr/>
        </p:nvGraphicFramePr>
        <p:xfrm>
          <a:off x="2751632" y="2063632"/>
          <a:ext cx="3376201" cy="1224408"/>
        </p:xfrm>
        <a:graphic>
          <a:graphicData uri="http://schemas.openxmlformats.org/drawingml/2006/table">
            <a:tbl>
              <a:tblPr firstRow="1" bandRow="1">
                <a:tableStyleId>{8799B23B-EC83-4686-B30A-512413B5E67A}</a:tableStyleId>
              </a:tblPr>
              <a:tblGrid>
                <a:gridCol w="1233610">
                  <a:extLst>
                    <a:ext uri="{9D8B030D-6E8A-4147-A177-3AD203B41FA5}">
                      <a16:colId xmlns:a16="http://schemas.microsoft.com/office/drawing/2014/main" val="3460917291"/>
                    </a:ext>
                  </a:extLst>
                </a:gridCol>
                <a:gridCol w="1057151">
                  <a:extLst>
                    <a:ext uri="{9D8B030D-6E8A-4147-A177-3AD203B41FA5}">
                      <a16:colId xmlns:a16="http://schemas.microsoft.com/office/drawing/2014/main" val="2985795073"/>
                    </a:ext>
                  </a:extLst>
                </a:gridCol>
                <a:gridCol w="1085440">
                  <a:extLst>
                    <a:ext uri="{9D8B030D-6E8A-4147-A177-3AD203B41FA5}">
                      <a16:colId xmlns:a16="http://schemas.microsoft.com/office/drawing/2014/main" val="3034295041"/>
                    </a:ext>
                  </a:extLst>
                </a:gridCol>
              </a:tblGrid>
              <a:tr h="359650">
                <a:tc>
                  <a:txBody>
                    <a:bodyPr/>
                    <a:lstStyle/>
                    <a:p>
                      <a:endParaRPr lang="en-GB" sz="1100" b="1" baseline="0">
                        <a:solidFill>
                          <a:schemeClr val="bg1"/>
                        </a:solidFill>
                        <a:latin typeface="+mn-lt"/>
                        <a:cs typeface="Arial" panose="020B0604020202020204" pitchFamily="34" charset="0"/>
                      </a:endParaRPr>
                    </a:p>
                  </a:txBody>
                  <a:tcPr>
                    <a:solidFill>
                      <a:schemeClr val="accent5"/>
                    </a:solidFill>
                  </a:tcPr>
                </a:tc>
                <a:tc>
                  <a:txBody>
                    <a:bodyPr/>
                    <a:lstStyle/>
                    <a:p>
                      <a:pPr algn="ctr"/>
                      <a:r>
                        <a:rPr lang="en-GB" sz="1100" b="1" baseline="0">
                          <a:solidFill>
                            <a:schemeClr val="bg1"/>
                          </a:solidFill>
                          <a:latin typeface="+mn-lt"/>
                        </a:rPr>
                        <a:t>Median  </a:t>
                      </a:r>
                    </a:p>
                    <a:p>
                      <a:pPr algn="ctr"/>
                      <a:r>
                        <a:rPr lang="en-GB" sz="1100" b="1" baseline="0">
                          <a:solidFill>
                            <a:schemeClr val="bg1"/>
                          </a:solidFill>
                          <a:latin typeface="+mn-lt"/>
                        </a:rPr>
                        <a:t>(95% CI), mo </a:t>
                      </a:r>
                      <a:endParaRPr lang="en-GB" sz="1100" b="1" baseline="0">
                        <a:solidFill>
                          <a:schemeClr val="bg1"/>
                        </a:solidFill>
                        <a:latin typeface="+mn-lt"/>
                        <a:cs typeface="Arial" panose="020B0604020202020204" pitchFamily="34" charset="0"/>
                      </a:endParaRPr>
                    </a:p>
                  </a:txBody>
                  <a:tcPr>
                    <a:solidFill>
                      <a:schemeClr val="accent5"/>
                    </a:solidFill>
                  </a:tcPr>
                </a:tc>
                <a:tc>
                  <a:txBody>
                    <a:bodyPr/>
                    <a:lstStyle/>
                    <a:p>
                      <a:pPr algn="ctr"/>
                      <a:r>
                        <a:rPr lang="en-GB" sz="1100" b="1" baseline="0">
                          <a:solidFill>
                            <a:schemeClr val="bg1"/>
                          </a:solidFill>
                          <a:latin typeface="+mn-lt"/>
                        </a:rPr>
                        <a:t>Events, </a:t>
                      </a:r>
                    </a:p>
                    <a:p>
                      <a:pPr algn="ctr"/>
                      <a:r>
                        <a:rPr lang="en-GB" sz="1100" b="1" baseline="0">
                          <a:solidFill>
                            <a:schemeClr val="bg1"/>
                          </a:solidFill>
                          <a:latin typeface="+mn-lt"/>
                        </a:rPr>
                        <a:t> n/N (%)</a:t>
                      </a:r>
                      <a:endParaRPr lang="en-GB" sz="1100" b="1" baseline="0">
                        <a:solidFill>
                          <a:schemeClr val="bg1"/>
                        </a:solidFill>
                        <a:latin typeface="+mn-lt"/>
                        <a:cs typeface="Arial" panose="020B0604020202020204" pitchFamily="34" charset="0"/>
                      </a:endParaRPr>
                    </a:p>
                  </a:txBody>
                  <a:tcPr>
                    <a:solidFill>
                      <a:schemeClr val="accent5"/>
                    </a:solidFill>
                  </a:tcPr>
                </a:tc>
                <a:extLst>
                  <a:ext uri="{0D108BD9-81ED-4DB2-BD59-A6C34878D82A}">
                    <a16:rowId xmlns:a16="http://schemas.microsoft.com/office/drawing/2014/main" val="325693029"/>
                  </a:ext>
                </a:extLst>
              </a:tr>
              <a:tr h="2312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a:solidFill>
                            <a:srgbClr val="652C91"/>
                          </a:solidFill>
                          <a:latin typeface="+mn-lt"/>
                        </a:rPr>
                        <a:t>Dosta + nira + CP</a:t>
                      </a:r>
                      <a:endParaRPr lang="en-GB" sz="1100" b="1">
                        <a:solidFill>
                          <a:srgbClr val="652C91"/>
                        </a:solidFill>
                        <a:latin typeface="+mn-lt"/>
                        <a:cs typeface="Arial" panose="020B0604020202020204" pitchFamily="34" charset="0"/>
                      </a:endParaRPr>
                    </a:p>
                  </a:txBody>
                  <a:tcPr marT="0" marB="0" anchor="ctr"/>
                </a:tc>
                <a:tc>
                  <a:txBody>
                    <a:bodyPr/>
                    <a:lstStyle/>
                    <a:p>
                      <a:pPr algn="ctr"/>
                      <a:r>
                        <a:rPr lang="en-GB" sz="1100" b="1">
                          <a:solidFill>
                            <a:srgbClr val="652C91"/>
                          </a:solidFill>
                          <a:latin typeface="+mn-lt"/>
                        </a:rPr>
                        <a:t>14.5 (11.8–17.4)</a:t>
                      </a:r>
                      <a:endParaRPr lang="en-GB" sz="1100" b="1">
                        <a:solidFill>
                          <a:srgbClr val="652C91"/>
                        </a:solidFill>
                        <a:latin typeface="+mn-lt"/>
                        <a:cs typeface="Arial" panose="020B0604020202020204" pitchFamily="34" charset="0"/>
                      </a:endParaRPr>
                    </a:p>
                  </a:txBody>
                  <a:tcPr marL="0" marR="0" marT="0" marB="0" anchor="ctr"/>
                </a:tc>
                <a:tc>
                  <a:txBody>
                    <a:bodyPr/>
                    <a:lstStyle/>
                    <a:p>
                      <a:pPr algn="ctr"/>
                      <a:r>
                        <a:rPr lang="en-GB" sz="1100" b="0">
                          <a:solidFill>
                            <a:srgbClr val="652C91"/>
                          </a:solidFill>
                          <a:latin typeface="+mn-lt"/>
                        </a:rPr>
                        <a:t>95/192 (49.5)</a:t>
                      </a:r>
                      <a:endParaRPr lang="en-GB" sz="1100" b="0">
                        <a:solidFill>
                          <a:srgbClr val="652C91"/>
                        </a:solidFill>
                        <a:latin typeface="+mn-lt"/>
                        <a:cs typeface="Arial" panose="020B0604020202020204" pitchFamily="34" charset="0"/>
                      </a:endParaRPr>
                    </a:p>
                  </a:txBody>
                  <a:tcPr marL="0" marR="0" marT="0" marB="0" anchor="ctr"/>
                </a:tc>
                <a:extLst>
                  <a:ext uri="{0D108BD9-81ED-4DB2-BD59-A6C34878D82A}">
                    <a16:rowId xmlns:a16="http://schemas.microsoft.com/office/drawing/2014/main" val="274455841"/>
                  </a:ext>
                </a:extLst>
              </a:tr>
              <a:tr h="2312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a:solidFill>
                            <a:schemeClr val="bg1">
                              <a:lumMod val="50000"/>
                            </a:schemeClr>
                          </a:solidFill>
                          <a:latin typeface="+mn-lt"/>
                        </a:rPr>
                        <a:t>Placebo + CP</a:t>
                      </a:r>
                      <a:endParaRPr lang="en-GB" sz="1100" b="1">
                        <a:solidFill>
                          <a:schemeClr val="bg1">
                            <a:lumMod val="50000"/>
                          </a:schemeClr>
                        </a:solidFill>
                        <a:latin typeface="+mn-lt"/>
                        <a:cs typeface="Arial" panose="020B0604020202020204" pitchFamily="34" charset="0"/>
                      </a:endParaRPr>
                    </a:p>
                  </a:txBody>
                  <a:tcPr marT="0" marB="0" anchor="ctr"/>
                </a:tc>
                <a:tc>
                  <a:txBody>
                    <a:bodyPr/>
                    <a:lstStyle/>
                    <a:p>
                      <a:pPr algn="ctr"/>
                      <a:r>
                        <a:rPr lang="en-GB" sz="1100" b="1">
                          <a:solidFill>
                            <a:schemeClr val="bg1">
                              <a:lumMod val="50000"/>
                            </a:schemeClr>
                          </a:solidFill>
                          <a:latin typeface="+mn-lt"/>
                        </a:rPr>
                        <a:t>8.3  (7.6–9.8)</a:t>
                      </a:r>
                      <a:endParaRPr lang="en-GB" sz="1100" b="1">
                        <a:solidFill>
                          <a:schemeClr val="bg1">
                            <a:lumMod val="50000"/>
                          </a:schemeClr>
                        </a:solidFill>
                        <a:latin typeface="+mn-lt"/>
                        <a:cs typeface="Arial" panose="020B0604020202020204" pitchFamily="34" charset="0"/>
                      </a:endParaRPr>
                    </a:p>
                  </a:txBody>
                  <a:tcPr marL="0" marR="0" marT="0" marB="0" anchor="ctr"/>
                </a:tc>
                <a:tc>
                  <a:txBody>
                    <a:bodyPr/>
                    <a:lstStyle/>
                    <a:p>
                      <a:pPr algn="ctr"/>
                      <a:r>
                        <a:rPr lang="en-GB" sz="1100" b="0">
                          <a:solidFill>
                            <a:schemeClr val="bg1">
                              <a:lumMod val="50000"/>
                            </a:schemeClr>
                          </a:solidFill>
                          <a:latin typeface="+mn-lt"/>
                        </a:rPr>
                        <a:t>69/99 (69.7)</a:t>
                      </a:r>
                      <a:endParaRPr lang="en-GB" sz="1100" b="0">
                        <a:solidFill>
                          <a:schemeClr val="bg1">
                            <a:lumMod val="50000"/>
                          </a:schemeClr>
                        </a:solidFill>
                        <a:latin typeface="+mn-lt"/>
                        <a:cs typeface="Arial" panose="020B0604020202020204" pitchFamily="34" charset="0"/>
                      </a:endParaRPr>
                    </a:p>
                  </a:txBody>
                  <a:tcPr marL="0" marR="0" marT="0" marB="0" anchor="ctr"/>
                </a:tc>
                <a:extLst>
                  <a:ext uri="{0D108BD9-81ED-4DB2-BD59-A6C34878D82A}">
                    <a16:rowId xmlns:a16="http://schemas.microsoft.com/office/drawing/2014/main" val="4224173015"/>
                  </a:ext>
                </a:extLst>
              </a:tr>
              <a:tr h="2312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a:latin typeface="+mn-lt"/>
                        </a:rPr>
                        <a:t>PFS maturity</a:t>
                      </a:r>
                      <a:endParaRPr lang="en-GB" sz="1100" b="1" baseline="30000">
                        <a:latin typeface="+mn-lt"/>
                        <a:cs typeface="Arial" panose="020B0604020202020204" pitchFamily="34" charset="0"/>
                      </a:endParaRPr>
                    </a:p>
                  </a:txBody>
                  <a:tcPr marT="0" marB="0" anchor="ctr"/>
                </a:tc>
                <a:tc>
                  <a:txBody>
                    <a:bodyPr/>
                    <a:lstStyle/>
                    <a:p>
                      <a:pPr algn="ctr"/>
                      <a:endParaRPr lang="en-GB" sz="1100" b="1">
                        <a:latin typeface="+mn-lt"/>
                        <a:cs typeface="Arial" panose="020B0604020202020204" pitchFamily="34" charset="0"/>
                      </a:endParaRP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a:solidFill>
                            <a:schemeClr val="tx1"/>
                          </a:solidFill>
                          <a:latin typeface="+mn-lt"/>
                        </a:rPr>
                        <a:t> 164/291 (56.4)</a:t>
                      </a:r>
                      <a:endParaRPr lang="en-GB" sz="1100" b="0">
                        <a:solidFill>
                          <a:srgbClr val="652C91"/>
                        </a:solidFill>
                        <a:latin typeface="+mn-lt"/>
                        <a:cs typeface="Arial" panose="020B0604020202020204" pitchFamily="34" charset="0"/>
                      </a:endParaRPr>
                    </a:p>
                  </a:txBody>
                  <a:tcPr marT="0" marB="0" anchor="ctr"/>
                </a:tc>
                <a:extLst>
                  <a:ext uri="{0D108BD9-81ED-4DB2-BD59-A6C34878D82A}">
                    <a16:rowId xmlns:a16="http://schemas.microsoft.com/office/drawing/2014/main" val="1813254573"/>
                  </a:ext>
                </a:extLst>
              </a:tr>
            </a:tbl>
          </a:graphicData>
        </a:graphic>
      </p:graphicFrame>
      <p:sp>
        <p:nvSpPr>
          <p:cNvPr id="2931" name="Rectangle: Rounded Corners 2930">
            <a:extLst>
              <a:ext uri="{FF2B5EF4-FFF2-40B4-BE49-F238E27FC236}">
                <a16:creationId xmlns:a16="http://schemas.microsoft.com/office/drawing/2014/main" id="{E8A92B4B-B6B5-BF2C-8DAE-3052E3C695A1}"/>
              </a:ext>
            </a:extLst>
          </p:cNvPr>
          <p:cNvSpPr/>
          <p:nvPr/>
        </p:nvSpPr>
        <p:spPr>
          <a:xfrm>
            <a:off x="846803" y="4150739"/>
            <a:ext cx="1311456" cy="595408"/>
          </a:xfrm>
          <a:prstGeom prst="roundRect">
            <a:avLst/>
          </a:prstGeom>
          <a:solidFill>
            <a:srgbClr val="F4EAF6"/>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200" b="1" i="0" u="none" strike="noStrike" kern="1200" cap="none" spc="0" normalizeH="0" baseline="0" noProof="0">
              <a:ln>
                <a:noFill/>
              </a:ln>
              <a:solidFill>
                <a:srgbClr val="FFFFFF"/>
              </a:solidFill>
              <a:effectLst/>
              <a:uLnTx/>
              <a:uFillTx/>
              <a:latin typeface="Calibri"/>
              <a:ea typeface="+mn-ea"/>
              <a:cs typeface="+mn-cs"/>
            </a:endParaRPr>
          </a:p>
        </p:txBody>
      </p:sp>
      <p:sp>
        <p:nvSpPr>
          <p:cNvPr id="2660" name="Freeform 154">
            <a:extLst>
              <a:ext uri="{FF2B5EF4-FFF2-40B4-BE49-F238E27FC236}">
                <a16:creationId xmlns:a16="http://schemas.microsoft.com/office/drawing/2014/main" id="{430ABF8E-F151-0F22-EB5D-875194CA40CA}"/>
              </a:ext>
            </a:extLst>
          </p:cNvPr>
          <p:cNvSpPr/>
          <p:nvPr/>
        </p:nvSpPr>
        <p:spPr>
          <a:xfrm>
            <a:off x="1113014" y="2803762"/>
            <a:ext cx="40180" cy="1081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61" name="Freeform 155">
            <a:extLst>
              <a:ext uri="{FF2B5EF4-FFF2-40B4-BE49-F238E27FC236}">
                <a16:creationId xmlns:a16="http://schemas.microsoft.com/office/drawing/2014/main" id="{2CB98C79-07FD-9177-570F-3C73306C78D2}"/>
              </a:ext>
            </a:extLst>
          </p:cNvPr>
          <p:cNvSpPr/>
          <p:nvPr/>
        </p:nvSpPr>
        <p:spPr>
          <a:xfrm>
            <a:off x="1133648" y="2779108"/>
            <a:ext cx="9049" cy="46712"/>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62" name="Freeform 156">
            <a:extLst>
              <a:ext uri="{FF2B5EF4-FFF2-40B4-BE49-F238E27FC236}">
                <a16:creationId xmlns:a16="http://schemas.microsoft.com/office/drawing/2014/main" id="{2479A4B5-E534-B8AE-B89A-DC8B766BF06D}"/>
              </a:ext>
            </a:extLst>
          </p:cNvPr>
          <p:cNvSpPr/>
          <p:nvPr/>
        </p:nvSpPr>
        <p:spPr>
          <a:xfrm>
            <a:off x="1127133" y="2814143"/>
            <a:ext cx="39094" cy="1081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63" name="Freeform 157">
            <a:extLst>
              <a:ext uri="{FF2B5EF4-FFF2-40B4-BE49-F238E27FC236}">
                <a16:creationId xmlns:a16="http://schemas.microsoft.com/office/drawing/2014/main" id="{6B406477-1218-F62B-8750-A02CC1817E31}"/>
              </a:ext>
            </a:extLst>
          </p:cNvPr>
          <p:cNvSpPr/>
          <p:nvPr/>
        </p:nvSpPr>
        <p:spPr>
          <a:xfrm>
            <a:off x="1145593" y="2790786"/>
            <a:ext cx="9049"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64" name="Freeform 158">
            <a:extLst>
              <a:ext uri="{FF2B5EF4-FFF2-40B4-BE49-F238E27FC236}">
                <a16:creationId xmlns:a16="http://schemas.microsoft.com/office/drawing/2014/main" id="{936C96E1-6B2C-9764-DFFE-EB4DE00EAB25}"/>
              </a:ext>
            </a:extLst>
          </p:cNvPr>
          <p:cNvSpPr/>
          <p:nvPr/>
        </p:nvSpPr>
        <p:spPr>
          <a:xfrm>
            <a:off x="1208578" y="2840093"/>
            <a:ext cx="40180" cy="1081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65" name="Freeform 159">
            <a:extLst>
              <a:ext uri="{FF2B5EF4-FFF2-40B4-BE49-F238E27FC236}">
                <a16:creationId xmlns:a16="http://schemas.microsoft.com/office/drawing/2014/main" id="{9A1EA3AF-3F2D-7FC8-2E7E-0B3871F9AB4F}"/>
              </a:ext>
            </a:extLst>
          </p:cNvPr>
          <p:cNvSpPr/>
          <p:nvPr/>
        </p:nvSpPr>
        <p:spPr>
          <a:xfrm>
            <a:off x="1228123" y="2815440"/>
            <a:ext cx="9049" cy="46712"/>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66" name="Freeform 160">
            <a:extLst>
              <a:ext uri="{FF2B5EF4-FFF2-40B4-BE49-F238E27FC236}">
                <a16:creationId xmlns:a16="http://schemas.microsoft.com/office/drawing/2014/main" id="{0309C8E3-DD3B-1BF4-CEC8-8CA8BE4E7BEE}"/>
              </a:ext>
            </a:extLst>
          </p:cNvPr>
          <p:cNvSpPr/>
          <p:nvPr/>
        </p:nvSpPr>
        <p:spPr>
          <a:xfrm>
            <a:off x="1221608" y="2840093"/>
            <a:ext cx="39094" cy="10813"/>
          </a:xfrm>
          <a:custGeom>
            <a:avLst/>
            <a:gdLst>
              <a:gd name="connsiteX0" fmla="*/ 0 w 39877"/>
              <a:gd name="connsiteY0" fmla="*/ 0 h 9233"/>
              <a:gd name="connsiteX1" fmla="*/ 39878 w 39877"/>
              <a:gd name="connsiteY1" fmla="*/ 0 h 9233"/>
            </a:gdLst>
            <a:ahLst/>
            <a:cxnLst>
              <a:cxn ang="0">
                <a:pos x="connsiteX0" y="connsiteY0"/>
              </a:cxn>
              <a:cxn ang="0">
                <a:pos x="connsiteX1" y="connsiteY1"/>
              </a:cxn>
            </a:cxnLst>
            <a:rect l="l" t="t" r="r" b="b"/>
            <a:pathLst>
              <a:path w="39877" h="9233">
                <a:moveTo>
                  <a:pt x="0" y="0"/>
                </a:moveTo>
                <a:lnTo>
                  <a:pt x="39878" y="0"/>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67" name="Freeform 161">
            <a:extLst>
              <a:ext uri="{FF2B5EF4-FFF2-40B4-BE49-F238E27FC236}">
                <a16:creationId xmlns:a16="http://schemas.microsoft.com/office/drawing/2014/main" id="{61C7A19E-6F32-3266-2001-7C03EA039B9E}"/>
              </a:ext>
            </a:extLst>
          </p:cNvPr>
          <p:cNvSpPr/>
          <p:nvPr/>
        </p:nvSpPr>
        <p:spPr>
          <a:xfrm>
            <a:off x="1241156" y="2815440"/>
            <a:ext cx="9049" cy="46712"/>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68" name="Freeform 162">
            <a:extLst>
              <a:ext uri="{FF2B5EF4-FFF2-40B4-BE49-F238E27FC236}">
                <a16:creationId xmlns:a16="http://schemas.microsoft.com/office/drawing/2014/main" id="{FC869B75-A4D2-3F72-16C9-C7466B3B58DA}"/>
              </a:ext>
            </a:extLst>
          </p:cNvPr>
          <p:cNvSpPr/>
          <p:nvPr/>
        </p:nvSpPr>
        <p:spPr>
          <a:xfrm>
            <a:off x="1257444" y="2851772"/>
            <a:ext cx="39094" cy="1081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69" name="Freeform 163">
            <a:extLst>
              <a:ext uri="{FF2B5EF4-FFF2-40B4-BE49-F238E27FC236}">
                <a16:creationId xmlns:a16="http://schemas.microsoft.com/office/drawing/2014/main" id="{B46DDACA-10A2-BBEC-1E24-F8A39C102946}"/>
              </a:ext>
            </a:extLst>
          </p:cNvPr>
          <p:cNvSpPr/>
          <p:nvPr/>
        </p:nvSpPr>
        <p:spPr>
          <a:xfrm>
            <a:off x="1275905" y="2828416"/>
            <a:ext cx="9049" cy="46712"/>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70" name="Freeform 164">
            <a:extLst>
              <a:ext uri="{FF2B5EF4-FFF2-40B4-BE49-F238E27FC236}">
                <a16:creationId xmlns:a16="http://schemas.microsoft.com/office/drawing/2014/main" id="{225ADFDA-3B31-2E42-5C9E-C87C34718D98}"/>
              </a:ext>
            </a:extLst>
          </p:cNvPr>
          <p:cNvSpPr/>
          <p:nvPr/>
        </p:nvSpPr>
        <p:spPr>
          <a:xfrm>
            <a:off x="1278077" y="2863450"/>
            <a:ext cx="40180" cy="1081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71" name="Freeform 165">
            <a:extLst>
              <a:ext uri="{FF2B5EF4-FFF2-40B4-BE49-F238E27FC236}">
                <a16:creationId xmlns:a16="http://schemas.microsoft.com/office/drawing/2014/main" id="{6C263832-697D-E47D-321A-94FF10D2D930}"/>
              </a:ext>
            </a:extLst>
          </p:cNvPr>
          <p:cNvSpPr/>
          <p:nvPr/>
        </p:nvSpPr>
        <p:spPr>
          <a:xfrm>
            <a:off x="1297624" y="2840093"/>
            <a:ext cx="9049"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74" name="Freeform 204">
            <a:extLst>
              <a:ext uri="{FF2B5EF4-FFF2-40B4-BE49-F238E27FC236}">
                <a16:creationId xmlns:a16="http://schemas.microsoft.com/office/drawing/2014/main" id="{A853293A-6B98-1832-952A-5845C38B4D70}"/>
              </a:ext>
            </a:extLst>
          </p:cNvPr>
          <p:cNvSpPr/>
          <p:nvPr/>
        </p:nvSpPr>
        <p:spPr>
          <a:xfrm>
            <a:off x="1073957" y="2727117"/>
            <a:ext cx="40184" cy="10799"/>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rgbClr val="8F1524"/>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75" name="Freeform 205">
            <a:extLst>
              <a:ext uri="{FF2B5EF4-FFF2-40B4-BE49-F238E27FC236}">
                <a16:creationId xmlns:a16="http://schemas.microsoft.com/office/drawing/2014/main" id="{5A0E697B-4F22-FD0C-F78D-9E4FE6CC6960}"/>
              </a:ext>
            </a:extLst>
          </p:cNvPr>
          <p:cNvSpPr/>
          <p:nvPr/>
        </p:nvSpPr>
        <p:spPr>
          <a:xfrm>
            <a:off x="1094591" y="2703792"/>
            <a:ext cx="9050" cy="47946"/>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rgbClr val="8F1524"/>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76" name="Freeform 207">
            <a:extLst>
              <a:ext uri="{FF2B5EF4-FFF2-40B4-BE49-F238E27FC236}">
                <a16:creationId xmlns:a16="http://schemas.microsoft.com/office/drawing/2014/main" id="{79F25359-E905-8C4D-8075-6BFFDC6EA8A1}"/>
              </a:ext>
            </a:extLst>
          </p:cNvPr>
          <p:cNvSpPr/>
          <p:nvPr/>
        </p:nvSpPr>
        <p:spPr>
          <a:xfrm>
            <a:off x="1250985" y="2856701"/>
            <a:ext cx="9050" cy="47946"/>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77" name="Freeform 113">
            <a:extLst>
              <a:ext uri="{FF2B5EF4-FFF2-40B4-BE49-F238E27FC236}">
                <a16:creationId xmlns:a16="http://schemas.microsoft.com/office/drawing/2014/main" id="{6192A6A1-C6EE-AC6C-E576-1E7DE07B4BCD}"/>
              </a:ext>
            </a:extLst>
          </p:cNvPr>
          <p:cNvSpPr/>
          <p:nvPr/>
        </p:nvSpPr>
        <p:spPr>
          <a:xfrm>
            <a:off x="4306750" y="4201246"/>
            <a:ext cx="39094" cy="1081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78" name="Freeform 114">
            <a:extLst>
              <a:ext uri="{FF2B5EF4-FFF2-40B4-BE49-F238E27FC236}">
                <a16:creationId xmlns:a16="http://schemas.microsoft.com/office/drawing/2014/main" id="{0E9CEEA0-AB1F-D175-7F74-84CD55C6DBC2}"/>
              </a:ext>
            </a:extLst>
          </p:cNvPr>
          <p:cNvSpPr/>
          <p:nvPr/>
        </p:nvSpPr>
        <p:spPr>
          <a:xfrm>
            <a:off x="4325211" y="4176593"/>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79" name="Freeform 115">
            <a:extLst>
              <a:ext uri="{FF2B5EF4-FFF2-40B4-BE49-F238E27FC236}">
                <a16:creationId xmlns:a16="http://schemas.microsoft.com/office/drawing/2014/main" id="{54D73FAF-1B42-9CC5-A6E2-5D75797034D1}"/>
              </a:ext>
            </a:extLst>
          </p:cNvPr>
          <p:cNvSpPr/>
          <p:nvPr/>
        </p:nvSpPr>
        <p:spPr>
          <a:xfrm>
            <a:off x="4483757" y="4201246"/>
            <a:ext cx="39094" cy="1081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80" name="Freeform 116">
            <a:extLst>
              <a:ext uri="{FF2B5EF4-FFF2-40B4-BE49-F238E27FC236}">
                <a16:creationId xmlns:a16="http://schemas.microsoft.com/office/drawing/2014/main" id="{2DD66AFA-C408-FFD0-F356-F3E2C51ACD81}"/>
              </a:ext>
            </a:extLst>
          </p:cNvPr>
          <p:cNvSpPr/>
          <p:nvPr/>
        </p:nvSpPr>
        <p:spPr>
          <a:xfrm>
            <a:off x="4503305" y="4176593"/>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81" name="Freeform 117">
            <a:extLst>
              <a:ext uri="{FF2B5EF4-FFF2-40B4-BE49-F238E27FC236}">
                <a16:creationId xmlns:a16="http://schemas.microsoft.com/office/drawing/2014/main" id="{3303DACD-49E1-0DDD-B60C-E89F4E617825}"/>
              </a:ext>
            </a:extLst>
          </p:cNvPr>
          <p:cNvSpPr/>
          <p:nvPr/>
        </p:nvSpPr>
        <p:spPr>
          <a:xfrm>
            <a:off x="4527194" y="4201246"/>
            <a:ext cx="39094" cy="1081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82" name="Freeform 118">
            <a:extLst>
              <a:ext uri="{FF2B5EF4-FFF2-40B4-BE49-F238E27FC236}">
                <a16:creationId xmlns:a16="http://schemas.microsoft.com/office/drawing/2014/main" id="{4D0987A5-3F72-15E5-5120-9FFEE6CB22E1}"/>
              </a:ext>
            </a:extLst>
          </p:cNvPr>
          <p:cNvSpPr/>
          <p:nvPr/>
        </p:nvSpPr>
        <p:spPr>
          <a:xfrm>
            <a:off x="4546742" y="4176593"/>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83" name="Freeform 228">
            <a:extLst>
              <a:ext uri="{FF2B5EF4-FFF2-40B4-BE49-F238E27FC236}">
                <a16:creationId xmlns:a16="http://schemas.microsoft.com/office/drawing/2014/main" id="{A120509C-EE9F-5C89-E9D7-53A2C2C659F3}"/>
              </a:ext>
            </a:extLst>
          </p:cNvPr>
          <p:cNvSpPr/>
          <p:nvPr/>
        </p:nvSpPr>
        <p:spPr>
          <a:xfrm>
            <a:off x="2950668" y="4276934"/>
            <a:ext cx="39098" cy="10798"/>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84" name="Freeform 229">
            <a:extLst>
              <a:ext uri="{FF2B5EF4-FFF2-40B4-BE49-F238E27FC236}">
                <a16:creationId xmlns:a16="http://schemas.microsoft.com/office/drawing/2014/main" id="{57199F19-3A8E-FB2E-EBAA-00A131CE78AE}"/>
              </a:ext>
            </a:extLst>
          </p:cNvPr>
          <p:cNvSpPr/>
          <p:nvPr/>
        </p:nvSpPr>
        <p:spPr>
          <a:xfrm>
            <a:off x="2970217" y="4252314"/>
            <a:ext cx="9050" cy="46649"/>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85" name="Freeform 230">
            <a:extLst>
              <a:ext uri="{FF2B5EF4-FFF2-40B4-BE49-F238E27FC236}">
                <a16:creationId xmlns:a16="http://schemas.microsoft.com/office/drawing/2014/main" id="{C7B766A4-C781-2B4B-D2D2-00052A7EF188}"/>
              </a:ext>
            </a:extLst>
          </p:cNvPr>
          <p:cNvSpPr/>
          <p:nvPr/>
        </p:nvSpPr>
        <p:spPr>
          <a:xfrm>
            <a:off x="3010402" y="4276934"/>
            <a:ext cx="40184" cy="10798"/>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86" name="Freeform 231">
            <a:extLst>
              <a:ext uri="{FF2B5EF4-FFF2-40B4-BE49-F238E27FC236}">
                <a16:creationId xmlns:a16="http://schemas.microsoft.com/office/drawing/2014/main" id="{1400ED95-9139-6302-FEC7-4C155DBCF03A}"/>
              </a:ext>
            </a:extLst>
          </p:cNvPr>
          <p:cNvSpPr/>
          <p:nvPr/>
        </p:nvSpPr>
        <p:spPr>
          <a:xfrm>
            <a:off x="3031036" y="4252314"/>
            <a:ext cx="9050" cy="46649"/>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87" name="Freeform 7">
            <a:extLst>
              <a:ext uri="{FF2B5EF4-FFF2-40B4-BE49-F238E27FC236}">
                <a16:creationId xmlns:a16="http://schemas.microsoft.com/office/drawing/2014/main" id="{76D84870-BFEB-03C1-E298-6FA6670BE310}"/>
              </a:ext>
            </a:extLst>
          </p:cNvPr>
          <p:cNvSpPr/>
          <p:nvPr/>
        </p:nvSpPr>
        <p:spPr>
          <a:xfrm>
            <a:off x="3014488" y="3871663"/>
            <a:ext cx="40180" cy="1081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88" name="Freeform 8">
            <a:extLst>
              <a:ext uri="{FF2B5EF4-FFF2-40B4-BE49-F238E27FC236}">
                <a16:creationId xmlns:a16="http://schemas.microsoft.com/office/drawing/2014/main" id="{505DC7E6-D00E-5893-A826-67DBE7D4F59B}"/>
              </a:ext>
            </a:extLst>
          </p:cNvPr>
          <p:cNvSpPr/>
          <p:nvPr/>
        </p:nvSpPr>
        <p:spPr>
          <a:xfrm>
            <a:off x="3035120" y="3847010"/>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89" name="Freeform 9">
            <a:extLst>
              <a:ext uri="{FF2B5EF4-FFF2-40B4-BE49-F238E27FC236}">
                <a16:creationId xmlns:a16="http://schemas.microsoft.com/office/drawing/2014/main" id="{5370DB4E-5EAC-BB40-BD59-1B4B49CACA7F}"/>
              </a:ext>
            </a:extLst>
          </p:cNvPr>
          <p:cNvSpPr/>
          <p:nvPr/>
        </p:nvSpPr>
        <p:spPr>
          <a:xfrm>
            <a:off x="3019916" y="3871663"/>
            <a:ext cx="39094" cy="1081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90" name="Freeform 10">
            <a:extLst>
              <a:ext uri="{FF2B5EF4-FFF2-40B4-BE49-F238E27FC236}">
                <a16:creationId xmlns:a16="http://schemas.microsoft.com/office/drawing/2014/main" id="{702910C0-48AA-8CCF-9AE7-B2B3790ADABC}"/>
              </a:ext>
            </a:extLst>
          </p:cNvPr>
          <p:cNvSpPr/>
          <p:nvPr/>
        </p:nvSpPr>
        <p:spPr>
          <a:xfrm>
            <a:off x="3039464" y="3847010"/>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91" name="Freeform 11">
            <a:extLst>
              <a:ext uri="{FF2B5EF4-FFF2-40B4-BE49-F238E27FC236}">
                <a16:creationId xmlns:a16="http://schemas.microsoft.com/office/drawing/2014/main" id="{08FDDE58-EF75-CDED-7A60-A695850F3590}"/>
              </a:ext>
            </a:extLst>
          </p:cNvPr>
          <p:cNvSpPr/>
          <p:nvPr/>
        </p:nvSpPr>
        <p:spPr>
          <a:xfrm>
            <a:off x="3028605" y="3871663"/>
            <a:ext cx="39094" cy="1081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92" name="Freeform 12">
            <a:extLst>
              <a:ext uri="{FF2B5EF4-FFF2-40B4-BE49-F238E27FC236}">
                <a16:creationId xmlns:a16="http://schemas.microsoft.com/office/drawing/2014/main" id="{602D7731-D6F0-F707-0DC7-A92E521E0491}"/>
              </a:ext>
            </a:extLst>
          </p:cNvPr>
          <p:cNvSpPr/>
          <p:nvPr/>
        </p:nvSpPr>
        <p:spPr>
          <a:xfrm>
            <a:off x="3048152" y="3847010"/>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93" name="Freeform 13">
            <a:extLst>
              <a:ext uri="{FF2B5EF4-FFF2-40B4-BE49-F238E27FC236}">
                <a16:creationId xmlns:a16="http://schemas.microsoft.com/office/drawing/2014/main" id="{793149A0-E475-10CF-39B5-E634430BC7E1}"/>
              </a:ext>
            </a:extLst>
          </p:cNvPr>
          <p:cNvSpPr/>
          <p:nvPr/>
        </p:nvSpPr>
        <p:spPr>
          <a:xfrm>
            <a:off x="3032949" y="3885936"/>
            <a:ext cx="39094" cy="1081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94" name="Freeform 14">
            <a:extLst>
              <a:ext uri="{FF2B5EF4-FFF2-40B4-BE49-F238E27FC236}">
                <a16:creationId xmlns:a16="http://schemas.microsoft.com/office/drawing/2014/main" id="{08A7E4CD-8D64-84B3-6A0D-09EE340DE719}"/>
              </a:ext>
            </a:extLst>
          </p:cNvPr>
          <p:cNvSpPr/>
          <p:nvPr/>
        </p:nvSpPr>
        <p:spPr>
          <a:xfrm>
            <a:off x="3052495" y="3862580"/>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95" name="Freeform 15">
            <a:extLst>
              <a:ext uri="{FF2B5EF4-FFF2-40B4-BE49-F238E27FC236}">
                <a16:creationId xmlns:a16="http://schemas.microsoft.com/office/drawing/2014/main" id="{50C22FA2-EECC-289A-8B9B-7B88A5412629}"/>
              </a:ext>
            </a:extLst>
          </p:cNvPr>
          <p:cNvSpPr/>
          <p:nvPr/>
        </p:nvSpPr>
        <p:spPr>
          <a:xfrm>
            <a:off x="3037293" y="3902805"/>
            <a:ext cx="39094" cy="10813"/>
          </a:xfrm>
          <a:custGeom>
            <a:avLst/>
            <a:gdLst>
              <a:gd name="connsiteX0" fmla="*/ 0 w 39877"/>
              <a:gd name="connsiteY0" fmla="*/ 0 h 9233"/>
              <a:gd name="connsiteX1" fmla="*/ 39878 w 39877"/>
              <a:gd name="connsiteY1" fmla="*/ 0 h 9233"/>
            </a:gdLst>
            <a:ahLst/>
            <a:cxnLst>
              <a:cxn ang="0">
                <a:pos x="connsiteX0" y="connsiteY0"/>
              </a:cxn>
              <a:cxn ang="0">
                <a:pos x="connsiteX1" y="connsiteY1"/>
              </a:cxn>
            </a:cxnLst>
            <a:rect l="l" t="t" r="r" b="b"/>
            <a:pathLst>
              <a:path w="39877" h="9233">
                <a:moveTo>
                  <a:pt x="0" y="0"/>
                </a:moveTo>
                <a:lnTo>
                  <a:pt x="39878" y="0"/>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96" name="Freeform 16">
            <a:extLst>
              <a:ext uri="{FF2B5EF4-FFF2-40B4-BE49-F238E27FC236}">
                <a16:creationId xmlns:a16="http://schemas.microsoft.com/office/drawing/2014/main" id="{B47927D4-577C-7678-39A4-AD0E8F7BFE96}"/>
              </a:ext>
            </a:extLst>
          </p:cNvPr>
          <p:cNvSpPr/>
          <p:nvPr/>
        </p:nvSpPr>
        <p:spPr>
          <a:xfrm>
            <a:off x="3056839" y="3878152"/>
            <a:ext cx="9048" cy="46712"/>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97" name="Freeform 17">
            <a:extLst>
              <a:ext uri="{FF2B5EF4-FFF2-40B4-BE49-F238E27FC236}">
                <a16:creationId xmlns:a16="http://schemas.microsoft.com/office/drawing/2014/main" id="{BA13DDBE-D112-7E88-B6ED-8B788B8844AA}"/>
              </a:ext>
            </a:extLst>
          </p:cNvPr>
          <p:cNvSpPr/>
          <p:nvPr/>
        </p:nvSpPr>
        <p:spPr>
          <a:xfrm>
            <a:off x="3037293" y="3902805"/>
            <a:ext cx="39094" cy="10813"/>
          </a:xfrm>
          <a:custGeom>
            <a:avLst/>
            <a:gdLst>
              <a:gd name="connsiteX0" fmla="*/ 0 w 39877"/>
              <a:gd name="connsiteY0" fmla="*/ 0 h 9233"/>
              <a:gd name="connsiteX1" fmla="*/ 39878 w 39877"/>
              <a:gd name="connsiteY1" fmla="*/ 0 h 9233"/>
            </a:gdLst>
            <a:ahLst/>
            <a:cxnLst>
              <a:cxn ang="0">
                <a:pos x="connsiteX0" y="connsiteY0"/>
              </a:cxn>
              <a:cxn ang="0">
                <a:pos x="connsiteX1" y="connsiteY1"/>
              </a:cxn>
            </a:cxnLst>
            <a:rect l="l" t="t" r="r" b="b"/>
            <a:pathLst>
              <a:path w="39877" h="9233">
                <a:moveTo>
                  <a:pt x="0" y="0"/>
                </a:moveTo>
                <a:lnTo>
                  <a:pt x="39878" y="0"/>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98" name="Freeform 18">
            <a:extLst>
              <a:ext uri="{FF2B5EF4-FFF2-40B4-BE49-F238E27FC236}">
                <a16:creationId xmlns:a16="http://schemas.microsoft.com/office/drawing/2014/main" id="{31C18377-0B4F-99E5-E491-BA800AB91DB5}"/>
              </a:ext>
            </a:extLst>
          </p:cNvPr>
          <p:cNvSpPr/>
          <p:nvPr/>
        </p:nvSpPr>
        <p:spPr>
          <a:xfrm>
            <a:off x="3056839" y="3878152"/>
            <a:ext cx="9048" cy="46712"/>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99" name="Freeform 19">
            <a:extLst>
              <a:ext uri="{FF2B5EF4-FFF2-40B4-BE49-F238E27FC236}">
                <a16:creationId xmlns:a16="http://schemas.microsoft.com/office/drawing/2014/main" id="{E4850D06-8C2E-DD3F-D797-DAD1D60EACF3}"/>
              </a:ext>
            </a:extLst>
          </p:cNvPr>
          <p:cNvSpPr/>
          <p:nvPr/>
        </p:nvSpPr>
        <p:spPr>
          <a:xfrm>
            <a:off x="3037293" y="3902805"/>
            <a:ext cx="39094" cy="10813"/>
          </a:xfrm>
          <a:custGeom>
            <a:avLst/>
            <a:gdLst>
              <a:gd name="connsiteX0" fmla="*/ 0 w 39877"/>
              <a:gd name="connsiteY0" fmla="*/ 0 h 9233"/>
              <a:gd name="connsiteX1" fmla="*/ 39878 w 39877"/>
              <a:gd name="connsiteY1" fmla="*/ 0 h 9233"/>
            </a:gdLst>
            <a:ahLst/>
            <a:cxnLst>
              <a:cxn ang="0">
                <a:pos x="connsiteX0" y="connsiteY0"/>
              </a:cxn>
              <a:cxn ang="0">
                <a:pos x="connsiteX1" y="connsiteY1"/>
              </a:cxn>
            </a:cxnLst>
            <a:rect l="l" t="t" r="r" b="b"/>
            <a:pathLst>
              <a:path w="39877" h="9233">
                <a:moveTo>
                  <a:pt x="0" y="0"/>
                </a:moveTo>
                <a:lnTo>
                  <a:pt x="39878" y="0"/>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00" name="Freeform 20">
            <a:extLst>
              <a:ext uri="{FF2B5EF4-FFF2-40B4-BE49-F238E27FC236}">
                <a16:creationId xmlns:a16="http://schemas.microsoft.com/office/drawing/2014/main" id="{E2FD7482-9B1C-1DF6-CA54-98EF53A12E05}"/>
              </a:ext>
            </a:extLst>
          </p:cNvPr>
          <p:cNvSpPr/>
          <p:nvPr/>
        </p:nvSpPr>
        <p:spPr>
          <a:xfrm>
            <a:off x="3056839" y="3878152"/>
            <a:ext cx="9048" cy="46712"/>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01" name="Freeform 21">
            <a:extLst>
              <a:ext uri="{FF2B5EF4-FFF2-40B4-BE49-F238E27FC236}">
                <a16:creationId xmlns:a16="http://schemas.microsoft.com/office/drawing/2014/main" id="{ADE42574-B01F-FB86-DFF7-D83C5D60D8B6}"/>
              </a:ext>
            </a:extLst>
          </p:cNvPr>
          <p:cNvSpPr/>
          <p:nvPr/>
        </p:nvSpPr>
        <p:spPr>
          <a:xfrm>
            <a:off x="3037293" y="3902805"/>
            <a:ext cx="39094" cy="10813"/>
          </a:xfrm>
          <a:custGeom>
            <a:avLst/>
            <a:gdLst>
              <a:gd name="connsiteX0" fmla="*/ 0 w 39877"/>
              <a:gd name="connsiteY0" fmla="*/ 0 h 9233"/>
              <a:gd name="connsiteX1" fmla="*/ 39878 w 39877"/>
              <a:gd name="connsiteY1" fmla="*/ 0 h 9233"/>
            </a:gdLst>
            <a:ahLst/>
            <a:cxnLst>
              <a:cxn ang="0">
                <a:pos x="connsiteX0" y="connsiteY0"/>
              </a:cxn>
              <a:cxn ang="0">
                <a:pos x="connsiteX1" y="connsiteY1"/>
              </a:cxn>
            </a:cxnLst>
            <a:rect l="l" t="t" r="r" b="b"/>
            <a:pathLst>
              <a:path w="39877" h="9233">
                <a:moveTo>
                  <a:pt x="0" y="0"/>
                </a:moveTo>
                <a:lnTo>
                  <a:pt x="39878" y="0"/>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02" name="Freeform 22">
            <a:extLst>
              <a:ext uri="{FF2B5EF4-FFF2-40B4-BE49-F238E27FC236}">
                <a16:creationId xmlns:a16="http://schemas.microsoft.com/office/drawing/2014/main" id="{ED504A81-72BA-2295-A0BE-9F2C29B23693}"/>
              </a:ext>
            </a:extLst>
          </p:cNvPr>
          <p:cNvSpPr/>
          <p:nvPr/>
        </p:nvSpPr>
        <p:spPr>
          <a:xfrm>
            <a:off x="3056839" y="3878152"/>
            <a:ext cx="9048" cy="46712"/>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03" name="Freeform 23">
            <a:extLst>
              <a:ext uri="{FF2B5EF4-FFF2-40B4-BE49-F238E27FC236}">
                <a16:creationId xmlns:a16="http://schemas.microsoft.com/office/drawing/2014/main" id="{A6BB4E92-DD87-EA5D-BA37-8B8A4D40558B}"/>
              </a:ext>
            </a:extLst>
          </p:cNvPr>
          <p:cNvSpPr/>
          <p:nvPr/>
        </p:nvSpPr>
        <p:spPr>
          <a:xfrm>
            <a:off x="3037293" y="3902805"/>
            <a:ext cx="39094" cy="10813"/>
          </a:xfrm>
          <a:custGeom>
            <a:avLst/>
            <a:gdLst>
              <a:gd name="connsiteX0" fmla="*/ 0 w 39877"/>
              <a:gd name="connsiteY0" fmla="*/ 0 h 9233"/>
              <a:gd name="connsiteX1" fmla="*/ 39878 w 39877"/>
              <a:gd name="connsiteY1" fmla="*/ 0 h 9233"/>
            </a:gdLst>
            <a:ahLst/>
            <a:cxnLst>
              <a:cxn ang="0">
                <a:pos x="connsiteX0" y="connsiteY0"/>
              </a:cxn>
              <a:cxn ang="0">
                <a:pos x="connsiteX1" y="connsiteY1"/>
              </a:cxn>
            </a:cxnLst>
            <a:rect l="l" t="t" r="r" b="b"/>
            <a:pathLst>
              <a:path w="39877" h="9233">
                <a:moveTo>
                  <a:pt x="0" y="0"/>
                </a:moveTo>
                <a:lnTo>
                  <a:pt x="39878" y="0"/>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04" name="Freeform 24">
            <a:extLst>
              <a:ext uri="{FF2B5EF4-FFF2-40B4-BE49-F238E27FC236}">
                <a16:creationId xmlns:a16="http://schemas.microsoft.com/office/drawing/2014/main" id="{00480700-3C3C-20D5-5B96-C165AE51AC7A}"/>
              </a:ext>
            </a:extLst>
          </p:cNvPr>
          <p:cNvSpPr/>
          <p:nvPr/>
        </p:nvSpPr>
        <p:spPr>
          <a:xfrm>
            <a:off x="3056839" y="3878152"/>
            <a:ext cx="9048" cy="46712"/>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05" name="Freeform 25">
            <a:extLst>
              <a:ext uri="{FF2B5EF4-FFF2-40B4-BE49-F238E27FC236}">
                <a16:creationId xmlns:a16="http://schemas.microsoft.com/office/drawing/2014/main" id="{B40E8022-D5E7-4C47-D1FD-FD76D4CD3230}"/>
              </a:ext>
            </a:extLst>
          </p:cNvPr>
          <p:cNvSpPr/>
          <p:nvPr/>
        </p:nvSpPr>
        <p:spPr>
          <a:xfrm>
            <a:off x="3037293" y="3902805"/>
            <a:ext cx="39094" cy="10813"/>
          </a:xfrm>
          <a:custGeom>
            <a:avLst/>
            <a:gdLst>
              <a:gd name="connsiteX0" fmla="*/ 0 w 39877"/>
              <a:gd name="connsiteY0" fmla="*/ 0 h 9233"/>
              <a:gd name="connsiteX1" fmla="*/ 39878 w 39877"/>
              <a:gd name="connsiteY1" fmla="*/ 0 h 9233"/>
            </a:gdLst>
            <a:ahLst/>
            <a:cxnLst>
              <a:cxn ang="0">
                <a:pos x="connsiteX0" y="connsiteY0"/>
              </a:cxn>
              <a:cxn ang="0">
                <a:pos x="connsiteX1" y="connsiteY1"/>
              </a:cxn>
            </a:cxnLst>
            <a:rect l="l" t="t" r="r" b="b"/>
            <a:pathLst>
              <a:path w="39877" h="9233">
                <a:moveTo>
                  <a:pt x="0" y="0"/>
                </a:moveTo>
                <a:lnTo>
                  <a:pt x="39878" y="0"/>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06" name="Freeform 26">
            <a:extLst>
              <a:ext uri="{FF2B5EF4-FFF2-40B4-BE49-F238E27FC236}">
                <a16:creationId xmlns:a16="http://schemas.microsoft.com/office/drawing/2014/main" id="{21E84457-6F95-7C5A-CE0F-61063D89EC85}"/>
              </a:ext>
            </a:extLst>
          </p:cNvPr>
          <p:cNvSpPr/>
          <p:nvPr/>
        </p:nvSpPr>
        <p:spPr>
          <a:xfrm>
            <a:off x="3056839" y="3878152"/>
            <a:ext cx="9048" cy="46712"/>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07" name="Freeform 27">
            <a:extLst>
              <a:ext uri="{FF2B5EF4-FFF2-40B4-BE49-F238E27FC236}">
                <a16:creationId xmlns:a16="http://schemas.microsoft.com/office/drawing/2014/main" id="{753B5F14-5795-F7A1-9333-8C9757F8FE41}"/>
              </a:ext>
            </a:extLst>
          </p:cNvPr>
          <p:cNvSpPr/>
          <p:nvPr/>
        </p:nvSpPr>
        <p:spPr>
          <a:xfrm>
            <a:off x="3041635" y="3902805"/>
            <a:ext cx="39094" cy="1081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08" name="Freeform 28">
            <a:extLst>
              <a:ext uri="{FF2B5EF4-FFF2-40B4-BE49-F238E27FC236}">
                <a16:creationId xmlns:a16="http://schemas.microsoft.com/office/drawing/2014/main" id="{A8C58518-8B5D-2C47-154D-0947CD7AA4E1}"/>
              </a:ext>
            </a:extLst>
          </p:cNvPr>
          <p:cNvSpPr/>
          <p:nvPr/>
        </p:nvSpPr>
        <p:spPr>
          <a:xfrm>
            <a:off x="3061183" y="3878152"/>
            <a:ext cx="9048" cy="46712"/>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09" name="Freeform 29">
            <a:extLst>
              <a:ext uri="{FF2B5EF4-FFF2-40B4-BE49-F238E27FC236}">
                <a16:creationId xmlns:a16="http://schemas.microsoft.com/office/drawing/2014/main" id="{FF53436A-CA83-99B2-5858-057D2C9E0A70}"/>
              </a:ext>
            </a:extLst>
          </p:cNvPr>
          <p:cNvSpPr/>
          <p:nvPr/>
        </p:nvSpPr>
        <p:spPr>
          <a:xfrm>
            <a:off x="3041635" y="3902805"/>
            <a:ext cx="39094" cy="1081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10" name="Freeform 30">
            <a:extLst>
              <a:ext uri="{FF2B5EF4-FFF2-40B4-BE49-F238E27FC236}">
                <a16:creationId xmlns:a16="http://schemas.microsoft.com/office/drawing/2014/main" id="{62DAD5A8-23B8-C136-D29B-5C30947F4D0A}"/>
              </a:ext>
            </a:extLst>
          </p:cNvPr>
          <p:cNvSpPr/>
          <p:nvPr/>
        </p:nvSpPr>
        <p:spPr>
          <a:xfrm>
            <a:off x="3061183" y="3878152"/>
            <a:ext cx="9048" cy="46712"/>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11" name="Freeform 31">
            <a:extLst>
              <a:ext uri="{FF2B5EF4-FFF2-40B4-BE49-F238E27FC236}">
                <a16:creationId xmlns:a16="http://schemas.microsoft.com/office/drawing/2014/main" id="{A97CEE60-866C-2626-5B5E-C0BD53EC619B}"/>
              </a:ext>
            </a:extLst>
          </p:cNvPr>
          <p:cNvSpPr/>
          <p:nvPr/>
        </p:nvSpPr>
        <p:spPr>
          <a:xfrm>
            <a:off x="3049237" y="3902805"/>
            <a:ext cx="40180" cy="1081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12" name="Freeform 32">
            <a:extLst>
              <a:ext uri="{FF2B5EF4-FFF2-40B4-BE49-F238E27FC236}">
                <a16:creationId xmlns:a16="http://schemas.microsoft.com/office/drawing/2014/main" id="{0D44AECF-7A6A-568A-E64B-2B0E1FD4A051}"/>
              </a:ext>
            </a:extLst>
          </p:cNvPr>
          <p:cNvSpPr/>
          <p:nvPr/>
        </p:nvSpPr>
        <p:spPr>
          <a:xfrm>
            <a:off x="3069870" y="3878152"/>
            <a:ext cx="9048" cy="46712"/>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13" name="Freeform 33">
            <a:extLst>
              <a:ext uri="{FF2B5EF4-FFF2-40B4-BE49-F238E27FC236}">
                <a16:creationId xmlns:a16="http://schemas.microsoft.com/office/drawing/2014/main" id="{9D73173F-6A1B-D6DC-924A-49E9F711FE74}"/>
              </a:ext>
            </a:extLst>
          </p:cNvPr>
          <p:cNvSpPr/>
          <p:nvPr/>
        </p:nvSpPr>
        <p:spPr>
          <a:xfrm>
            <a:off x="3063354" y="3939138"/>
            <a:ext cx="39094" cy="1081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14" name="Freeform 34">
            <a:extLst>
              <a:ext uri="{FF2B5EF4-FFF2-40B4-BE49-F238E27FC236}">
                <a16:creationId xmlns:a16="http://schemas.microsoft.com/office/drawing/2014/main" id="{F992A518-3928-945D-8E73-31EB5F125594}"/>
              </a:ext>
            </a:extLst>
          </p:cNvPr>
          <p:cNvSpPr/>
          <p:nvPr/>
        </p:nvSpPr>
        <p:spPr>
          <a:xfrm>
            <a:off x="3081815" y="3915781"/>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15" name="Freeform 35">
            <a:extLst>
              <a:ext uri="{FF2B5EF4-FFF2-40B4-BE49-F238E27FC236}">
                <a16:creationId xmlns:a16="http://schemas.microsoft.com/office/drawing/2014/main" id="{5CDB36DA-0E90-8515-4271-8CCD5417FE18}"/>
              </a:ext>
            </a:extLst>
          </p:cNvPr>
          <p:cNvSpPr/>
          <p:nvPr/>
        </p:nvSpPr>
        <p:spPr>
          <a:xfrm>
            <a:off x="3067698" y="3939138"/>
            <a:ext cx="39094" cy="10813"/>
          </a:xfrm>
          <a:custGeom>
            <a:avLst/>
            <a:gdLst>
              <a:gd name="connsiteX0" fmla="*/ 0 w 39877"/>
              <a:gd name="connsiteY0" fmla="*/ 0 h 9233"/>
              <a:gd name="connsiteX1" fmla="*/ 39878 w 39877"/>
              <a:gd name="connsiteY1" fmla="*/ 0 h 9233"/>
            </a:gdLst>
            <a:ahLst/>
            <a:cxnLst>
              <a:cxn ang="0">
                <a:pos x="connsiteX0" y="connsiteY0"/>
              </a:cxn>
              <a:cxn ang="0">
                <a:pos x="connsiteX1" y="connsiteY1"/>
              </a:cxn>
            </a:cxnLst>
            <a:rect l="l" t="t" r="r" b="b"/>
            <a:pathLst>
              <a:path w="39877" h="9233">
                <a:moveTo>
                  <a:pt x="0" y="0"/>
                </a:moveTo>
                <a:lnTo>
                  <a:pt x="39878" y="0"/>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16" name="Freeform 36">
            <a:extLst>
              <a:ext uri="{FF2B5EF4-FFF2-40B4-BE49-F238E27FC236}">
                <a16:creationId xmlns:a16="http://schemas.microsoft.com/office/drawing/2014/main" id="{961E6C73-BAA3-9D03-99F8-9FA152E8B750}"/>
              </a:ext>
            </a:extLst>
          </p:cNvPr>
          <p:cNvSpPr/>
          <p:nvPr/>
        </p:nvSpPr>
        <p:spPr>
          <a:xfrm>
            <a:off x="3086159" y="3915781"/>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17" name="Freeform 37">
            <a:extLst>
              <a:ext uri="{FF2B5EF4-FFF2-40B4-BE49-F238E27FC236}">
                <a16:creationId xmlns:a16="http://schemas.microsoft.com/office/drawing/2014/main" id="{D63267BB-924D-71DB-8AE3-84C83385072E}"/>
              </a:ext>
            </a:extLst>
          </p:cNvPr>
          <p:cNvSpPr/>
          <p:nvPr/>
        </p:nvSpPr>
        <p:spPr>
          <a:xfrm>
            <a:off x="3067698" y="3939138"/>
            <a:ext cx="39094" cy="10813"/>
          </a:xfrm>
          <a:custGeom>
            <a:avLst/>
            <a:gdLst>
              <a:gd name="connsiteX0" fmla="*/ 0 w 39877"/>
              <a:gd name="connsiteY0" fmla="*/ 0 h 9233"/>
              <a:gd name="connsiteX1" fmla="*/ 39878 w 39877"/>
              <a:gd name="connsiteY1" fmla="*/ 0 h 9233"/>
            </a:gdLst>
            <a:ahLst/>
            <a:cxnLst>
              <a:cxn ang="0">
                <a:pos x="connsiteX0" y="connsiteY0"/>
              </a:cxn>
              <a:cxn ang="0">
                <a:pos x="connsiteX1" y="connsiteY1"/>
              </a:cxn>
            </a:cxnLst>
            <a:rect l="l" t="t" r="r" b="b"/>
            <a:pathLst>
              <a:path w="39877" h="9233">
                <a:moveTo>
                  <a:pt x="0" y="0"/>
                </a:moveTo>
                <a:lnTo>
                  <a:pt x="39878" y="0"/>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18" name="Freeform 38">
            <a:extLst>
              <a:ext uri="{FF2B5EF4-FFF2-40B4-BE49-F238E27FC236}">
                <a16:creationId xmlns:a16="http://schemas.microsoft.com/office/drawing/2014/main" id="{F072D039-A0C8-F5CE-EA0F-E2C62DDEBE20}"/>
              </a:ext>
            </a:extLst>
          </p:cNvPr>
          <p:cNvSpPr/>
          <p:nvPr/>
        </p:nvSpPr>
        <p:spPr>
          <a:xfrm>
            <a:off x="3086159" y="3915781"/>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19" name="Freeform 39">
            <a:extLst>
              <a:ext uri="{FF2B5EF4-FFF2-40B4-BE49-F238E27FC236}">
                <a16:creationId xmlns:a16="http://schemas.microsoft.com/office/drawing/2014/main" id="{1B2D98C1-8244-3ACC-9B10-008754687AAA}"/>
              </a:ext>
            </a:extLst>
          </p:cNvPr>
          <p:cNvSpPr/>
          <p:nvPr/>
        </p:nvSpPr>
        <p:spPr>
          <a:xfrm>
            <a:off x="3361987" y="3939138"/>
            <a:ext cx="39094" cy="1081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20" name="Freeform 40">
            <a:extLst>
              <a:ext uri="{FF2B5EF4-FFF2-40B4-BE49-F238E27FC236}">
                <a16:creationId xmlns:a16="http://schemas.microsoft.com/office/drawing/2014/main" id="{1E5014B9-2A2E-808C-D9D7-5F6F1D0726D1}"/>
              </a:ext>
            </a:extLst>
          </p:cNvPr>
          <p:cNvSpPr/>
          <p:nvPr/>
        </p:nvSpPr>
        <p:spPr>
          <a:xfrm>
            <a:off x="3381533" y="3915781"/>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21" name="Freeform 41">
            <a:extLst>
              <a:ext uri="{FF2B5EF4-FFF2-40B4-BE49-F238E27FC236}">
                <a16:creationId xmlns:a16="http://schemas.microsoft.com/office/drawing/2014/main" id="{17DA0A48-812C-72DB-FCC4-1AB0BD648617}"/>
              </a:ext>
            </a:extLst>
          </p:cNvPr>
          <p:cNvSpPr/>
          <p:nvPr/>
        </p:nvSpPr>
        <p:spPr>
          <a:xfrm>
            <a:off x="3366330" y="3939138"/>
            <a:ext cx="39094" cy="10813"/>
          </a:xfrm>
          <a:custGeom>
            <a:avLst/>
            <a:gdLst>
              <a:gd name="connsiteX0" fmla="*/ 0 w 39877"/>
              <a:gd name="connsiteY0" fmla="*/ 0 h 9233"/>
              <a:gd name="connsiteX1" fmla="*/ 39878 w 39877"/>
              <a:gd name="connsiteY1" fmla="*/ 0 h 9233"/>
            </a:gdLst>
            <a:ahLst/>
            <a:cxnLst>
              <a:cxn ang="0">
                <a:pos x="connsiteX0" y="connsiteY0"/>
              </a:cxn>
              <a:cxn ang="0">
                <a:pos x="connsiteX1" y="connsiteY1"/>
              </a:cxn>
            </a:cxnLst>
            <a:rect l="l" t="t" r="r" b="b"/>
            <a:pathLst>
              <a:path w="39877" h="9233">
                <a:moveTo>
                  <a:pt x="0" y="0"/>
                </a:moveTo>
                <a:lnTo>
                  <a:pt x="39878"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22" name="Freeform 42">
            <a:extLst>
              <a:ext uri="{FF2B5EF4-FFF2-40B4-BE49-F238E27FC236}">
                <a16:creationId xmlns:a16="http://schemas.microsoft.com/office/drawing/2014/main" id="{2B5C1A8E-D0B4-F18C-0234-17E92CE563C9}"/>
              </a:ext>
            </a:extLst>
          </p:cNvPr>
          <p:cNvSpPr/>
          <p:nvPr/>
        </p:nvSpPr>
        <p:spPr>
          <a:xfrm>
            <a:off x="3385877" y="3915781"/>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23" name="Freeform 43">
            <a:extLst>
              <a:ext uri="{FF2B5EF4-FFF2-40B4-BE49-F238E27FC236}">
                <a16:creationId xmlns:a16="http://schemas.microsoft.com/office/drawing/2014/main" id="{396CF034-1BF1-A6DC-0FAF-8BBC21E77CE3}"/>
              </a:ext>
            </a:extLst>
          </p:cNvPr>
          <p:cNvSpPr/>
          <p:nvPr/>
        </p:nvSpPr>
        <p:spPr>
          <a:xfrm>
            <a:off x="3370674" y="3939138"/>
            <a:ext cx="39094" cy="1081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24" name="Freeform 44">
            <a:extLst>
              <a:ext uri="{FF2B5EF4-FFF2-40B4-BE49-F238E27FC236}">
                <a16:creationId xmlns:a16="http://schemas.microsoft.com/office/drawing/2014/main" id="{724FEEA2-A67D-6E4E-5E59-8890EEC90B28}"/>
              </a:ext>
            </a:extLst>
          </p:cNvPr>
          <p:cNvSpPr/>
          <p:nvPr/>
        </p:nvSpPr>
        <p:spPr>
          <a:xfrm>
            <a:off x="3390221" y="3915781"/>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25" name="Freeform 45">
            <a:extLst>
              <a:ext uri="{FF2B5EF4-FFF2-40B4-BE49-F238E27FC236}">
                <a16:creationId xmlns:a16="http://schemas.microsoft.com/office/drawing/2014/main" id="{6D5E946E-C980-B5E2-3C23-D9B968D3E56E}"/>
              </a:ext>
            </a:extLst>
          </p:cNvPr>
          <p:cNvSpPr/>
          <p:nvPr/>
        </p:nvSpPr>
        <p:spPr>
          <a:xfrm>
            <a:off x="3383705" y="3939138"/>
            <a:ext cx="40180" cy="1081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26" name="Freeform 46">
            <a:extLst>
              <a:ext uri="{FF2B5EF4-FFF2-40B4-BE49-F238E27FC236}">
                <a16:creationId xmlns:a16="http://schemas.microsoft.com/office/drawing/2014/main" id="{F31C598B-1284-F415-D3C4-01BA9DC81D8F}"/>
              </a:ext>
            </a:extLst>
          </p:cNvPr>
          <p:cNvSpPr/>
          <p:nvPr/>
        </p:nvSpPr>
        <p:spPr>
          <a:xfrm>
            <a:off x="3403252" y="3915781"/>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27" name="Freeform 47">
            <a:extLst>
              <a:ext uri="{FF2B5EF4-FFF2-40B4-BE49-F238E27FC236}">
                <a16:creationId xmlns:a16="http://schemas.microsoft.com/office/drawing/2014/main" id="{F01DA157-E8C7-5DA9-3806-694D49E21AEE}"/>
              </a:ext>
            </a:extLst>
          </p:cNvPr>
          <p:cNvSpPr/>
          <p:nvPr/>
        </p:nvSpPr>
        <p:spPr>
          <a:xfrm>
            <a:off x="3388049" y="3939138"/>
            <a:ext cx="40180" cy="1081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28" name="Freeform 48">
            <a:extLst>
              <a:ext uri="{FF2B5EF4-FFF2-40B4-BE49-F238E27FC236}">
                <a16:creationId xmlns:a16="http://schemas.microsoft.com/office/drawing/2014/main" id="{711D9299-9005-9F29-5BC6-470C801FF41B}"/>
              </a:ext>
            </a:extLst>
          </p:cNvPr>
          <p:cNvSpPr/>
          <p:nvPr/>
        </p:nvSpPr>
        <p:spPr>
          <a:xfrm>
            <a:off x="3407596" y="3915781"/>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29" name="Freeform 49">
            <a:extLst>
              <a:ext uri="{FF2B5EF4-FFF2-40B4-BE49-F238E27FC236}">
                <a16:creationId xmlns:a16="http://schemas.microsoft.com/office/drawing/2014/main" id="{A5E45927-ECBB-A604-1CE9-D27E9F71A7F0}"/>
              </a:ext>
            </a:extLst>
          </p:cNvPr>
          <p:cNvSpPr/>
          <p:nvPr/>
        </p:nvSpPr>
        <p:spPr>
          <a:xfrm>
            <a:off x="3391307" y="3939138"/>
            <a:ext cx="40180" cy="1081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30" name="Freeform 50">
            <a:extLst>
              <a:ext uri="{FF2B5EF4-FFF2-40B4-BE49-F238E27FC236}">
                <a16:creationId xmlns:a16="http://schemas.microsoft.com/office/drawing/2014/main" id="{97E16738-266A-4455-0AAA-3AA34F370470}"/>
              </a:ext>
            </a:extLst>
          </p:cNvPr>
          <p:cNvSpPr/>
          <p:nvPr/>
        </p:nvSpPr>
        <p:spPr>
          <a:xfrm>
            <a:off x="3411940" y="3915781"/>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31" name="Freeform 51">
            <a:extLst>
              <a:ext uri="{FF2B5EF4-FFF2-40B4-BE49-F238E27FC236}">
                <a16:creationId xmlns:a16="http://schemas.microsoft.com/office/drawing/2014/main" id="{07395CFD-582A-2A0A-A526-11362EBC4078}"/>
              </a:ext>
            </a:extLst>
          </p:cNvPr>
          <p:cNvSpPr/>
          <p:nvPr/>
        </p:nvSpPr>
        <p:spPr>
          <a:xfrm>
            <a:off x="3395650" y="3939138"/>
            <a:ext cx="40180" cy="1081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32" name="Freeform 52">
            <a:extLst>
              <a:ext uri="{FF2B5EF4-FFF2-40B4-BE49-F238E27FC236}">
                <a16:creationId xmlns:a16="http://schemas.microsoft.com/office/drawing/2014/main" id="{F5562281-1AF5-F178-BE36-2ECB25653846}"/>
              </a:ext>
            </a:extLst>
          </p:cNvPr>
          <p:cNvSpPr/>
          <p:nvPr/>
        </p:nvSpPr>
        <p:spPr>
          <a:xfrm>
            <a:off x="3416284" y="3915781"/>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33" name="Freeform 53">
            <a:extLst>
              <a:ext uri="{FF2B5EF4-FFF2-40B4-BE49-F238E27FC236}">
                <a16:creationId xmlns:a16="http://schemas.microsoft.com/office/drawing/2014/main" id="{8D463689-FCE8-6714-D6E9-741DA2379293}"/>
              </a:ext>
            </a:extLst>
          </p:cNvPr>
          <p:cNvSpPr/>
          <p:nvPr/>
        </p:nvSpPr>
        <p:spPr>
          <a:xfrm>
            <a:off x="3399994" y="3963791"/>
            <a:ext cx="40180" cy="1081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34" name="Freeform 54">
            <a:extLst>
              <a:ext uri="{FF2B5EF4-FFF2-40B4-BE49-F238E27FC236}">
                <a16:creationId xmlns:a16="http://schemas.microsoft.com/office/drawing/2014/main" id="{BCF86961-1777-D1CD-C909-A7E75BA8945A}"/>
              </a:ext>
            </a:extLst>
          </p:cNvPr>
          <p:cNvSpPr/>
          <p:nvPr/>
        </p:nvSpPr>
        <p:spPr>
          <a:xfrm>
            <a:off x="3420628" y="3939138"/>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35" name="Freeform 55">
            <a:extLst>
              <a:ext uri="{FF2B5EF4-FFF2-40B4-BE49-F238E27FC236}">
                <a16:creationId xmlns:a16="http://schemas.microsoft.com/office/drawing/2014/main" id="{B47BF268-F0B2-59F7-4BB1-07594826E5C0}"/>
              </a:ext>
            </a:extLst>
          </p:cNvPr>
          <p:cNvSpPr/>
          <p:nvPr/>
        </p:nvSpPr>
        <p:spPr>
          <a:xfrm>
            <a:off x="3399994" y="3963791"/>
            <a:ext cx="40180" cy="1081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36" name="Freeform 56">
            <a:extLst>
              <a:ext uri="{FF2B5EF4-FFF2-40B4-BE49-F238E27FC236}">
                <a16:creationId xmlns:a16="http://schemas.microsoft.com/office/drawing/2014/main" id="{01C24DB4-DA88-0CBF-AAC8-8DFF39A3C80E}"/>
              </a:ext>
            </a:extLst>
          </p:cNvPr>
          <p:cNvSpPr/>
          <p:nvPr/>
        </p:nvSpPr>
        <p:spPr>
          <a:xfrm>
            <a:off x="3420628" y="3939138"/>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37" name="Freeform 57">
            <a:extLst>
              <a:ext uri="{FF2B5EF4-FFF2-40B4-BE49-F238E27FC236}">
                <a16:creationId xmlns:a16="http://schemas.microsoft.com/office/drawing/2014/main" id="{239A5ECF-3C85-BAF6-5359-65AA3F6687FF}"/>
              </a:ext>
            </a:extLst>
          </p:cNvPr>
          <p:cNvSpPr/>
          <p:nvPr/>
        </p:nvSpPr>
        <p:spPr>
          <a:xfrm>
            <a:off x="3399994" y="3963791"/>
            <a:ext cx="40180" cy="1081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38" name="Freeform 58">
            <a:extLst>
              <a:ext uri="{FF2B5EF4-FFF2-40B4-BE49-F238E27FC236}">
                <a16:creationId xmlns:a16="http://schemas.microsoft.com/office/drawing/2014/main" id="{0490B59B-7B4A-1C49-9F46-475D082A19A5}"/>
              </a:ext>
            </a:extLst>
          </p:cNvPr>
          <p:cNvSpPr/>
          <p:nvPr/>
        </p:nvSpPr>
        <p:spPr>
          <a:xfrm>
            <a:off x="3420628" y="3939138"/>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39" name="Freeform 59">
            <a:extLst>
              <a:ext uri="{FF2B5EF4-FFF2-40B4-BE49-F238E27FC236}">
                <a16:creationId xmlns:a16="http://schemas.microsoft.com/office/drawing/2014/main" id="{64CBB691-E694-5FD2-CFAA-1109EB7C4F0E}"/>
              </a:ext>
            </a:extLst>
          </p:cNvPr>
          <p:cNvSpPr/>
          <p:nvPr/>
        </p:nvSpPr>
        <p:spPr>
          <a:xfrm>
            <a:off x="3399994" y="3963791"/>
            <a:ext cx="40180" cy="1081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40" name="Freeform 60">
            <a:extLst>
              <a:ext uri="{FF2B5EF4-FFF2-40B4-BE49-F238E27FC236}">
                <a16:creationId xmlns:a16="http://schemas.microsoft.com/office/drawing/2014/main" id="{4403BEB5-1E4F-5DD2-D18E-6F6D70FAAC41}"/>
              </a:ext>
            </a:extLst>
          </p:cNvPr>
          <p:cNvSpPr/>
          <p:nvPr/>
        </p:nvSpPr>
        <p:spPr>
          <a:xfrm>
            <a:off x="3420628" y="3939138"/>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41" name="Freeform 61">
            <a:extLst>
              <a:ext uri="{FF2B5EF4-FFF2-40B4-BE49-F238E27FC236}">
                <a16:creationId xmlns:a16="http://schemas.microsoft.com/office/drawing/2014/main" id="{9C037D51-F057-F39A-593D-1EBF57A358E2}"/>
              </a:ext>
            </a:extLst>
          </p:cNvPr>
          <p:cNvSpPr/>
          <p:nvPr/>
        </p:nvSpPr>
        <p:spPr>
          <a:xfrm>
            <a:off x="3405424" y="3963791"/>
            <a:ext cx="39094" cy="10813"/>
          </a:xfrm>
          <a:custGeom>
            <a:avLst/>
            <a:gdLst>
              <a:gd name="connsiteX0" fmla="*/ 0 w 39877"/>
              <a:gd name="connsiteY0" fmla="*/ 0 h 9233"/>
              <a:gd name="connsiteX1" fmla="*/ 39878 w 39877"/>
              <a:gd name="connsiteY1" fmla="*/ 0 h 9233"/>
            </a:gdLst>
            <a:ahLst/>
            <a:cxnLst>
              <a:cxn ang="0">
                <a:pos x="connsiteX0" y="connsiteY0"/>
              </a:cxn>
              <a:cxn ang="0">
                <a:pos x="connsiteX1" y="connsiteY1"/>
              </a:cxn>
            </a:cxnLst>
            <a:rect l="l" t="t" r="r" b="b"/>
            <a:pathLst>
              <a:path w="39877" h="9233">
                <a:moveTo>
                  <a:pt x="0" y="0"/>
                </a:moveTo>
                <a:lnTo>
                  <a:pt x="39878"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42" name="Freeform 62">
            <a:extLst>
              <a:ext uri="{FF2B5EF4-FFF2-40B4-BE49-F238E27FC236}">
                <a16:creationId xmlns:a16="http://schemas.microsoft.com/office/drawing/2014/main" id="{506B6FE4-E668-6030-C22D-AF4C61766210}"/>
              </a:ext>
            </a:extLst>
          </p:cNvPr>
          <p:cNvSpPr/>
          <p:nvPr/>
        </p:nvSpPr>
        <p:spPr>
          <a:xfrm>
            <a:off x="3424970" y="3939138"/>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43" name="Freeform 63">
            <a:extLst>
              <a:ext uri="{FF2B5EF4-FFF2-40B4-BE49-F238E27FC236}">
                <a16:creationId xmlns:a16="http://schemas.microsoft.com/office/drawing/2014/main" id="{EAFE2C97-6EBB-1A4D-A4E1-E03E1E194D1B}"/>
              </a:ext>
            </a:extLst>
          </p:cNvPr>
          <p:cNvSpPr/>
          <p:nvPr/>
        </p:nvSpPr>
        <p:spPr>
          <a:xfrm>
            <a:off x="3405424" y="3963791"/>
            <a:ext cx="39094" cy="10813"/>
          </a:xfrm>
          <a:custGeom>
            <a:avLst/>
            <a:gdLst>
              <a:gd name="connsiteX0" fmla="*/ 0 w 39877"/>
              <a:gd name="connsiteY0" fmla="*/ 0 h 9233"/>
              <a:gd name="connsiteX1" fmla="*/ 39878 w 39877"/>
              <a:gd name="connsiteY1" fmla="*/ 0 h 9233"/>
            </a:gdLst>
            <a:ahLst/>
            <a:cxnLst>
              <a:cxn ang="0">
                <a:pos x="connsiteX0" y="connsiteY0"/>
              </a:cxn>
              <a:cxn ang="0">
                <a:pos x="connsiteX1" y="connsiteY1"/>
              </a:cxn>
            </a:cxnLst>
            <a:rect l="l" t="t" r="r" b="b"/>
            <a:pathLst>
              <a:path w="39877" h="9233">
                <a:moveTo>
                  <a:pt x="0" y="0"/>
                </a:moveTo>
                <a:lnTo>
                  <a:pt x="39878"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44" name="Freeform 64">
            <a:extLst>
              <a:ext uri="{FF2B5EF4-FFF2-40B4-BE49-F238E27FC236}">
                <a16:creationId xmlns:a16="http://schemas.microsoft.com/office/drawing/2014/main" id="{D4476C30-43BB-5618-F830-C4D50A746816}"/>
              </a:ext>
            </a:extLst>
          </p:cNvPr>
          <p:cNvSpPr/>
          <p:nvPr/>
        </p:nvSpPr>
        <p:spPr>
          <a:xfrm>
            <a:off x="3424970" y="3939138"/>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45" name="Freeform 65">
            <a:extLst>
              <a:ext uri="{FF2B5EF4-FFF2-40B4-BE49-F238E27FC236}">
                <a16:creationId xmlns:a16="http://schemas.microsoft.com/office/drawing/2014/main" id="{6DC0C41F-6813-D66E-6467-0239612FF010}"/>
              </a:ext>
            </a:extLst>
          </p:cNvPr>
          <p:cNvSpPr/>
          <p:nvPr/>
        </p:nvSpPr>
        <p:spPr>
          <a:xfrm>
            <a:off x="3405424" y="3963791"/>
            <a:ext cx="39094" cy="10813"/>
          </a:xfrm>
          <a:custGeom>
            <a:avLst/>
            <a:gdLst>
              <a:gd name="connsiteX0" fmla="*/ 0 w 39877"/>
              <a:gd name="connsiteY0" fmla="*/ 0 h 9233"/>
              <a:gd name="connsiteX1" fmla="*/ 39878 w 39877"/>
              <a:gd name="connsiteY1" fmla="*/ 0 h 9233"/>
            </a:gdLst>
            <a:ahLst/>
            <a:cxnLst>
              <a:cxn ang="0">
                <a:pos x="connsiteX0" y="connsiteY0"/>
              </a:cxn>
              <a:cxn ang="0">
                <a:pos x="connsiteX1" y="connsiteY1"/>
              </a:cxn>
            </a:cxnLst>
            <a:rect l="l" t="t" r="r" b="b"/>
            <a:pathLst>
              <a:path w="39877" h="9233">
                <a:moveTo>
                  <a:pt x="0" y="0"/>
                </a:moveTo>
                <a:lnTo>
                  <a:pt x="39878"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46" name="Freeform 66">
            <a:extLst>
              <a:ext uri="{FF2B5EF4-FFF2-40B4-BE49-F238E27FC236}">
                <a16:creationId xmlns:a16="http://schemas.microsoft.com/office/drawing/2014/main" id="{DDD3A51D-DCD4-E52F-8117-3D8213194DE2}"/>
              </a:ext>
            </a:extLst>
          </p:cNvPr>
          <p:cNvSpPr/>
          <p:nvPr/>
        </p:nvSpPr>
        <p:spPr>
          <a:xfrm>
            <a:off x="3424970" y="3939138"/>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47" name="Freeform 67">
            <a:extLst>
              <a:ext uri="{FF2B5EF4-FFF2-40B4-BE49-F238E27FC236}">
                <a16:creationId xmlns:a16="http://schemas.microsoft.com/office/drawing/2014/main" id="{F7C82190-4DB4-6882-652E-C6799774EDFC}"/>
              </a:ext>
            </a:extLst>
          </p:cNvPr>
          <p:cNvSpPr/>
          <p:nvPr/>
        </p:nvSpPr>
        <p:spPr>
          <a:xfrm>
            <a:off x="3405424" y="3963791"/>
            <a:ext cx="39094" cy="10813"/>
          </a:xfrm>
          <a:custGeom>
            <a:avLst/>
            <a:gdLst>
              <a:gd name="connsiteX0" fmla="*/ 0 w 39877"/>
              <a:gd name="connsiteY0" fmla="*/ 0 h 9233"/>
              <a:gd name="connsiteX1" fmla="*/ 39878 w 39877"/>
              <a:gd name="connsiteY1" fmla="*/ 0 h 9233"/>
            </a:gdLst>
            <a:ahLst/>
            <a:cxnLst>
              <a:cxn ang="0">
                <a:pos x="connsiteX0" y="connsiteY0"/>
              </a:cxn>
              <a:cxn ang="0">
                <a:pos x="connsiteX1" y="connsiteY1"/>
              </a:cxn>
            </a:cxnLst>
            <a:rect l="l" t="t" r="r" b="b"/>
            <a:pathLst>
              <a:path w="39877" h="9233">
                <a:moveTo>
                  <a:pt x="0" y="0"/>
                </a:moveTo>
                <a:lnTo>
                  <a:pt x="39878"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48" name="Freeform 68">
            <a:extLst>
              <a:ext uri="{FF2B5EF4-FFF2-40B4-BE49-F238E27FC236}">
                <a16:creationId xmlns:a16="http://schemas.microsoft.com/office/drawing/2014/main" id="{95DFDF12-EDBB-AE7D-ADBD-AFE96598712B}"/>
              </a:ext>
            </a:extLst>
          </p:cNvPr>
          <p:cNvSpPr/>
          <p:nvPr/>
        </p:nvSpPr>
        <p:spPr>
          <a:xfrm>
            <a:off x="3424970" y="3939138"/>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49" name="Freeform 69">
            <a:extLst>
              <a:ext uri="{FF2B5EF4-FFF2-40B4-BE49-F238E27FC236}">
                <a16:creationId xmlns:a16="http://schemas.microsoft.com/office/drawing/2014/main" id="{E351AC42-DCC2-DC50-140F-777D0076D2CE}"/>
              </a:ext>
            </a:extLst>
          </p:cNvPr>
          <p:cNvSpPr/>
          <p:nvPr/>
        </p:nvSpPr>
        <p:spPr>
          <a:xfrm>
            <a:off x="3405424" y="3963791"/>
            <a:ext cx="39094" cy="10813"/>
          </a:xfrm>
          <a:custGeom>
            <a:avLst/>
            <a:gdLst>
              <a:gd name="connsiteX0" fmla="*/ 0 w 39877"/>
              <a:gd name="connsiteY0" fmla="*/ 0 h 9233"/>
              <a:gd name="connsiteX1" fmla="*/ 39878 w 39877"/>
              <a:gd name="connsiteY1" fmla="*/ 0 h 9233"/>
            </a:gdLst>
            <a:ahLst/>
            <a:cxnLst>
              <a:cxn ang="0">
                <a:pos x="connsiteX0" y="connsiteY0"/>
              </a:cxn>
              <a:cxn ang="0">
                <a:pos x="connsiteX1" y="connsiteY1"/>
              </a:cxn>
            </a:cxnLst>
            <a:rect l="l" t="t" r="r" b="b"/>
            <a:pathLst>
              <a:path w="39877" h="9233">
                <a:moveTo>
                  <a:pt x="0" y="0"/>
                </a:moveTo>
                <a:lnTo>
                  <a:pt x="39878"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50" name="Freeform 70">
            <a:extLst>
              <a:ext uri="{FF2B5EF4-FFF2-40B4-BE49-F238E27FC236}">
                <a16:creationId xmlns:a16="http://schemas.microsoft.com/office/drawing/2014/main" id="{6171308A-0F30-DE95-C25B-C84093FCA71D}"/>
              </a:ext>
            </a:extLst>
          </p:cNvPr>
          <p:cNvSpPr/>
          <p:nvPr/>
        </p:nvSpPr>
        <p:spPr>
          <a:xfrm>
            <a:off x="3424970" y="3939138"/>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51" name="Freeform 71">
            <a:extLst>
              <a:ext uri="{FF2B5EF4-FFF2-40B4-BE49-F238E27FC236}">
                <a16:creationId xmlns:a16="http://schemas.microsoft.com/office/drawing/2014/main" id="{DA877C88-3DD7-40B4-9A95-90295D54C515}"/>
              </a:ext>
            </a:extLst>
          </p:cNvPr>
          <p:cNvSpPr/>
          <p:nvPr/>
        </p:nvSpPr>
        <p:spPr>
          <a:xfrm>
            <a:off x="3418455" y="3963791"/>
            <a:ext cx="39094" cy="10813"/>
          </a:xfrm>
          <a:custGeom>
            <a:avLst/>
            <a:gdLst>
              <a:gd name="connsiteX0" fmla="*/ 0 w 39877"/>
              <a:gd name="connsiteY0" fmla="*/ 0 h 9233"/>
              <a:gd name="connsiteX1" fmla="*/ 39878 w 39877"/>
              <a:gd name="connsiteY1" fmla="*/ 0 h 9233"/>
            </a:gdLst>
            <a:ahLst/>
            <a:cxnLst>
              <a:cxn ang="0">
                <a:pos x="connsiteX0" y="connsiteY0"/>
              </a:cxn>
              <a:cxn ang="0">
                <a:pos x="connsiteX1" y="connsiteY1"/>
              </a:cxn>
            </a:cxnLst>
            <a:rect l="l" t="t" r="r" b="b"/>
            <a:pathLst>
              <a:path w="39877" h="9233">
                <a:moveTo>
                  <a:pt x="0" y="0"/>
                </a:moveTo>
                <a:lnTo>
                  <a:pt x="39878"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52" name="Freeform 72">
            <a:extLst>
              <a:ext uri="{FF2B5EF4-FFF2-40B4-BE49-F238E27FC236}">
                <a16:creationId xmlns:a16="http://schemas.microsoft.com/office/drawing/2014/main" id="{B0606A81-CF03-9023-3C7A-41D67E3CA4D1}"/>
              </a:ext>
            </a:extLst>
          </p:cNvPr>
          <p:cNvSpPr/>
          <p:nvPr/>
        </p:nvSpPr>
        <p:spPr>
          <a:xfrm>
            <a:off x="3438003" y="3939138"/>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53" name="Freeform 73">
            <a:extLst>
              <a:ext uri="{FF2B5EF4-FFF2-40B4-BE49-F238E27FC236}">
                <a16:creationId xmlns:a16="http://schemas.microsoft.com/office/drawing/2014/main" id="{D678CF71-969A-974C-30B4-201732C8B2A7}"/>
              </a:ext>
            </a:extLst>
          </p:cNvPr>
          <p:cNvSpPr/>
          <p:nvPr/>
        </p:nvSpPr>
        <p:spPr>
          <a:xfrm>
            <a:off x="3422799" y="3963791"/>
            <a:ext cx="39094" cy="1081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54" name="Freeform 74">
            <a:extLst>
              <a:ext uri="{FF2B5EF4-FFF2-40B4-BE49-F238E27FC236}">
                <a16:creationId xmlns:a16="http://schemas.microsoft.com/office/drawing/2014/main" id="{0F4AEE60-42EE-4A67-11B8-124DD25151A6}"/>
              </a:ext>
            </a:extLst>
          </p:cNvPr>
          <p:cNvSpPr/>
          <p:nvPr/>
        </p:nvSpPr>
        <p:spPr>
          <a:xfrm>
            <a:off x="3442346" y="3939138"/>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55" name="Freeform 75">
            <a:extLst>
              <a:ext uri="{FF2B5EF4-FFF2-40B4-BE49-F238E27FC236}">
                <a16:creationId xmlns:a16="http://schemas.microsoft.com/office/drawing/2014/main" id="{62D3987D-3093-1676-9066-944F9050BE46}"/>
              </a:ext>
            </a:extLst>
          </p:cNvPr>
          <p:cNvSpPr/>
          <p:nvPr/>
        </p:nvSpPr>
        <p:spPr>
          <a:xfrm>
            <a:off x="3422799" y="3963791"/>
            <a:ext cx="39094" cy="1081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56" name="Freeform 76">
            <a:extLst>
              <a:ext uri="{FF2B5EF4-FFF2-40B4-BE49-F238E27FC236}">
                <a16:creationId xmlns:a16="http://schemas.microsoft.com/office/drawing/2014/main" id="{44F89869-350B-8CA4-ADBE-0BEE1883D281}"/>
              </a:ext>
            </a:extLst>
          </p:cNvPr>
          <p:cNvSpPr/>
          <p:nvPr/>
        </p:nvSpPr>
        <p:spPr>
          <a:xfrm>
            <a:off x="3442346" y="3939138"/>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57" name="Freeform 77">
            <a:extLst>
              <a:ext uri="{FF2B5EF4-FFF2-40B4-BE49-F238E27FC236}">
                <a16:creationId xmlns:a16="http://schemas.microsoft.com/office/drawing/2014/main" id="{3F4C7B64-1BD7-13B5-CC45-CDD3D1A9AF43}"/>
              </a:ext>
            </a:extLst>
          </p:cNvPr>
          <p:cNvSpPr/>
          <p:nvPr/>
        </p:nvSpPr>
        <p:spPr>
          <a:xfrm>
            <a:off x="3422799" y="3963791"/>
            <a:ext cx="39094" cy="1081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58" name="Freeform 78">
            <a:extLst>
              <a:ext uri="{FF2B5EF4-FFF2-40B4-BE49-F238E27FC236}">
                <a16:creationId xmlns:a16="http://schemas.microsoft.com/office/drawing/2014/main" id="{AEF0CEC2-F352-132B-0F5C-FB6A5C2AFE92}"/>
              </a:ext>
            </a:extLst>
          </p:cNvPr>
          <p:cNvSpPr/>
          <p:nvPr/>
        </p:nvSpPr>
        <p:spPr>
          <a:xfrm>
            <a:off x="3442346" y="3939138"/>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59" name="Freeform 79">
            <a:extLst>
              <a:ext uri="{FF2B5EF4-FFF2-40B4-BE49-F238E27FC236}">
                <a16:creationId xmlns:a16="http://schemas.microsoft.com/office/drawing/2014/main" id="{07DDDB74-B372-582B-F2BA-4FA864FB4DC5}"/>
              </a:ext>
            </a:extLst>
          </p:cNvPr>
          <p:cNvSpPr/>
          <p:nvPr/>
        </p:nvSpPr>
        <p:spPr>
          <a:xfrm>
            <a:off x="3430400" y="4001420"/>
            <a:ext cx="40180" cy="1081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60" name="Freeform 80">
            <a:extLst>
              <a:ext uri="{FF2B5EF4-FFF2-40B4-BE49-F238E27FC236}">
                <a16:creationId xmlns:a16="http://schemas.microsoft.com/office/drawing/2014/main" id="{F5AD71BD-251B-B21D-FF19-B218A9882D10}"/>
              </a:ext>
            </a:extLst>
          </p:cNvPr>
          <p:cNvSpPr/>
          <p:nvPr/>
        </p:nvSpPr>
        <p:spPr>
          <a:xfrm>
            <a:off x="3451032" y="3976767"/>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61" name="Freeform 81">
            <a:extLst>
              <a:ext uri="{FF2B5EF4-FFF2-40B4-BE49-F238E27FC236}">
                <a16:creationId xmlns:a16="http://schemas.microsoft.com/office/drawing/2014/main" id="{7438B604-35E2-C8B9-17D8-B82417DCDD5C}"/>
              </a:ext>
            </a:extLst>
          </p:cNvPr>
          <p:cNvSpPr/>
          <p:nvPr/>
        </p:nvSpPr>
        <p:spPr>
          <a:xfrm>
            <a:off x="3434745" y="4001420"/>
            <a:ext cx="40180" cy="1081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62" name="Freeform 82">
            <a:extLst>
              <a:ext uri="{FF2B5EF4-FFF2-40B4-BE49-F238E27FC236}">
                <a16:creationId xmlns:a16="http://schemas.microsoft.com/office/drawing/2014/main" id="{95BD63AC-4498-0E1A-5232-06C07B190B2A}"/>
              </a:ext>
            </a:extLst>
          </p:cNvPr>
          <p:cNvSpPr/>
          <p:nvPr/>
        </p:nvSpPr>
        <p:spPr>
          <a:xfrm>
            <a:off x="3455377" y="3976767"/>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63" name="Freeform 83">
            <a:extLst>
              <a:ext uri="{FF2B5EF4-FFF2-40B4-BE49-F238E27FC236}">
                <a16:creationId xmlns:a16="http://schemas.microsoft.com/office/drawing/2014/main" id="{EBD7D06D-4EF0-3F78-6B93-1BE0DAA8BC09}"/>
              </a:ext>
            </a:extLst>
          </p:cNvPr>
          <p:cNvSpPr/>
          <p:nvPr/>
        </p:nvSpPr>
        <p:spPr>
          <a:xfrm>
            <a:off x="3461893" y="4001420"/>
            <a:ext cx="39094" cy="1081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64" name="Freeform 84">
            <a:extLst>
              <a:ext uri="{FF2B5EF4-FFF2-40B4-BE49-F238E27FC236}">
                <a16:creationId xmlns:a16="http://schemas.microsoft.com/office/drawing/2014/main" id="{E45CC5BF-0143-FAFA-86B8-58FB27A73DEE}"/>
              </a:ext>
            </a:extLst>
          </p:cNvPr>
          <p:cNvSpPr/>
          <p:nvPr/>
        </p:nvSpPr>
        <p:spPr>
          <a:xfrm>
            <a:off x="3481440" y="3976767"/>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65" name="Freeform 85">
            <a:extLst>
              <a:ext uri="{FF2B5EF4-FFF2-40B4-BE49-F238E27FC236}">
                <a16:creationId xmlns:a16="http://schemas.microsoft.com/office/drawing/2014/main" id="{12362CF9-2D23-3B3A-8C04-E7667C6D9E3B}"/>
              </a:ext>
            </a:extLst>
          </p:cNvPr>
          <p:cNvSpPr/>
          <p:nvPr/>
        </p:nvSpPr>
        <p:spPr>
          <a:xfrm>
            <a:off x="3478181" y="4001420"/>
            <a:ext cx="40180" cy="1081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66" name="Freeform 86">
            <a:extLst>
              <a:ext uri="{FF2B5EF4-FFF2-40B4-BE49-F238E27FC236}">
                <a16:creationId xmlns:a16="http://schemas.microsoft.com/office/drawing/2014/main" id="{F7FF7C2E-83B1-EAF3-4FDB-690828C4522E}"/>
              </a:ext>
            </a:extLst>
          </p:cNvPr>
          <p:cNvSpPr/>
          <p:nvPr/>
        </p:nvSpPr>
        <p:spPr>
          <a:xfrm>
            <a:off x="3498814" y="3976767"/>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67" name="Freeform 87">
            <a:extLst>
              <a:ext uri="{FF2B5EF4-FFF2-40B4-BE49-F238E27FC236}">
                <a16:creationId xmlns:a16="http://schemas.microsoft.com/office/drawing/2014/main" id="{2BFBF5F2-5EAA-B162-61A9-0FC538E05D3B}"/>
              </a:ext>
            </a:extLst>
          </p:cNvPr>
          <p:cNvSpPr/>
          <p:nvPr/>
        </p:nvSpPr>
        <p:spPr>
          <a:xfrm>
            <a:off x="3643244" y="4001420"/>
            <a:ext cx="40180" cy="1081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68" name="Freeform 88">
            <a:extLst>
              <a:ext uri="{FF2B5EF4-FFF2-40B4-BE49-F238E27FC236}">
                <a16:creationId xmlns:a16="http://schemas.microsoft.com/office/drawing/2014/main" id="{50851B50-49F9-20CE-56E6-F6E7EA0FA2AE}"/>
              </a:ext>
            </a:extLst>
          </p:cNvPr>
          <p:cNvSpPr/>
          <p:nvPr/>
        </p:nvSpPr>
        <p:spPr>
          <a:xfrm>
            <a:off x="3662790" y="3976767"/>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69" name="Freeform 89">
            <a:extLst>
              <a:ext uri="{FF2B5EF4-FFF2-40B4-BE49-F238E27FC236}">
                <a16:creationId xmlns:a16="http://schemas.microsoft.com/office/drawing/2014/main" id="{B55355FD-474C-2BC0-89B6-C0623DC2C590}"/>
              </a:ext>
            </a:extLst>
          </p:cNvPr>
          <p:cNvSpPr/>
          <p:nvPr/>
        </p:nvSpPr>
        <p:spPr>
          <a:xfrm>
            <a:off x="3730119" y="4001420"/>
            <a:ext cx="40180" cy="1081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70" name="Freeform 90">
            <a:extLst>
              <a:ext uri="{FF2B5EF4-FFF2-40B4-BE49-F238E27FC236}">
                <a16:creationId xmlns:a16="http://schemas.microsoft.com/office/drawing/2014/main" id="{C7949D0B-D4F7-9E84-3046-ACDA08D1B6EC}"/>
              </a:ext>
            </a:extLst>
          </p:cNvPr>
          <p:cNvSpPr/>
          <p:nvPr/>
        </p:nvSpPr>
        <p:spPr>
          <a:xfrm>
            <a:off x="3749665" y="3976767"/>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71" name="Freeform 91">
            <a:extLst>
              <a:ext uri="{FF2B5EF4-FFF2-40B4-BE49-F238E27FC236}">
                <a16:creationId xmlns:a16="http://schemas.microsoft.com/office/drawing/2014/main" id="{4D25EAF2-D247-D555-1535-4C3D2082B0CF}"/>
              </a:ext>
            </a:extLst>
          </p:cNvPr>
          <p:cNvSpPr/>
          <p:nvPr/>
        </p:nvSpPr>
        <p:spPr>
          <a:xfrm>
            <a:off x="3738806" y="4001420"/>
            <a:ext cx="39094" cy="1081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72" name="Freeform 92">
            <a:extLst>
              <a:ext uri="{FF2B5EF4-FFF2-40B4-BE49-F238E27FC236}">
                <a16:creationId xmlns:a16="http://schemas.microsoft.com/office/drawing/2014/main" id="{570C271F-2511-2FF3-2B19-D514C7A4BB97}"/>
              </a:ext>
            </a:extLst>
          </p:cNvPr>
          <p:cNvSpPr/>
          <p:nvPr/>
        </p:nvSpPr>
        <p:spPr>
          <a:xfrm>
            <a:off x="3758353" y="3976767"/>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73" name="Freeform 93">
            <a:extLst>
              <a:ext uri="{FF2B5EF4-FFF2-40B4-BE49-F238E27FC236}">
                <a16:creationId xmlns:a16="http://schemas.microsoft.com/office/drawing/2014/main" id="{013D46BC-C72D-83A7-861B-D99E9C4B2B07}"/>
              </a:ext>
            </a:extLst>
          </p:cNvPr>
          <p:cNvSpPr/>
          <p:nvPr/>
        </p:nvSpPr>
        <p:spPr>
          <a:xfrm>
            <a:off x="3742064" y="4001420"/>
            <a:ext cx="40180" cy="1081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74" name="Freeform 94">
            <a:extLst>
              <a:ext uri="{FF2B5EF4-FFF2-40B4-BE49-F238E27FC236}">
                <a16:creationId xmlns:a16="http://schemas.microsoft.com/office/drawing/2014/main" id="{A065E09C-E31E-5AC1-7B05-E1934F8BA3EE}"/>
              </a:ext>
            </a:extLst>
          </p:cNvPr>
          <p:cNvSpPr/>
          <p:nvPr/>
        </p:nvSpPr>
        <p:spPr>
          <a:xfrm>
            <a:off x="3762697" y="3976767"/>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75" name="Freeform 95">
            <a:extLst>
              <a:ext uri="{FF2B5EF4-FFF2-40B4-BE49-F238E27FC236}">
                <a16:creationId xmlns:a16="http://schemas.microsoft.com/office/drawing/2014/main" id="{598F3315-5707-3608-2769-0C3C66553508}"/>
              </a:ext>
            </a:extLst>
          </p:cNvPr>
          <p:cNvSpPr/>
          <p:nvPr/>
        </p:nvSpPr>
        <p:spPr>
          <a:xfrm>
            <a:off x="3760524" y="4001420"/>
            <a:ext cx="39094" cy="1081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76" name="Freeform 96">
            <a:extLst>
              <a:ext uri="{FF2B5EF4-FFF2-40B4-BE49-F238E27FC236}">
                <a16:creationId xmlns:a16="http://schemas.microsoft.com/office/drawing/2014/main" id="{57DBFBE9-A51F-2665-FE77-D804675430B9}"/>
              </a:ext>
            </a:extLst>
          </p:cNvPr>
          <p:cNvSpPr/>
          <p:nvPr/>
        </p:nvSpPr>
        <p:spPr>
          <a:xfrm>
            <a:off x="3780071" y="3976767"/>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77" name="Freeform 97">
            <a:extLst>
              <a:ext uri="{FF2B5EF4-FFF2-40B4-BE49-F238E27FC236}">
                <a16:creationId xmlns:a16="http://schemas.microsoft.com/office/drawing/2014/main" id="{48F4384F-CFED-4019-1B10-E5C4EDB1315A}"/>
              </a:ext>
            </a:extLst>
          </p:cNvPr>
          <p:cNvSpPr/>
          <p:nvPr/>
        </p:nvSpPr>
        <p:spPr>
          <a:xfrm>
            <a:off x="3764868" y="4001420"/>
            <a:ext cx="39094" cy="1081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78" name="Freeform 98">
            <a:extLst>
              <a:ext uri="{FF2B5EF4-FFF2-40B4-BE49-F238E27FC236}">
                <a16:creationId xmlns:a16="http://schemas.microsoft.com/office/drawing/2014/main" id="{0E830F7C-C335-A9CD-E6F9-2B324AD57095}"/>
              </a:ext>
            </a:extLst>
          </p:cNvPr>
          <p:cNvSpPr/>
          <p:nvPr/>
        </p:nvSpPr>
        <p:spPr>
          <a:xfrm>
            <a:off x="3784415" y="3976767"/>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79" name="Freeform 99">
            <a:extLst>
              <a:ext uri="{FF2B5EF4-FFF2-40B4-BE49-F238E27FC236}">
                <a16:creationId xmlns:a16="http://schemas.microsoft.com/office/drawing/2014/main" id="{19396670-A845-A6FE-9E08-279A394C2E69}"/>
              </a:ext>
            </a:extLst>
          </p:cNvPr>
          <p:cNvSpPr/>
          <p:nvPr/>
        </p:nvSpPr>
        <p:spPr>
          <a:xfrm>
            <a:off x="3769212" y="4001420"/>
            <a:ext cx="40180" cy="1081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80" name="Freeform 100">
            <a:extLst>
              <a:ext uri="{FF2B5EF4-FFF2-40B4-BE49-F238E27FC236}">
                <a16:creationId xmlns:a16="http://schemas.microsoft.com/office/drawing/2014/main" id="{7E0909A7-6A37-71FB-3857-6F2256972776}"/>
              </a:ext>
            </a:extLst>
          </p:cNvPr>
          <p:cNvSpPr/>
          <p:nvPr/>
        </p:nvSpPr>
        <p:spPr>
          <a:xfrm>
            <a:off x="3788760" y="3976767"/>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81" name="Freeform 101">
            <a:extLst>
              <a:ext uri="{FF2B5EF4-FFF2-40B4-BE49-F238E27FC236}">
                <a16:creationId xmlns:a16="http://schemas.microsoft.com/office/drawing/2014/main" id="{00B0CD19-0916-4D50-4A6E-455762C7007B}"/>
              </a:ext>
            </a:extLst>
          </p:cNvPr>
          <p:cNvSpPr/>
          <p:nvPr/>
        </p:nvSpPr>
        <p:spPr>
          <a:xfrm>
            <a:off x="3773556" y="4001420"/>
            <a:ext cx="40180" cy="1081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82" name="Freeform 102">
            <a:extLst>
              <a:ext uri="{FF2B5EF4-FFF2-40B4-BE49-F238E27FC236}">
                <a16:creationId xmlns:a16="http://schemas.microsoft.com/office/drawing/2014/main" id="{89B4BD63-D7FA-6F50-FC6C-D86117C350BC}"/>
              </a:ext>
            </a:extLst>
          </p:cNvPr>
          <p:cNvSpPr/>
          <p:nvPr/>
        </p:nvSpPr>
        <p:spPr>
          <a:xfrm>
            <a:off x="3793104" y="3976767"/>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83" name="Freeform 103">
            <a:extLst>
              <a:ext uri="{FF2B5EF4-FFF2-40B4-BE49-F238E27FC236}">
                <a16:creationId xmlns:a16="http://schemas.microsoft.com/office/drawing/2014/main" id="{50734FCF-C4FE-C127-8985-109CE16DAF14}"/>
              </a:ext>
            </a:extLst>
          </p:cNvPr>
          <p:cNvSpPr/>
          <p:nvPr/>
        </p:nvSpPr>
        <p:spPr>
          <a:xfrm>
            <a:off x="3773556" y="4001420"/>
            <a:ext cx="40180" cy="1081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84" name="Freeform 104">
            <a:extLst>
              <a:ext uri="{FF2B5EF4-FFF2-40B4-BE49-F238E27FC236}">
                <a16:creationId xmlns:a16="http://schemas.microsoft.com/office/drawing/2014/main" id="{2A6E4C4A-29A7-D201-897A-9BAA989FEE76}"/>
              </a:ext>
            </a:extLst>
          </p:cNvPr>
          <p:cNvSpPr/>
          <p:nvPr/>
        </p:nvSpPr>
        <p:spPr>
          <a:xfrm>
            <a:off x="3793104" y="3976767"/>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85" name="Freeform 105">
            <a:extLst>
              <a:ext uri="{FF2B5EF4-FFF2-40B4-BE49-F238E27FC236}">
                <a16:creationId xmlns:a16="http://schemas.microsoft.com/office/drawing/2014/main" id="{5FBCD762-F0D9-62BB-D9E1-DD5E8EA63F4B}"/>
              </a:ext>
            </a:extLst>
          </p:cNvPr>
          <p:cNvSpPr/>
          <p:nvPr/>
        </p:nvSpPr>
        <p:spPr>
          <a:xfrm>
            <a:off x="3773556" y="4001420"/>
            <a:ext cx="40180" cy="1081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86" name="Freeform 106">
            <a:extLst>
              <a:ext uri="{FF2B5EF4-FFF2-40B4-BE49-F238E27FC236}">
                <a16:creationId xmlns:a16="http://schemas.microsoft.com/office/drawing/2014/main" id="{E1AC8ABA-A3F1-6F98-7086-ACD22E0D0C6B}"/>
              </a:ext>
            </a:extLst>
          </p:cNvPr>
          <p:cNvSpPr/>
          <p:nvPr/>
        </p:nvSpPr>
        <p:spPr>
          <a:xfrm>
            <a:off x="3793104" y="3976767"/>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87" name="Freeform 107">
            <a:extLst>
              <a:ext uri="{FF2B5EF4-FFF2-40B4-BE49-F238E27FC236}">
                <a16:creationId xmlns:a16="http://schemas.microsoft.com/office/drawing/2014/main" id="{4E046664-D6E9-0D1B-5492-16FE36F4DC7A}"/>
              </a:ext>
            </a:extLst>
          </p:cNvPr>
          <p:cNvSpPr/>
          <p:nvPr/>
        </p:nvSpPr>
        <p:spPr>
          <a:xfrm>
            <a:off x="3808306" y="4001420"/>
            <a:ext cx="39094" cy="1081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88" name="Freeform 108">
            <a:extLst>
              <a:ext uri="{FF2B5EF4-FFF2-40B4-BE49-F238E27FC236}">
                <a16:creationId xmlns:a16="http://schemas.microsoft.com/office/drawing/2014/main" id="{EC961AD9-45CA-A0DA-9A7D-D8EE8954A342}"/>
              </a:ext>
            </a:extLst>
          </p:cNvPr>
          <p:cNvSpPr/>
          <p:nvPr/>
        </p:nvSpPr>
        <p:spPr>
          <a:xfrm>
            <a:off x="3827852" y="3976767"/>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89" name="Freeform 109">
            <a:extLst>
              <a:ext uri="{FF2B5EF4-FFF2-40B4-BE49-F238E27FC236}">
                <a16:creationId xmlns:a16="http://schemas.microsoft.com/office/drawing/2014/main" id="{485BB929-0010-BBAB-7E42-75657E57E028}"/>
              </a:ext>
            </a:extLst>
          </p:cNvPr>
          <p:cNvSpPr/>
          <p:nvPr/>
        </p:nvSpPr>
        <p:spPr>
          <a:xfrm>
            <a:off x="4098251" y="4001420"/>
            <a:ext cx="39094" cy="10813"/>
          </a:xfrm>
          <a:custGeom>
            <a:avLst/>
            <a:gdLst>
              <a:gd name="connsiteX0" fmla="*/ 0 w 39877"/>
              <a:gd name="connsiteY0" fmla="*/ 0 h 9233"/>
              <a:gd name="connsiteX1" fmla="*/ 39878 w 39877"/>
              <a:gd name="connsiteY1" fmla="*/ 0 h 9233"/>
            </a:gdLst>
            <a:ahLst/>
            <a:cxnLst>
              <a:cxn ang="0">
                <a:pos x="connsiteX0" y="connsiteY0"/>
              </a:cxn>
              <a:cxn ang="0">
                <a:pos x="connsiteX1" y="connsiteY1"/>
              </a:cxn>
            </a:cxnLst>
            <a:rect l="l" t="t" r="r" b="b"/>
            <a:pathLst>
              <a:path w="39877" h="9233">
                <a:moveTo>
                  <a:pt x="0" y="0"/>
                </a:moveTo>
                <a:lnTo>
                  <a:pt x="39878"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90" name="Freeform 110">
            <a:extLst>
              <a:ext uri="{FF2B5EF4-FFF2-40B4-BE49-F238E27FC236}">
                <a16:creationId xmlns:a16="http://schemas.microsoft.com/office/drawing/2014/main" id="{90F9D4B5-1E04-BE0D-FCCF-3FC8A811B4F4}"/>
              </a:ext>
            </a:extLst>
          </p:cNvPr>
          <p:cNvSpPr/>
          <p:nvPr/>
        </p:nvSpPr>
        <p:spPr>
          <a:xfrm>
            <a:off x="4117797" y="3976767"/>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91" name="Freeform 111">
            <a:extLst>
              <a:ext uri="{FF2B5EF4-FFF2-40B4-BE49-F238E27FC236}">
                <a16:creationId xmlns:a16="http://schemas.microsoft.com/office/drawing/2014/main" id="{438F2E30-41D9-695B-D0C7-03B1C8EB63E1}"/>
              </a:ext>
            </a:extLst>
          </p:cNvPr>
          <p:cNvSpPr/>
          <p:nvPr/>
        </p:nvSpPr>
        <p:spPr>
          <a:xfrm>
            <a:off x="4098251" y="4001420"/>
            <a:ext cx="39094" cy="10813"/>
          </a:xfrm>
          <a:custGeom>
            <a:avLst/>
            <a:gdLst>
              <a:gd name="connsiteX0" fmla="*/ 0 w 39877"/>
              <a:gd name="connsiteY0" fmla="*/ 0 h 9233"/>
              <a:gd name="connsiteX1" fmla="*/ 39878 w 39877"/>
              <a:gd name="connsiteY1" fmla="*/ 0 h 9233"/>
            </a:gdLst>
            <a:ahLst/>
            <a:cxnLst>
              <a:cxn ang="0">
                <a:pos x="connsiteX0" y="connsiteY0"/>
              </a:cxn>
              <a:cxn ang="0">
                <a:pos x="connsiteX1" y="connsiteY1"/>
              </a:cxn>
            </a:cxnLst>
            <a:rect l="l" t="t" r="r" b="b"/>
            <a:pathLst>
              <a:path w="39877" h="9233">
                <a:moveTo>
                  <a:pt x="0" y="0"/>
                </a:moveTo>
                <a:lnTo>
                  <a:pt x="39878"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92" name="Freeform 112">
            <a:extLst>
              <a:ext uri="{FF2B5EF4-FFF2-40B4-BE49-F238E27FC236}">
                <a16:creationId xmlns:a16="http://schemas.microsoft.com/office/drawing/2014/main" id="{80EDB2DA-8E20-6758-EE5F-008084E888D4}"/>
              </a:ext>
            </a:extLst>
          </p:cNvPr>
          <p:cNvSpPr/>
          <p:nvPr/>
        </p:nvSpPr>
        <p:spPr>
          <a:xfrm>
            <a:off x="4117797" y="3976767"/>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93" name="Freeform 119">
            <a:extLst>
              <a:ext uri="{FF2B5EF4-FFF2-40B4-BE49-F238E27FC236}">
                <a16:creationId xmlns:a16="http://schemas.microsoft.com/office/drawing/2014/main" id="{059DD711-C80E-A50D-B854-6CF07B7C0482}"/>
              </a:ext>
            </a:extLst>
          </p:cNvPr>
          <p:cNvSpPr/>
          <p:nvPr/>
        </p:nvSpPr>
        <p:spPr>
          <a:xfrm>
            <a:off x="1748287" y="3109989"/>
            <a:ext cx="9048" cy="46712"/>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94" name="Freeform 120">
            <a:extLst>
              <a:ext uri="{FF2B5EF4-FFF2-40B4-BE49-F238E27FC236}">
                <a16:creationId xmlns:a16="http://schemas.microsoft.com/office/drawing/2014/main" id="{8C9FB862-4978-E7CE-E459-17D6E4557F85}"/>
              </a:ext>
            </a:extLst>
          </p:cNvPr>
          <p:cNvSpPr/>
          <p:nvPr/>
        </p:nvSpPr>
        <p:spPr>
          <a:xfrm>
            <a:off x="1733084" y="3134643"/>
            <a:ext cx="39094" cy="1081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95" name="Freeform 121">
            <a:extLst>
              <a:ext uri="{FF2B5EF4-FFF2-40B4-BE49-F238E27FC236}">
                <a16:creationId xmlns:a16="http://schemas.microsoft.com/office/drawing/2014/main" id="{EF091585-EFF6-673A-423B-751D424F203B}"/>
              </a:ext>
            </a:extLst>
          </p:cNvPr>
          <p:cNvSpPr/>
          <p:nvPr/>
        </p:nvSpPr>
        <p:spPr>
          <a:xfrm>
            <a:off x="1752631" y="3109989"/>
            <a:ext cx="9048" cy="46712"/>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96" name="Freeform 122">
            <a:extLst>
              <a:ext uri="{FF2B5EF4-FFF2-40B4-BE49-F238E27FC236}">
                <a16:creationId xmlns:a16="http://schemas.microsoft.com/office/drawing/2014/main" id="{4DA984C5-2975-B8C3-AFD8-3E588A2DDE3D}"/>
              </a:ext>
            </a:extLst>
          </p:cNvPr>
          <p:cNvSpPr/>
          <p:nvPr/>
        </p:nvSpPr>
        <p:spPr>
          <a:xfrm>
            <a:off x="1759147" y="3160595"/>
            <a:ext cx="40180" cy="1081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97" name="Freeform 123">
            <a:extLst>
              <a:ext uri="{FF2B5EF4-FFF2-40B4-BE49-F238E27FC236}">
                <a16:creationId xmlns:a16="http://schemas.microsoft.com/office/drawing/2014/main" id="{FEA7DB81-0137-FD3A-2A80-9F59DBD12F9F}"/>
              </a:ext>
            </a:extLst>
          </p:cNvPr>
          <p:cNvSpPr/>
          <p:nvPr/>
        </p:nvSpPr>
        <p:spPr>
          <a:xfrm>
            <a:off x="1778693" y="3135940"/>
            <a:ext cx="9048" cy="46712"/>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98" name="Freeform 124">
            <a:extLst>
              <a:ext uri="{FF2B5EF4-FFF2-40B4-BE49-F238E27FC236}">
                <a16:creationId xmlns:a16="http://schemas.microsoft.com/office/drawing/2014/main" id="{4C22D31A-A484-3E1B-5DCF-26B1E813F073}"/>
              </a:ext>
            </a:extLst>
          </p:cNvPr>
          <p:cNvSpPr/>
          <p:nvPr/>
        </p:nvSpPr>
        <p:spPr>
          <a:xfrm>
            <a:off x="1763490" y="3254019"/>
            <a:ext cx="39094" cy="1081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799" name="Freeform 125">
            <a:extLst>
              <a:ext uri="{FF2B5EF4-FFF2-40B4-BE49-F238E27FC236}">
                <a16:creationId xmlns:a16="http://schemas.microsoft.com/office/drawing/2014/main" id="{149D1597-E8AD-CB55-FCC7-926230ED079B}"/>
              </a:ext>
            </a:extLst>
          </p:cNvPr>
          <p:cNvSpPr/>
          <p:nvPr/>
        </p:nvSpPr>
        <p:spPr>
          <a:xfrm>
            <a:off x="1783037" y="3229366"/>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00" name="Freeform 126">
            <a:extLst>
              <a:ext uri="{FF2B5EF4-FFF2-40B4-BE49-F238E27FC236}">
                <a16:creationId xmlns:a16="http://schemas.microsoft.com/office/drawing/2014/main" id="{49C8C4B1-5809-3E59-E98F-4D0D549BBBCE}"/>
              </a:ext>
            </a:extLst>
          </p:cNvPr>
          <p:cNvSpPr/>
          <p:nvPr/>
        </p:nvSpPr>
        <p:spPr>
          <a:xfrm>
            <a:off x="1763490" y="3254019"/>
            <a:ext cx="39094" cy="1081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01" name="Freeform 127">
            <a:extLst>
              <a:ext uri="{FF2B5EF4-FFF2-40B4-BE49-F238E27FC236}">
                <a16:creationId xmlns:a16="http://schemas.microsoft.com/office/drawing/2014/main" id="{C3802100-3A94-E919-809A-E3203CD9AF3B}"/>
              </a:ext>
            </a:extLst>
          </p:cNvPr>
          <p:cNvSpPr/>
          <p:nvPr/>
        </p:nvSpPr>
        <p:spPr>
          <a:xfrm>
            <a:off x="1783037" y="3229366"/>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02" name="Freeform 128">
            <a:extLst>
              <a:ext uri="{FF2B5EF4-FFF2-40B4-BE49-F238E27FC236}">
                <a16:creationId xmlns:a16="http://schemas.microsoft.com/office/drawing/2014/main" id="{67F5065D-5580-6C60-128F-5A863943D8AC}"/>
              </a:ext>
            </a:extLst>
          </p:cNvPr>
          <p:cNvSpPr/>
          <p:nvPr/>
        </p:nvSpPr>
        <p:spPr>
          <a:xfrm>
            <a:off x="1772178" y="3281268"/>
            <a:ext cx="39094" cy="1081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03" name="Freeform 129">
            <a:extLst>
              <a:ext uri="{FF2B5EF4-FFF2-40B4-BE49-F238E27FC236}">
                <a16:creationId xmlns:a16="http://schemas.microsoft.com/office/drawing/2014/main" id="{0473DF22-B6B9-C597-5B37-FD6D4107792C}"/>
              </a:ext>
            </a:extLst>
          </p:cNvPr>
          <p:cNvSpPr/>
          <p:nvPr/>
        </p:nvSpPr>
        <p:spPr>
          <a:xfrm>
            <a:off x="1791724" y="3257912"/>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04" name="Freeform 130">
            <a:extLst>
              <a:ext uri="{FF2B5EF4-FFF2-40B4-BE49-F238E27FC236}">
                <a16:creationId xmlns:a16="http://schemas.microsoft.com/office/drawing/2014/main" id="{2FCDE26F-CFD2-79FF-6DCB-CE0949E07C42}"/>
              </a:ext>
            </a:extLst>
          </p:cNvPr>
          <p:cNvSpPr/>
          <p:nvPr/>
        </p:nvSpPr>
        <p:spPr>
          <a:xfrm>
            <a:off x="1780865" y="3281268"/>
            <a:ext cx="39094" cy="1081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05" name="Freeform 131">
            <a:extLst>
              <a:ext uri="{FF2B5EF4-FFF2-40B4-BE49-F238E27FC236}">
                <a16:creationId xmlns:a16="http://schemas.microsoft.com/office/drawing/2014/main" id="{8B2A6CF4-53B9-A2F8-2F7A-F0DBADF731E3}"/>
              </a:ext>
            </a:extLst>
          </p:cNvPr>
          <p:cNvSpPr/>
          <p:nvPr/>
        </p:nvSpPr>
        <p:spPr>
          <a:xfrm>
            <a:off x="1800412" y="3257912"/>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06" name="Freeform 132">
            <a:extLst>
              <a:ext uri="{FF2B5EF4-FFF2-40B4-BE49-F238E27FC236}">
                <a16:creationId xmlns:a16="http://schemas.microsoft.com/office/drawing/2014/main" id="{C53ABE1F-5A01-3ED8-E097-39A36D63241E}"/>
              </a:ext>
            </a:extLst>
          </p:cNvPr>
          <p:cNvSpPr/>
          <p:nvPr/>
        </p:nvSpPr>
        <p:spPr>
          <a:xfrm>
            <a:off x="1801498" y="3322791"/>
            <a:ext cx="40180" cy="1081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07" name="Freeform 133">
            <a:extLst>
              <a:ext uri="{FF2B5EF4-FFF2-40B4-BE49-F238E27FC236}">
                <a16:creationId xmlns:a16="http://schemas.microsoft.com/office/drawing/2014/main" id="{B31C92A0-59E4-DF61-BAB7-3412677CF46B}"/>
              </a:ext>
            </a:extLst>
          </p:cNvPr>
          <p:cNvSpPr/>
          <p:nvPr/>
        </p:nvSpPr>
        <p:spPr>
          <a:xfrm>
            <a:off x="1822130" y="3299434"/>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08" name="Freeform 134">
            <a:extLst>
              <a:ext uri="{FF2B5EF4-FFF2-40B4-BE49-F238E27FC236}">
                <a16:creationId xmlns:a16="http://schemas.microsoft.com/office/drawing/2014/main" id="{5744B185-0F0F-A2F5-6078-7B4B2156FE12}"/>
              </a:ext>
            </a:extLst>
          </p:cNvPr>
          <p:cNvSpPr/>
          <p:nvPr/>
        </p:nvSpPr>
        <p:spPr>
          <a:xfrm>
            <a:off x="2009997" y="3408430"/>
            <a:ext cx="40180" cy="1081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09" name="Freeform 135">
            <a:extLst>
              <a:ext uri="{FF2B5EF4-FFF2-40B4-BE49-F238E27FC236}">
                <a16:creationId xmlns:a16="http://schemas.microsoft.com/office/drawing/2014/main" id="{9CF2978F-53E5-809C-A203-306FC19A4E18}"/>
              </a:ext>
            </a:extLst>
          </p:cNvPr>
          <p:cNvSpPr/>
          <p:nvPr/>
        </p:nvSpPr>
        <p:spPr>
          <a:xfrm>
            <a:off x="2030631" y="3383776"/>
            <a:ext cx="9048" cy="46712"/>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10" name="Freeform 136">
            <a:extLst>
              <a:ext uri="{FF2B5EF4-FFF2-40B4-BE49-F238E27FC236}">
                <a16:creationId xmlns:a16="http://schemas.microsoft.com/office/drawing/2014/main" id="{32518D9C-3FC9-F541-8494-9E685B09B4FE}"/>
              </a:ext>
            </a:extLst>
          </p:cNvPr>
          <p:cNvSpPr/>
          <p:nvPr/>
        </p:nvSpPr>
        <p:spPr>
          <a:xfrm>
            <a:off x="2326005" y="3578412"/>
            <a:ext cx="40180" cy="1081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11" name="Freeform 137">
            <a:extLst>
              <a:ext uri="{FF2B5EF4-FFF2-40B4-BE49-F238E27FC236}">
                <a16:creationId xmlns:a16="http://schemas.microsoft.com/office/drawing/2014/main" id="{62ACF906-6D51-9D66-1A4D-F5D89F49C76D}"/>
              </a:ext>
            </a:extLst>
          </p:cNvPr>
          <p:cNvSpPr/>
          <p:nvPr/>
        </p:nvSpPr>
        <p:spPr>
          <a:xfrm>
            <a:off x="2345551" y="3553758"/>
            <a:ext cx="9048" cy="46712"/>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12" name="Freeform 138">
            <a:extLst>
              <a:ext uri="{FF2B5EF4-FFF2-40B4-BE49-F238E27FC236}">
                <a16:creationId xmlns:a16="http://schemas.microsoft.com/office/drawing/2014/main" id="{3B1700F4-B3D0-470D-5F4A-A8C7856A2198}"/>
              </a:ext>
            </a:extLst>
          </p:cNvPr>
          <p:cNvSpPr/>
          <p:nvPr/>
        </p:nvSpPr>
        <p:spPr>
          <a:xfrm>
            <a:off x="2374871" y="3592686"/>
            <a:ext cx="39094" cy="10813"/>
          </a:xfrm>
          <a:custGeom>
            <a:avLst/>
            <a:gdLst>
              <a:gd name="connsiteX0" fmla="*/ 0 w 39877"/>
              <a:gd name="connsiteY0" fmla="*/ 0 h 9233"/>
              <a:gd name="connsiteX1" fmla="*/ 39878 w 39877"/>
              <a:gd name="connsiteY1" fmla="*/ 0 h 9233"/>
            </a:gdLst>
            <a:ahLst/>
            <a:cxnLst>
              <a:cxn ang="0">
                <a:pos x="connsiteX0" y="connsiteY0"/>
              </a:cxn>
              <a:cxn ang="0">
                <a:pos x="connsiteX1" y="connsiteY1"/>
              </a:cxn>
            </a:cxnLst>
            <a:rect l="l" t="t" r="r" b="b"/>
            <a:pathLst>
              <a:path w="39877" h="9233">
                <a:moveTo>
                  <a:pt x="0" y="0"/>
                </a:moveTo>
                <a:lnTo>
                  <a:pt x="39878"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13" name="Freeform 139">
            <a:extLst>
              <a:ext uri="{FF2B5EF4-FFF2-40B4-BE49-F238E27FC236}">
                <a16:creationId xmlns:a16="http://schemas.microsoft.com/office/drawing/2014/main" id="{4631AC74-3A37-E2D4-96BA-6647B853C691}"/>
              </a:ext>
            </a:extLst>
          </p:cNvPr>
          <p:cNvSpPr/>
          <p:nvPr/>
        </p:nvSpPr>
        <p:spPr>
          <a:xfrm>
            <a:off x="2393332" y="3568031"/>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14" name="Freeform 140">
            <a:extLst>
              <a:ext uri="{FF2B5EF4-FFF2-40B4-BE49-F238E27FC236}">
                <a16:creationId xmlns:a16="http://schemas.microsoft.com/office/drawing/2014/main" id="{395FAABD-CC24-E70B-6BAD-A9692E8B71F4}"/>
              </a:ext>
            </a:extLst>
          </p:cNvPr>
          <p:cNvSpPr/>
          <p:nvPr/>
        </p:nvSpPr>
        <p:spPr>
          <a:xfrm>
            <a:off x="2634411" y="3679623"/>
            <a:ext cx="39094" cy="1081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15" name="Freeform 141">
            <a:extLst>
              <a:ext uri="{FF2B5EF4-FFF2-40B4-BE49-F238E27FC236}">
                <a16:creationId xmlns:a16="http://schemas.microsoft.com/office/drawing/2014/main" id="{D5107C0C-134D-426D-388B-C6EAEB1D79A5}"/>
              </a:ext>
            </a:extLst>
          </p:cNvPr>
          <p:cNvSpPr/>
          <p:nvPr/>
        </p:nvSpPr>
        <p:spPr>
          <a:xfrm>
            <a:off x="2653957" y="3654969"/>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16" name="Freeform 166">
            <a:extLst>
              <a:ext uri="{FF2B5EF4-FFF2-40B4-BE49-F238E27FC236}">
                <a16:creationId xmlns:a16="http://schemas.microsoft.com/office/drawing/2014/main" id="{B3F48296-DB30-DD76-5ABD-866E1944689C}"/>
              </a:ext>
            </a:extLst>
          </p:cNvPr>
          <p:cNvSpPr/>
          <p:nvPr/>
        </p:nvSpPr>
        <p:spPr>
          <a:xfrm>
            <a:off x="1308483" y="2914056"/>
            <a:ext cx="39094" cy="1081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17" name="Freeform 167">
            <a:extLst>
              <a:ext uri="{FF2B5EF4-FFF2-40B4-BE49-F238E27FC236}">
                <a16:creationId xmlns:a16="http://schemas.microsoft.com/office/drawing/2014/main" id="{11AA7012-99B0-6A77-85BA-2FBB1071C8AE}"/>
              </a:ext>
            </a:extLst>
          </p:cNvPr>
          <p:cNvSpPr/>
          <p:nvPr/>
        </p:nvSpPr>
        <p:spPr>
          <a:xfrm>
            <a:off x="1328030" y="2890700"/>
            <a:ext cx="9048" cy="46712"/>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18" name="Freeform 168">
            <a:extLst>
              <a:ext uri="{FF2B5EF4-FFF2-40B4-BE49-F238E27FC236}">
                <a16:creationId xmlns:a16="http://schemas.microsoft.com/office/drawing/2014/main" id="{698B4107-AFBF-F83C-56F0-141819C83E06}"/>
              </a:ext>
            </a:extLst>
          </p:cNvPr>
          <p:cNvSpPr/>
          <p:nvPr/>
        </p:nvSpPr>
        <p:spPr>
          <a:xfrm>
            <a:off x="1321515" y="2914056"/>
            <a:ext cx="40180" cy="1081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19" name="Freeform 169">
            <a:extLst>
              <a:ext uri="{FF2B5EF4-FFF2-40B4-BE49-F238E27FC236}">
                <a16:creationId xmlns:a16="http://schemas.microsoft.com/office/drawing/2014/main" id="{324A0FB5-52CB-2E72-E38A-AD3D4AA20E02}"/>
              </a:ext>
            </a:extLst>
          </p:cNvPr>
          <p:cNvSpPr/>
          <p:nvPr/>
        </p:nvSpPr>
        <p:spPr>
          <a:xfrm>
            <a:off x="1341062" y="2890700"/>
            <a:ext cx="9048" cy="46712"/>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20" name="Freeform 170">
            <a:extLst>
              <a:ext uri="{FF2B5EF4-FFF2-40B4-BE49-F238E27FC236}">
                <a16:creationId xmlns:a16="http://schemas.microsoft.com/office/drawing/2014/main" id="{DA43C7FA-DCFE-F00E-6858-83284F6E1CDB}"/>
              </a:ext>
            </a:extLst>
          </p:cNvPr>
          <p:cNvSpPr/>
          <p:nvPr/>
        </p:nvSpPr>
        <p:spPr>
          <a:xfrm>
            <a:off x="1334546" y="2914056"/>
            <a:ext cx="40180" cy="1081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21" name="Freeform 171">
            <a:extLst>
              <a:ext uri="{FF2B5EF4-FFF2-40B4-BE49-F238E27FC236}">
                <a16:creationId xmlns:a16="http://schemas.microsoft.com/office/drawing/2014/main" id="{FBF8BB0B-1BB1-632C-E95B-29354A1834EA}"/>
              </a:ext>
            </a:extLst>
          </p:cNvPr>
          <p:cNvSpPr/>
          <p:nvPr/>
        </p:nvSpPr>
        <p:spPr>
          <a:xfrm>
            <a:off x="1354092" y="2890700"/>
            <a:ext cx="9048" cy="46712"/>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22" name="Freeform 172">
            <a:extLst>
              <a:ext uri="{FF2B5EF4-FFF2-40B4-BE49-F238E27FC236}">
                <a16:creationId xmlns:a16="http://schemas.microsoft.com/office/drawing/2014/main" id="{881E4E0D-F291-C1C2-4E7F-51C31CA41188}"/>
              </a:ext>
            </a:extLst>
          </p:cNvPr>
          <p:cNvSpPr/>
          <p:nvPr/>
        </p:nvSpPr>
        <p:spPr>
          <a:xfrm>
            <a:off x="1334546" y="2914056"/>
            <a:ext cx="40180" cy="1081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23" name="Freeform 173">
            <a:extLst>
              <a:ext uri="{FF2B5EF4-FFF2-40B4-BE49-F238E27FC236}">
                <a16:creationId xmlns:a16="http://schemas.microsoft.com/office/drawing/2014/main" id="{76A34B4C-4847-CEEA-E3F0-5E5010F72462}"/>
              </a:ext>
            </a:extLst>
          </p:cNvPr>
          <p:cNvSpPr/>
          <p:nvPr/>
        </p:nvSpPr>
        <p:spPr>
          <a:xfrm>
            <a:off x="1354092" y="2890700"/>
            <a:ext cx="9048" cy="46712"/>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24" name="Freeform 174">
            <a:extLst>
              <a:ext uri="{FF2B5EF4-FFF2-40B4-BE49-F238E27FC236}">
                <a16:creationId xmlns:a16="http://schemas.microsoft.com/office/drawing/2014/main" id="{D8E2A42A-1BD2-1E00-F303-B75BC568CED7}"/>
              </a:ext>
            </a:extLst>
          </p:cNvPr>
          <p:cNvSpPr/>
          <p:nvPr/>
        </p:nvSpPr>
        <p:spPr>
          <a:xfrm>
            <a:off x="1498522" y="3054193"/>
            <a:ext cx="40180" cy="1081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25" name="Freeform 175">
            <a:extLst>
              <a:ext uri="{FF2B5EF4-FFF2-40B4-BE49-F238E27FC236}">
                <a16:creationId xmlns:a16="http://schemas.microsoft.com/office/drawing/2014/main" id="{51B94A58-B271-8140-449E-0B49A595DF27}"/>
              </a:ext>
            </a:extLst>
          </p:cNvPr>
          <p:cNvSpPr/>
          <p:nvPr/>
        </p:nvSpPr>
        <p:spPr>
          <a:xfrm>
            <a:off x="1519154" y="3032134"/>
            <a:ext cx="9048" cy="46712"/>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26" name="Freeform 176">
            <a:extLst>
              <a:ext uri="{FF2B5EF4-FFF2-40B4-BE49-F238E27FC236}">
                <a16:creationId xmlns:a16="http://schemas.microsoft.com/office/drawing/2014/main" id="{CCECD17A-E695-64D3-7E19-A30F81DE110C}"/>
              </a:ext>
            </a:extLst>
          </p:cNvPr>
          <p:cNvSpPr/>
          <p:nvPr/>
        </p:nvSpPr>
        <p:spPr>
          <a:xfrm>
            <a:off x="1502866" y="3054193"/>
            <a:ext cx="40180" cy="1081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27" name="Freeform 177">
            <a:extLst>
              <a:ext uri="{FF2B5EF4-FFF2-40B4-BE49-F238E27FC236}">
                <a16:creationId xmlns:a16="http://schemas.microsoft.com/office/drawing/2014/main" id="{B83A8AF1-E78A-2BAB-CBE6-D843E8B3B4B8}"/>
              </a:ext>
            </a:extLst>
          </p:cNvPr>
          <p:cNvSpPr/>
          <p:nvPr/>
        </p:nvSpPr>
        <p:spPr>
          <a:xfrm>
            <a:off x="1523499" y="3032134"/>
            <a:ext cx="9048" cy="46712"/>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28" name="Freeform 178">
            <a:extLst>
              <a:ext uri="{FF2B5EF4-FFF2-40B4-BE49-F238E27FC236}">
                <a16:creationId xmlns:a16="http://schemas.microsoft.com/office/drawing/2014/main" id="{61BBA007-81A3-89E7-4E83-724DD9C05862}"/>
              </a:ext>
            </a:extLst>
          </p:cNvPr>
          <p:cNvSpPr/>
          <p:nvPr/>
        </p:nvSpPr>
        <p:spPr>
          <a:xfrm>
            <a:off x="1521327" y="3081443"/>
            <a:ext cx="39094" cy="1081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29" name="Freeform 179">
            <a:extLst>
              <a:ext uri="{FF2B5EF4-FFF2-40B4-BE49-F238E27FC236}">
                <a16:creationId xmlns:a16="http://schemas.microsoft.com/office/drawing/2014/main" id="{D3144B0A-4BA8-D504-4AA7-E6D1E9EA8DAC}"/>
              </a:ext>
            </a:extLst>
          </p:cNvPr>
          <p:cNvSpPr/>
          <p:nvPr/>
        </p:nvSpPr>
        <p:spPr>
          <a:xfrm>
            <a:off x="1539788" y="3056789"/>
            <a:ext cx="9048"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30" name="Freeform 180">
            <a:extLst>
              <a:ext uri="{FF2B5EF4-FFF2-40B4-BE49-F238E27FC236}">
                <a16:creationId xmlns:a16="http://schemas.microsoft.com/office/drawing/2014/main" id="{EE9F826C-640F-D38D-9748-D041C3E974B4}"/>
              </a:ext>
            </a:extLst>
          </p:cNvPr>
          <p:cNvSpPr/>
          <p:nvPr/>
        </p:nvSpPr>
        <p:spPr>
          <a:xfrm>
            <a:off x="1728739" y="3134643"/>
            <a:ext cx="39094" cy="1081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31" name="Freeform 206">
            <a:extLst>
              <a:ext uri="{FF2B5EF4-FFF2-40B4-BE49-F238E27FC236}">
                <a16:creationId xmlns:a16="http://schemas.microsoft.com/office/drawing/2014/main" id="{4F04D9F3-D3ED-F8F7-8279-282D0B79E071}"/>
              </a:ext>
            </a:extLst>
          </p:cNvPr>
          <p:cNvSpPr/>
          <p:nvPr/>
        </p:nvSpPr>
        <p:spPr>
          <a:xfrm>
            <a:off x="1230350" y="2881321"/>
            <a:ext cx="39098" cy="10798"/>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32" name="Freeform 208">
            <a:extLst>
              <a:ext uri="{FF2B5EF4-FFF2-40B4-BE49-F238E27FC236}">
                <a16:creationId xmlns:a16="http://schemas.microsoft.com/office/drawing/2014/main" id="{168C1AC8-F599-E4C5-2026-92824D64A9DF}"/>
              </a:ext>
            </a:extLst>
          </p:cNvPr>
          <p:cNvSpPr/>
          <p:nvPr/>
        </p:nvSpPr>
        <p:spPr>
          <a:xfrm>
            <a:off x="1308545" y="2948704"/>
            <a:ext cx="39098" cy="10798"/>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33" name="Freeform 209">
            <a:extLst>
              <a:ext uri="{FF2B5EF4-FFF2-40B4-BE49-F238E27FC236}">
                <a16:creationId xmlns:a16="http://schemas.microsoft.com/office/drawing/2014/main" id="{47956AFB-C945-4953-1D8B-B9ADCB2EFE8D}"/>
              </a:ext>
            </a:extLst>
          </p:cNvPr>
          <p:cNvSpPr/>
          <p:nvPr/>
        </p:nvSpPr>
        <p:spPr>
          <a:xfrm>
            <a:off x="1328095" y="2924084"/>
            <a:ext cx="9050" cy="47946"/>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34" name="Freeform 210">
            <a:extLst>
              <a:ext uri="{FF2B5EF4-FFF2-40B4-BE49-F238E27FC236}">
                <a16:creationId xmlns:a16="http://schemas.microsoft.com/office/drawing/2014/main" id="{7EFACD32-715E-E4CE-FAB9-69A70911FE2C}"/>
              </a:ext>
            </a:extLst>
          </p:cNvPr>
          <p:cNvSpPr/>
          <p:nvPr/>
        </p:nvSpPr>
        <p:spPr>
          <a:xfrm>
            <a:off x="1317234" y="2948704"/>
            <a:ext cx="39098" cy="10798"/>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35" name="Freeform 211">
            <a:extLst>
              <a:ext uri="{FF2B5EF4-FFF2-40B4-BE49-F238E27FC236}">
                <a16:creationId xmlns:a16="http://schemas.microsoft.com/office/drawing/2014/main" id="{2B2D3D6C-A348-3E0E-5171-3E2D91EFD7EF}"/>
              </a:ext>
            </a:extLst>
          </p:cNvPr>
          <p:cNvSpPr/>
          <p:nvPr/>
        </p:nvSpPr>
        <p:spPr>
          <a:xfrm>
            <a:off x="1336784" y="2924084"/>
            <a:ext cx="9050" cy="47946"/>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36" name="Freeform 212">
            <a:extLst>
              <a:ext uri="{FF2B5EF4-FFF2-40B4-BE49-F238E27FC236}">
                <a16:creationId xmlns:a16="http://schemas.microsoft.com/office/drawing/2014/main" id="{A4EDEED1-E36B-419C-21BF-36BDF6720420}"/>
              </a:ext>
            </a:extLst>
          </p:cNvPr>
          <p:cNvSpPr/>
          <p:nvPr/>
        </p:nvSpPr>
        <p:spPr>
          <a:xfrm>
            <a:off x="1337869" y="2948704"/>
            <a:ext cx="40184" cy="10798"/>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37" name="Freeform 213">
            <a:extLst>
              <a:ext uri="{FF2B5EF4-FFF2-40B4-BE49-F238E27FC236}">
                <a16:creationId xmlns:a16="http://schemas.microsoft.com/office/drawing/2014/main" id="{7661149E-F13B-0C46-8358-09EB8E3624E7}"/>
              </a:ext>
            </a:extLst>
          </p:cNvPr>
          <p:cNvSpPr/>
          <p:nvPr/>
        </p:nvSpPr>
        <p:spPr>
          <a:xfrm>
            <a:off x="1358505" y="2924084"/>
            <a:ext cx="9050" cy="47946"/>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38" name="Freeform 214">
            <a:extLst>
              <a:ext uri="{FF2B5EF4-FFF2-40B4-BE49-F238E27FC236}">
                <a16:creationId xmlns:a16="http://schemas.microsoft.com/office/drawing/2014/main" id="{DA67F886-3BFE-D3F9-47AC-49957175E191}"/>
              </a:ext>
            </a:extLst>
          </p:cNvPr>
          <p:cNvSpPr/>
          <p:nvPr/>
        </p:nvSpPr>
        <p:spPr>
          <a:xfrm>
            <a:off x="1482315" y="3040709"/>
            <a:ext cx="39098" cy="10798"/>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9525" cap="rnd">
            <a:solidFill>
              <a:srgbClr val="8F1524"/>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39" name="Freeform 215">
            <a:extLst>
              <a:ext uri="{FF2B5EF4-FFF2-40B4-BE49-F238E27FC236}">
                <a16:creationId xmlns:a16="http://schemas.microsoft.com/office/drawing/2014/main" id="{B3A1EAB5-CFB2-8AE9-A019-824AE39324ED}"/>
              </a:ext>
            </a:extLst>
          </p:cNvPr>
          <p:cNvSpPr/>
          <p:nvPr/>
        </p:nvSpPr>
        <p:spPr>
          <a:xfrm>
            <a:off x="1501864" y="3017384"/>
            <a:ext cx="9050" cy="46649"/>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rgbClr val="8F1524"/>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40" name="Freeform 216">
            <a:extLst>
              <a:ext uri="{FF2B5EF4-FFF2-40B4-BE49-F238E27FC236}">
                <a16:creationId xmlns:a16="http://schemas.microsoft.com/office/drawing/2014/main" id="{3A557CFD-8EB0-D8A3-C4BE-B2E778EDDD79}"/>
              </a:ext>
            </a:extLst>
          </p:cNvPr>
          <p:cNvSpPr/>
          <p:nvPr/>
        </p:nvSpPr>
        <p:spPr>
          <a:xfrm>
            <a:off x="1603954" y="3273958"/>
            <a:ext cx="39098" cy="10798"/>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41" name="Freeform 217">
            <a:extLst>
              <a:ext uri="{FF2B5EF4-FFF2-40B4-BE49-F238E27FC236}">
                <a16:creationId xmlns:a16="http://schemas.microsoft.com/office/drawing/2014/main" id="{F24186DA-1CD5-3154-F5BC-AB85725BB618}"/>
              </a:ext>
            </a:extLst>
          </p:cNvPr>
          <p:cNvSpPr/>
          <p:nvPr/>
        </p:nvSpPr>
        <p:spPr>
          <a:xfrm>
            <a:off x="1622417" y="3250634"/>
            <a:ext cx="9050" cy="47946"/>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42" name="Freeform 218">
            <a:extLst>
              <a:ext uri="{FF2B5EF4-FFF2-40B4-BE49-F238E27FC236}">
                <a16:creationId xmlns:a16="http://schemas.microsoft.com/office/drawing/2014/main" id="{F2896E97-F719-B8D4-014E-4994E2E063A0}"/>
              </a:ext>
            </a:extLst>
          </p:cNvPr>
          <p:cNvSpPr/>
          <p:nvPr/>
        </p:nvSpPr>
        <p:spPr>
          <a:xfrm>
            <a:off x="1766863" y="3559043"/>
            <a:ext cx="40184" cy="10798"/>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43" name="Freeform 219">
            <a:extLst>
              <a:ext uri="{FF2B5EF4-FFF2-40B4-BE49-F238E27FC236}">
                <a16:creationId xmlns:a16="http://schemas.microsoft.com/office/drawing/2014/main" id="{EA5870FD-3D28-1894-4AD7-6DD153C20D4B}"/>
              </a:ext>
            </a:extLst>
          </p:cNvPr>
          <p:cNvSpPr/>
          <p:nvPr/>
        </p:nvSpPr>
        <p:spPr>
          <a:xfrm>
            <a:off x="1787499" y="3537014"/>
            <a:ext cx="9050" cy="46649"/>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44" name="Freeform 220">
            <a:extLst>
              <a:ext uri="{FF2B5EF4-FFF2-40B4-BE49-F238E27FC236}">
                <a16:creationId xmlns:a16="http://schemas.microsoft.com/office/drawing/2014/main" id="{264DEB41-1DE2-8A6A-1785-B9661F3FC1C3}"/>
              </a:ext>
            </a:extLst>
          </p:cNvPr>
          <p:cNvSpPr/>
          <p:nvPr/>
        </p:nvSpPr>
        <p:spPr>
          <a:xfrm>
            <a:off x="1801617" y="3730092"/>
            <a:ext cx="40184" cy="10798"/>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45" name="Freeform 221">
            <a:extLst>
              <a:ext uri="{FF2B5EF4-FFF2-40B4-BE49-F238E27FC236}">
                <a16:creationId xmlns:a16="http://schemas.microsoft.com/office/drawing/2014/main" id="{1BB86EF2-9204-7777-A59C-D5A987D10429}"/>
              </a:ext>
            </a:extLst>
          </p:cNvPr>
          <p:cNvSpPr/>
          <p:nvPr/>
        </p:nvSpPr>
        <p:spPr>
          <a:xfrm>
            <a:off x="1822252" y="3705472"/>
            <a:ext cx="9050" cy="47946"/>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46" name="Freeform 222">
            <a:extLst>
              <a:ext uri="{FF2B5EF4-FFF2-40B4-BE49-F238E27FC236}">
                <a16:creationId xmlns:a16="http://schemas.microsoft.com/office/drawing/2014/main" id="{D4677E0A-6E38-A05E-BA29-1529D9F04D70}"/>
              </a:ext>
            </a:extLst>
          </p:cNvPr>
          <p:cNvSpPr/>
          <p:nvPr/>
        </p:nvSpPr>
        <p:spPr>
          <a:xfrm>
            <a:off x="1971043" y="3803955"/>
            <a:ext cx="40184" cy="10798"/>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47" name="Freeform 223">
            <a:extLst>
              <a:ext uri="{FF2B5EF4-FFF2-40B4-BE49-F238E27FC236}">
                <a16:creationId xmlns:a16="http://schemas.microsoft.com/office/drawing/2014/main" id="{A06FC44E-FA68-2912-4FE0-FAD9DA747E74}"/>
              </a:ext>
            </a:extLst>
          </p:cNvPr>
          <p:cNvSpPr/>
          <p:nvPr/>
        </p:nvSpPr>
        <p:spPr>
          <a:xfrm>
            <a:off x="1991677" y="3780631"/>
            <a:ext cx="9050" cy="47946"/>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48" name="Freeform 224">
            <a:extLst>
              <a:ext uri="{FF2B5EF4-FFF2-40B4-BE49-F238E27FC236}">
                <a16:creationId xmlns:a16="http://schemas.microsoft.com/office/drawing/2014/main" id="{D4275529-803A-C68F-1C91-07CA850C63EA}"/>
              </a:ext>
            </a:extLst>
          </p:cNvPr>
          <p:cNvSpPr/>
          <p:nvPr/>
        </p:nvSpPr>
        <p:spPr>
          <a:xfrm>
            <a:off x="2308806" y="4059234"/>
            <a:ext cx="40184" cy="10798"/>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49" name="Freeform 225">
            <a:extLst>
              <a:ext uri="{FF2B5EF4-FFF2-40B4-BE49-F238E27FC236}">
                <a16:creationId xmlns:a16="http://schemas.microsoft.com/office/drawing/2014/main" id="{65FE7ADF-17CA-7466-14AE-55C84B3BAF10}"/>
              </a:ext>
            </a:extLst>
          </p:cNvPr>
          <p:cNvSpPr/>
          <p:nvPr/>
        </p:nvSpPr>
        <p:spPr>
          <a:xfrm>
            <a:off x="2329443" y="4034614"/>
            <a:ext cx="9050" cy="47946"/>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50" name="Freeform 226">
            <a:extLst>
              <a:ext uri="{FF2B5EF4-FFF2-40B4-BE49-F238E27FC236}">
                <a16:creationId xmlns:a16="http://schemas.microsoft.com/office/drawing/2014/main" id="{8F506052-76A1-AE59-0706-D9D4468E5D03}"/>
              </a:ext>
            </a:extLst>
          </p:cNvPr>
          <p:cNvSpPr/>
          <p:nvPr/>
        </p:nvSpPr>
        <p:spPr>
          <a:xfrm>
            <a:off x="2560773" y="4085152"/>
            <a:ext cx="39098" cy="10798"/>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51" name="Freeform 227">
            <a:extLst>
              <a:ext uri="{FF2B5EF4-FFF2-40B4-BE49-F238E27FC236}">
                <a16:creationId xmlns:a16="http://schemas.microsoft.com/office/drawing/2014/main" id="{2CF2DA2B-0513-3EBF-8C5A-5DB03C020BB2}"/>
              </a:ext>
            </a:extLst>
          </p:cNvPr>
          <p:cNvSpPr/>
          <p:nvPr/>
        </p:nvSpPr>
        <p:spPr>
          <a:xfrm>
            <a:off x="2580322" y="4060530"/>
            <a:ext cx="9050" cy="46649"/>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52" name="TextBox 2851">
            <a:extLst>
              <a:ext uri="{FF2B5EF4-FFF2-40B4-BE49-F238E27FC236}">
                <a16:creationId xmlns:a16="http://schemas.microsoft.com/office/drawing/2014/main" id="{9A5A442A-BD79-785C-49C7-F440F088997F}"/>
              </a:ext>
            </a:extLst>
          </p:cNvPr>
          <p:cNvSpPr txBox="1"/>
          <p:nvPr/>
        </p:nvSpPr>
        <p:spPr>
          <a:xfrm>
            <a:off x="920063" y="2395042"/>
            <a:ext cx="1645108" cy="307777"/>
          </a:xfrm>
          <a:prstGeom prst="rect">
            <a:avLst/>
          </a:prstGeom>
          <a:noFill/>
          <a:ln>
            <a:noFill/>
          </a:ln>
        </p:spPr>
        <p:txBody>
          <a:bodyPr wrap="square" lIns="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700" b="1" i="0" u="none" strike="noStrike" kern="1200" cap="none" spc="0" normalizeH="0" baseline="0" noProof="0">
                <a:ln>
                  <a:noFill/>
                </a:ln>
                <a:solidFill>
                  <a:srgbClr val="A02B93"/>
                </a:solidFill>
                <a:effectLst/>
                <a:uLnTx/>
                <a:uFillTx/>
                <a:latin typeface="Calibri"/>
                <a:ea typeface="ＭＳ Ｐゴシック" charset="0"/>
                <a:cs typeface="+mn-cs"/>
              </a:rPr>
              <a:t>Median duration of </a:t>
            </a:r>
            <a:br>
              <a:rPr kumimoji="0" lang="en-GB" sz="700" b="1" i="0" u="none" strike="noStrike" kern="1200" cap="none" spc="0" normalizeH="0" baseline="0" noProof="0">
                <a:ln>
                  <a:noFill/>
                </a:ln>
                <a:solidFill>
                  <a:srgbClr val="A02B93"/>
                </a:solidFill>
                <a:effectLst/>
                <a:uLnTx/>
                <a:uFillTx/>
                <a:latin typeface="Calibri"/>
                <a:ea typeface="ＭＳ Ｐゴシック" charset="0"/>
                <a:cs typeface="+mn-cs"/>
              </a:rPr>
            </a:br>
            <a:r>
              <a:rPr kumimoji="0" lang="en-GB" sz="700" b="1" i="0" u="none" strike="noStrike" kern="1200" cap="none" spc="0" normalizeH="0" baseline="0" noProof="0">
                <a:ln>
                  <a:noFill/>
                </a:ln>
                <a:solidFill>
                  <a:srgbClr val="A02B93"/>
                </a:solidFill>
                <a:effectLst/>
                <a:uLnTx/>
                <a:uFillTx/>
                <a:latin typeface="Calibri"/>
                <a:ea typeface="ＭＳ Ｐゴシック" charset="0"/>
                <a:cs typeface="+mn-cs"/>
              </a:rPr>
              <a:t>follow-up, 19.0 months*</a:t>
            </a:r>
          </a:p>
        </p:txBody>
      </p:sp>
      <p:sp>
        <p:nvSpPr>
          <p:cNvPr id="2854" name="TextBox 2853">
            <a:extLst>
              <a:ext uri="{FF2B5EF4-FFF2-40B4-BE49-F238E27FC236}">
                <a16:creationId xmlns:a16="http://schemas.microsoft.com/office/drawing/2014/main" id="{33970DDA-6A70-8861-2D15-60A650CDFC1D}"/>
              </a:ext>
            </a:extLst>
          </p:cNvPr>
          <p:cNvSpPr txBox="1"/>
          <p:nvPr/>
        </p:nvSpPr>
        <p:spPr>
          <a:xfrm>
            <a:off x="2305490" y="4104614"/>
            <a:ext cx="535702" cy="230832"/>
          </a:xfrm>
          <a:prstGeom prst="rect">
            <a:avLst/>
          </a:prstGeom>
          <a:noFill/>
          <a:ln>
            <a:no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E8E8E8">
                    <a:lumMod val="25000"/>
                  </a:srgbClr>
                </a:solidFill>
                <a:effectLst/>
                <a:uLnTx/>
                <a:uFillTx/>
                <a:latin typeface="Calibri"/>
                <a:ea typeface="ＭＳ Ｐゴシック" charset="0"/>
                <a:cs typeface="Arial" panose="020B0604020202020204" pitchFamily="34" charset="0"/>
              </a:rPr>
              <a:t>33.7%</a:t>
            </a:r>
          </a:p>
        </p:txBody>
      </p:sp>
      <p:sp>
        <p:nvSpPr>
          <p:cNvPr id="2895" name="Freeform 5">
            <a:extLst>
              <a:ext uri="{FF2B5EF4-FFF2-40B4-BE49-F238E27FC236}">
                <a16:creationId xmlns:a16="http://schemas.microsoft.com/office/drawing/2014/main" id="{CCDF5B12-A0BE-DBEF-7F23-391B1D189804}"/>
              </a:ext>
            </a:extLst>
          </p:cNvPr>
          <p:cNvSpPr/>
          <p:nvPr/>
        </p:nvSpPr>
        <p:spPr>
          <a:xfrm>
            <a:off x="762937" y="2666351"/>
            <a:ext cx="3517381" cy="1732001"/>
          </a:xfrm>
          <a:custGeom>
            <a:avLst/>
            <a:gdLst>
              <a:gd name="connsiteX0" fmla="*/ 0 w 3499241"/>
              <a:gd name="connsiteY0" fmla="*/ 0 h 1472481"/>
              <a:gd name="connsiteX1" fmla="*/ 0 w 3499241"/>
              <a:gd name="connsiteY1" fmla="*/ 0 h 1472481"/>
              <a:gd name="connsiteX2" fmla="*/ 4431 w 3499241"/>
              <a:gd name="connsiteY2" fmla="*/ 0 h 1472481"/>
              <a:gd name="connsiteX3" fmla="*/ 184987 w 3499241"/>
              <a:gd name="connsiteY3" fmla="*/ 0 h 1472481"/>
              <a:gd name="connsiteX4" fmla="*/ 220433 w 3499241"/>
              <a:gd name="connsiteY4" fmla="*/ 0 h 1472481"/>
              <a:gd name="connsiteX5" fmla="*/ 220433 w 3499241"/>
              <a:gd name="connsiteY5" fmla="*/ 19943 h 1472481"/>
              <a:gd name="connsiteX6" fmla="*/ 268065 w 3499241"/>
              <a:gd name="connsiteY6" fmla="*/ 19943 h 1472481"/>
              <a:gd name="connsiteX7" fmla="*/ 313481 w 3499241"/>
              <a:gd name="connsiteY7" fmla="*/ 19943 h 1472481"/>
              <a:gd name="connsiteX8" fmla="*/ 313481 w 3499241"/>
              <a:gd name="connsiteY8" fmla="*/ 37671 h 1472481"/>
              <a:gd name="connsiteX9" fmla="*/ 322342 w 3499241"/>
              <a:gd name="connsiteY9" fmla="*/ 37671 h 1472481"/>
              <a:gd name="connsiteX10" fmla="*/ 334527 w 3499241"/>
              <a:gd name="connsiteY10" fmla="*/ 37671 h 1472481"/>
              <a:gd name="connsiteX11" fmla="*/ 334527 w 3499241"/>
              <a:gd name="connsiteY11" fmla="*/ 56506 h 1472481"/>
              <a:gd name="connsiteX12" fmla="*/ 348927 w 3499241"/>
              <a:gd name="connsiteY12" fmla="*/ 56506 h 1472481"/>
              <a:gd name="connsiteX13" fmla="*/ 348927 w 3499241"/>
              <a:gd name="connsiteY13" fmla="*/ 75341 h 1472481"/>
              <a:gd name="connsiteX14" fmla="*/ 353358 w 3499241"/>
              <a:gd name="connsiteY14" fmla="*/ 75341 h 1472481"/>
              <a:gd name="connsiteX15" fmla="*/ 353358 w 3499241"/>
              <a:gd name="connsiteY15" fmla="*/ 94177 h 1472481"/>
              <a:gd name="connsiteX16" fmla="*/ 362220 w 3499241"/>
              <a:gd name="connsiteY16" fmla="*/ 94177 h 1472481"/>
              <a:gd name="connsiteX17" fmla="*/ 362220 w 3499241"/>
              <a:gd name="connsiteY17" fmla="*/ 113012 h 1472481"/>
              <a:gd name="connsiteX18" fmla="*/ 371081 w 3499241"/>
              <a:gd name="connsiteY18" fmla="*/ 113012 h 1472481"/>
              <a:gd name="connsiteX19" fmla="*/ 371081 w 3499241"/>
              <a:gd name="connsiteY19" fmla="*/ 131847 h 1472481"/>
              <a:gd name="connsiteX20" fmla="*/ 388805 w 3499241"/>
              <a:gd name="connsiteY20" fmla="*/ 131847 h 1472481"/>
              <a:gd name="connsiteX21" fmla="*/ 388805 w 3499241"/>
              <a:gd name="connsiteY21" fmla="*/ 150683 h 1472481"/>
              <a:gd name="connsiteX22" fmla="*/ 397666 w 3499241"/>
              <a:gd name="connsiteY22" fmla="*/ 150683 h 1472481"/>
              <a:gd name="connsiteX23" fmla="*/ 397666 w 3499241"/>
              <a:gd name="connsiteY23" fmla="*/ 169518 h 1472481"/>
              <a:gd name="connsiteX24" fmla="*/ 481852 w 3499241"/>
              <a:gd name="connsiteY24" fmla="*/ 169518 h 1472481"/>
              <a:gd name="connsiteX25" fmla="*/ 537237 w 3499241"/>
              <a:gd name="connsiteY25" fmla="*/ 169518 h 1472481"/>
              <a:gd name="connsiteX26" fmla="*/ 542776 w 3499241"/>
              <a:gd name="connsiteY26" fmla="*/ 169518 h 1472481"/>
              <a:gd name="connsiteX27" fmla="*/ 542776 w 3499241"/>
              <a:gd name="connsiteY27" fmla="*/ 188353 h 1472481"/>
              <a:gd name="connsiteX28" fmla="*/ 560499 w 3499241"/>
              <a:gd name="connsiteY28" fmla="*/ 188353 h 1472481"/>
              <a:gd name="connsiteX29" fmla="*/ 560499 w 3499241"/>
              <a:gd name="connsiteY29" fmla="*/ 227132 h 1472481"/>
              <a:gd name="connsiteX30" fmla="*/ 569361 w 3499241"/>
              <a:gd name="connsiteY30" fmla="*/ 227132 h 1472481"/>
              <a:gd name="connsiteX31" fmla="*/ 591515 w 3499241"/>
              <a:gd name="connsiteY31" fmla="*/ 227132 h 1472481"/>
              <a:gd name="connsiteX32" fmla="*/ 702285 w 3499241"/>
              <a:gd name="connsiteY32" fmla="*/ 227132 h 1472481"/>
              <a:gd name="connsiteX33" fmla="*/ 702285 w 3499241"/>
              <a:gd name="connsiteY33" fmla="*/ 245968 h 1472481"/>
              <a:gd name="connsiteX34" fmla="*/ 720009 w 3499241"/>
              <a:gd name="connsiteY34" fmla="*/ 245968 h 1472481"/>
              <a:gd name="connsiteX35" fmla="*/ 720009 w 3499241"/>
              <a:gd name="connsiteY35" fmla="*/ 285854 h 1472481"/>
              <a:gd name="connsiteX36" fmla="*/ 724439 w 3499241"/>
              <a:gd name="connsiteY36" fmla="*/ 285854 h 1472481"/>
              <a:gd name="connsiteX37" fmla="*/ 724439 w 3499241"/>
              <a:gd name="connsiteY37" fmla="*/ 305797 h 1472481"/>
              <a:gd name="connsiteX38" fmla="*/ 737732 w 3499241"/>
              <a:gd name="connsiteY38" fmla="*/ 305797 h 1472481"/>
              <a:gd name="connsiteX39" fmla="*/ 742163 w 3499241"/>
              <a:gd name="connsiteY39" fmla="*/ 305797 h 1472481"/>
              <a:gd name="connsiteX40" fmla="*/ 742163 w 3499241"/>
              <a:gd name="connsiteY40" fmla="*/ 325741 h 1472481"/>
              <a:gd name="connsiteX41" fmla="*/ 746593 w 3499241"/>
              <a:gd name="connsiteY41" fmla="*/ 325741 h 1472481"/>
              <a:gd name="connsiteX42" fmla="*/ 746593 w 3499241"/>
              <a:gd name="connsiteY42" fmla="*/ 405514 h 1472481"/>
              <a:gd name="connsiteX43" fmla="*/ 751024 w 3499241"/>
              <a:gd name="connsiteY43" fmla="*/ 405514 h 1472481"/>
              <a:gd name="connsiteX44" fmla="*/ 751024 w 3499241"/>
              <a:gd name="connsiteY44" fmla="*/ 425457 h 1472481"/>
              <a:gd name="connsiteX45" fmla="*/ 759886 w 3499241"/>
              <a:gd name="connsiteY45" fmla="*/ 425457 h 1472481"/>
              <a:gd name="connsiteX46" fmla="*/ 759886 w 3499241"/>
              <a:gd name="connsiteY46" fmla="*/ 445401 h 1472481"/>
              <a:gd name="connsiteX47" fmla="*/ 764317 w 3499241"/>
              <a:gd name="connsiteY47" fmla="*/ 445401 h 1472481"/>
              <a:gd name="connsiteX48" fmla="*/ 764317 w 3499241"/>
              <a:gd name="connsiteY48" fmla="*/ 465344 h 1472481"/>
              <a:gd name="connsiteX49" fmla="*/ 772071 w 3499241"/>
              <a:gd name="connsiteY49" fmla="*/ 465344 h 1472481"/>
              <a:gd name="connsiteX50" fmla="*/ 772071 w 3499241"/>
              <a:gd name="connsiteY50" fmla="*/ 486395 h 1472481"/>
              <a:gd name="connsiteX51" fmla="*/ 806409 w 3499241"/>
              <a:gd name="connsiteY51" fmla="*/ 486395 h 1472481"/>
              <a:gd name="connsiteX52" fmla="*/ 820810 w 3499241"/>
              <a:gd name="connsiteY52" fmla="*/ 486395 h 1472481"/>
              <a:gd name="connsiteX53" fmla="*/ 820810 w 3499241"/>
              <a:gd name="connsiteY53" fmla="*/ 505231 h 1472481"/>
              <a:gd name="connsiteX54" fmla="*/ 860687 w 3499241"/>
              <a:gd name="connsiteY54" fmla="*/ 505231 h 1472481"/>
              <a:gd name="connsiteX55" fmla="*/ 914965 w 3499241"/>
              <a:gd name="connsiteY55" fmla="*/ 505231 h 1472481"/>
              <a:gd name="connsiteX56" fmla="*/ 914965 w 3499241"/>
              <a:gd name="connsiteY56" fmla="*/ 526282 h 1472481"/>
              <a:gd name="connsiteX57" fmla="*/ 927149 w 3499241"/>
              <a:gd name="connsiteY57" fmla="*/ 526282 h 1472481"/>
              <a:gd name="connsiteX58" fmla="*/ 927149 w 3499241"/>
              <a:gd name="connsiteY58" fmla="*/ 546225 h 1472481"/>
              <a:gd name="connsiteX59" fmla="*/ 993612 w 3499241"/>
              <a:gd name="connsiteY59" fmla="*/ 546225 h 1472481"/>
              <a:gd name="connsiteX60" fmla="*/ 993612 w 3499241"/>
              <a:gd name="connsiteY60" fmla="*/ 587220 h 1472481"/>
              <a:gd name="connsiteX61" fmla="*/ 1015766 w 3499241"/>
              <a:gd name="connsiteY61" fmla="*/ 587220 h 1472481"/>
              <a:gd name="connsiteX62" fmla="*/ 1015766 w 3499241"/>
              <a:gd name="connsiteY62" fmla="*/ 607163 h 1472481"/>
              <a:gd name="connsiteX63" fmla="*/ 1020197 w 3499241"/>
              <a:gd name="connsiteY63" fmla="*/ 607163 h 1472481"/>
              <a:gd name="connsiteX64" fmla="*/ 1020197 w 3499241"/>
              <a:gd name="connsiteY64" fmla="*/ 668101 h 1472481"/>
              <a:gd name="connsiteX65" fmla="*/ 1024628 w 3499241"/>
              <a:gd name="connsiteY65" fmla="*/ 668101 h 1472481"/>
              <a:gd name="connsiteX66" fmla="*/ 1024628 w 3499241"/>
              <a:gd name="connsiteY66" fmla="*/ 748982 h 1472481"/>
              <a:gd name="connsiteX67" fmla="*/ 1029058 w 3499241"/>
              <a:gd name="connsiteY67" fmla="*/ 748982 h 1472481"/>
              <a:gd name="connsiteX68" fmla="*/ 1033489 w 3499241"/>
              <a:gd name="connsiteY68" fmla="*/ 748982 h 1472481"/>
              <a:gd name="connsiteX69" fmla="*/ 1033489 w 3499241"/>
              <a:gd name="connsiteY69" fmla="*/ 771141 h 1472481"/>
              <a:gd name="connsiteX70" fmla="*/ 1037920 w 3499241"/>
              <a:gd name="connsiteY70" fmla="*/ 771141 h 1472481"/>
              <a:gd name="connsiteX71" fmla="*/ 1037920 w 3499241"/>
              <a:gd name="connsiteY71" fmla="*/ 812136 h 1472481"/>
              <a:gd name="connsiteX72" fmla="*/ 1046782 w 3499241"/>
              <a:gd name="connsiteY72" fmla="*/ 812136 h 1472481"/>
              <a:gd name="connsiteX73" fmla="*/ 1046782 w 3499241"/>
              <a:gd name="connsiteY73" fmla="*/ 832079 h 1472481"/>
              <a:gd name="connsiteX74" fmla="*/ 1055643 w 3499241"/>
              <a:gd name="connsiteY74" fmla="*/ 832079 h 1472481"/>
              <a:gd name="connsiteX75" fmla="*/ 1055643 w 3499241"/>
              <a:gd name="connsiteY75" fmla="*/ 895233 h 1472481"/>
              <a:gd name="connsiteX76" fmla="*/ 1064505 w 3499241"/>
              <a:gd name="connsiteY76" fmla="*/ 895233 h 1472481"/>
              <a:gd name="connsiteX77" fmla="*/ 1075582 w 3499241"/>
              <a:gd name="connsiteY77" fmla="*/ 895233 h 1472481"/>
              <a:gd name="connsiteX78" fmla="*/ 1117675 w 3499241"/>
              <a:gd name="connsiteY78" fmla="*/ 895233 h 1472481"/>
              <a:gd name="connsiteX79" fmla="*/ 1117675 w 3499241"/>
              <a:gd name="connsiteY79" fmla="*/ 916285 h 1472481"/>
              <a:gd name="connsiteX80" fmla="*/ 1139829 w 3499241"/>
              <a:gd name="connsiteY80" fmla="*/ 916285 h 1472481"/>
              <a:gd name="connsiteX81" fmla="*/ 1139829 w 3499241"/>
              <a:gd name="connsiteY81" fmla="*/ 937336 h 1472481"/>
              <a:gd name="connsiteX82" fmla="*/ 1148690 w 3499241"/>
              <a:gd name="connsiteY82" fmla="*/ 937336 h 1472481"/>
              <a:gd name="connsiteX83" fmla="*/ 1148690 w 3499241"/>
              <a:gd name="connsiteY83" fmla="*/ 958387 h 1472481"/>
              <a:gd name="connsiteX84" fmla="*/ 1237307 w 3499241"/>
              <a:gd name="connsiteY84" fmla="*/ 958387 h 1472481"/>
              <a:gd name="connsiteX85" fmla="*/ 1280508 w 3499241"/>
              <a:gd name="connsiteY85" fmla="*/ 958387 h 1472481"/>
              <a:gd name="connsiteX86" fmla="*/ 1280508 w 3499241"/>
              <a:gd name="connsiteY86" fmla="*/ 979438 h 1472481"/>
              <a:gd name="connsiteX87" fmla="*/ 1302662 w 3499241"/>
              <a:gd name="connsiteY87" fmla="*/ 979438 h 1472481"/>
              <a:gd name="connsiteX88" fmla="*/ 1302662 w 3499241"/>
              <a:gd name="connsiteY88" fmla="*/ 1001598 h 1472481"/>
              <a:gd name="connsiteX89" fmla="*/ 1308200 w 3499241"/>
              <a:gd name="connsiteY89" fmla="*/ 1001598 h 1472481"/>
              <a:gd name="connsiteX90" fmla="*/ 1308200 w 3499241"/>
              <a:gd name="connsiteY90" fmla="*/ 1023757 h 1472481"/>
              <a:gd name="connsiteX91" fmla="*/ 1312631 w 3499241"/>
              <a:gd name="connsiteY91" fmla="*/ 1023757 h 1472481"/>
              <a:gd name="connsiteX92" fmla="*/ 1312631 w 3499241"/>
              <a:gd name="connsiteY92" fmla="*/ 1066967 h 1472481"/>
              <a:gd name="connsiteX93" fmla="*/ 1317062 w 3499241"/>
              <a:gd name="connsiteY93" fmla="*/ 1066967 h 1472481"/>
              <a:gd name="connsiteX94" fmla="*/ 1317062 w 3499241"/>
              <a:gd name="connsiteY94" fmla="*/ 1089127 h 1472481"/>
              <a:gd name="connsiteX95" fmla="*/ 1320385 w 3499241"/>
              <a:gd name="connsiteY95" fmla="*/ 1089127 h 1472481"/>
              <a:gd name="connsiteX96" fmla="*/ 1320385 w 3499241"/>
              <a:gd name="connsiteY96" fmla="*/ 1110178 h 1472481"/>
              <a:gd name="connsiteX97" fmla="*/ 1329247 w 3499241"/>
              <a:gd name="connsiteY97" fmla="*/ 1110178 h 1472481"/>
              <a:gd name="connsiteX98" fmla="*/ 1329247 w 3499241"/>
              <a:gd name="connsiteY98" fmla="*/ 1132337 h 1472481"/>
              <a:gd name="connsiteX99" fmla="*/ 1344754 w 3499241"/>
              <a:gd name="connsiteY99" fmla="*/ 1132337 h 1472481"/>
              <a:gd name="connsiteX100" fmla="*/ 1417863 w 3499241"/>
              <a:gd name="connsiteY100" fmla="*/ 1132337 h 1472481"/>
              <a:gd name="connsiteX101" fmla="*/ 1417863 w 3499241"/>
              <a:gd name="connsiteY101" fmla="*/ 1154496 h 1472481"/>
              <a:gd name="connsiteX102" fmla="*/ 1577372 w 3499241"/>
              <a:gd name="connsiteY102" fmla="*/ 1154496 h 1472481"/>
              <a:gd name="connsiteX103" fmla="*/ 1577372 w 3499241"/>
              <a:gd name="connsiteY103" fmla="*/ 1176656 h 1472481"/>
              <a:gd name="connsiteX104" fmla="*/ 1581803 w 3499241"/>
              <a:gd name="connsiteY104" fmla="*/ 1176656 h 1472481"/>
              <a:gd name="connsiteX105" fmla="*/ 1586234 w 3499241"/>
              <a:gd name="connsiteY105" fmla="*/ 1176656 h 1472481"/>
              <a:gd name="connsiteX106" fmla="*/ 1586234 w 3499241"/>
              <a:gd name="connsiteY106" fmla="*/ 1198815 h 1472481"/>
              <a:gd name="connsiteX107" fmla="*/ 1613927 w 3499241"/>
              <a:gd name="connsiteY107" fmla="*/ 1198815 h 1472481"/>
              <a:gd name="connsiteX108" fmla="*/ 1837683 w 3499241"/>
              <a:gd name="connsiteY108" fmla="*/ 1198815 h 1472481"/>
              <a:gd name="connsiteX109" fmla="*/ 1881991 w 3499241"/>
              <a:gd name="connsiteY109" fmla="*/ 1198815 h 1472481"/>
              <a:gd name="connsiteX110" fmla="*/ 1935161 w 3499241"/>
              <a:gd name="connsiteY110" fmla="*/ 1198815 h 1472481"/>
              <a:gd name="connsiteX111" fmla="*/ 1935161 w 3499241"/>
              <a:gd name="connsiteY111" fmla="*/ 1220974 h 1472481"/>
              <a:gd name="connsiteX112" fmla="*/ 1939592 w 3499241"/>
              <a:gd name="connsiteY112" fmla="*/ 1220974 h 1472481"/>
              <a:gd name="connsiteX113" fmla="*/ 1939592 w 3499241"/>
              <a:gd name="connsiteY113" fmla="*/ 1245349 h 1472481"/>
              <a:gd name="connsiteX114" fmla="*/ 1944023 w 3499241"/>
              <a:gd name="connsiteY114" fmla="*/ 1245349 h 1472481"/>
              <a:gd name="connsiteX115" fmla="*/ 1944023 w 3499241"/>
              <a:gd name="connsiteY115" fmla="*/ 1268617 h 1472481"/>
              <a:gd name="connsiteX116" fmla="*/ 1948454 w 3499241"/>
              <a:gd name="connsiteY116" fmla="*/ 1268617 h 1472481"/>
              <a:gd name="connsiteX117" fmla="*/ 1948454 w 3499241"/>
              <a:gd name="connsiteY117" fmla="*/ 1292992 h 1472481"/>
              <a:gd name="connsiteX118" fmla="*/ 1966177 w 3499241"/>
              <a:gd name="connsiteY118" fmla="*/ 1292992 h 1472481"/>
              <a:gd name="connsiteX119" fmla="*/ 1966177 w 3499241"/>
              <a:gd name="connsiteY119" fmla="*/ 1315151 h 1472481"/>
              <a:gd name="connsiteX120" fmla="*/ 1992762 w 3499241"/>
              <a:gd name="connsiteY120" fmla="*/ 1315151 h 1472481"/>
              <a:gd name="connsiteX121" fmla="*/ 1992762 w 3499241"/>
              <a:gd name="connsiteY121" fmla="*/ 1362793 h 1472481"/>
              <a:gd name="connsiteX122" fmla="*/ 2151164 w 3499241"/>
              <a:gd name="connsiteY122" fmla="*/ 1362793 h 1472481"/>
              <a:gd name="connsiteX123" fmla="*/ 2235350 w 3499241"/>
              <a:gd name="connsiteY123" fmla="*/ 1362793 h 1472481"/>
              <a:gd name="connsiteX124" fmla="*/ 2297381 w 3499241"/>
              <a:gd name="connsiteY124" fmla="*/ 1362793 h 1472481"/>
              <a:gd name="connsiteX125" fmla="*/ 2301812 w 3499241"/>
              <a:gd name="connsiteY125" fmla="*/ 1362793 h 1472481"/>
              <a:gd name="connsiteX126" fmla="*/ 2301812 w 3499241"/>
              <a:gd name="connsiteY126" fmla="*/ 1388276 h 1472481"/>
              <a:gd name="connsiteX127" fmla="*/ 2309566 w 3499241"/>
              <a:gd name="connsiteY127" fmla="*/ 1388276 h 1472481"/>
              <a:gd name="connsiteX128" fmla="*/ 2323966 w 3499241"/>
              <a:gd name="connsiteY128" fmla="*/ 1388276 h 1472481"/>
              <a:gd name="connsiteX129" fmla="*/ 2323966 w 3499241"/>
              <a:gd name="connsiteY129" fmla="*/ 1415975 h 1472481"/>
              <a:gd name="connsiteX130" fmla="*/ 2420336 w 3499241"/>
              <a:gd name="connsiteY130" fmla="*/ 1415975 h 1472481"/>
              <a:gd name="connsiteX131" fmla="*/ 2492337 w 3499241"/>
              <a:gd name="connsiteY131" fmla="*/ 1415975 h 1472481"/>
              <a:gd name="connsiteX132" fmla="*/ 2513384 w 3499241"/>
              <a:gd name="connsiteY132" fmla="*/ 1415975 h 1472481"/>
              <a:gd name="connsiteX133" fmla="*/ 2668462 w 3499241"/>
              <a:gd name="connsiteY133" fmla="*/ 1415975 h 1472481"/>
              <a:gd name="connsiteX134" fmla="*/ 2681755 w 3499241"/>
              <a:gd name="connsiteY134" fmla="*/ 1415975 h 1472481"/>
              <a:gd name="connsiteX135" fmla="*/ 2689509 w 3499241"/>
              <a:gd name="connsiteY135" fmla="*/ 1415975 h 1472481"/>
              <a:gd name="connsiteX136" fmla="*/ 2695047 w 3499241"/>
              <a:gd name="connsiteY136" fmla="*/ 1415975 h 1472481"/>
              <a:gd name="connsiteX137" fmla="*/ 2703909 w 3499241"/>
              <a:gd name="connsiteY137" fmla="*/ 1415975 h 1472481"/>
              <a:gd name="connsiteX138" fmla="*/ 2739356 w 3499241"/>
              <a:gd name="connsiteY138" fmla="*/ 1415975 h 1472481"/>
              <a:gd name="connsiteX139" fmla="*/ 2757079 w 3499241"/>
              <a:gd name="connsiteY139" fmla="*/ 1415975 h 1472481"/>
              <a:gd name="connsiteX140" fmla="*/ 2757079 w 3499241"/>
              <a:gd name="connsiteY140" fmla="*/ 1472481 h 1472481"/>
              <a:gd name="connsiteX141" fmla="*/ 2958681 w 3499241"/>
              <a:gd name="connsiteY141" fmla="*/ 1472481 h 1472481"/>
              <a:gd name="connsiteX142" fmla="*/ 3043975 w 3499241"/>
              <a:gd name="connsiteY142" fmla="*/ 1472481 h 1472481"/>
              <a:gd name="connsiteX143" fmla="*/ 3061698 w 3499241"/>
              <a:gd name="connsiteY143" fmla="*/ 1472481 h 1472481"/>
              <a:gd name="connsiteX144" fmla="*/ 3066129 w 3499241"/>
              <a:gd name="connsiteY144" fmla="*/ 1472481 h 1472481"/>
              <a:gd name="connsiteX145" fmla="*/ 3092714 w 3499241"/>
              <a:gd name="connsiteY145" fmla="*/ 1472481 h 1472481"/>
              <a:gd name="connsiteX146" fmla="*/ 3226746 w 3499241"/>
              <a:gd name="connsiteY146" fmla="*/ 1472481 h 1472481"/>
              <a:gd name="connsiteX147" fmla="*/ 3450502 w 3499241"/>
              <a:gd name="connsiteY147" fmla="*/ 1472481 h 1472481"/>
              <a:gd name="connsiteX148" fmla="*/ 3495919 w 3499241"/>
              <a:gd name="connsiteY148" fmla="*/ 1472481 h 1472481"/>
              <a:gd name="connsiteX149" fmla="*/ 3499242 w 3499241"/>
              <a:gd name="connsiteY149" fmla="*/ 1472481 h 147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3499241" h="1472481">
                <a:moveTo>
                  <a:pt x="0" y="0"/>
                </a:moveTo>
                <a:lnTo>
                  <a:pt x="0" y="0"/>
                </a:lnTo>
                <a:lnTo>
                  <a:pt x="4431" y="0"/>
                </a:lnTo>
                <a:lnTo>
                  <a:pt x="184987" y="0"/>
                </a:lnTo>
                <a:lnTo>
                  <a:pt x="220433" y="0"/>
                </a:lnTo>
                <a:lnTo>
                  <a:pt x="220433" y="19943"/>
                </a:lnTo>
                <a:lnTo>
                  <a:pt x="268065" y="19943"/>
                </a:lnTo>
                <a:lnTo>
                  <a:pt x="313481" y="19943"/>
                </a:lnTo>
                <a:lnTo>
                  <a:pt x="313481" y="37671"/>
                </a:lnTo>
                <a:lnTo>
                  <a:pt x="322342" y="37671"/>
                </a:lnTo>
                <a:lnTo>
                  <a:pt x="334527" y="37671"/>
                </a:lnTo>
                <a:lnTo>
                  <a:pt x="334527" y="56506"/>
                </a:lnTo>
                <a:lnTo>
                  <a:pt x="348927" y="56506"/>
                </a:lnTo>
                <a:lnTo>
                  <a:pt x="348927" y="75341"/>
                </a:lnTo>
                <a:lnTo>
                  <a:pt x="353358" y="75341"/>
                </a:lnTo>
                <a:lnTo>
                  <a:pt x="353358" y="94177"/>
                </a:lnTo>
                <a:lnTo>
                  <a:pt x="362220" y="94177"/>
                </a:lnTo>
                <a:lnTo>
                  <a:pt x="362220" y="113012"/>
                </a:lnTo>
                <a:lnTo>
                  <a:pt x="371081" y="113012"/>
                </a:lnTo>
                <a:lnTo>
                  <a:pt x="371081" y="131847"/>
                </a:lnTo>
                <a:lnTo>
                  <a:pt x="388805" y="131847"/>
                </a:lnTo>
                <a:lnTo>
                  <a:pt x="388805" y="150683"/>
                </a:lnTo>
                <a:lnTo>
                  <a:pt x="397666" y="150683"/>
                </a:lnTo>
                <a:lnTo>
                  <a:pt x="397666" y="169518"/>
                </a:lnTo>
                <a:lnTo>
                  <a:pt x="481852" y="169518"/>
                </a:lnTo>
                <a:lnTo>
                  <a:pt x="537237" y="169518"/>
                </a:lnTo>
                <a:lnTo>
                  <a:pt x="542776" y="169518"/>
                </a:lnTo>
                <a:lnTo>
                  <a:pt x="542776" y="188353"/>
                </a:lnTo>
                <a:lnTo>
                  <a:pt x="560499" y="188353"/>
                </a:lnTo>
                <a:lnTo>
                  <a:pt x="560499" y="227132"/>
                </a:lnTo>
                <a:lnTo>
                  <a:pt x="569361" y="227132"/>
                </a:lnTo>
                <a:lnTo>
                  <a:pt x="591515" y="227132"/>
                </a:lnTo>
                <a:lnTo>
                  <a:pt x="702285" y="227132"/>
                </a:lnTo>
                <a:lnTo>
                  <a:pt x="702285" y="245968"/>
                </a:lnTo>
                <a:lnTo>
                  <a:pt x="720009" y="245968"/>
                </a:lnTo>
                <a:lnTo>
                  <a:pt x="720009" y="285854"/>
                </a:lnTo>
                <a:lnTo>
                  <a:pt x="724439" y="285854"/>
                </a:lnTo>
                <a:lnTo>
                  <a:pt x="724439" y="305797"/>
                </a:lnTo>
                <a:lnTo>
                  <a:pt x="737732" y="305797"/>
                </a:lnTo>
                <a:lnTo>
                  <a:pt x="742163" y="305797"/>
                </a:lnTo>
                <a:lnTo>
                  <a:pt x="742163" y="325741"/>
                </a:lnTo>
                <a:lnTo>
                  <a:pt x="746593" y="325741"/>
                </a:lnTo>
                <a:lnTo>
                  <a:pt x="746593" y="405514"/>
                </a:lnTo>
                <a:lnTo>
                  <a:pt x="751024" y="405514"/>
                </a:lnTo>
                <a:lnTo>
                  <a:pt x="751024" y="425457"/>
                </a:lnTo>
                <a:lnTo>
                  <a:pt x="759886" y="425457"/>
                </a:lnTo>
                <a:lnTo>
                  <a:pt x="759886" y="445401"/>
                </a:lnTo>
                <a:lnTo>
                  <a:pt x="764317" y="445401"/>
                </a:lnTo>
                <a:lnTo>
                  <a:pt x="764317" y="465344"/>
                </a:lnTo>
                <a:lnTo>
                  <a:pt x="772071" y="465344"/>
                </a:lnTo>
                <a:lnTo>
                  <a:pt x="772071" y="486395"/>
                </a:lnTo>
                <a:lnTo>
                  <a:pt x="806409" y="486395"/>
                </a:lnTo>
                <a:lnTo>
                  <a:pt x="820810" y="486395"/>
                </a:lnTo>
                <a:lnTo>
                  <a:pt x="820810" y="505231"/>
                </a:lnTo>
                <a:lnTo>
                  <a:pt x="860687" y="505231"/>
                </a:lnTo>
                <a:lnTo>
                  <a:pt x="914965" y="505231"/>
                </a:lnTo>
                <a:lnTo>
                  <a:pt x="914965" y="526282"/>
                </a:lnTo>
                <a:lnTo>
                  <a:pt x="927149" y="526282"/>
                </a:lnTo>
                <a:lnTo>
                  <a:pt x="927149" y="546225"/>
                </a:lnTo>
                <a:lnTo>
                  <a:pt x="993612" y="546225"/>
                </a:lnTo>
                <a:lnTo>
                  <a:pt x="993612" y="587220"/>
                </a:lnTo>
                <a:lnTo>
                  <a:pt x="1015766" y="587220"/>
                </a:lnTo>
                <a:lnTo>
                  <a:pt x="1015766" y="607163"/>
                </a:lnTo>
                <a:lnTo>
                  <a:pt x="1020197" y="607163"/>
                </a:lnTo>
                <a:lnTo>
                  <a:pt x="1020197" y="668101"/>
                </a:lnTo>
                <a:lnTo>
                  <a:pt x="1024628" y="668101"/>
                </a:lnTo>
                <a:lnTo>
                  <a:pt x="1024628" y="748982"/>
                </a:lnTo>
                <a:lnTo>
                  <a:pt x="1029058" y="748982"/>
                </a:lnTo>
                <a:lnTo>
                  <a:pt x="1033489" y="748982"/>
                </a:lnTo>
                <a:lnTo>
                  <a:pt x="1033489" y="771141"/>
                </a:lnTo>
                <a:lnTo>
                  <a:pt x="1037920" y="771141"/>
                </a:lnTo>
                <a:lnTo>
                  <a:pt x="1037920" y="812136"/>
                </a:lnTo>
                <a:lnTo>
                  <a:pt x="1046782" y="812136"/>
                </a:lnTo>
                <a:lnTo>
                  <a:pt x="1046782" y="832079"/>
                </a:lnTo>
                <a:lnTo>
                  <a:pt x="1055643" y="832079"/>
                </a:lnTo>
                <a:lnTo>
                  <a:pt x="1055643" y="895233"/>
                </a:lnTo>
                <a:lnTo>
                  <a:pt x="1064505" y="895233"/>
                </a:lnTo>
                <a:lnTo>
                  <a:pt x="1075582" y="895233"/>
                </a:lnTo>
                <a:lnTo>
                  <a:pt x="1117675" y="895233"/>
                </a:lnTo>
                <a:lnTo>
                  <a:pt x="1117675" y="916285"/>
                </a:lnTo>
                <a:lnTo>
                  <a:pt x="1139829" y="916285"/>
                </a:lnTo>
                <a:lnTo>
                  <a:pt x="1139829" y="937336"/>
                </a:lnTo>
                <a:lnTo>
                  <a:pt x="1148690" y="937336"/>
                </a:lnTo>
                <a:lnTo>
                  <a:pt x="1148690" y="958387"/>
                </a:lnTo>
                <a:lnTo>
                  <a:pt x="1237307" y="958387"/>
                </a:lnTo>
                <a:lnTo>
                  <a:pt x="1280508" y="958387"/>
                </a:lnTo>
                <a:lnTo>
                  <a:pt x="1280508" y="979438"/>
                </a:lnTo>
                <a:lnTo>
                  <a:pt x="1302662" y="979438"/>
                </a:lnTo>
                <a:lnTo>
                  <a:pt x="1302662" y="1001598"/>
                </a:lnTo>
                <a:lnTo>
                  <a:pt x="1308200" y="1001598"/>
                </a:lnTo>
                <a:lnTo>
                  <a:pt x="1308200" y="1023757"/>
                </a:lnTo>
                <a:lnTo>
                  <a:pt x="1312631" y="1023757"/>
                </a:lnTo>
                <a:lnTo>
                  <a:pt x="1312631" y="1066967"/>
                </a:lnTo>
                <a:lnTo>
                  <a:pt x="1317062" y="1066967"/>
                </a:lnTo>
                <a:lnTo>
                  <a:pt x="1317062" y="1089127"/>
                </a:lnTo>
                <a:lnTo>
                  <a:pt x="1320385" y="1089127"/>
                </a:lnTo>
                <a:lnTo>
                  <a:pt x="1320385" y="1110178"/>
                </a:lnTo>
                <a:lnTo>
                  <a:pt x="1329247" y="1110178"/>
                </a:lnTo>
                <a:lnTo>
                  <a:pt x="1329247" y="1132337"/>
                </a:lnTo>
                <a:lnTo>
                  <a:pt x="1344754" y="1132337"/>
                </a:lnTo>
                <a:lnTo>
                  <a:pt x="1417863" y="1132337"/>
                </a:lnTo>
                <a:lnTo>
                  <a:pt x="1417863" y="1154496"/>
                </a:lnTo>
                <a:lnTo>
                  <a:pt x="1577372" y="1154496"/>
                </a:lnTo>
                <a:lnTo>
                  <a:pt x="1577372" y="1176656"/>
                </a:lnTo>
                <a:lnTo>
                  <a:pt x="1581803" y="1176656"/>
                </a:lnTo>
                <a:lnTo>
                  <a:pt x="1586234" y="1176656"/>
                </a:lnTo>
                <a:lnTo>
                  <a:pt x="1586234" y="1198815"/>
                </a:lnTo>
                <a:lnTo>
                  <a:pt x="1613927" y="1198815"/>
                </a:lnTo>
                <a:lnTo>
                  <a:pt x="1837683" y="1198815"/>
                </a:lnTo>
                <a:lnTo>
                  <a:pt x="1881991" y="1198815"/>
                </a:lnTo>
                <a:lnTo>
                  <a:pt x="1935161" y="1198815"/>
                </a:lnTo>
                <a:lnTo>
                  <a:pt x="1935161" y="1220974"/>
                </a:lnTo>
                <a:lnTo>
                  <a:pt x="1939592" y="1220974"/>
                </a:lnTo>
                <a:lnTo>
                  <a:pt x="1939592" y="1245349"/>
                </a:lnTo>
                <a:lnTo>
                  <a:pt x="1944023" y="1245349"/>
                </a:lnTo>
                <a:lnTo>
                  <a:pt x="1944023" y="1268617"/>
                </a:lnTo>
                <a:lnTo>
                  <a:pt x="1948454" y="1268617"/>
                </a:lnTo>
                <a:lnTo>
                  <a:pt x="1948454" y="1292992"/>
                </a:lnTo>
                <a:lnTo>
                  <a:pt x="1966177" y="1292992"/>
                </a:lnTo>
                <a:lnTo>
                  <a:pt x="1966177" y="1315151"/>
                </a:lnTo>
                <a:lnTo>
                  <a:pt x="1992762" y="1315151"/>
                </a:lnTo>
                <a:lnTo>
                  <a:pt x="1992762" y="1362793"/>
                </a:lnTo>
                <a:lnTo>
                  <a:pt x="2151164" y="1362793"/>
                </a:lnTo>
                <a:lnTo>
                  <a:pt x="2235350" y="1362793"/>
                </a:lnTo>
                <a:lnTo>
                  <a:pt x="2297381" y="1362793"/>
                </a:lnTo>
                <a:lnTo>
                  <a:pt x="2301812" y="1362793"/>
                </a:lnTo>
                <a:lnTo>
                  <a:pt x="2301812" y="1388276"/>
                </a:lnTo>
                <a:lnTo>
                  <a:pt x="2309566" y="1388276"/>
                </a:lnTo>
                <a:lnTo>
                  <a:pt x="2323966" y="1388276"/>
                </a:lnTo>
                <a:lnTo>
                  <a:pt x="2323966" y="1415975"/>
                </a:lnTo>
                <a:lnTo>
                  <a:pt x="2420336" y="1415975"/>
                </a:lnTo>
                <a:lnTo>
                  <a:pt x="2492337" y="1415975"/>
                </a:lnTo>
                <a:lnTo>
                  <a:pt x="2513384" y="1415975"/>
                </a:lnTo>
                <a:lnTo>
                  <a:pt x="2668462" y="1415975"/>
                </a:lnTo>
                <a:lnTo>
                  <a:pt x="2681755" y="1415975"/>
                </a:lnTo>
                <a:lnTo>
                  <a:pt x="2689509" y="1415975"/>
                </a:lnTo>
                <a:lnTo>
                  <a:pt x="2695047" y="1415975"/>
                </a:lnTo>
                <a:lnTo>
                  <a:pt x="2703909" y="1415975"/>
                </a:lnTo>
                <a:lnTo>
                  <a:pt x="2739356" y="1415975"/>
                </a:lnTo>
                <a:lnTo>
                  <a:pt x="2757079" y="1415975"/>
                </a:lnTo>
                <a:lnTo>
                  <a:pt x="2757079" y="1472481"/>
                </a:lnTo>
                <a:lnTo>
                  <a:pt x="2958681" y="1472481"/>
                </a:lnTo>
                <a:lnTo>
                  <a:pt x="3043975" y="1472481"/>
                </a:lnTo>
                <a:lnTo>
                  <a:pt x="3061698" y="1472481"/>
                </a:lnTo>
                <a:lnTo>
                  <a:pt x="3066129" y="1472481"/>
                </a:lnTo>
                <a:lnTo>
                  <a:pt x="3092714" y="1472481"/>
                </a:lnTo>
                <a:lnTo>
                  <a:pt x="3226746" y="1472481"/>
                </a:lnTo>
                <a:lnTo>
                  <a:pt x="3450502" y="1472481"/>
                </a:lnTo>
                <a:lnTo>
                  <a:pt x="3495919" y="1472481"/>
                </a:lnTo>
                <a:lnTo>
                  <a:pt x="3499242" y="1472481"/>
                </a:lnTo>
              </a:path>
            </a:pathLst>
          </a:custGeom>
          <a:noFill/>
          <a:ln w="28575" cap="flat">
            <a:solidFill>
              <a:schemeClr val="accent3"/>
            </a:solid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36" name="object 21">
            <a:extLst>
              <a:ext uri="{FF2B5EF4-FFF2-40B4-BE49-F238E27FC236}">
                <a16:creationId xmlns:a16="http://schemas.microsoft.com/office/drawing/2014/main" id="{35B65C6E-A8AE-0DC1-6DD7-1B835343201C}"/>
              </a:ext>
            </a:extLst>
          </p:cNvPr>
          <p:cNvSpPr txBox="1"/>
          <p:nvPr/>
        </p:nvSpPr>
        <p:spPr>
          <a:xfrm>
            <a:off x="685013" y="1864028"/>
            <a:ext cx="1771678" cy="323165"/>
          </a:xfrm>
          <a:prstGeom prst="rect">
            <a:avLst/>
          </a:prstGeom>
        </p:spPr>
        <p:txBody>
          <a:bodyPr vert="horz" wrap="square" lIns="0" tIns="15240" rIns="0" bIns="0" rtlCol="0" anchor="ctr">
            <a:spAutoFit/>
          </a:bodyPr>
          <a:lstStyle/>
          <a:p>
            <a:pPr marL="12700" marR="0" lvl="0" indent="0" algn="ctr" defTabSz="914400" rtl="0" eaLnBrk="1" fontAlgn="auto" latinLnBrk="0" hangingPunct="1">
              <a:lnSpc>
                <a:spcPct val="100000"/>
              </a:lnSpc>
              <a:spcBef>
                <a:spcPts val="120"/>
              </a:spcBef>
              <a:spcAft>
                <a:spcPts val="0"/>
              </a:spcAft>
              <a:buClrTx/>
              <a:buSzTx/>
              <a:buFontTx/>
              <a:buNone/>
              <a:tabLst>
                <a:tab pos="6136005" algn="l"/>
              </a:tabLst>
              <a:defRPr/>
            </a:pPr>
            <a:r>
              <a:rPr kumimoji="0" lang="en-US" sz="2000" b="1" i="0" u="none" strike="noStrike" kern="1200" cap="none" spc="0" normalizeH="0" baseline="0" noProof="0">
                <a:ln>
                  <a:noFill/>
                </a:ln>
                <a:solidFill>
                  <a:prstClr val="black"/>
                </a:solidFill>
                <a:effectLst/>
                <a:uLnTx/>
                <a:uFillTx/>
                <a:latin typeface="Calibri"/>
                <a:ea typeface="Calibri" panose="020F0502020204030204" pitchFamily="34" charset="0"/>
                <a:cs typeface="Calibri" panose="020F0502020204030204" pitchFamily="34" charset="0"/>
              </a:rPr>
              <a:t>Overall</a:t>
            </a:r>
            <a:endParaRPr kumimoji="0" sz="2000" b="1" i="0" u="none" strike="noStrike" kern="1200" cap="none" spc="0" normalizeH="0" baseline="0" noProof="0">
              <a:ln>
                <a:noFill/>
              </a:ln>
              <a:solidFill>
                <a:prstClr val="black"/>
              </a:solidFill>
              <a:effectLst/>
              <a:uLnTx/>
              <a:uFillTx/>
              <a:latin typeface="Calibri"/>
              <a:ea typeface="Calibri" panose="020F0502020204030204" pitchFamily="34" charset="0"/>
              <a:cs typeface="Calibri" panose="020F0502020204030204" pitchFamily="34" charset="0"/>
            </a:endParaRPr>
          </a:p>
        </p:txBody>
      </p:sp>
      <p:sp>
        <p:nvSpPr>
          <p:cNvPr id="2853" name="TextBox 2852">
            <a:extLst>
              <a:ext uri="{FF2B5EF4-FFF2-40B4-BE49-F238E27FC236}">
                <a16:creationId xmlns:a16="http://schemas.microsoft.com/office/drawing/2014/main" id="{8F00F3F9-1EFB-B28F-CA8C-616FA185F6B9}"/>
              </a:ext>
            </a:extLst>
          </p:cNvPr>
          <p:cNvSpPr txBox="1"/>
          <p:nvPr/>
        </p:nvSpPr>
        <p:spPr>
          <a:xfrm>
            <a:off x="2322655" y="3390935"/>
            <a:ext cx="527458" cy="230832"/>
          </a:xfrm>
          <a:prstGeom prst="rect">
            <a:avLst/>
          </a:prstGeom>
          <a:noFill/>
          <a:ln>
            <a:no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984BAD"/>
                </a:solidFill>
                <a:effectLst/>
                <a:uLnTx/>
                <a:uFillTx/>
                <a:latin typeface="Calibri"/>
                <a:ea typeface="ＭＳ Ｐゴシック" charset="0"/>
                <a:cs typeface="Arial" panose="020B0604020202020204" pitchFamily="34" charset="0"/>
              </a:rPr>
              <a:t>57.0%</a:t>
            </a:r>
          </a:p>
        </p:txBody>
      </p:sp>
      <p:sp>
        <p:nvSpPr>
          <p:cNvPr id="2855" name="TextBox 2854">
            <a:extLst>
              <a:ext uri="{FF2B5EF4-FFF2-40B4-BE49-F238E27FC236}">
                <a16:creationId xmlns:a16="http://schemas.microsoft.com/office/drawing/2014/main" id="{DE8E0E65-5898-DAD5-7175-C4301BFE2C25}"/>
              </a:ext>
            </a:extLst>
          </p:cNvPr>
          <p:cNvSpPr txBox="1"/>
          <p:nvPr/>
        </p:nvSpPr>
        <p:spPr>
          <a:xfrm>
            <a:off x="4548297" y="4093902"/>
            <a:ext cx="1079242" cy="230832"/>
          </a:xfrm>
          <a:prstGeom prst="rect">
            <a:avLst/>
          </a:prstGeom>
          <a:noFill/>
          <a:ln>
            <a:no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err="1">
                <a:ln>
                  <a:noFill/>
                </a:ln>
                <a:solidFill>
                  <a:srgbClr val="A02B93"/>
                </a:solidFill>
                <a:effectLst/>
                <a:uLnTx/>
                <a:uFillTx/>
                <a:latin typeface="Calibri"/>
                <a:ea typeface="ＭＳ Ｐゴシック" charset="0"/>
                <a:cs typeface="Arial" panose="020B0604020202020204" pitchFamily="34" charset="0"/>
              </a:rPr>
              <a:t>Dosta</a:t>
            </a:r>
            <a:r>
              <a:rPr kumimoji="0" lang="en-US" sz="900" b="1" i="0" u="none" strike="noStrike" kern="1200" cap="none" spc="0" normalizeH="0" baseline="0" noProof="0">
                <a:ln>
                  <a:noFill/>
                </a:ln>
                <a:solidFill>
                  <a:srgbClr val="A02B93"/>
                </a:solidFill>
                <a:effectLst/>
                <a:uLnTx/>
                <a:uFillTx/>
                <a:latin typeface="Calibri"/>
                <a:ea typeface="ＭＳ Ｐゴシック" charset="0"/>
                <a:cs typeface="Arial" panose="020B0604020202020204" pitchFamily="34" charset="0"/>
              </a:rPr>
              <a:t> + </a:t>
            </a:r>
            <a:r>
              <a:rPr kumimoji="0" lang="en-US" sz="900" b="1" i="0" u="none" strike="noStrike" kern="1200" cap="none" spc="0" normalizeH="0" baseline="0" noProof="0" err="1">
                <a:ln>
                  <a:noFill/>
                </a:ln>
                <a:solidFill>
                  <a:srgbClr val="A02B93"/>
                </a:solidFill>
                <a:effectLst/>
                <a:uLnTx/>
                <a:uFillTx/>
                <a:latin typeface="Calibri"/>
                <a:ea typeface="ＭＳ Ｐゴシック" charset="0"/>
                <a:cs typeface="Arial" panose="020B0604020202020204" pitchFamily="34" charset="0"/>
              </a:rPr>
              <a:t>nira</a:t>
            </a:r>
            <a:r>
              <a:rPr kumimoji="0" lang="en-US" sz="900" b="1" i="0" u="none" strike="noStrike" kern="1200" cap="none" spc="0" normalizeH="0" baseline="0" noProof="0">
                <a:ln>
                  <a:noFill/>
                </a:ln>
                <a:solidFill>
                  <a:srgbClr val="A02B93"/>
                </a:solidFill>
                <a:effectLst/>
                <a:uLnTx/>
                <a:uFillTx/>
                <a:latin typeface="Calibri"/>
                <a:ea typeface="ＭＳ Ｐゴシック" charset="0"/>
                <a:cs typeface="Arial" panose="020B0604020202020204" pitchFamily="34" charset="0"/>
              </a:rPr>
              <a:t> + CP</a:t>
            </a:r>
          </a:p>
        </p:txBody>
      </p:sp>
      <p:sp>
        <p:nvSpPr>
          <p:cNvPr id="2856" name="TextBox 2855">
            <a:extLst>
              <a:ext uri="{FF2B5EF4-FFF2-40B4-BE49-F238E27FC236}">
                <a16:creationId xmlns:a16="http://schemas.microsoft.com/office/drawing/2014/main" id="{DA31D954-E2A7-2633-C143-CB6DDDE45678}"/>
              </a:ext>
            </a:extLst>
          </p:cNvPr>
          <p:cNvSpPr txBox="1"/>
          <p:nvPr/>
        </p:nvSpPr>
        <p:spPr>
          <a:xfrm>
            <a:off x="4208239" y="4359610"/>
            <a:ext cx="1660364"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E8E8E8">
                    <a:lumMod val="25000"/>
                  </a:srgbClr>
                </a:solidFill>
                <a:effectLst/>
                <a:uLnTx/>
                <a:uFillTx/>
                <a:latin typeface="Calibri"/>
                <a:ea typeface="ＭＳ Ｐゴシック" charset="0"/>
                <a:cs typeface="Arial" panose="020B0604020202020204" pitchFamily="34" charset="0"/>
              </a:rPr>
              <a:t>Placebo IV +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E8E8E8">
                    <a:lumMod val="25000"/>
                  </a:srgbClr>
                </a:solidFill>
                <a:effectLst/>
                <a:uLnTx/>
                <a:uFillTx/>
                <a:latin typeface="Calibri"/>
                <a:ea typeface="ＭＳ Ｐゴシック" charset="0"/>
                <a:cs typeface="Arial" panose="020B0604020202020204" pitchFamily="34" charset="0"/>
              </a:rPr>
              <a:t>Placebo oral + CP</a:t>
            </a:r>
          </a:p>
        </p:txBody>
      </p:sp>
      <p:sp>
        <p:nvSpPr>
          <p:cNvPr id="2896" name="Freeform 4">
            <a:extLst>
              <a:ext uri="{FF2B5EF4-FFF2-40B4-BE49-F238E27FC236}">
                <a16:creationId xmlns:a16="http://schemas.microsoft.com/office/drawing/2014/main" id="{EBC99A60-1A66-2056-2F51-BF44D44083CC}"/>
              </a:ext>
            </a:extLst>
          </p:cNvPr>
          <p:cNvSpPr/>
          <p:nvPr/>
        </p:nvSpPr>
        <p:spPr>
          <a:xfrm>
            <a:off x="762937" y="2682959"/>
            <a:ext cx="3817863" cy="1518158"/>
          </a:xfrm>
          <a:custGeom>
            <a:avLst/>
            <a:gdLst>
              <a:gd name="connsiteX0" fmla="*/ 0 w 3843737"/>
              <a:gd name="connsiteY0" fmla="*/ 0 h 1296315"/>
              <a:gd name="connsiteX1" fmla="*/ 0 w 3843737"/>
              <a:gd name="connsiteY1" fmla="*/ 0 h 1296315"/>
              <a:gd name="connsiteX2" fmla="*/ 4431 w 3843737"/>
              <a:gd name="connsiteY2" fmla="*/ 0 h 1296315"/>
              <a:gd name="connsiteX3" fmla="*/ 25477 w 3843737"/>
              <a:gd name="connsiteY3" fmla="*/ 0 h 1296315"/>
              <a:gd name="connsiteX4" fmla="*/ 25477 w 3843737"/>
              <a:gd name="connsiteY4" fmla="*/ 11080 h 1296315"/>
              <a:gd name="connsiteX5" fmla="*/ 93047 w 3843737"/>
              <a:gd name="connsiteY5" fmla="*/ 11080 h 1296315"/>
              <a:gd name="connsiteX6" fmla="*/ 93047 w 3843737"/>
              <a:gd name="connsiteY6" fmla="*/ 21051 h 1296315"/>
              <a:gd name="connsiteX7" fmla="*/ 162833 w 3843737"/>
              <a:gd name="connsiteY7" fmla="*/ 21051 h 1296315"/>
              <a:gd name="connsiteX8" fmla="*/ 180556 w 3843737"/>
              <a:gd name="connsiteY8" fmla="*/ 21051 h 1296315"/>
              <a:gd name="connsiteX9" fmla="*/ 189418 w 3843737"/>
              <a:gd name="connsiteY9" fmla="*/ 21051 h 1296315"/>
              <a:gd name="connsiteX10" fmla="*/ 189418 w 3843737"/>
              <a:gd name="connsiteY10" fmla="*/ 40994 h 1296315"/>
              <a:gd name="connsiteX11" fmla="*/ 198279 w 3843737"/>
              <a:gd name="connsiteY11" fmla="*/ 40994 h 1296315"/>
              <a:gd name="connsiteX12" fmla="*/ 198279 w 3843737"/>
              <a:gd name="connsiteY12" fmla="*/ 62046 h 1296315"/>
              <a:gd name="connsiteX13" fmla="*/ 202710 w 3843737"/>
              <a:gd name="connsiteY13" fmla="*/ 62046 h 1296315"/>
              <a:gd name="connsiteX14" fmla="*/ 202710 w 3843737"/>
              <a:gd name="connsiteY14" fmla="*/ 70910 h 1296315"/>
              <a:gd name="connsiteX15" fmla="*/ 268065 w 3843737"/>
              <a:gd name="connsiteY15" fmla="*/ 70910 h 1296315"/>
              <a:gd name="connsiteX16" fmla="*/ 309050 w 3843737"/>
              <a:gd name="connsiteY16" fmla="*/ 70910 h 1296315"/>
              <a:gd name="connsiteX17" fmla="*/ 309050 w 3843737"/>
              <a:gd name="connsiteY17" fmla="*/ 81989 h 1296315"/>
              <a:gd name="connsiteX18" fmla="*/ 344496 w 3843737"/>
              <a:gd name="connsiteY18" fmla="*/ 81989 h 1296315"/>
              <a:gd name="connsiteX19" fmla="*/ 344496 w 3843737"/>
              <a:gd name="connsiteY19" fmla="*/ 91961 h 1296315"/>
              <a:gd name="connsiteX20" fmla="*/ 353358 w 3843737"/>
              <a:gd name="connsiteY20" fmla="*/ 91961 h 1296315"/>
              <a:gd name="connsiteX21" fmla="*/ 353358 w 3843737"/>
              <a:gd name="connsiteY21" fmla="*/ 103040 h 1296315"/>
              <a:gd name="connsiteX22" fmla="*/ 362220 w 3843737"/>
              <a:gd name="connsiteY22" fmla="*/ 103040 h 1296315"/>
              <a:gd name="connsiteX23" fmla="*/ 366651 w 3843737"/>
              <a:gd name="connsiteY23" fmla="*/ 103040 h 1296315"/>
              <a:gd name="connsiteX24" fmla="*/ 366651 w 3843737"/>
              <a:gd name="connsiteY24" fmla="*/ 111904 h 1296315"/>
              <a:gd name="connsiteX25" fmla="*/ 374404 w 3843737"/>
              <a:gd name="connsiteY25" fmla="*/ 111904 h 1296315"/>
              <a:gd name="connsiteX26" fmla="*/ 433113 w 3843737"/>
              <a:gd name="connsiteY26" fmla="*/ 111904 h 1296315"/>
              <a:gd name="connsiteX27" fmla="*/ 433113 w 3843737"/>
              <a:gd name="connsiteY27" fmla="*/ 122984 h 1296315"/>
              <a:gd name="connsiteX28" fmla="*/ 446405 w 3843737"/>
              <a:gd name="connsiteY28" fmla="*/ 122984 h 1296315"/>
              <a:gd name="connsiteX29" fmla="*/ 446405 w 3843737"/>
              <a:gd name="connsiteY29" fmla="*/ 134063 h 1296315"/>
              <a:gd name="connsiteX30" fmla="*/ 458590 w 3843737"/>
              <a:gd name="connsiteY30" fmla="*/ 134063 h 1296315"/>
              <a:gd name="connsiteX31" fmla="*/ 471882 w 3843737"/>
              <a:gd name="connsiteY31" fmla="*/ 134063 h 1296315"/>
              <a:gd name="connsiteX32" fmla="*/ 494037 w 3843737"/>
              <a:gd name="connsiteY32" fmla="*/ 134063 h 1296315"/>
              <a:gd name="connsiteX33" fmla="*/ 494037 w 3843737"/>
              <a:gd name="connsiteY33" fmla="*/ 144035 h 1296315"/>
              <a:gd name="connsiteX34" fmla="*/ 507329 w 3843737"/>
              <a:gd name="connsiteY34" fmla="*/ 144035 h 1296315"/>
              <a:gd name="connsiteX35" fmla="*/ 521729 w 3843737"/>
              <a:gd name="connsiteY35" fmla="*/ 144035 h 1296315"/>
              <a:gd name="connsiteX36" fmla="*/ 521729 w 3843737"/>
              <a:gd name="connsiteY36" fmla="*/ 154007 h 1296315"/>
              <a:gd name="connsiteX37" fmla="*/ 529483 w 3843737"/>
              <a:gd name="connsiteY37" fmla="*/ 154007 h 1296315"/>
              <a:gd name="connsiteX38" fmla="*/ 537237 w 3843737"/>
              <a:gd name="connsiteY38" fmla="*/ 154007 h 1296315"/>
              <a:gd name="connsiteX39" fmla="*/ 542776 w 3843737"/>
              <a:gd name="connsiteY39" fmla="*/ 154007 h 1296315"/>
              <a:gd name="connsiteX40" fmla="*/ 542776 w 3843737"/>
              <a:gd name="connsiteY40" fmla="*/ 165086 h 1296315"/>
              <a:gd name="connsiteX41" fmla="*/ 556068 w 3843737"/>
              <a:gd name="connsiteY41" fmla="*/ 165086 h 1296315"/>
              <a:gd name="connsiteX42" fmla="*/ 556068 w 3843737"/>
              <a:gd name="connsiteY42" fmla="*/ 176166 h 1296315"/>
              <a:gd name="connsiteX43" fmla="*/ 560499 w 3843737"/>
              <a:gd name="connsiteY43" fmla="*/ 176166 h 1296315"/>
              <a:gd name="connsiteX44" fmla="*/ 560499 w 3843737"/>
              <a:gd name="connsiteY44" fmla="*/ 197217 h 1296315"/>
              <a:gd name="connsiteX45" fmla="*/ 573791 w 3843737"/>
              <a:gd name="connsiteY45" fmla="*/ 197217 h 1296315"/>
              <a:gd name="connsiteX46" fmla="*/ 587084 w 3843737"/>
              <a:gd name="connsiteY46" fmla="*/ 197217 h 1296315"/>
              <a:gd name="connsiteX47" fmla="*/ 591515 w 3843737"/>
              <a:gd name="connsiteY47" fmla="*/ 197217 h 1296315"/>
              <a:gd name="connsiteX48" fmla="*/ 591515 w 3843737"/>
              <a:gd name="connsiteY48" fmla="*/ 208297 h 1296315"/>
              <a:gd name="connsiteX49" fmla="*/ 662408 w 3843737"/>
              <a:gd name="connsiteY49" fmla="*/ 208297 h 1296315"/>
              <a:gd name="connsiteX50" fmla="*/ 662408 w 3843737"/>
              <a:gd name="connsiteY50" fmla="*/ 219376 h 1296315"/>
              <a:gd name="connsiteX51" fmla="*/ 693424 w 3843737"/>
              <a:gd name="connsiteY51" fmla="*/ 219376 h 1296315"/>
              <a:gd name="connsiteX52" fmla="*/ 693424 w 3843737"/>
              <a:gd name="connsiteY52" fmla="*/ 229348 h 1296315"/>
              <a:gd name="connsiteX53" fmla="*/ 711147 w 3843737"/>
              <a:gd name="connsiteY53" fmla="*/ 229348 h 1296315"/>
              <a:gd name="connsiteX54" fmla="*/ 711147 w 3843737"/>
              <a:gd name="connsiteY54" fmla="*/ 240428 h 1296315"/>
              <a:gd name="connsiteX55" fmla="*/ 737732 w 3843737"/>
              <a:gd name="connsiteY55" fmla="*/ 240428 h 1296315"/>
              <a:gd name="connsiteX56" fmla="*/ 737732 w 3843737"/>
              <a:gd name="connsiteY56" fmla="*/ 263695 h 1296315"/>
              <a:gd name="connsiteX57" fmla="*/ 746593 w 3843737"/>
              <a:gd name="connsiteY57" fmla="*/ 263695 h 1296315"/>
              <a:gd name="connsiteX58" fmla="*/ 746593 w 3843737"/>
              <a:gd name="connsiteY58" fmla="*/ 295826 h 1296315"/>
              <a:gd name="connsiteX59" fmla="*/ 751024 w 3843737"/>
              <a:gd name="connsiteY59" fmla="*/ 295826 h 1296315"/>
              <a:gd name="connsiteX60" fmla="*/ 751024 w 3843737"/>
              <a:gd name="connsiteY60" fmla="*/ 316877 h 1296315"/>
              <a:gd name="connsiteX61" fmla="*/ 755455 w 3843737"/>
              <a:gd name="connsiteY61" fmla="*/ 316877 h 1296315"/>
              <a:gd name="connsiteX62" fmla="*/ 759886 w 3843737"/>
              <a:gd name="connsiteY62" fmla="*/ 316877 h 1296315"/>
              <a:gd name="connsiteX63" fmla="*/ 764317 w 3843737"/>
              <a:gd name="connsiteY63" fmla="*/ 316877 h 1296315"/>
              <a:gd name="connsiteX64" fmla="*/ 764317 w 3843737"/>
              <a:gd name="connsiteY64" fmla="*/ 329065 h 1296315"/>
              <a:gd name="connsiteX65" fmla="*/ 767640 w 3843737"/>
              <a:gd name="connsiteY65" fmla="*/ 329065 h 1296315"/>
              <a:gd name="connsiteX66" fmla="*/ 767640 w 3843737"/>
              <a:gd name="connsiteY66" fmla="*/ 340144 h 1296315"/>
              <a:gd name="connsiteX67" fmla="*/ 776502 w 3843737"/>
              <a:gd name="connsiteY67" fmla="*/ 340144 h 1296315"/>
              <a:gd name="connsiteX68" fmla="*/ 806409 w 3843737"/>
              <a:gd name="connsiteY68" fmla="*/ 340144 h 1296315"/>
              <a:gd name="connsiteX69" fmla="*/ 816379 w 3843737"/>
              <a:gd name="connsiteY69" fmla="*/ 340144 h 1296315"/>
              <a:gd name="connsiteX70" fmla="*/ 816379 w 3843737"/>
              <a:gd name="connsiteY70" fmla="*/ 362304 h 1296315"/>
              <a:gd name="connsiteX71" fmla="*/ 963704 w 3843737"/>
              <a:gd name="connsiteY71" fmla="*/ 362304 h 1296315"/>
              <a:gd name="connsiteX72" fmla="*/ 963704 w 3843737"/>
              <a:gd name="connsiteY72" fmla="*/ 373383 h 1296315"/>
              <a:gd name="connsiteX73" fmla="*/ 971458 w 3843737"/>
              <a:gd name="connsiteY73" fmla="*/ 373383 h 1296315"/>
              <a:gd name="connsiteX74" fmla="*/ 971458 w 3843737"/>
              <a:gd name="connsiteY74" fmla="*/ 385571 h 1296315"/>
              <a:gd name="connsiteX75" fmla="*/ 989181 w 3843737"/>
              <a:gd name="connsiteY75" fmla="*/ 385571 h 1296315"/>
              <a:gd name="connsiteX76" fmla="*/ 993612 w 3843737"/>
              <a:gd name="connsiteY76" fmla="*/ 385571 h 1296315"/>
              <a:gd name="connsiteX77" fmla="*/ 998043 w 3843737"/>
              <a:gd name="connsiteY77" fmla="*/ 385571 h 1296315"/>
              <a:gd name="connsiteX78" fmla="*/ 998043 w 3843737"/>
              <a:gd name="connsiteY78" fmla="*/ 407730 h 1296315"/>
              <a:gd name="connsiteX79" fmla="*/ 1020197 w 3843737"/>
              <a:gd name="connsiteY79" fmla="*/ 407730 h 1296315"/>
              <a:gd name="connsiteX80" fmla="*/ 1024628 w 3843737"/>
              <a:gd name="connsiteY80" fmla="*/ 407730 h 1296315"/>
              <a:gd name="connsiteX81" fmla="*/ 1024628 w 3843737"/>
              <a:gd name="connsiteY81" fmla="*/ 487503 h 1296315"/>
              <a:gd name="connsiteX82" fmla="*/ 1029058 w 3843737"/>
              <a:gd name="connsiteY82" fmla="*/ 487503 h 1296315"/>
              <a:gd name="connsiteX83" fmla="*/ 1029058 w 3843737"/>
              <a:gd name="connsiteY83" fmla="*/ 510770 h 1296315"/>
              <a:gd name="connsiteX84" fmla="*/ 1033489 w 3843737"/>
              <a:gd name="connsiteY84" fmla="*/ 510770 h 1296315"/>
              <a:gd name="connsiteX85" fmla="*/ 1042351 w 3843737"/>
              <a:gd name="connsiteY85" fmla="*/ 510770 h 1296315"/>
              <a:gd name="connsiteX86" fmla="*/ 1046782 w 3843737"/>
              <a:gd name="connsiteY86" fmla="*/ 510770 h 1296315"/>
              <a:gd name="connsiteX87" fmla="*/ 1046782 w 3843737"/>
              <a:gd name="connsiteY87" fmla="*/ 522958 h 1296315"/>
              <a:gd name="connsiteX88" fmla="*/ 1055643 w 3843737"/>
              <a:gd name="connsiteY88" fmla="*/ 522958 h 1296315"/>
              <a:gd name="connsiteX89" fmla="*/ 1055643 w 3843737"/>
              <a:gd name="connsiteY89" fmla="*/ 535146 h 1296315"/>
              <a:gd name="connsiteX90" fmla="*/ 1060074 w 3843737"/>
              <a:gd name="connsiteY90" fmla="*/ 535146 h 1296315"/>
              <a:gd name="connsiteX91" fmla="*/ 1060074 w 3843737"/>
              <a:gd name="connsiteY91" fmla="*/ 546225 h 1296315"/>
              <a:gd name="connsiteX92" fmla="*/ 1064505 w 3843737"/>
              <a:gd name="connsiteY92" fmla="*/ 546225 h 1296315"/>
              <a:gd name="connsiteX93" fmla="*/ 1073367 w 3843737"/>
              <a:gd name="connsiteY93" fmla="*/ 546225 h 1296315"/>
              <a:gd name="connsiteX94" fmla="*/ 1073367 w 3843737"/>
              <a:gd name="connsiteY94" fmla="*/ 558413 h 1296315"/>
              <a:gd name="connsiteX95" fmla="*/ 1075582 w 3843737"/>
              <a:gd name="connsiteY95" fmla="*/ 558413 h 1296315"/>
              <a:gd name="connsiteX96" fmla="*/ 1077797 w 3843737"/>
              <a:gd name="connsiteY96" fmla="*/ 558413 h 1296315"/>
              <a:gd name="connsiteX97" fmla="*/ 1077797 w 3843737"/>
              <a:gd name="connsiteY97" fmla="*/ 570600 h 1296315"/>
              <a:gd name="connsiteX98" fmla="*/ 1085551 w 3843737"/>
              <a:gd name="connsiteY98" fmla="*/ 570600 h 1296315"/>
              <a:gd name="connsiteX99" fmla="*/ 1085551 w 3843737"/>
              <a:gd name="connsiteY99" fmla="*/ 582788 h 1296315"/>
              <a:gd name="connsiteX100" fmla="*/ 1113244 w 3843737"/>
              <a:gd name="connsiteY100" fmla="*/ 582788 h 1296315"/>
              <a:gd name="connsiteX101" fmla="*/ 1113244 w 3843737"/>
              <a:gd name="connsiteY101" fmla="*/ 607163 h 1296315"/>
              <a:gd name="connsiteX102" fmla="*/ 1205184 w 3843737"/>
              <a:gd name="connsiteY102" fmla="*/ 607163 h 1296315"/>
              <a:gd name="connsiteX103" fmla="*/ 1205184 w 3843737"/>
              <a:gd name="connsiteY103" fmla="*/ 619351 h 1296315"/>
              <a:gd name="connsiteX104" fmla="*/ 1277184 w 3843737"/>
              <a:gd name="connsiteY104" fmla="*/ 619351 h 1296315"/>
              <a:gd name="connsiteX105" fmla="*/ 1289369 w 3843737"/>
              <a:gd name="connsiteY105" fmla="*/ 619351 h 1296315"/>
              <a:gd name="connsiteX106" fmla="*/ 1289369 w 3843737"/>
              <a:gd name="connsiteY106" fmla="*/ 630430 h 1296315"/>
              <a:gd name="connsiteX107" fmla="*/ 1293800 w 3843737"/>
              <a:gd name="connsiteY107" fmla="*/ 630430 h 1296315"/>
              <a:gd name="connsiteX108" fmla="*/ 1293800 w 3843737"/>
              <a:gd name="connsiteY108" fmla="*/ 642618 h 1296315"/>
              <a:gd name="connsiteX109" fmla="*/ 1308200 w 3843737"/>
              <a:gd name="connsiteY109" fmla="*/ 642618 h 1296315"/>
              <a:gd name="connsiteX110" fmla="*/ 1308200 w 3843737"/>
              <a:gd name="connsiteY110" fmla="*/ 679181 h 1296315"/>
              <a:gd name="connsiteX111" fmla="*/ 1312631 w 3843737"/>
              <a:gd name="connsiteY111" fmla="*/ 679181 h 1296315"/>
              <a:gd name="connsiteX112" fmla="*/ 1312631 w 3843737"/>
              <a:gd name="connsiteY112" fmla="*/ 691368 h 1296315"/>
              <a:gd name="connsiteX113" fmla="*/ 1317062 w 3843737"/>
              <a:gd name="connsiteY113" fmla="*/ 691368 h 1296315"/>
              <a:gd name="connsiteX114" fmla="*/ 1317062 w 3843737"/>
              <a:gd name="connsiteY114" fmla="*/ 702448 h 1296315"/>
              <a:gd name="connsiteX115" fmla="*/ 1344754 w 3843737"/>
              <a:gd name="connsiteY115" fmla="*/ 702448 h 1296315"/>
              <a:gd name="connsiteX116" fmla="*/ 1466602 w 3843737"/>
              <a:gd name="connsiteY116" fmla="*/ 702448 h 1296315"/>
              <a:gd name="connsiteX117" fmla="*/ 1466602 w 3843737"/>
              <a:gd name="connsiteY117" fmla="*/ 715743 h 1296315"/>
              <a:gd name="connsiteX118" fmla="*/ 1493187 w 3843737"/>
              <a:gd name="connsiteY118" fmla="*/ 715743 h 1296315"/>
              <a:gd name="connsiteX119" fmla="*/ 1493187 w 3843737"/>
              <a:gd name="connsiteY119" fmla="*/ 727931 h 1296315"/>
              <a:gd name="connsiteX120" fmla="*/ 1562972 w 3843737"/>
              <a:gd name="connsiteY120" fmla="*/ 727931 h 1296315"/>
              <a:gd name="connsiteX121" fmla="*/ 1562972 w 3843737"/>
              <a:gd name="connsiteY121" fmla="*/ 740119 h 1296315"/>
              <a:gd name="connsiteX122" fmla="*/ 1572942 w 3843737"/>
              <a:gd name="connsiteY122" fmla="*/ 740119 h 1296315"/>
              <a:gd name="connsiteX123" fmla="*/ 1572942 w 3843737"/>
              <a:gd name="connsiteY123" fmla="*/ 751198 h 1296315"/>
              <a:gd name="connsiteX124" fmla="*/ 1581803 w 3843737"/>
              <a:gd name="connsiteY124" fmla="*/ 751198 h 1296315"/>
              <a:gd name="connsiteX125" fmla="*/ 1581803 w 3843737"/>
              <a:gd name="connsiteY125" fmla="*/ 764494 h 1296315"/>
              <a:gd name="connsiteX126" fmla="*/ 1598419 w 3843737"/>
              <a:gd name="connsiteY126" fmla="*/ 764494 h 1296315"/>
              <a:gd name="connsiteX127" fmla="*/ 1602850 w 3843737"/>
              <a:gd name="connsiteY127" fmla="*/ 764494 h 1296315"/>
              <a:gd name="connsiteX128" fmla="*/ 1602850 w 3843737"/>
              <a:gd name="connsiteY128" fmla="*/ 776681 h 1296315"/>
              <a:gd name="connsiteX129" fmla="*/ 1613927 w 3843737"/>
              <a:gd name="connsiteY129" fmla="*/ 776681 h 1296315"/>
              <a:gd name="connsiteX130" fmla="*/ 1647158 w 3843737"/>
              <a:gd name="connsiteY130" fmla="*/ 776681 h 1296315"/>
              <a:gd name="connsiteX131" fmla="*/ 1656020 w 3843737"/>
              <a:gd name="connsiteY131" fmla="*/ 776681 h 1296315"/>
              <a:gd name="connsiteX132" fmla="*/ 1656020 w 3843737"/>
              <a:gd name="connsiteY132" fmla="*/ 788869 h 1296315"/>
              <a:gd name="connsiteX133" fmla="*/ 1731344 w 3843737"/>
              <a:gd name="connsiteY133" fmla="*/ 788869 h 1296315"/>
              <a:gd name="connsiteX134" fmla="*/ 1731344 w 3843737"/>
              <a:gd name="connsiteY134" fmla="*/ 801057 h 1296315"/>
              <a:gd name="connsiteX135" fmla="*/ 1815529 w 3843737"/>
              <a:gd name="connsiteY135" fmla="*/ 801057 h 1296315"/>
              <a:gd name="connsiteX136" fmla="*/ 1815529 w 3843737"/>
              <a:gd name="connsiteY136" fmla="*/ 814352 h 1296315"/>
              <a:gd name="connsiteX137" fmla="*/ 1868699 w 3843737"/>
              <a:gd name="connsiteY137" fmla="*/ 814352 h 1296315"/>
              <a:gd name="connsiteX138" fmla="*/ 1868699 w 3843737"/>
              <a:gd name="connsiteY138" fmla="*/ 825432 h 1296315"/>
              <a:gd name="connsiteX139" fmla="*/ 1881991 w 3843737"/>
              <a:gd name="connsiteY139" fmla="*/ 825432 h 1296315"/>
              <a:gd name="connsiteX140" fmla="*/ 1890853 w 3843737"/>
              <a:gd name="connsiteY140" fmla="*/ 825432 h 1296315"/>
              <a:gd name="connsiteX141" fmla="*/ 1890853 w 3843737"/>
              <a:gd name="connsiteY141" fmla="*/ 838727 h 1296315"/>
              <a:gd name="connsiteX142" fmla="*/ 1899715 w 3843737"/>
              <a:gd name="connsiteY142" fmla="*/ 838727 h 1296315"/>
              <a:gd name="connsiteX143" fmla="*/ 1899715 w 3843737"/>
              <a:gd name="connsiteY143" fmla="*/ 850915 h 1296315"/>
              <a:gd name="connsiteX144" fmla="*/ 1913007 w 3843737"/>
              <a:gd name="connsiteY144" fmla="*/ 850915 h 1296315"/>
              <a:gd name="connsiteX145" fmla="*/ 1921869 w 3843737"/>
              <a:gd name="connsiteY145" fmla="*/ 850915 h 1296315"/>
              <a:gd name="connsiteX146" fmla="*/ 1921869 w 3843737"/>
              <a:gd name="connsiteY146" fmla="*/ 863102 h 1296315"/>
              <a:gd name="connsiteX147" fmla="*/ 1948454 w 3843737"/>
              <a:gd name="connsiteY147" fmla="*/ 863102 h 1296315"/>
              <a:gd name="connsiteX148" fmla="*/ 1948454 w 3843737"/>
              <a:gd name="connsiteY148" fmla="*/ 876398 h 1296315"/>
              <a:gd name="connsiteX149" fmla="*/ 1952885 w 3843737"/>
              <a:gd name="connsiteY149" fmla="*/ 876398 h 1296315"/>
              <a:gd name="connsiteX150" fmla="*/ 1952885 w 3843737"/>
              <a:gd name="connsiteY150" fmla="*/ 914069 h 1296315"/>
              <a:gd name="connsiteX151" fmla="*/ 1956208 w 3843737"/>
              <a:gd name="connsiteY151" fmla="*/ 914069 h 1296315"/>
              <a:gd name="connsiteX152" fmla="*/ 1956208 w 3843737"/>
              <a:gd name="connsiteY152" fmla="*/ 926256 h 1296315"/>
              <a:gd name="connsiteX153" fmla="*/ 1960639 w 3843737"/>
              <a:gd name="connsiteY153" fmla="*/ 926256 h 1296315"/>
              <a:gd name="connsiteX154" fmla="*/ 1960639 w 3843737"/>
              <a:gd name="connsiteY154" fmla="*/ 939552 h 1296315"/>
              <a:gd name="connsiteX155" fmla="*/ 1983900 w 3843737"/>
              <a:gd name="connsiteY155" fmla="*/ 939552 h 1296315"/>
              <a:gd name="connsiteX156" fmla="*/ 1983900 w 3843737"/>
              <a:gd name="connsiteY156" fmla="*/ 951739 h 1296315"/>
              <a:gd name="connsiteX157" fmla="*/ 2151164 w 3843737"/>
              <a:gd name="connsiteY157" fmla="*/ 951739 h 1296315"/>
              <a:gd name="connsiteX158" fmla="*/ 2151164 w 3843737"/>
              <a:gd name="connsiteY158" fmla="*/ 963927 h 1296315"/>
              <a:gd name="connsiteX159" fmla="*/ 2248642 w 3843737"/>
              <a:gd name="connsiteY159" fmla="*/ 963927 h 1296315"/>
              <a:gd name="connsiteX160" fmla="*/ 2248642 w 3843737"/>
              <a:gd name="connsiteY160" fmla="*/ 977222 h 1296315"/>
              <a:gd name="connsiteX161" fmla="*/ 2270796 w 3843737"/>
              <a:gd name="connsiteY161" fmla="*/ 977222 h 1296315"/>
              <a:gd name="connsiteX162" fmla="*/ 2270796 w 3843737"/>
              <a:gd name="connsiteY162" fmla="*/ 989410 h 1296315"/>
              <a:gd name="connsiteX163" fmla="*/ 2292950 w 3843737"/>
              <a:gd name="connsiteY163" fmla="*/ 989410 h 1296315"/>
              <a:gd name="connsiteX164" fmla="*/ 2292950 w 3843737"/>
              <a:gd name="connsiteY164" fmla="*/ 1001598 h 1296315"/>
              <a:gd name="connsiteX165" fmla="*/ 2301812 w 3843737"/>
              <a:gd name="connsiteY165" fmla="*/ 1001598 h 1296315"/>
              <a:gd name="connsiteX166" fmla="*/ 2301812 w 3843737"/>
              <a:gd name="connsiteY166" fmla="*/ 1014893 h 1296315"/>
              <a:gd name="connsiteX167" fmla="*/ 2306243 w 3843737"/>
              <a:gd name="connsiteY167" fmla="*/ 1014893 h 1296315"/>
              <a:gd name="connsiteX168" fmla="*/ 2315104 w 3843737"/>
              <a:gd name="connsiteY168" fmla="*/ 1014893 h 1296315"/>
              <a:gd name="connsiteX169" fmla="*/ 2319535 w 3843737"/>
              <a:gd name="connsiteY169" fmla="*/ 1014893 h 1296315"/>
              <a:gd name="connsiteX170" fmla="*/ 2319535 w 3843737"/>
              <a:gd name="connsiteY170" fmla="*/ 1027081 h 1296315"/>
              <a:gd name="connsiteX171" fmla="*/ 2323966 w 3843737"/>
              <a:gd name="connsiteY171" fmla="*/ 1027081 h 1296315"/>
              <a:gd name="connsiteX172" fmla="*/ 2323966 w 3843737"/>
              <a:gd name="connsiteY172" fmla="*/ 1041484 h 1296315"/>
              <a:gd name="connsiteX173" fmla="*/ 2328397 w 3843737"/>
              <a:gd name="connsiteY173" fmla="*/ 1041484 h 1296315"/>
              <a:gd name="connsiteX174" fmla="*/ 2337258 w 3843737"/>
              <a:gd name="connsiteY174" fmla="*/ 1041484 h 1296315"/>
              <a:gd name="connsiteX175" fmla="*/ 2346120 w 3843737"/>
              <a:gd name="connsiteY175" fmla="*/ 1041484 h 1296315"/>
              <a:gd name="connsiteX176" fmla="*/ 2346120 w 3843737"/>
              <a:gd name="connsiteY176" fmla="*/ 1056996 h 1296315"/>
              <a:gd name="connsiteX177" fmla="*/ 2349443 w 3843737"/>
              <a:gd name="connsiteY177" fmla="*/ 1056996 h 1296315"/>
              <a:gd name="connsiteX178" fmla="*/ 2349443 w 3843737"/>
              <a:gd name="connsiteY178" fmla="*/ 1072507 h 1296315"/>
              <a:gd name="connsiteX179" fmla="*/ 2353874 w 3843737"/>
              <a:gd name="connsiteY179" fmla="*/ 1072507 h 1296315"/>
              <a:gd name="connsiteX180" fmla="*/ 2420336 w 3843737"/>
              <a:gd name="connsiteY180" fmla="*/ 1072507 h 1296315"/>
              <a:gd name="connsiteX181" fmla="*/ 2655170 w 3843737"/>
              <a:gd name="connsiteY181" fmla="*/ 1072507 h 1296315"/>
              <a:gd name="connsiteX182" fmla="*/ 2659601 w 3843737"/>
              <a:gd name="connsiteY182" fmla="*/ 1072507 h 1296315"/>
              <a:gd name="connsiteX183" fmla="*/ 2664032 w 3843737"/>
              <a:gd name="connsiteY183" fmla="*/ 1072507 h 1296315"/>
              <a:gd name="connsiteX184" fmla="*/ 2677324 w 3843737"/>
              <a:gd name="connsiteY184" fmla="*/ 1072507 h 1296315"/>
              <a:gd name="connsiteX185" fmla="*/ 2681755 w 3843737"/>
              <a:gd name="connsiteY185" fmla="*/ 1072507 h 1296315"/>
              <a:gd name="connsiteX186" fmla="*/ 2686186 w 3843737"/>
              <a:gd name="connsiteY186" fmla="*/ 1072507 h 1296315"/>
              <a:gd name="connsiteX187" fmla="*/ 2689509 w 3843737"/>
              <a:gd name="connsiteY187" fmla="*/ 1072507 h 1296315"/>
              <a:gd name="connsiteX188" fmla="*/ 2690617 w 3843737"/>
              <a:gd name="connsiteY188" fmla="*/ 1072507 h 1296315"/>
              <a:gd name="connsiteX189" fmla="*/ 2695047 w 3843737"/>
              <a:gd name="connsiteY189" fmla="*/ 1072507 h 1296315"/>
              <a:gd name="connsiteX190" fmla="*/ 2695047 w 3843737"/>
              <a:gd name="connsiteY190" fmla="*/ 1093559 h 1296315"/>
              <a:gd name="connsiteX191" fmla="*/ 2699478 w 3843737"/>
              <a:gd name="connsiteY191" fmla="*/ 1093559 h 1296315"/>
              <a:gd name="connsiteX192" fmla="*/ 2712771 w 3843737"/>
              <a:gd name="connsiteY192" fmla="*/ 1093559 h 1296315"/>
              <a:gd name="connsiteX193" fmla="*/ 2717202 w 3843737"/>
              <a:gd name="connsiteY193" fmla="*/ 1093559 h 1296315"/>
              <a:gd name="connsiteX194" fmla="*/ 2721632 w 3843737"/>
              <a:gd name="connsiteY194" fmla="*/ 1093559 h 1296315"/>
              <a:gd name="connsiteX195" fmla="*/ 2721632 w 3843737"/>
              <a:gd name="connsiteY195" fmla="*/ 1125689 h 1296315"/>
              <a:gd name="connsiteX196" fmla="*/ 2726063 w 3843737"/>
              <a:gd name="connsiteY196" fmla="*/ 1125689 h 1296315"/>
              <a:gd name="connsiteX197" fmla="*/ 2730494 w 3843737"/>
              <a:gd name="connsiteY197" fmla="*/ 1125689 h 1296315"/>
              <a:gd name="connsiteX198" fmla="*/ 2757079 w 3843737"/>
              <a:gd name="connsiteY198" fmla="*/ 1125689 h 1296315"/>
              <a:gd name="connsiteX199" fmla="*/ 2774802 w 3843737"/>
              <a:gd name="connsiteY199" fmla="*/ 1125689 h 1296315"/>
              <a:gd name="connsiteX200" fmla="*/ 2942066 w 3843737"/>
              <a:gd name="connsiteY200" fmla="*/ 1125689 h 1296315"/>
              <a:gd name="connsiteX201" fmla="*/ 2958681 w 3843737"/>
              <a:gd name="connsiteY201" fmla="*/ 1125689 h 1296315"/>
              <a:gd name="connsiteX202" fmla="*/ 3030682 w 3843737"/>
              <a:gd name="connsiteY202" fmla="*/ 1125689 h 1296315"/>
              <a:gd name="connsiteX203" fmla="*/ 3039544 w 3843737"/>
              <a:gd name="connsiteY203" fmla="*/ 1125689 h 1296315"/>
              <a:gd name="connsiteX204" fmla="*/ 3043975 w 3843737"/>
              <a:gd name="connsiteY204" fmla="*/ 1125689 h 1296315"/>
              <a:gd name="connsiteX205" fmla="*/ 3061698 w 3843737"/>
              <a:gd name="connsiteY205" fmla="*/ 1125689 h 1296315"/>
              <a:gd name="connsiteX206" fmla="*/ 3066129 w 3843737"/>
              <a:gd name="connsiteY206" fmla="*/ 1125689 h 1296315"/>
              <a:gd name="connsiteX207" fmla="*/ 3070560 w 3843737"/>
              <a:gd name="connsiteY207" fmla="*/ 1125689 h 1296315"/>
              <a:gd name="connsiteX208" fmla="*/ 3074990 w 3843737"/>
              <a:gd name="connsiteY208" fmla="*/ 1125689 h 1296315"/>
              <a:gd name="connsiteX209" fmla="*/ 3110437 w 3843737"/>
              <a:gd name="connsiteY209" fmla="*/ 1125689 h 1296315"/>
              <a:gd name="connsiteX210" fmla="*/ 3226746 w 3843737"/>
              <a:gd name="connsiteY210" fmla="*/ 1125689 h 1296315"/>
              <a:gd name="connsiteX211" fmla="*/ 3406194 w 3843737"/>
              <a:gd name="connsiteY211" fmla="*/ 1125689 h 1296315"/>
              <a:gd name="connsiteX212" fmla="*/ 3468226 w 3843737"/>
              <a:gd name="connsiteY212" fmla="*/ 1125689 h 1296315"/>
              <a:gd name="connsiteX213" fmla="*/ 3468226 w 3843737"/>
              <a:gd name="connsiteY213" fmla="*/ 1296316 h 1296315"/>
              <a:gd name="connsiteX214" fmla="*/ 3495919 w 3843737"/>
              <a:gd name="connsiteY214" fmla="*/ 1296316 h 1296315"/>
              <a:gd name="connsiteX215" fmla="*/ 3617766 w 3843737"/>
              <a:gd name="connsiteY215" fmla="*/ 1296316 h 1296315"/>
              <a:gd name="connsiteX216" fmla="*/ 3766198 w 3843737"/>
              <a:gd name="connsiteY216" fmla="*/ 1296316 h 1296315"/>
              <a:gd name="connsiteX217" fmla="*/ 3799430 w 3843737"/>
              <a:gd name="connsiteY217" fmla="*/ 1296316 h 1296315"/>
              <a:gd name="connsiteX218" fmla="*/ 3843738 w 3843737"/>
              <a:gd name="connsiteY218" fmla="*/ 1296316 h 129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843737" h="1296315">
                <a:moveTo>
                  <a:pt x="0" y="0"/>
                </a:moveTo>
                <a:lnTo>
                  <a:pt x="0" y="0"/>
                </a:lnTo>
                <a:lnTo>
                  <a:pt x="4431" y="0"/>
                </a:lnTo>
                <a:lnTo>
                  <a:pt x="25477" y="0"/>
                </a:lnTo>
                <a:lnTo>
                  <a:pt x="25477" y="11080"/>
                </a:lnTo>
                <a:lnTo>
                  <a:pt x="93047" y="11080"/>
                </a:lnTo>
                <a:lnTo>
                  <a:pt x="93047" y="21051"/>
                </a:lnTo>
                <a:lnTo>
                  <a:pt x="162833" y="21051"/>
                </a:lnTo>
                <a:lnTo>
                  <a:pt x="180556" y="21051"/>
                </a:lnTo>
                <a:lnTo>
                  <a:pt x="189418" y="21051"/>
                </a:lnTo>
                <a:lnTo>
                  <a:pt x="189418" y="40994"/>
                </a:lnTo>
                <a:lnTo>
                  <a:pt x="198279" y="40994"/>
                </a:lnTo>
                <a:lnTo>
                  <a:pt x="198279" y="62046"/>
                </a:lnTo>
                <a:lnTo>
                  <a:pt x="202710" y="62046"/>
                </a:lnTo>
                <a:lnTo>
                  <a:pt x="202710" y="70910"/>
                </a:lnTo>
                <a:lnTo>
                  <a:pt x="268065" y="70910"/>
                </a:lnTo>
                <a:lnTo>
                  <a:pt x="309050" y="70910"/>
                </a:lnTo>
                <a:lnTo>
                  <a:pt x="309050" y="81989"/>
                </a:lnTo>
                <a:lnTo>
                  <a:pt x="344496" y="81989"/>
                </a:lnTo>
                <a:lnTo>
                  <a:pt x="344496" y="91961"/>
                </a:lnTo>
                <a:lnTo>
                  <a:pt x="353358" y="91961"/>
                </a:lnTo>
                <a:lnTo>
                  <a:pt x="353358" y="103040"/>
                </a:lnTo>
                <a:lnTo>
                  <a:pt x="362220" y="103040"/>
                </a:lnTo>
                <a:lnTo>
                  <a:pt x="366651" y="103040"/>
                </a:lnTo>
                <a:lnTo>
                  <a:pt x="366651" y="111904"/>
                </a:lnTo>
                <a:lnTo>
                  <a:pt x="374404" y="111904"/>
                </a:lnTo>
                <a:lnTo>
                  <a:pt x="433113" y="111904"/>
                </a:lnTo>
                <a:lnTo>
                  <a:pt x="433113" y="122984"/>
                </a:lnTo>
                <a:lnTo>
                  <a:pt x="446405" y="122984"/>
                </a:lnTo>
                <a:lnTo>
                  <a:pt x="446405" y="134063"/>
                </a:lnTo>
                <a:lnTo>
                  <a:pt x="458590" y="134063"/>
                </a:lnTo>
                <a:lnTo>
                  <a:pt x="471882" y="134063"/>
                </a:lnTo>
                <a:lnTo>
                  <a:pt x="494037" y="134063"/>
                </a:lnTo>
                <a:lnTo>
                  <a:pt x="494037" y="144035"/>
                </a:lnTo>
                <a:lnTo>
                  <a:pt x="507329" y="144035"/>
                </a:lnTo>
                <a:lnTo>
                  <a:pt x="521729" y="144035"/>
                </a:lnTo>
                <a:lnTo>
                  <a:pt x="521729" y="154007"/>
                </a:lnTo>
                <a:lnTo>
                  <a:pt x="529483" y="154007"/>
                </a:lnTo>
                <a:lnTo>
                  <a:pt x="537237" y="154007"/>
                </a:lnTo>
                <a:lnTo>
                  <a:pt x="542776" y="154007"/>
                </a:lnTo>
                <a:lnTo>
                  <a:pt x="542776" y="165086"/>
                </a:lnTo>
                <a:lnTo>
                  <a:pt x="556068" y="165086"/>
                </a:lnTo>
                <a:lnTo>
                  <a:pt x="556068" y="176166"/>
                </a:lnTo>
                <a:lnTo>
                  <a:pt x="560499" y="176166"/>
                </a:lnTo>
                <a:lnTo>
                  <a:pt x="560499" y="197217"/>
                </a:lnTo>
                <a:lnTo>
                  <a:pt x="573791" y="197217"/>
                </a:lnTo>
                <a:lnTo>
                  <a:pt x="587084" y="197217"/>
                </a:lnTo>
                <a:lnTo>
                  <a:pt x="591515" y="197217"/>
                </a:lnTo>
                <a:lnTo>
                  <a:pt x="591515" y="208297"/>
                </a:lnTo>
                <a:lnTo>
                  <a:pt x="662408" y="208297"/>
                </a:lnTo>
                <a:lnTo>
                  <a:pt x="662408" y="219376"/>
                </a:lnTo>
                <a:lnTo>
                  <a:pt x="693424" y="219376"/>
                </a:lnTo>
                <a:lnTo>
                  <a:pt x="693424" y="229348"/>
                </a:lnTo>
                <a:lnTo>
                  <a:pt x="711147" y="229348"/>
                </a:lnTo>
                <a:lnTo>
                  <a:pt x="711147" y="240428"/>
                </a:lnTo>
                <a:lnTo>
                  <a:pt x="737732" y="240428"/>
                </a:lnTo>
                <a:lnTo>
                  <a:pt x="737732" y="263695"/>
                </a:lnTo>
                <a:lnTo>
                  <a:pt x="746593" y="263695"/>
                </a:lnTo>
                <a:lnTo>
                  <a:pt x="746593" y="295826"/>
                </a:lnTo>
                <a:lnTo>
                  <a:pt x="751024" y="295826"/>
                </a:lnTo>
                <a:lnTo>
                  <a:pt x="751024" y="316877"/>
                </a:lnTo>
                <a:lnTo>
                  <a:pt x="755455" y="316877"/>
                </a:lnTo>
                <a:lnTo>
                  <a:pt x="759886" y="316877"/>
                </a:lnTo>
                <a:lnTo>
                  <a:pt x="764317" y="316877"/>
                </a:lnTo>
                <a:lnTo>
                  <a:pt x="764317" y="329065"/>
                </a:lnTo>
                <a:lnTo>
                  <a:pt x="767640" y="329065"/>
                </a:lnTo>
                <a:lnTo>
                  <a:pt x="767640" y="340144"/>
                </a:lnTo>
                <a:lnTo>
                  <a:pt x="776502" y="340144"/>
                </a:lnTo>
                <a:lnTo>
                  <a:pt x="806409" y="340144"/>
                </a:lnTo>
                <a:lnTo>
                  <a:pt x="816379" y="340144"/>
                </a:lnTo>
                <a:lnTo>
                  <a:pt x="816379" y="362304"/>
                </a:lnTo>
                <a:lnTo>
                  <a:pt x="963704" y="362304"/>
                </a:lnTo>
                <a:lnTo>
                  <a:pt x="963704" y="373383"/>
                </a:lnTo>
                <a:lnTo>
                  <a:pt x="971458" y="373383"/>
                </a:lnTo>
                <a:lnTo>
                  <a:pt x="971458" y="385571"/>
                </a:lnTo>
                <a:lnTo>
                  <a:pt x="989181" y="385571"/>
                </a:lnTo>
                <a:lnTo>
                  <a:pt x="993612" y="385571"/>
                </a:lnTo>
                <a:lnTo>
                  <a:pt x="998043" y="385571"/>
                </a:lnTo>
                <a:lnTo>
                  <a:pt x="998043" y="407730"/>
                </a:lnTo>
                <a:lnTo>
                  <a:pt x="1020197" y="407730"/>
                </a:lnTo>
                <a:lnTo>
                  <a:pt x="1024628" y="407730"/>
                </a:lnTo>
                <a:lnTo>
                  <a:pt x="1024628" y="487503"/>
                </a:lnTo>
                <a:lnTo>
                  <a:pt x="1029058" y="487503"/>
                </a:lnTo>
                <a:lnTo>
                  <a:pt x="1029058" y="510770"/>
                </a:lnTo>
                <a:lnTo>
                  <a:pt x="1033489" y="510770"/>
                </a:lnTo>
                <a:lnTo>
                  <a:pt x="1042351" y="510770"/>
                </a:lnTo>
                <a:lnTo>
                  <a:pt x="1046782" y="510770"/>
                </a:lnTo>
                <a:lnTo>
                  <a:pt x="1046782" y="522958"/>
                </a:lnTo>
                <a:lnTo>
                  <a:pt x="1055643" y="522958"/>
                </a:lnTo>
                <a:lnTo>
                  <a:pt x="1055643" y="535146"/>
                </a:lnTo>
                <a:lnTo>
                  <a:pt x="1060074" y="535146"/>
                </a:lnTo>
                <a:lnTo>
                  <a:pt x="1060074" y="546225"/>
                </a:lnTo>
                <a:lnTo>
                  <a:pt x="1064505" y="546225"/>
                </a:lnTo>
                <a:lnTo>
                  <a:pt x="1073367" y="546225"/>
                </a:lnTo>
                <a:lnTo>
                  <a:pt x="1073367" y="558413"/>
                </a:lnTo>
                <a:lnTo>
                  <a:pt x="1075582" y="558413"/>
                </a:lnTo>
                <a:lnTo>
                  <a:pt x="1077797" y="558413"/>
                </a:lnTo>
                <a:lnTo>
                  <a:pt x="1077797" y="570600"/>
                </a:lnTo>
                <a:lnTo>
                  <a:pt x="1085551" y="570600"/>
                </a:lnTo>
                <a:lnTo>
                  <a:pt x="1085551" y="582788"/>
                </a:lnTo>
                <a:lnTo>
                  <a:pt x="1113244" y="582788"/>
                </a:lnTo>
                <a:lnTo>
                  <a:pt x="1113244" y="607163"/>
                </a:lnTo>
                <a:lnTo>
                  <a:pt x="1205184" y="607163"/>
                </a:lnTo>
                <a:lnTo>
                  <a:pt x="1205184" y="619351"/>
                </a:lnTo>
                <a:lnTo>
                  <a:pt x="1277184" y="619351"/>
                </a:lnTo>
                <a:lnTo>
                  <a:pt x="1289369" y="619351"/>
                </a:lnTo>
                <a:lnTo>
                  <a:pt x="1289369" y="630430"/>
                </a:lnTo>
                <a:lnTo>
                  <a:pt x="1293800" y="630430"/>
                </a:lnTo>
                <a:lnTo>
                  <a:pt x="1293800" y="642618"/>
                </a:lnTo>
                <a:lnTo>
                  <a:pt x="1308200" y="642618"/>
                </a:lnTo>
                <a:lnTo>
                  <a:pt x="1308200" y="679181"/>
                </a:lnTo>
                <a:lnTo>
                  <a:pt x="1312631" y="679181"/>
                </a:lnTo>
                <a:lnTo>
                  <a:pt x="1312631" y="691368"/>
                </a:lnTo>
                <a:lnTo>
                  <a:pt x="1317062" y="691368"/>
                </a:lnTo>
                <a:lnTo>
                  <a:pt x="1317062" y="702448"/>
                </a:lnTo>
                <a:lnTo>
                  <a:pt x="1344754" y="702448"/>
                </a:lnTo>
                <a:lnTo>
                  <a:pt x="1466602" y="702448"/>
                </a:lnTo>
                <a:lnTo>
                  <a:pt x="1466602" y="715743"/>
                </a:lnTo>
                <a:lnTo>
                  <a:pt x="1493187" y="715743"/>
                </a:lnTo>
                <a:lnTo>
                  <a:pt x="1493187" y="727931"/>
                </a:lnTo>
                <a:lnTo>
                  <a:pt x="1562972" y="727931"/>
                </a:lnTo>
                <a:lnTo>
                  <a:pt x="1562972" y="740119"/>
                </a:lnTo>
                <a:lnTo>
                  <a:pt x="1572942" y="740119"/>
                </a:lnTo>
                <a:lnTo>
                  <a:pt x="1572942" y="751198"/>
                </a:lnTo>
                <a:lnTo>
                  <a:pt x="1581803" y="751198"/>
                </a:lnTo>
                <a:lnTo>
                  <a:pt x="1581803" y="764494"/>
                </a:lnTo>
                <a:lnTo>
                  <a:pt x="1598419" y="764494"/>
                </a:lnTo>
                <a:lnTo>
                  <a:pt x="1602850" y="764494"/>
                </a:lnTo>
                <a:lnTo>
                  <a:pt x="1602850" y="776681"/>
                </a:lnTo>
                <a:lnTo>
                  <a:pt x="1613927" y="776681"/>
                </a:lnTo>
                <a:lnTo>
                  <a:pt x="1647158" y="776681"/>
                </a:lnTo>
                <a:lnTo>
                  <a:pt x="1656020" y="776681"/>
                </a:lnTo>
                <a:lnTo>
                  <a:pt x="1656020" y="788869"/>
                </a:lnTo>
                <a:lnTo>
                  <a:pt x="1731344" y="788869"/>
                </a:lnTo>
                <a:lnTo>
                  <a:pt x="1731344" y="801057"/>
                </a:lnTo>
                <a:lnTo>
                  <a:pt x="1815529" y="801057"/>
                </a:lnTo>
                <a:lnTo>
                  <a:pt x="1815529" y="814352"/>
                </a:lnTo>
                <a:lnTo>
                  <a:pt x="1868699" y="814352"/>
                </a:lnTo>
                <a:lnTo>
                  <a:pt x="1868699" y="825432"/>
                </a:lnTo>
                <a:lnTo>
                  <a:pt x="1881991" y="825432"/>
                </a:lnTo>
                <a:lnTo>
                  <a:pt x="1890853" y="825432"/>
                </a:lnTo>
                <a:lnTo>
                  <a:pt x="1890853" y="838727"/>
                </a:lnTo>
                <a:lnTo>
                  <a:pt x="1899715" y="838727"/>
                </a:lnTo>
                <a:lnTo>
                  <a:pt x="1899715" y="850915"/>
                </a:lnTo>
                <a:lnTo>
                  <a:pt x="1913007" y="850915"/>
                </a:lnTo>
                <a:lnTo>
                  <a:pt x="1921869" y="850915"/>
                </a:lnTo>
                <a:lnTo>
                  <a:pt x="1921869" y="863102"/>
                </a:lnTo>
                <a:lnTo>
                  <a:pt x="1948454" y="863102"/>
                </a:lnTo>
                <a:lnTo>
                  <a:pt x="1948454" y="876398"/>
                </a:lnTo>
                <a:lnTo>
                  <a:pt x="1952885" y="876398"/>
                </a:lnTo>
                <a:lnTo>
                  <a:pt x="1952885" y="914069"/>
                </a:lnTo>
                <a:lnTo>
                  <a:pt x="1956208" y="914069"/>
                </a:lnTo>
                <a:lnTo>
                  <a:pt x="1956208" y="926256"/>
                </a:lnTo>
                <a:lnTo>
                  <a:pt x="1960639" y="926256"/>
                </a:lnTo>
                <a:lnTo>
                  <a:pt x="1960639" y="939552"/>
                </a:lnTo>
                <a:lnTo>
                  <a:pt x="1983900" y="939552"/>
                </a:lnTo>
                <a:lnTo>
                  <a:pt x="1983900" y="951739"/>
                </a:lnTo>
                <a:lnTo>
                  <a:pt x="2151164" y="951739"/>
                </a:lnTo>
                <a:lnTo>
                  <a:pt x="2151164" y="963927"/>
                </a:lnTo>
                <a:lnTo>
                  <a:pt x="2248642" y="963927"/>
                </a:lnTo>
                <a:lnTo>
                  <a:pt x="2248642" y="977222"/>
                </a:lnTo>
                <a:lnTo>
                  <a:pt x="2270796" y="977222"/>
                </a:lnTo>
                <a:lnTo>
                  <a:pt x="2270796" y="989410"/>
                </a:lnTo>
                <a:lnTo>
                  <a:pt x="2292950" y="989410"/>
                </a:lnTo>
                <a:lnTo>
                  <a:pt x="2292950" y="1001598"/>
                </a:lnTo>
                <a:lnTo>
                  <a:pt x="2301812" y="1001598"/>
                </a:lnTo>
                <a:lnTo>
                  <a:pt x="2301812" y="1014893"/>
                </a:lnTo>
                <a:lnTo>
                  <a:pt x="2306243" y="1014893"/>
                </a:lnTo>
                <a:lnTo>
                  <a:pt x="2315104" y="1014893"/>
                </a:lnTo>
                <a:lnTo>
                  <a:pt x="2319535" y="1014893"/>
                </a:lnTo>
                <a:lnTo>
                  <a:pt x="2319535" y="1027081"/>
                </a:lnTo>
                <a:lnTo>
                  <a:pt x="2323966" y="1027081"/>
                </a:lnTo>
                <a:lnTo>
                  <a:pt x="2323966" y="1041484"/>
                </a:lnTo>
                <a:lnTo>
                  <a:pt x="2328397" y="1041484"/>
                </a:lnTo>
                <a:lnTo>
                  <a:pt x="2337258" y="1041484"/>
                </a:lnTo>
                <a:lnTo>
                  <a:pt x="2346120" y="1041484"/>
                </a:lnTo>
                <a:lnTo>
                  <a:pt x="2346120" y="1056996"/>
                </a:lnTo>
                <a:lnTo>
                  <a:pt x="2349443" y="1056996"/>
                </a:lnTo>
                <a:lnTo>
                  <a:pt x="2349443" y="1072507"/>
                </a:lnTo>
                <a:lnTo>
                  <a:pt x="2353874" y="1072507"/>
                </a:lnTo>
                <a:lnTo>
                  <a:pt x="2420336" y="1072507"/>
                </a:lnTo>
                <a:lnTo>
                  <a:pt x="2655170" y="1072507"/>
                </a:lnTo>
                <a:lnTo>
                  <a:pt x="2659601" y="1072507"/>
                </a:lnTo>
                <a:lnTo>
                  <a:pt x="2664032" y="1072507"/>
                </a:lnTo>
                <a:lnTo>
                  <a:pt x="2677324" y="1072507"/>
                </a:lnTo>
                <a:lnTo>
                  <a:pt x="2681755" y="1072507"/>
                </a:lnTo>
                <a:lnTo>
                  <a:pt x="2686186" y="1072507"/>
                </a:lnTo>
                <a:lnTo>
                  <a:pt x="2689509" y="1072507"/>
                </a:lnTo>
                <a:lnTo>
                  <a:pt x="2690617" y="1072507"/>
                </a:lnTo>
                <a:lnTo>
                  <a:pt x="2695047" y="1072507"/>
                </a:lnTo>
                <a:lnTo>
                  <a:pt x="2695047" y="1093559"/>
                </a:lnTo>
                <a:lnTo>
                  <a:pt x="2699478" y="1093559"/>
                </a:lnTo>
                <a:lnTo>
                  <a:pt x="2712771" y="1093559"/>
                </a:lnTo>
                <a:lnTo>
                  <a:pt x="2717202" y="1093559"/>
                </a:lnTo>
                <a:lnTo>
                  <a:pt x="2721632" y="1093559"/>
                </a:lnTo>
                <a:lnTo>
                  <a:pt x="2721632" y="1125689"/>
                </a:lnTo>
                <a:lnTo>
                  <a:pt x="2726063" y="1125689"/>
                </a:lnTo>
                <a:lnTo>
                  <a:pt x="2730494" y="1125689"/>
                </a:lnTo>
                <a:lnTo>
                  <a:pt x="2757079" y="1125689"/>
                </a:lnTo>
                <a:lnTo>
                  <a:pt x="2774802" y="1125689"/>
                </a:lnTo>
                <a:lnTo>
                  <a:pt x="2942066" y="1125689"/>
                </a:lnTo>
                <a:lnTo>
                  <a:pt x="2958681" y="1125689"/>
                </a:lnTo>
                <a:lnTo>
                  <a:pt x="3030682" y="1125689"/>
                </a:lnTo>
                <a:lnTo>
                  <a:pt x="3039544" y="1125689"/>
                </a:lnTo>
                <a:lnTo>
                  <a:pt x="3043975" y="1125689"/>
                </a:lnTo>
                <a:lnTo>
                  <a:pt x="3061698" y="1125689"/>
                </a:lnTo>
                <a:lnTo>
                  <a:pt x="3066129" y="1125689"/>
                </a:lnTo>
                <a:lnTo>
                  <a:pt x="3070560" y="1125689"/>
                </a:lnTo>
                <a:lnTo>
                  <a:pt x="3074990" y="1125689"/>
                </a:lnTo>
                <a:lnTo>
                  <a:pt x="3110437" y="1125689"/>
                </a:lnTo>
                <a:lnTo>
                  <a:pt x="3226746" y="1125689"/>
                </a:lnTo>
                <a:lnTo>
                  <a:pt x="3406194" y="1125689"/>
                </a:lnTo>
                <a:lnTo>
                  <a:pt x="3468226" y="1125689"/>
                </a:lnTo>
                <a:lnTo>
                  <a:pt x="3468226" y="1296316"/>
                </a:lnTo>
                <a:lnTo>
                  <a:pt x="3495919" y="1296316"/>
                </a:lnTo>
                <a:lnTo>
                  <a:pt x="3617766" y="1296316"/>
                </a:lnTo>
                <a:lnTo>
                  <a:pt x="3766198" y="1296316"/>
                </a:lnTo>
                <a:lnTo>
                  <a:pt x="3799430" y="1296316"/>
                </a:lnTo>
                <a:lnTo>
                  <a:pt x="3843738" y="1296316"/>
                </a:lnTo>
              </a:path>
            </a:pathLst>
          </a:custGeom>
          <a:noFill/>
          <a:ln w="28575" cap="flat">
            <a:solidFill>
              <a:schemeClr val="accent5"/>
            </a:solid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50" name="Freeform 144">
            <a:extLst>
              <a:ext uri="{FF2B5EF4-FFF2-40B4-BE49-F238E27FC236}">
                <a16:creationId xmlns:a16="http://schemas.microsoft.com/office/drawing/2014/main" id="{35E43A64-2DF7-611F-9072-1BE0518D67E9}"/>
              </a:ext>
            </a:extLst>
          </p:cNvPr>
          <p:cNvSpPr/>
          <p:nvPr/>
        </p:nvSpPr>
        <p:spPr>
          <a:xfrm>
            <a:off x="918632" y="2707742"/>
            <a:ext cx="39094" cy="1081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51" name="Freeform 145">
            <a:extLst>
              <a:ext uri="{FF2B5EF4-FFF2-40B4-BE49-F238E27FC236}">
                <a16:creationId xmlns:a16="http://schemas.microsoft.com/office/drawing/2014/main" id="{2C5CD070-F666-1977-10F5-BB29CE698933}"/>
              </a:ext>
            </a:extLst>
          </p:cNvPr>
          <p:cNvSpPr/>
          <p:nvPr/>
        </p:nvSpPr>
        <p:spPr>
          <a:xfrm>
            <a:off x="938180" y="2683088"/>
            <a:ext cx="9049"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52" name="Freeform 146">
            <a:extLst>
              <a:ext uri="{FF2B5EF4-FFF2-40B4-BE49-F238E27FC236}">
                <a16:creationId xmlns:a16="http://schemas.microsoft.com/office/drawing/2014/main" id="{F3B315A4-FA50-41A1-8FD6-47B953768BF2}"/>
              </a:ext>
            </a:extLst>
          </p:cNvPr>
          <p:cNvSpPr/>
          <p:nvPr/>
        </p:nvSpPr>
        <p:spPr>
          <a:xfrm>
            <a:off x="936007" y="2707742"/>
            <a:ext cx="40180" cy="1081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53" name="Freeform 147">
            <a:extLst>
              <a:ext uri="{FF2B5EF4-FFF2-40B4-BE49-F238E27FC236}">
                <a16:creationId xmlns:a16="http://schemas.microsoft.com/office/drawing/2014/main" id="{AF66A157-3601-4375-344E-2DD531D2F02D}"/>
              </a:ext>
            </a:extLst>
          </p:cNvPr>
          <p:cNvSpPr/>
          <p:nvPr/>
        </p:nvSpPr>
        <p:spPr>
          <a:xfrm>
            <a:off x="955555" y="2683088"/>
            <a:ext cx="9049"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54" name="Freeform 148">
            <a:extLst>
              <a:ext uri="{FF2B5EF4-FFF2-40B4-BE49-F238E27FC236}">
                <a16:creationId xmlns:a16="http://schemas.microsoft.com/office/drawing/2014/main" id="{48BAA605-90EC-6E56-3E94-CE7E04F914C6}"/>
              </a:ext>
            </a:extLst>
          </p:cNvPr>
          <p:cNvSpPr/>
          <p:nvPr/>
        </p:nvSpPr>
        <p:spPr>
          <a:xfrm>
            <a:off x="944695" y="2731097"/>
            <a:ext cx="40180" cy="1081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55" name="Freeform 149">
            <a:extLst>
              <a:ext uri="{FF2B5EF4-FFF2-40B4-BE49-F238E27FC236}">
                <a16:creationId xmlns:a16="http://schemas.microsoft.com/office/drawing/2014/main" id="{D9016687-33EA-9B72-64B8-149E53A8D123}"/>
              </a:ext>
            </a:extLst>
          </p:cNvPr>
          <p:cNvSpPr/>
          <p:nvPr/>
        </p:nvSpPr>
        <p:spPr>
          <a:xfrm>
            <a:off x="964242" y="2707742"/>
            <a:ext cx="9049" cy="46712"/>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56" name="Freeform 150">
            <a:extLst>
              <a:ext uri="{FF2B5EF4-FFF2-40B4-BE49-F238E27FC236}">
                <a16:creationId xmlns:a16="http://schemas.microsoft.com/office/drawing/2014/main" id="{C9DD364F-D9A2-FDF2-FE6C-4A022213BEC0}"/>
              </a:ext>
            </a:extLst>
          </p:cNvPr>
          <p:cNvSpPr/>
          <p:nvPr/>
        </p:nvSpPr>
        <p:spPr>
          <a:xfrm>
            <a:off x="944695" y="2731097"/>
            <a:ext cx="40180" cy="10813"/>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57" name="Freeform 151">
            <a:extLst>
              <a:ext uri="{FF2B5EF4-FFF2-40B4-BE49-F238E27FC236}">
                <a16:creationId xmlns:a16="http://schemas.microsoft.com/office/drawing/2014/main" id="{CFF3CA5B-ACEC-9056-9B21-150CB4F6D736}"/>
              </a:ext>
            </a:extLst>
          </p:cNvPr>
          <p:cNvSpPr/>
          <p:nvPr/>
        </p:nvSpPr>
        <p:spPr>
          <a:xfrm>
            <a:off x="964242" y="2707742"/>
            <a:ext cx="9049" cy="46712"/>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58" name="Freeform 152">
            <a:extLst>
              <a:ext uri="{FF2B5EF4-FFF2-40B4-BE49-F238E27FC236}">
                <a16:creationId xmlns:a16="http://schemas.microsoft.com/office/drawing/2014/main" id="{D37A251C-EE2F-AFB9-351B-6AE604FA05C3}"/>
              </a:ext>
            </a:extLst>
          </p:cNvPr>
          <p:cNvSpPr/>
          <p:nvPr/>
        </p:nvSpPr>
        <p:spPr>
          <a:xfrm>
            <a:off x="957727" y="2766132"/>
            <a:ext cx="39094" cy="10813"/>
          </a:xfrm>
          <a:custGeom>
            <a:avLst/>
            <a:gdLst>
              <a:gd name="connsiteX0" fmla="*/ 0 w 39877"/>
              <a:gd name="connsiteY0" fmla="*/ 0 h 9233"/>
              <a:gd name="connsiteX1" fmla="*/ 39877 w 39877"/>
              <a:gd name="connsiteY1" fmla="*/ 0 h 9233"/>
            </a:gdLst>
            <a:ahLst/>
            <a:cxnLst>
              <a:cxn ang="0">
                <a:pos x="connsiteX0" y="connsiteY0"/>
              </a:cxn>
              <a:cxn ang="0">
                <a:pos x="connsiteX1" y="connsiteY1"/>
              </a:cxn>
            </a:cxnLst>
            <a:rect l="l" t="t" r="r" b="b"/>
            <a:pathLst>
              <a:path w="39877" h="9233">
                <a:moveTo>
                  <a:pt x="0" y="0"/>
                </a:moveTo>
                <a:lnTo>
                  <a:pt x="39877" y="0"/>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59" name="Freeform 153">
            <a:extLst>
              <a:ext uri="{FF2B5EF4-FFF2-40B4-BE49-F238E27FC236}">
                <a16:creationId xmlns:a16="http://schemas.microsoft.com/office/drawing/2014/main" id="{6BF9C411-D1E9-9970-13E7-EC226197F23F}"/>
              </a:ext>
            </a:extLst>
          </p:cNvPr>
          <p:cNvSpPr/>
          <p:nvPr/>
        </p:nvSpPr>
        <p:spPr>
          <a:xfrm>
            <a:off x="977273" y="2742777"/>
            <a:ext cx="9049"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chemeClr val="accent5"/>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72" name="Freeform 202">
            <a:extLst>
              <a:ext uri="{FF2B5EF4-FFF2-40B4-BE49-F238E27FC236}">
                <a16:creationId xmlns:a16="http://schemas.microsoft.com/office/drawing/2014/main" id="{154DE5EA-21CA-9A36-A840-0EEF2E0BF896}"/>
              </a:ext>
            </a:extLst>
          </p:cNvPr>
          <p:cNvSpPr/>
          <p:nvPr/>
        </p:nvSpPr>
        <p:spPr>
          <a:xfrm>
            <a:off x="940371" y="2683059"/>
            <a:ext cx="40184" cy="10799"/>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chemeClr val="accent3"/>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673" name="Freeform 203">
            <a:extLst>
              <a:ext uri="{FF2B5EF4-FFF2-40B4-BE49-F238E27FC236}">
                <a16:creationId xmlns:a16="http://schemas.microsoft.com/office/drawing/2014/main" id="{33CD7028-CE16-521D-596B-4CBE091F60D6}"/>
              </a:ext>
            </a:extLst>
          </p:cNvPr>
          <p:cNvSpPr/>
          <p:nvPr/>
        </p:nvSpPr>
        <p:spPr>
          <a:xfrm>
            <a:off x="959921" y="2661029"/>
            <a:ext cx="9050" cy="46649"/>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rgbClr val="8F1524"/>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57" name="TextBox 2856">
            <a:extLst>
              <a:ext uri="{FF2B5EF4-FFF2-40B4-BE49-F238E27FC236}">
                <a16:creationId xmlns:a16="http://schemas.microsoft.com/office/drawing/2014/main" id="{2B8039C7-D778-F18A-F90A-BD62C9B2A3F1}"/>
              </a:ext>
            </a:extLst>
          </p:cNvPr>
          <p:cNvSpPr txBox="1"/>
          <p:nvPr/>
        </p:nvSpPr>
        <p:spPr>
          <a:xfrm>
            <a:off x="427309" y="3400737"/>
            <a:ext cx="307904" cy="200055"/>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60</a:t>
            </a:r>
          </a:p>
        </p:txBody>
      </p:sp>
      <p:sp>
        <p:nvSpPr>
          <p:cNvPr id="2858" name="TextBox 2857">
            <a:extLst>
              <a:ext uri="{FF2B5EF4-FFF2-40B4-BE49-F238E27FC236}">
                <a16:creationId xmlns:a16="http://schemas.microsoft.com/office/drawing/2014/main" id="{ADB418D2-0954-381D-0A5B-0726BF378A86}"/>
              </a:ext>
            </a:extLst>
          </p:cNvPr>
          <p:cNvSpPr txBox="1"/>
          <p:nvPr/>
        </p:nvSpPr>
        <p:spPr>
          <a:xfrm>
            <a:off x="427309" y="4246519"/>
            <a:ext cx="307904" cy="200055"/>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20</a:t>
            </a:r>
          </a:p>
        </p:txBody>
      </p:sp>
      <p:sp>
        <p:nvSpPr>
          <p:cNvPr id="2859" name="TextBox 2858">
            <a:extLst>
              <a:ext uri="{FF2B5EF4-FFF2-40B4-BE49-F238E27FC236}">
                <a16:creationId xmlns:a16="http://schemas.microsoft.com/office/drawing/2014/main" id="{3458AFBE-AD90-4023-B8B9-60823A3FCDA3}"/>
              </a:ext>
            </a:extLst>
          </p:cNvPr>
          <p:cNvSpPr txBox="1"/>
          <p:nvPr/>
        </p:nvSpPr>
        <p:spPr>
          <a:xfrm>
            <a:off x="427309" y="2977844"/>
            <a:ext cx="307904" cy="200055"/>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80</a:t>
            </a:r>
          </a:p>
        </p:txBody>
      </p:sp>
      <p:sp>
        <p:nvSpPr>
          <p:cNvPr id="2860" name="TextBox 2859">
            <a:extLst>
              <a:ext uri="{FF2B5EF4-FFF2-40B4-BE49-F238E27FC236}">
                <a16:creationId xmlns:a16="http://schemas.microsoft.com/office/drawing/2014/main" id="{2B4F100E-DC00-42E2-522F-B119E9586E72}"/>
              </a:ext>
            </a:extLst>
          </p:cNvPr>
          <p:cNvSpPr txBox="1"/>
          <p:nvPr/>
        </p:nvSpPr>
        <p:spPr>
          <a:xfrm>
            <a:off x="427309" y="3823628"/>
            <a:ext cx="307904" cy="200055"/>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40</a:t>
            </a:r>
          </a:p>
        </p:txBody>
      </p:sp>
      <p:sp>
        <p:nvSpPr>
          <p:cNvPr id="2861" name="TextBox 2860">
            <a:extLst>
              <a:ext uri="{FF2B5EF4-FFF2-40B4-BE49-F238E27FC236}">
                <a16:creationId xmlns:a16="http://schemas.microsoft.com/office/drawing/2014/main" id="{3EEFD449-4C99-ACDA-E989-FF9C41ED934E}"/>
              </a:ext>
            </a:extLst>
          </p:cNvPr>
          <p:cNvSpPr txBox="1"/>
          <p:nvPr/>
        </p:nvSpPr>
        <p:spPr>
          <a:xfrm>
            <a:off x="427309" y="4669410"/>
            <a:ext cx="307904" cy="200055"/>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0</a:t>
            </a:r>
          </a:p>
        </p:txBody>
      </p:sp>
      <p:sp>
        <p:nvSpPr>
          <p:cNvPr id="2862" name="TextBox 2861">
            <a:extLst>
              <a:ext uri="{FF2B5EF4-FFF2-40B4-BE49-F238E27FC236}">
                <a16:creationId xmlns:a16="http://schemas.microsoft.com/office/drawing/2014/main" id="{F91B7385-03E6-67D9-1E33-EDA0A9562B2B}"/>
              </a:ext>
            </a:extLst>
          </p:cNvPr>
          <p:cNvSpPr txBox="1"/>
          <p:nvPr/>
        </p:nvSpPr>
        <p:spPr>
          <a:xfrm>
            <a:off x="355300" y="2554953"/>
            <a:ext cx="379913" cy="200055"/>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100</a:t>
            </a:r>
          </a:p>
        </p:txBody>
      </p:sp>
      <p:grpSp>
        <p:nvGrpSpPr>
          <p:cNvPr id="3118" name="Group 3117">
            <a:extLst>
              <a:ext uri="{FF2B5EF4-FFF2-40B4-BE49-F238E27FC236}">
                <a16:creationId xmlns:a16="http://schemas.microsoft.com/office/drawing/2014/main" id="{FE0C7164-3846-2C0C-B43C-968F8EB5A189}"/>
              </a:ext>
            </a:extLst>
          </p:cNvPr>
          <p:cNvGrpSpPr/>
          <p:nvPr/>
        </p:nvGrpSpPr>
        <p:grpSpPr>
          <a:xfrm>
            <a:off x="760698" y="4808201"/>
            <a:ext cx="5264350" cy="354154"/>
            <a:chOff x="760698" y="4808201"/>
            <a:chExt cx="5264350" cy="354154"/>
          </a:xfrm>
        </p:grpSpPr>
        <p:sp>
          <p:nvSpPr>
            <p:cNvPr id="2863" name="Freeform 354">
              <a:extLst>
                <a:ext uri="{FF2B5EF4-FFF2-40B4-BE49-F238E27FC236}">
                  <a16:creationId xmlns:a16="http://schemas.microsoft.com/office/drawing/2014/main" id="{BEF526DA-DCC2-C030-C0F2-F23D088EFCE5}"/>
                </a:ext>
              </a:extLst>
            </p:cNvPr>
            <p:cNvSpPr/>
            <p:nvPr/>
          </p:nvSpPr>
          <p:spPr>
            <a:xfrm>
              <a:off x="1208103" y="4808302"/>
              <a:ext cx="11133" cy="50582"/>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64" name="Freeform 355">
              <a:extLst>
                <a:ext uri="{FF2B5EF4-FFF2-40B4-BE49-F238E27FC236}">
                  <a16:creationId xmlns:a16="http://schemas.microsoft.com/office/drawing/2014/main" id="{CEF10FC0-1AD5-4DE1-95D3-91A611E99AD5}"/>
                </a:ext>
              </a:extLst>
            </p:cNvPr>
            <p:cNvSpPr/>
            <p:nvPr/>
          </p:nvSpPr>
          <p:spPr>
            <a:xfrm>
              <a:off x="1532768" y="4808302"/>
              <a:ext cx="11133" cy="50582"/>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65" name="Freeform 356">
              <a:extLst>
                <a:ext uri="{FF2B5EF4-FFF2-40B4-BE49-F238E27FC236}">
                  <a16:creationId xmlns:a16="http://schemas.microsoft.com/office/drawing/2014/main" id="{8A7591D4-64A2-1DF7-C477-98A6FBBBD009}"/>
                </a:ext>
              </a:extLst>
            </p:cNvPr>
            <p:cNvSpPr/>
            <p:nvPr/>
          </p:nvSpPr>
          <p:spPr>
            <a:xfrm>
              <a:off x="1857434" y="4808302"/>
              <a:ext cx="11133" cy="50582"/>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66" name="Freeform 357">
              <a:extLst>
                <a:ext uri="{FF2B5EF4-FFF2-40B4-BE49-F238E27FC236}">
                  <a16:creationId xmlns:a16="http://schemas.microsoft.com/office/drawing/2014/main" id="{C81F1DBA-F022-9BD7-25FE-0E3CF72B35E2}"/>
                </a:ext>
              </a:extLst>
            </p:cNvPr>
            <p:cNvSpPr/>
            <p:nvPr/>
          </p:nvSpPr>
          <p:spPr>
            <a:xfrm>
              <a:off x="2182097" y="4808302"/>
              <a:ext cx="274320" cy="50582"/>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67" name="Freeform 358">
              <a:extLst>
                <a:ext uri="{FF2B5EF4-FFF2-40B4-BE49-F238E27FC236}">
                  <a16:creationId xmlns:a16="http://schemas.microsoft.com/office/drawing/2014/main" id="{99C1CAA2-27DB-E9D7-D023-16780DD67307}"/>
                </a:ext>
              </a:extLst>
            </p:cNvPr>
            <p:cNvSpPr/>
            <p:nvPr/>
          </p:nvSpPr>
          <p:spPr>
            <a:xfrm>
              <a:off x="2506763" y="4808302"/>
              <a:ext cx="274320" cy="50582"/>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68" name="Freeform 359">
              <a:extLst>
                <a:ext uri="{FF2B5EF4-FFF2-40B4-BE49-F238E27FC236}">
                  <a16:creationId xmlns:a16="http://schemas.microsoft.com/office/drawing/2014/main" id="{1D30A360-B452-462A-4D71-2279E2607301}"/>
                </a:ext>
              </a:extLst>
            </p:cNvPr>
            <p:cNvSpPr/>
            <p:nvPr/>
          </p:nvSpPr>
          <p:spPr>
            <a:xfrm>
              <a:off x="2831426" y="4808302"/>
              <a:ext cx="274320" cy="50582"/>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69" name="Freeform 360">
              <a:extLst>
                <a:ext uri="{FF2B5EF4-FFF2-40B4-BE49-F238E27FC236}">
                  <a16:creationId xmlns:a16="http://schemas.microsoft.com/office/drawing/2014/main" id="{5684E680-2E64-3D18-AD60-7E9E21E1E46D}"/>
                </a:ext>
              </a:extLst>
            </p:cNvPr>
            <p:cNvSpPr/>
            <p:nvPr/>
          </p:nvSpPr>
          <p:spPr>
            <a:xfrm>
              <a:off x="3154755" y="4808302"/>
              <a:ext cx="274320" cy="50582"/>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70" name="Freeform 361">
              <a:extLst>
                <a:ext uri="{FF2B5EF4-FFF2-40B4-BE49-F238E27FC236}">
                  <a16:creationId xmlns:a16="http://schemas.microsoft.com/office/drawing/2014/main" id="{95AEB938-8B9B-649A-D4B5-E533C489136D}"/>
                </a:ext>
              </a:extLst>
            </p:cNvPr>
            <p:cNvSpPr/>
            <p:nvPr/>
          </p:nvSpPr>
          <p:spPr>
            <a:xfrm>
              <a:off x="3479419" y="4808302"/>
              <a:ext cx="274320" cy="50582"/>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71" name="Freeform 362">
              <a:extLst>
                <a:ext uri="{FF2B5EF4-FFF2-40B4-BE49-F238E27FC236}">
                  <a16:creationId xmlns:a16="http://schemas.microsoft.com/office/drawing/2014/main" id="{FD0F718D-F5C5-A58F-8DD8-EDF61F283341}"/>
                </a:ext>
              </a:extLst>
            </p:cNvPr>
            <p:cNvSpPr/>
            <p:nvPr/>
          </p:nvSpPr>
          <p:spPr>
            <a:xfrm>
              <a:off x="3804084" y="4808302"/>
              <a:ext cx="274320" cy="50582"/>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72" name="Freeform 363">
              <a:extLst>
                <a:ext uri="{FF2B5EF4-FFF2-40B4-BE49-F238E27FC236}">
                  <a16:creationId xmlns:a16="http://schemas.microsoft.com/office/drawing/2014/main" id="{7E1812A9-E170-0629-5386-70AC89E40513}"/>
                </a:ext>
              </a:extLst>
            </p:cNvPr>
            <p:cNvSpPr/>
            <p:nvPr/>
          </p:nvSpPr>
          <p:spPr>
            <a:xfrm>
              <a:off x="4128750" y="4808302"/>
              <a:ext cx="274320" cy="50582"/>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73" name="Freeform 364">
              <a:extLst>
                <a:ext uri="{FF2B5EF4-FFF2-40B4-BE49-F238E27FC236}">
                  <a16:creationId xmlns:a16="http://schemas.microsoft.com/office/drawing/2014/main" id="{E5A909C6-05D8-4F7C-EEC9-5E7361DDCC38}"/>
                </a:ext>
              </a:extLst>
            </p:cNvPr>
            <p:cNvSpPr/>
            <p:nvPr/>
          </p:nvSpPr>
          <p:spPr>
            <a:xfrm>
              <a:off x="4453412" y="4808302"/>
              <a:ext cx="274320" cy="50582"/>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74" name="Freeform 365">
              <a:extLst>
                <a:ext uri="{FF2B5EF4-FFF2-40B4-BE49-F238E27FC236}">
                  <a16:creationId xmlns:a16="http://schemas.microsoft.com/office/drawing/2014/main" id="{46A60217-77BE-ED59-61E4-89C71D1ABE09}"/>
                </a:ext>
              </a:extLst>
            </p:cNvPr>
            <p:cNvSpPr/>
            <p:nvPr/>
          </p:nvSpPr>
          <p:spPr>
            <a:xfrm>
              <a:off x="4776740" y="4808302"/>
              <a:ext cx="274320" cy="50582"/>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75" name="Freeform 366">
              <a:extLst>
                <a:ext uri="{FF2B5EF4-FFF2-40B4-BE49-F238E27FC236}">
                  <a16:creationId xmlns:a16="http://schemas.microsoft.com/office/drawing/2014/main" id="{994E1A2F-B340-A382-8FF6-A81914A45CAD}"/>
                </a:ext>
              </a:extLst>
            </p:cNvPr>
            <p:cNvSpPr/>
            <p:nvPr/>
          </p:nvSpPr>
          <p:spPr>
            <a:xfrm>
              <a:off x="5101410" y="4808302"/>
              <a:ext cx="274320" cy="50582"/>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76" name="Freeform 367">
              <a:extLst>
                <a:ext uri="{FF2B5EF4-FFF2-40B4-BE49-F238E27FC236}">
                  <a16:creationId xmlns:a16="http://schemas.microsoft.com/office/drawing/2014/main" id="{B0A92B57-5C07-1B3A-B8C7-5C34A9DA7372}"/>
                </a:ext>
              </a:extLst>
            </p:cNvPr>
            <p:cNvSpPr/>
            <p:nvPr/>
          </p:nvSpPr>
          <p:spPr>
            <a:xfrm>
              <a:off x="5427415" y="4808302"/>
              <a:ext cx="274320" cy="50582"/>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77" name="Freeform 368">
              <a:extLst>
                <a:ext uri="{FF2B5EF4-FFF2-40B4-BE49-F238E27FC236}">
                  <a16:creationId xmlns:a16="http://schemas.microsoft.com/office/drawing/2014/main" id="{685C4609-CCB8-6FD2-6CCC-0958C447FA8F}"/>
                </a:ext>
              </a:extLst>
            </p:cNvPr>
            <p:cNvSpPr/>
            <p:nvPr/>
          </p:nvSpPr>
          <p:spPr>
            <a:xfrm>
              <a:off x="5750728" y="4808302"/>
              <a:ext cx="274320" cy="50582"/>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878" name="TextBox 2877">
              <a:extLst>
                <a:ext uri="{FF2B5EF4-FFF2-40B4-BE49-F238E27FC236}">
                  <a16:creationId xmlns:a16="http://schemas.microsoft.com/office/drawing/2014/main" id="{48B83FE8-DB94-8F65-CAE9-29CA54347E37}"/>
                </a:ext>
              </a:extLst>
            </p:cNvPr>
            <p:cNvSpPr txBox="1"/>
            <p:nvPr/>
          </p:nvSpPr>
          <p:spPr>
            <a:xfrm>
              <a:off x="2704063" y="4854578"/>
              <a:ext cx="274320" cy="30777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12</a:t>
              </a:r>
            </a:p>
          </p:txBody>
        </p:sp>
        <p:sp>
          <p:nvSpPr>
            <p:cNvPr id="2879" name="TextBox 2878">
              <a:extLst>
                <a:ext uri="{FF2B5EF4-FFF2-40B4-BE49-F238E27FC236}">
                  <a16:creationId xmlns:a16="http://schemas.microsoft.com/office/drawing/2014/main" id="{765BDA2A-FEE2-BAEC-471F-DFD6D85D4215}"/>
                </a:ext>
              </a:extLst>
            </p:cNvPr>
            <p:cNvSpPr txBox="1"/>
            <p:nvPr/>
          </p:nvSpPr>
          <p:spPr>
            <a:xfrm>
              <a:off x="3028515" y="4854578"/>
              <a:ext cx="274320" cy="30777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14</a:t>
              </a:r>
            </a:p>
          </p:txBody>
        </p:sp>
        <p:sp>
          <p:nvSpPr>
            <p:cNvPr id="2880" name="TextBox 2879">
              <a:extLst>
                <a:ext uri="{FF2B5EF4-FFF2-40B4-BE49-F238E27FC236}">
                  <a16:creationId xmlns:a16="http://schemas.microsoft.com/office/drawing/2014/main" id="{E6A5D765-3233-10F4-629D-2092D1ABCCB9}"/>
                </a:ext>
              </a:extLst>
            </p:cNvPr>
            <p:cNvSpPr txBox="1"/>
            <p:nvPr/>
          </p:nvSpPr>
          <p:spPr>
            <a:xfrm>
              <a:off x="3355226" y="4854578"/>
              <a:ext cx="274320" cy="30777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16</a:t>
              </a:r>
            </a:p>
          </p:txBody>
        </p:sp>
        <p:sp>
          <p:nvSpPr>
            <p:cNvPr id="2881" name="TextBox 2880">
              <a:extLst>
                <a:ext uri="{FF2B5EF4-FFF2-40B4-BE49-F238E27FC236}">
                  <a16:creationId xmlns:a16="http://schemas.microsoft.com/office/drawing/2014/main" id="{0A80745F-1A0E-F716-6CC7-65AB77E20051}"/>
                </a:ext>
              </a:extLst>
            </p:cNvPr>
            <p:cNvSpPr txBox="1"/>
            <p:nvPr/>
          </p:nvSpPr>
          <p:spPr>
            <a:xfrm>
              <a:off x="3677788" y="4854578"/>
              <a:ext cx="274320" cy="30777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18</a:t>
              </a:r>
            </a:p>
          </p:txBody>
        </p:sp>
        <p:sp>
          <p:nvSpPr>
            <p:cNvPr id="2882" name="TextBox 2881">
              <a:extLst>
                <a:ext uri="{FF2B5EF4-FFF2-40B4-BE49-F238E27FC236}">
                  <a16:creationId xmlns:a16="http://schemas.microsoft.com/office/drawing/2014/main" id="{4B8192E8-7AE1-4CD9-3E78-C16A7EB414ED}"/>
                </a:ext>
              </a:extLst>
            </p:cNvPr>
            <p:cNvSpPr txBox="1"/>
            <p:nvPr/>
          </p:nvSpPr>
          <p:spPr>
            <a:xfrm>
              <a:off x="4001012" y="4854578"/>
              <a:ext cx="274320" cy="30777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20</a:t>
              </a:r>
            </a:p>
          </p:txBody>
        </p:sp>
        <p:sp>
          <p:nvSpPr>
            <p:cNvPr id="2883" name="TextBox 2882">
              <a:extLst>
                <a:ext uri="{FF2B5EF4-FFF2-40B4-BE49-F238E27FC236}">
                  <a16:creationId xmlns:a16="http://schemas.microsoft.com/office/drawing/2014/main" id="{35B03D5D-0CB3-37AD-E06B-FB558227A6E9}"/>
                </a:ext>
              </a:extLst>
            </p:cNvPr>
            <p:cNvSpPr txBox="1"/>
            <p:nvPr/>
          </p:nvSpPr>
          <p:spPr>
            <a:xfrm>
              <a:off x="4325805" y="4854578"/>
              <a:ext cx="274320" cy="30777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22</a:t>
              </a:r>
            </a:p>
          </p:txBody>
        </p:sp>
        <p:sp>
          <p:nvSpPr>
            <p:cNvPr id="2884" name="TextBox 2883">
              <a:extLst>
                <a:ext uri="{FF2B5EF4-FFF2-40B4-BE49-F238E27FC236}">
                  <a16:creationId xmlns:a16="http://schemas.microsoft.com/office/drawing/2014/main" id="{7F7A2545-307C-F7AE-72B7-CFA5031B9C98}"/>
                </a:ext>
              </a:extLst>
            </p:cNvPr>
            <p:cNvSpPr txBox="1"/>
            <p:nvPr/>
          </p:nvSpPr>
          <p:spPr>
            <a:xfrm>
              <a:off x="4652168" y="4854578"/>
              <a:ext cx="274320" cy="30777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24</a:t>
              </a:r>
            </a:p>
          </p:txBody>
        </p:sp>
        <p:sp>
          <p:nvSpPr>
            <p:cNvPr id="2885" name="TextBox 2884">
              <a:extLst>
                <a:ext uri="{FF2B5EF4-FFF2-40B4-BE49-F238E27FC236}">
                  <a16:creationId xmlns:a16="http://schemas.microsoft.com/office/drawing/2014/main" id="{52B89D3D-4C27-AA9F-86CE-63BA25670C81}"/>
                </a:ext>
              </a:extLst>
            </p:cNvPr>
            <p:cNvSpPr txBox="1"/>
            <p:nvPr/>
          </p:nvSpPr>
          <p:spPr>
            <a:xfrm>
              <a:off x="4975037" y="4854578"/>
              <a:ext cx="274320" cy="30777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26</a:t>
              </a:r>
            </a:p>
          </p:txBody>
        </p:sp>
        <p:sp>
          <p:nvSpPr>
            <p:cNvPr id="2886" name="TextBox 2885">
              <a:extLst>
                <a:ext uri="{FF2B5EF4-FFF2-40B4-BE49-F238E27FC236}">
                  <a16:creationId xmlns:a16="http://schemas.microsoft.com/office/drawing/2014/main" id="{B40BEB0E-2300-3BD0-9EBF-57B6F7C95ABA}"/>
                </a:ext>
              </a:extLst>
            </p:cNvPr>
            <p:cNvSpPr txBox="1"/>
            <p:nvPr/>
          </p:nvSpPr>
          <p:spPr>
            <a:xfrm>
              <a:off x="5303263" y="4854578"/>
              <a:ext cx="274320" cy="30777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28</a:t>
              </a:r>
            </a:p>
          </p:txBody>
        </p:sp>
        <p:sp>
          <p:nvSpPr>
            <p:cNvPr id="2887" name="TextBox 2886">
              <a:extLst>
                <a:ext uri="{FF2B5EF4-FFF2-40B4-BE49-F238E27FC236}">
                  <a16:creationId xmlns:a16="http://schemas.microsoft.com/office/drawing/2014/main" id="{44A9B924-15E4-DC90-B5B1-342AA22D4A08}"/>
                </a:ext>
              </a:extLst>
            </p:cNvPr>
            <p:cNvSpPr txBox="1"/>
            <p:nvPr/>
          </p:nvSpPr>
          <p:spPr>
            <a:xfrm>
              <a:off x="5625539" y="4854578"/>
              <a:ext cx="274320" cy="30777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30</a:t>
              </a:r>
            </a:p>
          </p:txBody>
        </p:sp>
        <p:sp>
          <p:nvSpPr>
            <p:cNvPr id="2889" name="TextBox 2888">
              <a:extLst>
                <a:ext uri="{FF2B5EF4-FFF2-40B4-BE49-F238E27FC236}">
                  <a16:creationId xmlns:a16="http://schemas.microsoft.com/office/drawing/2014/main" id="{6A7A2EF1-7933-6E7F-1E93-6245927CD9AF}"/>
                </a:ext>
              </a:extLst>
            </p:cNvPr>
            <p:cNvSpPr txBox="1"/>
            <p:nvPr/>
          </p:nvSpPr>
          <p:spPr>
            <a:xfrm>
              <a:off x="1098145" y="4854578"/>
              <a:ext cx="222358" cy="200055"/>
            </a:xfrm>
            <a:prstGeom prst="rect">
              <a:avLst/>
            </a:prstGeom>
            <a:noFill/>
          </p:spPr>
          <p:txBody>
            <a:bodyPr wrap="square" rtlCol="0" anchor="t">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2</a:t>
              </a:r>
            </a:p>
          </p:txBody>
        </p:sp>
        <p:sp>
          <p:nvSpPr>
            <p:cNvPr id="2890" name="TextBox 2889">
              <a:extLst>
                <a:ext uri="{FF2B5EF4-FFF2-40B4-BE49-F238E27FC236}">
                  <a16:creationId xmlns:a16="http://schemas.microsoft.com/office/drawing/2014/main" id="{6FAA974D-9BB7-C1FF-C13F-5206996F7960}"/>
                </a:ext>
              </a:extLst>
            </p:cNvPr>
            <p:cNvSpPr txBox="1"/>
            <p:nvPr/>
          </p:nvSpPr>
          <p:spPr>
            <a:xfrm>
              <a:off x="1424154" y="4854578"/>
              <a:ext cx="222358" cy="200055"/>
            </a:xfrm>
            <a:prstGeom prst="rect">
              <a:avLst/>
            </a:prstGeom>
            <a:noFill/>
          </p:spPr>
          <p:txBody>
            <a:bodyPr wrap="square" rtlCol="0" anchor="t">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4</a:t>
              </a:r>
            </a:p>
          </p:txBody>
        </p:sp>
        <p:sp>
          <p:nvSpPr>
            <p:cNvPr id="2891" name="TextBox 2890">
              <a:extLst>
                <a:ext uri="{FF2B5EF4-FFF2-40B4-BE49-F238E27FC236}">
                  <a16:creationId xmlns:a16="http://schemas.microsoft.com/office/drawing/2014/main" id="{4E094089-6206-589E-3FC2-849FB2B0A0D7}"/>
                </a:ext>
              </a:extLst>
            </p:cNvPr>
            <p:cNvSpPr txBox="1"/>
            <p:nvPr/>
          </p:nvSpPr>
          <p:spPr>
            <a:xfrm>
              <a:off x="1749888" y="4854578"/>
              <a:ext cx="222358" cy="200055"/>
            </a:xfrm>
            <a:prstGeom prst="rect">
              <a:avLst/>
            </a:prstGeom>
            <a:noFill/>
          </p:spPr>
          <p:txBody>
            <a:bodyPr wrap="square" rtlCol="0" anchor="t">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6</a:t>
              </a:r>
            </a:p>
          </p:txBody>
        </p:sp>
        <p:sp>
          <p:nvSpPr>
            <p:cNvPr id="2892" name="TextBox 2891">
              <a:extLst>
                <a:ext uri="{FF2B5EF4-FFF2-40B4-BE49-F238E27FC236}">
                  <a16:creationId xmlns:a16="http://schemas.microsoft.com/office/drawing/2014/main" id="{0A42B812-9993-FDFF-8C66-1E5DD4B0AD89}"/>
                </a:ext>
              </a:extLst>
            </p:cNvPr>
            <p:cNvSpPr txBox="1"/>
            <p:nvPr/>
          </p:nvSpPr>
          <p:spPr>
            <a:xfrm>
              <a:off x="2071801" y="4854578"/>
              <a:ext cx="274320" cy="200055"/>
            </a:xfrm>
            <a:prstGeom prst="rect">
              <a:avLst/>
            </a:prstGeom>
            <a:noFill/>
          </p:spPr>
          <p:txBody>
            <a:bodyPr wrap="square" rtlCol="0" anchor="t">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8</a:t>
              </a:r>
            </a:p>
          </p:txBody>
        </p:sp>
        <p:sp>
          <p:nvSpPr>
            <p:cNvPr id="2893" name="TextBox 2892">
              <a:extLst>
                <a:ext uri="{FF2B5EF4-FFF2-40B4-BE49-F238E27FC236}">
                  <a16:creationId xmlns:a16="http://schemas.microsoft.com/office/drawing/2014/main" id="{5BEC89D1-0B0D-0B0F-1ED9-FCD74063A5DC}"/>
                </a:ext>
              </a:extLst>
            </p:cNvPr>
            <p:cNvSpPr txBox="1"/>
            <p:nvPr/>
          </p:nvSpPr>
          <p:spPr>
            <a:xfrm>
              <a:off x="2380757" y="4854578"/>
              <a:ext cx="274320" cy="307777"/>
            </a:xfrm>
            <a:prstGeom prst="rect">
              <a:avLst/>
            </a:prstGeom>
            <a:noFill/>
          </p:spPr>
          <p:txBody>
            <a:bodyPr wrap="square" rtlCol="0" anchor="t">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10</a:t>
              </a:r>
            </a:p>
          </p:txBody>
        </p:sp>
        <p:cxnSp>
          <p:nvCxnSpPr>
            <p:cNvPr id="2894" name="Straight Connector 2893">
              <a:extLst>
                <a:ext uri="{FF2B5EF4-FFF2-40B4-BE49-F238E27FC236}">
                  <a16:creationId xmlns:a16="http://schemas.microsoft.com/office/drawing/2014/main" id="{553970EA-AAFD-03B0-7999-7F3521B062DE}"/>
                </a:ext>
              </a:extLst>
            </p:cNvPr>
            <p:cNvCxnSpPr/>
            <p:nvPr/>
          </p:nvCxnSpPr>
          <p:spPr>
            <a:xfrm>
              <a:off x="760698" y="4808201"/>
              <a:ext cx="499168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3009" name="Table 10">
            <a:extLst>
              <a:ext uri="{FF2B5EF4-FFF2-40B4-BE49-F238E27FC236}">
                <a16:creationId xmlns:a16="http://schemas.microsoft.com/office/drawing/2014/main" id="{4243ABD3-49B6-4982-75DF-5837DA140878}"/>
              </a:ext>
            </a:extLst>
          </p:cNvPr>
          <p:cNvGraphicFramePr>
            <a:graphicFrameLocks noGrp="1"/>
          </p:cNvGraphicFramePr>
          <p:nvPr/>
        </p:nvGraphicFramePr>
        <p:xfrm>
          <a:off x="8300560" y="2063632"/>
          <a:ext cx="3376201" cy="1089852"/>
        </p:xfrm>
        <a:graphic>
          <a:graphicData uri="http://schemas.openxmlformats.org/drawingml/2006/table">
            <a:tbl>
              <a:tblPr firstRow="1" bandRow="1">
                <a:tableStyleId>{8799B23B-EC83-4686-B30A-512413B5E67A}</a:tableStyleId>
              </a:tblPr>
              <a:tblGrid>
                <a:gridCol w="1233610">
                  <a:extLst>
                    <a:ext uri="{9D8B030D-6E8A-4147-A177-3AD203B41FA5}">
                      <a16:colId xmlns:a16="http://schemas.microsoft.com/office/drawing/2014/main" val="3460917291"/>
                    </a:ext>
                  </a:extLst>
                </a:gridCol>
                <a:gridCol w="1057151">
                  <a:extLst>
                    <a:ext uri="{9D8B030D-6E8A-4147-A177-3AD203B41FA5}">
                      <a16:colId xmlns:a16="http://schemas.microsoft.com/office/drawing/2014/main" val="2985795073"/>
                    </a:ext>
                  </a:extLst>
                </a:gridCol>
                <a:gridCol w="1085440">
                  <a:extLst>
                    <a:ext uri="{9D8B030D-6E8A-4147-A177-3AD203B41FA5}">
                      <a16:colId xmlns:a16="http://schemas.microsoft.com/office/drawing/2014/main" val="3034295041"/>
                    </a:ext>
                  </a:extLst>
                </a:gridCol>
              </a:tblGrid>
              <a:tr h="314507">
                <a:tc>
                  <a:txBody>
                    <a:bodyPr/>
                    <a:lstStyle/>
                    <a:p>
                      <a:endParaRPr lang="en-GB" sz="1000" b="1" baseline="0">
                        <a:solidFill>
                          <a:schemeClr val="bg1"/>
                        </a:solidFill>
                        <a:latin typeface="Calibri" panose="020F0502020204030204" pitchFamily="34" charset="0"/>
                        <a:cs typeface="Arial" panose="020B0604020202020204" pitchFamily="34" charset="0"/>
                      </a:endParaRPr>
                    </a:p>
                  </a:txBody>
                  <a:tcPr>
                    <a:solidFill>
                      <a:schemeClr val="accent5"/>
                    </a:solidFill>
                  </a:tcPr>
                </a:tc>
                <a:tc>
                  <a:txBody>
                    <a:bodyPr/>
                    <a:lstStyle/>
                    <a:p>
                      <a:pPr algn="ctr"/>
                      <a:r>
                        <a:rPr lang="en-GB" sz="1000" b="1" baseline="0">
                          <a:solidFill>
                            <a:schemeClr val="bg1"/>
                          </a:solidFill>
                          <a:latin typeface="Calibri" panose="020F0502020204030204" pitchFamily="34" charset="0"/>
                          <a:cs typeface="Arial" panose="020B0604020202020204" pitchFamily="34" charset="0"/>
                        </a:rPr>
                        <a:t>Median </a:t>
                      </a:r>
                      <a:br>
                        <a:rPr lang="en-GB" sz="1000" b="1" baseline="0">
                          <a:solidFill>
                            <a:schemeClr val="bg1"/>
                          </a:solidFill>
                          <a:latin typeface="Calibri" panose="020F0502020204030204" pitchFamily="34" charset="0"/>
                          <a:cs typeface="Arial" panose="020B0604020202020204" pitchFamily="34" charset="0"/>
                        </a:rPr>
                      </a:br>
                      <a:r>
                        <a:rPr lang="en-GB" sz="1000" b="1" baseline="0">
                          <a:solidFill>
                            <a:schemeClr val="bg1"/>
                          </a:solidFill>
                          <a:latin typeface="Calibri" panose="020F0502020204030204" pitchFamily="34" charset="0"/>
                          <a:cs typeface="Arial" panose="020B0604020202020204" pitchFamily="34" charset="0"/>
                        </a:rPr>
                        <a:t>(95%CI), mo </a:t>
                      </a:r>
                    </a:p>
                  </a:txBody>
                  <a:tcPr>
                    <a:solidFill>
                      <a:schemeClr val="accent5"/>
                    </a:solidFill>
                  </a:tcPr>
                </a:tc>
                <a:tc>
                  <a:txBody>
                    <a:bodyPr/>
                    <a:lstStyle/>
                    <a:p>
                      <a:pPr algn="ctr"/>
                      <a:r>
                        <a:rPr lang="en-GB" sz="1000" b="1" baseline="0">
                          <a:solidFill>
                            <a:schemeClr val="bg1"/>
                          </a:solidFill>
                          <a:latin typeface="Calibri" panose="020F0502020204030204" pitchFamily="34" charset="0"/>
                          <a:cs typeface="Arial" panose="020B0604020202020204" pitchFamily="34" charset="0"/>
                        </a:rPr>
                        <a:t>Events, </a:t>
                      </a:r>
                      <a:br>
                        <a:rPr lang="en-GB" sz="1000" b="1" baseline="0">
                          <a:solidFill>
                            <a:schemeClr val="bg1"/>
                          </a:solidFill>
                          <a:latin typeface="Calibri" panose="020F0502020204030204" pitchFamily="34" charset="0"/>
                          <a:cs typeface="Arial" panose="020B0604020202020204" pitchFamily="34" charset="0"/>
                        </a:rPr>
                      </a:br>
                      <a:r>
                        <a:rPr lang="en-GB" sz="1000" b="1" baseline="0">
                          <a:solidFill>
                            <a:schemeClr val="bg1"/>
                          </a:solidFill>
                          <a:latin typeface="Calibri" panose="020F0502020204030204" pitchFamily="34" charset="0"/>
                          <a:cs typeface="Arial" panose="020B0604020202020204" pitchFamily="34" charset="0"/>
                        </a:rPr>
                        <a:t>n/N (%)</a:t>
                      </a:r>
                    </a:p>
                  </a:txBody>
                  <a:tcPr>
                    <a:solidFill>
                      <a:schemeClr val="accent5"/>
                    </a:solidFill>
                  </a:tcPr>
                </a:tc>
                <a:extLst>
                  <a:ext uri="{0D108BD9-81ED-4DB2-BD59-A6C34878D82A}">
                    <a16:rowId xmlns:a16="http://schemas.microsoft.com/office/drawing/2014/main" val="274455841"/>
                  </a:ext>
                </a:extLst>
              </a:tr>
              <a:tr h="2312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baseline="0">
                          <a:solidFill>
                            <a:srgbClr val="652C91"/>
                          </a:solidFill>
                          <a:latin typeface="Calibri" panose="020F0502020204030204" pitchFamily="34" charset="0"/>
                          <a:cs typeface="Arial" panose="020B0604020202020204" pitchFamily="34" charset="0"/>
                        </a:rPr>
                        <a:t>Dosta + nira + CP</a:t>
                      </a:r>
                    </a:p>
                  </a:txBody>
                  <a:tcPr marT="0" marB="0" anchor="ctr"/>
                </a:tc>
                <a:tc>
                  <a:txBody>
                    <a:bodyPr/>
                    <a:lstStyle/>
                    <a:p>
                      <a:pPr algn="ctr"/>
                      <a:r>
                        <a:rPr lang="en-GB" sz="1100" b="1" baseline="0">
                          <a:solidFill>
                            <a:srgbClr val="652C91"/>
                          </a:solidFill>
                          <a:latin typeface="Calibri" panose="020F0502020204030204" pitchFamily="34" charset="0"/>
                          <a:cs typeface="Arial" panose="020B0604020202020204" pitchFamily="34" charset="0"/>
                        </a:rPr>
                        <a:t>14.3 (9.7–16.9)</a:t>
                      </a:r>
                    </a:p>
                  </a:txBody>
                  <a:tcPr marL="0" marR="0" marT="0" marB="0" anchor="ctr"/>
                </a:tc>
                <a:tc>
                  <a:txBody>
                    <a:bodyPr/>
                    <a:lstStyle/>
                    <a:p>
                      <a:pPr algn="ctr"/>
                      <a:r>
                        <a:rPr lang="en-GB" sz="1100" b="0" baseline="0">
                          <a:solidFill>
                            <a:srgbClr val="652C91"/>
                          </a:solidFill>
                          <a:latin typeface="Calibri" panose="020F0502020204030204" pitchFamily="34" charset="0"/>
                          <a:cs typeface="Arial" panose="020B0604020202020204" pitchFamily="34" charset="0"/>
                        </a:rPr>
                        <a:t>79/142 (55.6)</a:t>
                      </a:r>
                    </a:p>
                  </a:txBody>
                  <a:tcPr marL="0" marR="0" marT="0" marB="0" anchor="ctr"/>
                </a:tc>
                <a:extLst>
                  <a:ext uri="{0D108BD9-81ED-4DB2-BD59-A6C34878D82A}">
                    <a16:rowId xmlns:a16="http://schemas.microsoft.com/office/drawing/2014/main" val="1920982814"/>
                  </a:ext>
                </a:extLst>
              </a:tr>
              <a:tr h="2312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baseline="0">
                          <a:solidFill>
                            <a:schemeClr val="bg1">
                              <a:lumMod val="50000"/>
                            </a:schemeClr>
                          </a:solidFill>
                          <a:latin typeface="Calibri" panose="020F0502020204030204" pitchFamily="34" charset="0"/>
                          <a:cs typeface="Arial" panose="020B0604020202020204" pitchFamily="34" charset="0"/>
                        </a:rPr>
                        <a:t>Placebo + CP</a:t>
                      </a:r>
                    </a:p>
                  </a:txBody>
                  <a:tcPr marT="0" marB="0" anchor="ctr"/>
                </a:tc>
                <a:tc>
                  <a:txBody>
                    <a:bodyPr/>
                    <a:lstStyle/>
                    <a:p>
                      <a:pPr algn="ctr"/>
                      <a:r>
                        <a:rPr lang="en-GB" sz="1100" b="1" baseline="0">
                          <a:solidFill>
                            <a:schemeClr val="bg1">
                              <a:lumMod val="50000"/>
                            </a:schemeClr>
                          </a:solidFill>
                          <a:latin typeface="Calibri" panose="020F0502020204030204" pitchFamily="34" charset="0"/>
                          <a:cs typeface="Arial" panose="020B0604020202020204" pitchFamily="34" charset="0"/>
                        </a:rPr>
                        <a:t>8.3  (7.6–9.8)</a:t>
                      </a:r>
                    </a:p>
                  </a:txBody>
                  <a:tcPr marL="0" marR="0" marT="0" marB="0" anchor="ctr"/>
                </a:tc>
                <a:tc>
                  <a:txBody>
                    <a:bodyPr/>
                    <a:lstStyle/>
                    <a:p>
                      <a:pPr algn="ctr"/>
                      <a:r>
                        <a:rPr lang="en-GB" sz="1100" b="0" baseline="0">
                          <a:solidFill>
                            <a:schemeClr val="bg1">
                              <a:lumMod val="50000"/>
                            </a:schemeClr>
                          </a:solidFill>
                          <a:latin typeface="Calibri" panose="020F0502020204030204" pitchFamily="34" charset="0"/>
                          <a:cs typeface="Arial" panose="020B0604020202020204" pitchFamily="34" charset="0"/>
                        </a:rPr>
                        <a:t>53/74 (71.6)</a:t>
                      </a:r>
                    </a:p>
                  </a:txBody>
                  <a:tcPr marL="0" marR="0" marT="0" marB="0" anchor="ctr"/>
                </a:tc>
                <a:extLst>
                  <a:ext uri="{0D108BD9-81ED-4DB2-BD59-A6C34878D82A}">
                    <a16:rowId xmlns:a16="http://schemas.microsoft.com/office/drawing/2014/main" val="4224173015"/>
                  </a:ext>
                </a:extLst>
              </a:tr>
              <a:tr h="2312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baseline="0">
                          <a:latin typeface="Calibri" panose="020F0502020204030204" pitchFamily="34" charset="0"/>
                          <a:cs typeface="Arial" panose="020B0604020202020204" pitchFamily="34" charset="0"/>
                        </a:rPr>
                        <a:t>PFS maturity</a:t>
                      </a:r>
                    </a:p>
                  </a:txBody>
                  <a:tcPr marT="0" marB="0" anchor="ctr"/>
                </a:tc>
                <a:tc>
                  <a:txBody>
                    <a:bodyPr/>
                    <a:lstStyle/>
                    <a:p>
                      <a:pPr algn="ctr"/>
                      <a:endParaRPr lang="en-GB" sz="1100" b="1" baseline="0">
                        <a:latin typeface="Calibri" panose="020F0502020204030204" pitchFamily="34" charset="0"/>
                        <a:cs typeface="Arial" panose="020B0604020202020204" pitchFamily="34" charset="0"/>
                      </a:endParaRP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baseline="0">
                          <a:solidFill>
                            <a:schemeClr val="tx1"/>
                          </a:solidFill>
                          <a:latin typeface="Calibri" panose="020F0502020204030204" pitchFamily="34" charset="0"/>
                          <a:cs typeface="Arial" panose="020B0604020202020204" pitchFamily="34" charset="0"/>
                        </a:rPr>
                        <a:t> 132/216 (61.1)</a:t>
                      </a:r>
                      <a:endParaRPr lang="en-GB" sz="1100" b="0" baseline="0">
                        <a:solidFill>
                          <a:srgbClr val="652C91"/>
                        </a:solidFill>
                        <a:latin typeface="Calibri" panose="020F0502020204030204" pitchFamily="34" charset="0"/>
                        <a:cs typeface="Arial" panose="020B0604020202020204" pitchFamily="34" charset="0"/>
                      </a:endParaRPr>
                    </a:p>
                  </a:txBody>
                  <a:tcPr marT="0" marB="0" anchor="ctr"/>
                </a:tc>
                <a:extLst>
                  <a:ext uri="{0D108BD9-81ED-4DB2-BD59-A6C34878D82A}">
                    <a16:rowId xmlns:a16="http://schemas.microsoft.com/office/drawing/2014/main" val="1813254573"/>
                  </a:ext>
                </a:extLst>
              </a:tr>
            </a:tbl>
          </a:graphicData>
        </a:graphic>
      </p:graphicFrame>
      <p:sp>
        <p:nvSpPr>
          <p:cNvPr id="761" name="Freeform 354">
            <a:extLst>
              <a:ext uri="{FF2B5EF4-FFF2-40B4-BE49-F238E27FC236}">
                <a16:creationId xmlns:a16="http://schemas.microsoft.com/office/drawing/2014/main" id="{255F3778-6354-3E9E-8925-300B4B1FC1D2}"/>
              </a:ext>
            </a:extLst>
          </p:cNvPr>
          <p:cNvSpPr/>
          <p:nvPr/>
        </p:nvSpPr>
        <p:spPr>
          <a:xfrm>
            <a:off x="7194570" y="4808302"/>
            <a:ext cx="11133" cy="50582"/>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762" name="Freeform 355">
            <a:extLst>
              <a:ext uri="{FF2B5EF4-FFF2-40B4-BE49-F238E27FC236}">
                <a16:creationId xmlns:a16="http://schemas.microsoft.com/office/drawing/2014/main" id="{A0F44C57-9F0A-2BA0-FAF7-C7CE0220D228}"/>
              </a:ext>
            </a:extLst>
          </p:cNvPr>
          <p:cNvSpPr/>
          <p:nvPr/>
        </p:nvSpPr>
        <p:spPr>
          <a:xfrm>
            <a:off x="7519235" y="4808302"/>
            <a:ext cx="11133" cy="50582"/>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763" name="Freeform 356">
            <a:extLst>
              <a:ext uri="{FF2B5EF4-FFF2-40B4-BE49-F238E27FC236}">
                <a16:creationId xmlns:a16="http://schemas.microsoft.com/office/drawing/2014/main" id="{44C937E7-603F-3CB7-F804-280DFB0D7A01}"/>
              </a:ext>
            </a:extLst>
          </p:cNvPr>
          <p:cNvSpPr/>
          <p:nvPr/>
        </p:nvSpPr>
        <p:spPr>
          <a:xfrm>
            <a:off x="7843901" y="4808302"/>
            <a:ext cx="11133" cy="50582"/>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764" name="Freeform 357">
            <a:extLst>
              <a:ext uri="{FF2B5EF4-FFF2-40B4-BE49-F238E27FC236}">
                <a16:creationId xmlns:a16="http://schemas.microsoft.com/office/drawing/2014/main" id="{8A49B0EE-0B43-4EC1-993C-63133F3F112B}"/>
              </a:ext>
            </a:extLst>
          </p:cNvPr>
          <p:cNvSpPr/>
          <p:nvPr/>
        </p:nvSpPr>
        <p:spPr>
          <a:xfrm>
            <a:off x="8168564" y="4808302"/>
            <a:ext cx="274320" cy="50582"/>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765" name="Freeform 358">
            <a:extLst>
              <a:ext uri="{FF2B5EF4-FFF2-40B4-BE49-F238E27FC236}">
                <a16:creationId xmlns:a16="http://schemas.microsoft.com/office/drawing/2014/main" id="{474D7A9C-095B-B5B9-0D9B-62E966B8A92D}"/>
              </a:ext>
            </a:extLst>
          </p:cNvPr>
          <p:cNvSpPr/>
          <p:nvPr/>
        </p:nvSpPr>
        <p:spPr>
          <a:xfrm>
            <a:off x="8493230" y="4808302"/>
            <a:ext cx="274320" cy="50582"/>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766" name="Freeform 359">
            <a:extLst>
              <a:ext uri="{FF2B5EF4-FFF2-40B4-BE49-F238E27FC236}">
                <a16:creationId xmlns:a16="http://schemas.microsoft.com/office/drawing/2014/main" id="{C41AD92C-35E7-73B6-913A-3122242607E8}"/>
              </a:ext>
            </a:extLst>
          </p:cNvPr>
          <p:cNvSpPr/>
          <p:nvPr/>
        </p:nvSpPr>
        <p:spPr>
          <a:xfrm>
            <a:off x="8817893" y="4808302"/>
            <a:ext cx="274320" cy="50582"/>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767" name="Freeform 360">
            <a:extLst>
              <a:ext uri="{FF2B5EF4-FFF2-40B4-BE49-F238E27FC236}">
                <a16:creationId xmlns:a16="http://schemas.microsoft.com/office/drawing/2014/main" id="{C63946C1-913B-FD85-C04B-5B39860A351B}"/>
              </a:ext>
            </a:extLst>
          </p:cNvPr>
          <p:cNvSpPr/>
          <p:nvPr/>
        </p:nvSpPr>
        <p:spPr>
          <a:xfrm>
            <a:off x="9141222" y="4808302"/>
            <a:ext cx="274320" cy="50582"/>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44" name="Freeform 361">
            <a:extLst>
              <a:ext uri="{FF2B5EF4-FFF2-40B4-BE49-F238E27FC236}">
                <a16:creationId xmlns:a16="http://schemas.microsoft.com/office/drawing/2014/main" id="{D5019347-31DB-A9C7-AE96-A38F122DF975}"/>
              </a:ext>
            </a:extLst>
          </p:cNvPr>
          <p:cNvSpPr/>
          <p:nvPr/>
        </p:nvSpPr>
        <p:spPr>
          <a:xfrm>
            <a:off x="9465886" y="4808302"/>
            <a:ext cx="274320" cy="50582"/>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45" name="Freeform 362">
            <a:extLst>
              <a:ext uri="{FF2B5EF4-FFF2-40B4-BE49-F238E27FC236}">
                <a16:creationId xmlns:a16="http://schemas.microsoft.com/office/drawing/2014/main" id="{661398E5-5D48-7652-E300-D52A9C67414B}"/>
              </a:ext>
            </a:extLst>
          </p:cNvPr>
          <p:cNvSpPr/>
          <p:nvPr/>
        </p:nvSpPr>
        <p:spPr>
          <a:xfrm>
            <a:off x="9790551" y="4808302"/>
            <a:ext cx="274320" cy="50582"/>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46" name="Freeform 363">
            <a:extLst>
              <a:ext uri="{FF2B5EF4-FFF2-40B4-BE49-F238E27FC236}">
                <a16:creationId xmlns:a16="http://schemas.microsoft.com/office/drawing/2014/main" id="{093CA260-E33E-4146-2F9D-7534EEEE0B94}"/>
              </a:ext>
            </a:extLst>
          </p:cNvPr>
          <p:cNvSpPr/>
          <p:nvPr/>
        </p:nvSpPr>
        <p:spPr>
          <a:xfrm>
            <a:off x="10115217" y="4808302"/>
            <a:ext cx="274320" cy="50582"/>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47" name="Freeform 364">
            <a:extLst>
              <a:ext uri="{FF2B5EF4-FFF2-40B4-BE49-F238E27FC236}">
                <a16:creationId xmlns:a16="http://schemas.microsoft.com/office/drawing/2014/main" id="{32FDC24F-E6B6-C9D8-AAAB-8E542BD5D0D9}"/>
              </a:ext>
            </a:extLst>
          </p:cNvPr>
          <p:cNvSpPr/>
          <p:nvPr/>
        </p:nvSpPr>
        <p:spPr>
          <a:xfrm>
            <a:off x="10439879" y="4808302"/>
            <a:ext cx="274320" cy="50582"/>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48" name="Freeform 365">
            <a:extLst>
              <a:ext uri="{FF2B5EF4-FFF2-40B4-BE49-F238E27FC236}">
                <a16:creationId xmlns:a16="http://schemas.microsoft.com/office/drawing/2014/main" id="{0B7186A4-EA55-8671-674B-57171966B94F}"/>
              </a:ext>
            </a:extLst>
          </p:cNvPr>
          <p:cNvSpPr/>
          <p:nvPr/>
        </p:nvSpPr>
        <p:spPr>
          <a:xfrm>
            <a:off x="10763207" y="4808302"/>
            <a:ext cx="274320" cy="50582"/>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49" name="Freeform 366">
            <a:extLst>
              <a:ext uri="{FF2B5EF4-FFF2-40B4-BE49-F238E27FC236}">
                <a16:creationId xmlns:a16="http://schemas.microsoft.com/office/drawing/2014/main" id="{D574C6A5-0217-9DF7-FED9-2EBC3A35288F}"/>
              </a:ext>
            </a:extLst>
          </p:cNvPr>
          <p:cNvSpPr/>
          <p:nvPr/>
        </p:nvSpPr>
        <p:spPr>
          <a:xfrm>
            <a:off x="11087877" y="4808302"/>
            <a:ext cx="274320" cy="50582"/>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50" name="Freeform 367">
            <a:extLst>
              <a:ext uri="{FF2B5EF4-FFF2-40B4-BE49-F238E27FC236}">
                <a16:creationId xmlns:a16="http://schemas.microsoft.com/office/drawing/2014/main" id="{A9663B38-90D2-F3EF-3A4A-DA3F6F5BE825}"/>
              </a:ext>
            </a:extLst>
          </p:cNvPr>
          <p:cNvSpPr/>
          <p:nvPr/>
        </p:nvSpPr>
        <p:spPr>
          <a:xfrm>
            <a:off x="11413882" y="4808302"/>
            <a:ext cx="274320" cy="50582"/>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51" name="Freeform 368">
            <a:extLst>
              <a:ext uri="{FF2B5EF4-FFF2-40B4-BE49-F238E27FC236}">
                <a16:creationId xmlns:a16="http://schemas.microsoft.com/office/drawing/2014/main" id="{05AC5090-6BA1-BA72-B96A-97A40A284CD8}"/>
              </a:ext>
            </a:extLst>
          </p:cNvPr>
          <p:cNvSpPr/>
          <p:nvPr/>
        </p:nvSpPr>
        <p:spPr>
          <a:xfrm>
            <a:off x="11741958" y="4808302"/>
            <a:ext cx="274320" cy="50582"/>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52" name="TextBox 2951">
            <a:extLst>
              <a:ext uri="{FF2B5EF4-FFF2-40B4-BE49-F238E27FC236}">
                <a16:creationId xmlns:a16="http://schemas.microsoft.com/office/drawing/2014/main" id="{E021255C-4E2C-C52D-3D4D-FF426AA7B802}"/>
              </a:ext>
            </a:extLst>
          </p:cNvPr>
          <p:cNvSpPr txBox="1"/>
          <p:nvPr/>
        </p:nvSpPr>
        <p:spPr>
          <a:xfrm>
            <a:off x="6714243" y="4854578"/>
            <a:ext cx="222358" cy="200055"/>
          </a:xfrm>
          <a:prstGeom prst="rect">
            <a:avLst/>
          </a:prstGeom>
          <a:noFill/>
        </p:spPr>
        <p:txBody>
          <a:bodyPr wrap="square" rtlCol="0" anchor="t">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0</a:t>
            </a:r>
          </a:p>
        </p:txBody>
      </p:sp>
      <p:sp>
        <p:nvSpPr>
          <p:cNvPr id="2953" name="TextBox 2952">
            <a:extLst>
              <a:ext uri="{FF2B5EF4-FFF2-40B4-BE49-F238E27FC236}">
                <a16:creationId xmlns:a16="http://schemas.microsoft.com/office/drawing/2014/main" id="{F60D0B0A-D4A6-55AB-884D-CCD82DAABA59}"/>
              </a:ext>
            </a:extLst>
          </p:cNvPr>
          <p:cNvSpPr txBox="1"/>
          <p:nvPr/>
        </p:nvSpPr>
        <p:spPr>
          <a:xfrm>
            <a:off x="7084612" y="4854578"/>
            <a:ext cx="222358" cy="200055"/>
          </a:xfrm>
          <a:prstGeom prst="rect">
            <a:avLst/>
          </a:prstGeom>
          <a:noFill/>
        </p:spPr>
        <p:txBody>
          <a:bodyPr wrap="square" rtlCol="0" anchor="t">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2</a:t>
            </a:r>
          </a:p>
        </p:txBody>
      </p:sp>
      <p:sp>
        <p:nvSpPr>
          <p:cNvPr id="2954" name="TextBox 2953">
            <a:extLst>
              <a:ext uri="{FF2B5EF4-FFF2-40B4-BE49-F238E27FC236}">
                <a16:creationId xmlns:a16="http://schemas.microsoft.com/office/drawing/2014/main" id="{48630B93-CE18-07FA-7BDE-C6B6CA4442D8}"/>
              </a:ext>
            </a:extLst>
          </p:cNvPr>
          <p:cNvSpPr txBox="1"/>
          <p:nvPr/>
        </p:nvSpPr>
        <p:spPr>
          <a:xfrm>
            <a:off x="7410621" y="4854578"/>
            <a:ext cx="222358" cy="200055"/>
          </a:xfrm>
          <a:prstGeom prst="rect">
            <a:avLst/>
          </a:prstGeom>
          <a:noFill/>
        </p:spPr>
        <p:txBody>
          <a:bodyPr wrap="square" rtlCol="0" anchor="t">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4</a:t>
            </a:r>
          </a:p>
        </p:txBody>
      </p:sp>
      <p:sp>
        <p:nvSpPr>
          <p:cNvPr id="2955" name="TextBox 2954">
            <a:extLst>
              <a:ext uri="{FF2B5EF4-FFF2-40B4-BE49-F238E27FC236}">
                <a16:creationId xmlns:a16="http://schemas.microsoft.com/office/drawing/2014/main" id="{BA4E89D7-24AF-4E2D-C52D-478CD23DC80E}"/>
              </a:ext>
            </a:extLst>
          </p:cNvPr>
          <p:cNvSpPr txBox="1"/>
          <p:nvPr/>
        </p:nvSpPr>
        <p:spPr>
          <a:xfrm>
            <a:off x="7736355" y="4854578"/>
            <a:ext cx="222358" cy="200055"/>
          </a:xfrm>
          <a:prstGeom prst="rect">
            <a:avLst/>
          </a:prstGeom>
          <a:noFill/>
        </p:spPr>
        <p:txBody>
          <a:bodyPr wrap="square" rtlCol="0" anchor="t">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6</a:t>
            </a:r>
          </a:p>
        </p:txBody>
      </p:sp>
      <p:sp>
        <p:nvSpPr>
          <p:cNvPr id="2956" name="TextBox 2955">
            <a:extLst>
              <a:ext uri="{FF2B5EF4-FFF2-40B4-BE49-F238E27FC236}">
                <a16:creationId xmlns:a16="http://schemas.microsoft.com/office/drawing/2014/main" id="{F60A84F8-1999-33AE-F08D-01C28D901BA4}"/>
              </a:ext>
            </a:extLst>
          </p:cNvPr>
          <p:cNvSpPr txBox="1"/>
          <p:nvPr/>
        </p:nvSpPr>
        <p:spPr>
          <a:xfrm>
            <a:off x="8058268" y="4854578"/>
            <a:ext cx="274320" cy="200055"/>
          </a:xfrm>
          <a:prstGeom prst="rect">
            <a:avLst/>
          </a:prstGeom>
          <a:noFill/>
        </p:spPr>
        <p:txBody>
          <a:bodyPr wrap="square" rtlCol="0" anchor="t">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8</a:t>
            </a:r>
          </a:p>
        </p:txBody>
      </p:sp>
      <p:cxnSp>
        <p:nvCxnSpPr>
          <p:cNvPr id="2957" name="Straight Connector 2956">
            <a:extLst>
              <a:ext uri="{FF2B5EF4-FFF2-40B4-BE49-F238E27FC236}">
                <a16:creationId xmlns:a16="http://schemas.microsoft.com/office/drawing/2014/main" id="{C50EF6F2-EA33-D9B3-1078-F859710C7FB4}"/>
              </a:ext>
            </a:extLst>
          </p:cNvPr>
          <p:cNvCxnSpPr/>
          <p:nvPr/>
        </p:nvCxnSpPr>
        <p:spPr>
          <a:xfrm>
            <a:off x="6747165" y="4808201"/>
            <a:ext cx="499168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8" name="Straight Connector 2957">
            <a:extLst>
              <a:ext uri="{FF2B5EF4-FFF2-40B4-BE49-F238E27FC236}">
                <a16:creationId xmlns:a16="http://schemas.microsoft.com/office/drawing/2014/main" id="{C6DD947A-3713-91B7-7611-1048FF44A29F}"/>
              </a:ext>
            </a:extLst>
          </p:cNvPr>
          <p:cNvCxnSpPr>
            <a:cxnSpLocks/>
          </p:cNvCxnSpPr>
          <p:nvPr/>
        </p:nvCxnSpPr>
        <p:spPr>
          <a:xfrm>
            <a:off x="6843724" y="5134442"/>
            <a:ext cx="914400" cy="0"/>
          </a:xfrm>
          <a:prstGeom prst="line">
            <a:avLst/>
          </a:prstGeom>
          <a:ln>
            <a:solidFill>
              <a:srgbClr val="6F6F6F"/>
            </a:solidFill>
          </a:ln>
        </p:spPr>
        <p:style>
          <a:lnRef idx="1">
            <a:schemeClr val="accent1"/>
          </a:lnRef>
          <a:fillRef idx="0">
            <a:schemeClr val="accent1"/>
          </a:fillRef>
          <a:effectRef idx="0">
            <a:schemeClr val="accent1"/>
          </a:effectRef>
          <a:fontRef idx="minor">
            <a:schemeClr val="tx1"/>
          </a:fontRef>
        </p:style>
      </p:cxnSp>
      <p:grpSp>
        <p:nvGrpSpPr>
          <p:cNvPr id="2959" name="Group 2958">
            <a:extLst>
              <a:ext uri="{FF2B5EF4-FFF2-40B4-BE49-F238E27FC236}">
                <a16:creationId xmlns:a16="http://schemas.microsoft.com/office/drawing/2014/main" id="{65D7DA3D-609B-B0D5-0FA9-4886C727348B}"/>
              </a:ext>
            </a:extLst>
          </p:cNvPr>
          <p:cNvGrpSpPr/>
          <p:nvPr/>
        </p:nvGrpSpPr>
        <p:grpSpPr>
          <a:xfrm>
            <a:off x="6703458" y="2607167"/>
            <a:ext cx="205735" cy="2247411"/>
            <a:chOff x="605457" y="1783936"/>
            <a:chExt cx="343710" cy="3236630"/>
          </a:xfrm>
        </p:grpSpPr>
        <p:sp>
          <p:nvSpPr>
            <p:cNvPr id="2977" name="Freeform 142">
              <a:extLst>
                <a:ext uri="{FF2B5EF4-FFF2-40B4-BE49-F238E27FC236}">
                  <a16:creationId xmlns:a16="http://schemas.microsoft.com/office/drawing/2014/main" id="{04ABC1BE-950F-7A71-A42F-858B9DB451C1}"/>
                </a:ext>
              </a:extLst>
            </p:cNvPr>
            <p:cNvSpPr/>
            <p:nvPr/>
          </p:nvSpPr>
          <p:spPr>
            <a:xfrm>
              <a:off x="866702" y="1815740"/>
              <a:ext cx="82456" cy="15590"/>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78" name="Freeform 143">
              <a:extLst>
                <a:ext uri="{FF2B5EF4-FFF2-40B4-BE49-F238E27FC236}">
                  <a16:creationId xmlns:a16="http://schemas.microsoft.com/office/drawing/2014/main" id="{C88C91CA-6BE7-03F5-4A31-812EF025E001}"/>
                </a:ext>
              </a:extLst>
            </p:cNvPr>
            <p:cNvSpPr/>
            <p:nvPr/>
          </p:nvSpPr>
          <p:spPr>
            <a:xfrm>
              <a:off x="909043" y="1783936"/>
              <a:ext cx="18569" cy="67347"/>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79" name="Freeform 181">
              <a:extLst>
                <a:ext uri="{FF2B5EF4-FFF2-40B4-BE49-F238E27FC236}">
                  <a16:creationId xmlns:a16="http://schemas.microsoft.com/office/drawing/2014/main" id="{8BEA69EA-F79C-CEEB-6D49-E7B8A4750AC7}"/>
                </a:ext>
              </a:extLst>
            </p:cNvPr>
            <p:cNvSpPr/>
            <p:nvPr/>
          </p:nvSpPr>
          <p:spPr>
            <a:xfrm>
              <a:off x="866702" y="1815740"/>
              <a:ext cx="82456" cy="15590"/>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80" name="Freeform 182">
              <a:extLst>
                <a:ext uri="{FF2B5EF4-FFF2-40B4-BE49-F238E27FC236}">
                  <a16:creationId xmlns:a16="http://schemas.microsoft.com/office/drawing/2014/main" id="{A19C8A2F-C657-142E-C6D7-9EF86B0BB2C0}"/>
                </a:ext>
              </a:extLst>
            </p:cNvPr>
            <p:cNvSpPr/>
            <p:nvPr/>
          </p:nvSpPr>
          <p:spPr>
            <a:xfrm>
              <a:off x="909043" y="1783936"/>
              <a:ext cx="18569" cy="67347"/>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81" name="Freeform 183">
              <a:extLst>
                <a:ext uri="{FF2B5EF4-FFF2-40B4-BE49-F238E27FC236}">
                  <a16:creationId xmlns:a16="http://schemas.microsoft.com/office/drawing/2014/main" id="{E303BEAC-19C5-E097-47DE-40E2771F979B}"/>
                </a:ext>
              </a:extLst>
            </p:cNvPr>
            <p:cNvSpPr/>
            <p:nvPr/>
          </p:nvSpPr>
          <p:spPr>
            <a:xfrm>
              <a:off x="866702" y="1815740"/>
              <a:ext cx="82456" cy="15590"/>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82" name="Freeform 184">
              <a:extLst>
                <a:ext uri="{FF2B5EF4-FFF2-40B4-BE49-F238E27FC236}">
                  <a16:creationId xmlns:a16="http://schemas.microsoft.com/office/drawing/2014/main" id="{1921D1BD-9650-1747-46C4-4BD334811AC2}"/>
                </a:ext>
              </a:extLst>
            </p:cNvPr>
            <p:cNvSpPr/>
            <p:nvPr/>
          </p:nvSpPr>
          <p:spPr>
            <a:xfrm>
              <a:off x="909043" y="1783936"/>
              <a:ext cx="18569" cy="67347"/>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83" name="Freeform 185">
              <a:extLst>
                <a:ext uri="{FF2B5EF4-FFF2-40B4-BE49-F238E27FC236}">
                  <a16:creationId xmlns:a16="http://schemas.microsoft.com/office/drawing/2014/main" id="{5ADA4E65-E872-E8C6-BAFC-0A41ABA76967}"/>
                </a:ext>
              </a:extLst>
            </p:cNvPr>
            <p:cNvSpPr/>
            <p:nvPr/>
          </p:nvSpPr>
          <p:spPr>
            <a:xfrm>
              <a:off x="866702" y="1815740"/>
              <a:ext cx="82456" cy="15590"/>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84" name="Freeform 186">
              <a:extLst>
                <a:ext uri="{FF2B5EF4-FFF2-40B4-BE49-F238E27FC236}">
                  <a16:creationId xmlns:a16="http://schemas.microsoft.com/office/drawing/2014/main" id="{01C4EABD-5D52-3774-BBA1-5C18621F82D2}"/>
                </a:ext>
              </a:extLst>
            </p:cNvPr>
            <p:cNvSpPr/>
            <p:nvPr/>
          </p:nvSpPr>
          <p:spPr>
            <a:xfrm>
              <a:off x="909043" y="1783936"/>
              <a:ext cx="18569" cy="67347"/>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85" name="Freeform 187">
              <a:extLst>
                <a:ext uri="{FF2B5EF4-FFF2-40B4-BE49-F238E27FC236}">
                  <a16:creationId xmlns:a16="http://schemas.microsoft.com/office/drawing/2014/main" id="{84998A56-92EA-AD00-4468-CA1DB287F7CA}"/>
                </a:ext>
              </a:extLst>
            </p:cNvPr>
            <p:cNvSpPr/>
            <p:nvPr/>
          </p:nvSpPr>
          <p:spPr>
            <a:xfrm>
              <a:off x="866702" y="1815740"/>
              <a:ext cx="82456" cy="15590"/>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86" name="Freeform 188">
              <a:extLst>
                <a:ext uri="{FF2B5EF4-FFF2-40B4-BE49-F238E27FC236}">
                  <a16:creationId xmlns:a16="http://schemas.microsoft.com/office/drawing/2014/main" id="{51E03142-D41F-B10F-0BFA-741EBEC07356}"/>
                </a:ext>
              </a:extLst>
            </p:cNvPr>
            <p:cNvSpPr/>
            <p:nvPr/>
          </p:nvSpPr>
          <p:spPr>
            <a:xfrm>
              <a:off x="909043" y="1783936"/>
              <a:ext cx="18569" cy="67347"/>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87" name="Freeform 189">
              <a:extLst>
                <a:ext uri="{FF2B5EF4-FFF2-40B4-BE49-F238E27FC236}">
                  <a16:creationId xmlns:a16="http://schemas.microsoft.com/office/drawing/2014/main" id="{B0425F14-A61C-F024-13B5-36D5839A543F}"/>
                </a:ext>
              </a:extLst>
            </p:cNvPr>
            <p:cNvSpPr/>
            <p:nvPr/>
          </p:nvSpPr>
          <p:spPr>
            <a:xfrm>
              <a:off x="866702" y="1815740"/>
              <a:ext cx="82456" cy="15590"/>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88" name="Freeform 190">
              <a:extLst>
                <a:ext uri="{FF2B5EF4-FFF2-40B4-BE49-F238E27FC236}">
                  <a16:creationId xmlns:a16="http://schemas.microsoft.com/office/drawing/2014/main" id="{8C5D9205-21EF-4FA1-33F8-63E6D272DCC8}"/>
                </a:ext>
              </a:extLst>
            </p:cNvPr>
            <p:cNvSpPr/>
            <p:nvPr/>
          </p:nvSpPr>
          <p:spPr>
            <a:xfrm>
              <a:off x="909043" y="1783936"/>
              <a:ext cx="18569" cy="67347"/>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89" name="Freeform 191">
              <a:extLst>
                <a:ext uri="{FF2B5EF4-FFF2-40B4-BE49-F238E27FC236}">
                  <a16:creationId xmlns:a16="http://schemas.microsoft.com/office/drawing/2014/main" id="{A02CEDC4-4A65-741E-5101-0F08140E4547}"/>
                </a:ext>
              </a:extLst>
            </p:cNvPr>
            <p:cNvSpPr/>
            <p:nvPr/>
          </p:nvSpPr>
          <p:spPr>
            <a:xfrm>
              <a:off x="866702" y="1815740"/>
              <a:ext cx="82456" cy="15590"/>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90" name="Freeform 192">
              <a:extLst>
                <a:ext uri="{FF2B5EF4-FFF2-40B4-BE49-F238E27FC236}">
                  <a16:creationId xmlns:a16="http://schemas.microsoft.com/office/drawing/2014/main" id="{7C0972D4-5A40-0568-9A35-9405EA85D127}"/>
                </a:ext>
              </a:extLst>
            </p:cNvPr>
            <p:cNvSpPr/>
            <p:nvPr/>
          </p:nvSpPr>
          <p:spPr>
            <a:xfrm>
              <a:off x="909043" y="1783936"/>
              <a:ext cx="18569" cy="67347"/>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91" name="Freeform 193">
              <a:extLst>
                <a:ext uri="{FF2B5EF4-FFF2-40B4-BE49-F238E27FC236}">
                  <a16:creationId xmlns:a16="http://schemas.microsoft.com/office/drawing/2014/main" id="{67783C61-FE7E-5888-9D58-0A0B6F826F68}"/>
                </a:ext>
              </a:extLst>
            </p:cNvPr>
            <p:cNvSpPr/>
            <p:nvPr/>
          </p:nvSpPr>
          <p:spPr>
            <a:xfrm>
              <a:off x="866702" y="1815740"/>
              <a:ext cx="82456" cy="15590"/>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92" name="Freeform 194">
              <a:extLst>
                <a:ext uri="{FF2B5EF4-FFF2-40B4-BE49-F238E27FC236}">
                  <a16:creationId xmlns:a16="http://schemas.microsoft.com/office/drawing/2014/main" id="{E1045F99-3945-D9DE-8047-A28353067BE8}"/>
                </a:ext>
              </a:extLst>
            </p:cNvPr>
            <p:cNvSpPr/>
            <p:nvPr/>
          </p:nvSpPr>
          <p:spPr>
            <a:xfrm>
              <a:off x="909043" y="1783936"/>
              <a:ext cx="18569" cy="67347"/>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93" name="Freeform 195">
              <a:extLst>
                <a:ext uri="{FF2B5EF4-FFF2-40B4-BE49-F238E27FC236}">
                  <a16:creationId xmlns:a16="http://schemas.microsoft.com/office/drawing/2014/main" id="{D9149FEF-2527-2E6A-750D-1BCEED4DC523}"/>
                </a:ext>
              </a:extLst>
            </p:cNvPr>
            <p:cNvSpPr/>
            <p:nvPr/>
          </p:nvSpPr>
          <p:spPr>
            <a:xfrm>
              <a:off x="866702" y="1815740"/>
              <a:ext cx="82456" cy="15590"/>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94" name="Freeform 196">
              <a:extLst>
                <a:ext uri="{FF2B5EF4-FFF2-40B4-BE49-F238E27FC236}">
                  <a16:creationId xmlns:a16="http://schemas.microsoft.com/office/drawing/2014/main" id="{A0E7D3BC-A9D6-3F82-53E3-BF6D6BD82E60}"/>
                </a:ext>
              </a:extLst>
            </p:cNvPr>
            <p:cNvSpPr/>
            <p:nvPr/>
          </p:nvSpPr>
          <p:spPr>
            <a:xfrm>
              <a:off x="909043" y="1783936"/>
              <a:ext cx="18569" cy="67347"/>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95" name="Freeform 197">
              <a:extLst>
                <a:ext uri="{FF2B5EF4-FFF2-40B4-BE49-F238E27FC236}">
                  <a16:creationId xmlns:a16="http://schemas.microsoft.com/office/drawing/2014/main" id="{BB7C1733-7801-E609-CB5F-8BC3CE190001}"/>
                </a:ext>
              </a:extLst>
            </p:cNvPr>
            <p:cNvSpPr/>
            <p:nvPr/>
          </p:nvSpPr>
          <p:spPr>
            <a:xfrm>
              <a:off x="866702" y="1815740"/>
              <a:ext cx="82456" cy="15590"/>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96" name="Freeform 198">
              <a:extLst>
                <a:ext uri="{FF2B5EF4-FFF2-40B4-BE49-F238E27FC236}">
                  <a16:creationId xmlns:a16="http://schemas.microsoft.com/office/drawing/2014/main" id="{9B5A3DFB-0038-BD76-FD84-073A7B4BAE9E}"/>
                </a:ext>
              </a:extLst>
            </p:cNvPr>
            <p:cNvSpPr/>
            <p:nvPr/>
          </p:nvSpPr>
          <p:spPr>
            <a:xfrm>
              <a:off x="909043" y="1783936"/>
              <a:ext cx="18569" cy="67347"/>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97" name="Freeform 199">
              <a:extLst>
                <a:ext uri="{FF2B5EF4-FFF2-40B4-BE49-F238E27FC236}">
                  <a16:creationId xmlns:a16="http://schemas.microsoft.com/office/drawing/2014/main" id="{D0E5E604-FB63-E7A6-1FD2-D9DB951D27DC}"/>
                </a:ext>
              </a:extLst>
            </p:cNvPr>
            <p:cNvSpPr/>
            <p:nvPr/>
          </p:nvSpPr>
          <p:spPr>
            <a:xfrm>
              <a:off x="866702" y="1815740"/>
              <a:ext cx="82456" cy="15590"/>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98" name="Freeform 200">
              <a:extLst>
                <a:ext uri="{FF2B5EF4-FFF2-40B4-BE49-F238E27FC236}">
                  <a16:creationId xmlns:a16="http://schemas.microsoft.com/office/drawing/2014/main" id="{4A08B79E-0C73-9BB2-C2A4-962B1162F060}"/>
                </a:ext>
              </a:extLst>
            </p:cNvPr>
            <p:cNvSpPr/>
            <p:nvPr/>
          </p:nvSpPr>
          <p:spPr>
            <a:xfrm>
              <a:off x="909043" y="1783936"/>
              <a:ext cx="18569" cy="67347"/>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99" name="Freeform 260">
              <a:extLst>
                <a:ext uri="{FF2B5EF4-FFF2-40B4-BE49-F238E27FC236}">
                  <a16:creationId xmlns:a16="http://schemas.microsoft.com/office/drawing/2014/main" id="{B757118E-7F83-527D-BC5D-31879FE4E113}"/>
                </a:ext>
              </a:extLst>
            </p:cNvPr>
            <p:cNvSpPr/>
            <p:nvPr/>
          </p:nvSpPr>
          <p:spPr>
            <a:xfrm>
              <a:off x="866702" y="1815698"/>
              <a:ext cx="82465" cy="15569"/>
            </a:xfrm>
            <a:custGeom>
              <a:avLst/>
              <a:gdLst>
                <a:gd name="connsiteX0" fmla="*/ 0 w 40985"/>
                <a:gd name="connsiteY0" fmla="*/ 0 h 9233"/>
                <a:gd name="connsiteX1" fmla="*/ 40985 w 40985"/>
                <a:gd name="connsiteY1" fmla="*/ 0 h 9233"/>
              </a:gdLst>
              <a:ahLst/>
              <a:cxnLst>
                <a:cxn ang="0">
                  <a:pos x="connsiteX0" y="connsiteY0"/>
                </a:cxn>
                <a:cxn ang="0">
                  <a:pos x="connsiteX1" y="connsiteY1"/>
                </a:cxn>
              </a:cxnLst>
              <a:rect l="l" t="t" r="r" b="b"/>
              <a:pathLst>
                <a:path w="40985" h="9233">
                  <a:moveTo>
                    <a:pt x="0" y="0"/>
                  </a:moveTo>
                  <a:lnTo>
                    <a:pt x="40985" y="0"/>
                  </a:lnTo>
                </a:path>
              </a:pathLst>
            </a:custGeom>
            <a:ln w="9525" cap="rnd">
              <a:solidFill>
                <a:srgbClr val="8F1524"/>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3000" name="Freeform 261">
              <a:extLst>
                <a:ext uri="{FF2B5EF4-FFF2-40B4-BE49-F238E27FC236}">
                  <a16:creationId xmlns:a16="http://schemas.microsoft.com/office/drawing/2014/main" id="{3415D40E-62E2-8E0D-5B2F-A56F44B89BF9}"/>
                </a:ext>
              </a:extLst>
            </p:cNvPr>
            <p:cNvSpPr/>
            <p:nvPr/>
          </p:nvSpPr>
          <p:spPr>
            <a:xfrm>
              <a:off x="909048" y="1783936"/>
              <a:ext cx="18572" cy="67256"/>
            </a:xfrm>
            <a:custGeom>
              <a:avLst/>
              <a:gdLst>
                <a:gd name="connsiteX0" fmla="*/ 0 w 9230"/>
                <a:gd name="connsiteY0" fmla="*/ 0 h 39886"/>
                <a:gd name="connsiteX1" fmla="*/ 0 w 9230"/>
                <a:gd name="connsiteY1" fmla="*/ 39887 h 39886"/>
              </a:gdLst>
              <a:ahLst/>
              <a:cxnLst>
                <a:cxn ang="0">
                  <a:pos x="connsiteX0" y="connsiteY0"/>
                </a:cxn>
                <a:cxn ang="0">
                  <a:pos x="connsiteX1" y="connsiteY1"/>
                </a:cxn>
              </a:cxnLst>
              <a:rect l="l" t="t" r="r" b="b"/>
              <a:pathLst>
                <a:path w="9230" h="39886">
                  <a:moveTo>
                    <a:pt x="0" y="0"/>
                  </a:moveTo>
                  <a:lnTo>
                    <a:pt x="0" y="39887"/>
                  </a:lnTo>
                </a:path>
              </a:pathLst>
            </a:custGeom>
            <a:ln w="9525" cap="rnd">
              <a:solidFill>
                <a:srgbClr val="8F1524"/>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3001" name="Freeform 280">
              <a:extLst>
                <a:ext uri="{FF2B5EF4-FFF2-40B4-BE49-F238E27FC236}">
                  <a16:creationId xmlns:a16="http://schemas.microsoft.com/office/drawing/2014/main" id="{3DBA104D-2554-60A5-50A3-ED4CC4FFFBD6}"/>
                </a:ext>
              </a:extLst>
            </p:cNvPr>
            <p:cNvSpPr/>
            <p:nvPr/>
          </p:nvSpPr>
          <p:spPr>
            <a:xfrm>
              <a:off x="605457" y="4859356"/>
              <a:ext cx="84740" cy="15551"/>
            </a:xfrm>
            <a:custGeom>
              <a:avLst/>
              <a:gdLst>
                <a:gd name="connsiteX0" fmla="*/ 42093 w 42092"/>
                <a:gd name="connsiteY0" fmla="*/ 0 h 9233"/>
                <a:gd name="connsiteX1" fmla="*/ 0 w 42092"/>
                <a:gd name="connsiteY1" fmla="*/ 0 h 9233"/>
              </a:gdLst>
              <a:ahLst/>
              <a:cxnLst>
                <a:cxn ang="0">
                  <a:pos x="connsiteX0" y="connsiteY0"/>
                </a:cxn>
                <a:cxn ang="0">
                  <a:pos x="connsiteX1" y="connsiteY1"/>
                </a:cxn>
              </a:cxnLst>
              <a:rect l="l" t="t" r="r" b="b"/>
              <a:pathLst>
                <a:path w="42092" h="9233">
                  <a:moveTo>
                    <a:pt x="42093" y="0"/>
                  </a:moveTo>
                  <a:lnTo>
                    <a:pt x="0" y="0"/>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3002" name="Freeform 281">
              <a:extLst>
                <a:ext uri="{FF2B5EF4-FFF2-40B4-BE49-F238E27FC236}">
                  <a16:creationId xmlns:a16="http://schemas.microsoft.com/office/drawing/2014/main" id="{A37461EC-1A2C-0149-0CB3-FDA0261078E8}"/>
                </a:ext>
              </a:extLst>
            </p:cNvPr>
            <p:cNvSpPr/>
            <p:nvPr/>
          </p:nvSpPr>
          <p:spPr>
            <a:xfrm>
              <a:off x="605457" y="4250991"/>
              <a:ext cx="84740" cy="15551"/>
            </a:xfrm>
            <a:custGeom>
              <a:avLst/>
              <a:gdLst>
                <a:gd name="connsiteX0" fmla="*/ 42093 w 42092"/>
                <a:gd name="connsiteY0" fmla="*/ 0 h 9233"/>
                <a:gd name="connsiteX1" fmla="*/ 0 w 42092"/>
                <a:gd name="connsiteY1" fmla="*/ 0 h 9233"/>
              </a:gdLst>
              <a:ahLst/>
              <a:cxnLst>
                <a:cxn ang="0">
                  <a:pos x="connsiteX0" y="connsiteY0"/>
                </a:cxn>
                <a:cxn ang="0">
                  <a:pos x="connsiteX1" y="connsiteY1"/>
                </a:cxn>
              </a:cxnLst>
              <a:rect l="l" t="t" r="r" b="b"/>
              <a:pathLst>
                <a:path w="42092" h="9233">
                  <a:moveTo>
                    <a:pt x="42093" y="0"/>
                  </a:moveTo>
                  <a:lnTo>
                    <a:pt x="0" y="0"/>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3003" name="Freeform 282">
              <a:extLst>
                <a:ext uri="{FF2B5EF4-FFF2-40B4-BE49-F238E27FC236}">
                  <a16:creationId xmlns:a16="http://schemas.microsoft.com/office/drawing/2014/main" id="{CE57BCE1-B31A-F8FF-8A08-A38998DE75EC}"/>
                </a:ext>
              </a:extLst>
            </p:cNvPr>
            <p:cNvSpPr/>
            <p:nvPr/>
          </p:nvSpPr>
          <p:spPr>
            <a:xfrm>
              <a:off x="605457" y="3642625"/>
              <a:ext cx="84740" cy="15551"/>
            </a:xfrm>
            <a:custGeom>
              <a:avLst/>
              <a:gdLst>
                <a:gd name="connsiteX0" fmla="*/ 42093 w 42092"/>
                <a:gd name="connsiteY0" fmla="*/ 0 h 9233"/>
                <a:gd name="connsiteX1" fmla="*/ 0 w 42092"/>
                <a:gd name="connsiteY1" fmla="*/ 0 h 9233"/>
              </a:gdLst>
              <a:ahLst/>
              <a:cxnLst>
                <a:cxn ang="0">
                  <a:pos x="connsiteX0" y="connsiteY0"/>
                </a:cxn>
                <a:cxn ang="0">
                  <a:pos x="connsiteX1" y="connsiteY1"/>
                </a:cxn>
              </a:cxnLst>
              <a:rect l="l" t="t" r="r" b="b"/>
              <a:pathLst>
                <a:path w="42092" h="9233">
                  <a:moveTo>
                    <a:pt x="42093" y="0"/>
                  </a:moveTo>
                  <a:lnTo>
                    <a:pt x="0" y="0"/>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3004" name="Freeform 283">
              <a:extLst>
                <a:ext uri="{FF2B5EF4-FFF2-40B4-BE49-F238E27FC236}">
                  <a16:creationId xmlns:a16="http://schemas.microsoft.com/office/drawing/2014/main" id="{BA022F0F-B931-8631-D38E-D827F2508751}"/>
                </a:ext>
              </a:extLst>
            </p:cNvPr>
            <p:cNvSpPr/>
            <p:nvPr/>
          </p:nvSpPr>
          <p:spPr>
            <a:xfrm>
              <a:off x="605457" y="3034258"/>
              <a:ext cx="84740" cy="15551"/>
            </a:xfrm>
            <a:custGeom>
              <a:avLst/>
              <a:gdLst>
                <a:gd name="connsiteX0" fmla="*/ 42093 w 42092"/>
                <a:gd name="connsiteY0" fmla="*/ 0 h 9233"/>
                <a:gd name="connsiteX1" fmla="*/ 0 w 42092"/>
                <a:gd name="connsiteY1" fmla="*/ 0 h 9233"/>
              </a:gdLst>
              <a:ahLst/>
              <a:cxnLst>
                <a:cxn ang="0">
                  <a:pos x="connsiteX0" y="connsiteY0"/>
                </a:cxn>
                <a:cxn ang="0">
                  <a:pos x="connsiteX1" y="connsiteY1"/>
                </a:cxn>
              </a:cxnLst>
              <a:rect l="l" t="t" r="r" b="b"/>
              <a:pathLst>
                <a:path w="42092" h="9233">
                  <a:moveTo>
                    <a:pt x="42093" y="0"/>
                  </a:moveTo>
                  <a:lnTo>
                    <a:pt x="0" y="0"/>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3005" name="Freeform 284">
              <a:extLst>
                <a:ext uri="{FF2B5EF4-FFF2-40B4-BE49-F238E27FC236}">
                  <a16:creationId xmlns:a16="http://schemas.microsoft.com/office/drawing/2014/main" id="{1D8DD42D-A64E-E41C-58F1-49B278CCBB6B}"/>
                </a:ext>
              </a:extLst>
            </p:cNvPr>
            <p:cNvSpPr/>
            <p:nvPr/>
          </p:nvSpPr>
          <p:spPr>
            <a:xfrm>
              <a:off x="605457" y="2425889"/>
              <a:ext cx="84740" cy="15551"/>
            </a:xfrm>
            <a:custGeom>
              <a:avLst/>
              <a:gdLst>
                <a:gd name="connsiteX0" fmla="*/ 42093 w 42092"/>
                <a:gd name="connsiteY0" fmla="*/ 0 h 9233"/>
                <a:gd name="connsiteX1" fmla="*/ 0 w 42092"/>
                <a:gd name="connsiteY1" fmla="*/ 0 h 9233"/>
              </a:gdLst>
              <a:ahLst/>
              <a:cxnLst>
                <a:cxn ang="0">
                  <a:pos x="connsiteX0" y="connsiteY0"/>
                </a:cxn>
                <a:cxn ang="0">
                  <a:pos x="connsiteX1" y="connsiteY1"/>
                </a:cxn>
              </a:cxnLst>
              <a:rect l="l" t="t" r="r" b="b"/>
              <a:pathLst>
                <a:path w="42092" h="9233">
                  <a:moveTo>
                    <a:pt x="42093" y="0"/>
                  </a:moveTo>
                  <a:lnTo>
                    <a:pt x="0" y="0"/>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3006" name="Freeform 285">
              <a:extLst>
                <a:ext uri="{FF2B5EF4-FFF2-40B4-BE49-F238E27FC236}">
                  <a16:creationId xmlns:a16="http://schemas.microsoft.com/office/drawing/2014/main" id="{B8319F6D-285E-1CF3-4748-E22B535D1DF6}"/>
                </a:ext>
              </a:extLst>
            </p:cNvPr>
            <p:cNvSpPr/>
            <p:nvPr/>
          </p:nvSpPr>
          <p:spPr>
            <a:xfrm>
              <a:off x="605457" y="1815656"/>
              <a:ext cx="84740" cy="15551"/>
            </a:xfrm>
            <a:custGeom>
              <a:avLst/>
              <a:gdLst>
                <a:gd name="connsiteX0" fmla="*/ 42093 w 42092"/>
                <a:gd name="connsiteY0" fmla="*/ 0 h 9233"/>
                <a:gd name="connsiteX1" fmla="*/ 0 w 42092"/>
                <a:gd name="connsiteY1" fmla="*/ 0 h 9233"/>
              </a:gdLst>
              <a:ahLst/>
              <a:cxnLst>
                <a:cxn ang="0">
                  <a:pos x="connsiteX0" y="connsiteY0"/>
                </a:cxn>
                <a:cxn ang="0">
                  <a:pos x="connsiteX1" y="connsiteY1"/>
                </a:cxn>
              </a:cxnLst>
              <a:rect l="l" t="t" r="r" b="b"/>
              <a:pathLst>
                <a:path w="42092" h="9233">
                  <a:moveTo>
                    <a:pt x="42093" y="0"/>
                  </a:moveTo>
                  <a:lnTo>
                    <a:pt x="0" y="0"/>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3007" name="Freeform 353">
              <a:extLst>
                <a:ext uri="{FF2B5EF4-FFF2-40B4-BE49-F238E27FC236}">
                  <a16:creationId xmlns:a16="http://schemas.microsoft.com/office/drawing/2014/main" id="{8BBDCFAA-148F-142D-12D9-7A2AEE694A91}"/>
                </a:ext>
              </a:extLst>
            </p:cNvPr>
            <p:cNvSpPr/>
            <p:nvPr/>
          </p:nvSpPr>
          <p:spPr>
            <a:xfrm>
              <a:off x="894360" y="4947720"/>
              <a:ext cx="18599" cy="72846"/>
            </a:xfrm>
            <a:custGeom>
              <a:avLst/>
              <a:gdLst>
                <a:gd name="connsiteX0" fmla="*/ 0 w 9230"/>
                <a:gd name="connsiteY0" fmla="*/ 0 h 43210"/>
                <a:gd name="connsiteX1" fmla="*/ 0 w 9230"/>
                <a:gd name="connsiteY1" fmla="*/ 43211 h 43210"/>
              </a:gdLst>
              <a:ahLst/>
              <a:cxnLst>
                <a:cxn ang="0">
                  <a:pos x="connsiteX0" y="connsiteY0"/>
                </a:cxn>
                <a:cxn ang="0">
                  <a:pos x="connsiteX1" y="connsiteY1"/>
                </a:cxn>
              </a:cxnLst>
              <a:rect l="l" t="t" r="r" b="b"/>
              <a:pathLst>
                <a:path w="9230" h="43210">
                  <a:moveTo>
                    <a:pt x="0" y="0"/>
                  </a:moveTo>
                  <a:lnTo>
                    <a:pt x="0" y="43211"/>
                  </a:lnTo>
                </a:path>
              </a:pathLst>
            </a:custGeom>
            <a:ln w="6350" cap="rnd">
              <a:solidFill>
                <a:srgbClr val="000000"/>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cxnSp>
          <p:nvCxnSpPr>
            <p:cNvPr id="3008" name="Straight Connector 3007">
              <a:extLst>
                <a:ext uri="{FF2B5EF4-FFF2-40B4-BE49-F238E27FC236}">
                  <a16:creationId xmlns:a16="http://schemas.microsoft.com/office/drawing/2014/main" id="{48B08688-F8D8-5AF2-C06E-80C8A24EC312}"/>
                </a:ext>
              </a:extLst>
            </p:cNvPr>
            <p:cNvCxnSpPr/>
            <p:nvPr/>
          </p:nvCxnSpPr>
          <p:spPr>
            <a:xfrm>
              <a:off x="690641" y="1812934"/>
              <a:ext cx="0" cy="313471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60" name="Freeform 145">
            <a:extLst>
              <a:ext uri="{FF2B5EF4-FFF2-40B4-BE49-F238E27FC236}">
                <a16:creationId xmlns:a16="http://schemas.microsoft.com/office/drawing/2014/main" id="{679F389A-A818-0B18-8910-007E9D5EE7A2}"/>
              </a:ext>
            </a:extLst>
          </p:cNvPr>
          <p:cNvSpPr/>
          <p:nvPr/>
        </p:nvSpPr>
        <p:spPr>
          <a:xfrm>
            <a:off x="6901214" y="2678782"/>
            <a:ext cx="9049" cy="48009"/>
          </a:xfrm>
          <a:custGeom>
            <a:avLst/>
            <a:gdLst>
              <a:gd name="connsiteX0" fmla="*/ 0 w 9230"/>
              <a:gd name="connsiteY0" fmla="*/ 0 h 40994"/>
              <a:gd name="connsiteX1" fmla="*/ 0 w 9230"/>
              <a:gd name="connsiteY1" fmla="*/ 40995 h 40994"/>
            </a:gdLst>
            <a:ahLst/>
            <a:cxnLst>
              <a:cxn ang="0">
                <a:pos x="connsiteX0" y="connsiteY0"/>
              </a:cxn>
              <a:cxn ang="0">
                <a:pos x="connsiteX1" y="connsiteY1"/>
              </a:cxn>
            </a:cxnLst>
            <a:rect l="l" t="t" r="r" b="b"/>
            <a:pathLst>
              <a:path w="9230" h="40994">
                <a:moveTo>
                  <a:pt x="0" y="0"/>
                </a:moveTo>
                <a:lnTo>
                  <a:pt x="0" y="40995"/>
                </a:lnTo>
              </a:path>
            </a:pathLst>
          </a:custGeom>
          <a:ln w="9525" cap="rnd">
            <a:solidFill>
              <a:srgbClr val="652C91"/>
            </a:solidFill>
            <a:prstDash val="solid"/>
            <a:round/>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61" name="TextBox 2960">
            <a:extLst>
              <a:ext uri="{FF2B5EF4-FFF2-40B4-BE49-F238E27FC236}">
                <a16:creationId xmlns:a16="http://schemas.microsoft.com/office/drawing/2014/main" id="{6A18E750-019D-0540-32D5-35CDBC232FB7}"/>
              </a:ext>
            </a:extLst>
          </p:cNvPr>
          <p:cNvSpPr txBox="1"/>
          <p:nvPr/>
        </p:nvSpPr>
        <p:spPr>
          <a:xfrm>
            <a:off x="6418921" y="3396431"/>
            <a:ext cx="307904" cy="200055"/>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60</a:t>
            </a:r>
          </a:p>
        </p:txBody>
      </p:sp>
      <p:sp>
        <p:nvSpPr>
          <p:cNvPr id="2962" name="TextBox 2961">
            <a:extLst>
              <a:ext uri="{FF2B5EF4-FFF2-40B4-BE49-F238E27FC236}">
                <a16:creationId xmlns:a16="http://schemas.microsoft.com/office/drawing/2014/main" id="{E08928D7-88ED-7853-B757-835285AD8FD8}"/>
              </a:ext>
            </a:extLst>
          </p:cNvPr>
          <p:cNvSpPr txBox="1"/>
          <p:nvPr/>
        </p:nvSpPr>
        <p:spPr>
          <a:xfrm>
            <a:off x="6418921" y="4242213"/>
            <a:ext cx="307904" cy="200055"/>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20</a:t>
            </a:r>
          </a:p>
        </p:txBody>
      </p:sp>
      <p:sp>
        <p:nvSpPr>
          <p:cNvPr id="2963" name="TextBox 2962">
            <a:extLst>
              <a:ext uri="{FF2B5EF4-FFF2-40B4-BE49-F238E27FC236}">
                <a16:creationId xmlns:a16="http://schemas.microsoft.com/office/drawing/2014/main" id="{C0EE07A3-BF43-DF92-46AD-18B1BA0321F5}"/>
              </a:ext>
            </a:extLst>
          </p:cNvPr>
          <p:cNvSpPr txBox="1"/>
          <p:nvPr/>
        </p:nvSpPr>
        <p:spPr>
          <a:xfrm>
            <a:off x="6418921" y="2973538"/>
            <a:ext cx="307904" cy="200055"/>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80</a:t>
            </a:r>
          </a:p>
        </p:txBody>
      </p:sp>
      <p:sp>
        <p:nvSpPr>
          <p:cNvPr id="2964" name="TextBox 2963">
            <a:extLst>
              <a:ext uri="{FF2B5EF4-FFF2-40B4-BE49-F238E27FC236}">
                <a16:creationId xmlns:a16="http://schemas.microsoft.com/office/drawing/2014/main" id="{813E10F4-F6F6-1145-5179-3396319123B4}"/>
              </a:ext>
            </a:extLst>
          </p:cNvPr>
          <p:cNvSpPr txBox="1"/>
          <p:nvPr/>
        </p:nvSpPr>
        <p:spPr>
          <a:xfrm>
            <a:off x="6418921" y="3819322"/>
            <a:ext cx="307904" cy="200055"/>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40</a:t>
            </a:r>
          </a:p>
        </p:txBody>
      </p:sp>
      <p:sp>
        <p:nvSpPr>
          <p:cNvPr id="2965" name="TextBox 2964">
            <a:extLst>
              <a:ext uri="{FF2B5EF4-FFF2-40B4-BE49-F238E27FC236}">
                <a16:creationId xmlns:a16="http://schemas.microsoft.com/office/drawing/2014/main" id="{69899AAD-70A4-BCDF-835D-4F4DD0D3ABE3}"/>
              </a:ext>
            </a:extLst>
          </p:cNvPr>
          <p:cNvSpPr txBox="1"/>
          <p:nvPr/>
        </p:nvSpPr>
        <p:spPr>
          <a:xfrm>
            <a:off x="6418921" y="4665104"/>
            <a:ext cx="307904" cy="200055"/>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0</a:t>
            </a:r>
          </a:p>
        </p:txBody>
      </p:sp>
      <p:sp>
        <p:nvSpPr>
          <p:cNvPr id="2966" name="TextBox 2965">
            <a:extLst>
              <a:ext uri="{FF2B5EF4-FFF2-40B4-BE49-F238E27FC236}">
                <a16:creationId xmlns:a16="http://schemas.microsoft.com/office/drawing/2014/main" id="{C1AA48B2-8949-7060-4170-2F3B73751F25}"/>
              </a:ext>
            </a:extLst>
          </p:cNvPr>
          <p:cNvSpPr txBox="1"/>
          <p:nvPr/>
        </p:nvSpPr>
        <p:spPr>
          <a:xfrm>
            <a:off x="6346912" y="2550647"/>
            <a:ext cx="379913" cy="200055"/>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100</a:t>
            </a:r>
          </a:p>
        </p:txBody>
      </p:sp>
      <p:grpSp>
        <p:nvGrpSpPr>
          <p:cNvPr id="2967" name="Group 2966">
            <a:extLst>
              <a:ext uri="{FF2B5EF4-FFF2-40B4-BE49-F238E27FC236}">
                <a16:creationId xmlns:a16="http://schemas.microsoft.com/office/drawing/2014/main" id="{BBE822C4-C6A5-A3A8-3346-0BEEC9D3AADC}"/>
              </a:ext>
            </a:extLst>
          </p:cNvPr>
          <p:cNvGrpSpPr/>
          <p:nvPr/>
        </p:nvGrpSpPr>
        <p:grpSpPr>
          <a:xfrm>
            <a:off x="6781802" y="2627302"/>
            <a:ext cx="5167963" cy="2069890"/>
            <a:chOff x="10013299" y="1546536"/>
            <a:chExt cx="8928107" cy="3755938"/>
          </a:xfrm>
        </p:grpSpPr>
        <p:sp>
          <p:nvSpPr>
            <p:cNvPr id="2971" name="Freeform 4">
              <a:extLst>
                <a:ext uri="{FF2B5EF4-FFF2-40B4-BE49-F238E27FC236}">
                  <a16:creationId xmlns:a16="http://schemas.microsoft.com/office/drawing/2014/main" id="{A3ECD7EC-419A-A75B-AC3E-405EF3CD08B3}"/>
                </a:ext>
              </a:extLst>
            </p:cNvPr>
            <p:cNvSpPr/>
            <p:nvPr/>
          </p:nvSpPr>
          <p:spPr>
            <a:xfrm>
              <a:off x="10013312" y="1546536"/>
              <a:ext cx="7647791" cy="2891232"/>
            </a:xfrm>
            <a:custGeom>
              <a:avLst/>
              <a:gdLst>
                <a:gd name="connsiteX0" fmla="*/ 0 w 3799429"/>
                <a:gd name="connsiteY0" fmla="*/ 0 h 1434810"/>
                <a:gd name="connsiteX1" fmla="*/ 0 w 3799429"/>
                <a:gd name="connsiteY1" fmla="*/ 0 h 1434810"/>
                <a:gd name="connsiteX2" fmla="*/ 4431 w 3799429"/>
                <a:gd name="connsiteY2" fmla="*/ 0 h 1434810"/>
                <a:gd name="connsiteX3" fmla="*/ 25477 w 3799429"/>
                <a:gd name="connsiteY3" fmla="*/ 0 h 1434810"/>
                <a:gd name="connsiteX4" fmla="*/ 25477 w 3799429"/>
                <a:gd name="connsiteY4" fmla="*/ 14403 h 1434810"/>
                <a:gd name="connsiteX5" fmla="*/ 93047 w 3799429"/>
                <a:gd name="connsiteY5" fmla="*/ 14403 h 1434810"/>
                <a:gd name="connsiteX6" fmla="*/ 93047 w 3799429"/>
                <a:gd name="connsiteY6" fmla="*/ 27699 h 1434810"/>
                <a:gd name="connsiteX7" fmla="*/ 180556 w 3799429"/>
                <a:gd name="connsiteY7" fmla="*/ 27699 h 1434810"/>
                <a:gd name="connsiteX8" fmla="*/ 189418 w 3799429"/>
                <a:gd name="connsiteY8" fmla="*/ 27699 h 1434810"/>
                <a:gd name="connsiteX9" fmla="*/ 189418 w 3799429"/>
                <a:gd name="connsiteY9" fmla="*/ 40994 h 1434810"/>
                <a:gd name="connsiteX10" fmla="*/ 198279 w 3799429"/>
                <a:gd name="connsiteY10" fmla="*/ 40994 h 1434810"/>
                <a:gd name="connsiteX11" fmla="*/ 198279 w 3799429"/>
                <a:gd name="connsiteY11" fmla="*/ 54290 h 1434810"/>
                <a:gd name="connsiteX12" fmla="*/ 202710 w 3799429"/>
                <a:gd name="connsiteY12" fmla="*/ 54290 h 1434810"/>
                <a:gd name="connsiteX13" fmla="*/ 202710 w 3799429"/>
                <a:gd name="connsiteY13" fmla="*/ 68694 h 1434810"/>
                <a:gd name="connsiteX14" fmla="*/ 268065 w 3799429"/>
                <a:gd name="connsiteY14" fmla="*/ 68694 h 1434810"/>
                <a:gd name="connsiteX15" fmla="*/ 309050 w 3799429"/>
                <a:gd name="connsiteY15" fmla="*/ 68694 h 1434810"/>
                <a:gd name="connsiteX16" fmla="*/ 309050 w 3799429"/>
                <a:gd name="connsiteY16" fmla="*/ 81989 h 1434810"/>
                <a:gd name="connsiteX17" fmla="*/ 344496 w 3799429"/>
                <a:gd name="connsiteY17" fmla="*/ 81989 h 1434810"/>
                <a:gd name="connsiteX18" fmla="*/ 344496 w 3799429"/>
                <a:gd name="connsiteY18" fmla="*/ 96393 h 1434810"/>
                <a:gd name="connsiteX19" fmla="*/ 353358 w 3799429"/>
                <a:gd name="connsiteY19" fmla="*/ 96393 h 1434810"/>
                <a:gd name="connsiteX20" fmla="*/ 353358 w 3799429"/>
                <a:gd name="connsiteY20" fmla="*/ 109688 h 1434810"/>
                <a:gd name="connsiteX21" fmla="*/ 362220 w 3799429"/>
                <a:gd name="connsiteY21" fmla="*/ 109688 h 1434810"/>
                <a:gd name="connsiteX22" fmla="*/ 366651 w 3799429"/>
                <a:gd name="connsiteY22" fmla="*/ 109688 h 1434810"/>
                <a:gd name="connsiteX23" fmla="*/ 366651 w 3799429"/>
                <a:gd name="connsiteY23" fmla="*/ 122984 h 1434810"/>
                <a:gd name="connsiteX24" fmla="*/ 374404 w 3799429"/>
                <a:gd name="connsiteY24" fmla="*/ 122984 h 1434810"/>
                <a:gd name="connsiteX25" fmla="*/ 471882 w 3799429"/>
                <a:gd name="connsiteY25" fmla="*/ 122984 h 1434810"/>
                <a:gd name="connsiteX26" fmla="*/ 494037 w 3799429"/>
                <a:gd name="connsiteY26" fmla="*/ 122984 h 1434810"/>
                <a:gd name="connsiteX27" fmla="*/ 494037 w 3799429"/>
                <a:gd name="connsiteY27" fmla="*/ 137387 h 1434810"/>
                <a:gd name="connsiteX28" fmla="*/ 537237 w 3799429"/>
                <a:gd name="connsiteY28" fmla="*/ 137387 h 1434810"/>
                <a:gd name="connsiteX29" fmla="*/ 542776 w 3799429"/>
                <a:gd name="connsiteY29" fmla="*/ 137387 h 1434810"/>
                <a:gd name="connsiteX30" fmla="*/ 542776 w 3799429"/>
                <a:gd name="connsiteY30" fmla="*/ 150683 h 1434810"/>
                <a:gd name="connsiteX31" fmla="*/ 556068 w 3799429"/>
                <a:gd name="connsiteY31" fmla="*/ 150683 h 1434810"/>
                <a:gd name="connsiteX32" fmla="*/ 556068 w 3799429"/>
                <a:gd name="connsiteY32" fmla="*/ 165086 h 1434810"/>
                <a:gd name="connsiteX33" fmla="*/ 560499 w 3799429"/>
                <a:gd name="connsiteY33" fmla="*/ 165086 h 1434810"/>
                <a:gd name="connsiteX34" fmla="*/ 560499 w 3799429"/>
                <a:gd name="connsiteY34" fmla="*/ 192785 h 1434810"/>
                <a:gd name="connsiteX35" fmla="*/ 573791 w 3799429"/>
                <a:gd name="connsiteY35" fmla="*/ 192785 h 1434810"/>
                <a:gd name="connsiteX36" fmla="*/ 587084 w 3799429"/>
                <a:gd name="connsiteY36" fmla="*/ 192785 h 1434810"/>
                <a:gd name="connsiteX37" fmla="*/ 591515 w 3799429"/>
                <a:gd name="connsiteY37" fmla="*/ 192785 h 1434810"/>
                <a:gd name="connsiteX38" fmla="*/ 591515 w 3799429"/>
                <a:gd name="connsiteY38" fmla="*/ 207189 h 1434810"/>
                <a:gd name="connsiteX39" fmla="*/ 662408 w 3799429"/>
                <a:gd name="connsiteY39" fmla="*/ 207189 h 1434810"/>
                <a:gd name="connsiteX40" fmla="*/ 662408 w 3799429"/>
                <a:gd name="connsiteY40" fmla="*/ 222700 h 1434810"/>
                <a:gd name="connsiteX41" fmla="*/ 693424 w 3799429"/>
                <a:gd name="connsiteY41" fmla="*/ 222700 h 1434810"/>
                <a:gd name="connsiteX42" fmla="*/ 693424 w 3799429"/>
                <a:gd name="connsiteY42" fmla="*/ 235996 h 1434810"/>
                <a:gd name="connsiteX43" fmla="*/ 711147 w 3799429"/>
                <a:gd name="connsiteY43" fmla="*/ 235996 h 1434810"/>
                <a:gd name="connsiteX44" fmla="*/ 711147 w 3799429"/>
                <a:gd name="connsiteY44" fmla="*/ 251507 h 1434810"/>
                <a:gd name="connsiteX45" fmla="*/ 746593 w 3799429"/>
                <a:gd name="connsiteY45" fmla="*/ 251507 h 1434810"/>
                <a:gd name="connsiteX46" fmla="*/ 746593 w 3799429"/>
                <a:gd name="connsiteY46" fmla="*/ 294718 h 1434810"/>
                <a:gd name="connsiteX47" fmla="*/ 751024 w 3799429"/>
                <a:gd name="connsiteY47" fmla="*/ 294718 h 1434810"/>
                <a:gd name="connsiteX48" fmla="*/ 751024 w 3799429"/>
                <a:gd name="connsiteY48" fmla="*/ 308013 h 1434810"/>
                <a:gd name="connsiteX49" fmla="*/ 755455 w 3799429"/>
                <a:gd name="connsiteY49" fmla="*/ 308013 h 1434810"/>
                <a:gd name="connsiteX50" fmla="*/ 759886 w 3799429"/>
                <a:gd name="connsiteY50" fmla="*/ 308013 h 1434810"/>
                <a:gd name="connsiteX51" fmla="*/ 764317 w 3799429"/>
                <a:gd name="connsiteY51" fmla="*/ 308013 h 1434810"/>
                <a:gd name="connsiteX52" fmla="*/ 764317 w 3799429"/>
                <a:gd name="connsiteY52" fmla="*/ 323525 h 1434810"/>
                <a:gd name="connsiteX53" fmla="*/ 767640 w 3799429"/>
                <a:gd name="connsiteY53" fmla="*/ 323525 h 1434810"/>
                <a:gd name="connsiteX54" fmla="*/ 767640 w 3799429"/>
                <a:gd name="connsiteY54" fmla="*/ 337928 h 1434810"/>
                <a:gd name="connsiteX55" fmla="*/ 806409 w 3799429"/>
                <a:gd name="connsiteY55" fmla="*/ 337928 h 1434810"/>
                <a:gd name="connsiteX56" fmla="*/ 816379 w 3799429"/>
                <a:gd name="connsiteY56" fmla="*/ 337928 h 1434810"/>
                <a:gd name="connsiteX57" fmla="*/ 816379 w 3799429"/>
                <a:gd name="connsiteY57" fmla="*/ 367843 h 1434810"/>
                <a:gd name="connsiteX58" fmla="*/ 963704 w 3799429"/>
                <a:gd name="connsiteY58" fmla="*/ 367843 h 1434810"/>
                <a:gd name="connsiteX59" fmla="*/ 963704 w 3799429"/>
                <a:gd name="connsiteY59" fmla="*/ 382247 h 1434810"/>
                <a:gd name="connsiteX60" fmla="*/ 971458 w 3799429"/>
                <a:gd name="connsiteY60" fmla="*/ 382247 h 1434810"/>
                <a:gd name="connsiteX61" fmla="*/ 971458 w 3799429"/>
                <a:gd name="connsiteY61" fmla="*/ 396650 h 1434810"/>
                <a:gd name="connsiteX62" fmla="*/ 989181 w 3799429"/>
                <a:gd name="connsiteY62" fmla="*/ 396650 h 1434810"/>
                <a:gd name="connsiteX63" fmla="*/ 993612 w 3799429"/>
                <a:gd name="connsiteY63" fmla="*/ 396650 h 1434810"/>
                <a:gd name="connsiteX64" fmla="*/ 998043 w 3799429"/>
                <a:gd name="connsiteY64" fmla="*/ 396650 h 1434810"/>
                <a:gd name="connsiteX65" fmla="*/ 998043 w 3799429"/>
                <a:gd name="connsiteY65" fmla="*/ 426565 h 1434810"/>
                <a:gd name="connsiteX66" fmla="*/ 1020197 w 3799429"/>
                <a:gd name="connsiteY66" fmla="*/ 426565 h 1434810"/>
                <a:gd name="connsiteX67" fmla="*/ 1024628 w 3799429"/>
                <a:gd name="connsiteY67" fmla="*/ 426565 h 1434810"/>
                <a:gd name="connsiteX68" fmla="*/ 1024628 w 3799429"/>
                <a:gd name="connsiteY68" fmla="*/ 532930 h 1434810"/>
                <a:gd name="connsiteX69" fmla="*/ 1029058 w 3799429"/>
                <a:gd name="connsiteY69" fmla="*/ 532930 h 1434810"/>
                <a:gd name="connsiteX70" fmla="*/ 1029058 w 3799429"/>
                <a:gd name="connsiteY70" fmla="*/ 563953 h 1434810"/>
                <a:gd name="connsiteX71" fmla="*/ 1042351 w 3799429"/>
                <a:gd name="connsiteY71" fmla="*/ 563953 h 1434810"/>
                <a:gd name="connsiteX72" fmla="*/ 1046782 w 3799429"/>
                <a:gd name="connsiteY72" fmla="*/ 563953 h 1434810"/>
                <a:gd name="connsiteX73" fmla="*/ 1046782 w 3799429"/>
                <a:gd name="connsiteY73" fmla="*/ 580572 h 1434810"/>
                <a:gd name="connsiteX74" fmla="*/ 1055643 w 3799429"/>
                <a:gd name="connsiteY74" fmla="*/ 580572 h 1434810"/>
                <a:gd name="connsiteX75" fmla="*/ 1055643 w 3799429"/>
                <a:gd name="connsiteY75" fmla="*/ 594976 h 1434810"/>
                <a:gd name="connsiteX76" fmla="*/ 1060074 w 3799429"/>
                <a:gd name="connsiteY76" fmla="*/ 594976 h 1434810"/>
                <a:gd name="connsiteX77" fmla="*/ 1060074 w 3799429"/>
                <a:gd name="connsiteY77" fmla="*/ 611595 h 1434810"/>
                <a:gd name="connsiteX78" fmla="*/ 1064505 w 3799429"/>
                <a:gd name="connsiteY78" fmla="*/ 611595 h 1434810"/>
                <a:gd name="connsiteX79" fmla="*/ 1075582 w 3799429"/>
                <a:gd name="connsiteY79" fmla="*/ 611595 h 1434810"/>
                <a:gd name="connsiteX80" fmla="*/ 1077797 w 3799429"/>
                <a:gd name="connsiteY80" fmla="*/ 611595 h 1434810"/>
                <a:gd name="connsiteX81" fmla="*/ 1077797 w 3799429"/>
                <a:gd name="connsiteY81" fmla="*/ 627107 h 1434810"/>
                <a:gd name="connsiteX82" fmla="*/ 1113244 w 3799429"/>
                <a:gd name="connsiteY82" fmla="*/ 627107 h 1434810"/>
                <a:gd name="connsiteX83" fmla="*/ 1113244 w 3799429"/>
                <a:gd name="connsiteY83" fmla="*/ 659237 h 1434810"/>
                <a:gd name="connsiteX84" fmla="*/ 1205184 w 3799429"/>
                <a:gd name="connsiteY84" fmla="*/ 659237 h 1434810"/>
                <a:gd name="connsiteX85" fmla="*/ 1205184 w 3799429"/>
                <a:gd name="connsiteY85" fmla="*/ 674749 h 1434810"/>
                <a:gd name="connsiteX86" fmla="*/ 1289369 w 3799429"/>
                <a:gd name="connsiteY86" fmla="*/ 674749 h 1434810"/>
                <a:gd name="connsiteX87" fmla="*/ 1289369 w 3799429"/>
                <a:gd name="connsiteY87" fmla="*/ 691368 h 1434810"/>
                <a:gd name="connsiteX88" fmla="*/ 1293800 w 3799429"/>
                <a:gd name="connsiteY88" fmla="*/ 691368 h 1434810"/>
                <a:gd name="connsiteX89" fmla="*/ 1293800 w 3799429"/>
                <a:gd name="connsiteY89" fmla="*/ 705772 h 1434810"/>
                <a:gd name="connsiteX90" fmla="*/ 1308200 w 3799429"/>
                <a:gd name="connsiteY90" fmla="*/ 705772 h 1434810"/>
                <a:gd name="connsiteX91" fmla="*/ 1308200 w 3799429"/>
                <a:gd name="connsiteY91" fmla="*/ 739011 h 1434810"/>
                <a:gd name="connsiteX92" fmla="*/ 1344754 w 3799429"/>
                <a:gd name="connsiteY92" fmla="*/ 739011 h 1434810"/>
                <a:gd name="connsiteX93" fmla="*/ 1466602 w 3799429"/>
                <a:gd name="connsiteY93" fmla="*/ 739011 h 1434810"/>
                <a:gd name="connsiteX94" fmla="*/ 1466602 w 3799429"/>
                <a:gd name="connsiteY94" fmla="*/ 754522 h 1434810"/>
                <a:gd name="connsiteX95" fmla="*/ 1493187 w 3799429"/>
                <a:gd name="connsiteY95" fmla="*/ 754522 h 1434810"/>
                <a:gd name="connsiteX96" fmla="*/ 1493187 w 3799429"/>
                <a:gd name="connsiteY96" fmla="*/ 771141 h 1434810"/>
                <a:gd name="connsiteX97" fmla="*/ 1562972 w 3799429"/>
                <a:gd name="connsiteY97" fmla="*/ 771141 h 1434810"/>
                <a:gd name="connsiteX98" fmla="*/ 1562972 w 3799429"/>
                <a:gd name="connsiteY98" fmla="*/ 785545 h 1434810"/>
                <a:gd name="connsiteX99" fmla="*/ 1572942 w 3799429"/>
                <a:gd name="connsiteY99" fmla="*/ 785545 h 1434810"/>
                <a:gd name="connsiteX100" fmla="*/ 1572942 w 3799429"/>
                <a:gd name="connsiteY100" fmla="*/ 802164 h 1434810"/>
                <a:gd name="connsiteX101" fmla="*/ 1598419 w 3799429"/>
                <a:gd name="connsiteY101" fmla="*/ 802164 h 1434810"/>
                <a:gd name="connsiteX102" fmla="*/ 1602850 w 3799429"/>
                <a:gd name="connsiteY102" fmla="*/ 802164 h 1434810"/>
                <a:gd name="connsiteX103" fmla="*/ 1602850 w 3799429"/>
                <a:gd name="connsiteY103" fmla="*/ 818784 h 1434810"/>
                <a:gd name="connsiteX104" fmla="*/ 1613927 w 3799429"/>
                <a:gd name="connsiteY104" fmla="*/ 818784 h 1434810"/>
                <a:gd name="connsiteX105" fmla="*/ 1647158 w 3799429"/>
                <a:gd name="connsiteY105" fmla="*/ 818784 h 1434810"/>
                <a:gd name="connsiteX106" fmla="*/ 1656020 w 3799429"/>
                <a:gd name="connsiteY106" fmla="*/ 818784 h 1434810"/>
                <a:gd name="connsiteX107" fmla="*/ 1656020 w 3799429"/>
                <a:gd name="connsiteY107" fmla="*/ 835403 h 1434810"/>
                <a:gd name="connsiteX108" fmla="*/ 1815529 w 3799429"/>
                <a:gd name="connsiteY108" fmla="*/ 835403 h 1434810"/>
                <a:gd name="connsiteX109" fmla="*/ 1815529 w 3799429"/>
                <a:gd name="connsiteY109" fmla="*/ 852023 h 1434810"/>
                <a:gd name="connsiteX110" fmla="*/ 1868699 w 3799429"/>
                <a:gd name="connsiteY110" fmla="*/ 852023 h 1434810"/>
                <a:gd name="connsiteX111" fmla="*/ 1868699 w 3799429"/>
                <a:gd name="connsiteY111" fmla="*/ 867534 h 1434810"/>
                <a:gd name="connsiteX112" fmla="*/ 1881991 w 3799429"/>
                <a:gd name="connsiteY112" fmla="*/ 867534 h 1434810"/>
                <a:gd name="connsiteX113" fmla="*/ 1890853 w 3799429"/>
                <a:gd name="connsiteY113" fmla="*/ 867534 h 1434810"/>
                <a:gd name="connsiteX114" fmla="*/ 1890853 w 3799429"/>
                <a:gd name="connsiteY114" fmla="*/ 884154 h 1434810"/>
                <a:gd name="connsiteX115" fmla="*/ 1899715 w 3799429"/>
                <a:gd name="connsiteY115" fmla="*/ 884154 h 1434810"/>
                <a:gd name="connsiteX116" fmla="*/ 1899715 w 3799429"/>
                <a:gd name="connsiteY116" fmla="*/ 900773 h 1434810"/>
                <a:gd name="connsiteX117" fmla="*/ 1913007 w 3799429"/>
                <a:gd name="connsiteY117" fmla="*/ 900773 h 1434810"/>
                <a:gd name="connsiteX118" fmla="*/ 1921869 w 3799429"/>
                <a:gd name="connsiteY118" fmla="*/ 900773 h 1434810"/>
                <a:gd name="connsiteX119" fmla="*/ 1921869 w 3799429"/>
                <a:gd name="connsiteY119" fmla="*/ 917392 h 1434810"/>
                <a:gd name="connsiteX120" fmla="*/ 1952885 w 3799429"/>
                <a:gd name="connsiteY120" fmla="*/ 917392 h 1434810"/>
                <a:gd name="connsiteX121" fmla="*/ 1952885 w 3799429"/>
                <a:gd name="connsiteY121" fmla="*/ 968359 h 1434810"/>
                <a:gd name="connsiteX122" fmla="*/ 1956208 w 3799429"/>
                <a:gd name="connsiteY122" fmla="*/ 968359 h 1434810"/>
                <a:gd name="connsiteX123" fmla="*/ 1956208 w 3799429"/>
                <a:gd name="connsiteY123" fmla="*/ 983870 h 1434810"/>
                <a:gd name="connsiteX124" fmla="*/ 1960639 w 3799429"/>
                <a:gd name="connsiteY124" fmla="*/ 983870 h 1434810"/>
                <a:gd name="connsiteX125" fmla="*/ 1960639 w 3799429"/>
                <a:gd name="connsiteY125" fmla="*/ 1001598 h 1434810"/>
                <a:gd name="connsiteX126" fmla="*/ 1983900 w 3799429"/>
                <a:gd name="connsiteY126" fmla="*/ 1001598 h 1434810"/>
                <a:gd name="connsiteX127" fmla="*/ 1983900 w 3799429"/>
                <a:gd name="connsiteY127" fmla="*/ 1019325 h 1434810"/>
                <a:gd name="connsiteX128" fmla="*/ 2151164 w 3799429"/>
                <a:gd name="connsiteY128" fmla="*/ 1019325 h 1434810"/>
                <a:gd name="connsiteX129" fmla="*/ 2151164 w 3799429"/>
                <a:gd name="connsiteY129" fmla="*/ 1034836 h 1434810"/>
                <a:gd name="connsiteX130" fmla="*/ 2248642 w 3799429"/>
                <a:gd name="connsiteY130" fmla="*/ 1034836 h 1434810"/>
                <a:gd name="connsiteX131" fmla="*/ 2248642 w 3799429"/>
                <a:gd name="connsiteY131" fmla="*/ 1052564 h 1434810"/>
                <a:gd name="connsiteX132" fmla="*/ 2270796 w 3799429"/>
                <a:gd name="connsiteY132" fmla="*/ 1052564 h 1434810"/>
                <a:gd name="connsiteX133" fmla="*/ 2270796 w 3799429"/>
                <a:gd name="connsiteY133" fmla="*/ 1068075 h 1434810"/>
                <a:gd name="connsiteX134" fmla="*/ 2292950 w 3799429"/>
                <a:gd name="connsiteY134" fmla="*/ 1068075 h 1434810"/>
                <a:gd name="connsiteX135" fmla="*/ 2292950 w 3799429"/>
                <a:gd name="connsiteY135" fmla="*/ 1085803 h 1434810"/>
                <a:gd name="connsiteX136" fmla="*/ 2301812 w 3799429"/>
                <a:gd name="connsiteY136" fmla="*/ 1085803 h 1434810"/>
                <a:gd name="connsiteX137" fmla="*/ 2301812 w 3799429"/>
                <a:gd name="connsiteY137" fmla="*/ 1101314 h 1434810"/>
                <a:gd name="connsiteX138" fmla="*/ 2315104 w 3799429"/>
                <a:gd name="connsiteY138" fmla="*/ 1101314 h 1434810"/>
                <a:gd name="connsiteX139" fmla="*/ 2319535 w 3799429"/>
                <a:gd name="connsiteY139" fmla="*/ 1101314 h 1434810"/>
                <a:gd name="connsiteX140" fmla="*/ 2319535 w 3799429"/>
                <a:gd name="connsiteY140" fmla="*/ 1120150 h 1434810"/>
                <a:gd name="connsiteX141" fmla="*/ 2323966 w 3799429"/>
                <a:gd name="connsiteY141" fmla="*/ 1120150 h 1434810"/>
                <a:gd name="connsiteX142" fmla="*/ 2323966 w 3799429"/>
                <a:gd name="connsiteY142" fmla="*/ 1137877 h 1434810"/>
                <a:gd name="connsiteX143" fmla="*/ 2328397 w 3799429"/>
                <a:gd name="connsiteY143" fmla="*/ 1137877 h 1434810"/>
                <a:gd name="connsiteX144" fmla="*/ 2337258 w 3799429"/>
                <a:gd name="connsiteY144" fmla="*/ 1137877 h 1434810"/>
                <a:gd name="connsiteX145" fmla="*/ 2346120 w 3799429"/>
                <a:gd name="connsiteY145" fmla="*/ 1137877 h 1434810"/>
                <a:gd name="connsiteX146" fmla="*/ 2346120 w 3799429"/>
                <a:gd name="connsiteY146" fmla="*/ 1157820 h 1434810"/>
                <a:gd name="connsiteX147" fmla="*/ 2349443 w 3799429"/>
                <a:gd name="connsiteY147" fmla="*/ 1157820 h 1434810"/>
                <a:gd name="connsiteX148" fmla="*/ 2349443 w 3799429"/>
                <a:gd name="connsiteY148" fmla="*/ 1178872 h 1434810"/>
                <a:gd name="connsiteX149" fmla="*/ 2353874 w 3799429"/>
                <a:gd name="connsiteY149" fmla="*/ 1178872 h 1434810"/>
                <a:gd name="connsiteX150" fmla="*/ 2420336 w 3799429"/>
                <a:gd name="connsiteY150" fmla="*/ 1178872 h 1434810"/>
                <a:gd name="connsiteX151" fmla="*/ 2655170 w 3799429"/>
                <a:gd name="connsiteY151" fmla="*/ 1178872 h 1434810"/>
                <a:gd name="connsiteX152" fmla="*/ 2664032 w 3799429"/>
                <a:gd name="connsiteY152" fmla="*/ 1178872 h 1434810"/>
                <a:gd name="connsiteX153" fmla="*/ 2677324 w 3799429"/>
                <a:gd name="connsiteY153" fmla="*/ 1178872 h 1434810"/>
                <a:gd name="connsiteX154" fmla="*/ 2681755 w 3799429"/>
                <a:gd name="connsiteY154" fmla="*/ 1178872 h 1434810"/>
                <a:gd name="connsiteX155" fmla="*/ 2689509 w 3799429"/>
                <a:gd name="connsiteY155" fmla="*/ 1178872 h 1434810"/>
                <a:gd name="connsiteX156" fmla="*/ 2690617 w 3799429"/>
                <a:gd name="connsiteY156" fmla="*/ 1178872 h 1434810"/>
                <a:gd name="connsiteX157" fmla="*/ 2695047 w 3799429"/>
                <a:gd name="connsiteY157" fmla="*/ 1178872 h 1434810"/>
                <a:gd name="connsiteX158" fmla="*/ 2695047 w 3799429"/>
                <a:gd name="connsiteY158" fmla="*/ 1206571 h 1434810"/>
                <a:gd name="connsiteX159" fmla="*/ 2699478 w 3799429"/>
                <a:gd name="connsiteY159" fmla="*/ 1206571 h 1434810"/>
                <a:gd name="connsiteX160" fmla="*/ 2712771 w 3799429"/>
                <a:gd name="connsiteY160" fmla="*/ 1206571 h 1434810"/>
                <a:gd name="connsiteX161" fmla="*/ 2717202 w 3799429"/>
                <a:gd name="connsiteY161" fmla="*/ 1206571 h 1434810"/>
                <a:gd name="connsiteX162" fmla="*/ 2721632 w 3799429"/>
                <a:gd name="connsiteY162" fmla="*/ 1206571 h 1434810"/>
                <a:gd name="connsiteX163" fmla="*/ 2721632 w 3799429"/>
                <a:gd name="connsiteY163" fmla="*/ 1249781 h 1434810"/>
                <a:gd name="connsiteX164" fmla="*/ 2774802 w 3799429"/>
                <a:gd name="connsiteY164" fmla="*/ 1249781 h 1434810"/>
                <a:gd name="connsiteX165" fmla="*/ 2942066 w 3799429"/>
                <a:gd name="connsiteY165" fmla="*/ 1249781 h 1434810"/>
                <a:gd name="connsiteX166" fmla="*/ 2958681 w 3799429"/>
                <a:gd name="connsiteY166" fmla="*/ 1249781 h 1434810"/>
                <a:gd name="connsiteX167" fmla="*/ 3030682 w 3799429"/>
                <a:gd name="connsiteY167" fmla="*/ 1249781 h 1434810"/>
                <a:gd name="connsiteX168" fmla="*/ 3043975 w 3799429"/>
                <a:gd name="connsiteY168" fmla="*/ 1249781 h 1434810"/>
                <a:gd name="connsiteX169" fmla="*/ 3066129 w 3799429"/>
                <a:gd name="connsiteY169" fmla="*/ 1249781 h 1434810"/>
                <a:gd name="connsiteX170" fmla="*/ 3074990 w 3799429"/>
                <a:gd name="connsiteY170" fmla="*/ 1249781 h 1434810"/>
                <a:gd name="connsiteX171" fmla="*/ 3110437 w 3799429"/>
                <a:gd name="connsiteY171" fmla="*/ 1249781 h 1434810"/>
                <a:gd name="connsiteX172" fmla="*/ 3226746 w 3799429"/>
                <a:gd name="connsiteY172" fmla="*/ 1249781 h 1434810"/>
                <a:gd name="connsiteX173" fmla="*/ 3406194 w 3799429"/>
                <a:gd name="connsiteY173" fmla="*/ 1249781 h 1434810"/>
                <a:gd name="connsiteX174" fmla="*/ 3468226 w 3799429"/>
                <a:gd name="connsiteY174" fmla="*/ 1249781 h 1434810"/>
                <a:gd name="connsiteX175" fmla="*/ 3468226 w 3799429"/>
                <a:gd name="connsiteY175" fmla="*/ 1434811 h 1434810"/>
                <a:gd name="connsiteX176" fmla="*/ 3495919 w 3799429"/>
                <a:gd name="connsiteY176" fmla="*/ 1434811 h 1434810"/>
                <a:gd name="connsiteX177" fmla="*/ 3617766 w 3799429"/>
                <a:gd name="connsiteY177" fmla="*/ 1434811 h 1434810"/>
                <a:gd name="connsiteX178" fmla="*/ 3766198 w 3799429"/>
                <a:gd name="connsiteY178" fmla="*/ 1434811 h 1434810"/>
                <a:gd name="connsiteX179" fmla="*/ 3799430 w 3799429"/>
                <a:gd name="connsiteY179" fmla="*/ 1434811 h 143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3799429" h="1434810">
                  <a:moveTo>
                    <a:pt x="0" y="0"/>
                  </a:moveTo>
                  <a:lnTo>
                    <a:pt x="0" y="0"/>
                  </a:lnTo>
                  <a:lnTo>
                    <a:pt x="4431" y="0"/>
                  </a:lnTo>
                  <a:lnTo>
                    <a:pt x="25477" y="0"/>
                  </a:lnTo>
                  <a:lnTo>
                    <a:pt x="25477" y="14403"/>
                  </a:lnTo>
                  <a:lnTo>
                    <a:pt x="93047" y="14403"/>
                  </a:lnTo>
                  <a:lnTo>
                    <a:pt x="93047" y="27699"/>
                  </a:lnTo>
                  <a:lnTo>
                    <a:pt x="180556" y="27699"/>
                  </a:lnTo>
                  <a:lnTo>
                    <a:pt x="189418" y="27699"/>
                  </a:lnTo>
                  <a:lnTo>
                    <a:pt x="189418" y="40994"/>
                  </a:lnTo>
                  <a:lnTo>
                    <a:pt x="198279" y="40994"/>
                  </a:lnTo>
                  <a:lnTo>
                    <a:pt x="198279" y="54290"/>
                  </a:lnTo>
                  <a:lnTo>
                    <a:pt x="202710" y="54290"/>
                  </a:lnTo>
                  <a:lnTo>
                    <a:pt x="202710" y="68694"/>
                  </a:lnTo>
                  <a:lnTo>
                    <a:pt x="268065" y="68694"/>
                  </a:lnTo>
                  <a:lnTo>
                    <a:pt x="309050" y="68694"/>
                  </a:lnTo>
                  <a:lnTo>
                    <a:pt x="309050" y="81989"/>
                  </a:lnTo>
                  <a:lnTo>
                    <a:pt x="344496" y="81989"/>
                  </a:lnTo>
                  <a:lnTo>
                    <a:pt x="344496" y="96393"/>
                  </a:lnTo>
                  <a:lnTo>
                    <a:pt x="353358" y="96393"/>
                  </a:lnTo>
                  <a:lnTo>
                    <a:pt x="353358" y="109688"/>
                  </a:lnTo>
                  <a:lnTo>
                    <a:pt x="362220" y="109688"/>
                  </a:lnTo>
                  <a:lnTo>
                    <a:pt x="366651" y="109688"/>
                  </a:lnTo>
                  <a:lnTo>
                    <a:pt x="366651" y="122984"/>
                  </a:lnTo>
                  <a:lnTo>
                    <a:pt x="374404" y="122984"/>
                  </a:lnTo>
                  <a:lnTo>
                    <a:pt x="471882" y="122984"/>
                  </a:lnTo>
                  <a:lnTo>
                    <a:pt x="494037" y="122984"/>
                  </a:lnTo>
                  <a:lnTo>
                    <a:pt x="494037" y="137387"/>
                  </a:lnTo>
                  <a:lnTo>
                    <a:pt x="537237" y="137387"/>
                  </a:lnTo>
                  <a:lnTo>
                    <a:pt x="542776" y="137387"/>
                  </a:lnTo>
                  <a:lnTo>
                    <a:pt x="542776" y="150683"/>
                  </a:lnTo>
                  <a:lnTo>
                    <a:pt x="556068" y="150683"/>
                  </a:lnTo>
                  <a:lnTo>
                    <a:pt x="556068" y="165086"/>
                  </a:lnTo>
                  <a:lnTo>
                    <a:pt x="560499" y="165086"/>
                  </a:lnTo>
                  <a:lnTo>
                    <a:pt x="560499" y="192785"/>
                  </a:lnTo>
                  <a:lnTo>
                    <a:pt x="573791" y="192785"/>
                  </a:lnTo>
                  <a:lnTo>
                    <a:pt x="587084" y="192785"/>
                  </a:lnTo>
                  <a:lnTo>
                    <a:pt x="591515" y="192785"/>
                  </a:lnTo>
                  <a:lnTo>
                    <a:pt x="591515" y="207189"/>
                  </a:lnTo>
                  <a:lnTo>
                    <a:pt x="662408" y="207189"/>
                  </a:lnTo>
                  <a:lnTo>
                    <a:pt x="662408" y="222700"/>
                  </a:lnTo>
                  <a:lnTo>
                    <a:pt x="693424" y="222700"/>
                  </a:lnTo>
                  <a:lnTo>
                    <a:pt x="693424" y="235996"/>
                  </a:lnTo>
                  <a:lnTo>
                    <a:pt x="711147" y="235996"/>
                  </a:lnTo>
                  <a:lnTo>
                    <a:pt x="711147" y="251507"/>
                  </a:lnTo>
                  <a:lnTo>
                    <a:pt x="746593" y="251507"/>
                  </a:lnTo>
                  <a:lnTo>
                    <a:pt x="746593" y="294718"/>
                  </a:lnTo>
                  <a:lnTo>
                    <a:pt x="751024" y="294718"/>
                  </a:lnTo>
                  <a:lnTo>
                    <a:pt x="751024" y="308013"/>
                  </a:lnTo>
                  <a:lnTo>
                    <a:pt x="755455" y="308013"/>
                  </a:lnTo>
                  <a:lnTo>
                    <a:pt x="759886" y="308013"/>
                  </a:lnTo>
                  <a:lnTo>
                    <a:pt x="764317" y="308013"/>
                  </a:lnTo>
                  <a:lnTo>
                    <a:pt x="764317" y="323525"/>
                  </a:lnTo>
                  <a:lnTo>
                    <a:pt x="767640" y="323525"/>
                  </a:lnTo>
                  <a:lnTo>
                    <a:pt x="767640" y="337928"/>
                  </a:lnTo>
                  <a:lnTo>
                    <a:pt x="806409" y="337928"/>
                  </a:lnTo>
                  <a:lnTo>
                    <a:pt x="816379" y="337928"/>
                  </a:lnTo>
                  <a:lnTo>
                    <a:pt x="816379" y="367843"/>
                  </a:lnTo>
                  <a:lnTo>
                    <a:pt x="963704" y="367843"/>
                  </a:lnTo>
                  <a:lnTo>
                    <a:pt x="963704" y="382247"/>
                  </a:lnTo>
                  <a:lnTo>
                    <a:pt x="971458" y="382247"/>
                  </a:lnTo>
                  <a:lnTo>
                    <a:pt x="971458" y="396650"/>
                  </a:lnTo>
                  <a:lnTo>
                    <a:pt x="989181" y="396650"/>
                  </a:lnTo>
                  <a:lnTo>
                    <a:pt x="993612" y="396650"/>
                  </a:lnTo>
                  <a:lnTo>
                    <a:pt x="998043" y="396650"/>
                  </a:lnTo>
                  <a:lnTo>
                    <a:pt x="998043" y="426565"/>
                  </a:lnTo>
                  <a:lnTo>
                    <a:pt x="1020197" y="426565"/>
                  </a:lnTo>
                  <a:lnTo>
                    <a:pt x="1024628" y="426565"/>
                  </a:lnTo>
                  <a:lnTo>
                    <a:pt x="1024628" y="532930"/>
                  </a:lnTo>
                  <a:lnTo>
                    <a:pt x="1029058" y="532930"/>
                  </a:lnTo>
                  <a:lnTo>
                    <a:pt x="1029058" y="563953"/>
                  </a:lnTo>
                  <a:lnTo>
                    <a:pt x="1042351" y="563953"/>
                  </a:lnTo>
                  <a:lnTo>
                    <a:pt x="1046782" y="563953"/>
                  </a:lnTo>
                  <a:lnTo>
                    <a:pt x="1046782" y="580572"/>
                  </a:lnTo>
                  <a:lnTo>
                    <a:pt x="1055643" y="580572"/>
                  </a:lnTo>
                  <a:lnTo>
                    <a:pt x="1055643" y="594976"/>
                  </a:lnTo>
                  <a:lnTo>
                    <a:pt x="1060074" y="594976"/>
                  </a:lnTo>
                  <a:lnTo>
                    <a:pt x="1060074" y="611595"/>
                  </a:lnTo>
                  <a:lnTo>
                    <a:pt x="1064505" y="611595"/>
                  </a:lnTo>
                  <a:lnTo>
                    <a:pt x="1075582" y="611595"/>
                  </a:lnTo>
                  <a:lnTo>
                    <a:pt x="1077797" y="611595"/>
                  </a:lnTo>
                  <a:lnTo>
                    <a:pt x="1077797" y="627107"/>
                  </a:lnTo>
                  <a:lnTo>
                    <a:pt x="1113244" y="627107"/>
                  </a:lnTo>
                  <a:lnTo>
                    <a:pt x="1113244" y="659237"/>
                  </a:lnTo>
                  <a:lnTo>
                    <a:pt x="1205184" y="659237"/>
                  </a:lnTo>
                  <a:lnTo>
                    <a:pt x="1205184" y="674749"/>
                  </a:lnTo>
                  <a:lnTo>
                    <a:pt x="1289369" y="674749"/>
                  </a:lnTo>
                  <a:lnTo>
                    <a:pt x="1289369" y="691368"/>
                  </a:lnTo>
                  <a:lnTo>
                    <a:pt x="1293800" y="691368"/>
                  </a:lnTo>
                  <a:lnTo>
                    <a:pt x="1293800" y="705772"/>
                  </a:lnTo>
                  <a:lnTo>
                    <a:pt x="1308200" y="705772"/>
                  </a:lnTo>
                  <a:lnTo>
                    <a:pt x="1308200" y="739011"/>
                  </a:lnTo>
                  <a:lnTo>
                    <a:pt x="1344754" y="739011"/>
                  </a:lnTo>
                  <a:lnTo>
                    <a:pt x="1466602" y="739011"/>
                  </a:lnTo>
                  <a:lnTo>
                    <a:pt x="1466602" y="754522"/>
                  </a:lnTo>
                  <a:lnTo>
                    <a:pt x="1493187" y="754522"/>
                  </a:lnTo>
                  <a:lnTo>
                    <a:pt x="1493187" y="771141"/>
                  </a:lnTo>
                  <a:lnTo>
                    <a:pt x="1562972" y="771141"/>
                  </a:lnTo>
                  <a:lnTo>
                    <a:pt x="1562972" y="785545"/>
                  </a:lnTo>
                  <a:lnTo>
                    <a:pt x="1572942" y="785545"/>
                  </a:lnTo>
                  <a:lnTo>
                    <a:pt x="1572942" y="802164"/>
                  </a:lnTo>
                  <a:lnTo>
                    <a:pt x="1598419" y="802164"/>
                  </a:lnTo>
                  <a:lnTo>
                    <a:pt x="1602850" y="802164"/>
                  </a:lnTo>
                  <a:lnTo>
                    <a:pt x="1602850" y="818784"/>
                  </a:lnTo>
                  <a:lnTo>
                    <a:pt x="1613927" y="818784"/>
                  </a:lnTo>
                  <a:lnTo>
                    <a:pt x="1647158" y="818784"/>
                  </a:lnTo>
                  <a:lnTo>
                    <a:pt x="1656020" y="818784"/>
                  </a:lnTo>
                  <a:lnTo>
                    <a:pt x="1656020" y="835403"/>
                  </a:lnTo>
                  <a:lnTo>
                    <a:pt x="1815529" y="835403"/>
                  </a:lnTo>
                  <a:lnTo>
                    <a:pt x="1815529" y="852023"/>
                  </a:lnTo>
                  <a:lnTo>
                    <a:pt x="1868699" y="852023"/>
                  </a:lnTo>
                  <a:lnTo>
                    <a:pt x="1868699" y="867534"/>
                  </a:lnTo>
                  <a:lnTo>
                    <a:pt x="1881991" y="867534"/>
                  </a:lnTo>
                  <a:lnTo>
                    <a:pt x="1890853" y="867534"/>
                  </a:lnTo>
                  <a:lnTo>
                    <a:pt x="1890853" y="884154"/>
                  </a:lnTo>
                  <a:lnTo>
                    <a:pt x="1899715" y="884154"/>
                  </a:lnTo>
                  <a:lnTo>
                    <a:pt x="1899715" y="900773"/>
                  </a:lnTo>
                  <a:lnTo>
                    <a:pt x="1913007" y="900773"/>
                  </a:lnTo>
                  <a:lnTo>
                    <a:pt x="1921869" y="900773"/>
                  </a:lnTo>
                  <a:lnTo>
                    <a:pt x="1921869" y="917392"/>
                  </a:lnTo>
                  <a:lnTo>
                    <a:pt x="1952885" y="917392"/>
                  </a:lnTo>
                  <a:lnTo>
                    <a:pt x="1952885" y="968359"/>
                  </a:lnTo>
                  <a:lnTo>
                    <a:pt x="1956208" y="968359"/>
                  </a:lnTo>
                  <a:lnTo>
                    <a:pt x="1956208" y="983870"/>
                  </a:lnTo>
                  <a:lnTo>
                    <a:pt x="1960639" y="983870"/>
                  </a:lnTo>
                  <a:lnTo>
                    <a:pt x="1960639" y="1001598"/>
                  </a:lnTo>
                  <a:lnTo>
                    <a:pt x="1983900" y="1001598"/>
                  </a:lnTo>
                  <a:lnTo>
                    <a:pt x="1983900" y="1019325"/>
                  </a:lnTo>
                  <a:lnTo>
                    <a:pt x="2151164" y="1019325"/>
                  </a:lnTo>
                  <a:lnTo>
                    <a:pt x="2151164" y="1034836"/>
                  </a:lnTo>
                  <a:lnTo>
                    <a:pt x="2248642" y="1034836"/>
                  </a:lnTo>
                  <a:lnTo>
                    <a:pt x="2248642" y="1052564"/>
                  </a:lnTo>
                  <a:lnTo>
                    <a:pt x="2270796" y="1052564"/>
                  </a:lnTo>
                  <a:lnTo>
                    <a:pt x="2270796" y="1068075"/>
                  </a:lnTo>
                  <a:lnTo>
                    <a:pt x="2292950" y="1068075"/>
                  </a:lnTo>
                  <a:lnTo>
                    <a:pt x="2292950" y="1085803"/>
                  </a:lnTo>
                  <a:lnTo>
                    <a:pt x="2301812" y="1085803"/>
                  </a:lnTo>
                  <a:lnTo>
                    <a:pt x="2301812" y="1101314"/>
                  </a:lnTo>
                  <a:lnTo>
                    <a:pt x="2315104" y="1101314"/>
                  </a:lnTo>
                  <a:lnTo>
                    <a:pt x="2319535" y="1101314"/>
                  </a:lnTo>
                  <a:lnTo>
                    <a:pt x="2319535" y="1120150"/>
                  </a:lnTo>
                  <a:lnTo>
                    <a:pt x="2323966" y="1120150"/>
                  </a:lnTo>
                  <a:lnTo>
                    <a:pt x="2323966" y="1137877"/>
                  </a:lnTo>
                  <a:lnTo>
                    <a:pt x="2328397" y="1137877"/>
                  </a:lnTo>
                  <a:lnTo>
                    <a:pt x="2337258" y="1137877"/>
                  </a:lnTo>
                  <a:lnTo>
                    <a:pt x="2346120" y="1137877"/>
                  </a:lnTo>
                  <a:lnTo>
                    <a:pt x="2346120" y="1157820"/>
                  </a:lnTo>
                  <a:lnTo>
                    <a:pt x="2349443" y="1157820"/>
                  </a:lnTo>
                  <a:lnTo>
                    <a:pt x="2349443" y="1178872"/>
                  </a:lnTo>
                  <a:lnTo>
                    <a:pt x="2353874" y="1178872"/>
                  </a:lnTo>
                  <a:lnTo>
                    <a:pt x="2420336" y="1178872"/>
                  </a:lnTo>
                  <a:lnTo>
                    <a:pt x="2655170" y="1178872"/>
                  </a:lnTo>
                  <a:lnTo>
                    <a:pt x="2664032" y="1178872"/>
                  </a:lnTo>
                  <a:lnTo>
                    <a:pt x="2677324" y="1178872"/>
                  </a:lnTo>
                  <a:lnTo>
                    <a:pt x="2681755" y="1178872"/>
                  </a:lnTo>
                  <a:lnTo>
                    <a:pt x="2689509" y="1178872"/>
                  </a:lnTo>
                  <a:lnTo>
                    <a:pt x="2690617" y="1178872"/>
                  </a:lnTo>
                  <a:lnTo>
                    <a:pt x="2695047" y="1178872"/>
                  </a:lnTo>
                  <a:lnTo>
                    <a:pt x="2695047" y="1206571"/>
                  </a:lnTo>
                  <a:lnTo>
                    <a:pt x="2699478" y="1206571"/>
                  </a:lnTo>
                  <a:lnTo>
                    <a:pt x="2712771" y="1206571"/>
                  </a:lnTo>
                  <a:lnTo>
                    <a:pt x="2717202" y="1206571"/>
                  </a:lnTo>
                  <a:lnTo>
                    <a:pt x="2721632" y="1206571"/>
                  </a:lnTo>
                  <a:lnTo>
                    <a:pt x="2721632" y="1249781"/>
                  </a:lnTo>
                  <a:lnTo>
                    <a:pt x="2774802" y="1249781"/>
                  </a:lnTo>
                  <a:lnTo>
                    <a:pt x="2942066" y="1249781"/>
                  </a:lnTo>
                  <a:lnTo>
                    <a:pt x="2958681" y="1249781"/>
                  </a:lnTo>
                  <a:lnTo>
                    <a:pt x="3030682" y="1249781"/>
                  </a:lnTo>
                  <a:lnTo>
                    <a:pt x="3043975" y="1249781"/>
                  </a:lnTo>
                  <a:lnTo>
                    <a:pt x="3066129" y="1249781"/>
                  </a:lnTo>
                  <a:lnTo>
                    <a:pt x="3074990" y="1249781"/>
                  </a:lnTo>
                  <a:lnTo>
                    <a:pt x="3110437" y="1249781"/>
                  </a:lnTo>
                  <a:lnTo>
                    <a:pt x="3226746" y="1249781"/>
                  </a:lnTo>
                  <a:lnTo>
                    <a:pt x="3406194" y="1249781"/>
                  </a:lnTo>
                  <a:lnTo>
                    <a:pt x="3468226" y="1249781"/>
                  </a:lnTo>
                  <a:lnTo>
                    <a:pt x="3468226" y="1434811"/>
                  </a:lnTo>
                  <a:lnTo>
                    <a:pt x="3495919" y="1434811"/>
                  </a:lnTo>
                  <a:lnTo>
                    <a:pt x="3617766" y="1434811"/>
                  </a:lnTo>
                  <a:lnTo>
                    <a:pt x="3766198" y="1434811"/>
                  </a:lnTo>
                  <a:lnTo>
                    <a:pt x="3799430" y="1434811"/>
                  </a:lnTo>
                </a:path>
              </a:pathLst>
            </a:custGeom>
            <a:noFill/>
            <a:ln w="28575" cap="flat">
              <a:solidFill>
                <a:schemeClr val="accent5"/>
              </a:solid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72" name="Freeform 5">
              <a:extLst>
                <a:ext uri="{FF2B5EF4-FFF2-40B4-BE49-F238E27FC236}">
                  <a16:creationId xmlns:a16="http://schemas.microsoft.com/office/drawing/2014/main" id="{EA7827FB-D4D8-1175-BD20-9900306C388E}"/>
                </a:ext>
              </a:extLst>
            </p:cNvPr>
            <p:cNvSpPr/>
            <p:nvPr/>
          </p:nvSpPr>
          <p:spPr>
            <a:xfrm>
              <a:off x="10013299" y="1546536"/>
              <a:ext cx="7040762" cy="3101098"/>
            </a:xfrm>
            <a:custGeom>
              <a:avLst/>
              <a:gdLst>
                <a:gd name="connsiteX0" fmla="*/ 0 w 3499241"/>
                <a:gd name="connsiteY0" fmla="*/ 0 h 1538959"/>
                <a:gd name="connsiteX1" fmla="*/ 0 w 3499241"/>
                <a:gd name="connsiteY1" fmla="*/ 0 h 1538959"/>
                <a:gd name="connsiteX2" fmla="*/ 4431 w 3499241"/>
                <a:gd name="connsiteY2" fmla="*/ 0 h 1538959"/>
                <a:gd name="connsiteX3" fmla="*/ 184987 w 3499241"/>
                <a:gd name="connsiteY3" fmla="*/ 0 h 1538959"/>
                <a:gd name="connsiteX4" fmla="*/ 220433 w 3499241"/>
                <a:gd name="connsiteY4" fmla="*/ 0 h 1538959"/>
                <a:gd name="connsiteX5" fmla="*/ 220433 w 3499241"/>
                <a:gd name="connsiteY5" fmla="*/ 26591 h 1538959"/>
                <a:gd name="connsiteX6" fmla="*/ 268065 w 3499241"/>
                <a:gd name="connsiteY6" fmla="*/ 26591 h 1538959"/>
                <a:gd name="connsiteX7" fmla="*/ 313481 w 3499241"/>
                <a:gd name="connsiteY7" fmla="*/ 26591 h 1538959"/>
                <a:gd name="connsiteX8" fmla="*/ 313481 w 3499241"/>
                <a:gd name="connsiteY8" fmla="*/ 50966 h 1538959"/>
                <a:gd name="connsiteX9" fmla="*/ 322342 w 3499241"/>
                <a:gd name="connsiteY9" fmla="*/ 50966 h 1538959"/>
                <a:gd name="connsiteX10" fmla="*/ 348927 w 3499241"/>
                <a:gd name="connsiteY10" fmla="*/ 50966 h 1538959"/>
                <a:gd name="connsiteX11" fmla="*/ 348927 w 3499241"/>
                <a:gd name="connsiteY11" fmla="*/ 76449 h 1538959"/>
                <a:gd name="connsiteX12" fmla="*/ 371081 w 3499241"/>
                <a:gd name="connsiteY12" fmla="*/ 76449 h 1538959"/>
                <a:gd name="connsiteX13" fmla="*/ 371081 w 3499241"/>
                <a:gd name="connsiteY13" fmla="*/ 101932 h 1538959"/>
                <a:gd name="connsiteX14" fmla="*/ 388805 w 3499241"/>
                <a:gd name="connsiteY14" fmla="*/ 101932 h 1538959"/>
                <a:gd name="connsiteX15" fmla="*/ 388805 w 3499241"/>
                <a:gd name="connsiteY15" fmla="*/ 127416 h 1538959"/>
                <a:gd name="connsiteX16" fmla="*/ 481852 w 3499241"/>
                <a:gd name="connsiteY16" fmla="*/ 127416 h 1538959"/>
                <a:gd name="connsiteX17" fmla="*/ 537237 w 3499241"/>
                <a:gd name="connsiteY17" fmla="*/ 127416 h 1538959"/>
                <a:gd name="connsiteX18" fmla="*/ 542776 w 3499241"/>
                <a:gd name="connsiteY18" fmla="*/ 127416 h 1538959"/>
                <a:gd name="connsiteX19" fmla="*/ 542776 w 3499241"/>
                <a:gd name="connsiteY19" fmla="*/ 152899 h 1538959"/>
                <a:gd name="connsiteX20" fmla="*/ 560499 w 3499241"/>
                <a:gd name="connsiteY20" fmla="*/ 152899 h 1538959"/>
                <a:gd name="connsiteX21" fmla="*/ 560499 w 3499241"/>
                <a:gd name="connsiteY21" fmla="*/ 179490 h 1538959"/>
                <a:gd name="connsiteX22" fmla="*/ 591515 w 3499241"/>
                <a:gd name="connsiteY22" fmla="*/ 179490 h 1538959"/>
                <a:gd name="connsiteX23" fmla="*/ 720009 w 3499241"/>
                <a:gd name="connsiteY23" fmla="*/ 179490 h 1538959"/>
                <a:gd name="connsiteX24" fmla="*/ 720009 w 3499241"/>
                <a:gd name="connsiteY24" fmla="*/ 204973 h 1538959"/>
                <a:gd name="connsiteX25" fmla="*/ 724439 w 3499241"/>
                <a:gd name="connsiteY25" fmla="*/ 204973 h 1538959"/>
                <a:gd name="connsiteX26" fmla="*/ 724439 w 3499241"/>
                <a:gd name="connsiteY26" fmla="*/ 231564 h 1538959"/>
                <a:gd name="connsiteX27" fmla="*/ 737732 w 3499241"/>
                <a:gd name="connsiteY27" fmla="*/ 231564 h 1538959"/>
                <a:gd name="connsiteX28" fmla="*/ 742163 w 3499241"/>
                <a:gd name="connsiteY28" fmla="*/ 231564 h 1538959"/>
                <a:gd name="connsiteX29" fmla="*/ 742163 w 3499241"/>
                <a:gd name="connsiteY29" fmla="*/ 259263 h 1538959"/>
                <a:gd name="connsiteX30" fmla="*/ 746593 w 3499241"/>
                <a:gd name="connsiteY30" fmla="*/ 259263 h 1538959"/>
                <a:gd name="connsiteX31" fmla="*/ 746593 w 3499241"/>
                <a:gd name="connsiteY31" fmla="*/ 367843 h 1538959"/>
                <a:gd name="connsiteX32" fmla="*/ 751024 w 3499241"/>
                <a:gd name="connsiteY32" fmla="*/ 367843 h 1538959"/>
                <a:gd name="connsiteX33" fmla="*/ 751024 w 3499241"/>
                <a:gd name="connsiteY33" fmla="*/ 394434 h 1538959"/>
                <a:gd name="connsiteX34" fmla="*/ 759886 w 3499241"/>
                <a:gd name="connsiteY34" fmla="*/ 394434 h 1538959"/>
                <a:gd name="connsiteX35" fmla="*/ 759886 w 3499241"/>
                <a:gd name="connsiteY35" fmla="*/ 423241 h 1538959"/>
                <a:gd name="connsiteX36" fmla="*/ 764317 w 3499241"/>
                <a:gd name="connsiteY36" fmla="*/ 423241 h 1538959"/>
                <a:gd name="connsiteX37" fmla="*/ 764317 w 3499241"/>
                <a:gd name="connsiteY37" fmla="*/ 449832 h 1538959"/>
                <a:gd name="connsiteX38" fmla="*/ 772071 w 3499241"/>
                <a:gd name="connsiteY38" fmla="*/ 449832 h 1538959"/>
                <a:gd name="connsiteX39" fmla="*/ 772071 w 3499241"/>
                <a:gd name="connsiteY39" fmla="*/ 476424 h 1538959"/>
                <a:gd name="connsiteX40" fmla="*/ 806409 w 3499241"/>
                <a:gd name="connsiteY40" fmla="*/ 476424 h 1538959"/>
                <a:gd name="connsiteX41" fmla="*/ 820810 w 3499241"/>
                <a:gd name="connsiteY41" fmla="*/ 476424 h 1538959"/>
                <a:gd name="connsiteX42" fmla="*/ 820810 w 3499241"/>
                <a:gd name="connsiteY42" fmla="*/ 504123 h 1538959"/>
                <a:gd name="connsiteX43" fmla="*/ 860687 w 3499241"/>
                <a:gd name="connsiteY43" fmla="*/ 504123 h 1538959"/>
                <a:gd name="connsiteX44" fmla="*/ 914965 w 3499241"/>
                <a:gd name="connsiteY44" fmla="*/ 504123 h 1538959"/>
                <a:gd name="connsiteX45" fmla="*/ 914965 w 3499241"/>
                <a:gd name="connsiteY45" fmla="*/ 531822 h 1538959"/>
                <a:gd name="connsiteX46" fmla="*/ 927149 w 3499241"/>
                <a:gd name="connsiteY46" fmla="*/ 531822 h 1538959"/>
                <a:gd name="connsiteX47" fmla="*/ 927149 w 3499241"/>
                <a:gd name="connsiteY47" fmla="*/ 559521 h 1538959"/>
                <a:gd name="connsiteX48" fmla="*/ 993612 w 3499241"/>
                <a:gd name="connsiteY48" fmla="*/ 559521 h 1538959"/>
                <a:gd name="connsiteX49" fmla="*/ 993612 w 3499241"/>
                <a:gd name="connsiteY49" fmla="*/ 614919 h 1538959"/>
                <a:gd name="connsiteX50" fmla="*/ 1015766 w 3499241"/>
                <a:gd name="connsiteY50" fmla="*/ 614919 h 1538959"/>
                <a:gd name="connsiteX51" fmla="*/ 1015766 w 3499241"/>
                <a:gd name="connsiteY51" fmla="*/ 642618 h 1538959"/>
                <a:gd name="connsiteX52" fmla="*/ 1020197 w 3499241"/>
                <a:gd name="connsiteY52" fmla="*/ 642618 h 1538959"/>
                <a:gd name="connsiteX53" fmla="*/ 1020197 w 3499241"/>
                <a:gd name="connsiteY53" fmla="*/ 725715 h 1538959"/>
                <a:gd name="connsiteX54" fmla="*/ 1024628 w 3499241"/>
                <a:gd name="connsiteY54" fmla="*/ 725715 h 1538959"/>
                <a:gd name="connsiteX55" fmla="*/ 1024628 w 3499241"/>
                <a:gd name="connsiteY55" fmla="*/ 753414 h 1538959"/>
                <a:gd name="connsiteX56" fmla="*/ 1037920 w 3499241"/>
                <a:gd name="connsiteY56" fmla="*/ 753414 h 1538959"/>
                <a:gd name="connsiteX57" fmla="*/ 1037920 w 3499241"/>
                <a:gd name="connsiteY57" fmla="*/ 808812 h 1538959"/>
                <a:gd name="connsiteX58" fmla="*/ 1046782 w 3499241"/>
                <a:gd name="connsiteY58" fmla="*/ 808812 h 1538959"/>
                <a:gd name="connsiteX59" fmla="*/ 1046782 w 3499241"/>
                <a:gd name="connsiteY59" fmla="*/ 836511 h 1538959"/>
                <a:gd name="connsiteX60" fmla="*/ 1055643 w 3499241"/>
                <a:gd name="connsiteY60" fmla="*/ 836511 h 1538959"/>
                <a:gd name="connsiteX61" fmla="*/ 1055643 w 3499241"/>
                <a:gd name="connsiteY61" fmla="*/ 891909 h 1538959"/>
                <a:gd name="connsiteX62" fmla="*/ 1064505 w 3499241"/>
                <a:gd name="connsiteY62" fmla="*/ 891909 h 1538959"/>
                <a:gd name="connsiteX63" fmla="*/ 1075582 w 3499241"/>
                <a:gd name="connsiteY63" fmla="*/ 891909 h 1538959"/>
                <a:gd name="connsiteX64" fmla="*/ 1117675 w 3499241"/>
                <a:gd name="connsiteY64" fmla="*/ 891909 h 1538959"/>
                <a:gd name="connsiteX65" fmla="*/ 1117675 w 3499241"/>
                <a:gd name="connsiteY65" fmla="*/ 920716 h 1538959"/>
                <a:gd name="connsiteX66" fmla="*/ 1148690 w 3499241"/>
                <a:gd name="connsiteY66" fmla="*/ 920716 h 1538959"/>
                <a:gd name="connsiteX67" fmla="*/ 1148690 w 3499241"/>
                <a:gd name="connsiteY67" fmla="*/ 948416 h 1538959"/>
                <a:gd name="connsiteX68" fmla="*/ 1237307 w 3499241"/>
                <a:gd name="connsiteY68" fmla="*/ 948416 h 1538959"/>
                <a:gd name="connsiteX69" fmla="*/ 1280508 w 3499241"/>
                <a:gd name="connsiteY69" fmla="*/ 948416 h 1538959"/>
                <a:gd name="connsiteX70" fmla="*/ 1280508 w 3499241"/>
                <a:gd name="connsiteY70" fmla="*/ 979438 h 1538959"/>
                <a:gd name="connsiteX71" fmla="*/ 1302662 w 3499241"/>
                <a:gd name="connsiteY71" fmla="*/ 979438 h 1538959"/>
                <a:gd name="connsiteX72" fmla="*/ 1302662 w 3499241"/>
                <a:gd name="connsiteY72" fmla="*/ 1008245 h 1538959"/>
                <a:gd name="connsiteX73" fmla="*/ 1308200 w 3499241"/>
                <a:gd name="connsiteY73" fmla="*/ 1008245 h 1538959"/>
                <a:gd name="connsiteX74" fmla="*/ 1308200 w 3499241"/>
                <a:gd name="connsiteY74" fmla="*/ 1038160 h 1538959"/>
                <a:gd name="connsiteX75" fmla="*/ 1312631 w 3499241"/>
                <a:gd name="connsiteY75" fmla="*/ 1038160 h 1538959"/>
                <a:gd name="connsiteX76" fmla="*/ 1312631 w 3499241"/>
                <a:gd name="connsiteY76" fmla="*/ 1096882 h 1538959"/>
                <a:gd name="connsiteX77" fmla="*/ 1317062 w 3499241"/>
                <a:gd name="connsiteY77" fmla="*/ 1096882 h 1538959"/>
                <a:gd name="connsiteX78" fmla="*/ 1317062 w 3499241"/>
                <a:gd name="connsiteY78" fmla="*/ 1126797 h 1538959"/>
                <a:gd name="connsiteX79" fmla="*/ 1320385 w 3499241"/>
                <a:gd name="connsiteY79" fmla="*/ 1126797 h 1538959"/>
                <a:gd name="connsiteX80" fmla="*/ 1320385 w 3499241"/>
                <a:gd name="connsiteY80" fmla="*/ 1155604 h 1538959"/>
                <a:gd name="connsiteX81" fmla="*/ 1344754 w 3499241"/>
                <a:gd name="connsiteY81" fmla="*/ 1155604 h 1538959"/>
                <a:gd name="connsiteX82" fmla="*/ 1417863 w 3499241"/>
                <a:gd name="connsiteY82" fmla="*/ 1155604 h 1538959"/>
                <a:gd name="connsiteX83" fmla="*/ 1417863 w 3499241"/>
                <a:gd name="connsiteY83" fmla="*/ 1185519 h 1538959"/>
                <a:gd name="connsiteX84" fmla="*/ 1577372 w 3499241"/>
                <a:gd name="connsiteY84" fmla="*/ 1185519 h 1538959"/>
                <a:gd name="connsiteX85" fmla="*/ 1577372 w 3499241"/>
                <a:gd name="connsiteY85" fmla="*/ 1215434 h 1538959"/>
                <a:gd name="connsiteX86" fmla="*/ 1586234 w 3499241"/>
                <a:gd name="connsiteY86" fmla="*/ 1215434 h 1538959"/>
                <a:gd name="connsiteX87" fmla="*/ 1586234 w 3499241"/>
                <a:gd name="connsiteY87" fmla="*/ 1245349 h 1538959"/>
                <a:gd name="connsiteX88" fmla="*/ 1613927 w 3499241"/>
                <a:gd name="connsiteY88" fmla="*/ 1245349 h 1538959"/>
                <a:gd name="connsiteX89" fmla="*/ 1837683 w 3499241"/>
                <a:gd name="connsiteY89" fmla="*/ 1245349 h 1538959"/>
                <a:gd name="connsiteX90" fmla="*/ 1881991 w 3499241"/>
                <a:gd name="connsiteY90" fmla="*/ 1245349 h 1538959"/>
                <a:gd name="connsiteX91" fmla="*/ 1935161 w 3499241"/>
                <a:gd name="connsiteY91" fmla="*/ 1245349 h 1538959"/>
                <a:gd name="connsiteX92" fmla="*/ 1935161 w 3499241"/>
                <a:gd name="connsiteY92" fmla="*/ 1276372 h 1538959"/>
                <a:gd name="connsiteX93" fmla="*/ 1939592 w 3499241"/>
                <a:gd name="connsiteY93" fmla="*/ 1276372 h 1538959"/>
                <a:gd name="connsiteX94" fmla="*/ 1939592 w 3499241"/>
                <a:gd name="connsiteY94" fmla="*/ 1307395 h 1538959"/>
                <a:gd name="connsiteX95" fmla="*/ 1944023 w 3499241"/>
                <a:gd name="connsiteY95" fmla="*/ 1307395 h 1538959"/>
                <a:gd name="connsiteX96" fmla="*/ 1944023 w 3499241"/>
                <a:gd name="connsiteY96" fmla="*/ 1338418 h 1538959"/>
                <a:gd name="connsiteX97" fmla="*/ 1948454 w 3499241"/>
                <a:gd name="connsiteY97" fmla="*/ 1338418 h 1538959"/>
                <a:gd name="connsiteX98" fmla="*/ 1948454 w 3499241"/>
                <a:gd name="connsiteY98" fmla="*/ 1370549 h 1538959"/>
                <a:gd name="connsiteX99" fmla="*/ 1992762 w 3499241"/>
                <a:gd name="connsiteY99" fmla="*/ 1370549 h 1538959"/>
                <a:gd name="connsiteX100" fmla="*/ 1992762 w 3499241"/>
                <a:gd name="connsiteY100" fmla="*/ 1400464 h 1538959"/>
                <a:gd name="connsiteX101" fmla="*/ 2151164 w 3499241"/>
                <a:gd name="connsiteY101" fmla="*/ 1400464 h 1538959"/>
                <a:gd name="connsiteX102" fmla="*/ 2235350 w 3499241"/>
                <a:gd name="connsiteY102" fmla="*/ 1400464 h 1538959"/>
                <a:gd name="connsiteX103" fmla="*/ 2301812 w 3499241"/>
                <a:gd name="connsiteY103" fmla="*/ 1400464 h 1538959"/>
                <a:gd name="connsiteX104" fmla="*/ 2301812 w 3499241"/>
                <a:gd name="connsiteY104" fmla="*/ 1434811 h 1538959"/>
                <a:gd name="connsiteX105" fmla="*/ 2309566 w 3499241"/>
                <a:gd name="connsiteY105" fmla="*/ 1434811 h 1538959"/>
                <a:gd name="connsiteX106" fmla="*/ 2323966 w 3499241"/>
                <a:gd name="connsiteY106" fmla="*/ 1434811 h 1538959"/>
                <a:gd name="connsiteX107" fmla="*/ 2323966 w 3499241"/>
                <a:gd name="connsiteY107" fmla="*/ 1471373 h 1538959"/>
                <a:gd name="connsiteX108" fmla="*/ 2420336 w 3499241"/>
                <a:gd name="connsiteY108" fmla="*/ 1471373 h 1538959"/>
                <a:gd name="connsiteX109" fmla="*/ 2492337 w 3499241"/>
                <a:gd name="connsiteY109" fmla="*/ 1471373 h 1538959"/>
                <a:gd name="connsiteX110" fmla="*/ 2513384 w 3499241"/>
                <a:gd name="connsiteY110" fmla="*/ 1471373 h 1538959"/>
                <a:gd name="connsiteX111" fmla="*/ 2668462 w 3499241"/>
                <a:gd name="connsiteY111" fmla="*/ 1471373 h 1538959"/>
                <a:gd name="connsiteX112" fmla="*/ 2681755 w 3499241"/>
                <a:gd name="connsiteY112" fmla="*/ 1471373 h 1538959"/>
                <a:gd name="connsiteX113" fmla="*/ 2689509 w 3499241"/>
                <a:gd name="connsiteY113" fmla="*/ 1471373 h 1538959"/>
                <a:gd name="connsiteX114" fmla="*/ 2757079 w 3499241"/>
                <a:gd name="connsiteY114" fmla="*/ 1471373 h 1538959"/>
                <a:gd name="connsiteX115" fmla="*/ 2757079 w 3499241"/>
                <a:gd name="connsiteY115" fmla="*/ 1538959 h 1538959"/>
                <a:gd name="connsiteX116" fmla="*/ 2958681 w 3499241"/>
                <a:gd name="connsiteY116" fmla="*/ 1538959 h 1538959"/>
                <a:gd name="connsiteX117" fmla="*/ 3043975 w 3499241"/>
                <a:gd name="connsiteY117" fmla="*/ 1538959 h 1538959"/>
                <a:gd name="connsiteX118" fmla="*/ 3061698 w 3499241"/>
                <a:gd name="connsiteY118" fmla="*/ 1538959 h 1538959"/>
                <a:gd name="connsiteX119" fmla="*/ 3066129 w 3499241"/>
                <a:gd name="connsiteY119" fmla="*/ 1538959 h 1538959"/>
                <a:gd name="connsiteX120" fmla="*/ 3226746 w 3499241"/>
                <a:gd name="connsiteY120" fmla="*/ 1538959 h 1538959"/>
                <a:gd name="connsiteX121" fmla="*/ 3495919 w 3499241"/>
                <a:gd name="connsiteY121" fmla="*/ 1538959 h 1538959"/>
                <a:gd name="connsiteX122" fmla="*/ 3499242 w 3499241"/>
                <a:gd name="connsiteY122" fmla="*/ 1538959 h 153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499241" h="1538959">
                  <a:moveTo>
                    <a:pt x="0" y="0"/>
                  </a:moveTo>
                  <a:lnTo>
                    <a:pt x="0" y="0"/>
                  </a:lnTo>
                  <a:lnTo>
                    <a:pt x="4431" y="0"/>
                  </a:lnTo>
                  <a:lnTo>
                    <a:pt x="184987" y="0"/>
                  </a:lnTo>
                  <a:lnTo>
                    <a:pt x="220433" y="0"/>
                  </a:lnTo>
                  <a:lnTo>
                    <a:pt x="220433" y="26591"/>
                  </a:lnTo>
                  <a:lnTo>
                    <a:pt x="268065" y="26591"/>
                  </a:lnTo>
                  <a:lnTo>
                    <a:pt x="313481" y="26591"/>
                  </a:lnTo>
                  <a:lnTo>
                    <a:pt x="313481" y="50966"/>
                  </a:lnTo>
                  <a:lnTo>
                    <a:pt x="322342" y="50966"/>
                  </a:lnTo>
                  <a:lnTo>
                    <a:pt x="348927" y="50966"/>
                  </a:lnTo>
                  <a:lnTo>
                    <a:pt x="348927" y="76449"/>
                  </a:lnTo>
                  <a:lnTo>
                    <a:pt x="371081" y="76449"/>
                  </a:lnTo>
                  <a:lnTo>
                    <a:pt x="371081" y="101932"/>
                  </a:lnTo>
                  <a:lnTo>
                    <a:pt x="388805" y="101932"/>
                  </a:lnTo>
                  <a:lnTo>
                    <a:pt x="388805" y="127416"/>
                  </a:lnTo>
                  <a:lnTo>
                    <a:pt x="481852" y="127416"/>
                  </a:lnTo>
                  <a:lnTo>
                    <a:pt x="537237" y="127416"/>
                  </a:lnTo>
                  <a:lnTo>
                    <a:pt x="542776" y="127416"/>
                  </a:lnTo>
                  <a:lnTo>
                    <a:pt x="542776" y="152899"/>
                  </a:lnTo>
                  <a:lnTo>
                    <a:pt x="560499" y="152899"/>
                  </a:lnTo>
                  <a:lnTo>
                    <a:pt x="560499" y="179490"/>
                  </a:lnTo>
                  <a:lnTo>
                    <a:pt x="591515" y="179490"/>
                  </a:lnTo>
                  <a:lnTo>
                    <a:pt x="720009" y="179490"/>
                  </a:lnTo>
                  <a:lnTo>
                    <a:pt x="720009" y="204973"/>
                  </a:lnTo>
                  <a:lnTo>
                    <a:pt x="724439" y="204973"/>
                  </a:lnTo>
                  <a:lnTo>
                    <a:pt x="724439" y="231564"/>
                  </a:lnTo>
                  <a:lnTo>
                    <a:pt x="737732" y="231564"/>
                  </a:lnTo>
                  <a:lnTo>
                    <a:pt x="742163" y="231564"/>
                  </a:lnTo>
                  <a:lnTo>
                    <a:pt x="742163" y="259263"/>
                  </a:lnTo>
                  <a:lnTo>
                    <a:pt x="746593" y="259263"/>
                  </a:lnTo>
                  <a:lnTo>
                    <a:pt x="746593" y="367843"/>
                  </a:lnTo>
                  <a:lnTo>
                    <a:pt x="751024" y="367843"/>
                  </a:lnTo>
                  <a:lnTo>
                    <a:pt x="751024" y="394434"/>
                  </a:lnTo>
                  <a:lnTo>
                    <a:pt x="759886" y="394434"/>
                  </a:lnTo>
                  <a:lnTo>
                    <a:pt x="759886" y="423241"/>
                  </a:lnTo>
                  <a:lnTo>
                    <a:pt x="764317" y="423241"/>
                  </a:lnTo>
                  <a:lnTo>
                    <a:pt x="764317" y="449832"/>
                  </a:lnTo>
                  <a:lnTo>
                    <a:pt x="772071" y="449832"/>
                  </a:lnTo>
                  <a:lnTo>
                    <a:pt x="772071" y="476424"/>
                  </a:lnTo>
                  <a:lnTo>
                    <a:pt x="806409" y="476424"/>
                  </a:lnTo>
                  <a:lnTo>
                    <a:pt x="820810" y="476424"/>
                  </a:lnTo>
                  <a:lnTo>
                    <a:pt x="820810" y="504123"/>
                  </a:lnTo>
                  <a:lnTo>
                    <a:pt x="860687" y="504123"/>
                  </a:lnTo>
                  <a:lnTo>
                    <a:pt x="914965" y="504123"/>
                  </a:lnTo>
                  <a:lnTo>
                    <a:pt x="914965" y="531822"/>
                  </a:lnTo>
                  <a:lnTo>
                    <a:pt x="927149" y="531822"/>
                  </a:lnTo>
                  <a:lnTo>
                    <a:pt x="927149" y="559521"/>
                  </a:lnTo>
                  <a:lnTo>
                    <a:pt x="993612" y="559521"/>
                  </a:lnTo>
                  <a:lnTo>
                    <a:pt x="993612" y="614919"/>
                  </a:lnTo>
                  <a:lnTo>
                    <a:pt x="1015766" y="614919"/>
                  </a:lnTo>
                  <a:lnTo>
                    <a:pt x="1015766" y="642618"/>
                  </a:lnTo>
                  <a:lnTo>
                    <a:pt x="1020197" y="642618"/>
                  </a:lnTo>
                  <a:lnTo>
                    <a:pt x="1020197" y="725715"/>
                  </a:lnTo>
                  <a:lnTo>
                    <a:pt x="1024628" y="725715"/>
                  </a:lnTo>
                  <a:lnTo>
                    <a:pt x="1024628" y="753414"/>
                  </a:lnTo>
                  <a:lnTo>
                    <a:pt x="1037920" y="753414"/>
                  </a:lnTo>
                  <a:lnTo>
                    <a:pt x="1037920" y="808812"/>
                  </a:lnTo>
                  <a:lnTo>
                    <a:pt x="1046782" y="808812"/>
                  </a:lnTo>
                  <a:lnTo>
                    <a:pt x="1046782" y="836511"/>
                  </a:lnTo>
                  <a:lnTo>
                    <a:pt x="1055643" y="836511"/>
                  </a:lnTo>
                  <a:lnTo>
                    <a:pt x="1055643" y="891909"/>
                  </a:lnTo>
                  <a:lnTo>
                    <a:pt x="1064505" y="891909"/>
                  </a:lnTo>
                  <a:lnTo>
                    <a:pt x="1075582" y="891909"/>
                  </a:lnTo>
                  <a:lnTo>
                    <a:pt x="1117675" y="891909"/>
                  </a:lnTo>
                  <a:lnTo>
                    <a:pt x="1117675" y="920716"/>
                  </a:lnTo>
                  <a:lnTo>
                    <a:pt x="1148690" y="920716"/>
                  </a:lnTo>
                  <a:lnTo>
                    <a:pt x="1148690" y="948416"/>
                  </a:lnTo>
                  <a:lnTo>
                    <a:pt x="1237307" y="948416"/>
                  </a:lnTo>
                  <a:lnTo>
                    <a:pt x="1280508" y="948416"/>
                  </a:lnTo>
                  <a:lnTo>
                    <a:pt x="1280508" y="979438"/>
                  </a:lnTo>
                  <a:lnTo>
                    <a:pt x="1302662" y="979438"/>
                  </a:lnTo>
                  <a:lnTo>
                    <a:pt x="1302662" y="1008245"/>
                  </a:lnTo>
                  <a:lnTo>
                    <a:pt x="1308200" y="1008245"/>
                  </a:lnTo>
                  <a:lnTo>
                    <a:pt x="1308200" y="1038160"/>
                  </a:lnTo>
                  <a:lnTo>
                    <a:pt x="1312631" y="1038160"/>
                  </a:lnTo>
                  <a:lnTo>
                    <a:pt x="1312631" y="1096882"/>
                  </a:lnTo>
                  <a:lnTo>
                    <a:pt x="1317062" y="1096882"/>
                  </a:lnTo>
                  <a:lnTo>
                    <a:pt x="1317062" y="1126797"/>
                  </a:lnTo>
                  <a:lnTo>
                    <a:pt x="1320385" y="1126797"/>
                  </a:lnTo>
                  <a:lnTo>
                    <a:pt x="1320385" y="1155604"/>
                  </a:lnTo>
                  <a:lnTo>
                    <a:pt x="1344754" y="1155604"/>
                  </a:lnTo>
                  <a:lnTo>
                    <a:pt x="1417863" y="1155604"/>
                  </a:lnTo>
                  <a:lnTo>
                    <a:pt x="1417863" y="1185519"/>
                  </a:lnTo>
                  <a:lnTo>
                    <a:pt x="1577372" y="1185519"/>
                  </a:lnTo>
                  <a:lnTo>
                    <a:pt x="1577372" y="1215434"/>
                  </a:lnTo>
                  <a:lnTo>
                    <a:pt x="1586234" y="1215434"/>
                  </a:lnTo>
                  <a:lnTo>
                    <a:pt x="1586234" y="1245349"/>
                  </a:lnTo>
                  <a:lnTo>
                    <a:pt x="1613927" y="1245349"/>
                  </a:lnTo>
                  <a:lnTo>
                    <a:pt x="1837683" y="1245349"/>
                  </a:lnTo>
                  <a:lnTo>
                    <a:pt x="1881991" y="1245349"/>
                  </a:lnTo>
                  <a:lnTo>
                    <a:pt x="1935161" y="1245349"/>
                  </a:lnTo>
                  <a:lnTo>
                    <a:pt x="1935161" y="1276372"/>
                  </a:lnTo>
                  <a:lnTo>
                    <a:pt x="1939592" y="1276372"/>
                  </a:lnTo>
                  <a:lnTo>
                    <a:pt x="1939592" y="1307395"/>
                  </a:lnTo>
                  <a:lnTo>
                    <a:pt x="1944023" y="1307395"/>
                  </a:lnTo>
                  <a:lnTo>
                    <a:pt x="1944023" y="1338418"/>
                  </a:lnTo>
                  <a:lnTo>
                    <a:pt x="1948454" y="1338418"/>
                  </a:lnTo>
                  <a:lnTo>
                    <a:pt x="1948454" y="1370549"/>
                  </a:lnTo>
                  <a:lnTo>
                    <a:pt x="1992762" y="1370549"/>
                  </a:lnTo>
                  <a:lnTo>
                    <a:pt x="1992762" y="1400464"/>
                  </a:lnTo>
                  <a:lnTo>
                    <a:pt x="2151164" y="1400464"/>
                  </a:lnTo>
                  <a:lnTo>
                    <a:pt x="2235350" y="1400464"/>
                  </a:lnTo>
                  <a:lnTo>
                    <a:pt x="2301812" y="1400464"/>
                  </a:lnTo>
                  <a:lnTo>
                    <a:pt x="2301812" y="1434811"/>
                  </a:lnTo>
                  <a:lnTo>
                    <a:pt x="2309566" y="1434811"/>
                  </a:lnTo>
                  <a:lnTo>
                    <a:pt x="2323966" y="1434811"/>
                  </a:lnTo>
                  <a:lnTo>
                    <a:pt x="2323966" y="1471373"/>
                  </a:lnTo>
                  <a:lnTo>
                    <a:pt x="2420336" y="1471373"/>
                  </a:lnTo>
                  <a:lnTo>
                    <a:pt x="2492337" y="1471373"/>
                  </a:lnTo>
                  <a:lnTo>
                    <a:pt x="2513384" y="1471373"/>
                  </a:lnTo>
                  <a:lnTo>
                    <a:pt x="2668462" y="1471373"/>
                  </a:lnTo>
                  <a:lnTo>
                    <a:pt x="2681755" y="1471373"/>
                  </a:lnTo>
                  <a:lnTo>
                    <a:pt x="2689509" y="1471373"/>
                  </a:lnTo>
                  <a:lnTo>
                    <a:pt x="2757079" y="1471373"/>
                  </a:lnTo>
                  <a:lnTo>
                    <a:pt x="2757079" y="1538959"/>
                  </a:lnTo>
                  <a:lnTo>
                    <a:pt x="2958681" y="1538959"/>
                  </a:lnTo>
                  <a:lnTo>
                    <a:pt x="3043975" y="1538959"/>
                  </a:lnTo>
                  <a:lnTo>
                    <a:pt x="3061698" y="1538959"/>
                  </a:lnTo>
                  <a:lnTo>
                    <a:pt x="3066129" y="1538959"/>
                  </a:lnTo>
                  <a:lnTo>
                    <a:pt x="3226746" y="1538959"/>
                  </a:lnTo>
                  <a:lnTo>
                    <a:pt x="3495919" y="1538959"/>
                  </a:lnTo>
                  <a:lnTo>
                    <a:pt x="3499242" y="1538959"/>
                  </a:lnTo>
                </a:path>
              </a:pathLst>
            </a:custGeom>
            <a:noFill/>
            <a:ln w="28575" cap="flat">
              <a:solidFill>
                <a:schemeClr val="accent3"/>
              </a:solid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2973" name="TextBox 2972">
              <a:extLst>
                <a:ext uri="{FF2B5EF4-FFF2-40B4-BE49-F238E27FC236}">
                  <a16:creationId xmlns:a16="http://schemas.microsoft.com/office/drawing/2014/main" id="{F7F1784A-E830-88BE-D13E-D3A7FC0807A5}"/>
                </a:ext>
              </a:extLst>
            </p:cNvPr>
            <p:cNvSpPr txBox="1"/>
            <p:nvPr/>
          </p:nvSpPr>
          <p:spPr>
            <a:xfrm>
              <a:off x="16974636" y="4027398"/>
              <a:ext cx="1966770" cy="41885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err="1">
                  <a:ln>
                    <a:noFill/>
                  </a:ln>
                  <a:solidFill>
                    <a:srgbClr val="984BAD"/>
                  </a:solidFill>
                  <a:effectLst/>
                  <a:uLnTx/>
                  <a:uFillTx/>
                  <a:latin typeface="Calibri"/>
                  <a:ea typeface="ＭＳ Ｐゴシック" charset="0"/>
                  <a:cs typeface="Arial" panose="020B0604020202020204" pitchFamily="34" charset="0"/>
                </a:rPr>
                <a:t>Dosta</a:t>
              </a:r>
              <a:r>
                <a:rPr kumimoji="0" lang="en-US" sz="900" b="1" i="0" u="none" strike="noStrike" kern="1200" cap="none" spc="0" normalizeH="0" baseline="0" noProof="0">
                  <a:ln>
                    <a:noFill/>
                  </a:ln>
                  <a:solidFill>
                    <a:srgbClr val="984BAD"/>
                  </a:solidFill>
                  <a:effectLst/>
                  <a:uLnTx/>
                  <a:uFillTx/>
                  <a:latin typeface="Calibri"/>
                  <a:ea typeface="ＭＳ Ｐゴシック" charset="0"/>
                  <a:cs typeface="Arial" panose="020B0604020202020204" pitchFamily="34" charset="0"/>
                </a:rPr>
                <a:t> + </a:t>
              </a:r>
              <a:r>
                <a:rPr kumimoji="0" lang="en-US" sz="900" b="1" i="0" u="none" strike="noStrike" kern="1200" cap="none" spc="0" normalizeH="0" baseline="0" noProof="0" err="1">
                  <a:ln>
                    <a:noFill/>
                  </a:ln>
                  <a:solidFill>
                    <a:srgbClr val="984BAD"/>
                  </a:solidFill>
                  <a:effectLst/>
                  <a:uLnTx/>
                  <a:uFillTx/>
                  <a:latin typeface="Calibri"/>
                  <a:ea typeface="ＭＳ Ｐゴシック" charset="0"/>
                  <a:cs typeface="Arial" panose="020B0604020202020204" pitchFamily="34" charset="0"/>
                </a:rPr>
                <a:t>nira</a:t>
              </a:r>
              <a:r>
                <a:rPr kumimoji="0" lang="en-US" sz="900" b="1" i="0" u="none" strike="noStrike" kern="1200" cap="none" spc="0" normalizeH="0" baseline="0" noProof="0">
                  <a:ln>
                    <a:noFill/>
                  </a:ln>
                  <a:solidFill>
                    <a:srgbClr val="984BAD"/>
                  </a:solidFill>
                  <a:effectLst/>
                  <a:uLnTx/>
                  <a:uFillTx/>
                  <a:latin typeface="Calibri"/>
                  <a:ea typeface="ＭＳ Ｐゴシック" charset="0"/>
                  <a:cs typeface="Arial" panose="020B0604020202020204" pitchFamily="34" charset="0"/>
                </a:rPr>
                <a:t> + CP</a:t>
              </a:r>
            </a:p>
          </p:txBody>
        </p:sp>
        <p:sp>
          <p:nvSpPr>
            <p:cNvPr id="2974" name="TextBox 2973">
              <a:extLst>
                <a:ext uri="{FF2B5EF4-FFF2-40B4-BE49-F238E27FC236}">
                  <a16:creationId xmlns:a16="http://schemas.microsoft.com/office/drawing/2014/main" id="{66996179-39E3-9131-DBAC-24D7C40EE4ED}"/>
                </a:ext>
              </a:extLst>
            </p:cNvPr>
            <p:cNvSpPr txBox="1"/>
            <p:nvPr/>
          </p:nvSpPr>
          <p:spPr>
            <a:xfrm>
              <a:off x="16646937" y="4632299"/>
              <a:ext cx="2084875" cy="67017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E8E8E8">
                      <a:lumMod val="25000"/>
                    </a:srgbClr>
                  </a:solidFill>
                  <a:effectLst/>
                  <a:uLnTx/>
                  <a:uFillTx/>
                  <a:latin typeface="Calibri"/>
                  <a:ea typeface="ＭＳ Ｐゴシック" charset="0"/>
                  <a:cs typeface="Arial" panose="020B0604020202020204" pitchFamily="34" charset="0"/>
                </a:rPr>
                <a:t>Placebo IV +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E8E8E8">
                      <a:lumMod val="25000"/>
                    </a:srgbClr>
                  </a:solidFill>
                  <a:effectLst/>
                  <a:uLnTx/>
                  <a:uFillTx/>
                  <a:latin typeface="Calibri"/>
                  <a:ea typeface="ＭＳ Ｐゴシック" charset="0"/>
                  <a:cs typeface="Arial" panose="020B0604020202020204" pitchFamily="34" charset="0"/>
                </a:rPr>
                <a:t>Placebo oral + CP</a:t>
              </a:r>
            </a:p>
          </p:txBody>
        </p:sp>
        <p:sp>
          <p:nvSpPr>
            <p:cNvPr id="2975" name="TextBox 2974">
              <a:extLst>
                <a:ext uri="{FF2B5EF4-FFF2-40B4-BE49-F238E27FC236}">
                  <a16:creationId xmlns:a16="http://schemas.microsoft.com/office/drawing/2014/main" id="{F3EDFAA1-C0A4-6A48-7ADC-67D084F9C752}"/>
                </a:ext>
              </a:extLst>
            </p:cNvPr>
            <p:cNvSpPr txBox="1"/>
            <p:nvPr/>
          </p:nvSpPr>
          <p:spPr>
            <a:xfrm>
              <a:off x="13025700" y="2733196"/>
              <a:ext cx="979036" cy="460746"/>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984BAD"/>
                  </a:solidFill>
                  <a:effectLst/>
                  <a:uLnTx/>
                  <a:uFillTx/>
                  <a:latin typeface="Calibri"/>
                  <a:ea typeface="ＭＳ Ｐゴシック" charset="0"/>
                  <a:cs typeface="Arial" panose="020B0604020202020204" pitchFamily="34" charset="0"/>
                </a:rPr>
                <a:t>54.7%</a:t>
              </a:r>
            </a:p>
          </p:txBody>
        </p:sp>
        <p:sp>
          <p:nvSpPr>
            <p:cNvPr id="2976" name="TextBox 2975">
              <a:extLst>
                <a:ext uri="{FF2B5EF4-FFF2-40B4-BE49-F238E27FC236}">
                  <a16:creationId xmlns:a16="http://schemas.microsoft.com/office/drawing/2014/main" id="{6DC43E4A-BDEE-A681-344E-C0B9397F4036}"/>
                </a:ext>
              </a:extLst>
            </p:cNvPr>
            <p:cNvSpPr txBox="1"/>
            <p:nvPr/>
          </p:nvSpPr>
          <p:spPr>
            <a:xfrm>
              <a:off x="13025700" y="4137837"/>
              <a:ext cx="918579" cy="460746"/>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E8E8E8">
                      <a:lumMod val="25000"/>
                    </a:srgbClr>
                  </a:solidFill>
                  <a:effectLst/>
                  <a:uLnTx/>
                  <a:uFillTx/>
                  <a:latin typeface="Calibri"/>
                  <a:ea typeface="ＭＳ Ｐゴシック" charset="0"/>
                  <a:cs typeface="Arial" panose="020B0604020202020204" pitchFamily="34" charset="0"/>
                </a:rPr>
                <a:t>31.1%</a:t>
              </a:r>
            </a:p>
          </p:txBody>
        </p:sp>
      </p:grpSp>
      <p:cxnSp>
        <p:nvCxnSpPr>
          <p:cNvPr id="2968" name="Straight Connector 2967">
            <a:extLst>
              <a:ext uri="{FF2B5EF4-FFF2-40B4-BE49-F238E27FC236}">
                <a16:creationId xmlns:a16="http://schemas.microsoft.com/office/drawing/2014/main" id="{5F5C4EE8-74D0-5E0B-05A8-29C848321B74}"/>
              </a:ext>
            </a:extLst>
          </p:cNvPr>
          <p:cNvCxnSpPr>
            <a:cxnSpLocks/>
          </p:cNvCxnSpPr>
          <p:nvPr/>
        </p:nvCxnSpPr>
        <p:spPr>
          <a:xfrm>
            <a:off x="6843724" y="5041844"/>
            <a:ext cx="0" cy="182880"/>
          </a:xfrm>
          <a:prstGeom prst="line">
            <a:avLst/>
          </a:prstGeom>
          <a:ln>
            <a:solidFill>
              <a:srgbClr val="6F6F6F"/>
            </a:solidFill>
          </a:ln>
        </p:spPr>
        <p:style>
          <a:lnRef idx="1">
            <a:schemeClr val="accent1"/>
          </a:lnRef>
          <a:fillRef idx="0">
            <a:schemeClr val="accent1"/>
          </a:fillRef>
          <a:effectRef idx="0">
            <a:schemeClr val="accent1"/>
          </a:effectRef>
          <a:fontRef idx="minor">
            <a:schemeClr val="tx1"/>
          </a:fontRef>
        </p:style>
      </p:cxnSp>
      <p:cxnSp>
        <p:nvCxnSpPr>
          <p:cNvPr id="2969" name="Straight Connector 2968">
            <a:extLst>
              <a:ext uri="{FF2B5EF4-FFF2-40B4-BE49-F238E27FC236}">
                <a16:creationId xmlns:a16="http://schemas.microsoft.com/office/drawing/2014/main" id="{D96BCAEC-D70F-A653-03EF-107BA495203F}"/>
              </a:ext>
            </a:extLst>
          </p:cNvPr>
          <p:cNvCxnSpPr>
            <a:cxnSpLocks/>
          </p:cNvCxnSpPr>
          <p:nvPr/>
        </p:nvCxnSpPr>
        <p:spPr>
          <a:xfrm>
            <a:off x="7758124" y="5051370"/>
            <a:ext cx="0" cy="182880"/>
          </a:xfrm>
          <a:prstGeom prst="line">
            <a:avLst/>
          </a:prstGeom>
          <a:ln>
            <a:solidFill>
              <a:srgbClr val="6F6F6F"/>
            </a:solidFill>
          </a:ln>
        </p:spPr>
        <p:style>
          <a:lnRef idx="1">
            <a:schemeClr val="accent1"/>
          </a:lnRef>
          <a:fillRef idx="0">
            <a:schemeClr val="accent1"/>
          </a:fillRef>
          <a:effectRef idx="0">
            <a:schemeClr val="accent1"/>
          </a:effectRef>
          <a:fontRef idx="minor">
            <a:schemeClr val="tx1"/>
          </a:fontRef>
        </p:style>
      </p:cxnSp>
      <p:sp>
        <p:nvSpPr>
          <p:cNvPr id="2970" name="TextBox 2969">
            <a:extLst>
              <a:ext uri="{FF2B5EF4-FFF2-40B4-BE49-F238E27FC236}">
                <a16:creationId xmlns:a16="http://schemas.microsoft.com/office/drawing/2014/main" id="{81391CF8-6A7D-A948-5482-EC22C0B3C344}"/>
              </a:ext>
            </a:extLst>
          </p:cNvPr>
          <p:cNvSpPr txBox="1"/>
          <p:nvPr/>
        </p:nvSpPr>
        <p:spPr>
          <a:xfrm>
            <a:off x="6953147" y="5044236"/>
            <a:ext cx="708994" cy="215444"/>
          </a:xfrm>
          <a:prstGeom prst="rect">
            <a:avLst/>
          </a:prstGeom>
          <a:solidFill>
            <a:schemeClr val="bg1"/>
          </a:solidFill>
        </p:spPr>
        <p:txBody>
          <a:bodyPr wrap="square" lIns="9144"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Chemotherapy</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 period</a:t>
            </a:r>
          </a:p>
        </p:txBody>
      </p:sp>
      <p:sp>
        <p:nvSpPr>
          <p:cNvPr id="3010" name="TextBox 3009">
            <a:extLst>
              <a:ext uri="{FF2B5EF4-FFF2-40B4-BE49-F238E27FC236}">
                <a16:creationId xmlns:a16="http://schemas.microsoft.com/office/drawing/2014/main" id="{C06D8ACA-4D65-6E53-17C9-13E9547B7E74}"/>
              </a:ext>
            </a:extLst>
          </p:cNvPr>
          <p:cNvSpPr txBox="1"/>
          <p:nvPr/>
        </p:nvSpPr>
        <p:spPr>
          <a:xfrm>
            <a:off x="8680214" y="4859378"/>
            <a:ext cx="274320" cy="30777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12</a:t>
            </a:r>
          </a:p>
        </p:txBody>
      </p:sp>
      <p:sp>
        <p:nvSpPr>
          <p:cNvPr id="3011" name="TextBox 3010">
            <a:extLst>
              <a:ext uri="{FF2B5EF4-FFF2-40B4-BE49-F238E27FC236}">
                <a16:creationId xmlns:a16="http://schemas.microsoft.com/office/drawing/2014/main" id="{089584E8-0000-06D1-72B4-64A3EAF32E82}"/>
              </a:ext>
            </a:extLst>
          </p:cNvPr>
          <p:cNvSpPr txBox="1"/>
          <p:nvPr/>
        </p:nvSpPr>
        <p:spPr>
          <a:xfrm>
            <a:off x="9004666" y="4859378"/>
            <a:ext cx="274320" cy="30777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14</a:t>
            </a:r>
          </a:p>
        </p:txBody>
      </p:sp>
      <p:sp>
        <p:nvSpPr>
          <p:cNvPr id="3012" name="TextBox 3011">
            <a:extLst>
              <a:ext uri="{FF2B5EF4-FFF2-40B4-BE49-F238E27FC236}">
                <a16:creationId xmlns:a16="http://schemas.microsoft.com/office/drawing/2014/main" id="{ADFA3502-6B4A-3793-AADA-425B2BB8CEAD}"/>
              </a:ext>
            </a:extLst>
          </p:cNvPr>
          <p:cNvSpPr txBox="1"/>
          <p:nvPr/>
        </p:nvSpPr>
        <p:spPr>
          <a:xfrm>
            <a:off x="9331377" y="4859378"/>
            <a:ext cx="274320" cy="30777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16</a:t>
            </a:r>
          </a:p>
        </p:txBody>
      </p:sp>
      <p:sp>
        <p:nvSpPr>
          <p:cNvPr id="3013" name="TextBox 3012">
            <a:extLst>
              <a:ext uri="{FF2B5EF4-FFF2-40B4-BE49-F238E27FC236}">
                <a16:creationId xmlns:a16="http://schemas.microsoft.com/office/drawing/2014/main" id="{9FA5D3D4-289B-426F-3CF0-655A32AC6692}"/>
              </a:ext>
            </a:extLst>
          </p:cNvPr>
          <p:cNvSpPr txBox="1"/>
          <p:nvPr/>
        </p:nvSpPr>
        <p:spPr>
          <a:xfrm>
            <a:off x="9653939" y="4859378"/>
            <a:ext cx="274320" cy="30777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18</a:t>
            </a:r>
          </a:p>
        </p:txBody>
      </p:sp>
      <p:sp>
        <p:nvSpPr>
          <p:cNvPr id="3014" name="TextBox 3013">
            <a:extLst>
              <a:ext uri="{FF2B5EF4-FFF2-40B4-BE49-F238E27FC236}">
                <a16:creationId xmlns:a16="http://schemas.microsoft.com/office/drawing/2014/main" id="{A31738D3-474C-925E-47B7-5D4754BB9CEC}"/>
              </a:ext>
            </a:extLst>
          </p:cNvPr>
          <p:cNvSpPr txBox="1"/>
          <p:nvPr/>
        </p:nvSpPr>
        <p:spPr>
          <a:xfrm>
            <a:off x="9977163" y="4859378"/>
            <a:ext cx="274320" cy="30777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20</a:t>
            </a:r>
          </a:p>
        </p:txBody>
      </p:sp>
      <p:sp>
        <p:nvSpPr>
          <p:cNvPr id="3015" name="TextBox 3014">
            <a:extLst>
              <a:ext uri="{FF2B5EF4-FFF2-40B4-BE49-F238E27FC236}">
                <a16:creationId xmlns:a16="http://schemas.microsoft.com/office/drawing/2014/main" id="{90783C99-BBE0-E371-FB8C-06ADC34C7F95}"/>
              </a:ext>
            </a:extLst>
          </p:cNvPr>
          <p:cNvSpPr txBox="1"/>
          <p:nvPr/>
        </p:nvSpPr>
        <p:spPr>
          <a:xfrm>
            <a:off x="10301956" y="4859378"/>
            <a:ext cx="274320" cy="30777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22</a:t>
            </a:r>
          </a:p>
        </p:txBody>
      </p:sp>
      <p:sp>
        <p:nvSpPr>
          <p:cNvPr id="3016" name="TextBox 3015">
            <a:extLst>
              <a:ext uri="{FF2B5EF4-FFF2-40B4-BE49-F238E27FC236}">
                <a16:creationId xmlns:a16="http://schemas.microsoft.com/office/drawing/2014/main" id="{1C07E35B-DD13-DA88-008A-0BE197B309AB}"/>
              </a:ext>
            </a:extLst>
          </p:cNvPr>
          <p:cNvSpPr txBox="1"/>
          <p:nvPr/>
        </p:nvSpPr>
        <p:spPr>
          <a:xfrm>
            <a:off x="10628319" y="4859378"/>
            <a:ext cx="274320" cy="30777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24</a:t>
            </a:r>
          </a:p>
        </p:txBody>
      </p:sp>
      <p:sp>
        <p:nvSpPr>
          <p:cNvPr id="3017" name="TextBox 3016">
            <a:extLst>
              <a:ext uri="{FF2B5EF4-FFF2-40B4-BE49-F238E27FC236}">
                <a16:creationId xmlns:a16="http://schemas.microsoft.com/office/drawing/2014/main" id="{58670F2C-362C-5A62-857C-00BE502A7C75}"/>
              </a:ext>
            </a:extLst>
          </p:cNvPr>
          <p:cNvSpPr txBox="1"/>
          <p:nvPr/>
        </p:nvSpPr>
        <p:spPr>
          <a:xfrm>
            <a:off x="10951188" y="4859378"/>
            <a:ext cx="274320" cy="30777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26</a:t>
            </a:r>
          </a:p>
        </p:txBody>
      </p:sp>
      <p:sp>
        <p:nvSpPr>
          <p:cNvPr id="3018" name="TextBox 3017">
            <a:extLst>
              <a:ext uri="{FF2B5EF4-FFF2-40B4-BE49-F238E27FC236}">
                <a16:creationId xmlns:a16="http://schemas.microsoft.com/office/drawing/2014/main" id="{1E95BE87-C35F-4DB4-2AED-E541D838A580}"/>
              </a:ext>
            </a:extLst>
          </p:cNvPr>
          <p:cNvSpPr txBox="1"/>
          <p:nvPr/>
        </p:nvSpPr>
        <p:spPr>
          <a:xfrm>
            <a:off x="11279414" y="4859378"/>
            <a:ext cx="274320" cy="30777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28</a:t>
            </a:r>
          </a:p>
        </p:txBody>
      </p:sp>
      <p:sp>
        <p:nvSpPr>
          <p:cNvPr id="3019" name="TextBox 3018">
            <a:extLst>
              <a:ext uri="{FF2B5EF4-FFF2-40B4-BE49-F238E27FC236}">
                <a16:creationId xmlns:a16="http://schemas.microsoft.com/office/drawing/2014/main" id="{C8D5CEDC-D8E5-3A42-3F7A-1BD8271E119B}"/>
              </a:ext>
            </a:extLst>
          </p:cNvPr>
          <p:cNvSpPr txBox="1"/>
          <p:nvPr/>
        </p:nvSpPr>
        <p:spPr>
          <a:xfrm>
            <a:off x="11601690" y="4859378"/>
            <a:ext cx="274320" cy="30777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30</a:t>
            </a:r>
          </a:p>
        </p:txBody>
      </p:sp>
      <p:sp>
        <p:nvSpPr>
          <p:cNvPr id="3020" name="TextBox 3019">
            <a:extLst>
              <a:ext uri="{FF2B5EF4-FFF2-40B4-BE49-F238E27FC236}">
                <a16:creationId xmlns:a16="http://schemas.microsoft.com/office/drawing/2014/main" id="{29D8815D-0E20-CAC5-9A5B-08BA427E8DF3}"/>
              </a:ext>
            </a:extLst>
          </p:cNvPr>
          <p:cNvSpPr txBox="1"/>
          <p:nvPr/>
        </p:nvSpPr>
        <p:spPr>
          <a:xfrm>
            <a:off x="8356908" y="4859378"/>
            <a:ext cx="274320" cy="307777"/>
          </a:xfrm>
          <a:prstGeom prst="rect">
            <a:avLst/>
          </a:prstGeom>
          <a:noFill/>
        </p:spPr>
        <p:txBody>
          <a:bodyPr wrap="square" rtlCol="0" anchor="t">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10</a:t>
            </a:r>
          </a:p>
        </p:txBody>
      </p:sp>
      <p:sp>
        <p:nvSpPr>
          <p:cNvPr id="3115" name="Rectangle: Rounded Corners 3114">
            <a:extLst>
              <a:ext uri="{FF2B5EF4-FFF2-40B4-BE49-F238E27FC236}">
                <a16:creationId xmlns:a16="http://schemas.microsoft.com/office/drawing/2014/main" id="{9AA1BAC9-B857-43D9-8791-564F86EFF31D}"/>
              </a:ext>
            </a:extLst>
          </p:cNvPr>
          <p:cNvSpPr/>
          <p:nvPr/>
        </p:nvSpPr>
        <p:spPr>
          <a:xfrm>
            <a:off x="6896291" y="4093371"/>
            <a:ext cx="1311456" cy="595408"/>
          </a:xfrm>
          <a:prstGeom prst="roundRect">
            <a:avLst/>
          </a:prstGeom>
          <a:solidFill>
            <a:srgbClr val="F4EAF6"/>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200" b="1" i="0" u="none" strike="noStrike" kern="1200" cap="none" spc="0" normalizeH="0" baseline="0" noProof="0">
              <a:ln>
                <a:noFill/>
              </a:ln>
              <a:solidFill>
                <a:srgbClr val="FFFFFF"/>
              </a:solidFill>
              <a:effectLst/>
              <a:uLnTx/>
              <a:uFillTx/>
              <a:latin typeface="Calibri"/>
              <a:ea typeface="+mn-ea"/>
              <a:cs typeface="+mn-cs"/>
            </a:endParaRPr>
          </a:p>
        </p:txBody>
      </p:sp>
      <p:sp>
        <p:nvSpPr>
          <p:cNvPr id="3121" name="object 21">
            <a:extLst>
              <a:ext uri="{FF2B5EF4-FFF2-40B4-BE49-F238E27FC236}">
                <a16:creationId xmlns:a16="http://schemas.microsoft.com/office/drawing/2014/main" id="{34A7A34A-5FFE-AE7C-F58D-D1E98FFF8BD1}"/>
              </a:ext>
            </a:extLst>
          </p:cNvPr>
          <p:cNvSpPr txBox="1"/>
          <p:nvPr/>
        </p:nvSpPr>
        <p:spPr>
          <a:xfrm>
            <a:off x="6436069" y="1864028"/>
            <a:ext cx="1771678" cy="323165"/>
          </a:xfrm>
          <a:prstGeom prst="rect">
            <a:avLst/>
          </a:prstGeom>
        </p:spPr>
        <p:txBody>
          <a:bodyPr vert="horz" wrap="square" lIns="0" tIns="15240" rIns="0" bIns="0" rtlCol="0" anchor="ctr">
            <a:spAutoFit/>
          </a:bodyPr>
          <a:lstStyle/>
          <a:p>
            <a:pPr marL="12700" marR="0" lvl="0" indent="0" algn="ctr" defTabSz="914400" rtl="0" eaLnBrk="1" fontAlgn="auto" latinLnBrk="0" hangingPunct="1">
              <a:lnSpc>
                <a:spcPct val="100000"/>
              </a:lnSpc>
              <a:spcBef>
                <a:spcPts val="120"/>
              </a:spcBef>
              <a:spcAft>
                <a:spcPts val="0"/>
              </a:spcAft>
              <a:buClrTx/>
              <a:buSzTx/>
              <a:buFontTx/>
              <a:buNone/>
              <a:tabLst>
                <a:tab pos="6136005" algn="l"/>
              </a:tabLst>
              <a:defRPr/>
            </a:pPr>
            <a:r>
              <a:rPr kumimoji="0" lang="en-US" sz="2000" b="1" i="0" u="none" strike="noStrike" kern="1200" cap="none" spc="0" normalizeH="0" baseline="0" noProof="0" err="1">
                <a:ln>
                  <a:noFill/>
                </a:ln>
                <a:solidFill>
                  <a:prstClr val="black"/>
                </a:solidFill>
                <a:effectLst/>
                <a:uLnTx/>
                <a:uFillTx/>
                <a:latin typeface="Calibri"/>
                <a:ea typeface="Calibri" panose="020F0502020204030204" pitchFamily="34" charset="0"/>
                <a:cs typeface="Calibri" panose="020F0502020204030204" pitchFamily="34" charset="0"/>
              </a:rPr>
              <a:t>pMMR</a:t>
            </a:r>
            <a:endParaRPr kumimoji="0" sz="2000" b="1" i="0" u="none" strike="noStrike" kern="1200" cap="none" spc="0" normalizeH="0" baseline="0" noProof="0">
              <a:ln>
                <a:noFill/>
              </a:ln>
              <a:solidFill>
                <a:prstClr val="black"/>
              </a:solidFill>
              <a:effectLst/>
              <a:uLnTx/>
              <a:uFillTx/>
              <a:latin typeface="Calibri"/>
              <a:ea typeface="Calibri" panose="020F0502020204030204" pitchFamily="34" charset="0"/>
              <a:cs typeface="Calibri" panose="020F0502020204030204" pitchFamily="34" charset="0"/>
            </a:endParaRPr>
          </a:p>
        </p:txBody>
      </p:sp>
      <p:grpSp>
        <p:nvGrpSpPr>
          <p:cNvPr id="3127" name="Group 3126">
            <a:extLst>
              <a:ext uri="{FF2B5EF4-FFF2-40B4-BE49-F238E27FC236}">
                <a16:creationId xmlns:a16="http://schemas.microsoft.com/office/drawing/2014/main" id="{3E7EDC2E-23FF-E7F9-EBA1-D7ED47ECA422}"/>
              </a:ext>
            </a:extLst>
          </p:cNvPr>
          <p:cNvGrpSpPr/>
          <p:nvPr/>
        </p:nvGrpSpPr>
        <p:grpSpPr>
          <a:xfrm>
            <a:off x="853314" y="5080162"/>
            <a:ext cx="914400" cy="217836"/>
            <a:chOff x="853314" y="5080162"/>
            <a:chExt cx="914400" cy="217836"/>
          </a:xfrm>
        </p:grpSpPr>
        <p:cxnSp>
          <p:nvCxnSpPr>
            <p:cNvPr id="3122" name="Straight Connector 3121">
              <a:extLst>
                <a:ext uri="{FF2B5EF4-FFF2-40B4-BE49-F238E27FC236}">
                  <a16:creationId xmlns:a16="http://schemas.microsoft.com/office/drawing/2014/main" id="{00120E70-E2F4-F761-BAB2-197052B32331}"/>
                </a:ext>
              </a:extLst>
            </p:cNvPr>
            <p:cNvCxnSpPr>
              <a:cxnSpLocks/>
            </p:cNvCxnSpPr>
            <p:nvPr/>
          </p:nvCxnSpPr>
          <p:spPr>
            <a:xfrm>
              <a:off x="853314" y="5172760"/>
              <a:ext cx="914400" cy="0"/>
            </a:xfrm>
            <a:prstGeom prst="line">
              <a:avLst/>
            </a:prstGeom>
            <a:ln>
              <a:solidFill>
                <a:srgbClr val="6F6F6F"/>
              </a:solidFill>
            </a:ln>
          </p:spPr>
          <p:style>
            <a:lnRef idx="1">
              <a:schemeClr val="accent1"/>
            </a:lnRef>
            <a:fillRef idx="0">
              <a:schemeClr val="accent1"/>
            </a:fillRef>
            <a:effectRef idx="0">
              <a:schemeClr val="accent1"/>
            </a:effectRef>
            <a:fontRef idx="minor">
              <a:schemeClr val="tx1"/>
            </a:fontRef>
          </p:style>
        </p:cxnSp>
        <p:cxnSp>
          <p:nvCxnSpPr>
            <p:cNvPr id="3123" name="Straight Connector 3122">
              <a:extLst>
                <a:ext uri="{FF2B5EF4-FFF2-40B4-BE49-F238E27FC236}">
                  <a16:creationId xmlns:a16="http://schemas.microsoft.com/office/drawing/2014/main" id="{9C4CB014-1978-79DC-5127-8681DF334FF2}"/>
                </a:ext>
              </a:extLst>
            </p:cNvPr>
            <p:cNvCxnSpPr>
              <a:cxnSpLocks/>
            </p:cNvCxnSpPr>
            <p:nvPr/>
          </p:nvCxnSpPr>
          <p:spPr>
            <a:xfrm>
              <a:off x="853314" y="5080162"/>
              <a:ext cx="0" cy="182880"/>
            </a:xfrm>
            <a:prstGeom prst="line">
              <a:avLst/>
            </a:prstGeom>
            <a:ln>
              <a:solidFill>
                <a:srgbClr val="6F6F6F"/>
              </a:solidFill>
            </a:ln>
          </p:spPr>
          <p:style>
            <a:lnRef idx="1">
              <a:schemeClr val="accent1"/>
            </a:lnRef>
            <a:fillRef idx="0">
              <a:schemeClr val="accent1"/>
            </a:fillRef>
            <a:effectRef idx="0">
              <a:schemeClr val="accent1"/>
            </a:effectRef>
            <a:fontRef idx="minor">
              <a:schemeClr val="tx1"/>
            </a:fontRef>
          </p:style>
        </p:cxnSp>
        <p:cxnSp>
          <p:nvCxnSpPr>
            <p:cNvPr id="3124" name="Straight Connector 3123">
              <a:extLst>
                <a:ext uri="{FF2B5EF4-FFF2-40B4-BE49-F238E27FC236}">
                  <a16:creationId xmlns:a16="http://schemas.microsoft.com/office/drawing/2014/main" id="{9C04CF9F-7349-C473-5B0A-7366089634A1}"/>
                </a:ext>
              </a:extLst>
            </p:cNvPr>
            <p:cNvCxnSpPr>
              <a:cxnSpLocks/>
            </p:cNvCxnSpPr>
            <p:nvPr/>
          </p:nvCxnSpPr>
          <p:spPr>
            <a:xfrm>
              <a:off x="1767714" y="5089688"/>
              <a:ext cx="0" cy="182880"/>
            </a:xfrm>
            <a:prstGeom prst="line">
              <a:avLst/>
            </a:prstGeom>
            <a:ln>
              <a:solidFill>
                <a:srgbClr val="6F6F6F"/>
              </a:solidFill>
            </a:ln>
          </p:spPr>
          <p:style>
            <a:lnRef idx="1">
              <a:schemeClr val="accent1"/>
            </a:lnRef>
            <a:fillRef idx="0">
              <a:schemeClr val="accent1"/>
            </a:fillRef>
            <a:effectRef idx="0">
              <a:schemeClr val="accent1"/>
            </a:effectRef>
            <a:fontRef idx="minor">
              <a:schemeClr val="tx1"/>
            </a:fontRef>
          </p:style>
        </p:cxnSp>
        <p:sp>
          <p:nvSpPr>
            <p:cNvPr id="3125" name="TextBox 3124">
              <a:extLst>
                <a:ext uri="{FF2B5EF4-FFF2-40B4-BE49-F238E27FC236}">
                  <a16:creationId xmlns:a16="http://schemas.microsoft.com/office/drawing/2014/main" id="{977515D3-2191-82BD-12EA-A79D7B5142C8}"/>
                </a:ext>
              </a:extLst>
            </p:cNvPr>
            <p:cNvSpPr txBox="1"/>
            <p:nvPr/>
          </p:nvSpPr>
          <p:spPr>
            <a:xfrm>
              <a:off x="962737" y="5082554"/>
              <a:ext cx="708994" cy="215444"/>
            </a:xfrm>
            <a:prstGeom prst="rect">
              <a:avLst/>
            </a:prstGeom>
            <a:solidFill>
              <a:schemeClr val="bg1"/>
            </a:solidFill>
          </p:spPr>
          <p:txBody>
            <a:bodyPr wrap="square" lIns="9144"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Chemotherapy</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 period</a:t>
              </a:r>
            </a:p>
          </p:txBody>
        </p:sp>
      </p:grpSp>
      <p:sp>
        <p:nvSpPr>
          <p:cNvPr id="3126" name="TextBox 3125">
            <a:extLst>
              <a:ext uri="{FF2B5EF4-FFF2-40B4-BE49-F238E27FC236}">
                <a16:creationId xmlns:a16="http://schemas.microsoft.com/office/drawing/2014/main" id="{A23E8FC6-1B38-4204-837B-55A3A4FE268C}"/>
              </a:ext>
            </a:extLst>
          </p:cNvPr>
          <p:cNvSpPr txBox="1"/>
          <p:nvPr/>
        </p:nvSpPr>
        <p:spPr>
          <a:xfrm>
            <a:off x="775403" y="4854578"/>
            <a:ext cx="222358" cy="200055"/>
          </a:xfrm>
          <a:prstGeom prst="rect">
            <a:avLst/>
          </a:prstGeom>
          <a:noFill/>
        </p:spPr>
        <p:txBody>
          <a:bodyPr wrap="square" rtlCol="0" anchor="t">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a:ea typeface="ＭＳ Ｐゴシック" charset="0"/>
                <a:cs typeface="Arial" panose="020B0604020202020204" pitchFamily="34" charset="0"/>
              </a:rPr>
              <a:t>0</a:t>
            </a:r>
          </a:p>
        </p:txBody>
      </p:sp>
      <p:sp>
        <p:nvSpPr>
          <p:cNvPr id="5" name="TextBox 4">
            <a:extLst>
              <a:ext uri="{FF2B5EF4-FFF2-40B4-BE49-F238E27FC236}">
                <a16:creationId xmlns:a16="http://schemas.microsoft.com/office/drawing/2014/main" id="{BCD2DD8C-FE96-B125-6256-58EE6EF8B4BA}"/>
              </a:ext>
            </a:extLst>
          </p:cNvPr>
          <p:cNvSpPr txBox="1"/>
          <p:nvPr/>
        </p:nvSpPr>
        <p:spPr>
          <a:xfrm rot="16200000">
            <a:off x="-118139" y="3585901"/>
            <a:ext cx="1056700" cy="215444"/>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solidFill>
                  <a:srgbClr val="000000"/>
                </a:solidFill>
                <a:effectLst/>
                <a:uLnTx/>
                <a:uFillTx/>
                <a:latin typeface="Aptos Display" panose="02110004020202020204"/>
                <a:ea typeface="ＭＳ Ｐゴシック" charset="0"/>
                <a:cs typeface="Arial"/>
                <a:sym typeface="Arial"/>
                <a:rtl val="0"/>
              </a:rPr>
              <a:t>Probability of PFS, %</a:t>
            </a:r>
            <a:endParaRPr kumimoji="0" lang="en-US" sz="800" b="0" i="0" u="none" strike="sngStrike" kern="1200" cap="none" spc="0" normalizeH="0" baseline="0" noProof="0">
              <a:ln/>
              <a:solidFill>
                <a:srgbClr val="000000"/>
              </a:solidFill>
              <a:effectLst/>
              <a:uLnTx/>
              <a:uFillTx/>
              <a:latin typeface="Aptos Display" panose="02110004020202020204"/>
              <a:ea typeface="ＭＳ Ｐゴシック" charset="0"/>
              <a:cs typeface="Arial"/>
              <a:sym typeface="Arial"/>
              <a:rtl val="0"/>
            </a:endParaRPr>
          </a:p>
        </p:txBody>
      </p:sp>
      <p:sp>
        <p:nvSpPr>
          <p:cNvPr id="6" name="TextBox 5">
            <a:extLst>
              <a:ext uri="{FF2B5EF4-FFF2-40B4-BE49-F238E27FC236}">
                <a16:creationId xmlns:a16="http://schemas.microsoft.com/office/drawing/2014/main" id="{5B94CB17-7251-01EE-A938-12FDABEA1697}"/>
              </a:ext>
            </a:extLst>
          </p:cNvPr>
          <p:cNvSpPr txBox="1"/>
          <p:nvPr/>
        </p:nvSpPr>
        <p:spPr>
          <a:xfrm rot="16200000">
            <a:off x="5872332" y="3585902"/>
            <a:ext cx="1056700" cy="215444"/>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solidFill>
                  <a:srgbClr val="000000"/>
                </a:solidFill>
                <a:effectLst/>
                <a:uLnTx/>
                <a:uFillTx/>
                <a:latin typeface="Aptos Display" panose="02110004020202020204"/>
                <a:ea typeface="ＭＳ Ｐゴシック" charset="0"/>
                <a:cs typeface="Arial"/>
                <a:sym typeface="Arial"/>
                <a:rtl val="0"/>
              </a:rPr>
              <a:t>Probability of PFS, %</a:t>
            </a:r>
            <a:endParaRPr kumimoji="0" lang="en-US" sz="800" b="0" i="0" u="none" strike="sngStrike" kern="1200" cap="none" spc="0" normalizeH="0" baseline="0" noProof="0">
              <a:ln/>
              <a:solidFill>
                <a:srgbClr val="000000"/>
              </a:solidFill>
              <a:effectLst/>
              <a:uLnTx/>
              <a:uFillTx/>
              <a:latin typeface="Aptos Display" panose="02110004020202020204"/>
              <a:ea typeface="ＭＳ Ｐゴシック" charset="0"/>
              <a:cs typeface="Arial"/>
              <a:sym typeface="Arial"/>
              <a:rtl val="0"/>
            </a:endParaRPr>
          </a:p>
        </p:txBody>
      </p:sp>
      <p:sp>
        <p:nvSpPr>
          <p:cNvPr id="7" name="Rectangle: Rounded Corners 6">
            <a:extLst>
              <a:ext uri="{FF2B5EF4-FFF2-40B4-BE49-F238E27FC236}">
                <a16:creationId xmlns:a16="http://schemas.microsoft.com/office/drawing/2014/main" id="{88AC9F78-E26F-0B77-B728-D08AD26C9DF2}"/>
              </a:ext>
            </a:extLst>
          </p:cNvPr>
          <p:cNvSpPr/>
          <p:nvPr/>
        </p:nvSpPr>
        <p:spPr>
          <a:xfrm>
            <a:off x="1728740" y="5466548"/>
            <a:ext cx="9308788" cy="66545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49AFA9"/>
              </a:buClr>
              <a:buSzTx/>
              <a:buFontTx/>
              <a:buNone/>
              <a:tabLst/>
              <a:defRPr/>
            </a:pP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Maintenance </a:t>
            </a:r>
            <a:r>
              <a:rPr kumimoji="0" lang="en-US" sz="1600" b="1" i="0" u="none" strike="noStrike" kern="1200" cap="none" spc="0" normalizeH="0" baseline="0" noProof="0" dirty="0" err="1">
                <a:ln>
                  <a:noFill/>
                </a:ln>
                <a:solidFill>
                  <a:prstClr val="white"/>
                </a:solidFill>
                <a:effectLst/>
                <a:uLnTx/>
                <a:uFillTx/>
                <a:latin typeface="Aptos" panose="02110004020202020204"/>
                <a:ea typeface="+mn-ea"/>
                <a:cs typeface="Calibri" panose="020F0502020204030204" pitchFamily="34" charset="0"/>
              </a:rPr>
              <a:t>dostarlimab</a:t>
            </a: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 + niraparib resulted in a statistically significant improvement in PFS </a:t>
            </a:r>
          </a:p>
          <a:p>
            <a:pPr marL="0" marR="0" lvl="0" indent="0" algn="ctr" defTabSz="914400" rtl="0" eaLnBrk="1" fontAlgn="auto" latinLnBrk="0" hangingPunct="1">
              <a:lnSpc>
                <a:spcPct val="100000"/>
              </a:lnSpc>
              <a:spcBef>
                <a:spcPts val="0"/>
              </a:spcBef>
              <a:spcAft>
                <a:spcPts val="0"/>
              </a:spcAft>
              <a:buClr>
                <a:srgbClr val="49AFA9"/>
              </a:buClr>
              <a:buSzTx/>
              <a:buFontTx/>
              <a:buNone/>
              <a:tabLst/>
              <a:defRPr/>
            </a:pP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in the overall and </a:t>
            </a:r>
            <a:r>
              <a:rPr kumimoji="0" lang="en-US" sz="1600" b="1" i="0" u="none" strike="noStrike" kern="1200" cap="none" spc="0" normalizeH="0" baseline="0" noProof="0" dirty="0" err="1">
                <a:ln>
                  <a:noFill/>
                </a:ln>
                <a:solidFill>
                  <a:prstClr val="white"/>
                </a:solidFill>
                <a:effectLst/>
                <a:uLnTx/>
                <a:uFillTx/>
                <a:latin typeface="Aptos" panose="02110004020202020204"/>
                <a:ea typeface="+mn-ea"/>
                <a:cs typeface="Calibri" panose="020F0502020204030204" pitchFamily="34" charset="0"/>
              </a:rPr>
              <a:t>pMMR</a:t>
            </a: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 populations</a:t>
            </a:r>
          </a:p>
        </p:txBody>
      </p:sp>
      <p:sp>
        <p:nvSpPr>
          <p:cNvPr id="8" name="TextBox 7">
            <a:extLst>
              <a:ext uri="{FF2B5EF4-FFF2-40B4-BE49-F238E27FC236}">
                <a16:creationId xmlns:a16="http://schemas.microsoft.com/office/drawing/2014/main" id="{4E980C0D-B9DE-B838-4D54-96F6945A61C4}"/>
              </a:ext>
            </a:extLst>
          </p:cNvPr>
          <p:cNvSpPr txBox="1"/>
          <p:nvPr/>
        </p:nvSpPr>
        <p:spPr>
          <a:xfrm>
            <a:off x="748505" y="4121022"/>
            <a:ext cx="1516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solidFill>
                  <a:srgbClr val="000000"/>
                </a:solidFill>
                <a:effectLst/>
                <a:uLnTx/>
                <a:uFillTx/>
                <a:latin typeface="Calibri" panose="020F0502020204030204" pitchFamily="34" charset="0"/>
                <a:ea typeface="+mn-ea"/>
                <a:cs typeface="Arial"/>
                <a:sym typeface="Arial"/>
                <a:rtl val="0"/>
              </a:rPr>
              <a:t>HR, 0.60 </a:t>
            </a:r>
            <a:br>
              <a:rPr kumimoji="0" lang="en-US" sz="1200" b="1" i="0" u="none" strike="noStrike" kern="1200" cap="none" spc="0" normalizeH="0" baseline="0" noProof="0">
                <a:ln/>
                <a:solidFill>
                  <a:srgbClr val="000000"/>
                </a:solidFill>
                <a:effectLst/>
                <a:uLnTx/>
                <a:uFillTx/>
                <a:latin typeface="Calibri" panose="020F0502020204030204" pitchFamily="34" charset="0"/>
                <a:ea typeface="+mn-ea"/>
                <a:cs typeface="Arial"/>
                <a:sym typeface="Arial"/>
                <a:rtl val="0"/>
              </a:rPr>
            </a:br>
            <a:r>
              <a:rPr kumimoji="0" lang="en-US" sz="1200" b="0" i="0" u="none" strike="noStrike" kern="1200" cap="none" spc="0" normalizeH="0" baseline="0" noProof="0">
                <a:ln/>
                <a:solidFill>
                  <a:srgbClr val="000000"/>
                </a:solidFill>
                <a:effectLst/>
                <a:uLnTx/>
                <a:uFillTx/>
                <a:latin typeface="Calibri" panose="020F0502020204030204" pitchFamily="34" charset="0"/>
                <a:ea typeface="+mn-ea"/>
                <a:cs typeface="Arial"/>
                <a:sym typeface="Arial"/>
                <a:rtl val="0"/>
              </a:rPr>
              <a:t>(95% CI, 0.43–0.82) </a:t>
            </a:r>
            <a:br>
              <a:rPr kumimoji="0" lang="en-US" sz="1200" b="0" i="0" u="none" strike="noStrike" kern="1200" cap="none" spc="0" normalizeH="0" baseline="0" noProof="0">
                <a:ln/>
                <a:solidFill>
                  <a:srgbClr val="000000"/>
                </a:solidFill>
                <a:effectLst/>
                <a:uLnTx/>
                <a:uFillTx/>
                <a:latin typeface="Calibri" panose="020F0502020204030204" pitchFamily="34" charset="0"/>
                <a:ea typeface="+mn-ea"/>
                <a:cs typeface="Arial"/>
                <a:sym typeface="Arial"/>
                <a:rtl val="0"/>
              </a:rPr>
            </a:br>
            <a:r>
              <a:rPr kumimoji="0" lang="en-US" sz="1200" b="1" i="1" u="none" strike="noStrike" kern="1200" cap="none" spc="0" normalizeH="0" baseline="0" noProof="0">
                <a:ln/>
                <a:solidFill>
                  <a:srgbClr val="000000"/>
                </a:solidFill>
                <a:effectLst/>
                <a:uLnTx/>
                <a:uFillTx/>
                <a:latin typeface="Calibri" panose="020F0502020204030204" pitchFamily="34" charset="0"/>
                <a:ea typeface="+mn-ea"/>
                <a:cs typeface="Arial"/>
                <a:sym typeface="Arial"/>
                <a:rtl val="0"/>
              </a:rPr>
              <a:t>P</a:t>
            </a:r>
            <a:r>
              <a:rPr kumimoji="0" lang="en-US" sz="1200" b="1" i="0" u="none" strike="noStrike" kern="1200" cap="none" spc="0" normalizeH="0" baseline="0" noProof="0">
                <a:ln/>
                <a:solidFill>
                  <a:srgbClr val="000000"/>
                </a:solidFill>
                <a:effectLst/>
                <a:uLnTx/>
                <a:uFillTx/>
                <a:latin typeface="Calibri" panose="020F0502020204030204" pitchFamily="34" charset="0"/>
                <a:ea typeface="+mn-ea"/>
                <a:cs typeface="Arial"/>
                <a:sym typeface="Arial"/>
                <a:rtl val="0"/>
              </a:rPr>
              <a:t>=.0007</a:t>
            </a:r>
            <a:endParaRPr kumimoji="0" lang="en-GB" sz="12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9" name="TextBox 8">
            <a:extLst>
              <a:ext uri="{FF2B5EF4-FFF2-40B4-BE49-F238E27FC236}">
                <a16:creationId xmlns:a16="http://schemas.microsoft.com/office/drawing/2014/main" id="{182C26DF-F848-2941-7A4F-79EB1C5AE790}"/>
              </a:ext>
            </a:extLst>
          </p:cNvPr>
          <p:cNvSpPr txBox="1"/>
          <p:nvPr/>
        </p:nvSpPr>
        <p:spPr>
          <a:xfrm>
            <a:off x="6795482" y="4055363"/>
            <a:ext cx="1516604" cy="646331"/>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solidFill>
                  <a:srgbClr val="000000"/>
                </a:solidFill>
                <a:effectLst/>
                <a:uLnTx/>
                <a:uFillTx/>
                <a:latin typeface="Calibri"/>
                <a:ea typeface="+mn-ea"/>
                <a:cs typeface="Arial"/>
                <a:sym typeface="Arial"/>
                <a:rtl val="0"/>
              </a:rPr>
              <a:t>HR, 0.63 </a:t>
            </a:r>
            <a:br>
              <a:rPr kumimoji="0" lang="en-US" sz="1200" b="1" i="0" u="none" strike="noStrike" kern="1200" cap="none" spc="0" normalizeH="0" baseline="0" noProof="0">
                <a:ln/>
                <a:solidFill>
                  <a:srgbClr val="000000"/>
                </a:solidFill>
                <a:effectLst/>
                <a:uLnTx/>
                <a:uFillTx/>
                <a:latin typeface="Calibri"/>
                <a:ea typeface="+mn-ea"/>
                <a:cs typeface="Arial"/>
                <a:sym typeface="Arial"/>
                <a:rtl val="0"/>
              </a:rPr>
            </a:br>
            <a:r>
              <a:rPr kumimoji="0" lang="en-US" sz="1200" b="0" i="0" u="none" strike="noStrike" kern="1200" cap="none" spc="0" normalizeH="0" baseline="0" noProof="0">
                <a:ln/>
                <a:solidFill>
                  <a:srgbClr val="000000"/>
                </a:solidFill>
                <a:effectLst/>
                <a:uLnTx/>
                <a:uFillTx/>
                <a:latin typeface="Calibri"/>
                <a:ea typeface="+mn-ea"/>
                <a:cs typeface="Arial"/>
                <a:sym typeface="Arial"/>
                <a:rtl val="0"/>
              </a:rPr>
              <a:t>(95% CI, 0.44–0.91) </a:t>
            </a:r>
            <a:br>
              <a:rPr kumimoji="0" lang="en-US" sz="1200" b="0" i="0" u="none" strike="noStrike" kern="1200" cap="none" spc="0" normalizeH="0" baseline="0" noProof="0">
                <a:ln/>
                <a:solidFill>
                  <a:srgbClr val="000000"/>
                </a:solidFill>
                <a:effectLst/>
                <a:uLnTx/>
                <a:uFillTx/>
                <a:latin typeface="Calibri"/>
                <a:ea typeface="+mn-ea"/>
                <a:cs typeface="Arial"/>
                <a:sym typeface="Arial"/>
                <a:rtl val="0"/>
              </a:rPr>
            </a:br>
            <a:r>
              <a:rPr kumimoji="0" lang="en-US" sz="1200" b="1" i="1" u="none" strike="noStrike" kern="1200" cap="none" spc="0" normalizeH="0" baseline="0" noProof="0">
                <a:ln/>
                <a:solidFill>
                  <a:srgbClr val="000000"/>
                </a:solidFill>
                <a:effectLst/>
                <a:uLnTx/>
                <a:uFillTx/>
                <a:latin typeface="Calibri"/>
                <a:ea typeface="+mn-ea"/>
                <a:cs typeface="Arial"/>
                <a:sym typeface="Arial"/>
                <a:rtl val="0"/>
              </a:rPr>
              <a:t>P</a:t>
            </a:r>
            <a:r>
              <a:rPr kumimoji="0" lang="en-US" sz="1200" b="1" i="0" u="none" strike="noStrike" kern="1200" cap="none" spc="0" normalizeH="0" baseline="0" noProof="0">
                <a:ln/>
                <a:solidFill>
                  <a:srgbClr val="000000"/>
                </a:solidFill>
                <a:effectLst/>
                <a:uLnTx/>
                <a:uFillTx/>
                <a:latin typeface="Calibri"/>
                <a:ea typeface="+mn-ea"/>
                <a:cs typeface="Arial"/>
                <a:sym typeface="Arial"/>
                <a:rtl val="0"/>
              </a:rPr>
              <a:t>=.0060</a:t>
            </a:r>
            <a:endParaRPr kumimoji="0" lang="en-GB" sz="1200" b="1" i="0" u="none" strike="noStrike" kern="1200" cap="none" spc="0" normalizeH="0" baseline="0" noProof="0">
              <a:ln>
                <a:noFill/>
              </a:ln>
              <a:solidFill>
                <a:srgbClr val="FFFFFF"/>
              </a:solidFill>
              <a:effectLst/>
              <a:uLnTx/>
              <a:uFillTx/>
              <a:latin typeface="Calibri"/>
              <a:ea typeface="+mn-ea"/>
              <a:cs typeface="+mn-cs"/>
            </a:endParaRPr>
          </a:p>
        </p:txBody>
      </p:sp>
      <p:cxnSp>
        <p:nvCxnSpPr>
          <p:cNvPr id="4" name="Straight Connector 3">
            <a:extLst>
              <a:ext uri="{FF2B5EF4-FFF2-40B4-BE49-F238E27FC236}">
                <a16:creationId xmlns:a16="http://schemas.microsoft.com/office/drawing/2014/main" id="{D7C2D211-CC01-5F08-9AE5-87614F1F9138}"/>
              </a:ext>
            </a:extLst>
          </p:cNvPr>
          <p:cNvCxnSpPr>
            <a:cxnSpLocks/>
          </p:cNvCxnSpPr>
          <p:nvPr/>
        </p:nvCxnSpPr>
        <p:spPr>
          <a:xfrm>
            <a:off x="2834842" y="3806359"/>
            <a:ext cx="0" cy="1005840"/>
          </a:xfrm>
          <a:prstGeom prst="line">
            <a:avLst/>
          </a:prstGeom>
          <a:ln w="12700">
            <a:solidFill>
              <a:schemeClr val="tx1">
                <a:lumMod val="50000"/>
                <a:lumOff val="5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B80AEE85-C656-4446-0962-4E79EDC1A908}"/>
              </a:ext>
            </a:extLst>
          </p:cNvPr>
          <p:cNvCxnSpPr>
            <a:cxnSpLocks/>
          </p:cNvCxnSpPr>
          <p:nvPr/>
        </p:nvCxnSpPr>
        <p:spPr>
          <a:xfrm>
            <a:off x="8816823" y="3553758"/>
            <a:ext cx="0" cy="1280160"/>
          </a:xfrm>
          <a:prstGeom prst="line">
            <a:avLst/>
          </a:prstGeom>
          <a:ln w="12700">
            <a:solidFill>
              <a:schemeClr val="tx1">
                <a:lumMod val="50000"/>
                <a:lumOff val="5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54F6F5A-0BF9-C613-DE33-E3766229BAE4}"/>
              </a:ext>
            </a:extLst>
          </p:cNvPr>
          <p:cNvCxnSpPr>
            <a:cxnSpLocks/>
          </p:cNvCxnSpPr>
          <p:nvPr/>
        </p:nvCxnSpPr>
        <p:spPr>
          <a:xfrm rot="5400000">
            <a:off x="1696743" y="2752637"/>
            <a:ext cx="0" cy="1874520"/>
          </a:xfrm>
          <a:prstGeom prst="line">
            <a:avLst/>
          </a:prstGeom>
          <a:ln w="12700">
            <a:solidFill>
              <a:schemeClr val="tx1">
                <a:lumMod val="50000"/>
                <a:lumOff val="5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F9A4CD5-D5F0-048C-07D8-038CC16462BD}"/>
              </a:ext>
            </a:extLst>
          </p:cNvPr>
          <p:cNvCxnSpPr>
            <a:cxnSpLocks/>
          </p:cNvCxnSpPr>
          <p:nvPr/>
        </p:nvCxnSpPr>
        <p:spPr>
          <a:xfrm rot="5400000">
            <a:off x="7890165" y="2546897"/>
            <a:ext cx="0" cy="2286000"/>
          </a:xfrm>
          <a:prstGeom prst="line">
            <a:avLst/>
          </a:prstGeom>
          <a:ln w="12700">
            <a:solidFill>
              <a:schemeClr val="tx1">
                <a:lumMod val="50000"/>
                <a:lumOff val="50000"/>
              </a:schemeClr>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45332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C600-C2FE-5351-46E9-A8D72B4BF818}"/>
              </a:ext>
            </a:extLst>
          </p:cNvPr>
          <p:cNvSpPr>
            <a:spLocks noGrp="1"/>
          </p:cNvSpPr>
          <p:nvPr>
            <p:ph type="title"/>
          </p:nvPr>
        </p:nvSpPr>
        <p:spPr>
          <a:xfrm>
            <a:off x="386500" y="414779"/>
            <a:ext cx="11805500" cy="424223"/>
          </a:xfrm>
        </p:spPr>
        <p:txBody>
          <a:bodyPr>
            <a:noAutofit/>
          </a:bodyPr>
          <a:lstStyle/>
          <a:p>
            <a:r>
              <a:rPr lang="en-GB" sz="2800"/>
              <a:t>Selecting Which Patient May Benefit From Addition of </a:t>
            </a:r>
            <a:r>
              <a:rPr lang="en-GB" sz="2800" err="1"/>
              <a:t>PARPi</a:t>
            </a:r>
            <a:endParaRPr lang="en-US" sz="2800"/>
          </a:p>
        </p:txBody>
      </p:sp>
      <p:sp>
        <p:nvSpPr>
          <p:cNvPr id="5" name="Slide Number Placeholder 4">
            <a:extLst>
              <a:ext uri="{FF2B5EF4-FFF2-40B4-BE49-F238E27FC236}">
                <a16:creationId xmlns:a16="http://schemas.microsoft.com/office/drawing/2014/main" id="{1C63D7D6-05CA-0C23-BB08-5041D10AF314}"/>
              </a:ext>
            </a:extLst>
          </p:cNvPr>
          <p:cNvSpPr>
            <a:spLocks noGrp="1"/>
          </p:cNvSpPr>
          <p:nvPr>
            <p:ph type="sldNum" sz="quarter" idx="4294967295"/>
          </p:nvPr>
        </p:nvSpPr>
        <p:spPr>
          <a:xfrm>
            <a:off x="11587163" y="6446838"/>
            <a:ext cx="604837"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19E51-CE85-0F48-AEFD-4C71712ED642}" type="slidenum">
              <a:rPr kumimoji="0" lang="en-US" sz="900" b="1" i="0" u="none" strike="noStrike" kern="1200" cap="none" spc="0" normalizeH="0" baseline="0" noProof="0" smtClean="0">
                <a:ln>
                  <a:noFill/>
                </a:ln>
                <a:solidFill>
                  <a:srgbClr val="FFFFFF"/>
                </a:solidFill>
                <a:effectLst/>
                <a:uLnTx/>
                <a:uFillTx/>
                <a:latin typeface="GSK Precision" pitchFamily="50"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900" b="1" i="0" u="none" strike="noStrike" kern="1200" cap="none" spc="0" normalizeH="0" baseline="0" noProof="0">
              <a:ln>
                <a:noFill/>
              </a:ln>
              <a:solidFill>
                <a:srgbClr val="FFFFFF"/>
              </a:solidFill>
              <a:effectLst/>
              <a:uLnTx/>
              <a:uFillTx/>
              <a:latin typeface="GSK Precision" pitchFamily="50" charset="0"/>
              <a:ea typeface="+mn-ea"/>
              <a:cs typeface="Arial" panose="020B0604020202020204" pitchFamily="34" charset="0"/>
            </a:endParaRPr>
          </a:p>
        </p:txBody>
      </p:sp>
      <p:sp>
        <p:nvSpPr>
          <p:cNvPr id="3" name="Footer Placeholder 3">
            <a:extLst>
              <a:ext uri="{FF2B5EF4-FFF2-40B4-BE49-F238E27FC236}">
                <a16:creationId xmlns:a16="http://schemas.microsoft.com/office/drawing/2014/main" id="{2886914B-5326-BDED-DF92-A832EAE02D54}"/>
              </a:ext>
            </a:extLst>
          </p:cNvPr>
          <p:cNvSpPr>
            <a:spLocks noGrp="1"/>
          </p:cNvSpPr>
          <p:nvPr>
            <p:ph type="ftr" sz="quarter" idx="4294967295"/>
          </p:nvPr>
        </p:nvSpPr>
        <p:spPr>
          <a:xfrm>
            <a:off x="188148" y="6003831"/>
            <a:ext cx="11815603" cy="70961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1" u="none" strike="noStrike" kern="1200" cap="none" spc="0" normalizeH="0" baseline="0" noProof="0">
                <a:ln>
                  <a:noFill/>
                </a:ln>
                <a:solidFill>
                  <a:srgbClr val="000000"/>
                </a:solidFill>
                <a:effectLst/>
                <a:uLnTx/>
                <a:uFillTx/>
                <a:latin typeface="Aptos" panose="02110004020202020204"/>
                <a:ea typeface="+mn-ea"/>
                <a:cs typeface="Arial" panose="020B0604020202020204" pitchFamily="34" charset="0"/>
              </a:rPr>
              <a:t>Results should be interpreted with caution as the study was not powered to detect a treatment difference in any subgroup, and there were small numbers and low data maturity in some subgroups. Where there were less than 20 events in the subgroup, the HR estimation and 95% CI were not </a:t>
            </a:r>
            <a:r>
              <a:rPr kumimoji="0" lang="en-GB" sz="700" b="0" i="1" u="none" strike="noStrike" kern="1200" cap="none" spc="0" normalizeH="0" baseline="0" noProof="0" err="1">
                <a:ln>
                  <a:noFill/>
                </a:ln>
                <a:solidFill>
                  <a:srgbClr val="000000"/>
                </a:solidFill>
                <a:effectLst/>
                <a:uLnTx/>
                <a:uFillTx/>
                <a:latin typeface="Aptos" panose="02110004020202020204"/>
                <a:ea typeface="+mn-ea"/>
                <a:cs typeface="Arial" panose="020B0604020202020204" pitchFamily="34" charset="0"/>
              </a:rPr>
              <a:t>analyzed</a:t>
            </a:r>
            <a:r>
              <a:rPr kumimoji="0" lang="en-GB" sz="700" b="0" i="1" u="none" strike="noStrike" kern="1200" cap="none" spc="0" normalizeH="0" baseline="0" noProof="0">
                <a:ln>
                  <a:noFill/>
                </a:ln>
                <a:solidFill>
                  <a:srgbClr val="000000"/>
                </a:solidFill>
                <a:effectLst/>
                <a:uLnTx/>
                <a:uFillTx/>
                <a:latin typeface="Aptos" panose="02110004020202020204"/>
                <a:ea typeface="+mn-ea"/>
                <a:cs typeface="Arial" panose="020B0604020202020204" pitchFamily="34" charset="0"/>
              </a:rPr>
              <a:t> as there were too few events (“not applicable”). </a:t>
            </a:r>
            <a:r>
              <a:rPr kumimoji="0" lang="en-GB" sz="700" b="0" i="1" u="none" strike="noStrike" kern="1200" cap="none" spc="0" normalizeH="0" baseline="30000" noProof="0" err="1">
                <a:ln>
                  <a:noFill/>
                </a:ln>
                <a:solidFill>
                  <a:srgbClr val="000000"/>
                </a:solidFill>
                <a:effectLst/>
                <a:uLnTx/>
                <a:uFillTx/>
                <a:latin typeface="Aptos" panose="02110004020202020204"/>
                <a:ea typeface="+mn-ea"/>
                <a:cs typeface="Arial" panose="020B0604020202020204" pitchFamily="34" charset="0"/>
              </a:rPr>
              <a:t>a</a:t>
            </a:r>
            <a:r>
              <a:rPr kumimoji="0" lang="en-GB" sz="700" b="0" i="1" u="none" strike="noStrike" kern="1200" cap="none" spc="0" normalizeH="0" baseline="0" noProof="0" err="1">
                <a:ln>
                  <a:noFill/>
                </a:ln>
                <a:solidFill>
                  <a:srgbClr val="000000"/>
                </a:solidFill>
                <a:effectLst/>
                <a:uLnTx/>
                <a:uFillTx/>
                <a:latin typeface="Aptos" panose="02110004020202020204"/>
                <a:ea typeface="+mn-ea"/>
                <a:cs typeface="Arial" panose="020B0604020202020204" pitchFamily="34" charset="0"/>
              </a:rPr>
              <a:t>Based</a:t>
            </a:r>
            <a:r>
              <a:rPr kumimoji="0" lang="en-GB" sz="700" b="0" i="1" u="none" strike="noStrike" kern="1200" cap="none" spc="0" normalizeH="0" baseline="0" noProof="0">
                <a:ln>
                  <a:noFill/>
                </a:ln>
                <a:solidFill>
                  <a:srgbClr val="000000"/>
                </a:solidFill>
                <a:effectLst/>
                <a:uLnTx/>
                <a:uFillTx/>
                <a:latin typeface="Aptos" panose="02110004020202020204"/>
                <a:ea typeface="+mn-ea"/>
                <a:cs typeface="Arial" panose="020B0604020202020204" pitchFamily="34" charset="0"/>
              </a:rPr>
              <a:t> on available whole exome sequencing results; </a:t>
            </a:r>
            <a:r>
              <a:rPr kumimoji="0" lang="en-GB" sz="700" b="0" i="1" u="none" strike="noStrike" kern="1200" cap="none" spc="0" normalizeH="0" baseline="30000" noProof="0" err="1">
                <a:ln>
                  <a:noFill/>
                </a:ln>
                <a:solidFill>
                  <a:srgbClr val="000000"/>
                </a:solidFill>
                <a:effectLst/>
                <a:uLnTx/>
                <a:uFillTx/>
                <a:latin typeface="Aptos" panose="02110004020202020204"/>
                <a:ea typeface="+mn-ea"/>
                <a:cs typeface="Arial" panose="020B0604020202020204" pitchFamily="34" charset="0"/>
              </a:rPr>
              <a:t>b</a:t>
            </a:r>
            <a:r>
              <a:rPr kumimoji="0" lang="en-GB" sz="700" b="0" i="1" u="none" strike="noStrike" kern="1200" cap="none" spc="0" normalizeH="0" baseline="0" noProof="0" err="1">
                <a:ln>
                  <a:noFill/>
                </a:ln>
                <a:solidFill>
                  <a:srgbClr val="000000"/>
                </a:solidFill>
                <a:effectLst/>
                <a:uLnTx/>
                <a:uFillTx/>
                <a:latin typeface="Aptos" panose="02110004020202020204"/>
                <a:ea typeface="+mn-ea"/>
                <a:cs typeface="Arial" panose="020B0604020202020204" pitchFamily="34" charset="0"/>
              </a:rPr>
              <a:t>Sample</a:t>
            </a:r>
            <a:r>
              <a:rPr kumimoji="0" lang="en-GB" sz="700" b="0" i="1" u="none" strike="noStrike" kern="1200" cap="none" spc="0" normalizeH="0" baseline="0" noProof="0">
                <a:ln>
                  <a:noFill/>
                </a:ln>
                <a:solidFill>
                  <a:srgbClr val="000000"/>
                </a:solidFill>
                <a:effectLst/>
                <a:uLnTx/>
                <a:uFillTx/>
                <a:latin typeface="Aptos" panose="02110004020202020204"/>
                <a:ea typeface="+mn-ea"/>
                <a:cs typeface="Arial" panose="020B0604020202020204" pitchFamily="34" charset="0"/>
              </a:rPr>
              <a:t> not available. </a:t>
            </a:r>
            <a:r>
              <a:rPr kumimoji="0" lang="en-GB" sz="700" b="0" i="1" u="none" strike="noStrike" kern="1200" cap="none" spc="0" normalizeH="0" baseline="30000" noProof="0" err="1">
                <a:ln>
                  <a:noFill/>
                </a:ln>
                <a:solidFill>
                  <a:srgbClr val="000000"/>
                </a:solidFill>
                <a:effectLst/>
                <a:uLnTx/>
                <a:uFillTx/>
                <a:latin typeface="Aptos" panose="02110004020202020204"/>
                <a:ea typeface="+mn-ea"/>
                <a:cs typeface="Arial" panose="020B0604020202020204" pitchFamily="34" charset="0"/>
              </a:rPr>
              <a:t>c</a:t>
            </a:r>
            <a:r>
              <a:rPr kumimoji="0" lang="en-GB" sz="700" b="0" i="1" u="none" strike="noStrike" kern="1200" cap="none" spc="0" normalizeH="0" baseline="0" noProof="0" err="1">
                <a:ln>
                  <a:noFill/>
                </a:ln>
                <a:solidFill>
                  <a:srgbClr val="000000"/>
                </a:solidFill>
                <a:effectLst/>
                <a:uLnTx/>
                <a:uFillTx/>
                <a:latin typeface="Aptos" panose="02110004020202020204"/>
                <a:ea typeface="+mn-ea"/>
                <a:cs typeface="Arial" panose="020B0604020202020204" pitchFamily="34" charset="0"/>
              </a:rPr>
              <a:t>Defined</a:t>
            </a:r>
            <a:r>
              <a:rPr kumimoji="0" lang="en-GB" sz="700" b="0" i="1" u="none" strike="noStrike" kern="1200" cap="none" spc="0" normalizeH="0" baseline="0" noProof="0">
                <a:ln>
                  <a:noFill/>
                </a:ln>
                <a:solidFill>
                  <a:srgbClr val="000000"/>
                </a:solidFill>
                <a:effectLst/>
                <a:uLnTx/>
                <a:uFillTx/>
                <a:latin typeface="Aptos" panose="02110004020202020204"/>
                <a:ea typeface="+mn-ea"/>
                <a:cs typeface="Arial" panose="020B0604020202020204" pitchFamily="34" charset="0"/>
              </a:rPr>
              <a:t> by a mutation in 1 or more genes included in the FMI14 panel: BRCA1, BRCA2, ATM, BARD1, BRIP1, PALB2, RAD51B, RAD51C, RAD51D, RAD54L, CDK12, CHEK1, CHEK2, and FANCL BRCA, breast cancer gene; CI, confidence interval; CP, carboplatin-paclitaxel; </a:t>
            </a:r>
            <a:r>
              <a:rPr kumimoji="0" lang="en-GB" sz="700" b="0" i="1" u="none" strike="noStrike" kern="1200" cap="none" spc="0" normalizeH="0" baseline="0" noProof="0" err="1">
                <a:ln>
                  <a:noFill/>
                </a:ln>
                <a:solidFill>
                  <a:srgbClr val="000000"/>
                </a:solidFill>
                <a:effectLst/>
                <a:uLnTx/>
                <a:uFillTx/>
                <a:latin typeface="Aptos" panose="02110004020202020204"/>
                <a:ea typeface="+mn-ea"/>
                <a:cs typeface="Arial" panose="020B0604020202020204" pitchFamily="34" charset="0"/>
              </a:rPr>
              <a:t>dMMR</a:t>
            </a:r>
            <a:r>
              <a:rPr kumimoji="0" lang="en-GB" sz="700" b="0" i="1" u="none" strike="noStrike" kern="1200" cap="none" spc="0" normalizeH="0" baseline="0" noProof="0">
                <a:ln>
                  <a:noFill/>
                </a:ln>
                <a:solidFill>
                  <a:srgbClr val="000000"/>
                </a:solidFill>
                <a:effectLst/>
                <a:uLnTx/>
                <a:uFillTx/>
                <a:latin typeface="Aptos" panose="02110004020202020204"/>
                <a:ea typeface="+mn-ea"/>
                <a:cs typeface="Arial" panose="020B0604020202020204" pitchFamily="34" charset="0"/>
              </a:rPr>
              <a:t>, mismatch repair deficient; </a:t>
            </a:r>
            <a:r>
              <a:rPr kumimoji="0" lang="en-GB" sz="700" b="0" i="1" u="none" strike="noStrike" kern="1200" cap="none" spc="0" normalizeH="0" baseline="0" noProof="0" err="1">
                <a:ln>
                  <a:noFill/>
                </a:ln>
                <a:solidFill>
                  <a:srgbClr val="000000"/>
                </a:solidFill>
                <a:effectLst/>
                <a:uLnTx/>
                <a:uFillTx/>
                <a:latin typeface="Aptos" panose="02110004020202020204"/>
                <a:ea typeface="+mn-ea"/>
                <a:cs typeface="Arial" panose="020B0604020202020204" pitchFamily="34" charset="0"/>
              </a:rPr>
              <a:t>dostar</a:t>
            </a:r>
            <a:r>
              <a:rPr kumimoji="0" lang="en-GB" sz="700" b="0" i="1" u="none" strike="noStrike" kern="1200" cap="none" spc="0" normalizeH="0" baseline="0" noProof="0">
                <a:ln>
                  <a:noFill/>
                </a:ln>
                <a:solidFill>
                  <a:srgbClr val="000000"/>
                </a:solidFill>
                <a:effectLst/>
                <a:uLnTx/>
                <a:uFillTx/>
                <a:latin typeface="Aptos" panose="02110004020202020204"/>
                <a:ea typeface="+mn-ea"/>
                <a:cs typeface="Arial" panose="020B0604020202020204" pitchFamily="34" charset="0"/>
              </a:rPr>
              <a:t>, </a:t>
            </a:r>
            <a:r>
              <a:rPr kumimoji="0" lang="en-GB" sz="700" b="0" i="1" u="none" strike="noStrike" kern="1200" cap="none" spc="0" normalizeH="0" baseline="0" noProof="0" err="1">
                <a:ln>
                  <a:noFill/>
                </a:ln>
                <a:solidFill>
                  <a:srgbClr val="000000"/>
                </a:solidFill>
                <a:effectLst/>
                <a:uLnTx/>
                <a:uFillTx/>
                <a:latin typeface="Aptos" panose="02110004020202020204"/>
                <a:ea typeface="+mn-ea"/>
                <a:cs typeface="Arial" panose="020B0604020202020204" pitchFamily="34" charset="0"/>
              </a:rPr>
              <a:t>dostarlimab</a:t>
            </a:r>
            <a:r>
              <a:rPr kumimoji="0" lang="en-GB" sz="700" b="0" i="1" u="none" strike="noStrike" kern="1200" cap="none" spc="0" normalizeH="0" baseline="0" noProof="0">
                <a:ln>
                  <a:noFill/>
                </a:ln>
                <a:solidFill>
                  <a:srgbClr val="000000"/>
                </a:solidFill>
                <a:effectLst/>
                <a:uLnTx/>
                <a:uFillTx/>
                <a:latin typeface="Aptos" panose="02110004020202020204"/>
                <a:ea typeface="+mn-ea"/>
                <a:cs typeface="Arial" panose="020B0604020202020204" pitchFamily="34" charset="0"/>
              </a:rPr>
              <a:t>; HR, hazard ratio; HRR, </a:t>
            </a:r>
            <a:r>
              <a:rPr kumimoji="0" lang="en-GB" sz="700" b="0" i="1" u="none" strike="noStrike" kern="1200" cap="none" spc="0" normalizeH="0" baseline="0" noProof="0" err="1">
                <a:ln>
                  <a:noFill/>
                </a:ln>
                <a:solidFill>
                  <a:srgbClr val="000000"/>
                </a:solidFill>
                <a:effectLst/>
                <a:uLnTx/>
                <a:uFillTx/>
                <a:latin typeface="Aptos" panose="02110004020202020204"/>
                <a:ea typeface="+mn-ea"/>
                <a:cs typeface="Arial" panose="020B0604020202020204" pitchFamily="34" charset="0"/>
              </a:rPr>
              <a:t>homologus</a:t>
            </a:r>
            <a:r>
              <a:rPr kumimoji="0" lang="en-GB" sz="700" b="0" i="1" u="none" strike="noStrike" kern="1200" cap="none" spc="0" normalizeH="0" baseline="0" noProof="0">
                <a:ln>
                  <a:noFill/>
                </a:ln>
                <a:solidFill>
                  <a:srgbClr val="000000"/>
                </a:solidFill>
                <a:effectLst/>
                <a:uLnTx/>
                <a:uFillTx/>
                <a:latin typeface="Aptos" panose="02110004020202020204"/>
                <a:ea typeface="+mn-ea"/>
                <a:cs typeface="Arial" panose="020B0604020202020204" pitchFamily="34" charset="0"/>
              </a:rPr>
              <a:t> recombination repair;  ITT, intention to treat; IV, intravenous; MSI-H, microsatellite instability high; mut, mutation; </a:t>
            </a:r>
            <a:r>
              <a:rPr kumimoji="0" lang="en-GB" sz="700" b="0" i="1" u="none" strike="noStrike" kern="1200" cap="none" spc="0" normalizeH="0" baseline="0" noProof="0" err="1">
                <a:ln>
                  <a:noFill/>
                </a:ln>
                <a:solidFill>
                  <a:srgbClr val="000000"/>
                </a:solidFill>
                <a:effectLst/>
                <a:uLnTx/>
                <a:uFillTx/>
                <a:latin typeface="Aptos" panose="02110004020202020204"/>
                <a:ea typeface="+mn-ea"/>
                <a:cs typeface="Arial" panose="020B0604020202020204" pitchFamily="34" charset="0"/>
              </a:rPr>
              <a:t>nira</a:t>
            </a:r>
            <a:r>
              <a:rPr kumimoji="0" lang="en-GB" sz="700" b="0" i="1" u="none" strike="noStrike" kern="1200" cap="none" spc="0" normalizeH="0" baseline="0" noProof="0">
                <a:ln>
                  <a:noFill/>
                </a:ln>
                <a:solidFill>
                  <a:srgbClr val="000000"/>
                </a:solidFill>
                <a:effectLst/>
                <a:uLnTx/>
                <a:uFillTx/>
                <a:latin typeface="Aptos" panose="02110004020202020204"/>
                <a:ea typeface="+mn-ea"/>
                <a:cs typeface="Arial" panose="020B0604020202020204" pitchFamily="34" charset="0"/>
              </a:rPr>
              <a:t>, niraparib; NSMP, no specific molecular profile; </a:t>
            </a:r>
            <a:r>
              <a:rPr kumimoji="0" lang="en-GB" sz="700" b="0" i="1" u="none" strike="noStrike" kern="1200" cap="none" spc="0" normalizeH="0" baseline="0" noProof="0" err="1">
                <a:ln>
                  <a:noFill/>
                </a:ln>
                <a:solidFill>
                  <a:srgbClr val="000000"/>
                </a:solidFill>
                <a:effectLst/>
                <a:uLnTx/>
                <a:uFillTx/>
                <a:latin typeface="Aptos" panose="02110004020202020204"/>
                <a:ea typeface="+mn-ea"/>
                <a:cs typeface="Arial" panose="020B0604020202020204" pitchFamily="34" charset="0"/>
              </a:rPr>
              <a:t>PARPi</a:t>
            </a:r>
            <a:r>
              <a:rPr kumimoji="0" lang="en-GB" sz="700" b="0" i="1" u="none" strike="noStrike" kern="1200" cap="none" spc="0" normalizeH="0" baseline="0" noProof="0">
                <a:ln>
                  <a:noFill/>
                </a:ln>
                <a:solidFill>
                  <a:srgbClr val="000000"/>
                </a:solidFill>
                <a:effectLst/>
                <a:uLnTx/>
                <a:uFillTx/>
                <a:latin typeface="Aptos" panose="02110004020202020204"/>
                <a:ea typeface="+mn-ea"/>
                <a:cs typeface="Arial" panose="020B0604020202020204" pitchFamily="34" charset="0"/>
              </a:rPr>
              <a:t>, poly (ADP-ribose) polymerase inhibitor; PD-L1, protein death ligand-1; POLE, polymerase epsilon.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00000"/>
                </a:solidFill>
                <a:effectLst/>
                <a:uLnTx/>
                <a:uFillTx/>
                <a:latin typeface="Aptos" panose="02110004020202020204"/>
                <a:ea typeface="+mn-ea"/>
                <a:cs typeface="Arial" panose="020B0604020202020204" pitchFamily="34" charset="0"/>
              </a:rPr>
              <a:t>Mirza MR, et al. Presented at the Society of </a:t>
            </a:r>
            <a:r>
              <a:rPr kumimoji="0" lang="en-GB" sz="700" b="0" i="0" u="none" strike="noStrike" kern="1200" cap="none" spc="0" normalizeH="0" baseline="0" noProof="0" err="1">
                <a:ln>
                  <a:noFill/>
                </a:ln>
                <a:solidFill>
                  <a:srgbClr val="000000"/>
                </a:solidFill>
                <a:effectLst/>
                <a:uLnTx/>
                <a:uFillTx/>
                <a:latin typeface="Aptos" panose="02110004020202020204"/>
                <a:ea typeface="+mn-ea"/>
                <a:cs typeface="Arial" panose="020B0604020202020204" pitchFamily="34" charset="0"/>
              </a:rPr>
              <a:t>Gynecologic</a:t>
            </a:r>
            <a:r>
              <a:rPr kumimoji="0" lang="en-GB" sz="700" b="0" i="0" u="none" strike="noStrike" kern="1200" cap="none" spc="0" normalizeH="0" baseline="0" noProof="0">
                <a:ln>
                  <a:noFill/>
                </a:ln>
                <a:solidFill>
                  <a:srgbClr val="000000"/>
                </a:solidFill>
                <a:effectLst/>
                <a:uLnTx/>
                <a:uFillTx/>
                <a:latin typeface="Aptos" panose="02110004020202020204"/>
                <a:ea typeface="+mn-ea"/>
                <a:cs typeface="Arial" panose="020B0604020202020204" pitchFamily="34" charset="0"/>
              </a:rPr>
              <a:t> Oncology Annual Meeting 2024. Presentation #LBA2.</a:t>
            </a:r>
          </a:p>
        </p:txBody>
      </p:sp>
      <p:sp>
        <p:nvSpPr>
          <p:cNvPr id="22" name="TextBox 21">
            <a:extLst>
              <a:ext uri="{FF2B5EF4-FFF2-40B4-BE49-F238E27FC236}">
                <a16:creationId xmlns:a16="http://schemas.microsoft.com/office/drawing/2014/main" id="{98432AE3-94A0-C118-2CBA-DA5123ABF1FE}"/>
              </a:ext>
            </a:extLst>
          </p:cNvPr>
          <p:cNvSpPr txBox="1"/>
          <p:nvPr/>
        </p:nvSpPr>
        <p:spPr>
          <a:xfrm>
            <a:off x="228500" y="1150405"/>
            <a:ext cx="11734900" cy="369332"/>
          </a:xfrm>
          <a:prstGeom prst="rect">
            <a:avLst/>
          </a:prstGeom>
          <a:solidFill>
            <a:schemeClr val="bg1">
              <a:lumMod val="95000"/>
            </a:schemeClr>
          </a:solidFill>
        </p:spPr>
        <p:txBody>
          <a:bodyPr wrap="square" rtlCol="0">
            <a:spAutoFit/>
          </a:bodyPr>
          <a:lstStyle>
            <a:defPPr>
              <a:defRPr lang="en-US"/>
            </a:defPPr>
            <a:lvl1pPr algn="ctr">
              <a:defRPr sz="1800"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97132"/>
                </a:solidFill>
                <a:effectLst/>
                <a:uLnTx/>
                <a:uFillTx/>
                <a:latin typeface="Aptos" panose="02110004020202020204"/>
                <a:ea typeface="+mn-ea"/>
                <a:cs typeface="Arial" panose="020B0604020202020204" pitchFamily="34" charset="0"/>
              </a:rPr>
              <a:t>RUBY Part 2 ITT</a:t>
            </a:r>
          </a:p>
        </p:txBody>
      </p:sp>
      <p:graphicFrame>
        <p:nvGraphicFramePr>
          <p:cNvPr id="23" name="Table 22">
            <a:extLst>
              <a:ext uri="{FF2B5EF4-FFF2-40B4-BE49-F238E27FC236}">
                <a16:creationId xmlns:a16="http://schemas.microsoft.com/office/drawing/2014/main" id="{436762AC-2952-818F-3BC0-DF7C23AC4B39}"/>
              </a:ext>
            </a:extLst>
          </p:cNvPr>
          <p:cNvGraphicFramePr>
            <a:graphicFrameLocks noGrp="1"/>
          </p:cNvGraphicFramePr>
          <p:nvPr/>
        </p:nvGraphicFramePr>
        <p:xfrm>
          <a:off x="221214" y="1618028"/>
          <a:ext cx="5316971" cy="3670114"/>
        </p:xfrm>
        <a:graphic>
          <a:graphicData uri="http://schemas.openxmlformats.org/drawingml/2006/table">
            <a:tbl>
              <a:tblPr bandRow="1"/>
              <a:tblGrid>
                <a:gridCol w="1061333">
                  <a:extLst>
                    <a:ext uri="{9D8B030D-6E8A-4147-A177-3AD203B41FA5}">
                      <a16:colId xmlns:a16="http://schemas.microsoft.com/office/drawing/2014/main" val="4277695824"/>
                    </a:ext>
                  </a:extLst>
                </a:gridCol>
                <a:gridCol w="862905">
                  <a:extLst>
                    <a:ext uri="{9D8B030D-6E8A-4147-A177-3AD203B41FA5}">
                      <a16:colId xmlns:a16="http://schemas.microsoft.com/office/drawing/2014/main" val="2818151297"/>
                    </a:ext>
                  </a:extLst>
                </a:gridCol>
                <a:gridCol w="1011049">
                  <a:extLst>
                    <a:ext uri="{9D8B030D-6E8A-4147-A177-3AD203B41FA5}">
                      <a16:colId xmlns:a16="http://schemas.microsoft.com/office/drawing/2014/main" val="1921058265"/>
                    </a:ext>
                  </a:extLst>
                </a:gridCol>
                <a:gridCol w="1535909">
                  <a:extLst>
                    <a:ext uri="{9D8B030D-6E8A-4147-A177-3AD203B41FA5}">
                      <a16:colId xmlns:a16="http://schemas.microsoft.com/office/drawing/2014/main" val="1281904783"/>
                    </a:ext>
                  </a:extLst>
                </a:gridCol>
                <a:gridCol w="845775">
                  <a:extLst>
                    <a:ext uri="{9D8B030D-6E8A-4147-A177-3AD203B41FA5}">
                      <a16:colId xmlns:a16="http://schemas.microsoft.com/office/drawing/2014/main" val="3179289424"/>
                    </a:ext>
                  </a:extLst>
                </a:gridCol>
              </a:tblGrid>
              <a:tr h="46486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endParaRPr lang="en-US" sz="900">
                        <a:latin typeface="GSK Precision" panose="020B0604020202020204"/>
                        <a:cs typeface="Arial" panose="020B0604020202020204" pitchFamily="34" charset="0"/>
                      </a:endParaRP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652C91"/>
                          </a:solidFill>
                          <a:latin typeface="GSK Precision" panose="020B0604020202020204"/>
                          <a:cs typeface="Arial" panose="020B0604020202020204" pitchFamily="34" charset="0"/>
                        </a:rPr>
                        <a:t>Dostarlimab + niraparib + CP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652C91"/>
                          </a:solidFill>
                          <a:latin typeface="GSK Precision" panose="020B0604020202020204"/>
                          <a:cs typeface="Arial" panose="020B0604020202020204" pitchFamily="34" charset="0"/>
                        </a:rPr>
                        <a:t>N=192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8F1524"/>
                          </a:solidFill>
                          <a:latin typeface="GSK Precision" panose="020B0604020202020204"/>
                          <a:cs typeface="Arial" panose="020B0604020202020204" pitchFamily="34" charset="0"/>
                        </a:rPr>
                        <a:t>Placebo IV + </a:t>
                      </a:r>
                      <a:br>
                        <a:rPr lang="en-US" sz="900" b="1">
                          <a:solidFill>
                            <a:srgbClr val="8F1524"/>
                          </a:solidFill>
                          <a:latin typeface="GSK Precision" panose="020B0604020202020204"/>
                          <a:cs typeface="Arial" panose="020B0604020202020204" pitchFamily="34" charset="0"/>
                        </a:rPr>
                      </a:br>
                      <a:r>
                        <a:rPr lang="en-US" sz="900" b="1">
                          <a:solidFill>
                            <a:srgbClr val="8F1524"/>
                          </a:solidFill>
                          <a:latin typeface="GSK Precision" panose="020B0604020202020204"/>
                          <a:cs typeface="Arial" panose="020B0604020202020204" pitchFamily="34" charset="0"/>
                        </a:rPr>
                        <a:t>placebo oral + CP</a:t>
                      </a:r>
                      <a:br>
                        <a:rPr lang="en-US" sz="900" b="1">
                          <a:solidFill>
                            <a:srgbClr val="8F1524"/>
                          </a:solidFill>
                          <a:latin typeface="GSK Precision" panose="020B0604020202020204"/>
                          <a:cs typeface="Arial" panose="020B0604020202020204" pitchFamily="34" charset="0"/>
                        </a:rPr>
                      </a:br>
                      <a:r>
                        <a:rPr lang="en-US" sz="900" b="1">
                          <a:solidFill>
                            <a:srgbClr val="8F1524"/>
                          </a:solidFill>
                          <a:latin typeface="GSK Precision" panose="020B0604020202020204"/>
                          <a:cs typeface="Arial" panose="020B0604020202020204" pitchFamily="34" charset="0"/>
                        </a:rPr>
                        <a:t>N=99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r>
                        <a:rPr lang="en-US" sz="900" b="1">
                          <a:latin typeface="GSK Precision" pitchFamily="50" charset="0"/>
                          <a:cs typeface="Arial" panose="020B0604020202020204" pitchFamily="34" charset="0"/>
                        </a:rPr>
                        <a:t>HR (95% CI)</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r>
                        <a:rPr lang="en-US" sz="900" b="1">
                          <a:latin typeface="GSK Precision" panose="020B0604020202020204"/>
                          <a:cs typeface="Arial" panose="020B0604020202020204" pitchFamily="34" charset="0"/>
                        </a:rPr>
                        <a:t>HR (95% CI)</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2480391"/>
                  </a:ext>
                </a:extLst>
              </a:tr>
              <a:tr h="246558">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r>
                        <a:rPr lang="en-US" sz="800">
                          <a:latin typeface="GSK Precision" panose="020B0604020202020204"/>
                          <a:cs typeface="Arial" panose="020B0604020202020204" pitchFamily="34" charset="0"/>
                        </a:rPr>
                        <a:t>All patients</a:t>
                      </a: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US" sz="800" b="1">
                          <a:solidFill>
                            <a:srgbClr val="652C91"/>
                          </a:solidFill>
                          <a:latin typeface="GSK Precision" panose="020B0604020202020204"/>
                          <a:cs typeface="Arial" panose="020B0604020202020204" pitchFamily="34" charset="0"/>
                        </a:rPr>
                        <a:t>95/192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tabLst/>
                      </a:pPr>
                      <a:r>
                        <a:rPr lang="en-US" sz="800" b="1">
                          <a:solidFill>
                            <a:srgbClr val="8F1524"/>
                          </a:solidFill>
                          <a:latin typeface="GSK Precision" panose="020B0604020202020204"/>
                          <a:cs typeface="Arial" panose="020B0604020202020204" pitchFamily="34" charset="0"/>
                        </a:rPr>
                        <a:t>69/99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endParaRPr lang="en-US" sz="800" kern="1200">
                        <a:solidFill>
                          <a:schemeClr val="tx1"/>
                        </a:solidFill>
                        <a:latin typeface="GSK Precision" pitchFamily="50"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r>
                        <a:rPr lang="en-US" sz="800" kern="1200">
                          <a:solidFill>
                            <a:schemeClr val="tx1"/>
                          </a:solidFill>
                          <a:latin typeface="GSK Precision" panose="020B0604020202020204"/>
                          <a:ea typeface="+mn-ea"/>
                          <a:cs typeface="Arial" panose="020B0604020202020204" pitchFamily="34" charset="0"/>
                        </a:rPr>
                        <a:t>0.59 (0.43–0.81)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74792235"/>
                  </a:ext>
                </a:extLst>
              </a:tr>
              <a:tr h="246558">
                <a:tc gridSpan="2">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r>
                        <a:rPr lang="en-US" sz="800" b="1">
                          <a:latin typeface="GSK Precision" panose="020B0604020202020204"/>
                          <a:cs typeface="Arial" panose="020B0604020202020204" pitchFamily="34" charset="0"/>
                        </a:rPr>
                        <a:t>PD-L1 </a:t>
                      </a:r>
                      <a:r>
                        <a:rPr lang="en-US" sz="800" b="1" err="1">
                          <a:latin typeface="GSK Precision" panose="020B0604020202020204"/>
                          <a:cs typeface="Arial" panose="020B0604020202020204" pitchFamily="34" charset="0"/>
                        </a:rPr>
                        <a:t>status</a:t>
                      </a:r>
                      <a:r>
                        <a:rPr lang="en-US" sz="800" b="1" baseline="30000" err="1">
                          <a:latin typeface="GSK Precision" panose="020B0604020202020204"/>
                          <a:cs typeface="Arial" panose="020B0604020202020204" pitchFamily="34" charset="0"/>
                        </a:rPr>
                        <a:t>a</a:t>
                      </a:r>
                      <a:endParaRPr lang="en-US" sz="800" b="1" baseline="30000">
                        <a:latin typeface="GSK Precision" panose="020B0604020202020204"/>
                        <a:cs typeface="Arial" panose="020B0604020202020204" pitchFamily="34" charset="0"/>
                      </a:endParaRP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800" b="1" baseline="30000">
                        <a:latin typeface="Arial" panose="020B0604020202020204" pitchFamily="34" charset="0"/>
                        <a:cs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endParaRPr lang="en-US" sz="800" b="1">
                        <a:solidFill>
                          <a:srgbClr val="8F1524"/>
                        </a:solidFill>
                        <a:latin typeface="GSK Precision" panose="020B0604020202020204"/>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endParaRPr lang="en-US" sz="800">
                        <a:latin typeface="GSK Precision" pitchFamily="50"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endParaRPr lang="en-US" sz="800">
                        <a:latin typeface="GSK Precision" panose="020B0604020202020204"/>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5768935"/>
                  </a:ext>
                </a:extLst>
              </a:tr>
              <a:tr h="246558">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274320" algn="l" defTabSz="914400" rtl="0" eaLnBrk="1" latinLnBrk="0" hangingPunct="1"/>
                      <a:r>
                        <a:rPr lang="en-US" sz="800" kern="1200">
                          <a:solidFill>
                            <a:schemeClr val="tx1"/>
                          </a:solidFill>
                          <a:latin typeface="GSK Precision" panose="020B0604020202020204"/>
                          <a:ea typeface="+mn-ea"/>
                          <a:cs typeface="Arial" panose="020B0604020202020204" pitchFamily="34" charset="0"/>
                        </a:rPr>
                        <a:t>PD-L1+</a:t>
                      </a: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US" sz="800" b="1">
                          <a:solidFill>
                            <a:srgbClr val="652C91"/>
                          </a:solidFill>
                          <a:latin typeface="GSK Precision" panose="020B0604020202020204"/>
                          <a:cs typeface="Arial" panose="020B0604020202020204" pitchFamily="34" charset="0"/>
                        </a:rPr>
                        <a:t>56/123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US" sz="800" b="1">
                          <a:solidFill>
                            <a:srgbClr val="8F1524"/>
                          </a:solidFill>
                          <a:latin typeface="GSK Precision" panose="020B0604020202020204"/>
                          <a:cs typeface="Arial" panose="020B0604020202020204" pitchFamily="34" charset="0"/>
                        </a:rPr>
                        <a:t>43/62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endParaRPr lang="en-US" sz="800">
                        <a:latin typeface="GSK Precision" pitchFamily="50"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r>
                        <a:rPr lang="en-US" sz="800">
                          <a:latin typeface="GSK Precision" panose="020B0604020202020204"/>
                          <a:cs typeface="Arial" panose="020B0604020202020204" pitchFamily="34" charset="0"/>
                        </a:rPr>
                        <a:t>0.56 (0.37–0.83)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839972366"/>
                  </a:ext>
                </a:extLst>
              </a:tr>
              <a:tr h="246558">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274320" algn="l" defTabSz="914400" rtl="0" eaLnBrk="1" latinLnBrk="0" hangingPunct="1"/>
                      <a:r>
                        <a:rPr lang="en-US" sz="800" kern="1200">
                          <a:solidFill>
                            <a:schemeClr val="tx1"/>
                          </a:solidFill>
                          <a:latin typeface="GSK Precision" panose="020B0604020202020204"/>
                          <a:ea typeface="+mn-ea"/>
                          <a:cs typeface="Arial" panose="020B0604020202020204" pitchFamily="34" charset="0"/>
                        </a:rPr>
                        <a:t>PD-L1-</a:t>
                      </a: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US" sz="800" b="1">
                          <a:solidFill>
                            <a:srgbClr val="652C91"/>
                          </a:solidFill>
                          <a:latin typeface="GSK Precision" panose="020B0604020202020204"/>
                          <a:cs typeface="Arial" panose="020B0604020202020204" pitchFamily="34" charset="0"/>
                        </a:rPr>
                        <a:t>37/64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US" sz="800" b="1">
                          <a:solidFill>
                            <a:srgbClr val="8F1524"/>
                          </a:solidFill>
                          <a:latin typeface="GSK Precision" panose="020B0604020202020204"/>
                          <a:cs typeface="Arial" panose="020B0604020202020204" pitchFamily="34" charset="0"/>
                        </a:rPr>
                        <a:t>24/31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endParaRPr lang="en-US" sz="800">
                        <a:latin typeface="GSK Precision" pitchFamily="50"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r>
                        <a:rPr lang="en-US" sz="800">
                          <a:latin typeface="GSK Precision" panose="020B0604020202020204"/>
                          <a:cs typeface="Arial" panose="020B0604020202020204" pitchFamily="34" charset="0"/>
                        </a:rPr>
                        <a:t>0.67 (0.40–1.12)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6857286"/>
                  </a:ext>
                </a:extLst>
              </a:tr>
              <a:tr h="246558">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274320" algn="l" defTabSz="914400" rtl="0" eaLnBrk="1" latinLnBrk="0" hangingPunct="1"/>
                      <a:r>
                        <a:rPr lang="en-US" sz="800" kern="1200">
                          <a:solidFill>
                            <a:schemeClr val="tx1"/>
                          </a:solidFill>
                          <a:latin typeface="GSK Precision" panose="020B0604020202020204"/>
                          <a:ea typeface="+mn-ea"/>
                          <a:cs typeface="Arial" panose="020B0604020202020204" pitchFamily="34" charset="0"/>
                        </a:rPr>
                        <a:t>Not evaluable</a:t>
                      </a:r>
                      <a:r>
                        <a:rPr lang="en-US" sz="800" kern="1200" baseline="30000">
                          <a:solidFill>
                            <a:schemeClr val="tx1"/>
                          </a:solidFill>
                          <a:latin typeface="GSK Precision" panose="020B0604020202020204"/>
                          <a:ea typeface="+mn-ea"/>
                          <a:cs typeface="Arial" panose="020B0604020202020204" pitchFamily="34" charset="0"/>
                        </a:rPr>
                        <a:t>b</a:t>
                      </a: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US" sz="800" b="1">
                          <a:solidFill>
                            <a:srgbClr val="652C91"/>
                          </a:solidFill>
                          <a:latin typeface="GSK Precision" panose="020B0604020202020204"/>
                          <a:cs typeface="Arial" panose="020B0604020202020204" pitchFamily="34" charset="0"/>
                        </a:rPr>
                        <a:t>2/5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US" sz="800" b="1">
                          <a:solidFill>
                            <a:srgbClr val="8F1524"/>
                          </a:solidFill>
                          <a:latin typeface="GSK Precision" panose="020B0604020202020204"/>
                          <a:cs typeface="Arial" panose="020B0604020202020204" pitchFamily="34" charset="0"/>
                        </a:rPr>
                        <a:t>2/6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endParaRPr lang="en-US" sz="800">
                        <a:latin typeface="GSK Precision" pitchFamily="50"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r>
                        <a:rPr lang="en-US" sz="800">
                          <a:latin typeface="GSK Precision" panose="020B0604020202020204"/>
                          <a:cs typeface="Arial" panose="020B0604020202020204" pitchFamily="34" charset="0"/>
                        </a:rPr>
                        <a:t>NA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304064809"/>
                  </a:ext>
                </a:extLst>
              </a:tr>
              <a:tr h="246558">
                <a:tc gridSpan="2">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l" defTabSz="914400" rtl="0" eaLnBrk="1" latinLnBrk="0" hangingPunct="1"/>
                      <a:r>
                        <a:rPr lang="en-US" sz="800" b="1" kern="1200">
                          <a:solidFill>
                            <a:schemeClr val="tx1"/>
                          </a:solidFill>
                          <a:latin typeface="GSK Precision" panose="020B0604020202020204"/>
                          <a:ea typeface="+mn-ea"/>
                          <a:cs typeface="Arial" panose="020B0604020202020204" pitchFamily="34" charset="0"/>
                        </a:rPr>
                        <a:t>BRCA mutation status</a:t>
                      </a: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a:endParaRPr lang="en-US" sz="1400" b="1">
                        <a:solidFill>
                          <a:srgbClr val="652C9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endParaRPr lang="en-US" sz="800" b="1">
                        <a:solidFill>
                          <a:srgbClr val="8F1524"/>
                        </a:solidFill>
                        <a:latin typeface="GSK Precision" panose="020B0604020202020204"/>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endParaRPr lang="en-US" sz="800">
                        <a:latin typeface="GSK Precision" pitchFamily="50"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endParaRPr lang="en-US" sz="800">
                        <a:latin typeface="GSK Precision" panose="020B0604020202020204"/>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0777022"/>
                  </a:ext>
                </a:extLst>
              </a:tr>
              <a:tr h="246558">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274320"/>
                      <a:r>
                        <a:rPr lang="en-US" sz="800" baseline="0">
                          <a:latin typeface="GSK Precision" panose="020B0604020202020204"/>
                          <a:cs typeface="Arial" panose="020B0604020202020204" pitchFamily="34" charset="0"/>
                        </a:rPr>
                        <a:t>Positive</a:t>
                      </a: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US" sz="800" b="1">
                          <a:solidFill>
                            <a:srgbClr val="652C91"/>
                          </a:solidFill>
                          <a:latin typeface="GSK Precision" panose="020B0604020202020204"/>
                          <a:cs typeface="Arial" panose="020B0604020202020204" pitchFamily="34" charset="0"/>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US" sz="800" b="1">
                          <a:solidFill>
                            <a:srgbClr val="8F1524"/>
                          </a:solidFill>
                          <a:latin typeface="GSK Precision" panose="020B0604020202020204"/>
                          <a:cs typeface="Arial" panose="020B0604020202020204" pitchFamily="34" charset="0"/>
                        </a:rPr>
                        <a:t>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endParaRPr lang="en-US" sz="800" dirty="0">
                        <a:latin typeface="GSK Precision" pitchFamily="50"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r>
                        <a:rPr lang="en-US" sz="800">
                          <a:latin typeface="GSK Precision" panose="020B0604020202020204"/>
                          <a:cs typeface="Arial" panose="020B0604020202020204" pitchFamily="34" charset="0"/>
                        </a:rPr>
                        <a:t>NA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87134028"/>
                  </a:ext>
                </a:extLst>
              </a:tr>
              <a:tr h="246558">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274320"/>
                      <a:r>
                        <a:rPr lang="en-US" sz="800" baseline="0">
                          <a:latin typeface="GSK Precision" panose="020B0604020202020204"/>
                          <a:cs typeface="Arial" panose="020B0604020202020204" pitchFamily="34" charset="0"/>
                        </a:rPr>
                        <a:t>Negative</a:t>
                      </a: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US" sz="800" b="1">
                          <a:solidFill>
                            <a:srgbClr val="652C91"/>
                          </a:solidFill>
                          <a:latin typeface="GSK Precision" panose="020B0604020202020204"/>
                          <a:cs typeface="Arial" panose="020B0604020202020204" pitchFamily="34" charset="0"/>
                        </a:rPr>
                        <a:t>75/148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US" sz="800" b="1">
                          <a:solidFill>
                            <a:srgbClr val="8F1524"/>
                          </a:solidFill>
                          <a:latin typeface="GSK Precision" panose="020B0604020202020204"/>
                          <a:cs typeface="Arial" panose="020B0604020202020204" pitchFamily="34" charset="0"/>
                        </a:rPr>
                        <a:t>49/71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endParaRPr lang="en-US" sz="800">
                        <a:latin typeface="GSK Precision" pitchFamily="50"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r>
                        <a:rPr lang="en-US" sz="800">
                          <a:latin typeface="GSK Precision" panose="020B0604020202020204"/>
                          <a:cs typeface="Arial" panose="020B0604020202020204" pitchFamily="34" charset="0"/>
                        </a:rPr>
                        <a:t>0.61 (0.43–0.88)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309864"/>
                  </a:ext>
                </a:extLst>
              </a:tr>
              <a:tr h="246558">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274320"/>
                      <a:r>
                        <a:rPr lang="en-US" sz="800" baseline="0">
                          <a:latin typeface="GSK Precision" panose="020B0604020202020204"/>
                          <a:cs typeface="Arial" panose="020B0604020202020204" pitchFamily="34" charset="0"/>
                        </a:rPr>
                        <a:t>Not </a:t>
                      </a:r>
                      <a:r>
                        <a:rPr lang="en-US" sz="800" baseline="0" err="1">
                          <a:latin typeface="GSK Precision" panose="020B0604020202020204"/>
                          <a:cs typeface="Arial" panose="020B0604020202020204" pitchFamily="34" charset="0"/>
                        </a:rPr>
                        <a:t>evaluable</a:t>
                      </a:r>
                      <a:r>
                        <a:rPr lang="en-US" sz="800" baseline="30000" err="1">
                          <a:latin typeface="GSK Precision" panose="020B0604020202020204"/>
                          <a:cs typeface="Arial" panose="020B0604020202020204" pitchFamily="34" charset="0"/>
                        </a:rPr>
                        <a:t>b</a:t>
                      </a:r>
                      <a:endParaRPr lang="en-US" sz="800" baseline="30000">
                        <a:latin typeface="GSK Precision" panose="020B0604020202020204"/>
                        <a:cs typeface="Arial" panose="020B0604020202020204" pitchFamily="34" charset="0"/>
                      </a:endParaRP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US" sz="800" b="1">
                          <a:solidFill>
                            <a:srgbClr val="652C91"/>
                          </a:solidFill>
                          <a:latin typeface="GSK Precision" panose="020B0604020202020204"/>
                          <a:cs typeface="Arial" panose="020B0604020202020204" pitchFamily="34" charset="0"/>
                        </a:rPr>
                        <a:t>19/38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US" sz="800" b="1">
                          <a:solidFill>
                            <a:srgbClr val="8F1524"/>
                          </a:solidFill>
                          <a:latin typeface="GSK Precision" panose="020B0604020202020204"/>
                          <a:cs typeface="Arial" panose="020B0604020202020204" pitchFamily="34" charset="0"/>
                        </a:rPr>
                        <a:t>17/24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endParaRPr lang="en-US" sz="800">
                        <a:latin typeface="GSK Precision" pitchFamily="50"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r>
                        <a:rPr lang="en-US" sz="800">
                          <a:latin typeface="GSK Precision" panose="020B0604020202020204"/>
                          <a:cs typeface="Arial" panose="020B0604020202020204" pitchFamily="34" charset="0"/>
                        </a:rPr>
                        <a:t>0.71 (0.37–1.37)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946264061"/>
                  </a:ext>
                </a:extLst>
              </a:tr>
              <a:tr h="246558">
                <a:tc gridSpan="2">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l" defTabSz="914400" rtl="0" eaLnBrk="1" latinLnBrk="0" hangingPunct="1"/>
                      <a:r>
                        <a:rPr lang="en-US" sz="800" b="1" kern="1200">
                          <a:solidFill>
                            <a:schemeClr val="tx1"/>
                          </a:solidFill>
                          <a:latin typeface="GSK Precision" panose="020B0604020202020204"/>
                          <a:ea typeface="+mn-ea"/>
                          <a:cs typeface="Arial" panose="020B0604020202020204" pitchFamily="34" charset="0"/>
                        </a:rPr>
                        <a:t>HRR mutation </a:t>
                      </a:r>
                      <a:r>
                        <a:rPr lang="en-US" sz="800" b="1" kern="1200" err="1">
                          <a:solidFill>
                            <a:schemeClr val="tx1"/>
                          </a:solidFill>
                          <a:latin typeface="GSK Precision" panose="020B0604020202020204"/>
                          <a:ea typeface="+mn-ea"/>
                          <a:cs typeface="Arial" panose="020B0604020202020204" pitchFamily="34" charset="0"/>
                        </a:rPr>
                        <a:t>status</a:t>
                      </a:r>
                      <a:r>
                        <a:rPr lang="en-US" sz="800" b="1" kern="1200" baseline="30000" err="1">
                          <a:solidFill>
                            <a:schemeClr val="tx1"/>
                          </a:solidFill>
                          <a:latin typeface="GSK Precision" panose="020B0604020202020204"/>
                          <a:ea typeface="+mn-ea"/>
                          <a:cs typeface="Arial" panose="020B0604020202020204" pitchFamily="34" charset="0"/>
                        </a:rPr>
                        <a:t>c</a:t>
                      </a:r>
                      <a:endParaRPr lang="en-US" sz="800" b="1" kern="1200" baseline="30000">
                        <a:solidFill>
                          <a:schemeClr val="tx1"/>
                        </a:solidFill>
                        <a:latin typeface="GSK Precision" panose="020B0604020202020204"/>
                        <a:ea typeface="+mn-ea"/>
                        <a:cs typeface="Arial" panose="020B0604020202020204" pitchFamily="34" charset="0"/>
                      </a:endParaRP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a:endParaRPr lang="en-US" sz="1400" b="1">
                        <a:solidFill>
                          <a:srgbClr val="652C9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endParaRPr lang="en-US" sz="800" b="1">
                        <a:solidFill>
                          <a:srgbClr val="8F1524"/>
                        </a:solidFill>
                        <a:latin typeface="GSK Precision" panose="020B0604020202020204"/>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endParaRPr lang="en-US" sz="800">
                        <a:latin typeface="GSK Precision" pitchFamily="50"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endParaRPr lang="en-US" sz="800">
                        <a:latin typeface="GSK Precision" panose="020B0604020202020204"/>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926439"/>
                  </a:ext>
                </a:extLst>
              </a:tr>
              <a:tr h="246558">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274320"/>
                      <a:r>
                        <a:rPr lang="en-US" sz="800" baseline="0">
                          <a:latin typeface="GSK Precision" panose="020B0604020202020204"/>
                          <a:cs typeface="Arial" panose="020B0604020202020204" pitchFamily="34" charset="0"/>
                        </a:rPr>
                        <a:t>Positive</a:t>
                      </a: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US" sz="800" b="1">
                          <a:solidFill>
                            <a:srgbClr val="652C91"/>
                          </a:solidFill>
                          <a:latin typeface="GSK Precision" panose="020B0604020202020204"/>
                          <a:cs typeface="Arial" panose="020B0604020202020204" pitchFamily="34" charset="0"/>
                        </a:rPr>
                        <a:t>3/20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US" sz="800" b="1">
                          <a:solidFill>
                            <a:srgbClr val="8F1524"/>
                          </a:solidFill>
                          <a:latin typeface="GSK Precision" panose="020B0604020202020204"/>
                          <a:cs typeface="Arial" panose="020B0604020202020204" pitchFamily="34" charset="0"/>
                        </a:rPr>
                        <a:t>10/14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endParaRPr lang="en-US" sz="800">
                        <a:latin typeface="GSK Precision" pitchFamily="50"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r>
                        <a:rPr lang="en-US" sz="800">
                          <a:latin typeface="GSK Precision" panose="020B0604020202020204"/>
                          <a:cs typeface="Arial" panose="020B0604020202020204" pitchFamily="34" charset="0"/>
                        </a:rPr>
                        <a:t>NA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000393691"/>
                  </a:ext>
                </a:extLst>
              </a:tr>
              <a:tr h="246558">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274320"/>
                      <a:r>
                        <a:rPr lang="en-US" sz="800" baseline="0">
                          <a:latin typeface="GSK Precision" panose="020B0604020202020204"/>
                          <a:cs typeface="Arial" panose="020B0604020202020204" pitchFamily="34" charset="0"/>
                        </a:rPr>
                        <a:t>Negative</a:t>
                      </a: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US" sz="800" b="1">
                          <a:solidFill>
                            <a:srgbClr val="652C91"/>
                          </a:solidFill>
                          <a:latin typeface="GSK Precision" panose="020B0604020202020204"/>
                          <a:cs typeface="Arial" panose="020B0604020202020204" pitchFamily="34" charset="0"/>
                        </a:rPr>
                        <a:t>73/134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US" sz="800" b="1">
                          <a:solidFill>
                            <a:srgbClr val="8F1524"/>
                          </a:solidFill>
                          <a:latin typeface="GSK Precision" panose="020B0604020202020204"/>
                          <a:cs typeface="Arial" panose="020B0604020202020204" pitchFamily="34" charset="0"/>
                        </a:rPr>
                        <a:t>42/62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endParaRPr lang="en-US" sz="800">
                        <a:latin typeface="GSK Precision" pitchFamily="50"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r>
                        <a:rPr lang="en-US" sz="800">
                          <a:latin typeface="GSK Precision" panose="020B0604020202020204"/>
                          <a:cs typeface="Arial" panose="020B0604020202020204" pitchFamily="34" charset="0"/>
                        </a:rPr>
                        <a:t>0.69 (0.47–1.01)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8199074"/>
                  </a:ext>
                </a:extLst>
              </a:tr>
              <a:tr h="246558">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274320"/>
                      <a:r>
                        <a:rPr lang="en-US" sz="800" baseline="0">
                          <a:latin typeface="GSK Precision" panose="020B0604020202020204"/>
                          <a:cs typeface="Arial" panose="020B0604020202020204" pitchFamily="34" charset="0"/>
                        </a:rPr>
                        <a:t>Not </a:t>
                      </a:r>
                      <a:r>
                        <a:rPr lang="en-US" sz="800" baseline="0" err="1">
                          <a:latin typeface="GSK Precision" panose="020B0604020202020204"/>
                          <a:cs typeface="Arial" panose="020B0604020202020204" pitchFamily="34" charset="0"/>
                        </a:rPr>
                        <a:t>evaluable</a:t>
                      </a:r>
                      <a:r>
                        <a:rPr lang="en-US" sz="800" baseline="30000" err="1">
                          <a:latin typeface="GSK Precision" panose="020B0604020202020204"/>
                          <a:cs typeface="Arial" panose="020B0604020202020204" pitchFamily="34" charset="0"/>
                        </a:rPr>
                        <a:t>b</a:t>
                      </a:r>
                      <a:endParaRPr lang="en-US" sz="800" baseline="30000">
                        <a:latin typeface="GSK Precision" panose="020B0604020202020204"/>
                        <a:cs typeface="Arial" panose="020B0604020202020204" pitchFamily="34" charset="0"/>
                      </a:endParaRP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US" sz="800" b="1">
                          <a:solidFill>
                            <a:srgbClr val="652C91"/>
                          </a:solidFill>
                          <a:latin typeface="GSK Precision" panose="020B0604020202020204"/>
                          <a:cs typeface="Arial" panose="020B0604020202020204" pitchFamily="34" charset="0"/>
                        </a:rPr>
                        <a:t>19/38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US" sz="800" b="1">
                          <a:solidFill>
                            <a:srgbClr val="8F1524"/>
                          </a:solidFill>
                          <a:latin typeface="GSK Precision" panose="020B0604020202020204"/>
                          <a:cs typeface="Arial" panose="020B0604020202020204" pitchFamily="34" charset="0"/>
                        </a:rPr>
                        <a:t>17/24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endParaRPr lang="en-US" sz="800">
                        <a:latin typeface="GSK Precision" pitchFamily="50"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r>
                        <a:rPr lang="en-US" sz="800" dirty="0">
                          <a:latin typeface="GSK Precision" panose="020B0604020202020204"/>
                          <a:cs typeface="Arial" panose="020B0604020202020204" pitchFamily="34" charset="0"/>
                        </a:rPr>
                        <a:t>0.71 (0.37–1.37)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115735120"/>
                  </a:ext>
                </a:extLst>
              </a:tr>
            </a:tbl>
          </a:graphicData>
        </a:graphic>
      </p:graphicFrame>
      <p:sp>
        <p:nvSpPr>
          <p:cNvPr id="24" name="Freeform 9">
            <a:extLst>
              <a:ext uri="{FF2B5EF4-FFF2-40B4-BE49-F238E27FC236}">
                <a16:creationId xmlns:a16="http://schemas.microsoft.com/office/drawing/2014/main" id="{E51EFC00-856A-3137-3B25-2648A48FAF95}"/>
              </a:ext>
            </a:extLst>
          </p:cNvPr>
          <p:cNvSpPr/>
          <p:nvPr/>
        </p:nvSpPr>
        <p:spPr>
          <a:xfrm>
            <a:off x="1758433" y="5534896"/>
            <a:ext cx="3769613" cy="44517"/>
          </a:xfrm>
          <a:custGeom>
            <a:avLst/>
            <a:gdLst>
              <a:gd name="connsiteX0" fmla="*/ 4670726 w 4681005"/>
              <a:gd name="connsiteY0" fmla="*/ 0 h 44517"/>
              <a:gd name="connsiteX1" fmla="*/ 4670726 w 4681005"/>
              <a:gd name="connsiteY1" fmla="*/ 44518 h 44517"/>
              <a:gd name="connsiteX2" fmla="*/ 4204681 w 4681005"/>
              <a:gd name="connsiteY2" fmla="*/ 0 h 44517"/>
              <a:gd name="connsiteX3" fmla="*/ 4204681 w 4681005"/>
              <a:gd name="connsiteY3" fmla="*/ 44518 h 44517"/>
              <a:gd name="connsiteX4" fmla="*/ 3738636 w 4681005"/>
              <a:gd name="connsiteY4" fmla="*/ 0 h 44517"/>
              <a:gd name="connsiteX5" fmla="*/ 3738636 w 4681005"/>
              <a:gd name="connsiteY5" fmla="*/ 44518 h 44517"/>
              <a:gd name="connsiteX6" fmla="*/ 3272592 w 4681005"/>
              <a:gd name="connsiteY6" fmla="*/ 0 h 44517"/>
              <a:gd name="connsiteX7" fmla="*/ 3272592 w 4681005"/>
              <a:gd name="connsiteY7" fmla="*/ 44518 h 44517"/>
              <a:gd name="connsiteX8" fmla="*/ 2806548 w 4681005"/>
              <a:gd name="connsiteY8" fmla="*/ 0 h 44517"/>
              <a:gd name="connsiteX9" fmla="*/ 2806548 w 4681005"/>
              <a:gd name="connsiteY9" fmla="*/ 44518 h 44517"/>
              <a:gd name="connsiteX10" fmla="*/ 0 w 4681005"/>
              <a:gd name="connsiteY10" fmla="*/ 0 h 44517"/>
              <a:gd name="connsiteX11" fmla="*/ 4681006 w 4681005"/>
              <a:gd name="connsiteY11" fmla="*/ 0 h 4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81005" h="44517">
                <a:moveTo>
                  <a:pt x="4670726" y="0"/>
                </a:moveTo>
                <a:lnTo>
                  <a:pt x="4670726" y="44518"/>
                </a:lnTo>
                <a:moveTo>
                  <a:pt x="4204681" y="0"/>
                </a:moveTo>
                <a:lnTo>
                  <a:pt x="4204681" y="44518"/>
                </a:lnTo>
                <a:moveTo>
                  <a:pt x="3738636" y="0"/>
                </a:moveTo>
                <a:lnTo>
                  <a:pt x="3738636" y="44518"/>
                </a:lnTo>
                <a:moveTo>
                  <a:pt x="3272592" y="0"/>
                </a:moveTo>
                <a:lnTo>
                  <a:pt x="3272592" y="44518"/>
                </a:lnTo>
                <a:moveTo>
                  <a:pt x="2806548" y="0"/>
                </a:moveTo>
                <a:lnTo>
                  <a:pt x="2806548" y="44518"/>
                </a:lnTo>
                <a:moveTo>
                  <a:pt x="0" y="0"/>
                </a:moveTo>
                <a:lnTo>
                  <a:pt x="4681006" y="0"/>
                </a:lnTo>
              </a:path>
            </a:pathLst>
          </a:custGeom>
          <a:noFill/>
          <a:ln w="2053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GSK Precision" pitchFamily="50" charset="0"/>
              <a:ea typeface="+mn-ea"/>
              <a:cs typeface="+mn-cs"/>
            </a:endParaRPr>
          </a:p>
        </p:txBody>
      </p:sp>
      <p:sp>
        <p:nvSpPr>
          <p:cNvPr id="25" name="Freeform 10">
            <a:extLst>
              <a:ext uri="{FF2B5EF4-FFF2-40B4-BE49-F238E27FC236}">
                <a16:creationId xmlns:a16="http://schemas.microsoft.com/office/drawing/2014/main" id="{73025C70-8990-35EE-D66D-6744E36589AC}"/>
              </a:ext>
            </a:extLst>
          </p:cNvPr>
          <p:cNvSpPr/>
          <p:nvPr/>
        </p:nvSpPr>
        <p:spPr>
          <a:xfrm>
            <a:off x="1766712" y="5534896"/>
            <a:ext cx="7665" cy="44517"/>
          </a:xfrm>
          <a:custGeom>
            <a:avLst/>
            <a:gdLst>
              <a:gd name="connsiteX0" fmla="*/ 0 w 9518"/>
              <a:gd name="connsiteY0" fmla="*/ 0 h 44517"/>
              <a:gd name="connsiteX1" fmla="*/ 0 w 9518"/>
              <a:gd name="connsiteY1" fmla="*/ 44518 h 44517"/>
            </a:gdLst>
            <a:ahLst/>
            <a:cxnLst>
              <a:cxn ang="0">
                <a:pos x="connsiteX0" y="connsiteY0"/>
              </a:cxn>
              <a:cxn ang="0">
                <a:pos x="connsiteX1" y="connsiteY1"/>
              </a:cxn>
            </a:cxnLst>
            <a:rect l="l" t="t" r="r" b="b"/>
            <a:pathLst>
              <a:path w="9518" h="44517">
                <a:moveTo>
                  <a:pt x="0" y="0"/>
                </a:moveTo>
                <a:lnTo>
                  <a:pt x="0" y="44518"/>
                </a:lnTo>
              </a:path>
            </a:pathLst>
          </a:custGeom>
          <a:ln w="2053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GSK Precision" pitchFamily="50" charset="0"/>
              <a:ea typeface="+mn-ea"/>
              <a:cs typeface="+mn-cs"/>
            </a:endParaRPr>
          </a:p>
        </p:txBody>
      </p:sp>
      <p:sp>
        <p:nvSpPr>
          <p:cNvPr id="26" name="Freeform 11">
            <a:extLst>
              <a:ext uri="{FF2B5EF4-FFF2-40B4-BE49-F238E27FC236}">
                <a16:creationId xmlns:a16="http://schemas.microsoft.com/office/drawing/2014/main" id="{93C0A1DD-2701-FEFC-715D-E93952DFBC47}"/>
              </a:ext>
            </a:extLst>
          </p:cNvPr>
          <p:cNvSpPr/>
          <p:nvPr/>
        </p:nvSpPr>
        <p:spPr>
          <a:xfrm>
            <a:off x="2142937" y="5534896"/>
            <a:ext cx="7665" cy="44517"/>
          </a:xfrm>
          <a:custGeom>
            <a:avLst/>
            <a:gdLst>
              <a:gd name="connsiteX0" fmla="*/ 0 w 9518"/>
              <a:gd name="connsiteY0" fmla="*/ 0 h 44517"/>
              <a:gd name="connsiteX1" fmla="*/ 0 w 9518"/>
              <a:gd name="connsiteY1" fmla="*/ 44518 h 44517"/>
            </a:gdLst>
            <a:ahLst/>
            <a:cxnLst>
              <a:cxn ang="0">
                <a:pos x="connsiteX0" y="connsiteY0"/>
              </a:cxn>
              <a:cxn ang="0">
                <a:pos x="connsiteX1" y="connsiteY1"/>
              </a:cxn>
            </a:cxnLst>
            <a:rect l="l" t="t" r="r" b="b"/>
            <a:pathLst>
              <a:path w="9518" h="44517">
                <a:moveTo>
                  <a:pt x="0" y="0"/>
                </a:moveTo>
                <a:lnTo>
                  <a:pt x="0" y="44518"/>
                </a:lnTo>
              </a:path>
            </a:pathLst>
          </a:custGeom>
          <a:ln w="2053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GSK Precision" pitchFamily="50" charset="0"/>
              <a:ea typeface="+mn-ea"/>
              <a:cs typeface="+mn-cs"/>
            </a:endParaRPr>
          </a:p>
        </p:txBody>
      </p:sp>
      <p:sp>
        <p:nvSpPr>
          <p:cNvPr id="27" name="Freeform 12">
            <a:extLst>
              <a:ext uri="{FF2B5EF4-FFF2-40B4-BE49-F238E27FC236}">
                <a16:creationId xmlns:a16="http://schemas.microsoft.com/office/drawing/2014/main" id="{12CD00FA-430A-FD13-C22F-60334CC5CC41}"/>
              </a:ext>
            </a:extLst>
          </p:cNvPr>
          <p:cNvSpPr/>
          <p:nvPr/>
        </p:nvSpPr>
        <p:spPr>
          <a:xfrm>
            <a:off x="2517323" y="5534896"/>
            <a:ext cx="7665" cy="44517"/>
          </a:xfrm>
          <a:custGeom>
            <a:avLst/>
            <a:gdLst>
              <a:gd name="connsiteX0" fmla="*/ 0 w 9518"/>
              <a:gd name="connsiteY0" fmla="*/ 0 h 44517"/>
              <a:gd name="connsiteX1" fmla="*/ 0 w 9518"/>
              <a:gd name="connsiteY1" fmla="*/ 44518 h 44517"/>
            </a:gdLst>
            <a:ahLst/>
            <a:cxnLst>
              <a:cxn ang="0">
                <a:pos x="connsiteX0" y="connsiteY0"/>
              </a:cxn>
              <a:cxn ang="0">
                <a:pos x="connsiteX1" y="connsiteY1"/>
              </a:cxn>
            </a:cxnLst>
            <a:rect l="l" t="t" r="r" b="b"/>
            <a:pathLst>
              <a:path w="9518" h="44517">
                <a:moveTo>
                  <a:pt x="0" y="0"/>
                </a:moveTo>
                <a:lnTo>
                  <a:pt x="0" y="44518"/>
                </a:lnTo>
              </a:path>
            </a:pathLst>
          </a:custGeom>
          <a:ln w="2053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GSK Precision" pitchFamily="50" charset="0"/>
              <a:ea typeface="+mn-ea"/>
              <a:cs typeface="+mn-cs"/>
            </a:endParaRPr>
          </a:p>
        </p:txBody>
      </p:sp>
      <p:sp>
        <p:nvSpPr>
          <p:cNvPr id="28" name="Freeform 13">
            <a:extLst>
              <a:ext uri="{FF2B5EF4-FFF2-40B4-BE49-F238E27FC236}">
                <a16:creationId xmlns:a16="http://schemas.microsoft.com/office/drawing/2014/main" id="{667FCDE6-5631-9530-1D7A-8AD07449E315}"/>
              </a:ext>
            </a:extLst>
          </p:cNvPr>
          <p:cNvSpPr/>
          <p:nvPr/>
        </p:nvSpPr>
        <p:spPr>
          <a:xfrm>
            <a:off x="2892629" y="5534896"/>
            <a:ext cx="7665" cy="44517"/>
          </a:xfrm>
          <a:custGeom>
            <a:avLst/>
            <a:gdLst>
              <a:gd name="connsiteX0" fmla="*/ 0 w 9518"/>
              <a:gd name="connsiteY0" fmla="*/ 0 h 44517"/>
              <a:gd name="connsiteX1" fmla="*/ 0 w 9518"/>
              <a:gd name="connsiteY1" fmla="*/ 44518 h 44517"/>
            </a:gdLst>
            <a:ahLst/>
            <a:cxnLst>
              <a:cxn ang="0">
                <a:pos x="connsiteX0" y="connsiteY0"/>
              </a:cxn>
              <a:cxn ang="0">
                <a:pos x="connsiteX1" y="connsiteY1"/>
              </a:cxn>
            </a:cxnLst>
            <a:rect l="l" t="t" r="r" b="b"/>
            <a:pathLst>
              <a:path w="9518" h="44517">
                <a:moveTo>
                  <a:pt x="0" y="0"/>
                </a:moveTo>
                <a:lnTo>
                  <a:pt x="0" y="44518"/>
                </a:lnTo>
              </a:path>
            </a:pathLst>
          </a:custGeom>
          <a:ln w="2053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GSK Precision" pitchFamily="50" charset="0"/>
              <a:ea typeface="+mn-ea"/>
              <a:cs typeface="+mn-cs"/>
            </a:endParaRPr>
          </a:p>
        </p:txBody>
      </p:sp>
      <p:sp>
        <p:nvSpPr>
          <p:cNvPr id="29" name="Freeform 14">
            <a:extLst>
              <a:ext uri="{FF2B5EF4-FFF2-40B4-BE49-F238E27FC236}">
                <a16:creationId xmlns:a16="http://schemas.microsoft.com/office/drawing/2014/main" id="{7116F20D-B333-25BE-D432-509083B00635}"/>
              </a:ext>
            </a:extLst>
          </p:cNvPr>
          <p:cNvSpPr/>
          <p:nvPr/>
        </p:nvSpPr>
        <p:spPr>
          <a:xfrm>
            <a:off x="3267935" y="5534896"/>
            <a:ext cx="7665" cy="44517"/>
          </a:xfrm>
          <a:custGeom>
            <a:avLst/>
            <a:gdLst>
              <a:gd name="connsiteX0" fmla="*/ 0 w 9518"/>
              <a:gd name="connsiteY0" fmla="*/ 0 h 44517"/>
              <a:gd name="connsiteX1" fmla="*/ 0 w 9518"/>
              <a:gd name="connsiteY1" fmla="*/ 44518 h 44517"/>
            </a:gdLst>
            <a:ahLst/>
            <a:cxnLst>
              <a:cxn ang="0">
                <a:pos x="connsiteX0" y="connsiteY0"/>
              </a:cxn>
              <a:cxn ang="0">
                <a:pos x="connsiteX1" y="connsiteY1"/>
              </a:cxn>
            </a:cxnLst>
            <a:rect l="l" t="t" r="r" b="b"/>
            <a:pathLst>
              <a:path w="9518" h="44517">
                <a:moveTo>
                  <a:pt x="0" y="0"/>
                </a:moveTo>
                <a:lnTo>
                  <a:pt x="0" y="44518"/>
                </a:lnTo>
              </a:path>
            </a:pathLst>
          </a:custGeom>
          <a:ln w="2053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GSK Precision" pitchFamily="50" charset="0"/>
              <a:ea typeface="+mn-ea"/>
              <a:cs typeface="+mn-cs"/>
            </a:endParaRPr>
          </a:p>
        </p:txBody>
      </p:sp>
      <p:sp>
        <p:nvSpPr>
          <p:cNvPr id="30" name="Freeform 15">
            <a:extLst>
              <a:ext uri="{FF2B5EF4-FFF2-40B4-BE49-F238E27FC236}">
                <a16:creationId xmlns:a16="http://schemas.microsoft.com/office/drawing/2014/main" id="{27BE2A78-C1AF-6785-B1AE-8AE6CC476C39}"/>
              </a:ext>
            </a:extLst>
          </p:cNvPr>
          <p:cNvSpPr/>
          <p:nvPr/>
        </p:nvSpPr>
        <p:spPr>
          <a:xfrm>
            <a:off x="3643240" y="5534896"/>
            <a:ext cx="7665" cy="44517"/>
          </a:xfrm>
          <a:custGeom>
            <a:avLst/>
            <a:gdLst>
              <a:gd name="connsiteX0" fmla="*/ 0 w 9518"/>
              <a:gd name="connsiteY0" fmla="*/ 0 h 44517"/>
              <a:gd name="connsiteX1" fmla="*/ 0 w 9518"/>
              <a:gd name="connsiteY1" fmla="*/ 44518 h 44517"/>
            </a:gdLst>
            <a:ahLst/>
            <a:cxnLst>
              <a:cxn ang="0">
                <a:pos x="connsiteX0" y="connsiteY0"/>
              </a:cxn>
              <a:cxn ang="0">
                <a:pos x="connsiteX1" y="connsiteY1"/>
              </a:cxn>
            </a:cxnLst>
            <a:rect l="l" t="t" r="r" b="b"/>
            <a:pathLst>
              <a:path w="9518" h="44517">
                <a:moveTo>
                  <a:pt x="0" y="0"/>
                </a:moveTo>
                <a:lnTo>
                  <a:pt x="0" y="44518"/>
                </a:lnTo>
              </a:path>
            </a:pathLst>
          </a:custGeom>
          <a:ln w="2053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GSK Precision" pitchFamily="50" charset="0"/>
              <a:ea typeface="+mn-ea"/>
              <a:cs typeface="+mn-cs"/>
            </a:endParaRPr>
          </a:p>
        </p:txBody>
      </p:sp>
      <p:sp>
        <p:nvSpPr>
          <p:cNvPr id="31" name="Freeform 16">
            <a:extLst>
              <a:ext uri="{FF2B5EF4-FFF2-40B4-BE49-F238E27FC236}">
                <a16:creationId xmlns:a16="http://schemas.microsoft.com/office/drawing/2014/main" id="{85300F96-2493-7601-2B6A-0162AFFECBAF}"/>
              </a:ext>
            </a:extLst>
          </p:cNvPr>
          <p:cNvSpPr/>
          <p:nvPr/>
        </p:nvSpPr>
        <p:spPr>
          <a:xfrm flipH="1">
            <a:off x="3978350" y="2150430"/>
            <a:ext cx="39556" cy="3383280"/>
          </a:xfrm>
          <a:custGeom>
            <a:avLst/>
            <a:gdLst>
              <a:gd name="connsiteX0" fmla="*/ 0 w 9518"/>
              <a:gd name="connsiteY0" fmla="*/ 4415253 h 4415252"/>
              <a:gd name="connsiteX1" fmla="*/ 0 w 9518"/>
              <a:gd name="connsiteY1" fmla="*/ 0 h 4415252"/>
            </a:gdLst>
            <a:ahLst/>
            <a:cxnLst>
              <a:cxn ang="0">
                <a:pos x="connsiteX0" y="connsiteY0"/>
              </a:cxn>
              <a:cxn ang="0">
                <a:pos x="connsiteX1" y="connsiteY1"/>
              </a:cxn>
            </a:cxnLst>
            <a:rect l="l" t="t" r="r" b="b"/>
            <a:pathLst>
              <a:path w="9518" h="4415252">
                <a:moveTo>
                  <a:pt x="0" y="4415253"/>
                </a:moveTo>
                <a:lnTo>
                  <a:pt x="0" y="0"/>
                </a:lnTo>
              </a:path>
            </a:pathLst>
          </a:custGeom>
          <a:ln w="20534" cap="flat">
            <a:solidFill>
              <a:srgbClr val="E7E6E6">
                <a:lumMod val="75000"/>
              </a:srgbClr>
            </a:solidFill>
            <a:prstDash val="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GSK Precision" pitchFamily="50" charset="0"/>
              <a:ea typeface="+mn-ea"/>
              <a:cs typeface="+mn-cs"/>
            </a:endParaRPr>
          </a:p>
        </p:txBody>
      </p:sp>
      <p:grpSp>
        <p:nvGrpSpPr>
          <p:cNvPr id="32" name="Group 31">
            <a:extLst>
              <a:ext uri="{FF2B5EF4-FFF2-40B4-BE49-F238E27FC236}">
                <a16:creationId xmlns:a16="http://schemas.microsoft.com/office/drawing/2014/main" id="{29298719-D3FD-CF3D-70C1-244432967EA6}"/>
              </a:ext>
            </a:extLst>
          </p:cNvPr>
          <p:cNvGrpSpPr/>
          <p:nvPr/>
        </p:nvGrpSpPr>
        <p:grpSpPr>
          <a:xfrm>
            <a:off x="3563491" y="2183341"/>
            <a:ext cx="337591" cy="109728"/>
            <a:chOff x="6064587" y="1140630"/>
            <a:chExt cx="419211" cy="109728"/>
          </a:xfrm>
        </p:grpSpPr>
        <p:sp>
          <p:nvSpPr>
            <p:cNvPr id="33" name="Freeform 17">
              <a:extLst>
                <a:ext uri="{FF2B5EF4-FFF2-40B4-BE49-F238E27FC236}">
                  <a16:creationId xmlns:a16="http://schemas.microsoft.com/office/drawing/2014/main" id="{5A0459AE-434E-B30D-61B3-15B2925CF806}"/>
                </a:ext>
              </a:extLst>
            </p:cNvPr>
            <p:cNvSpPr/>
            <p:nvPr/>
          </p:nvSpPr>
          <p:spPr>
            <a:xfrm>
              <a:off x="6273622" y="1193217"/>
              <a:ext cx="210176" cy="9512"/>
            </a:xfrm>
            <a:custGeom>
              <a:avLst/>
              <a:gdLst>
                <a:gd name="connsiteX0" fmla="*/ 210177 w 210176"/>
                <a:gd name="connsiteY0" fmla="*/ 0 h 9512"/>
                <a:gd name="connsiteX1" fmla="*/ 0 w 210176"/>
                <a:gd name="connsiteY1" fmla="*/ 0 h 9512"/>
              </a:gdLst>
              <a:ahLst/>
              <a:cxnLst>
                <a:cxn ang="0">
                  <a:pos x="connsiteX0" y="connsiteY0"/>
                </a:cxn>
                <a:cxn ang="0">
                  <a:pos x="connsiteX1" y="connsiteY1"/>
                </a:cxn>
              </a:cxnLst>
              <a:rect l="l" t="t" r="r" b="b"/>
              <a:pathLst>
                <a:path w="210176" h="9512">
                  <a:moveTo>
                    <a:pt x="210177" y="0"/>
                  </a:moveTo>
                  <a:lnTo>
                    <a:pt x="0" y="0"/>
                  </a:lnTo>
                </a:path>
              </a:pathLst>
            </a:custGeom>
            <a:ln w="1369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GSK Precision" pitchFamily="50" charset="0"/>
                <a:ea typeface="+mn-ea"/>
                <a:cs typeface="+mn-cs"/>
              </a:endParaRPr>
            </a:p>
          </p:txBody>
        </p:sp>
        <p:sp>
          <p:nvSpPr>
            <p:cNvPr id="34" name="Freeform 18">
              <a:extLst>
                <a:ext uri="{FF2B5EF4-FFF2-40B4-BE49-F238E27FC236}">
                  <a16:creationId xmlns:a16="http://schemas.microsoft.com/office/drawing/2014/main" id="{D8CDEBA5-5C72-E3C0-AD32-724563BA57C9}"/>
                </a:ext>
              </a:extLst>
            </p:cNvPr>
            <p:cNvSpPr/>
            <p:nvPr/>
          </p:nvSpPr>
          <p:spPr>
            <a:xfrm>
              <a:off x="6064587" y="1193217"/>
              <a:ext cx="209034" cy="9512"/>
            </a:xfrm>
            <a:custGeom>
              <a:avLst/>
              <a:gdLst>
                <a:gd name="connsiteX0" fmla="*/ 209035 w 209034"/>
                <a:gd name="connsiteY0" fmla="*/ 0 h 9512"/>
                <a:gd name="connsiteX1" fmla="*/ 0 w 209034"/>
                <a:gd name="connsiteY1" fmla="*/ 0 h 9512"/>
              </a:gdLst>
              <a:ahLst/>
              <a:cxnLst>
                <a:cxn ang="0">
                  <a:pos x="connsiteX0" y="connsiteY0"/>
                </a:cxn>
                <a:cxn ang="0">
                  <a:pos x="connsiteX1" y="connsiteY1"/>
                </a:cxn>
              </a:cxnLst>
              <a:rect l="l" t="t" r="r" b="b"/>
              <a:pathLst>
                <a:path w="209034" h="9512">
                  <a:moveTo>
                    <a:pt x="209035" y="0"/>
                  </a:moveTo>
                  <a:lnTo>
                    <a:pt x="0" y="0"/>
                  </a:lnTo>
                </a:path>
              </a:pathLst>
            </a:custGeom>
            <a:ln w="1369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GSK Precision" pitchFamily="50" charset="0"/>
                <a:ea typeface="+mn-ea"/>
                <a:cs typeface="+mn-cs"/>
              </a:endParaRPr>
            </a:p>
          </p:txBody>
        </p:sp>
        <p:sp>
          <p:nvSpPr>
            <p:cNvPr id="35" name="Freeform 19">
              <a:extLst>
                <a:ext uri="{FF2B5EF4-FFF2-40B4-BE49-F238E27FC236}">
                  <a16:creationId xmlns:a16="http://schemas.microsoft.com/office/drawing/2014/main" id="{743A7455-6097-8FB1-976D-96BF808EFCD5}"/>
                </a:ext>
              </a:extLst>
            </p:cNvPr>
            <p:cNvSpPr/>
            <p:nvPr/>
          </p:nvSpPr>
          <p:spPr>
            <a:xfrm>
              <a:off x="6205086" y="1140630"/>
              <a:ext cx="137071" cy="109728"/>
            </a:xfrm>
            <a:custGeom>
              <a:avLst/>
              <a:gdLst>
                <a:gd name="connsiteX0" fmla="*/ 137072 w 137071"/>
                <a:gd name="connsiteY0" fmla="*/ 68489 h 136977"/>
                <a:gd name="connsiteX1" fmla="*/ 68536 w 137071"/>
                <a:gd name="connsiteY1" fmla="*/ 136978 h 136977"/>
                <a:gd name="connsiteX2" fmla="*/ 0 w 137071"/>
                <a:gd name="connsiteY2" fmla="*/ 68489 h 136977"/>
                <a:gd name="connsiteX3" fmla="*/ 68536 w 137071"/>
                <a:gd name="connsiteY3" fmla="*/ 0 h 136977"/>
                <a:gd name="connsiteX4" fmla="*/ 137072 w 137071"/>
                <a:gd name="connsiteY4" fmla="*/ 68489 h 136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71" h="136977">
                  <a:moveTo>
                    <a:pt x="137072" y="68489"/>
                  </a:moveTo>
                  <a:cubicBezTo>
                    <a:pt x="137072" y="106443"/>
                    <a:pt x="106516" y="136978"/>
                    <a:pt x="68536" y="136978"/>
                  </a:cubicBezTo>
                  <a:cubicBezTo>
                    <a:pt x="30556" y="136978"/>
                    <a:pt x="0" y="106443"/>
                    <a:pt x="0" y="68489"/>
                  </a:cubicBezTo>
                  <a:cubicBezTo>
                    <a:pt x="0" y="30535"/>
                    <a:pt x="30746" y="0"/>
                    <a:pt x="68536" y="0"/>
                  </a:cubicBezTo>
                  <a:cubicBezTo>
                    <a:pt x="106326" y="0"/>
                    <a:pt x="137072" y="30725"/>
                    <a:pt x="137072" y="68489"/>
                  </a:cubicBezTo>
                </a:path>
              </a:pathLst>
            </a:custGeom>
            <a:solidFill>
              <a:srgbClr val="00000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GSK Precision" pitchFamily="50" charset="0"/>
                <a:ea typeface="+mn-ea"/>
                <a:cs typeface="+mn-cs"/>
              </a:endParaRPr>
            </a:p>
          </p:txBody>
        </p:sp>
      </p:grpSp>
      <p:grpSp>
        <p:nvGrpSpPr>
          <p:cNvPr id="36" name="Group 35">
            <a:extLst>
              <a:ext uri="{FF2B5EF4-FFF2-40B4-BE49-F238E27FC236}">
                <a16:creationId xmlns:a16="http://schemas.microsoft.com/office/drawing/2014/main" id="{044D7D20-9AB5-634E-5C37-82347BC4817C}"/>
              </a:ext>
            </a:extLst>
          </p:cNvPr>
          <p:cNvGrpSpPr/>
          <p:nvPr/>
        </p:nvGrpSpPr>
        <p:grpSpPr>
          <a:xfrm>
            <a:off x="3482543" y="2651090"/>
            <a:ext cx="434177" cy="109728"/>
            <a:chOff x="5964068" y="2899693"/>
            <a:chExt cx="539149" cy="109728"/>
          </a:xfrm>
        </p:grpSpPr>
        <p:sp>
          <p:nvSpPr>
            <p:cNvPr id="37" name="Freeform 37">
              <a:extLst>
                <a:ext uri="{FF2B5EF4-FFF2-40B4-BE49-F238E27FC236}">
                  <a16:creationId xmlns:a16="http://schemas.microsoft.com/office/drawing/2014/main" id="{563EA760-D1C4-112C-3B8F-BCC67276F38A}"/>
                </a:ext>
              </a:extLst>
            </p:cNvPr>
            <p:cNvSpPr/>
            <p:nvPr/>
          </p:nvSpPr>
          <p:spPr>
            <a:xfrm>
              <a:off x="6239354" y="2960231"/>
              <a:ext cx="263863" cy="9512"/>
            </a:xfrm>
            <a:custGeom>
              <a:avLst/>
              <a:gdLst>
                <a:gd name="connsiteX0" fmla="*/ 263863 w 263863"/>
                <a:gd name="connsiteY0" fmla="*/ 0 h 9512"/>
                <a:gd name="connsiteX1" fmla="*/ 0 w 263863"/>
                <a:gd name="connsiteY1" fmla="*/ 0 h 9512"/>
              </a:gdLst>
              <a:ahLst/>
              <a:cxnLst>
                <a:cxn ang="0">
                  <a:pos x="connsiteX0" y="connsiteY0"/>
                </a:cxn>
                <a:cxn ang="0">
                  <a:pos x="connsiteX1" y="connsiteY1"/>
                </a:cxn>
              </a:cxnLst>
              <a:rect l="l" t="t" r="r" b="b"/>
              <a:pathLst>
                <a:path w="263863" h="9512">
                  <a:moveTo>
                    <a:pt x="263863" y="0"/>
                  </a:moveTo>
                  <a:lnTo>
                    <a:pt x="0" y="0"/>
                  </a:lnTo>
                </a:path>
              </a:pathLst>
            </a:custGeom>
            <a:ln w="1369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GSK Precision" pitchFamily="50" charset="0"/>
                <a:ea typeface="+mn-ea"/>
                <a:cs typeface="+mn-cs"/>
              </a:endParaRPr>
            </a:p>
          </p:txBody>
        </p:sp>
        <p:sp>
          <p:nvSpPr>
            <p:cNvPr id="38" name="Freeform 38">
              <a:extLst>
                <a:ext uri="{FF2B5EF4-FFF2-40B4-BE49-F238E27FC236}">
                  <a16:creationId xmlns:a16="http://schemas.microsoft.com/office/drawing/2014/main" id="{5D9D5EE1-9A2E-7BD4-8A9B-08D25897234A}"/>
                </a:ext>
              </a:extLst>
            </p:cNvPr>
            <p:cNvSpPr/>
            <p:nvPr/>
          </p:nvSpPr>
          <p:spPr>
            <a:xfrm>
              <a:off x="5964068" y="2960231"/>
              <a:ext cx="275286" cy="9512"/>
            </a:xfrm>
            <a:custGeom>
              <a:avLst/>
              <a:gdLst>
                <a:gd name="connsiteX0" fmla="*/ 275286 w 275286"/>
                <a:gd name="connsiteY0" fmla="*/ 0 h 9512"/>
                <a:gd name="connsiteX1" fmla="*/ 0 w 275286"/>
                <a:gd name="connsiteY1" fmla="*/ 0 h 9512"/>
              </a:gdLst>
              <a:ahLst/>
              <a:cxnLst>
                <a:cxn ang="0">
                  <a:pos x="connsiteX0" y="connsiteY0"/>
                </a:cxn>
                <a:cxn ang="0">
                  <a:pos x="connsiteX1" y="connsiteY1"/>
                </a:cxn>
              </a:cxnLst>
              <a:rect l="l" t="t" r="r" b="b"/>
              <a:pathLst>
                <a:path w="275286" h="9512">
                  <a:moveTo>
                    <a:pt x="275286" y="0"/>
                  </a:moveTo>
                  <a:lnTo>
                    <a:pt x="0" y="0"/>
                  </a:lnTo>
                </a:path>
              </a:pathLst>
            </a:custGeom>
            <a:ln w="1369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GSK Precision" pitchFamily="50" charset="0"/>
                <a:ea typeface="+mn-ea"/>
                <a:cs typeface="+mn-cs"/>
              </a:endParaRPr>
            </a:p>
          </p:txBody>
        </p:sp>
        <p:sp>
          <p:nvSpPr>
            <p:cNvPr id="39" name="Freeform 40">
              <a:extLst>
                <a:ext uri="{FF2B5EF4-FFF2-40B4-BE49-F238E27FC236}">
                  <a16:creationId xmlns:a16="http://schemas.microsoft.com/office/drawing/2014/main" id="{02A85C7B-0EF8-60A8-CACB-ECFB3C939A20}"/>
                </a:ext>
              </a:extLst>
            </p:cNvPr>
            <p:cNvSpPr/>
            <p:nvPr/>
          </p:nvSpPr>
          <p:spPr>
            <a:xfrm>
              <a:off x="6170818" y="2899693"/>
              <a:ext cx="137072" cy="109728"/>
            </a:xfrm>
            <a:custGeom>
              <a:avLst/>
              <a:gdLst>
                <a:gd name="connsiteX0" fmla="*/ 137072 w 137072"/>
                <a:gd name="connsiteY0" fmla="*/ 68489 h 136977"/>
                <a:gd name="connsiteX1" fmla="*/ 68536 w 137072"/>
                <a:gd name="connsiteY1" fmla="*/ 136978 h 136977"/>
                <a:gd name="connsiteX2" fmla="*/ 0 w 137072"/>
                <a:gd name="connsiteY2" fmla="*/ 68489 h 136977"/>
                <a:gd name="connsiteX3" fmla="*/ 68536 w 137072"/>
                <a:gd name="connsiteY3" fmla="*/ 0 h 136977"/>
                <a:gd name="connsiteX4" fmla="*/ 137072 w 137072"/>
                <a:gd name="connsiteY4" fmla="*/ 68489 h 136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72" h="136977">
                  <a:moveTo>
                    <a:pt x="137072" y="68489"/>
                  </a:moveTo>
                  <a:cubicBezTo>
                    <a:pt x="137072" y="106443"/>
                    <a:pt x="106516" y="136978"/>
                    <a:pt x="68536" y="136978"/>
                  </a:cubicBezTo>
                  <a:cubicBezTo>
                    <a:pt x="30556" y="136978"/>
                    <a:pt x="0" y="106443"/>
                    <a:pt x="0" y="68489"/>
                  </a:cubicBezTo>
                  <a:cubicBezTo>
                    <a:pt x="0" y="30535"/>
                    <a:pt x="30746" y="0"/>
                    <a:pt x="68536" y="0"/>
                  </a:cubicBezTo>
                  <a:cubicBezTo>
                    <a:pt x="106326" y="0"/>
                    <a:pt x="137072" y="30630"/>
                    <a:pt x="137072" y="68489"/>
                  </a:cubicBezTo>
                </a:path>
              </a:pathLst>
            </a:custGeom>
            <a:solidFill>
              <a:sysClr val="windowText" lastClr="000000"/>
            </a:solidFill>
            <a:ln w="1141"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GSK Precision" pitchFamily="50" charset="0"/>
                <a:ea typeface="+mn-ea"/>
                <a:cs typeface="+mn-cs"/>
              </a:endParaRPr>
            </a:p>
          </p:txBody>
        </p:sp>
      </p:grpSp>
      <p:grpSp>
        <p:nvGrpSpPr>
          <p:cNvPr id="40" name="Group 39">
            <a:extLst>
              <a:ext uri="{FF2B5EF4-FFF2-40B4-BE49-F238E27FC236}">
                <a16:creationId xmlns:a16="http://schemas.microsoft.com/office/drawing/2014/main" id="{2360E3AE-303F-3B78-D0DB-FFCD3FFCD46B}"/>
              </a:ext>
            </a:extLst>
          </p:cNvPr>
          <p:cNvGrpSpPr/>
          <p:nvPr/>
        </p:nvGrpSpPr>
        <p:grpSpPr>
          <a:xfrm>
            <a:off x="3517498" y="2955874"/>
            <a:ext cx="559278" cy="109728"/>
            <a:chOff x="6007474" y="3088077"/>
            <a:chExt cx="694497" cy="109728"/>
          </a:xfrm>
        </p:grpSpPr>
        <p:sp>
          <p:nvSpPr>
            <p:cNvPr id="41" name="Freeform 41">
              <a:extLst>
                <a:ext uri="{FF2B5EF4-FFF2-40B4-BE49-F238E27FC236}">
                  <a16:creationId xmlns:a16="http://schemas.microsoft.com/office/drawing/2014/main" id="{1E283B93-E945-E1DE-9075-CDF5D253EF41}"/>
                </a:ext>
              </a:extLst>
            </p:cNvPr>
            <p:cNvSpPr/>
            <p:nvPr/>
          </p:nvSpPr>
          <p:spPr>
            <a:xfrm>
              <a:off x="6359292" y="3156566"/>
              <a:ext cx="342679" cy="9512"/>
            </a:xfrm>
            <a:custGeom>
              <a:avLst/>
              <a:gdLst>
                <a:gd name="connsiteX0" fmla="*/ 342680 w 342679"/>
                <a:gd name="connsiteY0" fmla="*/ 0 h 9512"/>
                <a:gd name="connsiteX1" fmla="*/ 0 w 342679"/>
                <a:gd name="connsiteY1" fmla="*/ 0 h 9512"/>
              </a:gdLst>
              <a:ahLst/>
              <a:cxnLst>
                <a:cxn ang="0">
                  <a:pos x="connsiteX0" y="connsiteY0"/>
                </a:cxn>
                <a:cxn ang="0">
                  <a:pos x="connsiteX1" y="connsiteY1"/>
                </a:cxn>
              </a:cxnLst>
              <a:rect l="l" t="t" r="r" b="b"/>
              <a:pathLst>
                <a:path w="342679" h="9512">
                  <a:moveTo>
                    <a:pt x="342680" y="0"/>
                  </a:moveTo>
                  <a:lnTo>
                    <a:pt x="0" y="0"/>
                  </a:lnTo>
                </a:path>
              </a:pathLst>
            </a:custGeom>
            <a:ln w="1369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GSK Precision" pitchFamily="50" charset="0"/>
                <a:ea typeface="+mn-ea"/>
                <a:cs typeface="+mn-cs"/>
              </a:endParaRPr>
            </a:p>
          </p:txBody>
        </p:sp>
        <p:sp>
          <p:nvSpPr>
            <p:cNvPr id="42" name="Freeform 42">
              <a:extLst>
                <a:ext uri="{FF2B5EF4-FFF2-40B4-BE49-F238E27FC236}">
                  <a16:creationId xmlns:a16="http://schemas.microsoft.com/office/drawing/2014/main" id="{AC7459A3-C238-BF95-2EA8-BF7973D3103B}"/>
                </a:ext>
              </a:extLst>
            </p:cNvPr>
            <p:cNvSpPr/>
            <p:nvPr/>
          </p:nvSpPr>
          <p:spPr>
            <a:xfrm>
              <a:off x="6007474" y="3156566"/>
              <a:ext cx="351817" cy="9512"/>
            </a:xfrm>
            <a:custGeom>
              <a:avLst/>
              <a:gdLst>
                <a:gd name="connsiteX0" fmla="*/ 351818 w 351817"/>
                <a:gd name="connsiteY0" fmla="*/ 0 h 9512"/>
                <a:gd name="connsiteX1" fmla="*/ 0 w 351817"/>
                <a:gd name="connsiteY1" fmla="*/ 0 h 9512"/>
              </a:gdLst>
              <a:ahLst/>
              <a:cxnLst>
                <a:cxn ang="0">
                  <a:pos x="connsiteX0" y="connsiteY0"/>
                </a:cxn>
                <a:cxn ang="0">
                  <a:pos x="connsiteX1" y="connsiteY1"/>
                </a:cxn>
              </a:cxnLst>
              <a:rect l="l" t="t" r="r" b="b"/>
              <a:pathLst>
                <a:path w="351817" h="9512">
                  <a:moveTo>
                    <a:pt x="351818" y="0"/>
                  </a:moveTo>
                  <a:lnTo>
                    <a:pt x="0" y="0"/>
                  </a:lnTo>
                </a:path>
              </a:pathLst>
            </a:custGeom>
            <a:ln w="1369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GSK Precision" pitchFamily="50" charset="0"/>
                <a:ea typeface="+mn-ea"/>
                <a:cs typeface="+mn-cs"/>
              </a:endParaRPr>
            </a:p>
          </p:txBody>
        </p:sp>
        <p:sp>
          <p:nvSpPr>
            <p:cNvPr id="43" name="Freeform 44">
              <a:extLst>
                <a:ext uri="{FF2B5EF4-FFF2-40B4-BE49-F238E27FC236}">
                  <a16:creationId xmlns:a16="http://schemas.microsoft.com/office/drawing/2014/main" id="{D2124776-1AB3-9422-CCF8-914CD3BD3C61}"/>
                </a:ext>
              </a:extLst>
            </p:cNvPr>
            <p:cNvSpPr/>
            <p:nvPr/>
          </p:nvSpPr>
          <p:spPr>
            <a:xfrm>
              <a:off x="6290756" y="3088077"/>
              <a:ext cx="137071" cy="109728"/>
            </a:xfrm>
            <a:custGeom>
              <a:avLst/>
              <a:gdLst>
                <a:gd name="connsiteX0" fmla="*/ 137072 w 137071"/>
                <a:gd name="connsiteY0" fmla="*/ 68489 h 136977"/>
                <a:gd name="connsiteX1" fmla="*/ 68536 w 137071"/>
                <a:gd name="connsiteY1" fmla="*/ 136978 h 136977"/>
                <a:gd name="connsiteX2" fmla="*/ 0 w 137071"/>
                <a:gd name="connsiteY2" fmla="*/ 68489 h 136977"/>
                <a:gd name="connsiteX3" fmla="*/ 68536 w 137071"/>
                <a:gd name="connsiteY3" fmla="*/ 0 h 136977"/>
                <a:gd name="connsiteX4" fmla="*/ 137072 w 137071"/>
                <a:gd name="connsiteY4" fmla="*/ 68489 h 136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71" h="136977">
                  <a:moveTo>
                    <a:pt x="137072" y="68489"/>
                  </a:moveTo>
                  <a:cubicBezTo>
                    <a:pt x="137072" y="106443"/>
                    <a:pt x="106516" y="136978"/>
                    <a:pt x="68536" y="136978"/>
                  </a:cubicBezTo>
                  <a:cubicBezTo>
                    <a:pt x="30556" y="136978"/>
                    <a:pt x="0" y="106443"/>
                    <a:pt x="0" y="68489"/>
                  </a:cubicBezTo>
                  <a:cubicBezTo>
                    <a:pt x="0" y="30535"/>
                    <a:pt x="30746" y="0"/>
                    <a:pt x="68536" y="0"/>
                  </a:cubicBezTo>
                  <a:cubicBezTo>
                    <a:pt x="106326" y="0"/>
                    <a:pt x="137072" y="30725"/>
                    <a:pt x="137072" y="68489"/>
                  </a:cubicBezTo>
                </a:path>
              </a:pathLst>
            </a:custGeom>
            <a:solidFill>
              <a:sysClr val="windowText" lastClr="000000"/>
            </a:solidFill>
            <a:ln w="1141"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GSK Precision" pitchFamily="50" charset="0"/>
                <a:ea typeface="+mn-ea"/>
                <a:cs typeface="+mn-cs"/>
              </a:endParaRPr>
            </a:p>
          </p:txBody>
        </p:sp>
      </p:grpSp>
      <p:grpSp>
        <p:nvGrpSpPr>
          <p:cNvPr id="44" name="Group 43">
            <a:extLst>
              <a:ext uri="{FF2B5EF4-FFF2-40B4-BE49-F238E27FC236}">
                <a16:creationId xmlns:a16="http://schemas.microsoft.com/office/drawing/2014/main" id="{AC2CAB28-B758-4A1A-8499-620D94637F8F}"/>
              </a:ext>
            </a:extLst>
          </p:cNvPr>
          <p:cNvGrpSpPr/>
          <p:nvPr/>
        </p:nvGrpSpPr>
        <p:grpSpPr>
          <a:xfrm>
            <a:off x="3557052" y="3901967"/>
            <a:ext cx="391863" cy="109728"/>
            <a:chOff x="6056591" y="3881368"/>
            <a:chExt cx="486605" cy="109728"/>
          </a:xfrm>
        </p:grpSpPr>
        <p:sp>
          <p:nvSpPr>
            <p:cNvPr id="45" name="Freeform 45">
              <a:extLst>
                <a:ext uri="{FF2B5EF4-FFF2-40B4-BE49-F238E27FC236}">
                  <a16:creationId xmlns:a16="http://schemas.microsoft.com/office/drawing/2014/main" id="{8921DF39-A0FB-12DA-6F19-F5132FD9A7BC}"/>
                </a:ext>
              </a:extLst>
            </p:cNvPr>
            <p:cNvSpPr/>
            <p:nvPr/>
          </p:nvSpPr>
          <p:spPr>
            <a:xfrm>
              <a:off x="6296467" y="3941905"/>
              <a:ext cx="246729" cy="9512"/>
            </a:xfrm>
            <a:custGeom>
              <a:avLst/>
              <a:gdLst>
                <a:gd name="connsiteX0" fmla="*/ 246730 w 246729"/>
                <a:gd name="connsiteY0" fmla="*/ 0 h 9512"/>
                <a:gd name="connsiteX1" fmla="*/ 0 w 246729"/>
                <a:gd name="connsiteY1" fmla="*/ 0 h 9512"/>
              </a:gdLst>
              <a:ahLst/>
              <a:cxnLst>
                <a:cxn ang="0">
                  <a:pos x="connsiteX0" y="connsiteY0"/>
                </a:cxn>
                <a:cxn ang="0">
                  <a:pos x="connsiteX1" y="connsiteY1"/>
                </a:cxn>
              </a:cxnLst>
              <a:rect l="l" t="t" r="r" b="b"/>
              <a:pathLst>
                <a:path w="246729" h="9512">
                  <a:moveTo>
                    <a:pt x="246730" y="0"/>
                  </a:moveTo>
                  <a:lnTo>
                    <a:pt x="0" y="0"/>
                  </a:lnTo>
                </a:path>
              </a:pathLst>
            </a:custGeom>
            <a:ln w="1369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GSK Precision" pitchFamily="50" charset="0"/>
                <a:ea typeface="+mn-ea"/>
                <a:cs typeface="+mn-cs"/>
              </a:endParaRPr>
            </a:p>
          </p:txBody>
        </p:sp>
        <p:sp>
          <p:nvSpPr>
            <p:cNvPr id="46" name="Freeform 46">
              <a:extLst>
                <a:ext uri="{FF2B5EF4-FFF2-40B4-BE49-F238E27FC236}">
                  <a16:creationId xmlns:a16="http://schemas.microsoft.com/office/drawing/2014/main" id="{158669F0-0300-4222-0406-3E060D566583}"/>
                </a:ext>
              </a:extLst>
            </p:cNvPr>
            <p:cNvSpPr/>
            <p:nvPr/>
          </p:nvSpPr>
          <p:spPr>
            <a:xfrm>
              <a:off x="6056591" y="3941905"/>
              <a:ext cx="239875" cy="9512"/>
            </a:xfrm>
            <a:custGeom>
              <a:avLst/>
              <a:gdLst>
                <a:gd name="connsiteX0" fmla="*/ 239876 w 239875"/>
                <a:gd name="connsiteY0" fmla="*/ 0 h 9512"/>
                <a:gd name="connsiteX1" fmla="*/ 0 w 239875"/>
                <a:gd name="connsiteY1" fmla="*/ 0 h 9512"/>
              </a:gdLst>
              <a:ahLst/>
              <a:cxnLst>
                <a:cxn ang="0">
                  <a:pos x="connsiteX0" y="connsiteY0"/>
                </a:cxn>
                <a:cxn ang="0">
                  <a:pos x="connsiteX1" y="connsiteY1"/>
                </a:cxn>
              </a:cxnLst>
              <a:rect l="l" t="t" r="r" b="b"/>
              <a:pathLst>
                <a:path w="239875" h="9512">
                  <a:moveTo>
                    <a:pt x="239876" y="0"/>
                  </a:moveTo>
                  <a:lnTo>
                    <a:pt x="0" y="0"/>
                  </a:lnTo>
                </a:path>
              </a:pathLst>
            </a:custGeom>
            <a:ln w="1369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GSK Precision" pitchFamily="50" charset="0"/>
                <a:ea typeface="+mn-ea"/>
                <a:cs typeface="+mn-cs"/>
              </a:endParaRPr>
            </a:p>
          </p:txBody>
        </p:sp>
        <p:sp>
          <p:nvSpPr>
            <p:cNvPr id="47" name="Freeform 47">
              <a:extLst>
                <a:ext uri="{FF2B5EF4-FFF2-40B4-BE49-F238E27FC236}">
                  <a16:creationId xmlns:a16="http://schemas.microsoft.com/office/drawing/2014/main" id="{63FAE82E-0312-31A0-B2A8-E73F5C648E57}"/>
                </a:ext>
              </a:extLst>
            </p:cNvPr>
            <p:cNvSpPr/>
            <p:nvPr/>
          </p:nvSpPr>
          <p:spPr>
            <a:xfrm>
              <a:off x="6227931" y="3881368"/>
              <a:ext cx="137072" cy="109728"/>
            </a:xfrm>
            <a:custGeom>
              <a:avLst/>
              <a:gdLst>
                <a:gd name="connsiteX0" fmla="*/ 137072 w 137072"/>
                <a:gd name="connsiteY0" fmla="*/ 68489 h 136977"/>
                <a:gd name="connsiteX1" fmla="*/ 68536 w 137072"/>
                <a:gd name="connsiteY1" fmla="*/ 136978 h 136977"/>
                <a:gd name="connsiteX2" fmla="*/ 0 w 137072"/>
                <a:gd name="connsiteY2" fmla="*/ 68489 h 136977"/>
                <a:gd name="connsiteX3" fmla="*/ 68536 w 137072"/>
                <a:gd name="connsiteY3" fmla="*/ 0 h 136977"/>
                <a:gd name="connsiteX4" fmla="*/ 137072 w 137072"/>
                <a:gd name="connsiteY4" fmla="*/ 68489 h 136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72" h="136977">
                  <a:moveTo>
                    <a:pt x="137072" y="68489"/>
                  </a:moveTo>
                  <a:cubicBezTo>
                    <a:pt x="137072" y="106443"/>
                    <a:pt x="106516" y="136978"/>
                    <a:pt x="68536" y="136978"/>
                  </a:cubicBezTo>
                  <a:cubicBezTo>
                    <a:pt x="30556" y="136978"/>
                    <a:pt x="0" y="106443"/>
                    <a:pt x="0" y="68489"/>
                  </a:cubicBezTo>
                  <a:cubicBezTo>
                    <a:pt x="0" y="30535"/>
                    <a:pt x="30746" y="0"/>
                    <a:pt x="68536" y="0"/>
                  </a:cubicBezTo>
                  <a:cubicBezTo>
                    <a:pt x="106326" y="0"/>
                    <a:pt x="137072" y="30725"/>
                    <a:pt x="137072" y="68489"/>
                  </a:cubicBezTo>
                </a:path>
              </a:pathLst>
            </a:custGeom>
            <a:solidFill>
              <a:srgbClr val="00000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GSK Precision" pitchFamily="50" charset="0"/>
                <a:ea typeface="+mn-ea"/>
                <a:cs typeface="+mn-cs"/>
              </a:endParaRPr>
            </a:p>
          </p:txBody>
        </p:sp>
      </p:grpSp>
      <p:grpSp>
        <p:nvGrpSpPr>
          <p:cNvPr id="48" name="Group 47">
            <a:extLst>
              <a:ext uri="{FF2B5EF4-FFF2-40B4-BE49-F238E27FC236}">
                <a16:creationId xmlns:a16="http://schemas.microsoft.com/office/drawing/2014/main" id="{81ECD69C-685B-AF79-564F-BE4476C87114}"/>
              </a:ext>
            </a:extLst>
          </p:cNvPr>
          <p:cNvGrpSpPr/>
          <p:nvPr/>
        </p:nvGrpSpPr>
        <p:grpSpPr>
          <a:xfrm>
            <a:off x="3472425" y="4157852"/>
            <a:ext cx="715655" cy="109728"/>
            <a:chOff x="5951503" y="4075727"/>
            <a:chExt cx="888682" cy="109728"/>
          </a:xfrm>
        </p:grpSpPr>
        <p:sp>
          <p:nvSpPr>
            <p:cNvPr id="49" name="Freeform 49">
              <a:extLst>
                <a:ext uri="{FF2B5EF4-FFF2-40B4-BE49-F238E27FC236}">
                  <a16:creationId xmlns:a16="http://schemas.microsoft.com/office/drawing/2014/main" id="{00C01079-EB2C-8664-64D5-E14F2D6D3A01}"/>
                </a:ext>
              </a:extLst>
            </p:cNvPr>
            <p:cNvSpPr/>
            <p:nvPr/>
          </p:nvSpPr>
          <p:spPr>
            <a:xfrm>
              <a:off x="6398129" y="4138240"/>
              <a:ext cx="442056" cy="9512"/>
            </a:xfrm>
            <a:custGeom>
              <a:avLst/>
              <a:gdLst>
                <a:gd name="connsiteX0" fmla="*/ 442057 w 442056"/>
                <a:gd name="connsiteY0" fmla="*/ 0 h 9512"/>
                <a:gd name="connsiteX1" fmla="*/ 0 w 442056"/>
                <a:gd name="connsiteY1" fmla="*/ 0 h 9512"/>
              </a:gdLst>
              <a:ahLst/>
              <a:cxnLst>
                <a:cxn ang="0">
                  <a:pos x="connsiteX0" y="connsiteY0"/>
                </a:cxn>
                <a:cxn ang="0">
                  <a:pos x="connsiteX1" y="connsiteY1"/>
                </a:cxn>
              </a:cxnLst>
              <a:rect l="l" t="t" r="r" b="b"/>
              <a:pathLst>
                <a:path w="442056" h="9512">
                  <a:moveTo>
                    <a:pt x="442057" y="0"/>
                  </a:moveTo>
                  <a:lnTo>
                    <a:pt x="0" y="0"/>
                  </a:lnTo>
                </a:path>
              </a:pathLst>
            </a:custGeom>
            <a:ln w="1369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GSK Precision" pitchFamily="50" charset="0"/>
                <a:ea typeface="+mn-ea"/>
                <a:cs typeface="+mn-cs"/>
              </a:endParaRPr>
            </a:p>
          </p:txBody>
        </p:sp>
        <p:sp>
          <p:nvSpPr>
            <p:cNvPr id="50" name="Freeform 50">
              <a:extLst>
                <a:ext uri="{FF2B5EF4-FFF2-40B4-BE49-F238E27FC236}">
                  <a16:creationId xmlns:a16="http://schemas.microsoft.com/office/drawing/2014/main" id="{2150A8FA-5895-554D-1F56-ED1305A6349C}"/>
                </a:ext>
              </a:extLst>
            </p:cNvPr>
            <p:cNvSpPr/>
            <p:nvPr/>
          </p:nvSpPr>
          <p:spPr>
            <a:xfrm>
              <a:off x="5951503" y="4138240"/>
              <a:ext cx="446625" cy="9512"/>
            </a:xfrm>
            <a:custGeom>
              <a:avLst/>
              <a:gdLst>
                <a:gd name="connsiteX0" fmla="*/ 446626 w 446625"/>
                <a:gd name="connsiteY0" fmla="*/ 0 h 9512"/>
                <a:gd name="connsiteX1" fmla="*/ 0 w 446625"/>
                <a:gd name="connsiteY1" fmla="*/ 0 h 9512"/>
              </a:gdLst>
              <a:ahLst/>
              <a:cxnLst>
                <a:cxn ang="0">
                  <a:pos x="connsiteX0" y="connsiteY0"/>
                </a:cxn>
                <a:cxn ang="0">
                  <a:pos x="connsiteX1" y="connsiteY1"/>
                </a:cxn>
              </a:cxnLst>
              <a:rect l="l" t="t" r="r" b="b"/>
              <a:pathLst>
                <a:path w="446625" h="9512">
                  <a:moveTo>
                    <a:pt x="446626" y="0"/>
                  </a:moveTo>
                  <a:lnTo>
                    <a:pt x="0" y="0"/>
                  </a:lnTo>
                </a:path>
              </a:pathLst>
            </a:custGeom>
            <a:ln w="1369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GSK Precision" pitchFamily="50" charset="0"/>
                <a:ea typeface="+mn-ea"/>
                <a:cs typeface="+mn-cs"/>
              </a:endParaRPr>
            </a:p>
          </p:txBody>
        </p:sp>
        <p:sp>
          <p:nvSpPr>
            <p:cNvPr id="51" name="Freeform 52">
              <a:extLst>
                <a:ext uri="{FF2B5EF4-FFF2-40B4-BE49-F238E27FC236}">
                  <a16:creationId xmlns:a16="http://schemas.microsoft.com/office/drawing/2014/main" id="{D17C682E-9908-06CA-726A-C36D5A06B6E3}"/>
                </a:ext>
              </a:extLst>
            </p:cNvPr>
            <p:cNvSpPr/>
            <p:nvPr/>
          </p:nvSpPr>
          <p:spPr>
            <a:xfrm>
              <a:off x="6329593" y="4075727"/>
              <a:ext cx="137071" cy="109728"/>
            </a:xfrm>
            <a:custGeom>
              <a:avLst/>
              <a:gdLst>
                <a:gd name="connsiteX0" fmla="*/ 137072 w 137071"/>
                <a:gd name="connsiteY0" fmla="*/ 68489 h 136978"/>
                <a:gd name="connsiteX1" fmla="*/ 68536 w 137071"/>
                <a:gd name="connsiteY1" fmla="*/ 136978 h 136978"/>
                <a:gd name="connsiteX2" fmla="*/ 0 w 137071"/>
                <a:gd name="connsiteY2" fmla="*/ 68489 h 136978"/>
                <a:gd name="connsiteX3" fmla="*/ 68536 w 137071"/>
                <a:gd name="connsiteY3" fmla="*/ 0 h 136978"/>
                <a:gd name="connsiteX4" fmla="*/ 137072 w 137071"/>
                <a:gd name="connsiteY4" fmla="*/ 68489 h 136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71" h="136978">
                  <a:moveTo>
                    <a:pt x="137072" y="68489"/>
                  </a:moveTo>
                  <a:cubicBezTo>
                    <a:pt x="137072" y="106443"/>
                    <a:pt x="106516" y="136978"/>
                    <a:pt x="68536" y="136978"/>
                  </a:cubicBezTo>
                  <a:cubicBezTo>
                    <a:pt x="30556" y="136978"/>
                    <a:pt x="0" y="106443"/>
                    <a:pt x="0" y="68489"/>
                  </a:cubicBezTo>
                  <a:cubicBezTo>
                    <a:pt x="0" y="30535"/>
                    <a:pt x="30746" y="0"/>
                    <a:pt x="68536" y="0"/>
                  </a:cubicBezTo>
                  <a:cubicBezTo>
                    <a:pt x="106326" y="0"/>
                    <a:pt x="137072" y="30725"/>
                    <a:pt x="137072" y="68489"/>
                  </a:cubicBezTo>
                </a:path>
              </a:pathLst>
            </a:custGeom>
            <a:solidFill>
              <a:sysClr val="windowText" lastClr="000000"/>
            </a:solidFill>
            <a:ln w="1141"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GSK Precision" pitchFamily="50" charset="0"/>
                <a:ea typeface="+mn-ea"/>
                <a:cs typeface="+mn-cs"/>
              </a:endParaRPr>
            </a:p>
          </p:txBody>
        </p:sp>
      </p:grpSp>
      <p:grpSp>
        <p:nvGrpSpPr>
          <p:cNvPr id="52" name="Group 51">
            <a:extLst>
              <a:ext uri="{FF2B5EF4-FFF2-40B4-BE49-F238E27FC236}">
                <a16:creationId xmlns:a16="http://schemas.microsoft.com/office/drawing/2014/main" id="{982C63C4-BC7F-F3F5-55E1-115C64DE26BE}"/>
              </a:ext>
            </a:extLst>
          </p:cNvPr>
          <p:cNvGrpSpPr/>
          <p:nvPr/>
        </p:nvGrpSpPr>
        <p:grpSpPr>
          <a:xfrm>
            <a:off x="3607645" y="4866156"/>
            <a:ext cx="413020" cy="109728"/>
            <a:chOff x="6119416" y="4658756"/>
            <a:chExt cx="512877" cy="109728"/>
          </a:xfrm>
        </p:grpSpPr>
        <p:sp>
          <p:nvSpPr>
            <p:cNvPr id="53" name="Freeform 53">
              <a:extLst>
                <a:ext uri="{FF2B5EF4-FFF2-40B4-BE49-F238E27FC236}">
                  <a16:creationId xmlns:a16="http://schemas.microsoft.com/office/drawing/2014/main" id="{339E26D4-169F-5C71-5EB4-574A74391266}"/>
                </a:ext>
              </a:extLst>
            </p:cNvPr>
            <p:cNvSpPr/>
            <p:nvPr/>
          </p:nvSpPr>
          <p:spPr>
            <a:xfrm>
              <a:off x="6379853" y="4727245"/>
              <a:ext cx="252440" cy="9512"/>
            </a:xfrm>
            <a:custGeom>
              <a:avLst/>
              <a:gdLst>
                <a:gd name="connsiteX0" fmla="*/ 252441 w 252440"/>
                <a:gd name="connsiteY0" fmla="*/ 0 h 9512"/>
                <a:gd name="connsiteX1" fmla="*/ 0 w 252440"/>
                <a:gd name="connsiteY1" fmla="*/ 0 h 9512"/>
              </a:gdLst>
              <a:ahLst/>
              <a:cxnLst>
                <a:cxn ang="0">
                  <a:pos x="connsiteX0" y="connsiteY0"/>
                </a:cxn>
                <a:cxn ang="0">
                  <a:pos x="connsiteX1" y="connsiteY1"/>
                </a:cxn>
              </a:cxnLst>
              <a:rect l="l" t="t" r="r" b="b"/>
              <a:pathLst>
                <a:path w="252440" h="9512">
                  <a:moveTo>
                    <a:pt x="252441" y="0"/>
                  </a:moveTo>
                  <a:lnTo>
                    <a:pt x="0" y="0"/>
                  </a:lnTo>
                </a:path>
              </a:pathLst>
            </a:custGeom>
            <a:ln w="1369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GSK Precision" pitchFamily="50" charset="0"/>
                <a:ea typeface="+mn-ea"/>
                <a:cs typeface="+mn-cs"/>
              </a:endParaRPr>
            </a:p>
          </p:txBody>
        </p:sp>
        <p:sp>
          <p:nvSpPr>
            <p:cNvPr id="54" name="Freeform 54">
              <a:extLst>
                <a:ext uri="{FF2B5EF4-FFF2-40B4-BE49-F238E27FC236}">
                  <a16:creationId xmlns:a16="http://schemas.microsoft.com/office/drawing/2014/main" id="{08AC9324-C220-026B-94D1-8442053703E1}"/>
                </a:ext>
              </a:extLst>
            </p:cNvPr>
            <p:cNvSpPr/>
            <p:nvPr/>
          </p:nvSpPr>
          <p:spPr>
            <a:xfrm>
              <a:off x="6119416" y="4727245"/>
              <a:ext cx="260436" cy="9512"/>
            </a:xfrm>
            <a:custGeom>
              <a:avLst/>
              <a:gdLst>
                <a:gd name="connsiteX0" fmla="*/ 260437 w 260436"/>
                <a:gd name="connsiteY0" fmla="*/ 0 h 9512"/>
                <a:gd name="connsiteX1" fmla="*/ 0 w 260436"/>
                <a:gd name="connsiteY1" fmla="*/ 0 h 9512"/>
              </a:gdLst>
              <a:ahLst/>
              <a:cxnLst>
                <a:cxn ang="0">
                  <a:pos x="connsiteX0" y="connsiteY0"/>
                </a:cxn>
                <a:cxn ang="0">
                  <a:pos x="connsiteX1" y="connsiteY1"/>
                </a:cxn>
              </a:cxnLst>
              <a:rect l="l" t="t" r="r" b="b"/>
              <a:pathLst>
                <a:path w="260436" h="9512">
                  <a:moveTo>
                    <a:pt x="260437" y="0"/>
                  </a:moveTo>
                  <a:lnTo>
                    <a:pt x="0" y="0"/>
                  </a:lnTo>
                </a:path>
              </a:pathLst>
            </a:custGeom>
            <a:ln w="1369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GSK Precision" pitchFamily="50" charset="0"/>
                <a:ea typeface="+mn-ea"/>
                <a:cs typeface="+mn-cs"/>
              </a:endParaRPr>
            </a:p>
          </p:txBody>
        </p:sp>
        <p:sp>
          <p:nvSpPr>
            <p:cNvPr id="55" name="Freeform 55">
              <a:extLst>
                <a:ext uri="{FF2B5EF4-FFF2-40B4-BE49-F238E27FC236}">
                  <a16:creationId xmlns:a16="http://schemas.microsoft.com/office/drawing/2014/main" id="{8B793FC5-9C52-BD09-F8EC-9007AE2F2314}"/>
                </a:ext>
              </a:extLst>
            </p:cNvPr>
            <p:cNvSpPr/>
            <p:nvPr/>
          </p:nvSpPr>
          <p:spPr>
            <a:xfrm>
              <a:off x="6311317" y="4658756"/>
              <a:ext cx="137071" cy="109728"/>
            </a:xfrm>
            <a:custGeom>
              <a:avLst/>
              <a:gdLst>
                <a:gd name="connsiteX0" fmla="*/ 137072 w 137071"/>
                <a:gd name="connsiteY0" fmla="*/ 68489 h 136977"/>
                <a:gd name="connsiteX1" fmla="*/ 68536 w 137071"/>
                <a:gd name="connsiteY1" fmla="*/ 136978 h 136977"/>
                <a:gd name="connsiteX2" fmla="*/ 0 w 137071"/>
                <a:gd name="connsiteY2" fmla="*/ 68489 h 136977"/>
                <a:gd name="connsiteX3" fmla="*/ 68536 w 137071"/>
                <a:gd name="connsiteY3" fmla="*/ 0 h 136977"/>
                <a:gd name="connsiteX4" fmla="*/ 137072 w 137071"/>
                <a:gd name="connsiteY4" fmla="*/ 68489 h 136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71" h="136977">
                  <a:moveTo>
                    <a:pt x="137072" y="68489"/>
                  </a:moveTo>
                  <a:cubicBezTo>
                    <a:pt x="137072" y="106443"/>
                    <a:pt x="106516" y="136978"/>
                    <a:pt x="68536" y="136978"/>
                  </a:cubicBezTo>
                  <a:cubicBezTo>
                    <a:pt x="30556" y="136978"/>
                    <a:pt x="0" y="106443"/>
                    <a:pt x="0" y="68489"/>
                  </a:cubicBezTo>
                  <a:cubicBezTo>
                    <a:pt x="0" y="30535"/>
                    <a:pt x="30746" y="0"/>
                    <a:pt x="68536" y="0"/>
                  </a:cubicBezTo>
                  <a:cubicBezTo>
                    <a:pt x="106326" y="0"/>
                    <a:pt x="137072" y="30725"/>
                    <a:pt x="137072" y="68489"/>
                  </a:cubicBezTo>
                </a:path>
              </a:pathLst>
            </a:custGeom>
            <a:solidFill>
              <a:srgbClr val="00000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GSK Precision" pitchFamily="50" charset="0"/>
                <a:ea typeface="+mn-ea"/>
                <a:cs typeface="+mn-cs"/>
              </a:endParaRPr>
            </a:p>
          </p:txBody>
        </p:sp>
      </p:grpSp>
      <p:grpSp>
        <p:nvGrpSpPr>
          <p:cNvPr id="56" name="Group 55">
            <a:extLst>
              <a:ext uri="{FF2B5EF4-FFF2-40B4-BE49-F238E27FC236}">
                <a16:creationId xmlns:a16="http://schemas.microsoft.com/office/drawing/2014/main" id="{15A61F29-4428-384D-45A9-F90721DD03B3}"/>
              </a:ext>
            </a:extLst>
          </p:cNvPr>
          <p:cNvGrpSpPr/>
          <p:nvPr/>
        </p:nvGrpSpPr>
        <p:grpSpPr>
          <a:xfrm>
            <a:off x="3472425" y="5120599"/>
            <a:ext cx="715655" cy="109728"/>
            <a:chOff x="5951503" y="4855091"/>
            <a:chExt cx="888682" cy="109728"/>
          </a:xfrm>
        </p:grpSpPr>
        <p:sp>
          <p:nvSpPr>
            <p:cNvPr id="57" name="Freeform 57">
              <a:extLst>
                <a:ext uri="{FF2B5EF4-FFF2-40B4-BE49-F238E27FC236}">
                  <a16:creationId xmlns:a16="http://schemas.microsoft.com/office/drawing/2014/main" id="{0B61E611-A575-E477-F278-C9D8D4FF7439}"/>
                </a:ext>
              </a:extLst>
            </p:cNvPr>
            <p:cNvSpPr/>
            <p:nvPr/>
          </p:nvSpPr>
          <p:spPr>
            <a:xfrm>
              <a:off x="6398129" y="4923580"/>
              <a:ext cx="442056" cy="9512"/>
            </a:xfrm>
            <a:custGeom>
              <a:avLst/>
              <a:gdLst>
                <a:gd name="connsiteX0" fmla="*/ 442057 w 442056"/>
                <a:gd name="connsiteY0" fmla="*/ 0 h 9512"/>
                <a:gd name="connsiteX1" fmla="*/ 0 w 442056"/>
                <a:gd name="connsiteY1" fmla="*/ 0 h 9512"/>
              </a:gdLst>
              <a:ahLst/>
              <a:cxnLst>
                <a:cxn ang="0">
                  <a:pos x="connsiteX0" y="connsiteY0"/>
                </a:cxn>
                <a:cxn ang="0">
                  <a:pos x="connsiteX1" y="connsiteY1"/>
                </a:cxn>
              </a:cxnLst>
              <a:rect l="l" t="t" r="r" b="b"/>
              <a:pathLst>
                <a:path w="442056" h="9512">
                  <a:moveTo>
                    <a:pt x="442057" y="0"/>
                  </a:moveTo>
                  <a:lnTo>
                    <a:pt x="0" y="0"/>
                  </a:lnTo>
                </a:path>
              </a:pathLst>
            </a:custGeom>
            <a:ln w="1369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GSK Precision" pitchFamily="50" charset="0"/>
                <a:ea typeface="+mn-ea"/>
                <a:cs typeface="+mn-cs"/>
              </a:endParaRPr>
            </a:p>
          </p:txBody>
        </p:sp>
        <p:sp>
          <p:nvSpPr>
            <p:cNvPr id="58" name="Freeform 58">
              <a:extLst>
                <a:ext uri="{FF2B5EF4-FFF2-40B4-BE49-F238E27FC236}">
                  <a16:creationId xmlns:a16="http://schemas.microsoft.com/office/drawing/2014/main" id="{0A6CD839-0A39-54E4-83F7-D01A570A319C}"/>
                </a:ext>
              </a:extLst>
            </p:cNvPr>
            <p:cNvSpPr/>
            <p:nvPr/>
          </p:nvSpPr>
          <p:spPr>
            <a:xfrm>
              <a:off x="5951503" y="4923580"/>
              <a:ext cx="446625" cy="9512"/>
            </a:xfrm>
            <a:custGeom>
              <a:avLst/>
              <a:gdLst>
                <a:gd name="connsiteX0" fmla="*/ 446626 w 446625"/>
                <a:gd name="connsiteY0" fmla="*/ 0 h 9512"/>
                <a:gd name="connsiteX1" fmla="*/ 0 w 446625"/>
                <a:gd name="connsiteY1" fmla="*/ 0 h 9512"/>
              </a:gdLst>
              <a:ahLst/>
              <a:cxnLst>
                <a:cxn ang="0">
                  <a:pos x="connsiteX0" y="connsiteY0"/>
                </a:cxn>
                <a:cxn ang="0">
                  <a:pos x="connsiteX1" y="connsiteY1"/>
                </a:cxn>
              </a:cxnLst>
              <a:rect l="l" t="t" r="r" b="b"/>
              <a:pathLst>
                <a:path w="446625" h="9512">
                  <a:moveTo>
                    <a:pt x="446626" y="0"/>
                  </a:moveTo>
                  <a:lnTo>
                    <a:pt x="0" y="0"/>
                  </a:lnTo>
                </a:path>
              </a:pathLst>
            </a:custGeom>
            <a:ln w="1369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GSK Precision" pitchFamily="50" charset="0"/>
                <a:ea typeface="+mn-ea"/>
                <a:cs typeface="+mn-cs"/>
              </a:endParaRPr>
            </a:p>
          </p:txBody>
        </p:sp>
        <p:sp>
          <p:nvSpPr>
            <p:cNvPr id="59" name="Freeform 60">
              <a:extLst>
                <a:ext uri="{FF2B5EF4-FFF2-40B4-BE49-F238E27FC236}">
                  <a16:creationId xmlns:a16="http://schemas.microsoft.com/office/drawing/2014/main" id="{6106A9A2-2F77-0DB3-B74F-9BAACBC83802}"/>
                </a:ext>
              </a:extLst>
            </p:cNvPr>
            <p:cNvSpPr/>
            <p:nvPr/>
          </p:nvSpPr>
          <p:spPr>
            <a:xfrm>
              <a:off x="6329593" y="4855091"/>
              <a:ext cx="137071" cy="109728"/>
            </a:xfrm>
            <a:custGeom>
              <a:avLst/>
              <a:gdLst>
                <a:gd name="connsiteX0" fmla="*/ 137072 w 137071"/>
                <a:gd name="connsiteY0" fmla="*/ 68489 h 136977"/>
                <a:gd name="connsiteX1" fmla="*/ 68536 w 137071"/>
                <a:gd name="connsiteY1" fmla="*/ 136978 h 136977"/>
                <a:gd name="connsiteX2" fmla="*/ 0 w 137071"/>
                <a:gd name="connsiteY2" fmla="*/ 68489 h 136977"/>
                <a:gd name="connsiteX3" fmla="*/ 68536 w 137071"/>
                <a:gd name="connsiteY3" fmla="*/ 0 h 136977"/>
                <a:gd name="connsiteX4" fmla="*/ 137072 w 137071"/>
                <a:gd name="connsiteY4" fmla="*/ 68489 h 136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71" h="136977">
                  <a:moveTo>
                    <a:pt x="137072" y="68489"/>
                  </a:moveTo>
                  <a:cubicBezTo>
                    <a:pt x="137072" y="106443"/>
                    <a:pt x="106516" y="136978"/>
                    <a:pt x="68536" y="136978"/>
                  </a:cubicBezTo>
                  <a:cubicBezTo>
                    <a:pt x="30556" y="136978"/>
                    <a:pt x="0" y="106443"/>
                    <a:pt x="0" y="68489"/>
                  </a:cubicBezTo>
                  <a:cubicBezTo>
                    <a:pt x="0" y="30535"/>
                    <a:pt x="30746" y="0"/>
                    <a:pt x="68536" y="0"/>
                  </a:cubicBezTo>
                  <a:cubicBezTo>
                    <a:pt x="106326" y="0"/>
                    <a:pt x="137072" y="30725"/>
                    <a:pt x="137072" y="68489"/>
                  </a:cubicBezTo>
                </a:path>
              </a:pathLst>
            </a:custGeom>
            <a:solidFill>
              <a:sysClr val="windowText" lastClr="000000"/>
            </a:solidFill>
            <a:ln w="1141"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GSK Precision" pitchFamily="50" charset="0"/>
                <a:ea typeface="+mn-ea"/>
                <a:cs typeface="+mn-cs"/>
              </a:endParaRPr>
            </a:p>
          </p:txBody>
        </p:sp>
      </p:grpSp>
      <p:grpSp>
        <p:nvGrpSpPr>
          <p:cNvPr id="60" name="Group 59">
            <a:extLst>
              <a:ext uri="{FF2B5EF4-FFF2-40B4-BE49-F238E27FC236}">
                <a16:creationId xmlns:a16="http://schemas.microsoft.com/office/drawing/2014/main" id="{6810BD91-4D9A-6B90-8DA0-DDBDA8A7FDB6}"/>
              </a:ext>
            </a:extLst>
          </p:cNvPr>
          <p:cNvGrpSpPr/>
          <p:nvPr/>
        </p:nvGrpSpPr>
        <p:grpSpPr>
          <a:xfrm>
            <a:off x="1593991" y="5575327"/>
            <a:ext cx="4095515" cy="215444"/>
            <a:chOff x="3618119" y="5623788"/>
            <a:chExt cx="5085702" cy="215444"/>
          </a:xfrm>
        </p:grpSpPr>
        <p:sp>
          <p:nvSpPr>
            <p:cNvPr id="61" name="TextBox 60">
              <a:extLst>
                <a:ext uri="{FF2B5EF4-FFF2-40B4-BE49-F238E27FC236}">
                  <a16:creationId xmlns:a16="http://schemas.microsoft.com/office/drawing/2014/main" id="{11F2A877-D96F-A893-D6ED-0D9DFC28BC08}"/>
                </a:ext>
              </a:extLst>
            </p:cNvPr>
            <p:cNvSpPr txBox="1"/>
            <p:nvPr/>
          </p:nvSpPr>
          <p:spPr>
            <a:xfrm>
              <a:off x="5038487" y="5623788"/>
              <a:ext cx="391607" cy="21544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40" normalizeH="0" baseline="0" noProof="0">
                  <a:ln>
                    <a:noFill/>
                  </a:ln>
                  <a:solidFill>
                    <a:prstClr val="black"/>
                  </a:solidFill>
                  <a:effectLst/>
                  <a:uLnTx/>
                  <a:uFillTx/>
                  <a:latin typeface="GSK Precision" pitchFamily="50" charset="0"/>
                  <a:ea typeface="+mn-ea"/>
                  <a:cs typeface="+mn-cs"/>
                </a:rPr>
                <a:t>0.125</a:t>
              </a:r>
            </a:p>
          </p:txBody>
        </p:sp>
        <p:sp>
          <p:nvSpPr>
            <p:cNvPr id="62" name="TextBox 61">
              <a:extLst>
                <a:ext uri="{FF2B5EF4-FFF2-40B4-BE49-F238E27FC236}">
                  <a16:creationId xmlns:a16="http://schemas.microsoft.com/office/drawing/2014/main" id="{27323078-0C96-E1D7-0996-135104D59D06}"/>
                </a:ext>
              </a:extLst>
            </p:cNvPr>
            <p:cNvSpPr txBox="1"/>
            <p:nvPr/>
          </p:nvSpPr>
          <p:spPr>
            <a:xfrm>
              <a:off x="4560546" y="5623788"/>
              <a:ext cx="416165" cy="21544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40" normalizeH="0" baseline="0" noProof="0">
                  <a:ln>
                    <a:noFill/>
                  </a:ln>
                  <a:solidFill>
                    <a:prstClr val="black"/>
                  </a:solidFill>
                  <a:effectLst/>
                  <a:uLnTx/>
                  <a:uFillTx/>
                  <a:latin typeface="GSK Precision" pitchFamily="50" charset="0"/>
                  <a:ea typeface="+mn-ea"/>
                  <a:cs typeface="+mn-cs"/>
                </a:rPr>
                <a:t>0.0625</a:t>
              </a:r>
            </a:p>
          </p:txBody>
        </p:sp>
        <p:sp>
          <p:nvSpPr>
            <p:cNvPr id="63" name="TextBox 62">
              <a:extLst>
                <a:ext uri="{FF2B5EF4-FFF2-40B4-BE49-F238E27FC236}">
                  <a16:creationId xmlns:a16="http://schemas.microsoft.com/office/drawing/2014/main" id="{AA8CA4B8-A02A-37DE-B6BA-1AF06A2AE209}"/>
                </a:ext>
              </a:extLst>
            </p:cNvPr>
            <p:cNvSpPr txBox="1"/>
            <p:nvPr/>
          </p:nvSpPr>
          <p:spPr>
            <a:xfrm>
              <a:off x="4091154" y="5623788"/>
              <a:ext cx="418512" cy="21544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40" normalizeH="0" baseline="0" noProof="0">
                  <a:ln>
                    <a:noFill/>
                  </a:ln>
                  <a:solidFill>
                    <a:prstClr val="black"/>
                  </a:solidFill>
                  <a:effectLst/>
                  <a:uLnTx/>
                  <a:uFillTx/>
                  <a:latin typeface="GSK Precision" pitchFamily="50" charset="0"/>
                  <a:ea typeface="+mn-ea"/>
                  <a:cs typeface="+mn-cs"/>
                </a:rPr>
                <a:t>0.0313</a:t>
              </a:r>
            </a:p>
          </p:txBody>
        </p:sp>
        <p:sp>
          <p:nvSpPr>
            <p:cNvPr id="64" name="TextBox 63">
              <a:extLst>
                <a:ext uri="{FF2B5EF4-FFF2-40B4-BE49-F238E27FC236}">
                  <a16:creationId xmlns:a16="http://schemas.microsoft.com/office/drawing/2014/main" id="{8941A5E6-8CE6-A17C-FE8C-9CA8EA4D95CC}"/>
                </a:ext>
              </a:extLst>
            </p:cNvPr>
            <p:cNvSpPr txBox="1"/>
            <p:nvPr/>
          </p:nvSpPr>
          <p:spPr>
            <a:xfrm>
              <a:off x="3618119" y="5623788"/>
              <a:ext cx="434225" cy="21544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40" normalizeH="0" baseline="0" noProof="0">
                  <a:ln>
                    <a:noFill/>
                  </a:ln>
                  <a:solidFill>
                    <a:prstClr val="black"/>
                  </a:solidFill>
                  <a:effectLst/>
                  <a:uLnTx/>
                  <a:uFillTx/>
                  <a:latin typeface="GSK Precision" pitchFamily="50" charset="0"/>
                  <a:ea typeface="+mn-ea"/>
                  <a:cs typeface="+mn-cs"/>
                </a:rPr>
                <a:t>0.0156</a:t>
              </a:r>
            </a:p>
          </p:txBody>
        </p:sp>
        <p:sp>
          <p:nvSpPr>
            <p:cNvPr id="65" name="TextBox 64">
              <a:extLst>
                <a:ext uri="{FF2B5EF4-FFF2-40B4-BE49-F238E27FC236}">
                  <a16:creationId xmlns:a16="http://schemas.microsoft.com/office/drawing/2014/main" id="{2551D8CC-0918-A1AD-2D95-8D25053B9421}"/>
                </a:ext>
              </a:extLst>
            </p:cNvPr>
            <p:cNvSpPr txBox="1"/>
            <p:nvPr/>
          </p:nvSpPr>
          <p:spPr>
            <a:xfrm>
              <a:off x="5488328" y="5623788"/>
              <a:ext cx="416165" cy="21544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GSK Precision" pitchFamily="50" charset="0"/>
                  <a:ea typeface="+mn-ea"/>
                  <a:cs typeface="+mn-cs"/>
                </a:rPr>
                <a:t>0.25</a:t>
              </a:r>
            </a:p>
          </p:txBody>
        </p:sp>
        <p:sp>
          <p:nvSpPr>
            <p:cNvPr id="66" name="TextBox 65">
              <a:extLst>
                <a:ext uri="{FF2B5EF4-FFF2-40B4-BE49-F238E27FC236}">
                  <a16:creationId xmlns:a16="http://schemas.microsoft.com/office/drawing/2014/main" id="{FE042F42-ABFD-F522-B7F6-7EDE339CF739}"/>
                </a:ext>
              </a:extLst>
            </p:cNvPr>
            <p:cNvSpPr txBox="1"/>
            <p:nvPr/>
          </p:nvSpPr>
          <p:spPr>
            <a:xfrm>
              <a:off x="5954077" y="5623788"/>
              <a:ext cx="416165" cy="21544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GSK Precision" pitchFamily="50" charset="0"/>
                  <a:ea typeface="+mn-ea"/>
                  <a:cs typeface="+mn-cs"/>
                </a:rPr>
                <a:t>0.5</a:t>
              </a:r>
            </a:p>
          </p:txBody>
        </p:sp>
        <p:sp>
          <p:nvSpPr>
            <p:cNvPr id="67" name="TextBox 66">
              <a:extLst>
                <a:ext uri="{FF2B5EF4-FFF2-40B4-BE49-F238E27FC236}">
                  <a16:creationId xmlns:a16="http://schemas.microsoft.com/office/drawing/2014/main" id="{1496C4C5-7B24-55A1-285B-2F342B1CE756}"/>
                </a:ext>
              </a:extLst>
            </p:cNvPr>
            <p:cNvSpPr txBox="1"/>
            <p:nvPr/>
          </p:nvSpPr>
          <p:spPr>
            <a:xfrm>
              <a:off x="6419826" y="5623788"/>
              <a:ext cx="416165" cy="21544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GSK Precision" pitchFamily="50" charset="0"/>
                  <a:ea typeface="+mn-ea"/>
                  <a:cs typeface="+mn-cs"/>
                </a:rPr>
                <a:t>1</a:t>
              </a:r>
            </a:p>
          </p:txBody>
        </p:sp>
        <p:sp>
          <p:nvSpPr>
            <p:cNvPr id="68" name="TextBox 67">
              <a:extLst>
                <a:ext uri="{FF2B5EF4-FFF2-40B4-BE49-F238E27FC236}">
                  <a16:creationId xmlns:a16="http://schemas.microsoft.com/office/drawing/2014/main" id="{8A15109C-7F29-086A-D728-3285EA09DADA}"/>
                </a:ext>
              </a:extLst>
            </p:cNvPr>
            <p:cNvSpPr txBox="1"/>
            <p:nvPr/>
          </p:nvSpPr>
          <p:spPr>
            <a:xfrm>
              <a:off x="6886765" y="5623788"/>
              <a:ext cx="416165" cy="21544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GSK Precision" pitchFamily="50" charset="0"/>
                  <a:ea typeface="+mn-ea"/>
                  <a:cs typeface="+mn-cs"/>
                </a:rPr>
                <a:t>2</a:t>
              </a:r>
            </a:p>
          </p:txBody>
        </p:sp>
        <p:sp>
          <p:nvSpPr>
            <p:cNvPr id="69" name="TextBox 68">
              <a:extLst>
                <a:ext uri="{FF2B5EF4-FFF2-40B4-BE49-F238E27FC236}">
                  <a16:creationId xmlns:a16="http://schemas.microsoft.com/office/drawing/2014/main" id="{C6730D92-A55D-71B6-5BB6-1414423BADEB}"/>
                </a:ext>
              </a:extLst>
            </p:cNvPr>
            <p:cNvSpPr txBox="1"/>
            <p:nvPr/>
          </p:nvSpPr>
          <p:spPr>
            <a:xfrm>
              <a:off x="7352514" y="5623788"/>
              <a:ext cx="416165" cy="21544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GSK Precision" pitchFamily="50" charset="0"/>
                  <a:ea typeface="+mn-ea"/>
                  <a:cs typeface="+mn-cs"/>
                </a:rPr>
                <a:t>4</a:t>
              </a:r>
            </a:p>
          </p:txBody>
        </p:sp>
        <p:sp>
          <p:nvSpPr>
            <p:cNvPr id="70" name="TextBox 69">
              <a:extLst>
                <a:ext uri="{FF2B5EF4-FFF2-40B4-BE49-F238E27FC236}">
                  <a16:creationId xmlns:a16="http://schemas.microsoft.com/office/drawing/2014/main" id="{B5F33140-9A4C-BC5F-1384-9BF28FC81A9D}"/>
                </a:ext>
              </a:extLst>
            </p:cNvPr>
            <p:cNvSpPr txBox="1"/>
            <p:nvPr/>
          </p:nvSpPr>
          <p:spPr>
            <a:xfrm>
              <a:off x="7819599" y="5623788"/>
              <a:ext cx="416165" cy="21544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GSK Precision" pitchFamily="50" charset="0"/>
                  <a:ea typeface="+mn-ea"/>
                  <a:cs typeface="+mn-cs"/>
                </a:rPr>
                <a:t>8</a:t>
              </a:r>
            </a:p>
          </p:txBody>
        </p:sp>
        <p:sp>
          <p:nvSpPr>
            <p:cNvPr id="71" name="TextBox 70">
              <a:extLst>
                <a:ext uri="{FF2B5EF4-FFF2-40B4-BE49-F238E27FC236}">
                  <a16:creationId xmlns:a16="http://schemas.microsoft.com/office/drawing/2014/main" id="{A7B14921-D815-98F0-7305-409AB660943E}"/>
                </a:ext>
              </a:extLst>
            </p:cNvPr>
            <p:cNvSpPr txBox="1"/>
            <p:nvPr/>
          </p:nvSpPr>
          <p:spPr>
            <a:xfrm>
              <a:off x="8287656" y="5623788"/>
              <a:ext cx="416165" cy="21544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GSK Precision" pitchFamily="50" charset="0"/>
                  <a:ea typeface="+mn-ea"/>
                  <a:cs typeface="+mn-cs"/>
                </a:rPr>
                <a:t>16</a:t>
              </a:r>
            </a:p>
          </p:txBody>
        </p:sp>
      </p:grpSp>
      <p:sp>
        <p:nvSpPr>
          <p:cNvPr id="72" name="TextBox 71">
            <a:extLst>
              <a:ext uri="{FF2B5EF4-FFF2-40B4-BE49-F238E27FC236}">
                <a16:creationId xmlns:a16="http://schemas.microsoft.com/office/drawing/2014/main" id="{C5C85A3B-BA04-FFEA-9773-4490CCD2F9C6}"/>
              </a:ext>
            </a:extLst>
          </p:cNvPr>
          <p:cNvSpPr txBox="1"/>
          <p:nvPr/>
        </p:nvSpPr>
        <p:spPr>
          <a:xfrm>
            <a:off x="2184184" y="5275312"/>
            <a:ext cx="1665841"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black"/>
                </a:solidFill>
                <a:effectLst/>
                <a:uLnTx/>
                <a:uFillTx/>
                <a:latin typeface="GSK Precision" pitchFamily="50" charset="0"/>
                <a:ea typeface="+mn-ea"/>
                <a:cs typeface="+mn-cs"/>
              </a:rPr>
              <a:t>←</a:t>
            </a:r>
            <a:r>
              <a:rPr kumimoji="0" lang="en-US" sz="900" b="1" i="0" u="none" strike="noStrike" kern="0" cap="none" spc="0" normalizeH="0" baseline="0" noProof="0" err="1">
                <a:ln>
                  <a:noFill/>
                </a:ln>
                <a:solidFill>
                  <a:prstClr val="black"/>
                </a:solidFill>
                <a:effectLst/>
                <a:uLnTx/>
                <a:uFillTx/>
                <a:latin typeface="GSK Precision" pitchFamily="50" charset="0"/>
                <a:ea typeface="+mn-ea"/>
                <a:cs typeface="+mn-cs"/>
              </a:rPr>
              <a:t>Dostar</a:t>
            </a:r>
            <a:r>
              <a:rPr kumimoji="0" lang="en-US" sz="900" b="1" i="0" u="none" strike="noStrike" kern="0" cap="none" spc="0" normalizeH="0" baseline="0" noProof="0">
                <a:ln>
                  <a:noFill/>
                </a:ln>
                <a:solidFill>
                  <a:prstClr val="black"/>
                </a:solidFill>
                <a:effectLst/>
                <a:uLnTx/>
                <a:uFillTx/>
                <a:latin typeface="GSK Precision" pitchFamily="50" charset="0"/>
                <a:ea typeface="+mn-ea"/>
                <a:cs typeface="+mn-cs"/>
              </a:rPr>
              <a:t> + Nira + CP better</a:t>
            </a:r>
          </a:p>
        </p:txBody>
      </p:sp>
      <p:sp>
        <p:nvSpPr>
          <p:cNvPr id="73" name="TextBox 72">
            <a:extLst>
              <a:ext uri="{FF2B5EF4-FFF2-40B4-BE49-F238E27FC236}">
                <a16:creationId xmlns:a16="http://schemas.microsoft.com/office/drawing/2014/main" id="{792B91EB-6EFE-83B9-13C7-8D40A60332CE}"/>
              </a:ext>
            </a:extLst>
          </p:cNvPr>
          <p:cNvSpPr txBox="1"/>
          <p:nvPr/>
        </p:nvSpPr>
        <p:spPr>
          <a:xfrm>
            <a:off x="4001586" y="5275312"/>
            <a:ext cx="138531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black"/>
                </a:solidFill>
                <a:effectLst/>
                <a:uLnTx/>
                <a:uFillTx/>
                <a:latin typeface="GSK Precision" pitchFamily="50" charset="0"/>
                <a:ea typeface="+mn-ea"/>
                <a:cs typeface="+mn-cs"/>
              </a:rPr>
              <a:t>Placebo + CP better</a:t>
            </a:r>
            <a:r>
              <a:rPr kumimoji="0" lang="en-US" sz="900" b="1" i="0" u="none" strike="noStrike" kern="0" cap="none" spc="0" normalizeH="0" baseline="0" noProof="0">
                <a:ln>
                  <a:noFill/>
                </a:ln>
                <a:solidFill>
                  <a:prstClr val="black"/>
                </a:solidFill>
                <a:effectLst/>
                <a:uLnTx/>
                <a:uFillTx/>
                <a:latin typeface="GSK Precision" pitchFamily="50" charset="0"/>
                <a:ea typeface="+mn-ea"/>
                <a:cs typeface="+mn-cs"/>
                <a:sym typeface="Symbol" panose="05050102010706020507" pitchFamily="18" charset="2"/>
              </a:rPr>
              <a:t></a:t>
            </a:r>
            <a:endParaRPr kumimoji="0" lang="en-US" sz="900" b="1" i="0" u="none" strike="noStrike" kern="0" cap="none" spc="0" normalizeH="0" baseline="0" noProof="0">
              <a:ln>
                <a:noFill/>
              </a:ln>
              <a:solidFill>
                <a:prstClr val="black"/>
              </a:solidFill>
              <a:effectLst/>
              <a:uLnTx/>
              <a:uFillTx/>
              <a:latin typeface="GSK Precision" pitchFamily="50" charset="0"/>
              <a:ea typeface="+mn-ea"/>
              <a:cs typeface="+mn-cs"/>
            </a:endParaRPr>
          </a:p>
        </p:txBody>
      </p:sp>
      <p:graphicFrame>
        <p:nvGraphicFramePr>
          <p:cNvPr id="122" name="Table 121">
            <a:extLst>
              <a:ext uri="{FF2B5EF4-FFF2-40B4-BE49-F238E27FC236}">
                <a16:creationId xmlns:a16="http://schemas.microsoft.com/office/drawing/2014/main" id="{433BC7D5-9888-D25B-F0C6-AD16C9ADF4A8}"/>
              </a:ext>
            </a:extLst>
          </p:cNvPr>
          <p:cNvGraphicFramePr>
            <a:graphicFrameLocks/>
          </p:cNvGraphicFramePr>
          <p:nvPr/>
        </p:nvGraphicFramePr>
        <p:xfrm>
          <a:off x="5929753" y="1569861"/>
          <a:ext cx="6033747" cy="3718277"/>
        </p:xfrm>
        <a:graphic>
          <a:graphicData uri="http://schemas.openxmlformats.org/drawingml/2006/table">
            <a:tbl>
              <a:tblPr bandRow="1"/>
              <a:tblGrid>
                <a:gridCol w="981939">
                  <a:extLst>
                    <a:ext uri="{9D8B030D-6E8A-4147-A177-3AD203B41FA5}">
                      <a16:colId xmlns:a16="http://schemas.microsoft.com/office/drawing/2014/main" val="4277695824"/>
                    </a:ext>
                  </a:extLst>
                </a:gridCol>
                <a:gridCol w="653260">
                  <a:extLst>
                    <a:ext uri="{9D8B030D-6E8A-4147-A177-3AD203B41FA5}">
                      <a16:colId xmlns:a16="http://schemas.microsoft.com/office/drawing/2014/main" val="2818151297"/>
                    </a:ext>
                  </a:extLst>
                </a:gridCol>
                <a:gridCol w="739976">
                  <a:extLst>
                    <a:ext uri="{9D8B030D-6E8A-4147-A177-3AD203B41FA5}">
                      <a16:colId xmlns:a16="http://schemas.microsoft.com/office/drawing/2014/main" val="1921058265"/>
                    </a:ext>
                  </a:extLst>
                </a:gridCol>
                <a:gridCol w="2635044">
                  <a:extLst>
                    <a:ext uri="{9D8B030D-6E8A-4147-A177-3AD203B41FA5}">
                      <a16:colId xmlns:a16="http://schemas.microsoft.com/office/drawing/2014/main" val="4056812152"/>
                    </a:ext>
                  </a:extLst>
                </a:gridCol>
                <a:gridCol w="1023528">
                  <a:extLst>
                    <a:ext uri="{9D8B030D-6E8A-4147-A177-3AD203B41FA5}">
                      <a16:colId xmlns:a16="http://schemas.microsoft.com/office/drawing/2014/main" val="3179289424"/>
                    </a:ext>
                  </a:extLst>
                </a:gridCol>
              </a:tblGrid>
              <a:tr h="632509">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endParaRPr lang="en-US" sz="600" b="1">
                        <a:latin typeface="GSK Precision" panose="020B0604020202020204"/>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a:solidFill>
                            <a:srgbClr val="652C91"/>
                          </a:solidFill>
                          <a:latin typeface="GSK Precision" panose="020B0604020202020204"/>
                          <a:cs typeface="Arial" panose="020B0604020202020204" pitchFamily="34" charset="0"/>
                        </a:rPr>
                        <a:t>Dostarlimab + niraparib + CP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a:solidFill>
                            <a:srgbClr val="652C91"/>
                          </a:solidFill>
                          <a:latin typeface="GSK Precision" panose="020B0604020202020204"/>
                          <a:cs typeface="Arial" panose="020B0604020202020204" pitchFamily="34" charset="0"/>
                        </a:rPr>
                        <a:t>N=192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a:solidFill>
                            <a:srgbClr val="8F1524"/>
                          </a:solidFill>
                          <a:latin typeface="GSK Precision" panose="020B0604020202020204"/>
                          <a:cs typeface="Arial" panose="020B0604020202020204" pitchFamily="34" charset="0"/>
                        </a:rPr>
                        <a:t>Placebo IV + </a:t>
                      </a:r>
                      <a:br>
                        <a:rPr lang="en-US" sz="800" b="1">
                          <a:solidFill>
                            <a:srgbClr val="8F1524"/>
                          </a:solidFill>
                          <a:latin typeface="GSK Precision" panose="020B0604020202020204"/>
                          <a:cs typeface="Arial" panose="020B0604020202020204" pitchFamily="34" charset="0"/>
                        </a:rPr>
                      </a:br>
                      <a:r>
                        <a:rPr lang="en-US" sz="800" b="1">
                          <a:solidFill>
                            <a:srgbClr val="8F1524"/>
                          </a:solidFill>
                          <a:latin typeface="GSK Precision" panose="020B0604020202020204"/>
                          <a:cs typeface="Arial" panose="020B0604020202020204" pitchFamily="34" charset="0"/>
                        </a:rPr>
                        <a:t>placebo oral + CP</a:t>
                      </a:r>
                      <a:br>
                        <a:rPr lang="en-US" sz="800" b="1">
                          <a:solidFill>
                            <a:srgbClr val="8F1524"/>
                          </a:solidFill>
                          <a:latin typeface="GSK Precision" panose="020B0604020202020204"/>
                          <a:cs typeface="Arial" panose="020B0604020202020204" pitchFamily="34" charset="0"/>
                        </a:rPr>
                      </a:br>
                      <a:r>
                        <a:rPr lang="en-US" sz="800" b="1">
                          <a:solidFill>
                            <a:srgbClr val="8F1524"/>
                          </a:solidFill>
                          <a:latin typeface="GSK Precision" panose="020B0604020202020204"/>
                          <a:cs typeface="Arial" panose="020B0604020202020204" pitchFamily="34" charset="0"/>
                        </a:rPr>
                        <a:t>N=99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r>
                        <a:rPr lang="en-US" sz="800" b="1">
                          <a:latin typeface="GSK Precision" pitchFamily="50" charset="0"/>
                          <a:cs typeface="Arial" panose="020B0604020202020204" pitchFamily="34" charset="0"/>
                        </a:rPr>
                        <a:t>HR (95% CI)</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r>
                        <a:rPr lang="en-US" sz="800" b="1">
                          <a:latin typeface="GSK Precision" panose="020B0604020202020204"/>
                          <a:cs typeface="Arial" panose="020B0604020202020204" pitchFamily="34" charset="0"/>
                        </a:rPr>
                        <a:t>HR (95% CI)</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571548"/>
                  </a:ext>
                </a:extLst>
              </a:tr>
              <a:tr h="440824">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r>
                        <a:rPr lang="en-US" sz="900">
                          <a:latin typeface="GSK Precision" panose="020B0604020202020204"/>
                          <a:cs typeface="Arial" panose="020B0604020202020204" pitchFamily="34" charset="0"/>
                        </a:rPr>
                        <a:t>All patients</a:t>
                      </a: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US" sz="900" b="1">
                          <a:solidFill>
                            <a:srgbClr val="652C91"/>
                          </a:solidFill>
                          <a:latin typeface="GSK Precision" panose="020B0604020202020204"/>
                          <a:cs typeface="Arial" panose="020B0604020202020204" pitchFamily="34" charset="0"/>
                        </a:rPr>
                        <a:t>95/192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tabLst/>
                      </a:pPr>
                      <a:r>
                        <a:rPr lang="en-US" sz="900" b="1">
                          <a:solidFill>
                            <a:srgbClr val="8F1524"/>
                          </a:solidFill>
                          <a:latin typeface="GSK Precision" panose="020B0604020202020204"/>
                          <a:cs typeface="Arial" panose="020B0604020202020204" pitchFamily="34" charset="0"/>
                        </a:rPr>
                        <a:t>69/99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endParaRPr lang="en-US" sz="900">
                        <a:latin typeface="GSK Precision" pitchFamily="50"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r>
                        <a:rPr lang="en-US" sz="900">
                          <a:latin typeface="GSK Precision" panose="020B0604020202020204"/>
                          <a:cs typeface="Arial" panose="020B0604020202020204" pitchFamily="34" charset="0"/>
                        </a:rPr>
                        <a:t>0.59 (0.43–0.81)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74792235"/>
                  </a:ext>
                </a:extLst>
              </a:tr>
              <a:tr h="440824">
                <a:tc gridSpan="2">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r>
                        <a:rPr lang="en-US" sz="900" b="1">
                          <a:latin typeface="GSK Precision" panose="020B0604020202020204"/>
                          <a:cs typeface="Arial" panose="020B0604020202020204" pitchFamily="34" charset="0"/>
                        </a:rPr>
                        <a:t>Molecular subgroup</a:t>
                      </a:r>
                      <a:r>
                        <a:rPr lang="en-US" sz="900" b="1" baseline="30000">
                          <a:latin typeface="GSK Precision" panose="020B0604020202020204"/>
                          <a:cs typeface="Arial" panose="020B0604020202020204" pitchFamily="34" charset="0"/>
                        </a:rPr>
                        <a:t>a</a:t>
                      </a: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endParaRPr lang="en-US" sz="1200" b="1">
                        <a:solidFill>
                          <a:srgbClr val="652C9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endParaRPr lang="en-US" sz="900" b="1">
                        <a:solidFill>
                          <a:srgbClr val="8F1524"/>
                        </a:solidFill>
                        <a:latin typeface="GSK Precision" panose="020B0604020202020204"/>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endParaRPr lang="en-US" sz="900">
                        <a:latin typeface="GSK Precision" pitchFamily="50"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endParaRPr lang="en-US" sz="900">
                        <a:latin typeface="GSK Precision" panose="020B0604020202020204"/>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3921989"/>
                  </a:ext>
                </a:extLst>
              </a:tr>
              <a:tr h="440824">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180975" indent="0"/>
                      <a:r>
                        <a:rPr lang="en-US" sz="900" err="1">
                          <a:latin typeface="GSK Precision" panose="020B0604020202020204"/>
                          <a:cs typeface="Arial" panose="020B0604020202020204" pitchFamily="34" charset="0"/>
                        </a:rPr>
                        <a:t>POLEmut</a:t>
                      </a:r>
                      <a:endParaRPr lang="en-US" sz="900">
                        <a:latin typeface="GSK Precision" panose="020B0604020202020204"/>
                        <a:cs typeface="Arial" panose="020B0604020202020204" pitchFamily="34" charset="0"/>
                      </a:endParaRP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US" sz="900" b="1">
                          <a:solidFill>
                            <a:srgbClr val="652C91"/>
                          </a:solidFill>
                          <a:latin typeface="GSK Precision" panose="020B0604020202020204"/>
                          <a:cs typeface="Arial" panose="020B0604020202020204" pitchFamily="34" charset="0"/>
                        </a:rPr>
                        <a:t>0/3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US" sz="900" b="1">
                          <a:solidFill>
                            <a:srgbClr val="8F1524"/>
                          </a:solidFill>
                          <a:latin typeface="GSK Precision" panose="020B0604020202020204"/>
                          <a:cs typeface="Arial" panose="020B0604020202020204" pitchFamily="34" charset="0"/>
                        </a:rPr>
                        <a:t>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endParaRPr lang="en-US" sz="900">
                        <a:latin typeface="GSK Precision" pitchFamily="50"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r>
                        <a:rPr lang="en-US" sz="900">
                          <a:latin typeface="GSK Precision" panose="020B0604020202020204"/>
                          <a:cs typeface="Arial" panose="020B0604020202020204" pitchFamily="34" charset="0"/>
                        </a:rPr>
                        <a:t>NA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0795744"/>
                  </a:ext>
                </a:extLst>
              </a:tr>
              <a:tr h="440824">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180975" indent="0"/>
                      <a:r>
                        <a:rPr lang="en-US" sz="900">
                          <a:latin typeface="GSK Precision" panose="020B0604020202020204"/>
                          <a:cs typeface="Arial" panose="020B0604020202020204" pitchFamily="34" charset="0"/>
                        </a:rPr>
                        <a:t>dMMR/MSI-H</a:t>
                      </a: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US" sz="900" b="1">
                          <a:solidFill>
                            <a:srgbClr val="652C91"/>
                          </a:solidFill>
                          <a:latin typeface="GSK Precision" panose="020B0604020202020204"/>
                          <a:cs typeface="Arial" panose="020B0604020202020204" pitchFamily="34" charset="0"/>
                        </a:rPr>
                        <a:t>12/37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US" sz="900" b="1">
                          <a:solidFill>
                            <a:srgbClr val="8F1524"/>
                          </a:solidFill>
                          <a:latin typeface="GSK Precision" panose="020B0604020202020204"/>
                          <a:cs typeface="Arial" panose="020B0604020202020204" pitchFamily="34" charset="0"/>
                        </a:rPr>
                        <a:t>10/17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endParaRPr lang="en-US" sz="900">
                        <a:latin typeface="GSK Precision" pitchFamily="50"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r>
                        <a:rPr lang="en-US" sz="900">
                          <a:latin typeface="GSK Precision" panose="020B0604020202020204"/>
                          <a:cs typeface="Arial" panose="020B0604020202020204" pitchFamily="34" charset="0"/>
                        </a:rPr>
                        <a:t>0.45 (0.20–1.05)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5077027"/>
                  </a:ext>
                </a:extLst>
              </a:tr>
              <a:tr h="440824">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180975" indent="0"/>
                      <a:r>
                        <a:rPr lang="en-US" sz="900">
                          <a:latin typeface="GSK Precision" panose="020B0604020202020204"/>
                          <a:cs typeface="Arial" panose="020B0604020202020204" pitchFamily="34" charset="0"/>
                        </a:rPr>
                        <a:t>TP53mut</a:t>
                      </a: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US" sz="900" b="1">
                          <a:solidFill>
                            <a:srgbClr val="652C91"/>
                          </a:solidFill>
                          <a:latin typeface="GSK Precision" panose="020B0604020202020204"/>
                          <a:cs typeface="Arial" panose="020B0604020202020204" pitchFamily="34" charset="0"/>
                        </a:rPr>
                        <a:t>27/39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US" sz="900" b="1">
                          <a:solidFill>
                            <a:srgbClr val="8F1524"/>
                          </a:solidFill>
                          <a:latin typeface="GSK Precision" panose="020B0604020202020204"/>
                          <a:cs typeface="Arial" panose="020B0604020202020204" pitchFamily="34" charset="0"/>
                        </a:rPr>
                        <a:t>10/10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endParaRPr lang="en-US" sz="900">
                        <a:latin typeface="GSK Precision" pitchFamily="50"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r>
                        <a:rPr lang="en-US" sz="900">
                          <a:latin typeface="GSK Precision" panose="020B0604020202020204"/>
                          <a:cs typeface="Arial" panose="020B0604020202020204" pitchFamily="34" charset="0"/>
                        </a:rPr>
                        <a:t>0.29 (0.13–0.63)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14399904"/>
                  </a:ext>
                </a:extLst>
              </a:tr>
              <a:tr h="440824">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180975" indent="0"/>
                      <a:r>
                        <a:rPr lang="en-US" sz="900">
                          <a:latin typeface="GSK Precision" panose="020B0604020202020204"/>
                          <a:cs typeface="Arial" panose="020B0604020202020204" pitchFamily="34" charset="0"/>
                        </a:rPr>
                        <a:t>NSMP</a:t>
                      </a: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US" sz="900" b="1">
                          <a:solidFill>
                            <a:srgbClr val="652C91"/>
                          </a:solidFill>
                          <a:latin typeface="GSK Precision" panose="020B0604020202020204"/>
                          <a:cs typeface="Arial" panose="020B0604020202020204" pitchFamily="34" charset="0"/>
                        </a:rPr>
                        <a:t>37/75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US" sz="900" b="1">
                          <a:solidFill>
                            <a:srgbClr val="8F1524"/>
                          </a:solidFill>
                          <a:latin typeface="GSK Precision" panose="020B0604020202020204"/>
                          <a:cs typeface="Arial" panose="020B0604020202020204" pitchFamily="34" charset="0"/>
                        </a:rPr>
                        <a:t>31/46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endParaRPr lang="en-US" sz="900">
                        <a:latin typeface="GSK Precision" pitchFamily="50"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r>
                        <a:rPr lang="en-US" sz="900">
                          <a:latin typeface="GSK Precision" panose="020B0604020202020204"/>
                          <a:cs typeface="Arial" panose="020B0604020202020204" pitchFamily="34" charset="0"/>
                        </a:rPr>
                        <a:t>0.61 (0.38–0.99)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9928819"/>
                  </a:ext>
                </a:extLst>
              </a:tr>
              <a:tr h="440824">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180975" indent="0"/>
                      <a:r>
                        <a:rPr lang="en-US" sz="900">
                          <a:latin typeface="GSK Precision" panose="020B0604020202020204"/>
                          <a:cs typeface="Arial" panose="020B0604020202020204" pitchFamily="34" charset="0"/>
                        </a:rPr>
                        <a:t>Not evaluable</a:t>
                      </a:r>
                      <a:r>
                        <a:rPr lang="en-US" sz="900" baseline="30000">
                          <a:latin typeface="GSK Precision" panose="020B0604020202020204"/>
                          <a:cs typeface="Arial" panose="020B0604020202020204" pitchFamily="34" charset="0"/>
                        </a:rPr>
                        <a:t>b</a:t>
                      </a: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US" sz="900" b="1">
                          <a:solidFill>
                            <a:srgbClr val="652C91"/>
                          </a:solidFill>
                          <a:latin typeface="GSK Precision" panose="020B0604020202020204"/>
                          <a:cs typeface="Arial" panose="020B0604020202020204" pitchFamily="34" charset="0"/>
                        </a:rPr>
                        <a:t>19/38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algn="ctr"/>
                      <a:r>
                        <a:rPr lang="en-US" sz="900" b="1">
                          <a:solidFill>
                            <a:srgbClr val="8F1524"/>
                          </a:solidFill>
                          <a:latin typeface="GSK Precision" panose="020B0604020202020204"/>
                          <a:cs typeface="Arial" panose="020B0604020202020204" pitchFamily="34" charset="0"/>
                        </a:rPr>
                        <a:t>17/24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endParaRPr lang="en-US" sz="900">
                        <a:latin typeface="GSK Precision" pitchFamily="50"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algn="ctr"/>
                      <a:r>
                        <a:rPr lang="en-US" sz="900">
                          <a:latin typeface="GSK Precision" panose="020B0604020202020204"/>
                          <a:cs typeface="Arial" panose="020B0604020202020204" pitchFamily="34" charset="0"/>
                        </a:rPr>
                        <a:t>0.71 (0.37–1.37)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616621489"/>
                  </a:ext>
                </a:extLst>
              </a:tr>
            </a:tbl>
          </a:graphicData>
        </a:graphic>
      </p:graphicFrame>
      <p:sp>
        <p:nvSpPr>
          <p:cNvPr id="123" name="TextBox 122">
            <a:extLst>
              <a:ext uri="{FF2B5EF4-FFF2-40B4-BE49-F238E27FC236}">
                <a16:creationId xmlns:a16="http://schemas.microsoft.com/office/drawing/2014/main" id="{8E0B0E78-BE58-878E-7E38-A61669EE9953}"/>
              </a:ext>
            </a:extLst>
          </p:cNvPr>
          <p:cNvSpPr txBox="1"/>
          <p:nvPr/>
        </p:nvSpPr>
        <p:spPr>
          <a:xfrm>
            <a:off x="8220296" y="1973026"/>
            <a:ext cx="2748644"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a:ln>
                  <a:noFill/>
                </a:ln>
                <a:solidFill>
                  <a:prstClr val="black"/>
                </a:solidFill>
                <a:effectLst/>
                <a:uLnTx/>
                <a:uFillTx/>
                <a:latin typeface="GSK Precision" pitchFamily="50" charset="0"/>
                <a:ea typeface="+mn-ea"/>
                <a:cs typeface="+mn-cs"/>
              </a:rPr>
              <a:t>No. of patients with events/No. of patients</a:t>
            </a:r>
          </a:p>
        </p:txBody>
      </p:sp>
      <p:grpSp>
        <p:nvGrpSpPr>
          <p:cNvPr id="193" name="Group 192">
            <a:extLst>
              <a:ext uri="{FF2B5EF4-FFF2-40B4-BE49-F238E27FC236}">
                <a16:creationId xmlns:a16="http://schemas.microsoft.com/office/drawing/2014/main" id="{EA2427F8-426E-E1AE-6764-59A732F50E5B}"/>
              </a:ext>
            </a:extLst>
          </p:cNvPr>
          <p:cNvGrpSpPr/>
          <p:nvPr/>
        </p:nvGrpSpPr>
        <p:grpSpPr>
          <a:xfrm>
            <a:off x="7123339" y="2209118"/>
            <a:ext cx="4173822" cy="3481356"/>
            <a:chOff x="4361450" y="1627273"/>
            <a:chExt cx="5537859" cy="4322558"/>
          </a:xfrm>
        </p:grpSpPr>
        <p:grpSp>
          <p:nvGrpSpPr>
            <p:cNvPr id="104" name="Group 103">
              <a:extLst>
                <a:ext uri="{FF2B5EF4-FFF2-40B4-BE49-F238E27FC236}">
                  <a16:creationId xmlns:a16="http://schemas.microsoft.com/office/drawing/2014/main" id="{6F36820C-C0E0-4502-B919-8611F3A82FB8}"/>
                </a:ext>
              </a:extLst>
            </p:cNvPr>
            <p:cNvGrpSpPr/>
            <p:nvPr/>
          </p:nvGrpSpPr>
          <p:grpSpPr>
            <a:xfrm>
              <a:off x="7094935" y="1789713"/>
              <a:ext cx="474899" cy="152400"/>
              <a:chOff x="9129114" y="1400175"/>
              <a:chExt cx="466344" cy="152400"/>
            </a:xfrm>
          </p:grpSpPr>
          <p:sp>
            <p:nvSpPr>
              <p:cNvPr id="105" name="Oval 104">
                <a:extLst>
                  <a:ext uri="{FF2B5EF4-FFF2-40B4-BE49-F238E27FC236}">
                    <a16:creationId xmlns:a16="http://schemas.microsoft.com/office/drawing/2014/main" id="{911613BA-EC3E-CD45-5BA1-9ECF12A5904C}"/>
                  </a:ext>
                </a:extLst>
              </p:cNvPr>
              <p:cNvSpPr/>
              <p:nvPr/>
            </p:nvSpPr>
            <p:spPr>
              <a:xfrm>
                <a:off x="9286875" y="1400175"/>
                <a:ext cx="152400" cy="152400"/>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GSK Precision" pitchFamily="50" charset="0"/>
                  <a:ea typeface="+mn-ea"/>
                  <a:cs typeface="+mn-cs"/>
                </a:endParaRPr>
              </a:p>
            </p:txBody>
          </p:sp>
          <p:cxnSp>
            <p:nvCxnSpPr>
              <p:cNvPr id="106" name="Straight Connector 105">
                <a:extLst>
                  <a:ext uri="{FF2B5EF4-FFF2-40B4-BE49-F238E27FC236}">
                    <a16:creationId xmlns:a16="http://schemas.microsoft.com/office/drawing/2014/main" id="{F1CECAF4-C7E7-5238-9651-305B4DC5B624}"/>
                  </a:ext>
                </a:extLst>
              </p:cNvPr>
              <p:cNvCxnSpPr>
                <a:cxnSpLocks/>
              </p:cNvCxnSpPr>
              <p:nvPr/>
            </p:nvCxnSpPr>
            <p:spPr>
              <a:xfrm>
                <a:off x="9129114" y="1476375"/>
                <a:ext cx="466344" cy="0"/>
              </a:xfrm>
              <a:prstGeom prst="line">
                <a:avLst/>
              </a:prstGeom>
              <a:noFill/>
              <a:ln w="12700" cap="flat" cmpd="sng" algn="ctr">
                <a:solidFill>
                  <a:sysClr val="windowText" lastClr="000000"/>
                </a:solidFill>
                <a:prstDash val="solid"/>
                <a:miter lim="800000"/>
              </a:ln>
              <a:effectLst/>
            </p:spPr>
          </p:cxnSp>
        </p:grpSp>
        <p:grpSp>
          <p:nvGrpSpPr>
            <p:cNvPr id="107" name="Group 106">
              <a:extLst>
                <a:ext uri="{FF2B5EF4-FFF2-40B4-BE49-F238E27FC236}">
                  <a16:creationId xmlns:a16="http://schemas.microsoft.com/office/drawing/2014/main" id="{139814E2-6D78-76E2-CDFB-6DC5F4BDD3B2}"/>
                </a:ext>
              </a:extLst>
            </p:cNvPr>
            <p:cNvGrpSpPr/>
            <p:nvPr/>
          </p:nvGrpSpPr>
          <p:grpSpPr>
            <a:xfrm>
              <a:off x="6490319" y="3490892"/>
              <a:ext cx="1285020" cy="152400"/>
              <a:chOff x="8535389" y="3165475"/>
              <a:chExt cx="1261872" cy="152400"/>
            </a:xfrm>
          </p:grpSpPr>
          <p:sp>
            <p:nvSpPr>
              <p:cNvPr id="108" name="Oval 107">
                <a:extLst>
                  <a:ext uri="{FF2B5EF4-FFF2-40B4-BE49-F238E27FC236}">
                    <a16:creationId xmlns:a16="http://schemas.microsoft.com/office/drawing/2014/main" id="{374B1950-E682-7839-7240-18D595808DBB}"/>
                  </a:ext>
                </a:extLst>
              </p:cNvPr>
              <p:cNvSpPr/>
              <p:nvPr/>
            </p:nvSpPr>
            <p:spPr>
              <a:xfrm>
                <a:off x="9083675" y="3165475"/>
                <a:ext cx="152400" cy="152400"/>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GSK Precision" pitchFamily="50" charset="0"/>
                  <a:ea typeface="+mn-ea"/>
                  <a:cs typeface="+mn-cs"/>
                </a:endParaRPr>
              </a:p>
            </p:txBody>
          </p:sp>
          <p:cxnSp>
            <p:nvCxnSpPr>
              <p:cNvPr id="109" name="Straight Connector 108">
                <a:extLst>
                  <a:ext uri="{FF2B5EF4-FFF2-40B4-BE49-F238E27FC236}">
                    <a16:creationId xmlns:a16="http://schemas.microsoft.com/office/drawing/2014/main" id="{BAF56DA5-092F-EAF9-32C6-3E19BEAD274A}"/>
                  </a:ext>
                </a:extLst>
              </p:cNvPr>
              <p:cNvCxnSpPr>
                <a:cxnSpLocks/>
              </p:cNvCxnSpPr>
              <p:nvPr/>
            </p:nvCxnSpPr>
            <p:spPr>
              <a:xfrm>
                <a:off x="8535389" y="3241675"/>
                <a:ext cx="1261872" cy="0"/>
              </a:xfrm>
              <a:prstGeom prst="line">
                <a:avLst/>
              </a:prstGeom>
              <a:noFill/>
              <a:ln w="12700" cap="flat" cmpd="sng" algn="ctr">
                <a:solidFill>
                  <a:sysClr val="windowText" lastClr="000000"/>
                </a:solidFill>
                <a:prstDash val="solid"/>
                <a:miter lim="800000"/>
              </a:ln>
              <a:effectLst/>
            </p:spPr>
          </p:cxnSp>
        </p:grpSp>
        <p:grpSp>
          <p:nvGrpSpPr>
            <p:cNvPr id="110" name="Group 109">
              <a:extLst>
                <a:ext uri="{FF2B5EF4-FFF2-40B4-BE49-F238E27FC236}">
                  <a16:creationId xmlns:a16="http://schemas.microsoft.com/office/drawing/2014/main" id="{253834B8-A1D9-E4F3-6EFB-3C1B68DE4415}"/>
                </a:ext>
              </a:extLst>
            </p:cNvPr>
            <p:cNvGrpSpPr/>
            <p:nvPr/>
          </p:nvGrpSpPr>
          <p:grpSpPr>
            <a:xfrm>
              <a:off x="6199327" y="3991036"/>
              <a:ext cx="1182590" cy="152400"/>
              <a:chOff x="8249639" y="3752850"/>
              <a:chExt cx="1161288" cy="152400"/>
            </a:xfrm>
          </p:grpSpPr>
          <p:sp>
            <p:nvSpPr>
              <p:cNvPr id="111" name="Oval 110">
                <a:extLst>
                  <a:ext uri="{FF2B5EF4-FFF2-40B4-BE49-F238E27FC236}">
                    <a16:creationId xmlns:a16="http://schemas.microsoft.com/office/drawing/2014/main" id="{3F89F828-BE9D-EFD5-54BD-32C71335FA74}"/>
                  </a:ext>
                </a:extLst>
              </p:cNvPr>
              <p:cNvSpPr/>
              <p:nvPr/>
            </p:nvSpPr>
            <p:spPr>
              <a:xfrm>
                <a:off x="8753475" y="3752850"/>
                <a:ext cx="152400" cy="152400"/>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GSK Precision" pitchFamily="50" charset="0"/>
                  <a:ea typeface="+mn-ea"/>
                  <a:cs typeface="+mn-cs"/>
                </a:endParaRPr>
              </a:p>
            </p:txBody>
          </p:sp>
          <p:cxnSp>
            <p:nvCxnSpPr>
              <p:cNvPr id="112" name="Straight Connector 111">
                <a:extLst>
                  <a:ext uri="{FF2B5EF4-FFF2-40B4-BE49-F238E27FC236}">
                    <a16:creationId xmlns:a16="http://schemas.microsoft.com/office/drawing/2014/main" id="{4A2A9F12-7E8E-AE2D-3860-81F8B4B9464E}"/>
                  </a:ext>
                </a:extLst>
              </p:cNvPr>
              <p:cNvCxnSpPr>
                <a:cxnSpLocks/>
              </p:cNvCxnSpPr>
              <p:nvPr/>
            </p:nvCxnSpPr>
            <p:spPr>
              <a:xfrm>
                <a:off x="8249639" y="3829050"/>
                <a:ext cx="1161288" cy="0"/>
              </a:xfrm>
              <a:prstGeom prst="line">
                <a:avLst/>
              </a:prstGeom>
              <a:noFill/>
              <a:ln w="12700" cap="flat" cmpd="sng" algn="ctr">
                <a:solidFill>
                  <a:sysClr val="windowText" lastClr="000000"/>
                </a:solidFill>
                <a:prstDash val="solid"/>
                <a:miter lim="800000"/>
              </a:ln>
              <a:effectLst/>
            </p:spPr>
          </p:cxnSp>
        </p:grpSp>
        <p:grpSp>
          <p:nvGrpSpPr>
            <p:cNvPr id="113" name="Group 112">
              <a:extLst>
                <a:ext uri="{FF2B5EF4-FFF2-40B4-BE49-F238E27FC236}">
                  <a16:creationId xmlns:a16="http://schemas.microsoft.com/office/drawing/2014/main" id="{FC4E279C-61F8-0BAC-02D2-C7ECEB28CA4D}"/>
                </a:ext>
              </a:extLst>
            </p:cNvPr>
            <p:cNvGrpSpPr/>
            <p:nvPr/>
          </p:nvGrpSpPr>
          <p:grpSpPr>
            <a:xfrm>
              <a:off x="6994704" y="4558851"/>
              <a:ext cx="735627" cy="152400"/>
              <a:chOff x="9030689" y="4340225"/>
              <a:chExt cx="722376" cy="152400"/>
            </a:xfrm>
          </p:grpSpPr>
          <p:sp>
            <p:nvSpPr>
              <p:cNvPr id="114" name="Oval 113">
                <a:extLst>
                  <a:ext uri="{FF2B5EF4-FFF2-40B4-BE49-F238E27FC236}">
                    <a16:creationId xmlns:a16="http://schemas.microsoft.com/office/drawing/2014/main" id="{FD2A7606-72F2-3639-5BCD-6C305EC14F39}"/>
                  </a:ext>
                </a:extLst>
              </p:cNvPr>
              <p:cNvSpPr/>
              <p:nvPr/>
            </p:nvSpPr>
            <p:spPr>
              <a:xfrm>
                <a:off x="9312275" y="4340225"/>
                <a:ext cx="152400" cy="152400"/>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GSK Precision" pitchFamily="50" charset="0"/>
                  <a:ea typeface="+mn-ea"/>
                  <a:cs typeface="+mn-cs"/>
                </a:endParaRPr>
              </a:p>
            </p:txBody>
          </p:sp>
          <p:cxnSp>
            <p:nvCxnSpPr>
              <p:cNvPr id="115" name="Straight Connector 114">
                <a:extLst>
                  <a:ext uri="{FF2B5EF4-FFF2-40B4-BE49-F238E27FC236}">
                    <a16:creationId xmlns:a16="http://schemas.microsoft.com/office/drawing/2014/main" id="{B80BC022-B451-8C00-DCD8-4E46E035117F}"/>
                  </a:ext>
                </a:extLst>
              </p:cNvPr>
              <p:cNvCxnSpPr>
                <a:cxnSpLocks/>
              </p:cNvCxnSpPr>
              <p:nvPr/>
            </p:nvCxnSpPr>
            <p:spPr>
              <a:xfrm>
                <a:off x="9030689" y="4416425"/>
                <a:ext cx="722376" cy="0"/>
              </a:xfrm>
              <a:prstGeom prst="line">
                <a:avLst/>
              </a:prstGeom>
              <a:noFill/>
              <a:ln w="12700" cap="flat" cmpd="sng" algn="ctr">
                <a:solidFill>
                  <a:sysClr val="windowText" lastClr="000000"/>
                </a:solidFill>
                <a:prstDash val="solid"/>
                <a:miter lim="800000"/>
              </a:ln>
              <a:effectLst/>
            </p:spPr>
          </p:cxnSp>
        </p:grpSp>
        <p:grpSp>
          <p:nvGrpSpPr>
            <p:cNvPr id="116" name="Group 115">
              <a:extLst>
                <a:ext uri="{FF2B5EF4-FFF2-40B4-BE49-F238E27FC236}">
                  <a16:creationId xmlns:a16="http://schemas.microsoft.com/office/drawing/2014/main" id="{881328CE-4533-95BB-E2A4-188624AA5678}"/>
                </a:ext>
              </a:extLst>
            </p:cNvPr>
            <p:cNvGrpSpPr/>
            <p:nvPr/>
          </p:nvGrpSpPr>
          <p:grpSpPr>
            <a:xfrm>
              <a:off x="6965605" y="5037714"/>
              <a:ext cx="1005667" cy="152400"/>
              <a:chOff x="9002114" y="4927600"/>
              <a:chExt cx="987552" cy="152400"/>
            </a:xfrm>
          </p:grpSpPr>
          <p:sp>
            <p:nvSpPr>
              <p:cNvPr id="117" name="Oval 116">
                <a:extLst>
                  <a:ext uri="{FF2B5EF4-FFF2-40B4-BE49-F238E27FC236}">
                    <a16:creationId xmlns:a16="http://schemas.microsoft.com/office/drawing/2014/main" id="{292526C6-8E85-F674-3768-1AC516D6E1E5}"/>
                  </a:ext>
                </a:extLst>
              </p:cNvPr>
              <p:cNvSpPr/>
              <p:nvPr/>
            </p:nvSpPr>
            <p:spPr>
              <a:xfrm>
                <a:off x="9422865" y="4927600"/>
                <a:ext cx="152400" cy="152400"/>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GSK Precision" pitchFamily="50" charset="0"/>
                  <a:ea typeface="+mn-ea"/>
                  <a:cs typeface="+mn-cs"/>
                </a:endParaRPr>
              </a:p>
            </p:txBody>
          </p:sp>
          <p:cxnSp>
            <p:nvCxnSpPr>
              <p:cNvPr id="118" name="Straight Connector 117">
                <a:extLst>
                  <a:ext uri="{FF2B5EF4-FFF2-40B4-BE49-F238E27FC236}">
                    <a16:creationId xmlns:a16="http://schemas.microsoft.com/office/drawing/2014/main" id="{D4FD7AB8-4B08-66F5-9B89-FCCA89B1E539}"/>
                  </a:ext>
                </a:extLst>
              </p:cNvPr>
              <p:cNvCxnSpPr>
                <a:cxnSpLocks/>
              </p:cNvCxnSpPr>
              <p:nvPr/>
            </p:nvCxnSpPr>
            <p:spPr>
              <a:xfrm>
                <a:off x="9002114" y="5003800"/>
                <a:ext cx="987552" cy="0"/>
              </a:xfrm>
              <a:prstGeom prst="line">
                <a:avLst/>
              </a:prstGeom>
              <a:noFill/>
              <a:ln w="12700" cap="flat" cmpd="sng" algn="ctr">
                <a:solidFill>
                  <a:sysClr val="windowText" lastClr="000000"/>
                </a:solidFill>
                <a:prstDash val="solid"/>
                <a:miter lim="800000"/>
              </a:ln>
              <a:effectLst/>
            </p:spPr>
          </p:cxnSp>
        </p:grpSp>
        <p:grpSp>
          <p:nvGrpSpPr>
            <p:cNvPr id="119" name="Group 118">
              <a:extLst>
                <a:ext uri="{FF2B5EF4-FFF2-40B4-BE49-F238E27FC236}">
                  <a16:creationId xmlns:a16="http://schemas.microsoft.com/office/drawing/2014/main" id="{C152814A-92B6-3D19-14D9-BA80E90797A4}"/>
                </a:ext>
              </a:extLst>
            </p:cNvPr>
            <p:cNvGrpSpPr/>
            <p:nvPr/>
          </p:nvGrpSpPr>
          <p:grpSpPr>
            <a:xfrm>
              <a:off x="4361450" y="1627273"/>
              <a:ext cx="5537859" cy="4322558"/>
              <a:chOff x="6444868" y="2018686"/>
              <a:chExt cx="5438103" cy="4322558"/>
            </a:xfrm>
          </p:grpSpPr>
          <p:grpSp>
            <p:nvGrpSpPr>
              <p:cNvPr id="120" name="Group 119">
                <a:extLst>
                  <a:ext uri="{FF2B5EF4-FFF2-40B4-BE49-F238E27FC236}">
                    <a16:creationId xmlns:a16="http://schemas.microsoft.com/office/drawing/2014/main" id="{FD3CD2FA-7DB4-5CBA-D5F9-6A0F09AC50C4}"/>
                  </a:ext>
                </a:extLst>
              </p:cNvPr>
              <p:cNvGrpSpPr/>
              <p:nvPr/>
            </p:nvGrpSpPr>
            <p:grpSpPr>
              <a:xfrm>
                <a:off x="6444868" y="6188386"/>
                <a:ext cx="5438103" cy="152858"/>
                <a:chOff x="6444868" y="6188386"/>
                <a:chExt cx="5438103" cy="152858"/>
              </a:xfrm>
            </p:grpSpPr>
            <p:sp>
              <p:nvSpPr>
                <p:cNvPr id="182" name="TextBox 181">
                  <a:extLst>
                    <a:ext uri="{FF2B5EF4-FFF2-40B4-BE49-F238E27FC236}">
                      <a16:creationId xmlns:a16="http://schemas.microsoft.com/office/drawing/2014/main" id="{0BEDC981-D216-31E6-9D61-A37F2850506D}"/>
                    </a:ext>
                  </a:extLst>
                </p:cNvPr>
                <p:cNvSpPr txBox="1"/>
                <p:nvPr/>
              </p:nvSpPr>
              <p:spPr>
                <a:xfrm>
                  <a:off x="6444868" y="6188386"/>
                  <a:ext cx="384296" cy="15285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GSK Precision" pitchFamily="50" charset="0"/>
                      <a:ea typeface="+mn-ea"/>
                      <a:cs typeface="+mn-cs"/>
                    </a:rPr>
                    <a:t>0.0156</a:t>
                  </a:r>
                </a:p>
              </p:txBody>
            </p:sp>
            <p:sp>
              <p:nvSpPr>
                <p:cNvPr id="183" name="TextBox 182">
                  <a:extLst>
                    <a:ext uri="{FF2B5EF4-FFF2-40B4-BE49-F238E27FC236}">
                      <a16:creationId xmlns:a16="http://schemas.microsoft.com/office/drawing/2014/main" id="{8D758DC7-CBA6-87FA-CE16-23671C02B36C}"/>
                    </a:ext>
                  </a:extLst>
                </p:cNvPr>
                <p:cNvSpPr txBox="1"/>
                <p:nvPr/>
              </p:nvSpPr>
              <p:spPr>
                <a:xfrm>
                  <a:off x="6967871" y="6188386"/>
                  <a:ext cx="382208" cy="15285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GSK Precision" pitchFamily="50" charset="0"/>
                      <a:ea typeface="+mn-ea"/>
                      <a:cs typeface="+mn-cs"/>
                    </a:rPr>
                    <a:t>0.0313</a:t>
                  </a:r>
                </a:p>
              </p:txBody>
            </p:sp>
            <p:sp>
              <p:nvSpPr>
                <p:cNvPr id="184" name="TextBox 183">
                  <a:extLst>
                    <a:ext uri="{FF2B5EF4-FFF2-40B4-BE49-F238E27FC236}">
                      <a16:creationId xmlns:a16="http://schemas.microsoft.com/office/drawing/2014/main" id="{CDE9985C-2008-4176-AAD0-3586B6882D63}"/>
                    </a:ext>
                  </a:extLst>
                </p:cNvPr>
                <p:cNvSpPr txBox="1"/>
                <p:nvPr/>
              </p:nvSpPr>
              <p:spPr>
                <a:xfrm>
                  <a:off x="7482253" y="6188386"/>
                  <a:ext cx="413536" cy="15285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GSK Precision" pitchFamily="50" charset="0"/>
                      <a:ea typeface="+mn-ea"/>
                      <a:cs typeface="+mn-cs"/>
                    </a:rPr>
                    <a:t>0.0625</a:t>
                  </a:r>
                </a:p>
              </p:txBody>
            </p:sp>
            <p:sp>
              <p:nvSpPr>
                <p:cNvPr id="185" name="TextBox 184">
                  <a:extLst>
                    <a:ext uri="{FF2B5EF4-FFF2-40B4-BE49-F238E27FC236}">
                      <a16:creationId xmlns:a16="http://schemas.microsoft.com/office/drawing/2014/main" id="{D0A69096-939A-236E-F082-E7C32B1B5624}"/>
                    </a:ext>
                  </a:extLst>
                </p:cNvPr>
                <p:cNvSpPr txBox="1"/>
                <p:nvPr/>
              </p:nvSpPr>
              <p:spPr>
                <a:xfrm>
                  <a:off x="8031837" y="6188386"/>
                  <a:ext cx="300753" cy="15285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GSK Precision" pitchFamily="50" charset="0"/>
                      <a:ea typeface="+mn-ea"/>
                      <a:cs typeface="+mn-cs"/>
                    </a:rPr>
                    <a:t>0.125</a:t>
                  </a:r>
                </a:p>
              </p:txBody>
            </p:sp>
            <p:sp>
              <p:nvSpPr>
                <p:cNvPr id="186" name="TextBox 185">
                  <a:extLst>
                    <a:ext uri="{FF2B5EF4-FFF2-40B4-BE49-F238E27FC236}">
                      <a16:creationId xmlns:a16="http://schemas.microsoft.com/office/drawing/2014/main" id="{175AF696-9502-AC6C-750C-FA132E5853E7}"/>
                    </a:ext>
                  </a:extLst>
                </p:cNvPr>
                <p:cNvSpPr txBox="1"/>
                <p:nvPr/>
              </p:nvSpPr>
              <p:spPr>
                <a:xfrm>
                  <a:off x="8594818" y="6188386"/>
                  <a:ext cx="256894" cy="15285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GSK Precision" pitchFamily="50" charset="0"/>
                      <a:ea typeface="+mn-ea"/>
                      <a:cs typeface="+mn-cs"/>
                    </a:rPr>
                    <a:t>0.25</a:t>
                  </a:r>
                </a:p>
              </p:txBody>
            </p:sp>
            <p:sp>
              <p:nvSpPr>
                <p:cNvPr id="187" name="TextBox 186">
                  <a:extLst>
                    <a:ext uri="{FF2B5EF4-FFF2-40B4-BE49-F238E27FC236}">
                      <a16:creationId xmlns:a16="http://schemas.microsoft.com/office/drawing/2014/main" id="{D90A5A5F-E70F-2A7B-EA4C-09B7F41AC5D5}"/>
                    </a:ext>
                  </a:extLst>
                </p:cNvPr>
                <p:cNvSpPr txBox="1"/>
                <p:nvPr/>
              </p:nvSpPr>
              <p:spPr>
                <a:xfrm>
                  <a:off x="9148165" y="6188386"/>
                  <a:ext cx="183793" cy="15285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GSK Precision" pitchFamily="50" charset="0"/>
                      <a:ea typeface="+mn-ea"/>
                      <a:cs typeface="+mn-cs"/>
                    </a:rPr>
                    <a:t>0.5</a:t>
                  </a:r>
                </a:p>
              </p:txBody>
            </p:sp>
            <p:sp>
              <p:nvSpPr>
                <p:cNvPr id="188" name="TextBox 187">
                  <a:extLst>
                    <a:ext uri="{FF2B5EF4-FFF2-40B4-BE49-F238E27FC236}">
                      <a16:creationId xmlns:a16="http://schemas.microsoft.com/office/drawing/2014/main" id="{F5B49185-629D-DD54-D6A6-68C6ED1F0BC0}"/>
                    </a:ext>
                  </a:extLst>
                </p:cNvPr>
                <p:cNvSpPr txBox="1"/>
                <p:nvPr/>
              </p:nvSpPr>
              <p:spPr>
                <a:xfrm>
                  <a:off x="9726774" y="6188386"/>
                  <a:ext cx="43861" cy="15285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GSK Precision" pitchFamily="50" charset="0"/>
                      <a:ea typeface="+mn-ea"/>
                      <a:cs typeface="+mn-cs"/>
                    </a:rPr>
                    <a:t>1</a:t>
                  </a:r>
                </a:p>
              </p:txBody>
            </p:sp>
            <p:sp>
              <p:nvSpPr>
                <p:cNvPr id="189" name="TextBox 188">
                  <a:extLst>
                    <a:ext uri="{FF2B5EF4-FFF2-40B4-BE49-F238E27FC236}">
                      <a16:creationId xmlns:a16="http://schemas.microsoft.com/office/drawing/2014/main" id="{B13E8568-9493-8B46-4649-9841BB9ED0DF}"/>
                    </a:ext>
                  </a:extLst>
                </p:cNvPr>
                <p:cNvSpPr txBox="1"/>
                <p:nvPr/>
              </p:nvSpPr>
              <p:spPr>
                <a:xfrm>
                  <a:off x="10242515" y="6188386"/>
                  <a:ext cx="73101" cy="15285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GSK Precision" pitchFamily="50" charset="0"/>
                      <a:ea typeface="+mn-ea"/>
                      <a:cs typeface="+mn-cs"/>
                    </a:rPr>
                    <a:t>2</a:t>
                  </a:r>
                </a:p>
              </p:txBody>
            </p:sp>
            <p:sp>
              <p:nvSpPr>
                <p:cNvPr id="190" name="TextBox 189">
                  <a:extLst>
                    <a:ext uri="{FF2B5EF4-FFF2-40B4-BE49-F238E27FC236}">
                      <a16:creationId xmlns:a16="http://schemas.microsoft.com/office/drawing/2014/main" id="{6CCD190F-99CE-74A7-9CF4-F3E2E491C8AF}"/>
                    </a:ext>
                  </a:extLst>
                </p:cNvPr>
                <p:cNvSpPr txBox="1"/>
                <p:nvPr/>
              </p:nvSpPr>
              <p:spPr>
                <a:xfrm>
                  <a:off x="10761453" y="6188386"/>
                  <a:ext cx="77278" cy="15285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GSK Precision" pitchFamily="50" charset="0"/>
                      <a:ea typeface="+mn-ea"/>
                      <a:cs typeface="+mn-cs"/>
                    </a:rPr>
                    <a:t>4</a:t>
                  </a:r>
                </a:p>
              </p:txBody>
            </p:sp>
            <p:sp>
              <p:nvSpPr>
                <p:cNvPr id="191" name="TextBox 190">
                  <a:extLst>
                    <a:ext uri="{FF2B5EF4-FFF2-40B4-BE49-F238E27FC236}">
                      <a16:creationId xmlns:a16="http://schemas.microsoft.com/office/drawing/2014/main" id="{C6C2D61B-7EF6-BBDD-EE07-2B3DDD872A5A}"/>
                    </a:ext>
                  </a:extLst>
                </p:cNvPr>
                <p:cNvSpPr txBox="1"/>
                <p:nvPr/>
              </p:nvSpPr>
              <p:spPr>
                <a:xfrm>
                  <a:off x="11275164" y="6188386"/>
                  <a:ext cx="75188" cy="15285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GSK Precision" pitchFamily="50" charset="0"/>
                      <a:ea typeface="+mn-ea"/>
                      <a:cs typeface="+mn-cs"/>
                    </a:rPr>
                    <a:t>8</a:t>
                  </a:r>
                </a:p>
              </p:txBody>
            </p:sp>
            <p:sp>
              <p:nvSpPr>
                <p:cNvPr id="192" name="TextBox 191">
                  <a:extLst>
                    <a:ext uri="{FF2B5EF4-FFF2-40B4-BE49-F238E27FC236}">
                      <a16:creationId xmlns:a16="http://schemas.microsoft.com/office/drawing/2014/main" id="{48EA3EBA-CD9F-1C24-C8C5-1BD1C877306F}"/>
                    </a:ext>
                  </a:extLst>
                </p:cNvPr>
                <p:cNvSpPr txBox="1"/>
                <p:nvPr/>
              </p:nvSpPr>
              <p:spPr>
                <a:xfrm>
                  <a:off x="11763922" y="6188386"/>
                  <a:ext cx="119049" cy="15285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GSK Precision" pitchFamily="50" charset="0"/>
                      <a:ea typeface="+mn-ea"/>
                      <a:cs typeface="+mn-cs"/>
                    </a:rPr>
                    <a:t>16</a:t>
                  </a:r>
                </a:p>
              </p:txBody>
            </p:sp>
          </p:grpSp>
          <p:grpSp>
            <p:nvGrpSpPr>
              <p:cNvPr id="121" name="Group 120">
                <a:extLst>
                  <a:ext uri="{FF2B5EF4-FFF2-40B4-BE49-F238E27FC236}">
                    <a16:creationId xmlns:a16="http://schemas.microsoft.com/office/drawing/2014/main" id="{01F97B6F-9A99-2A9D-AB1B-A74020A3BC12}"/>
                  </a:ext>
                </a:extLst>
              </p:cNvPr>
              <p:cNvGrpSpPr/>
              <p:nvPr/>
            </p:nvGrpSpPr>
            <p:grpSpPr>
              <a:xfrm>
                <a:off x="7666042" y="5843826"/>
                <a:ext cx="3890279" cy="286608"/>
                <a:chOff x="7548187" y="5308989"/>
                <a:chExt cx="3890279" cy="286608"/>
              </a:xfrm>
            </p:grpSpPr>
            <p:sp>
              <p:nvSpPr>
                <p:cNvPr id="180" name="TextBox 179">
                  <a:extLst>
                    <a:ext uri="{FF2B5EF4-FFF2-40B4-BE49-F238E27FC236}">
                      <a16:creationId xmlns:a16="http://schemas.microsoft.com/office/drawing/2014/main" id="{2A58BC73-0595-7288-B8D2-31278CF284CB}"/>
                    </a:ext>
                  </a:extLst>
                </p:cNvPr>
                <p:cNvSpPr txBox="1"/>
                <p:nvPr/>
              </p:nvSpPr>
              <p:spPr>
                <a:xfrm>
                  <a:off x="7548187" y="5308989"/>
                  <a:ext cx="2111957" cy="28660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black"/>
                      </a:solidFill>
                      <a:effectLst/>
                      <a:uLnTx/>
                      <a:uFillTx/>
                      <a:latin typeface="GSK Precision" pitchFamily="50" charset="0"/>
                      <a:ea typeface="+mn-ea"/>
                      <a:cs typeface="+mn-cs"/>
                    </a:rPr>
                    <a:t>←</a:t>
                  </a:r>
                  <a:r>
                    <a:rPr kumimoji="0" lang="en-US" sz="900" b="1" i="0" u="none" strike="noStrike" kern="0" cap="none" spc="0" normalizeH="0" baseline="0" noProof="0" err="1">
                      <a:ln>
                        <a:noFill/>
                      </a:ln>
                      <a:solidFill>
                        <a:prstClr val="black"/>
                      </a:solidFill>
                      <a:effectLst/>
                      <a:uLnTx/>
                      <a:uFillTx/>
                      <a:latin typeface="GSK Precision" pitchFamily="50" charset="0"/>
                      <a:ea typeface="+mn-ea"/>
                      <a:cs typeface="+mn-cs"/>
                    </a:rPr>
                    <a:t>Dostar</a:t>
                  </a:r>
                  <a:r>
                    <a:rPr kumimoji="0" lang="en-US" sz="900" b="1" i="0" u="none" strike="noStrike" kern="0" cap="none" spc="0" normalizeH="0" baseline="0" noProof="0">
                      <a:ln>
                        <a:noFill/>
                      </a:ln>
                      <a:solidFill>
                        <a:prstClr val="black"/>
                      </a:solidFill>
                      <a:effectLst/>
                      <a:uLnTx/>
                      <a:uFillTx/>
                      <a:latin typeface="GSK Precision" pitchFamily="50" charset="0"/>
                      <a:ea typeface="+mn-ea"/>
                      <a:cs typeface="+mn-cs"/>
                    </a:rPr>
                    <a:t> + Nira + CP better</a:t>
                  </a:r>
                </a:p>
              </p:txBody>
            </p:sp>
            <p:sp>
              <p:nvSpPr>
                <p:cNvPr id="181" name="TextBox 180">
                  <a:extLst>
                    <a:ext uri="{FF2B5EF4-FFF2-40B4-BE49-F238E27FC236}">
                      <a16:creationId xmlns:a16="http://schemas.microsoft.com/office/drawing/2014/main" id="{67B473B0-A0E2-039D-9AF5-46C7322E689D}"/>
                    </a:ext>
                  </a:extLst>
                </p:cNvPr>
                <p:cNvSpPr txBox="1"/>
                <p:nvPr/>
              </p:nvSpPr>
              <p:spPr>
                <a:xfrm>
                  <a:off x="9677389" y="5308989"/>
                  <a:ext cx="1761077" cy="2866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black"/>
                      </a:solidFill>
                      <a:effectLst/>
                      <a:uLnTx/>
                      <a:uFillTx/>
                      <a:latin typeface="GSK Precision" pitchFamily="50" charset="0"/>
                      <a:ea typeface="+mn-ea"/>
                      <a:cs typeface="+mn-cs"/>
                    </a:rPr>
                    <a:t>Placebo + CP better</a:t>
                  </a:r>
                  <a:r>
                    <a:rPr kumimoji="0" lang="en-US" sz="900" b="1" i="0" u="none" strike="noStrike" kern="0" cap="none" spc="0" normalizeH="0" baseline="0" noProof="0">
                      <a:ln>
                        <a:noFill/>
                      </a:ln>
                      <a:solidFill>
                        <a:prstClr val="black"/>
                      </a:solidFill>
                      <a:effectLst/>
                      <a:uLnTx/>
                      <a:uFillTx/>
                      <a:latin typeface="GSK Precision" pitchFamily="50" charset="0"/>
                      <a:ea typeface="+mn-ea"/>
                      <a:cs typeface="+mn-cs"/>
                      <a:sym typeface="Symbol" panose="05050102010706020507" pitchFamily="18" charset="2"/>
                    </a:rPr>
                    <a:t></a:t>
                  </a:r>
                  <a:endParaRPr kumimoji="0" lang="en-US" sz="900" b="1" i="0" u="none" strike="noStrike" kern="0" cap="none" spc="0" normalizeH="0" baseline="0" noProof="0">
                    <a:ln>
                      <a:noFill/>
                    </a:ln>
                    <a:solidFill>
                      <a:prstClr val="black"/>
                    </a:solidFill>
                    <a:effectLst/>
                    <a:uLnTx/>
                    <a:uFillTx/>
                    <a:latin typeface="GSK Precision" pitchFamily="50" charset="0"/>
                    <a:ea typeface="+mn-ea"/>
                    <a:cs typeface="+mn-cs"/>
                  </a:endParaRPr>
                </a:p>
              </p:txBody>
            </p:sp>
          </p:grpSp>
          <p:grpSp>
            <p:nvGrpSpPr>
              <p:cNvPr id="129" name="Group 128">
                <a:extLst>
                  <a:ext uri="{FF2B5EF4-FFF2-40B4-BE49-F238E27FC236}">
                    <a16:creationId xmlns:a16="http://schemas.microsoft.com/office/drawing/2014/main" id="{72224E05-849F-1A43-A136-64A22781EEA0}"/>
                  </a:ext>
                </a:extLst>
              </p:cNvPr>
              <p:cNvGrpSpPr/>
              <p:nvPr/>
            </p:nvGrpSpPr>
            <p:grpSpPr>
              <a:xfrm>
                <a:off x="6632538" y="2018686"/>
                <a:ext cx="5212080" cy="4164595"/>
                <a:chOff x="6632538" y="2018686"/>
                <a:chExt cx="5212080" cy="4164595"/>
              </a:xfrm>
            </p:grpSpPr>
            <p:cxnSp>
              <p:nvCxnSpPr>
                <p:cNvPr id="132" name="Straight Connector 131">
                  <a:extLst>
                    <a:ext uri="{FF2B5EF4-FFF2-40B4-BE49-F238E27FC236}">
                      <a16:creationId xmlns:a16="http://schemas.microsoft.com/office/drawing/2014/main" id="{9FFC1B8A-DD1C-8058-4BBF-8425C8C280B8}"/>
                    </a:ext>
                  </a:extLst>
                </p:cNvPr>
                <p:cNvCxnSpPr>
                  <a:cxnSpLocks/>
                </p:cNvCxnSpPr>
                <p:nvPr/>
              </p:nvCxnSpPr>
              <p:spPr>
                <a:xfrm>
                  <a:off x="9759415" y="2018686"/>
                  <a:ext cx="0" cy="4164595"/>
                </a:xfrm>
                <a:prstGeom prst="line">
                  <a:avLst/>
                </a:prstGeom>
                <a:noFill/>
                <a:ln w="22225" cap="flat" cmpd="sng" algn="ctr">
                  <a:solidFill>
                    <a:srgbClr val="E7E6E6">
                      <a:lumMod val="75000"/>
                    </a:srgbClr>
                  </a:solidFill>
                  <a:prstDash val="dash"/>
                  <a:miter lim="800000"/>
                </a:ln>
                <a:effectLst/>
              </p:spPr>
            </p:cxnSp>
            <p:cxnSp>
              <p:nvCxnSpPr>
                <p:cNvPr id="168" name="Straight Connector 167">
                  <a:extLst>
                    <a:ext uri="{FF2B5EF4-FFF2-40B4-BE49-F238E27FC236}">
                      <a16:creationId xmlns:a16="http://schemas.microsoft.com/office/drawing/2014/main" id="{7F04052F-CD81-5493-A905-4ABAC16E6770}"/>
                    </a:ext>
                  </a:extLst>
                </p:cNvPr>
                <p:cNvCxnSpPr>
                  <a:cxnSpLocks/>
                </p:cNvCxnSpPr>
                <p:nvPr/>
              </p:nvCxnSpPr>
              <p:spPr>
                <a:xfrm>
                  <a:off x="6632538" y="6137275"/>
                  <a:ext cx="5212080" cy="0"/>
                </a:xfrm>
                <a:prstGeom prst="line">
                  <a:avLst/>
                </a:prstGeom>
                <a:noFill/>
                <a:ln w="22225" cap="flat" cmpd="sng" algn="ctr">
                  <a:solidFill>
                    <a:sysClr val="windowText" lastClr="000000"/>
                  </a:solidFill>
                  <a:prstDash val="solid"/>
                  <a:miter lim="800000"/>
                </a:ln>
                <a:effectLst/>
              </p:spPr>
            </p:cxnSp>
            <p:cxnSp>
              <p:nvCxnSpPr>
                <p:cNvPr id="170" name="Straight Connector 169">
                  <a:extLst>
                    <a:ext uri="{FF2B5EF4-FFF2-40B4-BE49-F238E27FC236}">
                      <a16:creationId xmlns:a16="http://schemas.microsoft.com/office/drawing/2014/main" id="{0B8A8EFB-64D9-9094-9A52-278F4DF54B7A}"/>
                    </a:ext>
                  </a:extLst>
                </p:cNvPr>
                <p:cNvCxnSpPr>
                  <a:cxnSpLocks/>
                </p:cNvCxnSpPr>
                <p:nvPr/>
              </p:nvCxnSpPr>
              <p:spPr>
                <a:xfrm>
                  <a:off x="11835093" y="6128417"/>
                  <a:ext cx="0" cy="54864"/>
                </a:xfrm>
                <a:prstGeom prst="line">
                  <a:avLst/>
                </a:prstGeom>
                <a:noFill/>
                <a:ln w="22225" cap="flat" cmpd="sng" algn="ctr">
                  <a:solidFill>
                    <a:sysClr val="windowText" lastClr="000000"/>
                  </a:solidFill>
                  <a:prstDash val="solid"/>
                  <a:miter lim="800000"/>
                </a:ln>
                <a:effectLst/>
              </p:spPr>
            </p:cxnSp>
            <p:cxnSp>
              <p:nvCxnSpPr>
                <p:cNvPr id="171" name="Straight Connector 170">
                  <a:extLst>
                    <a:ext uri="{FF2B5EF4-FFF2-40B4-BE49-F238E27FC236}">
                      <a16:creationId xmlns:a16="http://schemas.microsoft.com/office/drawing/2014/main" id="{12E4B946-4E68-1798-E2FA-1D7BB9B44889}"/>
                    </a:ext>
                  </a:extLst>
                </p:cNvPr>
                <p:cNvCxnSpPr>
                  <a:cxnSpLocks/>
                </p:cNvCxnSpPr>
                <p:nvPr/>
              </p:nvCxnSpPr>
              <p:spPr>
                <a:xfrm>
                  <a:off x="11317568" y="6128417"/>
                  <a:ext cx="0" cy="54864"/>
                </a:xfrm>
                <a:prstGeom prst="line">
                  <a:avLst/>
                </a:prstGeom>
                <a:noFill/>
                <a:ln w="22225" cap="flat" cmpd="sng" algn="ctr">
                  <a:solidFill>
                    <a:sysClr val="windowText" lastClr="000000"/>
                  </a:solidFill>
                  <a:prstDash val="solid"/>
                  <a:miter lim="800000"/>
                </a:ln>
                <a:effectLst/>
              </p:spPr>
            </p:cxnSp>
            <p:cxnSp>
              <p:nvCxnSpPr>
                <p:cNvPr id="172" name="Straight Connector 171">
                  <a:extLst>
                    <a:ext uri="{FF2B5EF4-FFF2-40B4-BE49-F238E27FC236}">
                      <a16:creationId xmlns:a16="http://schemas.microsoft.com/office/drawing/2014/main" id="{77AE99A3-CFE4-4499-76E6-EAB7EF706592}"/>
                    </a:ext>
                  </a:extLst>
                </p:cNvPr>
                <p:cNvCxnSpPr>
                  <a:cxnSpLocks/>
                </p:cNvCxnSpPr>
                <p:nvPr/>
              </p:nvCxnSpPr>
              <p:spPr>
                <a:xfrm>
                  <a:off x="10796868" y="6128417"/>
                  <a:ext cx="0" cy="54864"/>
                </a:xfrm>
                <a:prstGeom prst="line">
                  <a:avLst/>
                </a:prstGeom>
                <a:noFill/>
                <a:ln w="22225" cap="flat" cmpd="sng" algn="ctr">
                  <a:solidFill>
                    <a:sysClr val="windowText" lastClr="000000"/>
                  </a:solidFill>
                  <a:prstDash val="solid"/>
                  <a:miter lim="800000"/>
                </a:ln>
                <a:effectLst/>
              </p:spPr>
            </p:cxnSp>
            <p:cxnSp>
              <p:nvCxnSpPr>
                <p:cNvPr id="173" name="Straight Connector 172">
                  <a:extLst>
                    <a:ext uri="{FF2B5EF4-FFF2-40B4-BE49-F238E27FC236}">
                      <a16:creationId xmlns:a16="http://schemas.microsoft.com/office/drawing/2014/main" id="{CEAC0EF8-2A38-E03A-BD27-4357124276A1}"/>
                    </a:ext>
                  </a:extLst>
                </p:cNvPr>
                <p:cNvCxnSpPr>
                  <a:cxnSpLocks/>
                </p:cNvCxnSpPr>
                <p:nvPr/>
              </p:nvCxnSpPr>
              <p:spPr>
                <a:xfrm>
                  <a:off x="10279343" y="6128417"/>
                  <a:ext cx="0" cy="54864"/>
                </a:xfrm>
                <a:prstGeom prst="line">
                  <a:avLst/>
                </a:prstGeom>
                <a:noFill/>
                <a:ln w="22225" cap="flat" cmpd="sng" algn="ctr">
                  <a:solidFill>
                    <a:sysClr val="windowText" lastClr="000000"/>
                  </a:solidFill>
                  <a:prstDash val="solid"/>
                  <a:miter lim="800000"/>
                </a:ln>
                <a:effectLst/>
              </p:spPr>
            </p:cxnSp>
            <p:cxnSp>
              <p:nvCxnSpPr>
                <p:cNvPr id="174" name="Straight Connector 173">
                  <a:extLst>
                    <a:ext uri="{FF2B5EF4-FFF2-40B4-BE49-F238E27FC236}">
                      <a16:creationId xmlns:a16="http://schemas.microsoft.com/office/drawing/2014/main" id="{E203201F-F6B0-4F9D-7D25-92D42F2F191D}"/>
                    </a:ext>
                  </a:extLst>
                </p:cNvPr>
                <p:cNvCxnSpPr>
                  <a:cxnSpLocks/>
                </p:cNvCxnSpPr>
                <p:nvPr/>
              </p:nvCxnSpPr>
              <p:spPr>
                <a:xfrm>
                  <a:off x="9237943" y="6128417"/>
                  <a:ext cx="0" cy="54864"/>
                </a:xfrm>
                <a:prstGeom prst="line">
                  <a:avLst/>
                </a:prstGeom>
                <a:noFill/>
                <a:ln w="22225" cap="flat" cmpd="sng" algn="ctr">
                  <a:solidFill>
                    <a:sysClr val="windowText" lastClr="000000"/>
                  </a:solidFill>
                  <a:prstDash val="solid"/>
                  <a:miter lim="800000"/>
                </a:ln>
                <a:effectLst/>
              </p:spPr>
            </p:cxnSp>
            <p:cxnSp>
              <p:nvCxnSpPr>
                <p:cNvPr id="175" name="Straight Connector 174">
                  <a:extLst>
                    <a:ext uri="{FF2B5EF4-FFF2-40B4-BE49-F238E27FC236}">
                      <a16:creationId xmlns:a16="http://schemas.microsoft.com/office/drawing/2014/main" id="{74904858-B591-891E-1689-4534A9874AAF}"/>
                    </a:ext>
                  </a:extLst>
                </p:cNvPr>
                <p:cNvCxnSpPr>
                  <a:cxnSpLocks/>
                </p:cNvCxnSpPr>
                <p:nvPr/>
              </p:nvCxnSpPr>
              <p:spPr>
                <a:xfrm>
                  <a:off x="8720418" y="6128417"/>
                  <a:ext cx="0" cy="54864"/>
                </a:xfrm>
                <a:prstGeom prst="line">
                  <a:avLst/>
                </a:prstGeom>
                <a:noFill/>
                <a:ln w="22225" cap="flat" cmpd="sng" algn="ctr">
                  <a:solidFill>
                    <a:sysClr val="windowText" lastClr="000000"/>
                  </a:solidFill>
                  <a:prstDash val="solid"/>
                  <a:miter lim="800000"/>
                </a:ln>
                <a:effectLst/>
              </p:spPr>
            </p:cxnSp>
            <p:cxnSp>
              <p:nvCxnSpPr>
                <p:cNvPr id="176" name="Straight Connector 175">
                  <a:extLst>
                    <a:ext uri="{FF2B5EF4-FFF2-40B4-BE49-F238E27FC236}">
                      <a16:creationId xmlns:a16="http://schemas.microsoft.com/office/drawing/2014/main" id="{79A39E1C-958A-F1C9-F363-7B88E0F1E39F}"/>
                    </a:ext>
                  </a:extLst>
                </p:cNvPr>
                <p:cNvCxnSpPr>
                  <a:cxnSpLocks/>
                </p:cNvCxnSpPr>
                <p:nvPr/>
              </p:nvCxnSpPr>
              <p:spPr>
                <a:xfrm>
                  <a:off x="8199718" y="6128417"/>
                  <a:ext cx="0" cy="54864"/>
                </a:xfrm>
                <a:prstGeom prst="line">
                  <a:avLst/>
                </a:prstGeom>
                <a:noFill/>
                <a:ln w="22225" cap="flat" cmpd="sng" algn="ctr">
                  <a:solidFill>
                    <a:sysClr val="windowText" lastClr="000000"/>
                  </a:solidFill>
                  <a:prstDash val="solid"/>
                  <a:miter lim="800000"/>
                </a:ln>
                <a:effectLst/>
              </p:spPr>
            </p:cxnSp>
            <p:cxnSp>
              <p:nvCxnSpPr>
                <p:cNvPr id="177" name="Straight Connector 176">
                  <a:extLst>
                    <a:ext uri="{FF2B5EF4-FFF2-40B4-BE49-F238E27FC236}">
                      <a16:creationId xmlns:a16="http://schemas.microsoft.com/office/drawing/2014/main" id="{1647A822-419D-845A-25DE-58C3CD2F2299}"/>
                    </a:ext>
                  </a:extLst>
                </p:cNvPr>
                <p:cNvCxnSpPr>
                  <a:cxnSpLocks/>
                </p:cNvCxnSpPr>
                <p:nvPr/>
              </p:nvCxnSpPr>
              <p:spPr>
                <a:xfrm>
                  <a:off x="7679018" y="6128417"/>
                  <a:ext cx="0" cy="54864"/>
                </a:xfrm>
                <a:prstGeom prst="line">
                  <a:avLst/>
                </a:prstGeom>
                <a:noFill/>
                <a:ln w="22225" cap="flat" cmpd="sng" algn="ctr">
                  <a:solidFill>
                    <a:sysClr val="windowText" lastClr="000000"/>
                  </a:solidFill>
                  <a:prstDash val="solid"/>
                  <a:miter lim="800000"/>
                </a:ln>
                <a:effectLst/>
              </p:spPr>
            </p:cxnSp>
            <p:cxnSp>
              <p:nvCxnSpPr>
                <p:cNvPr id="178" name="Straight Connector 177">
                  <a:extLst>
                    <a:ext uri="{FF2B5EF4-FFF2-40B4-BE49-F238E27FC236}">
                      <a16:creationId xmlns:a16="http://schemas.microsoft.com/office/drawing/2014/main" id="{BA286377-A8B3-0891-033A-65133E3FBB6D}"/>
                    </a:ext>
                  </a:extLst>
                </p:cNvPr>
                <p:cNvCxnSpPr>
                  <a:cxnSpLocks/>
                </p:cNvCxnSpPr>
                <p:nvPr/>
              </p:nvCxnSpPr>
              <p:spPr>
                <a:xfrm>
                  <a:off x="7164668" y="6128417"/>
                  <a:ext cx="0" cy="54864"/>
                </a:xfrm>
                <a:prstGeom prst="line">
                  <a:avLst/>
                </a:prstGeom>
                <a:noFill/>
                <a:ln w="22225" cap="flat" cmpd="sng" algn="ctr">
                  <a:solidFill>
                    <a:sysClr val="windowText" lastClr="000000"/>
                  </a:solidFill>
                  <a:prstDash val="solid"/>
                  <a:miter lim="800000"/>
                </a:ln>
                <a:effectLst/>
              </p:spPr>
            </p:cxnSp>
            <p:cxnSp>
              <p:nvCxnSpPr>
                <p:cNvPr id="179" name="Straight Connector 178">
                  <a:extLst>
                    <a:ext uri="{FF2B5EF4-FFF2-40B4-BE49-F238E27FC236}">
                      <a16:creationId xmlns:a16="http://schemas.microsoft.com/office/drawing/2014/main" id="{155C6C42-3B6C-607D-F22F-0E59A93C9985}"/>
                    </a:ext>
                  </a:extLst>
                </p:cNvPr>
                <p:cNvCxnSpPr>
                  <a:cxnSpLocks/>
                </p:cNvCxnSpPr>
                <p:nvPr/>
              </p:nvCxnSpPr>
              <p:spPr>
                <a:xfrm>
                  <a:off x="6637618" y="6128417"/>
                  <a:ext cx="0" cy="54864"/>
                </a:xfrm>
                <a:prstGeom prst="line">
                  <a:avLst/>
                </a:prstGeom>
                <a:noFill/>
                <a:ln w="22225" cap="flat" cmpd="sng" algn="ctr">
                  <a:solidFill>
                    <a:sysClr val="windowText" lastClr="000000"/>
                  </a:solidFill>
                  <a:prstDash val="solid"/>
                  <a:miter lim="800000"/>
                </a:ln>
                <a:effectLst/>
              </p:spPr>
            </p:cxnSp>
          </p:grpSp>
        </p:grpSp>
      </p:grpSp>
    </p:spTree>
    <p:extLst>
      <p:ext uri="{BB962C8B-B14F-4D97-AF65-F5344CB8AC3E}">
        <p14:creationId xmlns:p14="http://schemas.microsoft.com/office/powerpoint/2010/main" val="32034912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3310B-C2DE-9A4C-AD0E-8863AF5922E5}"/>
            </a:ext>
          </a:extLst>
        </p:cNvPr>
        <p:cNvGrpSpPr/>
        <p:nvPr/>
      </p:nvGrpSpPr>
      <p:grpSpPr>
        <a:xfrm>
          <a:off x="0" y="0"/>
          <a:ext cx="0" cy="0"/>
          <a:chOff x="0" y="0"/>
          <a:chExt cx="0" cy="0"/>
        </a:xfrm>
      </p:grpSpPr>
      <p:sp>
        <p:nvSpPr>
          <p:cNvPr id="206" name="Rectangle 205">
            <a:extLst>
              <a:ext uri="{FF2B5EF4-FFF2-40B4-BE49-F238E27FC236}">
                <a16:creationId xmlns:a16="http://schemas.microsoft.com/office/drawing/2014/main" id="{C19E5AEF-0446-7861-3703-C9E923967452}"/>
              </a:ext>
            </a:extLst>
          </p:cNvPr>
          <p:cNvSpPr/>
          <p:nvPr/>
        </p:nvSpPr>
        <p:spPr>
          <a:xfrm>
            <a:off x="838200" y="1394767"/>
            <a:ext cx="5678024" cy="426914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5" name="Freeform: Shape 204">
            <a:extLst>
              <a:ext uri="{FF2B5EF4-FFF2-40B4-BE49-F238E27FC236}">
                <a16:creationId xmlns:a16="http://schemas.microsoft.com/office/drawing/2014/main" id="{9EE564AB-4E3E-A0B1-D247-BB3ABA103740}"/>
              </a:ext>
            </a:extLst>
          </p:cNvPr>
          <p:cNvSpPr/>
          <p:nvPr/>
        </p:nvSpPr>
        <p:spPr>
          <a:xfrm>
            <a:off x="838201" y="1381918"/>
            <a:ext cx="4028704" cy="4057650"/>
          </a:xfrm>
          <a:custGeom>
            <a:avLst/>
            <a:gdLst>
              <a:gd name="connsiteX0" fmla="*/ 0 w 3952875"/>
              <a:gd name="connsiteY0" fmla="*/ 4057650 h 4057650"/>
              <a:gd name="connsiteX1" fmla="*/ 466725 w 3952875"/>
              <a:gd name="connsiteY1" fmla="*/ 3876675 h 4057650"/>
              <a:gd name="connsiteX2" fmla="*/ 1838325 w 3952875"/>
              <a:gd name="connsiteY2" fmla="*/ 2905125 h 4057650"/>
              <a:gd name="connsiteX3" fmla="*/ 2619375 w 3952875"/>
              <a:gd name="connsiteY3" fmla="*/ 2181225 h 4057650"/>
              <a:gd name="connsiteX4" fmla="*/ 3324225 w 3952875"/>
              <a:gd name="connsiteY4" fmla="*/ 1228725 h 4057650"/>
              <a:gd name="connsiteX5" fmla="*/ 3952875 w 3952875"/>
              <a:gd name="connsiteY5" fmla="*/ 0 h 4057650"/>
              <a:gd name="connsiteX6" fmla="*/ 9525 w 3952875"/>
              <a:gd name="connsiteY6" fmla="*/ 0 h 4057650"/>
              <a:gd name="connsiteX7" fmla="*/ 0 w 3952875"/>
              <a:gd name="connsiteY7" fmla="*/ 4057650 h 4057650"/>
              <a:gd name="connsiteX0" fmla="*/ 0 w 3952875"/>
              <a:gd name="connsiteY0" fmla="*/ 4057650 h 4057650"/>
              <a:gd name="connsiteX1" fmla="*/ 466725 w 3952875"/>
              <a:gd name="connsiteY1" fmla="*/ 3876675 h 4057650"/>
              <a:gd name="connsiteX2" fmla="*/ 1838325 w 3952875"/>
              <a:gd name="connsiteY2" fmla="*/ 2905125 h 4057650"/>
              <a:gd name="connsiteX3" fmla="*/ 2686282 w 3952875"/>
              <a:gd name="connsiteY3" fmla="*/ 2243672 h 4057650"/>
              <a:gd name="connsiteX4" fmla="*/ 3324225 w 3952875"/>
              <a:gd name="connsiteY4" fmla="*/ 1228725 h 4057650"/>
              <a:gd name="connsiteX5" fmla="*/ 3952875 w 3952875"/>
              <a:gd name="connsiteY5" fmla="*/ 0 h 4057650"/>
              <a:gd name="connsiteX6" fmla="*/ 9525 w 3952875"/>
              <a:gd name="connsiteY6" fmla="*/ 0 h 4057650"/>
              <a:gd name="connsiteX7" fmla="*/ 0 w 3952875"/>
              <a:gd name="connsiteY7" fmla="*/ 4057650 h 4057650"/>
              <a:gd name="connsiteX0" fmla="*/ 0 w 3952875"/>
              <a:gd name="connsiteY0" fmla="*/ 4057650 h 4057650"/>
              <a:gd name="connsiteX1" fmla="*/ 466725 w 3952875"/>
              <a:gd name="connsiteY1" fmla="*/ 3876675 h 4057650"/>
              <a:gd name="connsiteX2" fmla="*/ 1874009 w 3952875"/>
              <a:gd name="connsiteY2" fmla="*/ 2989874 h 4057650"/>
              <a:gd name="connsiteX3" fmla="*/ 2686282 w 3952875"/>
              <a:gd name="connsiteY3" fmla="*/ 2243672 h 4057650"/>
              <a:gd name="connsiteX4" fmla="*/ 3324225 w 3952875"/>
              <a:gd name="connsiteY4" fmla="*/ 1228725 h 4057650"/>
              <a:gd name="connsiteX5" fmla="*/ 3952875 w 3952875"/>
              <a:gd name="connsiteY5" fmla="*/ 0 h 4057650"/>
              <a:gd name="connsiteX6" fmla="*/ 9525 w 3952875"/>
              <a:gd name="connsiteY6" fmla="*/ 0 h 4057650"/>
              <a:gd name="connsiteX7" fmla="*/ 0 w 3952875"/>
              <a:gd name="connsiteY7" fmla="*/ 4057650 h 4057650"/>
              <a:gd name="connsiteX0" fmla="*/ 0 w 3952875"/>
              <a:gd name="connsiteY0" fmla="*/ 4057650 h 4057650"/>
              <a:gd name="connsiteX1" fmla="*/ 466725 w 3952875"/>
              <a:gd name="connsiteY1" fmla="*/ 3876675 h 4057650"/>
              <a:gd name="connsiteX2" fmla="*/ 1874009 w 3952875"/>
              <a:gd name="connsiteY2" fmla="*/ 2989874 h 4057650"/>
              <a:gd name="connsiteX3" fmla="*/ 2686282 w 3952875"/>
              <a:gd name="connsiteY3" fmla="*/ 2243672 h 4057650"/>
              <a:gd name="connsiteX4" fmla="*/ 3408974 w 3952875"/>
              <a:gd name="connsiteY4" fmla="*/ 1219804 h 4057650"/>
              <a:gd name="connsiteX5" fmla="*/ 3952875 w 3952875"/>
              <a:gd name="connsiteY5" fmla="*/ 0 h 4057650"/>
              <a:gd name="connsiteX6" fmla="*/ 9525 w 3952875"/>
              <a:gd name="connsiteY6" fmla="*/ 0 h 4057650"/>
              <a:gd name="connsiteX7" fmla="*/ 0 w 3952875"/>
              <a:gd name="connsiteY7" fmla="*/ 4057650 h 4057650"/>
              <a:gd name="connsiteX0" fmla="*/ 0 w 3952875"/>
              <a:gd name="connsiteY0" fmla="*/ 4057650 h 4057650"/>
              <a:gd name="connsiteX1" fmla="*/ 466725 w 3952875"/>
              <a:gd name="connsiteY1" fmla="*/ 3876675 h 4057650"/>
              <a:gd name="connsiteX2" fmla="*/ 1874009 w 3952875"/>
              <a:gd name="connsiteY2" fmla="*/ 2989874 h 4057650"/>
              <a:gd name="connsiteX3" fmla="*/ 2686282 w 3952875"/>
              <a:gd name="connsiteY3" fmla="*/ 2243672 h 4057650"/>
              <a:gd name="connsiteX4" fmla="*/ 3422356 w 3952875"/>
              <a:gd name="connsiteY4" fmla="*/ 1242106 h 4057650"/>
              <a:gd name="connsiteX5" fmla="*/ 3952875 w 3952875"/>
              <a:gd name="connsiteY5" fmla="*/ 0 h 4057650"/>
              <a:gd name="connsiteX6" fmla="*/ 9525 w 3952875"/>
              <a:gd name="connsiteY6" fmla="*/ 0 h 4057650"/>
              <a:gd name="connsiteX7" fmla="*/ 0 w 3952875"/>
              <a:gd name="connsiteY7" fmla="*/ 4057650 h 4057650"/>
              <a:gd name="connsiteX0" fmla="*/ 0 w 4028704"/>
              <a:gd name="connsiteY0" fmla="*/ 4057650 h 4057650"/>
              <a:gd name="connsiteX1" fmla="*/ 466725 w 4028704"/>
              <a:gd name="connsiteY1" fmla="*/ 3876675 h 4057650"/>
              <a:gd name="connsiteX2" fmla="*/ 1874009 w 4028704"/>
              <a:gd name="connsiteY2" fmla="*/ 2989874 h 4057650"/>
              <a:gd name="connsiteX3" fmla="*/ 2686282 w 4028704"/>
              <a:gd name="connsiteY3" fmla="*/ 2243672 h 4057650"/>
              <a:gd name="connsiteX4" fmla="*/ 3422356 w 4028704"/>
              <a:gd name="connsiteY4" fmla="*/ 1242106 h 4057650"/>
              <a:gd name="connsiteX5" fmla="*/ 4028704 w 4028704"/>
              <a:gd name="connsiteY5" fmla="*/ 4461 h 4057650"/>
              <a:gd name="connsiteX6" fmla="*/ 9525 w 4028704"/>
              <a:gd name="connsiteY6" fmla="*/ 0 h 4057650"/>
              <a:gd name="connsiteX7" fmla="*/ 0 w 4028704"/>
              <a:gd name="connsiteY7" fmla="*/ 4057650 h 405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8704" h="4057650">
                <a:moveTo>
                  <a:pt x="0" y="4057650"/>
                </a:moveTo>
                <a:lnTo>
                  <a:pt x="466725" y="3876675"/>
                </a:lnTo>
                <a:lnTo>
                  <a:pt x="1874009" y="2989874"/>
                </a:lnTo>
                <a:lnTo>
                  <a:pt x="2686282" y="2243672"/>
                </a:lnTo>
                <a:lnTo>
                  <a:pt x="3422356" y="1242106"/>
                </a:lnTo>
                <a:lnTo>
                  <a:pt x="4028704" y="4461"/>
                </a:lnTo>
                <a:lnTo>
                  <a:pt x="9525" y="0"/>
                </a:lnTo>
                <a:lnTo>
                  <a:pt x="0" y="4057650"/>
                </a:lnTo>
                <a:close/>
              </a:path>
            </a:pathLst>
          </a:custGeom>
          <a:gradFill flip="none" rotWithShape="1">
            <a:gsLst>
              <a:gs pos="16000">
                <a:schemeClr val="accent1"/>
              </a:gs>
              <a:gs pos="78000">
                <a:schemeClr val="accent1">
                  <a:tint val="23500"/>
                  <a:satMod val="16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4" name="Picture 23" hidden="1">
            <a:extLst>
              <a:ext uri="{FF2B5EF4-FFF2-40B4-BE49-F238E27FC236}">
                <a16:creationId xmlns:a16="http://schemas.microsoft.com/office/drawing/2014/main" id="{8514FBA9-3A7C-786F-1F37-B9903646E63C}"/>
              </a:ext>
            </a:extLst>
          </p:cNvPr>
          <p:cNvPicPr>
            <a:picLocks noChangeAspect="1"/>
          </p:cNvPicPr>
          <p:nvPr/>
        </p:nvPicPr>
        <p:blipFill rotWithShape="1">
          <a:blip r:embed="rId2">
            <a:extLst>
              <a:ext uri="{28A0092B-C50C-407E-A947-70E740481C1C}">
                <a14:useLocalDpi xmlns:a14="http://schemas.microsoft.com/office/drawing/2010/main" val="0"/>
              </a:ext>
            </a:extLst>
          </a:blip>
          <a:srcRect t="2184" r="23492"/>
          <a:stretch/>
        </p:blipFill>
        <p:spPr>
          <a:xfrm>
            <a:off x="841164" y="1790700"/>
            <a:ext cx="5678024" cy="4281992"/>
          </a:xfrm>
          <a:prstGeom prst="rect">
            <a:avLst/>
          </a:prstGeom>
          <a:solidFill>
            <a:schemeClr val="accent4">
              <a:lumMod val="20000"/>
              <a:lumOff val="80000"/>
              <a:alpha val="77000"/>
            </a:schemeClr>
          </a:solidFill>
          <a:ln>
            <a:noFill/>
          </a:ln>
        </p:spPr>
      </p:pic>
      <p:sp>
        <p:nvSpPr>
          <p:cNvPr id="20" name="Rectangle 19">
            <a:extLst>
              <a:ext uri="{FF2B5EF4-FFF2-40B4-BE49-F238E27FC236}">
                <a16:creationId xmlns:a16="http://schemas.microsoft.com/office/drawing/2014/main" id="{D238ABA1-0882-9661-CDBA-D9C9D69964A6}"/>
              </a:ext>
            </a:extLst>
          </p:cNvPr>
          <p:cNvSpPr/>
          <p:nvPr/>
        </p:nvSpPr>
        <p:spPr>
          <a:xfrm>
            <a:off x="4137195" y="4891105"/>
            <a:ext cx="2292644" cy="666206"/>
          </a:xfrm>
          <a:prstGeom prst="rect">
            <a:avLst/>
          </a:prstGeom>
          <a:solidFill>
            <a:schemeClr val="bg1">
              <a:alpha val="60000"/>
            </a:schemeClr>
          </a:solidFill>
          <a:ln>
            <a:noFill/>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20" normalizeH="0" baseline="0" noProof="0">
                <a:ln>
                  <a:noFill/>
                </a:ln>
                <a:solidFill>
                  <a:prstClr val="black"/>
                </a:solidFill>
                <a:effectLst/>
                <a:uLnTx/>
                <a:uFillTx/>
                <a:latin typeface="Calibri" panose="020F0502020204030204" pitchFamily="34" charset="0"/>
                <a:ea typeface="+mn-ea"/>
                <a:cs typeface="+mn-cs"/>
              </a:rPr>
              <a:t>Tumor suppressor proteins (TSPs)</a:t>
            </a:r>
          </a:p>
        </p:txBody>
      </p:sp>
      <p:sp>
        <p:nvSpPr>
          <p:cNvPr id="7" name="Title 1">
            <a:extLst>
              <a:ext uri="{FF2B5EF4-FFF2-40B4-BE49-F238E27FC236}">
                <a16:creationId xmlns:a16="http://schemas.microsoft.com/office/drawing/2014/main" id="{6B1DA8EE-9F94-C029-E8D5-5778ADE4848F}"/>
              </a:ext>
            </a:extLst>
          </p:cNvPr>
          <p:cNvSpPr>
            <a:spLocks noGrp="1"/>
          </p:cNvSpPr>
          <p:nvPr>
            <p:ph type="title"/>
          </p:nvPr>
        </p:nvSpPr>
        <p:spPr/>
        <p:txBody>
          <a:bodyPr>
            <a:normAutofit/>
          </a:bodyPr>
          <a:lstStyle/>
          <a:p>
            <a:r>
              <a:rPr lang="en-US"/>
              <a:t>Selinexor Is a Targeted Oral XPO1 Inhibitor</a:t>
            </a:r>
          </a:p>
        </p:txBody>
      </p:sp>
      <p:sp>
        <p:nvSpPr>
          <p:cNvPr id="11" name="Text Placeholder 10">
            <a:extLst>
              <a:ext uri="{FF2B5EF4-FFF2-40B4-BE49-F238E27FC236}">
                <a16:creationId xmlns:a16="http://schemas.microsoft.com/office/drawing/2014/main" id="{34116681-F9FE-2B87-9F2D-83AF4F47EF64}"/>
              </a:ext>
            </a:extLst>
          </p:cNvPr>
          <p:cNvSpPr>
            <a:spLocks noGrp="1"/>
          </p:cNvSpPr>
          <p:nvPr>
            <p:ph type="body" sz="quarter" idx="4294967295"/>
          </p:nvPr>
        </p:nvSpPr>
        <p:spPr>
          <a:xfrm>
            <a:off x="135520" y="6383057"/>
            <a:ext cx="11688896" cy="409575"/>
          </a:xfrm>
        </p:spPr>
        <p:txBody>
          <a:bodyPr>
            <a:normAutofit/>
          </a:bodyPr>
          <a:lstStyle/>
          <a:p>
            <a:pPr marL="0" indent="0">
              <a:buNone/>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Tai Y-T, et al. </a:t>
            </a: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Leukemia</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2014;28:155-165; Gandhi UH, et al. </a:t>
            </a: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Clin Lymphoma Myeloma Leuk</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2018;18:335-345; Sun Q, et al. </a:t>
            </a: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Signal </a:t>
            </a:r>
            <a:r>
              <a:rPr kumimoji="0" lang="en-US" sz="1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Transduct</a:t>
            </a: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Target Ther</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2016;1:16010. </a:t>
            </a:r>
          </a:p>
        </p:txBody>
      </p:sp>
      <p:sp>
        <p:nvSpPr>
          <p:cNvPr id="9" name="Content Placeholder 2">
            <a:extLst>
              <a:ext uri="{FF2B5EF4-FFF2-40B4-BE49-F238E27FC236}">
                <a16:creationId xmlns:a16="http://schemas.microsoft.com/office/drawing/2014/main" id="{8DEBB5AB-FB4E-8A7B-D56E-2E5123A9A101}"/>
              </a:ext>
            </a:extLst>
          </p:cNvPr>
          <p:cNvSpPr>
            <a:spLocks noGrp="1"/>
          </p:cNvSpPr>
          <p:nvPr>
            <p:ph idx="4294967295"/>
          </p:nvPr>
        </p:nvSpPr>
        <p:spPr>
          <a:xfrm>
            <a:off x="7491413" y="1381918"/>
            <a:ext cx="4700587" cy="4094163"/>
          </a:xfrm>
        </p:spPr>
        <p:txBody>
          <a:bodyPr wrap="square" anchor="ctr" anchorCtr="0">
            <a:spAutoFit/>
          </a:bodyPr>
          <a:lstStyle/>
          <a:p>
            <a:pPr marL="0" indent="0">
              <a:buNone/>
            </a:pPr>
            <a:r>
              <a:rPr lang="en-US" sz="2000" b="1">
                <a:solidFill>
                  <a:schemeClr val="accent1"/>
                </a:solidFill>
              </a:rPr>
              <a:t>XPO1 inhibition by </a:t>
            </a:r>
            <a:r>
              <a:rPr lang="en-US" sz="2000" b="1" err="1">
                <a:solidFill>
                  <a:schemeClr val="accent1"/>
                </a:solidFill>
              </a:rPr>
              <a:t>selinexor</a:t>
            </a:r>
            <a:r>
              <a:rPr lang="en-US" sz="2000" b="1">
                <a:solidFill>
                  <a:schemeClr val="accent1"/>
                </a:solidFill>
              </a:rPr>
              <a:t> results in:</a:t>
            </a:r>
          </a:p>
          <a:p>
            <a:pPr lvl="0"/>
            <a:r>
              <a:rPr lang="en-US" sz="2000"/>
              <a:t>Nuclear retention and functional reactivation of TSPs (</a:t>
            </a:r>
            <a:r>
              <a:rPr lang="en-US" sz="2000" err="1"/>
              <a:t>eg</a:t>
            </a:r>
            <a:r>
              <a:rPr lang="en-US" sz="2000"/>
              <a:t>, p53), which selectively kills cancer cells and largely spares normal cells</a:t>
            </a:r>
          </a:p>
          <a:p>
            <a:pPr lvl="0"/>
            <a:r>
              <a:rPr lang="en-US" sz="2000"/>
              <a:t>Inhibition of mRNA export of select oncogenes, thus decreasing subsequent translation and synthesis of oncoproteins</a:t>
            </a:r>
          </a:p>
          <a:p>
            <a:pPr lvl="0"/>
            <a:r>
              <a:rPr lang="en-US" sz="2000"/>
              <a:t>Simultaneous targeting of several oncogenic pathways involved in </a:t>
            </a:r>
            <a:br>
              <a:rPr lang="en-US" sz="2000"/>
            </a:br>
            <a:r>
              <a:rPr lang="en-US" sz="2000"/>
              <a:t>cancer development, maintenance, </a:t>
            </a:r>
            <a:br>
              <a:rPr lang="en-US" sz="2000"/>
            </a:br>
            <a:r>
              <a:rPr lang="en-US" sz="2000"/>
              <a:t>and progression</a:t>
            </a:r>
          </a:p>
        </p:txBody>
      </p:sp>
      <p:pic>
        <p:nvPicPr>
          <p:cNvPr id="25" name="Picture 24">
            <a:extLst>
              <a:ext uri="{FF2B5EF4-FFF2-40B4-BE49-F238E27FC236}">
                <a16:creationId xmlns:a16="http://schemas.microsoft.com/office/drawing/2014/main" id="{291FA322-E034-E4B2-977A-75140E7F1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233" y="2312184"/>
            <a:ext cx="203173" cy="213054"/>
          </a:xfrm>
          <a:prstGeom prst="rect">
            <a:avLst/>
          </a:prstGeom>
        </p:spPr>
      </p:pic>
      <p:pic>
        <p:nvPicPr>
          <p:cNvPr id="26" name="Picture 25">
            <a:extLst>
              <a:ext uri="{FF2B5EF4-FFF2-40B4-BE49-F238E27FC236}">
                <a16:creationId xmlns:a16="http://schemas.microsoft.com/office/drawing/2014/main" id="{FECB61E6-41B6-2389-4F8E-A54FF6533B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2435" y="2233147"/>
            <a:ext cx="218310" cy="228927"/>
          </a:xfrm>
          <a:prstGeom prst="rect">
            <a:avLst/>
          </a:prstGeom>
        </p:spPr>
      </p:pic>
      <p:pic>
        <p:nvPicPr>
          <p:cNvPr id="27" name="Picture 26">
            <a:extLst>
              <a:ext uri="{FF2B5EF4-FFF2-40B4-BE49-F238E27FC236}">
                <a16:creationId xmlns:a16="http://schemas.microsoft.com/office/drawing/2014/main" id="{FDA4ABD5-7283-23A5-F0D1-CFA0D964C9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0031" y="1610638"/>
            <a:ext cx="125540" cy="131646"/>
          </a:xfrm>
          <a:prstGeom prst="rect">
            <a:avLst/>
          </a:prstGeom>
        </p:spPr>
      </p:pic>
      <p:pic>
        <p:nvPicPr>
          <p:cNvPr id="28" name="Picture 27">
            <a:extLst>
              <a:ext uri="{FF2B5EF4-FFF2-40B4-BE49-F238E27FC236}">
                <a16:creationId xmlns:a16="http://schemas.microsoft.com/office/drawing/2014/main" id="{FA299173-5F4D-ED5D-E0EA-B9FD637BB381}"/>
              </a:ext>
            </a:extLst>
          </p:cNvPr>
          <p:cNvPicPr>
            <a:picLocks noChangeAspect="1"/>
          </p:cNvPicPr>
          <p:nvPr/>
        </p:nvPicPr>
        <p:blipFill rotWithShape="1">
          <a:blip r:embed="rId5">
            <a:extLst>
              <a:ext uri="{28A0092B-C50C-407E-A947-70E740481C1C}">
                <a14:useLocalDpi xmlns:a14="http://schemas.microsoft.com/office/drawing/2010/main" val="0"/>
              </a:ext>
            </a:extLst>
          </a:blip>
          <a:srcRect l="42883" t="66832" r="50466" b="23323"/>
          <a:stretch/>
        </p:blipFill>
        <p:spPr>
          <a:xfrm>
            <a:off x="3395513" y="1381919"/>
            <a:ext cx="392829" cy="343071"/>
          </a:xfrm>
          <a:prstGeom prst="rect">
            <a:avLst/>
          </a:prstGeom>
        </p:spPr>
      </p:pic>
      <p:pic>
        <p:nvPicPr>
          <p:cNvPr id="29" name="Picture 28" descr="A picture containing silhouette&#10;&#10;Description automatically generated">
            <a:extLst>
              <a:ext uri="{FF2B5EF4-FFF2-40B4-BE49-F238E27FC236}">
                <a16:creationId xmlns:a16="http://schemas.microsoft.com/office/drawing/2014/main" id="{90238975-2DF7-94FF-8B06-22B2E4E58F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948778">
            <a:off x="1731583" y="1895027"/>
            <a:ext cx="214505" cy="215349"/>
          </a:xfrm>
          <a:prstGeom prst="rect">
            <a:avLst/>
          </a:prstGeom>
        </p:spPr>
      </p:pic>
      <p:pic>
        <p:nvPicPr>
          <p:cNvPr id="30" name="Picture 29" descr="A picture containing silhouette&#10;&#10;Description automatically generated">
            <a:extLst>
              <a:ext uri="{FF2B5EF4-FFF2-40B4-BE49-F238E27FC236}">
                <a16:creationId xmlns:a16="http://schemas.microsoft.com/office/drawing/2014/main" id="{2AA1302A-1D88-3DC0-8387-18B84B3794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948778">
            <a:off x="1522313" y="2571205"/>
            <a:ext cx="214505" cy="215349"/>
          </a:xfrm>
          <a:prstGeom prst="rect">
            <a:avLst/>
          </a:prstGeom>
        </p:spPr>
      </p:pic>
      <p:pic>
        <p:nvPicPr>
          <p:cNvPr id="31" name="Picture 30">
            <a:extLst>
              <a:ext uri="{FF2B5EF4-FFF2-40B4-BE49-F238E27FC236}">
                <a16:creationId xmlns:a16="http://schemas.microsoft.com/office/drawing/2014/main" id="{53A3E1E4-B6FD-4C17-3E9E-FBECE537D943}"/>
              </a:ext>
            </a:extLst>
          </p:cNvPr>
          <p:cNvPicPr>
            <a:picLocks noChangeAspect="1"/>
          </p:cNvPicPr>
          <p:nvPr/>
        </p:nvPicPr>
        <p:blipFill rotWithShape="1">
          <a:blip r:embed="rId5">
            <a:extLst>
              <a:ext uri="{28A0092B-C50C-407E-A947-70E740481C1C}">
                <a14:useLocalDpi xmlns:a14="http://schemas.microsoft.com/office/drawing/2010/main" val="0"/>
              </a:ext>
            </a:extLst>
          </a:blip>
          <a:srcRect l="31388" t="64083" r="56565" b="18890"/>
          <a:stretch/>
        </p:blipFill>
        <p:spPr>
          <a:xfrm rot="10335074">
            <a:off x="3903555" y="1398178"/>
            <a:ext cx="460711" cy="384091"/>
          </a:xfrm>
          <a:prstGeom prst="rect">
            <a:avLst/>
          </a:prstGeom>
        </p:spPr>
      </p:pic>
      <p:pic>
        <p:nvPicPr>
          <p:cNvPr id="32" name="Picture 31">
            <a:extLst>
              <a:ext uri="{FF2B5EF4-FFF2-40B4-BE49-F238E27FC236}">
                <a16:creationId xmlns:a16="http://schemas.microsoft.com/office/drawing/2014/main" id="{7E8B44DC-D894-64A7-98F1-123E6D80205F}"/>
              </a:ext>
            </a:extLst>
          </p:cNvPr>
          <p:cNvPicPr>
            <a:picLocks noChangeAspect="1"/>
          </p:cNvPicPr>
          <p:nvPr/>
        </p:nvPicPr>
        <p:blipFill>
          <a:blip r:embed="rId7">
            <a:extLst>
              <a:ext uri="{28A0092B-C50C-407E-A947-70E740481C1C}">
                <a14:useLocalDpi xmlns:a14="http://schemas.microsoft.com/office/drawing/2010/main" val="0"/>
              </a:ext>
            </a:extLst>
          </a:blip>
          <a:srcRect l="19471" r="19471"/>
          <a:stretch/>
        </p:blipFill>
        <p:spPr>
          <a:xfrm rot="19019758">
            <a:off x="2504783" y="1580419"/>
            <a:ext cx="812056" cy="784486"/>
          </a:xfrm>
          <a:prstGeom prst="rect">
            <a:avLst/>
          </a:prstGeom>
        </p:spPr>
      </p:pic>
      <p:pic>
        <p:nvPicPr>
          <p:cNvPr id="33" name="Picture 32" descr="Logo&#10;&#10;Description automatically generated">
            <a:extLst>
              <a:ext uri="{FF2B5EF4-FFF2-40B4-BE49-F238E27FC236}">
                <a16:creationId xmlns:a16="http://schemas.microsoft.com/office/drawing/2014/main" id="{EF873D0D-36C2-2D7E-B2DC-E360071B6B46}"/>
              </a:ext>
            </a:extLst>
          </p:cNvPr>
          <p:cNvPicPr>
            <a:picLocks noChangeAspect="1"/>
          </p:cNvPicPr>
          <p:nvPr/>
        </p:nvPicPr>
        <p:blipFill rotWithShape="1">
          <a:blip r:embed="rId8">
            <a:extLst>
              <a:ext uri="{28A0092B-C50C-407E-A947-70E740481C1C}">
                <a14:useLocalDpi xmlns:a14="http://schemas.microsoft.com/office/drawing/2010/main" val="0"/>
              </a:ext>
            </a:extLst>
          </a:blip>
          <a:srcRect l="24995" t="16217" r="32394" b="13996"/>
          <a:stretch/>
        </p:blipFill>
        <p:spPr>
          <a:xfrm rot="5739839">
            <a:off x="2894165" y="1424690"/>
            <a:ext cx="217184" cy="190800"/>
          </a:xfrm>
          <a:prstGeom prst="rect">
            <a:avLst/>
          </a:prstGeom>
        </p:spPr>
      </p:pic>
      <p:pic>
        <p:nvPicPr>
          <p:cNvPr id="34" name="Picture 33">
            <a:extLst>
              <a:ext uri="{FF2B5EF4-FFF2-40B4-BE49-F238E27FC236}">
                <a16:creationId xmlns:a16="http://schemas.microsoft.com/office/drawing/2014/main" id="{494C0F22-3789-C5A5-7A18-AA85457E3E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673471" y="3280286"/>
            <a:ext cx="140154" cy="133654"/>
          </a:xfrm>
          <a:prstGeom prst="rect">
            <a:avLst/>
          </a:prstGeom>
        </p:spPr>
      </p:pic>
      <p:grpSp>
        <p:nvGrpSpPr>
          <p:cNvPr id="35" name="Group 34">
            <a:extLst>
              <a:ext uri="{FF2B5EF4-FFF2-40B4-BE49-F238E27FC236}">
                <a16:creationId xmlns:a16="http://schemas.microsoft.com/office/drawing/2014/main" id="{D315A8B4-77C3-578D-77D1-DB825D2C5604}"/>
              </a:ext>
            </a:extLst>
          </p:cNvPr>
          <p:cNvGrpSpPr/>
          <p:nvPr/>
        </p:nvGrpSpPr>
        <p:grpSpPr>
          <a:xfrm>
            <a:off x="2836691" y="2432014"/>
            <a:ext cx="269760" cy="465142"/>
            <a:chOff x="2781362" y="2365655"/>
            <a:chExt cx="319016" cy="524563"/>
          </a:xfrm>
        </p:grpSpPr>
        <p:pic>
          <p:nvPicPr>
            <p:cNvPr id="57" name="Picture 56">
              <a:extLst>
                <a:ext uri="{FF2B5EF4-FFF2-40B4-BE49-F238E27FC236}">
                  <a16:creationId xmlns:a16="http://schemas.microsoft.com/office/drawing/2014/main" id="{2D8EE8A6-6242-D072-0EF2-BC41F84A57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781362" y="2539839"/>
              <a:ext cx="158058" cy="158058"/>
            </a:xfrm>
            <a:prstGeom prst="rect">
              <a:avLst/>
            </a:prstGeom>
          </p:spPr>
        </p:pic>
        <p:pic>
          <p:nvPicPr>
            <p:cNvPr id="58" name="Picture 57" descr="A picture containing silhouette&#10;&#10;Description automatically generated">
              <a:extLst>
                <a:ext uri="{FF2B5EF4-FFF2-40B4-BE49-F238E27FC236}">
                  <a16:creationId xmlns:a16="http://schemas.microsoft.com/office/drawing/2014/main" id="{2A345D92-0693-1CEB-CB23-03F5FBCF65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948778">
              <a:off x="2852089" y="2359273"/>
              <a:ext cx="241907" cy="254671"/>
            </a:xfrm>
            <a:prstGeom prst="rect">
              <a:avLst/>
            </a:prstGeom>
          </p:spPr>
        </p:pic>
        <p:pic>
          <p:nvPicPr>
            <p:cNvPr id="59" name="Picture 58">
              <a:extLst>
                <a:ext uri="{FF2B5EF4-FFF2-40B4-BE49-F238E27FC236}">
                  <a16:creationId xmlns:a16="http://schemas.microsoft.com/office/drawing/2014/main" id="{EB8B571A-858E-95B4-2A27-33025443D7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3188" y="2707938"/>
              <a:ext cx="182280" cy="182280"/>
            </a:xfrm>
            <a:prstGeom prst="rect">
              <a:avLst/>
            </a:prstGeom>
          </p:spPr>
        </p:pic>
      </p:grpSp>
      <p:grpSp>
        <p:nvGrpSpPr>
          <p:cNvPr id="36" name="Group 35">
            <a:extLst>
              <a:ext uri="{FF2B5EF4-FFF2-40B4-BE49-F238E27FC236}">
                <a16:creationId xmlns:a16="http://schemas.microsoft.com/office/drawing/2014/main" id="{22FA9087-3FD3-4702-C628-23AC579F8C38}"/>
              </a:ext>
            </a:extLst>
          </p:cNvPr>
          <p:cNvGrpSpPr/>
          <p:nvPr/>
        </p:nvGrpSpPr>
        <p:grpSpPr>
          <a:xfrm rot="12464460">
            <a:off x="1856677" y="2234842"/>
            <a:ext cx="793852" cy="929191"/>
            <a:chOff x="1356522" y="2105488"/>
            <a:chExt cx="938805" cy="1047894"/>
          </a:xfrm>
        </p:grpSpPr>
        <p:pic>
          <p:nvPicPr>
            <p:cNvPr id="54" name="Picture 53">
              <a:extLst>
                <a:ext uri="{FF2B5EF4-FFF2-40B4-BE49-F238E27FC236}">
                  <a16:creationId xmlns:a16="http://schemas.microsoft.com/office/drawing/2014/main" id="{A5ECBD6E-C6E8-5AC4-B75F-F1979814BE27}"/>
                </a:ext>
              </a:extLst>
            </p:cNvPr>
            <p:cNvPicPr>
              <a:picLocks noChangeAspect="1"/>
            </p:cNvPicPr>
            <p:nvPr/>
          </p:nvPicPr>
          <p:blipFill rotWithShape="1">
            <a:blip r:embed="rId5">
              <a:extLst>
                <a:ext uri="{28A0092B-C50C-407E-A947-70E740481C1C}">
                  <a14:useLocalDpi xmlns:a14="http://schemas.microsoft.com/office/drawing/2010/main" val="0"/>
                </a:ext>
              </a:extLst>
            </a:blip>
            <a:srcRect l="42883" t="66832" r="50466" b="23323"/>
            <a:stretch/>
          </p:blipFill>
          <p:spPr>
            <a:xfrm rot="15912121">
              <a:off x="1511692" y="2157795"/>
              <a:ext cx="625790" cy="521176"/>
            </a:xfrm>
            <a:prstGeom prst="rect">
              <a:avLst/>
            </a:prstGeom>
          </p:spPr>
        </p:pic>
        <p:pic>
          <p:nvPicPr>
            <p:cNvPr id="55" name="Picture 54">
              <a:extLst>
                <a:ext uri="{FF2B5EF4-FFF2-40B4-BE49-F238E27FC236}">
                  <a16:creationId xmlns:a16="http://schemas.microsoft.com/office/drawing/2014/main" id="{50E5DE13-A1F3-25CA-1D54-F86ABBE7DB42}"/>
                </a:ext>
              </a:extLst>
            </p:cNvPr>
            <p:cNvPicPr>
              <a:picLocks noChangeAspect="1"/>
            </p:cNvPicPr>
            <p:nvPr/>
          </p:nvPicPr>
          <p:blipFill rotWithShape="1">
            <a:blip r:embed="rId5">
              <a:extLst>
                <a:ext uri="{28A0092B-C50C-407E-A947-70E740481C1C}">
                  <a14:useLocalDpi xmlns:a14="http://schemas.microsoft.com/office/drawing/2010/main" val="0"/>
                </a:ext>
              </a:extLst>
            </a:blip>
            <a:srcRect l="42883" t="66832" r="50466" b="23323"/>
            <a:stretch/>
          </p:blipFill>
          <p:spPr>
            <a:xfrm rot="20571756">
              <a:off x="1808235" y="2616144"/>
              <a:ext cx="487092" cy="405664"/>
            </a:xfrm>
            <a:prstGeom prst="rect">
              <a:avLst/>
            </a:prstGeom>
          </p:spPr>
        </p:pic>
        <p:pic>
          <p:nvPicPr>
            <p:cNvPr id="56" name="Picture 55">
              <a:extLst>
                <a:ext uri="{FF2B5EF4-FFF2-40B4-BE49-F238E27FC236}">
                  <a16:creationId xmlns:a16="http://schemas.microsoft.com/office/drawing/2014/main" id="{A36AB998-CAD2-7745-9D14-3082C9E8109D}"/>
                </a:ext>
              </a:extLst>
            </p:cNvPr>
            <p:cNvPicPr>
              <a:picLocks noChangeAspect="1"/>
            </p:cNvPicPr>
            <p:nvPr/>
          </p:nvPicPr>
          <p:blipFill rotWithShape="1">
            <a:blip r:embed="rId5">
              <a:extLst>
                <a:ext uri="{28A0092B-C50C-407E-A947-70E740481C1C}">
                  <a14:useLocalDpi xmlns:a14="http://schemas.microsoft.com/office/drawing/2010/main" val="0"/>
                </a:ext>
              </a:extLst>
            </a:blip>
            <a:srcRect l="42883" t="66832" r="50466" b="23323"/>
            <a:stretch/>
          </p:blipFill>
          <p:spPr>
            <a:xfrm rot="7802242">
              <a:off x="1315748" y="2706344"/>
              <a:ext cx="487812" cy="406264"/>
            </a:xfrm>
            <a:prstGeom prst="rect">
              <a:avLst/>
            </a:prstGeom>
          </p:spPr>
        </p:pic>
      </p:grpSp>
      <p:pic>
        <p:nvPicPr>
          <p:cNvPr id="37" name="Picture 36">
            <a:extLst>
              <a:ext uri="{FF2B5EF4-FFF2-40B4-BE49-F238E27FC236}">
                <a16:creationId xmlns:a16="http://schemas.microsoft.com/office/drawing/2014/main" id="{E3A121F8-71D5-772E-AAB5-85F8746F192E}"/>
              </a:ext>
            </a:extLst>
          </p:cNvPr>
          <p:cNvPicPr>
            <a:picLocks noChangeAspect="1"/>
          </p:cNvPicPr>
          <p:nvPr/>
        </p:nvPicPr>
        <p:blipFill rotWithShape="1">
          <a:blip r:embed="rId5">
            <a:extLst>
              <a:ext uri="{28A0092B-C50C-407E-A947-70E740481C1C}">
                <a14:useLocalDpi xmlns:a14="http://schemas.microsoft.com/office/drawing/2010/main" val="0"/>
              </a:ext>
            </a:extLst>
          </a:blip>
          <a:srcRect l="31388" t="64083" r="56565" b="18890"/>
          <a:stretch/>
        </p:blipFill>
        <p:spPr>
          <a:xfrm rot="11205898">
            <a:off x="3462941" y="4739556"/>
            <a:ext cx="430950" cy="359279"/>
          </a:xfrm>
          <a:prstGeom prst="rect">
            <a:avLst/>
          </a:prstGeom>
        </p:spPr>
      </p:pic>
      <p:pic>
        <p:nvPicPr>
          <p:cNvPr id="38" name="Picture 37">
            <a:extLst>
              <a:ext uri="{FF2B5EF4-FFF2-40B4-BE49-F238E27FC236}">
                <a16:creationId xmlns:a16="http://schemas.microsoft.com/office/drawing/2014/main" id="{6F3D15EF-82F5-F466-14DD-20283DAC98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031555">
            <a:off x="2474615" y="1599690"/>
            <a:ext cx="228927" cy="218310"/>
          </a:xfrm>
          <a:prstGeom prst="rect">
            <a:avLst/>
          </a:prstGeom>
        </p:spPr>
      </p:pic>
      <p:pic>
        <p:nvPicPr>
          <p:cNvPr id="41" name="Picture 40">
            <a:extLst>
              <a:ext uri="{FF2B5EF4-FFF2-40B4-BE49-F238E27FC236}">
                <a16:creationId xmlns:a16="http://schemas.microsoft.com/office/drawing/2014/main" id="{35453E57-CD79-53A3-19B9-28BD14B6EE20}"/>
              </a:ext>
            </a:extLst>
          </p:cNvPr>
          <p:cNvPicPr>
            <a:picLocks noChangeAspect="1"/>
          </p:cNvPicPr>
          <p:nvPr/>
        </p:nvPicPr>
        <p:blipFill>
          <a:blip r:embed="rId7">
            <a:extLst>
              <a:ext uri="{28A0092B-C50C-407E-A947-70E740481C1C}">
                <a14:useLocalDpi xmlns:a14="http://schemas.microsoft.com/office/drawing/2010/main" val="0"/>
              </a:ext>
            </a:extLst>
          </a:blip>
          <a:srcRect l="15733" r="15733"/>
          <a:stretch/>
        </p:blipFill>
        <p:spPr>
          <a:xfrm rot="16200000" flipV="1">
            <a:off x="2125032" y="1641255"/>
            <a:ext cx="527935" cy="413212"/>
          </a:xfrm>
          <a:prstGeom prst="rect">
            <a:avLst/>
          </a:prstGeom>
        </p:spPr>
      </p:pic>
      <p:grpSp>
        <p:nvGrpSpPr>
          <p:cNvPr id="42" name="Group 41">
            <a:extLst>
              <a:ext uri="{FF2B5EF4-FFF2-40B4-BE49-F238E27FC236}">
                <a16:creationId xmlns:a16="http://schemas.microsoft.com/office/drawing/2014/main" id="{19659AC9-F661-9EEE-92C6-CACC9183979D}"/>
              </a:ext>
            </a:extLst>
          </p:cNvPr>
          <p:cNvGrpSpPr/>
          <p:nvPr/>
        </p:nvGrpSpPr>
        <p:grpSpPr>
          <a:xfrm rot="8761739">
            <a:off x="2117295" y="3030281"/>
            <a:ext cx="508619" cy="461579"/>
            <a:chOff x="5003747" y="4419306"/>
            <a:chExt cx="817678" cy="707639"/>
          </a:xfrm>
        </p:grpSpPr>
        <p:pic>
          <p:nvPicPr>
            <p:cNvPr id="50" name="Picture 49" descr="A picture containing silhouette&#10;&#10;Description automatically generated">
              <a:extLst>
                <a:ext uri="{FF2B5EF4-FFF2-40B4-BE49-F238E27FC236}">
                  <a16:creationId xmlns:a16="http://schemas.microsoft.com/office/drawing/2014/main" id="{EE6E6D00-F801-E233-9097-454345104D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003747" y="4600209"/>
              <a:ext cx="307292" cy="307292"/>
            </a:xfrm>
            <a:prstGeom prst="rect">
              <a:avLst/>
            </a:prstGeom>
          </p:spPr>
        </p:pic>
        <p:pic>
          <p:nvPicPr>
            <p:cNvPr id="51" name="Picture 50" descr="A close-up of a cup&#10;&#10;Description automatically generated with low confidence">
              <a:extLst>
                <a:ext uri="{FF2B5EF4-FFF2-40B4-BE49-F238E27FC236}">
                  <a16:creationId xmlns:a16="http://schemas.microsoft.com/office/drawing/2014/main" id="{ABC50FCE-9C86-00F0-3749-BF7D8C6D779B}"/>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5113786" y="4419306"/>
              <a:ext cx="707639" cy="707639"/>
            </a:xfrm>
            <a:prstGeom prst="rect">
              <a:avLst/>
            </a:prstGeom>
          </p:spPr>
        </p:pic>
      </p:grpSp>
      <p:sp>
        <p:nvSpPr>
          <p:cNvPr id="43" name="TextBox 42">
            <a:extLst>
              <a:ext uri="{FF2B5EF4-FFF2-40B4-BE49-F238E27FC236}">
                <a16:creationId xmlns:a16="http://schemas.microsoft.com/office/drawing/2014/main" id="{22BE4794-9A69-8569-8906-A8A64E3AACDE}"/>
              </a:ext>
            </a:extLst>
          </p:cNvPr>
          <p:cNvSpPr txBox="1"/>
          <p:nvPr/>
        </p:nvSpPr>
        <p:spPr>
          <a:xfrm>
            <a:off x="1966076" y="5292803"/>
            <a:ext cx="1429117" cy="360050"/>
          </a:xfrm>
          <a:prstGeom prst="rect">
            <a:avLst/>
          </a:prstGeom>
          <a:noFill/>
        </p:spPr>
        <p:txBody>
          <a:bodyPr wrap="square" lIns="91440" tIns="45720" rIns="91440" bIns="45720" rtlCol="0">
            <a:spAutoFit/>
          </a:bodyPr>
          <a:lstStyle>
            <a:defPPr>
              <a:defRPr lang="en-US"/>
            </a:defPPr>
            <a:lvl1pPr marR="0" lvl="0" indent="0" algn="ctr" fontAlgn="auto">
              <a:lnSpc>
                <a:spcPct val="100000"/>
              </a:lnSpc>
              <a:spcBef>
                <a:spcPts val="0"/>
              </a:spcBef>
              <a:spcAft>
                <a:spcPts val="0"/>
              </a:spcAft>
              <a:buClrTx/>
              <a:buSzTx/>
              <a:buFontTx/>
              <a:buNone/>
              <a:tabLst/>
              <a:defRPr kumimoji="0" sz="1600" b="1" i="0" u="none" strike="noStrike" kern="0" cap="none" spc="0" normalizeH="0" baseline="0">
                <a:ln>
                  <a:noFill/>
                </a:ln>
                <a:effectLst/>
                <a:uLnTx/>
                <a:uFillTx/>
                <a:latin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Calibri" panose="020F0502020204030204" pitchFamily="34" charset="0"/>
                <a:ea typeface="+mn-ea"/>
                <a:cs typeface="+mn-cs"/>
              </a:rPr>
              <a:t>Cytoplasm</a:t>
            </a:r>
          </a:p>
        </p:txBody>
      </p:sp>
      <p:grpSp>
        <p:nvGrpSpPr>
          <p:cNvPr id="45" name="Group 44">
            <a:extLst>
              <a:ext uri="{FF2B5EF4-FFF2-40B4-BE49-F238E27FC236}">
                <a16:creationId xmlns:a16="http://schemas.microsoft.com/office/drawing/2014/main" id="{698B0C0F-6340-14E7-EE0C-CDA60EB0C345}"/>
              </a:ext>
            </a:extLst>
          </p:cNvPr>
          <p:cNvGrpSpPr/>
          <p:nvPr/>
        </p:nvGrpSpPr>
        <p:grpSpPr>
          <a:xfrm>
            <a:off x="1399435" y="1993636"/>
            <a:ext cx="1200236" cy="305007"/>
            <a:chOff x="3659788" y="1467698"/>
            <a:chExt cx="1419393" cy="343972"/>
          </a:xfrm>
          <a:solidFill>
            <a:schemeClr val="bg1">
              <a:alpha val="55000"/>
            </a:schemeClr>
          </a:solidFill>
        </p:grpSpPr>
        <p:cxnSp>
          <p:nvCxnSpPr>
            <p:cNvPr id="46" name="Straight Connector 45">
              <a:extLst>
                <a:ext uri="{FF2B5EF4-FFF2-40B4-BE49-F238E27FC236}">
                  <a16:creationId xmlns:a16="http://schemas.microsoft.com/office/drawing/2014/main" id="{C5EB6216-8094-3742-A77E-3490130C9331}"/>
                </a:ext>
              </a:extLst>
            </p:cNvPr>
            <p:cNvCxnSpPr>
              <a:cxnSpLocks/>
              <a:stCxn id="47" idx="3"/>
            </p:cNvCxnSpPr>
            <p:nvPr/>
          </p:nvCxnSpPr>
          <p:spPr>
            <a:xfrm>
              <a:off x="4675494" y="1639685"/>
              <a:ext cx="403687" cy="0"/>
            </a:xfrm>
            <a:prstGeom prst="lin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47" name="Rectangle 46">
              <a:extLst>
                <a:ext uri="{FF2B5EF4-FFF2-40B4-BE49-F238E27FC236}">
                  <a16:creationId xmlns:a16="http://schemas.microsoft.com/office/drawing/2014/main" id="{C3F67ABD-1FF8-F361-76FD-294B2FAD384E}"/>
                </a:ext>
              </a:extLst>
            </p:cNvPr>
            <p:cNvSpPr/>
            <p:nvPr/>
          </p:nvSpPr>
          <p:spPr>
            <a:xfrm>
              <a:off x="3659788" y="1467698"/>
              <a:ext cx="1015706" cy="343972"/>
            </a:xfrm>
            <a:prstGeom prst="rect">
              <a:avLst/>
            </a:prstGeom>
            <a:grpFill/>
            <a:ln>
              <a:noFill/>
            </a:ln>
          </p:spPr>
          <p:txBody>
            <a:bodyPr rot="0" vert="horz" wrap="square" lIns="72000" tIns="0" rIns="72000" bIns="0" anchor="ctr"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solidFill>
                  <a:effectLst/>
                  <a:uLnTx/>
                  <a:uFillTx/>
                  <a:latin typeface="Calibri" panose="020F0502020204030204" pitchFamily="34" charset="0"/>
                  <a:ea typeface="+mn-ea"/>
                  <a:cs typeface="+mn-cs"/>
                </a:rPr>
                <a:t>Selinexor</a:t>
              </a:r>
              <a:endParaRPr kumimoji="0" lang="en-US" sz="1800" b="0" i="0" u="none" strike="noStrike" kern="0" cap="none" spc="0" normalizeH="0" baseline="30000" noProof="0">
                <a:ln>
                  <a:noFill/>
                </a:ln>
                <a:solidFill>
                  <a:prstClr val="black"/>
                </a:solidFill>
                <a:effectLst/>
                <a:uLnTx/>
                <a:uFillTx/>
                <a:latin typeface="Calibri" panose="020F0502020204030204" pitchFamily="34" charset="0"/>
                <a:ea typeface="+mn-ea"/>
                <a:cs typeface="+mn-cs"/>
              </a:endParaRPr>
            </a:p>
          </p:txBody>
        </p:sp>
      </p:grpSp>
      <p:pic>
        <p:nvPicPr>
          <p:cNvPr id="6" name="Picture 5">
            <a:extLst>
              <a:ext uri="{FF2B5EF4-FFF2-40B4-BE49-F238E27FC236}">
                <a16:creationId xmlns:a16="http://schemas.microsoft.com/office/drawing/2014/main" id="{37B76195-3FBB-E607-259A-6CC4FE6F43F3}"/>
              </a:ext>
            </a:extLst>
          </p:cNvPr>
          <p:cNvPicPr>
            <a:picLocks noChangeAspect="1"/>
          </p:cNvPicPr>
          <p:nvPr/>
        </p:nvPicPr>
        <p:blipFill rotWithShape="1">
          <a:blip r:embed="rId5">
            <a:extLst>
              <a:ext uri="{28A0092B-C50C-407E-A947-70E740481C1C}">
                <a14:useLocalDpi xmlns:a14="http://schemas.microsoft.com/office/drawing/2010/main" val="0"/>
              </a:ext>
            </a:extLst>
          </a:blip>
          <a:srcRect l="42883" t="66832" r="50466" b="23323"/>
          <a:stretch/>
        </p:blipFill>
        <p:spPr>
          <a:xfrm rot="16345190">
            <a:off x="3576182" y="4303487"/>
            <a:ext cx="449870" cy="374665"/>
          </a:xfrm>
          <a:prstGeom prst="rect">
            <a:avLst/>
          </a:prstGeom>
        </p:spPr>
      </p:pic>
      <p:sp>
        <p:nvSpPr>
          <p:cNvPr id="10" name="Rectangle 9">
            <a:extLst>
              <a:ext uri="{FF2B5EF4-FFF2-40B4-BE49-F238E27FC236}">
                <a16:creationId xmlns:a16="http://schemas.microsoft.com/office/drawing/2014/main" id="{42449766-CFAA-FC08-F58F-20D8076545B0}"/>
              </a:ext>
            </a:extLst>
          </p:cNvPr>
          <p:cNvSpPr/>
          <p:nvPr/>
        </p:nvSpPr>
        <p:spPr>
          <a:xfrm>
            <a:off x="5457466" y="5147033"/>
            <a:ext cx="50137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43B6C1"/>
              </a:buClr>
              <a:buSzTx/>
              <a:buFontTx/>
              <a:buNone/>
              <a:tabLst/>
              <a:defRPr/>
            </a:pPr>
            <a:r>
              <a:rPr kumimoji="0" lang="en-US" sz="1000" b="0" i="0" u="none" strike="noStrike" kern="0" cap="none" spc="0" normalizeH="0" baseline="0" noProof="0">
                <a:ln>
                  <a:noFill/>
                </a:ln>
                <a:solidFill>
                  <a:srgbClr val="000000"/>
                </a:solidFill>
                <a:effectLst/>
                <a:uLnTx/>
                <a:uFillTx/>
                <a:latin typeface="Calibri" panose="020F0502020204030204" pitchFamily="34" charset="0"/>
                <a:ea typeface="+mn-ea"/>
                <a:cs typeface="+mn-cs"/>
              </a:rPr>
              <a:t>p27</a:t>
            </a:r>
            <a:endParaRPr kumimoji="0" lang="en-US" sz="1000" b="0" i="0" u="none" strike="noStrike" kern="0" cap="none" spc="0" normalizeH="0" baseline="30000" noProof="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
                <a:srgbClr val="43B6C1"/>
              </a:buClr>
              <a:buSzTx/>
              <a:buFontTx/>
              <a:buNone/>
              <a:tabLst/>
              <a:defRPr/>
            </a:pPr>
            <a:r>
              <a:rPr kumimoji="0" lang="en-US" sz="1000" b="0" i="0" u="none" strike="noStrike" kern="0" cap="none" spc="0" normalizeH="0" baseline="0" noProof="0">
                <a:ln>
                  <a:noFill/>
                </a:ln>
                <a:solidFill>
                  <a:srgbClr val="000000"/>
                </a:solidFill>
                <a:effectLst/>
                <a:uLnTx/>
                <a:uFillTx/>
                <a:latin typeface="Calibri" panose="020F0502020204030204" pitchFamily="34" charset="0"/>
                <a:ea typeface="+mn-ea"/>
                <a:cs typeface="+mn-cs"/>
              </a:rPr>
              <a:t>FOXO</a:t>
            </a:r>
          </a:p>
        </p:txBody>
      </p:sp>
      <p:grpSp>
        <p:nvGrpSpPr>
          <p:cNvPr id="90" name="Group 89">
            <a:extLst>
              <a:ext uri="{FF2B5EF4-FFF2-40B4-BE49-F238E27FC236}">
                <a16:creationId xmlns:a16="http://schemas.microsoft.com/office/drawing/2014/main" id="{91BDA971-7673-BF0A-773E-29E64F0B94EB}"/>
              </a:ext>
            </a:extLst>
          </p:cNvPr>
          <p:cNvGrpSpPr/>
          <p:nvPr/>
        </p:nvGrpSpPr>
        <p:grpSpPr>
          <a:xfrm>
            <a:off x="4207406" y="5090657"/>
            <a:ext cx="588003" cy="408993"/>
            <a:chOff x="4207407" y="5572973"/>
            <a:chExt cx="482284" cy="335459"/>
          </a:xfrm>
        </p:grpSpPr>
        <p:pic>
          <p:nvPicPr>
            <p:cNvPr id="21" name="Picture 20" descr="A picture containing silhouette&#10;&#10;Description automatically generated">
              <a:extLst>
                <a:ext uri="{FF2B5EF4-FFF2-40B4-BE49-F238E27FC236}">
                  <a16:creationId xmlns:a16="http://schemas.microsoft.com/office/drawing/2014/main" id="{63B1691F-E0DE-DC5A-C801-A1E3D1AE44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948778">
              <a:off x="4340194" y="5572973"/>
              <a:ext cx="195679" cy="195679"/>
            </a:xfrm>
            <a:prstGeom prst="rect">
              <a:avLst/>
            </a:prstGeom>
            <a:noFill/>
            <a:ln>
              <a:noFill/>
            </a:ln>
          </p:spPr>
        </p:pic>
        <p:pic>
          <p:nvPicPr>
            <p:cNvPr id="22" name="Picture 21">
              <a:extLst>
                <a:ext uri="{FF2B5EF4-FFF2-40B4-BE49-F238E27FC236}">
                  <a16:creationId xmlns:a16="http://schemas.microsoft.com/office/drawing/2014/main" id="{8E43C3A3-29BA-9BBA-BD0F-7228D65DA4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0491" y="5719232"/>
              <a:ext cx="189200" cy="189200"/>
            </a:xfrm>
            <a:prstGeom prst="rect">
              <a:avLst/>
            </a:prstGeom>
            <a:noFill/>
            <a:ln>
              <a:noFill/>
            </a:ln>
          </p:spPr>
        </p:pic>
        <p:pic>
          <p:nvPicPr>
            <p:cNvPr id="23" name="Picture 22">
              <a:extLst>
                <a:ext uri="{FF2B5EF4-FFF2-40B4-BE49-F238E27FC236}">
                  <a16:creationId xmlns:a16="http://schemas.microsoft.com/office/drawing/2014/main" id="{BF2CD866-6DE5-6558-C4BD-0587FCFAF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7407" y="5719211"/>
              <a:ext cx="189200" cy="189200"/>
            </a:xfrm>
            <a:prstGeom prst="rect">
              <a:avLst/>
            </a:prstGeom>
            <a:noFill/>
            <a:ln>
              <a:noFill/>
            </a:ln>
          </p:spPr>
        </p:pic>
      </p:grpSp>
      <p:sp>
        <p:nvSpPr>
          <p:cNvPr id="13" name="Rectangle 12">
            <a:extLst>
              <a:ext uri="{FF2B5EF4-FFF2-40B4-BE49-F238E27FC236}">
                <a16:creationId xmlns:a16="http://schemas.microsoft.com/office/drawing/2014/main" id="{E346B212-1E9D-C8A1-E858-82614A995141}"/>
              </a:ext>
            </a:extLst>
          </p:cNvPr>
          <p:cNvSpPr/>
          <p:nvPr/>
        </p:nvSpPr>
        <p:spPr>
          <a:xfrm>
            <a:off x="4841558" y="5147033"/>
            <a:ext cx="50137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43B6C1"/>
              </a:buClr>
              <a:buSzTx/>
              <a:buFontTx/>
              <a:buNone/>
              <a:tabLst/>
              <a:defRPr/>
            </a:pPr>
            <a:r>
              <a:rPr kumimoji="0" lang="en-US" sz="1000" b="0" i="0" u="none" strike="noStrike" kern="0" cap="none" spc="0" normalizeH="0" baseline="0" noProof="0">
                <a:ln>
                  <a:noFill/>
                </a:ln>
                <a:solidFill>
                  <a:srgbClr val="000000"/>
                </a:solidFill>
                <a:effectLst/>
                <a:uLnTx/>
                <a:uFillTx/>
                <a:latin typeface="Calibri" panose="020F0502020204030204" pitchFamily="34" charset="0"/>
                <a:ea typeface="+mn-ea"/>
                <a:cs typeface="+mn-cs"/>
              </a:rPr>
              <a:t>p53</a:t>
            </a:r>
          </a:p>
          <a:p>
            <a:pPr marL="0" marR="0" lvl="0" indent="0" algn="l" defTabSz="914400" rtl="0" eaLnBrk="1" fontAlgn="auto" latinLnBrk="0" hangingPunct="1">
              <a:lnSpc>
                <a:spcPct val="100000"/>
              </a:lnSpc>
              <a:spcBef>
                <a:spcPts val="0"/>
              </a:spcBef>
              <a:spcAft>
                <a:spcPts val="0"/>
              </a:spcAft>
              <a:buClr>
                <a:srgbClr val="43B6C1"/>
              </a:buClr>
              <a:buSzTx/>
              <a:buFontTx/>
              <a:buNone/>
              <a:tabLst/>
              <a:defRPr/>
            </a:pPr>
            <a:r>
              <a:rPr kumimoji="0" lang="en-US" sz="1000" b="0" i="0" u="none" strike="noStrike" kern="0" cap="none" spc="0" normalizeH="0" baseline="0" noProof="0">
                <a:ln>
                  <a:noFill/>
                </a:ln>
                <a:solidFill>
                  <a:srgbClr val="000000"/>
                </a:solidFill>
                <a:effectLst/>
                <a:uLnTx/>
                <a:uFillTx/>
                <a:latin typeface="Calibri" panose="020F0502020204030204" pitchFamily="34" charset="0"/>
                <a:ea typeface="+mn-ea"/>
                <a:cs typeface="+mn-cs"/>
              </a:rPr>
              <a:t>p21</a:t>
            </a:r>
          </a:p>
        </p:txBody>
      </p:sp>
      <p:sp>
        <p:nvSpPr>
          <p:cNvPr id="18" name="Rectangle 17">
            <a:extLst>
              <a:ext uri="{FF2B5EF4-FFF2-40B4-BE49-F238E27FC236}">
                <a16:creationId xmlns:a16="http://schemas.microsoft.com/office/drawing/2014/main" id="{95EA39A2-59A3-49B9-BD53-5D2C5D7FBBAD}"/>
              </a:ext>
            </a:extLst>
          </p:cNvPr>
          <p:cNvSpPr/>
          <p:nvPr/>
        </p:nvSpPr>
        <p:spPr>
          <a:xfrm>
            <a:off x="4144091" y="4015293"/>
            <a:ext cx="2285748" cy="822475"/>
          </a:xfrm>
          <a:prstGeom prst="rect">
            <a:avLst/>
          </a:prstGeom>
          <a:solidFill>
            <a:schemeClr val="bg1">
              <a:alpha val="60000"/>
            </a:schemeClr>
          </a:solidFill>
          <a:ln>
            <a:noFill/>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20" normalizeH="0" baseline="0" noProof="0">
                <a:ln>
                  <a:noFill/>
                </a:ln>
                <a:solidFill>
                  <a:prstClr val="black"/>
                </a:solidFill>
                <a:effectLst/>
                <a:uLnTx/>
                <a:uFillTx/>
                <a:latin typeface="Calibri" panose="020F0502020204030204" pitchFamily="34" charset="0"/>
                <a:ea typeface="+mn-ea"/>
                <a:cs typeface="+mn-cs"/>
              </a:rPr>
              <a:t>Oncoproteins and growth regulators</a:t>
            </a:r>
          </a:p>
        </p:txBody>
      </p:sp>
      <p:sp>
        <p:nvSpPr>
          <p:cNvPr id="16" name="Rectangle 15">
            <a:extLst>
              <a:ext uri="{FF2B5EF4-FFF2-40B4-BE49-F238E27FC236}">
                <a16:creationId xmlns:a16="http://schemas.microsoft.com/office/drawing/2014/main" id="{8B527E86-BD3E-FE6F-6394-28F7D2A5AD13}"/>
              </a:ext>
            </a:extLst>
          </p:cNvPr>
          <p:cNvSpPr/>
          <p:nvPr/>
        </p:nvSpPr>
        <p:spPr>
          <a:xfrm>
            <a:off x="4718974" y="4275976"/>
            <a:ext cx="1002807"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43B6C1"/>
              </a:buClr>
              <a:buSzTx/>
              <a:buFontTx/>
              <a:buNone/>
              <a:tabLst/>
              <a:defRPr/>
            </a:pPr>
            <a:r>
              <a:rPr kumimoji="0" lang="en-US" sz="1000" b="0" i="0" u="none" strike="noStrike" kern="0" cap="none" spc="0" normalizeH="0" baseline="0" noProof="0">
                <a:ln>
                  <a:noFill/>
                </a:ln>
                <a:solidFill>
                  <a:prstClr val="black"/>
                </a:solidFill>
                <a:effectLst/>
                <a:uLnTx/>
                <a:uFillTx/>
                <a:latin typeface="Calibri" panose="020F0502020204030204" pitchFamily="34" charset="0"/>
                <a:ea typeface="+mn-ea"/>
                <a:cs typeface="+mn-cs"/>
              </a:rPr>
              <a:t>BCR-ABL                            </a:t>
            </a:r>
          </a:p>
          <a:p>
            <a:pPr marL="0" marR="0" lvl="0" indent="0" algn="l" defTabSz="914400" rtl="0" eaLnBrk="1" fontAlgn="auto" latinLnBrk="0" hangingPunct="1">
              <a:lnSpc>
                <a:spcPct val="100000"/>
              </a:lnSpc>
              <a:spcBef>
                <a:spcPts val="0"/>
              </a:spcBef>
              <a:spcAft>
                <a:spcPts val="0"/>
              </a:spcAft>
              <a:buClr>
                <a:srgbClr val="43B6C1"/>
              </a:buClr>
              <a:buSzTx/>
              <a:buFontTx/>
              <a:buNone/>
              <a:tabLst/>
              <a:defRPr/>
            </a:pPr>
            <a:r>
              <a:rPr kumimoji="0" lang="en-US" sz="1000" b="0" i="0" u="none" strike="noStrike" kern="0" cap="none" spc="0" normalizeH="0" baseline="0" noProof="0">
                <a:ln>
                  <a:noFill/>
                </a:ln>
                <a:solidFill>
                  <a:prstClr val="black"/>
                </a:solidFill>
                <a:effectLst/>
                <a:uLnTx/>
                <a:uFillTx/>
                <a:latin typeface="Calibri" panose="020F0502020204030204" pitchFamily="34" charset="0"/>
                <a:ea typeface="+mn-ea"/>
                <a:cs typeface="+mn-cs"/>
              </a:rPr>
              <a:t>PI3K/AKT</a:t>
            </a:r>
          </a:p>
          <a:p>
            <a:pPr marL="0" marR="0" lvl="0" indent="0" algn="l" defTabSz="914400" rtl="0" eaLnBrk="1" fontAlgn="auto" latinLnBrk="0" hangingPunct="1">
              <a:lnSpc>
                <a:spcPct val="100000"/>
              </a:lnSpc>
              <a:spcBef>
                <a:spcPts val="0"/>
              </a:spcBef>
              <a:spcAft>
                <a:spcPts val="0"/>
              </a:spcAft>
              <a:buClr>
                <a:srgbClr val="43B6C1"/>
              </a:buClr>
              <a:buSzTx/>
              <a:buFontTx/>
              <a:buNone/>
              <a:tabLst/>
              <a:defRPr/>
            </a:pPr>
            <a:r>
              <a:rPr kumimoji="0" lang="en-US" sz="1000" b="0" i="0" u="none" strike="noStrike" kern="0" cap="none" spc="0" normalizeH="0" baseline="0" noProof="0" err="1">
                <a:ln>
                  <a:noFill/>
                </a:ln>
                <a:solidFill>
                  <a:prstClr val="black"/>
                </a:solidFill>
                <a:effectLst/>
                <a:uLnTx/>
                <a:uFillTx/>
                <a:latin typeface="Calibri" panose="020F0502020204030204" pitchFamily="34" charset="0"/>
                <a:ea typeface="+mn-ea"/>
                <a:cs typeface="+mn-cs"/>
              </a:rPr>
              <a:t>Wnt</a:t>
            </a:r>
            <a:r>
              <a:rPr kumimoji="0" lang="en-US" sz="1000" b="0" i="0" u="none" strike="noStrike" kern="0" cap="none" spc="0" normalizeH="0" baseline="0" noProof="0">
                <a:ln>
                  <a:noFill/>
                </a:ln>
                <a:solidFill>
                  <a:prstClr val="black"/>
                </a:solidFill>
                <a:effectLst/>
                <a:uLnTx/>
                <a:uFillTx/>
                <a:latin typeface="Calibri" panose="020F0502020204030204" pitchFamily="34" charset="0"/>
                <a:ea typeface="+mn-ea"/>
                <a:cs typeface="+mn-cs"/>
              </a:rPr>
              <a:t>/β-catenin</a:t>
            </a:r>
          </a:p>
        </p:txBody>
      </p:sp>
      <p:sp>
        <p:nvSpPr>
          <p:cNvPr id="17" name="Rectangle 16">
            <a:extLst>
              <a:ext uri="{FF2B5EF4-FFF2-40B4-BE49-F238E27FC236}">
                <a16:creationId xmlns:a16="http://schemas.microsoft.com/office/drawing/2014/main" id="{310D76FF-9BAE-6122-06D3-828B792907F7}"/>
              </a:ext>
            </a:extLst>
          </p:cNvPr>
          <p:cNvSpPr/>
          <p:nvPr/>
        </p:nvSpPr>
        <p:spPr>
          <a:xfrm>
            <a:off x="5735493" y="4275976"/>
            <a:ext cx="561171"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1F497D"/>
              </a:buClr>
              <a:buSzTx/>
              <a:buFontTx/>
              <a:buNone/>
              <a:tabLst/>
              <a:defRPr/>
            </a:pPr>
            <a:r>
              <a:rPr kumimoji="0" lang="en-US" sz="1000" b="0" i="0" u="none" strike="noStrike" kern="0" cap="none" spc="0" normalizeH="0" baseline="0" noProof="0">
                <a:ln>
                  <a:noFill/>
                </a:ln>
                <a:solidFill>
                  <a:prstClr val="black"/>
                </a:solidFill>
                <a:effectLst/>
                <a:uLnTx/>
                <a:uFillTx/>
                <a:latin typeface="Calibri" panose="020F0502020204030204" pitchFamily="34" charset="0"/>
                <a:ea typeface="+mn-ea"/>
                <a:cs typeface="+mn-cs"/>
              </a:rPr>
              <a:t>AP-1</a:t>
            </a:r>
          </a:p>
          <a:p>
            <a:pPr marL="0" marR="0" lvl="0" indent="0" algn="l" defTabSz="914400" rtl="0" eaLnBrk="1" fontAlgn="auto" latinLnBrk="0" hangingPunct="1">
              <a:lnSpc>
                <a:spcPct val="100000"/>
              </a:lnSpc>
              <a:spcBef>
                <a:spcPts val="0"/>
              </a:spcBef>
              <a:spcAft>
                <a:spcPts val="0"/>
              </a:spcAft>
              <a:buClr>
                <a:srgbClr val="1F497D"/>
              </a:buClr>
              <a:buSzTx/>
              <a:buFontTx/>
              <a:buNone/>
              <a:tabLst/>
              <a:defRPr/>
            </a:pPr>
            <a:r>
              <a:rPr kumimoji="0" lang="en-US" sz="1000" b="0" i="0" u="none" strike="noStrike" kern="0" cap="none" spc="0" normalizeH="0" baseline="0" noProof="0">
                <a:ln>
                  <a:noFill/>
                </a:ln>
                <a:solidFill>
                  <a:prstClr val="black"/>
                </a:solidFill>
                <a:effectLst/>
                <a:uLnTx/>
                <a:uFillTx/>
                <a:latin typeface="Calibri" panose="020F0502020204030204" pitchFamily="34" charset="0"/>
                <a:ea typeface="+mn-ea"/>
                <a:cs typeface="+mn-cs"/>
              </a:rPr>
              <a:t>NF-kB</a:t>
            </a:r>
          </a:p>
          <a:p>
            <a:pPr marL="0" marR="0" lvl="0" indent="0" algn="l" defTabSz="914400" rtl="0" eaLnBrk="1" fontAlgn="auto" latinLnBrk="0" hangingPunct="1">
              <a:lnSpc>
                <a:spcPct val="100000"/>
              </a:lnSpc>
              <a:spcBef>
                <a:spcPts val="0"/>
              </a:spcBef>
              <a:spcAft>
                <a:spcPts val="0"/>
              </a:spcAft>
              <a:buClr>
                <a:srgbClr val="1F497D"/>
              </a:buClr>
              <a:buSzTx/>
              <a:buFontTx/>
              <a:buNone/>
              <a:tabLst/>
              <a:defRPr/>
            </a:pPr>
            <a:r>
              <a:rPr kumimoji="0" lang="en-US" sz="1000" b="0" i="0" u="none" strike="noStrike" kern="0" cap="none" spc="0" normalizeH="0" baseline="0" noProof="0">
                <a:ln>
                  <a:noFill/>
                </a:ln>
                <a:solidFill>
                  <a:prstClr val="black"/>
                </a:solidFill>
                <a:effectLst/>
                <a:uLnTx/>
                <a:uFillTx/>
                <a:latin typeface="Calibri" panose="020F0502020204030204" pitchFamily="34" charset="0"/>
                <a:ea typeface="+mn-ea"/>
                <a:cs typeface="+mn-cs"/>
              </a:rPr>
              <a:t>eIF4E</a:t>
            </a:r>
          </a:p>
        </p:txBody>
      </p:sp>
      <p:sp>
        <p:nvSpPr>
          <p:cNvPr id="60" name="TextBox 59">
            <a:extLst>
              <a:ext uri="{FF2B5EF4-FFF2-40B4-BE49-F238E27FC236}">
                <a16:creationId xmlns:a16="http://schemas.microsoft.com/office/drawing/2014/main" id="{2F23616D-B893-6445-9D39-73D6DE06F395}"/>
              </a:ext>
            </a:extLst>
          </p:cNvPr>
          <p:cNvSpPr txBox="1"/>
          <p:nvPr/>
        </p:nvSpPr>
        <p:spPr>
          <a:xfrm>
            <a:off x="838200" y="1414608"/>
            <a:ext cx="996552" cy="360050"/>
          </a:xfrm>
          <a:prstGeom prst="rect">
            <a:avLst/>
          </a:prstGeom>
          <a:noFill/>
        </p:spPr>
        <p:txBody>
          <a:bodyPr wrap="square" lIns="91440" tIns="45720" rIns="9144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Calibri" panose="020F0502020204030204" pitchFamily="34" charset="0"/>
                <a:ea typeface="+mn-ea"/>
                <a:cs typeface="+mn-cs"/>
              </a:rPr>
              <a:t>Nucleus</a:t>
            </a:r>
          </a:p>
        </p:txBody>
      </p:sp>
      <p:sp>
        <p:nvSpPr>
          <p:cNvPr id="76" name="Freeform: Shape 75">
            <a:extLst>
              <a:ext uri="{FF2B5EF4-FFF2-40B4-BE49-F238E27FC236}">
                <a16:creationId xmlns:a16="http://schemas.microsoft.com/office/drawing/2014/main" id="{FF5240FA-507B-AACC-1AF9-2E9E77121BAF}"/>
              </a:ext>
            </a:extLst>
          </p:cNvPr>
          <p:cNvSpPr/>
          <p:nvPr/>
        </p:nvSpPr>
        <p:spPr>
          <a:xfrm>
            <a:off x="4067044" y="1277834"/>
            <a:ext cx="785929" cy="1336129"/>
          </a:xfrm>
          <a:custGeom>
            <a:avLst/>
            <a:gdLst>
              <a:gd name="connsiteX0" fmla="*/ 107245 w 785929"/>
              <a:gd name="connsiteY0" fmla="*/ 1336130 h 1336129"/>
              <a:gd name="connsiteX1" fmla="*/ 55963 w 785929"/>
              <a:gd name="connsiteY1" fmla="*/ 1322993 h 1336129"/>
              <a:gd name="connsiteX2" fmla="*/ 13144 w 785929"/>
              <a:gd name="connsiteY2" fmla="*/ 1177358 h 1336129"/>
              <a:gd name="connsiteX3" fmla="*/ 575604 w 785929"/>
              <a:gd name="connsiteY3" fmla="*/ 76815 h 1336129"/>
              <a:gd name="connsiteX4" fmla="*/ 709114 w 785929"/>
              <a:gd name="connsiteY4" fmla="*/ 4439 h 1336129"/>
              <a:gd name="connsiteX5" fmla="*/ 781490 w 785929"/>
              <a:gd name="connsiteY5" fmla="*/ 137950 h 1336129"/>
              <a:gd name="connsiteX6" fmla="*/ 201725 w 785929"/>
              <a:gd name="connsiteY6" fmla="*/ 1280174 h 1336129"/>
              <a:gd name="connsiteX7" fmla="*/ 107245 w 785929"/>
              <a:gd name="connsiteY7" fmla="*/ 1336130 h 133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29" h="1336129">
                <a:moveTo>
                  <a:pt x="107245" y="1336130"/>
                </a:moveTo>
                <a:cubicBezTo>
                  <a:pt x="89814" y="1336130"/>
                  <a:pt x="72257" y="1331961"/>
                  <a:pt x="55963" y="1322993"/>
                </a:cubicBezTo>
                <a:cubicBezTo>
                  <a:pt x="3923" y="1294574"/>
                  <a:pt x="-15276" y="1229397"/>
                  <a:pt x="13144" y="1177358"/>
                </a:cubicBezTo>
                <a:cubicBezTo>
                  <a:pt x="213220" y="810426"/>
                  <a:pt x="542763" y="187084"/>
                  <a:pt x="575604" y="76815"/>
                </a:cubicBezTo>
                <a:cubicBezTo>
                  <a:pt x="592530" y="19976"/>
                  <a:pt x="652274" y="-12360"/>
                  <a:pt x="709114" y="4439"/>
                </a:cubicBezTo>
                <a:cubicBezTo>
                  <a:pt x="765953" y="21365"/>
                  <a:pt x="798289" y="81110"/>
                  <a:pt x="781490" y="137950"/>
                </a:cubicBezTo>
                <a:cubicBezTo>
                  <a:pt x="731471" y="306321"/>
                  <a:pt x="255786" y="1180894"/>
                  <a:pt x="201725" y="1280174"/>
                </a:cubicBezTo>
                <a:cubicBezTo>
                  <a:pt x="182147" y="1315920"/>
                  <a:pt x="145264" y="1336130"/>
                  <a:pt x="107245" y="1336130"/>
                </a:cubicBezTo>
                <a:close/>
              </a:path>
            </a:pathLst>
          </a:custGeom>
          <a:gradFill flip="none" rotWithShape="1">
            <a:gsLst>
              <a:gs pos="34000">
                <a:schemeClr val="tx1">
                  <a:lumMod val="50000"/>
                  <a:lumOff val="50000"/>
                </a:schemeClr>
              </a:gs>
              <a:gs pos="55000">
                <a:schemeClr val="bg1">
                  <a:lumMod val="85000"/>
                </a:schemeClr>
              </a:gs>
            </a:gsLst>
            <a:lin ang="1200000" scaled="0"/>
            <a:tileRect/>
          </a:gradFill>
          <a:ln w="12631" cap="flat">
            <a:solidFill>
              <a:schemeClr val="bg1">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7" name="Freeform: Shape 76">
            <a:extLst>
              <a:ext uri="{FF2B5EF4-FFF2-40B4-BE49-F238E27FC236}">
                <a16:creationId xmlns:a16="http://schemas.microsoft.com/office/drawing/2014/main" id="{11A9E165-13D2-AFE7-F6FF-38B5D1788B6E}"/>
              </a:ext>
            </a:extLst>
          </p:cNvPr>
          <p:cNvSpPr/>
          <p:nvPr/>
        </p:nvSpPr>
        <p:spPr>
          <a:xfrm>
            <a:off x="3223851" y="2984755"/>
            <a:ext cx="700271" cy="777069"/>
          </a:xfrm>
          <a:custGeom>
            <a:avLst/>
            <a:gdLst>
              <a:gd name="connsiteX0" fmla="*/ 107365 w 674679"/>
              <a:gd name="connsiteY0" fmla="*/ 784695 h 784695"/>
              <a:gd name="connsiteX1" fmla="*/ 39789 w 674679"/>
              <a:gd name="connsiteY1" fmla="*/ 760696 h 784695"/>
              <a:gd name="connsiteX2" fmla="*/ 24000 w 674679"/>
              <a:gd name="connsiteY2" fmla="*/ 609629 h 784695"/>
              <a:gd name="connsiteX3" fmla="*/ 483391 w 674679"/>
              <a:gd name="connsiteY3" fmla="*/ 40475 h 784695"/>
              <a:gd name="connsiteX4" fmla="*/ 634205 w 674679"/>
              <a:gd name="connsiteY4" fmla="*/ 23423 h 784695"/>
              <a:gd name="connsiteX5" fmla="*/ 651257 w 674679"/>
              <a:gd name="connsiteY5" fmla="*/ 174237 h 784695"/>
              <a:gd name="connsiteX6" fmla="*/ 190730 w 674679"/>
              <a:gd name="connsiteY6" fmla="*/ 744781 h 784695"/>
              <a:gd name="connsiteX7" fmla="*/ 107365 w 674679"/>
              <a:gd name="connsiteY7" fmla="*/ 784695 h 78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4679" h="784695">
                <a:moveTo>
                  <a:pt x="107365" y="784695"/>
                </a:moveTo>
                <a:cubicBezTo>
                  <a:pt x="83618" y="784695"/>
                  <a:pt x="59746" y="776864"/>
                  <a:pt x="39789" y="760696"/>
                </a:cubicBezTo>
                <a:cubicBezTo>
                  <a:pt x="-6314" y="723308"/>
                  <a:pt x="-13388" y="655732"/>
                  <a:pt x="24000" y="609629"/>
                </a:cubicBezTo>
                <a:cubicBezTo>
                  <a:pt x="27663" y="605082"/>
                  <a:pt x="391311" y="156175"/>
                  <a:pt x="483391" y="40475"/>
                </a:cubicBezTo>
                <a:cubicBezTo>
                  <a:pt x="520273" y="-5881"/>
                  <a:pt x="587849" y="-13586"/>
                  <a:pt x="634205" y="23423"/>
                </a:cubicBezTo>
                <a:cubicBezTo>
                  <a:pt x="680561" y="60305"/>
                  <a:pt x="688266" y="127881"/>
                  <a:pt x="651257" y="174237"/>
                </a:cubicBezTo>
                <a:cubicBezTo>
                  <a:pt x="558672" y="290569"/>
                  <a:pt x="194393" y="740234"/>
                  <a:pt x="190730" y="744781"/>
                </a:cubicBezTo>
                <a:cubicBezTo>
                  <a:pt x="169636" y="771054"/>
                  <a:pt x="138564" y="784695"/>
                  <a:pt x="107365" y="784695"/>
                </a:cubicBezTo>
                <a:close/>
              </a:path>
            </a:pathLst>
          </a:custGeom>
          <a:gradFill flip="none" rotWithShape="1">
            <a:gsLst>
              <a:gs pos="27000">
                <a:schemeClr val="tx1">
                  <a:lumMod val="50000"/>
                  <a:lumOff val="50000"/>
                </a:schemeClr>
              </a:gs>
              <a:gs pos="58000">
                <a:schemeClr val="bg1">
                  <a:lumMod val="85000"/>
                </a:schemeClr>
              </a:gs>
            </a:gsLst>
            <a:lin ang="2400000" scaled="0"/>
            <a:tileRect/>
          </a:gradFill>
          <a:ln w="12631" cap="flat">
            <a:solidFill>
              <a:schemeClr val="bg1">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8" name="Freeform: Shape 77">
            <a:extLst>
              <a:ext uri="{FF2B5EF4-FFF2-40B4-BE49-F238E27FC236}">
                <a16:creationId xmlns:a16="http://schemas.microsoft.com/office/drawing/2014/main" id="{721E09B6-FB87-F7B0-4F35-1827E0E7ADB0}"/>
              </a:ext>
            </a:extLst>
          </p:cNvPr>
          <p:cNvSpPr/>
          <p:nvPr/>
        </p:nvSpPr>
        <p:spPr>
          <a:xfrm>
            <a:off x="1791854" y="4018469"/>
            <a:ext cx="1158615" cy="1014035"/>
          </a:xfrm>
          <a:custGeom>
            <a:avLst/>
            <a:gdLst>
              <a:gd name="connsiteX0" fmla="*/ 107548 w 1049571"/>
              <a:gd name="connsiteY0" fmla="*/ 949097 h 949096"/>
              <a:gd name="connsiteX1" fmla="*/ 16225 w 1049571"/>
              <a:gd name="connsiteY1" fmla="*/ 898447 h 949096"/>
              <a:gd name="connsiteX2" fmla="*/ 50582 w 1049571"/>
              <a:gd name="connsiteY2" fmla="*/ 750537 h 949096"/>
              <a:gd name="connsiteX3" fmla="*/ 863768 w 1049571"/>
              <a:gd name="connsiteY3" fmla="*/ 34105 h 949096"/>
              <a:gd name="connsiteX4" fmla="*/ 1015467 w 1049571"/>
              <a:gd name="connsiteY4" fmla="*/ 28926 h 949096"/>
              <a:gd name="connsiteX5" fmla="*/ 1020645 w 1049571"/>
              <a:gd name="connsiteY5" fmla="*/ 180625 h 949096"/>
              <a:gd name="connsiteX6" fmla="*/ 163882 w 1049571"/>
              <a:gd name="connsiteY6" fmla="*/ 932803 h 949096"/>
              <a:gd name="connsiteX7" fmla="*/ 107548 w 1049571"/>
              <a:gd name="connsiteY7" fmla="*/ 949097 h 94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9571" h="949096">
                <a:moveTo>
                  <a:pt x="107548" y="949097"/>
                </a:moveTo>
                <a:cubicBezTo>
                  <a:pt x="71676" y="949097"/>
                  <a:pt x="36688" y="931161"/>
                  <a:pt x="16225" y="898447"/>
                </a:cubicBezTo>
                <a:cubicBezTo>
                  <a:pt x="-15100" y="848049"/>
                  <a:pt x="310" y="781862"/>
                  <a:pt x="50582" y="750537"/>
                </a:cubicBezTo>
                <a:cubicBezTo>
                  <a:pt x="56897" y="746621"/>
                  <a:pt x="405009" y="525831"/>
                  <a:pt x="863768" y="34105"/>
                </a:cubicBezTo>
                <a:cubicBezTo>
                  <a:pt x="904187" y="-9220"/>
                  <a:pt x="972142" y="-11620"/>
                  <a:pt x="1015467" y="28926"/>
                </a:cubicBezTo>
                <a:cubicBezTo>
                  <a:pt x="1058791" y="69345"/>
                  <a:pt x="1061191" y="137300"/>
                  <a:pt x="1020645" y="180625"/>
                </a:cubicBezTo>
                <a:cubicBezTo>
                  <a:pt x="538519" y="697108"/>
                  <a:pt x="179039" y="923456"/>
                  <a:pt x="163882" y="932803"/>
                </a:cubicBezTo>
                <a:cubicBezTo>
                  <a:pt x="146451" y="943792"/>
                  <a:pt x="126873" y="949097"/>
                  <a:pt x="107548" y="949097"/>
                </a:cubicBezTo>
                <a:close/>
              </a:path>
            </a:pathLst>
          </a:custGeom>
          <a:gradFill flip="none" rotWithShape="1">
            <a:gsLst>
              <a:gs pos="30000">
                <a:schemeClr val="tx1">
                  <a:lumMod val="50000"/>
                  <a:lumOff val="50000"/>
                </a:schemeClr>
              </a:gs>
              <a:gs pos="67000">
                <a:schemeClr val="bg1">
                  <a:lumMod val="85000"/>
                </a:schemeClr>
              </a:gs>
            </a:gsLst>
            <a:lin ang="2700000" scaled="1"/>
            <a:tileRect/>
          </a:gradFill>
          <a:ln w="12631" cap="flat">
            <a:solidFill>
              <a:schemeClr val="bg1">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9" name="Freeform: Shape 78">
            <a:extLst>
              <a:ext uri="{FF2B5EF4-FFF2-40B4-BE49-F238E27FC236}">
                <a16:creationId xmlns:a16="http://schemas.microsoft.com/office/drawing/2014/main" id="{73319D69-FF71-DEA5-9F69-775981E16EC5}"/>
              </a:ext>
            </a:extLst>
          </p:cNvPr>
          <p:cNvSpPr/>
          <p:nvPr/>
        </p:nvSpPr>
        <p:spPr>
          <a:xfrm>
            <a:off x="783410" y="5168203"/>
            <a:ext cx="624235" cy="377424"/>
          </a:xfrm>
          <a:custGeom>
            <a:avLst/>
            <a:gdLst>
              <a:gd name="connsiteX0" fmla="*/ 107313 w 564458"/>
              <a:gd name="connsiteY0" fmla="*/ 368420 h 368420"/>
              <a:gd name="connsiteX1" fmla="*/ 5507 w 564458"/>
              <a:gd name="connsiteY1" fmla="*/ 294907 h 368420"/>
              <a:gd name="connsiteX2" fmla="*/ 73462 w 564458"/>
              <a:gd name="connsiteY2" fmla="*/ 159124 h 368420"/>
              <a:gd name="connsiteX3" fmla="*/ 407300 w 564458"/>
              <a:gd name="connsiteY3" fmla="*/ 12225 h 368420"/>
              <a:gd name="connsiteX4" fmla="*/ 552178 w 564458"/>
              <a:gd name="connsiteY4" fmla="*/ 57570 h 368420"/>
              <a:gd name="connsiteX5" fmla="*/ 506833 w 564458"/>
              <a:gd name="connsiteY5" fmla="*/ 202448 h 368420"/>
              <a:gd name="connsiteX6" fmla="*/ 141291 w 564458"/>
              <a:gd name="connsiteY6" fmla="*/ 362736 h 368420"/>
              <a:gd name="connsiteX7" fmla="*/ 107313 w 564458"/>
              <a:gd name="connsiteY7" fmla="*/ 368420 h 36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4458" h="368420">
                <a:moveTo>
                  <a:pt x="107313" y="368420"/>
                </a:moveTo>
                <a:cubicBezTo>
                  <a:pt x="62347" y="368420"/>
                  <a:pt x="20412" y="340000"/>
                  <a:pt x="5507" y="294907"/>
                </a:cubicBezTo>
                <a:cubicBezTo>
                  <a:pt x="-13187" y="238573"/>
                  <a:pt x="17254" y="177818"/>
                  <a:pt x="73462" y="159124"/>
                </a:cubicBezTo>
                <a:cubicBezTo>
                  <a:pt x="217203" y="111252"/>
                  <a:pt x="405406" y="13235"/>
                  <a:pt x="407300" y="12225"/>
                </a:cubicBezTo>
                <a:cubicBezTo>
                  <a:pt x="459846" y="-15184"/>
                  <a:pt x="524769" y="5025"/>
                  <a:pt x="552178" y="57570"/>
                </a:cubicBezTo>
                <a:cubicBezTo>
                  <a:pt x="579714" y="110115"/>
                  <a:pt x="559378" y="174912"/>
                  <a:pt x="506833" y="202448"/>
                </a:cubicBezTo>
                <a:cubicBezTo>
                  <a:pt x="498497" y="206743"/>
                  <a:pt x="301579" y="309433"/>
                  <a:pt x="141291" y="362736"/>
                </a:cubicBezTo>
                <a:cubicBezTo>
                  <a:pt x="129923" y="366651"/>
                  <a:pt x="118555" y="368420"/>
                  <a:pt x="107313" y="368420"/>
                </a:cubicBezTo>
                <a:close/>
              </a:path>
            </a:pathLst>
          </a:custGeom>
          <a:gradFill flip="none" rotWithShape="1">
            <a:gsLst>
              <a:gs pos="39000">
                <a:schemeClr val="tx1">
                  <a:lumMod val="50000"/>
                  <a:lumOff val="50000"/>
                </a:schemeClr>
              </a:gs>
              <a:gs pos="65000">
                <a:schemeClr val="bg1">
                  <a:lumMod val="85000"/>
                </a:schemeClr>
              </a:gs>
            </a:gsLst>
            <a:lin ang="2700000" scaled="1"/>
            <a:tileRect/>
          </a:gradFill>
          <a:ln w="126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85" name="Group 84">
            <a:extLst>
              <a:ext uri="{FF2B5EF4-FFF2-40B4-BE49-F238E27FC236}">
                <a16:creationId xmlns:a16="http://schemas.microsoft.com/office/drawing/2014/main" id="{43017F37-4C30-A82C-E28B-B0768BB428D7}"/>
              </a:ext>
            </a:extLst>
          </p:cNvPr>
          <p:cNvGrpSpPr/>
          <p:nvPr/>
        </p:nvGrpSpPr>
        <p:grpSpPr>
          <a:xfrm rot="17836728">
            <a:off x="3790995" y="2277136"/>
            <a:ext cx="225509" cy="220163"/>
            <a:chOff x="5958840" y="2707425"/>
            <a:chExt cx="277283" cy="270710"/>
          </a:xfrm>
        </p:grpSpPr>
        <p:sp>
          <p:nvSpPr>
            <p:cNvPr id="81" name="Freeform: Shape 80">
              <a:extLst>
                <a:ext uri="{FF2B5EF4-FFF2-40B4-BE49-F238E27FC236}">
                  <a16:creationId xmlns:a16="http://schemas.microsoft.com/office/drawing/2014/main" id="{52C227D6-1C80-2F06-7B58-326897D00042}"/>
                </a:ext>
              </a:extLst>
            </p:cNvPr>
            <p:cNvSpPr/>
            <p:nvPr/>
          </p:nvSpPr>
          <p:spPr>
            <a:xfrm>
              <a:off x="5962268" y="2707425"/>
              <a:ext cx="270891" cy="241176"/>
            </a:xfrm>
            <a:custGeom>
              <a:avLst/>
              <a:gdLst>
                <a:gd name="connsiteX0" fmla="*/ 270891 w 270891"/>
                <a:gd name="connsiteY0" fmla="*/ 240597 h 241176"/>
                <a:gd name="connsiteX1" fmla="*/ 209645 w 270891"/>
                <a:gd name="connsiteY1" fmla="*/ 12568 h 241176"/>
                <a:gd name="connsiteX2" fmla="*/ 100584 w 270891"/>
                <a:gd name="connsiteY2" fmla="*/ 1043 h 241176"/>
                <a:gd name="connsiteX3" fmla="*/ 70676 w 270891"/>
                <a:gd name="connsiteY3" fmla="*/ 12568 h 241176"/>
                <a:gd name="connsiteX4" fmla="*/ 0 w 270891"/>
                <a:gd name="connsiteY4" fmla="*/ 236501 h 241176"/>
                <a:gd name="connsiteX5" fmla="*/ 70199 w 270891"/>
                <a:gd name="connsiteY5" fmla="*/ 229834 h 241176"/>
                <a:gd name="connsiteX6" fmla="*/ 162687 w 270891"/>
                <a:gd name="connsiteY6" fmla="*/ 233739 h 241176"/>
                <a:gd name="connsiteX7" fmla="*/ 218313 w 270891"/>
                <a:gd name="connsiteY7" fmla="*/ 237644 h 241176"/>
                <a:gd name="connsiteX8" fmla="*/ 270891 w 270891"/>
                <a:gd name="connsiteY8" fmla="*/ 240597 h 24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91" h="241176">
                  <a:moveTo>
                    <a:pt x="270891" y="240597"/>
                  </a:moveTo>
                  <a:cubicBezTo>
                    <a:pt x="270891" y="240597"/>
                    <a:pt x="197834" y="87816"/>
                    <a:pt x="209645" y="12568"/>
                  </a:cubicBezTo>
                  <a:cubicBezTo>
                    <a:pt x="209645" y="12568"/>
                    <a:pt x="143637" y="-4291"/>
                    <a:pt x="100584" y="1043"/>
                  </a:cubicBezTo>
                  <a:cubicBezTo>
                    <a:pt x="87821" y="2662"/>
                    <a:pt x="77153" y="6091"/>
                    <a:pt x="70676" y="12568"/>
                  </a:cubicBezTo>
                  <a:cubicBezTo>
                    <a:pt x="70676" y="12568"/>
                    <a:pt x="28861" y="220023"/>
                    <a:pt x="0" y="236501"/>
                  </a:cubicBezTo>
                  <a:cubicBezTo>
                    <a:pt x="0" y="236501"/>
                    <a:pt x="44863" y="250598"/>
                    <a:pt x="70199" y="229834"/>
                  </a:cubicBezTo>
                  <a:cubicBezTo>
                    <a:pt x="70199" y="229834"/>
                    <a:pt x="120015" y="250503"/>
                    <a:pt x="162687" y="233739"/>
                  </a:cubicBezTo>
                  <a:cubicBezTo>
                    <a:pt x="162687" y="233739"/>
                    <a:pt x="176879" y="223357"/>
                    <a:pt x="218313" y="237644"/>
                  </a:cubicBezTo>
                  <a:lnTo>
                    <a:pt x="270891" y="240597"/>
                  </a:lnTo>
                  <a:close/>
                </a:path>
              </a:pathLst>
            </a:custGeom>
            <a:noFill/>
            <a:ln w="1905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2" name="Freeform: Shape 81">
              <a:extLst>
                <a:ext uri="{FF2B5EF4-FFF2-40B4-BE49-F238E27FC236}">
                  <a16:creationId xmlns:a16="http://schemas.microsoft.com/office/drawing/2014/main" id="{0B99BF5A-7C42-6D73-8A70-E1D348C3E073}"/>
                </a:ext>
              </a:extLst>
            </p:cNvPr>
            <p:cNvSpPr/>
            <p:nvPr/>
          </p:nvSpPr>
          <p:spPr>
            <a:xfrm>
              <a:off x="6031801" y="2711611"/>
              <a:ext cx="35819" cy="219265"/>
            </a:xfrm>
            <a:custGeom>
              <a:avLst/>
              <a:gdLst>
                <a:gd name="connsiteX0" fmla="*/ 0 w 35819"/>
                <a:gd name="connsiteY0" fmla="*/ 219265 h 219265"/>
                <a:gd name="connsiteX1" fmla="*/ 32956 w 35819"/>
                <a:gd name="connsiteY1" fmla="*/ 0 h 219265"/>
              </a:gdLst>
              <a:ahLst/>
              <a:cxnLst>
                <a:cxn ang="0">
                  <a:pos x="connsiteX0" y="connsiteY0"/>
                </a:cxn>
                <a:cxn ang="0">
                  <a:pos x="connsiteX1" y="connsiteY1"/>
                </a:cxn>
              </a:cxnLst>
              <a:rect l="l" t="t" r="r" b="b"/>
              <a:pathLst>
                <a:path w="35819" h="219265">
                  <a:moveTo>
                    <a:pt x="0" y="219265"/>
                  </a:moveTo>
                  <a:cubicBezTo>
                    <a:pt x="0" y="219265"/>
                    <a:pt x="47816" y="9716"/>
                    <a:pt x="32956" y="0"/>
                  </a:cubicBezTo>
                </a:path>
              </a:pathLst>
            </a:custGeom>
            <a:noFill/>
            <a:ln w="19050" cap="flat">
              <a:solidFill>
                <a:srgbClr val="1C75B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3" name="Freeform: Shape 82">
              <a:extLst>
                <a:ext uri="{FF2B5EF4-FFF2-40B4-BE49-F238E27FC236}">
                  <a16:creationId xmlns:a16="http://schemas.microsoft.com/office/drawing/2014/main" id="{E69E6403-912F-F92E-F867-AC8267466C8A}"/>
                </a:ext>
              </a:extLst>
            </p:cNvPr>
            <p:cNvSpPr/>
            <p:nvPr/>
          </p:nvSpPr>
          <p:spPr>
            <a:xfrm>
              <a:off x="6123815" y="2711039"/>
              <a:ext cx="23047" cy="219836"/>
            </a:xfrm>
            <a:custGeom>
              <a:avLst/>
              <a:gdLst>
                <a:gd name="connsiteX0" fmla="*/ 23047 w 23047"/>
                <a:gd name="connsiteY0" fmla="*/ 219837 h 219836"/>
                <a:gd name="connsiteX1" fmla="*/ 1711 w 23047"/>
                <a:gd name="connsiteY1" fmla="*/ 0 h 219836"/>
              </a:gdLst>
              <a:ahLst/>
              <a:cxnLst>
                <a:cxn ang="0">
                  <a:pos x="connsiteX0" y="connsiteY0"/>
                </a:cxn>
                <a:cxn ang="0">
                  <a:pos x="connsiteX1" y="connsiteY1"/>
                </a:cxn>
              </a:cxnLst>
              <a:rect l="l" t="t" r="r" b="b"/>
              <a:pathLst>
                <a:path w="23047" h="219836">
                  <a:moveTo>
                    <a:pt x="23047" y="219837"/>
                  </a:moveTo>
                  <a:cubicBezTo>
                    <a:pt x="23047" y="219837"/>
                    <a:pt x="-7433" y="14192"/>
                    <a:pt x="1711" y="0"/>
                  </a:cubicBezTo>
                </a:path>
              </a:pathLst>
            </a:custGeom>
            <a:noFill/>
            <a:ln w="19050" cap="flat">
              <a:solidFill>
                <a:srgbClr val="1C75B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4" name="Oval 83">
              <a:extLst>
                <a:ext uri="{FF2B5EF4-FFF2-40B4-BE49-F238E27FC236}">
                  <a16:creationId xmlns:a16="http://schemas.microsoft.com/office/drawing/2014/main" id="{CC103AB0-A1D7-737F-272A-FEAF33C015B7}"/>
                </a:ext>
              </a:extLst>
            </p:cNvPr>
            <p:cNvSpPr/>
            <p:nvPr/>
          </p:nvSpPr>
          <p:spPr>
            <a:xfrm>
              <a:off x="5958840" y="2932416"/>
              <a:ext cx="277283" cy="4571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87" name="Picture 86">
            <a:extLst>
              <a:ext uri="{FF2B5EF4-FFF2-40B4-BE49-F238E27FC236}">
                <a16:creationId xmlns:a16="http://schemas.microsoft.com/office/drawing/2014/main" id="{344D89AE-130C-8BA6-9399-76249A003C93}"/>
              </a:ext>
            </a:extLst>
          </p:cNvPr>
          <p:cNvPicPr>
            <a:picLocks noChangeAspect="1"/>
          </p:cNvPicPr>
          <p:nvPr/>
        </p:nvPicPr>
        <p:blipFill rotWithShape="1">
          <a:blip r:embed="rId5">
            <a:extLst>
              <a:ext uri="{28A0092B-C50C-407E-A947-70E740481C1C}">
                <a14:useLocalDpi xmlns:a14="http://schemas.microsoft.com/office/drawing/2010/main" val="0"/>
              </a:ext>
            </a:extLst>
          </a:blip>
          <a:srcRect l="42883" t="66832" r="50466" b="23323"/>
          <a:stretch/>
        </p:blipFill>
        <p:spPr>
          <a:xfrm rot="3781125">
            <a:off x="4193242" y="4307959"/>
            <a:ext cx="619735" cy="492197"/>
          </a:xfrm>
          <a:prstGeom prst="roundRect">
            <a:avLst/>
          </a:prstGeom>
        </p:spPr>
      </p:pic>
      <p:grpSp>
        <p:nvGrpSpPr>
          <p:cNvPr id="72" name="Group 71">
            <a:extLst>
              <a:ext uri="{FF2B5EF4-FFF2-40B4-BE49-F238E27FC236}">
                <a16:creationId xmlns:a16="http://schemas.microsoft.com/office/drawing/2014/main" id="{48054D5C-14DC-E67C-534C-93BFD022F666}"/>
              </a:ext>
            </a:extLst>
          </p:cNvPr>
          <p:cNvGrpSpPr/>
          <p:nvPr/>
        </p:nvGrpSpPr>
        <p:grpSpPr>
          <a:xfrm rot="18463469">
            <a:off x="3730973" y="2348017"/>
            <a:ext cx="525363" cy="910150"/>
            <a:chOff x="5904476" y="3100392"/>
            <a:chExt cx="383928" cy="665125"/>
          </a:xfrm>
        </p:grpSpPr>
        <p:sp>
          <p:nvSpPr>
            <p:cNvPr id="61" name="Freeform: Shape 60">
              <a:extLst>
                <a:ext uri="{FF2B5EF4-FFF2-40B4-BE49-F238E27FC236}">
                  <a16:creationId xmlns:a16="http://schemas.microsoft.com/office/drawing/2014/main" id="{BAD22EB9-A1EC-DB45-24E3-54E9CBD3FB44}"/>
                </a:ext>
              </a:extLst>
            </p:cNvPr>
            <p:cNvSpPr/>
            <p:nvPr/>
          </p:nvSpPr>
          <p:spPr>
            <a:xfrm>
              <a:off x="5905499" y="3348513"/>
              <a:ext cx="83439" cy="185737"/>
            </a:xfrm>
            <a:custGeom>
              <a:avLst/>
              <a:gdLst>
                <a:gd name="connsiteX0" fmla="*/ 41720 w 83439"/>
                <a:gd name="connsiteY0" fmla="*/ 185738 h 185737"/>
                <a:gd name="connsiteX1" fmla="*/ 41720 w 83439"/>
                <a:gd name="connsiteY1" fmla="*/ 185738 h 185737"/>
                <a:gd name="connsiteX2" fmla="*/ 0 w 83439"/>
                <a:gd name="connsiteY2" fmla="*/ 144018 h 185737"/>
                <a:gd name="connsiteX3" fmla="*/ 0 w 83439"/>
                <a:gd name="connsiteY3" fmla="*/ 41720 h 185737"/>
                <a:gd name="connsiteX4" fmla="*/ 41720 w 83439"/>
                <a:gd name="connsiteY4" fmla="*/ 0 h 185737"/>
                <a:gd name="connsiteX5" fmla="*/ 41720 w 83439"/>
                <a:gd name="connsiteY5" fmla="*/ 0 h 185737"/>
                <a:gd name="connsiteX6" fmla="*/ 83439 w 83439"/>
                <a:gd name="connsiteY6" fmla="*/ 41720 h 185737"/>
                <a:gd name="connsiteX7" fmla="*/ 83439 w 83439"/>
                <a:gd name="connsiteY7" fmla="*/ 144018 h 185737"/>
                <a:gd name="connsiteX8" fmla="*/ 41720 w 83439"/>
                <a:gd name="connsiteY8" fmla="*/ 185738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439" h="185737">
                  <a:moveTo>
                    <a:pt x="41720" y="185738"/>
                  </a:moveTo>
                  <a:lnTo>
                    <a:pt x="41720" y="185738"/>
                  </a:lnTo>
                  <a:cubicBezTo>
                    <a:pt x="18764" y="185738"/>
                    <a:pt x="0" y="166973"/>
                    <a:pt x="0" y="144018"/>
                  </a:cubicBezTo>
                  <a:lnTo>
                    <a:pt x="0" y="41720"/>
                  </a:lnTo>
                  <a:cubicBezTo>
                    <a:pt x="0" y="18764"/>
                    <a:pt x="18764" y="0"/>
                    <a:pt x="41720" y="0"/>
                  </a:cubicBezTo>
                  <a:lnTo>
                    <a:pt x="41720" y="0"/>
                  </a:lnTo>
                  <a:cubicBezTo>
                    <a:pt x="64675" y="0"/>
                    <a:pt x="83439" y="18764"/>
                    <a:pt x="83439" y="41720"/>
                  </a:cubicBezTo>
                  <a:lnTo>
                    <a:pt x="83439" y="144018"/>
                  </a:lnTo>
                  <a:cubicBezTo>
                    <a:pt x="83439" y="166973"/>
                    <a:pt x="64675" y="185738"/>
                    <a:pt x="41720" y="185738"/>
                  </a:cubicBezTo>
                  <a:close/>
                </a:path>
              </a:pathLst>
            </a:custGeom>
            <a:gradFill flip="none" rotWithShape="1">
              <a:gsLst>
                <a:gs pos="44000">
                  <a:schemeClr val="accent4"/>
                </a:gs>
                <a:gs pos="100000">
                  <a:schemeClr val="accent4">
                    <a:tint val="23500"/>
                    <a:satMod val="160000"/>
                  </a:schemeClr>
                </a:gs>
              </a:gsLst>
              <a:lin ang="0" scaled="1"/>
              <a:tileRect/>
            </a:gradFill>
            <a:ln w="1905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 name="Freeform: Shape 61">
              <a:extLst>
                <a:ext uri="{FF2B5EF4-FFF2-40B4-BE49-F238E27FC236}">
                  <a16:creationId xmlns:a16="http://schemas.microsoft.com/office/drawing/2014/main" id="{E700DC76-00E2-FDB2-BADC-3CB32DE27575}"/>
                </a:ext>
              </a:extLst>
            </p:cNvPr>
            <p:cNvSpPr/>
            <p:nvPr/>
          </p:nvSpPr>
          <p:spPr>
            <a:xfrm>
              <a:off x="6005321" y="3348513"/>
              <a:ext cx="83439" cy="185737"/>
            </a:xfrm>
            <a:custGeom>
              <a:avLst/>
              <a:gdLst>
                <a:gd name="connsiteX0" fmla="*/ 41720 w 83439"/>
                <a:gd name="connsiteY0" fmla="*/ 185738 h 185737"/>
                <a:gd name="connsiteX1" fmla="*/ 41720 w 83439"/>
                <a:gd name="connsiteY1" fmla="*/ 185738 h 185737"/>
                <a:gd name="connsiteX2" fmla="*/ 0 w 83439"/>
                <a:gd name="connsiteY2" fmla="*/ 144018 h 185737"/>
                <a:gd name="connsiteX3" fmla="*/ 0 w 83439"/>
                <a:gd name="connsiteY3" fmla="*/ 41720 h 185737"/>
                <a:gd name="connsiteX4" fmla="*/ 41720 w 83439"/>
                <a:gd name="connsiteY4" fmla="*/ 0 h 185737"/>
                <a:gd name="connsiteX5" fmla="*/ 41720 w 83439"/>
                <a:gd name="connsiteY5" fmla="*/ 0 h 185737"/>
                <a:gd name="connsiteX6" fmla="*/ 83439 w 83439"/>
                <a:gd name="connsiteY6" fmla="*/ 41720 h 185737"/>
                <a:gd name="connsiteX7" fmla="*/ 83439 w 83439"/>
                <a:gd name="connsiteY7" fmla="*/ 144018 h 185737"/>
                <a:gd name="connsiteX8" fmla="*/ 41720 w 83439"/>
                <a:gd name="connsiteY8" fmla="*/ 185738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439" h="185737">
                  <a:moveTo>
                    <a:pt x="41720" y="185738"/>
                  </a:moveTo>
                  <a:lnTo>
                    <a:pt x="41720" y="185738"/>
                  </a:lnTo>
                  <a:cubicBezTo>
                    <a:pt x="18764" y="185738"/>
                    <a:pt x="0" y="166973"/>
                    <a:pt x="0" y="144018"/>
                  </a:cubicBezTo>
                  <a:lnTo>
                    <a:pt x="0" y="41720"/>
                  </a:lnTo>
                  <a:cubicBezTo>
                    <a:pt x="0" y="18764"/>
                    <a:pt x="18764" y="0"/>
                    <a:pt x="41720" y="0"/>
                  </a:cubicBezTo>
                  <a:lnTo>
                    <a:pt x="41720" y="0"/>
                  </a:lnTo>
                  <a:cubicBezTo>
                    <a:pt x="64675" y="0"/>
                    <a:pt x="83439" y="18764"/>
                    <a:pt x="83439" y="41720"/>
                  </a:cubicBezTo>
                  <a:lnTo>
                    <a:pt x="83439" y="144018"/>
                  </a:lnTo>
                  <a:cubicBezTo>
                    <a:pt x="83344" y="166973"/>
                    <a:pt x="64580" y="185738"/>
                    <a:pt x="41720" y="185738"/>
                  </a:cubicBezTo>
                  <a:close/>
                </a:path>
              </a:pathLst>
            </a:custGeom>
            <a:gradFill flip="none" rotWithShape="1">
              <a:gsLst>
                <a:gs pos="44000">
                  <a:schemeClr val="accent4"/>
                </a:gs>
                <a:gs pos="100000">
                  <a:schemeClr val="accent4">
                    <a:tint val="23500"/>
                    <a:satMod val="160000"/>
                  </a:schemeClr>
                </a:gs>
              </a:gsLst>
              <a:lin ang="0" scaled="1"/>
              <a:tileRect/>
            </a:gradFill>
            <a:ln w="1905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3" name="Freeform: Shape 62">
              <a:extLst>
                <a:ext uri="{FF2B5EF4-FFF2-40B4-BE49-F238E27FC236}">
                  <a16:creationId xmlns:a16="http://schemas.microsoft.com/office/drawing/2014/main" id="{17C6E68B-4247-FAC2-4442-6CEFA9AA8D8E}"/>
                </a:ext>
              </a:extLst>
            </p:cNvPr>
            <p:cNvSpPr/>
            <p:nvPr/>
          </p:nvSpPr>
          <p:spPr>
            <a:xfrm>
              <a:off x="6105143" y="3348513"/>
              <a:ext cx="83439" cy="185737"/>
            </a:xfrm>
            <a:custGeom>
              <a:avLst/>
              <a:gdLst>
                <a:gd name="connsiteX0" fmla="*/ 41720 w 83439"/>
                <a:gd name="connsiteY0" fmla="*/ 185738 h 185737"/>
                <a:gd name="connsiteX1" fmla="*/ 41720 w 83439"/>
                <a:gd name="connsiteY1" fmla="*/ 185738 h 185737"/>
                <a:gd name="connsiteX2" fmla="*/ 0 w 83439"/>
                <a:gd name="connsiteY2" fmla="*/ 144018 h 185737"/>
                <a:gd name="connsiteX3" fmla="*/ 0 w 83439"/>
                <a:gd name="connsiteY3" fmla="*/ 41720 h 185737"/>
                <a:gd name="connsiteX4" fmla="*/ 41720 w 83439"/>
                <a:gd name="connsiteY4" fmla="*/ 0 h 185737"/>
                <a:gd name="connsiteX5" fmla="*/ 41720 w 83439"/>
                <a:gd name="connsiteY5" fmla="*/ 0 h 185737"/>
                <a:gd name="connsiteX6" fmla="*/ 83439 w 83439"/>
                <a:gd name="connsiteY6" fmla="*/ 41720 h 185737"/>
                <a:gd name="connsiteX7" fmla="*/ 83439 w 83439"/>
                <a:gd name="connsiteY7" fmla="*/ 144018 h 185737"/>
                <a:gd name="connsiteX8" fmla="*/ 41720 w 83439"/>
                <a:gd name="connsiteY8" fmla="*/ 185738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439" h="185737">
                  <a:moveTo>
                    <a:pt x="41720" y="185738"/>
                  </a:moveTo>
                  <a:lnTo>
                    <a:pt x="41720" y="185738"/>
                  </a:lnTo>
                  <a:cubicBezTo>
                    <a:pt x="18764" y="185738"/>
                    <a:pt x="0" y="166973"/>
                    <a:pt x="0" y="144018"/>
                  </a:cubicBezTo>
                  <a:lnTo>
                    <a:pt x="0" y="41720"/>
                  </a:lnTo>
                  <a:cubicBezTo>
                    <a:pt x="0" y="18764"/>
                    <a:pt x="18764" y="0"/>
                    <a:pt x="41720" y="0"/>
                  </a:cubicBezTo>
                  <a:lnTo>
                    <a:pt x="41720" y="0"/>
                  </a:lnTo>
                  <a:cubicBezTo>
                    <a:pt x="64675" y="0"/>
                    <a:pt x="83439" y="18764"/>
                    <a:pt x="83439" y="41720"/>
                  </a:cubicBezTo>
                  <a:lnTo>
                    <a:pt x="83439" y="144018"/>
                  </a:lnTo>
                  <a:cubicBezTo>
                    <a:pt x="83344" y="166973"/>
                    <a:pt x="64580" y="185738"/>
                    <a:pt x="41720" y="185738"/>
                  </a:cubicBezTo>
                  <a:close/>
                </a:path>
              </a:pathLst>
            </a:custGeom>
            <a:gradFill flip="none" rotWithShape="1">
              <a:gsLst>
                <a:gs pos="44000">
                  <a:schemeClr val="accent4"/>
                </a:gs>
                <a:gs pos="100000">
                  <a:schemeClr val="accent4">
                    <a:tint val="23500"/>
                    <a:satMod val="160000"/>
                  </a:schemeClr>
                </a:gs>
              </a:gsLst>
              <a:lin ang="0" scaled="1"/>
              <a:tileRect/>
            </a:gradFill>
            <a:ln w="1905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4" name="Freeform: Shape 63">
              <a:extLst>
                <a:ext uri="{FF2B5EF4-FFF2-40B4-BE49-F238E27FC236}">
                  <a16:creationId xmlns:a16="http://schemas.microsoft.com/office/drawing/2014/main" id="{948AA9F0-9E1E-B95B-BED9-0A7BE998FBF4}"/>
                </a:ext>
              </a:extLst>
            </p:cNvPr>
            <p:cNvSpPr/>
            <p:nvPr/>
          </p:nvSpPr>
          <p:spPr>
            <a:xfrm>
              <a:off x="6204965" y="3348513"/>
              <a:ext cx="83439" cy="185737"/>
            </a:xfrm>
            <a:custGeom>
              <a:avLst/>
              <a:gdLst>
                <a:gd name="connsiteX0" fmla="*/ 41719 w 83439"/>
                <a:gd name="connsiteY0" fmla="*/ 185738 h 185737"/>
                <a:gd name="connsiteX1" fmla="*/ 41719 w 83439"/>
                <a:gd name="connsiteY1" fmla="*/ 185738 h 185737"/>
                <a:gd name="connsiteX2" fmla="*/ 0 w 83439"/>
                <a:gd name="connsiteY2" fmla="*/ 144018 h 185737"/>
                <a:gd name="connsiteX3" fmla="*/ 0 w 83439"/>
                <a:gd name="connsiteY3" fmla="*/ 41720 h 185737"/>
                <a:gd name="connsiteX4" fmla="*/ 41719 w 83439"/>
                <a:gd name="connsiteY4" fmla="*/ 0 h 185737"/>
                <a:gd name="connsiteX5" fmla="*/ 41719 w 83439"/>
                <a:gd name="connsiteY5" fmla="*/ 0 h 185737"/>
                <a:gd name="connsiteX6" fmla="*/ 83439 w 83439"/>
                <a:gd name="connsiteY6" fmla="*/ 41720 h 185737"/>
                <a:gd name="connsiteX7" fmla="*/ 83439 w 83439"/>
                <a:gd name="connsiteY7" fmla="*/ 144018 h 185737"/>
                <a:gd name="connsiteX8" fmla="*/ 41719 w 83439"/>
                <a:gd name="connsiteY8" fmla="*/ 185738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439" h="185737">
                  <a:moveTo>
                    <a:pt x="41719" y="185738"/>
                  </a:moveTo>
                  <a:lnTo>
                    <a:pt x="41719" y="185738"/>
                  </a:lnTo>
                  <a:cubicBezTo>
                    <a:pt x="18764" y="185738"/>
                    <a:pt x="0" y="166973"/>
                    <a:pt x="0" y="144018"/>
                  </a:cubicBezTo>
                  <a:lnTo>
                    <a:pt x="0" y="41720"/>
                  </a:lnTo>
                  <a:cubicBezTo>
                    <a:pt x="0" y="18764"/>
                    <a:pt x="18764" y="0"/>
                    <a:pt x="41719" y="0"/>
                  </a:cubicBezTo>
                  <a:lnTo>
                    <a:pt x="41719" y="0"/>
                  </a:lnTo>
                  <a:cubicBezTo>
                    <a:pt x="64675" y="0"/>
                    <a:pt x="83439" y="18764"/>
                    <a:pt x="83439" y="41720"/>
                  </a:cubicBezTo>
                  <a:lnTo>
                    <a:pt x="83439" y="144018"/>
                  </a:lnTo>
                  <a:cubicBezTo>
                    <a:pt x="83344" y="166973"/>
                    <a:pt x="64580" y="185738"/>
                    <a:pt x="41719" y="185738"/>
                  </a:cubicBezTo>
                  <a:close/>
                </a:path>
              </a:pathLst>
            </a:custGeom>
            <a:gradFill flip="none" rotWithShape="1">
              <a:gsLst>
                <a:gs pos="44000">
                  <a:schemeClr val="accent4"/>
                </a:gs>
                <a:gs pos="100000">
                  <a:schemeClr val="accent4">
                    <a:tint val="23500"/>
                    <a:satMod val="160000"/>
                  </a:schemeClr>
                </a:gs>
              </a:gsLst>
              <a:lin ang="0" scaled="1"/>
              <a:tileRect/>
            </a:gradFill>
            <a:ln w="1905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5" name="Freeform: Shape 64">
              <a:extLst>
                <a:ext uri="{FF2B5EF4-FFF2-40B4-BE49-F238E27FC236}">
                  <a16:creationId xmlns:a16="http://schemas.microsoft.com/office/drawing/2014/main" id="{F4DE8428-E2CD-F46A-B86F-BFC61DF01549}"/>
                </a:ext>
              </a:extLst>
            </p:cNvPr>
            <p:cNvSpPr/>
            <p:nvPr/>
          </p:nvSpPr>
          <p:spPr>
            <a:xfrm>
              <a:off x="5962268" y="3100392"/>
              <a:ext cx="270891" cy="241176"/>
            </a:xfrm>
            <a:custGeom>
              <a:avLst/>
              <a:gdLst>
                <a:gd name="connsiteX0" fmla="*/ 270891 w 270891"/>
                <a:gd name="connsiteY0" fmla="*/ 240597 h 241176"/>
                <a:gd name="connsiteX1" fmla="*/ 209645 w 270891"/>
                <a:gd name="connsiteY1" fmla="*/ 12568 h 241176"/>
                <a:gd name="connsiteX2" fmla="*/ 100584 w 270891"/>
                <a:gd name="connsiteY2" fmla="*/ 1043 h 241176"/>
                <a:gd name="connsiteX3" fmla="*/ 70676 w 270891"/>
                <a:gd name="connsiteY3" fmla="*/ 12568 h 241176"/>
                <a:gd name="connsiteX4" fmla="*/ 0 w 270891"/>
                <a:gd name="connsiteY4" fmla="*/ 236501 h 241176"/>
                <a:gd name="connsiteX5" fmla="*/ 70199 w 270891"/>
                <a:gd name="connsiteY5" fmla="*/ 229834 h 241176"/>
                <a:gd name="connsiteX6" fmla="*/ 162687 w 270891"/>
                <a:gd name="connsiteY6" fmla="*/ 233739 h 241176"/>
                <a:gd name="connsiteX7" fmla="*/ 218313 w 270891"/>
                <a:gd name="connsiteY7" fmla="*/ 237644 h 241176"/>
                <a:gd name="connsiteX8" fmla="*/ 270891 w 270891"/>
                <a:gd name="connsiteY8" fmla="*/ 240597 h 24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91" h="241176">
                  <a:moveTo>
                    <a:pt x="270891" y="240597"/>
                  </a:moveTo>
                  <a:cubicBezTo>
                    <a:pt x="270891" y="240597"/>
                    <a:pt x="197834" y="87816"/>
                    <a:pt x="209645" y="12568"/>
                  </a:cubicBezTo>
                  <a:cubicBezTo>
                    <a:pt x="209645" y="12568"/>
                    <a:pt x="143637" y="-4291"/>
                    <a:pt x="100584" y="1043"/>
                  </a:cubicBezTo>
                  <a:cubicBezTo>
                    <a:pt x="87821" y="2662"/>
                    <a:pt x="77153" y="6091"/>
                    <a:pt x="70676" y="12568"/>
                  </a:cubicBezTo>
                  <a:cubicBezTo>
                    <a:pt x="70676" y="12568"/>
                    <a:pt x="28861" y="220023"/>
                    <a:pt x="0" y="236501"/>
                  </a:cubicBezTo>
                  <a:cubicBezTo>
                    <a:pt x="0" y="236501"/>
                    <a:pt x="44863" y="250598"/>
                    <a:pt x="70199" y="229834"/>
                  </a:cubicBezTo>
                  <a:cubicBezTo>
                    <a:pt x="70199" y="229834"/>
                    <a:pt x="120015" y="250503"/>
                    <a:pt x="162687" y="233739"/>
                  </a:cubicBezTo>
                  <a:cubicBezTo>
                    <a:pt x="162687" y="233739"/>
                    <a:pt x="176879" y="223357"/>
                    <a:pt x="218313" y="237644"/>
                  </a:cubicBezTo>
                  <a:lnTo>
                    <a:pt x="270891" y="240597"/>
                  </a:lnTo>
                  <a:close/>
                </a:path>
              </a:pathLst>
            </a:custGeom>
            <a:noFill/>
            <a:ln w="1905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6" name="Freeform: Shape 65">
              <a:extLst>
                <a:ext uri="{FF2B5EF4-FFF2-40B4-BE49-F238E27FC236}">
                  <a16:creationId xmlns:a16="http://schemas.microsoft.com/office/drawing/2014/main" id="{34C5EF1E-D237-3CAF-FD83-A9A21C33B441}"/>
                </a:ext>
              </a:extLst>
            </p:cNvPr>
            <p:cNvSpPr/>
            <p:nvPr/>
          </p:nvSpPr>
          <p:spPr>
            <a:xfrm>
              <a:off x="6031801" y="3104578"/>
              <a:ext cx="35819" cy="219265"/>
            </a:xfrm>
            <a:custGeom>
              <a:avLst/>
              <a:gdLst>
                <a:gd name="connsiteX0" fmla="*/ 0 w 35819"/>
                <a:gd name="connsiteY0" fmla="*/ 219265 h 219265"/>
                <a:gd name="connsiteX1" fmla="*/ 32956 w 35819"/>
                <a:gd name="connsiteY1" fmla="*/ 0 h 219265"/>
              </a:gdLst>
              <a:ahLst/>
              <a:cxnLst>
                <a:cxn ang="0">
                  <a:pos x="connsiteX0" y="connsiteY0"/>
                </a:cxn>
                <a:cxn ang="0">
                  <a:pos x="connsiteX1" y="connsiteY1"/>
                </a:cxn>
              </a:cxnLst>
              <a:rect l="l" t="t" r="r" b="b"/>
              <a:pathLst>
                <a:path w="35819" h="219265">
                  <a:moveTo>
                    <a:pt x="0" y="219265"/>
                  </a:moveTo>
                  <a:cubicBezTo>
                    <a:pt x="0" y="219265"/>
                    <a:pt x="47816" y="9716"/>
                    <a:pt x="32956" y="0"/>
                  </a:cubicBezTo>
                </a:path>
              </a:pathLst>
            </a:custGeom>
            <a:noFill/>
            <a:ln w="19050" cap="flat">
              <a:solidFill>
                <a:srgbClr val="1C75B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7" name="Freeform: Shape 66">
              <a:extLst>
                <a:ext uri="{FF2B5EF4-FFF2-40B4-BE49-F238E27FC236}">
                  <a16:creationId xmlns:a16="http://schemas.microsoft.com/office/drawing/2014/main" id="{C3E3757D-66FE-CEAD-5229-8654F811C5C0}"/>
                </a:ext>
              </a:extLst>
            </p:cNvPr>
            <p:cNvSpPr/>
            <p:nvPr/>
          </p:nvSpPr>
          <p:spPr>
            <a:xfrm>
              <a:off x="6123815" y="3104006"/>
              <a:ext cx="23047" cy="219836"/>
            </a:xfrm>
            <a:custGeom>
              <a:avLst/>
              <a:gdLst>
                <a:gd name="connsiteX0" fmla="*/ 23047 w 23047"/>
                <a:gd name="connsiteY0" fmla="*/ 219837 h 219836"/>
                <a:gd name="connsiteX1" fmla="*/ 1711 w 23047"/>
                <a:gd name="connsiteY1" fmla="*/ 0 h 219836"/>
              </a:gdLst>
              <a:ahLst/>
              <a:cxnLst>
                <a:cxn ang="0">
                  <a:pos x="connsiteX0" y="connsiteY0"/>
                </a:cxn>
                <a:cxn ang="0">
                  <a:pos x="connsiteX1" y="connsiteY1"/>
                </a:cxn>
              </a:cxnLst>
              <a:rect l="l" t="t" r="r" b="b"/>
              <a:pathLst>
                <a:path w="23047" h="219836">
                  <a:moveTo>
                    <a:pt x="23047" y="219837"/>
                  </a:moveTo>
                  <a:cubicBezTo>
                    <a:pt x="23047" y="219837"/>
                    <a:pt x="-7433" y="14192"/>
                    <a:pt x="1711" y="0"/>
                  </a:cubicBezTo>
                </a:path>
              </a:pathLst>
            </a:custGeom>
            <a:noFill/>
            <a:ln w="19050" cap="flat">
              <a:solidFill>
                <a:srgbClr val="1C75B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8" name="Freeform: Shape 67">
              <a:extLst>
                <a:ext uri="{FF2B5EF4-FFF2-40B4-BE49-F238E27FC236}">
                  <a16:creationId xmlns:a16="http://schemas.microsoft.com/office/drawing/2014/main" id="{E739C44C-3041-53D7-B180-EDC213678F0A}"/>
                </a:ext>
              </a:extLst>
            </p:cNvPr>
            <p:cNvSpPr/>
            <p:nvPr/>
          </p:nvSpPr>
          <p:spPr>
            <a:xfrm>
              <a:off x="5904476" y="3541204"/>
              <a:ext cx="94367" cy="224313"/>
            </a:xfrm>
            <a:custGeom>
              <a:avLst/>
              <a:gdLst>
                <a:gd name="connsiteX0" fmla="*/ 94368 w 94367"/>
                <a:gd name="connsiteY0" fmla="*/ 23241 h 224313"/>
                <a:gd name="connsiteX1" fmla="*/ 76175 w 94367"/>
                <a:gd name="connsiteY1" fmla="*/ 0 h 224313"/>
                <a:gd name="connsiteX2" fmla="*/ 18358 w 94367"/>
                <a:gd name="connsiteY2" fmla="*/ 0 h 224313"/>
                <a:gd name="connsiteX3" fmla="*/ 165 w 94367"/>
                <a:gd name="connsiteY3" fmla="*/ 23241 h 224313"/>
                <a:gd name="connsiteX4" fmla="*/ 26169 w 94367"/>
                <a:gd name="connsiteY4" fmla="*/ 68294 h 224313"/>
                <a:gd name="connsiteX5" fmla="*/ 43599 w 94367"/>
                <a:gd name="connsiteY5" fmla="*/ 97346 h 224313"/>
                <a:gd name="connsiteX6" fmla="*/ 41885 w 94367"/>
                <a:gd name="connsiteY6" fmla="*/ 121539 h 224313"/>
                <a:gd name="connsiteX7" fmla="*/ 37694 w 94367"/>
                <a:gd name="connsiteY7" fmla="*/ 137541 h 224313"/>
                <a:gd name="connsiteX8" fmla="*/ 36170 w 94367"/>
                <a:gd name="connsiteY8" fmla="*/ 174308 h 224313"/>
                <a:gd name="connsiteX9" fmla="*/ 39027 w 94367"/>
                <a:gd name="connsiteY9" fmla="*/ 180308 h 224313"/>
                <a:gd name="connsiteX10" fmla="*/ 42266 w 94367"/>
                <a:gd name="connsiteY10" fmla="*/ 217742 h 224313"/>
                <a:gd name="connsiteX11" fmla="*/ 51886 w 94367"/>
                <a:gd name="connsiteY11" fmla="*/ 224314 h 224313"/>
                <a:gd name="connsiteX12" fmla="*/ 48267 w 94367"/>
                <a:gd name="connsiteY12" fmla="*/ 172784 h 224313"/>
                <a:gd name="connsiteX13" fmla="*/ 45600 w 94367"/>
                <a:gd name="connsiteY13" fmla="*/ 167259 h 224313"/>
                <a:gd name="connsiteX14" fmla="*/ 47886 w 94367"/>
                <a:gd name="connsiteY14" fmla="*/ 142208 h 224313"/>
                <a:gd name="connsiteX15" fmla="*/ 52362 w 94367"/>
                <a:gd name="connsiteY15" fmla="*/ 125158 h 224313"/>
                <a:gd name="connsiteX16" fmla="*/ 54172 w 94367"/>
                <a:gd name="connsiteY16" fmla="*/ 92583 h 224313"/>
                <a:gd name="connsiteX17" fmla="*/ 70555 w 94367"/>
                <a:gd name="connsiteY17" fmla="*/ 67342 h 224313"/>
                <a:gd name="connsiteX18" fmla="*/ 94368 w 94367"/>
                <a:gd name="connsiteY18" fmla="*/ 23241 h 22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67" h="224313">
                  <a:moveTo>
                    <a:pt x="94368" y="23241"/>
                  </a:moveTo>
                  <a:cubicBezTo>
                    <a:pt x="94368" y="10478"/>
                    <a:pt x="86176" y="0"/>
                    <a:pt x="76175" y="0"/>
                  </a:cubicBezTo>
                  <a:lnTo>
                    <a:pt x="18358" y="0"/>
                  </a:lnTo>
                  <a:cubicBezTo>
                    <a:pt x="8357" y="0"/>
                    <a:pt x="165" y="10478"/>
                    <a:pt x="165" y="23241"/>
                  </a:cubicBezTo>
                  <a:cubicBezTo>
                    <a:pt x="-1644" y="28289"/>
                    <a:pt x="11691" y="49054"/>
                    <a:pt x="26169" y="68294"/>
                  </a:cubicBezTo>
                  <a:lnTo>
                    <a:pt x="43599" y="97346"/>
                  </a:lnTo>
                  <a:cubicBezTo>
                    <a:pt x="43980" y="104013"/>
                    <a:pt x="43885" y="112490"/>
                    <a:pt x="41885" y="121539"/>
                  </a:cubicBezTo>
                  <a:cubicBezTo>
                    <a:pt x="40551" y="127540"/>
                    <a:pt x="39027" y="132779"/>
                    <a:pt x="37694" y="137541"/>
                  </a:cubicBezTo>
                  <a:cubicBezTo>
                    <a:pt x="33884" y="150686"/>
                    <a:pt x="30645" y="162020"/>
                    <a:pt x="36170" y="174308"/>
                  </a:cubicBezTo>
                  <a:cubicBezTo>
                    <a:pt x="37027" y="176308"/>
                    <a:pt x="38075" y="178308"/>
                    <a:pt x="39027" y="180308"/>
                  </a:cubicBezTo>
                  <a:cubicBezTo>
                    <a:pt x="44552" y="191452"/>
                    <a:pt x="49314" y="201073"/>
                    <a:pt x="42266" y="217742"/>
                  </a:cubicBezTo>
                  <a:lnTo>
                    <a:pt x="51886" y="224314"/>
                  </a:lnTo>
                  <a:cubicBezTo>
                    <a:pt x="61887" y="200406"/>
                    <a:pt x="53982" y="184404"/>
                    <a:pt x="48267" y="172784"/>
                  </a:cubicBezTo>
                  <a:cubicBezTo>
                    <a:pt x="47314" y="170974"/>
                    <a:pt x="46457" y="169069"/>
                    <a:pt x="45600" y="167259"/>
                  </a:cubicBezTo>
                  <a:cubicBezTo>
                    <a:pt x="42742" y="160877"/>
                    <a:pt x="44361" y="154591"/>
                    <a:pt x="47886" y="142208"/>
                  </a:cubicBezTo>
                  <a:cubicBezTo>
                    <a:pt x="49314" y="137160"/>
                    <a:pt x="50934" y="131540"/>
                    <a:pt x="52362" y="125158"/>
                  </a:cubicBezTo>
                  <a:cubicBezTo>
                    <a:pt x="55125" y="112490"/>
                    <a:pt x="54934" y="100870"/>
                    <a:pt x="54172" y="92583"/>
                  </a:cubicBezTo>
                  <a:lnTo>
                    <a:pt x="70555" y="67342"/>
                  </a:lnTo>
                  <a:cubicBezTo>
                    <a:pt x="81033" y="51721"/>
                    <a:pt x="94368" y="36005"/>
                    <a:pt x="94368" y="23241"/>
                  </a:cubicBezTo>
                  <a:close/>
                </a:path>
              </a:pathLst>
            </a:custGeom>
            <a:gradFill flip="none" rotWithShape="1">
              <a:gsLst>
                <a:gs pos="33000">
                  <a:schemeClr val="tx1">
                    <a:lumMod val="50000"/>
                    <a:lumOff val="50000"/>
                  </a:schemeClr>
                </a:gs>
                <a:gs pos="76000">
                  <a:srgbClr val="6D6E71">
                    <a:tint val="44500"/>
                    <a:satMod val="160000"/>
                  </a:srgbClr>
                </a:gs>
                <a:gs pos="100000">
                  <a:srgbClr val="6D6E71">
                    <a:tint val="23500"/>
                    <a:satMod val="160000"/>
                  </a:srgbClr>
                </a:gs>
              </a:gsLst>
              <a:lin ang="0" scaled="1"/>
              <a:tileRect/>
            </a:gradFill>
            <a:ln w="9525"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9" name="Freeform: Shape 68">
              <a:extLst>
                <a:ext uri="{FF2B5EF4-FFF2-40B4-BE49-F238E27FC236}">
                  <a16:creationId xmlns:a16="http://schemas.microsoft.com/office/drawing/2014/main" id="{CE6B9280-0A8F-4114-7611-522C9F74A824}"/>
                </a:ext>
              </a:extLst>
            </p:cNvPr>
            <p:cNvSpPr/>
            <p:nvPr/>
          </p:nvSpPr>
          <p:spPr>
            <a:xfrm>
              <a:off x="5990487" y="3537965"/>
              <a:ext cx="94367" cy="224409"/>
            </a:xfrm>
            <a:custGeom>
              <a:avLst/>
              <a:gdLst>
                <a:gd name="connsiteX0" fmla="*/ 94368 w 94367"/>
                <a:gd name="connsiteY0" fmla="*/ 23241 h 224409"/>
                <a:gd name="connsiteX1" fmla="*/ 76175 w 94367"/>
                <a:gd name="connsiteY1" fmla="*/ 0 h 224409"/>
                <a:gd name="connsiteX2" fmla="*/ 18358 w 94367"/>
                <a:gd name="connsiteY2" fmla="*/ 0 h 224409"/>
                <a:gd name="connsiteX3" fmla="*/ 165 w 94367"/>
                <a:gd name="connsiteY3" fmla="*/ 23241 h 224409"/>
                <a:gd name="connsiteX4" fmla="*/ 26169 w 94367"/>
                <a:gd name="connsiteY4" fmla="*/ 68294 h 224409"/>
                <a:gd name="connsiteX5" fmla="*/ 43599 w 94367"/>
                <a:gd name="connsiteY5" fmla="*/ 97346 h 224409"/>
                <a:gd name="connsiteX6" fmla="*/ 41885 w 94367"/>
                <a:gd name="connsiteY6" fmla="*/ 121444 h 224409"/>
                <a:gd name="connsiteX7" fmla="*/ 37694 w 94367"/>
                <a:gd name="connsiteY7" fmla="*/ 137446 h 224409"/>
                <a:gd name="connsiteX8" fmla="*/ 36170 w 94367"/>
                <a:gd name="connsiteY8" fmla="*/ 174212 h 224409"/>
                <a:gd name="connsiteX9" fmla="*/ 39027 w 94367"/>
                <a:gd name="connsiteY9" fmla="*/ 180213 h 224409"/>
                <a:gd name="connsiteX10" fmla="*/ 42266 w 94367"/>
                <a:gd name="connsiteY10" fmla="*/ 217646 h 224409"/>
                <a:gd name="connsiteX11" fmla="*/ 51981 w 94367"/>
                <a:gd name="connsiteY11" fmla="*/ 224409 h 224409"/>
                <a:gd name="connsiteX12" fmla="*/ 48362 w 94367"/>
                <a:gd name="connsiteY12" fmla="*/ 172879 h 224409"/>
                <a:gd name="connsiteX13" fmla="*/ 45695 w 94367"/>
                <a:gd name="connsiteY13" fmla="*/ 167354 h 224409"/>
                <a:gd name="connsiteX14" fmla="*/ 47981 w 94367"/>
                <a:gd name="connsiteY14" fmla="*/ 142304 h 224409"/>
                <a:gd name="connsiteX15" fmla="*/ 52458 w 94367"/>
                <a:gd name="connsiteY15" fmla="*/ 125254 h 224409"/>
                <a:gd name="connsiteX16" fmla="*/ 54267 w 94367"/>
                <a:gd name="connsiteY16" fmla="*/ 92678 h 224409"/>
                <a:gd name="connsiteX17" fmla="*/ 70650 w 94367"/>
                <a:gd name="connsiteY17" fmla="*/ 67437 h 224409"/>
                <a:gd name="connsiteX18" fmla="*/ 94368 w 94367"/>
                <a:gd name="connsiteY18" fmla="*/ 23241 h 22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67" h="224409">
                  <a:moveTo>
                    <a:pt x="94368" y="23241"/>
                  </a:moveTo>
                  <a:cubicBezTo>
                    <a:pt x="94368" y="10478"/>
                    <a:pt x="86176" y="0"/>
                    <a:pt x="76175" y="0"/>
                  </a:cubicBezTo>
                  <a:lnTo>
                    <a:pt x="18358" y="0"/>
                  </a:lnTo>
                  <a:cubicBezTo>
                    <a:pt x="8357" y="0"/>
                    <a:pt x="165" y="10478"/>
                    <a:pt x="165" y="23241"/>
                  </a:cubicBezTo>
                  <a:cubicBezTo>
                    <a:pt x="-1644" y="28289"/>
                    <a:pt x="11691" y="49054"/>
                    <a:pt x="26169" y="68294"/>
                  </a:cubicBezTo>
                  <a:lnTo>
                    <a:pt x="43599" y="97346"/>
                  </a:lnTo>
                  <a:cubicBezTo>
                    <a:pt x="43980" y="103918"/>
                    <a:pt x="43885" y="112395"/>
                    <a:pt x="41885" y="121444"/>
                  </a:cubicBezTo>
                  <a:cubicBezTo>
                    <a:pt x="40551" y="127445"/>
                    <a:pt x="39027" y="132683"/>
                    <a:pt x="37694" y="137446"/>
                  </a:cubicBezTo>
                  <a:cubicBezTo>
                    <a:pt x="33884" y="150590"/>
                    <a:pt x="30645" y="161925"/>
                    <a:pt x="36170" y="174212"/>
                  </a:cubicBezTo>
                  <a:cubicBezTo>
                    <a:pt x="37027" y="176213"/>
                    <a:pt x="38075" y="178213"/>
                    <a:pt x="39027" y="180213"/>
                  </a:cubicBezTo>
                  <a:cubicBezTo>
                    <a:pt x="44552" y="191357"/>
                    <a:pt x="49314" y="200978"/>
                    <a:pt x="42266" y="217646"/>
                  </a:cubicBezTo>
                  <a:lnTo>
                    <a:pt x="51981" y="224409"/>
                  </a:lnTo>
                  <a:cubicBezTo>
                    <a:pt x="61983" y="200501"/>
                    <a:pt x="54077" y="184499"/>
                    <a:pt x="48362" y="172879"/>
                  </a:cubicBezTo>
                  <a:cubicBezTo>
                    <a:pt x="47409" y="171069"/>
                    <a:pt x="46552" y="169164"/>
                    <a:pt x="45695" y="167354"/>
                  </a:cubicBezTo>
                  <a:cubicBezTo>
                    <a:pt x="42837" y="160973"/>
                    <a:pt x="44457" y="154686"/>
                    <a:pt x="47981" y="142304"/>
                  </a:cubicBezTo>
                  <a:cubicBezTo>
                    <a:pt x="49410" y="137255"/>
                    <a:pt x="51029" y="131636"/>
                    <a:pt x="52458" y="125254"/>
                  </a:cubicBezTo>
                  <a:cubicBezTo>
                    <a:pt x="55220" y="112586"/>
                    <a:pt x="55029" y="100965"/>
                    <a:pt x="54267" y="92678"/>
                  </a:cubicBezTo>
                  <a:lnTo>
                    <a:pt x="70650" y="67437"/>
                  </a:lnTo>
                  <a:cubicBezTo>
                    <a:pt x="81033" y="51721"/>
                    <a:pt x="94368" y="36005"/>
                    <a:pt x="94368" y="23241"/>
                  </a:cubicBezTo>
                  <a:close/>
                </a:path>
              </a:pathLst>
            </a:custGeom>
            <a:gradFill flip="none" rotWithShape="1">
              <a:gsLst>
                <a:gs pos="33000">
                  <a:schemeClr val="tx1">
                    <a:lumMod val="50000"/>
                    <a:lumOff val="50000"/>
                  </a:schemeClr>
                </a:gs>
                <a:gs pos="76000">
                  <a:srgbClr val="6D6E71">
                    <a:tint val="44500"/>
                    <a:satMod val="160000"/>
                  </a:srgbClr>
                </a:gs>
                <a:gs pos="100000">
                  <a:srgbClr val="6D6E71">
                    <a:tint val="23500"/>
                    <a:satMod val="160000"/>
                  </a:srgbClr>
                </a:gs>
              </a:gsLst>
              <a:lin ang="0" scaled="1"/>
              <a:tileRect/>
            </a:gradFill>
            <a:ln w="9525"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0" name="Freeform: Shape 69">
              <a:extLst>
                <a:ext uri="{FF2B5EF4-FFF2-40B4-BE49-F238E27FC236}">
                  <a16:creationId xmlns:a16="http://schemas.microsoft.com/office/drawing/2014/main" id="{D1E1347E-26ED-2B4E-91F8-AA355AB92362}"/>
                </a:ext>
              </a:extLst>
            </p:cNvPr>
            <p:cNvSpPr/>
            <p:nvPr/>
          </p:nvSpPr>
          <p:spPr>
            <a:xfrm>
              <a:off x="6087452" y="3537965"/>
              <a:ext cx="94367" cy="224409"/>
            </a:xfrm>
            <a:custGeom>
              <a:avLst/>
              <a:gdLst>
                <a:gd name="connsiteX0" fmla="*/ 94368 w 94367"/>
                <a:gd name="connsiteY0" fmla="*/ 23241 h 224409"/>
                <a:gd name="connsiteX1" fmla="*/ 76175 w 94367"/>
                <a:gd name="connsiteY1" fmla="*/ 0 h 224409"/>
                <a:gd name="connsiteX2" fmla="*/ 18358 w 94367"/>
                <a:gd name="connsiteY2" fmla="*/ 0 h 224409"/>
                <a:gd name="connsiteX3" fmla="*/ 165 w 94367"/>
                <a:gd name="connsiteY3" fmla="*/ 23241 h 224409"/>
                <a:gd name="connsiteX4" fmla="*/ 26169 w 94367"/>
                <a:gd name="connsiteY4" fmla="*/ 68294 h 224409"/>
                <a:gd name="connsiteX5" fmla="*/ 43695 w 94367"/>
                <a:gd name="connsiteY5" fmla="*/ 97346 h 224409"/>
                <a:gd name="connsiteX6" fmla="*/ 41980 w 94367"/>
                <a:gd name="connsiteY6" fmla="*/ 121444 h 224409"/>
                <a:gd name="connsiteX7" fmla="*/ 37789 w 94367"/>
                <a:gd name="connsiteY7" fmla="*/ 137446 h 224409"/>
                <a:gd name="connsiteX8" fmla="*/ 36265 w 94367"/>
                <a:gd name="connsiteY8" fmla="*/ 174212 h 224409"/>
                <a:gd name="connsiteX9" fmla="*/ 39123 w 94367"/>
                <a:gd name="connsiteY9" fmla="*/ 180213 h 224409"/>
                <a:gd name="connsiteX10" fmla="*/ 42361 w 94367"/>
                <a:gd name="connsiteY10" fmla="*/ 217646 h 224409"/>
                <a:gd name="connsiteX11" fmla="*/ 51981 w 94367"/>
                <a:gd name="connsiteY11" fmla="*/ 224409 h 224409"/>
                <a:gd name="connsiteX12" fmla="*/ 48362 w 94367"/>
                <a:gd name="connsiteY12" fmla="*/ 172879 h 224409"/>
                <a:gd name="connsiteX13" fmla="*/ 45695 w 94367"/>
                <a:gd name="connsiteY13" fmla="*/ 167354 h 224409"/>
                <a:gd name="connsiteX14" fmla="*/ 47981 w 94367"/>
                <a:gd name="connsiteY14" fmla="*/ 142304 h 224409"/>
                <a:gd name="connsiteX15" fmla="*/ 52458 w 94367"/>
                <a:gd name="connsiteY15" fmla="*/ 125254 h 224409"/>
                <a:gd name="connsiteX16" fmla="*/ 54267 w 94367"/>
                <a:gd name="connsiteY16" fmla="*/ 92678 h 224409"/>
                <a:gd name="connsiteX17" fmla="*/ 70650 w 94367"/>
                <a:gd name="connsiteY17" fmla="*/ 67437 h 224409"/>
                <a:gd name="connsiteX18" fmla="*/ 94368 w 94367"/>
                <a:gd name="connsiteY18" fmla="*/ 23241 h 22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67" h="224409">
                  <a:moveTo>
                    <a:pt x="94368" y="23241"/>
                  </a:moveTo>
                  <a:cubicBezTo>
                    <a:pt x="94368" y="10478"/>
                    <a:pt x="86176" y="0"/>
                    <a:pt x="76175" y="0"/>
                  </a:cubicBezTo>
                  <a:lnTo>
                    <a:pt x="18358" y="0"/>
                  </a:lnTo>
                  <a:cubicBezTo>
                    <a:pt x="8357" y="0"/>
                    <a:pt x="165" y="10478"/>
                    <a:pt x="165" y="23241"/>
                  </a:cubicBezTo>
                  <a:cubicBezTo>
                    <a:pt x="-1644" y="28289"/>
                    <a:pt x="11691" y="49054"/>
                    <a:pt x="26169" y="68294"/>
                  </a:cubicBezTo>
                  <a:lnTo>
                    <a:pt x="43695" y="97346"/>
                  </a:lnTo>
                  <a:cubicBezTo>
                    <a:pt x="44076" y="103918"/>
                    <a:pt x="43980" y="112395"/>
                    <a:pt x="41980" y="121444"/>
                  </a:cubicBezTo>
                  <a:cubicBezTo>
                    <a:pt x="40647" y="127445"/>
                    <a:pt x="39123" y="132683"/>
                    <a:pt x="37789" y="137446"/>
                  </a:cubicBezTo>
                  <a:cubicBezTo>
                    <a:pt x="33979" y="150590"/>
                    <a:pt x="30741" y="161925"/>
                    <a:pt x="36265" y="174212"/>
                  </a:cubicBezTo>
                  <a:cubicBezTo>
                    <a:pt x="37122" y="176213"/>
                    <a:pt x="38170" y="178213"/>
                    <a:pt x="39123" y="180213"/>
                  </a:cubicBezTo>
                  <a:cubicBezTo>
                    <a:pt x="44647" y="191357"/>
                    <a:pt x="49410" y="200978"/>
                    <a:pt x="42361" y="217646"/>
                  </a:cubicBezTo>
                  <a:lnTo>
                    <a:pt x="51981" y="224409"/>
                  </a:lnTo>
                  <a:cubicBezTo>
                    <a:pt x="61983" y="200501"/>
                    <a:pt x="54077" y="184499"/>
                    <a:pt x="48362" y="172879"/>
                  </a:cubicBezTo>
                  <a:cubicBezTo>
                    <a:pt x="47409" y="171069"/>
                    <a:pt x="46552" y="169164"/>
                    <a:pt x="45695" y="167354"/>
                  </a:cubicBezTo>
                  <a:cubicBezTo>
                    <a:pt x="42837" y="160973"/>
                    <a:pt x="44457" y="154686"/>
                    <a:pt x="47981" y="142304"/>
                  </a:cubicBezTo>
                  <a:cubicBezTo>
                    <a:pt x="49410" y="137255"/>
                    <a:pt x="51029" y="131636"/>
                    <a:pt x="52458" y="125254"/>
                  </a:cubicBezTo>
                  <a:cubicBezTo>
                    <a:pt x="55220" y="112586"/>
                    <a:pt x="55029" y="100965"/>
                    <a:pt x="54267" y="92678"/>
                  </a:cubicBezTo>
                  <a:lnTo>
                    <a:pt x="70650" y="67437"/>
                  </a:lnTo>
                  <a:cubicBezTo>
                    <a:pt x="81033" y="51721"/>
                    <a:pt x="94368" y="36005"/>
                    <a:pt x="94368" y="23241"/>
                  </a:cubicBezTo>
                  <a:close/>
                </a:path>
              </a:pathLst>
            </a:custGeom>
            <a:gradFill flip="none" rotWithShape="1">
              <a:gsLst>
                <a:gs pos="33000">
                  <a:schemeClr val="tx1">
                    <a:lumMod val="50000"/>
                    <a:lumOff val="50000"/>
                  </a:schemeClr>
                </a:gs>
                <a:gs pos="76000">
                  <a:srgbClr val="6D6E71">
                    <a:tint val="44500"/>
                    <a:satMod val="160000"/>
                  </a:srgbClr>
                </a:gs>
                <a:gs pos="100000">
                  <a:srgbClr val="6D6E71">
                    <a:tint val="23500"/>
                    <a:satMod val="160000"/>
                  </a:srgbClr>
                </a:gs>
              </a:gsLst>
              <a:lin ang="0" scaled="1"/>
              <a:tileRect/>
            </a:gradFill>
            <a:ln w="9525"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1" name="Freeform: Shape 70">
              <a:extLst>
                <a:ext uri="{FF2B5EF4-FFF2-40B4-BE49-F238E27FC236}">
                  <a16:creationId xmlns:a16="http://schemas.microsoft.com/office/drawing/2014/main" id="{A6D1B788-AFEF-77E5-1A6D-D1064C7DA138}"/>
                </a:ext>
              </a:extLst>
            </p:cNvPr>
            <p:cNvSpPr/>
            <p:nvPr/>
          </p:nvSpPr>
          <p:spPr>
            <a:xfrm>
              <a:off x="6183845" y="3538632"/>
              <a:ext cx="94367" cy="224218"/>
            </a:xfrm>
            <a:custGeom>
              <a:avLst/>
              <a:gdLst>
                <a:gd name="connsiteX0" fmla="*/ 94368 w 94367"/>
                <a:gd name="connsiteY0" fmla="*/ 23241 h 224218"/>
                <a:gd name="connsiteX1" fmla="*/ 76175 w 94367"/>
                <a:gd name="connsiteY1" fmla="*/ 0 h 224218"/>
                <a:gd name="connsiteX2" fmla="*/ 18358 w 94367"/>
                <a:gd name="connsiteY2" fmla="*/ 0 h 224218"/>
                <a:gd name="connsiteX3" fmla="*/ 165 w 94367"/>
                <a:gd name="connsiteY3" fmla="*/ 23241 h 224218"/>
                <a:gd name="connsiteX4" fmla="*/ 26169 w 94367"/>
                <a:gd name="connsiteY4" fmla="*/ 68294 h 224218"/>
                <a:gd name="connsiteX5" fmla="*/ 43695 w 94367"/>
                <a:gd name="connsiteY5" fmla="*/ 97346 h 224218"/>
                <a:gd name="connsiteX6" fmla="*/ 41980 w 94367"/>
                <a:gd name="connsiteY6" fmla="*/ 121444 h 224218"/>
                <a:gd name="connsiteX7" fmla="*/ 37789 w 94367"/>
                <a:gd name="connsiteY7" fmla="*/ 137446 h 224218"/>
                <a:gd name="connsiteX8" fmla="*/ 36265 w 94367"/>
                <a:gd name="connsiteY8" fmla="*/ 174212 h 224218"/>
                <a:gd name="connsiteX9" fmla="*/ 39123 w 94367"/>
                <a:gd name="connsiteY9" fmla="*/ 180213 h 224218"/>
                <a:gd name="connsiteX10" fmla="*/ 42361 w 94367"/>
                <a:gd name="connsiteY10" fmla="*/ 217646 h 224218"/>
                <a:gd name="connsiteX11" fmla="*/ 51981 w 94367"/>
                <a:gd name="connsiteY11" fmla="*/ 224219 h 224218"/>
                <a:gd name="connsiteX12" fmla="*/ 48362 w 94367"/>
                <a:gd name="connsiteY12" fmla="*/ 172688 h 224218"/>
                <a:gd name="connsiteX13" fmla="*/ 45695 w 94367"/>
                <a:gd name="connsiteY13" fmla="*/ 167164 h 224218"/>
                <a:gd name="connsiteX14" fmla="*/ 47981 w 94367"/>
                <a:gd name="connsiteY14" fmla="*/ 142113 h 224218"/>
                <a:gd name="connsiteX15" fmla="*/ 52458 w 94367"/>
                <a:gd name="connsiteY15" fmla="*/ 125063 h 224218"/>
                <a:gd name="connsiteX16" fmla="*/ 54267 w 94367"/>
                <a:gd name="connsiteY16" fmla="*/ 92488 h 224218"/>
                <a:gd name="connsiteX17" fmla="*/ 70650 w 94367"/>
                <a:gd name="connsiteY17" fmla="*/ 67247 h 224218"/>
                <a:gd name="connsiteX18" fmla="*/ 94368 w 94367"/>
                <a:gd name="connsiteY18" fmla="*/ 23241 h 22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67" h="224218">
                  <a:moveTo>
                    <a:pt x="94368" y="23241"/>
                  </a:moveTo>
                  <a:cubicBezTo>
                    <a:pt x="94368" y="10478"/>
                    <a:pt x="86176" y="0"/>
                    <a:pt x="76175" y="0"/>
                  </a:cubicBezTo>
                  <a:lnTo>
                    <a:pt x="18358" y="0"/>
                  </a:lnTo>
                  <a:cubicBezTo>
                    <a:pt x="8357" y="0"/>
                    <a:pt x="165" y="10478"/>
                    <a:pt x="165" y="23241"/>
                  </a:cubicBezTo>
                  <a:cubicBezTo>
                    <a:pt x="-1644" y="28289"/>
                    <a:pt x="11691" y="49054"/>
                    <a:pt x="26169" y="68294"/>
                  </a:cubicBezTo>
                  <a:lnTo>
                    <a:pt x="43695" y="97346"/>
                  </a:lnTo>
                  <a:cubicBezTo>
                    <a:pt x="44076" y="103918"/>
                    <a:pt x="43980" y="112395"/>
                    <a:pt x="41980" y="121444"/>
                  </a:cubicBezTo>
                  <a:cubicBezTo>
                    <a:pt x="40647" y="127445"/>
                    <a:pt x="39123" y="132683"/>
                    <a:pt x="37789" y="137446"/>
                  </a:cubicBezTo>
                  <a:cubicBezTo>
                    <a:pt x="33979" y="150590"/>
                    <a:pt x="30741" y="161925"/>
                    <a:pt x="36265" y="174212"/>
                  </a:cubicBezTo>
                  <a:cubicBezTo>
                    <a:pt x="37122" y="176213"/>
                    <a:pt x="38170" y="178213"/>
                    <a:pt x="39123" y="180213"/>
                  </a:cubicBezTo>
                  <a:cubicBezTo>
                    <a:pt x="44647" y="191357"/>
                    <a:pt x="49410" y="200978"/>
                    <a:pt x="42361" y="217646"/>
                  </a:cubicBezTo>
                  <a:lnTo>
                    <a:pt x="51981" y="224219"/>
                  </a:lnTo>
                  <a:cubicBezTo>
                    <a:pt x="61983" y="200311"/>
                    <a:pt x="54077" y="184309"/>
                    <a:pt x="48362" y="172688"/>
                  </a:cubicBezTo>
                  <a:cubicBezTo>
                    <a:pt x="47409" y="170878"/>
                    <a:pt x="46552" y="168974"/>
                    <a:pt x="45695" y="167164"/>
                  </a:cubicBezTo>
                  <a:cubicBezTo>
                    <a:pt x="42837" y="160782"/>
                    <a:pt x="44457" y="154496"/>
                    <a:pt x="47981" y="142113"/>
                  </a:cubicBezTo>
                  <a:cubicBezTo>
                    <a:pt x="49410" y="137065"/>
                    <a:pt x="51029" y="131445"/>
                    <a:pt x="52458" y="125063"/>
                  </a:cubicBezTo>
                  <a:cubicBezTo>
                    <a:pt x="55220" y="112395"/>
                    <a:pt x="55029" y="100775"/>
                    <a:pt x="54267" y="92488"/>
                  </a:cubicBezTo>
                  <a:lnTo>
                    <a:pt x="70650" y="67247"/>
                  </a:lnTo>
                  <a:cubicBezTo>
                    <a:pt x="81033" y="51721"/>
                    <a:pt x="94368" y="36005"/>
                    <a:pt x="94368" y="23241"/>
                  </a:cubicBezTo>
                  <a:close/>
                </a:path>
              </a:pathLst>
            </a:custGeom>
            <a:gradFill flip="none" rotWithShape="1">
              <a:gsLst>
                <a:gs pos="33000">
                  <a:schemeClr val="tx1">
                    <a:lumMod val="50000"/>
                    <a:lumOff val="50000"/>
                  </a:schemeClr>
                </a:gs>
                <a:gs pos="76000">
                  <a:srgbClr val="6D6E71">
                    <a:tint val="44500"/>
                    <a:satMod val="160000"/>
                  </a:srgbClr>
                </a:gs>
                <a:gs pos="100000">
                  <a:srgbClr val="6D6E71">
                    <a:tint val="23500"/>
                    <a:satMod val="160000"/>
                  </a:srgbClr>
                </a:gs>
              </a:gsLst>
              <a:lin ang="0" scaled="1"/>
              <a:tileRect/>
            </a:gradFill>
            <a:ln w="9525"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91" name="Group 90">
            <a:extLst>
              <a:ext uri="{FF2B5EF4-FFF2-40B4-BE49-F238E27FC236}">
                <a16:creationId xmlns:a16="http://schemas.microsoft.com/office/drawing/2014/main" id="{7A7123EC-A1D5-26DB-0844-D7E65C9D774A}"/>
              </a:ext>
            </a:extLst>
          </p:cNvPr>
          <p:cNvGrpSpPr/>
          <p:nvPr/>
        </p:nvGrpSpPr>
        <p:grpSpPr>
          <a:xfrm rot="18898903">
            <a:off x="2821274" y="3460154"/>
            <a:ext cx="525363" cy="910150"/>
            <a:chOff x="5904476" y="3100392"/>
            <a:chExt cx="383928" cy="665125"/>
          </a:xfrm>
        </p:grpSpPr>
        <p:sp>
          <p:nvSpPr>
            <p:cNvPr id="92" name="Freeform: Shape 91">
              <a:extLst>
                <a:ext uri="{FF2B5EF4-FFF2-40B4-BE49-F238E27FC236}">
                  <a16:creationId xmlns:a16="http://schemas.microsoft.com/office/drawing/2014/main" id="{B228F8AD-68DC-CCA2-8954-F03F98F664F3}"/>
                </a:ext>
              </a:extLst>
            </p:cNvPr>
            <p:cNvSpPr/>
            <p:nvPr/>
          </p:nvSpPr>
          <p:spPr>
            <a:xfrm>
              <a:off x="5905499" y="3348513"/>
              <a:ext cx="83439" cy="185737"/>
            </a:xfrm>
            <a:custGeom>
              <a:avLst/>
              <a:gdLst>
                <a:gd name="connsiteX0" fmla="*/ 41720 w 83439"/>
                <a:gd name="connsiteY0" fmla="*/ 185738 h 185737"/>
                <a:gd name="connsiteX1" fmla="*/ 41720 w 83439"/>
                <a:gd name="connsiteY1" fmla="*/ 185738 h 185737"/>
                <a:gd name="connsiteX2" fmla="*/ 0 w 83439"/>
                <a:gd name="connsiteY2" fmla="*/ 144018 h 185737"/>
                <a:gd name="connsiteX3" fmla="*/ 0 w 83439"/>
                <a:gd name="connsiteY3" fmla="*/ 41720 h 185737"/>
                <a:gd name="connsiteX4" fmla="*/ 41720 w 83439"/>
                <a:gd name="connsiteY4" fmla="*/ 0 h 185737"/>
                <a:gd name="connsiteX5" fmla="*/ 41720 w 83439"/>
                <a:gd name="connsiteY5" fmla="*/ 0 h 185737"/>
                <a:gd name="connsiteX6" fmla="*/ 83439 w 83439"/>
                <a:gd name="connsiteY6" fmla="*/ 41720 h 185737"/>
                <a:gd name="connsiteX7" fmla="*/ 83439 w 83439"/>
                <a:gd name="connsiteY7" fmla="*/ 144018 h 185737"/>
                <a:gd name="connsiteX8" fmla="*/ 41720 w 83439"/>
                <a:gd name="connsiteY8" fmla="*/ 185738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439" h="185737">
                  <a:moveTo>
                    <a:pt x="41720" y="185738"/>
                  </a:moveTo>
                  <a:lnTo>
                    <a:pt x="41720" y="185738"/>
                  </a:lnTo>
                  <a:cubicBezTo>
                    <a:pt x="18764" y="185738"/>
                    <a:pt x="0" y="166973"/>
                    <a:pt x="0" y="144018"/>
                  </a:cubicBezTo>
                  <a:lnTo>
                    <a:pt x="0" y="41720"/>
                  </a:lnTo>
                  <a:cubicBezTo>
                    <a:pt x="0" y="18764"/>
                    <a:pt x="18764" y="0"/>
                    <a:pt x="41720" y="0"/>
                  </a:cubicBezTo>
                  <a:lnTo>
                    <a:pt x="41720" y="0"/>
                  </a:lnTo>
                  <a:cubicBezTo>
                    <a:pt x="64675" y="0"/>
                    <a:pt x="83439" y="18764"/>
                    <a:pt x="83439" y="41720"/>
                  </a:cubicBezTo>
                  <a:lnTo>
                    <a:pt x="83439" y="144018"/>
                  </a:lnTo>
                  <a:cubicBezTo>
                    <a:pt x="83439" y="166973"/>
                    <a:pt x="64675" y="185738"/>
                    <a:pt x="41720" y="185738"/>
                  </a:cubicBezTo>
                  <a:close/>
                </a:path>
              </a:pathLst>
            </a:custGeom>
            <a:gradFill flip="none" rotWithShape="1">
              <a:gsLst>
                <a:gs pos="44000">
                  <a:schemeClr val="accent4"/>
                </a:gs>
                <a:gs pos="100000">
                  <a:schemeClr val="accent4">
                    <a:tint val="23500"/>
                    <a:satMod val="160000"/>
                  </a:schemeClr>
                </a:gs>
              </a:gsLst>
              <a:lin ang="0" scaled="1"/>
              <a:tileRect/>
            </a:gradFill>
            <a:ln w="1905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3" name="Freeform: Shape 92">
              <a:extLst>
                <a:ext uri="{FF2B5EF4-FFF2-40B4-BE49-F238E27FC236}">
                  <a16:creationId xmlns:a16="http://schemas.microsoft.com/office/drawing/2014/main" id="{C9005B90-D197-4786-34FE-E121DC58623D}"/>
                </a:ext>
              </a:extLst>
            </p:cNvPr>
            <p:cNvSpPr/>
            <p:nvPr/>
          </p:nvSpPr>
          <p:spPr>
            <a:xfrm>
              <a:off x="6005321" y="3348513"/>
              <a:ext cx="83439" cy="185737"/>
            </a:xfrm>
            <a:custGeom>
              <a:avLst/>
              <a:gdLst>
                <a:gd name="connsiteX0" fmla="*/ 41720 w 83439"/>
                <a:gd name="connsiteY0" fmla="*/ 185738 h 185737"/>
                <a:gd name="connsiteX1" fmla="*/ 41720 w 83439"/>
                <a:gd name="connsiteY1" fmla="*/ 185738 h 185737"/>
                <a:gd name="connsiteX2" fmla="*/ 0 w 83439"/>
                <a:gd name="connsiteY2" fmla="*/ 144018 h 185737"/>
                <a:gd name="connsiteX3" fmla="*/ 0 w 83439"/>
                <a:gd name="connsiteY3" fmla="*/ 41720 h 185737"/>
                <a:gd name="connsiteX4" fmla="*/ 41720 w 83439"/>
                <a:gd name="connsiteY4" fmla="*/ 0 h 185737"/>
                <a:gd name="connsiteX5" fmla="*/ 41720 w 83439"/>
                <a:gd name="connsiteY5" fmla="*/ 0 h 185737"/>
                <a:gd name="connsiteX6" fmla="*/ 83439 w 83439"/>
                <a:gd name="connsiteY6" fmla="*/ 41720 h 185737"/>
                <a:gd name="connsiteX7" fmla="*/ 83439 w 83439"/>
                <a:gd name="connsiteY7" fmla="*/ 144018 h 185737"/>
                <a:gd name="connsiteX8" fmla="*/ 41720 w 83439"/>
                <a:gd name="connsiteY8" fmla="*/ 185738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439" h="185737">
                  <a:moveTo>
                    <a:pt x="41720" y="185738"/>
                  </a:moveTo>
                  <a:lnTo>
                    <a:pt x="41720" y="185738"/>
                  </a:lnTo>
                  <a:cubicBezTo>
                    <a:pt x="18764" y="185738"/>
                    <a:pt x="0" y="166973"/>
                    <a:pt x="0" y="144018"/>
                  </a:cubicBezTo>
                  <a:lnTo>
                    <a:pt x="0" y="41720"/>
                  </a:lnTo>
                  <a:cubicBezTo>
                    <a:pt x="0" y="18764"/>
                    <a:pt x="18764" y="0"/>
                    <a:pt x="41720" y="0"/>
                  </a:cubicBezTo>
                  <a:lnTo>
                    <a:pt x="41720" y="0"/>
                  </a:lnTo>
                  <a:cubicBezTo>
                    <a:pt x="64675" y="0"/>
                    <a:pt x="83439" y="18764"/>
                    <a:pt x="83439" y="41720"/>
                  </a:cubicBezTo>
                  <a:lnTo>
                    <a:pt x="83439" y="144018"/>
                  </a:lnTo>
                  <a:cubicBezTo>
                    <a:pt x="83344" y="166973"/>
                    <a:pt x="64580" y="185738"/>
                    <a:pt x="41720" y="185738"/>
                  </a:cubicBezTo>
                  <a:close/>
                </a:path>
              </a:pathLst>
            </a:custGeom>
            <a:gradFill flip="none" rotWithShape="1">
              <a:gsLst>
                <a:gs pos="44000">
                  <a:schemeClr val="accent4"/>
                </a:gs>
                <a:gs pos="100000">
                  <a:schemeClr val="accent4">
                    <a:tint val="23500"/>
                    <a:satMod val="160000"/>
                  </a:schemeClr>
                </a:gs>
              </a:gsLst>
              <a:lin ang="0" scaled="1"/>
              <a:tileRect/>
            </a:gradFill>
            <a:ln w="1905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4" name="Freeform: Shape 93">
              <a:extLst>
                <a:ext uri="{FF2B5EF4-FFF2-40B4-BE49-F238E27FC236}">
                  <a16:creationId xmlns:a16="http://schemas.microsoft.com/office/drawing/2014/main" id="{27D42EC8-F419-98F6-E27C-5923097795DD}"/>
                </a:ext>
              </a:extLst>
            </p:cNvPr>
            <p:cNvSpPr/>
            <p:nvPr/>
          </p:nvSpPr>
          <p:spPr>
            <a:xfrm>
              <a:off x="6105143" y="3348513"/>
              <a:ext cx="83439" cy="185737"/>
            </a:xfrm>
            <a:custGeom>
              <a:avLst/>
              <a:gdLst>
                <a:gd name="connsiteX0" fmla="*/ 41720 w 83439"/>
                <a:gd name="connsiteY0" fmla="*/ 185738 h 185737"/>
                <a:gd name="connsiteX1" fmla="*/ 41720 w 83439"/>
                <a:gd name="connsiteY1" fmla="*/ 185738 h 185737"/>
                <a:gd name="connsiteX2" fmla="*/ 0 w 83439"/>
                <a:gd name="connsiteY2" fmla="*/ 144018 h 185737"/>
                <a:gd name="connsiteX3" fmla="*/ 0 w 83439"/>
                <a:gd name="connsiteY3" fmla="*/ 41720 h 185737"/>
                <a:gd name="connsiteX4" fmla="*/ 41720 w 83439"/>
                <a:gd name="connsiteY4" fmla="*/ 0 h 185737"/>
                <a:gd name="connsiteX5" fmla="*/ 41720 w 83439"/>
                <a:gd name="connsiteY5" fmla="*/ 0 h 185737"/>
                <a:gd name="connsiteX6" fmla="*/ 83439 w 83439"/>
                <a:gd name="connsiteY6" fmla="*/ 41720 h 185737"/>
                <a:gd name="connsiteX7" fmla="*/ 83439 w 83439"/>
                <a:gd name="connsiteY7" fmla="*/ 144018 h 185737"/>
                <a:gd name="connsiteX8" fmla="*/ 41720 w 83439"/>
                <a:gd name="connsiteY8" fmla="*/ 185738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439" h="185737">
                  <a:moveTo>
                    <a:pt x="41720" y="185738"/>
                  </a:moveTo>
                  <a:lnTo>
                    <a:pt x="41720" y="185738"/>
                  </a:lnTo>
                  <a:cubicBezTo>
                    <a:pt x="18764" y="185738"/>
                    <a:pt x="0" y="166973"/>
                    <a:pt x="0" y="144018"/>
                  </a:cubicBezTo>
                  <a:lnTo>
                    <a:pt x="0" y="41720"/>
                  </a:lnTo>
                  <a:cubicBezTo>
                    <a:pt x="0" y="18764"/>
                    <a:pt x="18764" y="0"/>
                    <a:pt x="41720" y="0"/>
                  </a:cubicBezTo>
                  <a:lnTo>
                    <a:pt x="41720" y="0"/>
                  </a:lnTo>
                  <a:cubicBezTo>
                    <a:pt x="64675" y="0"/>
                    <a:pt x="83439" y="18764"/>
                    <a:pt x="83439" y="41720"/>
                  </a:cubicBezTo>
                  <a:lnTo>
                    <a:pt x="83439" y="144018"/>
                  </a:lnTo>
                  <a:cubicBezTo>
                    <a:pt x="83344" y="166973"/>
                    <a:pt x="64580" y="185738"/>
                    <a:pt x="41720" y="185738"/>
                  </a:cubicBezTo>
                  <a:close/>
                </a:path>
              </a:pathLst>
            </a:custGeom>
            <a:gradFill flip="none" rotWithShape="1">
              <a:gsLst>
                <a:gs pos="44000">
                  <a:schemeClr val="accent4"/>
                </a:gs>
                <a:gs pos="100000">
                  <a:schemeClr val="accent4">
                    <a:tint val="23500"/>
                    <a:satMod val="160000"/>
                  </a:schemeClr>
                </a:gs>
              </a:gsLst>
              <a:lin ang="0" scaled="1"/>
              <a:tileRect/>
            </a:gradFill>
            <a:ln w="1905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5" name="Freeform: Shape 94">
              <a:extLst>
                <a:ext uri="{FF2B5EF4-FFF2-40B4-BE49-F238E27FC236}">
                  <a16:creationId xmlns:a16="http://schemas.microsoft.com/office/drawing/2014/main" id="{A53ED944-D367-A25A-DBF2-1EFC269B4CE5}"/>
                </a:ext>
              </a:extLst>
            </p:cNvPr>
            <p:cNvSpPr/>
            <p:nvPr/>
          </p:nvSpPr>
          <p:spPr>
            <a:xfrm>
              <a:off x="6204965" y="3348513"/>
              <a:ext cx="83439" cy="185737"/>
            </a:xfrm>
            <a:custGeom>
              <a:avLst/>
              <a:gdLst>
                <a:gd name="connsiteX0" fmla="*/ 41719 w 83439"/>
                <a:gd name="connsiteY0" fmla="*/ 185738 h 185737"/>
                <a:gd name="connsiteX1" fmla="*/ 41719 w 83439"/>
                <a:gd name="connsiteY1" fmla="*/ 185738 h 185737"/>
                <a:gd name="connsiteX2" fmla="*/ 0 w 83439"/>
                <a:gd name="connsiteY2" fmla="*/ 144018 h 185737"/>
                <a:gd name="connsiteX3" fmla="*/ 0 w 83439"/>
                <a:gd name="connsiteY3" fmla="*/ 41720 h 185737"/>
                <a:gd name="connsiteX4" fmla="*/ 41719 w 83439"/>
                <a:gd name="connsiteY4" fmla="*/ 0 h 185737"/>
                <a:gd name="connsiteX5" fmla="*/ 41719 w 83439"/>
                <a:gd name="connsiteY5" fmla="*/ 0 h 185737"/>
                <a:gd name="connsiteX6" fmla="*/ 83439 w 83439"/>
                <a:gd name="connsiteY6" fmla="*/ 41720 h 185737"/>
                <a:gd name="connsiteX7" fmla="*/ 83439 w 83439"/>
                <a:gd name="connsiteY7" fmla="*/ 144018 h 185737"/>
                <a:gd name="connsiteX8" fmla="*/ 41719 w 83439"/>
                <a:gd name="connsiteY8" fmla="*/ 185738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439" h="185737">
                  <a:moveTo>
                    <a:pt x="41719" y="185738"/>
                  </a:moveTo>
                  <a:lnTo>
                    <a:pt x="41719" y="185738"/>
                  </a:lnTo>
                  <a:cubicBezTo>
                    <a:pt x="18764" y="185738"/>
                    <a:pt x="0" y="166973"/>
                    <a:pt x="0" y="144018"/>
                  </a:cubicBezTo>
                  <a:lnTo>
                    <a:pt x="0" y="41720"/>
                  </a:lnTo>
                  <a:cubicBezTo>
                    <a:pt x="0" y="18764"/>
                    <a:pt x="18764" y="0"/>
                    <a:pt x="41719" y="0"/>
                  </a:cubicBezTo>
                  <a:lnTo>
                    <a:pt x="41719" y="0"/>
                  </a:lnTo>
                  <a:cubicBezTo>
                    <a:pt x="64675" y="0"/>
                    <a:pt x="83439" y="18764"/>
                    <a:pt x="83439" y="41720"/>
                  </a:cubicBezTo>
                  <a:lnTo>
                    <a:pt x="83439" y="144018"/>
                  </a:lnTo>
                  <a:cubicBezTo>
                    <a:pt x="83344" y="166973"/>
                    <a:pt x="64580" y="185738"/>
                    <a:pt x="41719" y="185738"/>
                  </a:cubicBezTo>
                  <a:close/>
                </a:path>
              </a:pathLst>
            </a:custGeom>
            <a:gradFill flip="none" rotWithShape="1">
              <a:gsLst>
                <a:gs pos="44000">
                  <a:schemeClr val="accent4"/>
                </a:gs>
                <a:gs pos="100000">
                  <a:schemeClr val="accent4">
                    <a:tint val="23500"/>
                    <a:satMod val="160000"/>
                  </a:schemeClr>
                </a:gs>
              </a:gsLst>
              <a:lin ang="0" scaled="1"/>
              <a:tileRect/>
            </a:gradFill>
            <a:ln w="1905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6" name="Freeform: Shape 95">
              <a:extLst>
                <a:ext uri="{FF2B5EF4-FFF2-40B4-BE49-F238E27FC236}">
                  <a16:creationId xmlns:a16="http://schemas.microsoft.com/office/drawing/2014/main" id="{61416128-89B3-8CC7-5C03-6B1B98921323}"/>
                </a:ext>
              </a:extLst>
            </p:cNvPr>
            <p:cNvSpPr/>
            <p:nvPr/>
          </p:nvSpPr>
          <p:spPr>
            <a:xfrm>
              <a:off x="5962268" y="3100392"/>
              <a:ext cx="270891" cy="241176"/>
            </a:xfrm>
            <a:custGeom>
              <a:avLst/>
              <a:gdLst>
                <a:gd name="connsiteX0" fmla="*/ 270891 w 270891"/>
                <a:gd name="connsiteY0" fmla="*/ 240597 h 241176"/>
                <a:gd name="connsiteX1" fmla="*/ 209645 w 270891"/>
                <a:gd name="connsiteY1" fmla="*/ 12568 h 241176"/>
                <a:gd name="connsiteX2" fmla="*/ 100584 w 270891"/>
                <a:gd name="connsiteY2" fmla="*/ 1043 h 241176"/>
                <a:gd name="connsiteX3" fmla="*/ 70676 w 270891"/>
                <a:gd name="connsiteY3" fmla="*/ 12568 h 241176"/>
                <a:gd name="connsiteX4" fmla="*/ 0 w 270891"/>
                <a:gd name="connsiteY4" fmla="*/ 236501 h 241176"/>
                <a:gd name="connsiteX5" fmla="*/ 70199 w 270891"/>
                <a:gd name="connsiteY5" fmla="*/ 229834 h 241176"/>
                <a:gd name="connsiteX6" fmla="*/ 162687 w 270891"/>
                <a:gd name="connsiteY6" fmla="*/ 233739 h 241176"/>
                <a:gd name="connsiteX7" fmla="*/ 218313 w 270891"/>
                <a:gd name="connsiteY7" fmla="*/ 237644 h 241176"/>
                <a:gd name="connsiteX8" fmla="*/ 270891 w 270891"/>
                <a:gd name="connsiteY8" fmla="*/ 240597 h 24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91" h="241176">
                  <a:moveTo>
                    <a:pt x="270891" y="240597"/>
                  </a:moveTo>
                  <a:cubicBezTo>
                    <a:pt x="270891" y="240597"/>
                    <a:pt x="197834" y="87816"/>
                    <a:pt x="209645" y="12568"/>
                  </a:cubicBezTo>
                  <a:cubicBezTo>
                    <a:pt x="209645" y="12568"/>
                    <a:pt x="143637" y="-4291"/>
                    <a:pt x="100584" y="1043"/>
                  </a:cubicBezTo>
                  <a:cubicBezTo>
                    <a:pt x="87821" y="2662"/>
                    <a:pt x="77153" y="6091"/>
                    <a:pt x="70676" y="12568"/>
                  </a:cubicBezTo>
                  <a:cubicBezTo>
                    <a:pt x="70676" y="12568"/>
                    <a:pt x="28861" y="220023"/>
                    <a:pt x="0" y="236501"/>
                  </a:cubicBezTo>
                  <a:cubicBezTo>
                    <a:pt x="0" y="236501"/>
                    <a:pt x="44863" y="250598"/>
                    <a:pt x="70199" y="229834"/>
                  </a:cubicBezTo>
                  <a:cubicBezTo>
                    <a:pt x="70199" y="229834"/>
                    <a:pt x="120015" y="250503"/>
                    <a:pt x="162687" y="233739"/>
                  </a:cubicBezTo>
                  <a:cubicBezTo>
                    <a:pt x="162687" y="233739"/>
                    <a:pt x="176879" y="223357"/>
                    <a:pt x="218313" y="237644"/>
                  </a:cubicBezTo>
                  <a:lnTo>
                    <a:pt x="270891" y="240597"/>
                  </a:lnTo>
                  <a:close/>
                </a:path>
              </a:pathLst>
            </a:custGeom>
            <a:noFill/>
            <a:ln w="1905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7" name="Freeform: Shape 96">
              <a:extLst>
                <a:ext uri="{FF2B5EF4-FFF2-40B4-BE49-F238E27FC236}">
                  <a16:creationId xmlns:a16="http://schemas.microsoft.com/office/drawing/2014/main" id="{BD555A1D-A6B2-E8B2-A60D-E88DD1EF2D16}"/>
                </a:ext>
              </a:extLst>
            </p:cNvPr>
            <p:cNvSpPr/>
            <p:nvPr/>
          </p:nvSpPr>
          <p:spPr>
            <a:xfrm>
              <a:off x="6031801" y="3104578"/>
              <a:ext cx="35819" cy="219265"/>
            </a:xfrm>
            <a:custGeom>
              <a:avLst/>
              <a:gdLst>
                <a:gd name="connsiteX0" fmla="*/ 0 w 35819"/>
                <a:gd name="connsiteY0" fmla="*/ 219265 h 219265"/>
                <a:gd name="connsiteX1" fmla="*/ 32956 w 35819"/>
                <a:gd name="connsiteY1" fmla="*/ 0 h 219265"/>
              </a:gdLst>
              <a:ahLst/>
              <a:cxnLst>
                <a:cxn ang="0">
                  <a:pos x="connsiteX0" y="connsiteY0"/>
                </a:cxn>
                <a:cxn ang="0">
                  <a:pos x="connsiteX1" y="connsiteY1"/>
                </a:cxn>
              </a:cxnLst>
              <a:rect l="l" t="t" r="r" b="b"/>
              <a:pathLst>
                <a:path w="35819" h="219265">
                  <a:moveTo>
                    <a:pt x="0" y="219265"/>
                  </a:moveTo>
                  <a:cubicBezTo>
                    <a:pt x="0" y="219265"/>
                    <a:pt x="47816" y="9716"/>
                    <a:pt x="32956" y="0"/>
                  </a:cubicBezTo>
                </a:path>
              </a:pathLst>
            </a:custGeom>
            <a:noFill/>
            <a:ln w="19050" cap="flat">
              <a:solidFill>
                <a:srgbClr val="1C75B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8" name="Freeform: Shape 97">
              <a:extLst>
                <a:ext uri="{FF2B5EF4-FFF2-40B4-BE49-F238E27FC236}">
                  <a16:creationId xmlns:a16="http://schemas.microsoft.com/office/drawing/2014/main" id="{11F5EA5C-AF5F-6500-F7CF-5C5826A59B77}"/>
                </a:ext>
              </a:extLst>
            </p:cNvPr>
            <p:cNvSpPr/>
            <p:nvPr/>
          </p:nvSpPr>
          <p:spPr>
            <a:xfrm>
              <a:off x="6123815" y="3104006"/>
              <a:ext cx="23047" cy="219836"/>
            </a:xfrm>
            <a:custGeom>
              <a:avLst/>
              <a:gdLst>
                <a:gd name="connsiteX0" fmla="*/ 23047 w 23047"/>
                <a:gd name="connsiteY0" fmla="*/ 219837 h 219836"/>
                <a:gd name="connsiteX1" fmla="*/ 1711 w 23047"/>
                <a:gd name="connsiteY1" fmla="*/ 0 h 219836"/>
              </a:gdLst>
              <a:ahLst/>
              <a:cxnLst>
                <a:cxn ang="0">
                  <a:pos x="connsiteX0" y="connsiteY0"/>
                </a:cxn>
                <a:cxn ang="0">
                  <a:pos x="connsiteX1" y="connsiteY1"/>
                </a:cxn>
              </a:cxnLst>
              <a:rect l="l" t="t" r="r" b="b"/>
              <a:pathLst>
                <a:path w="23047" h="219836">
                  <a:moveTo>
                    <a:pt x="23047" y="219837"/>
                  </a:moveTo>
                  <a:cubicBezTo>
                    <a:pt x="23047" y="219837"/>
                    <a:pt x="-7433" y="14192"/>
                    <a:pt x="1711" y="0"/>
                  </a:cubicBezTo>
                </a:path>
              </a:pathLst>
            </a:custGeom>
            <a:noFill/>
            <a:ln w="19050" cap="flat">
              <a:solidFill>
                <a:srgbClr val="1C75B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9" name="Freeform: Shape 98">
              <a:extLst>
                <a:ext uri="{FF2B5EF4-FFF2-40B4-BE49-F238E27FC236}">
                  <a16:creationId xmlns:a16="http://schemas.microsoft.com/office/drawing/2014/main" id="{A90BF9E5-2DEF-C45F-6EB5-543A9B8F3E29}"/>
                </a:ext>
              </a:extLst>
            </p:cNvPr>
            <p:cNvSpPr/>
            <p:nvPr/>
          </p:nvSpPr>
          <p:spPr>
            <a:xfrm>
              <a:off x="5904476" y="3541204"/>
              <a:ext cx="94367" cy="224313"/>
            </a:xfrm>
            <a:custGeom>
              <a:avLst/>
              <a:gdLst>
                <a:gd name="connsiteX0" fmla="*/ 94368 w 94367"/>
                <a:gd name="connsiteY0" fmla="*/ 23241 h 224313"/>
                <a:gd name="connsiteX1" fmla="*/ 76175 w 94367"/>
                <a:gd name="connsiteY1" fmla="*/ 0 h 224313"/>
                <a:gd name="connsiteX2" fmla="*/ 18358 w 94367"/>
                <a:gd name="connsiteY2" fmla="*/ 0 h 224313"/>
                <a:gd name="connsiteX3" fmla="*/ 165 w 94367"/>
                <a:gd name="connsiteY3" fmla="*/ 23241 h 224313"/>
                <a:gd name="connsiteX4" fmla="*/ 26169 w 94367"/>
                <a:gd name="connsiteY4" fmla="*/ 68294 h 224313"/>
                <a:gd name="connsiteX5" fmla="*/ 43599 w 94367"/>
                <a:gd name="connsiteY5" fmla="*/ 97346 h 224313"/>
                <a:gd name="connsiteX6" fmla="*/ 41885 w 94367"/>
                <a:gd name="connsiteY6" fmla="*/ 121539 h 224313"/>
                <a:gd name="connsiteX7" fmla="*/ 37694 w 94367"/>
                <a:gd name="connsiteY7" fmla="*/ 137541 h 224313"/>
                <a:gd name="connsiteX8" fmla="*/ 36170 w 94367"/>
                <a:gd name="connsiteY8" fmla="*/ 174308 h 224313"/>
                <a:gd name="connsiteX9" fmla="*/ 39027 w 94367"/>
                <a:gd name="connsiteY9" fmla="*/ 180308 h 224313"/>
                <a:gd name="connsiteX10" fmla="*/ 42266 w 94367"/>
                <a:gd name="connsiteY10" fmla="*/ 217742 h 224313"/>
                <a:gd name="connsiteX11" fmla="*/ 51886 w 94367"/>
                <a:gd name="connsiteY11" fmla="*/ 224314 h 224313"/>
                <a:gd name="connsiteX12" fmla="*/ 48267 w 94367"/>
                <a:gd name="connsiteY12" fmla="*/ 172784 h 224313"/>
                <a:gd name="connsiteX13" fmla="*/ 45600 w 94367"/>
                <a:gd name="connsiteY13" fmla="*/ 167259 h 224313"/>
                <a:gd name="connsiteX14" fmla="*/ 47886 w 94367"/>
                <a:gd name="connsiteY14" fmla="*/ 142208 h 224313"/>
                <a:gd name="connsiteX15" fmla="*/ 52362 w 94367"/>
                <a:gd name="connsiteY15" fmla="*/ 125158 h 224313"/>
                <a:gd name="connsiteX16" fmla="*/ 54172 w 94367"/>
                <a:gd name="connsiteY16" fmla="*/ 92583 h 224313"/>
                <a:gd name="connsiteX17" fmla="*/ 70555 w 94367"/>
                <a:gd name="connsiteY17" fmla="*/ 67342 h 224313"/>
                <a:gd name="connsiteX18" fmla="*/ 94368 w 94367"/>
                <a:gd name="connsiteY18" fmla="*/ 23241 h 22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67" h="224313">
                  <a:moveTo>
                    <a:pt x="94368" y="23241"/>
                  </a:moveTo>
                  <a:cubicBezTo>
                    <a:pt x="94368" y="10478"/>
                    <a:pt x="86176" y="0"/>
                    <a:pt x="76175" y="0"/>
                  </a:cubicBezTo>
                  <a:lnTo>
                    <a:pt x="18358" y="0"/>
                  </a:lnTo>
                  <a:cubicBezTo>
                    <a:pt x="8357" y="0"/>
                    <a:pt x="165" y="10478"/>
                    <a:pt x="165" y="23241"/>
                  </a:cubicBezTo>
                  <a:cubicBezTo>
                    <a:pt x="-1644" y="28289"/>
                    <a:pt x="11691" y="49054"/>
                    <a:pt x="26169" y="68294"/>
                  </a:cubicBezTo>
                  <a:lnTo>
                    <a:pt x="43599" y="97346"/>
                  </a:lnTo>
                  <a:cubicBezTo>
                    <a:pt x="43980" y="104013"/>
                    <a:pt x="43885" y="112490"/>
                    <a:pt x="41885" y="121539"/>
                  </a:cubicBezTo>
                  <a:cubicBezTo>
                    <a:pt x="40551" y="127540"/>
                    <a:pt x="39027" y="132779"/>
                    <a:pt x="37694" y="137541"/>
                  </a:cubicBezTo>
                  <a:cubicBezTo>
                    <a:pt x="33884" y="150686"/>
                    <a:pt x="30645" y="162020"/>
                    <a:pt x="36170" y="174308"/>
                  </a:cubicBezTo>
                  <a:cubicBezTo>
                    <a:pt x="37027" y="176308"/>
                    <a:pt x="38075" y="178308"/>
                    <a:pt x="39027" y="180308"/>
                  </a:cubicBezTo>
                  <a:cubicBezTo>
                    <a:pt x="44552" y="191452"/>
                    <a:pt x="49314" y="201073"/>
                    <a:pt x="42266" y="217742"/>
                  </a:cubicBezTo>
                  <a:lnTo>
                    <a:pt x="51886" y="224314"/>
                  </a:lnTo>
                  <a:cubicBezTo>
                    <a:pt x="61887" y="200406"/>
                    <a:pt x="53982" y="184404"/>
                    <a:pt x="48267" y="172784"/>
                  </a:cubicBezTo>
                  <a:cubicBezTo>
                    <a:pt x="47314" y="170974"/>
                    <a:pt x="46457" y="169069"/>
                    <a:pt x="45600" y="167259"/>
                  </a:cubicBezTo>
                  <a:cubicBezTo>
                    <a:pt x="42742" y="160877"/>
                    <a:pt x="44361" y="154591"/>
                    <a:pt x="47886" y="142208"/>
                  </a:cubicBezTo>
                  <a:cubicBezTo>
                    <a:pt x="49314" y="137160"/>
                    <a:pt x="50934" y="131540"/>
                    <a:pt x="52362" y="125158"/>
                  </a:cubicBezTo>
                  <a:cubicBezTo>
                    <a:pt x="55125" y="112490"/>
                    <a:pt x="54934" y="100870"/>
                    <a:pt x="54172" y="92583"/>
                  </a:cubicBezTo>
                  <a:lnTo>
                    <a:pt x="70555" y="67342"/>
                  </a:lnTo>
                  <a:cubicBezTo>
                    <a:pt x="81033" y="51721"/>
                    <a:pt x="94368" y="36005"/>
                    <a:pt x="94368" y="23241"/>
                  </a:cubicBezTo>
                  <a:close/>
                </a:path>
              </a:pathLst>
            </a:custGeom>
            <a:gradFill flip="none" rotWithShape="1">
              <a:gsLst>
                <a:gs pos="33000">
                  <a:schemeClr val="tx1">
                    <a:lumMod val="50000"/>
                    <a:lumOff val="50000"/>
                  </a:schemeClr>
                </a:gs>
                <a:gs pos="76000">
                  <a:srgbClr val="6D6E71">
                    <a:tint val="44500"/>
                    <a:satMod val="160000"/>
                  </a:srgbClr>
                </a:gs>
                <a:gs pos="100000">
                  <a:srgbClr val="6D6E71">
                    <a:tint val="23500"/>
                    <a:satMod val="160000"/>
                  </a:srgbClr>
                </a:gs>
              </a:gsLst>
              <a:lin ang="0" scaled="1"/>
              <a:tileRect/>
            </a:gradFill>
            <a:ln w="9525"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0" name="Freeform: Shape 99">
              <a:extLst>
                <a:ext uri="{FF2B5EF4-FFF2-40B4-BE49-F238E27FC236}">
                  <a16:creationId xmlns:a16="http://schemas.microsoft.com/office/drawing/2014/main" id="{F764F01C-4FF8-C0BC-7DD4-544155BC3AE3}"/>
                </a:ext>
              </a:extLst>
            </p:cNvPr>
            <p:cNvSpPr/>
            <p:nvPr/>
          </p:nvSpPr>
          <p:spPr>
            <a:xfrm>
              <a:off x="5990487" y="3537965"/>
              <a:ext cx="94367" cy="224409"/>
            </a:xfrm>
            <a:custGeom>
              <a:avLst/>
              <a:gdLst>
                <a:gd name="connsiteX0" fmla="*/ 94368 w 94367"/>
                <a:gd name="connsiteY0" fmla="*/ 23241 h 224409"/>
                <a:gd name="connsiteX1" fmla="*/ 76175 w 94367"/>
                <a:gd name="connsiteY1" fmla="*/ 0 h 224409"/>
                <a:gd name="connsiteX2" fmla="*/ 18358 w 94367"/>
                <a:gd name="connsiteY2" fmla="*/ 0 h 224409"/>
                <a:gd name="connsiteX3" fmla="*/ 165 w 94367"/>
                <a:gd name="connsiteY3" fmla="*/ 23241 h 224409"/>
                <a:gd name="connsiteX4" fmla="*/ 26169 w 94367"/>
                <a:gd name="connsiteY4" fmla="*/ 68294 h 224409"/>
                <a:gd name="connsiteX5" fmla="*/ 43599 w 94367"/>
                <a:gd name="connsiteY5" fmla="*/ 97346 h 224409"/>
                <a:gd name="connsiteX6" fmla="*/ 41885 w 94367"/>
                <a:gd name="connsiteY6" fmla="*/ 121444 h 224409"/>
                <a:gd name="connsiteX7" fmla="*/ 37694 w 94367"/>
                <a:gd name="connsiteY7" fmla="*/ 137446 h 224409"/>
                <a:gd name="connsiteX8" fmla="*/ 36170 w 94367"/>
                <a:gd name="connsiteY8" fmla="*/ 174212 h 224409"/>
                <a:gd name="connsiteX9" fmla="*/ 39027 w 94367"/>
                <a:gd name="connsiteY9" fmla="*/ 180213 h 224409"/>
                <a:gd name="connsiteX10" fmla="*/ 42266 w 94367"/>
                <a:gd name="connsiteY10" fmla="*/ 217646 h 224409"/>
                <a:gd name="connsiteX11" fmla="*/ 51981 w 94367"/>
                <a:gd name="connsiteY11" fmla="*/ 224409 h 224409"/>
                <a:gd name="connsiteX12" fmla="*/ 48362 w 94367"/>
                <a:gd name="connsiteY12" fmla="*/ 172879 h 224409"/>
                <a:gd name="connsiteX13" fmla="*/ 45695 w 94367"/>
                <a:gd name="connsiteY13" fmla="*/ 167354 h 224409"/>
                <a:gd name="connsiteX14" fmla="*/ 47981 w 94367"/>
                <a:gd name="connsiteY14" fmla="*/ 142304 h 224409"/>
                <a:gd name="connsiteX15" fmla="*/ 52458 w 94367"/>
                <a:gd name="connsiteY15" fmla="*/ 125254 h 224409"/>
                <a:gd name="connsiteX16" fmla="*/ 54267 w 94367"/>
                <a:gd name="connsiteY16" fmla="*/ 92678 h 224409"/>
                <a:gd name="connsiteX17" fmla="*/ 70650 w 94367"/>
                <a:gd name="connsiteY17" fmla="*/ 67437 h 224409"/>
                <a:gd name="connsiteX18" fmla="*/ 94368 w 94367"/>
                <a:gd name="connsiteY18" fmla="*/ 23241 h 22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67" h="224409">
                  <a:moveTo>
                    <a:pt x="94368" y="23241"/>
                  </a:moveTo>
                  <a:cubicBezTo>
                    <a:pt x="94368" y="10478"/>
                    <a:pt x="86176" y="0"/>
                    <a:pt x="76175" y="0"/>
                  </a:cubicBezTo>
                  <a:lnTo>
                    <a:pt x="18358" y="0"/>
                  </a:lnTo>
                  <a:cubicBezTo>
                    <a:pt x="8357" y="0"/>
                    <a:pt x="165" y="10478"/>
                    <a:pt x="165" y="23241"/>
                  </a:cubicBezTo>
                  <a:cubicBezTo>
                    <a:pt x="-1644" y="28289"/>
                    <a:pt x="11691" y="49054"/>
                    <a:pt x="26169" y="68294"/>
                  </a:cubicBezTo>
                  <a:lnTo>
                    <a:pt x="43599" y="97346"/>
                  </a:lnTo>
                  <a:cubicBezTo>
                    <a:pt x="43980" y="103918"/>
                    <a:pt x="43885" y="112395"/>
                    <a:pt x="41885" y="121444"/>
                  </a:cubicBezTo>
                  <a:cubicBezTo>
                    <a:pt x="40551" y="127445"/>
                    <a:pt x="39027" y="132683"/>
                    <a:pt x="37694" y="137446"/>
                  </a:cubicBezTo>
                  <a:cubicBezTo>
                    <a:pt x="33884" y="150590"/>
                    <a:pt x="30645" y="161925"/>
                    <a:pt x="36170" y="174212"/>
                  </a:cubicBezTo>
                  <a:cubicBezTo>
                    <a:pt x="37027" y="176213"/>
                    <a:pt x="38075" y="178213"/>
                    <a:pt x="39027" y="180213"/>
                  </a:cubicBezTo>
                  <a:cubicBezTo>
                    <a:pt x="44552" y="191357"/>
                    <a:pt x="49314" y="200978"/>
                    <a:pt x="42266" y="217646"/>
                  </a:cubicBezTo>
                  <a:lnTo>
                    <a:pt x="51981" y="224409"/>
                  </a:lnTo>
                  <a:cubicBezTo>
                    <a:pt x="61983" y="200501"/>
                    <a:pt x="54077" y="184499"/>
                    <a:pt x="48362" y="172879"/>
                  </a:cubicBezTo>
                  <a:cubicBezTo>
                    <a:pt x="47409" y="171069"/>
                    <a:pt x="46552" y="169164"/>
                    <a:pt x="45695" y="167354"/>
                  </a:cubicBezTo>
                  <a:cubicBezTo>
                    <a:pt x="42837" y="160973"/>
                    <a:pt x="44457" y="154686"/>
                    <a:pt x="47981" y="142304"/>
                  </a:cubicBezTo>
                  <a:cubicBezTo>
                    <a:pt x="49410" y="137255"/>
                    <a:pt x="51029" y="131636"/>
                    <a:pt x="52458" y="125254"/>
                  </a:cubicBezTo>
                  <a:cubicBezTo>
                    <a:pt x="55220" y="112586"/>
                    <a:pt x="55029" y="100965"/>
                    <a:pt x="54267" y="92678"/>
                  </a:cubicBezTo>
                  <a:lnTo>
                    <a:pt x="70650" y="67437"/>
                  </a:lnTo>
                  <a:cubicBezTo>
                    <a:pt x="81033" y="51721"/>
                    <a:pt x="94368" y="36005"/>
                    <a:pt x="94368" y="23241"/>
                  </a:cubicBezTo>
                  <a:close/>
                </a:path>
              </a:pathLst>
            </a:custGeom>
            <a:gradFill flip="none" rotWithShape="1">
              <a:gsLst>
                <a:gs pos="33000">
                  <a:schemeClr val="tx1">
                    <a:lumMod val="50000"/>
                    <a:lumOff val="50000"/>
                  </a:schemeClr>
                </a:gs>
                <a:gs pos="76000">
                  <a:srgbClr val="6D6E71">
                    <a:tint val="44500"/>
                    <a:satMod val="160000"/>
                  </a:srgbClr>
                </a:gs>
                <a:gs pos="100000">
                  <a:srgbClr val="6D6E71">
                    <a:tint val="23500"/>
                    <a:satMod val="160000"/>
                  </a:srgbClr>
                </a:gs>
              </a:gsLst>
              <a:lin ang="0" scaled="1"/>
              <a:tileRect/>
            </a:gradFill>
            <a:ln w="9525"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1" name="Freeform: Shape 100">
              <a:extLst>
                <a:ext uri="{FF2B5EF4-FFF2-40B4-BE49-F238E27FC236}">
                  <a16:creationId xmlns:a16="http://schemas.microsoft.com/office/drawing/2014/main" id="{19044F36-312C-E34D-F7AC-46CDDCDBA834}"/>
                </a:ext>
              </a:extLst>
            </p:cNvPr>
            <p:cNvSpPr/>
            <p:nvPr/>
          </p:nvSpPr>
          <p:spPr>
            <a:xfrm>
              <a:off x="6087452" y="3537965"/>
              <a:ext cx="94367" cy="224409"/>
            </a:xfrm>
            <a:custGeom>
              <a:avLst/>
              <a:gdLst>
                <a:gd name="connsiteX0" fmla="*/ 94368 w 94367"/>
                <a:gd name="connsiteY0" fmla="*/ 23241 h 224409"/>
                <a:gd name="connsiteX1" fmla="*/ 76175 w 94367"/>
                <a:gd name="connsiteY1" fmla="*/ 0 h 224409"/>
                <a:gd name="connsiteX2" fmla="*/ 18358 w 94367"/>
                <a:gd name="connsiteY2" fmla="*/ 0 h 224409"/>
                <a:gd name="connsiteX3" fmla="*/ 165 w 94367"/>
                <a:gd name="connsiteY3" fmla="*/ 23241 h 224409"/>
                <a:gd name="connsiteX4" fmla="*/ 26169 w 94367"/>
                <a:gd name="connsiteY4" fmla="*/ 68294 h 224409"/>
                <a:gd name="connsiteX5" fmla="*/ 43695 w 94367"/>
                <a:gd name="connsiteY5" fmla="*/ 97346 h 224409"/>
                <a:gd name="connsiteX6" fmla="*/ 41980 w 94367"/>
                <a:gd name="connsiteY6" fmla="*/ 121444 h 224409"/>
                <a:gd name="connsiteX7" fmla="*/ 37789 w 94367"/>
                <a:gd name="connsiteY7" fmla="*/ 137446 h 224409"/>
                <a:gd name="connsiteX8" fmla="*/ 36265 w 94367"/>
                <a:gd name="connsiteY8" fmla="*/ 174212 h 224409"/>
                <a:gd name="connsiteX9" fmla="*/ 39123 w 94367"/>
                <a:gd name="connsiteY9" fmla="*/ 180213 h 224409"/>
                <a:gd name="connsiteX10" fmla="*/ 42361 w 94367"/>
                <a:gd name="connsiteY10" fmla="*/ 217646 h 224409"/>
                <a:gd name="connsiteX11" fmla="*/ 51981 w 94367"/>
                <a:gd name="connsiteY11" fmla="*/ 224409 h 224409"/>
                <a:gd name="connsiteX12" fmla="*/ 48362 w 94367"/>
                <a:gd name="connsiteY12" fmla="*/ 172879 h 224409"/>
                <a:gd name="connsiteX13" fmla="*/ 45695 w 94367"/>
                <a:gd name="connsiteY13" fmla="*/ 167354 h 224409"/>
                <a:gd name="connsiteX14" fmla="*/ 47981 w 94367"/>
                <a:gd name="connsiteY14" fmla="*/ 142304 h 224409"/>
                <a:gd name="connsiteX15" fmla="*/ 52458 w 94367"/>
                <a:gd name="connsiteY15" fmla="*/ 125254 h 224409"/>
                <a:gd name="connsiteX16" fmla="*/ 54267 w 94367"/>
                <a:gd name="connsiteY16" fmla="*/ 92678 h 224409"/>
                <a:gd name="connsiteX17" fmla="*/ 70650 w 94367"/>
                <a:gd name="connsiteY17" fmla="*/ 67437 h 224409"/>
                <a:gd name="connsiteX18" fmla="*/ 94368 w 94367"/>
                <a:gd name="connsiteY18" fmla="*/ 23241 h 22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67" h="224409">
                  <a:moveTo>
                    <a:pt x="94368" y="23241"/>
                  </a:moveTo>
                  <a:cubicBezTo>
                    <a:pt x="94368" y="10478"/>
                    <a:pt x="86176" y="0"/>
                    <a:pt x="76175" y="0"/>
                  </a:cubicBezTo>
                  <a:lnTo>
                    <a:pt x="18358" y="0"/>
                  </a:lnTo>
                  <a:cubicBezTo>
                    <a:pt x="8357" y="0"/>
                    <a:pt x="165" y="10478"/>
                    <a:pt x="165" y="23241"/>
                  </a:cubicBezTo>
                  <a:cubicBezTo>
                    <a:pt x="-1644" y="28289"/>
                    <a:pt x="11691" y="49054"/>
                    <a:pt x="26169" y="68294"/>
                  </a:cubicBezTo>
                  <a:lnTo>
                    <a:pt x="43695" y="97346"/>
                  </a:lnTo>
                  <a:cubicBezTo>
                    <a:pt x="44076" y="103918"/>
                    <a:pt x="43980" y="112395"/>
                    <a:pt x="41980" y="121444"/>
                  </a:cubicBezTo>
                  <a:cubicBezTo>
                    <a:pt x="40647" y="127445"/>
                    <a:pt x="39123" y="132683"/>
                    <a:pt x="37789" y="137446"/>
                  </a:cubicBezTo>
                  <a:cubicBezTo>
                    <a:pt x="33979" y="150590"/>
                    <a:pt x="30741" y="161925"/>
                    <a:pt x="36265" y="174212"/>
                  </a:cubicBezTo>
                  <a:cubicBezTo>
                    <a:pt x="37122" y="176213"/>
                    <a:pt x="38170" y="178213"/>
                    <a:pt x="39123" y="180213"/>
                  </a:cubicBezTo>
                  <a:cubicBezTo>
                    <a:pt x="44647" y="191357"/>
                    <a:pt x="49410" y="200978"/>
                    <a:pt x="42361" y="217646"/>
                  </a:cubicBezTo>
                  <a:lnTo>
                    <a:pt x="51981" y="224409"/>
                  </a:lnTo>
                  <a:cubicBezTo>
                    <a:pt x="61983" y="200501"/>
                    <a:pt x="54077" y="184499"/>
                    <a:pt x="48362" y="172879"/>
                  </a:cubicBezTo>
                  <a:cubicBezTo>
                    <a:pt x="47409" y="171069"/>
                    <a:pt x="46552" y="169164"/>
                    <a:pt x="45695" y="167354"/>
                  </a:cubicBezTo>
                  <a:cubicBezTo>
                    <a:pt x="42837" y="160973"/>
                    <a:pt x="44457" y="154686"/>
                    <a:pt x="47981" y="142304"/>
                  </a:cubicBezTo>
                  <a:cubicBezTo>
                    <a:pt x="49410" y="137255"/>
                    <a:pt x="51029" y="131636"/>
                    <a:pt x="52458" y="125254"/>
                  </a:cubicBezTo>
                  <a:cubicBezTo>
                    <a:pt x="55220" y="112586"/>
                    <a:pt x="55029" y="100965"/>
                    <a:pt x="54267" y="92678"/>
                  </a:cubicBezTo>
                  <a:lnTo>
                    <a:pt x="70650" y="67437"/>
                  </a:lnTo>
                  <a:cubicBezTo>
                    <a:pt x="81033" y="51721"/>
                    <a:pt x="94368" y="36005"/>
                    <a:pt x="94368" y="23241"/>
                  </a:cubicBezTo>
                  <a:close/>
                </a:path>
              </a:pathLst>
            </a:custGeom>
            <a:gradFill flip="none" rotWithShape="1">
              <a:gsLst>
                <a:gs pos="33000">
                  <a:schemeClr val="tx1">
                    <a:lumMod val="50000"/>
                    <a:lumOff val="50000"/>
                  </a:schemeClr>
                </a:gs>
                <a:gs pos="76000">
                  <a:srgbClr val="6D6E71">
                    <a:tint val="44500"/>
                    <a:satMod val="160000"/>
                  </a:srgbClr>
                </a:gs>
                <a:gs pos="100000">
                  <a:srgbClr val="6D6E71">
                    <a:tint val="23500"/>
                    <a:satMod val="160000"/>
                  </a:srgbClr>
                </a:gs>
              </a:gsLst>
              <a:lin ang="0" scaled="1"/>
              <a:tileRect/>
            </a:gradFill>
            <a:ln w="9525"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2" name="Freeform: Shape 101">
              <a:extLst>
                <a:ext uri="{FF2B5EF4-FFF2-40B4-BE49-F238E27FC236}">
                  <a16:creationId xmlns:a16="http://schemas.microsoft.com/office/drawing/2014/main" id="{E7229AF6-FFDE-3D43-DBE9-D45AFD59A5BC}"/>
                </a:ext>
              </a:extLst>
            </p:cNvPr>
            <p:cNvSpPr/>
            <p:nvPr/>
          </p:nvSpPr>
          <p:spPr>
            <a:xfrm>
              <a:off x="6183845" y="3538632"/>
              <a:ext cx="94367" cy="224218"/>
            </a:xfrm>
            <a:custGeom>
              <a:avLst/>
              <a:gdLst>
                <a:gd name="connsiteX0" fmla="*/ 94368 w 94367"/>
                <a:gd name="connsiteY0" fmla="*/ 23241 h 224218"/>
                <a:gd name="connsiteX1" fmla="*/ 76175 w 94367"/>
                <a:gd name="connsiteY1" fmla="*/ 0 h 224218"/>
                <a:gd name="connsiteX2" fmla="*/ 18358 w 94367"/>
                <a:gd name="connsiteY2" fmla="*/ 0 h 224218"/>
                <a:gd name="connsiteX3" fmla="*/ 165 w 94367"/>
                <a:gd name="connsiteY3" fmla="*/ 23241 h 224218"/>
                <a:gd name="connsiteX4" fmla="*/ 26169 w 94367"/>
                <a:gd name="connsiteY4" fmla="*/ 68294 h 224218"/>
                <a:gd name="connsiteX5" fmla="*/ 43695 w 94367"/>
                <a:gd name="connsiteY5" fmla="*/ 97346 h 224218"/>
                <a:gd name="connsiteX6" fmla="*/ 41980 w 94367"/>
                <a:gd name="connsiteY6" fmla="*/ 121444 h 224218"/>
                <a:gd name="connsiteX7" fmla="*/ 37789 w 94367"/>
                <a:gd name="connsiteY7" fmla="*/ 137446 h 224218"/>
                <a:gd name="connsiteX8" fmla="*/ 36265 w 94367"/>
                <a:gd name="connsiteY8" fmla="*/ 174212 h 224218"/>
                <a:gd name="connsiteX9" fmla="*/ 39123 w 94367"/>
                <a:gd name="connsiteY9" fmla="*/ 180213 h 224218"/>
                <a:gd name="connsiteX10" fmla="*/ 42361 w 94367"/>
                <a:gd name="connsiteY10" fmla="*/ 217646 h 224218"/>
                <a:gd name="connsiteX11" fmla="*/ 51981 w 94367"/>
                <a:gd name="connsiteY11" fmla="*/ 224219 h 224218"/>
                <a:gd name="connsiteX12" fmla="*/ 48362 w 94367"/>
                <a:gd name="connsiteY12" fmla="*/ 172688 h 224218"/>
                <a:gd name="connsiteX13" fmla="*/ 45695 w 94367"/>
                <a:gd name="connsiteY13" fmla="*/ 167164 h 224218"/>
                <a:gd name="connsiteX14" fmla="*/ 47981 w 94367"/>
                <a:gd name="connsiteY14" fmla="*/ 142113 h 224218"/>
                <a:gd name="connsiteX15" fmla="*/ 52458 w 94367"/>
                <a:gd name="connsiteY15" fmla="*/ 125063 h 224218"/>
                <a:gd name="connsiteX16" fmla="*/ 54267 w 94367"/>
                <a:gd name="connsiteY16" fmla="*/ 92488 h 224218"/>
                <a:gd name="connsiteX17" fmla="*/ 70650 w 94367"/>
                <a:gd name="connsiteY17" fmla="*/ 67247 h 224218"/>
                <a:gd name="connsiteX18" fmla="*/ 94368 w 94367"/>
                <a:gd name="connsiteY18" fmla="*/ 23241 h 22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67" h="224218">
                  <a:moveTo>
                    <a:pt x="94368" y="23241"/>
                  </a:moveTo>
                  <a:cubicBezTo>
                    <a:pt x="94368" y="10478"/>
                    <a:pt x="86176" y="0"/>
                    <a:pt x="76175" y="0"/>
                  </a:cubicBezTo>
                  <a:lnTo>
                    <a:pt x="18358" y="0"/>
                  </a:lnTo>
                  <a:cubicBezTo>
                    <a:pt x="8357" y="0"/>
                    <a:pt x="165" y="10478"/>
                    <a:pt x="165" y="23241"/>
                  </a:cubicBezTo>
                  <a:cubicBezTo>
                    <a:pt x="-1644" y="28289"/>
                    <a:pt x="11691" y="49054"/>
                    <a:pt x="26169" y="68294"/>
                  </a:cubicBezTo>
                  <a:lnTo>
                    <a:pt x="43695" y="97346"/>
                  </a:lnTo>
                  <a:cubicBezTo>
                    <a:pt x="44076" y="103918"/>
                    <a:pt x="43980" y="112395"/>
                    <a:pt x="41980" y="121444"/>
                  </a:cubicBezTo>
                  <a:cubicBezTo>
                    <a:pt x="40647" y="127445"/>
                    <a:pt x="39123" y="132683"/>
                    <a:pt x="37789" y="137446"/>
                  </a:cubicBezTo>
                  <a:cubicBezTo>
                    <a:pt x="33979" y="150590"/>
                    <a:pt x="30741" y="161925"/>
                    <a:pt x="36265" y="174212"/>
                  </a:cubicBezTo>
                  <a:cubicBezTo>
                    <a:pt x="37122" y="176213"/>
                    <a:pt x="38170" y="178213"/>
                    <a:pt x="39123" y="180213"/>
                  </a:cubicBezTo>
                  <a:cubicBezTo>
                    <a:pt x="44647" y="191357"/>
                    <a:pt x="49410" y="200978"/>
                    <a:pt x="42361" y="217646"/>
                  </a:cubicBezTo>
                  <a:lnTo>
                    <a:pt x="51981" y="224219"/>
                  </a:lnTo>
                  <a:cubicBezTo>
                    <a:pt x="61983" y="200311"/>
                    <a:pt x="54077" y="184309"/>
                    <a:pt x="48362" y="172688"/>
                  </a:cubicBezTo>
                  <a:cubicBezTo>
                    <a:pt x="47409" y="170878"/>
                    <a:pt x="46552" y="168974"/>
                    <a:pt x="45695" y="167164"/>
                  </a:cubicBezTo>
                  <a:cubicBezTo>
                    <a:pt x="42837" y="160782"/>
                    <a:pt x="44457" y="154496"/>
                    <a:pt x="47981" y="142113"/>
                  </a:cubicBezTo>
                  <a:cubicBezTo>
                    <a:pt x="49410" y="137065"/>
                    <a:pt x="51029" y="131445"/>
                    <a:pt x="52458" y="125063"/>
                  </a:cubicBezTo>
                  <a:cubicBezTo>
                    <a:pt x="55220" y="112395"/>
                    <a:pt x="55029" y="100775"/>
                    <a:pt x="54267" y="92488"/>
                  </a:cubicBezTo>
                  <a:lnTo>
                    <a:pt x="70650" y="67247"/>
                  </a:lnTo>
                  <a:cubicBezTo>
                    <a:pt x="81033" y="51721"/>
                    <a:pt x="94368" y="36005"/>
                    <a:pt x="94368" y="23241"/>
                  </a:cubicBezTo>
                  <a:close/>
                </a:path>
              </a:pathLst>
            </a:custGeom>
            <a:gradFill flip="none" rotWithShape="1">
              <a:gsLst>
                <a:gs pos="33000">
                  <a:schemeClr val="tx1">
                    <a:lumMod val="50000"/>
                    <a:lumOff val="50000"/>
                  </a:schemeClr>
                </a:gs>
                <a:gs pos="76000">
                  <a:srgbClr val="6D6E71">
                    <a:tint val="44500"/>
                    <a:satMod val="160000"/>
                  </a:srgbClr>
                </a:gs>
                <a:gs pos="100000">
                  <a:srgbClr val="6D6E71">
                    <a:tint val="23500"/>
                    <a:satMod val="160000"/>
                  </a:srgbClr>
                </a:gs>
              </a:gsLst>
              <a:lin ang="0" scaled="1"/>
              <a:tileRect/>
            </a:gradFill>
            <a:ln w="9525"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0" name="Freeform: Shape 39">
            <a:extLst>
              <a:ext uri="{FF2B5EF4-FFF2-40B4-BE49-F238E27FC236}">
                <a16:creationId xmlns:a16="http://schemas.microsoft.com/office/drawing/2014/main" id="{D2BDB229-255A-72ED-007E-842C1BB4D288}"/>
              </a:ext>
            </a:extLst>
          </p:cNvPr>
          <p:cNvSpPr/>
          <p:nvPr/>
        </p:nvSpPr>
        <p:spPr>
          <a:xfrm rot="916467" flipV="1">
            <a:off x="2411271" y="3477588"/>
            <a:ext cx="1264635" cy="943034"/>
          </a:xfrm>
          <a:custGeom>
            <a:avLst/>
            <a:gdLst>
              <a:gd name="connsiteX0" fmla="*/ 0 w 9810750"/>
              <a:gd name="connsiteY0" fmla="*/ 2876550 h 2879894"/>
              <a:gd name="connsiteX1" fmla="*/ 5105400 w 9810750"/>
              <a:gd name="connsiteY1" fmla="*/ 2419350 h 2879894"/>
              <a:gd name="connsiteX2" fmla="*/ 9810750 w 9810750"/>
              <a:gd name="connsiteY2" fmla="*/ 0 h 2879894"/>
              <a:gd name="connsiteX0" fmla="*/ 0 w 9810750"/>
              <a:gd name="connsiteY0" fmla="*/ 2876550 h 2876552"/>
              <a:gd name="connsiteX1" fmla="*/ 9810750 w 9810750"/>
              <a:gd name="connsiteY1" fmla="*/ 0 h 2876552"/>
              <a:gd name="connsiteX0" fmla="*/ 1 w 10361413"/>
              <a:gd name="connsiteY0" fmla="*/ 4672875 h 4672872"/>
              <a:gd name="connsiteX1" fmla="*/ 10361413 w 10361413"/>
              <a:gd name="connsiteY1" fmla="*/ 0 h 4672872"/>
              <a:gd name="connsiteX0" fmla="*/ 1 w 9944755"/>
              <a:gd name="connsiteY0" fmla="*/ 5183285 h 5183287"/>
              <a:gd name="connsiteX1" fmla="*/ 9944756 w 9944755"/>
              <a:gd name="connsiteY1" fmla="*/ 1 h 5183287"/>
              <a:gd name="connsiteX0" fmla="*/ 1 w 9944755"/>
              <a:gd name="connsiteY0" fmla="*/ 5183285 h 5183287"/>
              <a:gd name="connsiteX1" fmla="*/ 9944756 w 9944755"/>
              <a:gd name="connsiteY1" fmla="*/ 1 h 5183287"/>
              <a:gd name="connsiteX0" fmla="*/ 1 w 10522572"/>
              <a:gd name="connsiteY0" fmla="*/ 4704450 h 4704452"/>
              <a:gd name="connsiteX1" fmla="*/ 10522572 w 10522572"/>
              <a:gd name="connsiteY1" fmla="*/ -2 h 4704452"/>
              <a:gd name="connsiteX0" fmla="*/ -2 w 10273338"/>
              <a:gd name="connsiteY0" fmla="*/ 4721402 h 4721403"/>
              <a:gd name="connsiteX1" fmla="*/ 10273338 w 10273338"/>
              <a:gd name="connsiteY1" fmla="*/ -2 h 4721403"/>
              <a:gd name="connsiteX0" fmla="*/ -2 w 10273338"/>
              <a:gd name="connsiteY0" fmla="*/ 4721402 h 4721403"/>
              <a:gd name="connsiteX1" fmla="*/ 10273338 w 10273338"/>
              <a:gd name="connsiteY1" fmla="*/ -2 h 4721403"/>
              <a:gd name="connsiteX0" fmla="*/ 0 w 10019830"/>
              <a:gd name="connsiteY0" fmla="*/ 4814264 h 4814262"/>
              <a:gd name="connsiteX1" fmla="*/ 10019830 w 10019830"/>
              <a:gd name="connsiteY1" fmla="*/ -2 h 4814262"/>
              <a:gd name="connsiteX0" fmla="*/ 0 w 10473216"/>
              <a:gd name="connsiteY0" fmla="*/ 4892136 h 4892134"/>
              <a:gd name="connsiteX1" fmla="*/ 10473214 w 10473216"/>
              <a:gd name="connsiteY1" fmla="*/ 0 h 4892134"/>
              <a:gd name="connsiteX0" fmla="*/ 0 w 9101572"/>
              <a:gd name="connsiteY0" fmla="*/ 6655356 h 6655354"/>
              <a:gd name="connsiteX1" fmla="*/ 9101574 w 9101572"/>
              <a:gd name="connsiteY1" fmla="*/ 2 h 6655354"/>
              <a:gd name="connsiteX0" fmla="*/ 0 w 9101572"/>
              <a:gd name="connsiteY0" fmla="*/ 6655356 h 6655354"/>
              <a:gd name="connsiteX1" fmla="*/ 9101574 w 9101572"/>
              <a:gd name="connsiteY1" fmla="*/ 2 h 6655354"/>
              <a:gd name="connsiteX0" fmla="*/ 0 w 9101572"/>
              <a:gd name="connsiteY0" fmla="*/ 6655356 h 6655354"/>
              <a:gd name="connsiteX1" fmla="*/ 9101574 w 9101572"/>
              <a:gd name="connsiteY1" fmla="*/ 2 h 6655354"/>
              <a:gd name="connsiteX0" fmla="*/ -1 w 9273420"/>
              <a:gd name="connsiteY0" fmla="*/ 6542838 h 6542838"/>
              <a:gd name="connsiteX1" fmla="*/ 9273422 w 9273420"/>
              <a:gd name="connsiteY1" fmla="*/ 2 h 6542838"/>
              <a:gd name="connsiteX0" fmla="*/ -1 w 9273420"/>
              <a:gd name="connsiteY0" fmla="*/ 6542838 h 6542838"/>
              <a:gd name="connsiteX1" fmla="*/ 9273422 w 9273420"/>
              <a:gd name="connsiteY1" fmla="*/ 2 h 6542838"/>
              <a:gd name="connsiteX0" fmla="*/ -1 w 9496898"/>
              <a:gd name="connsiteY0" fmla="*/ 6615858 h 6615858"/>
              <a:gd name="connsiteX1" fmla="*/ 9496899 w 9496898"/>
              <a:gd name="connsiteY1" fmla="*/ 0 h 6615858"/>
              <a:gd name="connsiteX0" fmla="*/ -1 w 9496898"/>
              <a:gd name="connsiteY0" fmla="*/ 6615858 h 6615858"/>
              <a:gd name="connsiteX1" fmla="*/ 9496899 w 9496898"/>
              <a:gd name="connsiteY1" fmla="*/ 0 h 6615858"/>
            </a:gdLst>
            <a:ahLst/>
            <a:cxnLst>
              <a:cxn ang="0">
                <a:pos x="connsiteX0" y="connsiteY0"/>
              </a:cxn>
              <a:cxn ang="0">
                <a:pos x="connsiteX1" y="connsiteY1"/>
              </a:cxn>
            </a:cxnLst>
            <a:rect l="l" t="t" r="r" b="b"/>
            <a:pathLst>
              <a:path w="9496898" h="6615858">
                <a:moveTo>
                  <a:pt x="-1" y="6615858"/>
                </a:moveTo>
                <a:cubicBezTo>
                  <a:pt x="3766847" y="4876304"/>
                  <a:pt x="6625688" y="2718935"/>
                  <a:pt x="9496899" y="0"/>
                </a:cubicBezTo>
              </a:path>
            </a:pathLst>
          </a:custGeom>
          <a:noFill/>
          <a:ln w="50800" cap="flat" cmpd="sng" algn="ctr">
            <a:solidFill>
              <a:schemeClr val="tx1">
                <a:alpha val="67000"/>
              </a:schemeClr>
            </a:solidFill>
            <a:prstDash val="solid"/>
            <a:miter lim="800000"/>
            <a:tailEnd type="triangle"/>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pitchFamily="34" charset="0"/>
              <a:ea typeface="+mn-ea"/>
              <a:cs typeface="+mn-cs"/>
            </a:endParaRPr>
          </a:p>
        </p:txBody>
      </p:sp>
      <p:grpSp>
        <p:nvGrpSpPr>
          <p:cNvPr id="103" name="Group 102">
            <a:extLst>
              <a:ext uri="{FF2B5EF4-FFF2-40B4-BE49-F238E27FC236}">
                <a16:creationId xmlns:a16="http://schemas.microsoft.com/office/drawing/2014/main" id="{3016B168-3868-1F9A-9150-A97B5D973CE5}"/>
              </a:ext>
            </a:extLst>
          </p:cNvPr>
          <p:cNvGrpSpPr/>
          <p:nvPr/>
        </p:nvGrpSpPr>
        <p:grpSpPr>
          <a:xfrm rot="20071493">
            <a:off x="1323299" y="4605532"/>
            <a:ext cx="525363" cy="910150"/>
            <a:chOff x="5904476" y="3100392"/>
            <a:chExt cx="383928" cy="665125"/>
          </a:xfrm>
        </p:grpSpPr>
        <p:sp>
          <p:nvSpPr>
            <p:cNvPr id="104" name="Freeform: Shape 103">
              <a:extLst>
                <a:ext uri="{FF2B5EF4-FFF2-40B4-BE49-F238E27FC236}">
                  <a16:creationId xmlns:a16="http://schemas.microsoft.com/office/drawing/2014/main" id="{BEA20C9A-8B42-A78C-15A8-81E6832094B6}"/>
                </a:ext>
              </a:extLst>
            </p:cNvPr>
            <p:cNvSpPr/>
            <p:nvPr/>
          </p:nvSpPr>
          <p:spPr>
            <a:xfrm>
              <a:off x="5905499" y="3348513"/>
              <a:ext cx="83439" cy="185737"/>
            </a:xfrm>
            <a:custGeom>
              <a:avLst/>
              <a:gdLst>
                <a:gd name="connsiteX0" fmla="*/ 41720 w 83439"/>
                <a:gd name="connsiteY0" fmla="*/ 185738 h 185737"/>
                <a:gd name="connsiteX1" fmla="*/ 41720 w 83439"/>
                <a:gd name="connsiteY1" fmla="*/ 185738 h 185737"/>
                <a:gd name="connsiteX2" fmla="*/ 0 w 83439"/>
                <a:gd name="connsiteY2" fmla="*/ 144018 h 185737"/>
                <a:gd name="connsiteX3" fmla="*/ 0 w 83439"/>
                <a:gd name="connsiteY3" fmla="*/ 41720 h 185737"/>
                <a:gd name="connsiteX4" fmla="*/ 41720 w 83439"/>
                <a:gd name="connsiteY4" fmla="*/ 0 h 185737"/>
                <a:gd name="connsiteX5" fmla="*/ 41720 w 83439"/>
                <a:gd name="connsiteY5" fmla="*/ 0 h 185737"/>
                <a:gd name="connsiteX6" fmla="*/ 83439 w 83439"/>
                <a:gd name="connsiteY6" fmla="*/ 41720 h 185737"/>
                <a:gd name="connsiteX7" fmla="*/ 83439 w 83439"/>
                <a:gd name="connsiteY7" fmla="*/ 144018 h 185737"/>
                <a:gd name="connsiteX8" fmla="*/ 41720 w 83439"/>
                <a:gd name="connsiteY8" fmla="*/ 185738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439" h="185737">
                  <a:moveTo>
                    <a:pt x="41720" y="185738"/>
                  </a:moveTo>
                  <a:lnTo>
                    <a:pt x="41720" y="185738"/>
                  </a:lnTo>
                  <a:cubicBezTo>
                    <a:pt x="18764" y="185738"/>
                    <a:pt x="0" y="166973"/>
                    <a:pt x="0" y="144018"/>
                  </a:cubicBezTo>
                  <a:lnTo>
                    <a:pt x="0" y="41720"/>
                  </a:lnTo>
                  <a:cubicBezTo>
                    <a:pt x="0" y="18764"/>
                    <a:pt x="18764" y="0"/>
                    <a:pt x="41720" y="0"/>
                  </a:cubicBezTo>
                  <a:lnTo>
                    <a:pt x="41720" y="0"/>
                  </a:lnTo>
                  <a:cubicBezTo>
                    <a:pt x="64675" y="0"/>
                    <a:pt x="83439" y="18764"/>
                    <a:pt x="83439" y="41720"/>
                  </a:cubicBezTo>
                  <a:lnTo>
                    <a:pt x="83439" y="144018"/>
                  </a:lnTo>
                  <a:cubicBezTo>
                    <a:pt x="83439" y="166973"/>
                    <a:pt x="64675" y="185738"/>
                    <a:pt x="41720" y="185738"/>
                  </a:cubicBezTo>
                  <a:close/>
                </a:path>
              </a:pathLst>
            </a:custGeom>
            <a:gradFill flip="none" rotWithShape="1">
              <a:gsLst>
                <a:gs pos="44000">
                  <a:schemeClr val="accent4"/>
                </a:gs>
                <a:gs pos="100000">
                  <a:schemeClr val="accent4">
                    <a:tint val="23500"/>
                    <a:satMod val="160000"/>
                  </a:schemeClr>
                </a:gs>
              </a:gsLst>
              <a:lin ang="0" scaled="1"/>
              <a:tileRect/>
            </a:gradFill>
            <a:ln w="1905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5" name="Freeform: Shape 104">
              <a:extLst>
                <a:ext uri="{FF2B5EF4-FFF2-40B4-BE49-F238E27FC236}">
                  <a16:creationId xmlns:a16="http://schemas.microsoft.com/office/drawing/2014/main" id="{0AF9990D-D88C-64C5-B5EE-4F1C272A36F6}"/>
                </a:ext>
              </a:extLst>
            </p:cNvPr>
            <p:cNvSpPr/>
            <p:nvPr/>
          </p:nvSpPr>
          <p:spPr>
            <a:xfrm>
              <a:off x="6005321" y="3348513"/>
              <a:ext cx="83439" cy="185737"/>
            </a:xfrm>
            <a:custGeom>
              <a:avLst/>
              <a:gdLst>
                <a:gd name="connsiteX0" fmla="*/ 41720 w 83439"/>
                <a:gd name="connsiteY0" fmla="*/ 185738 h 185737"/>
                <a:gd name="connsiteX1" fmla="*/ 41720 w 83439"/>
                <a:gd name="connsiteY1" fmla="*/ 185738 h 185737"/>
                <a:gd name="connsiteX2" fmla="*/ 0 w 83439"/>
                <a:gd name="connsiteY2" fmla="*/ 144018 h 185737"/>
                <a:gd name="connsiteX3" fmla="*/ 0 w 83439"/>
                <a:gd name="connsiteY3" fmla="*/ 41720 h 185737"/>
                <a:gd name="connsiteX4" fmla="*/ 41720 w 83439"/>
                <a:gd name="connsiteY4" fmla="*/ 0 h 185737"/>
                <a:gd name="connsiteX5" fmla="*/ 41720 w 83439"/>
                <a:gd name="connsiteY5" fmla="*/ 0 h 185737"/>
                <a:gd name="connsiteX6" fmla="*/ 83439 w 83439"/>
                <a:gd name="connsiteY6" fmla="*/ 41720 h 185737"/>
                <a:gd name="connsiteX7" fmla="*/ 83439 w 83439"/>
                <a:gd name="connsiteY7" fmla="*/ 144018 h 185737"/>
                <a:gd name="connsiteX8" fmla="*/ 41720 w 83439"/>
                <a:gd name="connsiteY8" fmla="*/ 185738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439" h="185737">
                  <a:moveTo>
                    <a:pt x="41720" y="185738"/>
                  </a:moveTo>
                  <a:lnTo>
                    <a:pt x="41720" y="185738"/>
                  </a:lnTo>
                  <a:cubicBezTo>
                    <a:pt x="18764" y="185738"/>
                    <a:pt x="0" y="166973"/>
                    <a:pt x="0" y="144018"/>
                  </a:cubicBezTo>
                  <a:lnTo>
                    <a:pt x="0" y="41720"/>
                  </a:lnTo>
                  <a:cubicBezTo>
                    <a:pt x="0" y="18764"/>
                    <a:pt x="18764" y="0"/>
                    <a:pt x="41720" y="0"/>
                  </a:cubicBezTo>
                  <a:lnTo>
                    <a:pt x="41720" y="0"/>
                  </a:lnTo>
                  <a:cubicBezTo>
                    <a:pt x="64675" y="0"/>
                    <a:pt x="83439" y="18764"/>
                    <a:pt x="83439" y="41720"/>
                  </a:cubicBezTo>
                  <a:lnTo>
                    <a:pt x="83439" y="144018"/>
                  </a:lnTo>
                  <a:cubicBezTo>
                    <a:pt x="83344" y="166973"/>
                    <a:pt x="64580" y="185738"/>
                    <a:pt x="41720" y="185738"/>
                  </a:cubicBezTo>
                  <a:close/>
                </a:path>
              </a:pathLst>
            </a:custGeom>
            <a:gradFill flip="none" rotWithShape="1">
              <a:gsLst>
                <a:gs pos="44000">
                  <a:schemeClr val="accent4"/>
                </a:gs>
                <a:gs pos="100000">
                  <a:schemeClr val="accent4">
                    <a:tint val="23500"/>
                    <a:satMod val="160000"/>
                  </a:schemeClr>
                </a:gs>
              </a:gsLst>
              <a:lin ang="0" scaled="1"/>
              <a:tileRect/>
            </a:gradFill>
            <a:ln w="1905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6" name="Freeform: Shape 105">
              <a:extLst>
                <a:ext uri="{FF2B5EF4-FFF2-40B4-BE49-F238E27FC236}">
                  <a16:creationId xmlns:a16="http://schemas.microsoft.com/office/drawing/2014/main" id="{903DAAB7-1EF9-04AE-6E2B-337750DB3346}"/>
                </a:ext>
              </a:extLst>
            </p:cNvPr>
            <p:cNvSpPr/>
            <p:nvPr/>
          </p:nvSpPr>
          <p:spPr>
            <a:xfrm>
              <a:off x="6105143" y="3348513"/>
              <a:ext cx="83439" cy="185737"/>
            </a:xfrm>
            <a:custGeom>
              <a:avLst/>
              <a:gdLst>
                <a:gd name="connsiteX0" fmla="*/ 41720 w 83439"/>
                <a:gd name="connsiteY0" fmla="*/ 185738 h 185737"/>
                <a:gd name="connsiteX1" fmla="*/ 41720 w 83439"/>
                <a:gd name="connsiteY1" fmla="*/ 185738 h 185737"/>
                <a:gd name="connsiteX2" fmla="*/ 0 w 83439"/>
                <a:gd name="connsiteY2" fmla="*/ 144018 h 185737"/>
                <a:gd name="connsiteX3" fmla="*/ 0 w 83439"/>
                <a:gd name="connsiteY3" fmla="*/ 41720 h 185737"/>
                <a:gd name="connsiteX4" fmla="*/ 41720 w 83439"/>
                <a:gd name="connsiteY4" fmla="*/ 0 h 185737"/>
                <a:gd name="connsiteX5" fmla="*/ 41720 w 83439"/>
                <a:gd name="connsiteY5" fmla="*/ 0 h 185737"/>
                <a:gd name="connsiteX6" fmla="*/ 83439 w 83439"/>
                <a:gd name="connsiteY6" fmla="*/ 41720 h 185737"/>
                <a:gd name="connsiteX7" fmla="*/ 83439 w 83439"/>
                <a:gd name="connsiteY7" fmla="*/ 144018 h 185737"/>
                <a:gd name="connsiteX8" fmla="*/ 41720 w 83439"/>
                <a:gd name="connsiteY8" fmla="*/ 185738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439" h="185737">
                  <a:moveTo>
                    <a:pt x="41720" y="185738"/>
                  </a:moveTo>
                  <a:lnTo>
                    <a:pt x="41720" y="185738"/>
                  </a:lnTo>
                  <a:cubicBezTo>
                    <a:pt x="18764" y="185738"/>
                    <a:pt x="0" y="166973"/>
                    <a:pt x="0" y="144018"/>
                  </a:cubicBezTo>
                  <a:lnTo>
                    <a:pt x="0" y="41720"/>
                  </a:lnTo>
                  <a:cubicBezTo>
                    <a:pt x="0" y="18764"/>
                    <a:pt x="18764" y="0"/>
                    <a:pt x="41720" y="0"/>
                  </a:cubicBezTo>
                  <a:lnTo>
                    <a:pt x="41720" y="0"/>
                  </a:lnTo>
                  <a:cubicBezTo>
                    <a:pt x="64675" y="0"/>
                    <a:pt x="83439" y="18764"/>
                    <a:pt x="83439" y="41720"/>
                  </a:cubicBezTo>
                  <a:lnTo>
                    <a:pt x="83439" y="144018"/>
                  </a:lnTo>
                  <a:cubicBezTo>
                    <a:pt x="83344" y="166973"/>
                    <a:pt x="64580" y="185738"/>
                    <a:pt x="41720" y="185738"/>
                  </a:cubicBezTo>
                  <a:close/>
                </a:path>
              </a:pathLst>
            </a:custGeom>
            <a:gradFill flip="none" rotWithShape="1">
              <a:gsLst>
                <a:gs pos="44000">
                  <a:schemeClr val="accent4"/>
                </a:gs>
                <a:gs pos="100000">
                  <a:schemeClr val="accent4">
                    <a:tint val="23500"/>
                    <a:satMod val="160000"/>
                  </a:schemeClr>
                </a:gs>
              </a:gsLst>
              <a:lin ang="0" scaled="1"/>
              <a:tileRect/>
            </a:gradFill>
            <a:ln w="1905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7" name="Freeform: Shape 106">
              <a:extLst>
                <a:ext uri="{FF2B5EF4-FFF2-40B4-BE49-F238E27FC236}">
                  <a16:creationId xmlns:a16="http://schemas.microsoft.com/office/drawing/2014/main" id="{AA81C0BA-57F2-8369-15D4-18F7549889FD}"/>
                </a:ext>
              </a:extLst>
            </p:cNvPr>
            <p:cNvSpPr/>
            <p:nvPr/>
          </p:nvSpPr>
          <p:spPr>
            <a:xfrm>
              <a:off x="6204965" y="3348513"/>
              <a:ext cx="83439" cy="185737"/>
            </a:xfrm>
            <a:custGeom>
              <a:avLst/>
              <a:gdLst>
                <a:gd name="connsiteX0" fmla="*/ 41719 w 83439"/>
                <a:gd name="connsiteY0" fmla="*/ 185738 h 185737"/>
                <a:gd name="connsiteX1" fmla="*/ 41719 w 83439"/>
                <a:gd name="connsiteY1" fmla="*/ 185738 h 185737"/>
                <a:gd name="connsiteX2" fmla="*/ 0 w 83439"/>
                <a:gd name="connsiteY2" fmla="*/ 144018 h 185737"/>
                <a:gd name="connsiteX3" fmla="*/ 0 w 83439"/>
                <a:gd name="connsiteY3" fmla="*/ 41720 h 185737"/>
                <a:gd name="connsiteX4" fmla="*/ 41719 w 83439"/>
                <a:gd name="connsiteY4" fmla="*/ 0 h 185737"/>
                <a:gd name="connsiteX5" fmla="*/ 41719 w 83439"/>
                <a:gd name="connsiteY5" fmla="*/ 0 h 185737"/>
                <a:gd name="connsiteX6" fmla="*/ 83439 w 83439"/>
                <a:gd name="connsiteY6" fmla="*/ 41720 h 185737"/>
                <a:gd name="connsiteX7" fmla="*/ 83439 w 83439"/>
                <a:gd name="connsiteY7" fmla="*/ 144018 h 185737"/>
                <a:gd name="connsiteX8" fmla="*/ 41719 w 83439"/>
                <a:gd name="connsiteY8" fmla="*/ 185738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439" h="185737">
                  <a:moveTo>
                    <a:pt x="41719" y="185738"/>
                  </a:moveTo>
                  <a:lnTo>
                    <a:pt x="41719" y="185738"/>
                  </a:lnTo>
                  <a:cubicBezTo>
                    <a:pt x="18764" y="185738"/>
                    <a:pt x="0" y="166973"/>
                    <a:pt x="0" y="144018"/>
                  </a:cubicBezTo>
                  <a:lnTo>
                    <a:pt x="0" y="41720"/>
                  </a:lnTo>
                  <a:cubicBezTo>
                    <a:pt x="0" y="18764"/>
                    <a:pt x="18764" y="0"/>
                    <a:pt x="41719" y="0"/>
                  </a:cubicBezTo>
                  <a:lnTo>
                    <a:pt x="41719" y="0"/>
                  </a:lnTo>
                  <a:cubicBezTo>
                    <a:pt x="64675" y="0"/>
                    <a:pt x="83439" y="18764"/>
                    <a:pt x="83439" y="41720"/>
                  </a:cubicBezTo>
                  <a:lnTo>
                    <a:pt x="83439" y="144018"/>
                  </a:lnTo>
                  <a:cubicBezTo>
                    <a:pt x="83344" y="166973"/>
                    <a:pt x="64580" y="185738"/>
                    <a:pt x="41719" y="185738"/>
                  </a:cubicBezTo>
                  <a:close/>
                </a:path>
              </a:pathLst>
            </a:custGeom>
            <a:gradFill flip="none" rotWithShape="1">
              <a:gsLst>
                <a:gs pos="44000">
                  <a:schemeClr val="accent4"/>
                </a:gs>
                <a:gs pos="100000">
                  <a:schemeClr val="accent4">
                    <a:tint val="23500"/>
                    <a:satMod val="160000"/>
                  </a:schemeClr>
                </a:gs>
              </a:gsLst>
              <a:lin ang="0" scaled="1"/>
              <a:tileRect/>
            </a:gradFill>
            <a:ln w="1905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8" name="Freeform: Shape 107">
              <a:extLst>
                <a:ext uri="{FF2B5EF4-FFF2-40B4-BE49-F238E27FC236}">
                  <a16:creationId xmlns:a16="http://schemas.microsoft.com/office/drawing/2014/main" id="{E5FCDB53-40D5-387C-CFC3-E3E6346E2A2F}"/>
                </a:ext>
              </a:extLst>
            </p:cNvPr>
            <p:cNvSpPr/>
            <p:nvPr/>
          </p:nvSpPr>
          <p:spPr>
            <a:xfrm>
              <a:off x="5962268" y="3100392"/>
              <a:ext cx="270891" cy="241176"/>
            </a:xfrm>
            <a:custGeom>
              <a:avLst/>
              <a:gdLst>
                <a:gd name="connsiteX0" fmla="*/ 270891 w 270891"/>
                <a:gd name="connsiteY0" fmla="*/ 240597 h 241176"/>
                <a:gd name="connsiteX1" fmla="*/ 209645 w 270891"/>
                <a:gd name="connsiteY1" fmla="*/ 12568 h 241176"/>
                <a:gd name="connsiteX2" fmla="*/ 100584 w 270891"/>
                <a:gd name="connsiteY2" fmla="*/ 1043 h 241176"/>
                <a:gd name="connsiteX3" fmla="*/ 70676 w 270891"/>
                <a:gd name="connsiteY3" fmla="*/ 12568 h 241176"/>
                <a:gd name="connsiteX4" fmla="*/ 0 w 270891"/>
                <a:gd name="connsiteY4" fmla="*/ 236501 h 241176"/>
                <a:gd name="connsiteX5" fmla="*/ 70199 w 270891"/>
                <a:gd name="connsiteY5" fmla="*/ 229834 h 241176"/>
                <a:gd name="connsiteX6" fmla="*/ 162687 w 270891"/>
                <a:gd name="connsiteY6" fmla="*/ 233739 h 241176"/>
                <a:gd name="connsiteX7" fmla="*/ 218313 w 270891"/>
                <a:gd name="connsiteY7" fmla="*/ 237644 h 241176"/>
                <a:gd name="connsiteX8" fmla="*/ 270891 w 270891"/>
                <a:gd name="connsiteY8" fmla="*/ 240597 h 24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91" h="241176">
                  <a:moveTo>
                    <a:pt x="270891" y="240597"/>
                  </a:moveTo>
                  <a:cubicBezTo>
                    <a:pt x="270891" y="240597"/>
                    <a:pt x="197834" y="87816"/>
                    <a:pt x="209645" y="12568"/>
                  </a:cubicBezTo>
                  <a:cubicBezTo>
                    <a:pt x="209645" y="12568"/>
                    <a:pt x="143637" y="-4291"/>
                    <a:pt x="100584" y="1043"/>
                  </a:cubicBezTo>
                  <a:cubicBezTo>
                    <a:pt x="87821" y="2662"/>
                    <a:pt x="77153" y="6091"/>
                    <a:pt x="70676" y="12568"/>
                  </a:cubicBezTo>
                  <a:cubicBezTo>
                    <a:pt x="70676" y="12568"/>
                    <a:pt x="28861" y="220023"/>
                    <a:pt x="0" y="236501"/>
                  </a:cubicBezTo>
                  <a:cubicBezTo>
                    <a:pt x="0" y="236501"/>
                    <a:pt x="44863" y="250598"/>
                    <a:pt x="70199" y="229834"/>
                  </a:cubicBezTo>
                  <a:cubicBezTo>
                    <a:pt x="70199" y="229834"/>
                    <a:pt x="120015" y="250503"/>
                    <a:pt x="162687" y="233739"/>
                  </a:cubicBezTo>
                  <a:cubicBezTo>
                    <a:pt x="162687" y="233739"/>
                    <a:pt x="176879" y="223357"/>
                    <a:pt x="218313" y="237644"/>
                  </a:cubicBezTo>
                  <a:lnTo>
                    <a:pt x="270891" y="240597"/>
                  </a:lnTo>
                  <a:close/>
                </a:path>
              </a:pathLst>
            </a:custGeom>
            <a:noFill/>
            <a:ln w="1905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9" name="Freeform: Shape 108">
              <a:extLst>
                <a:ext uri="{FF2B5EF4-FFF2-40B4-BE49-F238E27FC236}">
                  <a16:creationId xmlns:a16="http://schemas.microsoft.com/office/drawing/2014/main" id="{ACEC8C94-53FD-CFBC-865F-ACEC66A6A529}"/>
                </a:ext>
              </a:extLst>
            </p:cNvPr>
            <p:cNvSpPr/>
            <p:nvPr/>
          </p:nvSpPr>
          <p:spPr>
            <a:xfrm>
              <a:off x="6031801" y="3104578"/>
              <a:ext cx="35819" cy="219265"/>
            </a:xfrm>
            <a:custGeom>
              <a:avLst/>
              <a:gdLst>
                <a:gd name="connsiteX0" fmla="*/ 0 w 35819"/>
                <a:gd name="connsiteY0" fmla="*/ 219265 h 219265"/>
                <a:gd name="connsiteX1" fmla="*/ 32956 w 35819"/>
                <a:gd name="connsiteY1" fmla="*/ 0 h 219265"/>
              </a:gdLst>
              <a:ahLst/>
              <a:cxnLst>
                <a:cxn ang="0">
                  <a:pos x="connsiteX0" y="connsiteY0"/>
                </a:cxn>
                <a:cxn ang="0">
                  <a:pos x="connsiteX1" y="connsiteY1"/>
                </a:cxn>
              </a:cxnLst>
              <a:rect l="l" t="t" r="r" b="b"/>
              <a:pathLst>
                <a:path w="35819" h="219265">
                  <a:moveTo>
                    <a:pt x="0" y="219265"/>
                  </a:moveTo>
                  <a:cubicBezTo>
                    <a:pt x="0" y="219265"/>
                    <a:pt x="47816" y="9716"/>
                    <a:pt x="32956" y="0"/>
                  </a:cubicBezTo>
                </a:path>
              </a:pathLst>
            </a:custGeom>
            <a:noFill/>
            <a:ln w="19050" cap="flat">
              <a:solidFill>
                <a:srgbClr val="1C75B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0" name="Freeform: Shape 109">
              <a:extLst>
                <a:ext uri="{FF2B5EF4-FFF2-40B4-BE49-F238E27FC236}">
                  <a16:creationId xmlns:a16="http://schemas.microsoft.com/office/drawing/2014/main" id="{DEF4ED34-8B6F-1235-A4B6-54A2F8D61C55}"/>
                </a:ext>
              </a:extLst>
            </p:cNvPr>
            <p:cNvSpPr/>
            <p:nvPr/>
          </p:nvSpPr>
          <p:spPr>
            <a:xfrm>
              <a:off x="6123815" y="3104006"/>
              <a:ext cx="23047" cy="219836"/>
            </a:xfrm>
            <a:custGeom>
              <a:avLst/>
              <a:gdLst>
                <a:gd name="connsiteX0" fmla="*/ 23047 w 23047"/>
                <a:gd name="connsiteY0" fmla="*/ 219837 h 219836"/>
                <a:gd name="connsiteX1" fmla="*/ 1711 w 23047"/>
                <a:gd name="connsiteY1" fmla="*/ 0 h 219836"/>
              </a:gdLst>
              <a:ahLst/>
              <a:cxnLst>
                <a:cxn ang="0">
                  <a:pos x="connsiteX0" y="connsiteY0"/>
                </a:cxn>
                <a:cxn ang="0">
                  <a:pos x="connsiteX1" y="connsiteY1"/>
                </a:cxn>
              </a:cxnLst>
              <a:rect l="l" t="t" r="r" b="b"/>
              <a:pathLst>
                <a:path w="23047" h="219836">
                  <a:moveTo>
                    <a:pt x="23047" y="219837"/>
                  </a:moveTo>
                  <a:cubicBezTo>
                    <a:pt x="23047" y="219837"/>
                    <a:pt x="-7433" y="14192"/>
                    <a:pt x="1711" y="0"/>
                  </a:cubicBezTo>
                </a:path>
              </a:pathLst>
            </a:custGeom>
            <a:noFill/>
            <a:ln w="19050" cap="flat">
              <a:solidFill>
                <a:srgbClr val="1C75B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1" name="Freeform: Shape 110">
              <a:extLst>
                <a:ext uri="{FF2B5EF4-FFF2-40B4-BE49-F238E27FC236}">
                  <a16:creationId xmlns:a16="http://schemas.microsoft.com/office/drawing/2014/main" id="{D2AD50EA-E202-6EC0-D01D-956A150F78A4}"/>
                </a:ext>
              </a:extLst>
            </p:cNvPr>
            <p:cNvSpPr/>
            <p:nvPr/>
          </p:nvSpPr>
          <p:spPr>
            <a:xfrm>
              <a:off x="5904476" y="3541204"/>
              <a:ext cx="94367" cy="224313"/>
            </a:xfrm>
            <a:custGeom>
              <a:avLst/>
              <a:gdLst>
                <a:gd name="connsiteX0" fmla="*/ 94368 w 94367"/>
                <a:gd name="connsiteY0" fmla="*/ 23241 h 224313"/>
                <a:gd name="connsiteX1" fmla="*/ 76175 w 94367"/>
                <a:gd name="connsiteY1" fmla="*/ 0 h 224313"/>
                <a:gd name="connsiteX2" fmla="*/ 18358 w 94367"/>
                <a:gd name="connsiteY2" fmla="*/ 0 h 224313"/>
                <a:gd name="connsiteX3" fmla="*/ 165 w 94367"/>
                <a:gd name="connsiteY3" fmla="*/ 23241 h 224313"/>
                <a:gd name="connsiteX4" fmla="*/ 26169 w 94367"/>
                <a:gd name="connsiteY4" fmla="*/ 68294 h 224313"/>
                <a:gd name="connsiteX5" fmla="*/ 43599 w 94367"/>
                <a:gd name="connsiteY5" fmla="*/ 97346 h 224313"/>
                <a:gd name="connsiteX6" fmla="*/ 41885 w 94367"/>
                <a:gd name="connsiteY6" fmla="*/ 121539 h 224313"/>
                <a:gd name="connsiteX7" fmla="*/ 37694 w 94367"/>
                <a:gd name="connsiteY7" fmla="*/ 137541 h 224313"/>
                <a:gd name="connsiteX8" fmla="*/ 36170 w 94367"/>
                <a:gd name="connsiteY8" fmla="*/ 174308 h 224313"/>
                <a:gd name="connsiteX9" fmla="*/ 39027 w 94367"/>
                <a:gd name="connsiteY9" fmla="*/ 180308 h 224313"/>
                <a:gd name="connsiteX10" fmla="*/ 42266 w 94367"/>
                <a:gd name="connsiteY10" fmla="*/ 217742 h 224313"/>
                <a:gd name="connsiteX11" fmla="*/ 51886 w 94367"/>
                <a:gd name="connsiteY11" fmla="*/ 224314 h 224313"/>
                <a:gd name="connsiteX12" fmla="*/ 48267 w 94367"/>
                <a:gd name="connsiteY12" fmla="*/ 172784 h 224313"/>
                <a:gd name="connsiteX13" fmla="*/ 45600 w 94367"/>
                <a:gd name="connsiteY13" fmla="*/ 167259 h 224313"/>
                <a:gd name="connsiteX14" fmla="*/ 47886 w 94367"/>
                <a:gd name="connsiteY14" fmla="*/ 142208 h 224313"/>
                <a:gd name="connsiteX15" fmla="*/ 52362 w 94367"/>
                <a:gd name="connsiteY15" fmla="*/ 125158 h 224313"/>
                <a:gd name="connsiteX16" fmla="*/ 54172 w 94367"/>
                <a:gd name="connsiteY16" fmla="*/ 92583 h 224313"/>
                <a:gd name="connsiteX17" fmla="*/ 70555 w 94367"/>
                <a:gd name="connsiteY17" fmla="*/ 67342 h 224313"/>
                <a:gd name="connsiteX18" fmla="*/ 94368 w 94367"/>
                <a:gd name="connsiteY18" fmla="*/ 23241 h 22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67" h="224313">
                  <a:moveTo>
                    <a:pt x="94368" y="23241"/>
                  </a:moveTo>
                  <a:cubicBezTo>
                    <a:pt x="94368" y="10478"/>
                    <a:pt x="86176" y="0"/>
                    <a:pt x="76175" y="0"/>
                  </a:cubicBezTo>
                  <a:lnTo>
                    <a:pt x="18358" y="0"/>
                  </a:lnTo>
                  <a:cubicBezTo>
                    <a:pt x="8357" y="0"/>
                    <a:pt x="165" y="10478"/>
                    <a:pt x="165" y="23241"/>
                  </a:cubicBezTo>
                  <a:cubicBezTo>
                    <a:pt x="-1644" y="28289"/>
                    <a:pt x="11691" y="49054"/>
                    <a:pt x="26169" y="68294"/>
                  </a:cubicBezTo>
                  <a:lnTo>
                    <a:pt x="43599" y="97346"/>
                  </a:lnTo>
                  <a:cubicBezTo>
                    <a:pt x="43980" y="104013"/>
                    <a:pt x="43885" y="112490"/>
                    <a:pt x="41885" y="121539"/>
                  </a:cubicBezTo>
                  <a:cubicBezTo>
                    <a:pt x="40551" y="127540"/>
                    <a:pt x="39027" y="132779"/>
                    <a:pt x="37694" y="137541"/>
                  </a:cubicBezTo>
                  <a:cubicBezTo>
                    <a:pt x="33884" y="150686"/>
                    <a:pt x="30645" y="162020"/>
                    <a:pt x="36170" y="174308"/>
                  </a:cubicBezTo>
                  <a:cubicBezTo>
                    <a:pt x="37027" y="176308"/>
                    <a:pt x="38075" y="178308"/>
                    <a:pt x="39027" y="180308"/>
                  </a:cubicBezTo>
                  <a:cubicBezTo>
                    <a:pt x="44552" y="191452"/>
                    <a:pt x="49314" y="201073"/>
                    <a:pt x="42266" y="217742"/>
                  </a:cubicBezTo>
                  <a:lnTo>
                    <a:pt x="51886" y="224314"/>
                  </a:lnTo>
                  <a:cubicBezTo>
                    <a:pt x="61887" y="200406"/>
                    <a:pt x="53982" y="184404"/>
                    <a:pt x="48267" y="172784"/>
                  </a:cubicBezTo>
                  <a:cubicBezTo>
                    <a:pt x="47314" y="170974"/>
                    <a:pt x="46457" y="169069"/>
                    <a:pt x="45600" y="167259"/>
                  </a:cubicBezTo>
                  <a:cubicBezTo>
                    <a:pt x="42742" y="160877"/>
                    <a:pt x="44361" y="154591"/>
                    <a:pt x="47886" y="142208"/>
                  </a:cubicBezTo>
                  <a:cubicBezTo>
                    <a:pt x="49314" y="137160"/>
                    <a:pt x="50934" y="131540"/>
                    <a:pt x="52362" y="125158"/>
                  </a:cubicBezTo>
                  <a:cubicBezTo>
                    <a:pt x="55125" y="112490"/>
                    <a:pt x="54934" y="100870"/>
                    <a:pt x="54172" y="92583"/>
                  </a:cubicBezTo>
                  <a:lnTo>
                    <a:pt x="70555" y="67342"/>
                  </a:lnTo>
                  <a:cubicBezTo>
                    <a:pt x="81033" y="51721"/>
                    <a:pt x="94368" y="36005"/>
                    <a:pt x="94368" y="23241"/>
                  </a:cubicBezTo>
                  <a:close/>
                </a:path>
              </a:pathLst>
            </a:custGeom>
            <a:gradFill flip="none" rotWithShape="1">
              <a:gsLst>
                <a:gs pos="33000">
                  <a:schemeClr val="tx1">
                    <a:lumMod val="50000"/>
                    <a:lumOff val="50000"/>
                  </a:schemeClr>
                </a:gs>
                <a:gs pos="76000">
                  <a:srgbClr val="6D6E71">
                    <a:tint val="44500"/>
                    <a:satMod val="160000"/>
                  </a:srgbClr>
                </a:gs>
                <a:gs pos="100000">
                  <a:srgbClr val="6D6E71">
                    <a:tint val="23500"/>
                    <a:satMod val="160000"/>
                  </a:srgbClr>
                </a:gs>
              </a:gsLst>
              <a:lin ang="0" scaled="1"/>
              <a:tileRect/>
            </a:gradFill>
            <a:ln w="9525"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2" name="Freeform: Shape 111">
              <a:extLst>
                <a:ext uri="{FF2B5EF4-FFF2-40B4-BE49-F238E27FC236}">
                  <a16:creationId xmlns:a16="http://schemas.microsoft.com/office/drawing/2014/main" id="{C1FA0F50-46A5-A56D-F446-FE50BCC152E3}"/>
                </a:ext>
              </a:extLst>
            </p:cNvPr>
            <p:cNvSpPr/>
            <p:nvPr/>
          </p:nvSpPr>
          <p:spPr>
            <a:xfrm>
              <a:off x="5990487" y="3537965"/>
              <a:ext cx="94367" cy="224409"/>
            </a:xfrm>
            <a:custGeom>
              <a:avLst/>
              <a:gdLst>
                <a:gd name="connsiteX0" fmla="*/ 94368 w 94367"/>
                <a:gd name="connsiteY0" fmla="*/ 23241 h 224409"/>
                <a:gd name="connsiteX1" fmla="*/ 76175 w 94367"/>
                <a:gd name="connsiteY1" fmla="*/ 0 h 224409"/>
                <a:gd name="connsiteX2" fmla="*/ 18358 w 94367"/>
                <a:gd name="connsiteY2" fmla="*/ 0 h 224409"/>
                <a:gd name="connsiteX3" fmla="*/ 165 w 94367"/>
                <a:gd name="connsiteY3" fmla="*/ 23241 h 224409"/>
                <a:gd name="connsiteX4" fmla="*/ 26169 w 94367"/>
                <a:gd name="connsiteY4" fmla="*/ 68294 h 224409"/>
                <a:gd name="connsiteX5" fmla="*/ 43599 w 94367"/>
                <a:gd name="connsiteY5" fmla="*/ 97346 h 224409"/>
                <a:gd name="connsiteX6" fmla="*/ 41885 w 94367"/>
                <a:gd name="connsiteY6" fmla="*/ 121444 h 224409"/>
                <a:gd name="connsiteX7" fmla="*/ 37694 w 94367"/>
                <a:gd name="connsiteY7" fmla="*/ 137446 h 224409"/>
                <a:gd name="connsiteX8" fmla="*/ 36170 w 94367"/>
                <a:gd name="connsiteY8" fmla="*/ 174212 h 224409"/>
                <a:gd name="connsiteX9" fmla="*/ 39027 w 94367"/>
                <a:gd name="connsiteY9" fmla="*/ 180213 h 224409"/>
                <a:gd name="connsiteX10" fmla="*/ 42266 w 94367"/>
                <a:gd name="connsiteY10" fmla="*/ 217646 h 224409"/>
                <a:gd name="connsiteX11" fmla="*/ 51981 w 94367"/>
                <a:gd name="connsiteY11" fmla="*/ 224409 h 224409"/>
                <a:gd name="connsiteX12" fmla="*/ 48362 w 94367"/>
                <a:gd name="connsiteY12" fmla="*/ 172879 h 224409"/>
                <a:gd name="connsiteX13" fmla="*/ 45695 w 94367"/>
                <a:gd name="connsiteY13" fmla="*/ 167354 h 224409"/>
                <a:gd name="connsiteX14" fmla="*/ 47981 w 94367"/>
                <a:gd name="connsiteY14" fmla="*/ 142304 h 224409"/>
                <a:gd name="connsiteX15" fmla="*/ 52458 w 94367"/>
                <a:gd name="connsiteY15" fmla="*/ 125254 h 224409"/>
                <a:gd name="connsiteX16" fmla="*/ 54267 w 94367"/>
                <a:gd name="connsiteY16" fmla="*/ 92678 h 224409"/>
                <a:gd name="connsiteX17" fmla="*/ 70650 w 94367"/>
                <a:gd name="connsiteY17" fmla="*/ 67437 h 224409"/>
                <a:gd name="connsiteX18" fmla="*/ 94368 w 94367"/>
                <a:gd name="connsiteY18" fmla="*/ 23241 h 22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67" h="224409">
                  <a:moveTo>
                    <a:pt x="94368" y="23241"/>
                  </a:moveTo>
                  <a:cubicBezTo>
                    <a:pt x="94368" y="10478"/>
                    <a:pt x="86176" y="0"/>
                    <a:pt x="76175" y="0"/>
                  </a:cubicBezTo>
                  <a:lnTo>
                    <a:pt x="18358" y="0"/>
                  </a:lnTo>
                  <a:cubicBezTo>
                    <a:pt x="8357" y="0"/>
                    <a:pt x="165" y="10478"/>
                    <a:pt x="165" y="23241"/>
                  </a:cubicBezTo>
                  <a:cubicBezTo>
                    <a:pt x="-1644" y="28289"/>
                    <a:pt x="11691" y="49054"/>
                    <a:pt x="26169" y="68294"/>
                  </a:cubicBezTo>
                  <a:lnTo>
                    <a:pt x="43599" y="97346"/>
                  </a:lnTo>
                  <a:cubicBezTo>
                    <a:pt x="43980" y="103918"/>
                    <a:pt x="43885" y="112395"/>
                    <a:pt x="41885" y="121444"/>
                  </a:cubicBezTo>
                  <a:cubicBezTo>
                    <a:pt x="40551" y="127445"/>
                    <a:pt x="39027" y="132683"/>
                    <a:pt x="37694" y="137446"/>
                  </a:cubicBezTo>
                  <a:cubicBezTo>
                    <a:pt x="33884" y="150590"/>
                    <a:pt x="30645" y="161925"/>
                    <a:pt x="36170" y="174212"/>
                  </a:cubicBezTo>
                  <a:cubicBezTo>
                    <a:pt x="37027" y="176213"/>
                    <a:pt x="38075" y="178213"/>
                    <a:pt x="39027" y="180213"/>
                  </a:cubicBezTo>
                  <a:cubicBezTo>
                    <a:pt x="44552" y="191357"/>
                    <a:pt x="49314" y="200978"/>
                    <a:pt x="42266" y="217646"/>
                  </a:cubicBezTo>
                  <a:lnTo>
                    <a:pt x="51981" y="224409"/>
                  </a:lnTo>
                  <a:cubicBezTo>
                    <a:pt x="61983" y="200501"/>
                    <a:pt x="54077" y="184499"/>
                    <a:pt x="48362" y="172879"/>
                  </a:cubicBezTo>
                  <a:cubicBezTo>
                    <a:pt x="47409" y="171069"/>
                    <a:pt x="46552" y="169164"/>
                    <a:pt x="45695" y="167354"/>
                  </a:cubicBezTo>
                  <a:cubicBezTo>
                    <a:pt x="42837" y="160973"/>
                    <a:pt x="44457" y="154686"/>
                    <a:pt x="47981" y="142304"/>
                  </a:cubicBezTo>
                  <a:cubicBezTo>
                    <a:pt x="49410" y="137255"/>
                    <a:pt x="51029" y="131636"/>
                    <a:pt x="52458" y="125254"/>
                  </a:cubicBezTo>
                  <a:cubicBezTo>
                    <a:pt x="55220" y="112586"/>
                    <a:pt x="55029" y="100965"/>
                    <a:pt x="54267" y="92678"/>
                  </a:cubicBezTo>
                  <a:lnTo>
                    <a:pt x="70650" y="67437"/>
                  </a:lnTo>
                  <a:cubicBezTo>
                    <a:pt x="81033" y="51721"/>
                    <a:pt x="94368" y="36005"/>
                    <a:pt x="94368" y="23241"/>
                  </a:cubicBezTo>
                  <a:close/>
                </a:path>
              </a:pathLst>
            </a:custGeom>
            <a:gradFill flip="none" rotWithShape="1">
              <a:gsLst>
                <a:gs pos="33000">
                  <a:schemeClr val="tx1">
                    <a:lumMod val="50000"/>
                    <a:lumOff val="50000"/>
                  </a:schemeClr>
                </a:gs>
                <a:gs pos="76000">
                  <a:srgbClr val="6D6E71">
                    <a:tint val="44500"/>
                    <a:satMod val="160000"/>
                  </a:srgbClr>
                </a:gs>
                <a:gs pos="100000">
                  <a:srgbClr val="6D6E71">
                    <a:tint val="23500"/>
                    <a:satMod val="160000"/>
                  </a:srgbClr>
                </a:gs>
              </a:gsLst>
              <a:lin ang="0" scaled="1"/>
              <a:tileRect/>
            </a:gradFill>
            <a:ln w="9525"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3" name="Freeform: Shape 112">
              <a:extLst>
                <a:ext uri="{FF2B5EF4-FFF2-40B4-BE49-F238E27FC236}">
                  <a16:creationId xmlns:a16="http://schemas.microsoft.com/office/drawing/2014/main" id="{ECB20CA7-0CE3-7E04-E279-E669C54DC264}"/>
                </a:ext>
              </a:extLst>
            </p:cNvPr>
            <p:cNvSpPr/>
            <p:nvPr/>
          </p:nvSpPr>
          <p:spPr>
            <a:xfrm>
              <a:off x="6087452" y="3537965"/>
              <a:ext cx="94367" cy="224409"/>
            </a:xfrm>
            <a:custGeom>
              <a:avLst/>
              <a:gdLst>
                <a:gd name="connsiteX0" fmla="*/ 94368 w 94367"/>
                <a:gd name="connsiteY0" fmla="*/ 23241 h 224409"/>
                <a:gd name="connsiteX1" fmla="*/ 76175 w 94367"/>
                <a:gd name="connsiteY1" fmla="*/ 0 h 224409"/>
                <a:gd name="connsiteX2" fmla="*/ 18358 w 94367"/>
                <a:gd name="connsiteY2" fmla="*/ 0 h 224409"/>
                <a:gd name="connsiteX3" fmla="*/ 165 w 94367"/>
                <a:gd name="connsiteY3" fmla="*/ 23241 h 224409"/>
                <a:gd name="connsiteX4" fmla="*/ 26169 w 94367"/>
                <a:gd name="connsiteY4" fmla="*/ 68294 h 224409"/>
                <a:gd name="connsiteX5" fmla="*/ 43695 w 94367"/>
                <a:gd name="connsiteY5" fmla="*/ 97346 h 224409"/>
                <a:gd name="connsiteX6" fmla="*/ 41980 w 94367"/>
                <a:gd name="connsiteY6" fmla="*/ 121444 h 224409"/>
                <a:gd name="connsiteX7" fmla="*/ 37789 w 94367"/>
                <a:gd name="connsiteY7" fmla="*/ 137446 h 224409"/>
                <a:gd name="connsiteX8" fmla="*/ 36265 w 94367"/>
                <a:gd name="connsiteY8" fmla="*/ 174212 h 224409"/>
                <a:gd name="connsiteX9" fmla="*/ 39123 w 94367"/>
                <a:gd name="connsiteY9" fmla="*/ 180213 h 224409"/>
                <a:gd name="connsiteX10" fmla="*/ 42361 w 94367"/>
                <a:gd name="connsiteY10" fmla="*/ 217646 h 224409"/>
                <a:gd name="connsiteX11" fmla="*/ 51981 w 94367"/>
                <a:gd name="connsiteY11" fmla="*/ 224409 h 224409"/>
                <a:gd name="connsiteX12" fmla="*/ 48362 w 94367"/>
                <a:gd name="connsiteY12" fmla="*/ 172879 h 224409"/>
                <a:gd name="connsiteX13" fmla="*/ 45695 w 94367"/>
                <a:gd name="connsiteY13" fmla="*/ 167354 h 224409"/>
                <a:gd name="connsiteX14" fmla="*/ 47981 w 94367"/>
                <a:gd name="connsiteY14" fmla="*/ 142304 h 224409"/>
                <a:gd name="connsiteX15" fmla="*/ 52458 w 94367"/>
                <a:gd name="connsiteY15" fmla="*/ 125254 h 224409"/>
                <a:gd name="connsiteX16" fmla="*/ 54267 w 94367"/>
                <a:gd name="connsiteY16" fmla="*/ 92678 h 224409"/>
                <a:gd name="connsiteX17" fmla="*/ 70650 w 94367"/>
                <a:gd name="connsiteY17" fmla="*/ 67437 h 224409"/>
                <a:gd name="connsiteX18" fmla="*/ 94368 w 94367"/>
                <a:gd name="connsiteY18" fmla="*/ 23241 h 22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67" h="224409">
                  <a:moveTo>
                    <a:pt x="94368" y="23241"/>
                  </a:moveTo>
                  <a:cubicBezTo>
                    <a:pt x="94368" y="10478"/>
                    <a:pt x="86176" y="0"/>
                    <a:pt x="76175" y="0"/>
                  </a:cubicBezTo>
                  <a:lnTo>
                    <a:pt x="18358" y="0"/>
                  </a:lnTo>
                  <a:cubicBezTo>
                    <a:pt x="8357" y="0"/>
                    <a:pt x="165" y="10478"/>
                    <a:pt x="165" y="23241"/>
                  </a:cubicBezTo>
                  <a:cubicBezTo>
                    <a:pt x="-1644" y="28289"/>
                    <a:pt x="11691" y="49054"/>
                    <a:pt x="26169" y="68294"/>
                  </a:cubicBezTo>
                  <a:lnTo>
                    <a:pt x="43695" y="97346"/>
                  </a:lnTo>
                  <a:cubicBezTo>
                    <a:pt x="44076" y="103918"/>
                    <a:pt x="43980" y="112395"/>
                    <a:pt x="41980" y="121444"/>
                  </a:cubicBezTo>
                  <a:cubicBezTo>
                    <a:pt x="40647" y="127445"/>
                    <a:pt x="39123" y="132683"/>
                    <a:pt x="37789" y="137446"/>
                  </a:cubicBezTo>
                  <a:cubicBezTo>
                    <a:pt x="33979" y="150590"/>
                    <a:pt x="30741" y="161925"/>
                    <a:pt x="36265" y="174212"/>
                  </a:cubicBezTo>
                  <a:cubicBezTo>
                    <a:pt x="37122" y="176213"/>
                    <a:pt x="38170" y="178213"/>
                    <a:pt x="39123" y="180213"/>
                  </a:cubicBezTo>
                  <a:cubicBezTo>
                    <a:pt x="44647" y="191357"/>
                    <a:pt x="49410" y="200978"/>
                    <a:pt x="42361" y="217646"/>
                  </a:cubicBezTo>
                  <a:lnTo>
                    <a:pt x="51981" y="224409"/>
                  </a:lnTo>
                  <a:cubicBezTo>
                    <a:pt x="61983" y="200501"/>
                    <a:pt x="54077" y="184499"/>
                    <a:pt x="48362" y="172879"/>
                  </a:cubicBezTo>
                  <a:cubicBezTo>
                    <a:pt x="47409" y="171069"/>
                    <a:pt x="46552" y="169164"/>
                    <a:pt x="45695" y="167354"/>
                  </a:cubicBezTo>
                  <a:cubicBezTo>
                    <a:pt x="42837" y="160973"/>
                    <a:pt x="44457" y="154686"/>
                    <a:pt x="47981" y="142304"/>
                  </a:cubicBezTo>
                  <a:cubicBezTo>
                    <a:pt x="49410" y="137255"/>
                    <a:pt x="51029" y="131636"/>
                    <a:pt x="52458" y="125254"/>
                  </a:cubicBezTo>
                  <a:cubicBezTo>
                    <a:pt x="55220" y="112586"/>
                    <a:pt x="55029" y="100965"/>
                    <a:pt x="54267" y="92678"/>
                  </a:cubicBezTo>
                  <a:lnTo>
                    <a:pt x="70650" y="67437"/>
                  </a:lnTo>
                  <a:cubicBezTo>
                    <a:pt x="81033" y="51721"/>
                    <a:pt x="94368" y="36005"/>
                    <a:pt x="94368" y="23241"/>
                  </a:cubicBezTo>
                  <a:close/>
                </a:path>
              </a:pathLst>
            </a:custGeom>
            <a:gradFill flip="none" rotWithShape="1">
              <a:gsLst>
                <a:gs pos="33000">
                  <a:schemeClr val="tx1">
                    <a:lumMod val="50000"/>
                    <a:lumOff val="50000"/>
                  </a:schemeClr>
                </a:gs>
                <a:gs pos="76000">
                  <a:srgbClr val="6D6E71">
                    <a:tint val="44500"/>
                    <a:satMod val="160000"/>
                  </a:srgbClr>
                </a:gs>
                <a:gs pos="100000">
                  <a:srgbClr val="6D6E71">
                    <a:tint val="23500"/>
                    <a:satMod val="160000"/>
                  </a:srgbClr>
                </a:gs>
              </a:gsLst>
              <a:lin ang="0" scaled="1"/>
              <a:tileRect/>
            </a:gradFill>
            <a:ln w="9525"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4" name="Freeform: Shape 113">
              <a:extLst>
                <a:ext uri="{FF2B5EF4-FFF2-40B4-BE49-F238E27FC236}">
                  <a16:creationId xmlns:a16="http://schemas.microsoft.com/office/drawing/2014/main" id="{6064E9FD-E58F-5974-E97C-A3D215507C2E}"/>
                </a:ext>
              </a:extLst>
            </p:cNvPr>
            <p:cNvSpPr/>
            <p:nvPr/>
          </p:nvSpPr>
          <p:spPr>
            <a:xfrm>
              <a:off x="6183845" y="3538632"/>
              <a:ext cx="94367" cy="224218"/>
            </a:xfrm>
            <a:custGeom>
              <a:avLst/>
              <a:gdLst>
                <a:gd name="connsiteX0" fmla="*/ 94368 w 94367"/>
                <a:gd name="connsiteY0" fmla="*/ 23241 h 224218"/>
                <a:gd name="connsiteX1" fmla="*/ 76175 w 94367"/>
                <a:gd name="connsiteY1" fmla="*/ 0 h 224218"/>
                <a:gd name="connsiteX2" fmla="*/ 18358 w 94367"/>
                <a:gd name="connsiteY2" fmla="*/ 0 h 224218"/>
                <a:gd name="connsiteX3" fmla="*/ 165 w 94367"/>
                <a:gd name="connsiteY3" fmla="*/ 23241 h 224218"/>
                <a:gd name="connsiteX4" fmla="*/ 26169 w 94367"/>
                <a:gd name="connsiteY4" fmla="*/ 68294 h 224218"/>
                <a:gd name="connsiteX5" fmla="*/ 43695 w 94367"/>
                <a:gd name="connsiteY5" fmla="*/ 97346 h 224218"/>
                <a:gd name="connsiteX6" fmla="*/ 41980 w 94367"/>
                <a:gd name="connsiteY6" fmla="*/ 121444 h 224218"/>
                <a:gd name="connsiteX7" fmla="*/ 37789 w 94367"/>
                <a:gd name="connsiteY7" fmla="*/ 137446 h 224218"/>
                <a:gd name="connsiteX8" fmla="*/ 36265 w 94367"/>
                <a:gd name="connsiteY8" fmla="*/ 174212 h 224218"/>
                <a:gd name="connsiteX9" fmla="*/ 39123 w 94367"/>
                <a:gd name="connsiteY9" fmla="*/ 180213 h 224218"/>
                <a:gd name="connsiteX10" fmla="*/ 42361 w 94367"/>
                <a:gd name="connsiteY10" fmla="*/ 217646 h 224218"/>
                <a:gd name="connsiteX11" fmla="*/ 51981 w 94367"/>
                <a:gd name="connsiteY11" fmla="*/ 224219 h 224218"/>
                <a:gd name="connsiteX12" fmla="*/ 48362 w 94367"/>
                <a:gd name="connsiteY12" fmla="*/ 172688 h 224218"/>
                <a:gd name="connsiteX13" fmla="*/ 45695 w 94367"/>
                <a:gd name="connsiteY13" fmla="*/ 167164 h 224218"/>
                <a:gd name="connsiteX14" fmla="*/ 47981 w 94367"/>
                <a:gd name="connsiteY14" fmla="*/ 142113 h 224218"/>
                <a:gd name="connsiteX15" fmla="*/ 52458 w 94367"/>
                <a:gd name="connsiteY15" fmla="*/ 125063 h 224218"/>
                <a:gd name="connsiteX16" fmla="*/ 54267 w 94367"/>
                <a:gd name="connsiteY16" fmla="*/ 92488 h 224218"/>
                <a:gd name="connsiteX17" fmla="*/ 70650 w 94367"/>
                <a:gd name="connsiteY17" fmla="*/ 67247 h 224218"/>
                <a:gd name="connsiteX18" fmla="*/ 94368 w 94367"/>
                <a:gd name="connsiteY18" fmla="*/ 23241 h 22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67" h="224218">
                  <a:moveTo>
                    <a:pt x="94368" y="23241"/>
                  </a:moveTo>
                  <a:cubicBezTo>
                    <a:pt x="94368" y="10478"/>
                    <a:pt x="86176" y="0"/>
                    <a:pt x="76175" y="0"/>
                  </a:cubicBezTo>
                  <a:lnTo>
                    <a:pt x="18358" y="0"/>
                  </a:lnTo>
                  <a:cubicBezTo>
                    <a:pt x="8357" y="0"/>
                    <a:pt x="165" y="10478"/>
                    <a:pt x="165" y="23241"/>
                  </a:cubicBezTo>
                  <a:cubicBezTo>
                    <a:pt x="-1644" y="28289"/>
                    <a:pt x="11691" y="49054"/>
                    <a:pt x="26169" y="68294"/>
                  </a:cubicBezTo>
                  <a:lnTo>
                    <a:pt x="43695" y="97346"/>
                  </a:lnTo>
                  <a:cubicBezTo>
                    <a:pt x="44076" y="103918"/>
                    <a:pt x="43980" y="112395"/>
                    <a:pt x="41980" y="121444"/>
                  </a:cubicBezTo>
                  <a:cubicBezTo>
                    <a:pt x="40647" y="127445"/>
                    <a:pt x="39123" y="132683"/>
                    <a:pt x="37789" y="137446"/>
                  </a:cubicBezTo>
                  <a:cubicBezTo>
                    <a:pt x="33979" y="150590"/>
                    <a:pt x="30741" y="161925"/>
                    <a:pt x="36265" y="174212"/>
                  </a:cubicBezTo>
                  <a:cubicBezTo>
                    <a:pt x="37122" y="176213"/>
                    <a:pt x="38170" y="178213"/>
                    <a:pt x="39123" y="180213"/>
                  </a:cubicBezTo>
                  <a:cubicBezTo>
                    <a:pt x="44647" y="191357"/>
                    <a:pt x="49410" y="200978"/>
                    <a:pt x="42361" y="217646"/>
                  </a:cubicBezTo>
                  <a:lnTo>
                    <a:pt x="51981" y="224219"/>
                  </a:lnTo>
                  <a:cubicBezTo>
                    <a:pt x="61983" y="200311"/>
                    <a:pt x="54077" y="184309"/>
                    <a:pt x="48362" y="172688"/>
                  </a:cubicBezTo>
                  <a:cubicBezTo>
                    <a:pt x="47409" y="170878"/>
                    <a:pt x="46552" y="168974"/>
                    <a:pt x="45695" y="167164"/>
                  </a:cubicBezTo>
                  <a:cubicBezTo>
                    <a:pt x="42837" y="160782"/>
                    <a:pt x="44457" y="154496"/>
                    <a:pt x="47981" y="142113"/>
                  </a:cubicBezTo>
                  <a:cubicBezTo>
                    <a:pt x="49410" y="137065"/>
                    <a:pt x="51029" y="131445"/>
                    <a:pt x="52458" y="125063"/>
                  </a:cubicBezTo>
                  <a:cubicBezTo>
                    <a:pt x="55220" y="112395"/>
                    <a:pt x="55029" y="100775"/>
                    <a:pt x="54267" y="92488"/>
                  </a:cubicBezTo>
                  <a:lnTo>
                    <a:pt x="70650" y="67247"/>
                  </a:lnTo>
                  <a:cubicBezTo>
                    <a:pt x="81033" y="51721"/>
                    <a:pt x="94368" y="36005"/>
                    <a:pt x="94368" y="23241"/>
                  </a:cubicBezTo>
                  <a:close/>
                </a:path>
              </a:pathLst>
            </a:custGeom>
            <a:gradFill flip="none" rotWithShape="1">
              <a:gsLst>
                <a:gs pos="33000">
                  <a:schemeClr val="tx1">
                    <a:lumMod val="50000"/>
                    <a:lumOff val="50000"/>
                  </a:schemeClr>
                </a:gs>
                <a:gs pos="76000">
                  <a:srgbClr val="6D6E71">
                    <a:tint val="44500"/>
                    <a:satMod val="160000"/>
                  </a:srgbClr>
                </a:gs>
                <a:gs pos="100000">
                  <a:srgbClr val="6D6E71">
                    <a:tint val="23500"/>
                    <a:satMod val="160000"/>
                  </a:srgbClr>
                </a:gs>
              </a:gsLst>
              <a:lin ang="0" scaled="1"/>
              <a:tileRect/>
            </a:gradFill>
            <a:ln w="9525" cap="flat">
              <a:solidFill>
                <a:schemeClr val="tx1">
                  <a:lumMod val="50000"/>
                  <a:lumOff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16" name="Group 115">
            <a:extLst>
              <a:ext uri="{FF2B5EF4-FFF2-40B4-BE49-F238E27FC236}">
                <a16:creationId xmlns:a16="http://schemas.microsoft.com/office/drawing/2014/main" id="{E03FAC9E-37AE-F170-44CE-C28DA9547DA6}"/>
              </a:ext>
            </a:extLst>
          </p:cNvPr>
          <p:cNvGrpSpPr/>
          <p:nvPr/>
        </p:nvGrpSpPr>
        <p:grpSpPr>
          <a:xfrm rot="17836728">
            <a:off x="4274842" y="1433211"/>
            <a:ext cx="225509" cy="220163"/>
            <a:chOff x="5958840" y="2707425"/>
            <a:chExt cx="277283" cy="270710"/>
          </a:xfrm>
        </p:grpSpPr>
        <p:sp>
          <p:nvSpPr>
            <p:cNvPr id="117" name="Freeform: Shape 116">
              <a:extLst>
                <a:ext uri="{FF2B5EF4-FFF2-40B4-BE49-F238E27FC236}">
                  <a16:creationId xmlns:a16="http://schemas.microsoft.com/office/drawing/2014/main" id="{9C60AE9E-2E61-7BB7-9AFB-C7182BD9309C}"/>
                </a:ext>
              </a:extLst>
            </p:cNvPr>
            <p:cNvSpPr/>
            <p:nvPr/>
          </p:nvSpPr>
          <p:spPr>
            <a:xfrm>
              <a:off x="5962268" y="2707425"/>
              <a:ext cx="270891" cy="241176"/>
            </a:xfrm>
            <a:custGeom>
              <a:avLst/>
              <a:gdLst>
                <a:gd name="connsiteX0" fmla="*/ 270891 w 270891"/>
                <a:gd name="connsiteY0" fmla="*/ 240597 h 241176"/>
                <a:gd name="connsiteX1" fmla="*/ 209645 w 270891"/>
                <a:gd name="connsiteY1" fmla="*/ 12568 h 241176"/>
                <a:gd name="connsiteX2" fmla="*/ 100584 w 270891"/>
                <a:gd name="connsiteY2" fmla="*/ 1043 h 241176"/>
                <a:gd name="connsiteX3" fmla="*/ 70676 w 270891"/>
                <a:gd name="connsiteY3" fmla="*/ 12568 h 241176"/>
                <a:gd name="connsiteX4" fmla="*/ 0 w 270891"/>
                <a:gd name="connsiteY4" fmla="*/ 236501 h 241176"/>
                <a:gd name="connsiteX5" fmla="*/ 70199 w 270891"/>
                <a:gd name="connsiteY5" fmla="*/ 229834 h 241176"/>
                <a:gd name="connsiteX6" fmla="*/ 162687 w 270891"/>
                <a:gd name="connsiteY6" fmla="*/ 233739 h 241176"/>
                <a:gd name="connsiteX7" fmla="*/ 218313 w 270891"/>
                <a:gd name="connsiteY7" fmla="*/ 237644 h 241176"/>
                <a:gd name="connsiteX8" fmla="*/ 270891 w 270891"/>
                <a:gd name="connsiteY8" fmla="*/ 240597 h 24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91" h="241176">
                  <a:moveTo>
                    <a:pt x="270891" y="240597"/>
                  </a:moveTo>
                  <a:cubicBezTo>
                    <a:pt x="270891" y="240597"/>
                    <a:pt x="197834" y="87816"/>
                    <a:pt x="209645" y="12568"/>
                  </a:cubicBezTo>
                  <a:cubicBezTo>
                    <a:pt x="209645" y="12568"/>
                    <a:pt x="143637" y="-4291"/>
                    <a:pt x="100584" y="1043"/>
                  </a:cubicBezTo>
                  <a:cubicBezTo>
                    <a:pt x="87821" y="2662"/>
                    <a:pt x="77153" y="6091"/>
                    <a:pt x="70676" y="12568"/>
                  </a:cubicBezTo>
                  <a:cubicBezTo>
                    <a:pt x="70676" y="12568"/>
                    <a:pt x="28861" y="220023"/>
                    <a:pt x="0" y="236501"/>
                  </a:cubicBezTo>
                  <a:cubicBezTo>
                    <a:pt x="0" y="236501"/>
                    <a:pt x="44863" y="250598"/>
                    <a:pt x="70199" y="229834"/>
                  </a:cubicBezTo>
                  <a:cubicBezTo>
                    <a:pt x="70199" y="229834"/>
                    <a:pt x="120015" y="250503"/>
                    <a:pt x="162687" y="233739"/>
                  </a:cubicBezTo>
                  <a:cubicBezTo>
                    <a:pt x="162687" y="233739"/>
                    <a:pt x="176879" y="223357"/>
                    <a:pt x="218313" y="237644"/>
                  </a:cubicBezTo>
                  <a:lnTo>
                    <a:pt x="270891" y="240597"/>
                  </a:lnTo>
                  <a:close/>
                </a:path>
              </a:pathLst>
            </a:custGeom>
            <a:noFill/>
            <a:ln w="1905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8" name="Freeform: Shape 117">
              <a:extLst>
                <a:ext uri="{FF2B5EF4-FFF2-40B4-BE49-F238E27FC236}">
                  <a16:creationId xmlns:a16="http://schemas.microsoft.com/office/drawing/2014/main" id="{A37CCC79-2DF5-63B9-415E-BDC3BFF1EC6C}"/>
                </a:ext>
              </a:extLst>
            </p:cNvPr>
            <p:cNvSpPr/>
            <p:nvPr/>
          </p:nvSpPr>
          <p:spPr>
            <a:xfrm>
              <a:off x="6031801" y="2711611"/>
              <a:ext cx="35819" cy="219265"/>
            </a:xfrm>
            <a:custGeom>
              <a:avLst/>
              <a:gdLst>
                <a:gd name="connsiteX0" fmla="*/ 0 w 35819"/>
                <a:gd name="connsiteY0" fmla="*/ 219265 h 219265"/>
                <a:gd name="connsiteX1" fmla="*/ 32956 w 35819"/>
                <a:gd name="connsiteY1" fmla="*/ 0 h 219265"/>
              </a:gdLst>
              <a:ahLst/>
              <a:cxnLst>
                <a:cxn ang="0">
                  <a:pos x="connsiteX0" y="connsiteY0"/>
                </a:cxn>
                <a:cxn ang="0">
                  <a:pos x="connsiteX1" y="connsiteY1"/>
                </a:cxn>
              </a:cxnLst>
              <a:rect l="l" t="t" r="r" b="b"/>
              <a:pathLst>
                <a:path w="35819" h="219265">
                  <a:moveTo>
                    <a:pt x="0" y="219265"/>
                  </a:moveTo>
                  <a:cubicBezTo>
                    <a:pt x="0" y="219265"/>
                    <a:pt x="47816" y="9716"/>
                    <a:pt x="32956" y="0"/>
                  </a:cubicBezTo>
                </a:path>
              </a:pathLst>
            </a:custGeom>
            <a:noFill/>
            <a:ln w="19050" cap="flat">
              <a:solidFill>
                <a:srgbClr val="1C75B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9" name="Freeform: Shape 118">
              <a:extLst>
                <a:ext uri="{FF2B5EF4-FFF2-40B4-BE49-F238E27FC236}">
                  <a16:creationId xmlns:a16="http://schemas.microsoft.com/office/drawing/2014/main" id="{D0CE39F9-30F1-DB6A-8CDF-60A27E07CABF}"/>
                </a:ext>
              </a:extLst>
            </p:cNvPr>
            <p:cNvSpPr/>
            <p:nvPr/>
          </p:nvSpPr>
          <p:spPr>
            <a:xfrm>
              <a:off x="6123815" y="2711039"/>
              <a:ext cx="23047" cy="219836"/>
            </a:xfrm>
            <a:custGeom>
              <a:avLst/>
              <a:gdLst>
                <a:gd name="connsiteX0" fmla="*/ 23047 w 23047"/>
                <a:gd name="connsiteY0" fmla="*/ 219837 h 219836"/>
                <a:gd name="connsiteX1" fmla="*/ 1711 w 23047"/>
                <a:gd name="connsiteY1" fmla="*/ 0 h 219836"/>
              </a:gdLst>
              <a:ahLst/>
              <a:cxnLst>
                <a:cxn ang="0">
                  <a:pos x="connsiteX0" y="connsiteY0"/>
                </a:cxn>
                <a:cxn ang="0">
                  <a:pos x="connsiteX1" y="connsiteY1"/>
                </a:cxn>
              </a:cxnLst>
              <a:rect l="l" t="t" r="r" b="b"/>
              <a:pathLst>
                <a:path w="23047" h="219836">
                  <a:moveTo>
                    <a:pt x="23047" y="219837"/>
                  </a:moveTo>
                  <a:cubicBezTo>
                    <a:pt x="23047" y="219837"/>
                    <a:pt x="-7433" y="14192"/>
                    <a:pt x="1711" y="0"/>
                  </a:cubicBezTo>
                </a:path>
              </a:pathLst>
            </a:custGeom>
            <a:noFill/>
            <a:ln w="19050" cap="flat">
              <a:solidFill>
                <a:srgbClr val="1C75B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0" name="Oval 119">
              <a:extLst>
                <a:ext uri="{FF2B5EF4-FFF2-40B4-BE49-F238E27FC236}">
                  <a16:creationId xmlns:a16="http://schemas.microsoft.com/office/drawing/2014/main" id="{E314F015-41E3-95F1-71A4-3680B0B80DCB}"/>
                </a:ext>
              </a:extLst>
            </p:cNvPr>
            <p:cNvSpPr/>
            <p:nvPr/>
          </p:nvSpPr>
          <p:spPr>
            <a:xfrm>
              <a:off x="5958840" y="2932416"/>
              <a:ext cx="277283" cy="4571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21" name="Group 120">
            <a:extLst>
              <a:ext uri="{FF2B5EF4-FFF2-40B4-BE49-F238E27FC236}">
                <a16:creationId xmlns:a16="http://schemas.microsoft.com/office/drawing/2014/main" id="{97253FDA-A7AF-C477-7565-27085EBD947B}"/>
              </a:ext>
            </a:extLst>
          </p:cNvPr>
          <p:cNvGrpSpPr/>
          <p:nvPr/>
        </p:nvGrpSpPr>
        <p:grpSpPr>
          <a:xfrm rot="17836728">
            <a:off x="3705038" y="1969162"/>
            <a:ext cx="217498" cy="212342"/>
            <a:chOff x="5958840" y="2707425"/>
            <a:chExt cx="277283" cy="270710"/>
          </a:xfrm>
        </p:grpSpPr>
        <p:sp>
          <p:nvSpPr>
            <p:cNvPr id="122" name="Freeform: Shape 121">
              <a:extLst>
                <a:ext uri="{FF2B5EF4-FFF2-40B4-BE49-F238E27FC236}">
                  <a16:creationId xmlns:a16="http://schemas.microsoft.com/office/drawing/2014/main" id="{5B786FB8-5E8F-E0F4-A844-AB18C67D6184}"/>
                </a:ext>
              </a:extLst>
            </p:cNvPr>
            <p:cNvSpPr/>
            <p:nvPr/>
          </p:nvSpPr>
          <p:spPr>
            <a:xfrm>
              <a:off x="5962268" y="2707425"/>
              <a:ext cx="270891" cy="241176"/>
            </a:xfrm>
            <a:custGeom>
              <a:avLst/>
              <a:gdLst>
                <a:gd name="connsiteX0" fmla="*/ 270891 w 270891"/>
                <a:gd name="connsiteY0" fmla="*/ 240597 h 241176"/>
                <a:gd name="connsiteX1" fmla="*/ 209645 w 270891"/>
                <a:gd name="connsiteY1" fmla="*/ 12568 h 241176"/>
                <a:gd name="connsiteX2" fmla="*/ 100584 w 270891"/>
                <a:gd name="connsiteY2" fmla="*/ 1043 h 241176"/>
                <a:gd name="connsiteX3" fmla="*/ 70676 w 270891"/>
                <a:gd name="connsiteY3" fmla="*/ 12568 h 241176"/>
                <a:gd name="connsiteX4" fmla="*/ 0 w 270891"/>
                <a:gd name="connsiteY4" fmla="*/ 236501 h 241176"/>
                <a:gd name="connsiteX5" fmla="*/ 70199 w 270891"/>
                <a:gd name="connsiteY5" fmla="*/ 229834 h 241176"/>
                <a:gd name="connsiteX6" fmla="*/ 162687 w 270891"/>
                <a:gd name="connsiteY6" fmla="*/ 233739 h 241176"/>
                <a:gd name="connsiteX7" fmla="*/ 218313 w 270891"/>
                <a:gd name="connsiteY7" fmla="*/ 237644 h 241176"/>
                <a:gd name="connsiteX8" fmla="*/ 270891 w 270891"/>
                <a:gd name="connsiteY8" fmla="*/ 240597 h 24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91" h="241176">
                  <a:moveTo>
                    <a:pt x="270891" y="240597"/>
                  </a:moveTo>
                  <a:cubicBezTo>
                    <a:pt x="270891" y="240597"/>
                    <a:pt x="197834" y="87816"/>
                    <a:pt x="209645" y="12568"/>
                  </a:cubicBezTo>
                  <a:cubicBezTo>
                    <a:pt x="209645" y="12568"/>
                    <a:pt x="143637" y="-4291"/>
                    <a:pt x="100584" y="1043"/>
                  </a:cubicBezTo>
                  <a:cubicBezTo>
                    <a:pt x="87821" y="2662"/>
                    <a:pt x="77153" y="6091"/>
                    <a:pt x="70676" y="12568"/>
                  </a:cubicBezTo>
                  <a:cubicBezTo>
                    <a:pt x="70676" y="12568"/>
                    <a:pt x="28861" y="220023"/>
                    <a:pt x="0" y="236501"/>
                  </a:cubicBezTo>
                  <a:cubicBezTo>
                    <a:pt x="0" y="236501"/>
                    <a:pt x="44863" y="250598"/>
                    <a:pt x="70199" y="229834"/>
                  </a:cubicBezTo>
                  <a:cubicBezTo>
                    <a:pt x="70199" y="229834"/>
                    <a:pt x="120015" y="250503"/>
                    <a:pt x="162687" y="233739"/>
                  </a:cubicBezTo>
                  <a:cubicBezTo>
                    <a:pt x="162687" y="233739"/>
                    <a:pt x="176879" y="223357"/>
                    <a:pt x="218313" y="237644"/>
                  </a:cubicBezTo>
                  <a:lnTo>
                    <a:pt x="270891" y="240597"/>
                  </a:lnTo>
                  <a:close/>
                </a:path>
              </a:pathLst>
            </a:custGeom>
            <a:noFill/>
            <a:ln w="1905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3" name="Freeform: Shape 122">
              <a:extLst>
                <a:ext uri="{FF2B5EF4-FFF2-40B4-BE49-F238E27FC236}">
                  <a16:creationId xmlns:a16="http://schemas.microsoft.com/office/drawing/2014/main" id="{9198E1D3-A947-5DF7-0DE3-E583814FCBD2}"/>
                </a:ext>
              </a:extLst>
            </p:cNvPr>
            <p:cNvSpPr/>
            <p:nvPr/>
          </p:nvSpPr>
          <p:spPr>
            <a:xfrm>
              <a:off x="6031801" y="2711611"/>
              <a:ext cx="35819" cy="219265"/>
            </a:xfrm>
            <a:custGeom>
              <a:avLst/>
              <a:gdLst>
                <a:gd name="connsiteX0" fmla="*/ 0 w 35819"/>
                <a:gd name="connsiteY0" fmla="*/ 219265 h 219265"/>
                <a:gd name="connsiteX1" fmla="*/ 32956 w 35819"/>
                <a:gd name="connsiteY1" fmla="*/ 0 h 219265"/>
              </a:gdLst>
              <a:ahLst/>
              <a:cxnLst>
                <a:cxn ang="0">
                  <a:pos x="connsiteX0" y="connsiteY0"/>
                </a:cxn>
                <a:cxn ang="0">
                  <a:pos x="connsiteX1" y="connsiteY1"/>
                </a:cxn>
              </a:cxnLst>
              <a:rect l="l" t="t" r="r" b="b"/>
              <a:pathLst>
                <a:path w="35819" h="219265">
                  <a:moveTo>
                    <a:pt x="0" y="219265"/>
                  </a:moveTo>
                  <a:cubicBezTo>
                    <a:pt x="0" y="219265"/>
                    <a:pt x="47816" y="9716"/>
                    <a:pt x="32956" y="0"/>
                  </a:cubicBezTo>
                </a:path>
              </a:pathLst>
            </a:custGeom>
            <a:noFill/>
            <a:ln w="19050" cap="flat">
              <a:solidFill>
                <a:srgbClr val="1C75B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4" name="Freeform: Shape 123">
              <a:extLst>
                <a:ext uri="{FF2B5EF4-FFF2-40B4-BE49-F238E27FC236}">
                  <a16:creationId xmlns:a16="http://schemas.microsoft.com/office/drawing/2014/main" id="{7CE807AC-5AC1-1158-B23C-999B9E8356FA}"/>
                </a:ext>
              </a:extLst>
            </p:cNvPr>
            <p:cNvSpPr/>
            <p:nvPr/>
          </p:nvSpPr>
          <p:spPr>
            <a:xfrm>
              <a:off x="6123815" y="2711039"/>
              <a:ext cx="23047" cy="219836"/>
            </a:xfrm>
            <a:custGeom>
              <a:avLst/>
              <a:gdLst>
                <a:gd name="connsiteX0" fmla="*/ 23047 w 23047"/>
                <a:gd name="connsiteY0" fmla="*/ 219837 h 219836"/>
                <a:gd name="connsiteX1" fmla="*/ 1711 w 23047"/>
                <a:gd name="connsiteY1" fmla="*/ 0 h 219836"/>
              </a:gdLst>
              <a:ahLst/>
              <a:cxnLst>
                <a:cxn ang="0">
                  <a:pos x="connsiteX0" y="connsiteY0"/>
                </a:cxn>
                <a:cxn ang="0">
                  <a:pos x="connsiteX1" y="connsiteY1"/>
                </a:cxn>
              </a:cxnLst>
              <a:rect l="l" t="t" r="r" b="b"/>
              <a:pathLst>
                <a:path w="23047" h="219836">
                  <a:moveTo>
                    <a:pt x="23047" y="219837"/>
                  </a:moveTo>
                  <a:cubicBezTo>
                    <a:pt x="23047" y="219837"/>
                    <a:pt x="-7433" y="14192"/>
                    <a:pt x="1711" y="0"/>
                  </a:cubicBezTo>
                </a:path>
              </a:pathLst>
            </a:custGeom>
            <a:noFill/>
            <a:ln w="19050" cap="flat">
              <a:solidFill>
                <a:srgbClr val="1C75B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5" name="Oval 124">
              <a:extLst>
                <a:ext uri="{FF2B5EF4-FFF2-40B4-BE49-F238E27FC236}">
                  <a16:creationId xmlns:a16="http://schemas.microsoft.com/office/drawing/2014/main" id="{26120025-83FF-2AA2-68B1-CE02B9FD364F}"/>
                </a:ext>
              </a:extLst>
            </p:cNvPr>
            <p:cNvSpPr/>
            <p:nvPr/>
          </p:nvSpPr>
          <p:spPr>
            <a:xfrm>
              <a:off x="5958840" y="2932416"/>
              <a:ext cx="277283" cy="4571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39" name="Group 38">
            <a:extLst>
              <a:ext uri="{FF2B5EF4-FFF2-40B4-BE49-F238E27FC236}">
                <a16:creationId xmlns:a16="http://schemas.microsoft.com/office/drawing/2014/main" id="{5084E530-5D2C-D073-2E7D-E919BF219C18}"/>
              </a:ext>
            </a:extLst>
          </p:cNvPr>
          <p:cNvGrpSpPr/>
          <p:nvPr/>
        </p:nvGrpSpPr>
        <p:grpSpPr>
          <a:xfrm>
            <a:off x="2912398" y="1544611"/>
            <a:ext cx="1623720" cy="547421"/>
            <a:chOff x="2640350" y="1333539"/>
            <a:chExt cx="1920202" cy="617353"/>
          </a:xfrm>
          <a:solidFill>
            <a:schemeClr val="bg1">
              <a:alpha val="55000"/>
            </a:schemeClr>
          </a:solidFill>
        </p:grpSpPr>
        <p:cxnSp>
          <p:nvCxnSpPr>
            <p:cNvPr id="52" name="Straight Connector 51">
              <a:extLst>
                <a:ext uri="{FF2B5EF4-FFF2-40B4-BE49-F238E27FC236}">
                  <a16:creationId xmlns:a16="http://schemas.microsoft.com/office/drawing/2014/main" id="{A6F8D026-421D-5A69-AE56-7F481013AEE3}"/>
                </a:ext>
              </a:extLst>
            </p:cNvPr>
            <p:cNvCxnSpPr>
              <a:cxnSpLocks/>
              <a:endCxn id="53" idx="1"/>
            </p:cNvCxnSpPr>
            <p:nvPr/>
          </p:nvCxnSpPr>
          <p:spPr>
            <a:xfrm>
              <a:off x="2640350" y="1642216"/>
              <a:ext cx="410984" cy="0"/>
            </a:xfrm>
            <a:prstGeom prst="lin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53" name="Rectangle 52">
              <a:extLst>
                <a:ext uri="{FF2B5EF4-FFF2-40B4-BE49-F238E27FC236}">
                  <a16:creationId xmlns:a16="http://schemas.microsoft.com/office/drawing/2014/main" id="{7C2FAE55-6623-7ED6-8626-3CA27772A4C3}"/>
                </a:ext>
              </a:extLst>
            </p:cNvPr>
            <p:cNvSpPr/>
            <p:nvPr/>
          </p:nvSpPr>
          <p:spPr>
            <a:xfrm>
              <a:off x="3051334" y="1370452"/>
              <a:ext cx="1509218" cy="543527"/>
            </a:xfrm>
            <a:prstGeom prst="rect">
              <a:avLst/>
            </a:prstGeom>
            <a:grpFill/>
            <a:ln>
              <a:noFill/>
            </a:ln>
          </p:spPr>
          <p:txBody>
            <a:bodyPr rot="0" vert="horz" wrap="square" lIns="72000" tIns="0" rIns="72000" bIns="0" anchor="ctr"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solidFill>
                  <a:effectLst/>
                  <a:uLnTx/>
                  <a:uFillTx/>
                  <a:latin typeface="Calibri" panose="020F0502020204030204" pitchFamily="34" charset="0"/>
                  <a:ea typeface="+mn-ea"/>
                  <a:cs typeface="+mn-cs"/>
                </a:rPr>
                <a:t>XPO1</a:t>
              </a:r>
              <a:br>
                <a:rPr kumimoji="0" lang="en-US" sz="1200" b="1" i="0" u="none" strike="noStrike" kern="0" cap="none" spc="0" normalizeH="0" baseline="0" noProof="0">
                  <a:ln>
                    <a:noFill/>
                  </a:ln>
                  <a:solidFill>
                    <a:prstClr val="black"/>
                  </a:solidFill>
                  <a:effectLst/>
                  <a:uLnTx/>
                  <a:uFillTx/>
                  <a:latin typeface="Calibri" panose="020F0502020204030204" pitchFamily="34" charset="0"/>
                  <a:ea typeface="+mn-ea"/>
                  <a:cs typeface="+mn-cs"/>
                </a:rPr>
              </a:br>
              <a:r>
                <a:rPr kumimoji="0" lang="en-US" sz="1200" b="1" i="0" u="none" strike="noStrike" kern="0" cap="none" spc="0" normalizeH="0" baseline="0" noProof="0">
                  <a:ln>
                    <a:noFill/>
                  </a:ln>
                  <a:solidFill>
                    <a:prstClr val="black"/>
                  </a:solidFill>
                  <a:effectLst/>
                  <a:uLnTx/>
                  <a:uFillTx/>
                  <a:latin typeface="Calibri" panose="020F0502020204030204" pitchFamily="34" charset="0"/>
                  <a:ea typeface="+mn-ea"/>
                  <a:cs typeface="+mn-cs"/>
                </a:rPr>
                <a:t>(nuclear export)</a:t>
              </a:r>
            </a:p>
          </p:txBody>
        </p:sp>
      </p:grpSp>
      <p:grpSp>
        <p:nvGrpSpPr>
          <p:cNvPr id="126" name="Group 125">
            <a:extLst>
              <a:ext uri="{FF2B5EF4-FFF2-40B4-BE49-F238E27FC236}">
                <a16:creationId xmlns:a16="http://schemas.microsoft.com/office/drawing/2014/main" id="{696CC752-EA49-8623-325B-5ABFD3562607}"/>
              </a:ext>
            </a:extLst>
          </p:cNvPr>
          <p:cNvGrpSpPr/>
          <p:nvPr/>
        </p:nvGrpSpPr>
        <p:grpSpPr>
          <a:xfrm rot="18112133">
            <a:off x="3432508" y="2786289"/>
            <a:ext cx="225509" cy="220163"/>
            <a:chOff x="5958840" y="2707425"/>
            <a:chExt cx="277283" cy="270710"/>
          </a:xfrm>
        </p:grpSpPr>
        <p:sp>
          <p:nvSpPr>
            <p:cNvPr id="127" name="Freeform: Shape 126">
              <a:extLst>
                <a:ext uri="{FF2B5EF4-FFF2-40B4-BE49-F238E27FC236}">
                  <a16:creationId xmlns:a16="http://schemas.microsoft.com/office/drawing/2014/main" id="{A33D280F-3F9E-1446-2E76-228A851A7817}"/>
                </a:ext>
              </a:extLst>
            </p:cNvPr>
            <p:cNvSpPr/>
            <p:nvPr/>
          </p:nvSpPr>
          <p:spPr>
            <a:xfrm>
              <a:off x="5962268" y="2707425"/>
              <a:ext cx="270891" cy="241176"/>
            </a:xfrm>
            <a:custGeom>
              <a:avLst/>
              <a:gdLst>
                <a:gd name="connsiteX0" fmla="*/ 270891 w 270891"/>
                <a:gd name="connsiteY0" fmla="*/ 240597 h 241176"/>
                <a:gd name="connsiteX1" fmla="*/ 209645 w 270891"/>
                <a:gd name="connsiteY1" fmla="*/ 12568 h 241176"/>
                <a:gd name="connsiteX2" fmla="*/ 100584 w 270891"/>
                <a:gd name="connsiteY2" fmla="*/ 1043 h 241176"/>
                <a:gd name="connsiteX3" fmla="*/ 70676 w 270891"/>
                <a:gd name="connsiteY3" fmla="*/ 12568 h 241176"/>
                <a:gd name="connsiteX4" fmla="*/ 0 w 270891"/>
                <a:gd name="connsiteY4" fmla="*/ 236501 h 241176"/>
                <a:gd name="connsiteX5" fmla="*/ 70199 w 270891"/>
                <a:gd name="connsiteY5" fmla="*/ 229834 h 241176"/>
                <a:gd name="connsiteX6" fmla="*/ 162687 w 270891"/>
                <a:gd name="connsiteY6" fmla="*/ 233739 h 241176"/>
                <a:gd name="connsiteX7" fmla="*/ 218313 w 270891"/>
                <a:gd name="connsiteY7" fmla="*/ 237644 h 241176"/>
                <a:gd name="connsiteX8" fmla="*/ 270891 w 270891"/>
                <a:gd name="connsiteY8" fmla="*/ 240597 h 24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91" h="241176">
                  <a:moveTo>
                    <a:pt x="270891" y="240597"/>
                  </a:moveTo>
                  <a:cubicBezTo>
                    <a:pt x="270891" y="240597"/>
                    <a:pt x="197834" y="87816"/>
                    <a:pt x="209645" y="12568"/>
                  </a:cubicBezTo>
                  <a:cubicBezTo>
                    <a:pt x="209645" y="12568"/>
                    <a:pt x="143637" y="-4291"/>
                    <a:pt x="100584" y="1043"/>
                  </a:cubicBezTo>
                  <a:cubicBezTo>
                    <a:pt x="87821" y="2662"/>
                    <a:pt x="77153" y="6091"/>
                    <a:pt x="70676" y="12568"/>
                  </a:cubicBezTo>
                  <a:cubicBezTo>
                    <a:pt x="70676" y="12568"/>
                    <a:pt x="28861" y="220023"/>
                    <a:pt x="0" y="236501"/>
                  </a:cubicBezTo>
                  <a:cubicBezTo>
                    <a:pt x="0" y="236501"/>
                    <a:pt x="44863" y="250598"/>
                    <a:pt x="70199" y="229834"/>
                  </a:cubicBezTo>
                  <a:cubicBezTo>
                    <a:pt x="70199" y="229834"/>
                    <a:pt x="120015" y="250503"/>
                    <a:pt x="162687" y="233739"/>
                  </a:cubicBezTo>
                  <a:cubicBezTo>
                    <a:pt x="162687" y="233739"/>
                    <a:pt x="176879" y="223357"/>
                    <a:pt x="218313" y="237644"/>
                  </a:cubicBezTo>
                  <a:lnTo>
                    <a:pt x="270891" y="240597"/>
                  </a:lnTo>
                  <a:close/>
                </a:path>
              </a:pathLst>
            </a:custGeom>
            <a:noFill/>
            <a:ln w="1905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8" name="Freeform: Shape 127">
              <a:extLst>
                <a:ext uri="{FF2B5EF4-FFF2-40B4-BE49-F238E27FC236}">
                  <a16:creationId xmlns:a16="http://schemas.microsoft.com/office/drawing/2014/main" id="{B6C7E927-BB52-19DC-A974-5B117C43914E}"/>
                </a:ext>
              </a:extLst>
            </p:cNvPr>
            <p:cNvSpPr/>
            <p:nvPr/>
          </p:nvSpPr>
          <p:spPr>
            <a:xfrm>
              <a:off x="6031801" y="2711611"/>
              <a:ext cx="35819" cy="219265"/>
            </a:xfrm>
            <a:custGeom>
              <a:avLst/>
              <a:gdLst>
                <a:gd name="connsiteX0" fmla="*/ 0 w 35819"/>
                <a:gd name="connsiteY0" fmla="*/ 219265 h 219265"/>
                <a:gd name="connsiteX1" fmla="*/ 32956 w 35819"/>
                <a:gd name="connsiteY1" fmla="*/ 0 h 219265"/>
              </a:gdLst>
              <a:ahLst/>
              <a:cxnLst>
                <a:cxn ang="0">
                  <a:pos x="connsiteX0" y="connsiteY0"/>
                </a:cxn>
                <a:cxn ang="0">
                  <a:pos x="connsiteX1" y="connsiteY1"/>
                </a:cxn>
              </a:cxnLst>
              <a:rect l="l" t="t" r="r" b="b"/>
              <a:pathLst>
                <a:path w="35819" h="219265">
                  <a:moveTo>
                    <a:pt x="0" y="219265"/>
                  </a:moveTo>
                  <a:cubicBezTo>
                    <a:pt x="0" y="219265"/>
                    <a:pt x="47816" y="9716"/>
                    <a:pt x="32956" y="0"/>
                  </a:cubicBezTo>
                </a:path>
              </a:pathLst>
            </a:custGeom>
            <a:noFill/>
            <a:ln w="19050" cap="flat">
              <a:solidFill>
                <a:srgbClr val="1C75B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9" name="Freeform: Shape 128">
              <a:extLst>
                <a:ext uri="{FF2B5EF4-FFF2-40B4-BE49-F238E27FC236}">
                  <a16:creationId xmlns:a16="http://schemas.microsoft.com/office/drawing/2014/main" id="{DA19D41F-035B-4EC0-2477-1F7A78515504}"/>
                </a:ext>
              </a:extLst>
            </p:cNvPr>
            <p:cNvSpPr/>
            <p:nvPr/>
          </p:nvSpPr>
          <p:spPr>
            <a:xfrm>
              <a:off x="6123815" y="2711039"/>
              <a:ext cx="23047" cy="219836"/>
            </a:xfrm>
            <a:custGeom>
              <a:avLst/>
              <a:gdLst>
                <a:gd name="connsiteX0" fmla="*/ 23047 w 23047"/>
                <a:gd name="connsiteY0" fmla="*/ 219837 h 219836"/>
                <a:gd name="connsiteX1" fmla="*/ 1711 w 23047"/>
                <a:gd name="connsiteY1" fmla="*/ 0 h 219836"/>
              </a:gdLst>
              <a:ahLst/>
              <a:cxnLst>
                <a:cxn ang="0">
                  <a:pos x="connsiteX0" y="connsiteY0"/>
                </a:cxn>
                <a:cxn ang="0">
                  <a:pos x="connsiteX1" y="connsiteY1"/>
                </a:cxn>
              </a:cxnLst>
              <a:rect l="l" t="t" r="r" b="b"/>
              <a:pathLst>
                <a:path w="23047" h="219836">
                  <a:moveTo>
                    <a:pt x="23047" y="219837"/>
                  </a:moveTo>
                  <a:cubicBezTo>
                    <a:pt x="23047" y="219837"/>
                    <a:pt x="-7433" y="14192"/>
                    <a:pt x="1711" y="0"/>
                  </a:cubicBezTo>
                </a:path>
              </a:pathLst>
            </a:custGeom>
            <a:noFill/>
            <a:ln w="19050" cap="flat">
              <a:solidFill>
                <a:srgbClr val="1C75B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0" name="Oval 129">
              <a:extLst>
                <a:ext uri="{FF2B5EF4-FFF2-40B4-BE49-F238E27FC236}">
                  <a16:creationId xmlns:a16="http://schemas.microsoft.com/office/drawing/2014/main" id="{15188422-CF02-9F7A-1BA0-A9EBB112F284}"/>
                </a:ext>
              </a:extLst>
            </p:cNvPr>
            <p:cNvSpPr/>
            <p:nvPr/>
          </p:nvSpPr>
          <p:spPr>
            <a:xfrm>
              <a:off x="5958840" y="2932416"/>
              <a:ext cx="277283" cy="4571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31" name="Group 130">
            <a:extLst>
              <a:ext uri="{FF2B5EF4-FFF2-40B4-BE49-F238E27FC236}">
                <a16:creationId xmlns:a16="http://schemas.microsoft.com/office/drawing/2014/main" id="{626BCF0B-F1D3-FA74-A703-DFE5B95FC710}"/>
              </a:ext>
            </a:extLst>
          </p:cNvPr>
          <p:cNvGrpSpPr/>
          <p:nvPr/>
        </p:nvGrpSpPr>
        <p:grpSpPr>
          <a:xfrm rot="19139283">
            <a:off x="3016873" y="2947348"/>
            <a:ext cx="225509" cy="220163"/>
            <a:chOff x="5958840" y="2707425"/>
            <a:chExt cx="277283" cy="270710"/>
          </a:xfrm>
        </p:grpSpPr>
        <p:sp>
          <p:nvSpPr>
            <p:cNvPr id="132" name="Freeform: Shape 131">
              <a:extLst>
                <a:ext uri="{FF2B5EF4-FFF2-40B4-BE49-F238E27FC236}">
                  <a16:creationId xmlns:a16="http://schemas.microsoft.com/office/drawing/2014/main" id="{25B05F44-2737-8759-F5B9-E6847E5BD056}"/>
                </a:ext>
              </a:extLst>
            </p:cNvPr>
            <p:cNvSpPr/>
            <p:nvPr/>
          </p:nvSpPr>
          <p:spPr>
            <a:xfrm>
              <a:off x="5962268" y="2707425"/>
              <a:ext cx="270891" cy="241176"/>
            </a:xfrm>
            <a:custGeom>
              <a:avLst/>
              <a:gdLst>
                <a:gd name="connsiteX0" fmla="*/ 270891 w 270891"/>
                <a:gd name="connsiteY0" fmla="*/ 240597 h 241176"/>
                <a:gd name="connsiteX1" fmla="*/ 209645 w 270891"/>
                <a:gd name="connsiteY1" fmla="*/ 12568 h 241176"/>
                <a:gd name="connsiteX2" fmla="*/ 100584 w 270891"/>
                <a:gd name="connsiteY2" fmla="*/ 1043 h 241176"/>
                <a:gd name="connsiteX3" fmla="*/ 70676 w 270891"/>
                <a:gd name="connsiteY3" fmla="*/ 12568 h 241176"/>
                <a:gd name="connsiteX4" fmla="*/ 0 w 270891"/>
                <a:gd name="connsiteY4" fmla="*/ 236501 h 241176"/>
                <a:gd name="connsiteX5" fmla="*/ 70199 w 270891"/>
                <a:gd name="connsiteY5" fmla="*/ 229834 h 241176"/>
                <a:gd name="connsiteX6" fmla="*/ 162687 w 270891"/>
                <a:gd name="connsiteY6" fmla="*/ 233739 h 241176"/>
                <a:gd name="connsiteX7" fmla="*/ 218313 w 270891"/>
                <a:gd name="connsiteY7" fmla="*/ 237644 h 241176"/>
                <a:gd name="connsiteX8" fmla="*/ 270891 w 270891"/>
                <a:gd name="connsiteY8" fmla="*/ 240597 h 24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91" h="241176">
                  <a:moveTo>
                    <a:pt x="270891" y="240597"/>
                  </a:moveTo>
                  <a:cubicBezTo>
                    <a:pt x="270891" y="240597"/>
                    <a:pt x="197834" y="87816"/>
                    <a:pt x="209645" y="12568"/>
                  </a:cubicBezTo>
                  <a:cubicBezTo>
                    <a:pt x="209645" y="12568"/>
                    <a:pt x="143637" y="-4291"/>
                    <a:pt x="100584" y="1043"/>
                  </a:cubicBezTo>
                  <a:cubicBezTo>
                    <a:pt x="87821" y="2662"/>
                    <a:pt x="77153" y="6091"/>
                    <a:pt x="70676" y="12568"/>
                  </a:cubicBezTo>
                  <a:cubicBezTo>
                    <a:pt x="70676" y="12568"/>
                    <a:pt x="28861" y="220023"/>
                    <a:pt x="0" y="236501"/>
                  </a:cubicBezTo>
                  <a:cubicBezTo>
                    <a:pt x="0" y="236501"/>
                    <a:pt x="44863" y="250598"/>
                    <a:pt x="70199" y="229834"/>
                  </a:cubicBezTo>
                  <a:cubicBezTo>
                    <a:pt x="70199" y="229834"/>
                    <a:pt x="120015" y="250503"/>
                    <a:pt x="162687" y="233739"/>
                  </a:cubicBezTo>
                  <a:cubicBezTo>
                    <a:pt x="162687" y="233739"/>
                    <a:pt x="176879" y="223357"/>
                    <a:pt x="218313" y="237644"/>
                  </a:cubicBezTo>
                  <a:lnTo>
                    <a:pt x="270891" y="240597"/>
                  </a:lnTo>
                  <a:close/>
                </a:path>
              </a:pathLst>
            </a:custGeom>
            <a:noFill/>
            <a:ln w="1905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3" name="Freeform: Shape 132">
              <a:extLst>
                <a:ext uri="{FF2B5EF4-FFF2-40B4-BE49-F238E27FC236}">
                  <a16:creationId xmlns:a16="http://schemas.microsoft.com/office/drawing/2014/main" id="{24E48354-48C4-F91C-CF41-B3EA13A1192C}"/>
                </a:ext>
              </a:extLst>
            </p:cNvPr>
            <p:cNvSpPr/>
            <p:nvPr/>
          </p:nvSpPr>
          <p:spPr>
            <a:xfrm>
              <a:off x="6031801" y="2711611"/>
              <a:ext cx="35819" cy="219265"/>
            </a:xfrm>
            <a:custGeom>
              <a:avLst/>
              <a:gdLst>
                <a:gd name="connsiteX0" fmla="*/ 0 w 35819"/>
                <a:gd name="connsiteY0" fmla="*/ 219265 h 219265"/>
                <a:gd name="connsiteX1" fmla="*/ 32956 w 35819"/>
                <a:gd name="connsiteY1" fmla="*/ 0 h 219265"/>
              </a:gdLst>
              <a:ahLst/>
              <a:cxnLst>
                <a:cxn ang="0">
                  <a:pos x="connsiteX0" y="connsiteY0"/>
                </a:cxn>
                <a:cxn ang="0">
                  <a:pos x="connsiteX1" y="connsiteY1"/>
                </a:cxn>
              </a:cxnLst>
              <a:rect l="l" t="t" r="r" b="b"/>
              <a:pathLst>
                <a:path w="35819" h="219265">
                  <a:moveTo>
                    <a:pt x="0" y="219265"/>
                  </a:moveTo>
                  <a:cubicBezTo>
                    <a:pt x="0" y="219265"/>
                    <a:pt x="47816" y="9716"/>
                    <a:pt x="32956" y="0"/>
                  </a:cubicBezTo>
                </a:path>
              </a:pathLst>
            </a:custGeom>
            <a:noFill/>
            <a:ln w="19050" cap="flat">
              <a:solidFill>
                <a:srgbClr val="1C75B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4" name="Freeform: Shape 133">
              <a:extLst>
                <a:ext uri="{FF2B5EF4-FFF2-40B4-BE49-F238E27FC236}">
                  <a16:creationId xmlns:a16="http://schemas.microsoft.com/office/drawing/2014/main" id="{1A04E89D-E4FE-1B5C-7F16-DBFD51501EA1}"/>
                </a:ext>
              </a:extLst>
            </p:cNvPr>
            <p:cNvSpPr/>
            <p:nvPr/>
          </p:nvSpPr>
          <p:spPr>
            <a:xfrm>
              <a:off x="6123815" y="2711039"/>
              <a:ext cx="23047" cy="219836"/>
            </a:xfrm>
            <a:custGeom>
              <a:avLst/>
              <a:gdLst>
                <a:gd name="connsiteX0" fmla="*/ 23047 w 23047"/>
                <a:gd name="connsiteY0" fmla="*/ 219837 h 219836"/>
                <a:gd name="connsiteX1" fmla="*/ 1711 w 23047"/>
                <a:gd name="connsiteY1" fmla="*/ 0 h 219836"/>
              </a:gdLst>
              <a:ahLst/>
              <a:cxnLst>
                <a:cxn ang="0">
                  <a:pos x="connsiteX0" y="connsiteY0"/>
                </a:cxn>
                <a:cxn ang="0">
                  <a:pos x="connsiteX1" y="connsiteY1"/>
                </a:cxn>
              </a:cxnLst>
              <a:rect l="l" t="t" r="r" b="b"/>
              <a:pathLst>
                <a:path w="23047" h="219836">
                  <a:moveTo>
                    <a:pt x="23047" y="219837"/>
                  </a:moveTo>
                  <a:cubicBezTo>
                    <a:pt x="23047" y="219837"/>
                    <a:pt x="-7433" y="14192"/>
                    <a:pt x="1711" y="0"/>
                  </a:cubicBezTo>
                </a:path>
              </a:pathLst>
            </a:custGeom>
            <a:noFill/>
            <a:ln w="19050" cap="flat">
              <a:solidFill>
                <a:srgbClr val="1C75B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5" name="Oval 134">
              <a:extLst>
                <a:ext uri="{FF2B5EF4-FFF2-40B4-BE49-F238E27FC236}">
                  <a16:creationId xmlns:a16="http://schemas.microsoft.com/office/drawing/2014/main" id="{14348C8B-8D04-CE51-2440-332D630BA66B}"/>
                </a:ext>
              </a:extLst>
            </p:cNvPr>
            <p:cNvSpPr/>
            <p:nvPr/>
          </p:nvSpPr>
          <p:spPr>
            <a:xfrm>
              <a:off x="5958840" y="2932416"/>
              <a:ext cx="277283" cy="4571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36" name="Group 135">
            <a:extLst>
              <a:ext uri="{FF2B5EF4-FFF2-40B4-BE49-F238E27FC236}">
                <a16:creationId xmlns:a16="http://schemas.microsoft.com/office/drawing/2014/main" id="{CA31AF52-298D-DB32-8291-66C02E55CF11}"/>
              </a:ext>
            </a:extLst>
          </p:cNvPr>
          <p:cNvGrpSpPr/>
          <p:nvPr/>
        </p:nvGrpSpPr>
        <p:grpSpPr>
          <a:xfrm rot="18734413">
            <a:off x="2745391" y="3230302"/>
            <a:ext cx="188455" cy="183987"/>
            <a:chOff x="5958840" y="2707425"/>
            <a:chExt cx="277283" cy="270710"/>
          </a:xfrm>
        </p:grpSpPr>
        <p:sp>
          <p:nvSpPr>
            <p:cNvPr id="137" name="Freeform: Shape 136">
              <a:extLst>
                <a:ext uri="{FF2B5EF4-FFF2-40B4-BE49-F238E27FC236}">
                  <a16:creationId xmlns:a16="http://schemas.microsoft.com/office/drawing/2014/main" id="{4F3D49A9-45CE-6FD8-1756-4F19E9F3F3FD}"/>
                </a:ext>
              </a:extLst>
            </p:cNvPr>
            <p:cNvSpPr/>
            <p:nvPr/>
          </p:nvSpPr>
          <p:spPr>
            <a:xfrm>
              <a:off x="5962268" y="2707425"/>
              <a:ext cx="270891" cy="241176"/>
            </a:xfrm>
            <a:custGeom>
              <a:avLst/>
              <a:gdLst>
                <a:gd name="connsiteX0" fmla="*/ 270891 w 270891"/>
                <a:gd name="connsiteY0" fmla="*/ 240597 h 241176"/>
                <a:gd name="connsiteX1" fmla="*/ 209645 w 270891"/>
                <a:gd name="connsiteY1" fmla="*/ 12568 h 241176"/>
                <a:gd name="connsiteX2" fmla="*/ 100584 w 270891"/>
                <a:gd name="connsiteY2" fmla="*/ 1043 h 241176"/>
                <a:gd name="connsiteX3" fmla="*/ 70676 w 270891"/>
                <a:gd name="connsiteY3" fmla="*/ 12568 h 241176"/>
                <a:gd name="connsiteX4" fmla="*/ 0 w 270891"/>
                <a:gd name="connsiteY4" fmla="*/ 236501 h 241176"/>
                <a:gd name="connsiteX5" fmla="*/ 70199 w 270891"/>
                <a:gd name="connsiteY5" fmla="*/ 229834 h 241176"/>
                <a:gd name="connsiteX6" fmla="*/ 162687 w 270891"/>
                <a:gd name="connsiteY6" fmla="*/ 233739 h 241176"/>
                <a:gd name="connsiteX7" fmla="*/ 218313 w 270891"/>
                <a:gd name="connsiteY7" fmla="*/ 237644 h 241176"/>
                <a:gd name="connsiteX8" fmla="*/ 270891 w 270891"/>
                <a:gd name="connsiteY8" fmla="*/ 240597 h 24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91" h="241176">
                  <a:moveTo>
                    <a:pt x="270891" y="240597"/>
                  </a:moveTo>
                  <a:cubicBezTo>
                    <a:pt x="270891" y="240597"/>
                    <a:pt x="197834" y="87816"/>
                    <a:pt x="209645" y="12568"/>
                  </a:cubicBezTo>
                  <a:cubicBezTo>
                    <a:pt x="209645" y="12568"/>
                    <a:pt x="143637" y="-4291"/>
                    <a:pt x="100584" y="1043"/>
                  </a:cubicBezTo>
                  <a:cubicBezTo>
                    <a:pt x="87821" y="2662"/>
                    <a:pt x="77153" y="6091"/>
                    <a:pt x="70676" y="12568"/>
                  </a:cubicBezTo>
                  <a:cubicBezTo>
                    <a:pt x="70676" y="12568"/>
                    <a:pt x="28861" y="220023"/>
                    <a:pt x="0" y="236501"/>
                  </a:cubicBezTo>
                  <a:cubicBezTo>
                    <a:pt x="0" y="236501"/>
                    <a:pt x="44863" y="250598"/>
                    <a:pt x="70199" y="229834"/>
                  </a:cubicBezTo>
                  <a:cubicBezTo>
                    <a:pt x="70199" y="229834"/>
                    <a:pt x="120015" y="250503"/>
                    <a:pt x="162687" y="233739"/>
                  </a:cubicBezTo>
                  <a:cubicBezTo>
                    <a:pt x="162687" y="233739"/>
                    <a:pt x="176879" y="223357"/>
                    <a:pt x="218313" y="237644"/>
                  </a:cubicBezTo>
                  <a:lnTo>
                    <a:pt x="270891" y="240597"/>
                  </a:lnTo>
                  <a:close/>
                </a:path>
              </a:pathLst>
            </a:custGeom>
            <a:noFill/>
            <a:ln w="1905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8" name="Freeform: Shape 137">
              <a:extLst>
                <a:ext uri="{FF2B5EF4-FFF2-40B4-BE49-F238E27FC236}">
                  <a16:creationId xmlns:a16="http://schemas.microsoft.com/office/drawing/2014/main" id="{5336B33E-90E8-74E0-F550-8CE94D3C9302}"/>
                </a:ext>
              </a:extLst>
            </p:cNvPr>
            <p:cNvSpPr/>
            <p:nvPr/>
          </p:nvSpPr>
          <p:spPr>
            <a:xfrm>
              <a:off x="6031801" y="2711611"/>
              <a:ext cx="35819" cy="219265"/>
            </a:xfrm>
            <a:custGeom>
              <a:avLst/>
              <a:gdLst>
                <a:gd name="connsiteX0" fmla="*/ 0 w 35819"/>
                <a:gd name="connsiteY0" fmla="*/ 219265 h 219265"/>
                <a:gd name="connsiteX1" fmla="*/ 32956 w 35819"/>
                <a:gd name="connsiteY1" fmla="*/ 0 h 219265"/>
              </a:gdLst>
              <a:ahLst/>
              <a:cxnLst>
                <a:cxn ang="0">
                  <a:pos x="connsiteX0" y="connsiteY0"/>
                </a:cxn>
                <a:cxn ang="0">
                  <a:pos x="connsiteX1" y="connsiteY1"/>
                </a:cxn>
              </a:cxnLst>
              <a:rect l="l" t="t" r="r" b="b"/>
              <a:pathLst>
                <a:path w="35819" h="219265">
                  <a:moveTo>
                    <a:pt x="0" y="219265"/>
                  </a:moveTo>
                  <a:cubicBezTo>
                    <a:pt x="0" y="219265"/>
                    <a:pt x="47816" y="9716"/>
                    <a:pt x="32956" y="0"/>
                  </a:cubicBezTo>
                </a:path>
              </a:pathLst>
            </a:custGeom>
            <a:noFill/>
            <a:ln w="19050" cap="flat">
              <a:solidFill>
                <a:srgbClr val="1C75B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9" name="Freeform: Shape 138">
              <a:extLst>
                <a:ext uri="{FF2B5EF4-FFF2-40B4-BE49-F238E27FC236}">
                  <a16:creationId xmlns:a16="http://schemas.microsoft.com/office/drawing/2014/main" id="{E1CDEBFF-29E9-6F9A-EC6C-4665ACBBE99F}"/>
                </a:ext>
              </a:extLst>
            </p:cNvPr>
            <p:cNvSpPr/>
            <p:nvPr/>
          </p:nvSpPr>
          <p:spPr>
            <a:xfrm>
              <a:off x="6123815" y="2711039"/>
              <a:ext cx="23047" cy="219836"/>
            </a:xfrm>
            <a:custGeom>
              <a:avLst/>
              <a:gdLst>
                <a:gd name="connsiteX0" fmla="*/ 23047 w 23047"/>
                <a:gd name="connsiteY0" fmla="*/ 219837 h 219836"/>
                <a:gd name="connsiteX1" fmla="*/ 1711 w 23047"/>
                <a:gd name="connsiteY1" fmla="*/ 0 h 219836"/>
              </a:gdLst>
              <a:ahLst/>
              <a:cxnLst>
                <a:cxn ang="0">
                  <a:pos x="connsiteX0" y="connsiteY0"/>
                </a:cxn>
                <a:cxn ang="0">
                  <a:pos x="connsiteX1" y="connsiteY1"/>
                </a:cxn>
              </a:cxnLst>
              <a:rect l="l" t="t" r="r" b="b"/>
              <a:pathLst>
                <a:path w="23047" h="219836">
                  <a:moveTo>
                    <a:pt x="23047" y="219837"/>
                  </a:moveTo>
                  <a:cubicBezTo>
                    <a:pt x="23047" y="219837"/>
                    <a:pt x="-7433" y="14192"/>
                    <a:pt x="1711" y="0"/>
                  </a:cubicBezTo>
                </a:path>
              </a:pathLst>
            </a:custGeom>
            <a:noFill/>
            <a:ln w="19050" cap="flat">
              <a:solidFill>
                <a:srgbClr val="1C75B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0" name="Oval 139">
              <a:extLst>
                <a:ext uri="{FF2B5EF4-FFF2-40B4-BE49-F238E27FC236}">
                  <a16:creationId xmlns:a16="http://schemas.microsoft.com/office/drawing/2014/main" id="{DA089391-1E59-5CC1-49A6-C077872C8628}"/>
                </a:ext>
              </a:extLst>
            </p:cNvPr>
            <p:cNvSpPr/>
            <p:nvPr/>
          </p:nvSpPr>
          <p:spPr>
            <a:xfrm>
              <a:off x="5958840" y="2932416"/>
              <a:ext cx="277283" cy="4571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42" name="Group 141">
            <a:extLst>
              <a:ext uri="{FF2B5EF4-FFF2-40B4-BE49-F238E27FC236}">
                <a16:creationId xmlns:a16="http://schemas.microsoft.com/office/drawing/2014/main" id="{06C3B953-C6E2-74F2-7041-A99F41DF77DB}"/>
              </a:ext>
            </a:extLst>
          </p:cNvPr>
          <p:cNvGrpSpPr/>
          <p:nvPr/>
        </p:nvGrpSpPr>
        <p:grpSpPr>
          <a:xfrm rot="18734413">
            <a:off x="2381710" y="3458902"/>
            <a:ext cx="188455" cy="183987"/>
            <a:chOff x="5958840" y="2707425"/>
            <a:chExt cx="277283" cy="270710"/>
          </a:xfrm>
        </p:grpSpPr>
        <p:sp>
          <p:nvSpPr>
            <p:cNvPr id="143" name="Freeform: Shape 142">
              <a:extLst>
                <a:ext uri="{FF2B5EF4-FFF2-40B4-BE49-F238E27FC236}">
                  <a16:creationId xmlns:a16="http://schemas.microsoft.com/office/drawing/2014/main" id="{BBD4C017-1428-DAC3-468A-27171775B7F8}"/>
                </a:ext>
              </a:extLst>
            </p:cNvPr>
            <p:cNvSpPr/>
            <p:nvPr/>
          </p:nvSpPr>
          <p:spPr>
            <a:xfrm>
              <a:off x="5962268" y="2707425"/>
              <a:ext cx="270891" cy="241176"/>
            </a:xfrm>
            <a:custGeom>
              <a:avLst/>
              <a:gdLst>
                <a:gd name="connsiteX0" fmla="*/ 270891 w 270891"/>
                <a:gd name="connsiteY0" fmla="*/ 240597 h 241176"/>
                <a:gd name="connsiteX1" fmla="*/ 209645 w 270891"/>
                <a:gd name="connsiteY1" fmla="*/ 12568 h 241176"/>
                <a:gd name="connsiteX2" fmla="*/ 100584 w 270891"/>
                <a:gd name="connsiteY2" fmla="*/ 1043 h 241176"/>
                <a:gd name="connsiteX3" fmla="*/ 70676 w 270891"/>
                <a:gd name="connsiteY3" fmla="*/ 12568 h 241176"/>
                <a:gd name="connsiteX4" fmla="*/ 0 w 270891"/>
                <a:gd name="connsiteY4" fmla="*/ 236501 h 241176"/>
                <a:gd name="connsiteX5" fmla="*/ 70199 w 270891"/>
                <a:gd name="connsiteY5" fmla="*/ 229834 h 241176"/>
                <a:gd name="connsiteX6" fmla="*/ 162687 w 270891"/>
                <a:gd name="connsiteY6" fmla="*/ 233739 h 241176"/>
                <a:gd name="connsiteX7" fmla="*/ 218313 w 270891"/>
                <a:gd name="connsiteY7" fmla="*/ 237644 h 241176"/>
                <a:gd name="connsiteX8" fmla="*/ 270891 w 270891"/>
                <a:gd name="connsiteY8" fmla="*/ 240597 h 24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91" h="241176">
                  <a:moveTo>
                    <a:pt x="270891" y="240597"/>
                  </a:moveTo>
                  <a:cubicBezTo>
                    <a:pt x="270891" y="240597"/>
                    <a:pt x="197834" y="87816"/>
                    <a:pt x="209645" y="12568"/>
                  </a:cubicBezTo>
                  <a:cubicBezTo>
                    <a:pt x="209645" y="12568"/>
                    <a:pt x="143637" y="-4291"/>
                    <a:pt x="100584" y="1043"/>
                  </a:cubicBezTo>
                  <a:cubicBezTo>
                    <a:pt x="87821" y="2662"/>
                    <a:pt x="77153" y="6091"/>
                    <a:pt x="70676" y="12568"/>
                  </a:cubicBezTo>
                  <a:cubicBezTo>
                    <a:pt x="70676" y="12568"/>
                    <a:pt x="28861" y="220023"/>
                    <a:pt x="0" y="236501"/>
                  </a:cubicBezTo>
                  <a:cubicBezTo>
                    <a:pt x="0" y="236501"/>
                    <a:pt x="44863" y="250598"/>
                    <a:pt x="70199" y="229834"/>
                  </a:cubicBezTo>
                  <a:cubicBezTo>
                    <a:pt x="70199" y="229834"/>
                    <a:pt x="120015" y="250503"/>
                    <a:pt x="162687" y="233739"/>
                  </a:cubicBezTo>
                  <a:cubicBezTo>
                    <a:pt x="162687" y="233739"/>
                    <a:pt x="176879" y="223357"/>
                    <a:pt x="218313" y="237644"/>
                  </a:cubicBezTo>
                  <a:lnTo>
                    <a:pt x="270891" y="240597"/>
                  </a:lnTo>
                  <a:close/>
                </a:path>
              </a:pathLst>
            </a:custGeom>
            <a:noFill/>
            <a:ln w="1905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4" name="Freeform: Shape 143">
              <a:extLst>
                <a:ext uri="{FF2B5EF4-FFF2-40B4-BE49-F238E27FC236}">
                  <a16:creationId xmlns:a16="http://schemas.microsoft.com/office/drawing/2014/main" id="{3A1664CF-FD55-E605-71F6-E4E5C1251543}"/>
                </a:ext>
              </a:extLst>
            </p:cNvPr>
            <p:cNvSpPr/>
            <p:nvPr/>
          </p:nvSpPr>
          <p:spPr>
            <a:xfrm>
              <a:off x="6031801" y="2711611"/>
              <a:ext cx="35819" cy="219265"/>
            </a:xfrm>
            <a:custGeom>
              <a:avLst/>
              <a:gdLst>
                <a:gd name="connsiteX0" fmla="*/ 0 w 35819"/>
                <a:gd name="connsiteY0" fmla="*/ 219265 h 219265"/>
                <a:gd name="connsiteX1" fmla="*/ 32956 w 35819"/>
                <a:gd name="connsiteY1" fmla="*/ 0 h 219265"/>
              </a:gdLst>
              <a:ahLst/>
              <a:cxnLst>
                <a:cxn ang="0">
                  <a:pos x="connsiteX0" y="connsiteY0"/>
                </a:cxn>
                <a:cxn ang="0">
                  <a:pos x="connsiteX1" y="connsiteY1"/>
                </a:cxn>
              </a:cxnLst>
              <a:rect l="l" t="t" r="r" b="b"/>
              <a:pathLst>
                <a:path w="35819" h="219265">
                  <a:moveTo>
                    <a:pt x="0" y="219265"/>
                  </a:moveTo>
                  <a:cubicBezTo>
                    <a:pt x="0" y="219265"/>
                    <a:pt x="47816" y="9716"/>
                    <a:pt x="32956" y="0"/>
                  </a:cubicBezTo>
                </a:path>
              </a:pathLst>
            </a:custGeom>
            <a:noFill/>
            <a:ln w="19050" cap="flat">
              <a:solidFill>
                <a:srgbClr val="1C75B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5" name="Freeform: Shape 144">
              <a:extLst>
                <a:ext uri="{FF2B5EF4-FFF2-40B4-BE49-F238E27FC236}">
                  <a16:creationId xmlns:a16="http://schemas.microsoft.com/office/drawing/2014/main" id="{337CEE7C-F57C-C59D-F219-F8D336249A26}"/>
                </a:ext>
              </a:extLst>
            </p:cNvPr>
            <p:cNvSpPr/>
            <p:nvPr/>
          </p:nvSpPr>
          <p:spPr>
            <a:xfrm>
              <a:off x="6123815" y="2711039"/>
              <a:ext cx="23047" cy="219836"/>
            </a:xfrm>
            <a:custGeom>
              <a:avLst/>
              <a:gdLst>
                <a:gd name="connsiteX0" fmla="*/ 23047 w 23047"/>
                <a:gd name="connsiteY0" fmla="*/ 219837 h 219836"/>
                <a:gd name="connsiteX1" fmla="*/ 1711 w 23047"/>
                <a:gd name="connsiteY1" fmla="*/ 0 h 219836"/>
              </a:gdLst>
              <a:ahLst/>
              <a:cxnLst>
                <a:cxn ang="0">
                  <a:pos x="connsiteX0" y="connsiteY0"/>
                </a:cxn>
                <a:cxn ang="0">
                  <a:pos x="connsiteX1" y="connsiteY1"/>
                </a:cxn>
              </a:cxnLst>
              <a:rect l="l" t="t" r="r" b="b"/>
              <a:pathLst>
                <a:path w="23047" h="219836">
                  <a:moveTo>
                    <a:pt x="23047" y="219837"/>
                  </a:moveTo>
                  <a:cubicBezTo>
                    <a:pt x="23047" y="219837"/>
                    <a:pt x="-7433" y="14192"/>
                    <a:pt x="1711" y="0"/>
                  </a:cubicBezTo>
                </a:path>
              </a:pathLst>
            </a:custGeom>
            <a:noFill/>
            <a:ln w="19050" cap="flat">
              <a:solidFill>
                <a:srgbClr val="1C75B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6" name="Oval 145">
              <a:extLst>
                <a:ext uri="{FF2B5EF4-FFF2-40B4-BE49-F238E27FC236}">
                  <a16:creationId xmlns:a16="http://schemas.microsoft.com/office/drawing/2014/main" id="{477A6549-8330-40E2-CAF4-C5A2B8DBCA25}"/>
                </a:ext>
              </a:extLst>
            </p:cNvPr>
            <p:cNvSpPr/>
            <p:nvPr/>
          </p:nvSpPr>
          <p:spPr>
            <a:xfrm>
              <a:off x="5958840" y="2932416"/>
              <a:ext cx="277283" cy="4571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47" name="Group 146">
            <a:extLst>
              <a:ext uri="{FF2B5EF4-FFF2-40B4-BE49-F238E27FC236}">
                <a16:creationId xmlns:a16="http://schemas.microsoft.com/office/drawing/2014/main" id="{5444E7C4-8BA7-1DFB-63F4-59145A277F84}"/>
              </a:ext>
            </a:extLst>
          </p:cNvPr>
          <p:cNvGrpSpPr/>
          <p:nvPr/>
        </p:nvGrpSpPr>
        <p:grpSpPr>
          <a:xfrm rot="19418019">
            <a:off x="2484995" y="3742317"/>
            <a:ext cx="282257" cy="275565"/>
            <a:chOff x="5958840" y="2707425"/>
            <a:chExt cx="277283" cy="270710"/>
          </a:xfrm>
        </p:grpSpPr>
        <p:sp>
          <p:nvSpPr>
            <p:cNvPr id="148" name="Freeform: Shape 147">
              <a:extLst>
                <a:ext uri="{FF2B5EF4-FFF2-40B4-BE49-F238E27FC236}">
                  <a16:creationId xmlns:a16="http://schemas.microsoft.com/office/drawing/2014/main" id="{925974C0-44A7-0892-EBCD-7D921CB96363}"/>
                </a:ext>
              </a:extLst>
            </p:cNvPr>
            <p:cNvSpPr/>
            <p:nvPr/>
          </p:nvSpPr>
          <p:spPr>
            <a:xfrm>
              <a:off x="5962268" y="2707425"/>
              <a:ext cx="270891" cy="241176"/>
            </a:xfrm>
            <a:custGeom>
              <a:avLst/>
              <a:gdLst>
                <a:gd name="connsiteX0" fmla="*/ 270891 w 270891"/>
                <a:gd name="connsiteY0" fmla="*/ 240597 h 241176"/>
                <a:gd name="connsiteX1" fmla="*/ 209645 w 270891"/>
                <a:gd name="connsiteY1" fmla="*/ 12568 h 241176"/>
                <a:gd name="connsiteX2" fmla="*/ 100584 w 270891"/>
                <a:gd name="connsiteY2" fmla="*/ 1043 h 241176"/>
                <a:gd name="connsiteX3" fmla="*/ 70676 w 270891"/>
                <a:gd name="connsiteY3" fmla="*/ 12568 h 241176"/>
                <a:gd name="connsiteX4" fmla="*/ 0 w 270891"/>
                <a:gd name="connsiteY4" fmla="*/ 236501 h 241176"/>
                <a:gd name="connsiteX5" fmla="*/ 70199 w 270891"/>
                <a:gd name="connsiteY5" fmla="*/ 229834 h 241176"/>
                <a:gd name="connsiteX6" fmla="*/ 162687 w 270891"/>
                <a:gd name="connsiteY6" fmla="*/ 233739 h 241176"/>
                <a:gd name="connsiteX7" fmla="*/ 218313 w 270891"/>
                <a:gd name="connsiteY7" fmla="*/ 237644 h 241176"/>
                <a:gd name="connsiteX8" fmla="*/ 270891 w 270891"/>
                <a:gd name="connsiteY8" fmla="*/ 240597 h 24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91" h="241176">
                  <a:moveTo>
                    <a:pt x="270891" y="240597"/>
                  </a:moveTo>
                  <a:cubicBezTo>
                    <a:pt x="270891" y="240597"/>
                    <a:pt x="197834" y="87816"/>
                    <a:pt x="209645" y="12568"/>
                  </a:cubicBezTo>
                  <a:cubicBezTo>
                    <a:pt x="209645" y="12568"/>
                    <a:pt x="143637" y="-4291"/>
                    <a:pt x="100584" y="1043"/>
                  </a:cubicBezTo>
                  <a:cubicBezTo>
                    <a:pt x="87821" y="2662"/>
                    <a:pt x="77153" y="6091"/>
                    <a:pt x="70676" y="12568"/>
                  </a:cubicBezTo>
                  <a:cubicBezTo>
                    <a:pt x="70676" y="12568"/>
                    <a:pt x="28861" y="220023"/>
                    <a:pt x="0" y="236501"/>
                  </a:cubicBezTo>
                  <a:cubicBezTo>
                    <a:pt x="0" y="236501"/>
                    <a:pt x="44863" y="250598"/>
                    <a:pt x="70199" y="229834"/>
                  </a:cubicBezTo>
                  <a:cubicBezTo>
                    <a:pt x="70199" y="229834"/>
                    <a:pt x="120015" y="250503"/>
                    <a:pt x="162687" y="233739"/>
                  </a:cubicBezTo>
                  <a:cubicBezTo>
                    <a:pt x="162687" y="233739"/>
                    <a:pt x="176879" y="223357"/>
                    <a:pt x="218313" y="237644"/>
                  </a:cubicBezTo>
                  <a:lnTo>
                    <a:pt x="270891" y="240597"/>
                  </a:lnTo>
                  <a:close/>
                </a:path>
              </a:pathLst>
            </a:custGeom>
            <a:noFill/>
            <a:ln w="1905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9" name="Freeform: Shape 148">
              <a:extLst>
                <a:ext uri="{FF2B5EF4-FFF2-40B4-BE49-F238E27FC236}">
                  <a16:creationId xmlns:a16="http://schemas.microsoft.com/office/drawing/2014/main" id="{DBBFB684-9B27-15D7-3CA8-B43D977424D7}"/>
                </a:ext>
              </a:extLst>
            </p:cNvPr>
            <p:cNvSpPr/>
            <p:nvPr/>
          </p:nvSpPr>
          <p:spPr>
            <a:xfrm>
              <a:off x="6031801" y="2711611"/>
              <a:ext cx="35819" cy="219265"/>
            </a:xfrm>
            <a:custGeom>
              <a:avLst/>
              <a:gdLst>
                <a:gd name="connsiteX0" fmla="*/ 0 w 35819"/>
                <a:gd name="connsiteY0" fmla="*/ 219265 h 219265"/>
                <a:gd name="connsiteX1" fmla="*/ 32956 w 35819"/>
                <a:gd name="connsiteY1" fmla="*/ 0 h 219265"/>
              </a:gdLst>
              <a:ahLst/>
              <a:cxnLst>
                <a:cxn ang="0">
                  <a:pos x="connsiteX0" y="connsiteY0"/>
                </a:cxn>
                <a:cxn ang="0">
                  <a:pos x="connsiteX1" y="connsiteY1"/>
                </a:cxn>
              </a:cxnLst>
              <a:rect l="l" t="t" r="r" b="b"/>
              <a:pathLst>
                <a:path w="35819" h="219265">
                  <a:moveTo>
                    <a:pt x="0" y="219265"/>
                  </a:moveTo>
                  <a:cubicBezTo>
                    <a:pt x="0" y="219265"/>
                    <a:pt x="47816" y="9716"/>
                    <a:pt x="32956" y="0"/>
                  </a:cubicBezTo>
                </a:path>
              </a:pathLst>
            </a:custGeom>
            <a:noFill/>
            <a:ln w="19050" cap="flat">
              <a:solidFill>
                <a:srgbClr val="1C75B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0" name="Freeform: Shape 149">
              <a:extLst>
                <a:ext uri="{FF2B5EF4-FFF2-40B4-BE49-F238E27FC236}">
                  <a16:creationId xmlns:a16="http://schemas.microsoft.com/office/drawing/2014/main" id="{8CDEAFD5-EB05-EE51-31CB-8FB045309E42}"/>
                </a:ext>
              </a:extLst>
            </p:cNvPr>
            <p:cNvSpPr/>
            <p:nvPr/>
          </p:nvSpPr>
          <p:spPr>
            <a:xfrm>
              <a:off x="6123815" y="2711039"/>
              <a:ext cx="23047" cy="219836"/>
            </a:xfrm>
            <a:custGeom>
              <a:avLst/>
              <a:gdLst>
                <a:gd name="connsiteX0" fmla="*/ 23047 w 23047"/>
                <a:gd name="connsiteY0" fmla="*/ 219837 h 219836"/>
                <a:gd name="connsiteX1" fmla="*/ 1711 w 23047"/>
                <a:gd name="connsiteY1" fmla="*/ 0 h 219836"/>
              </a:gdLst>
              <a:ahLst/>
              <a:cxnLst>
                <a:cxn ang="0">
                  <a:pos x="connsiteX0" y="connsiteY0"/>
                </a:cxn>
                <a:cxn ang="0">
                  <a:pos x="connsiteX1" y="connsiteY1"/>
                </a:cxn>
              </a:cxnLst>
              <a:rect l="l" t="t" r="r" b="b"/>
              <a:pathLst>
                <a:path w="23047" h="219836">
                  <a:moveTo>
                    <a:pt x="23047" y="219837"/>
                  </a:moveTo>
                  <a:cubicBezTo>
                    <a:pt x="23047" y="219837"/>
                    <a:pt x="-7433" y="14192"/>
                    <a:pt x="1711" y="0"/>
                  </a:cubicBezTo>
                </a:path>
              </a:pathLst>
            </a:custGeom>
            <a:noFill/>
            <a:ln w="19050" cap="flat">
              <a:solidFill>
                <a:srgbClr val="1C75B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1" name="Oval 150">
              <a:extLst>
                <a:ext uri="{FF2B5EF4-FFF2-40B4-BE49-F238E27FC236}">
                  <a16:creationId xmlns:a16="http://schemas.microsoft.com/office/drawing/2014/main" id="{2CE35B1D-7A07-92A9-9F0B-9E8CB2C94694}"/>
                </a:ext>
              </a:extLst>
            </p:cNvPr>
            <p:cNvSpPr/>
            <p:nvPr/>
          </p:nvSpPr>
          <p:spPr>
            <a:xfrm>
              <a:off x="5958840" y="2932416"/>
              <a:ext cx="277283" cy="4571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52" name="Group 151">
            <a:extLst>
              <a:ext uri="{FF2B5EF4-FFF2-40B4-BE49-F238E27FC236}">
                <a16:creationId xmlns:a16="http://schemas.microsoft.com/office/drawing/2014/main" id="{04D3AEC0-2342-51F3-8816-971C0BA6306D}"/>
              </a:ext>
            </a:extLst>
          </p:cNvPr>
          <p:cNvGrpSpPr/>
          <p:nvPr/>
        </p:nvGrpSpPr>
        <p:grpSpPr>
          <a:xfrm rot="20029733">
            <a:off x="1802569" y="3924650"/>
            <a:ext cx="241896" cy="246095"/>
            <a:chOff x="5958840" y="2707425"/>
            <a:chExt cx="277283" cy="270710"/>
          </a:xfrm>
        </p:grpSpPr>
        <p:sp>
          <p:nvSpPr>
            <p:cNvPr id="153" name="Freeform: Shape 152">
              <a:extLst>
                <a:ext uri="{FF2B5EF4-FFF2-40B4-BE49-F238E27FC236}">
                  <a16:creationId xmlns:a16="http://schemas.microsoft.com/office/drawing/2014/main" id="{0018B1E7-B7AE-908C-FC11-681AA60A3FFC}"/>
                </a:ext>
              </a:extLst>
            </p:cNvPr>
            <p:cNvSpPr/>
            <p:nvPr/>
          </p:nvSpPr>
          <p:spPr>
            <a:xfrm>
              <a:off x="5962268" y="2707425"/>
              <a:ext cx="270891" cy="241176"/>
            </a:xfrm>
            <a:custGeom>
              <a:avLst/>
              <a:gdLst>
                <a:gd name="connsiteX0" fmla="*/ 270891 w 270891"/>
                <a:gd name="connsiteY0" fmla="*/ 240597 h 241176"/>
                <a:gd name="connsiteX1" fmla="*/ 209645 w 270891"/>
                <a:gd name="connsiteY1" fmla="*/ 12568 h 241176"/>
                <a:gd name="connsiteX2" fmla="*/ 100584 w 270891"/>
                <a:gd name="connsiteY2" fmla="*/ 1043 h 241176"/>
                <a:gd name="connsiteX3" fmla="*/ 70676 w 270891"/>
                <a:gd name="connsiteY3" fmla="*/ 12568 h 241176"/>
                <a:gd name="connsiteX4" fmla="*/ 0 w 270891"/>
                <a:gd name="connsiteY4" fmla="*/ 236501 h 241176"/>
                <a:gd name="connsiteX5" fmla="*/ 70199 w 270891"/>
                <a:gd name="connsiteY5" fmla="*/ 229834 h 241176"/>
                <a:gd name="connsiteX6" fmla="*/ 162687 w 270891"/>
                <a:gd name="connsiteY6" fmla="*/ 233739 h 241176"/>
                <a:gd name="connsiteX7" fmla="*/ 218313 w 270891"/>
                <a:gd name="connsiteY7" fmla="*/ 237644 h 241176"/>
                <a:gd name="connsiteX8" fmla="*/ 270891 w 270891"/>
                <a:gd name="connsiteY8" fmla="*/ 240597 h 24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91" h="241176">
                  <a:moveTo>
                    <a:pt x="270891" y="240597"/>
                  </a:moveTo>
                  <a:cubicBezTo>
                    <a:pt x="270891" y="240597"/>
                    <a:pt x="197834" y="87816"/>
                    <a:pt x="209645" y="12568"/>
                  </a:cubicBezTo>
                  <a:cubicBezTo>
                    <a:pt x="209645" y="12568"/>
                    <a:pt x="143637" y="-4291"/>
                    <a:pt x="100584" y="1043"/>
                  </a:cubicBezTo>
                  <a:cubicBezTo>
                    <a:pt x="87821" y="2662"/>
                    <a:pt x="77153" y="6091"/>
                    <a:pt x="70676" y="12568"/>
                  </a:cubicBezTo>
                  <a:cubicBezTo>
                    <a:pt x="70676" y="12568"/>
                    <a:pt x="28861" y="220023"/>
                    <a:pt x="0" y="236501"/>
                  </a:cubicBezTo>
                  <a:cubicBezTo>
                    <a:pt x="0" y="236501"/>
                    <a:pt x="44863" y="250598"/>
                    <a:pt x="70199" y="229834"/>
                  </a:cubicBezTo>
                  <a:cubicBezTo>
                    <a:pt x="70199" y="229834"/>
                    <a:pt x="120015" y="250503"/>
                    <a:pt x="162687" y="233739"/>
                  </a:cubicBezTo>
                  <a:cubicBezTo>
                    <a:pt x="162687" y="233739"/>
                    <a:pt x="176879" y="223357"/>
                    <a:pt x="218313" y="237644"/>
                  </a:cubicBezTo>
                  <a:lnTo>
                    <a:pt x="270891" y="240597"/>
                  </a:lnTo>
                  <a:close/>
                </a:path>
              </a:pathLst>
            </a:custGeom>
            <a:noFill/>
            <a:ln w="1905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4" name="Freeform: Shape 153">
              <a:extLst>
                <a:ext uri="{FF2B5EF4-FFF2-40B4-BE49-F238E27FC236}">
                  <a16:creationId xmlns:a16="http://schemas.microsoft.com/office/drawing/2014/main" id="{56E9B0E4-04F2-FA65-E769-253C25923EB3}"/>
                </a:ext>
              </a:extLst>
            </p:cNvPr>
            <p:cNvSpPr/>
            <p:nvPr/>
          </p:nvSpPr>
          <p:spPr>
            <a:xfrm>
              <a:off x="6031801" y="2711611"/>
              <a:ext cx="35819" cy="219265"/>
            </a:xfrm>
            <a:custGeom>
              <a:avLst/>
              <a:gdLst>
                <a:gd name="connsiteX0" fmla="*/ 0 w 35819"/>
                <a:gd name="connsiteY0" fmla="*/ 219265 h 219265"/>
                <a:gd name="connsiteX1" fmla="*/ 32956 w 35819"/>
                <a:gd name="connsiteY1" fmla="*/ 0 h 219265"/>
              </a:gdLst>
              <a:ahLst/>
              <a:cxnLst>
                <a:cxn ang="0">
                  <a:pos x="connsiteX0" y="connsiteY0"/>
                </a:cxn>
                <a:cxn ang="0">
                  <a:pos x="connsiteX1" y="connsiteY1"/>
                </a:cxn>
              </a:cxnLst>
              <a:rect l="l" t="t" r="r" b="b"/>
              <a:pathLst>
                <a:path w="35819" h="219265">
                  <a:moveTo>
                    <a:pt x="0" y="219265"/>
                  </a:moveTo>
                  <a:cubicBezTo>
                    <a:pt x="0" y="219265"/>
                    <a:pt x="47816" y="9716"/>
                    <a:pt x="32956" y="0"/>
                  </a:cubicBezTo>
                </a:path>
              </a:pathLst>
            </a:custGeom>
            <a:noFill/>
            <a:ln w="19050" cap="flat">
              <a:solidFill>
                <a:srgbClr val="1C75B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5" name="Freeform: Shape 154">
              <a:extLst>
                <a:ext uri="{FF2B5EF4-FFF2-40B4-BE49-F238E27FC236}">
                  <a16:creationId xmlns:a16="http://schemas.microsoft.com/office/drawing/2014/main" id="{855F7B35-F02D-A26C-1EC2-9B54FCB197FB}"/>
                </a:ext>
              </a:extLst>
            </p:cNvPr>
            <p:cNvSpPr/>
            <p:nvPr/>
          </p:nvSpPr>
          <p:spPr>
            <a:xfrm>
              <a:off x="6123815" y="2711039"/>
              <a:ext cx="23047" cy="219836"/>
            </a:xfrm>
            <a:custGeom>
              <a:avLst/>
              <a:gdLst>
                <a:gd name="connsiteX0" fmla="*/ 23047 w 23047"/>
                <a:gd name="connsiteY0" fmla="*/ 219837 h 219836"/>
                <a:gd name="connsiteX1" fmla="*/ 1711 w 23047"/>
                <a:gd name="connsiteY1" fmla="*/ 0 h 219836"/>
              </a:gdLst>
              <a:ahLst/>
              <a:cxnLst>
                <a:cxn ang="0">
                  <a:pos x="connsiteX0" y="connsiteY0"/>
                </a:cxn>
                <a:cxn ang="0">
                  <a:pos x="connsiteX1" y="connsiteY1"/>
                </a:cxn>
              </a:cxnLst>
              <a:rect l="l" t="t" r="r" b="b"/>
              <a:pathLst>
                <a:path w="23047" h="219836">
                  <a:moveTo>
                    <a:pt x="23047" y="219837"/>
                  </a:moveTo>
                  <a:cubicBezTo>
                    <a:pt x="23047" y="219837"/>
                    <a:pt x="-7433" y="14192"/>
                    <a:pt x="1711" y="0"/>
                  </a:cubicBezTo>
                </a:path>
              </a:pathLst>
            </a:custGeom>
            <a:noFill/>
            <a:ln w="19050" cap="flat">
              <a:solidFill>
                <a:srgbClr val="1C75B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6" name="Oval 155">
              <a:extLst>
                <a:ext uri="{FF2B5EF4-FFF2-40B4-BE49-F238E27FC236}">
                  <a16:creationId xmlns:a16="http://schemas.microsoft.com/office/drawing/2014/main" id="{2E4A0A84-3C88-CED8-871F-92BD4230AD70}"/>
                </a:ext>
              </a:extLst>
            </p:cNvPr>
            <p:cNvSpPr/>
            <p:nvPr/>
          </p:nvSpPr>
          <p:spPr>
            <a:xfrm>
              <a:off x="5958840" y="2932416"/>
              <a:ext cx="277283" cy="4571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57" name="Group 156">
            <a:extLst>
              <a:ext uri="{FF2B5EF4-FFF2-40B4-BE49-F238E27FC236}">
                <a16:creationId xmlns:a16="http://schemas.microsoft.com/office/drawing/2014/main" id="{18EA0AF4-843A-E90D-0290-0B094852C7B7}"/>
              </a:ext>
            </a:extLst>
          </p:cNvPr>
          <p:cNvGrpSpPr/>
          <p:nvPr/>
        </p:nvGrpSpPr>
        <p:grpSpPr>
          <a:xfrm rot="20029733">
            <a:off x="1683074" y="4355871"/>
            <a:ext cx="241896" cy="246095"/>
            <a:chOff x="5958840" y="2707425"/>
            <a:chExt cx="277283" cy="270710"/>
          </a:xfrm>
        </p:grpSpPr>
        <p:sp>
          <p:nvSpPr>
            <p:cNvPr id="158" name="Freeform: Shape 157">
              <a:extLst>
                <a:ext uri="{FF2B5EF4-FFF2-40B4-BE49-F238E27FC236}">
                  <a16:creationId xmlns:a16="http://schemas.microsoft.com/office/drawing/2014/main" id="{2773123F-61E2-8154-2DDF-B05FA7EFF1EC}"/>
                </a:ext>
              </a:extLst>
            </p:cNvPr>
            <p:cNvSpPr/>
            <p:nvPr/>
          </p:nvSpPr>
          <p:spPr>
            <a:xfrm>
              <a:off x="5962268" y="2707425"/>
              <a:ext cx="270891" cy="241176"/>
            </a:xfrm>
            <a:custGeom>
              <a:avLst/>
              <a:gdLst>
                <a:gd name="connsiteX0" fmla="*/ 270891 w 270891"/>
                <a:gd name="connsiteY0" fmla="*/ 240597 h 241176"/>
                <a:gd name="connsiteX1" fmla="*/ 209645 w 270891"/>
                <a:gd name="connsiteY1" fmla="*/ 12568 h 241176"/>
                <a:gd name="connsiteX2" fmla="*/ 100584 w 270891"/>
                <a:gd name="connsiteY2" fmla="*/ 1043 h 241176"/>
                <a:gd name="connsiteX3" fmla="*/ 70676 w 270891"/>
                <a:gd name="connsiteY3" fmla="*/ 12568 h 241176"/>
                <a:gd name="connsiteX4" fmla="*/ 0 w 270891"/>
                <a:gd name="connsiteY4" fmla="*/ 236501 h 241176"/>
                <a:gd name="connsiteX5" fmla="*/ 70199 w 270891"/>
                <a:gd name="connsiteY5" fmla="*/ 229834 h 241176"/>
                <a:gd name="connsiteX6" fmla="*/ 162687 w 270891"/>
                <a:gd name="connsiteY6" fmla="*/ 233739 h 241176"/>
                <a:gd name="connsiteX7" fmla="*/ 218313 w 270891"/>
                <a:gd name="connsiteY7" fmla="*/ 237644 h 241176"/>
                <a:gd name="connsiteX8" fmla="*/ 270891 w 270891"/>
                <a:gd name="connsiteY8" fmla="*/ 240597 h 24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91" h="241176">
                  <a:moveTo>
                    <a:pt x="270891" y="240597"/>
                  </a:moveTo>
                  <a:cubicBezTo>
                    <a:pt x="270891" y="240597"/>
                    <a:pt x="197834" y="87816"/>
                    <a:pt x="209645" y="12568"/>
                  </a:cubicBezTo>
                  <a:cubicBezTo>
                    <a:pt x="209645" y="12568"/>
                    <a:pt x="143637" y="-4291"/>
                    <a:pt x="100584" y="1043"/>
                  </a:cubicBezTo>
                  <a:cubicBezTo>
                    <a:pt x="87821" y="2662"/>
                    <a:pt x="77153" y="6091"/>
                    <a:pt x="70676" y="12568"/>
                  </a:cubicBezTo>
                  <a:cubicBezTo>
                    <a:pt x="70676" y="12568"/>
                    <a:pt x="28861" y="220023"/>
                    <a:pt x="0" y="236501"/>
                  </a:cubicBezTo>
                  <a:cubicBezTo>
                    <a:pt x="0" y="236501"/>
                    <a:pt x="44863" y="250598"/>
                    <a:pt x="70199" y="229834"/>
                  </a:cubicBezTo>
                  <a:cubicBezTo>
                    <a:pt x="70199" y="229834"/>
                    <a:pt x="120015" y="250503"/>
                    <a:pt x="162687" y="233739"/>
                  </a:cubicBezTo>
                  <a:cubicBezTo>
                    <a:pt x="162687" y="233739"/>
                    <a:pt x="176879" y="223357"/>
                    <a:pt x="218313" y="237644"/>
                  </a:cubicBezTo>
                  <a:lnTo>
                    <a:pt x="270891" y="240597"/>
                  </a:lnTo>
                  <a:close/>
                </a:path>
              </a:pathLst>
            </a:custGeom>
            <a:noFill/>
            <a:ln w="1905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9" name="Freeform: Shape 158">
              <a:extLst>
                <a:ext uri="{FF2B5EF4-FFF2-40B4-BE49-F238E27FC236}">
                  <a16:creationId xmlns:a16="http://schemas.microsoft.com/office/drawing/2014/main" id="{CD0CF744-F46D-94A5-029D-C93F15918E23}"/>
                </a:ext>
              </a:extLst>
            </p:cNvPr>
            <p:cNvSpPr/>
            <p:nvPr/>
          </p:nvSpPr>
          <p:spPr>
            <a:xfrm>
              <a:off x="6031801" y="2711611"/>
              <a:ext cx="35819" cy="219265"/>
            </a:xfrm>
            <a:custGeom>
              <a:avLst/>
              <a:gdLst>
                <a:gd name="connsiteX0" fmla="*/ 0 w 35819"/>
                <a:gd name="connsiteY0" fmla="*/ 219265 h 219265"/>
                <a:gd name="connsiteX1" fmla="*/ 32956 w 35819"/>
                <a:gd name="connsiteY1" fmla="*/ 0 h 219265"/>
              </a:gdLst>
              <a:ahLst/>
              <a:cxnLst>
                <a:cxn ang="0">
                  <a:pos x="connsiteX0" y="connsiteY0"/>
                </a:cxn>
                <a:cxn ang="0">
                  <a:pos x="connsiteX1" y="connsiteY1"/>
                </a:cxn>
              </a:cxnLst>
              <a:rect l="l" t="t" r="r" b="b"/>
              <a:pathLst>
                <a:path w="35819" h="219265">
                  <a:moveTo>
                    <a:pt x="0" y="219265"/>
                  </a:moveTo>
                  <a:cubicBezTo>
                    <a:pt x="0" y="219265"/>
                    <a:pt x="47816" y="9716"/>
                    <a:pt x="32956" y="0"/>
                  </a:cubicBezTo>
                </a:path>
              </a:pathLst>
            </a:custGeom>
            <a:noFill/>
            <a:ln w="19050" cap="flat">
              <a:solidFill>
                <a:srgbClr val="1C75B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0" name="Freeform: Shape 159">
              <a:extLst>
                <a:ext uri="{FF2B5EF4-FFF2-40B4-BE49-F238E27FC236}">
                  <a16:creationId xmlns:a16="http://schemas.microsoft.com/office/drawing/2014/main" id="{B7AB370A-08E3-F674-F4CD-5A37542363DC}"/>
                </a:ext>
              </a:extLst>
            </p:cNvPr>
            <p:cNvSpPr/>
            <p:nvPr/>
          </p:nvSpPr>
          <p:spPr>
            <a:xfrm>
              <a:off x="6123815" y="2711039"/>
              <a:ext cx="23047" cy="219836"/>
            </a:xfrm>
            <a:custGeom>
              <a:avLst/>
              <a:gdLst>
                <a:gd name="connsiteX0" fmla="*/ 23047 w 23047"/>
                <a:gd name="connsiteY0" fmla="*/ 219837 h 219836"/>
                <a:gd name="connsiteX1" fmla="*/ 1711 w 23047"/>
                <a:gd name="connsiteY1" fmla="*/ 0 h 219836"/>
              </a:gdLst>
              <a:ahLst/>
              <a:cxnLst>
                <a:cxn ang="0">
                  <a:pos x="connsiteX0" y="connsiteY0"/>
                </a:cxn>
                <a:cxn ang="0">
                  <a:pos x="connsiteX1" y="connsiteY1"/>
                </a:cxn>
              </a:cxnLst>
              <a:rect l="l" t="t" r="r" b="b"/>
              <a:pathLst>
                <a:path w="23047" h="219836">
                  <a:moveTo>
                    <a:pt x="23047" y="219837"/>
                  </a:moveTo>
                  <a:cubicBezTo>
                    <a:pt x="23047" y="219837"/>
                    <a:pt x="-7433" y="14192"/>
                    <a:pt x="1711" y="0"/>
                  </a:cubicBezTo>
                </a:path>
              </a:pathLst>
            </a:custGeom>
            <a:noFill/>
            <a:ln w="19050" cap="flat">
              <a:solidFill>
                <a:srgbClr val="1C75B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1" name="Oval 160">
              <a:extLst>
                <a:ext uri="{FF2B5EF4-FFF2-40B4-BE49-F238E27FC236}">
                  <a16:creationId xmlns:a16="http://schemas.microsoft.com/office/drawing/2014/main" id="{86634A49-9AC4-DFDD-0F4F-7511619F949A}"/>
                </a:ext>
              </a:extLst>
            </p:cNvPr>
            <p:cNvSpPr/>
            <p:nvPr/>
          </p:nvSpPr>
          <p:spPr>
            <a:xfrm>
              <a:off x="5958840" y="2932416"/>
              <a:ext cx="277283" cy="4571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62" name="Group 161">
            <a:extLst>
              <a:ext uri="{FF2B5EF4-FFF2-40B4-BE49-F238E27FC236}">
                <a16:creationId xmlns:a16="http://schemas.microsoft.com/office/drawing/2014/main" id="{B16A1A63-4876-45B2-E2CE-E6DA9BD40E52}"/>
              </a:ext>
            </a:extLst>
          </p:cNvPr>
          <p:cNvGrpSpPr/>
          <p:nvPr/>
        </p:nvGrpSpPr>
        <p:grpSpPr>
          <a:xfrm rot="20029733">
            <a:off x="1490842" y="4272742"/>
            <a:ext cx="241896" cy="246095"/>
            <a:chOff x="5958840" y="2707425"/>
            <a:chExt cx="277283" cy="270710"/>
          </a:xfrm>
        </p:grpSpPr>
        <p:sp>
          <p:nvSpPr>
            <p:cNvPr id="163" name="Freeform: Shape 162">
              <a:extLst>
                <a:ext uri="{FF2B5EF4-FFF2-40B4-BE49-F238E27FC236}">
                  <a16:creationId xmlns:a16="http://schemas.microsoft.com/office/drawing/2014/main" id="{851396AE-4932-70F6-D6B4-6B32726B075B}"/>
                </a:ext>
              </a:extLst>
            </p:cNvPr>
            <p:cNvSpPr/>
            <p:nvPr/>
          </p:nvSpPr>
          <p:spPr>
            <a:xfrm>
              <a:off x="5962268" y="2707425"/>
              <a:ext cx="270891" cy="241176"/>
            </a:xfrm>
            <a:custGeom>
              <a:avLst/>
              <a:gdLst>
                <a:gd name="connsiteX0" fmla="*/ 270891 w 270891"/>
                <a:gd name="connsiteY0" fmla="*/ 240597 h 241176"/>
                <a:gd name="connsiteX1" fmla="*/ 209645 w 270891"/>
                <a:gd name="connsiteY1" fmla="*/ 12568 h 241176"/>
                <a:gd name="connsiteX2" fmla="*/ 100584 w 270891"/>
                <a:gd name="connsiteY2" fmla="*/ 1043 h 241176"/>
                <a:gd name="connsiteX3" fmla="*/ 70676 w 270891"/>
                <a:gd name="connsiteY3" fmla="*/ 12568 h 241176"/>
                <a:gd name="connsiteX4" fmla="*/ 0 w 270891"/>
                <a:gd name="connsiteY4" fmla="*/ 236501 h 241176"/>
                <a:gd name="connsiteX5" fmla="*/ 70199 w 270891"/>
                <a:gd name="connsiteY5" fmla="*/ 229834 h 241176"/>
                <a:gd name="connsiteX6" fmla="*/ 162687 w 270891"/>
                <a:gd name="connsiteY6" fmla="*/ 233739 h 241176"/>
                <a:gd name="connsiteX7" fmla="*/ 218313 w 270891"/>
                <a:gd name="connsiteY7" fmla="*/ 237644 h 241176"/>
                <a:gd name="connsiteX8" fmla="*/ 270891 w 270891"/>
                <a:gd name="connsiteY8" fmla="*/ 240597 h 24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91" h="241176">
                  <a:moveTo>
                    <a:pt x="270891" y="240597"/>
                  </a:moveTo>
                  <a:cubicBezTo>
                    <a:pt x="270891" y="240597"/>
                    <a:pt x="197834" y="87816"/>
                    <a:pt x="209645" y="12568"/>
                  </a:cubicBezTo>
                  <a:cubicBezTo>
                    <a:pt x="209645" y="12568"/>
                    <a:pt x="143637" y="-4291"/>
                    <a:pt x="100584" y="1043"/>
                  </a:cubicBezTo>
                  <a:cubicBezTo>
                    <a:pt x="87821" y="2662"/>
                    <a:pt x="77153" y="6091"/>
                    <a:pt x="70676" y="12568"/>
                  </a:cubicBezTo>
                  <a:cubicBezTo>
                    <a:pt x="70676" y="12568"/>
                    <a:pt x="28861" y="220023"/>
                    <a:pt x="0" y="236501"/>
                  </a:cubicBezTo>
                  <a:cubicBezTo>
                    <a:pt x="0" y="236501"/>
                    <a:pt x="44863" y="250598"/>
                    <a:pt x="70199" y="229834"/>
                  </a:cubicBezTo>
                  <a:cubicBezTo>
                    <a:pt x="70199" y="229834"/>
                    <a:pt x="120015" y="250503"/>
                    <a:pt x="162687" y="233739"/>
                  </a:cubicBezTo>
                  <a:cubicBezTo>
                    <a:pt x="162687" y="233739"/>
                    <a:pt x="176879" y="223357"/>
                    <a:pt x="218313" y="237644"/>
                  </a:cubicBezTo>
                  <a:lnTo>
                    <a:pt x="270891" y="240597"/>
                  </a:lnTo>
                  <a:close/>
                </a:path>
              </a:pathLst>
            </a:custGeom>
            <a:noFill/>
            <a:ln w="1905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4" name="Freeform: Shape 163">
              <a:extLst>
                <a:ext uri="{FF2B5EF4-FFF2-40B4-BE49-F238E27FC236}">
                  <a16:creationId xmlns:a16="http://schemas.microsoft.com/office/drawing/2014/main" id="{2884DF4C-7B02-C4A9-6E43-7C1B864E22BC}"/>
                </a:ext>
              </a:extLst>
            </p:cNvPr>
            <p:cNvSpPr/>
            <p:nvPr/>
          </p:nvSpPr>
          <p:spPr>
            <a:xfrm>
              <a:off x="6031801" y="2711611"/>
              <a:ext cx="35819" cy="219265"/>
            </a:xfrm>
            <a:custGeom>
              <a:avLst/>
              <a:gdLst>
                <a:gd name="connsiteX0" fmla="*/ 0 w 35819"/>
                <a:gd name="connsiteY0" fmla="*/ 219265 h 219265"/>
                <a:gd name="connsiteX1" fmla="*/ 32956 w 35819"/>
                <a:gd name="connsiteY1" fmla="*/ 0 h 219265"/>
              </a:gdLst>
              <a:ahLst/>
              <a:cxnLst>
                <a:cxn ang="0">
                  <a:pos x="connsiteX0" y="connsiteY0"/>
                </a:cxn>
                <a:cxn ang="0">
                  <a:pos x="connsiteX1" y="connsiteY1"/>
                </a:cxn>
              </a:cxnLst>
              <a:rect l="l" t="t" r="r" b="b"/>
              <a:pathLst>
                <a:path w="35819" h="219265">
                  <a:moveTo>
                    <a:pt x="0" y="219265"/>
                  </a:moveTo>
                  <a:cubicBezTo>
                    <a:pt x="0" y="219265"/>
                    <a:pt x="47816" y="9716"/>
                    <a:pt x="32956" y="0"/>
                  </a:cubicBezTo>
                </a:path>
              </a:pathLst>
            </a:custGeom>
            <a:noFill/>
            <a:ln w="19050" cap="flat">
              <a:solidFill>
                <a:srgbClr val="1C75B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5" name="Freeform: Shape 164">
              <a:extLst>
                <a:ext uri="{FF2B5EF4-FFF2-40B4-BE49-F238E27FC236}">
                  <a16:creationId xmlns:a16="http://schemas.microsoft.com/office/drawing/2014/main" id="{36F20C51-97ED-D22C-299F-115A81F8F072}"/>
                </a:ext>
              </a:extLst>
            </p:cNvPr>
            <p:cNvSpPr/>
            <p:nvPr/>
          </p:nvSpPr>
          <p:spPr>
            <a:xfrm>
              <a:off x="6123815" y="2711039"/>
              <a:ext cx="23047" cy="219836"/>
            </a:xfrm>
            <a:custGeom>
              <a:avLst/>
              <a:gdLst>
                <a:gd name="connsiteX0" fmla="*/ 23047 w 23047"/>
                <a:gd name="connsiteY0" fmla="*/ 219837 h 219836"/>
                <a:gd name="connsiteX1" fmla="*/ 1711 w 23047"/>
                <a:gd name="connsiteY1" fmla="*/ 0 h 219836"/>
              </a:gdLst>
              <a:ahLst/>
              <a:cxnLst>
                <a:cxn ang="0">
                  <a:pos x="connsiteX0" y="connsiteY0"/>
                </a:cxn>
                <a:cxn ang="0">
                  <a:pos x="connsiteX1" y="connsiteY1"/>
                </a:cxn>
              </a:cxnLst>
              <a:rect l="l" t="t" r="r" b="b"/>
              <a:pathLst>
                <a:path w="23047" h="219836">
                  <a:moveTo>
                    <a:pt x="23047" y="219837"/>
                  </a:moveTo>
                  <a:cubicBezTo>
                    <a:pt x="23047" y="219837"/>
                    <a:pt x="-7433" y="14192"/>
                    <a:pt x="1711" y="0"/>
                  </a:cubicBezTo>
                </a:path>
              </a:pathLst>
            </a:custGeom>
            <a:noFill/>
            <a:ln w="19050" cap="flat">
              <a:solidFill>
                <a:srgbClr val="1C75B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6" name="Oval 165">
              <a:extLst>
                <a:ext uri="{FF2B5EF4-FFF2-40B4-BE49-F238E27FC236}">
                  <a16:creationId xmlns:a16="http://schemas.microsoft.com/office/drawing/2014/main" id="{64CBA86D-CC94-D0FA-0407-24DCB7713486}"/>
                </a:ext>
              </a:extLst>
            </p:cNvPr>
            <p:cNvSpPr/>
            <p:nvPr/>
          </p:nvSpPr>
          <p:spPr>
            <a:xfrm>
              <a:off x="5958840" y="2932416"/>
              <a:ext cx="277283" cy="4571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67" name="Group 166">
            <a:extLst>
              <a:ext uri="{FF2B5EF4-FFF2-40B4-BE49-F238E27FC236}">
                <a16:creationId xmlns:a16="http://schemas.microsoft.com/office/drawing/2014/main" id="{C51AC268-04E8-ECE1-7842-B0FD17290E9C}"/>
              </a:ext>
            </a:extLst>
          </p:cNvPr>
          <p:cNvGrpSpPr/>
          <p:nvPr/>
        </p:nvGrpSpPr>
        <p:grpSpPr>
          <a:xfrm rot="20029733">
            <a:off x="1350563" y="4137660"/>
            <a:ext cx="241896" cy="246095"/>
            <a:chOff x="5958840" y="2707425"/>
            <a:chExt cx="277283" cy="270710"/>
          </a:xfrm>
        </p:grpSpPr>
        <p:sp>
          <p:nvSpPr>
            <p:cNvPr id="168" name="Freeform: Shape 167">
              <a:extLst>
                <a:ext uri="{FF2B5EF4-FFF2-40B4-BE49-F238E27FC236}">
                  <a16:creationId xmlns:a16="http://schemas.microsoft.com/office/drawing/2014/main" id="{92A8EEDF-E33C-4269-4185-38D5F881EDB3}"/>
                </a:ext>
              </a:extLst>
            </p:cNvPr>
            <p:cNvSpPr/>
            <p:nvPr/>
          </p:nvSpPr>
          <p:spPr>
            <a:xfrm>
              <a:off x="5962268" y="2707425"/>
              <a:ext cx="270891" cy="241176"/>
            </a:xfrm>
            <a:custGeom>
              <a:avLst/>
              <a:gdLst>
                <a:gd name="connsiteX0" fmla="*/ 270891 w 270891"/>
                <a:gd name="connsiteY0" fmla="*/ 240597 h 241176"/>
                <a:gd name="connsiteX1" fmla="*/ 209645 w 270891"/>
                <a:gd name="connsiteY1" fmla="*/ 12568 h 241176"/>
                <a:gd name="connsiteX2" fmla="*/ 100584 w 270891"/>
                <a:gd name="connsiteY2" fmla="*/ 1043 h 241176"/>
                <a:gd name="connsiteX3" fmla="*/ 70676 w 270891"/>
                <a:gd name="connsiteY3" fmla="*/ 12568 h 241176"/>
                <a:gd name="connsiteX4" fmla="*/ 0 w 270891"/>
                <a:gd name="connsiteY4" fmla="*/ 236501 h 241176"/>
                <a:gd name="connsiteX5" fmla="*/ 70199 w 270891"/>
                <a:gd name="connsiteY5" fmla="*/ 229834 h 241176"/>
                <a:gd name="connsiteX6" fmla="*/ 162687 w 270891"/>
                <a:gd name="connsiteY6" fmla="*/ 233739 h 241176"/>
                <a:gd name="connsiteX7" fmla="*/ 218313 w 270891"/>
                <a:gd name="connsiteY7" fmla="*/ 237644 h 241176"/>
                <a:gd name="connsiteX8" fmla="*/ 270891 w 270891"/>
                <a:gd name="connsiteY8" fmla="*/ 240597 h 24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91" h="241176">
                  <a:moveTo>
                    <a:pt x="270891" y="240597"/>
                  </a:moveTo>
                  <a:cubicBezTo>
                    <a:pt x="270891" y="240597"/>
                    <a:pt x="197834" y="87816"/>
                    <a:pt x="209645" y="12568"/>
                  </a:cubicBezTo>
                  <a:cubicBezTo>
                    <a:pt x="209645" y="12568"/>
                    <a:pt x="143637" y="-4291"/>
                    <a:pt x="100584" y="1043"/>
                  </a:cubicBezTo>
                  <a:cubicBezTo>
                    <a:pt x="87821" y="2662"/>
                    <a:pt x="77153" y="6091"/>
                    <a:pt x="70676" y="12568"/>
                  </a:cubicBezTo>
                  <a:cubicBezTo>
                    <a:pt x="70676" y="12568"/>
                    <a:pt x="28861" y="220023"/>
                    <a:pt x="0" y="236501"/>
                  </a:cubicBezTo>
                  <a:cubicBezTo>
                    <a:pt x="0" y="236501"/>
                    <a:pt x="44863" y="250598"/>
                    <a:pt x="70199" y="229834"/>
                  </a:cubicBezTo>
                  <a:cubicBezTo>
                    <a:pt x="70199" y="229834"/>
                    <a:pt x="120015" y="250503"/>
                    <a:pt x="162687" y="233739"/>
                  </a:cubicBezTo>
                  <a:cubicBezTo>
                    <a:pt x="162687" y="233739"/>
                    <a:pt x="176879" y="223357"/>
                    <a:pt x="218313" y="237644"/>
                  </a:cubicBezTo>
                  <a:lnTo>
                    <a:pt x="270891" y="240597"/>
                  </a:lnTo>
                  <a:close/>
                </a:path>
              </a:pathLst>
            </a:custGeom>
            <a:noFill/>
            <a:ln w="1905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9" name="Freeform: Shape 168">
              <a:extLst>
                <a:ext uri="{FF2B5EF4-FFF2-40B4-BE49-F238E27FC236}">
                  <a16:creationId xmlns:a16="http://schemas.microsoft.com/office/drawing/2014/main" id="{A4063AC1-94B3-0490-983B-D3BCBC1A89FA}"/>
                </a:ext>
              </a:extLst>
            </p:cNvPr>
            <p:cNvSpPr/>
            <p:nvPr/>
          </p:nvSpPr>
          <p:spPr>
            <a:xfrm>
              <a:off x="6031801" y="2711611"/>
              <a:ext cx="35819" cy="219265"/>
            </a:xfrm>
            <a:custGeom>
              <a:avLst/>
              <a:gdLst>
                <a:gd name="connsiteX0" fmla="*/ 0 w 35819"/>
                <a:gd name="connsiteY0" fmla="*/ 219265 h 219265"/>
                <a:gd name="connsiteX1" fmla="*/ 32956 w 35819"/>
                <a:gd name="connsiteY1" fmla="*/ 0 h 219265"/>
              </a:gdLst>
              <a:ahLst/>
              <a:cxnLst>
                <a:cxn ang="0">
                  <a:pos x="connsiteX0" y="connsiteY0"/>
                </a:cxn>
                <a:cxn ang="0">
                  <a:pos x="connsiteX1" y="connsiteY1"/>
                </a:cxn>
              </a:cxnLst>
              <a:rect l="l" t="t" r="r" b="b"/>
              <a:pathLst>
                <a:path w="35819" h="219265">
                  <a:moveTo>
                    <a:pt x="0" y="219265"/>
                  </a:moveTo>
                  <a:cubicBezTo>
                    <a:pt x="0" y="219265"/>
                    <a:pt x="47816" y="9716"/>
                    <a:pt x="32956" y="0"/>
                  </a:cubicBezTo>
                </a:path>
              </a:pathLst>
            </a:custGeom>
            <a:noFill/>
            <a:ln w="19050" cap="flat">
              <a:solidFill>
                <a:srgbClr val="1C75B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0" name="Freeform: Shape 169">
              <a:extLst>
                <a:ext uri="{FF2B5EF4-FFF2-40B4-BE49-F238E27FC236}">
                  <a16:creationId xmlns:a16="http://schemas.microsoft.com/office/drawing/2014/main" id="{51B9E5CA-8A0C-93AF-33FB-101BBF471474}"/>
                </a:ext>
              </a:extLst>
            </p:cNvPr>
            <p:cNvSpPr/>
            <p:nvPr/>
          </p:nvSpPr>
          <p:spPr>
            <a:xfrm>
              <a:off x="6123815" y="2711039"/>
              <a:ext cx="23047" cy="219836"/>
            </a:xfrm>
            <a:custGeom>
              <a:avLst/>
              <a:gdLst>
                <a:gd name="connsiteX0" fmla="*/ 23047 w 23047"/>
                <a:gd name="connsiteY0" fmla="*/ 219837 h 219836"/>
                <a:gd name="connsiteX1" fmla="*/ 1711 w 23047"/>
                <a:gd name="connsiteY1" fmla="*/ 0 h 219836"/>
              </a:gdLst>
              <a:ahLst/>
              <a:cxnLst>
                <a:cxn ang="0">
                  <a:pos x="connsiteX0" y="connsiteY0"/>
                </a:cxn>
                <a:cxn ang="0">
                  <a:pos x="connsiteX1" y="connsiteY1"/>
                </a:cxn>
              </a:cxnLst>
              <a:rect l="l" t="t" r="r" b="b"/>
              <a:pathLst>
                <a:path w="23047" h="219836">
                  <a:moveTo>
                    <a:pt x="23047" y="219837"/>
                  </a:moveTo>
                  <a:cubicBezTo>
                    <a:pt x="23047" y="219837"/>
                    <a:pt x="-7433" y="14192"/>
                    <a:pt x="1711" y="0"/>
                  </a:cubicBezTo>
                </a:path>
              </a:pathLst>
            </a:custGeom>
            <a:noFill/>
            <a:ln w="19050" cap="flat">
              <a:solidFill>
                <a:srgbClr val="1C75B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1" name="Oval 170">
              <a:extLst>
                <a:ext uri="{FF2B5EF4-FFF2-40B4-BE49-F238E27FC236}">
                  <a16:creationId xmlns:a16="http://schemas.microsoft.com/office/drawing/2014/main" id="{CE810FA4-250C-B3B4-C0B6-5DE1106FACBC}"/>
                </a:ext>
              </a:extLst>
            </p:cNvPr>
            <p:cNvSpPr/>
            <p:nvPr/>
          </p:nvSpPr>
          <p:spPr>
            <a:xfrm>
              <a:off x="5958840" y="2932416"/>
              <a:ext cx="277283" cy="4571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72" name="Group 171">
            <a:extLst>
              <a:ext uri="{FF2B5EF4-FFF2-40B4-BE49-F238E27FC236}">
                <a16:creationId xmlns:a16="http://schemas.microsoft.com/office/drawing/2014/main" id="{B5A08043-5C14-C2D2-331A-2483D5DDE6C8}"/>
              </a:ext>
            </a:extLst>
          </p:cNvPr>
          <p:cNvGrpSpPr/>
          <p:nvPr/>
        </p:nvGrpSpPr>
        <p:grpSpPr>
          <a:xfrm rot="20029733">
            <a:off x="862191" y="4303917"/>
            <a:ext cx="241896" cy="246095"/>
            <a:chOff x="5958840" y="2707425"/>
            <a:chExt cx="277283" cy="270710"/>
          </a:xfrm>
        </p:grpSpPr>
        <p:sp>
          <p:nvSpPr>
            <p:cNvPr id="173" name="Freeform: Shape 172">
              <a:extLst>
                <a:ext uri="{FF2B5EF4-FFF2-40B4-BE49-F238E27FC236}">
                  <a16:creationId xmlns:a16="http://schemas.microsoft.com/office/drawing/2014/main" id="{4803219A-942E-9B62-25E7-0D060531F678}"/>
                </a:ext>
              </a:extLst>
            </p:cNvPr>
            <p:cNvSpPr/>
            <p:nvPr/>
          </p:nvSpPr>
          <p:spPr>
            <a:xfrm>
              <a:off x="5962268" y="2707425"/>
              <a:ext cx="270891" cy="241176"/>
            </a:xfrm>
            <a:custGeom>
              <a:avLst/>
              <a:gdLst>
                <a:gd name="connsiteX0" fmla="*/ 270891 w 270891"/>
                <a:gd name="connsiteY0" fmla="*/ 240597 h 241176"/>
                <a:gd name="connsiteX1" fmla="*/ 209645 w 270891"/>
                <a:gd name="connsiteY1" fmla="*/ 12568 h 241176"/>
                <a:gd name="connsiteX2" fmla="*/ 100584 w 270891"/>
                <a:gd name="connsiteY2" fmla="*/ 1043 h 241176"/>
                <a:gd name="connsiteX3" fmla="*/ 70676 w 270891"/>
                <a:gd name="connsiteY3" fmla="*/ 12568 h 241176"/>
                <a:gd name="connsiteX4" fmla="*/ 0 w 270891"/>
                <a:gd name="connsiteY4" fmla="*/ 236501 h 241176"/>
                <a:gd name="connsiteX5" fmla="*/ 70199 w 270891"/>
                <a:gd name="connsiteY5" fmla="*/ 229834 h 241176"/>
                <a:gd name="connsiteX6" fmla="*/ 162687 w 270891"/>
                <a:gd name="connsiteY6" fmla="*/ 233739 h 241176"/>
                <a:gd name="connsiteX7" fmla="*/ 218313 w 270891"/>
                <a:gd name="connsiteY7" fmla="*/ 237644 h 241176"/>
                <a:gd name="connsiteX8" fmla="*/ 270891 w 270891"/>
                <a:gd name="connsiteY8" fmla="*/ 240597 h 24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91" h="241176">
                  <a:moveTo>
                    <a:pt x="270891" y="240597"/>
                  </a:moveTo>
                  <a:cubicBezTo>
                    <a:pt x="270891" y="240597"/>
                    <a:pt x="197834" y="87816"/>
                    <a:pt x="209645" y="12568"/>
                  </a:cubicBezTo>
                  <a:cubicBezTo>
                    <a:pt x="209645" y="12568"/>
                    <a:pt x="143637" y="-4291"/>
                    <a:pt x="100584" y="1043"/>
                  </a:cubicBezTo>
                  <a:cubicBezTo>
                    <a:pt x="87821" y="2662"/>
                    <a:pt x="77153" y="6091"/>
                    <a:pt x="70676" y="12568"/>
                  </a:cubicBezTo>
                  <a:cubicBezTo>
                    <a:pt x="70676" y="12568"/>
                    <a:pt x="28861" y="220023"/>
                    <a:pt x="0" y="236501"/>
                  </a:cubicBezTo>
                  <a:cubicBezTo>
                    <a:pt x="0" y="236501"/>
                    <a:pt x="44863" y="250598"/>
                    <a:pt x="70199" y="229834"/>
                  </a:cubicBezTo>
                  <a:cubicBezTo>
                    <a:pt x="70199" y="229834"/>
                    <a:pt x="120015" y="250503"/>
                    <a:pt x="162687" y="233739"/>
                  </a:cubicBezTo>
                  <a:cubicBezTo>
                    <a:pt x="162687" y="233739"/>
                    <a:pt x="176879" y="223357"/>
                    <a:pt x="218313" y="237644"/>
                  </a:cubicBezTo>
                  <a:lnTo>
                    <a:pt x="270891" y="240597"/>
                  </a:lnTo>
                  <a:close/>
                </a:path>
              </a:pathLst>
            </a:custGeom>
            <a:noFill/>
            <a:ln w="1905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4" name="Freeform: Shape 173">
              <a:extLst>
                <a:ext uri="{FF2B5EF4-FFF2-40B4-BE49-F238E27FC236}">
                  <a16:creationId xmlns:a16="http://schemas.microsoft.com/office/drawing/2014/main" id="{4D783322-2268-C2C8-F912-91447227AB45}"/>
                </a:ext>
              </a:extLst>
            </p:cNvPr>
            <p:cNvSpPr/>
            <p:nvPr/>
          </p:nvSpPr>
          <p:spPr>
            <a:xfrm>
              <a:off x="6031801" y="2711611"/>
              <a:ext cx="35819" cy="219265"/>
            </a:xfrm>
            <a:custGeom>
              <a:avLst/>
              <a:gdLst>
                <a:gd name="connsiteX0" fmla="*/ 0 w 35819"/>
                <a:gd name="connsiteY0" fmla="*/ 219265 h 219265"/>
                <a:gd name="connsiteX1" fmla="*/ 32956 w 35819"/>
                <a:gd name="connsiteY1" fmla="*/ 0 h 219265"/>
              </a:gdLst>
              <a:ahLst/>
              <a:cxnLst>
                <a:cxn ang="0">
                  <a:pos x="connsiteX0" y="connsiteY0"/>
                </a:cxn>
                <a:cxn ang="0">
                  <a:pos x="connsiteX1" y="connsiteY1"/>
                </a:cxn>
              </a:cxnLst>
              <a:rect l="l" t="t" r="r" b="b"/>
              <a:pathLst>
                <a:path w="35819" h="219265">
                  <a:moveTo>
                    <a:pt x="0" y="219265"/>
                  </a:moveTo>
                  <a:cubicBezTo>
                    <a:pt x="0" y="219265"/>
                    <a:pt x="47816" y="9716"/>
                    <a:pt x="32956" y="0"/>
                  </a:cubicBezTo>
                </a:path>
              </a:pathLst>
            </a:custGeom>
            <a:noFill/>
            <a:ln w="19050" cap="flat">
              <a:solidFill>
                <a:srgbClr val="1C75B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5" name="Freeform: Shape 174">
              <a:extLst>
                <a:ext uri="{FF2B5EF4-FFF2-40B4-BE49-F238E27FC236}">
                  <a16:creationId xmlns:a16="http://schemas.microsoft.com/office/drawing/2014/main" id="{6723437E-9C82-DD8F-C6BF-8186C6276ED1}"/>
                </a:ext>
              </a:extLst>
            </p:cNvPr>
            <p:cNvSpPr/>
            <p:nvPr/>
          </p:nvSpPr>
          <p:spPr>
            <a:xfrm>
              <a:off x="6123815" y="2711039"/>
              <a:ext cx="23047" cy="219836"/>
            </a:xfrm>
            <a:custGeom>
              <a:avLst/>
              <a:gdLst>
                <a:gd name="connsiteX0" fmla="*/ 23047 w 23047"/>
                <a:gd name="connsiteY0" fmla="*/ 219837 h 219836"/>
                <a:gd name="connsiteX1" fmla="*/ 1711 w 23047"/>
                <a:gd name="connsiteY1" fmla="*/ 0 h 219836"/>
              </a:gdLst>
              <a:ahLst/>
              <a:cxnLst>
                <a:cxn ang="0">
                  <a:pos x="connsiteX0" y="connsiteY0"/>
                </a:cxn>
                <a:cxn ang="0">
                  <a:pos x="connsiteX1" y="connsiteY1"/>
                </a:cxn>
              </a:cxnLst>
              <a:rect l="l" t="t" r="r" b="b"/>
              <a:pathLst>
                <a:path w="23047" h="219836">
                  <a:moveTo>
                    <a:pt x="23047" y="219837"/>
                  </a:moveTo>
                  <a:cubicBezTo>
                    <a:pt x="23047" y="219837"/>
                    <a:pt x="-7433" y="14192"/>
                    <a:pt x="1711" y="0"/>
                  </a:cubicBezTo>
                </a:path>
              </a:pathLst>
            </a:custGeom>
            <a:noFill/>
            <a:ln w="19050" cap="flat">
              <a:solidFill>
                <a:srgbClr val="1C75B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6" name="Oval 175">
              <a:extLst>
                <a:ext uri="{FF2B5EF4-FFF2-40B4-BE49-F238E27FC236}">
                  <a16:creationId xmlns:a16="http://schemas.microsoft.com/office/drawing/2014/main" id="{D1761486-7996-863B-8DFF-BDE4FCF5B318}"/>
                </a:ext>
              </a:extLst>
            </p:cNvPr>
            <p:cNvSpPr/>
            <p:nvPr/>
          </p:nvSpPr>
          <p:spPr>
            <a:xfrm>
              <a:off x="5958840" y="2932416"/>
              <a:ext cx="277283" cy="4571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44" name="Group 43">
            <a:extLst>
              <a:ext uri="{FF2B5EF4-FFF2-40B4-BE49-F238E27FC236}">
                <a16:creationId xmlns:a16="http://schemas.microsoft.com/office/drawing/2014/main" id="{D061EB12-04B9-BF88-57BF-AFA9E128CAE2}"/>
              </a:ext>
            </a:extLst>
          </p:cNvPr>
          <p:cNvGrpSpPr/>
          <p:nvPr/>
        </p:nvGrpSpPr>
        <p:grpSpPr>
          <a:xfrm>
            <a:off x="1772856" y="4723465"/>
            <a:ext cx="1645856" cy="499574"/>
            <a:chOff x="2640350" y="1350586"/>
            <a:chExt cx="1946382" cy="563394"/>
          </a:xfrm>
          <a:solidFill>
            <a:schemeClr val="bg1">
              <a:alpha val="55000"/>
            </a:schemeClr>
          </a:solidFill>
        </p:grpSpPr>
        <p:cxnSp>
          <p:nvCxnSpPr>
            <p:cNvPr id="48" name="Straight Connector 47">
              <a:extLst>
                <a:ext uri="{FF2B5EF4-FFF2-40B4-BE49-F238E27FC236}">
                  <a16:creationId xmlns:a16="http://schemas.microsoft.com/office/drawing/2014/main" id="{0EC54FAE-018D-010C-13F4-D247A0D676B6}"/>
                </a:ext>
              </a:extLst>
            </p:cNvPr>
            <p:cNvCxnSpPr>
              <a:cxnSpLocks/>
              <a:endCxn id="49" idx="1"/>
            </p:cNvCxnSpPr>
            <p:nvPr/>
          </p:nvCxnSpPr>
          <p:spPr>
            <a:xfrm flipV="1">
              <a:off x="2640350" y="1632283"/>
              <a:ext cx="410983" cy="9932"/>
            </a:xfrm>
            <a:prstGeom prst="lin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49" name="Rectangle 48">
              <a:extLst>
                <a:ext uri="{FF2B5EF4-FFF2-40B4-BE49-F238E27FC236}">
                  <a16:creationId xmlns:a16="http://schemas.microsoft.com/office/drawing/2014/main" id="{EE309846-BCC8-74FF-5EB1-598F764E00EA}"/>
                </a:ext>
              </a:extLst>
            </p:cNvPr>
            <p:cNvSpPr/>
            <p:nvPr/>
          </p:nvSpPr>
          <p:spPr>
            <a:xfrm>
              <a:off x="3051333" y="1350586"/>
              <a:ext cx="1535399" cy="563394"/>
            </a:xfrm>
            <a:prstGeom prst="rect">
              <a:avLst/>
            </a:prstGeom>
            <a:grpFill/>
            <a:ln>
              <a:noFill/>
            </a:ln>
          </p:spPr>
          <p:txBody>
            <a:bodyPr rot="0" vert="horz" wrap="square" lIns="72000" tIns="0" rIns="72000" bIns="0" anchor="ctr"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solidFill>
                  <a:effectLst/>
                  <a:uLnTx/>
                  <a:uFillTx/>
                  <a:latin typeface="Calibri" panose="020F0502020204030204" pitchFamily="34" charset="0"/>
                  <a:ea typeface="+mn-ea"/>
                  <a:cs typeface="+mn-cs"/>
                </a:rPr>
                <a:t>Nuclear pore complex</a:t>
              </a:r>
            </a:p>
          </p:txBody>
        </p:sp>
      </p:grpSp>
      <p:sp>
        <p:nvSpPr>
          <p:cNvPr id="177" name="Oval 176">
            <a:extLst>
              <a:ext uri="{FF2B5EF4-FFF2-40B4-BE49-F238E27FC236}">
                <a16:creationId xmlns:a16="http://schemas.microsoft.com/office/drawing/2014/main" id="{7DF5F8D2-CB98-ED88-72E8-BAC30077BE13}"/>
              </a:ext>
            </a:extLst>
          </p:cNvPr>
          <p:cNvSpPr/>
          <p:nvPr/>
        </p:nvSpPr>
        <p:spPr>
          <a:xfrm>
            <a:off x="5044785" y="1972661"/>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8" name="Oval 177">
            <a:extLst>
              <a:ext uri="{FF2B5EF4-FFF2-40B4-BE49-F238E27FC236}">
                <a16:creationId xmlns:a16="http://schemas.microsoft.com/office/drawing/2014/main" id="{FEC7E9EC-37A5-58A5-6FCF-CEFCC2A74C3C}"/>
              </a:ext>
            </a:extLst>
          </p:cNvPr>
          <p:cNvSpPr/>
          <p:nvPr/>
        </p:nvSpPr>
        <p:spPr>
          <a:xfrm>
            <a:off x="3325090" y="2149306"/>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9" name="Oval 178">
            <a:extLst>
              <a:ext uri="{FF2B5EF4-FFF2-40B4-BE49-F238E27FC236}">
                <a16:creationId xmlns:a16="http://schemas.microsoft.com/office/drawing/2014/main" id="{763512EE-D74D-EAF2-F591-77CA54AE4CC9}"/>
              </a:ext>
            </a:extLst>
          </p:cNvPr>
          <p:cNvSpPr/>
          <p:nvPr/>
        </p:nvSpPr>
        <p:spPr>
          <a:xfrm>
            <a:off x="3553690" y="2284388"/>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0" name="Oval 179">
            <a:extLst>
              <a:ext uri="{FF2B5EF4-FFF2-40B4-BE49-F238E27FC236}">
                <a16:creationId xmlns:a16="http://schemas.microsoft.com/office/drawing/2014/main" id="{F7A11180-1247-F9DB-9DDF-D51872FE7226}"/>
              </a:ext>
            </a:extLst>
          </p:cNvPr>
          <p:cNvSpPr/>
          <p:nvPr/>
        </p:nvSpPr>
        <p:spPr>
          <a:xfrm>
            <a:off x="3356263" y="2383102"/>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1" name="Oval 180">
            <a:extLst>
              <a:ext uri="{FF2B5EF4-FFF2-40B4-BE49-F238E27FC236}">
                <a16:creationId xmlns:a16="http://schemas.microsoft.com/office/drawing/2014/main" id="{F10ECDB8-2902-C129-0834-E6B5AA985569}"/>
              </a:ext>
            </a:extLst>
          </p:cNvPr>
          <p:cNvSpPr/>
          <p:nvPr/>
        </p:nvSpPr>
        <p:spPr>
          <a:xfrm>
            <a:off x="1974272" y="3416997"/>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2" name="Oval 181">
            <a:extLst>
              <a:ext uri="{FF2B5EF4-FFF2-40B4-BE49-F238E27FC236}">
                <a16:creationId xmlns:a16="http://schemas.microsoft.com/office/drawing/2014/main" id="{F74FA20E-19C0-1C69-3321-C9A53478D935}"/>
              </a:ext>
            </a:extLst>
          </p:cNvPr>
          <p:cNvSpPr/>
          <p:nvPr/>
        </p:nvSpPr>
        <p:spPr>
          <a:xfrm>
            <a:off x="2244436" y="1977856"/>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3" name="Oval 182">
            <a:extLst>
              <a:ext uri="{FF2B5EF4-FFF2-40B4-BE49-F238E27FC236}">
                <a16:creationId xmlns:a16="http://schemas.microsoft.com/office/drawing/2014/main" id="{5BC1565F-6737-EC35-FE31-9E63B21E6FEA}"/>
              </a:ext>
            </a:extLst>
          </p:cNvPr>
          <p:cNvSpPr/>
          <p:nvPr/>
        </p:nvSpPr>
        <p:spPr>
          <a:xfrm>
            <a:off x="5392881" y="1744061"/>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4" name="Oval 183">
            <a:extLst>
              <a:ext uri="{FF2B5EF4-FFF2-40B4-BE49-F238E27FC236}">
                <a16:creationId xmlns:a16="http://schemas.microsoft.com/office/drawing/2014/main" id="{079B7DE9-6A3C-49BF-4833-BE7AFE06910B}"/>
              </a:ext>
            </a:extLst>
          </p:cNvPr>
          <p:cNvSpPr/>
          <p:nvPr/>
        </p:nvSpPr>
        <p:spPr>
          <a:xfrm>
            <a:off x="5086349" y="2351929"/>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5" name="Oval 184">
            <a:extLst>
              <a:ext uri="{FF2B5EF4-FFF2-40B4-BE49-F238E27FC236}">
                <a16:creationId xmlns:a16="http://schemas.microsoft.com/office/drawing/2014/main" id="{4BCD9267-A001-E7EF-369E-FD0F2CD679B5}"/>
              </a:ext>
            </a:extLst>
          </p:cNvPr>
          <p:cNvSpPr/>
          <p:nvPr/>
        </p:nvSpPr>
        <p:spPr>
          <a:xfrm>
            <a:off x="4343399" y="2450643"/>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6" name="Oval 185">
            <a:extLst>
              <a:ext uri="{FF2B5EF4-FFF2-40B4-BE49-F238E27FC236}">
                <a16:creationId xmlns:a16="http://schemas.microsoft.com/office/drawing/2014/main" id="{4A8A0960-7B97-E77B-B0D1-8E275B5FFC35}"/>
              </a:ext>
            </a:extLst>
          </p:cNvPr>
          <p:cNvSpPr/>
          <p:nvPr/>
        </p:nvSpPr>
        <p:spPr>
          <a:xfrm>
            <a:off x="4639540" y="2751979"/>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7" name="Oval 186">
            <a:extLst>
              <a:ext uri="{FF2B5EF4-FFF2-40B4-BE49-F238E27FC236}">
                <a16:creationId xmlns:a16="http://schemas.microsoft.com/office/drawing/2014/main" id="{1518FAD7-3AD6-9EF3-E118-C010D56B9664}"/>
              </a:ext>
            </a:extLst>
          </p:cNvPr>
          <p:cNvSpPr/>
          <p:nvPr/>
        </p:nvSpPr>
        <p:spPr>
          <a:xfrm>
            <a:off x="5720195" y="2253215"/>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8" name="Oval 187">
            <a:extLst>
              <a:ext uri="{FF2B5EF4-FFF2-40B4-BE49-F238E27FC236}">
                <a16:creationId xmlns:a16="http://schemas.microsoft.com/office/drawing/2014/main" id="{EED6829E-6D34-ECA2-D4A7-71A0400CDEFA}"/>
              </a:ext>
            </a:extLst>
          </p:cNvPr>
          <p:cNvSpPr/>
          <p:nvPr/>
        </p:nvSpPr>
        <p:spPr>
          <a:xfrm>
            <a:off x="5979968" y="2138915"/>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9" name="Oval 188">
            <a:extLst>
              <a:ext uri="{FF2B5EF4-FFF2-40B4-BE49-F238E27FC236}">
                <a16:creationId xmlns:a16="http://schemas.microsoft.com/office/drawing/2014/main" id="{79FD930D-0F04-5CAB-FBD9-2D4247CCC3A4}"/>
              </a:ext>
            </a:extLst>
          </p:cNvPr>
          <p:cNvSpPr/>
          <p:nvPr/>
        </p:nvSpPr>
        <p:spPr>
          <a:xfrm>
            <a:off x="5507182" y="2824715"/>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0" name="Oval 189">
            <a:extLst>
              <a:ext uri="{FF2B5EF4-FFF2-40B4-BE49-F238E27FC236}">
                <a16:creationId xmlns:a16="http://schemas.microsoft.com/office/drawing/2014/main" id="{FA8B41B2-E868-25F0-5221-E402452DA2D1}"/>
              </a:ext>
            </a:extLst>
          </p:cNvPr>
          <p:cNvSpPr/>
          <p:nvPr/>
        </p:nvSpPr>
        <p:spPr>
          <a:xfrm>
            <a:off x="5455227" y="2705219"/>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1" name="Oval 190">
            <a:extLst>
              <a:ext uri="{FF2B5EF4-FFF2-40B4-BE49-F238E27FC236}">
                <a16:creationId xmlns:a16="http://schemas.microsoft.com/office/drawing/2014/main" id="{F96BDD81-0AE3-EE2B-1411-0AC894B8CF5C}"/>
              </a:ext>
            </a:extLst>
          </p:cNvPr>
          <p:cNvSpPr/>
          <p:nvPr/>
        </p:nvSpPr>
        <p:spPr>
          <a:xfrm>
            <a:off x="5902036" y="2939014"/>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2" name="Oval 191">
            <a:extLst>
              <a:ext uri="{FF2B5EF4-FFF2-40B4-BE49-F238E27FC236}">
                <a16:creationId xmlns:a16="http://schemas.microsoft.com/office/drawing/2014/main" id="{B6613E22-94F1-966B-2594-FD5EF8704380}"/>
              </a:ext>
            </a:extLst>
          </p:cNvPr>
          <p:cNvSpPr/>
          <p:nvPr/>
        </p:nvSpPr>
        <p:spPr>
          <a:xfrm>
            <a:off x="5278581" y="3505319"/>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3" name="Oval 192">
            <a:extLst>
              <a:ext uri="{FF2B5EF4-FFF2-40B4-BE49-F238E27FC236}">
                <a16:creationId xmlns:a16="http://schemas.microsoft.com/office/drawing/2014/main" id="{662E0435-913F-AF7A-4B3D-85754CA97E7B}"/>
              </a:ext>
            </a:extLst>
          </p:cNvPr>
          <p:cNvSpPr/>
          <p:nvPr/>
        </p:nvSpPr>
        <p:spPr>
          <a:xfrm>
            <a:off x="4691495" y="3817046"/>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4" name="Oval 193">
            <a:extLst>
              <a:ext uri="{FF2B5EF4-FFF2-40B4-BE49-F238E27FC236}">
                <a16:creationId xmlns:a16="http://schemas.microsoft.com/office/drawing/2014/main" id="{840A7D6C-3A85-C2C5-1EFD-4C58438462B8}"/>
              </a:ext>
            </a:extLst>
          </p:cNvPr>
          <p:cNvSpPr/>
          <p:nvPr/>
        </p:nvSpPr>
        <p:spPr>
          <a:xfrm>
            <a:off x="4099213" y="3406605"/>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5" name="Oval 194">
            <a:extLst>
              <a:ext uri="{FF2B5EF4-FFF2-40B4-BE49-F238E27FC236}">
                <a16:creationId xmlns:a16="http://schemas.microsoft.com/office/drawing/2014/main" id="{3C13792E-6B51-C0E3-47AD-3323DA82789E}"/>
              </a:ext>
            </a:extLst>
          </p:cNvPr>
          <p:cNvSpPr/>
          <p:nvPr/>
        </p:nvSpPr>
        <p:spPr>
          <a:xfrm>
            <a:off x="3839440" y="3297501"/>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6" name="Oval 195">
            <a:extLst>
              <a:ext uri="{FF2B5EF4-FFF2-40B4-BE49-F238E27FC236}">
                <a16:creationId xmlns:a16="http://schemas.microsoft.com/office/drawing/2014/main" id="{913EBE17-1450-980A-0C46-74347D3870A2}"/>
              </a:ext>
            </a:extLst>
          </p:cNvPr>
          <p:cNvSpPr/>
          <p:nvPr/>
        </p:nvSpPr>
        <p:spPr>
          <a:xfrm>
            <a:off x="3512126" y="3858610"/>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7" name="Oval 196">
            <a:extLst>
              <a:ext uri="{FF2B5EF4-FFF2-40B4-BE49-F238E27FC236}">
                <a16:creationId xmlns:a16="http://schemas.microsoft.com/office/drawing/2014/main" id="{97C15E27-2EBD-A183-B17E-8BA2282FC50D}"/>
              </a:ext>
            </a:extLst>
          </p:cNvPr>
          <p:cNvSpPr/>
          <p:nvPr/>
        </p:nvSpPr>
        <p:spPr>
          <a:xfrm>
            <a:off x="3200399" y="4528824"/>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8" name="Oval 197">
            <a:extLst>
              <a:ext uri="{FF2B5EF4-FFF2-40B4-BE49-F238E27FC236}">
                <a16:creationId xmlns:a16="http://schemas.microsoft.com/office/drawing/2014/main" id="{E4BFD03B-85CD-A74B-28A6-5ECEFEFFED41}"/>
              </a:ext>
            </a:extLst>
          </p:cNvPr>
          <p:cNvSpPr/>
          <p:nvPr/>
        </p:nvSpPr>
        <p:spPr>
          <a:xfrm>
            <a:off x="3730336" y="5095129"/>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9" name="Oval 198">
            <a:extLst>
              <a:ext uri="{FF2B5EF4-FFF2-40B4-BE49-F238E27FC236}">
                <a16:creationId xmlns:a16="http://schemas.microsoft.com/office/drawing/2014/main" id="{DE1DE6D7-D4B8-CB22-B550-D24049C5535E}"/>
              </a:ext>
            </a:extLst>
          </p:cNvPr>
          <p:cNvSpPr/>
          <p:nvPr/>
        </p:nvSpPr>
        <p:spPr>
          <a:xfrm>
            <a:off x="3678381" y="5292556"/>
            <a:ext cx="83105" cy="83105"/>
          </a:xfrm>
          <a:prstGeom prst="ellipse">
            <a:avLst/>
          </a:prstGeom>
          <a:solidFill>
            <a:srgbClr val="3A75B6">
              <a:alpha val="4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0" name="Picture 199">
            <a:extLst>
              <a:ext uri="{FF2B5EF4-FFF2-40B4-BE49-F238E27FC236}">
                <a16:creationId xmlns:a16="http://schemas.microsoft.com/office/drawing/2014/main" id="{BB9931DC-397F-50BB-6B2C-67FAA14204DD}"/>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5174711" y="3081193"/>
            <a:ext cx="158289" cy="158288"/>
          </a:xfrm>
          <a:prstGeom prst="rect">
            <a:avLst/>
          </a:prstGeom>
          <a:noFill/>
          <a:ln>
            <a:noFill/>
          </a:ln>
        </p:spPr>
      </p:pic>
      <p:pic>
        <p:nvPicPr>
          <p:cNvPr id="201" name="Picture 200">
            <a:extLst>
              <a:ext uri="{FF2B5EF4-FFF2-40B4-BE49-F238E27FC236}">
                <a16:creationId xmlns:a16="http://schemas.microsoft.com/office/drawing/2014/main" id="{84A26DBD-5769-1A86-4317-B18C7AAFCB67}"/>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5689061" y="3320184"/>
            <a:ext cx="158289" cy="158288"/>
          </a:xfrm>
          <a:prstGeom prst="rect">
            <a:avLst/>
          </a:prstGeom>
          <a:noFill/>
          <a:ln>
            <a:noFill/>
          </a:ln>
        </p:spPr>
      </p:pic>
      <p:pic>
        <p:nvPicPr>
          <p:cNvPr id="202" name="Picture 201">
            <a:extLst>
              <a:ext uri="{FF2B5EF4-FFF2-40B4-BE49-F238E27FC236}">
                <a16:creationId xmlns:a16="http://schemas.microsoft.com/office/drawing/2014/main" id="{CB29E79B-BA8E-C83E-9853-F07EA5EAC8DF}"/>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5855316" y="1501775"/>
            <a:ext cx="158289" cy="158288"/>
          </a:xfrm>
          <a:prstGeom prst="rect">
            <a:avLst/>
          </a:prstGeom>
          <a:noFill/>
          <a:ln>
            <a:noFill/>
          </a:ln>
        </p:spPr>
      </p:pic>
      <p:pic>
        <p:nvPicPr>
          <p:cNvPr id="204" name="Picture 203" descr="A picture containing silhouette&#10;&#10;Description automatically generated">
            <a:extLst>
              <a:ext uri="{FF2B5EF4-FFF2-40B4-BE49-F238E27FC236}">
                <a16:creationId xmlns:a16="http://schemas.microsoft.com/office/drawing/2014/main" id="{7DC89FBC-D57D-7B6A-730D-60DA1F6F21A1}"/>
              </a:ext>
            </a:extLst>
          </p:cNvPr>
          <p:cNvPicPr>
            <a:picLocks noChangeAspect="1"/>
          </p:cNvPicPr>
          <p:nvPr/>
        </p:nvPicPr>
        <p:blipFill>
          <a:blip r:embed="rId6">
            <a:alphaModFix amt="50000"/>
            <a:extLst>
              <a:ext uri="{28A0092B-C50C-407E-A947-70E740481C1C}">
                <a14:useLocalDpi xmlns:a14="http://schemas.microsoft.com/office/drawing/2010/main" val="0"/>
              </a:ext>
            </a:extLst>
          </a:blip>
          <a:stretch>
            <a:fillRect/>
          </a:stretch>
        </p:blipFill>
        <p:spPr>
          <a:xfrm rot="6948778">
            <a:off x="4020806" y="3809006"/>
            <a:ext cx="152109" cy="152109"/>
          </a:xfrm>
          <a:prstGeom prst="rect">
            <a:avLst/>
          </a:prstGeom>
          <a:noFill/>
          <a:ln>
            <a:noFill/>
          </a:ln>
        </p:spPr>
      </p:pic>
    </p:spTree>
    <p:extLst>
      <p:ext uri="{BB962C8B-B14F-4D97-AF65-F5344CB8AC3E}">
        <p14:creationId xmlns:p14="http://schemas.microsoft.com/office/powerpoint/2010/main" val="10045581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8E050-A253-CEEE-1979-B74B88BF3CBF}"/>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A51972D0-55F9-C05B-FA5D-6D62C2051314}"/>
              </a:ext>
            </a:extLst>
          </p:cNvPr>
          <p:cNvSpPr>
            <a:spLocks noGrp="1"/>
          </p:cNvSpPr>
          <p:nvPr>
            <p:ph type="title"/>
          </p:nvPr>
        </p:nvSpPr>
        <p:spPr>
          <a:xfrm>
            <a:off x="200500" y="342811"/>
            <a:ext cx="11784376" cy="806449"/>
          </a:xfrm>
        </p:spPr>
        <p:txBody>
          <a:bodyPr>
            <a:noAutofit/>
          </a:bodyPr>
          <a:lstStyle/>
          <a:p>
            <a:pPr algn="ctr"/>
            <a:r>
              <a:rPr lang="en-US" sz="3200" b="1" dirty="0">
                <a:latin typeface="Helvetica" pitchFamily="2" charset="0"/>
              </a:rPr>
              <a:t>ENGOT-EN5/GOG-3055/SIENDO: PFS in ITT Population</a:t>
            </a:r>
          </a:p>
        </p:txBody>
      </p:sp>
      <p:sp>
        <p:nvSpPr>
          <p:cNvPr id="6" name="Text Placeholder 5">
            <a:extLst>
              <a:ext uri="{FF2B5EF4-FFF2-40B4-BE49-F238E27FC236}">
                <a16:creationId xmlns:a16="http://schemas.microsoft.com/office/drawing/2014/main" id="{249CC0AE-43B1-999F-7B3D-58B00E0DA4A3}"/>
              </a:ext>
            </a:extLst>
          </p:cNvPr>
          <p:cNvSpPr>
            <a:spLocks noGrp="1"/>
          </p:cNvSpPr>
          <p:nvPr>
            <p:ph type="body" sz="quarter" idx="4294967295"/>
          </p:nvPr>
        </p:nvSpPr>
        <p:spPr>
          <a:xfrm>
            <a:off x="311045" y="5459850"/>
            <a:ext cx="10515600" cy="723900"/>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 7 patients (2.7% of 263), the stratification factor of CR/PR was incorrect and was corrected by the investigators prior to database lock and unblinding. The statistical analysis was validated by the independent ENGOT statistician and approved by the IDMC.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CR, complete response;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IDMC, independent data safety monitoring committee; </a:t>
            </a:r>
            <a:r>
              <a:rPr lang="en-US" sz="1400" dirty="0"/>
              <a:t>PR, partial response</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Vergote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I, et al.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J Clin Oncol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2023;41:5400-5410.</a:t>
            </a:r>
            <a:endParaRPr kumimoji="0" lang="nb-NO"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7" name="Content Placeholder 2">
            <a:extLst>
              <a:ext uri="{FF2B5EF4-FFF2-40B4-BE49-F238E27FC236}">
                <a16:creationId xmlns:a16="http://schemas.microsoft.com/office/drawing/2014/main" id="{D47BED39-02EE-4F6E-5FE2-E69F58ACAC63}"/>
              </a:ext>
            </a:extLst>
          </p:cNvPr>
          <p:cNvSpPr txBox="1">
            <a:spLocks/>
          </p:cNvSpPr>
          <p:nvPr/>
        </p:nvSpPr>
        <p:spPr>
          <a:xfrm>
            <a:off x="7349312" y="1702343"/>
            <a:ext cx="4393784" cy="3383280"/>
          </a:xfrm>
          <a:prstGeom prst="roundRect">
            <a:avLst>
              <a:gd name="adj" fmla="val 0"/>
            </a:avLst>
          </a:prstGeom>
          <a:solidFill>
            <a:srgbClr val="DAF0EE"/>
          </a:solidFill>
          <a:ln w="28575">
            <a:noFill/>
          </a:ln>
        </p:spPr>
        <p:style>
          <a:lnRef idx="2">
            <a:schemeClr val="accent5">
              <a:shade val="50000"/>
            </a:schemeClr>
          </a:lnRef>
          <a:fillRef idx="1">
            <a:schemeClr val="accent5"/>
          </a:fillRef>
          <a:effectRef idx="0">
            <a:schemeClr val="accent5"/>
          </a:effectRef>
          <a:fontRef idx="minor">
            <a:schemeClr val="lt1"/>
          </a:fontRef>
        </p:style>
        <p:txBody>
          <a:bodyPr lIns="137160" rIns="91440" anchor="ctr" anchorCtr="0"/>
          <a:lstStyle>
            <a:lvl1pPr marL="260344" indent="-260344" algn="l" defTabSz="696367" rtl="0" fontAlgn="base">
              <a:spcBef>
                <a:spcPct val="20000"/>
              </a:spcBef>
              <a:spcAft>
                <a:spcPct val="0"/>
              </a:spcAft>
              <a:buChar char="•"/>
              <a:defRPr sz="2267">
                <a:solidFill>
                  <a:srgbClr val="000000"/>
                </a:solidFill>
                <a:latin typeface="+mn-lt"/>
                <a:ea typeface="+mn-ea"/>
                <a:cs typeface="+mn-cs"/>
              </a:defRPr>
            </a:lvl1pPr>
            <a:lvl2pPr marL="563019" indent="-213779" algn="l" defTabSz="696367" rtl="0" fontAlgn="base">
              <a:spcBef>
                <a:spcPct val="20000"/>
              </a:spcBef>
              <a:spcAft>
                <a:spcPct val="0"/>
              </a:spcAft>
              <a:buChar char="–"/>
              <a:defRPr sz="2267">
                <a:solidFill>
                  <a:srgbClr val="000000"/>
                </a:solidFill>
                <a:latin typeface="+mn-lt"/>
              </a:defRPr>
            </a:lvl2pPr>
            <a:lvl3pPr marL="869929" indent="-173562" algn="l" defTabSz="696367" rtl="0" fontAlgn="base">
              <a:spcBef>
                <a:spcPct val="20000"/>
              </a:spcBef>
              <a:spcAft>
                <a:spcPct val="0"/>
              </a:spcAft>
              <a:buChar char="•"/>
              <a:defRPr sz="1867">
                <a:solidFill>
                  <a:schemeClr val="tx1"/>
                </a:solidFill>
                <a:latin typeface="+mn-lt"/>
              </a:defRPr>
            </a:lvl3pPr>
            <a:lvl4pPr marL="1219170" indent="-173562" algn="l" defTabSz="696367" rtl="0" fontAlgn="base">
              <a:spcBef>
                <a:spcPct val="20000"/>
              </a:spcBef>
              <a:spcAft>
                <a:spcPct val="0"/>
              </a:spcAft>
              <a:buChar char="–"/>
              <a:defRPr sz="1467">
                <a:solidFill>
                  <a:schemeClr val="tx1"/>
                </a:solidFill>
                <a:latin typeface="+mn-lt"/>
              </a:defRPr>
            </a:lvl4pPr>
            <a:lvl5pPr marL="1568411" indent="-175680" algn="l" defTabSz="696367" rtl="0" fontAlgn="base">
              <a:spcBef>
                <a:spcPct val="20000"/>
              </a:spcBef>
              <a:spcAft>
                <a:spcPct val="0"/>
              </a:spcAft>
              <a:buChar char="»"/>
              <a:defRPr sz="1467">
                <a:solidFill>
                  <a:schemeClr val="tx1"/>
                </a:solidFill>
                <a:latin typeface="+mn-lt"/>
              </a:defRPr>
            </a:lvl5pPr>
            <a:lvl6pPr marL="2177996" indent="-175680" algn="l" defTabSz="696367" rtl="0" fontAlgn="base">
              <a:spcBef>
                <a:spcPct val="20000"/>
              </a:spcBef>
              <a:spcAft>
                <a:spcPct val="0"/>
              </a:spcAft>
              <a:buChar char="»"/>
              <a:defRPr sz="1467">
                <a:solidFill>
                  <a:schemeClr val="tx1"/>
                </a:solidFill>
                <a:latin typeface="+mn-lt"/>
              </a:defRPr>
            </a:lvl6pPr>
            <a:lvl7pPr marL="2787581" indent="-175680" algn="l" defTabSz="696367" rtl="0" fontAlgn="base">
              <a:spcBef>
                <a:spcPct val="20000"/>
              </a:spcBef>
              <a:spcAft>
                <a:spcPct val="0"/>
              </a:spcAft>
              <a:buChar char="»"/>
              <a:defRPr sz="1467">
                <a:solidFill>
                  <a:schemeClr val="tx1"/>
                </a:solidFill>
                <a:latin typeface="+mn-lt"/>
              </a:defRPr>
            </a:lvl7pPr>
            <a:lvl8pPr marL="3397166" indent="-175680" algn="l" defTabSz="696367" rtl="0" fontAlgn="base">
              <a:spcBef>
                <a:spcPct val="20000"/>
              </a:spcBef>
              <a:spcAft>
                <a:spcPct val="0"/>
              </a:spcAft>
              <a:buChar char="»"/>
              <a:defRPr sz="1467">
                <a:solidFill>
                  <a:schemeClr val="tx1"/>
                </a:solidFill>
                <a:latin typeface="+mn-lt"/>
              </a:defRPr>
            </a:lvl8pPr>
            <a:lvl9pPr marL="4006750" indent="-175680" algn="l" defTabSz="696367" rtl="0" fontAlgn="base">
              <a:spcBef>
                <a:spcPct val="20000"/>
              </a:spcBef>
              <a:spcAft>
                <a:spcPct val="0"/>
              </a:spcAft>
              <a:buChar char="»"/>
              <a:defRPr sz="1467">
                <a:solidFill>
                  <a:schemeClr val="tx1"/>
                </a:solidFill>
                <a:latin typeface="+mn-lt"/>
              </a:defRPr>
            </a:lvl9pPr>
          </a:lstStyle>
          <a:p>
            <a:pPr marL="25433" marR="0" lvl="0" indent="0" algn="ctr" defTabSz="696367" rtl="0" eaLnBrk="1" fontAlgn="base" latinLnBrk="0" hangingPunct="1">
              <a:lnSpc>
                <a:spcPct val="110000"/>
              </a:lnSpc>
              <a:spcBef>
                <a:spcPct val="20000"/>
              </a:spcBef>
              <a:spcAft>
                <a:spcPct val="0"/>
              </a:spcAft>
              <a:buClrTx/>
              <a:buSzTx/>
              <a:buFontTx/>
              <a:buNone/>
              <a:tabLst/>
              <a:defRPr/>
            </a:pPr>
            <a:r>
              <a:rPr kumimoji="0" lang="en-US" sz="1800" b="1" i="0" u="none" strike="noStrike" kern="0" cap="none" spc="0" normalizeH="0" baseline="0" noProof="0">
                <a:ln>
                  <a:noFill/>
                </a:ln>
                <a:solidFill>
                  <a:prstClr val="black"/>
                </a:solidFill>
                <a:effectLst/>
                <a:uLnTx/>
                <a:uFillTx/>
                <a:latin typeface="Calibri" panose="020F0502020204030204"/>
                <a:ea typeface="+mn-ea"/>
                <a:cs typeface="+mn-cs"/>
              </a:rPr>
              <a:t>Median PFS </a:t>
            </a:r>
          </a:p>
          <a:p>
            <a:pPr marL="0" marR="0" lvl="0" indent="0" algn="l" defTabSz="696367" rtl="0" eaLnBrk="1" fontAlgn="base" latinLnBrk="0" hangingPunct="1">
              <a:lnSpc>
                <a:spcPct val="110000"/>
              </a:lnSpc>
              <a:spcBef>
                <a:spcPts val="167"/>
              </a:spcBef>
              <a:spcAft>
                <a:spcPct val="0"/>
              </a:spcAft>
              <a:buClr>
                <a:srgbClr val="49AFA9"/>
              </a:buClr>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Selinexor</a:t>
            </a:r>
            <a:r>
              <a:rPr kumimoji="0" lang="en-US" sz="1600" b="1" i="0" u="none" strike="noStrike" kern="0" cap="none" spc="0" normalizeH="0" baseline="0" noProof="0">
                <a:ln>
                  <a:noFill/>
                </a:ln>
                <a:solidFill>
                  <a:prstClr val="black"/>
                </a:solidFill>
                <a:effectLst/>
                <a:uLnTx/>
                <a:uFillTx/>
                <a:latin typeface="Calibri" panose="020F0502020204030204"/>
                <a:ea typeface="+mn-ea"/>
                <a:cs typeface="+mn-cs"/>
              </a:rPr>
              <a:t> (n = 174): </a:t>
            </a: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5.7 </a:t>
            </a:r>
            <a:r>
              <a:rPr kumimoji="0" lang="en-US" sz="1600" b="0" i="0" u="none" strike="noStrike" kern="0" cap="none" spc="0" normalizeH="0" baseline="0" noProof="0" err="1">
                <a:ln>
                  <a:noFill/>
                </a:ln>
                <a:solidFill>
                  <a:prstClr val="black"/>
                </a:solidFill>
                <a:effectLst/>
                <a:uLnTx/>
                <a:uFillTx/>
                <a:latin typeface="Calibri" panose="020F0502020204030204"/>
                <a:ea typeface="+mn-ea"/>
                <a:cs typeface="+mn-cs"/>
              </a:rPr>
              <a:t>mo</a:t>
            </a: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 (95% CI, 3.81-9.20)</a:t>
            </a:r>
          </a:p>
          <a:p>
            <a:pPr marL="0" marR="0" lvl="0" indent="0" algn="l" defTabSz="696367" rtl="0" eaLnBrk="1" fontAlgn="base" latinLnBrk="0" hangingPunct="1">
              <a:lnSpc>
                <a:spcPct val="110000"/>
              </a:lnSpc>
              <a:spcBef>
                <a:spcPts val="167"/>
              </a:spcBef>
              <a:spcAft>
                <a:spcPct val="0"/>
              </a:spcAft>
              <a:buClr>
                <a:srgbClr val="49AFA9"/>
              </a:buClr>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Placebo</a:t>
            </a:r>
            <a:r>
              <a:rPr kumimoji="0" lang="en-US" sz="1600" b="1" i="0" u="none" strike="noStrike" kern="0" cap="none" spc="0" normalizeH="0" baseline="0" noProof="0">
                <a:ln>
                  <a:noFill/>
                </a:ln>
                <a:solidFill>
                  <a:prstClr val="black"/>
                </a:solidFill>
                <a:effectLst/>
                <a:uLnTx/>
                <a:uFillTx/>
                <a:latin typeface="Calibri" panose="020F0502020204030204"/>
                <a:ea typeface="+mn-ea"/>
                <a:cs typeface="+mn-cs"/>
              </a:rPr>
              <a:t> (n = 89):</a:t>
            </a: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 3.8 </a:t>
            </a:r>
            <a:r>
              <a:rPr kumimoji="0" lang="en-US" sz="1600" b="0" i="0" u="none" strike="noStrike" kern="0" cap="none" spc="0" normalizeH="0" baseline="0" noProof="0" err="1">
                <a:ln>
                  <a:noFill/>
                </a:ln>
                <a:solidFill>
                  <a:prstClr val="black"/>
                </a:solidFill>
                <a:effectLst/>
                <a:uLnTx/>
                <a:uFillTx/>
                <a:latin typeface="Calibri" panose="020F0502020204030204"/>
                <a:ea typeface="+mn-ea"/>
                <a:cs typeface="+mn-cs"/>
              </a:rPr>
              <a:t>mo</a:t>
            </a: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 (95% CI, 3.68-7.39)</a:t>
            </a:r>
          </a:p>
          <a:p>
            <a:pPr marL="115888" marR="0" lvl="0" indent="-115888" algn="l" defTabSz="696367" rtl="0" eaLnBrk="1" fontAlgn="base" latinLnBrk="0" hangingPunct="1">
              <a:lnSpc>
                <a:spcPct val="110000"/>
              </a:lnSpc>
              <a:spcBef>
                <a:spcPts val="1200"/>
              </a:spcBef>
              <a:spcAft>
                <a:spcPct val="0"/>
              </a:spcAft>
              <a:buClr>
                <a:srgbClr val="49AFA9"/>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Audited* (by electronic case report form)</a:t>
            </a:r>
            <a:endParaRPr kumimoji="0" lang="en-US" sz="1600" b="0" i="0" u="none" strike="noStrike" kern="0" cap="none" spc="0" normalizeH="0" baseline="0" noProof="0">
              <a:ln>
                <a:noFill/>
              </a:ln>
              <a:solidFill>
                <a:prstClr val="black"/>
              </a:solidFill>
              <a:effectLst/>
              <a:uLnTx/>
              <a:uFillTx/>
              <a:latin typeface="Calibri" panose="020F0502020204030204"/>
              <a:ea typeface="+mn-ea"/>
              <a:cs typeface="+mn-cs"/>
            </a:endParaRPr>
          </a:p>
          <a:p>
            <a:pPr marL="341313" marR="0" lvl="1" indent="-109538" algn="l" defTabSz="696367" rtl="0" eaLnBrk="1" fontAlgn="base" latinLnBrk="0" hangingPunct="1">
              <a:lnSpc>
                <a:spcPct val="110000"/>
              </a:lnSpc>
              <a:spcBef>
                <a:spcPts val="167"/>
              </a:spcBef>
              <a:spcAft>
                <a:spcPct val="0"/>
              </a:spcAft>
              <a:buClr>
                <a:srgbClr val="49AFA9"/>
              </a:buClr>
              <a:buSzTx/>
              <a:buFont typeface="Calibri" panose="020F0502020204030204" pitchFamily="34" charset="0"/>
              <a:buChar char="­"/>
              <a:tabLst/>
              <a:defRPr/>
            </a:pPr>
            <a:r>
              <a:rPr kumimoji="0" lang="en-US" sz="1400" b="0" i="0" u="none" strike="noStrike" kern="0" cap="none" spc="0" normalizeH="0" baseline="0" noProof="0">
                <a:ln>
                  <a:noFill/>
                </a:ln>
                <a:solidFill>
                  <a:prstClr val="black"/>
                </a:solidFill>
                <a:effectLst/>
                <a:uLnTx/>
                <a:uFillTx/>
                <a:latin typeface="Calibri" panose="020F0502020204030204"/>
                <a:ea typeface="+mn-ea"/>
                <a:cs typeface="+mn-cs"/>
              </a:rPr>
              <a:t>HR = 0.71 (95% CI, 0.50-0.99) </a:t>
            </a:r>
          </a:p>
          <a:p>
            <a:pPr marL="341313" marR="0" lvl="1" indent="-109538" algn="l" defTabSz="696367" rtl="0" eaLnBrk="1" fontAlgn="base" latinLnBrk="0" hangingPunct="1">
              <a:lnSpc>
                <a:spcPct val="110000"/>
              </a:lnSpc>
              <a:spcBef>
                <a:spcPts val="167"/>
              </a:spcBef>
              <a:spcAft>
                <a:spcPct val="0"/>
              </a:spcAft>
              <a:buClr>
                <a:srgbClr val="49AFA9"/>
              </a:buClr>
              <a:buSzTx/>
              <a:buFont typeface="Calibri" panose="020F0502020204030204" pitchFamily="34" charset="0"/>
              <a:buChar char="­"/>
              <a:tabLst/>
              <a:defRPr/>
            </a:pPr>
            <a:r>
              <a:rPr kumimoji="0" lang="en-US" sz="1400" b="0" i="0" u="none" strike="noStrike" kern="0" cap="none" spc="0" normalizeH="0" baseline="0" noProof="0">
                <a:ln>
                  <a:noFill/>
                </a:ln>
                <a:solidFill>
                  <a:prstClr val="black"/>
                </a:solidFill>
                <a:effectLst/>
                <a:uLnTx/>
                <a:uFillTx/>
                <a:latin typeface="Calibri" panose="020F0502020204030204"/>
                <a:ea typeface="+mn-ea"/>
                <a:cs typeface="+mn-cs"/>
              </a:rPr>
              <a:t>Two-sided </a:t>
            </a:r>
            <a:r>
              <a:rPr kumimoji="0" lang="en-US" sz="1400" b="0" i="1" u="none" strike="noStrike" kern="0" cap="none" spc="0" normalizeH="0" baseline="0" noProof="0">
                <a:ln>
                  <a:noFill/>
                </a:ln>
                <a:solidFill>
                  <a:prstClr val="black"/>
                </a:solidFill>
                <a:effectLst/>
                <a:uLnTx/>
                <a:uFillTx/>
                <a:latin typeface="Calibri" panose="020F0502020204030204"/>
                <a:ea typeface="+mn-ea"/>
                <a:cs typeface="+mn-cs"/>
              </a:rPr>
              <a:t>P</a:t>
            </a:r>
            <a:r>
              <a:rPr kumimoji="0" lang="en-US" sz="1400" b="0" i="0" u="none" strike="noStrike" kern="0" cap="none" spc="0" normalizeH="0" baseline="0" noProof="0">
                <a:ln>
                  <a:noFill/>
                </a:ln>
                <a:solidFill>
                  <a:prstClr val="black"/>
                </a:solidFill>
                <a:effectLst/>
                <a:uLnTx/>
                <a:uFillTx/>
                <a:latin typeface="Calibri" panose="020F0502020204030204"/>
                <a:ea typeface="+mn-ea"/>
                <a:cs typeface="+mn-cs"/>
              </a:rPr>
              <a:t>-value = .05</a:t>
            </a:r>
          </a:p>
          <a:p>
            <a:pPr marL="115888" marR="0" lvl="0" indent="-115888" algn="l" defTabSz="696367" rtl="0" eaLnBrk="1" fontAlgn="base" latinLnBrk="0" hangingPunct="1">
              <a:lnSpc>
                <a:spcPct val="110000"/>
              </a:lnSpc>
              <a:spcBef>
                <a:spcPts val="1200"/>
              </a:spcBef>
              <a:spcAft>
                <a:spcPct val="0"/>
              </a:spcAft>
              <a:buClr>
                <a:srgbClr val="49AFA9"/>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Unaudited* (by interactive response technology)</a:t>
            </a:r>
            <a:endParaRPr kumimoji="0" lang="en-US" sz="1600" b="0" i="0" u="none" strike="noStrike" kern="0" cap="none" spc="0" normalizeH="0" baseline="0" noProof="0">
              <a:ln>
                <a:noFill/>
              </a:ln>
              <a:solidFill>
                <a:prstClr val="black"/>
              </a:solidFill>
              <a:effectLst/>
              <a:uLnTx/>
              <a:uFillTx/>
              <a:latin typeface="Calibri" panose="020F0502020204030204"/>
              <a:ea typeface="+mn-ea"/>
              <a:cs typeface="+mn-cs"/>
            </a:endParaRPr>
          </a:p>
          <a:p>
            <a:pPr marL="341313" marR="0" lvl="1" indent="-109538" algn="l" defTabSz="696367" rtl="0" eaLnBrk="1" fontAlgn="base" latinLnBrk="0" hangingPunct="1">
              <a:lnSpc>
                <a:spcPct val="110000"/>
              </a:lnSpc>
              <a:spcBef>
                <a:spcPts val="167"/>
              </a:spcBef>
              <a:spcAft>
                <a:spcPct val="0"/>
              </a:spcAft>
              <a:buClr>
                <a:srgbClr val="49AFA9"/>
              </a:buClr>
              <a:buSzTx/>
              <a:buFont typeface="Calibri" panose="020F0502020204030204" pitchFamily="34" charset="0"/>
              <a:buChar char="­"/>
              <a:tabLst/>
              <a:defRPr/>
            </a:pPr>
            <a:r>
              <a:rPr kumimoji="0" lang="en-US" sz="1400" b="0" i="0" u="none" strike="noStrike" kern="0" cap="none" spc="0" normalizeH="0" baseline="0" noProof="0">
                <a:ln>
                  <a:noFill/>
                </a:ln>
                <a:solidFill>
                  <a:prstClr val="black"/>
                </a:solidFill>
                <a:effectLst/>
                <a:uLnTx/>
                <a:uFillTx/>
                <a:latin typeface="Calibri" panose="020F0502020204030204"/>
                <a:ea typeface="+mn-ea"/>
                <a:cs typeface="+mn-cs"/>
              </a:rPr>
              <a:t>HR = 0.76 (95% CI, 0.54-1.08) </a:t>
            </a:r>
          </a:p>
          <a:p>
            <a:pPr marL="341313" marR="0" lvl="1" indent="-109538" algn="l" defTabSz="696367" rtl="0" eaLnBrk="1" fontAlgn="base" latinLnBrk="0" hangingPunct="1">
              <a:lnSpc>
                <a:spcPct val="110000"/>
              </a:lnSpc>
              <a:spcBef>
                <a:spcPts val="167"/>
              </a:spcBef>
              <a:spcAft>
                <a:spcPct val="0"/>
              </a:spcAft>
              <a:buClr>
                <a:srgbClr val="49AFA9"/>
              </a:buClr>
              <a:buSzTx/>
              <a:buFont typeface="Calibri" panose="020F0502020204030204" pitchFamily="34" charset="0"/>
              <a:buChar char="­"/>
              <a:tabLst/>
              <a:defRPr/>
            </a:pPr>
            <a:r>
              <a:rPr kumimoji="0" lang="en-US" sz="1400" b="0" i="0" u="none" strike="noStrike" kern="0" cap="none" spc="0" normalizeH="0" baseline="0" noProof="0">
                <a:ln>
                  <a:noFill/>
                </a:ln>
                <a:solidFill>
                  <a:prstClr val="black"/>
                </a:solidFill>
                <a:effectLst/>
                <a:uLnTx/>
                <a:uFillTx/>
                <a:latin typeface="Calibri" panose="020F0502020204030204"/>
                <a:ea typeface="+mn-ea"/>
                <a:cs typeface="+mn-cs"/>
              </a:rPr>
              <a:t>Two-sided </a:t>
            </a:r>
            <a:r>
              <a:rPr kumimoji="0" lang="en-US" sz="1400" b="0" i="1" u="none" strike="noStrike" kern="0" cap="none" spc="0" normalizeH="0" baseline="0" noProof="0">
                <a:ln>
                  <a:noFill/>
                </a:ln>
                <a:solidFill>
                  <a:prstClr val="black"/>
                </a:solidFill>
                <a:effectLst/>
                <a:uLnTx/>
                <a:uFillTx/>
                <a:latin typeface="Calibri" panose="020F0502020204030204"/>
                <a:ea typeface="+mn-ea"/>
                <a:cs typeface="+mn-cs"/>
              </a:rPr>
              <a:t>P</a:t>
            </a:r>
            <a:r>
              <a:rPr kumimoji="0" lang="en-US" sz="1400" b="0" i="0" u="none" strike="noStrike" kern="0" cap="none" spc="0" normalizeH="0" baseline="0" noProof="0">
                <a:ln>
                  <a:noFill/>
                </a:ln>
                <a:solidFill>
                  <a:prstClr val="black"/>
                </a:solidFill>
                <a:effectLst/>
                <a:uLnTx/>
                <a:uFillTx/>
                <a:latin typeface="Calibri" panose="020F0502020204030204"/>
                <a:ea typeface="+mn-ea"/>
                <a:cs typeface="+mn-cs"/>
              </a:rPr>
              <a:t>-value = .13</a:t>
            </a:r>
          </a:p>
        </p:txBody>
      </p:sp>
      <p:sp>
        <p:nvSpPr>
          <p:cNvPr id="6281" name="object 135">
            <a:extLst>
              <a:ext uri="{FF2B5EF4-FFF2-40B4-BE49-F238E27FC236}">
                <a16:creationId xmlns:a16="http://schemas.microsoft.com/office/drawing/2014/main" id="{21D72A4A-30DA-90C7-FAAC-4DB57EE8B662}"/>
              </a:ext>
            </a:extLst>
          </p:cNvPr>
          <p:cNvSpPr txBox="1">
            <a:spLocks/>
          </p:cNvSpPr>
          <p:nvPr/>
        </p:nvSpPr>
        <p:spPr>
          <a:xfrm>
            <a:off x="924736" y="1468045"/>
            <a:ext cx="215444" cy="3207802"/>
          </a:xfrm>
          <a:prstGeom prst="rect">
            <a:avLst/>
          </a:prstGeom>
        </p:spPr>
        <p:txBody>
          <a:bodyPr vert="vert270"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1" i="0" u="none" strike="noStrike" kern="1200" cap="none" spc="-1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Probability of</a:t>
            </a:r>
            <a:r>
              <a:rPr kumimoji="0" sz="1400" b="1" i="0" u="none" strike="noStrike" kern="1200" cap="none" spc="45"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sz="1400" b="1" i="0" u="none" strike="noStrike" kern="1200" cap="none" spc="-1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Progression-</a:t>
            </a:r>
            <a:r>
              <a:rPr kumimoji="0" sz="1400" b="1" i="0" u="none" strike="noStrike" kern="1200" cap="none" spc="-2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Free</a:t>
            </a:r>
            <a:r>
              <a:rPr kumimoji="0" lang="en-US" sz="1400" b="1" i="0" u="none" strike="noStrike" kern="1200" cap="none" spc="-2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Survival</a:t>
            </a:r>
            <a:endParaRPr kumimoji="0"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291" name="TextBox 6290">
            <a:extLst>
              <a:ext uri="{FF2B5EF4-FFF2-40B4-BE49-F238E27FC236}">
                <a16:creationId xmlns:a16="http://schemas.microsoft.com/office/drawing/2014/main" id="{08437282-9CA5-4CF5-50DF-5A371997DE37}"/>
              </a:ext>
            </a:extLst>
          </p:cNvPr>
          <p:cNvSpPr txBox="1">
            <a:spLocks/>
          </p:cNvSpPr>
          <p:nvPr/>
        </p:nvSpPr>
        <p:spPr>
          <a:xfrm>
            <a:off x="1805284" y="4836774"/>
            <a:ext cx="5149832" cy="217072"/>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rPr>
              <a:t>Time (Months)</a:t>
            </a:r>
          </a:p>
        </p:txBody>
      </p:sp>
      <p:sp>
        <p:nvSpPr>
          <p:cNvPr id="114" name="Rectangle 55">
            <a:extLst>
              <a:ext uri="{FF2B5EF4-FFF2-40B4-BE49-F238E27FC236}">
                <a16:creationId xmlns:a16="http://schemas.microsoft.com/office/drawing/2014/main" id="{526776BB-E1DC-7236-323A-2FB046A73FEC}"/>
              </a:ext>
            </a:extLst>
          </p:cNvPr>
          <p:cNvSpPr>
            <a:spLocks noChangeArrowheads="1"/>
          </p:cNvSpPr>
          <p:nvPr/>
        </p:nvSpPr>
        <p:spPr bwMode="auto">
          <a:xfrm>
            <a:off x="1351962" y="4313143"/>
            <a:ext cx="318998"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0.00</a:t>
            </a: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9" name="Rectangle 60">
            <a:extLst>
              <a:ext uri="{FF2B5EF4-FFF2-40B4-BE49-F238E27FC236}">
                <a16:creationId xmlns:a16="http://schemas.microsoft.com/office/drawing/2014/main" id="{50C1C1DE-3C8E-F33F-72E7-2631BF61CED4}"/>
              </a:ext>
            </a:extLst>
          </p:cNvPr>
          <p:cNvSpPr>
            <a:spLocks noChangeArrowheads="1"/>
          </p:cNvSpPr>
          <p:nvPr/>
        </p:nvSpPr>
        <p:spPr bwMode="auto">
          <a:xfrm>
            <a:off x="1351962" y="3642178"/>
            <a:ext cx="318998"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0.25</a:t>
            </a: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 name="Rectangle 64">
            <a:extLst>
              <a:ext uri="{FF2B5EF4-FFF2-40B4-BE49-F238E27FC236}">
                <a16:creationId xmlns:a16="http://schemas.microsoft.com/office/drawing/2014/main" id="{3AFE425D-49AA-63D6-54F1-F777EE0EDE59}"/>
              </a:ext>
            </a:extLst>
          </p:cNvPr>
          <p:cNvSpPr>
            <a:spLocks noChangeArrowheads="1"/>
          </p:cNvSpPr>
          <p:nvPr/>
        </p:nvSpPr>
        <p:spPr bwMode="auto">
          <a:xfrm>
            <a:off x="1351962" y="2956055"/>
            <a:ext cx="318998"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0.50</a:t>
            </a: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44" name="Rectangle 69">
            <a:extLst>
              <a:ext uri="{FF2B5EF4-FFF2-40B4-BE49-F238E27FC236}">
                <a16:creationId xmlns:a16="http://schemas.microsoft.com/office/drawing/2014/main" id="{AADE0CE3-3DF8-F812-1460-C1A440974479}"/>
              </a:ext>
            </a:extLst>
          </p:cNvPr>
          <p:cNvSpPr>
            <a:spLocks noChangeArrowheads="1"/>
          </p:cNvSpPr>
          <p:nvPr/>
        </p:nvSpPr>
        <p:spPr bwMode="auto">
          <a:xfrm>
            <a:off x="1347077" y="2279732"/>
            <a:ext cx="318998"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0.75</a:t>
            </a: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49" name="Rectangle 74">
            <a:extLst>
              <a:ext uri="{FF2B5EF4-FFF2-40B4-BE49-F238E27FC236}">
                <a16:creationId xmlns:a16="http://schemas.microsoft.com/office/drawing/2014/main" id="{19317F75-151E-22CA-639D-236AECB3E34A}"/>
              </a:ext>
            </a:extLst>
          </p:cNvPr>
          <p:cNvSpPr>
            <a:spLocks noChangeArrowheads="1"/>
          </p:cNvSpPr>
          <p:nvPr/>
        </p:nvSpPr>
        <p:spPr bwMode="auto">
          <a:xfrm>
            <a:off x="1353854" y="1610849"/>
            <a:ext cx="318998" cy="2154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1.00</a:t>
            </a: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82" name="object 136">
            <a:extLst>
              <a:ext uri="{FF2B5EF4-FFF2-40B4-BE49-F238E27FC236}">
                <a16:creationId xmlns:a16="http://schemas.microsoft.com/office/drawing/2014/main" id="{E7BC16B5-2BB9-A99D-463F-068BC9E5B7A7}"/>
              </a:ext>
            </a:extLst>
          </p:cNvPr>
          <p:cNvSpPr txBox="1">
            <a:spLocks/>
          </p:cNvSpPr>
          <p:nvPr/>
        </p:nvSpPr>
        <p:spPr>
          <a:xfrm>
            <a:off x="1938497" y="4618034"/>
            <a:ext cx="187663" cy="227626"/>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sz="1400" b="0" i="0" u="none" strike="noStrike" kern="1200" cap="none" spc="4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0</a:t>
            </a:r>
            <a:endParaRPr kumimoji="0"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283" name="object 137">
            <a:extLst>
              <a:ext uri="{FF2B5EF4-FFF2-40B4-BE49-F238E27FC236}">
                <a16:creationId xmlns:a16="http://schemas.microsoft.com/office/drawing/2014/main" id="{462CBF3F-8698-2EC0-FE03-25C8CC73B9D5}"/>
              </a:ext>
            </a:extLst>
          </p:cNvPr>
          <p:cNvSpPr txBox="1">
            <a:spLocks/>
          </p:cNvSpPr>
          <p:nvPr/>
        </p:nvSpPr>
        <p:spPr>
          <a:xfrm>
            <a:off x="2717579" y="4618034"/>
            <a:ext cx="178797" cy="227626"/>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US" sz="1400" b="0" i="0" u="none" strike="noStrike" kern="1200" cap="none" spc="1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3</a:t>
            </a:r>
            <a:endParaRPr kumimoji="0"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284" name="object 138">
            <a:extLst>
              <a:ext uri="{FF2B5EF4-FFF2-40B4-BE49-F238E27FC236}">
                <a16:creationId xmlns:a16="http://schemas.microsoft.com/office/drawing/2014/main" id="{5689448E-84B4-FE5C-392A-6A962BAFFF53}"/>
              </a:ext>
            </a:extLst>
          </p:cNvPr>
          <p:cNvSpPr txBox="1">
            <a:spLocks/>
          </p:cNvSpPr>
          <p:nvPr/>
        </p:nvSpPr>
        <p:spPr>
          <a:xfrm>
            <a:off x="5014774" y="4618034"/>
            <a:ext cx="275734" cy="227626"/>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tab pos="434340" algn="l"/>
                <a:tab pos="853440" algn="l"/>
              </a:tabLst>
              <a:defRPr/>
            </a:pPr>
            <a:r>
              <a:rPr kumimoji="0" sz="1400" b="0" i="0" u="none" strike="noStrike" kern="1200" cap="none" spc="-25"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12</a:t>
            </a:r>
            <a:endParaRPr kumimoji="0" lang="en-US" sz="1400" b="0" i="0" u="none" strike="noStrike" kern="1200" cap="none" spc="-25"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286" name="object 158">
            <a:extLst>
              <a:ext uri="{FF2B5EF4-FFF2-40B4-BE49-F238E27FC236}">
                <a16:creationId xmlns:a16="http://schemas.microsoft.com/office/drawing/2014/main" id="{B2F4D3BC-4B19-C52F-2897-CD8B2FA5644B}"/>
              </a:ext>
            </a:extLst>
          </p:cNvPr>
          <p:cNvSpPr txBox="1">
            <a:spLocks/>
          </p:cNvSpPr>
          <p:nvPr/>
        </p:nvSpPr>
        <p:spPr>
          <a:xfrm>
            <a:off x="5791247" y="4618034"/>
            <a:ext cx="301441" cy="227626"/>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US" sz="1400" b="0" i="0" u="none" strike="noStrike" kern="1200" cap="none" spc="-25"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15</a:t>
            </a:r>
            <a:endParaRPr kumimoji="0"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287" name="object 159">
            <a:extLst>
              <a:ext uri="{FF2B5EF4-FFF2-40B4-BE49-F238E27FC236}">
                <a16:creationId xmlns:a16="http://schemas.microsoft.com/office/drawing/2014/main" id="{C74548A5-4ADE-1F92-E308-9A83BBFC1083}"/>
              </a:ext>
            </a:extLst>
          </p:cNvPr>
          <p:cNvSpPr txBox="1">
            <a:spLocks/>
          </p:cNvSpPr>
          <p:nvPr/>
        </p:nvSpPr>
        <p:spPr>
          <a:xfrm>
            <a:off x="3448490" y="4618034"/>
            <a:ext cx="292577" cy="227626"/>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sz="1400" b="0" i="0" u="none" strike="noStrike" kern="1200" cap="none" spc="-25"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a:t>
            </a:r>
            <a:endParaRPr kumimoji="0"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289" name="object 138">
            <a:extLst>
              <a:ext uri="{FF2B5EF4-FFF2-40B4-BE49-F238E27FC236}">
                <a16:creationId xmlns:a16="http://schemas.microsoft.com/office/drawing/2014/main" id="{DF48A85F-BB19-909A-03C0-75E846316F85}"/>
              </a:ext>
            </a:extLst>
          </p:cNvPr>
          <p:cNvSpPr txBox="1">
            <a:spLocks/>
          </p:cNvSpPr>
          <p:nvPr/>
        </p:nvSpPr>
        <p:spPr>
          <a:xfrm>
            <a:off x="6583133" y="4618034"/>
            <a:ext cx="275734" cy="227626"/>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tab pos="434340" algn="l"/>
                <a:tab pos="853440" algn="l"/>
              </a:tabLst>
              <a:defRPr/>
            </a:pPr>
            <a:r>
              <a:rPr kumimoji="0" lang="en-US" sz="1400" b="0" i="0" u="none" strike="noStrike" kern="1200" cap="none" spc="-25"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18</a:t>
            </a:r>
          </a:p>
        </p:txBody>
      </p:sp>
      <p:sp>
        <p:nvSpPr>
          <p:cNvPr id="6290" name="object 138">
            <a:extLst>
              <a:ext uri="{FF2B5EF4-FFF2-40B4-BE49-F238E27FC236}">
                <a16:creationId xmlns:a16="http://schemas.microsoft.com/office/drawing/2014/main" id="{686E5157-3193-070F-44B3-1674374B9483}"/>
              </a:ext>
            </a:extLst>
          </p:cNvPr>
          <p:cNvSpPr txBox="1">
            <a:spLocks/>
          </p:cNvSpPr>
          <p:nvPr/>
        </p:nvSpPr>
        <p:spPr>
          <a:xfrm>
            <a:off x="4227800" y="4618034"/>
            <a:ext cx="275734" cy="227626"/>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tab pos="434340" algn="l"/>
                <a:tab pos="853440" algn="l"/>
              </a:tabLst>
              <a:defRPr/>
            </a:pPr>
            <a:r>
              <a:rPr kumimoji="0" lang="en-US" sz="1400" b="0" i="0" u="none" strike="noStrike" kern="1200" cap="none" spc="-25"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9</a:t>
            </a:r>
          </a:p>
        </p:txBody>
      </p:sp>
      <p:sp>
        <p:nvSpPr>
          <p:cNvPr id="6309" name="Freeform 5">
            <a:extLst>
              <a:ext uri="{FF2B5EF4-FFF2-40B4-BE49-F238E27FC236}">
                <a16:creationId xmlns:a16="http://schemas.microsoft.com/office/drawing/2014/main" id="{37FBD732-C0A8-F460-1692-FCB59C5CCEDA}"/>
              </a:ext>
            </a:extLst>
          </p:cNvPr>
          <p:cNvSpPr>
            <a:spLocks/>
          </p:cNvSpPr>
          <p:nvPr/>
        </p:nvSpPr>
        <p:spPr bwMode="auto">
          <a:xfrm>
            <a:off x="1805283" y="1594209"/>
            <a:ext cx="5152822" cy="2958806"/>
          </a:xfrm>
          <a:custGeom>
            <a:avLst/>
            <a:gdLst>
              <a:gd name="T0" fmla="*/ 4143 w 4143"/>
              <a:gd name="T1" fmla="*/ 2268 h 2268"/>
              <a:gd name="T2" fmla="*/ 0 w 4143"/>
              <a:gd name="T3" fmla="*/ 2268 h 2268"/>
              <a:gd name="T4" fmla="*/ 0 w 4143"/>
              <a:gd name="T5" fmla="*/ 0 h 2268"/>
            </a:gdLst>
            <a:ahLst/>
            <a:cxnLst>
              <a:cxn ang="0">
                <a:pos x="T0" y="T1"/>
              </a:cxn>
              <a:cxn ang="0">
                <a:pos x="T2" y="T3"/>
              </a:cxn>
              <a:cxn ang="0">
                <a:pos x="T4" y="T5"/>
              </a:cxn>
            </a:cxnLst>
            <a:rect l="0" t="0" r="r" b="b"/>
            <a:pathLst>
              <a:path w="4143" h="2268">
                <a:moveTo>
                  <a:pt x="4143" y="2268"/>
                </a:moveTo>
                <a:lnTo>
                  <a:pt x="0" y="2268"/>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10" name="Line 6">
            <a:extLst>
              <a:ext uri="{FF2B5EF4-FFF2-40B4-BE49-F238E27FC236}">
                <a16:creationId xmlns:a16="http://schemas.microsoft.com/office/drawing/2014/main" id="{D816014E-EBF0-DFED-88C7-70680E050A48}"/>
              </a:ext>
            </a:extLst>
          </p:cNvPr>
          <p:cNvSpPr>
            <a:spLocks noChangeShapeType="1"/>
          </p:cNvSpPr>
          <p:nvPr/>
        </p:nvSpPr>
        <p:spPr bwMode="auto">
          <a:xfrm>
            <a:off x="1715734" y="4419948"/>
            <a:ext cx="89549"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11" name="Line 7">
            <a:extLst>
              <a:ext uri="{FF2B5EF4-FFF2-40B4-BE49-F238E27FC236}">
                <a16:creationId xmlns:a16="http://schemas.microsoft.com/office/drawing/2014/main" id="{7ED1CBA6-AEA0-4357-A137-4CD906A51D7B}"/>
              </a:ext>
            </a:extLst>
          </p:cNvPr>
          <p:cNvSpPr>
            <a:spLocks noChangeShapeType="1"/>
          </p:cNvSpPr>
          <p:nvPr/>
        </p:nvSpPr>
        <p:spPr bwMode="auto">
          <a:xfrm>
            <a:off x="1715734" y="3744171"/>
            <a:ext cx="89549"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12" name="Line 8">
            <a:extLst>
              <a:ext uri="{FF2B5EF4-FFF2-40B4-BE49-F238E27FC236}">
                <a16:creationId xmlns:a16="http://schemas.microsoft.com/office/drawing/2014/main" id="{F8E2025D-90E0-F7C1-2159-824BEF2B6DB9}"/>
              </a:ext>
            </a:extLst>
          </p:cNvPr>
          <p:cNvSpPr>
            <a:spLocks noChangeShapeType="1"/>
          </p:cNvSpPr>
          <p:nvPr/>
        </p:nvSpPr>
        <p:spPr bwMode="auto">
          <a:xfrm>
            <a:off x="1715734" y="3068394"/>
            <a:ext cx="89549"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13" name="Line 9">
            <a:extLst>
              <a:ext uri="{FF2B5EF4-FFF2-40B4-BE49-F238E27FC236}">
                <a16:creationId xmlns:a16="http://schemas.microsoft.com/office/drawing/2014/main" id="{506F2D4C-E596-8BD6-6E8E-6F697AE8F47F}"/>
              </a:ext>
            </a:extLst>
          </p:cNvPr>
          <p:cNvSpPr>
            <a:spLocks noChangeShapeType="1"/>
          </p:cNvSpPr>
          <p:nvPr/>
        </p:nvSpPr>
        <p:spPr bwMode="auto">
          <a:xfrm>
            <a:off x="1715734" y="2392617"/>
            <a:ext cx="89549"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14" name="Line 10">
            <a:extLst>
              <a:ext uri="{FF2B5EF4-FFF2-40B4-BE49-F238E27FC236}">
                <a16:creationId xmlns:a16="http://schemas.microsoft.com/office/drawing/2014/main" id="{A13A590A-ACA8-9B6D-18D6-E3A6DDB5B252}"/>
              </a:ext>
            </a:extLst>
          </p:cNvPr>
          <p:cNvSpPr>
            <a:spLocks noChangeShapeType="1"/>
          </p:cNvSpPr>
          <p:nvPr/>
        </p:nvSpPr>
        <p:spPr bwMode="auto">
          <a:xfrm>
            <a:off x="1715734" y="1716840"/>
            <a:ext cx="89549"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15" name="Line 11">
            <a:extLst>
              <a:ext uri="{FF2B5EF4-FFF2-40B4-BE49-F238E27FC236}">
                <a16:creationId xmlns:a16="http://schemas.microsoft.com/office/drawing/2014/main" id="{ADD38F3E-FBFB-F73C-0966-BEA6FC76CF6F}"/>
              </a:ext>
            </a:extLst>
          </p:cNvPr>
          <p:cNvSpPr>
            <a:spLocks noChangeShapeType="1"/>
          </p:cNvSpPr>
          <p:nvPr/>
        </p:nvSpPr>
        <p:spPr bwMode="auto">
          <a:xfrm flipV="1">
            <a:off x="2029157" y="4559538"/>
            <a:ext cx="0" cy="8349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16" name="Line 12">
            <a:extLst>
              <a:ext uri="{FF2B5EF4-FFF2-40B4-BE49-F238E27FC236}">
                <a16:creationId xmlns:a16="http://schemas.microsoft.com/office/drawing/2014/main" id="{2EE988C3-2AAA-5022-494A-657F7BF5E417}"/>
              </a:ext>
            </a:extLst>
          </p:cNvPr>
          <p:cNvSpPr>
            <a:spLocks noChangeShapeType="1"/>
          </p:cNvSpPr>
          <p:nvPr/>
        </p:nvSpPr>
        <p:spPr bwMode="auto">
          <a:xfrm flipV="1">
            <a:off x="2810226" y="4559538"/>
            <a:ext cx="0" cy="8349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17" name="Line 13">
            <a:extLst>
              <a:ext uri="{FF2B5EF4-FFF2-40B4-BE49-F238E27FC236}">
                <a16:creationId xmlns:a16="http://schemas.microsoft.com/office/drawing/2014/main" id="{0184EB3F-D6E2-58D0-BC76-0BDBE91AD8CD}"/>
              </a:ext>
            </a:extLst>
          </p:cNvPr>
          <p:cNvSpPr>
            <a:spLocks noChangeShapeType="1"/>
          </p:cNvSpPr>
          <p:nvPr/>
        </p:nvSpPr>
        <p:spPr bwMode="auto">
          <a:xfrm flipV="1">
            <a:off x="3593784" y="4559538"/>
            <a:ext cx="0" cy="8349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18" name="Line 14">
            <a:extLst>
              <a:ext uri="{FF2B5EF4-FFF2-40B4-BE49-F238E27FC236}">
                <a16:creationId xmlns:a16="http://schemas.microsoft.com/office/drawing/2014/main" id="{DFEB5A20-A72F-8A92-BB71-7652FA0A6790}"/>
              </a:ext>
            </a:extLst>
          </p:cNvPr>
          <p:cNvSpPr>
            <a:spLocks noChangeShapeType="1"/>
          </p:cNvSpPr>
          <p:nvPr/>
        </p:nvSpPr>
        <p:spPr bwMode="auto">
          <a:xfrm flipV="1">
            <a:off x="4378585" y="4559538"/>
            <a:ext cx="0" cy="8349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19" name="Line 15">
            <a:extLst>
              <a:ext uri="{FF2B5EF4-FFF2-40B4-BE49-F238E27FC236}">
                <a16:creationId xmlns:a16="http://schemas.microsoft.com/office/drawing/2014/main" id="{1DA0A1B6-C9D1-3715-5A2F-C3D2AE90084D}"/>
              </a:ext>
            </a:extLst>
          </p:cNvPr>
          <p:cNvSpPr>
            <a:spLocks noChangeShapeType="1"/>
          </p:cNvSpPr>
          <p:nvPr/>
        </p:nvSpPr>
        <p:spPr bwMode="auto">
          <a:xfrm flipV="1">
            <a:off x="5158411" y="4559538"/>
            <a:ext cx="0" cy="8349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20" name="Line 16">
            <a:extLst>
              <a:ext uri="{FF2B5EF4-FFF2-40B4-BE49-F238E27FC236}">
                <a16:creationId xmlns:a16="http://schemas.microsoft.com/office/drawing/2014/main" id="{66FCCA26-4871-27F3-5315-7DBB6F65AF22}"/>
              </a:ext>
            </a:extLst>
          </p:cNvPr>
          <p:cNvSpPr>
            <a:spLocks noChangeShapeType="1"/>
          </p:cNvSpPr>
          <p:nvPr/>
        </p:nvSpPr>
        <p:spPr bwMode="auto">
          <a:xfrm flipV="1">
            <a:off x="5941968" y="4559538"/>
            <a:ext cx="0" cy="8349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21" name="Line 17">
            <a:extLst>
              <a:ext uri="{FF2B5EF4-FFF2-40B4-BE49-F238E27FC236}">
                <a16:creationId xmlns:a16="http://schemas.microsoft.com/office/drawing/2014/main" id="{462E1DEF-9D0C-6066-65A7-0B2023062716}"/>
              </a:ext>
            </a:extLst>
          </p:cNvPr>
          <p:cNvSpPr>
            <a:spLocks noChangeShapeType="1"/>
          </p:cNvSpPr>
          <p:nvPr/>
        </p:nvSpPr>
        <p:spPr bwMode="auto">
          <a:xfrm flipV="1">
            <a:off x="6723037" y="4559538"/>
            <a:ext cx="0" cy="8349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22" name="Freeform 18">
            <a:extLst>
              <a:ext uri="{FF2B5EF4-FFF2-40B4-BE49-F238E27FC236}">
                <a16:creationId xmlns:a16="http://schemas.microsoft.com/office/drawing/2014/main" id="{A9496EA5-898C-DE59-E612-786489E6B240}"/>
              </a:ext>
            </a:extLst>
          </p:cNvPr>
          <p:cNvSpPr>
            <a:spLocks/>
          </p:cNvSpPr>
          <p:nvPr/>
        </p:nvSpPr>
        <p:spPr bwMode="auto">
          <a:xfrm>
            <a:off x="2118706" y="1709013"/>
            <a:ext cx="4839399" cy="2076905"/>
          </a:xfrm>
          <a:custGeom>
            <a:avLst/>
            <a:gdLst>
              <a:gd name="T0" fmla="*/ 3891 w 3891"/>
              <a:gd name="T1" fmla="*/ 1592 h 1592"/>
              <a:gd name="T2" fmla="*/ 2630 w 3891"/>
              <a:gd name="T3" fmla="*/ 1592 h 1592"/>
              <a:gd name="T4" fmla="*/ 2630 w 3891"/>
              <a:gd name="T5" fmla="*/ 1541 h 1592"/>
              <a:gd name="T6" fmla="*/ 2435 w 3891"/>
              <a:gd name="T7" fmla="*/ 1541 h 1592"/>
              <a:gd name="T8" fmla="*/ 2435 w 3891"/>
              <a:gd name="T9" fmla="*/ 1496 h 1592"/>
              <a:gd name="T10" fmla="*/ 2423 w 3891"/>
              <a:gd name="T11" fmla="*/ 1496 h 1592"/>
              <a:gd name="T12" fmla="*/ 2423 w 3891"/>
              <a:gd name="T13" fmla="*/ 1448 h 1592"/>
              <a:gd name="T14" fmla="*/ 1880 w 3891"/>
              <a:gd name="T15" fmla="*/ 1448 h 1592"/>
              <a:gd name="T16" fmla="*/ 1880 w 3891"/>
              <a:gd name="T17" fmla="*/ 1410 h 1592"/>
              <a:gd name="T18" fmla="*/ 1871 w 3891"/>
              <a:gd name="T19" fmla="*/ 1410 h 1592"/>
              <a:gd name="T20" fmla="*/ 1871 w 3891"/>
              <a:gd name="T21" fmla="*/ 1370 h 1592"/>
              <a:gd name="T22" fmla="*/ 1498 w 3891"/>
              <a:gd name="T23" fmla="*/ 1370 h 1592"/>
              <a:gd name="T24" fmla="*/ 1498 w 3891"/>
              <a:gd name="T25" fmla="*/ 1336 h 1592"/>
              <a:gd name="T26" fmla="*/ 1480 w 3891"/>
              <a:gd name="T27" fmla="*/ 1336 h 1592"/>
              <a:gd name="T28" fmla="*/ 1480 w 3891"/>
              <a:gd name="T29" fmla="*/ 1304 h 1592"/>
              <a:gd name="T30" fmla="*/ 1444 w 3891"/>
              <a:gd name="T31" fmla="*/ 1304 h 1592"/>
              <a:gd name="T32" fmla="*/ 1444 w 3891"/>
              <a:gd name="T33" fmla="*/ 1266 h 1592"/>
              <a:gd name="T34" fmla="*/ 1420 w 3891"/>
              <a:gd name="T35" fmla="*/ 1266 h 1592"/>
              <a:gd name="T36" fmla="*/ 1420 w 3891"/>
              <a:gd name="T37" fmla="*/ 1231 h 1592"/>
              <a:gd name="T38" fmla="*/ 1123 w 3891"/>
              <a:gd name="T39" fmla="*/ 1231 h 1592"/>
              <a:gd name="T40" fmla="*/ 1123 w 3891"/>
              <a:gd name="T41" fmla="*/ 1199 h 1592"/>
              <a:gd name="T42" fmla="*/ 1105 w 3891"/>
              <a:gd name="T43" fmla="*/ 1189 h 1592"/>
              <a:gd name="T44" fmla="*/ 1105 w 3891"/>
              <a:gd name="T45" fmla="*/ 1127 h 1592"/>
              <a:gd name="T46" fmla="*/ 1054 w 3891"/>
              <a:gd name="T47" fmla="*/ 1127 h 1592"/>
              <a:gd name="T48" fmla="*/ 1054 w 3891"/>
              <a:gd name="T49" fmla="*/ 1095 h 1592"/>
              <a:gd name="T50" fmla="*/ 1012 w 3891"/>
              <a:gd name="T51" fmla="*/ 1095 h 1592"/>
              <a:gd name="T52" fmla="*/ 1012 w 3891"/>
              <a:gd name="T53" fmla="*/ 1066 h 1592"/>
              <a:gd name="T54" fmla="*/ 739 w 3891"/>
              <a:gd name="T55" fmla="*/ 1066 h 1592"/>
              <a:gd name="T56" fmla="*/ 736 w 3891"/>
              <a:gd name="T57" fmla="*/ 1036 h 1592"/>
              <a:gd name="T58" fmla="*/ 724 w 3891"/>
              <a:gd name="T59" fmla="*/ 1010 h 1592"/>
              <a:gd name="T60" fmla="*/ 718 w 3891"/>
              <a:gd name="T61" fmla="*/ 972 h 1592"/>
              <a:gd name="T62" fmla="*/ 709 w 3891"/>
              <a:gd name="T63" fmla="*/ 946 h 1592"/>
              <a:gd name="T64" fmla="*/ 709 w 3891"/>
              <a:gd name="T65" fmla="*/ 841 h 1592"/>
              <a:gd name="T66" fmla="*/ 703 w 3891"/>
              <a:gd name="T67" fmla="*/ 836 h 1592"/>
              <a:gd name="T68" fmla="*/ 700 w 3891"/>
              <a:gd name="T69" fmla="*/ 815 h 1592"/>
              <a:gd name="T70" fmla="*/ 688 w 3891"/>
              <a:gd name="T71" fmla="*/ 807 h 1592"/>
              <a:gd name="T72" fmla="*/ 688 w 3891"/>
              <a:gd name="T73" fmla="*/ 727 h 1592"/>
              <a:gd name="T74" fmla="*/ 586 w 3891"/>
              <a:gd name="T75" fmla="*/ 727 h 1592"/>
              <a:gd name="T76" fmla="*/ 586 w 3891"/>
              <a:gd name="T77" fmla="*/ 700 h 1592"/>
              <a:gd name="T78" fmla="*/ 544 w 3891"/>
              <a:gd name="T79" fmla="*/ 700 h 1592"/>
              <a:gd name="T80" fmla="*/ 544 w 3891"/>
              <a:gd name="T81" fmla="*/ 673 h 1592"/>
              <a:gd name="T82" fmla="*/ 370 w 3891"/>
              <a:gd name="T83" fmla="*/ 673 h 1592"/>
              <a:gd name="T84" fmla="*/ 370 w 3891"/>
              <a:gd name="T85" fmla="*/ 644 h 1592"/>
              <a:gd name="T86" fmla="*/ 342 w 3891"/>
              <a:gd name="T87" fmla="*/ 644 h 1592"/>
              <a:gd name="T88" fmla="*/ 336 w 3891"/>
              <a:gd name="T89" fmla="*/ 609 h 1592"/>
              <a:gd name="T90" fmla="*/ 321 w 3891"/>
              <a:gd name="T91" fmla="*/ 553 h 1592"/>
              <a:gd name="T92" fmla="*/ 321 w 3891"/>
              <a:gd name="T93" fmla="*/ 353 h 1592"/>
              <a:gd name="T94" fmla="*/ 309 w 3891"/>
              <a:gd name="T95" fmla="*/ 299 h 1592"/>
              <a:gd name="T96" fmla="*/ 309 w 3891"/>
              <a:gd name="T97" fmla="*/ 176 h 1592"/>
              <a:gd name="T98" fmla="*/ 291 w 3891"/>
              <a:gd name="T99" fmla="*/ 150 h 1592"/>
              <a:gd name="T100" fmla="*/ 291 w 3891"/>
              <a:gd name="T101" fmla="*/ 99 h 1592"/>
              <a:gd name="T102" fmla="*/ 264 w 3891"/>
              <a:gd name="T103" fmla="*/ 99 h 1592"/>
              <a:gd name="T104" fmla="*/ 264 w 3891"/>
              <a:gd name="T105" fmla="*/ 54 h 1592"/>
              <a:gd name="T106" fmla="*/ 225 w 3891"/>
              <a:gd name="T107" fmla="*/ 54 h 1592"/>
              <a:gd name="T108" fmla="*/ 225 w 3891"/>
              <a:gd name="T109" fmla="*/ 27 h 1592"/>
              <a:gd name="T110" fmla="*/ 186 w 3891"/>
              <a:gd name="T111" fmla="*/ 27 h 1592"/>
              <a:gd name="T112" fmla="*/ 186 w 3891"/>
              <a:gd name="T113" fmla="*/ 0 h 1592"/>
              <a:gd name="T114" fmla="*/ 0 w 3891"/>
              <a:gd name="T115" fmla="*/ 0 h 1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91" h="1592">
                <a:moveTo>
                  <a:pt x="3891" y="1592"/>
                </a:moveTo>
                <a:lnTo>
                  <a:pt x="2630" y="1592"/>
                </a:lnTo>
                <a:lnTo>
                  <a:pt x="2630" y="1541"/>
                </a:lnTo>
                <a:lnTo>
                  <a:pt x="2435" y="1541"/>
                </a:lnTo>
                <a:lnTo>
                  <a:pt x="2435" y="1496"/>
                </a:lnTo>
                <a:lnTo>
                  <a:pt x="2423" y="1496"/>
                </a:lnTo>
                <a:lnTo>
                  <a:pt x="2423" y="1448"/>
                </a:lnTo>
                <a:lnTo>
                  <a:pt x="1880" y="1448"/>
                </a:lnTo>
                <a:lnTo>
                  <a:pt x="1880" y="1410"/>
                </a:lnTo>
                <a:lnTo>
                  <a:pt x="1871" y="1410"/>
                </a:lnTo>
                <a:lnTo>
                  <a:pt x="1871" y="1370"/>
                </a:lnTo>
                <a:lnTo>
                  <a:pt x="1498" y="1370"/>
                </a:lnTo>
                <a:lnTo>
                  <a:pt x="1498" y="1336"/>
                </a:lnTo>
                <a:lnTo>
                  <a:pt x="1480" y="1336"/>
                </a:lnTo>
                <a:lnTo>
                  <a:pt x="1480" y="1304"/>
                </a:lnTo>
                <a:lnTo>
                  <a:pt x="1444" y="1304"/>
                </a:lnTo>
                <a:lnTo>
                  <a:pt x="1444" y="1266"/>
                </a:lnTo>
                <a:lnTo>
                  <a:pt x="1420" y="1266"/>
                </a:lnTo>
                <a:lnTo>
                  <a:pt x="1420" y="1231"/>
                </a:lnTo>
                <a:lnTo>
                  <a:pt x="1123" y="1231"/>
                </a:lnTo>
                <a:lnTo>
                  <a:pt x="1123" y="1199"/>
                </a:lnTo>
                <a:lnTo>
                  <a:pt x="1105" y="1189"/>
                </a:lnTo>
                <a:lnTo>
                  <a:pt x="1105" y="1127"/>
                </a:lnTo>
                <a:lnTo>
                  <a:pt x="1054" y="1127"/>
                </a:lnTo>
                <a:lnTo>
                  <a:pt x="1054" y="1095"/>
                </a:lnTo>
                <a:lnTo>
                  <a:pt x="1012" y="1095"/>
                </a:lnTo>
                <a:lnTo>
                  <a:pt x="1012" y="1066"/>
                </a:lnTo>
                <a:lnTo>
                  <a:pt x="739" y="1066"/>
                </a:lnTo>
                <a:lnTo>
                  <a:pt x="736" y="1036"/>
                </a:lnTo>
                <a:lnTo>
                  <a:pt x="724" y="1010"/>
                </a:lnTo>
                <a:lnTo>
                  <a:pt x="718" y="972"/>
                </a:lnTo>
                <a:lnTo>
                  <a:pt x="709" y="946"/>
                </a:lnTo>
                <a:lnTo>
                  <a:pt x="709" y="841"/>
                </a:lnTo>
                <a:lnTo>
                  <a:pt x="703" y="836"/>
                </a:lnTo>
                <a:lnTo>
                  <a:pt x="700" y="815"/>
                </a:lnTo>
                <a:lnTo>
                  <a:pt x="688" y="807"/>
                </a:lnTo>
                <a:lnTo>
                  <a:pt x="688" y="727"/>
                </a:lnTo>
                <a:lnTo>
                  <a:pt x="586" y="727"/>
                </a:lnTo>
                <a:lnTo>
                  <a:pt x="586" y="700"/>
                </a:lnTo>
                <a:lnTo>
                  <a:pt x="544" y="700"/>
                </a:lnTo>
                <a:lnTo>
                  <a:pt x="544" y="673"/>
                </a:lnTo>
                <a:lnTo>
                  <a:pt x="370" y="673"/>
                </a:lnTo>
                <a:lnTo>
                  <a:pt x="370" y="644"/>
                </a:lnTo>
                <a:lnTo>
                  <a:pt x="342" y="644"/>
                </a:lnTo>
                <a:lnTo>
                  <a:pt x="336" y="609"/>
                </a:lnTo>
                <a:lnTo>
                  <a:pt x="321" y="553"/>
                </a:lnTo>
                <a:lnTo>
                  <a:pt x="321" y="353"/>
                </a:lnTo>
                <a:lnTo>
                  <a:pt x="309" y="299"/>
                </a:lnTo>
                <a:lnTo>
                  <a:pt x="309" y="176"/>
                </a:lnTo>
                <a:lnTo>
                  <a:pt x="291" y="150"/>
                </a:lnTo>
                <a:lnTo>
                  <a:pt x="291" y="99"/>
                </a:lnTo>
                <a:lnTo>
                  <a:pt x="264" y="99"/>
                </a:lnTo>
                <a:lnTo>
                  <a:pt x="264" y="54"/>
                </a:lnTo>
                <a:lnTo>
                  <a:pt x="225" y="54"/>
                </a:lnTo>
                <a:lnTo>
                  <a:pt x="225" y="27"/>
                </a:lnTo>
                <a:lnTo>
                  <a:pt x="186" y="27"/>
                </a:lnTo>
                <a:lnTo>
                  <a:pt x="186" y="0"/>
                </a:lnTo>
                <a:lnTo>
                  <a:pt x="0" y="0"/>
                </a:lnTo>
              </a:path>
            </a:pathLst>
          </a:custGeom>
          <a:noFill/>
          <a:ln w="19050"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23" name="Line 19">
            <a:extLst>
              <a:ext uri="{FF2B5EF4-FFF2-40B4-BE49-F238E27FC236}">
                <a16:creationId xmlns:a16="http://schemas.microsoft.com/office/drawing/2014/main" id="{BC653281-291C-CED8-0E8A-C49C8E355207}"/>
              </a:ext>
            </a:extLst>
          </p:cNvPr>
          <p:cNvSpPr>
            <a:spLocks noChangeShapeType="1"/>
          </p:cNvSpPr>
          <p:nvPr/>
        </p:nvSpPr>
        <p:spPr bwMode="auto">
          <a:xfrm flipH="1">
            <a:off x="3351254" y="3137537"/>
            <a:ext cx="63431" cy="0"/>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24" name="Line 20">
            <a:extLst>
              <a:ext uri="{FF2B5EF4-FFF2-40B4-BE49-F238E27FC236}">
                <a16:creationId xmlns:a16="http://schemas.microsoft.com/office/drawing/2014/main" id="{86137007-9D2B-7331-8F79-AEE07CED06EF}"/>
              </a:ext>
            </a:extLst>
          </p:cNvPr>
          <p:cNvSpPr>
            <a:spLocks noChangeShapeType="1"/>
          </p:cNvSpPr>
          <p:nvPr/>
        </p:nvSpPr>
        <p:spPr bwMode="auto">
          <a:xfrm>
            <a:off x="4871107" y="3548482"/>
            <a:ext cx="0" cy="87407"/>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25" name="Line 21">
            <a:extLst>
              <a:ext uri="{FF2B5EF4-FFF2-40B4-BE49-F238E27FC236}">
                <a16:creationId xmlns:a16="http://schemas.microsoft.com/office/drawing/2014/main" id="{B5B2B369-9D65-26DF-B4B6-E548F627BFA9}"/>
              </a:ext>
            </a:extLst>
          </p:cNvPr>
          <p:cNvSpPr>
            <a:spLocks noChangeShapeType="1"/>
          </p:cNvSpPr>
          <p:nvPr/>
        </p:nvSpPr>
        <p:spPr bwMode="auto">
          <a:xfrm>
            <a:off x="4367391" y="3451943"/>
            <a:ext cx="0" cy="86103"/>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26" name="Line 22">
            <a:extLst>
              <a:ext uri="{FF2B5EF4-FFF2-40B4-BE49-F238E27FC236}">
                <a16:creationId xmlns:a16="http://schemas.microsoft.com/office/drawing/2014/main" id="{3C08924F-95FF-84F3-3E66-6E8F1B637993}"/>
              </a:ext>
            </a:extLst>
          </p:cNvPr>
          <p:cNvSpPr>
            <a:spLocks noChangeShapeType="1"/>
          </p:cNvSpPr>
          <p:nvPr/>
        </p:nvSpPr>
        <p:spPr bwMode="auto">
          <a:xfrm>
            <a:off x="3735570" y="3270605"/>
            <a:ext cx="0" cy="86103"/>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27" name="Line 23">
            <a:extLst>
              <a:ext uri="{FF2B5EF4-FFF2-40B4-BE49-F238E27FC236}">
                <a16:creationId xmlns:a16="http://schemas.microsoft.com/office/drawing/2014/main" id="{804E6B1A-60BB-1C15-1FD0-DC6D41E6FB91}"/>
              </a:ext>
            </a:extLst>
          </p:cNvPr>
          <p:cNvSpPr>
            <a:spLocks noChangeShapeType="1"/>
          </p:cNvSpPr>
          <p:nvPr/>
        </p:nvSpPr>
        <p:spPr bwMode="auto">
          <a:xfrm>
            <a:off x="3478116" y="3134928"/>
            <a:ext cx="0" cy="86103"/>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28" name="Line 24">
            <a:extLst>
              <a:ext uri="{FF2B5EF4-FFF2-40B4-BE49-F238E27FC236}">
                <a16:creationId xmlns:a16="http://schemas.microsoft.com/office/drawing/2014/main" id="{F379648B-3AAA-4BF6-9C18-7D39CFEDBE0F}"/>
              </a:ext>
            </a:extLst>
          </p:cNvPr>
          <p:cNvSpPr>
            <a:spLocks noChangeShapeType="1"/>
          </p:cNvSpPr>
          <p:nvPr/>
        </p:nvSpPr>
        <p:spPr bwMode="auto">
          <a:xfrm>
            <a:off x="3381104" y="3095790"/>
            <a:ext cx="0" cy="87407"/>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29" name="Line 25">
            <a:extLst>
              <a:ext uri="{FF2B5EF4-FFF2-40B4-BE49-F238E27FC236}">
                <a16:creationId xmlns:a16="http://schemas.microsoft.com/office/drawing/2014/main" id="{87430179-A045-B6FC-95AD-03735D79E751}"/>
              </a:ext>
            </a:extLst>
          </p:cNvPr>
          <p:cNvSpPr>
            <a:spLocks noChangeShapeType="1"/>
          </p:cNvSpPr>
          <p:nvPr/>
        </p:nvSpPr>
        <p:spPr bwMode="auto">
          <a:xfrm flipH="1">
            <a:off x="2996788" y="3057958"/>
            <a:ext cx="59700" cy="0"/>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30" name="Line 26">
            <a:extLst>
              <a:ext uri="{FF2B5EF4-FFF2-40B4-BE49-F238E27FC236}">
                <a16:creationId xmlns:a16="http://schemas.microsoft.com/office/drawing/2014/main" id="{8E6F067E-868A-8AEA-26E4-69ECF49DDD84}"/>
              </a:ext>
            </a:extLst>
          </p:cNvPr>
          <p:cNvSpPr>
            <a:spLocks noChangeShapeType="1"/>
          </p:cNvSpPr>
          <p:nvPr/>
        </p:nvSpPr>
        <p:spPr bwMode="auto">
          <a:xfrm>
            <a:off x="3026637" y="3016210"/>
            <a:ext cx="0" cy="86103"/>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31" name="Line 27">
            <a:extLst>
              <a:ext uri="{FF2B5EF4-FFF2-40B4-BE49-F238E27FC236}">
                <a16:creationId xmlns:a16="http://schemas.microsoft.com/office/drawing/2014/main" id="{99076EA7-FD6F-7F48-FC21-F00D9EB2A029}"/>
              </a:ext>
            </a:extLst>
          </p:cNvPr>
          <p:cNvSpPr>
            <a:spLocks noChangeShapeType="1"/>
          </p:cNvSpPr>
          <p:nvPr/>
        </p:nvSpPr>
        <p:spPr bwMode="auto">
          <a:xfrm flipH="1">
            <a:off x="2978132" y="2977073"/>
            <a:ext cx="59700" cy="0"/>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32" name="Line 28">
            <a:extLst>
              <a:ext uri="{FF2B5EF4-FFF2-40B4-BE49-F238E27FC236}">
                <a16:creationId xmlns:a16="http://schemas.microsoft.com/office/drawing/2014/main" id="{4E8075F3-635B-E5A9-5DE4-E3987DBEF1E6}"/>
              </a:ext>
            </a:extLst>
          </p:cNvPr>
          <p:cNvSpPr>
            <a:spLocks noChangeShapeType="1"/>
          </p:cNvSpPr>
          <p:nvPr/>
        </p:nvSpPr>
        <p:spPr bwMode="auto">
          <a:xfrm>
            <a:off x="3007982" y="2935327"/>
            <a:ext cx="0" cy="87407"/>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33" name="Line 29">
            <a:extLst>
              <a:ext uri="{FF2B5EF4-FFF2-40B4-BE49-F238E27FC236}">
                <a16:creationId xmlns:a16="http://schemas.microsoft.com/office/drawing/2014/main" id="{5E008802-346A-28D9-8171-8626CB230EAE}"/>
              </a:ext>
            </a:extLst>
          </p:cNvPr>
          <p:cNvSpPr>
            <a:spLocks noChangeShapeType="1"/>
          </p:cNvSpPr>
          <p:nvPr/>
        </p:nvSpPr>
        <p:spPr bwMode="auto">
          <a:xfrm flipH="1">
            <a:off x="2970669" y="2943154"/>
            <a:ext cx="63431" cy="0"/>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34" name="Line 30">
            <a:extLst>
              <a:ext uri="{FF2B5EF4-FFF2-40B4-BE49-F238E27FC236}">
                <a16:creationId xmlns:a16="http://schemas.microsoft.com/office/drawing/2014/main" id="{764491DA-B4E8-36CB-1841-AA163536FAED}"/>
              </a:ext>
            </a:extLst>
          </p:cNvPr>
          <p:cNvSpPr>
            <a:spLocks noChangeShapeType="1"/>
          </p:cNvSpPr>
          <p:nvPr/>
        </p:nvSpPr>
        <p:spPr bwMode="auto">
          <a:xfrm>
            <a:off x="3000519" y="2901406"/>
            <a:ext cx="0" cy="86103"/>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35" name="Line 31">
            <a:extLst>
              <a:ext uri="{FF2B5EF4-FFF2-40B4-BE49-F238E27FC236}">
                <a16:creationId xmlns:a16="http://schemas.microsoft.com/office/drawing/2014/main" id="{BBBAB836-349A-EC44-E14D-97E766093737}"/>
              </a:ext>
            </a:extLst>
          </p:cNvPr>
          <p:cNvSpPr>
            <a:spLocks noChangeShapeType="1"/>
          </p:cNvSpPr>
          <p:nvPr/>
        </p:nvSpPr>
        <p:spPr bwMode="auto">
          <a:xfrm flipH="1">
            <a:off x="2514216" y="2545254"/>
            <a:ext cx="64675" cy="0"/>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36" name="Line 32">
            <a:extLst>
              <a:ext uri="{FF2B5EF4-FFF2-40B4-BE49-F238E27FC236}">
                <a16:creationId xmlns:a16="http://schemas.microsoft.com/office/drawing/2014/main" id="{DE8E28D0-A23A-953A-66D6-C298AA7DE402}"/>
              </a:ext>
            </a:extLst>
          </p:cNvPr>
          <p:cNvSpPr>
            <a:spLocks noChangeShapeType="1"/>
          </p:cNvSpPr>
          <p:nvPr/>
        </p:nvSpPr>
        <p:spPr bwMode="auto">
          <a:xfrm>
            <a:off x="2547797" y="2499593"/>
            <a:ext cx="0" cy="87407"/>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37" name="Line 33">
            <a:extLst>
              <a:ext uri="{FF2B5EF4-FFF2-40B4-BE49-F238E27FC236}">
                <a16:creationId xmlns:a16="http://schemas.microsoft.com/office/drawing/2014/main" id="{98299FDB-EA30-5339-F1F5-47AB0B79A4D7}"/>
              </a:ext>
            </a:extLst>
          </p:cNvPr>
          <p:cNvSpPr>
            <a:spLocks noChangeShapeType="1"/>
          </p:cNvSpPr>
          <p:nvPr/>
        </p:nvSpPr>
        <p:spPr bwMode="auto">
          <a:xfrm flipH="1">
            <a:off x="2499291" y="2478720"/>
            <a:ext cx="59700" cy="0"/>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38" name="Line 34">
            <a:extLst>
              <a:ext uri="{FF2B5EF4-FFF2-40B4-BE49-F238E27FC236}">
                <a16:creationId xmlns:a16="http://schemas.microsoft.com/office/drawing/2014/main" id="{B98EF7C7-0D80-99A4-B296-D5F6F51633FD}"/>
              </a:ext>
            </a:extLst>
          </p:cNvPr>
          <p:cNvSpPr>
            <a:spLocks noChangeShapeType="1"/>
          </p:cNvSpPr>
          <p:nvPr/>
        </p:nvSpPr>
        <p:spPr bwMode="auto">
          <a:xfrm>
            <a:off x="2529141" y="2434364"/>
            <a:ext cx="0" cy="86103"/>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39" name="Line 35">
            <a:extLst>
              <a:ext uri="{FF2B5EF4-FFF2-40B4-BE49-F238E27FC236}">
                <a16:creationId xmlns:a16="http://schemas.microsoft.com/office/drawing/2014/main" id="{1731EBC6-643A-14F3-1FAE-478E2D64AD20}"/>
              </a:ext>
            </a:extLst>
          </p:cNvPr>
          <p:cNvSpPr>
            <a:spLocks noChangeShapeType="1"/>
          </p:cNvSpPr>
          <p:nvPr/>
        </p:nvSpPr>
        <p:spPr bwMode="auto">
          <a:xfrm flipH="1">
            <a:off x="2491829" y="2440887"/>
            <a:ext cx="59700" cy="0"/>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40" name="Line 36">
            <a:extLst>
              <a:ext uri="{FF2B5EF4-FFF2-40B4-BE49-F238E27FC236}">
                <a16:creationId xmlns:a16="http://schemas.microsoft.com/office/drawing/2014/main" id="{D6C33BFF-B765-7E81-1E4E-3E7F070E56E2}"/>
              </a:ext>
            </a:extLst>
          </p:cNvPr>
          <p:cNvSpPr>
            <a:spLocks noChangeShapeType="1"/>
          </p:cNvSpPr>
          <p:nvPr/>
        </p:nvSpPr>
        <p:spPr bwMode="auto">
          <a:xfrm>
            <a:off x="2521678" y="2399140"/>
            <a:ext cx="0" cy="87407"/>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41" name="Line 37">
            <a:extLst>
              <a:ext uri="{FF2B5EF4-FFF2-40B4-BE49-F238E27FC236}">
                <a16:creationId xmlns:a16="http://schemas.microsoft.com/office/drawing/2014/main" id="{ADFB7CBE-6011-571B-7307-9922DD5E817D}"/>
              </a:ext>
            </a:extLst>
          </p:cNvPr>
          <p:cNvSpPr>
            <a:spLocks noChangeShapeType="1"/>
          </p:cNvSpPr>
          <p:nvPr/>
        </p:nvSpPr>
        <p:spPr bwMode="auto">
          <a:xfrm flipH="1">
            <a:off x="2476904" y="2169532"/>
            <a:ext cx="63431" cy="0"/>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42" name="Line 38">
            <a:extLst>
              <a:ext uri="{FF2B5EF4-FFF2-40B4-BE49-F238E27FC236}">
                <a16:creationId xmlns:a16="http://schemas.microsoft.com/office/drawing/2014/main" id="{6E1F77AC-D787-A72B-2020-CE4B24609E24}"/>
              </a:ext>
            </a:extLst>
          </p:cNvPr>
          <p:cNvSpPr>
            <a:spLocks noChangeShapeType="1"/>
          </p:cNvSpPr>
          <p:nvPr/>
        </p:nvSpPr>
        <p:spPr bwMode="auto">
          <a:xfrm>
            <a:off x="2506753" y="2123873"/>
            <a:ext cx="0" cy="87407"/>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43" name="Line 39">
            <a:extLst>
              <a:ext uri="{FF2B5EF4-FFF2-40B4-BE49-F238E27FC236}">
                <a16:creationId xmlns:a16="http://schemas.microsoft.com/office/drawing/2014/main" id="{5DF5C17C-1C8F-B511-CBD2-3FECE08B76F2}"/>
              </a:ext>
            </a:extLst>
          </p:cNvPr>
          <p:cNvSpPr>
            <a:spLocks noChangeShapeType="1"/>
          </p:cNvSpPr>
          <p:nvPr/>
        </p:nvSpPr>
        <p:spPr bwMode="auto">
          <a:xfrm flipH="1">
            <a:off x="2473173" y="2102999"/>
            <a:ext cx="59700" cy="0"/>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44" name="Line 40">
            <a:extLst>
              <a:ext uri="{FF2B5EF4-FFF2-40B4-BE49-F238E27FC236}">
                <a16:creationId xmlns:a16="http://schemas.microsoft.com/office/drawing/2014/main" id="{84CE80E5-4E57-18E3-8162-47A7842B020F}"/>
              </a:ext>
            </a:extLst>
          </p:cNvPr>
          <p:cNvSpPr>
            <a:spLocks noChangeShapeType="1"/>
          </p:cNvSpPr>
          <p:nvPr/>
        </p:nvSpPr>
        <p:spPr bwMode="auto">
          <a:xfrm>
            <a:off x="2503023" y="2057338"/>
            <a:ext cx="0" cy="87407"/>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45" name="Line 41">
            <a:extLst>
              <a:ext uri="{FF2B5EF4-FFF2-40B4-BE49-F238E27FC236}">
                <a16:creationId xmlns:a16="http://schemas.microsoft.com/office/drawing/2014/main" id="{A1001A42-3D01-2511-EF51-045F19DBB5BA}"/>
              </a:ext>
            </a:extLst>
          </p:cNvPr>
          <p:cNvSpPr>
            <a:spLocks noChangeShapeType="1"/>
          </p:cNvSpPr>
          <p:nvPr/>
        </p:nvSpPr>
        <p:spPr bwMode="auto">
          <a:xfrm flipH="1">
            <a:off x="2465710" y="1938621"/>
            <a:ext cx="59700" cy="0"/>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46" name="Line 42">
            <a:extLst>
              <a:ext uri="{FF2B5EF4-FFF2-40B4-BE49-F238E27FC236}">
                <a16:creationId xmlns:a16="http://schemas.microsoft.com/office/drawing/2014/main" id="{4EA5D6DF-CAE1-A22D-7A9F-A644E853F0AD}"/>
              </a:ext>
            </a:extLst>
          </p:cNvPr>
          <p:cNvSpPr>
            <a:spLocks noChangeShapeType="1"/>
          </p:cNvSpPr>
          <p:nvPr/>
        </p:nvSpPr>
        <p:spPr bwMode="auto">
          <a:xfrm>
            <a:off x="2495560" y="1894265"/>
            <a:ext cx="0" cy="86103"/>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47" name="Line 43">
            <a:extLst>
              <a:ext uri="{FF2B5EF4-FFF2-40B4-BE49-F238E27FC236}">
                <a16:creationId xmlns:a16="http://schemas.microsoft.com/office/drawing/2014/main" id="{4322AFB9-F8E5-A031-266E-B3B0364533BE}"/>
              </a:ext>
            </a:extLst>
          </p:cNvPr>
          <p:cNvSpPr>
            <a:spLocks noChangeShapeType="1"/>
          </p:cNvSpPr>
          <p:nvPr/>
        </p:nvSpPr>
        <p:spPr bwMode="auto">
          <a:xfrm flipH="1">
            <a:off x="2447054" y="1904701"/>
            <a:ext cx="59700" cy="0"/>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48" name="Line 44">
            <a:extLst>
              <a:ext uri="{FF2B5EF4-FFF2-40B4-BE49-F238E27FC236}">
                <a16:creationId xmlns:a16="http://schemas.microsoft.com/office/drawing/2014/main" id="{EA7CBC5F-C056-3DD9-7F0B-8D2B082EEDFA}"/>
              </a:ext>
            </a:extLst>
          </p:cNvPr>
          <p:cNvSpPr>
            <a:spLocks noChangeShapeType="1"/>
          </p:cNvSpPr>
          <p:nvPr/>
        </p:nvSpPr>
        <p:spPr bwMode="auto">
          <a:xfrm>
            <a:off x="2476904" y="1862955"/>
            <a:ext cx="0" cy="86103"/>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49" name="Line 45">
            <a:extLst>
              <a:ext uri="{FF2B5EF4-FFF2-40B4-BE49-F238E27FC236}">
                <a16:creationId xmlns:a16="http://schemas.microsoft.com/office/drawing/2014/main" id="{6DCABBA5-BD86-884B-CDFD-5E0A98F639B3}"/>
              </a:ext>
            </a:extLst>
          </p:cNvPr>
          <p:cNvSpPr>
            <a:spLocks noChangeShapeType="1"/>
          </p:cNvSpPr>
          <p:nvPr/>
        </p:nvSpPr>
        <p:spPr bwMode="auto">
          <a:xfrm>
            <a:off x="4897225" y="3548482"/>
            <a:ext cx="0" cy="87407"/>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50" name="Line 46">
            <a:extLst>
              <a:ext uri="{FF2B5EF4-FFF2-40B4-BE49-F238E27FC236}">
                <a16:creationId xmlns:a16="http://schemas.microsoft.com/office/drawing/2014/main" id="{FA0DBEF2-459A-9E97-8BAF-FD7CF8FF1F72}"/>
              </a:ext>
            </a:extLst>
          </p:cNvPr>
          <p:cNvSpPr>
            <a:spLocks noChangeShapeType="1"/>
          </p:cNvSpPr>
          <p:nvPr/>
        </p:nvSpPr>
        <p:spPr bwMode="auto">
          <a:xfrm>
            <a:off x="4915881" y="3548482"/>
            <a:ext cx="0" cy="87407"/>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51" name="Line 47">
            <a:extLst>
              <a:ext uri="{FF2B5EF4-FFF2-40B4-BE49-F238E27FC236}">
                <a16:creationId xmlns:a16="http://schemas.microsoft.com/office/drawing/2014/main" id="{D7762E53-027C-1F1B-9D60-E79C67484332}"/>
              </a:ext>
            </a:extLst>
          </p:cNvPr>
          <p:cNvSpPr>
            <a:spLocks noChangeShapeType="1"/>
          </p:cNvSpPr>
          <p:nvPr/>
        </p:nvSpPr>
        <p:spPr bwMode="auto">
          <a:xfrm>
            <a:off x="4934537" y="3548482"/>
            <a:ext cx="0" cy="87407"/>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52" name="Freeform 48">
            <a:extLst>
              <a:ext uri="{FF2B5EF4-FFF2-40B4-BE49-F238E27FC236}">
                <a16:creationId xmlns:a16="http://schemas.microsoft.com/office/drawing/2014/main" id="{2838DDD4-BC03-869C-707F-7FE8962240B6}"/>
              </a:ext>
            </a:extLst>
          </p:cNvPr>
          <p:cNvSpPr>
            <a:spLocks/>
          </p:cNvSpPr>
          <p:nvPr/>
        </p:nvSpPr>
        <p:spPr bwMode="auto">
          <a:xfrm>
            <a:off x="2032888" y="1712927"/>
            <a:ext cx="4925217" cy="1933400"/>
          </a:xfrm>
          <a:custGeom>
            <a:avLst/>
            <a:gdLst>
              <a:gd name="T0" fmla="*/ 2936 w 3960"/>
              <a:gd name="T1" fmla="*/ 1482 h 1482"/>
              <a:gd name="T2" fmla="*/ 2888 w 3960"/>
              <a:gd name="T3" fmla="*/ 1442 h 1482"/>
              <a:gd name="T4" fmla="*/ 2864 w 3960"/>
              <a:gd name="T5" fmla="*/ 1407 h 1482"/>
              <a:gd name="T6" fmla="*/ 2657 w 3960"/>
              <a:gd name="T7" fmla="*/ 1373 h 1482"/>
              <a:gd name="T8" fmla="*/ 2471 w 3960"/>
              <a:gd name="T9" fmla="*/ 1343 h 1482"/>
              <a:gd name="T10" fmla="*/ 2291 w 3960"/>
              <a:gd name="T11" fmla="*/ 1311 h 1482"/>
              <a:gd name="T12" fmla="*/ 2174 w 3960"/>
              <a:gd name="T13" fmla="*/ 1282 h 1482"/>
              <a:gd name="T14" fmla="*/ 1925 w 3960"/>
              <a:gd name="T15" fmla="*/ 1258 h 1482"/>
              <a:gd name="T16" fmla="*/ 1907 w 3960"/>
              <a:gd name="T17" fmla="*/ 1231 h 1482"/>
              <a:gd name="T18" fmla="*/ 1549 w 3960"/>
              <a:gd name="T19" fmla="*/ 1210 h 1482"/>
              <a:gd name="T20" fmla="*/ 1528 w 3960"/>
              <a:gd name="T21" fmla="*/ 1138 h 1482"/>
              <a:gd name="T22" fmla="*/ 1435 w 3960"/>
              <a:gd name="T23" fmla="*/ 1111 h 1482"/>
              <a:gd name="T24" fmla="*/ 1339 w 3960"/>
              <a:gd name="T25" fmla="*/ 1092 h 1482"/>
              <a:gd name="T26" fmla="*/ 1216 w 3960"/>
              <a:gd name="T27" fmla="*/ 1074 h 1482"/>
              <a:gd name="T28" fmla="*/ 1183 w 3960"/>
              <a:gd name="T29" fmla="*/ 1057 h 1482"/>
              <a:gd name="T30" fmla="*/ 1171 w 3960"/>
              <a:gd name="T31" fmla="*/ 1033 h 1482"/>
              <a:gd name="T32" fmla="*/ 1129 w 3960"/>
              <a:gd name="T33" fmla="*/ 916 h 1482"/>
              <a:gd name="T34" fmla="*/ 1030 w 3960"/>
              <a:gd name="T35" fmla="*/ 897 h 1482"/>
              <a:gd name="T36" fmla="*/ 799 w 3960"/>
              <a:gd name="T37" fmla="*/ 879 h 1482"/>
              <a:gd name="T38" fmla="*/ 781 w 3960"/>
              <a:gd name="T39" fmla="*/ 828 h 1482"/>
              <a:gd name="T40" fmla="*/ 769 w 3960"/>
              <a:gd name="T41" fmla="*/ 793 h 1482"/>
              <a:gd name="T42" fmla="*/ 763 w 3960"/>
              <a:gd name="T43" fmla="*/ 729 h 1482"/>
              <a:gd name="T44" fmla="*/ 757 w 3960"/>
              <a:gd name="T45" fmla="*/ 662 h 1482"/>
              <a:gd name="T46" fmla="*/ 739 w 3960"/>
              <a:gd name="T47" fmla="*/ 619 h 1482"/>
              <a:gd name="T48" fmla="*/ 697 w 3960"/>
              <a:gd name="T49" fmla="*/ 590 h 1482"/>
              <a:gd name="T50" fmla="*/ 586 w 3960"/>
              <a:gd name="T51" fmla="*/ 571 h 1482"/>
              <a:gd name="T52" fmla="*/ 538 w 3960"/>
              <a:gd name="T53" fmla="*/ 558 h 1482"/>
              <a:gd name="T54" fmla="*/ 442 w 3960"/>
              <a:gd name="T55" fmla="*/ 545 h 1482"/>
              <a:gd name="T56" fmla="*/ 426 w 3960"/>
              <a:gd name="T57" fmla="*/ 529 h 1482"/>
              <a:gd name="T58" fmla="*/ 411 w 3960"/>
              <a:gd name="T59" fmla="*/ 475 h 1482"/>
              <a:gd name="T60" fmla="*/ 405 w 3960"/>
              <a:gd name="T61" fmla="*/ 446 h 1482"/>
              <a:gd name="T62" fmla="*/ 399 w 3960"/>
              <a:gd name="T63" fmla="*/ 419 h 1482"/>
              <a:gd name="T64" fmla="*/ 387 w 3960"/>
              <a:gd name="T65" fmla="*/ 222 h 1482"/>
              <a:gd name="T66" fmla="*/ 384 w 3960"/>
              <a:gd name="T67" fmla="*/ 139 h 1482"/>
              <a:gd name="T68" fmla="*/ 342 w 3960"/>
              <a:gd name="T69" fmla="*/ 93 h 1482"/>
              <a:gd name="T70" fmla="*/ 228 w 3960"/>
              <a:gd name="T71" fmla="*/ 40 h 1482"/>
              <a:gd name="T72" fmla="*/ 198 w 3960"/>
              <a:gd name="T73" fmla="*/ 27 h 1482"/>
              <a:gd name="T74" fmla="*/ 165 w 3960"/>
              <a:gd name="T75" fmla="*/ 13 h 1482"/>
              <a:gd name="T76" fmla="*/ 111 w 3960"/>
              <a:gd name="T77" fmla="*/ 0 h 1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960" h="1482">
                <a:moveTo>
                  <a:pt x="3960" y="1482"/>
                </a:moveTo>
                <a:lnTo>
                  <a:pt x="2936" y="1482"/>
                </a:lnTo>
                <a:lnTo>
                  <a:pt x="2936" y="1442"/>
                </a:lnTo>
                <a:lnTo>
                  <a:pt x="2888" y="1442"/>
                </a:lnTo>
                <a:lnTo>
                  <a:pt x="2888" y="1407"/>
                </a:lnTo>
                <a:lnTo>
                  <a:pt x="2864" y="1407"/>
                </a:lnTo>
                <a:lnTo>
                  <a:pt x="2864" y="1373"/>
                </a:lnTo>
                <a:lnTo>
                  <a:pt x="2657" y="1373"/>
                </a:lnTo>
                <a:lnTo>
                  <a:pt x="2657" y="1343"/>
                </a:lnTo>
                <a:lnTo>
                  <a:pt x="2471" y="1343"/>
                </a:lnTo>
                <a:lnTo>
                  <a:pt x="2471" y="1311"/>
                </a:lnTo>
                <a:lnTo>
                  <a:pt x="2291" y="1311"/>
                </a:lnTo>
                <a:lnTo>
                  <a:pt x="2291" y="1282"/>
                </a:lnTo>
                <a:lnTo>
                  <a:pt x="2174" y="1282"/>
                </a:lnTo>
                <a:lnTo>
                  <a:pt x="2174" y="1258"/>
                </a:lnTo>
                <a:lnTo>
                  <a:pt x="1925" y="1258"/>
                </a:lnTo>
                <a:lnTo>
                  <a:pt x="1925" y="1231"/>
                </a:lnTo>
                <a:lnTo>
                  <a:pt x="1907" y="1231"/>
                </a:lnTo>
                <a:lnTo>
                  <a:pt x="1907" y="1210"/>
                </a:lnTo>
                <a:lnTo>
                  <a:pt x="1549" y="1210"/>
                </a:lnTo>
                <a:lnTo>
                  <a:pt x="1537" y="1167"/>
                </a:lnTo>
                <a:lnTo>
                  <a:pt x="1528" y="1138"/>
                </a:lnTo>
                <a:lnTo>
                  <a:pt x="1528" y="1111"/>
                </a:lnTo>
                <a:lnTo>
                  <a:pt x="1435" y="1111"/>
                </a:lnTo>
                <a:lnTo>
                  <a:pt x="1435" y="1092"/>
                </a:lnTo>
                <a:lnTo>
                  <a:pt x="1339" y="1092"/>
                </a:lnTo>
                <a:lnTo>
                  <a:pt x="1339" y="1074"/>
                </a:lnTo>
                <a:lnTo>
                  <a:pt x="1216" y="1074"/>
                </a:lnTo>
                <a:lnTo>
                  <a:pt x="1207" y="1057"/>
                </a:lnTo>
                <a:lnTo>
                  <a:pt x="1183" y="1057"/>
                </a:lnTo>
                <a:lnTo>
                  <a:pt x="1183" y="1036"/>
                </a:lnTo>
                <a:lnTo>
                  <a:pt x="1171" y="1033"/>
                </a:lnTo>
                <a:lnTo>
                  <a:pt x="1159" y="980"/>
                </a:lnTo>
                <a:lnTo>
                  <a:pt x="1129" y="916"/>
                </a:lnTo>
                <a:lnTo>
                  <a:pt x="1030" y="916"/>
                </a:lnTo>
                <a:lnTo>
                  <a:pt x="1030" y="897"/>
                </a:lnTo>
                <a:lnTo>
                  <a:pt x="808" y="897"/>
                </a:lnTo>
                <a:lnTo>
                  <a:pt x="799" y="879"/>
                </a:lnTo>
                <a:lnTo>
                  <a:pt x="793" y="852"/>
                </a:lnTo>
                <a:lnTo>
                  <a:pt x="781" y="828"/>
                </a:lnTo>
                <a:lnTo>
                  <a:pt x="781" y="798"/>
                </a:lnTo>
                <a:lnTo>
                  <a:pt x="769" y="793"/>
                </a:lnTo>
                <a:lnTo>
                  <a:pt x="769" y="734"/>
                </a:lnTo>
                <a:lnTo>
                  <a:pt x="763" y="729"/>
                </a:lnTo>
                <a:lnTo>
                  <a:pt x="763" y="670"/>
                </a:lnTo>
                <a:lnTo>
                  <a:pt x="757" y="662"/>
                </a:lnTo>
                <a:lnTo>
                  <a:pt x="757" y="619"/>
                </a:lnTo>
                <a:lnTo>
                  <a:pt x="739" y="619"/>
                </a:lnTo>
                <a:lnTo>
                  <a:pt x="727" y="590"/>
                </a:lnTo>
                <a:lnTo>
                  <a:pt x="697" y="590"/>
                </a:lnTo>
                <a:lnTo>
                  <a:pt x="691" y="571"/>
                </a:lnTo>
                <a:lnTo>
                  <a:pt x="586" y="571"/>
                </a:lnTo>
                <a:lnTo>
                  <a:pt x="586" y="558"/>
                </a:lnTo>
                <a:lnTo>
                  <a:pt x="538" y="558"/>
                </a:lnTo>
                <a:lnTo>
                  <a:pt x="538" y="545"/>
                </a:lnTo>
                <a:lnTo>
                  <a:pt x="442" y="545"/>
                </a:lnTo>
                <a:lnTo>
                  <a:pt x="442" y="529"/>
                </a:lnTo>
                <a:lnTo>
                  <a:pt x="426" y="529"/>
                </a:lnTo>
                <a:lnTo>
                  <a:pt x="420" y="483"/>
                </a:lnTo>
                <a:lnTo>
                  <a:pt x="411" y="475"/>
                </a:lnTo>
                <a:lnTo>
                  <a:pt x="411" y="454"/>
                </a:lnTo>
                <a:lnTo>
                  <a:pt x="405" y="446"/>
                </a:lnTo>
                <a:lnTo>
                  <a:pt x="405" y="427"/>
                </a:lnTo>
                <a:lnTo>
                  <a:pt x="399" y="419"/>
                </a:lnTo>
                <a:lnTo>
                  <a:pt x="393" y="331"/>
                </a:lnTo>
                <a:lnTo>
                  <a:pt x="387" y="222"/>
                </a:lnTo>
                <a:lnTo>
                  <a:pt x="384" y="213"/>
                </a:lnTo>
                <a:lnTo>
                  <a:pt x="384" y="139"/>
                </a:lnTo>
                <a:lnTo>
                  <a:pt x="369" y="109"/>
                </a:lnTo>
                <a:lnTo>
                  <a:pt x="342" y="93"/>
                </a:lnTo>
                <a:lnTo>
                  <a:pt x="285" y="93"/>
                </a:lnTo>
                <a:lnTo>
                  <a:pt x="228" y="40"/>
                </a:lnTo>
                <a:lnTo>
                  <a:pt x="198" y="40"/>
                </a:lnTo>
                <a:lnTo>
                  <a:pt x="198" y="27"/>
                </a:lnTo>
                <a:lnTo>
                  <a:pt x="165" y="27"/>
                </a:lnTo>
                <a:lnTo>
                  <a:pt x="165" y="13"/>
                </a:lnTo>
                <a:lnTo>
                  <a:pt x="111" y="13"/>
                </a:lnTo>
                <a:lnTo>
                  <a:pt x="111" y="0"/>
                </a:lnTo>
                <a:lnTo>
                  <a:pt x="0" y="0"/>
                </a:lnTo>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53" name="Line 49">
            <a:extLst>
              <a:ext uri="{FF2B5EF4-FFF2-40B4-BE49-F238E27FC236}">
                <a16:creationId xmlns:a16="http://schemas.microsoft.com/office/drawing/2014/main" id="{F07B9EC5-079D-B69E-3852-D842F92FF3A9}"/>
              </a:ext>
            </a:extLst>
          </p:cNvPr>
          <p:cNvSpPr>
            <a:spLocks noChangeShapeType="1"/>
          </p:cNvSpPr>
          <p:nvPr/>
        </p:nvSpPr>
        <p:spPr bwMode="auto">
          <a:xfrm>
            <a:off x="6200666" y="3600666"/>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54" name="Line 50">
            <a:extLst>
              <a:ext uri="{FF2B5EF4-FFF2-40B4-BE49-F238E27FC236}">
                <a16:creationId xmlns:a16="http://schemas.microsoft.com/office/drawing/2014/main" id="{5FE16F3C-7FBD-5D64-B0BF-4273B0388808}"/>
              </a:ext>
            </a:extLst>
          </p:cNvPr>
          <p:cNvSpPr>
            <a:spLocks noChangeShapeType="1"/>
          </p:cNvSpPr>
          <p:nvPr/>
        </p:nvSpPr>
        <p:spPr bwMode="auto">
          <a:xfrm>
            <a:off x="5867343" y="3600666"/>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55" name="Line 51">
            <a:extLst>
              <a:ext uri="{FF2B5EF4-FFF2-40B4-BE49-F238E27FC236}">
                <a16:creationId xmlns:a16="http://schemas.microsoft.com/office/drawing/2014/main" id="{1B970018-16EB-97B0-4CA4-D5345469DD3A}"/>
              </a:ext>
            </a:extLst>
          </p:cNvPr>
          <p:cNvSpPr>
            <a:spLocks noChangeShapeType="1"/>
          </p:cNvSpPr>
          <p:nvPr/>
        </p:nvSpPr>
        <p:spPr bwMode="auto">
          <a:xfrm>
            <a:off x="5665857" y="3548482"/>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56" name="Line 52">
            <a:extLst>
              <a:ext uri="{FF2B5EF4-FFF2-40B4-BE49-F238E27FC236}">
                <a16:creationId xmlns:a16="http://schemas.microsoft.com/office/drawing/2014/main" id="{3CF3503D-4D51-52D3-E676-E67DF92A034F}"/>
              </a:ext>
            </a:extLst>
          </p:cNvPr>
          <p:cNvSpPr>
            <a:spLocks noChangeShapeType="1"/>
          </p:cNvSpPr>
          <p:nvPr/>
        </p:nvSpPr>
        <p:spPr bwMode="auto">
          <a:xfrm>
            <a:off x="5643470" y="3548482"/>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57" name="Line 53">
            <a:extLst>
              <a:ext uri="{FF2B5EF4-FFF2-40B4-BE49-F238E27FC236}">
                <a16:creationId xmlns:a16="http://schemas.microsoft.com/office/drawing/2014/main" id="{DB3C15F7-2457-B4C0-F0B4-C57383E95B6F}"/>
              </a:ext>
            </a:extLst>
          </p:cNvPr>
          <p:cNvSpPr>
            <a:spLocks noChangeShapeType="1"/>
          </p:cNvSpPr>
          <p:nvPr/>
        </p:nvSpPr>
        <p:spPr bwMode="auto">
          <a:xfrm>
            <a:off x="5628545" y="3548482"/>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58" name="Line 54">
            <a:extLst>
              <a:ext uri="{FF2B5EF4-FFF2-40B4-BE49-F238E27FC236}">
                <a16:creationId xmlns:a16="http://schemas.microsoft.com/office/drawing/2014/main" id="{80274123-9AE3-1037-C9EC-12FC28E92B52}"/>
              </a:ext>
            </a:extLst>
          </p:cNvPr>
          <p:cNvSpPr>
            <a:spLocks noChangeShapeType="1"/>
          </p:cNvSpPr>
          <p:nvPr/>
        </p:nvSpPr>
        <p:spPr bwMode="auto">
          <a:xfrm flipH="1">
            <a:off x="5598695" y="3590229"/>
            <a:ext cx="93281"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59" name="Line 55">
            <a:extLst>
              <a:ext uri="{FF2B5EF4-FFF2-40B4-BE49-F238E27FC236}">
                <a16:creationId xmlns:a16="http://schemas.microsoft.com/office/drawing/2014/main" id="{3A4E51BB-A62E-8FB8-4AA4-8424FA26C718}"/>
              </a:ext>
            </a:extLst>
          </p:cNvPr>
          <p:cNvSpPr>
            <a:spLocks noChangeShapeType="1"/>
          </p:cNvSpPr>
          <p:nvPr/>
        </p:nvSpPr>
        <p:spPr bwMode="auto">
          <a:xfrm>
            <a:off x="5568845" y="3464989"/>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60" name="Line 56">
            <a:extLst>
              <a:ext uri="{FF2B5EF4-FFF2-40B4-BE49-F238E27FC236}">
                <a16:creationId xmlns:a16="http://schemas.microsoft.com/office/drawing/2014/main" id="{3E54B3B3-6053-2BBC-2B7A-991E5C5727F2}"/>
              </a:ext>
            </a:extLst>
          </p:cNvPr>
          <p:cNvSpPr>
            <a:spLocks noChangeShapeType="1"/>
          </p:cNvSpPr>
          <p:nvPr/>
        </p:nvSpPr>
        <p:spPr bwMode="auto">
          <a:xfrm>
            <a:off x="4934537" y="3377581"/>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61" name="Line 57">
            <a:extLst>
              <a:ext uri="{FF2B5EF4-FFF2-40B4-BE49-F238E27FC236}">
                <a16:creationId xmlns:a16="http://schemas.microsoft.com/office/drawing/2014/main" id="{D173497B-72BD-F81B-20DB-3B6F01198307}"/>
              </a:ext>
            </a:extLst>
          </p:cNvPr>
          <p:cNvSpPr>
            <a:spLocks noChangeShapeType="1"/>
          </p:cNvSpPr>
          <p:nvPr/>
        </p:nvSpPr>
        <p:spPr bwMode="auto">
          <a:xfrm>
            <a:off x="4893494" y="3377581"/>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62" name="Line 58">
            <a:extLst>
              <a:ext uri="{FF2B5EF4-FFF2-40B4-BE49-F238E27FC236}">
                <a16:creationId xmlns:a16="http://schemas.microsoft.com/office/drawing/2014/main" id="{1DC4CF64-A07A-0C74-659D-42909063793F}"/>
              </a:ext>
            </a:extLst>
          </p:cNvPr>
          <p:cNvSpPr>
            <a:spLocks noChangeShapeType="1"/>
          </p:cNvSpPr>
          <p:nvPr/>
        </p:nvSpPr>
        <p:spPr bwMode="auto">
          <a:xfrm>
            <a:off x="4837525" y="3343662"/>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63" name="Line 59">
            <a:extLst>
              <a:ext uri="{FF2B5EF4-FFF2-40B4-BE49-F238E27FC236}">
                <a16:creationId xmlns:a16="http://schemas.microsoft.com/office/drawing/2014/main" id="{7840A202-6A6B-6600-110C-3E26D4458CFB}"/>
              </a:ext>
            </a:extLst>
          </p:cNvPr>
          <p:cNvSpPr>
            <a:spLocks noChangeShapeType="1"/>
          </p:cNvSpPr>
          <p:nvPr/>
        </p:nvSpPr>
        <p:spPr bwMode="auto">
          <a:xfrm>
            <a:off x="4755438" y="3343662"/>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64" name="Line 60">
            <a:extLst>
              <a:ext uri="{FF2B5EF4-FFF2-40B4-BE49-F238E27FC236}">
                <a16:creationId xmlns:a16="http://schemas.microsoft.com/office/drawing/2014/main" id="{678B2DA5-230B-9B2D-598B-5ABC5391A1F2}"/>
              </a:ext>
            </a:extLst>
          </p:cNvPr>
          <p:cNvSpPr>
            <a:spLocks noChangeShapeType="1"/>
          </p:cNvSpPr>
          <p:nvPr/>
        </p:nvSpPr>
        <p:spPr bwMode="auto">
          <a:xfrm>
            <a:off x="4688276" y="3308439"/>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65" name="Line 61">
            <a:extLst>
              <a:ext uri="{FF2B5EF4-FFF2-40B4-BE49-F238E27FC236}">
                <a16:creationId xmlns:a16="http://schemas.microsoft.com/office/drawing/2014/main" id="{25EDDA8C-1986-C34C-D9C2-A0AD3EABF483}"/>
              </a:ext>
            </a:extLst>
          </p:cNvPr>
          <p:cNvSpPr>
            <a:spLocks noChangeShapeType="1"/>
          </p:cNvSpPr>
          <p:nvPr/>
        </p:nvSpPr>
        <p:spPr bwMode="auto">
          <a:xfrm>
            <a:off x="4680814" y="3308439"/>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66" name="Line 62">
            <a:extLst>
              <a:ext uri="{FF2B5EF4-FFF2-40B4-BE49-F238E27FC236}">
                <a16:creationId xmlns:a16="http://schemas.microsoft.com/office/drawing/2014/main" id="{6988461C-D3BE-76C7-5FD1-14F2D4193B72}"/>
              </a:ext>
            </a:extLst>
          </p:cNvPr>
          <p:cNvSpPr>
            <a:spLocks noChangeShapeType="1"/>
          </p:cNvSpPr>
          <p:nvPr/>
        </p:nvSpPr>
        <p:spPr bwMode="auto">
          <a:xfrm>
            <a:off x="4449478" y="3308439"/>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67" name="Line 63">
            <a:extLst>
              <a:ext uri="{FF2B5EF4-FFF2-40B4-BE49-F238E27FC236}">
                <a16:creationId xmlns:a16="http://schemas.microsoft.com/office/drawing/2014/main" id="{6D395AB4-40C9-B361-200C-A752BA17523D}"/>
              </a:ext>
            </a:extLst>
          </p:cNvPr>
          <p:cNvSpPr>
            <a:spLocks noChangeShapeType="1"/>
          </p:cNvSpPr>
          <p:nvPr/>
        </p:nvSpPr>
        <p:spPr bwMode="auto">
          <a:xfrm>
            <a:off x="4276598" y="3245818"/>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68" name="Line 64">
            <a:extLst>
              <a:ext uri="{FF2B5EF4-FFF2-40B4-BE49-F238E27FC236}">
                <a16:creationId xmlns:a16="http://schemas.microsoft.com/office/drawing/2014/main" id="{28D3EB12-E0BB-5B8C-166C-506D526ECCED}"/>
              </a:ext>
            </a:extLst>
          </p:cNvPr>
          <p:cNvSpPr>
            <a:spLocks noChangeShapeType="1"/>
          </p:cNvSpPr>
          <p:nvPr/>
        </p:nvSpPr>
        <p:spPr bwMode="auto">
          <a:xfrm>
            <a:off x="4194511" y="3245818"/>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69" name="Line 65">
            <a:extLst>
              <a:ext uri="{FF2B5EF4-FFF2-40B4-BE49-F238E27FC236}">
                <a16:creationId xmlns:a16="http://schemas.microsoft.com/office/drawing/2014/main" id="{11C7C0B3-8D61-63FD-A080-0AB8890E4F89}"/>
              </a:ext>
            </a:extLst>
          </p:cNvPr>
          <p:cNvSpPr>
            <a:spLocks noChangeShapeType="1"/>
          </p:cNvSpPr>
          <p:nvPr/>
        </p:nvSpPr>
        <p:spPr bwMode="auto">
          <a:xfrm>
            <a:off x="4097499" y="3245818"/>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70" name="Line 66">
            <a:extLst>
              <a:ext uri="{FF2B5EF4-FFF2-40B4-BE49-F238E27FC236}">
                <a16:creationId xmlns:a16="http://schemas.microsoft.com/office/drawing/2014/main" id="{EB7EB4F7-1D86-CE0D-B799-FD88253C8855}"/>
              </a:ext>
            </a:extLst>
          </p:cNvPr>
          <p:cNvSpPr>
            <a:spLocks noChangeShapeType="1"/>
          </p:cNvSpPr>
          <p:nvPr/>
        </p:nvSpPr>
        <p:spPr bwMode="auto">
          <a:xfrm>
            <a:off x="4026606" y="3245818"/>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71" name="Line 67">
            <a:extLst>
              <a:ext uri="{FF2B5EF4-FFF2-40B4-BE49-F238E27FC236}">
                <a16:creationId xmlns:a16="http://schemas.microsoft.com/office/drawing/2014/main" id="{24E7F328-CCF0-F470-A595-398A23E973F2}"/>
              </a:ext>
            </a:extLst>
          </p:cNvPr>
          <p:cNvSpPr>
            <a:spLocks noChangeShapeType="1"/>
          </p:cNvSpPr>
          <p:nvPr/>
        </p:nvSpPr>
        <p:spPr bwMode="auto">
          <a:xfrm>
            <a:off x="3959444" y="3245818"/>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72" name="Line 68">
            <a:extLst>
              <a:ext uri="{FF2B5EF4-FFF2-40B4-BE49-F238E27FC236}">
                <a16:creationId xmlns:a16="http://schemas.microsoft.com/office/drawing/2014/main" id="{A1820143-6A4C-F809-EA91-CFEB7144BF40}"/>
              </a:ext>
            </a:extLst>
          </p:cNvPr>
          <p:cNvSpPr>
            <a:spLocks noChangeShapeType="1"/>
          </p:cNvSpPr>
          <p:nvPr/>
        </p:nvSpPr>
        <p:spPr bwMode="auto">
          <a:xfrm flipH="1">
            <a:off x="3925863" y="3287565"/>
            <a:ext cx="63431"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73" name="Line 69">
            <a:extLst>
              <a:ext uri="{FF2B5EF4-FFF2-40B4-BE49-F238E27FC236}">
                <a16:creationId xmlns:a16="http://schemas.microsoft.com/office/drawing/2014/main" id="{E5E660B0-E1AD-E4A0-C064-242029F37C5D}"/>
              </a:ext>
            </a:extLst>
          </p:cNvPr>
          <p:cNvSpPr>
            <a:spLocks noChangeShapeType="1"/>
          </p:cNvSpPr>
          <p:nvPr/>
        </p:nvSpPr>
        <p:spPr bwMode="auto">
          <a:xfrm>
            <a:off x="3474384" y="2949677"/>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74" name="Line 70">
            <a:extLst>
              <a:ext uri="{FF2B5EF4-FFF2-40B4-BE49-F238E27FC236}">
                <a16:creationId xmlns:a16="http://schemas.microsoft.com/office/drawing/2014/main" id="{D5DA2F77-73B8-6C58-FF03-52D97A22F241}"/>
              </a:ext>
            </a:extLst>
          </p:cNvPr>
          <p:cNvSpPr>
            <a:spLocks noChangeShapeType="1"/>
          </p:cNvSpPr>
          <p:nvPr/>
        </p:nvSpPr>
        <p:spPr bwMode="auto">
          <a:xfrm>
            <a:off x="3078875" y="2838787"/>
            <a:ext cx="0" cy="86103"/>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75" name="Line 71">
            <a:extLst>
              <a:ext uri="{FF2B5EF4-FFF2-40B4-BE49-F238E27FC236}">
                <a16:creationId xmlns:a16="http://schemas.microsoft.com/office/drawing/2014/main" id="{98D6DBBA-B1DB-F336-8191-C8E151696BCB}"/>
              </a:ext>
            </a:extLst>
          </p:cNvPr>
          <p:cNvSpPr>
            <a:spLocks noChangeShapeType="1"/>
          </p:cNvSpPr>
          <p:nvPr/>
        </p:nvSpPr>
        <p:spPr bwMode="auto">
          <a:xfrm>
            <a:off x="3045294" y="2838787"/>
            <a:ext cx="0" cy="86103"/>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76" name="Line 72">
            <a:extLst>
              <a:ext uri="{FF2B5EF4-FFF2-40B4-BE49-F238E27FC236}">
                <a16:creationId xmlns:a16="http://schemas.microsoft.com/office/drawing/2014/main" id="{C8A5516B-D218-42A4-9341-D15F30B0DF66}"/>
              </a:ext>
            </a:extLst>
          </p:cNvPr>
          <p:cNvSpPr>
            <a:spLocks noChangeShapeType="1"/>
          </p:cNvSpPr>
          <p:nvPr/>
        </p:nvSpPr>
        <p:spPr bwMode="auto">
          <a:xfrm>
            <a:off x="3750495" y="3091877"/>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77" name="Line 73">
            <a:extLst>
              <a:ext uri="{FF2B5EF4-FFF2-40B4-BE49-F238E27FC236}">
                <a16:creationId xmlns:a16="http://schemas.microsoft.com/office/drawing/2014/main" id="{B29907C5-5BC8-D2CB-AF01-D3ED792DA376}"/>
              </a:ext>
            </a:extLst>
          </p:cNvPr>
          <p:cNvSpPr>
            <a:spLocks noChangeShapeType="1"/>
          </p:cNvSpPr>
          <p:nvPr/>
        </p:nvSpPr>
        <p:spPr bwMode="auto">
          <a:xfrm flipH="1">
            <a:off x="3444535" y="2991423"/>
            <a:ext cx="5970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78" name="Line 74">
            <a:extLst>
              <a:ext uri="{FF2B5EF4-FFF2-40B4-BE49-F238E27FC236}">
                <a16:creationId xmlns:a16="http://schemas.microsoft.com/office/drawing/2014/main" id="{B0B3EAC9-29A5-6125-9814-AE3D90BFB27A}"/>
              </a:ext>
            </a:extLst>
          </p:cNvPr>
          <p:cNvSpPr>
            <a:spLocks noChangeShapeType="1"/>
          </p:cNvSpPr>
          <p:nvPr/>
        </p:nvSpPr>
        <p:spPr bwMode="auto">
          <a:xfrm>
            <a:off x="3026637" y="2813999"/>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79" name="Line 75">
            <a:extLst>
              <a:ext uri="{FF2B5EF4-FFF2-40B4-BE49-F238E27FC236}">
                <a16:creationId xmlns:a16="http://schemas.microsoft.com/office/drawing/2014/main" id="{1FFD9918-2081-7FBC-50CD-65066BA2E4F4}"/>
              </a:ext>
            </a:extLst>
          </p:cNvPr>
          <p:cNvSpPr>
            <a:spLocks noChangeShapeType="1"/>
          </p:cNvSpPr>
          <p:nvPr/>
        </p:nvSpPr>
        <p:spPr bwMode="auto">
          <a:xfrm flipH="1">
            <a:off x="2996788" y="2859660"/>
            <a:ext cx="5970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80" name="Line 76">
            <a:extLst>
              <a:ext uri="{FF2B5EF4-FFF2-40B4-BE49-F238E27FC236}">
                <a16:creationId xmlns:a16="http://schemas.microsoft.com/office/drawing/2014/main" id="{822FC143-13C5-C197-992E-F03DA6C93B4B}"/>
              </a:ext>
            </a:extLst>
          </p:cNvPr>
          <p:cNvSpPr>
            <a:spLocks noChangeShapeType="1"/>
          </p:cNvSpPr>
          <p:nvPr/>
        </p:nvSpPr>
        <p:spPr bwMode="auto">
          <a:xfrm>
            <a:off x="2993057" y="2701804"/>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81" name="Line 77">
            <a:extLst>
              <a:ext uri="{FF2B5EF4-FFF2-40B4-BE49-F238E27FC236}">
                <a16:creationId xmlns:a16="http://schemas.microsoft.com/office/drawing/2014/main" id="{CAE8AF16-7973-51C1-23FF-B273470F5C88}"/>
              </a:ext>
            </a:extLst>
          </p:cNvPr>
          <p:cNvSpPr>
            <a:spLocks noChangeShapeType="1"/>
          </p:cNvSpPr>
          <p:nvPr/>
        </p:nvSpPr>
        <p:spPr bwMode="auto">
          <a:xfrm flipH="1">
            <a:off x="2963207" y="2747466"/>
            <a:ext cx="5970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82" name="Line 78">
            <a:extLst>
              <a:ext uri="{FF2B5EF4-FFF2-40B4-BE49-F238E27FC236}">
                <a16:creationId xmlns:a16="http://schemas.microsoft.com/office/drawing/2014/main" id="{08432FA6-F482-FE40-7895-3EB9B26F6AEF}"/>
              </a:ext>
            </a:extLst>
          </p:cNvPr>
          <p:cNvSpPr>
            <a:spLocks noChangeShapeType="1"/>
          </p:cNvSpPr>
          <p:nvPr/>
        </p:nvSpPr>
        <p:spPr bwMode="auto">
          <a:xfrm>
            <a:off x="2985594" y="2622225"/>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83" name="Line 79">
            <a:extLst>
              <a:ext uri="{FF2B5EF4-FFF2-40B4-BE49-F238E27FC236}">
                <a16:creationId xmlns:a16="http://schemas.microsoft.com/office/drawing/2014/main" id="{14DC00D2-FDF9-C152-FD40-CDF3A36F172F}"/>
              </a:ext>
            </a:extLst>
          </p:cNvPr>
          <p:cNvSpPr>
            <a:spLocks noChangeShapeType="1"/>
          </p:cNvSpPr>
          <p:nvPr/>
        </p:nvSpPr>
        <p:spPr bwMode="auto">
          <a:xfrm flipH="1">
            <a:off x="2955745" y="2663971"/>
            <a:ext cx="5970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84" name="Line 80">
            <a:extLst>
              <a:ext uri="{FF2B5EF4-FFF2-40B4-BE49-F238E27FC236}">
                <a16:creationId xmlns:a16="http://schemas.microsoft.com/office/drawing/2014/main" id="{5EBA98D0-20AA-DA7E-5078-15B2DD035950}"/>
              </a:ext>
            </a:extLst>
          </p:cNvPr>
          <p:cNvSpPr>
            <a:spLocks noChangeShapeType="1"/>
          </p:cNvSpPr>
          <p:nvPr/>
        </p:nvSpPr>
        <p:spPr bwMode="auto">
          <a:xfrm>
            <a:off x="2966938" y="2476111"/>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85" name="Line 81">
            <a:extLst>
              <a:ext uri="{FF2B5EF4-FFF2-40B4-BE49-F238E27FC236}">
                <a16:creationId xmlns:a16="http://schemas.microsoft.com/office/drawing/2014/main" id="{4F3224A4-77AE-4C7F-6CF1-7C67A2C4500E}"/>
              </a:ext>
            </a:extLst>
          </p:cNvPr>
          <p:cNvSpPr>
            <a:spLocks noChangeShapeType="1"/>
          </p:cNvSpPr>
          <p:nvPr/>
        </p:nvSpPr>
        <p:spPr bwMode="auto">
          <a:xfrm>
            <a:off x="2795301" y="2416100"/>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86" name="Line 82">
            <a:extLst>
              <a:ext uri="{FF2B5EF4-FFF2-40B4-BE49-F238E27FC236}">
                <a16:creationId xmlns:a16="http://schemas.microsoft.com/office/drawing/2014/main" id="{141FD040-608A-3FED-778A-46B1944CA5A1}"/>
              </a:ext>
            </a:extLst>
          </p:cNvPr>
          <p:cNvSpPr>
            <a:spLocks noChangeShapeType="1"/>
          </p:cNvSpPr>
          <p:nvPr/>
        </p:nvSpPr>
        <p:spPr bwMode="auto">
          <a:xfrm>
            <a:off x="2660977" y="2378266"/>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87" name="Line 83">
            <a:extLst>
              <a:ext uri="{FF2B5EF4-FFF2-40B4-BE49-F238E27FC236}">
                <a16:creationId xmlns:a16="http://schemas.microsoft.com/office/drawing/2014/main" id="{EA54BF6C-350F-6DF7-5516-AA23FFDDD3EC}"/>
              </a:ext>
            </a:extLst>
          </p:cNvPr>
          <p:cNvSpPr>
            <a:spLocks noChangeShapeType="1"/>
          </p:cNvSpPr>
          <p:nvPr/>
        </p:nvSpPr>
        <p:spPr bwMode="auto">
          <a:xfrm flipH="1">
            <a:off x="2937088" y="2517858"/>
            <a:ext cx="63431"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88" name="Line 84">
            <a:extLst>
              <a:ext uri="{FF2B5EF4-FFF2-40B4-BE49-F238E27FC236}">
                <a16:creationId xmlns:a16="http://schemas.microsoft.com/office/drawing/2014/main" id="{3B7A81D2-E232-3DDA-C7F6-312F50498704}"/>
              </a:ext>
            </a:extLst>
          </p:cNvPr>
          <p:cNvSpPr>
            <a:spLocks noChangeShapeType="1"/>
          </p:cNvSpPr>
          <p:nvPr/>
        </p:nvSpPr>
        <p:spPr bwMode="auto">
          <a:xfrm>
            <a:off x="2562722" y="2353480"/>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89" name="Line 85">
            <a:extLst>
              <a:ext uri="{FF2B5EF4-FFF2-40B4-BE49-F238E27FC236}">
                <a16:creationId xmlns:a16="http://schemas.microsoft.com/office/drawing/2014/main" id="{1B2E9E2B-9E4A-7E2E-C796-53FD66BEF244}"/>
              </a:ext>
            </a:extLst>
          </p:cNvPr>
          <p:cNvSpPr>
            <a:spLocks noChangeShapeType="1"/>
          </p:cNvSpPr>
          <p:nvPr/>
        </p:nvSpPr>
        <p:spPr bwMode="auto">
          <a:xfrm flipH="1">
            <a:off x="2529141" y="2399140"/>
            <a:ext cx="6467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90" name="Line 86">
            <a:extLst>
              <a:ext uri="{FF2B5EF4-FFF2-40B4-BE49-F238E27FC236}">
                <a16:creationId xmlns:a16="http://schemas.microsoft.com/office/drawing/2014/main" id="{9A7B0A6B-F7E0-4B83-B69C-326730EF4B14}"/>
              </a:ext>
            </a:extLst>
          </p:cNvPr>
          <p:cNvSpPr>
            <a:spLocks noChangeShapeType="1"/>
          </p:cNvSpPr>
          <p:nvPr/>
        </p:nvSpPr>
        <p:spPr bwMode="auto">
          <a:xfrm>
            <a:off x="2547797" y="2294773"/>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91" name="Line 87">
            <a:extLst>
              <a:ext uri="{FF2B5EF4-FFF2-40B4-BE49-F238E27FC236}">
                <a16:creationId xmlns:a16="http://schemas.microsoft.com/office/drawing/2014/main" id="{5F2EF18A-8330-8D1E-40F6-E97647F2B268}"/>
              </a:ext>
            </a:extLst>
          </p:cNvPr>
          <p:cNvSpPr>
            <a:spLocks noChangeShapeType="1"/>
          </p:cNvSpPr>
          <p:nvPr/>
        </p:nvSpPr>
        <p:spPr bwMode="auto">
          <a:xfrm flipH="1">
            <a:off x="2514216" y="2340434"/>
            <a:ext cx="6467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92" name="Line 88">
            <a:extLst>
              <a:ext uri="{FF2B5EF4-FFF2-40B4-BE49-F238E27FC236}">
                <a16:creationId xmlns:a16="http://schemas.microsoft.com/office/drawing/2014/main" id="{0CA39778-75EC-D3FE-2A94-731866EB042A}"/>
              </a:ext>
            </a:extLst>
          </p:cNvPr>
          <p:cNvSpPr>
            <a:spLocks noChangeShapeType="1"/>
          </p:cNvSpPr>
          <p:nvPr/>
        </p:nvSpPr>
        <p:spPr bwMode="auto">
          <a:xfrm>
            <a:off x="2529141" y="2221716"/>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93" name="Line 89">
            <a:extLst>
              <a:ext uri="{FF2B5EF4-FFF2-40B4-BE49-F238E27FC236}">
                <a16:creationId xmlns:a16="http://schemas.microsoft.com/office/drawing/2014/main" id="{1EA89F82-F810-AB3F-9288-8BBB12F0AA78}"/>
              </a:ext>
            </a:extLst>
          </p:cNvPr>
          <p:cNvSpPr>
            <a:spLocks noChangeShapeType="1"/>
          </p:cNvSpPr>
          <p:nvPr/>
        </p:nvSpPr>
        <p:spPr bwMode="auto">
          <a:xfrm flipH="1">
            <a:off x="2499291" y="2263463"/>
            <a:ext cx="5970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94" name="Line 90">
            <a:extLst>
              <a:ext uri="{FF2B5EF4-FFF2-40B4-BE49-F238E27FC236}">
                <a16:creationId xmlns:a16="http://schemas.microsoft.com/office/drawing/2014/main" id="{78FC1B04-C6A7-CE78-EC7E-3863EE8B0C6D}"/>
              </a:ext>
            </a:extLst>
          </p:cNvPr>
          <p:cNvSpPr>
            <a:spLocks noChangeShapeType="1"/>
          </p:cNvSpPr>
          <p:nvPr/>
        </p:nvSpPr>
        <p:spPr bwMode="auto">
          <a:xfrm>
            <a:off x="2521678" y="2102999"/>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95" name="Line 91">
            <a:extLst>
              <a:ext uri="{FF2B5EF4-FFF2-40B4-BE49-F238E27FC236}">
                <a16:creationId xmlns:a16="http://schemas.microsoft.com/office/drawing/2014/main" id="{785531EF-CECF-808E-285C-302BF18A3A5B}"/>
              </a:ext>
            </a:extLst>
          </p:cNvPr>
          <p:cNvSpPr>
            <a:spLocks noChangeShapeType="1"/>
          </p:cNvSpPr>
          <p:nvPr/>
        </p:nvSpPr>
        <p:spPr bwMode="auto">
          <a:xfrm flipH="1">
            <a:off x="2491829" y="2148659"/>
            <a:ext cx="5970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96" name="Line 92">
            <a:extLst>
              <a:ext uri="{FF2B5EF4-FFF2-40B4-BE49-F238E27FC236}">
                <a16:creationId xmlns:a16="http://schemas.microsoft.com/office/drawing/2014/main" id="{8F244438-DE24-7B1E-0A17-8407741F17C1}"/>
              </a:ext>
            </a:extLst>
          </p:cNvPr>
          <p:cNvSpPr>
            <a:spLocks noChangeShapeType="1"/>
          </p:cNvSpPr>
          <p:nvPr/>
        </p:nvSpPr>
        <p:spPr bwMode="auto">
          <a:xfrm>
            <a:off x="2510485" y="1952971"/>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97" name="Line 93">
            <a:extLst>
              <a:ext uri="{FF2B5EF4-FFF2-40B4-BE49-F238E27FC236}">
                <a16:creationId xmlns:a16="http://schemas.microsoft.com/office/drawing/2014/main" id="{6660EFDB-0155-8355-1AB1-6E3A0D5DE8E7}"/>
              </a:ext>
            </a:extLst>
          </p:cNvPr>
          <p:cNvSpPr>
            <a:spLocks noChangeShapeType="1"/>
          </p:cNvSpPr>
          <p:nvPr/>
        </p:nvSpPr>
        <p:spPr bwMode="auto">
          <a:xfrm flipH="1">
            <a:off x="2480635" y="1998632"/>
            <a:ext cx="63431"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98" name="Line 94">
            <a:extLst>
              <a:ext uri="{FF2B5EF4-FFF2-40B4-BE49-F238E27FC236}">
                <a16:creationId xmlns:a16="http://schemas.microsoft.com/office/drawing/2014/main" id="{572763E8-F223-7AED-715A-17253094B5C0}"/>
              </a:ext>
            </a:extLst>
          </p:cNvPr>
          <p:cNvSpPr>
            <a:spLocks noChangeShapeType="1"/>
          </p:cNvSpPr>
          <p:nvPr/>
        </p:nvSpPr>
        <p:spPr bwMode="auto">
          <a:xfrm>
            <a:off x="2506753" y="1844691"/>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99" name="Line 95">
            <a:extLst>
              <a:ext uri="{FF2B5EF4-FFF2-40B4-BE49-F238E27FC236}">
                <a16:creationId xmlns:a16="http://schemas.microsoft.com/office/drawing/2014/main" id="{8D6B9463-1FE8-957B-8FA9-B8877EF52A91}"/>
              </a:ext>
            </a:extLst>
          </p:cNvPr>
          <p:cNvSpPr>
            <a:spLocks noChangeShapeType="1"/>
          </p:cNvSpPr>
          <p:nvPr/>
        </p:nvSpPr>
        <p:spPr bwMode="auto">
          <a:xfrm flipH="1">
            <a:off x="2476904" y="1890350"/>
            <a:ext cx="5970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00" name="Line 96">
            <a:extLst>
              <a:ext uri="{FF2B5EF4-FFF2-40B4-BE49-F238E27FC236}">
                <a16:creationId xmlns:a16="http://schemas.microsoft.com/office/drawing/2014/main" id="{AAA489A5-D0E1-B841-7261-D1C6077858A8}"/>
              </a:ext>
            </a:extLst>
          </p:cNvPr>
          <p:cNvSpPr>
            <a:spLocks noChangeShapeType="1"/>
          </p:cNvSpPr>
          <p:nvPr/>
        </p:nvSpPr>
        <p:spPr bwMode="auto">
          <a:xfrm>
            <a:off x="2465710" y="1802943"/>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01" name="Line 97">
            <a:extLst>
              <a:ext uri="{FF2B5EF4-FFF2-40B4-BE49-F238E27FC236}">
                <a16:creationId xmlns:a16="http://schemas.microsoft.com/office/drawing/2014/main" id="{91240338-0C3D-80D2-6079-DE59A80768AD}"/>
              </a:ext>
            </a:extLst>
          </p:cNvPr>
          <p:cNvSpPr>
            <a:spLocks noChangeShapeType="1"/>
          </p:cNvSpPr>
          <p:nvPr/>
        </p:nvSpPr>
        <p:spPr bwMode="auto">
          <a:xfrm flipH="1">
            <a:off x="2435861" y="1848604"/>
            <a:ext cx="63431"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02" name="Line 98">
            <a:extLst>
              <a:ext uri="{FF2B5EF4-FFF2-40B4-BE49-F238E27FC236}">
                <a16:creationId xmlns:a16="http://schemas.microsoft.com/office/drawing/2014/main" id="{4C693CC9-9E19-85F7-B1B6-0B64A0D35F9B}"/>
              </a:ext>
            </a:extLst>
          </p:cNvPr>
          <p:cNvSpPr>
            <a:spLocks noChangeShapeType="1"/>
          </p:cNvSpPr>
          <p:nvPr/>
        </p:nvSpPr>
        <p:spPr bwMode="auto">
          <a:xfrm>
            <a:off x="2461979" y="1792507"/>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03" name="Line 99">
            <a:extLst>
              <a:ext uri="{FF2B5EF4-FFF2-40B4-BE49-F238E27FC236}">
                <a16:creationId xmlns:a16="http://schemas.microsoft.com/office/drawing/2014/main" id="{805D9B3F-AF2E-DE2A-E4D2-289CDAADDF9D}"/>
              </a:ext>
            </a:extLst>
          </p:cNvPr>
          <p:cNvSpPr>
            <a:spLocks noChangeShapeType="1"/>
          </p:cNvSpPr>
          <p:nvPr/>
        </p:nvSpPr>
        <p:spPr bwMode="auto">
          <a:xfrm flipH="1">
            <a:off x="2432129" y="1834254"/>
            <a:ext cx="5970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04" name="Line 100">
            <a:extLst>
              <a:ext uri="{FF2B5EF4-FFF2-40B4-BE49-F238E27FC236}">
                <a16:creationId xmlns:a16="http://schemas.microsoft.com/office/drawing/2014/main" id="{47275B48-6705-5A5E-FDC8-B43F3C57DABF}"/>
              </a:ext>
            </a:extLst>
          </p:cNvPr>
          <p:cNvSpPr>
            <a:spLocks noChangeShapeType="1"/>
          </p:cNvSpPr>
          <p:nvPr/>
        </p:nvSpPr>
        <p:spPr bwMode="auto">
          <a:xfrm>
            <a:off x="2279149" y="1719450"/>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05" name="Line 101">
            <a:extLst>
              <a:ext uri="{FF2B5EF4-FFF2-40B4-BE49-F238E27FC236}">
                <a16:creationId xmlns:a16="http://schemas.microsoft.com/office/drawing/2014/main" id="{B7554A7D-4EAF-8A64-04E2-EC6960CA06C8}"/>
              </a:ext>
            </a:extLst>
          </p:cNvPr>
          <p:cNvSpPr>
            <a:spLocks noChangeShapeType="1"/>
          </p:cNvSpPr>
          <p:nvPr/>
        </p:nvSpPr>
        <p:spPr bwMode="auto">
          <a:xfrm flipH="1">
            <a:off x="2245568" y="1765110"/>
            <a:ext cx="63431"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06" name="Line 102">
            <a:extLst>
              <a:ext uri="{FF2B5EF4-FFF2-40B4-BE49-F238E27FC236}">
                <a16:creationId xmlns:a16="http://schemas.microsoft.com/office/drawing/2014/main" id="{B293C494-56BA-3EFF-B695-679CCD5580D5}"/>
              </a:ext>
            </a:extLst>
          </p:cNvPr>
          <p:cNvSpPr>
            <a:spLocks noChangeShapeType="1"/>
          </p:cNvSpPr>
          <p:nvPr/>
        </p:nvSpPr>
        <p:spPr bwMode="auto">
          <a:xfrm>
            <a:off x="2264224" y="1702489"/>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07" name="Line 103">
            <a:extLst>
              <a:ext uri="{FF2B5EF4-FFF2-40B4-BE49-F238E27FC236}">
                <a16:creationId xmlns:a16="http://schemas.microsoft.com/office/drawing/2014/main" id="{B5690661-7BEE-2337-B07F-97BEC98A1990}"/>
              </a:ext>
            </a:extLst>
          </p:cNvPr>
          <p:cNvSpPr>
            <a:spLocks noChangeShapeType="1"/>
          </p:cNvSpPr>
          <p:nvPr/>
        </p:nvSpPr>
        <p:spPr bwMode="auto">
          <a:xfrm flipH="1">
            <a:off x="2234374" y="1748151"/>
            <a:ext cx="5970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08" name="Line 104">
            <a:extLst>
              <a:ext uri="{FF2B5EF4-FFF2-40B4-BE49-F238E27FC236}">
                <a16:creationId xmlns:a16="http://schemas.microsoft.com/office/drawing/2014/main" id="{63BD5025-0ED0-5D35-03FB-48806F5EF589}"/>
              </a:ext>
            </a:extLst>
          </p:cNvPr>
          <p:cNvSpPr>
            <a:spLocks noChangeShapeType="1"/>
          </p:cNvSpPr>
          <p:nvPr/>
        </p:nvSpPr>
        <p:spPr bwMode="auto">
          <a:xfrm>
            <a:off x="2040351" y="1667266"/>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09" name="Line 105">
            <a:extLst>
              <a:ext uri="{FF2B5EF4-FFF2-40B4-BE49-F238E27FC236}">
                <a16:creationId xmlns:a16="http://schemas.microsoft.com/office/drawing/2014/main" id="{3E6D4633-E91E-A67E-3CA9-DEF8A3A1485C}"/>
              </a:ext>
            </a:extLst>
          </p:cNvPr>
          <p:cNvSpPr>
            <a:spLocks noChangeShapeType="1"/>
          </p:cNvSpPr>
          <p:nvPr/>
        </p:nvSpPr>
        <p:spPr bwMode="auto">
          <a:xfrm flipH="1">
            <a:off x="2010501" y="1709013"/>
            <a:ext cx="5970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10" name="Line 106">
            <a:extLst>
              <a:ext uri="{FF2B5EF4-FFF2-40B4-BE49-F238E27FC236}">
                <a16:creationId xmlns:a16="http://schemas.microsoft.com/office/drawing/2014/main" id="{6C5C4DFD-A4B2-36CF-858F-DBC21200393B}"/>
              </a:ext>
            </a:extLst>
          </p:cNvPr>
          <p:cNvSpPr>
            <a:spLocks noChangeShapeType="1"/>
          </p:cNvSpPr>
          <p:nvPr/>
        </p:nvSpPr>
        <p:spPr bwMode="auto">
          <a:xfrm>
            <a:off x="3481847" y="2995337"/>
            <a:ext cx="0" cy="86103"/>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11" name="Line 107">
            <a:extLst>
              <a:ext uri="{FF2B5EF4-FFF2-40B4-BE49-F238E27FC236}">
                <a16:creationId xmlns:a16="http://schemas.microsoft.com/office/drawing/2014/main" id="{2E8BFB31-9092-9CC6-9BB6-28822D70B09D}"/>
              </a:ext>
            </a:extLst>
          </p:cNvPr>
          <p:cNvSpPr>
            <a:spLocks noChangeShapeType="1"/>
          </p:cNvSpPr>
          <p:nvPr/>
        </p:nvSpPr>
        <p:spPr bwMode="auto">
          <a:xfrm flipH="1">
            <a:off x="3448266" y="3039693"/>
            <a:ext cx="63431"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12" name="Line 108">
            <a:extLst>
              <a:ext uri="{FF2B5EF4-FFF2-40B4-BE49-F238E27FC236}">
                <a16:creationId xmlns:a16="http://schemas.microsoft.com/office/drawing/2014/main" id="{A3427C72-A4A0-E7C2-D98B-1B69F9CCDD62}"/>
              </a:ext>
            </a:extLst>
          </p:cNvPr>
          <p:cNvSpPr>
            <a:spLocks noChangeShapeType="1"/>
          </p:cNvSpPr>
          <p:nvPr/>
        </p:nvSpPr>
        <p:spPr bwMode="auto">
          <a:xfrm>
            <a:off x="3500503" y="3016210"/>
            <a:ext cx="0" cy="86103"/>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13" name="Line 109">
            <a:extLst>
              <a:ext uri="{FF2B5EF4-FFF2-40B4-BE49-F238E27FC236}">
                <a16:creationId xmlns:a16="http://schemas.microsoft.com/office/drawing/2014/main" id="{D33E8198-C966-E6FD-6D87-E2C11DC550D2}"/>
              </a:ext>
            </a:extLst>
          </p:cNvPr>
          <p:cNvSpPr>
            <a:spLocks noChangeShapeType="1"/>
          </p:cNvSpPr>
          <p:nvPr/>
        </p:nvSpPr>
        <p:spPr bwMode="auto">
          <a:xfrm flipH="1">
            <a:off x="3470654" y="3060566"/>
            <a:ext cx="5970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14" name="Line 110">
            <a:extLst>
              <a:ext uri="{FF2B5EF4-FFF2-40B4-BE49-F238E27FC236}">
                <a16:creationId xmlns:a16="http://schemas.microsoft.com/office/drawing/2014/main" id="{6434AB0C-9726-418C-4FE1-3065A6B0F0AE}"/>
              </a:ext>
            </a:extLst>
          </p:cNvPr>
          <p:cNvSpPr>
            <a:spLocks noChangeShapeType="1"/>
          </p:cNvSpPr>
          <p:nvPr/>
        </p:nvSpPr>
        <p:spPr bwMode="auto">
          <a:xfrm flipH="1">
            <a:off x="4400972" y="3354098"/>
            <a:ext cx="5970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15" name="Line 111">
            <a:extLst>
              <a:ext uri="{FF2B5EF4-FFF2-40B4-BE49-F238E27FC236}">
                <a16:creationId xmlns:a16="http://schemas.microsoft.com/office/drawing/2014/main" id="{9E1FE1ED-EBB5-0355-84B8-7D55995E7E26}"/>
              </a:ext>
            </a:extLst>
          </p:cNvPr>
          <p:cNvSpPr>
            <a:spLocks noChangeShapeType="1"/>
          </p:cNvSpPr>
          <p:nvPr/>
        </p:nvSpPr>
        <p:spPr bwMode="auto">
          <a:xfrm>
            <a:off x="4430822" y="3308439"/>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16" name="Line 112">
            <a:extLst>
              <a:ext uri="{FF2B5EF4-FFF2-40B4-BE49-F238E27FC236}">
                <a16:creationId xmlns:a16="http://schemas.microsoft.com/office/drawing/2014/main" id="{076F2E25-30CE-18B4-D7D6-6B8C63222D48}"/>
              </a:ext>
            </a:extLst>
          </p:cNvPr>
          <p:cNvSpPr>
            <a:spLocks noChangeShapeType="1"/>
          </p:cNvSpPr>
          <p:nvPr/>
        </p:nvSpPr>
        <p:spPr bwMode="auto">
          <a:xfrm flipH="1">
            <a:off x="4382316" y="3318875"/>
            <a:ext cx="63431"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17" name="Line 113">
            <a:extLst>
              <a:ext uri="{FF2B5EF4-FFF2-40B4-BE49-F238E27FC236}">
                <a16:creationId xmlns:a16="http://schemas.microsoft.com/office/drawing/2014/main" id="{48754EC5-26DE-B031-27E4-A2E0394880B9}"/>
              </a:ext>
            </a:extLst>
          </p:cNvPr>
          <p:cNvSpPr>
            <a:spLocks noChangeShapeType="1"/>
          </p:cNvSpPr>
          <p:nvPr/>
        </p:nvSpPr>
        <p:spPr bwMode="auto">
          <a:xfrm>
            <a:off x="4412166" y="3273214"/>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18" name="Line 114">
            <a:extLst>
              <a:ext uri="{FF2B5EF4-FFF2-40B4-BE49-F238E27FC236}">
                <a16:creationId xmlns:a16="http://schemas.microsoft.com/office/drawing/2014/main" id="{7049FB98-EFCC-5EA2-0D55-03C66FBE0200}"/>
              </a:ext>
            </a:extLst>
          </p:cNvPr>
          <p:cNvSpPr>
            <a:spLocks noChangeShapeType="1"/>
          </p:cNvSpPr>
          <p:nvPr/>
        </p:nvSpPr>
        <p:spPr bwMode="auto">
          <a:xfrm>
            <a:off x="6346184" y="3600666"/>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19" name="Line 115">
            <a:extLst>
              <a:ext uri="{FF2B5EF4-FFF2-40B4-BE49-F238E27FC236}">
                <a16:creationId xmlns:a16="http://schemas.microsoft.com/office/drawing/2014/main" id="{FB08C631-E2AE-0DE8-AF30-F6599B86AE04}"/>
              </a:ext>
            </a:extLst>
          </p:cNvPr>
          <p:cNvSpPr>
            <a:spLocks noChangeShapeType="1"/>
          </p:cNvSpPr>
          <p:nvPr/>
        </p:nvSpPr>
        <p:spPr bwMode="auto">
          <a:xfrm>
            <a:off x="6368571" y="3600666"/>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20" name="Line 116">
            <a:extLst>
              <a:ext uri="{FF2B5EF4-FFF2-40B4-BE49-F238E27FC236}">
                <a16:creationId xmlns:a16="http://schemas.microsoft.com/office/drawing/2014/main" id="{3C899130-BD0B-0D93-B8D1-E7EFB8BB350A}"/>
              </a:ext>
            </a:extLst>
          </p:cNvPr>
          <p:cNvSpPr>
            <a:spLocks noChangeShapeType="1"/>
          </p:cNvSpPr>
          <p:nvPr/>
        </p:nvSpPr>
        <p:spPr bwMode="auto">
          <a:xfrm>
            <a:off x="6372302" y="3600666"/>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21" name="Line 117">
            <a:extLst>
              <a:ext uri="{FF2B5EF4-FFF2-40B4-BE49-F238E27FC236}">
                <a16:creationId xmlns:a16="http://schemas.microsoft.com/office/drawing/2014/main" id="{58A84335-0055-20D7-6839-7C4D4C2C3560}"/>
              </a:ext>
            </a:extLst>
          </p:cNvPr>
          <p:cNvSpPr>
            <a:spLocks noChangeShapeType="1"/>
          </p:cNvSpPr>
          <p:nvPr/>
        </p:nvSpPr>
        <p:spPr bwMode="auto">
          <a:xfrm>
            <a:off x="6409615" y="3600666"/>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22" name="Line 118">
            <a:extLst>
              <a:ext uri="{FF2B5EF4-FFF2-40B4-BE49-F238E27FC236}">
                <a16:creationId xmlns:a16="http://schemas.microsoft.com/office/drawing/2014/main" id="{006D0A89-35E7-C891-0127-F223FB12C061}"/>
              </a:ext>
            </a:extLst>
          </p:cNvPr>
          <p:cNvSpPr>
            <a:spLocks noChangeShapeType="1"/>
          </p:cNvSpPr>
          <p:nvPr/>
        </p:nvSpPr>
        <p:spPr bwMode="auto">
          <a:xfrm>
            <a:off x="6510358" y="3600666"/>
            <a:ext cx="0" cy="8740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6425" name="Straight Connector 6424">
            <a:extLst>
              <a:ext uri="{FF2B5EF4-FFF2-40B4-BE49-F238E27FC236}">
                <a16:creationId xmlns:a16="http://schemas.microsoft.com/office/drawing/2014/main" id="{12E82FB1-FD58-704D-B8D7-539064951E1F}"/>
              </a:ext>
            </a:extLst>
          </p:cNvPr>
          <p:cNvCxnSpPr>
            <a:cxnSpLocks/>
          </p:cNvCxnSpPr>
          <p:nvPr/>
        </p:nvCxnSpPr>
        <p:spPr>
          <a:xfrm flipH="1" flipV="1">
            <a:off x="2795302" y="2503507"/>
            <a:ext cx="14925" cy="2056031"/>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426" name="Straight Connector 6425">
            <a:extLst>
              <a:ext uri="{FF2B5EF4-FFF2-40B4-BE49-F238E27FC236}">
                <a16:creationId xmlns:a16="http://schemas.microsoft.com/office/drawing/2014/main" id="{92CEEF05-87A4-2C5E-F535-476F43EB4FB8}"/>
              </a:ext>
            </a:extLst>
          </p:cNvPr>
          <p:cNvCxnSpPr>
            <a:cxnSpLocks/>
          </p:cNvCxnSpPr>
          <p:nvPr/>
        </p:nvCxnSpPr>
        <p:spPr>
          <a:xfrm flipV="1">
            <a:off x="3593935" y="3137537"/>
            <a:ext cx="0" cy="1422001"/>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427" name="Straight Connector 6426">
            <a:extLst>
              <a:ext uri="{FF2B5EF4-FFF2-40B4-BE49-F238E27FC236}">
                <a16:creationId xmlns:a16="http://schemas.microsoft.com/office/drawing/2014/main" id="{D92080FF-89CA-035E-EAD1-E64F4E5A351D}"/>
              </a:ext>
            </a:extLst>
          </p:cNvPr>
          <p:cNvCxnSpPr>
            <a:cxnSpLocks/>
          </p:cNvCxnSpPr>
          <p:nvPr/>
        </p:nvCxnSpPr>
        <p:spPr>
          <a:xfrm flipV="1">
            <a:off x="4379548" y="3318875"/>
            <a:ext cx="0" cy="1240663"/>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428" name="Straight Connector 6427">
            <a:extLst>
              <a:ext uri="{FF2B5EF4-FFF2-40B4-BE49-F238E27FC236}">
                <a16:creationId xmlns:a16="http://schemas.microsoft.com/office/drawing/2014/main" id="{BA4F189D-71A6-CC08-B860-041E354102F7}"/>
              </a:ext>
            </a:extLst>
          </p:cNvPr>
          <p:cNvCxnSpPr>
            <a:cxnSpLocks/>
          </p:cNvCxnSpPr>
          <p:nvPr/>
        </p:nvCxnSpPr>
        <p:spPr>
          <a:xfrm flipH="1" flipV="1">
            <a:off x="5157609" y="3464989"/>
            <a:ext cx="0" cy="1094549"/>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444" name="TextBox 6443">
            <a:extLst>
              <a:ext uri="{FF2B5EF4-FFF2-40B4-BE49-F238E27FC236}">
                <a16:creationId xmlns:a16="http://schemas.microsoft.com/office/drawing/2014/main" id="{A4788882-5A74-5915-B5F6-BCF91CAEAF2C}"/>
              </a:ext>
            </a:extLst>
          </p:cNvPr>
          <p:cNvSpPr txBox="1"/>
          <p:nvPr/>
        </p:nvSpPr>
        <p:spPr>
          <a:xfrm>
            <a:off x="2458248" y="1741493"/>
            <a:ext cx="795976" cy="646331"/>
          </a:xfrm>
          <a:prstGeom prst="rect">
            <a:avLst/>
          </a:prstGeom>
          <a:noFill/>
        </p:spPr>
        <p:txBody>
          <a:bodyPr wrap="square" l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56082"/>
                </a:solidFill>
                <a:effectLst/>
                <a:uLnTx/>
                <a:uFillTx/>
                <a:latin typeface="Calibri" panose="020F0502020204030204"/>
                <a:ea typeface="+mn-ea"/>
                <a:cs typeface="+mn-cs"/>
              </a:rPr>
              <a:t>72.4%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vs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14042"/>
                </a:solidFill>
                <a:effectLst/>
                <a:uLnTx/>
                <a:uFillTx/>
                <a:latin typeface="Calibri" panose="020F0502020204030204"/>
                <a:ea typeface="+mn-ea"/>
                <a:cs typeface="+mn-cs"/>
              </a:rPr>
              <a:t>66.4%</a:t>
            </a:r>
          </a:p>
        </p:txBody>
      </p:sp>
      <p:sp>
        <p:nvSpPr>
          <p:cNvPr id="6445" name="TextBox 6444">
            <a:extLst>
              <a:ext uri="{FF2B5EF4-FFF2-40B4-BE49-F238E27FC236}">
                <a16:creationId xmlns:a16="http://schemas.microsoft.com/office/drawing/2014/main" id="{24ABD916-F2F1-96BA-55CA-7C68ED59BD79}"/>
              </a:ext>
            </a:extLst>
          </p:cNvPr>
          <p:cNvSpPr txBox="1"/>
          <p:nvPr/>
        </p:nvSpPr>
        <p:spPr>
          <a:xfrm>
            <a:off x="3197049" y="2284071"/>
            <a:ext cx="795976" cy="646331"/>
          </a:xfrm>
          <a:prstGeom prst="rect">
            <a:avLst/>
          </a:prstGeom>
          <a:noFill/>
        </p:spPr>
        <p:txBody>
          <a:bodyPr wrap="square" l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56082"/>
                </a:solidFill>
                <a:effectLst/>
                <a:uLnTx/>
                <a:uFillTx/>
                <a:latin typeface="Calibri" panose="020F0502020204030204"/>
                <a:ea typeface="+mn-ea"/>
                <a:cs typeface="+mn-cs"/>
              </a:rPr>
              <a:t>48.2%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vs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14042"/>
                </a:solidFill>
                <a:effectLst/>
                <a:uLnTx/>
                <a:uFillTx/>
                <a:latin typeface="Calibri" panose="020F0502020204030204"/>
                <a:ea typeface="+mn-ea"/>
                <a:cs typeface="+mn-cs"/>
              </a:rPr>
              <a:t>40.9%</a:t>
            </a:r>
          </a:p>
        </p:txBody>
      </p:sp>
      <p:sp>
        <p:nvSpPr>
          <p:cNvPr id="6446" name="TextBox 6445">
            <a:extLst>
              <a:ext uri="{FF2B5EF4-FFF2-40B4-BE49-F238E27FC236}">
                <a16:creationId xmlns:a16="http://schemas.microsoft.com/office/drawing/2014/main" id="{BBA457FF-47CA-05DD-3216-503F821A77C8}"/>
              </a:ext>
            </a:extLst>
          </p:cNvPr>
          <p:cNvSpPr txBox="1"/>
          <p:nvPr/>
        </p:nvSpPr>
        <p:spPr>
          <a:xfrm>
            <a:off x="4026606" y="2602552"/>
            <a:ext cx="795976" cy="646331"/>
          </a:xfrm>
          <a:prstGeom prst="rect">
            <a:avLst/>
          </a:prstGeom>
          <a:noFill/>
        </p:spPr>
        <p:txBody>
          <a:bodyPr wrap="square" l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56082"/>
                </a:solidFill>
                <a:effectLst/>
                <a:uLnTx/>
                <a:uFillTx/>
                <a:latin typeface="Calibri" panose="020F0502020204030204"/>
                <a:ea typeface="+mn-ea"/>
                <a:cs typeface="+mn-cs"/>
              </a:rPr>
              <a:t>41.7%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vs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14042"/>
                </a:solidFill>
                <a:effectLst/>
                <a:uLnTx/>
                <a:uFillTx/>
                <a:latin typeface="Calibri" panose="020F0502020204030204"/>
                <a:ea typeface="+mn-ea"/>
                <a:cs typeface="+mn-cs"/>
              </a:rPr>
              <a:t>34.1%</a:t>
            </a:r>
          </a:p>
        </p:txBody>
      </p:sp>
      <p:sp>
        <p:nvSpPr>
          <p:cNvPr id="6447" name="TextBox 6446">
            <a:extLst>
              <a:ext uri="{FF2B5EF4-FFF2-40B4-BE49-F238E27FC236}">
                <a16:creationId xmlns:a16="http://schemas.microsoft.com/office/drawing/2014/main" id="{E04813D9-499C-F9C1-572D-FEAAC86249C5}"/>
              </a:ext>
            </a:extLst>
          </p:cNvPr>
          <p:cNvSpPr txBox="1"/>
          <p:nvPr/>
        </p:nvSpPr>
        <p:spPr>
          <a:xfrm>
            <a:off x="4784600" y="2712106"/>
            <a:ext cx="795976" cy="646331"/>
          </a:xfrm>
          <a:prstGeom prst="rect">
            <a:avLst/>
          </a:prstGeom>
          <a:noFill/>
        </p:spPr>
        <p:txBody>
          <a:bodyPr wrap="square" l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56082"/>
                </a:solidFill>
                <a:effectLst/>
                <a:uLnTx/>
                <a:uFillTx/>
                <a:latin typeface="Calibri" panose="020F0502020204030204"/>
                <a:ea typeface="+mn-ea"/>
                <a:cs typeface="+mn-cs"/>
              </a:rPr>
              <a:t>35.3%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vs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14042"/>
                </a:solidFill>
                <a:effectLst/>
                <a:uLnTx/>
                <a:uFillTx/>
                <a:latin typeface="Calibri" panose="020F0502020204030204"/>
                <a:ea typeface="+mn-ea"/>
                <a:cs typeface="+mn-cs"/>
              </a:rPr>
              <a:t>25.8%</a:t>
            </a:r>
          </a:p>
        </p:txBody>
      </p:sp>
      <p:sp>
        <p:nvSpPr>
          <p:cNvPr id="6449" name="TextBox 6448">
            <a:extLst>
              <a:ext uri="{FF2B5EF4-FFF2-40B4-BE49-F238E27FC236}">
                <a16:creationId xmlns:a16="http://schemas.microsoft.com/office/drawing/2014/main" id="{96F44E98-FFAF-EA39-DCBA-F624C9775FA4}"/>
              </a:ext>
            </a:extLst>
          </p:cNvPr>
          <p:cNvSpPr txBox="1">
            <a:spLocks/>
          </p:cNvSpPr>
          <p:nvPr/>
        </p:nvSpPr>
        <p:spPr>
          <a:xfrm>
            <a:off x="1790751" y="5142275"/>
            <a:ext cx="5149832" cy="287424"/>
          </a:xfrm>
          <a:prstGeom prst="rect">
            <a:avLst/>
          </a:prstGeom>
          <a:solidFill>
            <a:schemeClr val="bg1">
              <a:lumMod val="95000"/>
            </a:schemeClr>
          </a:solidFill>
        </p:spPr>
        <p:txBody>
          <a:bodyPr wrap="square" t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panose="020F0502020204030204"/>
                <a:ea typeface="+mn-ea"/>
                <a:cs typeface="+mn-cs"/>
              </a:rPr>
              <a:t>Median follow-up: 10.2 months (95% CI 8.97, 13.57)</a:t>
            </a:r>
          </a:p>
        </p:txBody>
      </p:sp>
      <p:sp>
        <p:nvSpPr>
          <p:cNvPr id="6454" name="TextBox 6453">
            <a:extLst>
              <a:ext uri="{FF2B5EF4-FFF2-40B4-BE49-F238E27FC236}">
                <a16:creationId xmlns:a16="http://schemas.microsoft.com/office/drawing/2014/main" id="{8D17908D-7D4A-1A0C-9161-DF35E28DA7CE}"/>
              </a:ext>
            </a:extLst>
          </p:cNvPr>
          <p:cNvSpPr txBox="1"/>
          <p:nvPr/>
        </p:nvSpPr>
        <p:spPr>
          <a:xfrm>
            <a:off x="5906938" y="1723262"/>
            <a:ext cx="795976" cy="646331"/>
          </a:xfrm>
          <a:prstGeom prst="rect">
            <a:avLst/>
          </a:prstGeom>
          <a:noFill/>
        </p:spPr>
        <p:txBody>
          <a:bodyPr wrap="square" lIns="4572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Selinexor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Placebo</a:t>
            </a:r>
            <a:b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Censored</a:t>
            </a:r>
          </a:p>
        </p:txBody>
      </p:sp>
      <p:cxnSp>
        <p:nvCxnSpPr>
          <p:cNvPr id="10" name="Straight Arrow Connector 9">
            <a:extLst>
              <a:ext uri="{FF2B5EF4-FFF2-40B4-BE49-F238E27FC236}">
                <a16:creationId xmlns:a16="http://schemas.microsoft.com/office/drawing/2014/main" id="{6B94CA01-FF21-643E-FE8A-1C5331950454}"/>
              </a:ext>
            </a:extLst>
          </p:cNvPr>
          <p:cNvCxnSpPr/>
          <p:nvPr/>
        </p:nvCxnSpPr>
        <p:spPr>
          <a:xfrm>
            <a:off x="5598695" y="1872936"/>
            <a:ext cx="278337" cy="0"/>
          </a:xfrm>
          <a:prstGeom prst="straightConnector1">
            <a:avLst/>
          </a:prstGeom>
          <a:ln w="19050">
            <a:solidFill>
              <a:schemeClr val="accent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FA542BF1-3E9A-A160-CD87-F64BE854ADCE}"/>
              </a:ext>
            </a:extLst>
          </p:cNvPr>
          <p:cNvCxnSpPr/>
          <p:nvPr/>
        </p:nvCxnSpPr>
        <p:spPr>
          <a:xfrm>
            <a:off x="5598695" y="2040887"/>
            <a:ext cx="278337" cy="0"/>
          </a:xfrm>
          <a:prstGeom prst="straightConnector1">
            <a:avLst/>
          </a:prstGeom>
          <a:ln w="19050">
            <a:solidFill>
              <a:schemeClr val="accent3"/>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2" name="Line 118">
            <a:extLst>
              <a:ext uri="{FF2B5EF4-FFF2-40B4-BE49-F238E27FC236}">
                <a16:creationId xmlns:a16="http://schemas.microsoft.com/office/drawing/2014/main" id="{ACE7325C-F2F0-0D86-3AF8-318163113FC4}"/>
              </a:ext>
            </a:extLst>
          </p:cNvPr>
          <p:cNvSpPr>
            <a:spLocks noChangeShapeType="1"/>
          </p:cNvSpPr>
          <p:nvPr/>
        </p:nvSpPr>
        <p:spPr bwMode="auto">
          <a:xfrm>
            <a:off x="5756959" y="2180034"/>
            <a:ext cx="0" cy="8740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Line 118">
            <a:extLst>
              <a:ext uri="{FF2B5EF4-FFF2-40B4-BE49-F238E27FC236}">
                <a16:creationId xmlns:a16="http://schemas.microsoft.com/office/drawing/2014/main" id="{5573EC65-5C3F-148B-B603-75E984D28AB4}"/>
              </a:ext>
            </a:extLst>
          </p:cNvPr>
          <p:cNvSpPr>
            <a:spLocks noChangeShapeType="1"/>
          </p:cNvSpPr>
          <p:nvPr/>
        </p:nvSpPr>
        <p:spPr bwMode="auto">
          <a:xfrm rot="16200000">
            <a:off x="5756959" y="2180034"/>
            <a:ext cx="0" cy="8740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0536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41897-5606-1512-2F4D-9FF5386C4208}"/>
            </a:ext>
          </a:extLst>
        </p:cNvPr>
        <p:cNvGrpSpPr/>
        <p:nvPr/>
      </p:nvGrpSpPr>
      <p:grpSpPr>
        <a:xfrm>
          <a:off x="0" y="0"/>
          <a:ext cx="0" cy="0"/>
          <a:chOff x="0" y="0"/>
          <a:chExt cx="0" cy="0"/>
        </a:xfrm>
      </p:grpSpPr>
      <p:sp>
        <p:nvSpPr>
          <p:cNvPr id="568" name="Line 283">
            <a:extLst>
              <a:ext uri="{FF2B5EF4-FFF2-40B4-BE49-F238E27FC236}">
                <a16:creationId xmlns:a16="http://schemas.microsoft.com/office/drawing/2014/main" id="{99CAAE43-F555-358D-F7AF-AA692E28EF23}"/>
              </a:ext>
            </a:extLst>
          </p:cNvPr>
          <p:cNvSpPr>
            <a:spLocks noChangeShapeType="1"/>
          </p:cNvSpPr>
          <p:nvPr/>
        </p:nvSpPr>
        <p:spPr bwMode="auto">
          <a:xfrm flipH="1">
            <a:off x="1489822" y="3474291"/>
            <a:ext cx="3334549" cy="0"/>
          </a:xfrm>
          <a:prstGeom prst="line">
            <a:avLst/>
          </a:prstGeom>
          <a:ln w="15875">
            <a:solidFill>
              <a:schemeClr val="tx1">
                <a:lumMod val="50000"/>
                <a:lumOff val="50000"/>
              </a:schemeClr>
            </a:solidFill>
            <a:prstDash val="sys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BB5087AE-99C2-9B9A-A874-3F5878A8EC23}"/>
              </a:ext>
            </a:extLst>
          </p:cNvPr>
          <p:cNvSpPr>
            <a:spLocks noGrp="1"/>
          </p:cNvSpPr>
          <p:nvPr>
            <p:ph type="title"/>
          </p:nvPr>
        </p:nvSpPr>
        <p:spPr>
          <a:xfrm>
            <a:off x="706704" y="298454"/>
            <a:ext cx="10752667" cy="828675"/>
          </a:xfrm>
        </p:spPr>
        <p:txBody>
          <a:bodyPr>
            <a:noAutofit/>
          </a:bodyPr>
          <a:lstStyle/>
          <a:p>
            <a:r>
              <a:rPr lang="en-US" sz="2800" b="1" dirty="0">
                <a:latin typeface="Helvetica" pitchFamily="2" charset="0"/>
              </a:rPr>
              <a:t>ENGOT-EN5/GOG-3055/SIENDO: Long-Term Follow-Up of PFS </a:t>
            </a:r>
            <a:br>
              <a:rPr lang="en-US" sz="2800" b="1" dirty="0">
                <a:latin typeface="Helvetica" pitchFamily="2" charset="0"/>
              </a:rPr>
            </a:br>
            <a:r>
              <a:rPr lang="en-US" sz="2800" b="1" dirty="0">
                <a:latin typeface="Helvetica" pitchFamily="2" charset="0"/>
              </a:rPr>
              <a:t>in Prespecified Exploratory </a:t>
            </a:r>
            <a:r>
              <a:rPr lang="en-US" sz="2800" b="1" i="1" dirty="0">
                <a:latin typeface="Helvetica" pitchFamily="2" charset="0"/>
              </a:rPr>
              <a:t>TP53</a:t>
            </a:r>
            <a:r>
              <a:rPr lang="en-US" sz="2800" b="1" baseline="30000" dirty="0">
                <a:latin typeface="Helvetica" pitchFamily="2" charset="0"/>
              </a:rPr>
              <a:t>WT</a:t>
            </a:r>
            <a:r>
              <a:rPr lang="en-US" sz="2800" b="1" dirty="0">
                <a:latin typeface="Helvetica" pitchFamily="2" charset="0"/>
              </a:rPr>
              <a:t> and </a:t>
            </a:r>
            <a:r>
              <a:rPr lang="en-US" sz="2800" b="1" i="1" dirty="0">
                <a:latin typeface="Helvetica" pitchFamily="2" charset="0"/>
              </a:rPr>
              <a:t>TP53</a:t>
            </a:r>
            <a:r>
              <a:rPr lang="en-US" sz="2800" b="1" baseline="30000" dirty="0">
                <a:latin typeface="Helvetica" pitchFamily="2" charset="0"/>
              </a:rPr>
              <a:t>mut/</a:t>
            </a:r>
            <a:r>
              <a:rPr lang="en-US" sz="2800" b="1" baseline="30000" dirty="0" err="1">
                <a:latin typeface="Helvetica" pitchFamily="2" charset="0"/>
              </a:rPr>
              <a:t>abn</a:t>
            </a:r>
            <a:r>
              <a:rPr lang="en-US" sz="2800" b="1" baseline="30000" dirty="0">
                <a:latin typeface="Helvetica" pitchFamily="2" charset="0"/>
              </a:rPr>
              <a:t> </a:t>
            </a:r>
            <a:r>
              <a:rPr lang="en-US" sz="2800" b="1" dirty="0">
                <a:latin typeface="Helvetica" pitchFamily="2" charset="0"/>
              </a:rPr>
              <a:t>Subgroups</a:t>
            </a:r>
          </a:p>
        </p:txBody>
      </p:sp>
      <p:sp>
        <p:nvSpPr>
          <p:cNvPr id="6" name="Text Placeholder 5">
            <a:extLst>
              <a:ext uri="{FF2B5EF4-FFF2-40B4-BE49-F238E27FC236}">
                <a16:creationId xmlns:a16="http://schemas.microsoft.com/office/drawing/2014/main" id="{4752F56D-7823-3C83-DD3E-A644D5E4D88B}"/>
              </a:ext>
            </a:extLst>
          </p:cNvPr>
          <p:cNvSpPr>
            <a:spLocks noGrp="1"/>
          </p:cNvSpPr>
          <p:nvPr>
            <p:ph type="body" sz="quarter" idx="4294967295"/>
          </p:nvPr>
        </p:nvSpPr>
        <p:spPr>
          <a:xfrm>
            <a:off x="154508" y="6508003"/>
            <a:ext cx="10361091" cy="240459"/>
          </a:xfrm>
        </p:spPr>
        <p:txBody>
          <a:bodyPr>
            <a:normAutofit fontScale="40000" lnSpcReduction="20000"/>
          </a:bodyPr>
          <a:lstStyle/>
          <a:p>
            <a:pPr marL="0" indent="0">
              <a:buNone/>
            </a:pPr>
            <a:r>
              <a:rPr lang="en-US" dirty="0"/>
              <a:t>Makker V, et al. </a:t>
            </a:r>
            <a:r>
              <a:rPr lang="en-US" i="1" dirty="0" err="1"/>
              <a:t>Gynecol</a:t>
            </a:r>
            <a:r>
              <a:rPr lang="en-US" i="1" dirty="0"/>
              <a:t> Oncol</a:t>
            </a:r>
            <a:r>
              <a:rPr lang="en-US" dirty="0"/>
              <a:t>. </a:t>
            </a:r>
            <a:r>
              <a:rPr kumimoji="0" lang="en-US" b="0" i="0" u="none" strike="noStrike" kern="1200" cap="none" spc="0" normalizeH="0" baseline="0" noProof="0" dirty="0">
                <a:ln>
                  <a:noFill/>
                </a:ln>
                <a:solidFill>
                  <a:prstClr val="black"/>
                </a:solidFill>
                <a:effectLst/>
                <a:uLnTx/>
                <a:uFillTx/>
                <a:ea typeface="+mn-ea"/>
                <a:cs typeface="Calibri" panose="020F0502020204030204" pitchFamily="34" charset="0"/>
              </a:rPr>
              <a:t>2024;185:202-211; </a:t>
            </a:r>
            <a:r>
              <a:rPr lang="en-US" dirty="0" err="1"/>
              <a:t>Slomovitz</a:t>
            </a:r>
            <a:r>
              <a:rPr lang="en-US" dirty="0"/>
              <a:t> BM, et al. </a:t>
            </a:r>
            <a:r>
              <a:rPr lang="en-US" i="1" dirty="0"/>
              <a:t>J Clin Oncol</a:t>
            </a:r>
            <a:r>
              <a:rPr lang="en-US" i="0" dirty="0"/>
              <a:t>. 2023;41(suppl 36):</a:t>
            </a:r>
            <a:r>
              <a:rPr lang="en-US" b="0" i="0" dirty="0">
                <a:effectLst/>
              </a:rPr>
              <a:t>427956</a:t>
            </a:r>
            <a:r>
              <a:rPr lang="en-US" b="0" i="0" dirty="0">
                <a:effectLst/>
                <a:latin typeface="+mn-lt"/>
              </a:rPr>
              <a:t>.</a:t>
            </a:r>
            <a:endParaRPr kumimoji="0" lang="nb-NO" b="0" i="0" u="none" strike="noStrike" kern="1200" cap="none" spc="0" normalizeH="0" baseline="0" noProof="0" dirty="0">
              <a:ln>
                <a:noFill/>
              </a:ln>
              <a:effectLst/>
              <a:uLnTx/>
              <a:uFillTx/>
              <a:latin typeface="+mn-lt"/>
              <a:ea typeface="+mn-ea"/>
              <a:cs typeface="Calibri" panose="020F0502020204030204" pitchFamily="34" charset="0"/>
            </a:endParaRPr>
          </a:p>
        </p:txBody>
      </p:sp>
      <p:sp>
        <p:nvSpPr>
          <p:cNvPr id="5" name="TextBox 4">
            <a:extLst>
              <a:ext uri="{FF2B5EF4-FFF2-40B4-BE49-F238E27FC236}">
                <a16:creationId xmlns:a16="http://schemas.microsoft.com/office/drawing/2014/main" id="{F6FB57C6-EFE0-ED95-7BA3-A5C52957BAB7}"/>
              </a:ext>
            </a:extLst>
          </p:cNvPr>
          <p:cNvSpPr txBox="1"/>
          <p:nvPr/>
        </p:nvSpPr>
        <p:spPr>
          <a:xfrm>
            <a:off x="2604387" y="1426386"/>
            <a:ext cx="21462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prstClr val="black"/>
                </a:solidFill>
                <a:effectLst/>
                <a:uLnTx/>
                <a:uFillTx/>
                <a:latin typeface="Calibri" panose="020F0502020204030204" pitchFamily="34" charset="0"/>
                <a:ea typeface="+mn-ea"/>
                <a:cs typeface="+mn-cs"/>
              </a:rPr>
              <a:t>TP53</a:t>
            </a:r>
            <a:r>
              <a:rPr kumimoji="0" lang="en-US" sz="2000" b="1" i="0" u="none" strike="noStrike" kern="1200" cap="none" spc="0" normalizeH="0" baseline="30000" noProof="0">
                <a:ln>
                  <a:noFill/>
                </a:ln>
                <a:solidFill>
                  <a:prstClr val="black"/>
                </a:solidFill>
                <a:effectLst/>
                <a:uLnTx/>
                <a:uFillTx/>
                <a:latin typeface="Calibri" panose="020F0502020204030204" pitchFamily="34" charset="0"/>
                <a:ea typeface="+mn-ea"/>
                <a:cs typeface="+mn-cs"/>
              </a:rPr>
              <a:t>WT</a:t>
            </a:r>
          </a:p>
        </p:txBody>
      </p:sp>
      <p:sp>
        <p:nvSpPr>
          <p:cNvPr id="8" name="TextBox 7">
            <a:extLst>
              <a:ext uri="{FF2B5EF4-FFF2-40B4-BE49-F238E27FC236}">
                <a16:creationId xmlns:a16="http://schemas.microsoft.com/office/drawing/2014/main" id="{6ACD8DD3-5693-FE59-450C-828E4248CAC1}"/>
              </a:ext>
            </a:extLst>
          </p:cNvPr>
          <p:cNvSpPr txBox="1"/>
          <p:nvPr/>
        </p:nvSpPr>
        <p:spPr>
          <a:xfrm>
            <a:off x="8005561" y="1426386"/>
            <a:ext cx="21462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prstClr val="black"/>
                </a:solidFill>
                <a:effectLst/>
                <a:uLnTx/>
                <a:uFillTx/>
                <a:latin typeface="Calibri" panose="020F0502020204030204" pitchFamily="34" charset="0"/>
                <a:ea typeface="+mn-ea"/>
                <a:cs typeface="+mn-cs"/>
              </a:rPr>
              <a:t>TP53</a:t>
            </a:r>
            <a:r>
              <a:rPr kumimoji="0" lang="en-US" sz="2000" b="1" i="0" u="none" strike="noStrike" kern="1200" cap="none" spc="0" normalizeH="0" baseline="30000" noProof="0">
                <a:ln>
                  <a:noFill/>
                </a:ln>
                <a:solidFill>
                  <a:prstClr val="black"/>
                </a:solidFill>
                <a:effectLst/>
                <a:uLnTx/>
                <a:uFillTx/>
                <a:latin typeface="Calibri" panose="020F0502020204030204" pitchFamily="34" charset="0"/>
                <a:ea typeface="+mn-ea"/>
                <a:cs typeface="+mn-cs"/>
              </a:rPr>
              <a:t>mut/</a:t>
            </a:r>
            <a:r>
              <a:rPr kumimoji="0" lang="en-US" sz="2000" b="1" i="0" u="none" strike="noStrike" kern="1200" cap="none" spc="0" normalizeH="0" baseline="30000" noProof="0" err="1">
                <a:ln>
                  <a:noFill/>
                </a:ln>
                <a:solidFill>
                  <a:prstClr val="black"/>
                </a:solidFill>
                <a:effectLst/>
                <a:uLnTx/>
                <a:uFillTx/>
                <a:latin typeface="Calibri" panose="020F0502020204030204" pitchFamily="34" charset="0"/>
                <a:ea typeface="+mn-ea"/>
                <a:cs typeface="+mn-cs"/>
              </a:rPr>
              <a:t>abn</a:t>
            </a:r>
            <a:endParaRPr kumimoji="0" lang="en-US" sz="2000" b="1" i="0" u="none" strike="noStrike" kern="1200" cap="none" spc="0" normalizeH="0" baseline="30000" noProof="0">
              <a:ln>
                <a:noFill/>
              </a:ln>
              <a:solidFill>
                <a:prstClr val="black"/>
              </a:solidFill>
              <a:effectLst/>
              <a:uLnTx/>
              <a:uFillTx/>
              <a:latin typeface="Calibri" panose="020F0502020204030204" pitchFamily="34" charset="0"/>
              <a:ea typeface="+mn-ea"/>
              <a:cs typeface="+mn-cs"/>
            </a:endParaRPr>
          </a:p>
        </p:txBody>
      </p:sp>
      <p:sp>
        <p:nvSpPr>
          <p:cNvPr id="9" name="Content Placeholder 2">
            <a:extLst>
              <a:ext uri="{FF2B5EF4-FFF2-40B4-BE49-F238E27FC236}">
                <a16:creationId xmlns:a16="http://schemas.microsoft.com/office/drawing/2014/main" id="{D6E26FF9-2ED5-9E1B-372E-A06A5AC5FE2D}"/>
              </a:ext>
            </a:extLst>
          </p:cNvPr>
          <p:cNvSpPr txBox="1">
            <a:spLocks/>
          </p:cNvSpPr>
          <p:nvPr/>
        </p:nvSpPr>
        <p:spPr>
          <a:xfrm>
            <a:off x="3193515" y="2362011"/>
            <a:ext cx="2889523" cy="774872"/>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lIns="0" tIns="0" rIns="0" bIns="0" anchor="t"/>
          <a:lstStyle>
            <a:lvl1pPr marL="260344" indent="-260344" algn="l" defTabSz="696367" rtl="0" fontAlgn="base">
              <a:spcBef>
                <a:spcPct val="20000"/>
              </a:spcBef>
              <a:spcAft>
                <a:spcPct val="0"/>
              </a:spcAft>
              <a:buChar char="•"/>
              <a:defRPr sz="2267">
                <a:solidFill>
                  <a:srgbClr val="000000"/>
                </a:solidFill>
                <a:latin typeface="+mn-lt"/>
                <a:ea typeface="+mn-ea"/>
                <a:cs typeface="+mn-cs"/>
              </a:defRPr>
            </a:lvl1pPr>
            <a:lvl2pPr marL="563019" indent="-213779" algn="l" defTabSz="696367" rtl="0" fontAlgn="base">
              <a:spcBef>
                <a:spcPct val="20000"/>
              </a:spcBef>
              <a:spcAft>
                <a:spcPct val="0"/>
              </a:spcAft>
              <a:buChar char="–"/>
              <a:defRPr sz="2267">
                <a:solidFill>
                  <a:srgbClr val="000000"/>
                </a:solidFill>
                <a:latin typeface="+mn-lt"/>
              </a:defRPr>
            </a:lvl2pPr>
            <a:lvl3pPr marL="869929" indent="-173562" algn="l" defTabSz="696367" rtl="0" fontAlgn="base">
              <a:spcBef>
                <a:spcPct val="20000"/>
              </a:spcBef>
              <a:spcAft>
                <a:spcPct val="0"/>
              </a:spcAft>
              <a:buChar char="•"/>
              <a:defRPr sz="1867">
                <a:solidFill>
                  <a:schemeClr val="tx1"/>
                </a:solidFill>
                <a:latin typeface="+mn-lt"/>
              </a:defRPr>
            </a:lvl3pPr>
            <a:lvl4pPr marL="1219170" indent="-173562" algn="l" defTabSz="696367" rtl="0" fontAlgn="base">
              <a:spcBef>
                <a:spcPct val="20000"/>
              </a:spcBef>
              <a:spcAft>
                <a:spcPct val="0"/>
              </a:spcAft>
              <a:buChar char="–"/>
              <a:defRPr sz="1467">
                <a:solidFill>
                  <a:schemeClr val="tx1"/>
                </a:solidFill>
                <a:latin typeface="+mn-lt"/>
              </a:defRPr>
            </a:lvl4pPr>
            <a:lvl5pPr marL="1568411" indent="-175680" algn="l" defTabSz="696367" rtl="0" fontAlgn="base">
              <a:spcBef>
                <a:spcPct val="20000"/>
              </a:spcBef>
              <a:spcAft>
                <a:spcPct val="0"/>
              </a:spcAft>
              <a:buChar char="»"/>
              <a:defRPr sz="1467">
                <a:solidFill>
                  <a:schemeClr val="tx1"/>
                </a:solidFill>
                <a:latin typeface="+mn-lt"/>
              </a:defRPr>
            </a:lvl5pPr>
            <a:lvl6pPr marL="2177996" indent="-175680" algn="l" defTabSz="696367" rtl="0" fontAlgn="base">
              <a:spcBef>
                <a:spcPct val="20000"/>
              </a:spcBef>
              <a:spcAft>
                <a:spcPct val="0"/>
              </a:spcAft>
              <a:buChar char="»"/>
              <a:defRPr sz="1467">
                <a:solidFill>
                  <a:schemeClr val="tx1"/>
                </a:solidFill>
                <a:latin typeface="+mn-lt"/>
              </a:defRPr>
            </a:lvl6pPr>
            <a:lvl7pPr marL="2787581" indent="-175680" algn="l" defTabSz="696367" rtl="0" fontAlgn="base">
              <a:spcBef>
                <a:spcPct val="20000"/>
              </a:spcBef>
              <a:spcAft>
                <a:spcPct val="0"/>
              </a:spcAft>
              <a:buChar char="»"/>
              <a:defRPr sz="1467">
                <a:solidFill>
                  <a:schemeClr val="tx1"/>
                </a:solidFill>
                <a:latin typeface="+mn-lt"/>
              </a:defRPr>
            </a:lvl7pPr>
            <a:lvl8pPr marL="3397166" indent="-175680" algn="l" defTabSz="696367" rtl="0" fontAlgn="base">
              <a:spcBef>
                <a:spcPct val="20000"/>
              </a:spcBef>
              <a:spcAft>
                <a:spcPct val="0"/>
              </a:spcAft>
              <a:buChar char="»"/>
              <a:defRPr sz="1467">
                <a:solidFill>
                  <a:schemeClr val="tx1"/>
                </a:solidFill>
                <a:latin typeface="+mn-lt"/>
              </a:defRPr>
            </a:lvl8pPr>
            <a:lvl9pPr marL="4006750" indent="-175680" algn="l" defTabSz="696367" rtl="0" fontAlgn="base">
              <a:spcBef>
                <a:spcPct val="20000"/>
              </a:spcBef>
              <a:spcAft>
                <a:spcPct val="0"/>
              </a:spcAft>
              <a:buChar char="»"/>
              <a:defRPr sz="1467">
                <a:solidFill>
                  <a:schemeClr val="tx1"/>
                </a:solidFill>
                <a:latin typeface="+mn-lt"/>
              </a:defRPr>
            </a:lvl9pPr>
          </a:lstStyle>
          <a:p>
            <a:pPr marL="0" marR="0" lvl="0" indent="0" algn="l" defTabSz="696367" rtl="0" eaLnBrk="1" fontAlgn="base" latinLnBrk="0" hangingPunct="1">
              <a:lnSpc>
                <a:spcPct val="100000"/>
              </a:lnSpc>
              <a:spcBef>
                <a:spcPts val="0"/>
              </a:spcBef>
              <a:spcAft>
                <a:spcPct val="0"/>
              </a:spcAft>
              <a:buClrTx/>
              <a:buSzTx/>
              <a:buFontTx/>
              <a:buNone/>
              <a:tabLst/>
              <a:defRPr/>
            </a:pPr>
            <a:r>
              <a:rPr kumimoji="0" lang="en-US" sz="1200" b="1"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Selinexor (n = 77): 28.4 </a:t>
            </a:r>
            <a:r>
              <a:rPr kumimoji="0" lang="en-US" sz="1200" b="1" i="0" u="none" strike="noStrike" kern="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mo</a:t>
            </a:r>
            <a:r>
              <a:rPr kumimoji="0" lang="en-US" sz="1200" b="1"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(95% CI, 13.1-NR)</a:t>
            </a:r>
            <a:endParaRPr kumimoji="0" lang="en-US" sz="12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696367" rtl="0" eaLnBrk="1" fontAlgn="base" latinLnBrk="0" hangingPunct="1">
              <a:lnSpc>
                <a:spcPct val="100000"/>
              </a:lnSpc>
              <a:spcBef>
                <a:spcPts val="0"/>
              </a:spcBef>
              <a:spcAft>
                <a:spcPct val="0"/>
              </a:spcAft>
              <a:buClrTx/>
              <a:buSzTx/>
              <a:buFontTx/>
              <a:buNone/>
              <a:tabLst/>
              <a:defRPr/>
            </a:pPr>
            <a:r>
              <a:rPr kumimoji="0" lang="en-US" sz="1200" b="1"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Placebo (n = 36): 5.2 </a:t>
            </a:r>
            <a:r>
              <a:rPr kumimoji="0" lang="en-US" sz="1200" b="1" i="0" u="none" strike="noStrike" kern="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mo</a:t>
            </a:r>
            <a:r>
              <a:rPr kumimoji="0" lang="en-US" sz="1200" b="1"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(95% CI, 2.0-13.1)</a:t>
            </a:r>
            <a:endParaRPr kumimoji="0" lang="en-US" sz="12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696367" rtl="0" eaLnBrk="1" fontAlgn="base" latinLnBrk="0" hangingPunct="1">
              <a:lnSpc>
                <a:spcPct val="100000"/>
              </a:lnSpc>
              <a:spcBef>
                <a:spcPts val="0"/>
              </a:spcBef>
              <a:spcAft>
                <a:spcPct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HR: 0.44 (95% CI, 0.27-0.73) </a:t>
            </a:r>
          </a:p>
          <a:p>
            <a:pPr marL="0" marR="0" lvl="0" indent="0" algn="l" defTabSz="696367" rtl="0" eaLnBrk="1" fontAlgn="base" latinLnBrk="0" hangingPunct="1">
              <a:lnSpc>
                <a:spcPct val="100000"/>
              </a:lnSpc>
              <a:spcBef>
                <a:spcPts val="0"/>
              </a:spcBef>
              <a:spcAft>
                <a:spcPct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One-sided nominal </a:t>
            </a:r>
            <a:r>
              <a:rPr kumimoji="0" lang="en-US" sz="1200" b="0" i="1"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a:t>
            </a:r>
            <a:r>
              <a:rPr kumimoji="0" lang="en-US" sz="12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-value = .0005</a:t>
            </a: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0" name="Content Placeholder 2">
            <a:extLst>
              <a:ext uri="{FF2B5EF4-FFF2-40B4-BE49-F238E27FC236}">
                <a16:creationId xmlns:a16="http://schemas.microsoft.com/office/drawing/2014/main" id="{355BBB90-9A0E-98FF-32DB-F55D92218A29}"/>
              </a:ext>
            </a:extLst>
          </p:cNvPr>
          <p:cNvSpPr txBox="1">
            <a:spLocks/>
          </p:cNvSpPr>
          <p:nvPr/>
        </p:nvSpPr>
        <p:spPr>
          <a:xfrm>
            <a:off x="8625394" y="2362011"/>
            <a:ext cx="2717597" cy="808509"/>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lIns="0" tIns="0" rIns="0" bIns="0" anchor="t"/>
          <a:lstStyle>
            <a:lvl1pPr marL="260344" indent="-260344" algn="l" defTabSz="696367" rtl="0" fontAlgn="base">
              <a:spcBef>
                <a:spcPct val="20000"/>
              </a:spcBef>
              <a:spcAft>
                <a:spcPct val="0"/>
              </a:spcAft>
              <a:buChar char="•"/>
              <a:defRPr sz="2267">
                <a:solidFill>
                  <a:srgbClr val="000000"/>
                </a:solidFill>
                <a:latin typeface="+mn-lt"/>
                <a:ea typeface="+mn-ea"/>
                <a:cs typeface="+mn-cs"/>
              </a:defRPr>
            </a:lvl1pPr>
            <a:lvl2pPr marL="563019" indent="-213779" algn="l" defTabSz="696367" rtl="0" fontAlgn="base">
              <a:spcBef>
                <a:spcPct val="20000"/>
              </a:spcBef>
              <a:spcAft>
                <a:spcPct val="0"/>
              </a:spcAft>
              <a:buChar char="–"/>
              <a:defRPr sz="2267">
                <a:solidFill>
                  <a:srgbClr val="000000"/>
                </a:solidFill>
                <a:latin typeface="+mn-lt"/>
              </a:defRPr>
            </a:lvl2pPr>
            <a:lvl3pPr marL="869929" indent="-173562" algn="l" defTabSz="696367" rtl="0" fontAlgn="base">
              <a:spcBef>
                <a:spcPct val="20000"/>
              </a:spcBef>
              <a:spcAft>
                <a:spcPct val="0"/>
              </a:spcAft>
              <a:buChar char="•"/>
              <a:defRPr sz="1867">
                <a:solidFill>
                  <a:schemeClr val="tx1"/>
                </a:solidFill>
                <a:latin typeface="+mn-lt"/>
              </a:defRPr>
            </a:lvl3pPr>
            <a:lvl4pPr marL="1219170" indent="-173562" algn="l" defTabSz="696367" rtl="0" fontAlgn="base">
              <a:spcBef>
                <a:spcPct val="20000"/>
              </a:spcBef>
              <a:spcAft>
                <a:spcPct val="0"/>
              </a:spcAft>
              <a:buChar char="–"/>
              <a:defRPr sz="1467">
                <a:solidFill>
                  <a:schemeClr val="tx1"/>
                </a:solidFill>
                <a:latin typeface="+mn-lt"/>
              </a:defRPr>
            </a:lvl4pPr>
            <a:lvl5pPr marL="1568411" indent="-175680" algn="l" defTabSz="696367" rtl="0" fontAlgn="base">
              <a:spcBef>
                <a:spcPct val="20000"/>
              </a:spcBef>
              <a:spcAft>
                <a:spcPct val="0"/>
              </a:spcAft>
              <a:buChar char="»"/>
              <a:defRPr sz="1467">
                <a:solidFill>
                  <a:schemeClr val="tx1"/>
                </a:solidFill>
                <a:latin typeface="+mn-lt"/>
              </a:defRPr>
            </a:lvl5pPr>
            <a:lvl6pPr marL="2177996" indent="-175680" algn="l" defTabSz="696367" rtl="0" fontAlgn="base">
              <a:spcBef>
                <a:spcPct val="20000"/>
              </a:spcBef>
              <a:spcAft>
                <a:spcPct val="0"/>
              </a:spcAft>
              <a:buChar char="»"/>
              <a:defRPr sz="1467">
                <a:solidFill>
                  <a:schemeClr val="tx1"/>
                </a:solidFill>
                <a:latin typeface="+mn-lt"/>
              </a:defRPr>
            </a:lvl6pPr>
            <a:lvl7pPr marL="2787581" indent="-175680" algn="l" defTabSz="696367" rtl="0" fontAlgn="base">
              <a:spcBef>
                <a:spcPct val="20000"/>
              </a:spcBef>
              <a:spcAft>
                <a:spcPct val="0"/>
              </a:spcAft>
              <a:buChar char="»"/>
              <a:defRPr sz="1467">
                <a:solidFill>
                  <a:schemeClr val="tx1"/>
                </a:solidFill>
                <a:latin typeface="+mn-lt"/>
              </a:defRPr>
            </a:lvl7pPr>
            <a:lvl8pPr marL="3397166" indent="-175680" algn="l" defTabSz="696367" rtl="0" fontAlgn="base">
              <a:spcBef>
                <a:spcPct val="20000"/>
              </a:spcBef>
              <a:spcAft>
                <a:spcPct val="0"/>
              </a:spcAft>
              <a:buChar char="»"/>
              <a:defRPr sz="1467">
                <a:solidFill>
                  <a:schemeClr val="tx1"/>
                </a:solidFill>
                <a:latin typeface="+mn-lt"/>
              </a:defRPr>
            </a:lvl8pPr>
            <a:lvl9pPr marL="4006750" indent="-175680" algn="l" defTabSz="696367" rtl="0" fontAlgn="base">
              <a:spcBef>
                <a:spcPct val="20000"/>
              </a:spcBef>
              <a:spcAft>
                <a:spcPct val="0"/>
              </a:spcAft>
              <a:buChar char="»"/>
              <a:defRPr sz="1467">
                <a:solidFill>
                  <a:schemeClr val="tx1"/>
                </a:solidFill>
                <a:latin typeface="+mn-lt"/>
              </a:defRPr>
            </a:lvl9pPr>
          </a:lstStyle>
          <a:p>
            <a:pPr marL="0" marR="0" lvl="0" indent="0" algn="l" defTabSz="696367" rtl="0" eaLnBrk="1" fontAlgn="base" latinLnBrk="0" hangingPunct="1">
              <a:lnSpc>
                <a:spcPct val="100000"/>
              </a:lnSpc>
              <a:spcBef>
                <a:spcPts val="0"/>
              </a:spcBef>
              <a:spcAft>
                <a:spcPct val="0"/>
              </a:spcAft>
              <a:buClrTx/>
              <a:buSzTx/>
              <a:buFontTx/>
              <a:buNone/>
              <a:tabLst/>
              <a:defRPr/>
            </a:pPr>
            <a:r>
              <a:rPr kumimoji="0" lang="en-US" sz="1200" b="1"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Selinexor (n = 79): 4.2 </a:t>
            </a:r>
            <a:r>
              <a:rPr kumimoji="0" lang="en-US" sz="1200" b="1" i="0" u="none" strike="noStrike" kern="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mo</a:t>
            </a:r>
            <a:r>
              <a:rPr kumimoji="0" lang="en-US" sz="1200" b="1"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(95% CI, 3.6-5.6)</a:t>
            </a:r>
            <a:endParaRPr kumimoji="0" lang="en-US" sz="12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696367" rtl="0" eaLnBrk="1" fontAlgn="base" latinLnBrk="0" hangingPunct="1">
              <a:lnSpc>
                <a:spcPct val="100000"/>
              </a:lnSpc>
              <a:spcBef>
                <a:spcPts val="0"/>
              </a:spcBef>
              <a:spcAft>
                <a:spcPct val="0"/>
              </a:spcAft>
              <a:buClrTx/>
              <a:buSzTx/>
              <a:buFontTx/>
              <a:buNone/>
              <a:tabLst/>
              <a:defRPr/>
            </a:pPr>
            <a:r>
              <a:rPr kumimoji="0" lang="en-US" sz="1200" b="1"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Placebo (n = 47): 5.4 </a:t>
            </a:r>
            <a:r>
              <a:rPr kumimoji="0" lang="en-US" sz="1200" b="1" i="0" u="none" strike="noStrike" kern="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mo</a:t>
            </a:r>
            <a:r>
              <a:rPr kumimoji="0" lang="en-US" sz="1200" b="1"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(95% CI, 3.7-7.2)</a:t>
            </a:r>
            <a:endParaRPr kumimoji="0" lang="en-US" sz="12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696367" rtl="0" eaLnBrk="1" fontAlgn="base" latinLnBrk="0" hangingPunct="1">
              <a:lnSpc>
                <a:spcPct val="100000"/>
              </a:lnSpc>
              <a:spcBef>
                <a:spcPts val="0"/>
              </a:spcBef>
              <a:spcAft>
                <a:spcPct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HR: 1.34 (95% CI, 0.89-2.02) </a:t>
            </a: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0" lvl="0" indent="0" algn="l" defTabSz="696367" rtl="0" eaLnBrk="1" fontAlgn="base" latinLnBrk="0" hangingPunct="1">
              <a:lnSpc>
                <a:spcPct val="100000"/>
              </a:lnSpc>
              <a:spcBef>
                <a:spcPts val="0"/>
              </a:spcBef>
              <a:spcAft>
                <a:spcPct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One-sided nominal </a:t>
            </a:r>
            <a:r>
              <a:rPr kumimoji="0" lang="en-US" sz="1200" b="0" i="1"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a:t>
            </a:r>
            <a:r>
              <a:rPr kumimoji="0" lang="en-US" sz="12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-value = .9202</a:t>
            </a: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05" name="Freeform 196">
            <a:extLst>
              <a:ext uri="{FF2B5EF4-FFF2-40B4-BE49-F238E27FC236}">
                <a16:creationId xmlns:a16="http://schemas.microsoft.com/office/drawing/2014/main" id="{8A7D096B-5A00-92B2-E838-45C1A3495117}"/>
              </a:ext>
            </a:extLst>
          </p:cNvPr>
          <p:cNvSpPr>
            <a:spLocks/>
          </p:cNvSpPr>
          <p:nvPr/>
        </p:nvSpPr>
        <p:spPr bwMode="auto">
          <a:xfrm>
            <a:off x="6873841" y="1950291"/>
            <a:ext cx="4420318" cy="3076575"/>
          </a:xfrm>
          <a:custGeom>
            <a:avLst/>
            <a:gdLst>
              <a:gd name="T0" fmla="*/ 3147 w 3147"/>
              <a:gd name="T1" fmla="*/ 1938 h 1938"/>
              <a:gd name="T2" fmla="*/ 0 w 3147"/>
              <a:gd name="T3" fmla="*/ 1938 h 1938"/>
              <a:gd name="T4" fmla="*/ 0 w 3147"/>
              <a:gd name="T5" fmla="*/ 0 h 1938"/>
            </a:gdLst>
            <a:ahLst/>
            <a:cxnLst>
              <a:cxn ang="0">
                <a:pos x="T0" y="T1"/>
              </a:cxn>
              <a:cxn ang="0">
                <a:pos x="T2" y="T3"/>
              </a:cxn>
              <a:cxn ang="0">
                <a:pos x="T4" y="T5"/>
              </a:cxn>
            </a:cxnLst>
            <a:rect l="0" t="0" r="r" b="b"/>
            <a:pathLst>
              <a:path w="3147" h="1938">
                <a:moveTo>
                  <a:pt x="3147" y="1938"/>
                </a:moveTo>
                <a:lnTo>
                  <a:pt x="0" y="1938"/>
                </a:lnTo>
                <a:lnTo>
                  <a:pt x="0" y="0"/>
                </a:lnTo>
              </a:path>
            </a:pathLst>
          </a:custGeom>
          <a:noFill/>
          <a:ln w="158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Line 197">
            <a:extLst>
              <a:ext uri="{FF2B5EF4-FFF2-40B4-BE49-F238E27FC236}">
                <a16:creationId xmlns:a16="http://schemas.microsoft.com/office/drawing/2014/main" id="{7AA047D3-D954-EE9D-4AA3-95225B59DEF1}"/>
              </a:ext>
            </a:extLst>
          </p:cNvPr>
          <p:cNvSpPr>
            <a:spLocks noChangeShapeType="1"/>
          </p:cNvSpPr>
          <p:nvPr/>
        </p:nvSpPr>
        <p:spPr bwMode="auto">
          <a:xfrm>
            <a:off x="6796588" y="4885578"/>
            <a:ext cx="77255"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Line 198">
            <a:extLst>
              <a:ext uri="{FF2B5EF4-FFF2-40B4-BE49-F238E27FC236}">
                <a16:creationId xmlns:a16="http://schemas.microsoft.com/office/drawing/2014/main" id="{D05253B7-847B-5472-0A0C-A1786B71E4D6}"/>
              </a:ext>
            </a:extLst>
          </p:cNvPr>
          <p:cNvSpPr>
            <a:spLocks noChangeShapeType="1"/>
          </p:cNvSpPr>
          <p:nvPr/>
        </p:nvSpPr>
        <p:spPr bwMode="auto">
          <a:xfrm>
            <a:off x="6796588" y="4185491"/>
            <a:ext cx="77255"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Line 199">
            <a:extLst>
              <a:ext uri="{FF2B5EF4-FFF2-40B4-BE49-F238E27FC236}">
                <a16:creationId xmlns:a16="http://schemas.microsoft.com/office/drawing/2014/main" id="{EE2FC0BE-601F-586E-6918-B8699A50203E}"/>
              </a:ext>
            </a:extLst>
          </p:cNvPr>
          <p:cNvSpPr>
            <a:spLocks noChangeShapeType="1"/>
          </p:cNvSpPr>
          <p:nvPr/>
        </p:nvSpPr>
        <p:spPr bwMode="auto">
          <a:xfrm>
            <a:off x="6796588" y="3482228"/>
            <a:ext cx="77255"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Line 200">
            <a:extLst>
              <a:ext uri="{FF2B5EF4-FFF2-40B4-BE49-F238E27FC236}">
                <a16:creationId xmlns:a16="http://schemas.microsoft.com/office/drawing/2014/main" id="{3F6FB0B0-4B50-6BC0-BD20-1278D193A8CE}"/>
              </a:ext>
            </a:extLst>
          </p:cNvPr>
          <p:cNvSpPr>
            <a:spLocks noChangeShapeType="1"/>
          </p:cNvSpPr>
          <p:nvPr/>
        </p:nvSpPr>
        <p:spPr bwMode="auto">
          <a:xfrm>
            <a:off x="6796588" y="2783728"/>
            <a:ext cx="77255"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Line 201">
            <a:extLst>
              <a:ext uri="{FF2B5EF4-FFF2-40B4-BE49-F238E27FC236}">
                <a16:creationId xmlns:a16="http://schemas.microsoft.com/office/drawing/2014/main" id="{BF6BC327-8CA1-DE84-B613-B1E5F5ECC3B5}"/>
              </a:ext>
            </a:extLst>
          </p:cNvPr>
          <p:cNvSpPr>
            <a:spLocks noChangeShapeType="1"/>
          </p:cNvSpPr>
          <p:nvPr/>
        </p:nvSpPr>
        <p:spPr bwMode="auto">
          <a:xfrm>
            <a:off x="6796588" y="2083641"/>
            <a:ext cx="77255"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Line 202">
            <a:extLst>
              <a:ext uri="{FF2B5EF4-FFF2-40B4-BE49-F238E27FC236}">
                <a16:creationId xmlns:a16="http://schemas.microsoft.com/office/drawing/2014/main" id="{291D2D3C-4495-49B3-758C-A3DFD03C4D3C}"/>
              </a:ext>
            </a:extLst>
          </p:cNvPr>
          <p:cNvSpPr>
            <a:spLocks noChangeShapeType="1"/>
          </p:cNvSpPr>
          <p:nvPr/>
        </p:nvSpPr>
        <p:spPr bwMode="auto">
          <a:xfrm flipV="1">
            <a:off x="7066273" y="5033216"/>
            <a:ext cx="0" cy="87312"/>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Line 203">
            <a:extLst>
              <a:ext uri="{FF2B5EF4-FFF2-40B4-BE49-F238E27FC236}">
                <a16:creationId xmlns:a16="http://schemas.microsoft.com/office/drawing/2014/main" id="{D4825313-07EF-774E-8B56-5F4C1F934EC7}"/>
              </a:ext>
            </a:extLst>
          </p:cNvPr>
          <p:cNvSpPr>
            <a:spLocks noChangeShapeType="1"/>
          </p:cNvSpPr>
          <p:nvPr/>
        </p:nvSpPr>
        <p:spPr bwMode="auto">
          <a:xfrm flipV="1">
            <a:off x="7754534" y="5033216"/>
            <a:ext cx="0" cy="87312"/>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Line 204">
            <a:extLst>
              <a:ext uri="{FF2B5EF4-FFF2-40B4-BE49-F238E27FC236}">
                <a16:creationId xmlns:a16="http://schemas.microsoft.com/office/drawing/2014/main" id="{B2FFD605-14AC-8398-B8FB-A30C4F76F035}"/>
              </a:ext>
            </a:extLst>
          </p:cNvPr>
          <p:cNvSpPr>
            <a:spLocks noChangeShapeType="1"/>
          </p:cNvSpPr>
          <p:nvPr/>
        </p:nvSpPr>
        <p:spPr bwMode="auto">
          <a:xfrm flipV="1">
            <a:off x="7411808" y="5033216"/>
            <a:ext cx="0" cy="87312"/>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Line 205">
            <a:extLst>
              <a:ext uri="{FF2B5EF4-FFF2-40B4-BE49-F238E27FC236}">
                <a16:creationId xmlns:a16="http://schemas.microsoft.com/office/drawing/2014/main" id="{2A7AA13D-FCEE-48E0-3110-BBA17BA0783C}"/>
              </a:ext>
            </a:extLst>
          </p:cNvPr>
          <p:cNvSpPr>
            <a:spLocks noChangeShapeType="1"/>
          </p:cNvSpPr>
          <p:nvPr/>
        </p:nvSpPr>
        <p:spPr bwMode="auto">
          <a:xfrm flipV="1">
            <a:off x="8447007" y="5033216"/>
            <a:ext cx="0" cy="87312"/>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Line 206">
            <a:extLst>
              <a:ext uri="{FF2B5EF4-FFF2-40B4-BE49-F238E27FC236}">
                <a16:creationId xmlns:a16="http://schemas.microsoft.com/office/drawing/2014/main" id="{F33C849F-35EE-619C-F98A-8ADF3FF6064B}"/>
              </a:ext>
            </a:extLst>
          </p:cNvPr>
          <p:cNvSpPr>
            <a:spLocks noChangeShapeType="1"/>
          </p:cNvSpPr>
          <p:nvPr/>
        </p:nvSpPr>
        <p:spPr bwMode="auto">
          <a:xfrm flipV="1">
            <a:off x="8100068" y="5033216"/>
            <a:ext cx="0" cy="87312"/>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Line 207">
            <a:extLst>
              <a:ext uri="{FF2B5EF4-FFF2-40B4-BE49-F238E27FC236}">
                <a16:creationId xmlns:a16="http://schemas.microsoft.com/office/drawing/2014/main" id="{723D2507-6365-FED2-8199-EAA3F22AC767}"/>
              </a:ext>
            </a:extLst>
          </p:cNvPr>
          <p:cNvSpPr>
            <a:spLocks noChangeShapeType="1"/>
          </p:cNvSpPr>
          <p:nvPr/>
        </p:nvSpPr>
        <p:spPr bwMode="auto">
          <a:xfrm flipV="1">
            <a:off x="9138077" y="5033216"/>
            <a:ext cx="0" cy="87312"/>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Line 208">
            <a:extLst>
              <a:ext uri="{FF2B5EF4-FFF2-40B4-BE49-F238E27FC236}">
                <a16:creationId xmlns:a16="http://schemas.microsoft.com/office/drawing/2014/main" id="{2014302B-3A74-D44D-23FF-9B8AEB0E1858}"/>
              </a:ext>
            </a:extLst>
          </p:cNvPr>
          <p:cNvSpPr>
            <a:spLocks noChangeShapeType="1"/>
          </p:cNvSpPr>
          <p:nvPr/>
        </p:nvSpPr>
        <p:spPr bwMode="auto">
          <a:xfrm flipV="1">
            <a:off x="8792542" y="5033216"/>
            <a:ext cx="0" cy="87312"/>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Line 209">
            <a:extLst>
              <a:ext uri="{FF2B5EF4-FFF2-40B4-BE49-F238E27FC236}">
                <a16:creationId xmlns:a16="http://schemas.microsoft.com/office/drawing/2014/main" id="{9A4EEAAA-E1F2-7C62-ADEF-81A80FDA21E8}"/>
              </a:ext>
            </a:extLst>
          </p:cNvPr>
          <p:cNvSpPr>
            <a:spLocks noChangeShapeType="1"/>
          </p:cNvSpPr>
          <p:nvPr/>
        </p:nvSpPr>
        <p:spPr bwMode="auto">
          <a:xfrm flipV="1">
            <a:off x="9827743" y="5033216"/>
            <a:ext cx="0" cy="87312"/>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Line 210">
            <a:extLst>
              <a:ext uri="{FF2B5EF4-FFF2-40B4-BE49-F238E27FC236}">
                <a16:creationId xmlns:a16="http://schemas.microsoft.com/office/drawing/2014/main" id="{C6C6599D-6E38-ED9A-F388-A72B2D0443D2}"/>
              </a:ext>
            </a:extLst>
          </p:cNvPr>
          <p:cNvSpPr>
            <a:spLocks noChangeShapeType="1"/>
          </p:cNvSpPr>
          <p:nvPr/>
        </p:nvSpPr>
        <p:spPr bwMode="auto">
          <a:xfrm flipV="1">
            <a:off x="9480803" y="5033216"/>
            <a:ext cx="0" cy="87312"/>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Line 211">
            <a:extLst>
              <a:ext uri="{FF2B5EF4-FFF2-40B4-BE49-F238E27FC236}">
                <a16:creationId xmlns:a16="http://schemas.microsoft.com/office/drawing/2014/main" id="{D594A68C-B945-9624-5508-A41482C95B54}"/>
              </a:ext>
            </a:extLst>
          </p:cNvPr>
          <p:cNvSpPr>
            <a:spLocks noChangeShapeType="1"/>
          </p:cNvSpPr>
          <p:nvPr/>
        </p:nvSpPr>
        <p:spPr bwMode="auto">
          <a:xfrm flipV="1">
            <a:off x="10518812" y="5033216"/>
            <a:ext cx="0" cy="87312"/>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Line 212">
            <a:extLst>
              <a:ext uri="{FF2B5EF4-FFF2-40B4-BE49-F238E27FC236}">
                <a16:creationId xmlns:a16="http://schemas.microsoft.com/office/drawing/2014/main" id="{669397D0-F118-8586-D250-80B2CA106D71}"/>
              </a:ext>
            </a:extLst>
          </p:cNvPr>
          <p:cNvSpPr>
            <a:spLocks noChangeShapeType="1"/>
          </p:cNvSpPr>
          <p:nvPr/>
        </p:nvSpPr>
        <p:spPr bwMode="auto">
          <a:xfrm flipV="1">
            <a:off x="10861538" y="5033216"/>
            <a:ext cx="0" cy="87312"/>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Line 213">
            <a:extLst>
              <a:ext uri="{FF2B5EF4-FFF2-40B4-BE49-F238E27FC236}">
                <a16:creationId xmlns:a16="http://schemas.microsoft.com/office/drawing/2014/main" id="{ABAAC5A8-62EF-4EBC-E9FC-135ED5426157}"/>
              </a:ext>
            </a:extLst>
          </p:cNvPr>
          <p:cNvSpPr>
            <a:spLocks noChangeShapeType="1"/>
          </p:cNvSpPr>
          <p:nvPr/>
        </p:nvSpPr>
        <p:spPr bwMode="auto">
          <a:xfrm flipV="1">
            <a:off x="10173277" y="5033216"/>
            <a:ext cx="0" cy="87312"/>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Line 214">
            <a:extLst>
              <a:ext uri="{FF2B5EF4-FFF2-40B4-BE49-F238E27FC236}">
                <a16:creationId xmlns:a16="http://schemas.microsoft.com/office/drawing/2014/main" id="{2B7FB966-0F69-8F34-AD1E-8648ABC21176}"/>
              </a:ext>
            </a:extLst>
          </p:cNvPr>
          <p:cNvSpPr>
            <a:spLocks noChangeShapeType="1"/>
          </p:cNvSpPr>
          <p:nvPr/>
        </p:nvSpPr>
        <p:spPr bwMode="auto">
          <a:xfrm flipV="1">
            <a:off x="11207073" y="5033216"/>
            <a:ext cx="0" cy="87312"/>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284">
            <a:extLst>
              <a:ext uri="{FF2B5EF4-FFF2-40B4-BE49-F238E27FC236}">
                <a16:creationId xmlns:a16="http://schemas.microsoft.com/office/drawing/2014/main" id="{9964A6A7-8B09-75AA-0B28-6146FB247AEE}"/>
              </a:ext>
            </a:extLst>
          </p:cNvPr>
          <p:cNvSpPr>
            <a:spLocks/>
          </p:cNvSpPr>
          <p:nvPr/>
        </p:nvSpPr>
        <p:spPr bwMode="auto">
          <a:xfrm>
            <a:off x="7076105" y="2088403"/>
            <a:ext cx="3180044" cy="2676525"/>
          </a:xfrm>
          <a:custGeom>
            <a:avLst/>
            <a:gdLst>
              <a:gd name="T0" fmla="*/ 2 w 2264"/>
              <a:gd name="T1" fmla="*/ 0 h 1686"/>
              <a:gd name="T2" fmla="*/ 77 w 2264"/>
              <a:gd name="T3" fmla="*/ 23 h 1686"/>
              <a:gd name="T4" fmla="*/ 91 w 2264"/>
              <a:gd name="T5" fmla="*/ 45 h 1686"/>
              <a:gd name="T6" fmla="*/ 100 w 2264"/>
              <a:gd name="T7" fmla="*/ 68 h 1686"/>
              <a:gd name="T8" fmla="*/ 105 w 2264"/>
              <a:gd name="T9" fmla="*/ 91 h 1686"/>
              <a:gd name="T10" fmla="*/ 109 w 2264"/>
              <a:gd name="T11" fmla="*/ 114 h 1686"/>
              <a:gd name="T12" fmla="*/ 134 w 2264"/>
              <a:gd name="T13" fmla="*/ 114 h 1686"/>
              <a:gd name="T14" fmla="*/ 137 w 2264"/>
              <a:gd name="T15" fmla="*/ 139 h 1686"/>
              <a:gd name="T16" fmla="*/ 150 w 2264"/>
              <a:gd name="T17" fmla="*/ 185 h 1686"/>
              <a:gd name="T18" fmla="*/ 153 w 2264"/>
              <a:gd name="T19" fmla="*/ 303 h 1686"/>
              <a:gd name="T20" fmla="*/ 155 w 2264"/>
              <a:gd name="T21" fmla="*/ 445 h 1686"/>
              <a:gd name="T22" fmla="*/ 159 w 2264"/>
              <a:gd name="T23" fmla="*/ 493 h 1686"/>
              <a:gd name="T24" fmla="*/ 162 w 2264"/>
              <a:gd name="T25" fmla="*/ 518 h 1686"/>
              <a:gd name="T26" fmla="*/ 164 w 2264"/>
              <a:gd name="T27" fmla="*/ 541 h 1686"/>
              <a:gd name="T28" fmla="*/ 173 w 2264"/>
              <a:gd name="T29" fmla="*/ 566 h 1686"/>
              <a:gd name="T30" fmla="*/ 228 w 2264"/>
              <a:gd name="T31" fmla="*/ 614 h 1686"/>
              <a:gd name="T32" fmla="*/ 239 w 2264"/>
              <a:gd name="T33" fmla="*/ 637 h 1686"/>
              <a:gd name="T34" fmla="*/ 271 w 2264"/>
              <a:gd name="T35" fmla="*/ 662 h 1686"/>
              <a:gd name="T36" fmla="*/ 287 w 2264"/>
              <a:gd name="T37" fmla="*/ 687 h 1686"/>
              <a:gd name="T38" fmla="*/ 296 w 2264"/>
              <a:gd name="T39" fmla="*/ 687 h 1686"/>
              <a:gd name="T40" fmla="*/ 298 w 2264"/>
              <a:gd name="T41" fmla="*/ 710 h 1686"/>
              <a:gd name="T42" fmla="*/ 301 w 2264"/>
              <a:gd name="T43" fmla="*/ 735 h 1686"/>
              <a:gd name="T44" fmla="*/ 312 w 2264"/>
              <a:gd name="T45" fmla="*/ 810 h 1686"/>
              <a:gd name="T46" fmla="*/ 342 w 2264"/>
              <a:gd name="T47" fmla="*/ 860 h 1686"/>
              <a:gd name="T48" fmla="*/ 403 w 2264"/>
              <a:gd name="T49" fmla="*/ 885 h 1686"/>
              <a:gd name="T50" fmla="*/ 442 w 2264"/>
              <a:gd name="T51" fmla="*/ 910 h 1686"/>
              <a:gd name="T52" fmla="*/ 449 w 2264"/>
              <a:gd name="T53" fmla="*/ 961 h 1686"/>
              <a:gd name="T54" fmla="*/ 451 w 2264"/>
              <a:gd name="T55" fmla="*/ 986 h 1686"/>
              <a:gd name="T56" fmla="*/ 454 w 2264"/>
              <a:gd name="T57" fmla="*/ 1011 h 1686"/>
              <a:gd name="T58" fmla="*/ 458 w 2264"/>
              <a:gd name="T59" fmla="*/ 1086 h 1686"/>
              <a:gd name="T60" fmla="*/ 472 w 2264"/>
              <a:gd name="T61" fmla="*/ 1111 h 1686"/>
              <a:gd name="T62" fmla="*/ 495 w 2264"/>
              <a:gd name="T63" fmla="*/ 1136 h 1686"/>
              <a:gd name="T64" fmla="*/ 529 w 2264"/>
              <a:gd name="T65" fmla="*/ 1159 h 1686"/>
              <a:gd name="T66" fmla="*/ 561 w 2264"/>
              <a:gd name="T67" fmla="*/ 1184 h 1686"/>
              <a:gd name="T68" fmla="*/ 595 w 2264"/>
              <a:gd name="T69" fmla="*/ 1209 h 1686"/>
              <a:gd name="T70" fmla="*/ 597 w 2264"/>
              <a:gd name="T71" fmla="*/ 1260 h 1686"/>
              <a:gd name="T72" fmla="*/ 604 w 2264"/>
              <a:gd name="T73" fmla="*/ 1285 h 1686"/>
              <a:gd name="T74" fmla="*/ 606 w 2264"/>
              <a:gd name="T75" fmla="*/ 1335 h 1686"/>
              <a:gd name="T76" fmla="*/ 743 w 2264"/>
              <a:gd name="T77" fmla="*/ 1360 h 1686"/>
              <a:gd name="T78" fmla="*/ 770 w 2264"/>
              <a:gd name="T79" fmla="*/ 1410 h 1686"/>
              <a:gd name="T80" fmla="*/ 848 w 2264"/>
              <a:gd name="T81" fmla="*/ 1435 h 1686"/>
              <a:gd name="T82" fmla="*/ 1062 w 2264"/>
              <a:gd name="T83" fmla="*/ 1460 h 1686"/>
              <a:gd name="T84" fmla="*/ 1115 w 2264"/>
              <a:gd name="T85" fmla="*/ 1486 h 1686"/>
              <a:gd name="T86" fmla="*/ 1274 w 2264"/>
              <a:gd name="T87" fmla="*/ 1486 h 1686"/>
              <a:gd name="T88" fmla="*/ 1357 w 2264"/>
              <a:gd name="T89" fmla="*/ 1486 h 1686"/>
              <a:gd name="T90" fmla="*/ 1416 w 2264"/>
              <a:gd name="T91" fmla="*/ 1540 h 1686"/>
              <a:gd name="T92" fmla="*/ 2180 w 2264"/>
              <a:gd name="T93" fmla="*/ 1540 h 1686"/>
              <a:gd name="T94" fmla="*/ 2228 w 2264"/>
              <a:gd name="T95" fmla="*/ 1613 h 1686"/>
              <a:gd name="T96" fmla="*/ 2264 w 2264"/>
              <a:gd name="T97" fmla="*/ 1686 h 1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64" h="1686">
                <a:moveTo>
                  <a:pt x="0" y="0"/>
                </a:moveTo>
                <a:lnTo>
                  <a:pt x="2" y="0"/>
                </a:lnTo>
                <a:lnTo>
                  <a:pt x="77" y="0"/>
                </a:lnTo>
                <a:lnTo>
                  <a:pt x="77" y="23"/>
                </a:lnTo>
                <a:lnTo>
                  <a:pt x="91" y="23"/>
                </a:lnTo>
                <a:lnTo>
                  <a:pt x="91" y="45"/>
                </a:lnTo>
                <a:lnTo>
                  <a:pt x="100" y="45"/>
                </a:lnTo>
                <a:lnTo>
                  <a:pt x="100" y="68"/>
                </a:lnTo>
                <a:lnTo>
                  <a:pt x="105" y="68"/>
                </a:lnTo>
                <a:lnTo>
                  <a:pt x="105" y="91"/>
                </a:lnTo>
                <a:lnTo>
                  <a:pt x="109" y="91"/>
                </a:lnTo>
                <a:lnTo>
                  <a:pt x="109" y="114"/>
                </a:lnTo>
                <a:lnTo>
                  <a:pt x="121" y="114"/>
                </a:lnTo>
                <a:lnTo>
                  <a:pt x="134" y="114"/>
                </a:lnTo>
                <a:lnTo>
                  <a:pt x="137" y="114"/>
                </a:lnTo>
                <a:lnTo>
                  <a:pt x="137" y="139"/>
                </a:lnTo>
                <a:lnTo>
                  <a:pt x="150" y="139"/>
                </a:lnTo>
                <a:lnTo>
                  <a:pt x="150" y="185"/>
                </a:lnTo>
                <a:lnTo>
                  <a:pt x="153" y="185"/>
                </a:lnTo>
                <a:lnTo>
                  <a:pt x="153" y="303"/>
                </a:lnTo>
                <a:lnTo>
                  <a:pt x="155" y="303"/>
                </a:lnTo>
                <a:lnTo>
                  <a:pt x="155" y="445"/>
                </a:lnTo>
                <a:lnTo>
                  <a:pt x="159" y="445"/>
                </a:lnTo>
                <a:lnTo>
                  <a:pt x="159" y="493"/>
                </a:lnTo>
                <a:lnTo>
                  <a:pt x="162" y="493"/>
                </a:lnTo>
                <a:lnTo>
                  <a:pt x="162" y="518"/>
                </a:lnTo>
                <a:lnTo>
                  <a:pt x="164" y="518"/>
                </a:lnTo>
                <a:lnTo>
                  <a:pt x="164" y="541"/>
                </a:lnTo>
                <a:lnTo>
                  <a:pt x="173" y="541"/>
                </a:lnTo>
                <a:lnTo>
                  <a:pt x="173" y="566"/>
                </a:lnTo>
                <a:lnTo>
                  <a:pt x="228" y="566"/>
                </a:lnTo>
                <a:lnTo>
                  <a:pt x="228" y="614"/>
                </a:lnTo>
                <a:lnTo>
                  <a:pt x="239" y="614"/>
                </a:lnTo>
                <a:lnTo>
                  <a:pt x="239" y="637"/>
                </a:lnTo>
                <a:lnTo>
                  <a:pt x="271" y="637"/>
                </a:lnTo>
                <a:lnTo>
                  <a:pt x="271" y="662"/>
                </a:lnTo>
                <a:lnTo>
                  <a:pt x="287" y="662"/>
                </a:lnTo>
                <a:lnTo>
                  <a:pt x="287" y="687"/>
                </a:lnTo>
                <a:lnTo>
                  <a:pt x="292" y="687"/>
                </a:lnTo>
                <a:lnTo>
                  <a:pt x="296" y="687"/>
                </a:lnTo>
                <a:lnTo>
                  <a:pt x="296" y="710"/>
                </a:lnTo>
                <a:lnTo>
                  <a:pt x="298" y="710"/>
                </a:lnTo>
                <a:lnTo>
                  <a:pt x="298" y="735"/>
                </a:lnTo>
                <a:lnTo>
                  <a:pt x="301" y="735"/>
                </a:lnTo>
                <a:lnTo>
                  <a:pt x="301" y="810"/>
                </a:lnTo>
                <a:lnTo>
                  <a:pt x="312" y="810"/>
                </a:lnTo>
                <a:lnTo>
                  <a:pt x="312" y="860"/>
                </a:lnTo>
                <a:lnTo>
                  <a:pt x="342" y="860"/>
                </a:lnTo>
                <a:lnTo>
                  <a:pt x="342" y="885"/>
                </a:lnTo>
                <a:lnTo>
                  <a:pt x="403" y="885"/>
                </a:lnTo>
                <a:lnTo>
                  <a:pt x="403" y="910"/>
                </a:lnTo>
                <a:lnTo>
                  <a:pt x="442" y="910"/>
                </a:lnTo>
                <a:lnTo>
                  <a:pt x="442" y="961"/>
                </a:lnTo>
                <a:lnTo>
                  <a:pt x="449" y="961"/>
                </a:lnTo>
                <a:lnTo>
                  <a:pt x="449" y="986"/>
                </a:lnTo>
                <a:lnTo>
                  <a:pt x="451" y="986"/>
                </a:lnTo>
                <a:lnTo>
                  <a:pt x="451" y="1011"/>
                </a:lnTo>
                <a:lnTo>
                  <a:pt x="454" y="1011"/>
                </a:lnTo>
                <a:lnTo>
                  <a:pt x="454" y="1086"/>
                </a:lnTo>
                <a:lnTo>
                  <a:pt x="458" y="1086"/>
                </a:lnTo>
                <a:lnTo>
                  <a:pt x="458" y="1111"/>
                </a:lnTo>
                <a:lnTo>
                  <a:pt x="472" y="1111"/>
                </a:lnTo>
                <a:lnTo>
                  <a:pt x="472" y="1136"/>
                </a:lnTo>
                <a:lnTo>
                  <a:pt x="495" y="1136"/>
                </a:lnTo>
                <a:lnTo>
                  <a:pt x="495" y="1159"/>
                </a:lnTo>
                <a:lnTo>
                  <a:pt x="529" y="1159"/>
                </a:lnTo>
                <a:lnTo>
                  <a:pt x="529" y="1184"/>
                </a:lnTo>
                <a:lnTo>
                  <a:pt x="561" y="1184"/>
                </a:lnTo>
                <a:lnTo>
                  <a:pt x="561" y="1209"/>
                </a:lnTo>
                <a:lnTo>
                  <a:pt x="595" y="1209"/>
                </a:lnTo>
                <a:lnTo>
                  <a:pt x="595" y="1260"/>
                </a:lnTo>
                <a:lnTo>
                  <a:pt x="597" y="1260"/>
                </a:lnTo>
                <a:lnTo>
                  <a:pt x="597" y="1285"/>
                </a:lnTo>
                <a:lnTo>
                  <a:pt x="604" y="1285"/>
                </a:lnTo>
                <a:lnTo>
                  <a:pt x="604" y="1335"/>
                </a:lnTo>
                <a:lnTo>
                  <a:pt x="606" y="1335"/>
                </a:lnTo>
                <a:lnTo>
                  <a:pt x="606" y="1360"/>
                </a:lnTo>
                <a:lnTo>
                  <a:pt x="743" y="1360"/>
                </a:lnTo>
                <a:lnTo>
                  <a:pt x="743" y="1410"/>
                </a:lnTo>
                <a:lnTo>
                  <a:pt x="770" y="1410"/>
                </a:lnTo>
                <a:lnTo>
                  <a:pt x="770" y="1435"/>
                </a:lnTo>
                <a:lnTo>
                  <a:pt x="848" y="1435"/>
                </a:lnTo>
                <a:lnTo>
                  <a:pt x="848" y="1460"/>
                </a:lnTo>
                <a:lnTo>
                  <a:pt x="1062" y="1460"/>
                </a:lnTo>
                <a:lnTo>
                  <a:pt x="1062" y="1486"/>
                </a:lnTo>
                <a:lnTo>
                  <a:pt x="1115" y="1486"/>
                </a:lnTo>
                <a:lnTo>
                  <a:pt x="1128" y="1486"/>
                </a:lnTo>
                <a:lnTo>
                  <a:pt x="1274" y="1486"/>
                </a:lnTo>
                <a:lnTo>
                  <a:pt x="1350" y="1486"/>
                </a:lnTo>
                <a:lnTo>
                  <a:pt x="1357" y="1486"/>
                </a:lnTo>
                <a:lnTo>
                  <a:pt x="1416" y="1486"/>
                </a:lnTo>
                <a:lnTo>
                  <a:pt x="1416" y="1540"/>
                </a:lnTo>
                <a:lnTo>
                  <a:pt x="1562" y="1540"/>
                </a:lnTo>
                <a:lnTo>
                  <a:pt x="2180" y="1540"/>
                </a:lnTo>
                <a:lnTo>
                  <a:pt x="2180" y="1613"/>
                </a:lnTo>
                <a:lnTo>
                  <a:pt x="2228" y="1613"/>
                </a:lnTo>
                <a:lnTo>
                  <a:pt x="2228" y="1686"/>
                </a:lnTo>
                <a:lnTo>
                  <a:pt x="2264" y="1686"/>
                </a:lnTo>
              </a:path>
            </a:pathLst>
          </a:custGeom>
          <a:noFill/>
          <a:ln w="19050" cap="flat">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285">
            <a:extLst>
              <a:ext uri="{FF2B5EF4-FFF2-40B4-BE49-F238E27FC236}">
                <a16:creationId xmlns:a16="http://schemas.microsoft.com/office/drawing/2014/main" id="{D42542FC-9758-551A-C08C-B1294FA971AB}"/>
              </a:ext>
            </a:extLst>
          </p:cNvPr>
          <p:cNvSpPr>
            <a:spLocks/>
          </p:cNvSpPr>
          <p:nvPr/>
        </p:nvSpPr>
        <p:spPr bwMode="auto">
          <a:xfrm>
            <a:off x="7076105" y="2088403"/>
            <a:ext cx="4230695" cy="2141537"/>
          </a:xfrm>
          <a:custGeom>
            <a:avLst/>
            <a:gdLst>
              <a:gd name="T0" fmla="*/ 116 w 3012"/>
              <a:gd name="T1" fmla="*/ 0 h 1349"/>
              <a:gd name="T2" fmla="*/ 130 w 3012"/>
              <a:gd name="T3" fmla="*/ 39 h 1349"/>
              <a:gd name="T4" fmla="*/ 139 w 3012"/>
              <a:gd name="T5" fmla="*/ 75 h 1349"/>
              <a:gd name="T6" fmla="*/ 148 w 3012"/>
              <a:gd name="T7" fmla="*/ 112 h 1349"/>
              <a:gd name="T8" fmla="*/ 150 w 3012"/>
              <a:gd name="T9" fmla="*/ 187 h 1349"/>
              <a:gd name="T10" fmla="*/ 153 w 3012"/>
              <a:gd name="T11" fmla="*/ 226 h 1349"/>
              <a:gd name="T12" fmla="*/ 155 w 3012"/>
              <a:gd name="T13" fmla="*/ 413 h 1349"/>
              <a:gd name="T14" fmla="*/ 173 w 3012"/>
              <a:gd name="T15" fmla="*/ 449 h 1349"/>
              <a:gd name="T16" fmla="*/ 255 w 3012"/>
              <a:gd name="T17" fmla="*/ 486 h 1349"/>
              <a:gd name="T18" fmla="*/ 296 w 3012"/>
              <a:gd name="T19" fmla="*/ 525 h 1349"/>
              <a:gd name="T20" fmla="*/ 301 w 3012"/>
              <a:gd name="T21" fmla="*/ 600 h 1349"/>
              <a:gd name="T22" fmla="*/ 303 w 3012"/>
              <a:gd name="T23" fmla="*/ 637 h 1349"/>
              <a:gd name="T24" fmla="*/ 305 w 3012"/>
              <a:gd name="T25" fmla="*/ 712 h 1349"/>
              <a:gd name="T26" fmla="*/ 312 w 3012"/>
              <a:gd name="T27" fmla="*/ 748 h 1349"/>
              <a:gd name="T28" fmla="*/ 314 w 3012"/>
              <a:gd name="T29" fmla="*/ 787 h 1349"/>
              <a:gd name="T30" fmla="*/ 417 w 3012"/>
              <a:gd name="T31" fmla="*/ 824 h 1349"/>
              <a:gd name="T32" fmla="*/ 438 w 3012"/>
              <a:gd name="T33" fmla="*/ 860 h 1349"/>
              <a:gd name="T34" fmla="*/ 449 w 3012"/>
              <a:gd name="T35" fmla="*/ 899 h 1349"/>
              <a:gd name="T36" fmla="*/ 451 w 3012"/>
              <a:gd name="T37" fmla="*/ 935 h 1349"/>
              <a:gd name="T38" fmla="*/ 458 w 3012"/>
              <a:gd name="T39" fmla="*/ 974 h 1349"/>
              <a:gd name="T40" fmla="*/ 465 w 3012"/>
              <a:gd name="T41" fmla="*/ 1086 h 1349"/>
              <a:gd name="T42" fmla="*/ 581 w 3012"/>
              <a:gd name="T43" fmla="*/ 1123 h 1349"/>
              <a:gd name="T44" fmla="*/ 590 w 3012"/>
              <a:gd name="T45" fmla="*/ 1161 h 1349"/>
              <a:gd name="T46" fmla="*/ 604 w 3012"/>
              <a:gd name="T47" fmla="*/ 1198 h 1349"/>
              <a:gd name="T48" fmla="*/ 611 w 3012"/>
              <a:gd name="T49" fmla="*/ 1234 h 1349"/>
              <a:gd name="T50" fmla="*/ 910 w 3012"/>
              <a:gd name="T51" fmla="*/ 1273 h 1349"/>
              <a:gd name="T52" fmla="*/ 971 w 3012"/>
              <a:gd name="T53" fmla="*/ 1310 h 1349"/>
              <a:gd name="T54" fmla="*/ 1126 w 3012"/>
              <a:gd name="T55" fmla="*/ 1349 h 1349"/>
              <a:gd name="T56" fmla="*/ 1363 w 3012"/>
              <a:gd name="T57" fmla="*/ 1349 h 1349"/>
              <a:gd name="T58" fmla="*/ 1582 w 3012"/>
              <a:gd name="T59" fmla="*/ 1349 h 1349"/>
              <a:gd name="T60" fmla="*/ 2020 w 3012"/>
              <a:gd name="T61" fmla="*/ 1349 h 1349"/>
              <a:gd name="T62" fmla="*/ 2706 w 3012"/>
              <a:gd name="T63" fmla="*/ 134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12" h="1349">
                <a:moveTo>
                  <a:pt x="0" y="0"/>
                </a:moveTo>
                <a:lnTo>
                  <a:pt x="116" y="0"/>
                </a:lnTo>
                <a:lnTo>
                  <a:pt x="116" y="39"/>
                </a:lnTo>
                <a:lnTo>
                  <a:pt x="130" y="39"/>
                </a:lnTo>
                <a:lnTo>
                  <a:pt x="130" y="75"/>
                </a:lnTo>
                <a:lnTo>
                  <a:pt x="139" y="75"/>
                </a:lnTo>
                <a:lnTo>
                  <a:pt x="139" y="112"/>
                </a:lnTo>
                <a:lnTo>
                  <a:pt x="148" y="112"/>
                </a:lnTo>
                <a:lnTo>
                  <a:pt x="148" y="187"/>
                </a:lnTo>
                <a:lnTo>
                  <a:pt x="150" y="187"/>
                </a:lnTo>
                <a:lnTo>
                  <a:pt x="150" y="226"/>
                </a:lnTo>
                <a:lnTo>
                  <a:pt x="153" y="226"/>
                </a:lnTo>
                <a:lnTo>
                  <a:pt x="153" y="413"/>
                </a:lnTo>
                <a:lnTo>
                  <a:pt x="155" y="413"/>
                </a:lnTo>
                <a:lnTo>
                  <a:pt x="155" y="449"/>
                </a:lnTo>
                <a:lnTo>
                  <a:pt x="173" y="449"/>
                </a:lnTo>
                <a:lnTo>
                  <a:pt x="173" y="486"/>
                </a:lnTo>
                <a:lnTo>
                  <a:pt x="255" y="486"/>
                </a:lnTo>
                <a:lnTo>
                  <a:pt x="255" y="525"/>
                </a:lnTo>
                <a:lnTo>
                  <a:pt x="296" y="525"/>
                </a:lnTo>
                <a:lnTo>
                  <a:pt x="296" y="600"/>
                </a:lnTo>
                <a:lnTo>
                  <a:pt x="301" y="600"/>
                </a:lnTo>
                <a:lnTo>
                  <a:pt x="301" y="637"/>
                </a:lnTo>
                <a:lnTo>
                  <a:pt x="303" y="637"/>
                </a:lnTo>
                <a:lnTo>
                  <a:pt x="303" y="712"/>
                </a:lnTo>
                <a:lnTo>
                  <a:pt x="305" y="712"/>
                </a:lnTo>
                <a:lnTo>
                  <a:pt x="305" y="748"/>
                </a:lnTo>
                <a:lnTo>
                  <a:pt x="312" y="748"/>
                </a:lnTo>
                <a:lnTo>
                  <a:pt x="312" y="787"/>
                </a:lnTo>
                <a:lnTo>
                  <a:pt x="314" y="787"/>
                </a:lnTo>
                <a:lnTo>
                  <a:pt x="314" y="824"/>
                </a:lnTo>
                <a:lnTo>
                  <a:pt x="417" y="824"/>
                </a:lnTo>
                <a:lnTo>
                  <a:pt x="417" y="860"/>
                </a:lnTo>
                <a:lnTo>
                  <a:pt x="438" y="860"/>
                </a:lnTo>
                <a:lnTo>
                  <a:pt x="438" y="899"/>
                </a:lnTo>
                <a:lnTo>
                  <a:pt x="449" y="899"/>
                </a:lnTo>
                <a:lnTo>
                  <a:pt x="449" y="935"/>
                </a:lnTo>
                <a:lnTo>
                  <a:pt x="451" y="935"/>
                </a:lnTo>
                <a:lnTo>
                  <a:pt x="451" y="974"/>
                </a:lnTo>
                <a:lnTo>
                  <a:pt x="458" y="974"/>
                </a:lnTo>
                <a:lnTo>
                  <a:pt x="458" y="1086"/>
                </a:lnTo>
                <a:lnTo>
                  <a:pt x="465" y="1086"/>
                </a:lnTo>
                <a:lnTo>
                  <a:pt x="465" y="1123"/>
                </a:lnTo>
                <a:lnTo>
                  <a:pt x="581" y="1123"/>
                </a:lnTo>
                <a:lnTo>
                  <a:pt x="581" y="1161"/>
                </a:lnTo>
                <a:lnTo>
                  <a:pt x="590" y="1161"/>
                </a:lnTo>
                <a:lnTo>
                  <a:pt x="590" y="1198"/>
                </a:lnTo>
                <a:lnTo>
                  <a:pt x="604" y="1198"/>
                </a:lnTo>
                <a:lnTo>
                  <a:pt x="604" y="1234"/>
                </a:lnTo>
                <a:lnTo>
                  <a:pt x="611" y="1234"/>
                </a:lnTo>
                <a:lnTo>
                  <a:pt x="611" y="1273"/>
                </a:lnTo>
                <a:lnTo>
                  <a:pt x="910" y="1273"/>
                </a:lnTo>
                <a:lnTo>
                  <a:pt x="910" y="1310"/>
                </a:lnTo>
                <a:lnTo>
                  <a:pt x="971" y="1310"/>
                </a:lnTo>
                <a:lnTo>
                  <a:pt x="971" y="1349"/>
                </a:lnTo>
                <a:lnTo>
                  <a:pt x="1126" y="1349"/>
                </a:lnTo>
                <a:lnTo>
                  <a:pt x="1128" y="1349"/>
                </a:lnTo>
                <a:lnTo>
                  <a:pt x="1363" y="1349"/>
                </a:lnTo>
                <a:lnTo>
                  <a:pt x="1569" y="1349"/>
                </a:lnTo>
                <a:lnTo>
                  <a:pt x="1582" y="1349"/>
                </a:lnTo>
                <a:lnTo>
                  <a:pt x="2013" y="1349"/>
                </a:lnTo>
                <a:lnTo>
                  <a:pt x="2020" y="1349"/>
                </a:lnTo>
                <a:lnTo>
                  <a:pt x="2050" y="1349"/>
                </a:lnTo>
                <a:lnTo>
                  <a:pt x="2706" y="1349"/>
                </a:lnTo>
                <a:lnTo>
                  <a:pt x="3012" y="1349"/>
                </a:lnTo>
              </a:path>
            </a:pathLst>
          </a:custGeom>
          <a:noFill/>
          <a:ln w="19050" cap="flat">
            <a:solidFill>
              <a:srgbClr val="A6A6A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286">
            <a:extLst>
              <a:ext uri="{FF2B5EF4-FFF2-40B4-BE49-F238E27FC236}">
                <a16:creationId xmlns:a16="http://schemas.microsoft.com/office/drawing/2014/main" id="{468642DE-D743-B24E-1A5D-8559F20B1F47}"/>
              </a:ext>
            </a:extLst>
          </p:cNvPr>
          <p:cNvSpPr>
            <a:spLocks/>
          </p:cNvSpPr>
          <p:nvPr/>
        </p:nvSpPr>
        <p:spPr bwMode="auto">
          <a:xfrm>
            <a:off x="7063464" y="2048716"/>
            <a:ext cx="37925" cy="79375"/>
          </a:xfrm>
          <a:custGeom>
            <a:avLst/>
            <a:gdLst>
              <a:gd name="T0" fmla="*/ 0 w 27"/>
              <a:gd name="T1" fmla="*/ 29 h 50"/>
              <a:gd name="T2" fmla="*/ 0 w 27"/>
              <a:gd name="T3" fmla="*/ 20 h 50"/>
              <a:gd name="T4" fmla="*/ 11 w 27"/>
              <a:gd name="T5" fmla="*/ 20 h 50"/>
              <a:gd name="T6" fmla="*/ 11 w 27"/>
              <a:gd name="T7" fmla="*/ 0 h 50"/>
              <a:gd name="T8" fmla="*/ 16 w 27"/>
              <a:gd name="T9" fmla="*/ 0 h 50"/>
              <a:gd name="T10" fmla="*/ 16 w 27"/>
              <a:gd name="T11" fmla="*/ 20 h 50"/>
              <a:gd name="T12" fmla="*/ 27 w 27"/>
              <a:gd name="T13" fmla="*/ 20 h 50"/>
              <a:gd name="T14" fmla="*/ 27 w 27"/>
              <a:gd name="T15" fmla="*/ 29 h 50"/>
              <a:gd name="T16" fmla="*/ 16 w 27"/>
              <a:gd name="T17" fmla="*/ 29 h 50"/>
              <a:gd name="T18" fmla="*/ 16 w 27"/>
              <a:gd name="T19" fmla="*/ 50 h 50"/>
              <a:gd name="T20" fmla="*/ 11 w 27"/>
              <a:gd name="T21" fmla="*/ 50 h 50"/>
              <a:gd name="T22" fmla="*/ 11 w 27"/>
              <a:gd name="T23" fmla="*/ 29 h 50"/>
              <a:gd name="T24" fmla="*/ 0 w 27"/>
              <a:gd name="T25"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50">
                <a:moveTo>
                  <a:pt x="0" y="29"/>
                </a:moveTo>
                <a:lnTo>
                  <a:pt x="0" y="20"/>
                </a:lnTo>
                <a:lnTo>
                  <a:pt x="11" y="20"/>
                </a:lnTo>
                <a:lnTo>
                  <a:pt x="11" y="0"/>
                </a:lnTo>
                <a:lnTo>
                  <a:pt x="16" y="0"/>
                </a:lnTo>
                <a:lnTo>
                  <a:pt x="16" y="20"/>
                </a:lnTo>
                <a:lnTo>
                  <a:pt x="27" y="20"/>
                </a:lnTo>
                <a:lnTo>
                  <a:pt x="27" y="29"/>
                </a:lnTo>
                <a:lnTo>
                  <a:pt x="16" y="29"/>
                </a:lnTo>
                <a:lnTo>
                  <a:pt x="16" y="50"/>
                </a:lnTo>
                <a:lnTo>
                  <a:pt x="11" y="50"/>
                </a:lnTo>
                <a:lnTo>
                  <a:pt x="11" y="29"/>
                </a:lnTo>
                <a:lnTo>
                  <a:pt x="0" y="2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287">
            <a:extLst>
              <a:ext uri="{FF2B5EF4-FFF2-40B4-BE49-F238E27FC236}">
                <a16:creationId xmlns:a16="http://schemas.microsoft.com/office/drawing/2014/main" id="{4338649F-5567-8D8C-1624-48AEF0BCBCEB}"/>
              </a:ext>
            </a:extLst>
          </p:cNvPr>
          <p:cNvSpPr>
            <a:spLocks/>
          </p:cNvSpPr>
          <p:nvPr/>
        </p:nvSpPr>
        <p:spPr bwMode="auto">
          <a:xfrm>
            <a:off x="7226400" y="2229691"/>
            <a:ext cx="37925" cy="79375"/>
          </a:xfrm>
          <a:custGeom>
            <a:avLst/>
            <a:gdLst>
              <a:gd name="T0" fmla="*/ 0 w 27"/>
              <a:gd name="T1" fmla="*/ 29 h 50"/>
              <a:gd name="T2" fmla="*/ 0 w 27"/>
              <a:gd name="T3" fmla="*/ 20 h 50"/>
              <a:gd name="T4" fmla="*/ 11 w 27"/>
              <a:gd name="T5" fmla="*/ 20 h 50"/>
              <a:gd name="T6" fmla="*/ 11 w 27"/>
              <a:gd name="T7" fmla="*/ 0 h 50"/>
              <a:gd name="T8" fmla="*/ 16 w 27"/>
              <a:gd name="T9" fmla="*/ 0 h 50"/>
              <a:gd name="T10" fmla="*/ 16 w 27"/>
              <a:gd name="T11" fmla="*/ 20 h 50"/>
              <a:gd name="T12" fmla="*/ 27 w 27"/>
              <a:gd name="T13" fmla="*/ 20 h 50"/>
              <a:gd name="T14" fmla="*/ 27 w 27"/>
              <a:gd name="T15" fmla="*/ 29 h 50"/>
              <a:gd name="T16" fmla="*/ 16 w 27"/>
              <a:gd name="T17" fmla="*/ 29 h 50"/>
              <a:gd name="T18" fmla="*/ 16 w 27"/>
              <a:gd name="T19" fmla="*/ 50 h 50"/>
              <a:gd name="T20" fmla="*/ 11 w 27"/>
              <a:gd name="T21" fmla="*/ 50 h 50"/>
              <a:gd name="T22" fmla="*/ 11 w 27"/>
              <a:gd name="T23" fmla="*/ 29 h 50"/>
              <a:gd name="T24" fmla="*/ 0 w 27"/>
              <a:gd name="T25"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50">
                <a:moveTo>
                  <a:pt x="0" y="29"/>
                </a:moveTo>
                <a:lnTo>
                  <a:pt x="0" y="20"/>
                </a:lnTo>
                <a:lnTo>
                  <a:pt x="11" y="20"/>
                </a:lnTo>
                <a:lnTo>
                  <a:pt x="11" y="0"/>
                </a:lnTo>
                <a:lnTo>
                  <a:pt x="16" y="0"/>
                </a:lnTo>
                <a:lnTo>
                  <a:pt x="16" y="20"/>
                </a:lnTo>
                <a:lnTo>
                  <a:pt x="27" y="20"/>
                </a:lnTo>
                <a:lnTo>
                  <a:pt x="27" y="29"/>
                </a:lnTo>
                <a:lnTo>
                  <a:pt x="16" y="29"/>
                </a:lnTo>
                <a:lnTo>
                  <a:pt x="16" y="50"/>
                </a:lnTo>
                <a:lnTo>
                  <a:pt x="11" y="50"/>
                </a:lnTo>
                <a:lnTo>
                  <a:pt x="11" y="29"/>
                </a:lnTo>
                <a:lnTo>
                  <a:pt x="0" y="2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288">
            <a:extLst>
              <a:ext uri="{FF2B5EF4-FFF2-40B4-BE49-F238E27FC236}">
                <a16:creationId xmlns:a16="http://schemas.microsoft.com/office/drawing/2014/main" id="{F8C6F2F6-9E8E-A6F7-0749-EC1AE0520C38}"/>
              </a:ext>
            </a:extLst>
          </p:cNvPr>
          <p:cNvSpPr>
            <a:spLocks/>
          </p:cNvSpPr>
          <p:nvPr/>
        </p:nvSpPr>
        <p:spPr bwMode="auto">
          <a:xfrm>
            <a:off x="7246064" y="2229691"/>
            <a:ext cx="37925" cy="79375"/>
          </a:xfrm>
          <a:custGeom>
            <a:avLst/>
            <a:gdLst>
              <a:gd name="T0" fmla="*/ 0 w 27"/>
              <a:gd name="T1" fmla="*/ 29 h 50"/>
              <a:gd name="T2" fmla="*/ 0 w 27"/>
              <a:gd name="T3" fmla="*/ 20 h 50"/>
              <a:gd name="T4" fmla="*/ 11 w 27"/>
              <a:gd name="T5" fmla="*/ 20 h 50"/>
              <a:gd name="T6" fmla="*/ 11 w 27"/>
              <a:gd name="T7" fmla="*/ 0 h 50"/>
              <a:gd name="T8" fmla="*/ 16 w 27"/>
              <a:gd name="T9" fmla="*/ 0 h 50"/>
              <a:gd name="T10" fmla="*/ 16 w 27"/>
              <a:gd name="T11" fmla="*/ 20 h 50"/>
              <a:gd name="T12" fmla="*/ 27 w 27"/>
              <a:gd name="T13" fmla="*/ 20 h 50"/>
              <a:gd name="T14" fmla="*/ 27 w 27"/>
              <a:gd name="T15" fmla="*/ 29 h 50"/>
              <a:gd name="T16" fmla="*/ 16 w 27"/>
              <a:gd name="T17" fmla="*/ 29 h 50"/>
              <a:gd name="T18" fmla="*/ 16 w 27"/>
              <a:gd name="T19" fmla="*/ 50 h 50"/>
              <a:gd name="T20" fmla="*/ 11 w 27"/>
              <a:gd name="T21" fmla="*/ 50 h 50"/>
              <a:gd name="T22" fmla="*/ 11 w 27"/>
              <a:gd name="T23" fmla="*/ 29 h 50"/>
              <a:gd name="T24" fmla="*/ 0 w 27"/>
              <a:gd name="T25"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50">
                <a:moveTo>
                  <a:pt x="0" y="29"/>
                </a:moveTo>
                <a:lnTo>
                  <a:pt x="0" y="20"/>
                </a:lnTo>
                <a:lnTo>
                  <a:pt x="11" y="20"/>
                </a:lnTo>
                <a:lnTo>
                  <a:pt x="11" y="0"/>
                </a:lnTo>
                <a:lnTo>
                  <a:pt x="16" y="0"/>
                </a:lnTo>
                <a:lnTo>
                  <a:pt x="16" y="20"/>
                </a:lnTo>
                <a:lnTo>
                  <a:pt x="27" y="20"/>
                </a:lnTo>
                <a:lnTo>
                  <a:pt x="27" y="29"/>
                </a:lnTo>
                <a:lnTo>
                  <a:pt x="16" y="29"/>
                </a:lnTo>
                <a:lnTo>
                  <a:pt x="16" y="50"/>
                </a:lnTo>
                <a:lnTo>
                  <a:pt x="11" y="50"/>
                </a:lnTo>
                <a:lnTo>
                  <a:pt x="11" y="29"/>
                </a:lnTo>
                <a:lnTo>
                  <a:pt x="0" y="2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289">
            <a:extLst>
              <a:ext uri="{FF2B5EF4-FFF2-40B4-BE49-F238E27FC236}">
                <a16:creationId xmlns:a16="http://schemas.microsoft.com/office/drawing/2014/main" id="{11E94475-B71D-8929-B10F-FE89ED4BFAD5}"/>
              </a:ext>
            </a:extLst>
          </p:cNvPr>
          <p:cNvSpPr>
            <a:spLocks/>
          </p:cNvSpPr>
          <p:nvPr/>
        </p:nvSpPr>
        <p:spPr bwMode="auto">
          <a:xfrm>
            <a:off x="7271347" y="2529728"/>
            <a:ext cx="40734" cy="76200"/>
          </a:xfrm>
          <a:custGeom>
            <a:avLst/>
            <a:gdLst>
              <a:gd name="T0" fmla="*/ 0 w 29"/>
              <a:gd name="T1" fmla="*/ 28 h 48"/>
              <a:gd name="T2" fmla="*/ 0 w 29"/>
              <a:gd name="T3" fmla="*/ 21 h 48"/>
              <a:gd name="T4" fmla="*/ 11 w 29"/>
              <a:gd name="T5" fmla="*/ 21 h 48"/>
              <a:gd name="T6" fmla="*/ 11 w 29"/>
              <a:gd name="T7" fmla="*/ 0 h 48"/>
              <a:gd name="T8" fmla="*/ 16 w 29"/>
              <a:gd name="T9" fmla="*/ 0 h 48"/>
              <a:gd name="T10" fmla="*/ 16 w 29"/>
              <a:gd name="T11" fmla="*/ 21 h 48"/>
              <a:gd name="T12" fmla="*/ 29 w 29"/>
              <a:gd name="T13" fmla="*/ 21 h 48"/>
              <a:gd name="T14" fmla="*/ 29 w 29"/>
              <a:gd name="T15" fmla="*/ 28 h 48"/>
              <a:gd name="T16" fmla="*/ 16 w 29"/>
              <a:gd name="T17" fmla="*/ 28 h 48"/>
              <a:gd name="T18" fmla="*/ 16 w 29"/>
              <a:gd name="T19" fmla="*/ 48 h 48"/>
              <a:gd name="T20" fmla="*/ 11 w 29"/>
              <a:gd name="T21" fmla="*/ 48 h 48"/>
              <a:gd name="T22" fmla="*/ 11 w 29"/>
              <a:gd name="T23" fmla="*/ 28 h 48"/>
              <a:gd name="T24" fmla="*/ 0 w 29"/>
              <a:gd name="T25" fmla="*/ 2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48">
                <a:moveTo>
                  <a:pt x="0" y="28"/>
                </a:moveTo>
                <a:lnTo>
                  <a:pt x="0" y="21"/>
                </a:lnTo>
                <a:lnTo>
                  <a:pt x="11" y="21"/>
                </a:lnTo>
                <a:lnTo>
                  <a:pt x="11" y="0"/>
                </a:lnTo>
                <a:lnTo>
                  <a:pt x="16" y="0"/>
                </a:lnTo>
                <a:lnTo>
                  <a:pt x="16" y="21"/>
                </a:lnTo>
                <a:lnTo>
                  <a:pt x="29" y="21"/>
                </a:lnTo>
                <a:lnTo>
                  <a:pt x="29" y="28"/>
                </a:lnTo>
                <a:lnTo>
                  <a:pt x="16" y="28"/>
                </a:lnTo>
                <a:lnTo>
                  <a:pt x="16" y="48"/>
                </a:lnTo>
                <a:lnTo>
                  <a:pt x="11" y="48"/>
                </a:lnTo>
                <a:lnTo>
                  <a:pt x="11" y="28"/>
                </a:lnTo>
                <a:lnTo>
                  <a:pt x="0" y="2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290">
            <a:extLst>
              <a:ext uri="{FF2B5EF4-FFF2-40B4-BE49-F238E27FC236}">
                <a16:creationId xmlns:a16="http://schemas.microsoft.com/office/drawing/2014/main" id="{D7013731-D1BB-2C11-9B5C-6FDD53E59F25}"/>
              </a:ext>
            </a:extLst>
          </p:cNvPr>
          <p:cNvSpPr>
            <a:spLocks/>
          </p:cNvSpPr>
          <p:nvPr/>
        </p:nvSpPr>
        <p:spPr bwMode="auto">
          <a:xfrm>
            <a:off x="7392143" y="3058366"/>
            <a:ext cx="39329" cy="80962"/>
          </a:xfrm>
          <a:custGeom>
            <a:avLst/>
            <a:gdLst>
              <a:gd name="T0" fmla="*/ 0 w 28"/>
              <a:gd name="T1" fmla="*/ 30 h 51"/>
              <a:gd name="T2" fmla="*/ 0 w 28"/>
              <a:gd name="T3" fmla="*/ 21 h 51"/>
              <a:gd name="T4" fmla="*/ 12 w 28"/>
              <a:gd name="T5" fmla="*/ 21 h 51"/>
              <a:gd name="T6" fmla="*/ 12 w 28"/>
              <a:gd name="T7" fmla="*/ 0 h 51"/>
              <a:gd name="T8" fmla="*/ 16 w 28"/>
              <a:gd name="T9" fmla="*/ 0 h 51"/>
              <a:gd name="T10" fmla="*/ 16 w 28"/>
              <a:gd name="T11" fmla="*/ 21 h 51"/>
              <a:gd name="T12" fmla="*/ 28 w 28"/>
              <a:gd name="T13" fmla="*/ 21 h 51"/>
              <a:gd name="T14" fmla="*/ 28 w 28"/>
              <a:gd name="T15" fmla="*/ 30 h 51"/>
              <a:gd name="T16" fmla="*/ 16 w 28"/>
              <a:gd name="T17" fmla="*/ 30 h 51"/>
              <a:gd name="T18" fmla="*/ 16 w 28"/>
              <a:gd name="T19" fmla="*/ 51 h 51"/>
              <a:gd name="T20" fmla="*/ 12 w 28"/>
              <a:gd name="T21" fmla="*/ 51 h 51"/>
              <a:gd name="T22" fmla="*/ 12 w 28"/>
              <a:gd name="T23" fmla="*/ 30 h 51"/>
              <a:gd name="T24" fmla="*/ 0 w 28"/>
              <a:gd name="T25" fmla="*/ 3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51">
                <a:moveTo>
                  <a:pt x="0" y="30"/>
                </a:moveTo>
                <a:lnTo>
                  <a:pt x="0" y="21"/>
                </a:lnTo>
                <a:lnTo>
                  <a:pt x="12" y="21"/>
                </a:lnTo>
                <a:lnTo>
                  <a:pt x="12" y="0"/>
                </a:lnTo>
                <a:lnTo>
                  <a:pt x="16" y="0"/>
                </a:lnTo>
                <a:lnTo>
                  <a:pt x="16" y="21"/>
                </a:lnTo>
                <a:lnTo>
                  <a:pt x="28" y="21"/>
                </a:lnTo>
                <a:lnTo>
                  <a:pt x="28" y="30"/>
                </a:lnTo>
                <a:lnTo>
                  <a:pt x="16" y="30"/>
                </a:lnTo>
                <a:lnTo>
                  <a:pt x="16" y="51"/>
                </a:lnTo>
                <a:lnTo>
                  <a:pt x="12" y="51"/>
                </a:lnTo>
                <a:lnTo>
                  <a:pt x="12"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291">
            <a:extLst>
              <a:ext uri="{FF2B5EF4-FFF2-40B4-BE49-F238E27FC236}">
                <a16:creationId xmlns:a16="http://schemas.microsoft.com/office/drawing/2014/main" id="{EE195A6D-AE5D-2289-8EDC-19C107249E03}"/>
              </a:ext>
            </a:extLst>
          </p:cNvPr>
          <p:cNvSpPr>
            <a:spLocks/>
          </p:cNvSpPr>
          <p:nvPr/>
        </p:nvSpPr>
        <p:spPr bwMode="auto">
          <a:xfrm>
            <a:off x="7469397" y="3139328"/>
            <a:ext cx="39329" cy="76200"/>
          </a:xfrm>
          <a:custGeom>
            <a:avLst/>
            <a:gdLst>
              <a:gd name="T0" fmla="*/ 0 w 28"/>
              <a:gd name="T1" fmla="*/ 27 h 48"/>
              <a:gd name="T2" fmla="*/ 0 w 28"/>
              <a:gd name="T3" fmla="*/ 20 h 48"/>
              <a:gd name="T4" fmla="*/ 12 w 28"/>
              <a:gd name="T5" fmla="*/ 20 h 48"/>
              <a:gd name="T6" fmla="*/ 12 w 28"/>
              <a:gd name="T7" fmla="*/ 0 h 48"/>
              <a:gd name="T8" fmla="*/ 16 w 28"/>
              <a:gd name="T9" fmla="*/ 0 h 48"/>
              <a:gd name="T10" fmla="*/ 16 w 28"/>
              <a:gd name="T11" fmla="*/ 20 h 48"/>
              <a:gd name="T12" fmla="*/ 28 w 28"/>
              <a:gd name="T13" fmla="*/ 20 h 48"/>
              <a:gd name="T14" fmla="*/ 28 w 28"/>
              <a:gd name="T15" fmla="*/ 27 h 48"/>
              <a:gd name="T16" fmla="*/ 16 w 28"/>
              <a:gd name="T17" fmla="*/ 27 h 48"/>
              <a:gd name="T18" fmla="*/ 16 w 28"/>
              <a:gd name="T19" fmla="*/ 48 h 48"/>
              <a:gd name="T20" fmla="*/ 12 w 28"/>
              <a:gd name="T21" fmla="*/ 48 h 48"/>
              <a:gd name="T22" fmla="*/ 12 w 28"/>
              <a:gd name="T23" fmla="*/ 27 h 48"/>
              <a:gd name="T24" fmla="*/ 0 w 28"/>
              <a:gd name="T25"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48">
                <a:moveTo>
                  <a:pt x="0" y="27"/>
                </a:moveTo>
                <a:lnTo>
                  <a:pt x="0" y="20"/>
                </a:lnTo>
                <a:lnTo>
                  <a:pt x="12" y="20"/>
                </a:lnTo>
                <a:lnTo>
                  <a:pt x="12" y="0"/>
                </a:lnTo>
                <a:lnTo>
                  <a:pt x="16" y="0"/>
                </a:lnTo>
                <a:lnTo>
                  <a:pt x="16" y="20"/>
                </a:lnTo>
                <a:lnTo>
                  <a:pt x="28" y="20"/>
                </a:lnTo>
                <a:lnTo>
                  <a:pt x="28" y="27"/>
                </a:lnTo>
                <a:lnTo>
                  <a:pt x="16" y="27"/>
                </a:lnTo>
                <a:lnTo>
                  <a:pt x="16" y="48"/>
                </a:lnTo>
                <a:lnTo>
                  <a:pt x="12" y="48"/>
                </a:lnTo>
                <a:lnTo>
                  <a:pt x="12" y="27"/>
                </a:lnTo>
                <a:lnTo>
                  <a:pt x="0" y="2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292">
            <a:extLst>
              <a:ext uri="{FF2B5EF4-FFF2-40B4-BE49-F238E27FC236}">
                <a16:creationId xmlns:a16="http://schemas.microsoft.com/office/drawing/2014/main" id="{C42990C7-D249-D930-01A8-678A75CDA6F7}"/>
              </a:ext>
            </a:extLst>
          </p:cNvPr>
          <p:cNvSpPr>
            <a:spLocks/>
          </p:cNvSpPr>
          <p:nvPr/>
        </p:nvSpPr>
        <p:spPr bwMode="auto">
          <a:xfrm>
            <a:off x="8625394" y="4406153"/>
            <a:ext cx="39329" cy="76200"/>
          </a:xfrm>
          <a:custGeom>
            <a:avLst/>
            <a:gdLst>
              <a:gd name="T0" fmla="*/ 0 w 28"/>
              <a:gd name="T1" fmla="*/ 28 h 48"/>
              <a:gd name="T2" fmla="*/ 0 w 28"/>
              <a:gd name="T3" fmla="*/ 21 h 48"/>
              <a:gd name="T4" fmla="*/ 12 w 28"/>
              <a:gd name="T5" fmla="*/ 21 h 48"/>
              <a:gd name="T6" fmla="*/ 12 w 28"/>
              <a:gd name="T7" fmla="*/ 0 h 48"/>
              <a:gd name="T8" fmla="*/ 16 w 28"/>
              <a:gd name="T9" fmla="*/ 0 h 48"/>
              <a:gd name="T10" fmla="*/ 16 w 28"/>
              <a:gd name="T11" fmla="*/ 21 h 48"/>
              <a:gd name="T12" fmla="*/ 28 w 28"/>
              <a:gd name="T13" fmla="*/ 21 h 48"/>
              <a:gd name="T14" fmla="*/ 28 w 28"/>
              <a:gd name="T15" fmla="*/ 28 h 48"/>
              <a:gd name="T16" fmla="*/ 16 w 28"/>
              <a:gd name="T17" fmla="*/ 28 h 48"/>
              <a:gd name="T18" fmla="*/ 16 w 28"/>
              <a:gd name="T19" fmla="*/ 48 h 48"/>
              <a:gd name="T20" fmla="*/ 12 w 28"/>
              <a:gd name="T21" fmla="*/ 48 h 48"/>
              <a:gd name="T22" fmla="*/ 12 w 28"/>
              <a:gd name="T23" fmla="*/ 28 h 48"/>
              <a:gd name="T24" fmla="*/ 0 w 28"/>
              <a:gd name="T25" fmla="*/ 2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48">
                <a:moveTo>
                  <a:pt x="0" y="28"/>
                </a:moveTo>
                <a:lnTo>
                  <a:pt x="0" y="21"/>
                </a:lnTo>
                <a:lnTo>
                  <a:pt x="12" y="21"/>
                </a:lnTo>
                <a:lnTo>
                  <a:pt x="12" y="0"/>
                </a:lnTo>
                <a:lnTo>
                  <a:pt x="16" y="0"/>
                </a:lnTo>
                <a:lnTo>
                  <a:pt x="16" y="21"/>
                </a:lnTo>
                <a:lnTo>
                  <a:pt x="28" y="21"/>
                </a:lnTo>
                <a:lnTo>
                  <a:pt x="28" y="28"/>
                </a:lnTo>
                <a:lnTo>
                  <a:pt x="16" y="28"/>
                </a:lnTo>
                <a:lnTo>
                  <a:pt x="16" y="48"/>
                </a:lnTo>
                <a:lnTo>
                  <a:pt x="12" y="48"/>
                </a:lnTo>
                <a:lnTo>
                  <a:pt x="12" y="28"/>
                </a:lnTo>
                <a:lnTo>
                  <a:pt x="0" y="2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293">
            <a:extLst>
              <a:ext uri="{FF2B5EF4-FFF2-40B4-BE49-F238E27FC236}">
                <a16:creationId xmlns:a16="http://schemas.microsoft.com/office/drawing/2014/main" id="{ADEC3E2B-E467-C696-5B7A-6DBBE13918EC}"/>
              </a:ext>
            </a:extLst>
          </p:cNvPr>
          <p:cNvSpPr>
            <a:spLocks/>
          </p:cNvSpPr>
          <p:nvPr/>
        </p:nvSpPr>
        <p:spPr bwMode="auto">
          <a:xfrm>
            <a:off x="8642249" y="4406153"/>
            <a:ext cx="40734" cy="76200"/>
          </a:xfrm>
          <a:custGeom>
            <a:avLst/>
            <a:gdLst>
              <a:gd name="T0" fmla="*/ 0 w 29"/>
              <a:gd name="T1" fmla="*/ 28 h 48"/>
              <a:gd name="T2" fmla="*/ 0 w 29"/>
              <a:gd name="T3" fmla="*/ 21 h 48"/>
              <a:gd name="T4" fmla="*/ 13 w 29"/>
              <a:gd name="T5" fmla="*/ 21 h 48"/>
              <a:gd name="T6" fmla="*/ 13 w 29"/>
              <a:gd name="T7" fmla="*/ 0 h 48"/>
              <a:gd name="T8" fmla="*/ 18 w 29"/>
              <a:gd name="T9" fmla="*/ 0 h 48"/>
              <a:gd name="T10" fmla="*/ 18 w 29"/>
              <a:gd name="T11" fmla="*/ 21 h 48"/>
              <a:gd name="T12" fmla="*/ 29 w 29"/>
              <a:gd name="T13" fmla="*/ 21 h 48"/>
              <a:gd name="T14" fmla="*/ 29 w 29"/>
              <a:gd name="T15" fmla="*/ 28 h 48"/>
              <a:gd name="T16" fmla="*/ 18 w 29"/>
              <a:gd name="T17" fmla="*/ 28 h 48"/>
              <a:gd name="T18" fmla="*/ 18 w 29"/>
              <a:gd name="T19" fmla="*/ 48 h 48"/>
              <a:gd name="T20" fmla="*/ 13 w 29"/>
              <a:gd name="T21" fmla="*/ 48 h 48"/>
              <a:gd name="T22" fmla="*/ 13 w 29"/>
              <a:gd name="T23" fmla="*/ 28 h 48"/>
              <a:gd name="T24" fmla="*/ 0 w 29"/>
              <a:gd name="T25" fmla="*/ 2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48">
                <a:moveTo>
                  <a:pt x="0" y="28"/>
                </a:moveTo>
                <a:lnTo>
                  <a:pt x="0" y="21"/>
                </a:lnTo>
                <a:lnTo>
                  <a:pt x="13" y="21"/>
                </a:lnTo>
                <a:lnTo>
                  <a:pt x="13" y="0"/>
                </a:lnTo>
                <a:lnTo>
                  <a:pt x="18" y="0"/>
                </a:lnTo>
                <a:lnTo>
                  <a:pt x="18" y="21"/>
                </a:lnTo>
                <a:lnTo>
                  <a:pt x="29" y="21"/>
                </a:lnTo>
                <a:lnTo>
                  <a:pt x="29" y="28"/>
                </a:lnTo>
                <a:lnTo>
                  <a:pt x="18" y="28"/>
                </a:lnTo>
                <a:lnTo>
                  <a:pt x="18" y="48"/>
                </a:lnTo>
                <a:lnTo>
                  <a:pt x="13" y="48"/>
                </a:lnTo>
                <a:lnTo>
                  <a:pt x="13" y="28"/>
                </a:lnTo>
                <a:lnTo>
                  <a:pt x="0" y="2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294">
            <a:extLst>
              <a:ext uri="{FF2B5EF4-FFF2-40B4-BE49-F238E27FC236}">
                <a16:creationId xmlns:a16="http://schemas.microsoft.com/office/drawing/2014/main" id="{8CE89BA8-BC00-AFD2-BB3A-24FB3EFE93E9}"/>
              </a:ext>
            </a:extLst>
          </p:cNvPr>
          <p:cNvSpPr>
            <a:spLocks/>
          </p:cNvSpPr>
          <p:nvPr/>
        </p:nvSpPr>
        <p:spPr bwMode="auto">
          <a:xfrm>
            <a:off x="8847323" y="4406153"/>
            <a:ext cx="37925" cy="76200"/>
          </a:xfrm>
          <a:custGeom>
            <a:avLst/>
            <a:gdLst>
              <a:gd name="T0" fmla="*/ 0 w 27"/>
              <a:gd name="T1" fmla="*/ 28 h 48"/>
              <a:gd name="T2" fmla="*/ 0 w 27"/>
              <a:gd name="T3" fmla="*/ 21 h 48"/>
              <a:gd name="T4" fmla="*/ 11 w 27"/>
              <a:gd name="T5" fmla="*/ 21 h 48"/>
              <a:gd name="T6" fmla="*/ 11 w 27"/>
              <a:gd name="T7" fmla="*/ 0 h 48"/>
              <a:gd name="T8" fmla="*/ 16 w 27"/>
              <a:gd name="T9" fmla="*/ 0 h 48"/>
              <a:gd name="T10" fmla="*/ 16 w 27"/>
              <a:gd name="T11" fmla="*/ 21 h 48"/>
              <a:gd name="T12" fmla="*/ 27 w 27"/>
              <a:gd name="T13" fmla="*/ 21 h 48"/>
              <a:gd name="T14" fmla="*/ 27 w 27"/>
              <a:gd name="T15" fmla="*/ 28 h 48"/>
              <a:gd name="T16" fmla="*/ 16 w 27"/>
              <a:gd name="T17" fmla="*/ 28 h 48"/>
              <a:gd name="T18" fmla="*/ 16 w 27"/>
              <a:gd name="T19" fmla="*/ 48 h 48"/>
              <a:gd name="T20" fmla="*/ 11 w 27"/>
              <a:gd name="T21" fmla="*/ 48 h 48"/>
              <a:gd name="T22" fmla="*/ 11 w 27"/>
              <a:gd name="T23" fmla="*/ 28 h 48"/>
              <a:gd name="T24" fmla="*/ 0 w 27"/>
              <a:gd name="T25" fmla="*/ 2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8">
                <a:moveTo>
                  <a:pt x="0" y="28"/>
                </a:moveTo>
                <a:lnTo>
                  <a:pt x="0" y="21"/>
                </a:lnTo>
                <a:lnTo>
                  <a:pt x="11" y="21"/>
                </a:lnTo>
                <a:lnTo>
                  <a:pt x="11" y="0"/>
                </a:lnTo>
                <a:lnTo>
                  <a:pt x="16" y="0"/>
                </a:lnTo>
                <a:lnTo>
                  <a:pt x="16" y="21"/>
                </a:lnTo>
                <a:lnTo>
                  <a:pt x="27" y="21"/>
                </a:lnTo>
                <a:lnTo>
                  <a:pt x="27" y="28"/>
                </a:lnTo>
                <a:lnTo>
                  <a:pt x="16" y="28"/>
                </a:lnTo>
                <a:lnTo>
                  <a:pt x="16" y="48"/>
                </a:lnTo>
                <a:lnTo>
                  <a:pt x="11" y="48"/>
                </a:lnTo>
                <a:lnTo>
                  <a:pt x="11" y="28"/>
                </a:lnTo>
                <a:lnTo>
                  <a:pt x="0" y="2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295">
            <a:extLst>
              <a:ext uri="{FF2B5EF4-FFF2-40B4-BE49-F238E27FC236}">
                <a16:creationId xmlns:a16="http://schemas.microsoft.com/office/drawing/2014/main" id="{08D21F93-D3E7-42DB-786A-3FF7F0572FB9}"/>
              </a:ext>
            </a:extLst>
          </p:cNvPr>
          <p:cNvSpPr>
            <a:spLocks/>
          </p:cNvSpPr>
          <p:nvPr/>
        </p:nvSpPr>
        <p:spPr bwMode="auto">
          <a:xfrm>
            <a:off x="8952669" y="4406153"/>
            <a:ext cx="37925" cy="76200"/>
          </a:xfrm>
          <a:custGeom>
            <a:avLst/>
            <a:gdLst>
              <a:gd name="T0" fmla="*/ 0 w 27"/>
              <a:gd name="T1" fmla="*/ 28 h 48"/>
              <a:gd name="T2" fmla="*/ 0 w 27"/>
              <a:gd name="T3" fmla="*/ 21 h 48"/>
              <a:gd name="T4" fmla="*/ 11 w 27"/>
              <a:gd name="T5" fmla="*/ 21 h 48"/>
              <a:gd name="T6" fmla="*/ 11 w 27"/>
              <a:gd name="T7" fmla="*/ 0 h 48"/>
              <a:gd name="T8" fmla="*/ 16 w 27"/>
              <a:gd name="T9" fmla="*/ 0 h 48"/>
              <a:gd name="T10" fmla="*/ 16 w 27"/>
              <a:gd name="T11" fmla="*/ 21 h 48"/>
              <a:gd name="T12" fmla="*/ 27 w 27"/>
              <a:gd name="T13" fmla="*/ 21 h 48"/>
              <a:gd name="T14" fmla="*/ 27 w 27"/>
              <a:gd name="T15" fmla="*/ 28 h 48"/>
              <a:gd name="T16" fmla="*/ 16 w 27"/>
              <a:gd name="T17" fmla="*/ 28 h 48"/>
              <a:gd name="T18" fmla="*/ 16 w 27"/>
              <a:gd name="T19" fmla="*/ 48 h 48"/>
              <a:gd name="T20" fmla="*/ 11 w 27"/>
              <a:gd name="T21" fmla="*/ 48 h 48"/>
              <a:gd name="T22" fmla="*/ 11 w 27"/>
              <a:gd name="T23" fmla="*/ 28 h 48"/>
              <a:gd name="T24" fmla="*/ 0 w 27"/>
              <a:gd name="T25" fmla="*/ 2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8">
                <a:moveTo>
                  <a:pt x="0" y="28"/>
                </a:moveTo>
                <a:lnTo>
                  <a:pt x="0" y="21"/>
                </a:lnTo>
                <a:lnTo>
                  <a:pt x="11" y="21"/>
                </a:lnTo>
                <a:lnTo>
                  <a:pt x="11" y="0"/>
                </a:lnTo>
                <a:lnTo>
                  <a:pt x="16" y="0"/>
                </a:lnTo>
                <a:lnTo>
                  <a:pt x="16" y="21"/>
                </a:lnTo>
                <a:lnTo>
                  <a:pt x="27" y="21"/>
                </a:lnTo>
                <a:lnTo>
                  <a:pt x="27" y="28"/>
                </a:lnTo>
                <a:lnTo>
                  <a:pt x="16" y="28"/>
                </a:lnTo>
                <a:lnTo>
                  <a:pt x="16" y="48"/>
                </a:lnTo>
                <a:lnTo>
                  <a:pt x="11" y="48"/>
                </a:lnTo>
                <a:lnTo>
                  <a:pt x="11" y="28"/>
                </a:lnTo>
                <a:lnTo>
                  <a:pt x="0" y="2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296">
            <a:extLst>
              <a:ext uri="{FF2B5EF4-FFF2-40B4-BE49-F238E27FC236}">
                <a16:creationId xmlns:a16="http://schemas.microsoft.com/office/drawing/2014/main" id="{3DBA7541-C97F-F748-0203-D95ABD0E3DBA}"/>
              </a:ext>
            </a:extLst>
          </p:cNvPr>
          <p:cNvSpPr>
            <a:spLocks/>
          </p:cNvSpPr>
          <p:nvPr/>
        </p:nvSpPr>
        <p:spPr bwMode="auto">
          <a:xfrm>
            <a:off x="8962501" y="4406153"/>
            <a:ext cx="40734" cy="76200"/>
          </a:xfrm>
          <a:custGeom>
            <a:avLst/>
            <a:gdLst>
              <a:gd name="T0" fmla="*/ 0 w 29"/>
              <a:gd name="T1" fmla="*/ 28 h 48"/>
              <a:gd name="T2" fmla="*/ 0 w 29"/>
              <a:gd name="T3" fmla="*/ 21 h 48"/>
              <a:gd name="T4" fmla="*/ 11 w 29"/>
              <a:gd name="T5" fmla="*/ 21 h 48"/>
              <a:gd name="T6" fmla="*/ 11 w 29"/>
              <a:gd name="T7" fmla="*/ 0 h 48"/>
              <a:gd name="T8" fmla="*/ 16 w 29"/>
              <a:gd name="T9" fmla="*/ 0 h 48"/>
              <a:gd name="T10" fmla="*/ 16 w 29"/>
              <a:gd name="T11" fmla="*/ 21 h 48"/>
              <a:gd name="T12" fmla="*/ 29 w 29"/>
              <a:gd name="T13" fmla="*/ 21 h 48"/>
              <a:gd name="T14" fmla="*/ 29 w 29"/>
              <a:gd name="T15" fmla="*/ 28 h 48"/>
              <a:gd name="T16" fmla="*/ 16 w 29"/>
              <a:gd name="T17" fmla="*/ 28 h 48"/>
              <a:gd name="T18" fmla="*/ 16 w 29"/>
              <a:gd name="T19" fmla="*/ 48 h 48"/>
              <a:gd name="T20" fmla="*/ 11 w 29"/>
              <a:gd name="T21" fmla="*/ 48 h 48"/>
              <a:gd name="T22" fmla="*/ 11 w 29"/>
              <a:gd name="T23" fmla="*/ 28 h 48"/>
              <a:gd name="T24" fmla="*/ 0 w 29"/>
              <a:gd name="T25" fmla="*/ 2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48">
                <a:moveTo>
                  <a:pt x="0" y="28"/>
                </a:moveTo>
                <a:lnTo>
                  <a:pt x="0" y="21"/>
                </a:lnTo>
                <a:lnTo>
                  <a:pt x="11" y="21"/>
                </a:lnTo>
                <a:lnTo>
                  <a:pt x="11" y="0"/>
                </a:lnTo>
                <a:lnTo>
                  <a:pt x="16" y="0"/>
                </a:lnTo>
                <a:lnTo>
                  <a:pt x="16" y="21"/>
                </a:lnTo>
                <a:lnTo>
                  <a:pt x="29" y="21"/>
                </a:lnTo>
                <a:lnTo>
                  <a:pt x="29" y="28"/>
                </a:lnTo>
                <a:lnTo>
                  <a:pt x="16" y="28"/>
                </a:lnTo>
                <a:lnTo>
                  <a:pt x="16" y="48"/>
                </a:lnTo>
                <a:lnTo>
                  <a:pt x="11" y="48"/>
                </a:lnTo>
                <a:lnTo>
                  <a:pt x="11" y="28"/>
                </a:lnTo>
                <a:lnTo>
                  <a:pt x="0" y="2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297">
            <a:extLst>
              <a:ext uri="{FF2B5EF4-FFF2-40B4-BE49-F238E27FC236}">
                <a16:creationId xmlns:a16="http://schemas.microsoft.com/office/drawing/2014/main" id="{89C8A8A6-3C0F-765D-D92B-ADFD6A489276}"/>
              </a:ext>
            </a:extLst>
          </p:cNvPr>
          <p:cNvSpPr>
            <a:spLocks/>
          </p:cNvSpPr>
          <p:nvPr/>
        </p:nvSpPr>
        <p:spPr bwMode="auto">
          <a:xfrm>
            <a:off x="9250446" y="4493466"/>
            <a:ext cx="37925" cy="76200"/>
          </a:xfrm>
          <a:custGeom>
            <a:avLst/>
            <a:gdLst>
              <a:gd name="T0" fmla="*/ 0 w 27"/>
              <a:gd name="T1" fmla="*/ 28 h 48"/>
              <a:gd name="T2" fmla="*/ 0 w 27"/>
              <a:gd name="T3" fmla="*/ 21 h 48"/>
              <a:gd name="T4" fmla="*/ 11 w 27"/>
              <a:gd name="T5" fmla="*/ 21 h 48"/>
              <a:gd name="T6" fmla="*/ 11 w 27"/>
              <a:gd name="T7" fmla="*/ 0 h 48"/>
              <a:gd name="T8" fmla="*/ 16 w 27"/>
              <a:gd name="T9" fmla="*/ 0 h 48"/>
              <a:gd name="T10" fmla="*/ 16 w 27"/>
              <a:gd name="T11" fmla="*/ 21 h 48"/>
              <a:gd name="T12" fmla="*/ 27 w 27"/>
              <a:gd name="T13" fmla="*/ 21 h 48"/>
              <a:gd name="T14" fmla="*/ 27 w 27"/>
              <a:gd name="T15" fmla="*/ 28 h 48"/>
              <a:gd name="T16" fmla="*/ 16 w 27"/>
              <a:gd name="T17" fmla="*/ 28 h 48"/>
              <a:gd name="T18" fmla="*/ 16 w 27"/>
              <a:gd name="T19" fmla="*/ 48 h 48"/>
              <a:gd name="T20" fmla="*/ 11 w 27"/>
              <a:gd name="T21" fmla="*/ 48 h 48"/>
              <a:gd name="T22" fmla="*/ 11 w 27"/>
              <a:gd name="T23" fmla="*/ 28 h 48"/>
              <a:gd name="T24" fmla="*/ 0 w 27"/>
              <a:gd name="T25" fmla="*/ 2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8">
                <a:moveTo>
                  <a:pt x="0" y="28"/>
                </a:moveTo>
                <a:lnTo>
                  <a:pt x="0" y="21"/>
                </a:lnTo>
                <a:lnTo>
                  <a:pt x="11" y="21"/>
                </a:lnTo>
                <a:lnTo>
                  <a:pt x="11" y="0"/>
                </a:lnTo>
                <a:lnTo>
                  <a:pt x="16" y="0"/>
                </a:lnTo>
                <a:lnTo>
                  <a:pt x="16" y="21"/>
                </a:lnTo>
                <a:lnTo>
                  <a:pt x="27" y="21"/>
                </a:lnTo>
                <a:lnTo>
                  <a:pt x="27" y="28"/>
                </a:lnTo>
                <a:lnTo>
                  <a:pt x="16" y="28"/>
                </a:lnTo>
                <a:lnTo>
                  <a:pt x="16" y="48"/>
                </a:lnTo>
                <a:lnTo>
                  <a:pt x="11" y="48"/>
                </a:lnTo>
                <a:lnTo>
                  <a:pt x="11" y="28"/>
                </a:lnTo>
                <a:lnTo>
                  <a:pt x="0" y="2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298">
            <a:extLst>
              <a:ext uri="{FF2B5EF4-FFF2-40B4-BE49-F238E27FC236}">
                <a16:creationId xmlns:a16="http://schemas.microsoft.com/office/drawing/2014/main" id="{87D3DD4E-F720-3A58-B9CA-15E572BDA6A2}"/>
              </a:ext>
            </a:extLst>
          </p:cNvPr>
          <p:cNvSpPr>
            <a:spLocks/>
          </p:cNvSpPr>
          <p:nvPr/>
        </p:nvSpPr>
        <p:spPr bwMode="auto">
          <a:xfrm>
            <a:off x="10236485" y="4725241"/>
            <a:ext cx="39329" cy="79375"/>
          </a:xfrm>
          <a:custGeom>
            <a:avLst/>
            <a:gdLst>
              <a:gd name="T0" fmla="*/ 0 w 28"/>
              <a:gd name="T1" fmla="*/ 30 h 50"/>
              <a:gd name="T2" fmla="*/ 0 w 28"/>
              <a:gd name="T3" fmla="*/ 21 h 50"/>
              <a:gd name="T4" fmla="*/ 12 w 28"/>
              <a:gd name="T5" fmla="*/ 21 h 50"/>
              <a:gd name="T6" fmla="*/ 12 w 28"/>
              <a:gd name="T7" fmla="*/ 0 h 50"/>
              <a:gd name="T8" fmla="*/ 16 w 28"/>
              <a:gd name="T9" fmla="*/ 0 h 50"/>
              <a:gd name="T10" fmla="*/ 16 w 28"/>
              <a:gd name="T11" fmla="*/ 21 h 50"/>
              <a:gd name="T12" fmla="*/ 28 w 28"/>
              <a:gd name="T13" fmla="*/ 21 h 50"/>
              <a:gd name="T14" fmla="*/ 28 w 28"/>
              <a:gd name="T15" fmla="*/ 30 h 50"/>
              <a:gd name="T16" fmla="*/ 16 w 28"/>
              <a:gd name="T17" fmla="*/ 30 h 50"/>
              <a:gd name="T18" fmla="*/ 16 w 28"/>
              <a:gd name="T19" fmla="*/ 50 h 50"/>
              <a:gd name="T20" fmla="*/ 12 w 28"/>
              <a:gd name="T21" fmla="*/ 50 h 50"/>
              <a:gd name="T22" fmla="*/ 12 w 28"/>
              <a:gd name="T23" fmla="*/ 30 h 50"/>
              <a:gd name="T24" fmla="*/ 0 w 28"/>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50">
                <a:moveTo>
                  <a:pt x="0" y="30"/>
                </a:moveTo>
                <a:lnTo>
                  <a:pt x="0" y="21"/>
                </a:lnTo>
                <a:lnTo>
                  <a:pt x="12" y="21"/>
                </a:lnTo>
                <a:lnTo>
                  <a:pt x="12" y="0"/>
                </a:lnTo>
                <a:lnTo>
                  <a:pt x="16" y="0"/>
                </a:lnTo>
                <a:lnTo>
                  <a:pt x="16" y="21"/>
                </a:lnTo>
                <a:lnTo>
                  <a:pt x="28" y="21"/>
                </a:lnTo>
                <a:lnTo>
                  <a:pt x="28" y="30"/>
                </a:lnTo>
                <a:lnTo>
                  <a:pt x="16" y="30"/>
                </a:lnTo>
                <a:lnTo>
                  <a:pt x="16" y="50"/>
                </a:lnTo>
                <a:lnTo>
                  <a:pt x="12" y="50"/>
                </a:lnTo>
                <a:lnTo>
                  <a:pt x="12" y="30"/>
                </a:lnTo>
                <a:lnTo>
                  <a:pt x="0" y="3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299">
            <a:extLst>
              <a:ext uri="{FF2B5EF4-FFF2-40B4-BE49-F238E27FC236}">
                <a16:creationId xmlns:a16="http://schemas.microsoft.com/office/drawing/2014/main" id="{8C16DF9E-0A8B-B557-5566-BC9E96A8A7A9}"/>
              </a:ext>
            </a:extLst>
          </p:cNvPr>
          <p:cNvSpPr>
            <a:spLocks/>
          </p:cNvSpPr>
          <p:nvPr/>
        </p:nvSpPr>
        <p:spPr bwMode="auto">
          <a:xfrm>
            <a:off x="8639440" y="4188666"/>
            <a:ext cx="37925" cy="76200"/>
          </a:xfrm>
          <a:custGeom>
            <a:avLst/>
            <a:gdLst>
              <a:gd name="T0" fmla="*/ 0 w 27"/>
              <a:gd name="T1" fmla="*/ 28 h 48"/>
              <a:gd name="T2" fmla="*/ 0 w 27"/>
              <a:gd name="T3" fmla="*/ 21 h 48"/>
              <a:gd name="T4" fmla="*/ 11 w 27"/>
              <a:gd name="T5" fmla="*/ 21 h 48"/>
              <a:gd name="T6" fmla="*/ 11 w 27"/>
              <a:gd name="T7" fmla="*/ 0 h 48"/>
              <a:gd name="T8" fmla="*/ 15 w 27"/>
              <a:gd name="T9" fmla="*/ 0 h 48"/>
              <a:gd name="T10" fmla="*/ 15 w 27"/>
              <a:gd name="T11" fmla="*/ 21 h 48"/>
              <a:gd name="T12" fmla="*/ 27 w 27"/>
              <a:gd name="T13" fmla="*/ 21 h 48"/>
              <a:gd name="T14" fmla="*/ 27 w 27"/>
              <a:gd name="T15" fmla="*/ 28 h 48"/>
              <a:gd name="T16" fmla="*/ 15 w 27"/>
              <a:gd name="T17" fmla="*/ 28 h 48"/>
              <a:gd name="T18" fmla="*/ 15 w 27"/>
              <a:gd name="T19" fmla="*/ 48 h 48"/>
              <a:gd name="T20" fmla="*/ 11 w 27"/>
              <a:gd name="T21" fmla="*/ 48 h 48"/>
              <a:gd name="T22" fmla="*/ 11 w 27"/>
              <a:gd name="T23" fmla="*/ 28 h 48"/>
              <a:gd name="T24" fmla="*/ 0 w 27"/>
              <a:gd name="T25" fmla="*/ 2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8">
                <a:moveTo>
                  <a:pt x="0" y="28"/>
                </a:moveTo>
                <a:lnTo>
                  <a:pt x="0" y="21"/>
                </a:lnTo>
                <a:lnTo>
                  <a:pt x="11" y="21"/>
                </a:lnTo>
                <a:lnTo>
                  <a:pt x="11" y="0"/>
                </a:lnTo>
                <a:lnTo>
                  <a:pt x="15" y="0"/>
                </a:lnTo>
                <a:lnTo>
                  <a:pt x="15" y="21"/>
                </a:lnTo>
                <a:lnTo>
                  <a:pt x="27" y="21"/>
                </a:lnTo>
                <a:lnTo>
                  <a:pt x="27" y="28"/>
                </a:lnTo>
                <a:lnTo>
                  <a:pt x="15" y="28"/>
                </a:lnTo>
                <a:lnTo>
                  <a:pt x="15" y="48"/>
                </a:lnTo>
                <a:lnTo>
                  <a:pt x="11" y="48"/>
                </a:lnTo>
                <a:lnTo>
                  <a:pt x="11" y="28"/>
                </a:lnTo>
                <a:lnTo>
                  <a:pt x="0" y="28"/>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300">
            <a:extLst>
              <a:ext uri="{FF2B5EF4-FFF2-40B4-BE49-F238E27FC236}">
                <a16:creationId xmlns:a16="http://schemas.microsoft.com/office/drawing/2014/main" id="{02C6D68D-9CB4-496C-F918-87F269779BBE}"/>
              </a:ext>
            </a:extLst>
          </p:cNvPr>
          <p:cNvSpPr>
            <a:spLocks/>
          </p:cNvSpPr>
          <p:nvPr/>
        </p:nvSpPr>
        <p:spPr bwMode="auto">
          <a:xfrm>
            <a:off x="8642249" y="4188666"/>
            <a:ext cx="40734" cy="76200"/>
          </a:xfrm>
          <a:custGeom>
            <a:avLst/>
            <a:gdLst>
              <a:gd name="T0" fmla="*/ 0 w 29"/>
              <a:gd name="T1" fmla="*/ 28 h 48"/>
              <a:gd name="T2" fmla="*/ 0 w 29"/>
              <a:gd name="T3" fmla="*/ 21 h 48"/>
              <a:gd name="T4" fmla="*/ 13 w 29"/>
              <a:gd name="T5" fmla="*/ 21 h 48"/>
              <a:gd name="T6" fmla="*/ 13 w 29"/>
              <a:gd name="T7" fmla="*/ 0 h 48"/>
              <a:gd name="T8" fmla="*/ 18 w 29"/>
              <a:gd name="T9" fmla="*/ 0 h 48"/>
              <a:gd name="T10" fmla="*/ 18 w 29"/>
              <a:gd name="T11" fmla="*/ 21 h 48"/>
              <a:gd name="T12" fmla="*/ 29 w 29"/>
              <a:gd name="T13" fmla="*/ 21 h 48"/>
              <a:gd name="T14" fmla="*/ 29 w 29"/>
              <a:gd name="T15" fmla="*/ 28 h 48"/>
              <a:gd name="T16" fmla="*/ 18 w 29"/>
              <a:gd name="T17" fmla="*/ 28 h 48"/>
              <a:gd name="T18" fmla="*/ 18 w 29"/>
              <a:gd name="T19" fmla="*/ 48 h 48"/>
              <a:gd name="T20" fmla="*/ 13 w 29"/>
              <a:gd name="T21" fmla="*/ 48 h 48"/>
              <a:gd name="T22" fmla="*/ 13 w 29"/>
              <a:gd name="T23" fmla="*/ 28 h 48"/>
              <a:gd name="T24" fmla="*/ 0 w 29"/>
              <a:gd name="T25" fmla="*/ 2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48">
                <a:moveTo>
                  <a:pt x="0" y="28"/>
                </a:moveTo>
                <a:lnTo>
                  <a:pt x="0" y="21"/>
                </a:lnTo>
                <a:lnTo>
                  <a:pt x="13" y="21"/>
                </a:lnTo>
                <a:lnTo>
                  <a:pt x="13" y="0"/>
                </a:lnTo>
                <a:lnTo>
                  <a:pt x="18" y="0"/>
                </a:lnTo>
                <a:lnTo>
                  <a:pt x="18" y="21"/>
                </a:lnTo>
                <a:lnTo>
                  <a:pt x="29" y="21"/>
                </a:lnTo>
                <a:lnTo>
                  <a:pt x="29" y="28"/>
                </a:lnTo>
                <a:lnTo>
                  <a:pt x="18" y="28"/>
                </a:lnTo>
                <a:lnTo>
                  <a:pt x="18" y="48"/>
                </a:lnTo>
                <a:lnTo>
                  <a:pt x="13" y="48"/>
                </a:lnTo>
                <a:lnTo>
                  <a:pt x="13" y="28"/>
                </a:lnTo>
                <a:lnTo>
                  <a:pt x="0" y="28"/>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301">
            <a:extLst>
              <a:ext uri="{FF2B5EF4-FFF2-40B4-BE49-F238E27FC236}">
                <a16:creationId xmlns:a16="http://schemas.microsoft.com/office/drawing/2014/main" id="{73773F9B-E763-9DAE-0D8A-E636D0A3C23D}"/>
              </a:ext>
            </a:extLst>
          </p:cNvPr>
          <p:cNvSpPr>
            <a:spLocks/>
          </p:cNvSpPr>
          <p:nvPr/>
        </p:nvSpPr>
        <p:spPr bwMode="auto">
          <a:xfrm>
            <a:off x="8972333" y="4188666"/>
            <a:ext cx="37925" cy="76200"/>
          </a:xfrm>
          <a:custGeom>
            <a:avLst/>
            <a:gdLst>
              <a:gd name="T0" fmla="*/ 0 w 27"/>
              <a:gd name="T1" fmla="*/ 28 h 48"/>
              <a:gd name="T2" fmla="*/ 0 w 27"/>
              <a:gd name="T3" fmla="*/ 21 h 48"/>
              <a:gd name="T4" fmla="*/ 11 w 27"/>
              <a:gd name="T5" fmla="*/ 21 h 48"/>
              <a:gd name="T6" fmla="*/ 11 w 27"/>
              <a:gd name="T7" fmla="*/ 0 h 48"/>
              <a:gd name="T8" fmla="*/ 16 w 27"/>
              <a:gd name="T9" fmla="*/ 0 h 48"/>
              <a:gd name="T10" fmla="*/ 16 w 27"/>
              <a:gd name="T11" fmla="*/ 21 h 48"/>
              <a:gd name="T12" fmla="*/ 27 w 27"/>
              <a:gd name="T13" fmla="*/ 21 h 48"/>
              <a:gd name="T14" fmla="*/ 27 w 27"/>
              <a:gd name="T15" fmla="*/ 28 h 48"/>
              <a:gd name="T16" fmla="*/ 16 w 27"/>
              <a:gd name="T17" fmla="*/ 28 h 48"/>
              <a:gd name="T18" fmla="*/ 16 w 27"/>
              <a:gd name="T19" fmla="*/ 48 h 48"/>
              <a:gd name="T20" fmla="*/ 11 w 27"/>
              <a:gd name="T21" fmla="*/ 48 h 48"/>
              <a:gd name="T22" fmla="*/ 11 w 27"/>
              <a:gd name="T23" fmla="*/ 28 h 48"/>
              <a:gd name="T24" fmla="*/ 0 w 27"/>
              <a:gd name="T25" fmla="*/ 2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8">
                <a:moveTo>
                  <a:pt x="0" y="28"/>
                </a:moveTo>
                <a:lnTo>
                  <a:pt x="0" y="21"/>
                </a:lnTo>
                <a:lnTo>
                  <a:pt x="11" y="21"/>
                </a:lnTo>
                <a:lnTo>
                  <a:pt x="11" y="0"/>
                </a:lnTo>
                <a:lnTo>
                  <a:pt x="16" y="0"/>
                </a:lnTo>
                <a:lnTo>
                  <a:pt x="16" y="21"/>
                </a:lnTo>
                <a:lnTo>
                  <a:pt x="27" y="21"/>
                </a:lnTo>
                <a:lnTo>
                  <a:pt x="27" y="28"/>
                </a:lnTo>
                <a:lnTo>
                  <a:pt x="16" y="28"/>
                </a:lnTo>
                <a:lnTo>
                  <a:pt x="16" y="48"/>
                </a:lnTo>
                <a:lnTo>
                  <a:pt x="11" y="48"/>
                </a:lnTo>
                <a:lnTo>
                  <a:pt x="11" y="28"/>
                </a:lnTo>
                <a:lnTo>
                  <a:pt x="0" y="28"/>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302">
            <a:extLst>
              <a:ext uri="{FF2B5EF4-FFF2-40B4-BE49-F238E27FC236}">
                <a16:creationId xmlns:a16="http://schemas.microsoft.com/office/drawing/2014/main" id="{221EC37A-D1D0-9F2A-B5CF-944BE17AB613}"/>
              </a:ext>
            </a:extLst>
          </p:cNvPr>
          <p:cNvSpPr>
            <a:spLocks/>
          </p:cNvSpPr>
          <p:nvPr/>
        </p:nvSpPr>
        <p:spPr bwMode="auto">
          <a:xfrm>
            <a:off x="9260279" y="4188666"/>
            <a:ext cx="37925" cy="76200"/>
          </a:xfrm>
          <a:custGeom>
            <a:avLst/>
            <a:gdLst>
              <a:gd name="T0" fmla="*/ 0 w 27"/>
              <a:gd name="T1" fmla="*/ 28 h 48"/>
              <a:gd name="T2" fmla="*/ 0 w 27"/>
              <a:gd name="T3" fmla="*/ 21 h 48"/>
              <a:gd name="T4" fmla="*/ 11 w 27"/>
              <a:gd name="T5" fmla="*/ 21 h 48"/>
              <a:gd name="T6" fmla="*/ 11 w 27"/>
              <a:gd name="T7" fmla="*/ 0 h 48"/>
              <a:gd name="T8" fmla="*/ 16 w 27"/>
              <a:gd name="T9" fmla="*/ 0 h 48"/>
              <a:gd name="T10" fmla="*/ 16 w 27"/>
              <a:gd name="T11" fmla="*/ 21 h 48"/>
              <a:gd name="T12" fmla="*/ 27 w 27"/>
              <a:gd name="T13" fmla="*/ 21 h 48"/>
              <a:gd name="T14" fmla="*/ 27 w 27"/>
              <a:gd name="T15" fmla="*/ 28 h 48"/>
              <a:gd name="T16" fmla="*/ 16 w 27"/>
              <a:gd name="T17" fmla="*/ 28 h 48"/>
              <a:gd name="T18" fmla="*/ 16 w 27"/>
              <a:gd name="T19" fmla="*/ 48 h 48"/>
              <a:gd name="T20" fmla="*/ 11 w 27"/>
              <a:gd name="T21" fmla="*/ 48 h 48"/>
              <a:gd name="T22" fmla="*/ 11 w 27"/>
              <a:gd name="T23" fmla="*/ 28 h 48"/>
              <a:gd name="T24" fmla="*/ 0 w 27"/>
              <a:gd name="T25" fmla="*/ 2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8">
                <a:moveTo>
                  <a:pt x="0" y="28"/>
                </a:moveTo>
                <a:lnTo>
                  <a:pt x="0" y="21"/>
                </a:lnTo>
                <a:lnTo>
                  <a:pt x="11" y="21"/>
                </a:lnTo>
                <a:lnTo>
                  <a:pt x="11" y="0"/>
                </a:lnTo>
                <a:lnTo>
                  <a:pt x="16" y="0"/>
                </a:lnTo>
                <a:lnTo>
                  <a:pt x="16" y="21"/>
                </a:lnTo>
                <a:lnTo>
                  <a:pt x="27" y="21"/>
                </a:lnTo>
                <a:lnTo>
                  <a:pt x="27" y="28"/>
                </a:lnTo>
                <a:lnTo>
                  <a:pt x="16" y="28"/>
                </a:lnTo>
                <a:lnTo>
                  <a:pt x="16" y="48"/>
                </a:lnTo>
                <a:lnTo>
                  <a:pt x="11" y="48"/>
                </a:lnTo>
                <a:lnTo>
                  <a:pt x="11" y="28"/>
                </a:lnTo>
                <a:lnTo>
                  <a:pt x="0" y="28"/>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303">
            <a:extLst>
              <a:ext uri="{FF2B5EF4-FFF2-40B4-BE49-F238E27FC236}">
                <a16:creationId xmlns:a16="http://schemas.microsoft.com/office/drawing/2014/main" id="{096EE2D1-1DFA-FC77-7237-00C828A0666A}"/>
              </a:ext>
            </a:extLst>
          </p:cNvPr>
          <p:cNvSpPr>
            <a:spLocks/>
          </p:cNvSpPr>
          <p:nvPr/>
        </p:nvSpPr>
        <p:spPr bwMode="auto">
          <a:xfrm>
            <a:off x="9279943" y="4188666"/>
            <a:ext cx="37925" cy="76200"/>
          </a:xfrm>
          <a:custGeom>
            <a:avLst/>
            <a:gdLst>
              <a:gd name="T0" fmla="*/ 0 w 27"/>
              <a:gd name="T1" fmla="*/ 28 h 48"/>
              <a:gd name="T2" fmla="*/ 0 w 27"/>
              <a:gd name="T3" fmla="*/ 21 h 48"/>
              <a:gd name="T4" fmla="*/ 11 w 27"/>
              <a:gd name="T5" fmla="*/ 21 h 48"/>
              <a:gd name="T6" fmla="*/ 11 w 27"/>
              <a:gd name="T7" fmla="*/ 0 h 48"/>
              <a:gd name="T8" fmla="*/ 16 w 27"/>
              <a:gd name="T9" fmla="*/ 0 h 48"/>
              <a:gd name="T10" fmla="*/ 16 w 27"/>
              <a:gd name="T11" fmla="*/ 21 h 48"/>
              <a:gd name="T12" fmla="*/ 27 w 27"/>
              <a:gd name="T13" fmla="*/ 21 h 48"/>
              <a:gd name="T14" fmla="*/ 27 w 27"/>
              <a:gd name="T15" fmla="*/ 28 h 48"/>
              <a:gd name="T16" fmla="*/ 16 w 27"/>
              <a:gd name="T17" fmla="*/ 28 h 48"/>
              <a:gd name="T18" fmla="*/ 16 w 27"/>
              <a:gd name="T19" fmla="*/ 48 h 48"/>
              <a:gd name="T20" fmla="*/ 11 w 27"/>
              <a:gd name="T21" fmla="*/ 48 h 48"/>
              <a:gd name="T22" fmla="*/ 11 w 27"/>
              <a:gd name="T23" fmla="*/ 28 h 48"/>
              <a:gd name="T24" fmla="*/ 0 w 27"/>
              <a:gd name="T25" fmla="*/ 2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8">
                <a:moveTo>
                  <a:pt x="0" y="28"/>
                </a:moveTo>
                <a:lnTo>
                  <a:pt x="0" y="21"/>
                </a:lnTo>
                <a:lnTo>
                  <a:pt x="11" y="21"/>
                </a:lnTo>
                <a:lnTo>
                  <a:pt x="11" y="0"/>
                </a:lnTo>
                <a:lnTo>
                  <a:pt x="16" y="0"/>
                </a:lnTo>
                <a:lnTo>
                  <a:pt x="16" y="21"/>
                </a:lnTo>
                <a:lnTo>
                  <a:pt x="27" y="21"/>
                </a:lnTo>
                <a:lnTo>
                  <a:pt x="27" y="28"/>
                </a:lnTo>
                <a:lnTo>
                  <a:pt x="16" y="28"/>
                </a:lnTo>
                <a:lnTo>
                  <a:pt x="16" y="48"/>
                </a:lnTo>
                <a:lnTo>
                  <a:pt x="11" y="48"/>
                </a:lnTo>
                <a:lnTo>
                  <a:pt x="11" y="28"/>
                </a:lnTo>
                <a:lnTo>
                  <a:pt x="0" y="28"/>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304">
            <a:extLst>
              <a:ext uri="{FF2B5EF4-FFF2-40B4-BE49-F238E27FC236}">
                <a16:creationId xmlns:a16="http://schemas.microsoft.com/office/drawing/2014/main" id="{336DAD70-5832-D611-A548-755DD6F40924}"/>
              </a:ext>
            </a:extLst>
          </p:cNvPr>
          <p:cNvSpPr>
            <a:spLocks/>
          </p:cNvSpPr>
          <p:nvPr/>
        </p:nvSpPr>
        <p:spPr bwMode="auto">
          <a:xfrm>
            <a:off x="9885332" y="4188666"/>
            <a:ext cx="40734" cy="76200"/>
          </a:xfrm>
          <a:custGeom>
            <a:avLst/>
            <a:gdLst>
              <a:gd name="T0" fmla="*/ 0 w 29"/>
              <a:gd name="T1" fmla="*/ 28 h 48"/>
              <a:gd name="T2" fmla="*/ 0 w 29"/>
              <a:gd name="T3" fmla="*/ 21 h 48"/>
              <a:gd name="T4" fmla="*/ 13 w 29"/>
              <a:gd name="T5" fmla="*/ 21 h 48"/>
              <a:gd name="T6" fmla="*/ 13 w 29"/>
              <a:gd name="T7" fmla="*/ 0 h 48"/>
              <a:gd name="T8" fmla="*/ 18 w 29"/>
              <a:gd name="T9" fmla="*/ 0 h 48"/>
              <a:gd name="T10" fmla="*/ 18 w 29"/>
              <a:gd name="T11" fmla="*/ 21 h 48"/>
              <a:gd name="T12" fmla="*/ 29 w 29"/>
              <a:gd name="T13" fmla="*/ 21 h 48"/>
              <a:gd name="T14" fmla="*/ 29 w 29"/>
              <a:gd name="T15" fmla="*/ 28 h 48"/>
              <a:gd name="T16" fmla="*/ 18 w 29"/>
              <a:gd name="T17" fmla="*/ 28 h 48"/>
              <a:gd name="T18" fmla="*/ 18 w 29"/>
              <a:gd name="T19" fmla="*/ 48 h 48"/>
              <a:gd name="T20" fmla="*/ 13 w 29"/>
              <a:gd name="T21" fmla="*/ 48 h 48"/>
              <a:gd name="T22" fmla="*/ 13 w 29"/>
              <a:gd name="T23" fmla="*/ 28 h 48"/>
              <a:gd name="T24" fmla="*/ 0 w 29"/>
              <a:gd name="T25" fmla="*/ 2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48">
                <a:moveTo>
                  <a:pt x="0" y="28"/>
                </a:moveTo>
                <a:lnTo>
                  <a:pt x="0" y="21"/>
                </a:lnTo>
                <a:lnTo>
                  <a:pt x="13" y="21"/>
                </a:lnTo>
                <a:lnTo>
                  <a:pt x="13" y="0"/>
                </a:lnTo>
                <a:lnTo>
                  <a:pt x="18" y="0"/>
                </a:lnTo>
                <a:lnTo>
                  <a:pt x="18" y="21"/>
                </a:lnTo>
                <a:lnTo>
                  <a:pt x="29" y="21"/>
                </a:lnTo>
                <a:lnTo>
                  <a:pt x="29" y="28"/>
                </a:lnTo>
                <a:lnTo>
                  <a:pt x="18" y="28"/>
                </a:lnTo>
                <a:lnTo>
                  <a:pt x="18" y="48"/>
                </a:lnTo>
                <a:lnTo>
                  <a:pt x="13" y="48"/>
                </a:lnTo>
                <a:lnTo>
                  <a:pt x="13" y="28"/>
                </a:lnTo>
                <a:lnTo>
                  <a:pt x="0" y="28"/>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305">
            <a:extLst>
              <a:ext uri="{FF2B5EF4-FFF2-40B4-BE49-F238E27FC236}">
                <a16:creationId xmlns:a16="http://schemas.microsoft.com/office/drawing/2014/main" id="{49EBA03B-A025-37FD-591E-C92408993A50}"/>
              </a:ext>
            </a:extLst>
          </p:cNvPr>
          <p:cNvSpPr>
            <a:spLocks/>
          </p:cNvSpPr>
          <p:nvPr/>
        </p:nvSpPr>
        <p:spPr bwMode="auto">
          <a:xfrm>
            <a:off x="9893759" y="4188666"/>
            <a:ext cx="39329" cy="76200"/>
          </a:xfrm>
          <a:custGeom>
            <a:avLst/>
            <a:gdLst>
              <a:gd name="T0" fmla="*/ 0 w 28"/>
              <a:gd name="T1" fmla="*/ 28 h 48"/>
              <a:gd name="T2" fmla="*/ 0 w 28"/>
              <a:gd name="T3" fmla="*/ 21 h 48"/>
              <a:gd name="T4" fmla="*/ 12 w 28"/>
              <a:gd name="T5" fmla="*/ 21 h 48"/>
              <a:gd name="T6" fmla="*/ 12 w 28"/>
              <a:gd name="T7" fmla="*/ 0 h 48"/>
              <a:gd name="T8" fmla="*/ 16 w 28"/>
              <a:gd name="T9" fmla="*/ 0 h 48"/>
              <a:gd name="T10" fmla="*/ 16 w 28"/>
              <a:gd name="T11" fmla="*/ 21 h 48"/>
              <a:gd name="T12" fmla="*/ 28 w 28"/>
              <a:gd name="T13" fmla="*/ 21 h 48"/>
              <a:gd name="T14" fmla="*/ 28 w 28"/>
              <a:gd name="T15" fmla="*/ 28 h 48"/>
              <a:gd name="T16" fmla="*/ 16 w 28"/>
              <a:gd name="T17" fmla="*/ 28 h 48"/>
              <a:gd name="T18" fmla="*/ 16 w 28"/>
              <a:gd name="T19" fmla="*/ 48 h 48"/>
              <a:gd name="T20" fmla="*/ 12 w 28"/>
              <a:gd name="T21" fmla="*/ 48 h 48"/>
              <a:gd name="T22" fmla="*/ 12 w 28"/>
              <a:gd name="T23" fmla="*/ 28 h 48"/>
              <a:gd name="T24" fmla="*/ 0 w 28"/>
              <a:gd name="T25" fmla="*/ 2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48">
                <a:moveTo>
                  <a:pt x="0" y="28"/>
                </a:moveTo>
                <a:lnTo>
                  <a:pt x="0" y="21"/>
                </a:lnTo>
                <a:lnTo>
                  <a:pt x="12" y="21"/>
                </a:lnTo>
                <a:lnTo>
                  <a:pt x="12" y="0"/>
                </a:lnTo>
                <a:lnTo>
                  <a:pt x="16" y="0"/>
                </a:lnTo>
                <a:lnTo>
                  <a:pt x="16" y="21"/>
                </a:lnTo>
                <a:lnTo>
                  <a:pt x="28" y="21"/>
                </a:lnTo>
                <a:lnTo>
                  <a:pt x="28" y="28"/>
                </a:lnTo>
                <a:lnTo>
                  <a:pt x="16" y="28"/>
                </a:lnTo>
                <a:lnTo>
                  <a:pt x="16" y="48"/>
                </a:lnTo>
                <a:lnTo>
                  <a:pt x="12" y="48"/>
                </a:lnTo>
                <a:lnTo>
                  <a:pt x="12" y="28"/>
                </a:lnTo>
                <a:lnTo>
                  <a:pt x="0" y="28"/>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306">
            <a:extLst>
              <a:ext uri="{FF2B5EF4-FFF2-40B4-BE49-F238E27FC236}">
                <a16:creationId xmlns:a16="http://schemas.microsoft.com/office/drawing/2014/main" id="{20DD71C1-2AA3-20D0-BEF5-B339D7BF8FAC}"/>
              </a:ext>
            </a:extLst>
          </p:cNvPr>
          <p:cNvSpPr>
            <a:spLocks/>
          </p:cNvSpPr>
          <p:nvPr/>
        </p:nvSpPr>
        <p:spPr bwMode="auto">
          <a:xfrm>
            <a:off x="9935897" y="4188666"/>
            <a:ext cx="37925" cy="76200"/>
          </a:xfrm>
          <a:custGeom>
            <a:avLst/>
            <a:gdLst>
              <a:gd name="T0" fmla="*/ 0 w 27"/>
              <a:gd name="T1" fmla="*/ 28 h 48"/>
              <a:gd name="T2" fmla="*/ 0 w 27"/>
              <a:gd name="T3" fmla="*/ 21 h 48"/>
              <a:gd name="T4" fmla="*/ 11 w 27"/>
              <a:gd name="T5" fmla="*/ 21 h 48"/>
              <a:gd name="T6" fmla="*/ 11 w 27"/>
              <a:gd name="T7" fmla="*/ 0 h 48"/>
              <a:gd name="T8" fmla="*/ 16 w 27"/>
              <a:gd name="T9" fmla="*/ 0 h 48"/>
              <a:gd name="T10" fmla="*/ 16 w 27"/>
              <a:gd name="T11" fmla="*/ 21 h 48"/>
              <a:gd name="T12" fmla="*/ 27 w 27"/>
              <a:gd name="T13" fmla="*/ 21 h 48"/>
              <a:gd name="T14" fmla="*/ 27 w 27"/>
              <a:gd name="T15" fmla="*/ 28 h 48"/>
              <a:gd name="T16" fmla="*/ 16 w 27"/>
              <a:gd name="T17" fmla="*/ 28 h 48"/>
              <a:gd name="T18" fmla="*/ 16 w 27"/>
              <a:gd name="T19" fmla="*/ 48 h 48"/>
              <a:gd name="T20" fmla="*/ 11 w 27"/>
              <a:gd name="T21" fmla="*/ 48 h 48"/>
              <a:gd name="T22" fmla="*/ 11 w 27"/>
              <a:gd name="T23" fmla="*/ 28 h 48"/>
              <a:gd name="T24" fmla="*/ 0 w 27"/>
              <a:gd name="T25" fmla="*/ 2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8">
                <a:moveTo>
                  <a:pt x="0" y="28"/>
                </a:moveTo>
                <a:lnTo>
                  <a:pt x="0" y="21"/>
                </a:lnTo>
                <a:lnTo>
                  <a:pt x="11" y="21"/>
                </a:lnTo>
                <a:lnTo>
                  <a:pt x="11" y="0"/>
                </a:lnTo>
                <a:lnTo>
                  <a:pt x="16" y="0"/>
                </a:lnTo>
                <a:lnTo>
                  <a:pt x="16" y="21"/>
                </a:lnTo>
                <a:lnTo>
                  <a:pt x="27" y="21"/>
                </a:lnTo>
                <a:lnTo>
                  <a:pt x="27" y="28"/>
                </a:lnTo>
                <a:lnTo>
                  <a:pt x="16" y="28"/>
                </a:lnTo>
                <a:lnTo>
                  <a:pt x="16" y="48"/>
                </a:lnTo>
                <a:lnTo>
                  <a:pt x="11" y="48"/>
                </a:lnTo>
                <a:lnTo>
                  <a:pt x="11" y="28"/>
                </a:lnTo>
                <a:lnTo>
                  <a:pt x="0" y="28"/>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307">
            <a:extLst>
              <a:ext uri="{FF2B5EF4-FFF2-40B4-BE49-F238E27FC236}">
                <a16:creationId xmlns:a16="http://schemas.microsoft.com/office/drawing/2014/main" id="{1E7F692B-CF9C-8E9F-3EB7-F0A7CA1DFE86}"/>
              </a:ext>
            </a:extLst>
          </p:cNvPr>
          <p:cNvSpPr>
            <a:spLocks/>
          </p:cNvSpPr>
          <p:nvPr/>
        </p:nvSpPr>
        <p:spPr bwMode="auto">
          <a:xfrm>
            <a:off x="10858729" y="4188666"/>
            <a:ext cx="37925" cy="76200"/>
          </a:xfrm>
          <a:custGeom>
            <a:avLst/>
            <a:gdLst>
              <a:gd name="T0" fmla="*/ 0 w 27"/>
              <a:gd name="T1" fmla="*/ 28 h 48"/>
              <a:gd name="T2" fmla="*/ 0 w 27"/>
              <a:gd name="T3" fmla="*/ 21 h 48"/>
              <a:gd name="T4" fmla="*/ 11 w 27"/>
              <a:gd name="T5" fmla="*/ 21 h 48"/>
              <a:gd name="T6" fmla="*/ 11 w 27"/>
              <a:gd name="T7" fmla="*/ 0 h 48"/>
              <a:gd name="T8" fmla="*/ 16 w 27"/>
              <a:gd name="T9" fmla="*/ 0 h 48"/>
              <a:gd name="T10" fmla="*/ 16 w 27"/>
              <a:gd name="T11" fmla="*/ 21 h 48"/>
              <a:gd name="T12" fmla="*/ 27 w 27"/>
              <a:gd name="T13" fmla="*/ 21 h 48"/>
              <a:gd name="T14" fmla="*/ 27 w 27"/>
              <a:gd name="T15" fmla="*/ 28 h 48"/>
              <a:gd name="T16" fmla="*/ 16 w 27"/>
              <a:gd name="T17" fmla="*/ 28 h 48"/>
              <a:gd name="T18" fmla="*/ 16 w 27"/>
              <a:gd name="T19" fmla="*/ 48 h 48"/>
              <a:gd name="T20" fmla="*/ 11 w 27"/>
              <a:gd name="T21" fmla="*/ 48 h 48"/>
              <a:gd name="T22" fmla="*/ 11 w 27"/>
              <a:gd name="T23" fmla="*/ 28 h 48"/>
              <a:gd name="T24" fmla="*/ 0 w 27"/>
              <a:gd name="T25" fmla="*/ 2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8">
                <a:moveTo>
                  <a:pt x="0" y="28"/>
                </a:moveTo>
                <a:lnTo>
                  <a:pt x="0" y="21"/>
                </a:lnTo>
                <a:lnTo>
                  <a:pt x="11" y="21"/>
                </a:lnTo>
                <a:lnTo>
                  <a:pt x="11" y="0"/>
                </a:lnTo>
                <a:lnTo>
                  <a:pt x="16" y="0"/>
                </a:lnTo>
                <a:lnTo>
                  <a:pt x="16" y="21"/>
                </a:lnTo>
                <a:lnTo>
                  <a:pt x="27" y="21"/>
                </a:lnTo>
                <a:lnTo>
                  <a:pt x="27" y="28"/>
                </a:lnTo>
                <a:lnTo>
                  <a:pt x="16" y="28"/>
                </a:lnTo>
                <a:lnTo>
                  <a:pt x="16" y="48"/>
                </a:lnTo>
                <a:lnTo>
                  <a:pt x="11" y="48"/>
                </a:lnTo>
                <a:lnTo>
                  <a:pt x="11" y="28"/>
                </a:lnTo>
                <a:lnTo>
                  <a:pt x="0" y="28"/>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Line 308">
            <a:extLst>
              <a:ext uri="{FF2B5EF4-FFF2-40B4-BE49-F238E27FC236}">
                <a16:creationId xmlns:a16="http://schemas.microsoft.com/office/drawing/2014/main" id="{BA85AD3C-C659-593B-71A2-DB1A16B20903}"/>
              </a:ext>
            </a:extLst>
          </p:cNvPr>
          <p:cNvSpPr>
            <a:spLocks noChangeShapeType="1"/>
          </p:cNvSpPr>
          <p:nvPr/>
        </p:nvSpPr>
        <p:spPr bwMode="auto">
          <a:xfrm flipV="1">
            <a:off x="7556483" y="3486991"/>
            <a:ext cx="0" cy="1535112"/>
          </a:xfrm>
          <a:prstGeom prst="line">
            <a:avLst/>
          </a:prstGeom>
          <a:ln w="15875">
            <a:solidFill>
              <a:schemeClr val="tx1">
                <a:lumMod val="50000"/>
                <a:lumOff val="50000"/>
              </a:schemeClr>
            </a:solidFill>
            <a:prstDash val="sys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Line 309">
            <a:extLst>
              <a:ext uri="{FF2B5EF4-FFF2-40B4-BE49-F238E27FC236}">
                <a16:creationId xmlns:a16="http://schemas.microsoft.com/office/drawing/2014/main" id="{37335E42-BDB1-9802-C3AC-66C77874AF9B}"/>
              </a:ext>
            </a:extLst>
          </p:cNvPr>
          <p:cNvSpPr>
            <a:spLocks noChangeShapeType="1"/>
          </p:cNvSpPr>
          <p:nvPr/>
        </p:nvSpPr>
        <p:spPr bwMode="auto">
          <a:xfrm flipV="1">
            <a:off x="7691326" y="3486991"/>
            <a:ext cx="0" cy="1535112"/>
          </a:xfrm>
          <a:prstGeom prst="line">
            <a:avLst/>
          </a:prstGeom>
          <a:ln w="15875">
            <a:solidFill>
              <a:schemeClr val="tx1">
                <a:lumMod val="50000"/>
                <a:lumOff val="50000"/>
              </a:schemeClr>
            </a:solidFill>
            <a:prstDash val="sys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9">
            <a:extLst>
              <a:ext uri="{FF2B5EF4-FFF2-40B4-BE49-F238E27FC236}">
                <a16:creationId xmlns:a16="http://schemas.microsoft.com/office/drawing/2014/main" id="{46B9624F-ACCE-514B-D0E1-A05EA6CB6BEB}"/>
              </a:ext>
            </a:extLst>
          </p:cNvPr>
          <p:cNvSpPr>
            <a:spLocks/>
          </p:cNvSpPr>
          <p:nvPr/>
        </p:nvSpPr>
        <p:spPr bwMode="auto">
          <a:xfrm>
            <a:off x="1485605" y="2288428"/>
            <a:ext cx="4380989" cy="1004888"/>
          </a:xfrm>
          <a:custGeom>
            <a:avLst/>
            <a:gdLst>
              <a:gd name="T0" fmla="*/ 9 w 10385"/>
              <a:gd name="T1" fmla="*/ 0 h 1760"/>
              <a:gd name="T2" fmla="*/ 146 w 10385"/>
              <a:gd name="T3" fmla="*/ 47 h 1760"/>
              <a:gd name="T4" fmla="*/ 504 w 10385"/>
              <a:gd name="T5" fmla="*/ 95 h 1760"/>
              <a:gd name="T6" fmla="*/ 513 w 10385"/>
              <a:gd name="T7" fmla="*/ 283 h 1760"/>
              <a:gd name="T8" fmla="*/ 549 w 10385"/>
              <a:gd name="T9" fmla="*/ 330 h 1760"/>
              <a:gd name="T10" fmla="*/ 568 w 10385"/>
              <a:gd name="T11" fmla="*/ 472 h 1760"/>
              <a:gd name="T12" fmla="*/ 971 w 10385"/>
              <a:gd name="T13" fmla="*/ 519 h 1760"/>
              <a:gd name="T14" fmla="*/ 1007 w 10385"/>
              <a:gd name="T15" fmla="*/ 660 h 1760"/>
              <a:gd name="T16" fmla="*/ 1026 w 10385"/>
              <a:gd name="T17" fmla="*/ 802 h 1760"/>
              <a:gd name="T18" fmla="*/ 1035 w 10385"/>
              <a:gd name="T19" fmla="*/ 896 h 1760"/>
              <a:gd name="T20" fmla="*/ 1053 w 10385"/>
              <a:gd name="T21" fmla="*/ 943 h 1760"/>
              <a:gd name="T22" fmla="*/ 1520 w 10385"/>
              <a:gd name="T23" fmla="*/ 1037 h 1760"/>
              <a:gd name="T24" fmla="*/ 1786 w 10385"/>
              <a:gd name="T25" fmla="*/ 1084 h 1760"/>
              <a:gd name="T26" fmla="*/ 2051 w 10385"/>
              <a:gd name="T27" fmla="*/ 1179 h 1760"/>
              <a:gd name="T28" fmla="*/ 2564 w 10385"/>
              <a:gd name="T29" fmla="*/ 1179 h 1760"/>
              <a:gd name="T30" fmla="*/ 2582 w 10385"/>
              <a:gd name="T31" fmla="*/ 1227 h 1760"/>
              <a:gd name="T32" fmla="*/ 3269 w 10385"/>
              <a:gd name="T33" fmla="*/ 1227 h 1760"/>
              <a:gd name="T34" fmla="*/ 3288 w 10385"/>
              <a:gd name="T35" fmla="*/ 1280 h 1760"/>
              <a:gd name="T36" fmla="*/ 3645 w 10385"/>
              <a:gd name="T37" fmla="*/ 1332 h 1760"/>
              <a:gd name="T38" fmla="*/ 3810 w 10385"/>
              <a:gd name="T39" fmla="*/ 1438 h 1760"/>
              <a:gd name="T40" fmla="*/ 3855 w 10385"/>
              <a:gd name="T41" fmla="*/ 1438 h 1760"/>
              <a:gd name="T42" fmla="*/ 3929 w 10385"/>
              <a:gd name="T43" fmla="*/ 1438 h 1760"/>
              <a:gd name="T44" fmla="*/ 4460 w 10385"/>
              <a:gd name="T45" fmla="*/ 1438 h 1760"/>
              <a:gd name="T46" fmla="*/ 4615 w 10385"/>
              <a:gd name="T47" fmla="*/ 1438 h 1760"/>
              <a:gd name="T48" fmla="*/ 4661 w 10385"/>
              <a:gd name="T49" fmla="*/ 1438 h 1760"/>
              <a:gd name="T50" fmla="*/ 4744 w 10385"/>
              <a:gd name="T51" fmla="*/ 1438 h 1760"/>
              <a:gd name="T52" fmla="*/ 4863 w 10385"/>
              <a:gd name="T53" fmla="*/ 1438 h 1760"/>
              <a:gd name="T54" fmla="*/ 5137 w 10385"/>
              <a:gd name="T55" fmla="*/ 1438 h 1760"/>
              <a:gd name="T56" fmla="*/ 5394 w 10385"/>
              <a:gd name="T57" fmla="*/ 1515 h 1760"/>
              <a:gd name="T58" fmla="*/ 5430 w 10385"/>
              <a:gd name="T59" fmla="*/ 1515 h 1760"/>
              <a:gd name="T60" fmla="*/ 5650 w 10385"/>
              <a:gd name="T61" fmla="*/ 1515 h 1760"/>
              <a:gd name="T62" fmla="*/ 5806 w 10385"/>
              <a:gd name="T63" fmla="*/ 1607 h 1760"/>
              <a:gd name="T64" fmla="*/ 6081 w 10385"/>
              <a:gd name="T65" fmla="*/ 1607 h 1760"/>
              <a:gd name="T66" fmla="*/ 6209 w 10385"/>
              <a:gd name="T67" fmla="*/ 1607 h 1760"/>
              <a:gd name="T68" fmla="*/ 6685 w 10385"/>
              <a:gd name="T69" fmla="*/ 1607 h 1760"/>
              <a:gd name="T70" fmla="*/ 6813 w 10385"/>
              <a:gd name="T71" fmla="*/ 1607 h 1760"/>
              <a:gd name="T72" fmla="*/ 7500 w 10385"/>
              <a:gd name="T73" fmla="*/ 1607 h 1760"/>
              <a:gd name="T74" fmla="*/ 7637 w 10385"/>
              <a:gd name="T75" fmla="*/ 1760 h 1760"/>
              <a:gd name="T76" fmla="*/ 7692 w 10385"/>
              <a:gd name="T77" fmla="*/ 1760 h 1760"/>
              <a:gd name="T78" fmla="*/ 7811 w 10385"/>
              <a:gd name="T79" fmla="*/ 1760 h 1760"/>
              <a:gd name="T80" fmla="*/ 9469 w 10385"/>
              <a:gd name="T81" fmla="*/ 1760 h 1760"/>
              <a:gd name="T82" fmla="*/ 9826 w 10385"/>
              <a:gd name="T83" fmla="*/ 1760 h 1760"/>
              <a:gd name="T84" fmla="*/ 10137 w 10385"/>
              <a:gd name="T85" fmla="*/ 1760 h 1760"/>
              <a:gd name="T86" fmla="*/ 10256 w 10385"/>
              <a:gd name="T87" fmla="*/ 1760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385" h="1760">
                <a:moveTo>
                  <a:pt x="0" y="0"/>
                </a:moveTo>
                <a:lnTo>
                  <a:pt x="0" y="0"/>
                </a:lnTo>
                <a:lnTo>
                  <a:pt x="9" y="0"/>
                </a:lnTo>
                <a:lnTo>
                  <a:pt x="9" y="0"/>
                </a:lnTo>
                <a:lnTo>
                  <a:pt x="146" y="0"/>
                </a:lnTo>
                <a:lnTo>
                  <a:pt x="146" y="47"/>
                </a:lnTo>
                <a:lnTo>
                  <a:pt x="220" y="47"/>
                </a:lnTo>
                <a:lnTo>
                  <a:pt x="220" y="95"/>
                </a:lnTo>
                <a:lnTo>
                  <a:pt x="504" y="95"/>
                </a:lnTo>
                <a:lnTo>
                  <a:pt x="504" y="142"/>
                </a:lnTo>
                <a:lnTo>
                  <a:pt x="513" y="142"/>
                </a:lnTo>
                <a:lnTo>
                  <a:pt x="513" y="283"/>
                </a:lnTo>
                <a:lnTo>
                  <a:pt x="522" y="283"/>
                </a:lnTo>
                <a:lnTo>
                  <a:pt x="522" y="330"/>
                </a:lnTo>
                <a:lnTo>
                  <a:pt x="549" y="330"/>
                </a:lnTo>
                <a:lnTo>
                  <a:pt x="549" y="377"/>
                </a:lnTo>
                <a:lnTo>
                  <a:pt x="568" y="377"/>
                </a:lnTo>
                <a:lnTo>
                  <a:pt x="568" y="472"/>
                </a:lnTo>
                <a:lnTo>
                  <a:pt x="714" y="472"/>
                </a:lnTo>
                <a:lnTo>
                  <a:pt x="714" y="519"/>
                </a:lnTo>
                <a:lnTo>
                  <a:pt x="971" y="519"/>
                </a:lnTo>
                <a:lnTo>
                  <a:pt x="971" y="566"/>
                </a:lnTo>
                <a:lnTo>
                  <a:pt x="1007" y="566"/>
                </a:lnTo>
                <a:lnTo>
                  <a:pt x="1007" y="660"/>
                </a:lnTo>
                <a:lnTo>
                  <a:pt x="1016" y="660"/>
                </a:lnTo>
                <a:lnTo>
                  <a:pt x="1016" y="802"/>
                </a:lnTo>
                <a:lnTo>
                  <a:pt x="1026" y="802"/>
                </a:lnTo>
                <a:lnTo>
                  <a:pt x="1026" y="849"/>
                </a:lnTo>
                <a:lnTo>
                  <a:pt x="1035" y="849"/>
                </a:lnTo>
                <a:lnTo>
                  <a:pt x="1035" y="896"/>
                </a:lnTo>
                <a:lnTo>
                  <a:pt x="1044" y="896"/>
                </a:lnTo>
                <a:lnTo>
                  <a:pt x="1044" y="943"/>
                </a:lnTo>
                <a:lnTo>
                  <a:pt x="1053" y="943"/>
                </a:lnTo>
                <a:lnTo>
                  <a:pt x="1053" y="990"/>
                </a:lnTo>
                <a:lnTo>
                  <a:pt x="1520" y="990"/>
                </a:lnTo>
                <a:lnTo>
                  <a:pt x="1520" y="1037"/>
                </a:lnTo>
                <a:lnTo>
                  <a:pt x="1584" y="1037"/>
                </a:lnTo>
                <a:lnTo>
                  <a:pt x="1584" y="1084"/>
                </a:lnTo>
                <a:lnTo>
                  <a:pt x="1786" y="1084"/>
                </a:lnTo>
                <a:lnTo>
                  <a:pt x="1786" y="1132"/>
                </a:lnTo>
                <a:lnTo>
                  <a:pt x="2051" y="1132"/>
                </a:lnTo>
                <a:lnTo>
                  <a:pt x="2051" y="1179"/>
                </a:lnTo>
                <a:lnTo>
                  <a:pt x="2207" y="1179"/>
                </a:lnTo>
                <a:lnTo>
                  <a:pt x="2207" y="1179"/>
                </a:lnTo>
                <a:lnTo>
                  <a:pt x="2564" y="1179"/>
                </a:lnTo>
                <a:lnTo>
                  <a:pt x="2564" y="1227"/>
                </a:lnTo>
                <a:lnTo>
                  <a:pt x="2582" y="1227"/>
                </a:lnTo>
                <a:lnTo>
                  <a:pt x="2582" y="1227"/>
                </a:lnTo>
                <a:lnTo>
                  <a:pt x="3095" y="1227"/>
                </a:lnTo>
                <a:lnTo>
                  <a:pt x="3095" y="1227"/>
                </a:lnTo>
                <a:lnTo>
                  <a:pt x="3269" y="1227"/>
                </a:lnTo>
                <a:lnTo>
                  <a:pt x="3269" y="1227"/>
                </a:lnTo>
                <a:lnTo>
                  <a:pt x="3288" y="1227"/>
                </a:lnTo>
                <a:lnTo>
                  <a:pt x="3288" y="1280"/>
                </a:lnTo>
                <a:lnTo>
                  <a:pt x="3535" y="1280"/>
                </a:lnTo>
                <a:lnTo>
                  <a:pt x="3535" y="1332"/>
                </a:lnTo>
                <a:lnTo>
                  <a:pt x="3645" y="1332"/>
                </a:lnTo>
                <a:lnTo>
                  <a:pt x="3645" y="1385"/>
                </a:lnTo>
                <a:lnTo>
                  <a:pt x="3810" y="1385"/>
                </a:lnTo>
                <a:lnTo>
                  <a:pt x="3810" y="1438"/>
                </a:lnTo>
                <a:lnTo>
                  <a:pt x="3846" y="1438"/>
                </a:lnTo>
                <a:lnTo>
                  <a:pt x="3846" y="1438"/>
                </a:lnTo>
                <a:lnTo>
                  <a:pt x="3855" y="1438"/>
                </a:lnTo>
                <a:lnTo>
                  <a:pt x="3855" y="1438"/>
                </a:lnTo>
                <a:lnTo>
                  <a:pt x="3929" y="1438"/>
                </a:lnTo>
                <a:lnTo>
                  <a:pt x="3929" y="1438"/>
                </a:lnTo>
                <a:lnTo>
                  <a:pt x="4267" y="1438"/>
                </a:lnTo>
                <a:lnTo>
                  <a:pt x="4267" y="1438"/>
                </a:lnTo>
                <a:lnTo>
                  <a:pt x="4460" y="1438"/>
                </a:lnTo>
                <a:lnTo>
                  <a:pt x="4460" y="1438"/>
                </a:lnTo>
                <a:lnTo>
                  <a:pt x="4615" y="1438"/>
                </a:lnTo>
                <a:lnTo>
                  <a:pt x="4615" y="1438"/>
                </a:lnTo>
                <a:lnTo>
                  <a:pt x="4634" y="1438"/>
                </a:lnTo>
                <a:lnTo>
                  <a:pt x="4634" y="1438"/>
                </a:lnTo>
                <a:lnTo>
                  <a:pt x="4661" y="1438"/>
                </a:lnTo>
                <a:lnTo>
                  <a:pt x="4661" y="1438"/>
                </a:lnTo>
                <a:lnTo>
                  <a:pt x="4744" y="1438"/>
                </a:lnTo>
                <a:lnTo>
                  <a:pt x="4744" y="1438"/>
                </a:lnTo>
                <a:lnTo>
                  <a:pt x="4762" y="1438"/>
                </a:lnTo>
                <a:lnTo>
                  <a:pt x="4762" y="1438"/>
                </a:lnTo>
                <a:lnTo>
                  <a:pt x="4863" y="1438"/>
                </a:lnTo>
                <a:lnTo>
                  <a:pt x="4863" y="1438"/>
                </a:lnTo>
                <a:lnTo>
                  <a:pt x="5137" y="1438"/>
                </a:lnTo>
                <a:lnTo>
                  <a:pt x="5137" y="1438"/>
                </a:lnTo>
                <a:lnTo>
                  <a:pt x="5366" y="1438"/>
                </a:lnTo>
                <a:lnTo>
                  <a:pt x="5366" y="1515"/>
                </a:lnTo>
                <a:lnTo>
                  <a:pt x="5394" y="1515"/>
                </a:lnTo>
                <a:lnTo>
                  <a:pt x="5394" y="1515"/>
                </a:lnTo>
                <a:lnTo>
                  <a:pt x="5430" y="1515"/>
                </a:lnTo>
                <a:lnTo>
                  <a:pt x="5430" y="1515"/>
                </a:lnTo>
                <a:lnTo>
                  <a:pt x="5458" y="1515"/>
                </a:lnTo>
                <a:lnTo>
                  <a:pt x="5458" y="1515"/>
                </a:lnTo>
                <a:lnTo>
                  <a:pt x="5650" y="1515"/>
                </a:lnTo>
                <a:lnTo>
                  <a:pt x="5650" y="1515"/>
                </a:lnTo>
                <a:lnTo>
                  <a:pt x="5806" y="1515"/>
                </a:lnTo>
                <a:lnTo>
                  <a:pt x="5806" y="1607"/>
                </a:lnTo>
                <a:lnTo>
                  <a:pt x="6035" y="1607"/>
                </a:lnTo>
                <a:lnTo>
                  <a:pt x="6035" y="1607"/>
                </a:lnTo>
                <a:lnTo>
                  <a:pt x="6081" y="1607"/>
                </a:lnTo>
                <a:lnTo>
                  <a:pt x="6081" y="1607"/>
                </a:lnTo>
                <a:lnTo>
                  <a:pt x="6209" y="1607"/>
                </a:lnTo>
                <a:lnTo>
                  <a:pt x="6209" y="1607"/>
                </a:lnTo>
                <a:lnTo>
                  <a:pt x="6374" y="1607"/>
                </a:lnTo>
                <a:lnTo>
                  <a:pt x="6374" y="1607"/>
                </a:lnTo>
                <a:lnTo>
                  <a:pt x="6685" y="1607"/>
                </a:lnTo>
                <a:lnTo>
                  <a:pt x="6685" y="1607"/>
                </a:lnTo>
                <a:lnTo>
                  <a:pt x="6813" y="1607"/>
                </a:lnTo>
                <a:lnTo>
                  <a:pt x="6813" y="1607"/>
                </a:lnTo>
                <a:lnTo>
                  <a:pt x="7454" y="1607"/>
                </a:lnTo>
                <a:lnTo>
                  <a:pt x="7454" y="1607"/>
                </a:lnTo>
                <a:lnTo>
                  <a:pt x="7500" y="1607"/>
                </a:lnTo>
                <a:lnTo>
                  <a:pt x="7500" y="1607"/>
                </a:lnTo>
                <a:lnTo>
                  <a:pt x="7637" y="1607"/>
                </a:lnTo>
                <a:lnTo>
                  <a:pt x="7637" y="1760"/>
                </a:lnTo>
                <a:lnTo>
                  <a:pt x="7674" y="1760"/>
                </a:lnTo>
                <a:lnTo>
                  <a:pt x="7674" y="1760"/>
                </a:lnTo>
                <a:lnTo>
                  <a:pt x="7692" y="1760"/>
                </a:lnTo>
                <a:lnTo>
                  <a:pt x="7692" y="1760"/>
                </a:lnTo>
                <a:lnTo>
                  <a:pt x="7811" y="1760"/>
                </a:lnTo>
                <a:lnTo>
                  <a:pt x="7811" y="1760"/>
                </a:lnTo>
                <a:lnTo>
                  <a:pt x="9267" y="1760"/>
                </a:lnTo>
                <a:lnTo>
                  <a:pt x="9267" y="1760"/>
                </a:lnTo>
                <a:lnTo>
                  <a:pt x="9469" y="1760"/>
                </a:lnTo>
                <a:lnTo>
                  <a:pt x="9469" y="1760"/>
                </a:lnTo>
                <a:lnTo>
                  <a:pt x="9826" y="1760"/>
                </a:lnTo>
                <a:lnTo>
                  <a:pt x="9826" y="1760"/>
                </a:lnTo>
                <a:lnTo>
                  <a:pt x="10055" y="1760"/>
                </a:lnTo>
                <a:lnTo>
                  <a:pt x="10055" y="1760"/>
                </a:lnTo>
                <a:lnTo>
                  <a:pt x="10137" y="1760"/>
                </a:lnTo>
                <a:lnTo>
                  <a:pt x="10137" y="1760"/>
                </a:lnTo>
                <a:lnTo>
                  <a:pt x="10256" y="1760"/>
                </a:lnTo>
                <a:lnTo>
                  <a:pt x="10256" y="1760"/>
                </a:lnTo>
                <a:lnTo>
                  <a:pt x="10385" y="1760"/>
                </a:lnTo>
                <a:lnTo>
                  <a:pt x="10385" y="1760"/>
                </a:lnTo>
              </a:path>
            </a:pathLst>
          </a:custGeom>
          <a:noFill/>
          <a:ln w="12700"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146">
            <a:extLst>
              <a:ext uri="{FF2B5EF4-FFF2-40B4-BE49-F238E27FC236}">
                <a16:creationId xmlns:a16="http://schemas.microsoft.com/office/drawing/2014/main" id="{974598E3-578A-7FAF-7C0F-29FF49093832}"/>
              </a:ext>
            </a:extLst>
          </p:cNvPr>
          <p:cNvSpPr>
            <a:spLocks/>
          </p:cNvSpPr>
          <p:nvPr/>
        </p:nvSpPr>
        <p:spPr bwMode="auto">
          <a:xfrm>
            <a:off x="5366551" y="4317253"/>
            <a:ext cx="0" cy="33338"/>
          </a:xfrm>
          <a:custGeom>
            <a:avLst/>
            <a:gdLst>
              <a:gd name="T0" fmla="*/ 0 h 57"/>
              <a:gd name="T1" fmla="*/ 0 h 57"/>
              <a:gd name="T2" fmla="*/ 57 h 57"/>
            </a:gdLst>
            <a:ahLst/>
            <a:cxnLst>
              <a:cxn ang="0">
                <a:pos x="0" y="T0"/>
              </a:cxn>
              <a:cxn ang="0">
                <a:pos x="0" y="T1"/>
              </a:cxn>
              <a:cxn ang="0">
                <a:pos x="0" y="T2"/>
              </a:cxn>
            </a:cxnLst>
            <a:rect l="0" t="0" r="r" b="b"/>
            <a:pathLst>
              <a:path h="57">
                <a:moveTo>
                  <a:pt x="0" y="0"/>
                </a:moveTo>
                <a:lnTo>
                  <a:pt x="0" y="0"/>
                </a:lnTo>
                <a:lnTo>
                  <a:pt x="0" y="57"/>
                </a:lnTo>
              </a:path>
            </a:pathLst>
          </a:custGeom>
          <a:noFill/>
          <a:ln w="26988"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147">
            <a:extLst>
              <a:ext uri="{FF2B5EF4-FFF2-40B4-BE49-F238E27FC236}">
                <a16:creationId xmlns:a16="http://schemas.microsoft.com/office/drawing/2014/main" id="{9611833A-7C08-A15E-9427-5670A490A4F1}"/>
              </a:ext>
            </a:extLst>
          </p:cNvPr>
          <p:cNvSpPr>
            <a:spLocks/>
          </p:cNvSpPr>
          <p:nvPr/>
        </p:nvSpPr>
        <p:spPr bwMode="auto">
          <a:xfrm>
            <a:off x="5719110" y="4317253"/>
            <a:ext cx="0" cy="33338"/>
          </a:xfrm>
          <a:custGeom>
            <a:avLst/>
            <a:gdLst>
              <a:gd name="T0" fmla="*/ 0 h 57"/>
              <a:gd name="T1" fmla="*/ 0 h 57"/>
              <a:gd name="T2" fmla="*/ 57 h 57"/>
            </a:gdLst>
            <a:ahLst/>
            <a:cxnLst>
              <a:cxn ang="0">
                <a:pos x="0" y="T0"/>
              </a:cxn>
              <a:cxn ang="0">
                <a:pos x="0" y="T1"/>
              </a:cxn>
              <a:cxn ang="0">
                <a:pos x="0" y="T2"/>
              </a:cxn>
            </a:cxnLst>
            <a:rect l="0" t="0" r="r" b="b"/>
            <a:pathLst>
              <a:path h="57">
                <a:moveTo>
                  <a:pt x="0" y="0"/>
                </a:moveTo>
                <a:lnTo>
                  <a:pt x="0" y="0"/>
                </a:lnTo>
                <a:lnTo>
                  <a:pt x="0" y="57"/>
                </a:lnTo>
              </a:path>
            </a:pathLst>
          </a:custGeom>
          <a:noFill/>
          <a:ln w="26988"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215">
            <a:extLst>
              <a:ext uri="{FF2B5EF4-FFF2-40B4-BE49-F238E27FC236}">
                <a16:creationId xmlns:a16="http://schemas.microsoft.com/office/drawing/2014/main" id="{23665283-015A-EB90-9903-9B4936833BB7}"/>
              </a:ext>
            </a:extLst>
          </p:cNvPr>
          <p:cNvSpPr>
            <a:spLocks/>
          </p:cNvSpPr>
          <p:nvPr/>
        </p:nvSpPr>
        <p:spPr bwMode="auto">
          <a:xfrm>
            <a:off x="1478583" y="1950291"/>
            <a:ext cx="4420318" cy="3076575"/>
          </a:xfrm>
          <a:custGeom>
            <a:avLst/>
            <a:gdLst>
              <a:gd name="T0" fmla="*/ 3147 w 3147"/>
              <a:gd name="T1" fmla="*/ 1938 h 1938"/>
              <a:gd name="T2" fmla="*/ 0 w 3147"/>
              <a:gd name="T3" fmla="*/ 1938 h 1938"/>
              <a:gd name="T4" fmla="*/ 0 w 3147"/>
              <a:gd name="T5" fmla="*/ 0 h 1938"/>
            </a:gdLst>
            <a:ahLst/>
            <a:cxnLst>
              <a:cxn ang="0">
                <a:pos x="T0" y="T1"/>
              </a:cxn>
              <a:cxn ang="0">
                <a:pos x="T2" y="T3"/>
              </a:cxn>
              <a:cxn ang="0">
                <a:pos x="T4" y="T5"/>
              </a:cxn>
            </a:cxnLst>
            <a:rect l="0" t="0" r="r" b="b"/>
            <a:pathLst>
              <a:path w="3147" h="1938">
                <a:moveTo>
                  <a:pt x="3147" y="1938"/>
                </a:moveTo>
                <a:lnTo>
                  <a:pt x="0" y="1938"/>
                </a:lnTo>
                <a:lnTo>
                  <a:pt x="0" y="0"/>
                </a:lnTo>
              </a:path>
            </a:pathLst>
          </a:custGeom>
          <a:noFill/>
          <a:ln w="158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Line 216">
            <a:extLst>
              <a:ext uri="{FF2B5EF4-FFF2-40B4-BE49-F238E27FC236}">
                <a16:creationId xmlns:a16="http://schemas.microsoft.com/office/drawing/2014/main" id="{E7EB6858-AB87-C6A1-8DE3-DEAB5ABE757C}"/>
              </a:ext>
            </a:extLst>
          </p:cNvPr>
          <p:cNvSpPr>
            <a:spLocks noChangeShapeType="1"/>
          </p:cNvSpPr>
          <p:nvPr/>
        </p:nvSpPr>
        <p:spPr bwMode="auto">
          <a:xfrm>
            <a:off x="1401328" y="4885578"/>
            <a:ext cx="77255"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Line 217">
            <a:extLst>
              <a:ext uri="{FF2B5EF4-FFF2-40B4-BE49-F238E27FC236}">
                <a16:creationId xmlns:a16="http://schemas.microsoft.com/office/drawing/2014/main" id="{F3A6F58A-ED06-D384-AB92-258112120C5D}"/>
              </a:ext>
            </a:extLst>
          </p:cNvPr>
          <p:cNvSpPr>
            <a:spLocks noChangeShapeType="1"/>
          </p:cNvSpPr>
          <p:nvPr/>
        </p:nvSpPr>
        <p:spPr bwMode="auto">
          <a:xfrm>
            <a:off x="1401328" y="4185491"/>
            <a:ext cx="77255"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Line 218">
            <a:extLst>
              <a:ext uri="{FF2B5EF4-FFF2-40B4-BE49-F238E27FC236}">
                <a16:creationId xmlns:a16="http://schemas.microsoft.com/office/drawing/2014/main" id="{34071A28-1B83-B43F-A222-A10F8F77974F}"/>
              </a:ext>
            </a:extLst>
          </p:cNvPr>
          <p:cNvSpPr>
            <a:spLocks noChangeShapeType="1"/>
          </p:cNvSpPr>
          <p:nvPr/>
        </p:nvSpPr>
        <p:spPr bwMode="auto">
          <a:xfrm>
            <a:off x="1401328" y="3482228"/>
            <a:ext cx="77255"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Line 219">
            <a:extLst>
              <a:ext uri="{FF2B5EF4-FFF2-40B4-BE49-F238E27FC236}">
                <a16:creationId xmlns:a16="http://schemas.microsoft.com/office/drawing/2014/main" id="{814FA0C3-13C4-1804-9566-CC1C3D80C427}"/>
              </a:ext>
            </a:extLst>
          </p:cNvPr>
          <p:cNvSpPr>
            <a:spLocks noChangeShapeType="1"/>
          </p:cNvSpPr>
          <p:nvPr/>
        </p:nvSpPr>
        <p:spPr bwMode="auto">
          <a:xfrm>
            <a:off x="1401328" y="2783728"/>
            <a:ext cx="77255"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Line 220">
            <a:extLst>
              <a:ext uri="{FF2B5EF4-FFF2-40B4-BE49-F238E27FC236}">
                <a16:creationId xmlns:a16="http://schemas.microsoft.com/office/drawing/2014/main" id="{32B0E68B-4DD9-E19A-C2E5-970370C5A699}"/>
              </a:ext>
            </a:extLst>
          </p:cNvPr>
          <p:cNvSpPr>
            <a:spLocks noChangeShapeType="1"/>
          </p:cNvSpPr>
          <p:nvPr/>
        </p:nvSpPr>
        <p:spPr bwMode="auto">
          <a:xfrm>
            <a:off x="1401328" y="2083641"/>
            <a:ext cx="77255"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Line 221">
            <a:extLst>
              <a:ext uri="{FF2B5EF4-FFF2-40B4-BE49-F238E27FC236}">
                <a16:creationId xmlns:a16="http://schemas.microsoft.com/office/drawing/2014/main" id="{7B818A2D-9531-1484-138F-94DCCCB8F781}"/>
              </a:ext>
            </a:extLst>
          </p:cNvPr>
          <p:cNvSpPr>
            <a:spLocks noChangeShapeType="1"/>
          </p:cNvSpPr>
          <p:nvPr/>
        </p:nvSpPr>
        <p:spPr bwMode="auto">
          <a:xfrm flipV="1">
            <a:off x="1671014" y="5033216"/>
            <a:ext cx="0" cy="87312"/>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Line 222">
            <a:extLst>
              <a:ext uri="{FF2B5EF4-FFF2-40B4-BE49-F238E27FC236}">
                <a16:creationId xmlns:a16="http://schemas.microsoft.com/office/drawing/2014/main" id="{98201C98-256B-BE20-DBFA-784CC482A53C}"/>
              </a:ext>
            </a:extLst>
          </p:cNvPr>
          <p:cNvSpPr>
            <a:spLocks noChangeShapeType="1"/>
          </p:cNvSpPr>
          <p:nvPr/>
        </p:nvSpPr>
        <p:spPr bwMode="auto">
          <a:xfrm flipV="1">
            <a:off x="2359275" y="5033216"/>
            <a:ext cx="0" cy="87312"/>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Line 223">
            <a:extLst>
              <a:ext uri="{FF2B5EF4-FFF2-40B4-BE49-F238E27FC236}">
                <a16:creationId xmlns:a16="http://schemas.microsoft.com/office/drawing/2014/main" id="{0CF7D8C9-7F44-FF6D-B04E-428B61234AAA}"/>
              </a:ext>
            </a:extLst>
          </p:cNvPr>
          <p:cNvSpPr>
            <a:spLocks noChangeShapeType="1"/>
          </p:cNvSpPr>
          <p:nvPr/>
        </p:nvSpPr>
        <p:spPr bwMode="auto">
          <a:xfrm flipV="1">
            <a:off x="2016549" y="5033216"/>
            <a:ext cx="0" cy="87312"/>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Line 224">
            <a:extLst>
              <a:ext uri="{FF2B5EF4-FFF2-40B4-BE49-F238E27FC236}">
                <a16:creationId xmlns:a16="http://schemas.microsoft.com/office/drawing/2014/main" id="{0CC39813-40D5-3501-BFED-CC7E38FF8A1C}"/>
              </a:ext>
            </a:extLst>
          </p:cNvPr>
          <p:cNvSpPr>
            <a:spLocks noChangeShapeType="1"/>
          </p:cNvSpPr>
          <p:nvPr/>
        </p:nvSpPr>
        <p:spPr bwMode="auto">
          <a:xfrm flipV="1">
            <a:off x="3050345" y="5033216"/>
            <a:ext cx="0" cy="87312"/>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Line 225">
            <a:extLst>
              <a:ext uri="{FF2B5EF4-FFF2-40B4-BE49-F238E27FC236}">
                <a16:creationId xmlns:a16="http://schemas.microsoft.com/office/drawing/2014/main" id="{07B790BC-A69C-038F-34D6-898783B80A07}"/>
              </a:ext>
            </a:extLst>
          </p:cNvPr>
          <p:cNvSpPr>
            <a:spLocks noChangeShapeType="1"/>
          </p:cNvSpPr>
          <p:nvPr/>
        </p:nvSpPr>
        <p:spPr bwMode="auto">
          <a:xfrm flipV="1">
            <a:off x="2704810" y="5033216"/>
            <a:ext cx="0" cy="87312"/>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Line 226">
            <a:extLst>
              <a:ext uri="{FF2B5EF4-FFF2-40B4-BE49-F238E27FC236}">
                <a16:creationId xmlns:a16="http://schemas.microsoft.com/office/drawing/2014/main" id="{3168C98F-D111-50AB-1990-6FDE4BF1E6B0}"/>
              </a:ext>
            </a:extLst>
          </p:cNvPr>
          <p:cNvSpPr>
            <a:spLocks noChangeShapeType="1"/>
          </p:cNvSpPr>
          <p:nvPr/>
        </p:nvSpPr>
        <p:spPr bwMode="auto">
          <a:xfrm flipV="1">
            <a:off x="3742819" y="5033216"/>
            <a:ext cx="0" cy="87312"/>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Line 227">
            <a:extLst>
              <a:ext uri="{FF2B5EF4-FFF2-40B4-BE49-F238E27FC236}">
                <a16:creationId xmlns:a16="http://schemas.microsoft.com/office/drawing/2014/main" id="{14C7867F-516A-3BD1-678C-76F9E6792C08}"/>
              </a:ext>
            </a:extLst>
          </p:cNvPr>
          <p:cNvSpPr>
            <a:spLocks noChangeShapeType="1"/>
          </p:cNvSpPr>
          <p:nvPr/>
        </p:nvSpPr>
        <p:spPr bwMode="auto">
          <a:xfrm flipV="1">
            <a:off x="3397284" y="5033216"/>
            <a:ext cx="0" cy="87312"/>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Line 228">
            <a:extLst>
              <a:ext uri="{FF2B5EF4-FFF2-40B4-BE49-F238E27FC236}">
                <a16:creationId xmlns:a16="http://schemas.microsoft.com/office/drawing/2014/main" id="{050EEA26-A7D2-2163-FF08-026B9FBA1803}"/>
              </a:ext>
            </a:extLst>
          </p:cNvPr>
          <p:cNvSpPr>
            <a:spLocks noChangeShapeType="1"/>
          </p:cNvSpPr>
          <p:nvPr/>
        </p:nvSpPr>
        <p:spPr bwMode="auto">
          <a:xfrm flipV="1">
            <a:off x="4431080" y="5033216"/>
            <a:ext cx="0" cy="87312"/>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Line 229">
            <a:extLst>
              <a:ext uri="{FF2B5EF4-FFF2-40B4-BE49-F238E27FC236}">
                <a16:creationId xmlns:a16="http://schemas.microsoft.com/office/drawing/2014/main" id="{B8B8EA98-85AB-727C-6703-ADEC271F7D74}"/>
              </a:ext>
            </a:extLst>
          </p:cNvPr>
          <p:cNvSpPr>
            <a:spLocks noChangeShapeType="1"/>
          </p:cNvSpPr>
          <p:nvPr/>
        </p:nvSpPr>
        <p:spPr bwMode="auto">
          <a:xfrm flipV="1">
            <a:off x="4085545" y="5033216"/>
            <a:ext cx="0" cy="87312"/>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Line 230">
            <a:extLst>
              <a:ext uri="{FF2B5EF4-FFF2-40B4-BE49-F238E27FC236}">
                <a16:creationId xmlns:a16="http://schemas.microsoft.com/office/drawing/2014/main" id="{75C3EE3C-FA58-D0F2-CF52-2BA40C377FE8}"/>
              </a:ext>
            </a:extLst>
          </p:cNvPr>
          <p:cNvSpPr>
            <a:spLocks noChangeShapeType="1"/>
          </p:cNvSpPr>
          <p:nvPr/>
        </p:nvSpPr>
        <p:spPr bwMode="auto">
          <a:xfrm flipV="1">
            <a:off x="5123554" y="5033216"/>
            <a:ext cx="0" cy="87312"/>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Line 231">
            <a:extLst>
              <a:ext uri="{FF2B5EF4-FFF2-40B4-BE49-F238E27FC236}">
                <a16:creationId xmlns:a16="http://schemas.microsoft.com/office/drawing/2014/main" id="{EB84B9F0-7F5C-7202-99D2-BB109EBF4D87}"/>
              </a:ext>
            </a:extLst>
          </p:cNvPr>
          <p:cNvSpPr>
            <a:spLocks noChangeShapeType="1"/>
          </p:cNvSpPr>
          <p:nvPr/>
        </p:nvSpPr>
        <p:spPr bwMode="auto">
          <a:xfrm flipV="1">
            <a:off x="5466279" y="5033216"/>
            <a:ext cx="0" cy="87312"/>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Line 232">
            <a:extLst>
              <a:ext uri="{FF2B5EF4-FFF2-40B4-BE49-F238E27FC236}">
                <a16:creationId xmlns:a16="http://schemas.microsoft.com/office/drawing/2014/main" id="{8F209AC0-AE56-4563-AC93-E97E119E71FB}"/>
              </a:ext>
            </a:extLst>
          </p:cNvPr>
          <p:cNvSpPr>
            <a:spLocks noChangeShapeType="1"/>
          </p:cNvSpPr>
          <p:nvPr/>
        </p:nvSpPr>
        <p:spPr bwMode="auto">
          <a:xfrm flipV="1">
            <a:off x="4776615" y="5033216"/>
            <a:ext cx="0" cy="87312"/>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Line 233">
            <a:extLst>
              <a:ext uri="{FF2B5EF4-FFF2-40B4-BE49-F238E27FC236}">
                <a16:creationId xmlns:a16="http://schemas.microsoft.com/office/drawing/2014/main" id="{3A5080CF-FCC3-F47D-0032-E808DFF6C31E}"/>
              </a:ext>
            </a:extLst>
          </p:cNvPr>
          <p:cNvSpPr>
            <a:spLocks noChangeShapeType="1"/>
          </p:cNvSpPr>
          <p:nvPr/>
        </p:nvSpPr>
        <p:spPr bwMode="auto">
          <a:xfrm flipV="1">
            <a:off x="5811814" y="5033216"/>
            <a:ext cx="0" cy="87312"/>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234">
            <a:extLst>
              <a:ext uri="{FF2B5EF4-FFF2-40B4-BE49-F238E27FC236}">
                <a16:creationId xmlns:a16="http://schemas.microsoft.com/office/drawing/2014/main" id="{7E4C544F-3B98-0AA4-0089-FA740512D0AB}"/>
              </a:ext>
            </a:extLst>
          </p:cNvPr>
          <p:cNvSpPr>
            <a:spLocks/>
          </p:cNvSpPr>
          <p:nvPr/>
        </p:nvSpPr>
        <p:spPr bwMode="auto">
          <a:xfrm>
            <a:off x="1673824" y="2091578"/>
            <a:ext cx="4180129" cy="1427162"/>
          </a:xfrm>
          <a:custGeom>
            <a:avLst/>
            <a:gdLst>
              <a:gd name="T0" fmla="*/ 2 w 2976"/>
              <a:gd name="T1" fmla="*/ 0 h 899"/>
              <a:gd name="T2" fmla="*/ 43 w 2976"/>
              <a:gd name="T3" fmla="*/ 25 h 899"/>
              <a:gd name="T4" fmla="*/ 64 w 2976"/>
              <a:gd name="T5" fmla="*/ 50 h 899"/>
              <a:gd name="T6" fmla="*/ 148 w 2976"/>
              <a:gd name="T7" fmla="*/ 73 h 899"/>
              <a:gd name="T8" fmla="*/ 150 w 2976"/>
              <a:gd name="T9" fmla="*/ 146 h 899"/>
              <a:gd name="T10" fmla="*/ 153 w 2976"/>
              <a:gd name="T11" fmla="*/ 169 h 899"/>
              <a:gd name="T12" fmla="*/ 162 w 2976"/>
              <a:gd name="T13" fmla="*/ 194 h 899"/>
              <a:gd name="T14" fmla="*/ 166 w 2976"/>
              <a:gd name="T15" fmla="*/ 242 h 899"/>
              <a:gd name="T16" fmla="*/ 210 w 2976"/>
              <a:gd name="T17" fmla="*/ 265 h 899"/>
              <a:gd name="T18" fmla="*/ 285 w 2976"/>
              <a:gd name="T19" fmla="*/ 290 h 899"/>
              <a:gd name="T20" fmla="*/ 296 w 2976"/>
              <a:gd name="T21" fmla="*/ 338 h 899"/>
              <a:gd name="T22" fmla="*/ 299 w 2976"/>
              <a:gd name="T23" fmla="*/ 411 h 899"/>
              <a:gd name="T24" fmla="*/ 301 w 2976"/>
              <a:gd name="T25" fmla="*/ 434 h 899"/>
              <a:gd name="T26" fmla="*/ 303 w 2976"/>
              <a:gd name="T27" fmla="*/ 459 h 899"/>
              <a:gd name="T28" fmla="*/ 308 w 2976"/>
              <a:gd name="T29" fmla="*/ 482 h 899"/>
              <a:gd name="T30" fmla="*/ 310 w 2976"/>
              <a:gd name="T31" fmla="*/ 507 h 899"/>
              <a:gd name="T32" fmla="*/ 447 w 2976"/>
              <a:gd name="T33" fmla="*/ 530 h 899"/>
              <a:gd name="T34" fmla="*/ 465 w 2976"/>
              <a:gd name="T35" fmla="*/ 555 h 899"/>
              <a:gd name="T36" fmla="*/ 524 w 2976"/>
              <a:gd name="T37" fmla="*/ 580 h 899"/>
              <a:gd name="T38" fmla="*/ 602 w 2976"/>
              <a:gd name="T39" fmla="*/ 603 h 899"/>
              <a:gd name="T40" fmla="*/ 752 w 2976"/>
              <a:gd name="T41" fmla="*/ 603 h 899"/>
              <a:gd name="T42" fmla="*/ 759 w 2976"/>
              <a:gd name="T43" fmla="*/ 628 h 899"/>
              <a:gd name="T44" fmla="*/ 960 w 2976"/>
              <a:gd name="T45" fmla="*/ 628 h 899"/>
              <a:gd name="T46" fmla="*/ 964 w 2976"/>
              <a:gd name="T47" fmla="*/ 655 h 899"/>
              <a:gd name="T48" fmla="*/ 1037 w 2976"/>
              <a:gd name="T49" fmla="*/ 680 h 899"/>
              <a:gd name="T50" fmla="*/ 1069 w 2976"/>
              <a:gd name="T51" fmla="*/ 708 h 899"/>
              <a:gd name="T52" fmla="*/ 1119 w 2976"/>
              <a:gd name="T53" fmla="*/ 735 h 899"/>
              <a:gd name="T54" fmla="*/ 1133 w 2976"/>
              <a:gd name="T55" fmla="*/ 735 h 899"/>
              <a:gd name="T56" fmla="*/ 1254 w 2976"/>
              <a:gd name="T57" fmla="*/ 735 h 899"/>
              <a:gd name="T58" fmla="*/ 1354 w 2976"/>
              <a:gd name="T59" fmla="*/ 735 h 899"/>
              <a:gd name="T60" fmla="*/ 1368 w 2976"/>
              <a:gd name="T61" fmla="*/ 735 h 899"/>
              <a:gd name="T62" fmla="*/ 1398 w 2976"/>
              <a:gd name="T63" fmla="*/ 735 h 899"/>
              <a:gd name="T64" fmla="*/ 1509 w 2976"/>
              <a:gd name="T65" fmla="*/ 735 h 899"/>
              <a:gd name="T66" fmla="*/ 1576 w 2976"/>
              <a:gd name="T67" fmla="*/ 774 h 899"/>
              <a:gd name="T68" fmla="*/ 1594 w 2976"/>
              <a:gd name="T69" fmla="*/ 774 h 899"/>
              <a:gd name="T70" fmla="*/ 1660 w 2976"/>
              <a:gd name="T71" fmla="*/ 774 h 899"/>
              <a:gd name="T72" fmla="*/ 1705 w 2976"/>
              <a:gd name="T73" fmla="*/ 822 h 899"/>
              <a:gd name="T74" fmla="*/ 1785 w 2976"/>
              <a:gd name="T75" fmla="*/ 822 h 899"/>
              <a:gd name="T76" fmla="*/ 1872 w 2976"/>
              <a:gd name="T77" fmla="*/ 822 h 899"/>
              <a:gd name="T78" fmla="*/ 2000 w 2976"/>
              <a:gd name="T79" fmla="*/ 822 h 899"/>
              <a:gd name="T80" fmla="*/ 2203 w 2976"/>
              <a:gd name="T81" fmla="*/ 822 h 899"/>
              <a:gd name="T82" fmla="*/ 2241 w 2976"/>
              <a:gd name="T83" fmla="*/ 899 h 899"/>
              <a:gd name="T84" fmla="*/ 2260 w 2976"/>
              <a:gd name="T85" fmla="*/ 899 h 899"/>
              <a:gd name="T86" fmla="*/ 2720 w 2976"/>
              <a:gd name="T87" fmla="*/ 899 h 899"/>
              <a:gd name="T88" fmla="*/ 2884 w 2976"/>
              <a:gd name="T89" fmla="*/ 899 h 899"/>
              <a:gd name="T90" fmla="*/ 2976 w 2976"/>
              <a:gd name="T91" fmla="*/ 899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976" h="899">
                <a:moveTo>
                  <a:pt x="0" y="0"/>
                </a:moveTo>
                <a:lnTo>
                  <a:pt x="2" y="0"/>
                </a:lnTo>
                <a:lnTo>
                  <a:pt x="43" y="0"/>
                </a:lnTo>
                <a:lnTo>
                  <a:pt x="43" y="25"/>
                </a:lnTo>
                <a:lnTo>
                  <a:pt x="64" y="25"/>
                </a:lnTo>
                <a:lnTo>
                  <a:pt x="64" y="50"/>
                </a:lnTo>
                <a:lnTo>
                  <a:pt x="148" y="50"/>
                </a:lnTo>
                <a:lnTo>
                  <a:pt x="148" y="73"/>
                </a:lnTo>
                <a:lnTo>
                  <a:pt x="150" y="73"/>
                </a:lnTo>
                <a:lnTo>
                  <a:pt x="150" y="146"/>
                </a:lnTo>
                <a:lnTo>
                  <a:pt x="153" y="146"/>
                </a:lnTo>
                <a:lnTo>
                  <a:pt x="153" y="169"/>
                </a:lnTo>
                <a:lnTo>
                  <a:pt x="162" y="169"/>
                </a:lnTo>
                <a:lnTo>
                  <a:pt x="162" y="194"/>
                </a:lnTo>
                <a:lnTo>
                  <a:pt x="166" y="194"/>
                </a:lnTo>
                <a:lnTo>
                  <a:pt x="166" y="242"/>
                </a:lnTo>
                <a:lnTo>
                  <a:pt x="210" y="242"/>
                </a:lnTo>
                <a:lnTo>
                  <a:pt x="210" y="265"/>
                </a:lnTo>
                <a:lnTo>
                  <a:pt x="285" y="265"/>
                </a:lnTo>
                <a:lnTo>
                  <a:pt x="285" y="290"/>
                </a:lnTo>
                <a:lnTo>
                  <a:pt x="296" y="290"/>
                </a:lnTo>
                <a:lnTo>
                  <a:pt x="296" y="338"/>
                </a:lnTo>
                <a:lnTo>
                  <a:pt x="299" y="338"/>
                </a:lnTo>
                <a:lnTo>
                  <a:pt x="299" y="411"/>
                </a:lnTo>
                <a:lnTo>
                  <a:pt x="301" y="411"/>
                </a:lnTo>
                <a:lnTo>
                  <a:pt x="301" y="434"/>
                </a:lnTo>
                <a:lnTo>
                  <a:pt x="303" y="434"/>
                </a:lnTo>
                <a:lnTo>
                  <a:pt x="303" y="459"/>
                </a:lnTo>
                <a:lnTo>
                  <a:pt x="308" y="459"/>
                </a:lnTo>
                <a:lnTo>
                  <a:pt x="308" y="482"/>
                </a:lnTo>
                <a:lnTo>
                  <a:pt x="310" y="482"/>
                </a:lnTo>
                <a:lnTo>
                  <a:pt x="310" y="507"/>
                </a:lnTo>
                <a:lnTo>
                  <a:pt x="447" y="507"/>
                </a:lnTo>
                <a:lnTo>
                  <a:pt x="447" y="530"/>
                </a:lnTo>
                <a:lnTo>
                  <a:pt x="465" y="530"/>
                </a:lnTo>
                <a:lnTo>
                  <a:pt x="465" y="555"/>
                </a:lnTo>
                <a:lnTo>
                  <a:pt x="524" y="555"/>
                </a:lnTo>
                <a:lnTo>
                  <a:pt x="524" y="580"/>
                </a:lnTo>
                <a:lnTo>
                  <a:pt x="602" y="580"/>
                </a:lnTo>
                <a:lnTo>
                  <a:pt x="602" y="603"/>
                </a:lnTo>
                <a:lnTo>
                  <a:pt x="647" y="603"/>
                </a:lnTo>
                <a:lnTo>
                  <a:pt x="752" y="603"/>
                </a:lnTo>
                <a:lnTo>
                  <a:pt x="752" y="628"/>
                </a:lnTo>
                <a:lnTo>
                  <a:pt x="759" y="628"/>
                </a:lnTo>
                <a:lnTo>
                  <a:pt x="910" y="628"/>
                </a:lnTo>
                <a:lnTo>
                  <a:pt x="960" y="628"/>
                </a:lnTo>
                <a:lnTo>
                  <a:pt x="964" y="628"/>
                </a:lnTo>
                <a:lnTo>
                  <a:pt x="964" y="655"/>
                </a:lnTo>
                <a:lnTo>
                  <a:pt x="1037" y="655"/>
                </a:lnTo>
                <a:lnTo>
                  <a:pt x="1037" y="680"/>
                </a:lnTo>
                <a:lnTo>
                  <a:pt x="1069" y="680"/>
                </a:lnTo>
                <a:lnTo>
                  <a:pt x="1069" y="708"/>
                </a:lnTo>
                <a:lnTo>
                  <a:pt x="1119" y="708"/>
                </a:lnTo>
                <a:lnTo>
                  <a:pt x="1119" y="735"/>
                </a:lnTo>
                <a:lnTo>
                  <a:pt x="1129" y="735"/>
                </a:lnTo>
                <a:lnTo>
                  <a:pt x="1133" y="735"/>
                </a:lnTo>
                <a:lnTo>
                  <a:pt x="1154" y="735"/>
                </a:lnTo>
                <a:lnTo>
                  <a:pt x="1254" y="735"/>
                </a:lnTo>
                <a:lnTo>
                  <a:pt x="1309" y="735"/>
                </a:lnTo>
                <a:lnTo>
                  <a:pt x="1354" y="735"/>
                </a:lnTo>
                <a:lnTo>
                  <a:pt x="1361" y="735"/>
                </a:lnTo>
                <a:lnTo>
                  <a:pt x="1368" y="735"/>
                </a:lnTo>
                <a:lnTo>
                  <a:pt x="1393" y="735"/>
                </a:lnTo>
                <a:lnTo>
                  <a:pt x="1398" y="735"/>
                </a:lnTo>
                <a:lnTo>
                  <a:pt x="1427" y="735"/>
                </a:lnTo>
                <a:lnTo>
                  <a:pt x="1509" y="735"/>
                </a:lnTo>
                <a:lnTo>
                  <a:pt x="1576" y="735"/>
                </a:lnTo>
                <a:lnTo>
                  <a:pt x="1576" y="774"/>
                </a:lnTo>
                <a:lnTo>
                  <a:pt x="1585" y="774"/>
                </a:lnTo>
                <a:lnTo>
                  <a:pt x="1594" y="774"/>
                </a:lnTo>
                <a:lnTo>
                  <a:pt x="1603" y="774"/>
                </a:lnTo>
                <a:lnTo>
                  <a:pt x="1660" y="774"/>
                </a:lnTo>
                <a:lnTo>
                  <a:pt x="1705" y="774"/>
                </a:lnTo>
                <a:lnTo>
                  <a:pt x="1705" y="822"/>
                </a:lnTo>
                <a:lnTo>
                  <a:pt x="1772" y="822"/>
                </a:lnTo>
                <a:lnTo>
                  <a:pt x="1785" y="822"/>
                </a:lnTo>
                <a:lnTo>
                  <a:pt x="1824" y="822"/>
                </a:lnTo>
                <a:lnTo>
                  <a:pt x="1872" y="822"/>
                </a:lnTo>
                <a:lnTo>
                  <a:pt x="1963" y="822"/>
                </a:lnTo>
                <a:lnTo>
                  <a:pt x="2000" y="822"/>
                </a:lnTo>
                <a:lnTo>
                  <a:pt x="2189" y="822"/>
                </a:lnTo>
                <a:lnTo>
                  <a:pt x="2203" y="822"/>
                </a:lnTo>
                <a:lnTo>
                  <a:pt x="2241" y="822"/>
                </a:lnTo>
                <a:lnTo>
                  <a:pt x="2241" y="899"/>
                </a:lnTo>
                <a:lnTo>
                  <a:pt x="2253" y="899"/>
                </a:lnTo>
                <a:lnTo>
                  <a:pt x="2260" y="899"/>
                </a:lnTo>
                <a:lnTo>
                  <a:pt x="2294" y="899"/>
                </a:lnTo>
                <a:lnTo>
                  <a:pt x="2720" y="899"/>
                </a:lnTo>
                <a:lnTo>
                  <a:pt x="2779" y="899"/>
                </a:lnTo>
                <a:lnTo>
                  <a:pt x="2884" y="899"/>
                </a:lnTo>
                <a:lnTo>
                  <a:pt x="2953" y="899"/>
                </a:lnTo>
                <a:lnTo>
                  <a:pt x="2976" y="899"/>
                </a:lnTo>
              </a:path>
            </a:pathLst>
          </a:custGeom>
          <a:noFill/>
          <a:ln w="19050" cap="flat">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235">
            <a:extLst>
              <a:ext uri="{FF2B5EF4-FFF2-40B4-BE49-F238E27FC236}">
                <a16:creationId xmlns:a16="http://schemas.microsoft.com/office/drawing/2014/main" id="{B76CD107-807D-EFA9-F724-6CBD33935711}"/>
              </a:ext>
            </a:extLst>
          </p:cNvPr>
          <p:cNvSpPr>
            <a:spLocks/>
          </p:cNvSpPr>
          <p:nvPr/>
        </p:nvSpPr>
        <p:spPr bwMode="auto">
          <a:xfrm>
            <a:off x="1673824" y="2091578"/>
            <a:ext cx="4205411" cy="2093912"/>
          </a:xfrm>
          <a:custGeom>
            <a:avLst/>
            <a:gdLst>
              <a:gd name="T0" fmla="*/ 0 w 2994"/>
              <a:gd name="T1" fmla="*/ 0 h 1319"/>
              <a:gd name="T2" fmla="*/ 2 w 2994"/>
              <a:gd name="T3" fmla="*/ 0 h 1319"/>
              <a:gd name="T4" fmla="*/ 100 w 2994"/>
              <a:gd name="T5" fmla="*/ 0 h 1319"/>
              <a:gd name="T6" fmla="*/ 100 w 2994"/>
              <a:gd name="T7" fmla="*/ 50 h 1319"/>
              <a:gd name="T8" fmla="*/ 132 w 2994"/>
              <a:gd name="T9" fmla="*/ 50 h 1319"/>
              <a:gd name="T10" fmla="*/ 132 w 2994"/>
              <a:gd name="T11" fmla="*/ 100 h 1319"/>
              <a:gd name="T12" fmla="*/ 137 w 2994"/>
              <a:gd name="T13" fmla="*/ 100 h 1319"/>
              <a:gd name="T14" fmla="*/ 137 w 2994"/>
              <a:gd name="T15" fmla="*/ 151 h 1319"/>
              <a:gd name="T16" fmla="*/ 146 w 2994"/>
              <a:gd name="T17" fmla="*/ 151 h 1319"/>
              <a:gd name="T18" fmla="*/ 146 w 2994"/>
              <a:gd name="T19" fmla="*/ 201 h 1319"/>
              <a:gd name="T20" fmla="*/ 148 w 2994"/>
              <a:gd name="T21" fmla="*/ 201 h 1319"/>
              <a:gd name="T22" fmla="*/ 148 w 2994"/>
              <a:gd name="T23" fmla="*/ 352 h 1319"/>
              <a:gd name="T24" fmla="*/ 150 w 2994"/>
              <a:gd name="T25" fmla="*/ 352 h 1319"/>
              <a:gd name="T26" fmla="*/ 150 w 2994"/>
              <a:gd name="T27" fmla="*/ 402 h 1319"/>
              <a:gd name="T28" fmla="*/ 153 w 2994"/>
              <a:gd name="T29" fmla="*/ 402 h 1319"/>
              <a:gd name="T30" fmla="*/ 153 w 2994"/>
              <a:gd name="T31" fmla="*/ 552 h 1319"/>
              <a:gd name="T32" fmla="*/ 159 w 2994"/>
              <a:gd name="T33" fmla="*/ 552 h 1319"/>
              <a:gd name="T34" fmla="*/ 159 w 2994"/>
              <a:gd name="T35" fmla="*/ 603 h 1319"/>
              <a:gd name="T36" fmla="*/ 162 w 2994"/>
              <a:gd name="T37" fmla="*/ 603 h 1319"/>
              <a:gd name="T38" fmla="*/ 162 w 2994"/>
              <a:gd name="T39" fmla="*/ 653 h 1319"/>
              <a:gd name="T40" fmla="*/ 296 w 2994"/>
              <a:gd name="T41" fmla="*/ 653 h 1319"/>
              <a:gd name="T42" fmla="*/ 296 w 2994"/>
              <a:gd name="T43" fmla="*/ 703 h 1319"/>
              <a:gd name="T44" fmla="*/ 303 w 2994"/>
              <a:gd name="T45" fmla="*/ 703 h 1319"/>
              <a:gd name="T46" fmla="*/ 303 w 2994"/>
              <a:gd name="T47" fmla="*/ 803 h 1319"/>
              <a:gd name="T48" fmla="*/ 378 w 2994"/>
              <a:gd name="T49" fmla="*/ 803 h 1319"/>
              <a:gd name="T50" fmla="*/ 378 w 2994"/>
              <a:gd name="T51" fmla="*/ 854 h 1319"/>
              <a:gd name="T52" fmla="*/ 422 w 2994"/>
              <a:gd name="T53" fmla="*/ 854 h 1319"/>
              <a:gd name="T54" fmla="*/ 422 w 2994"/>
              <a:gd name="T55" fmla="*/ 904 h 1319"/>
              <a:gd name="T56" fmla="*/ 759 w 2994"/>
              <a:gd name="T57" fmla="*/ 904 h 1319"/>
              <a:gd name="T58" fmla="*/ 759 w 2994"/>
              <a:gd name="T59" fmla="*/ 1004 h 1319"/>
              <a:gd name="T60" fmla="*/ 761 w 2994"/>
              <a:gd name="T61" fmla="*/ 1004 h 1319"/>
              <a:gd name="T62" fmla="*/ 761 w 2994"/>
              <a:gd name="T63" fmla="*/ 1054 h 1319"/>
              <a:gd name="T64" fmla="*/ 830 w 2994"/>
              <a:gd name="T65" fmla="*/ 1054 h 1319"/>
              <a:gd name="T66" fmla="*/ 830 w 2994"/>
              <a:gd name="T67" fmla="*/ 1105 h 1319"/>
              <a:gd name="T68" fmla="*/ 978 w 2994"/>
              <a:gd name="T69" fmla="*/ 1105 h 1319"/>
              <a:gd name="T70" fmla="*/ 978 w 2994"/>
              <a:gd name="T71" fmla="*/ 1155 h 1319"/>
              <a:gd name="T72" fmla="*/ 1053 w 2994"/>
              <a:gd name="T73" fmla="*/ 1155 h 1319"/>
              <a:gd name="T74" fmla="*/ 1053 w 2994"/>
              <a:gd name="T75" fmla="*/ 1205 h 1319"/>
              <a:gd name="T76" fmla="*/ 1069 w 2994"/>
              <a:gd name="T77" fmla="*/ 1205 h 1319"/>
              <a:gd name="T78" fmla="*/ 1069 w 2994"/>
              <a:gd name="T79" fmla="*/ 1255 h 1319"/>
              <a:gd name="T80" fmla="*/ 1115 w 2994"/>
              <a:gd name="T81" fmla="*/ 1255 h 1319"/>
              <a:gd name="T82" fmla="*/ 1352 w 2994"/>
              <a:gd name="T83" fmla="*/ 1255 h 1319"/>
              <a:gd name="T84" fmla="*/ 1550 w 2994"/>
              <a:gd name="T85" fmla="*/ 1255 h 1319"/>
              <a:gd name="T86" fmla="*/ 1550 w 2994"/>
              <a:gd name="T87" fmla="*/ 1319 h 1319"/>
              <a:gd name="T88" fmla="*/ 1788 w 2994"/>
              <a:gd name="T89" fmla="*/ 1319 h 1319"/>
              <a:gd name="T90" fmla="*/ 2260 w 2994"/>
              <a:gd name="T91" fmla="*/ 1319 h 1319"/>
              <a:gd name="T92" fmla="*/ 2296 w 2994"/>
              <a:gd name="T93" fmla="*/ 1319 h 1319"/>
              <a:gd name="T94" fmla="*/ 2638 w 2994"/>
              <a:gd name="T95" fmla="*/ 1319 h 1319"/>
              <a:gd name="T96" fmla="*/ 2837 w 2994"/>
              <a:gd name="T97" fmla="*/ 1319 h 1319"/>
              <a:gd name="T98" fmla="*/ 2994 w 2994"/>
              <a:gd name="T99" fmla="*/ 1319 h 1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94" h="1319">
                <a:moveTo>
                  <a:pt x="0" y="0"/>
                </a:moveTo>
                <a:lnTo>
                  <a:pt x="2" y="0"/>
                </a:lnTo>
                <a:lnTo>
                  <a:pt x="100" y="0"/>
                </a:lnTo>
                <a:lnTo>
                  <a:pt x="100" y="50"/>
                </a:lnTo>
                <a:lnTo>
                  <a:pt x="132" y="50"/>
                </a:lnTo>
                <a:lnTo>
                  <a:pt x="132" y="100"/>
                </a:lnTo>
                <a:lnTo>
                  <a:pt x="137" y="100"/>
                </a:lnTo>
                <a:lnTo>
                  <a:pt x="137" y="151"/>
                </a:lnTo>
                <a:lnTo>
                  <a:pt x="146" y="151"/>
                </a:lnTo>
                <a:lnTo>
                  <a:pt x="146" y="201"/>
                </a:lnTo>
                <a:lnTo>
                  <a:pt x="148" y="201"/>
                </a:lnTo>
                <a:lnTo>
                  <a:pt x="148" y="352"/>
                </a:lnTo>
                <a:lnTo>
                  <a:pt x="150" y="352"/>
                </a:lnTo>
                <a:lnTo>
                  <a:pt x="150" y="402"/>
                </a:lnTo>
                <a:lnTo>
                  <a:pt x="153" y="402"/>
                </a:lnTo>
                <a:lnTo>
                  <a:pt x="153" y="552"/>
                </a:lnTo>
                <a:lnTo>
                  <a:pt x="159" y="552"/>
                </a:lnTo>
                <a:lnTo>
                  <a:pt x="159" y="603"/>
                </a:lnTo>
                <a:lnTo>
                  <a:pt x="162" y="603"/>
                </a:lnTo>
                <a:lnTo>
                  <a:pt x="162" y="653"/>
                </a:lnTo>
                <a:lnTo>
                  <a:pt x="296" y="653"/>
                </a:lnTo>
                <a:lnTo>
                  <a:pt x="296" y="703"/>
                </a:lnTo>
                <a:lnTo>
                  <a:pt x="303" y="703"/>
                </a:lnTo>
                <a:lnTo>
                  <a:pt x="303" y="803"/>
                </a:lnTo>
                <a:lnTo>
                  <a:pt x="378" y="803"/>
                </a:lnTo>
                <a:lnTo>
                  <a:pt x="378" y="854"/>
                </a:lnTo>
                <a:lnTo>
                  <a:pt x="422" y="854"/>
                </a:lnTo>
                <a:lnTo>
                  <a:pt x="422" y="904"/>
                </a:lnTo>
                <a:lnTo>
                  <a:pt x="759" y="904"/>
                </a:lnTo>
                <a:lnTo>
                  <a:pt x="759" y="1004"/>
                </a:lnTo>
                <a:lnTo>
                  <a:pt x="761" y="1004"/>
                </a:lnTo>
                <a:lnTo>
                  <a:pt x="761" y="1054"/>
                </a:lnTo>
                <a:lnTo>
                  <a:pt x="830" y="1054"/>
                </a:lnTo>
                <a:lnTo>
                  <a:pt x="830" y="1105"/>
                </a:lnTo>
                <a:lnTo>
                  <a:pt x="978" y="1105"/>
                </a:lnTo>
                <a:lnTo>
                  <a:pt x="978" y="1155"/>
                </a:lnTo>
                <a:lnTo>
                  <a:pt x="1053" y="1155"/>
                </a:lnTo>
                <a:lnTo>
                  <a:pt x="1053" y="1205"/>
                </a:lnTo>
                <a:lnTo>
                  <a:pt x="1069" y="1205"/>
                </a:lnTo>
                <a:lnTo>
                  <a:pt x="1069" y="1255"/>
                </a:lnTo>
                <a:lnTo>
                  <a:pt x="1115" y="1255"/>
                </a:lnTo>
                <a:lnTo>
                  <a:pt x="1352" y="1255"/>
                </a:lnTo>
                <a:lnTo>
                  <a:pt x="1550" y="1255"/>
                </a:lnTo>
                <a:lnTo>
                  <a:pt x="1550" y="1319"/>
                </a:lnTo>
                <a:lnTo>
                  <a:pt x="1788" y="1319"/>
                </a:lnTo>
                <a:lnTo>
                  <a:pt x="2260" y="1319"/>
                </a:lnTo>
                <a:lnTo>
                  <a:pt x="2296" y="1319"/>
                </a:lnTo>
                <a:lnTo>
                  <a:pt x="2638" y="1319"/>
                </a:lnTo>
                <a:lnTo>
                  <a:pt x="2837" y="1319"/>
                </a:lnTo>
                <a:lnTo>
                  <a:pt x="2994" y="1319"/>
                </a:lnTo>
              </a:path>
            </a:pathLst>
          </a:custGeom>
          <a:noFill/>
          <a:ln w="19050" cap="flat">
            <a:solidFill>
              <a:srgbClr val="A6A6A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236">
            <a:extLst>
              <a:ext uri="{FF2B5EF4-FFF2-40B4-BE49-F238E27FC236}">
                <a16:creationId xmlns:a16="http://schemas.microsoft.com/office/drawing/2014/main" id="{641C2E39-D11C-FCA6-22B0-9328B9DCAB65}"/>
              </a:ext>
            </a:extLst>
          </p:cNvPr>
          <p:cNvSpPr>
            <a:spLocks/>
          </p:cNvSpPr>
          <p:nvPr/>
        </p:nvSpPr>
        <p:spPr bwMode="auto">
          <a:xfrm>
            <a:off x="1656968" y="2055066"/>
            <a:ext cx="42138" cy="76200"/>
          </a:xfrm>
          <a:custGeom>
            <a:avLst/>
            <a:gdLst>
              <a:gd name="T0" fmla="*/ 12 w 30"/>
              <a:gd name="T1" fmla="*/ 28 h 48"/>
              <a:gd name="T2" fmla="*/ 12 w 30"/>
              <a:gd name="T3" fmla="*/ 48 h 48"/>
              <a:gd name="T4" fmla="*/ 16 w 30"/>
              <a:gd name="T5" fmla="*/ 48 h 48"/>
              <a:gd name="T6" fmla="*/ 16 w 30"/>
              <a:gd name="T7" fmla="*/ 28 h 48"/>
              <a:gd name="T8" fmla="*/ 30 w 30"/>
              <a:gd name="T9" fmla="*/ 28 h 48"/>
              <a:gd name="T10" fmla="*/ 30 w 30"/>
              <a:gd name="T11" fmla="*/ 21 h 48"/>
              <a:gd name="T12" fmla="*/ 16 w 30"/>
              <a:gd name="T13" fmla="*/ 21 h 48"/>
              <a:gd name="T14" fmla="*/ 16 w 30"/>
              <a:gd name="T15" fmla="*/ 0 h 48"/>
              <a:gd name="T16" fmla="*/ 12 w 30"/>
              <a:gd name="T17" fmla="*/ 0 h 48"/>
              <a:gd name="T18" fmla="*/ 12 w 30"/>
              <a:gd name="T19" fmla="*/ 21 h 48"/>
              <a:gd name="T20" fmla="*/ 0 w 30"/>
              <a:gd name="T21" fmla="*/ 21 h 48"/>
              <a:gd name="T22" fmla="*/ 0 w 30"/>
              <a:gd name="T23" fmla="*/ 28 h 48"/>
              <a:gd name="T24" fmla="*/ 12 w 30"/>
              <a:gd name="T25" fmla="*/ 28 h 48"/>
              <a:gd name="T26" fmla="*/ 12 w 30"/>
              <a:gd name="T27" fmla="*/ 2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8">
                <a:moveTo>
                  <a:pt x="12" y="28"/>
                </a:moveTo>
                <a:lnTo>
                  <a:pt x="12" y="48"/>
                </a:lnTo>
                <a:lnTo>
                  <a:pt x="16" y="48"/>
                </a:lnTo>
                <a:lnTo>
                  <a:pt x="16" y="28"/>
                </a:lnTo>
                <a:lnTo>
                  <a:pt x="30" y="28"/>
                </a:lnTo>
                <a:lnTo>
                  <a:pt x="30" y="21"/>
                </a:lnTo>
                <a:lnTo>
                  <a:pt x="16" y="21"/>
                </a:lnTo>
                <a:lnTo>
                  <a:pt x="16" y="0"/>
                </a:lnTo>
                <a:lnTo>
                  <a:pt x="12" y="0"/>
                </a:lnTo>
                <a:lnTo>
                  <a:pt x="12" y="21"/>
                </a:lnTo>
                <a:lnTo>
                  <a:pt x="0" y="21"/>
                </a:lnTo>
                <a:lnTo>
                  <a:pt x="0" y="28"/>
                </a:lnTo>
                <a:lnTo>
                  <a:pt x="12" y="28"/>
                </a:lnTo>
                <a:lnTo>
                  <a:pt x="12" y="2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237">
            <a:extLst>
              <a:ext uri="{FF2B5EF4-FFF2-40B4-BE49-F238E27FC236}">
                <a16:creationId xmlns:a16="http://schemas.microsoft.com/office/drawing/2014/main" id="{ACC4D7DC-3F6B-C017-5152-3D88310A22DE}"/>
              </a:ext>
            </a:extLst>
          </p:cNvPr>
          <p:cNvSpPr>
            <a:spLocks/>
          </p:cNvSpPr>
          <p:nvPr/>
        </p:nvSpPr>
        <p:spPr bwMode="auto">
          <a:xfrm>
            <a:off x="2564348" y="3007566"/>
            <a:ext cx="40734" cy="80962"/>
          </a:xfrm>
          <a:custGeom>
            <a:avLst/>
            <a:gdLst>
              <a:gd name="T0" fmla="*/ 0 w 29"/>
              <a:gd name="T1" fmla="*/ 30 h 51"/>
              <a:gd name="T2" fmla="*/ 0 w 29"/>
              <a:gd name="T3" fmla="*/ 21 h 51"/>
              <a:gd name="T4" fmla="*/ 11 w 29"/>
              <a:gd name="T5" fmla="*/ 21 h 51"/>
              <a:gd name="T6" fmla="*/ 11 w 29"/>
              <a:gd name="T7" fmla="*/ 0 h 51"/>
              <a:gd name="T8" fmla="*/ 16 w 29"/>
              <a:gd name="T9" fmla="*/ 0 h 51"/>
              <a:gd name="T10" fmla="*/ 16 w 29"/>
              <a:gd name="T11" fmla="*/ 21 h 51"/>
              <a:gd name="T12" fmla="*/ 29 w 29"/>
              <a:gd name="T13" fmla="*/ 21 h 51"/>
              <a:gd name="T14" fmla="*/ 29 w 29"/>
              <a:gd name="T15" fmla="*/ 30 h 51"/>
              <a:gd name="T16" fmla="*/ 16 w 29"/>
              <a:gd name="T17" fmla="*/ 30 h 51"/>
              <a:gd name="T18" fmla="*/ 16 w 29"/>
              <a:gd name="T19" fmla="*/ 51 h 51"/>
              <a:gd name="T20" fmla="*/ 11 w 29"/>
              <a:gd name="T21" fmla="*/ 51 h 51"/>
              <a:gd name="T22" fmla="*/ 11 w 29"/>
              <a:gd name="T23" fmla="*/ 30 h 51"/>
              <a:gd name="T24" fmla="*/ 0 w 29"/>
              <a:gd name="T25" fmla="*/ 3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51">
                <a:moveTo>
                  <a:pt x="0" y="30"/>
                </a:moveTo>
                <a:lnTo>
                  <a:pt x="0" y="21"/>
                </a:lnTo>
                <a:lnTo>
                  <a:pt x="11" y="21"/>
                </a:lnTo>
                <a:lnTo>
                  <a:pt x="11" y="0"/>
                </a:lnTo>
                <a:lnTo>
                  <a:pt x="16" y="0"/>
                </a:lnTo>
                <a:lnTo>
                  <a:pt x="16" y="21"/>
                </a:lnTo>
                <a:lnTo>
                  <a:pt x="29" y="21"/>
                </a:lnTo>
                <a:lnTo>
                  <a:pt x="29" y="30"/>
                </a:lnTo>
                <a:lnTo>
                  <a:pt x="16" y="30"/>
                </a:lnTo>
                <a:lnTo>
                  <a:pt x="16" y="51"/>
                </a:lnTo>
                <a:lnTo>
                  <a:pt x="11" y="51"/>
                </a:lnTo>
                <a:lnTo>
                  <a:pt x="11"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238">
            <a:extLst>
              <a:ext uri="{FF2B5EF4-FFF2-40B4-BE49-F238E27FC236}">
                <a16:creationId xmlns:a16="http://schemas.microsoft.com/office/drawing/2014/main" id="{038E2685-A024-999E-A78F-BB6625B9B847}"/>
              </a:ext>
            </a:extLst>
          </p:cNvPr>
          <p:cNvSpPr>
            <a:spLocks/>
          </p:cNvSpPr>
          <p:nvPr/>
        </p:nvSpPr>
        <p:spPr bwMode="auto">
          <a:xfrm>
            <a:off x="2720261" y="3048841"/>
            <a:ext cx="39329" cy="74612"/>
          </a:xfrm>
          <a:custGeom>
            <a:avLst/>
            <a:gdLst>
              <a:gd name="T0" fmla="*/ 0 w 28"/>
              <a:gd name="T1" fmla="*/ 27 h 47"/>
              <a:gd name="T2" fmla="*/ 0 w 28"/>
              <a:gd name="T3" fmla="*/ 20 h 47"/>
              <a:gd name="T4" fmla="*/ 12 w 28"/>
              <a:gd name="T5" fmla="*/ 20 h 47"/>
              <a:gd name="T6" fmla="*/ 12 w 28"/>
              <a:gd name="T7" fmla="*/ 0 h 47"/>
              <a:gd name="T8" fmla="*/ 16 w 28"/>
              <a:gd name="T9" fmla="*/ 0 h 47"/>
              <a:gd name="T10" fmla="*/ 16 w 28"/>
              <a:gd name="T11" fmla="*/ 20 h 47"/>
              <a:gd name="T12" fmla="*/ 28 w 28"/>
              <a:gd name="T13" fmla="*/ 20 h 47"/>
              <a:gd name="T14" fmla="*/ 28 w 28"/>
              <a:gd name="T15" fmla="*/ 27 h 47"/>
              <a:gd name="T16" fmla="*/ 16 w 28"/>
              <a:gd name="T17" fmla="*/ 27 h 47"/>
              <a:gd name="T18" fmla="*/ 16 w 28"/>
              <a:gd name="T19" fmla="*/ 47 h 47"/>
              <a:gd name="T20" fmla="*/ 12 w 28"/>
              <a:gd name="T21" fmla="*/ 47 h 47"/>
              <a:gd name="T22" fmla="*/ 12 w 28"/>
              <a:gd name="T23" fmla="*/ 27 h 47"/>
              <a:gd name="T24" fmla="*/ 0 w 28"/>
              <a:gd name="T25" fmla="*/ 2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47">
                <a:moveTo>
                  <a:pt x="0" y="27"/>
                </a:moveTo>
                <a:lnTo>
                  <a:pt x="0" y="20"/>
                </a:lnTo>
                <a:lnTo>
                  <a:pt x="12" y="20"/>
                </a:lnTo>
                <a:lnTo>
                  <a:pt x="12" y="0"/>
                </a:lnTo>
                <a:lnTo>
                  <a:pt x="16" y="0"/>
                </a:lnTo>
                <a:lnTo>
                  <a:pt x="16" y="20"/>
                </a:lnTo>
                <a:lnTo>
                  <a:pt x="28" y="20"/>
                </a:lnTo>
                <a:lnTo>
                  <a:pt x="28" y="27"/>
                </a:lnTo>
                <a:lnTo>
                  <a:pt x="16" y="27"/>
                </a:lnTo>
                <a:lnTo>
                  <a:pt x="16" y="47"/>
                </a:lnTo>
                <a:lnTo>
                  <a:pt x="12" y="47"/>
                </a:lnTo>
                <a:lnTo>
                  <a:pt x="12" y="27"/>
                </a:lnTo>
                <a:lnTo>
                  <a:pt x="0" y="2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239">
            <a:extLst>
              <a:ext uri="{FF2B5EF4-FFF2-40B4-BE49-F238E27FC236}">
                <a16:creationId xmlns:a16="http://schemas.microsoft.com/office/drawing/2014/main" id="{35FE6374-DD9C-A27E-617E-7C8023CAFB8D}"/>
              </a:ext>
            </a:extLst>
          </p:cNvPr>
          <p:cNvSpPr>
            <a:spLocks/>
          </p:cNvSpPr>
          <p:nvPr/>
        </p:nvSpPr>
        <p:spPr bwMode="auto">
          <a:xfrm>
            <a:off x="2932357" y="3048841"/>
            <a:ext cx="37925" cy="74612"/>
          </a:xfrm>
          <a:custGeom>
            <a:avLst/>
            <a:gdLst>
              <a:gd name="T0" fmla="*/ 0 w 27"/>
              <a:gd name="T1" fmla="*/ 27 h 47"/>
              <a:gd name="T2" fmla="*/ 0 w 27"/>
              <a:gd name="T3" fmla="*/ 20 h 47"/>
              <a:gd name="T4" fmla="*/ 11 w 27"/>
              <a:gd name="T5" fmla="*/ 20 h 47"/>
              <a:gd name="T6" fmla="*/ 11 w 27"/>
              <a:gd name="T7" fmla="*/ 0 h 47"/>
              <a:gd name="T8" fmla="*/ 16 w 27"/>
              <a:gd name="T9" fmla="*/ 0 h 47"/>
              <a:gd name="T10" fmla="*/ 16 w 27"/>
              <a:gd name="T11" fmla="*/ 20 h 47"/>
              <a:gd name="T12" fmla="*/ 27 w 27"/>
              <a:gd name="T13" fmla="*/ 20 h 47"/>
              <a:gd name="T14" fmla="*/ 27 w 27"/>
              <a:gd name="T15" fmla="*/ 27 h 47"/>
              <a:gd name="T16" fmla="*/ 16 w 27"/>
              <a:gd name="T17" fmla="*/ 27 h 47"/>
              <a:gd name="T18" fmla="*/ 16 w 27"/>
              <a:gd name="T19" fmla="*/ 47 h 47"/>
              <a:gd name="T20" fmla="*/ 11 w 27"/>
              <a:gd name="T21" fmla="*/ 47 h 47"/>
              <a:gd name="T22" fmla="*/ 11 w 27"/>
              <a:gd name="T23" fmla="*/ 27 h 47"/>
              <a:gd name="T24" fmla="*/ 0 w 27"/>
              <a:gd name="T25" fmla="*/ 2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7">
                <a:moveTo>
                  <a:pt x="0" y="27"/>
                </a:moveTo>
                <a:lnTo>
                  <a:pt x="0" y="20"/>
                </a:lnTo>
                <a:lnTo>
                  <a:pt x="11" y="20"/>
                </a:lnTo>
                <a:lnTo>
                  <a:pt x="11" y="0"/>
                </a:lnTo>
                <a:lnTo>
                  <a:pt x="16" y="0"/>
                </a:lnTo>
                <a:lnTo>
                  <a:pt x="16" y="20"/>
                </a:lnTo>
                <a:lnTo>
                  <a:pt x="27" y="20"/>
                </a:lnTo>
                <a:lnTo>
                  <a:pt x="27" y="27"/>
                </a:lnTo>
                <a:lnTo>
                  <a:pt x="16" y="27"/>
                </a:lnTo>
                <a:lnTo>
                  <a:pt x="16" y="47"/>
                </a:lnTo>
                <a:lnTo>
                  <a:pt x="11" y="47"/>
                </a:lnTo>
                <a:lnTo>
                  <a:pt x="11" y="27"/>
                </a:lnTo>
                <a:lnTo>
                  <a:pt x="0" y="2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240">
            <a:extLst>
              <a:ext uri="{FF2B5EF4-FFF2-40B4-BE49-F238E27FC236}">
                <a16:creationId xmlns:a16="http://schemas.microsoft.com/office/drawing/2014/main" id="{30484D6F-6B54-40DB-5D05-69149CC92E45}"/>
              </a:ext>
            </a:extLst>
          </p:cNvPr>
          <p:cNvSpPr>
            <a:spLocks/>
          </p:cNvSpPr>
          <p:nvPr/>
        </p:nvSpPr>
        <p:spPr bwMode="auto">
          <a:xfrm>
            <a:off x="3002587" y="3048841"/>
            <a:ext cx="39329" cy="74612"/>
          </a:xfrm>
          <a:custGeom>
            <a:avLst/>
            <a:gdLst>
              <a:gd name="T0" fmla="*/ 0 w 28"/>
              <a:gd name="T1" fmla="*/ 27 h 47"/>
              <a:gd name="T2" fmla="*/ 0 w 28"/>
              <a:gd name="T3" fmla="*/ 20 h 47"/>
              <a:gd name="T4" fmla="*/ 12 w 28"/>
              <a:gd name="T5" fmla="*/ 20 h 47"/>
              <a:gd name="T6" fmla="*/ 12 w 28"/>
              <a:gd name="T7" fmla="*/ 0 h 47"/>
              <a:gd name="T8" fmla="*/ 16 w 28"/>
              <a:gd name="T9" fmla="*/ 0 h 47"/>
              <a:gd name="T10" fmla="*/ 16 w 28"/>
              <a:gd name="T11" fmla="*/ 20 h 47"/>
              <a:gd name="T12" fmla="*/ 28 w 28"/>
              <a:gd name="T13" fmla="*/ 20 h 47"/>
              <a:gd name="T14" fmla="*/ 28 w 28"/>
              <a:gd name="T15" fmla="*/ 27 h 47"/>
              <a:gd name="T16" fmla="*/ 16 w 28"/>
              <a:gd name="T17" fmla="*/ 27 h 47"/>
              <a:gd name="T18" fmla="*/ 16 w 28"/>
              <a:gd name="T19" fmla="*/ 47 h 47"/>
              <a:gd name="T20" fmla="*/ 12 w 28"/>
              <a:gd name="T21" fmla="*/ 47 h 47"/>
              <a:gd name="T22" fmla="*/ 12 w 28"/>
              <a:gd name="T23" fmla="*/ 27 h 47"/>
              <a:gd name="T24" fmla="*/ 0 w 28"/>
              <a:gd name="T25" fmla="*/ 2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47">
                <a:moveTo>
                  <a:pt x="0" y="27"/>
                </a:moveTo>
                <a:lnTo>
                  <a:pt x="0" y="20"/>
                </a:lnTo>
                <a:lnTo>
                  <a:pt x="12" y="20"/>
                </a:lnTo>
                <a:lnTo>
                  <a:pt x="12" y="0"/>
                </a:lnTo>
                <a:lnTo>
                  <a:pt x="16" y="0"/>
                </a:lnTo>
                <a:lnTo>
                  <a:pt x="16" y="20"/>
                </a:lnTo>
                <a:lnTo>
                  <a:pt x="28" y="20"/>
                </a:lnTo>
                <a:lnTo>
                  <a:pt x="28" y="27"/>
                </a:lnTo>
                <a:lnTo>
                  <a:pt x="16" y="27"/>
                </a:lnTo>
                <a:lnTo>
                  <a:pt x="16" y="47"/>
                </a:lnTo>
                <a:lnTo>
                  <a:pt x="12" y="47"/>
                </a:lnTo>
                <a:lnTo>
                  <a:pt x="12" y="27"/>
                </a:lnTo>
                <a:lnTo>
                  <a:pt x="0" y="2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241">
            <a:extLst>
              <a:ext uri="{FF2B5EF4-FFF2-40B4-BE49-F238E27FC236}">
                <a16:creationId xmlns:a16="http://schemas.microsoft.com/office/drawing/2014/main" id="{91D10649-2F09-38AC-9DB1-66F50A651A4A}"/>
              </a:ext>
            </a:extLst>
          </p:cNvPr>
          <p:cNvSpPr>
            <a:spLocks/>
          </p:cNvSpPr>
          <p:nvPr/>
        </p:nvSpPr>
        <p:spPr bwMode="auto">
          <a:xfrm>
            <a:off x="3239967" y="3218703"/>
            <a:ext cx="42138" cy="79375"/>
          </a:xfrm>
          <a:custGeom>
            <a:avLst/>
            <a:gdLst>
              <a:gd name="T0" fmla="*/ 0 w 30"/>
              <a:gd name="T1" fmla="*/ 30 h 50"/>
              <a:gd name="T2" fmla="*/ 0 w 30"/>
              <a:gd name="T3" fmla="*/ 20 h 50"/>
              <a:gd name="T4" fmla="*/ 14 w 30"/>
              <a:gd name="T5" fmla="*/ 20 h 50"/>
              <a:gd name="T6" fmla="*/ 14 w 30"/>
              <a:gd name="T7" fmla="*/ 0 h 50"/>
              <a:gd name="T8" fmla="*/ 18 w 30"/>
              <a:gd name="T9" fmla="*/ 0 h 50"/>
              <a:gd name="T10" fmla="*/ 18 w 30"/>
              <a:gd name="T11" fmla="*/ 20 h 50"/>
              <a:gd name="T12" fmla="*/ 30 w 30"/>
              <a:gd name="T13" fmla="*/ 20 h 50"/>
              <a:gd name="T14" fmla="*/ 30 w 30"/>
              <a:gd name="T15" fmla="*/ 30 h 50"/>
              <a:gd name="T16" fmla="*/ 18 w 30"/>
              <a:gd name="T17" fmla="*/ 30 h 50"/>
              <a:gd name="T18" fmla="*/ 18 w 30"/>
              <a:gd name="T19" fmla="*/ 50 h 50"/>
              <a:gd name="T20" fmla="*/ 14 w 30"/>
              <a:gd name="T21" fmla="*/ 50 h 50"/>
              <a:gd name="T22" fmla="*/ 14 w 30"/>
              <a:gd name="T23" fmla="*/ 30 h 50"/>
              <a:gd name="T24" fmla="*/ 0 w 30"/>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50">
                <a:moveTo>
                  <a:pt x="0" y="30"/>
                </a:moveTo>
                <a:lnTo>
                  <a:pt x="0" y="20"/>
                </a:lnTo>
                <a:lnTo>
                  <a:pt x="14" y="20"/>
                </a:lnTo>
                <a:lnTo>
                  <a:pt x="14" y="0"/>
                </a:lnTo>
                <a:lnTo>
                  <a:pt x="18" y="0"/>
                </a:lnTo>
                <a:lnTo>
                  <a:pt x="18" y="20"/>
                </a:lnTo>
                <a:lnTo>
                  <a:pt x="30" y="20"/>
                </a:lnTo>
                <a:lnTo>
                  <a:pt x="30" y="30"/>
                </a:lnTo>
                <a:lnTo>
                  <a:pt x="18" y="30"/>
                </a:lnTo>
                <a:lnTo>
                  <a:pt x="18" y="50"/>
                </a:lnTo>
                <a:lnTo>
                  <a:pt x="14" y="50"/>
                </a:lnTo>
                <a:lnTo>
                  <a:pt x="14"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242">
            <a:extLst>
              <a:ext uri="{FF2B5EF4-FFF2-40B4-BE49-F238E27FC236}">
                <a16:creationId xmlns:a16="http://schemas.microsoft.com/office/drawing/2014/main" id="{5899217F-274E-2050-489C-12E4597D7CDE}"/>
              </a:ext>
            </a:extLst>
          </p:cNvPr>
          <p:cNvSpPr>
            <a:spLocks/>
          </p:cNvSpPr>
          <p:nvPr/>
        </p:nvSpPr>
        <p:spPr bwMode="auto">
          <a:xfrm>
            <a:off x="3245586" y="3218703"/>
            <a:ext cx="39329" cy="79375"/>
          </a:xfrm>
          <a:custGeom>
            <a:avLst/>
            <a:gdLst>
              <a:gd name="T0" fmla="*/ 0 w 28"/>
              <a:gd name="T1" fmla="*/ 30 h 50"/>
              <a:gd name="T2" fmla="*/ 0 w 28"/>
              <a:gd name="T3" fmla="*/ 20 h 50"/>
              <a:gd name="T4" fmla="*/ 12 w 28"/>
              <a:gd name="T5" fmla="*/ 20 h 50"/>
              <a:gd name="T6" fmla="*/ 12 w 28"/>
              <a:gd name="T7" fmla="*/ 0 h 50"/>
              <a:gd name="T8" fmla="*/ 16 w 28"/>
              <a:gd name="T9" fmla="*/ 0 h 50"/>
              <a:gd name="T10" fmla="*/ 16 w 28"/>
              <a:gd name="T11" fmla="*/ 20 h 50"/>
              <a:gd name="T12" fmla="*/ 28 w 28"/>
              <a:gd name="T13" fmla="*/ 20 h 50"/>
              <a:gd name="T14" fmla="*/ 28 w 28"/>
              <a:gd name="T15" fmla="*/ 30 h 50"/>
              <a:gd name="T16" fmla="*/ 16 w 28"/>
              <a:gd name="T17" fmla="*/ 30 h 50"/>
              <a:gd name="T18" fmla="*/ 16 w 28"/>
              <a:gd name="T19" fmla="*/ 50 h 50"/>
              <a:gd name="T20" fmla="*/ 12 w 28"/>
              <a:gd name="T21" fmla="*/ 50 h 50"/>
              <a:gd name="T22" fmla="*/ 12 w 28"/>
              <a:gd name="T23" fmla="*/ 30 h 50"/>
              <a:gd name="T24" fmla="*/ 0 w 28"/>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50">
                <a:moveTo>
                  <a:pt x="0" y="30"/>
                </a:moveTo>
                <a:lnTo>
                  <a:pt x="0" y="20"/>
                </a:lnTo>
                <a:lnTo>
                  <a:pt x="12" y="20"/>
                </a:lnTo>
                <a:lnTo>
                  <a:pt x="12" y="0"/>
                </a:lnTo>
                <a:lnTo>
                  <a:pt x="16" y="0"/>
                </a:lnTo>
                <a:lnTo>
                  <a:pt x="16" y="20"/>
                </a:lnTo>
                <a:lnTo>
                  <a:pt x="28" y="20"/>
                </a:lnTo>
                <a:lnTo>
                  <a:pt x="28" y="30"/>
                </a:lnTo>
                <a:lnTo>
                  <a:pt x="16" y="30"/>
                </a:lnTo>
                <a:lnTo>
                  <a:pt x="16" y="50"/>
                </a:lnTo>
                <a:lnTo>
                  <a:pt x="12" y="50"/>
                </a:lnTo>
                <a:lnTo>
                  <a:pt x="12"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243">
            <a:extLst>
              <a:ext uri="{FF2B5EF4-FFF2-40B4-BE49-F238E27FC236}">
                <a16:creationId xmlns:a16="http://schemas.microsoft.com/office/drawing/2014/main" id="{7A3BEA85-E7D0-F218-D875-FFFE94D9F938}"/>
              </a:ext>
            </a:extLst>
          </p:cNvPr>
          <p:cNvSpPr>
            <a:spLocks/>
          </p:cNvSpPr>
          <p:nvPr/>
        </p:nvSpPr>
        <p:spPr bwMode="auto">
          <a:xfrm>
            <a:off x="3275083" y="3218703"/>
            <a:ext cx="37925" cy="79375"/>
          </a:xfrm>
          <a:custGeom>
            <a:avLst/>
            <a:gdLst>
              <a:gd name="T0" fmla="*/ 0 w 27"/>
              <a:gd name="T1" fmla="*/ 30 h 50"/>
              <a:gd name="T2" fmla="*/ 0 w 27"/>
              <a:gd name="T3" fmla="*/ 20 h 50"/>
              <a:gd name="T4" fmla="*/ 11 w 27"/>
              <a:gd name="T5" fmla="*/ 20 h 50"/>
              <a:gd name="T6" fmla="*/ 11 w 27"/>
              <a:gd name="T7" fmla="*/ 0 h 50"/>
              <a:gd name="T8" fmla="*/ 16 w 27"/>
              <a:gd name="T9" fmla="*/ 0 h 50"/>
              <a:gd name="T10" fmla="*/ 16 w 27"/>
              <a:gd name="T11" fmla="*/ 20 h 50"/>
              <a:gd name="T12" fmla="*/ 27 w 27"/>
              <a:gd name="T13" fmla="*/ 20 h 50"/>
              <a:gd name="T14" fmla="*/ 27 w 27"/>
              <a:gd name="T15" fmla="*/ 30 h 50"/>
              <a:gd name="T16" fmla="*/ 16 w 27"/>
              <a:gd name="T17" fmla="*/ 30 h 50"/>
              <a:gd name="T18" fmla="*/ 16 w 27"/>
              <a:gd name="T19" fmla="*/ 50 h 50"/>
              <a:gd name="T20" fmla="*/ 11 w 27"/>
              <a:gd name="T21" fmla="*/ 50 h 50"/>
              <a:gd name="T22" fmla="*/ 11 w 27"/>
              <a:gd name="T23" fmla="*/ 30 h 50"/>
              <a:gd name="T24" fmla="*/ 0 w 27"/>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50">
                <a:moveTo>
                  <a:pt x="0" y="30"/>
                </a:moveTo>
                <a:lnTo>
                  <a:pt x="0" y="20"/>
                </a:lnTo>
                <a:lnTo>
                  <a:pt x="11" y="20"/>
                </a:lnTo>
                <a:lnTo>
                  <a:pt x="11" y="0"/>
                </a:lnTo>
                <a:lnTo>
                  <a:pt x="16" y="0"/>
                </a:lnTo>
                <a:lnTo>
                  <a:pt x="16" y="20"/>
                </a:lnTo>
                <a:lnTo>
                  <a:pt x="27" y="20"/>
                </a:lnTo>
                <a:lnTo>
                  <a:pt x="27" y="30"/>
                </a:lnTo>
                <a:lnTo>
                  <a:pt x="16" y="30"/>
                </a:lnTo>
                <a:lnTo>
                  <a:pt x="16" y="50"/>
                </a:lnTo>
                <a:lnTo>
                  <a:pt x="11" y="50"/>
                </a:lnTo>
                <a:lnTo>
                  <a:pt x="11"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244">
            <a:extLst>
              <a:ext uri="{FF2B5EF4-FFF2-40B4-BE49-F238E27FC236}">
                <a16:creationId xmlns:a16="http://schemas.microsoft.com/office/drawing/2014/main" id="{A62E43B5-A277-D93F-85D6-080BA16BAFE3}"/>
              </a:ext>
            </a:extLst>
          </p:cNvPr>
          <p:cNvSpPr>
            <a:spLocks/>
          </p:cNvSpPr>
          <p:nvPr/>
        </p:nvSpPr>
        <p:spPr bwMode="auto">
          <a:xfrm>
            <a:off x="3415544" y="3218703"/>
            <a:ext cx="39329" cy="79375"/>
          </a:xfrm>
          <a:custGeom>
            <a:avLst/>
            <a:gdLst>
              <a:gd name="T0" fmla="*/ 0 w 28"/>
              <a:gd name="T1" fmla="*/ 30 h 50"/>
              <a:gd name="T2" fmla="*/ 0 w 28"/>
              <a:gd name="T3" fmla="*/ 20 h 50"/>
              <a:gd name="T4" fmla="*/ 12 w 28"/>
              <a:gd name="T5" fmla="*/ 20 h 50"/>
              <a:gd name="T6" fmla="*/ 12 w 28"/>
              <a:gd name="T7" fmla="*/ 0 h 50"/>
              <a:gd name="T8" fmla="*/ 16 w 28"/>
              <a:gd name="T9" fmla="*/ 0 h 50"/>
              <a:gd name="T10" fmla="*/ 16 w 28"/>
              <a:gd name="T11" fmla="*/ 20 h 50"/>
              <a:gd name="T12" fmla="*/ 28 w 28"/>
              <a:gd name="T13" fmla="*/ 20 h 50"/>
              <a:gd name="T14" fmla="*/ 28 w 28"/>
              <a:gd name="T15" fmla="*/ 30 h 50"/>
              <a:gd name="T16" fmla="*/ 16 w 28"/>
              <a:gd name="T17" fmla="*/ 30 h 50"/>
              <a:gd name="T18" fmla="*/ 16 w 28"/>
              <a:gd name="T19" fmla="*/ 50 h 50"/>
              <a:gd name="T20" fmla="*/ 12 w 28"/>
              <a:gd name="T21" fmla="*/ 50 h 50"/>
              <a:gd name="T22" fmla="*/ 12 w 28"/>
              <a:gd name="T23" fmla="*/ 30 h 50"/>
              <a:gd name="T24" fmla="*/ 0 w 28"/>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50">
                <a:moveTo>
                  <a:pt x="0" y="30"/>
                </a:moveTo>
                <a:lnTo>
                  <a:pt x="0" y="20"/>
                </a:lnTo>
                <a:lnTo>
                  <a:pt x="12" y="20"/>
                </a:lnTo>
                <a:lnTo>
                  <a:pt x="12" y="0"/>
                </a:lnTo>
                <a:lnTo>
                  <a:pt x="16" y="0"/>
                </a:lnTo>
                <a:lnTo>
                  <a:pt x="16" y="20"/>
                </a:lnTo>
                <a:lnTo>
                  <a:pt x="28" y="20"/>
                </a:lnTo>
                <a:lnTo>
                  <a:pt x="28" y="30"/>
                </a:lnTo>
                <a:lnTo>
                  <a:pt x="16" y="30"/>
                </a:lnTo>
                <a:lnTo>
                  <a:pt x="16" y="50"/>
                </a:lnTo>
                <a:lnTo>
                  <a:pt x="12" y="50"/>
                </a:lnTo>
                <a:lnTo>
                  <a:pt x="12"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245">
            <a:extLst>
              <a:ext uri="{FF2B5EF4-FFF2-40B4-BE49-F238E27FC236}">
                <a16:creationId xmlns:a16="http://schemas.microsoft.com/office/drawing/2014/main" id="{DED7FB49-834F-5392-E45C-F6E2CB1D4F4A}"/>
              </a:ext>
            </a:extLst>
          </p:cNvPr>
          <p:cNvSpPr>
            <a:spLocks/>
          </p:cNvSpPr>
          <p:nvPr/>
        </p:nvSpPr>
        <p:spPr bwMode="auto">
          <a:xfrm>
            <a:off x="3492797" y="3218703"/>
            <a:ext cx="42138" cy="79375"/>
          </a:xfrm>
          <a:custGeom>
            <a:avLst/>
            <a:gdLst>
              <a:gd name="T0" fmla="*/ 0 w 30"/>
              <a:gd name="T1" fmla="*/ 30 h 50"/>
              <a:gd name="T2" fmla="*/ 0 w 30"/>
              <a:gd name="T3" fmla="*/ 20 h 50"/>
              <a:gd name="T4" fmla="*/ 14 w 30"/>
              <a:gd name="T5" fmla="*/ 20 h 50"/>
              <a:gd name="T6" fmla="*/ 14 w 30"/>
              <a:gd name="T7" fmla="*/ 0 h 50"/>
              <a:gd name="T8" fmla="*/ 18 w 30"/>
              <a:gd name="T9" fmla="*/ 0 h 50"/>
              <a:gd name="T10" fmla="*/ 18 w 30"/>
              <a:gd name="T11" fmla="*/ 20 h 50"/>
              <a:gd name="T12" fmla="*/ 30 w 30"/>
              <a:gd name="T13" fmla="*/ 20 h 50"/>
              <a:gd name="T14" fmla="*/ 30 w 30"/>
              <a:gd name="T15" fmla="*/ 30 h 50"/>
              <a:gd name="T16" fmla="*/ 18 w 30"/>
              <a:gd name="T17" fmla="*/ 30 h 50"/>
              <a:gd name="T18" fmla="*/ 18 w 30"/>
              <a:gd name="T19" fmla="*/ 50 h 50"/>
              <a:gd name="T20" fmla="*/ 14 w 30"/>
              <a:gd name="T21" fmla="*/ 50 h 50"/>
              <a:gd name="T22" fmla="*/ 14 w 30"/>
              <a:gd name="T23" fmla="*/ 30 h 50"/>
              <a:gd name="T24" fmla="*/ 0 w 30"/>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50">
                <a:moveTo>
                  <a:pt x="0" y="30"/>
                </a:moveTo>
                <a:lnTo>
                  <a:pt x="0" y="20"/>
                </a:lnTo>
                <a:lnTo>
                  <a:pt x="14" y="20"/>
                </a:lnTo>
                <a:lnTo>
                  <a:pt x="14" y="0"/>
                </a:lnTo>
                <a:lnTo>
                  <a:pt x="18" y="0"/>
                </a:lnTo>
                <a:lnTo>
                  <a:pt x="18" y="20"/>
                </a:lnTo>
                <a:lnTo>
                  <a:pt x="30" y="20"/>
                </a:lnTo>
                <a:lnTo>
                  <a:pt x="30" y="30"/>
                </a:lnTo>
                <a:lnTo>
                  <a:pt x="18" y="30"/>
                </a:lnTo>
                <a:lnTo>
                  <a:pt x="18" y="50"/>
                </a:lnTo>
                <a:lnTo>
                  <a:pt x="14" y="50"/>
                </a:lnTo>
                <a:lnTo>
                  <a:pt x="14"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246">
            <a:extLst>
              <a:ext uri="{FF2B5EF4-FFF2-40B4-BE49-F238E27FC236}">
                <a16:creationId xmlns:a16="http://schemas.microsoft.com/office/drawing/2014/main" id="{9EC4BC53-5186-1423-FD62-658E72AD16B2}"/>
              </a:ext>
            </a:extLst>
          </p:cNvPr>
          <p:cNvSpPr>
            <a:spLocks/>
          </p:cNvSpPr>
          <p:nvPr/>
        </p:nvSpPr>
        <p:spPr bwMode="auto">
          <a:xfrm>
            <a:off x="3557410" y="3218703"/>
            <a:ext cx="40734" cy="79375"/>
          </a:xfrm>
          <a:custGeom>
            <a:avLst/>
            <a:gdLst>
              <a:gd name="T0" fmla="*/ 0 w 29"/>
              <a:gd name="T1" fmla="*/ 30 h 50"/>
              <a:gd name="T2" fmla="*/ 0 w 29"/>
              <a:gd name="T3" fmla="*/ 20 h 50"/>
              <a:gd name="T4" fmla="*/ 13 w 29"/>
              <a:gd name="T5" fmla="*/ 20 h 50"/>
              <a:gd name="T6" fmla="*/ 13 w 29"/>
              <a:gd name="T7" fmla="*/ 0 h 50"/>
              <a:gd name="T8" fmla="*/ 18 w 29"/>
              <a:gd name="T9" fmla="*/ 0 h 50"/>
              <a:gd name="T10" fmla="*/ 18 w 29"/>
              <a:gd name="T11" fmla="*/ 20 h 50"/>
              <a:gd name="T12" fmla="*/ 29 w 29"/>
              <a:gd name="T13" fmla="*/ 20 h 50"/>
              <a:gd name="T14" fmla="*/ 29 w 29"/>
              <a:gd name="T15" fmla="*/ 30 h 50"/>
              <a:gd name="T16" fmla="*/ 18 w 29"/>
              <a:gd name="T17" fmla="*/ 30 h 50"/>
              <a:gd name="T18" fmla="*/ 18 w 29"/>
              <a:gd name="T19" fmla="*/ 50 h 50"/>
              <a:gd name="T20" fmla="*/ 13 w 29"/>
              <a:gd name="T21" fmla="*/ 50 h 50"/>
              <a:gd name="T22" fmla="*/ 13 w 29"/>
              <a:gd name="T23" fmla="*/ 30 h 50"/>
              <a:gd name="T24" fmla="*/ 0 w 29"/>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50">
                <a:moveTo>
                  <a:pt x="0" y="30"/>
                </a:moveTo>
                <a:lnTo>
                  <a:pt x="0" y="20"/>
                </a:lnTo>
                <a:lnTo>
                  <a:pt x="13" y="20"/>
                </a:lnTo>
                <a:lnTo>
                  <a:pt x="13" y="0"/>
                </a:lnTo>
                <a:lnTo>
                  <a:pt x="18" y="0"/>
                </a:lnTo>
                <a:lnTo>
                  <a:pt x="18" y="20"/>
                </a:lnTo>
                <a:lnTo>
                  <a:pt x="29" y="20"/>
                </a:lnTo>
                <a:lnTo>
                  <a:pt x="29" y="30"/>
                </a:lnTo>
                <a:lnTo>
                  <a:pt x="18" y="30"/>
                </a:lnTo>
                <a:lnTo>
                  <a:pt x="18" y="50"/>
                </a:lnTo>
                <a:lnTo>
                  <a:pt x="13" y="50"/>
                </a:lnTo>
                <a:lnTo>
                  <a:pt x="13"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247">
            <a:extLst>
              <a:ext uri="{FF2B5EF4-FFF2-40B4-BE49-F238E27FC236}">
                <a16:creationId xmlns:a16="http://schemas.microsoft.com/office/drawing/2014/main" id="{96546DC1-5CB6-AC80-4541-6C0C887D0D6F}"/>
              </a:ext>
            </a:extLst>
          </p:cNvPr>
          <p:cNvSpPr>
            <a:spLocks/>
          </p:cNvSpPr>
          <p:nvPr/>
        </p:nvSpPr>
        <p:spPr bwMode="auto">
          <a:xfrm>
            <a:off x="3565838" y="3218703"/>
            <a:ext cx="39329" cy="79375"/>
          </a:xfrm>
          <a:custGeom>
            <a:avLst/>
            <a:gdLst>
              <a:gd name="T0" fmla="*/ 0 w 28"/>
              <a:gd name="T1" fmla="*/ 30 h 50"/>
              <a:gd name="T2" fmla="*/ 0 w 28"/>
              <a:gd name="T3" fmla="*/ 20 h 50"/>
              <a:gd name="T4" fmla="*/ 12 w 28"/>
              <a:gd name="T5" fmla="*/ 20 h 50"/>
              <a:gd name="T6" fmla="*/ 12 w 28"/>
              <a:gd name="T7" fmla="*/ 0 h 50"/>
              <a:gd name="T8" fmla="*/ 16 w 28"/>
              <a:gd name="T9" fmla="*/ 0 h 50"/>
              <a:gd name="T10" fmla="*/ 16 w 28"/>
              <a:gd name="T11" fmla="*/ 20 h 50"/>
              <a:gd name="T12" fmla="*/ 28 w 28"/>
              <a:gd name="T13" fmla="*/ 20 h 50"/>
              <a:gd name="T14" fmla="*/ 28 w 28"/>
              <a:gd name="T15" fmla="*/ 30 h 50"/>
              <a:gd name="T16" fmla="*/ 16 w 28"/>
              <a:gd name="T17" fmla="*/ 30 h 50"/>
              <a:gd name="T18" fmla="*/ 16 w 28"/>
              <a:gd name="T19" fmla="*/ 50 h 50"/>
              <a:gd name="T20" fmla="*/ 12 w 28"/>
              <a:gd name="T21" fmla="*/ 50 h 50"/>
              <a:gd name="T22" fmla="*/ 12 w 28"/>
              <a:gd name="T23" fmla="*/ 30 h 50"/>
              <a:gd name="T24" fmla="*/ 0 w 28"/>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50">
                <a:moveTo>
                  <a:pt x="0" y="30"/>
                </a:moveTo>
                <a:lnTo>
                  <a:pt x="0" y="20"/>
                </a:lnTo>
                <a:lnTo>
                  <a:pt x="12" y="20"/>
                </a:lnTo>
                <a:lnTo>
                  <a:pt x="12" y="0"/>
                </a:lnTo>
                <a:lnTo>
                  <a:pt x="16" y="0"/>
                </a:lnTo>
                <a:lnTo>
                  <a:pt x="16" y="20"/>
                </a:lnTo>
                <a:lnTo>
                  <a:pt x="28" y="20"/>
                </a:lnTo>
                <a:lnTo>
                  <a:pt x="28" y="30"/>
                </a:lnTo>
                <a:lnTo>
                  <a:pt x="16" y="30"/>
                </a:lnTo>
                <a:lnTo>
                  <a:pt x="16" y="50"/>
                </a:lnTo>
                <a:lnTo>
                  <a:pt x="12" y="50"/>
                </a:lnTo>
                <a:lnTo>
                  <a:pt x="12"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248">
            <a:extLst>
              <a:ext uri="{FF2B5EF4-FFF2-40B4-BE49-F238E27FC236}">
                <a16:creationId xmlns:a16="http://schemas.microsoft.com/office/drawing/2014/main" id="{771C7E09-118A-2AC6-04BB-5FA65C805F3C}"/>
              </a:ext>
            </a:extLst>
          </p:cNvPr>
          <p:cNvSpPr>
            <a:spLocks/>
          </p:cNvSpPr>
          <p:nvPr/>
        </p:nvSpPr>
        <p:spPr bwMode="auto">
          <a:xfrm>
            <a:off x="3575669" y="3218703"/>
            <a:ext cx="42138" cy="79375"/>
          </a:xfrm>
          <a:custGeom>
            <a:avLst/>
            <a:gdLst>
              <a:gd name="T0" fmla="*/ 0 w 30"/>
              <a:gd name="T1" fmla="*/ 30 h 50"/>
              <a:gd name="T2" fmla="*/ 0 w 30"/>
              <a:gd name="T3" fmla="*/ 20 h 50"/>
              <a:gd name="T4" fmla="*/ 12 w 30"/>
              <a:gd name="T5" fmla="*/ 20 h 50"/>
              <a:gd name="T6" fmla="*/ 12 w 30"/>
              <a:gd name="T7" fmla="*/ 0 h 50"/>
              <a:gd name="T8" fmla="*/ 16 w 30"/>
              <a:gd name="T9" fmla="*/ 0 h 50"/>
              <a:gd name="T10" fmla="*/ 16 w 30"/>
              <a:gd name="T11" fmla="*/ 20 h 50"/>
              <a:gd name="T12" fmla="*/ 30 w 30"/>
              <a:gd name="T13" fmla="*/ 20 h 50"/>
              <a:gd name="T14" fmla="*/ 30 w 30"/>
              <a:gd name="T15" fmla="*/ 30 h 50"/>
              <a:gd name="T16" fmla="*/ 16 w 30"/>
              <a:gd name="T17" fmla="*/ 30 h 50"/>
              <a:gd name="T18" fmla="*/ 16 w 30"/>
              <a:gd name="T19" fmla="*/ 50 h 50"/>
              <a:gd name="T20" fmla="*/ 12 w 30"/>
              <a:gd name="T21" fmla="*/ 50 h 50"/>
              <a:gd name="T22" fmla="*/ 12 w 30"/>
              <a:gd name="T23" fmla="*/ 30 h 50"/>
              <a:gd name="T24" fmla="*/ 0 w 30"/>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50">
                <a:moveTo>
                  <a:pt x="0" y="30"/>
                </a:moveTo>
                <a:lnTo>
                  <a:pt x="0" y="20"/>
                </a:lnTo>
                <a:lnTo>
                  <a:pt x="12" y="20"/>
                </a:lnTo>
                <a:lnTo>
                  <a:pt x="12" y="0"/>
                </a:lnTo>
                <a:lnTo>
                  <a:pt x="16" y="0"/>
                </a:lnTo>
                <a:lnTo>
                  <a:pt x="16" y="20"/>
                </a:lnTo>
                <a:lnTo>
                  <a:pt x="30" y="20"/>
                </a:lnTo>
                <a:lnTo>
                  <a:pt x="30" y="30"/>
                </a:lnTo>
                <a:lnTo>
                  <a:pt x="16" y="30"/>
                </a:lnTo>
                <a:lnTo>
                  <a:pt x="16" y="50"/>
                </a:lnTo>
                <a:lnTo>
                  <a:pt x="12" y="50"/>
                </a:lnTo>
                <a:lnTo>
                  <a:pt x="12"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249">
            <a:extLst>
              <a:ext uri="{FF2B5EF4-FFF2-40B4-BE49-F238E27FC236}">
                <a16:creationId xmlns:a16="http://schemas.microsoft.com/office/drawing/2014/main" id="{3985C049-A57B-1B88-6391-EE731A3910FC}"/>
              </a:ext>
            </a:extLst>
          </p:cNvPr>
          <p:cNvSpPr>
            <a:spLocks/>
          </p:cNvSpPr>
          <p:nvPr/>
        </p:nvSpPr>
        <p:spPr bwMode="auto">
          <a:xfrm>
            <a:off x="3610785" y="3218703"/>
            <a:ext cx="39329" cy="79375"/>
          </a:xfrm>
          <a:custGeom>
            <a:avLst/>
            <a:gdLst>
              <a:gd name="T0" fmla="*/ 0 w 28"/>
              <a:gd name="T1" fmla="*/ 30 h 50"/>
              <a:gd name="T2" fmla="*/ 0 w 28"/>
              <a:gd name="T3" fmla="*/ 20 h 50"/>
              <a:gd name="T4" fmla="*/ 12 w 28"/>
              <a:gd name="T5" fmla="*/ 20 h 50"/>
              <a:gd name="T6" fmla="*/ 12 w 28"/>
              <a:gd name="T7" fmla="*/ 0 h 50"/>
              <a:gd name="T8" fmla="*/ 16 w 28"/>
              <a:gd name="T9" fmla="*/ 0 h 50"/>
              <a:gd name="T10" fmla="*/ 16 w 28"/>
              <a:gd name="T11" fmla="*/ 20 h 50"/>
              <a:gd name="T12" fmla="*/ 28 w 28"/>
              <a:gd name="T13" fmla="*/ 20 h 50"/>
              <a:gd name="T14" fmla="*/ 28 w 28"/>
              <a:gd name="T15" fmla="*/ 30 h 50"/>
              <a:gd name="T16" fmla="*/ 16 w 28"/>
              <a:gd name="T17" fmla="*/ 30 h 50"/>
              <a:gd name="T18" fmla="*/ 16 w 28"/>
              <a:gd name="T19" fmla="*/ 50 h 50"/>
              <a:gd name="T20" fmla="*/ 12 w 28"/>
              <a:gd name="T21" fmla="*/ 50 h 50"/>
              <a:gd name="T22" fmla="*/ 12 w 28"/>
              <a:gd name="T23" fmla="*/ 30 h 50"/>
              <a:gd name="T24" fmla="*/ 0 w 28"/>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50">
                <a:moveTo>
                  <a:pt x="0" y="30"/>
                </a:moveTo>
                <a:lnTo>
                  <a:pt x="0" y="20"/>
                </a:lnTo>
                <a:lnTo>
                  <a:pt x="12" y="20"/>
                </a:lnTo>
                <a:lnTo>
                  <a:pt x="12" y="0"/>
                </a:lnTo>
                <a:lnTo>
                  <a:pt x="16" y="0"/>
                </a:lnTo>
                <a:lnTo>
                  <a:pt x="16" y="20"/>
                </a:lnTo>
                <a:lnTo>
                  <a:pt x="28" y="20"/>
                </a:lnTo>
                <a:lnTo>
                  <a:pt x="28" y="30"/>
                </a:lnTo>
                <a:lnTo>
                  <a:pt x="16" y="30"/>
                </a:lnTo>
                <a:lnTo>
                  <a:pt x="16" y="50"/>
                </a:lnTo>
                <a:lnTo>
                  <a:pt x="12" y="50"/>
                </a:lnTo>
                <a:lnTo>
                  <a:pt x="12"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250">
            <a:extLst>
              <a:ext uri="{FF2B5EF4-FFF2-40B4-BE49-F238E27FC236}">
                <a16:creationId xmlns:a16="http://schemas.microsoft.com/office/drawing/2014/main" id="{DB44534C-470F-1588-180B-4F32C3EBBCF2}"/>
              </a:ext>
            </a:extLst>
          </p:cNvPr>
          <p:cNvSpPr>
            <a:spLocks/>
          </p:cNvSpPr>
          <p:nvPr/>
        </p:nvSpPr>
        <p:spPr bwMode="auto">
          <a:xfrm>
            <a:off x="3617808" y="3218703"/>
            <a:ext cx="42138" cy="79375"/>
          </a:xfrm>
          <a:custGeom>
            <a:avLst/>
            <a:gdLst>
              <a:gd name="T0" fmla="*/ 0 w 30"/>
              <a:gd name="T1" fmla="*/ 30 h 50"/>
              <a:gd name="T2" fmla="*/ 0 w 30"/>
              <a:gd name="T3" fmla="*/ 20 h 50"/>
              <a:gd name="T4" fmla="*/ 11 w 30"/>
              <a:gd name="T5" fmla="*/ 20 h 50"/>
              <a:gd name="T6" fmla="*/ 11 w 30"/>
              <a:gd name="T7" fmla="*/ 0 h 50"/>
              <a:gd name="T8" fmla="*/ 16 w 30"/>
              <a:gd name="T9" fmla="*/ 0 h 50"/>
              <a:gd name="T10" fmla="*/ 16 w 30"/>
              <a:gd name="T11" fmla="*/ 20 h 50"/>
              <a:gd name="T12" fmla="*/ 30 w 30"/>
              <a:gd name="T13" fmla="*/ 20 h 50"/>
              <a:gd name="T14" fmla="*/ 30 w 30"/>
              <a:gd name="T15" fmla="*/ 30 h 50"/>
              <a:gd name="T16" fmla="*/ 16 w 30"/>
              <a:gd name="T17" fmla="*/ 30 h 50"/>
              <a:gd name="T18" fmla="*/ 16 w 30"/>
              <a:gd name="T19" fmla="*/ 50 h 50"/>
              <a:gd name="T20" fmla="*/ 11 w 30"/>
              <a:gd name="T21" fmla="*/ 50 h 50"/>
              <a:gd name="T22" fmla="*/ 11 w 30"/>
              <a:gd name="T23" fmla="*/ 30 h 50"/>
              <a:gd name="T24" fmla="*/ 0 w 30"/>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50">
                <a:moveTo>
                  <a:pt x="0" y="30"/>
                </a:moveTo>
                <a:lnTo>
                  <a:pt x="0" y="20"/>
                </a:lnTo>
                <a:lnTo>
                  <a:pt x="11" y="20"/>
                </a:lnTo>
                <a:lnTo>
                  <a:pt x="11" y="0"/>
                </a:lnTo>
                <a:lnTo>
                  <a:pt x="16" y="0"/>
                </a:lnTo>
                <a:lnTo>
                  <a:pt x="16" y="20"/>
                </a:lnTo>
                <a:lnTo>
                  <a:pt x="30" y="20"/>
                </a:lnTo>
                <a:lnTo>
                  <a:pt x="30" y="30"/>
                </a:lnTo>
                <a:lnTo>
                  <a:pt x="16" y="30"/>
                </a:lnTo>
                <a:lnTo>
                  <a:pt x="16" y="50"/>
                </a:lnTo>
                <a:lnTo>
                  <a:pt x="11" y="50"/>
                </a:lnTo>
                <a:lnTo>
                  <a:pt x="11"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251">
            <a:extLst>
              <a:ext uri="{FF2B5EF4-FFF2-40B4-BE49-F238E27FC236}">
                <a16:creationId xmlns:a16="http://schemas.microsoft.com/office/drawing/2014/main" id="{C63D04FC-3BED-BF95-0EAA-8C0D08A750D4}"/>
              </a:ext>
            </a:extLst>
          </p:cNvPr>
          <p:cNvSpPr>
            <a:spLocks/>
          </p:cNvSpPr>
          <p:nvPr/>
        </p:nvSpPr>
        <p:spPr bwMode="auto">
          <a:xfrm>
            <a:off x="3659946" y="3218703"/>
            <a:ext cx="40734" cy="79375"/>
          </a:xfrm>
          <a:custGeom>
            <a:avLst/>
            <a:gdLst>
              <a:gd name="T0" fmla="*/ 0 w 29"/>
              <a:gd name="T1" fmla="*/ 30 h 50"/>
              <a:gd name="T2" fmla="*/ 0 w 29"/>
              <a:gd name="T3" fmla="*/ 20 h 50"/>
              <a:gd name="T4" fmla="*/ 11 w 29"/>
              <a:gd name="T5" fmla="*/ 20 h 50"/>
              <a:gd name="T6" fmla="*/ 11 w 29"/>
              <a:gd name="T7" fmla="*/ 0 h 50"/>
              <a:gd name="T8" fmla="*/ 16 w 29"/>
              <a:gd name="T9" fmla="*/ 0 h 50"/>
              <a:gd name="T10" fmla="*/ 16 w 29"/>
              <a:gd name="T11" fmla="*/ 20 h 50"/>
              <a:gd name="T12" fmla="*/ 29 w 29"/>
              <a:gd name="T13" fmla="*/ 20 h 50"/>
              <a:gd name="T14" fmla="*/ 29 w 29"/>
              <a:gd name="T15" fmla="*/ 30 h 50"/>
              <a:gd name="T16" fmla="*/ 16 w 29"/>
              <a:gd name="T17" fmla="*/ 30 h 50"/>
              <a:gd name="T18" fmla="*/ 16 w 29"/>
              <a:gd name="T19" fmla="*/ 50 h 50"/>
              <a:gd name="T20" fmla="*/ 11 w 29"/>
              <a:gd name="T21" fmla="*/ 50 h 50"/>
              <a:gd name="T22" fmla="*/ 11 w 29"/>
              <a:gd name="T23" fmla="*/ 30 h 50"/>
              <a:gd name="T24" fmla="*/ 0 w 29"/>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50">
                <a:moveTo>
                  <a:pt x="0" y="30"/>
                </a:moveTo>
                <a:lnTo>
                  <a:pt x="0" y="20"/>
                </a:lnTo>
                <a:lnTo>
                  <a:pt x="11" y="20"/>
                </a:lnTo>
                <a:lnTo>
                  <a:pt x="11" y="0"/>
                </a:lnTo>
                <a:lnTo>
                  <a:pt x="16" y="0"/>
                </a:lnTo>
                <a:lnTo>
                  <a:pt x="16" y="20"/>
                </a:lnTo>
                <a:lnTo>
                  <a:pt x="29" y="20"/>
                </a:lnTo>
                <a:lnTo>
                  <a:pt x="29" y="30"/>
                </a:lnTo>
                <a:lnTo>
                  <a:pt x="16" y="30"/>
                </a:lnTo>
                <a:lnTo>
                  <a:pt x="16" y="50"/>
                </a:lnTo>
                <a:lnTo>
                  <a:pt x="11" y="50"/>
                </a:lnTo>
                <a:lnTo>
                  <a:pt x="11"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252">
            <a:extLst>
              <a:ext uri="{FF2B5EF4-FFF2-40B4-BE49-F238E27FC236}">
                <a16:creationId xmlns:a16="http://schemas.microsoft.com/office/drawing/2014/main" id="{EF31F565-6CCE-4978-81CF-4019CED28643}"/>
              </a:ext>
            </a:extLst>
          </p:cNvPr>
          <p:cNvSpPr>
            <a:spLocks/>
          </p:cNvSpPr>
          <p:nvPr/>
        </p:nvSpPr>
        <p:spPr bwMode="auto">
          <a:xfrm>
            <a:off x="3775125" y="3218703"/>
            <a:ext cx="37925" cy="79375"/>
          </a:xfrm>
          <a:custGeom>
            <a:avLst/>
            <a:gdLst>
              <a:gd name="T0" fmla="*/ 0 w 27"/>
              <a:gd name="T1" fmla="*/ 30 h 50"/>
              <a:gd name="T2" fmla="*/ 0 w 27"/>
              <a:gd name="T3" fmla="*/ 20 h 50"/>
              <a:gd name="T4" fmla="*/ 11 w 27"/>
              <a:gd name="T5" fmla="*/ 20 h 50"/>
              <a:gd name="T6" fmla="*/ 11 w 27"/>
              <a:gd name="T7" fmla="*/ 0 h 50"/>
              <a:gd name="T8" fmla="*/ 16 w 27"/>
              <a:gd name="T9" fmla="*/ 0 h 50"/>
              <a:gd name="T10" fmla="*/ 16 w 27"/>
              <a:gd name="T11" fmla="*/ 20 h 50"/>
              <a:gd name="T12" fmla="*/ 27 w 27"/>
              <a:gd name="T13" fmla="*/ 20 h 50"/>
              <a:gd name="T14" fmla="*/ 27 w 27"/>
              <a:gd name="T15" fmla="*/ 30 h 50"/>
              <a:gd name="T16" fmla="*/ 16 w 27"/>
              <a:gd name="T17" fmla="*/ 30 h 50"/>
              <a:gd name="T18" fmla="*/ 16 w 27"/>
              <a:gd name="T19" fmla="*/ 50 h 50"/>
              <a:gd name="T20" fmla="*/ 11 w 27"/>
              <a:gd name="T21" fmla="*/ 50 h 50"/>
              <a:gd name="T22" fmla="*/ 11 w 27"/>
              <a:gd name="T23" fmla="*/ 30 h 50"/>
              <a:gd name="T24" fmla="*/ 0 w 27"/>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50">
                <a:moveTo>
                  <a:pt x="0" y="30"/>
                </a:moveTo>
                <a:lnTo>
                  <a:pt x="0" y="20"/>
                </a:lnTo>
                <a:lnTo>
                  <a:pt x="11" y="20"/>
                </a:lnTo>
                <a:lnTo>
                  <a:pt x="11" y="0"/>
                </a:lnTo>
                <a:lnTo>
                  <a:pt x="16" y="0"/>
                </a:lnTo>
                <a:lnTo>
                  <a:pt x="16" y="20"/>
                </a:lnTo>
                <a:lnTo>
                  <a:pt x="27" y="20"/>
                </a:lnTo>
                <a:lnTo>
                  <a:pt x="27" y="30"/>
                </a:lnTo>
                <a:lnTo>
                  <a:pt x="16" y="30"/>
                </a:lnTo>
                <a:lnTo>
                  <a:pt x="16" y="50"/>
                </a:lnTo>
                <a:lnTo>
                  <a:pt x="11" y="50"/>
                </a:lnTo>
                <a:lnTo>
                  <a:pt x="11"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253">
            <a:extLst>
              <a:ext uri="{FF2B5EF4-FFF2-40B4-BE49-F238E27FC236}">
                <a16:creationId xmlns:a16="http://schemas.microsoft.com/office/drawing/2014/main" id="{22A15301-73DB-94C3-2FE6-964F0BBE880D}"/>
              </a:ext>
            </a:extLst>
          </p:cNvPr>
          <p:cNvSpPr>
            <a:spLocks/>
          </p:cNvSpPr>
          <p:nvPr/>
        </p:nvSpPr>
        <p:spPr bwMode="auto">
          <a:xfrm>
            <a:off x="3880471" y="3283791"/>
            <a:ext cx="37925" cy="76200"/>
          </a:xfrm>
          <a:custGeom>
            <a:avLst/>
            <a:gdLst>
              <a:gd name="T0" fmla="*/ 11 w 27"/>
              <a:gd name="T1" fmla="*/ 27 h 48"/>
              <a:gd name="T2" fmla="*/ 11 w 27"/>
              <a:gd name="T3" fmla="*/ 48 h 48"/>
              <a:gd name="T4" fmla="*/ 16 w 27"/>
              <a:gd name="T5" fmla="*/ 48 h 48"/>
              <a:gd name="T6" fmla="*/ 16 w 27"/>
              <a:gd name="T7" fmla="*/ 27 h 48"/>
              <a:gd name="T8" fmla="*/ 27 w 27"/>
              <a:gd name="T9" fmla="*/ 27 h 48"/>
              <a:gd name="T10" fmla="*/ 27 w 27"/>
              <a:gd name="T11" fmla="*/ 20 h 48"/>
              <a:gd name="T12" fmla="*/ 16 w 27"/>
              <a:gd name="T13" fmla="*/ 20 h 48"/>
              <a:gd name="T14" fmla="*/ 16 w 27"/>
              <a:gd name="T15" fmla="*/ 0 h 48"/>
              <a:gd name="T16" fmla="*/ 11 w 27"/>
              <a:gd name="T17" fmla="*/ 0 h 48"/>
              <a:gd name="T18" fmla="*/ 11 w 27"/>
              <a:gd name="T19" fmla="*/ 20 h 48"/>
              <a:gd name="T20" fmla="*/ 0 w 27"/>
              <a:gd name="T21" fmla="*/ 20 h 48"/>
              <a:gd name="T22" fmla="*/ 0 w 27"/>
              <a:gd name="T23" fmla="*/ 27 h 48"/>
              <a:gd name="T24" fmla="*/ 11 w 27"/>
              <a:gd name="T25" fmla="*/ 27 h 48"/>
              <a:gd name="T26" fmla="*/ 11 w 27"/>
              <a:gd name="T27"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48">
                <a:moveTo>
                  <a:pt x="11" y="27"/>
                </a:moveTo>
                <a:lnTo>
                  <a:pt x="11" y="48"/>
                </a:lnTo>
                <a:lnTo>
                  <a:pt x="16" y="48"/>
                </a:lnTo>
                <a:lnTo>
                  <a:pt x="16" y="27"/>
                </a:lnTo>
                <a:lnTo>
                  <a:pt x="27" y="27"/>
                </a:lnTo>
                <a:lnTo>
                  <a:pt x="27" y="20"/>
                </a:lnTo>
                <a:lnTo>
                  <a:pt x="16" y="20"/>
                </a:lnTo>
                <a:lnTo>
                  <a:pt x="16" y="0"/>
                </a:lnTo>
                <a:lnTo>
                  <a:pt x="11" y="0"/>
                </a:lnTo>
                <a:lnTo>
                  <a:pt x="11" y="20"/>
                </a:lnTo>
                <a:lnTo>
                  <a:pt x="0" y="20"/>
                </a:lnTo>
                <a:lnTo>
                  <a:pt x="0" y="27"/>
                </a:lnTo>
                <a:lnTo>
                  <a:pt x="11" y="27"/>
                </a:lnTo>
                <a:lnTo>
                  <a:pt x="11" y="2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254">
            <a:extLst>
              <a:ext uri="{FF2B5EF4-FFF2-40B4-BE49-F238E27FC236}">
                <a16:creationId xmlns:a16="http://schemas.microsoft.com/office/drawing/2014/main" id="{D9531562-F891-8103-2A4A-CEAF28294165}"/>
              </a:ext>
            </a:extLst>
          </p:cNvPr>
          <p:cNvSpPr>
            <a:spLocks/>
          </p:cNvSpPr>
          <p:nvPr/>
        </p:nvSpPr>
        <p:spPr bwMode="auto">
          <a:xfrm>
            <a:off x="3893112" y="3283791"/>
            <a:ext cx="37925" cy="76200"/>
          </a:xfrm>
          <a:custGeom>
            <a:avLst/>
            <a:gdLst>
              <a:gd name="T0" fmla="*/ 11 w 27"/>
              <a:gd name="T1" fmla="*/ 27 h 48"/>
              <a:gd name="T2" fmla="*/ 11 w 27"/>
              <a:gd name="T3" fmla="*/ 48 h 48"/>
              <a:gd name="T4" fmla="*/ 16 w 27"/>
              <a:gd name="T5" fmla="*/ 48 h 48"/>
              <a:gd name="T6" fmla="*/ 16 w 27"/>
              <a:gd name="T7" fmla="*/ 27 h 48"/>
              <a:gd name="T8" fmla="*/ 27 w 27"/>
              <a:gd name="T9" fmla="*/ 27 h 48"/>
              <a:gd name="T10" fmla="*/ 27 w 27"/>
              <a:gd name="T11" fmla="*/ 20 h 48"/>
              <a:gd name="T12" fmla="*/ 16 w 27"/>
              <a:gd name="T13" fmla="*/ 20 h 48"/>
              <a:gd name="T14" fmla="*/ 16 w 27"/>
              <a:gd name="T15" fmla="*/ 0 h 48"/>
              <a:gd name="T16" fmla="*/ 11 w 27"/>
              <a:gd name="T17" fmla="*/ 0 h 48"/>
              <a:gd name="T18" fmla="*/ 11 w 27"/>
              <a:gd name="T19" fmla="*/ 20 h 48"/>
              <a:gd name="T20" fmla="*/ 0 w 27"/>
              <a:gd name="T21" fmla="*/ 20 h 48"/>
              <a:gd name="T22" fmla="*/ 0 w 27"/>
              <a:gd name="T23" fmla="*/ 27 h 48"/>
              <a:gd name="T24" fmla="*/ 11 w 27"/>
              <a:gd name="T25" fmla="*/ 27 h 48"/>
              <a:gd name="T26" fmla="*/ 11 w 27"/>
              <a:gd name="T27"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48">
                <a:moveTo>
                  <a:pt x="11" y="27"/>
                </a:moveTo>
                <a:lnTo>
                  <a:pt x="11" y="48"/>
                </a:lnTo>
                <a:lnTo>
                  <a:pt x="16" y="48"/>
                </a:lnTo>
                <a:lnTo>
                  <a:pt x="16" y="27"/>
                </a:lnTo>
                <a:lnTo>
                  <a:pt x="27" y="27"/>
                </a:lnTo>
                <a:lnTo>
                  <a:pt x="27" y="20"/>
                </a:lnTo>
                <a:lnTo>
                  <a:pt x="16" y="20"/>
                </a:lnTo>
                <a:lnTo>
                  <a:pt x="16" y="0"/>
                </a:lnTo>
                <a:lnTo>
                  <a:pt x="11" y="0"/>
                </a:lnTo>
                <a:lnTo>
                  <a:pt x="11" y="20"/>
                </a:lnTo>
                <a:lnTo>
                  <a:pt x="0" y="20"/>
                </a:lnTo>
                <a:lnTo>
                  <a:pt x="0" y="27"/>
                </a:lnTo>
                <a:lnTo>
                  <a:pt x="11" y="27"/>
                </a:lnTo>
                <a:lnTo>
                  <a:pt x="11" y="2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255">
            <a:extLst>
              <a:ext uri="{FF2B5EF4-FFF2-40B4-BE49-F238E27FC236}">
                <a16:creationId xmlns:a16="http://schemas.microsoft.com/office/drawing/2014/main" id="{AC52F079-17E1-B715-79E2-58C68529E62B}"/>
              </a:ext>
            </a:extLst>
          </p:cNvPr>
          <p:cNvSpPr>
            <a:spLocks/>
          </p:cNvSpPr>
          <p:nvPr/>
        </p:nvSpPr>
        <p:spPr bwMode="auto">
          <a:xfrm>
            <a:off x="3905754" y="3283791"/>
            <a:ext cx="39329" cy="76200"/>
          </a:xfrm>
          <a:custGeom>
            <a:avLst/>
            <a:gdLst>
              <a:gd name="T0" fmla="*/ 12 w 28"/>
              <a:gd name="T1" fmla="*/ 27 h 48"/>
              <a:gd name="T2" fmla="*/ 12 w 28"/>
              <a:gd name="T3" fmla="*/ 48 h 48"/>
              <a:gd name="T4" fmla="*/ 16 w 28"/>
              <a:gd name="T5" fmla="*/ 48 h 48"/>
              <a:gd name="T6" fmla="*/ 16 w 28"/>
              <a:gd name="T7" fmla="*/ 27 h 48"/>
              <a:gd name="T8" fmla="*/ 28 w 28"/>
              <a:gd name="T9" fmla="*/ 27 h 48"/>
              <a:gd name="T10" fmla="*/ 28 w 28"/>
              <a:gd name="T11" fmla="*/ 20 h 48"/>
              <a:gd name="T12" fmla="*/ 16 w 28"/>
              <a:gd name="T13" fmla="*/ 20 h 48"/>
              <a:gd name="T14" fmla="*/ 16 w 28"/>
              <a:gd name="T15" fmla="*/ 0 h 48"/>
              <a:gd name="T16" fmla="*/ 12 w 28"/>
              <a:gd name="T17" fmla="*/ 0 h 48"/>
              <a:gd name="T18" fmla="*/ 12 w 28"/>
              <a:gd name="T19" fmla="*/ 20 h 48"/>
              <a:gd name="T20" fmla="*/ 0 w 28"/>
              <a:gd name="T21" fmla="*/ 20 h 48"/>
              <a:gd name="T22" fmla="*/ 0 w 28"/>
              <a:gd name="T23" fmla="*/ 27 h 48"/>
              <a:gd name="T24" fmla="*/ 12 w 28"/>
              <a:gd name="T25" fmla="*/ 27 h 48"/>
              <a:gd name="T26" fmla="*/ 12 w 28"/>
              <a:gd name="T27"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48">
                <a:moveTo>
                  <a:pt x="12" y="27"/>
                </a:moveTo>
                <a:lnTo>
                  <a:pt x="12" y="48"/>
                </a:lnTo>
                <a:lnTo>
                  <a:pt x="16" y="48"/>
                </a:lnTo>
                <a:lnTo>
                  <a:pt x="16" y="27"/>
                </a:lnTo>
                <a:lnTo>
                  <a:pt x="28" y="27"/>
                </a:lnTo>
                <a:lnTo>
                  <a:pt x="28" y="20"/>
                </a:lnTo>
                <a:lnTo>
                  <a:pt x="16" y="20"/>
                </a:lnTo>
                <a:lnTo>
                  <a:pt x="16" y="0"/>
                </a:lnTo>
                <a:lnTo>
                  <a:pt x="12" y="0"/>
                </a:lnTo>
                <a:lnTo>
                  <a:pt x="12" y="20"/>
                </a:lnTo>
                <a:lnTo>
                  <a:pt x="0" y="20"/>
                </a:lnTo>
                <a:lnTo>
                  <a:pt x="0" y="27"/>
                </a:lnTo>
                <a:lnTo>
                  <a:pt x="12" y="27"/>
                </a:lnTo>
                <a:lnTo>
                  <a:pt x="12" y="2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256">
            <a:extLst>
              <a:ext uri="{FF2B5EF4-FFF2-40B4-BE49-F238E27FC236}">
                <a16:creationId xmlns:a16="http://schemas.microsoft.com/office/drawing/2014/main" id="{60083E1F-1CA0-6BEC-B338-99963FB955ED}"/>
              </a:ext>
            </a:extLst>
          </p:cNvPr>
          <p:cNvSpPr>
            <a:spLocks/>
          </p:cNvSpPr>
          <p:nvPr/>
        </p:nvSpPr>
        <p:spPr bwMode="auto">
          <a:xfrm>
            <a:off x="3985817" y="3283791"/>
            <a:ext cx="39329" cy="76200"/>
          </a:xfrm>
          <a:custGeom>
            <a:avLst/>
            <a:gdLst>
              <a:gd name="T0" fmla="*/ 12 w 28"/>
              <a:gd name="T1" fmla="*/ 27 h 48"/>
              <a:gd name="T2" fmla="*/ 12 w 28"/>
              <a:gd name="T3" fmla="*/ 48 h 48"/>
              <a:gd name="T4" fmla="*/ 16 w 28"/>
              <a:gd name="T5" fmla="*/ 48 h 48"/>
              <a:gd name="T6" fmla="*/ 16 w 28"/>
              <a:gd name="T7" fmla="*/ 27 h 48"/>
              <a:gd name="T8" fmla="*/ 28 w 28"/>
              <a:gd name="T9" fmla="*/ 27 h 48"/>
              <a:gd name="T10" fmla="*/ 28 w 28"/>
              <a:gd name="T11" fmla="*/ 20 h 48"/>
              <a:gd name="T12" fmla="*/ 16 w 28"/>
              <a:gd name="T13" fmla="*/ 20 h 48"/>
              <a:gd name="T14" fmla="*/ 16 w 28"/>
              <a:gd name="T15" fmla="*/ 0 h 48"/>
              <a:gd name="T16" fmla="*/ 12 w 28"/>
              <a:gd name="T17" fmla="*/ 0 h 48"/>
              <a:gd name="T18" fmla="*/ 12 w 28"/>
              <a:gd name="T19" fmla="*/ 20 h 48"/>
              <a:gd name="T20" fmla="*/ 0 w 28"/>
              <a:gd name="T21" fmla="*/ 20 h 48"/>
              <a:gd name="T22" fmla="*/ 0 w 28"/>
              <a:gd name="T23" fmla="*/ 27 h 48"/>
              <a:gd name="T24" fmla="*/ 12 w 28"/>
              <a:gd name="T25" fmla="*/ 27 h 48"/>
              <a:gd name="T26" fmla="*/ 12 w 28"/>
              <a:gd name="T27"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48">
                <a:moveTo>
                  <a:pt x="12" y="27"/>
                </a:moveTo>
                <a:lnTo>
                  <a:pt x="12" y="48"/>
                </a:lnTo>
                <a:lnTo>
                  <a:pt x="16" y="48"/>
                </a:lnTo>
                <a:lnTo>
                  <a:pt x="16" y="27"/>
                </a:lnTo>
                <a:lnTo>
                  <a:pt x="28" y="27"/>
                </a:lnTo>
                <a:lnTo>
                  <a:pt x="28" y="20"/>
                </a:lnTo>
                <a:lnTo>
                  <a:pt x="16" y="20"/>
                </a:lnTo>
                <a:lnTo>
                  <a:pt x="16" y="0"/>
                </a:lnTo>
                <a:lnTo>
                  <a:pt x="12" y="0"/>
                </a:lnTo>
                <a:lnTo>
                  <a:pt x="12" y="20"/>
                </a:lnTo>
                <a:lnTo>
                  <a:pt x="0" y="20"/>
                </a:lnTo>
                <a:lnTo>
                  <a:pt x="0" y="27"/>
                </a:lnTo>
                <a:lnTo>
                  <a:pt x="12" y="27"/>
                </a:lnTo>
                <a:lnTo>
                  <a:pt x="12" y="2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257">
            <a:extLst>
              <a:ext uri="{FF2B5EF4-FFF2-40B4-BE49-F238E27FC236}">
                <a16:creationId xmlns:a16="http://schemas.microsoft.com/office/drawing/2014/main" id="{CFA8C756-007F-E0B7-A041-31C9DB42CC9C}"/>
              </a:ext>
            </a:extLst>
          </p:cNvPr>
          <p:cNvSpPr>
            <a:spLocks/>
          </p:cNvSpPr>
          <p:nvPr/>
        </p:nvSpPr>
        <p:spPr bwMode="auto">
          <a:xfrm>
            <a:off x="4143133" y="3356816"/>
            <a:ext cx="37925" cy="74612"/>
          </a:xfrm>
          <a:custGeom>
            <a:avLst/>
            <a:gdLst>
              <a:gd name="T0" fmla="*/ 0 w 27"/>
              <a:gd name="T1" fmla="*/ 27 h 47"/>
              <a:gd name="T2" fmla="*/ 0 w 27"/>
              <a:gd name="T3" fmla="*/ 20 h 47"/>
              <a:gd name="T4" fmla="*/ 11 w 27"/>
              <a:gd name="T5" fmla="*/ 20 h 47"/>
              <a:gd name="T6" fmla="*/ 11 w 27"/>
              <a:gd name="T7" fmla="*/ 0 h 47"/>
              <a:gd name="T8" fmla="*/ 16 w 27"/>
              <a:gd name="T9" fmla="*/ 0 h 47"/>
              <a:gd name="T10" fmla="*/ 16 w 27"/>
              <a:gd name="T11" fmla="*/ 20 h 47"/>
              <a:gd name="T12" fmla="*/ 27 w 27"/>
              <a:gd name="T13" fmla="*/ 20 h 47"/>
              <a:gd name="T14" fmla="*/ 27 w 27"/>
              <a:gd name="T15" fmla="*/ 27 h 47"/>
              <a:gd name="T16" fmla="*/ 16 w 27"/>
              <a:gd name="T17" fmla="*/ 27 h 47"/>
              <a:gd name="T18" fmla="*/ 16 w 27"/>
              <a:gd name="T19" fmla="*/ 47 h 47"/>
              <a:gd name="T20" fmla="*/ 11 w 27"/>
              <a:gd name="T21" fmla="*/ 47 h 47"/>
              <a:gd name="T22" fmla="*/ 11 w 27"/>
              <a:gd name="T23" fmla="*/ 27 h 47"/>
              <a:gd name="T24" fmla="*/ 0 w 27"/>
              <a:gd name="T25" fmla="*/ 2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7">
                <a:moveTo>
                  <a:pt x="0" y="27"/>
                </a:moveTo>
                <a:lnTo>
                  <a:pt x="0" y="20"/>
                </a:lnTo>
                <a:lnTo>
                  <a:pt x="11" y="20"/>
                </a:lnTo>
                <a:lnTo>
                  <a:pt x="11" y="0"/>
                </a:lnTo>
                <a:lnTo>
                  <a:pt x="16" y="0"/>
                </a:lnTo>
                <a:lnTo>
                  <a:pt x="16" y="20"/>
                </a:lnTo>
                <a:lnTo>
                  <a:pt x="27" y="20"/>
                </a:lnTo>
                <a:lnTo>
                  <a:pt x="27" y="27"/>
                </a:lnTo>
                <a:lnTo>
                  <a:pt x="16" y="27"/>
                </a:lnTo>
                <a:lnTo>
                  <a:pt x="16" y="47"/>
                </a:lnTo>
                <a:lnTo>
                  <a:pt x="11" y="47"/>
                </a:lnTo>
                <a:lnTo>
                  <a:pt x="11" y="27"/>
                </a:lnTo>
                <a:lnTo>
                  <a:pt x="0" y="2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258">
            <a:extLst>
              <a:ext uri="{FF2B5EF4-FFF2-40B4-BE49-F238E27FC236}">
                <a16:creationId xmlns:a16="http://schemas.microsoft.com/office/drawing/2014/main" id="{7E62FB1B-D32E-F59C-9D69-16109BFF9B40}"/>
              </a:ext>
            </a:extLst>
          </p:cNvPr>
          <p:cNvSpPr>
            <a:spLocks/>
          </p:cNvSpPr>
          <p:nvPr/>
        </p:nvSpPr>
        <p:spPr bwMode="auto">
          <a:xfrm>
            <a:off x="4162798" y="3356816"/>
            <a:ext cx="37925" cy="74612"/>
          </a:xfrm>
          <a:custGeom>
            <a:avLst/>
            <a:gdLst>
              <a:gd name="T0" fmla="*/ 0 w 27"/>
              <a:gd name="T1" fmla="*/ 27 h 47"/>
              <a:gd name="T2" fmla="*/ 0 w 27"/>
              <a:gd name="T3" fmla="*/ 20 h 47"/>
              <a:gd name="T4" fmla="*/ 11 w 27"/>
              <a:gd name="T5" fmla="*/ 20 h 47"/>
              <a:gd name="T6" fmla="*/ 11 w 27"/>
              <a:gd name="T7" fmla="*/ 0 h 47"/>
              <a:gd name="T8" fmla="*/ 16 w 27"/>
              <a:gd name="T9" fmla="*/ 0 h 47"/>
              <a:gd name="T10" fmla="*/ 16 w 27"/>
              <a:gd name="T11" fmla="*/ 20 h 47"/>
              <a:gd name="T12" fmla="*/ 27 w 27"/>
              <a:gd name="T13" fmla="*/ 20 h 47"/>
              <a:gd name="T14" fmla="*/ 27 w 27"/>
              <a:gd name="T15" fmla="*/ 27 h 47"/>
              <a:gd name="T16" fmla="*/ 16 w 27"/>
              <a:gd name="T17" fmla="*/ 27 h 47"/>
              <a:gd name="T18" fmla="*/ 16 w 27"/>
              <a:gd name="T19" fmla="*/ 47 h 47"/>
              <a:gd name="T20" fmla="*/ 11 w 27"/>
              <a:gd name="T21" fmla="*/ 47 h 47"/>
              <a:gd name="T22" fmla="*/ 11 w 27"/>
              <a:gd name="T23" fmla="*/ 27 h 47"/>
              <a:gd name="T24" fmla="*/ 0 w 27"/>
              <a:gd name="T25" fmla="*/ 2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7">
                <a:moveTo>
                  <a:pt x="0" y="27"/>
                </a:moveTo>
                <a:lnTo>
                  <a:pt x="0" y="20"/>
                </a:lnTo>
                <a:lnTo>
                  <a:pt x="11" y="20"/>
                </a:lnTo>
                <a:lnTo>
                  <a:pt x="11" y="0"/>
                </a:lnTo>
                <a:lnTo>
                  <a:pt x="16" y="0"/>
                </a:lnTo>
                <a:lnTo>
                  <a:pt x="16" y="20"/>
                </a:lnTo>
                <a:lnTo>
                  <a:pt x="27" y="20"/>
                </a:lnTo>
                <a:lnTo>
                  <a:pt x="27" y="27"/>
                </a:lnTo>
                <a:lnTo>
                  <a:pt x="16" y="27"/>
                </a:lnTo>
                <a:lnTo>
                  <a:pt x="16" y="47"/>
                </a:lnTo>
                <a:lnTo>
                  <a:pt x="11" y="47"/>
                </a:lnTo>
                <a:lnTo>
                  <a:pt x="11" y="27"/>
                </a:lnTo>
                <a:lnTo>
                  <a:pt x="0" y="2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259">
            <a:extLst>
              <a:ext uri="{FF2B5EF4-FFF2-40B4-BE49-F238E27FC236}">
                <a16:creationId xmlns:a16="http://schemas.microsoft.com/office/drawing/2014/main" id="{DB5B807D-00FF-555F-D79F-07972E3866C2}"/>
              </a:ext>
            </a:extLst>
          </p:cNvPr>
          <p:cNvSpPr>
            <a:spLocks/>
          </p:cNvSpPr>
          <p:nvPr/>
        </p:nvSpPr>
        <p:spPr bwMode="auto">
          <a:xfrm>
            <a:off x="4216173" y="3356816"/>
            <a:ext cx="39329" cy="74612"/>
          </a:xfrm>
          <a:custGeom>
            <a:avLst/>
            <a:gdLst>
              <a:gd name="T0" fmla="*/ 0 w 28"/>
              <a:gd name="T1" fmla="*/ 27 h 47"/>
              <a:gd name="T2" fmla="*/ 0 w 28"/>
              <a:gd name="T3" fmla="*/ 20 h 47"/>
              <a:gd name="T4" fmla="*/ 12 w 28"/>
              <a:gd name="T5" fmla="*/ 20 h 47"/>
              <a:gd name="T6" fmla="*/ 12 w 28"/>
              <a:gd name="T7" fmla="*/ 0 h 47"/>
              <a:gd name="T8" fmla="*/ 16 w 28"/>
              <a:gd name="T9" fmla="*/ 0 h 47"/>
              <a:gd name="T10" fmla="*/ 16 w 28"/>
              <a:gd name="T11" fmla="*/ 20 h 47"/>
              <a:gd name="T12" fmla="*/ 28 w 28"/>
              <a:gd name="T13" fmla="*/ 20 h 47"/>
              <a:gd name="T14" fmla="*/ 28 w 28"/>
              <a:gd name="T15" fmla="*/ 27 h 47"/>
              <a:gd name="T16" fmla="*/ 16 w 28"/>
              <a:gd name="T17" fmla="*/ 27 h 47"/>
              <a:gd name="T18" fmla="*/ 16 w 28"/>
              <a:gd name="T19" fmla="*/ 47 h 47"/>
              <a:gd name="T20" fmla="*/ 12 w 28"/>
              <a:gd name="T21" fmla="*/ 47 h 47"/>
              <a:gd name="T22" fmla="*/ 12 w 28"/>
              <a:gd name="T23" fmla="*/ 27 h 47"/>
              <a:gd name="T24" fmla="*/ 0 w 28"/>
              <a:gd name="T25" fmla="*/ 2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47">
                <a:moveTo>
                  <a:pt x="0" y="27"/>
                </a:moveTo>
                <a:lnTo>
                  <a:pt x="0" y="20"/>
                </a:lnTo>
                <a:lnTo>
                  <a:pt x="12" y="20"/>
                </a:lnTo>
                <a:lnTo>
                  <a:pt x="12" y="0"/>
                </a:lnTo>
                <a:lnTo>
                  <a:pt x="16" y="0"/>
                </a:lnTo>
                <a:lnTo>
                  <a:pt x="16" y="20"/>
                </a:lnTo>
                <a:lnTo>
                  <a:pt x="28" y="20"/>
                </a:lnTo>
                <a:lnTo>
                  <a:pt x="28" y="27"/>
                </a:lnTo>
                <a:lnTo>
                  <a:pt x="16" y="27"/>
                </a:lnTo>
                <a:lnTo>
                  <a:pt x="16" y="47"/>
                </a:lnTo>
                <a:lnTo>
                  <a:pt x="12" y="47"/>
                </a:lnTo>
                <a:lnTo>
                  <a:pt x="12" y="27"/>
                </a:lnTo>
                <a:lnTo>
                  <a:pt x="0" y="2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260">
            <a:extLst>
              <a:ext uri="{FF2B5EF4-FFF2-40B4-BE49-F238E27FC236}">
                <a16:creationId xmlns:a16="http://schemas.microsoft.com/office/drawing/2014/main" id="{C32B8F35-4075-0457-0460-BC7C1387EFAA}"/>
              </a:ext>
            </a:extLst>
          </p:cNvPr>
          <p:cNvSpPr>
            <a:spLocks/>
          </p:cNvSpPr>
          <p:nvPr/>
        </p:nvSpPr>
        <p:spPr bwMode="auto">
          <a:xfrm>
            <a:off x="4283594" y="3356816"/>
            <a:ext cx="39329" cy="74612"/>
          </a:xfrm>
          <a:custGeom>
            <a:avLst/>
            <a:gdLst>
              <a:gd name="T0" fmla="*/ 0 w 28"/>
              <a:gd name="T1" fmla="*/ 27 h 47"/>
              <a:gd name="T2" fmla="*/ 0 w 28"/>
              <a:gd name="T3" fmla="*/ 20 h 47"/>
              <a:gd name="T4" fmla="*/ 12 w 28"/>
              <a:gd name="T5" fmla="*/ 20 h 47"/>
              <a:gd name="T6" fmla="*/ 12 w 28"/>
              <a:gd name="T7" fmla="*/ 0 h 47"/>
              <a:gd name="T8" fmla="*/ 16 w 28"/>
              <a:gd name="T9" fmla="*/ 0 h 47"/>
              <a:gd name="T10" fmla="*/ 16 w 28"/>
              <a:gd name="T11" fmla="*/ 20 h 47"/>
              <a:gd name="T12" fmla="*/ 28 w 28"/>
              <a:gd name="T13" fmla="*/ 20 h 47"/>
              <a:gd name="T14" fmla="*/ 28 w 28"/>
              <a:gd name="T15" fmla="*/ 27 h 47"/>
              <a:gd name="T16" fmla="*/ 16 w 28"/>
              <a:gd name="T17" fmla="*/ 27 h 47"/>
              <a:gd name="T18" fmla="*/ 16 w 28"/>
              <a:gd name="T19" fmla="*/ 47 h 47"/>
              <a:gd name="T20" fmla="*/ 12 w 28"/>
              <a:gd name="T21" fmla="*/ 47 h 47"/>
              <a:gd name="T22" fmla="*/ 12 w 28"/>
              <a:gd name="T23" fmla="*/ 27 h 47"/>
              <a:gd name="T24" fmla="*/ 0 w 28"/>
              <a:gd name="T25" fmla="*/ 2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47">
                <a:moveTo>
                  <a:pt x="0" y="27"/>
                </a:moveTo>
                <a:lnTo>
                  <a:pt x="0" y="20"/>
                </a:lnTo>
                <a:lnTo>
                  <a:pt x="12" y="20"/>
                </a:lnTo>
                <a:lnTo>
                  <a:pt x="12" y="0"/>
                </a:lnTo>
                <a:lnTo>
                  <a:pt x="16" y="0"/>
                </a:lnTo>
                <a:lnTo>
                  <a:pt x="16" y="20"/>
                </a:lnTo>
                <a:lnTo>
                  <a:pt x="28" y="20"/>
                </a:lnTo>
                <a:lnTo>
                  <a:pt x="28" y="27"/>
                </a:lnTo>
                <a:lnTo>
                  <a:pt x="16" y="27"/>
                </a:lnTo>
                <a:lnTo>
                  <a:pt x="16" y="47"/>
                </a:lnTo>
                <a:lnTo>
                  <a:pt x="12" y="47"/>
                </a:lnTo>
                <a:lnTo>
                  <a:pt x="12" y="27"/>
                </a:lnTo>
                <a:lnTo>
                  <a:pt x="0" y="2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261">
            <a:extLst>
              <a:ext uri="{FF2B5EF4-FFF2-40B4-BE49-F238E27FC236}">
                <a16:creationId xmlns:a16="http://schemas.microsoft.com/office/drawing/2014/main" id="{6C554243-EE89-3CB5-33B4-DD259814E0BE}"/>
              </a:ext>
            </a:extLst>
          </p:cNvPr>
          <p:cNvSpPr>
            <a:spLocks/>
          </p:cNvSpPr>
          <p:nvPr/>
        </p:nvSpPr>
        <p:spPr bwMode="auto">
          <a:xfrm>
            <a:off x="4411414" y="3356816"/>
            <a:ext cx="39329" cy="74612"/>
          </a:xfrm>
          <a:custGeom>
            <a:avLst/>
            <a:gdLst>
              <a:gd name="T0" fmla="*/ 0 w 28"/>
              <a:gd name="T1" fmla="*/ 27 h 47"/>
              <a:gd name="T2" fmla="*/ 0 w 28"/>
              <a:gd name="T3" fmla="*/ 20 h 47"/>
              <a:gd name="T4" fmla="*/ 12 w 28"/>
              <a:gd name="T5" fmla="*/ 20 h 47"/>
              <a:gd name="T6" fmla="*/ 12 w 28"/>
              <a:gd name="T7" fmla="*/ 0 h 47"/>
              <a:gd name="T8" fmla="*/ 16 w 28"/>
              <a:gd name="T9" fmla="*/ 0 h 47"/>
              <a:gd name="T10" fmla="*/ 16 w 28"/>
              <a:gd name="T11" fmla="*/ 20 h 47"/>
              <a:gd name="T12" fmla="*/ 28 w 28"/>
              <a:gd name="T13" fmla="*/ 20 h 47"/>
              <a:gd name="T14" fmla="*/ 28 w 28"/>
              <a:gd name="T15" fmla="*/ 27 h 47"/>
              <a:gd name="T16" fmla="*/ 16 w 28"/>
              <a:gd name="T17" fmla="*/ 27 h 47"/>
              <a:gd name="T18" fmla="*/ 16 w 28"/>
              <a:gd name="T19" fmla="*/ 47 h 47"/>
              <a:gd name="T20" fmla="*/ 12 w 28"/>
              <a:gd name="T21" fmla="*/ 47 h 47"/>
              <a:gd name="T22" fmla="*/ 12 w 28"/>
              <a:gd name="T23" fmla="*/ 27 h 47"/>
              <a:gd name="T24" fmla="*/ 0 w 28"/>
              <a:gd name="T25" fmla="*/ 2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47">
                <a:moveTo>
                  <a:pt x="0" y="27"/>
                </a:moveTo>
                <a:lnTo>
                  <a:pt x="0" y="20"/>
                </a:lnTo>
                <a:lnTo>
                  <a:pt x="12" y="20"/>
                </a:lnTo>
                <a:lnTo>
                  <a:pt x="12" y="0"/>
                </a:lnTo>
                <a:lnTo>
                  <a:pt x="16" y="0"/>
                </a:lnTo>
                <a:lnTo>
                  <a:pt x="16" y="20"/>
                </a:lnTo>
                <a:lnTo>
                  <a:pt x="28" y="20"/>
                </a:lnTo>
                <a:lnTo>
                  <a:pt x="28" y="27"/>
                </a:lnTo>
                <a:lnTo>
                  <a:pt x="16" y="27"/>
                </a:lnTo>
                <a:lnTo>
                  <a:pt x="16" y="47"/>
                </a:lnTo>
                <a:lnTo>
                  <a:pt x="12" y="47"/>
                </a:lnTo>
                <a:lnTo>
                  <a:pt x="12" y="27"/>
                </a:lnTo>
                <a:lnTo>
                  <a:pt x="0" y="2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262">
            <a:extLst>
              <a:ext uri="{FF2B5EF4-FFF2-40B4-BE49-F238E27FC236}">
                <a16:creationId xmlns:a16="http://schemas.microsoft.com/office/drawing/2014/main" id="{DDDD91B9-D01F-0E68-9F3A-370F8033B896}"/>
              </a:ext>
            </a:extLst>
          </p:cNvPr>
          <p:cNvSpPr>
            <a:spLocks/>
          </p:cNvSpPr>
          <p:nvPr/>
        </p:nvSpPr>
        <p:spPr bwMode="auto">
          <a:xfrm>
            <a:off x="4463385" y="3356816"/>
            <a:ext cx="42138" cy="74612"/>
          </a:xfrm>
          <a:custGeom>
            <a:avLst/>
            <a:gdLst>
              <a:gd name="T0" fmla="*/ 0 w 30"/>
              <a:gd name="T1" fmla="*/ 27 h 47"/>
              <a:gd name="T2" fmla="*/ 0 w 30"/>
              <a:gd name="T3" fmla="*/ 20 h 47"/>
              <a:gd name="T4" fmla="*/ 11 w 30"/>
              <a:gd name="T5" fmla="*/ 20 h 47"/>
              <a:gd name="T6" fmla="*/ 11 w 30"/>
              <a:gd name="T7" fmla="*/ 0 h 47"/>
              <a:gd name="T8" fmla="*/ 16 w 30"/>
              <a:gd name="T9" fmla="*/ 0 h 47"/>
              <a:gd name="T10" fmla="*/ 16 w 30"/>
              <a:gd name="T11" fmla="*/ 20 h 47"/>
              <a:gd name="T12" fmla="*/ 30 w 30"/>
              <a:gd name="T13" fmla="*/ 20 h 47"/>
              <a:gd name="T14" fmla="*/ 30 w 30"/>
              <a:gd name="T15" fmla="*/ 27 h 47"/>
              <a:gd name="T16" fmla="*/ 16 w 30"/>
              <a:gd name="T17" fmla="*/ 27 h 47"/>
              <a:gd name="T18" fmla="*/ 16 w 30"/>
              <a:gd name="T19" fmla="*/ 47 h 47"/>
              <a:gd name="T20" fmla="*/ 11 w 30"/>
              <a:gd name="T21" fmla="*/ 47 h 47"/>
              <a:gd name="T22" fmla="*/ 11 w 30"/>
              <a:gd name="T23" fmla="*/ 27 h 47"/>
              <a:gd name="T24" fmla="*/ 0 w 30"/>
              <a:gd name="T25" fmla="*/ 2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47">
                <a:moveTo>
                  <a:pt x="0" y="27"/>
                </a:moveTo>
                <a:lnTo>
                  <a:pt x="0" y="20"/>
                </a:lnTo>
                <a:lnTo>
                  <a:pt x="11" y="20"/>
                </a:lnTo>
                <a:lnTo>
                  <a:pt x="11" y="0"/>
                </a:lnTo>
                <a:lnTo>
                  <a:pt x="16" y="0"/>
                </a:lnTo>
                <a:lnTo>
                  <a:pt x="16" y="20"/>
                </a:lnTo>
                <a:lnTo>
                  <a:pt x="30" y="20"/>
                </a:lnTo>
                <a:lnTo>
                  <a:pt x="30" y="27"/>
                </a:lnTo>
                <a:lnTo>
                  <a:pt x="16" y="27"/>
                </a:lnTo>
                <a:lnTo>
                  <a:pt x="16" y="47"/>
                </a:lnTo>
                <a:lnTo>
                  <a:pt x="11" y="47"/>
                </a:lnTo>
                <a:lnTo>
                  <a:pt x="11" y="27"/>
                </a:lnTo>
                <a:lnTo>
                  <a:pt x="0" y="2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263">
            <a:extLst>
              <a:ext uri="{FF2B5EF4-FFF2-40B4-BE49-F238E27FC236}">
                <a16:creationId xmlns:a16="http://schemas.microsoft.com/office/drawing/2014/main" id="{E72DFCA9-ABC5-CA54-0B44-80BA94045B10}"/>
              </a:ext>
            </a:extLst>
          </p:cNvPr>
          <p:cNvSpPr>
            <a:spLocks/>
          </p:cNvSpPr>
          <p:nvPr/>
        </p:nvSpPr>
        <p:spPr bwMode="auto">
          <a:xfrm>
            <a:off x="4728857" y="3356816"/>
            <a:ext cx="39329" cy="74612"/>
          </a:xfrm>
          <a:custGeom>
            <a:avLst/>
            <a:gdLst>
              <a:gd name="T0" fmla="*/ 0 w 28"/>
              <a:gd name="T1" fmla="*/ 27 h 47"/>
              <a:gd name="T2" fmla="*/ 0 w 28"/>
              <a:gd name="T3" fmla="*/ 20 h 47"/>
              <a:gd name="T4" fmla="*/ 12 w 28"/>
              <a:gd name="T5" fmla="*/ 20 h 47"/>
              <a:gd name="T6" fmla="*/ 12 w 28"/>
              <a:gd name="T7" fmla="*/ 0 h 47"/>
              <a:gd name="T8" fmla="*/ 16 w 28"/>
              <a:gd name="T9" fmla="*/ 0 h 47"/>
              <a:gd name="T10" fmla="*/ 16 w 28"/>
              <a:gd name="T11" fmla="*/ 20 h 47"/>
              <a:gd name="T12" fmla="*/ 28 w 28"/>
              <a:gd name="T13" fmla="*/ 20 h 47"/>
              <a:gd name="T14" fmla="*/ 28 w 28"/>
              <a:gd name="T15" fmla="*/ 27 h 47"/>
              <a:gd name="T16" fmla="*/ 16 w 28"/>
              <a:gd name="T17" fmla="*/ 27 h 47"/>
              <a:gd name="T18" fmla="*/ 16 w 28"/>
              <a:gd name="T19" fmla="*/ 47 h 47"/>
              <a:gd name="T20" fmla="*/ 12 w 28"/>
              <a:gd name="T21" fmla="*/ 47 h 47"/>
              <a:gd name="T22" fmla="*/ 12 w 28"/>
              <a:gd name="T23" fmla="*/ 27 h 47"/>
              <a:gd name="T24" fmla="*/ 0 w 28"/>
              <a:gd name="T25" fmla="*/ 2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47">
                <a:moveTo>
                  <a:pt x="0" y="27"/>
                </a:moveTo>
                <a:lnTo>
                  <a:pt x="0" y="20"/>
                </a:lnTo>
                <a:lnTo>
                  <a:pt x="12" y="20"/>
                </a:lnTo>
                <a:lnTo>
                  <a:pt x="12" y="0"/>
                </a:lnTo>
                <a:lnTo>
                  <a:pt x="16" y="0"/>
                </a:lnTo>
                <a:lnTo>
                  <a:pt x="16" y="20"/>
                </a:lnTo>
                <a:lnTo>
                  <a:pt x="28" y="20"/>
                </a:lnTo>
                <a:lnTo>
                  <a:pt x="28" y="27"/>
                </a:lnTo>
                <a:lnTo>
                  <a:pt x="16" y="27"/>
                </a:lnTo>
                <a:lnTo>
                  <a:pt x="16" y="47"/>
                </a:lnTo>
                <a:lnTo>
                  <a:pt x="12" y="47"/>
                </a:lnTo>
                <a:lnTo>
                  <a:pt x="12" y="27"/>
                </a:lnTo>
                <a:lnTo>
                  <a:pt x="0" y="2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264">
            <a:extLst>
              <a:ext uri="{FF2B5EF4-FFF2-40B4-BE49-F238E27FC236}">
                <a16:creationId xmlns:a16="http://schemas.microsoft.com/office/drawing/2014/main" id="{5ABA1CFF-679D-F53C-1261-634E3F940A78}"/>
              </a:ext>
            </a:extLst>
          </p:cNvPr>
          <p:cNvSpPr>
            <a:spLocks/>
          </p:cNvSpPr>
          <p:nvPr/>
        </p:nvSpPr>
        <p:spPr bwMode="auto">
          <a:xfrm>
            <a:off x="4748522" y="3356816"/>
            <a:ext cx="37925" cy="74612"/>
          </a:xfrm>
          <a:custGeom>
            <a:avLst/>
            <a:gdLst>
              <a:gd name="T0" fmla="*/ 0 w 27"/>
              <a:gd name="T1" fmla="*/ 27 h 47"/>
              <a:gd name="T2" fmla="*/ 0 w 27"/>
              <a:gd name="T3" fmla="*/ 20 h 47"/>
              <a:gd name="T4" fmla="*/ 11 w 27"/>
              <a:gd name="T5" fmla="*/ 20 h 47"/>
              <a:gd name="T6" fmla="*/ 11 w 27"/>
              <a:gd name="T7" fmla="*/ 0 h 47"/>
              <a:gd name="T8" fmla="*/ 16 w 27"/>
              <a:gd name="T9" fmla="*/ 0 h 47"/>
              <a:gd name="T10" fmla="*/ 16 w 27"/>
              <a:gd name="T11" fmla="*/ 20 h 47"/>
              <a:gd name="T12" fmla="*/ 27 w 27"/>
              <a:gd name="T13" fmla="*/ 20 h 47"/>
              <a:gd name="T14" fmla="*/ 27 w 27"/>
              <a:gd name="T15" fmla="*/ 27 h 47"/>
              <a:gd name="T16" fmla="*/ 16 w 27"/>
              <a:gd name="T17" fmla="*/ 27 h 47"/>
              <a:gd name="T18" fmla="*/ 16 w 27"/>
              <a:gd name="T19" fmla="*/ 47 h 47"/>
              <a:gd name="T20" fmla="*/ 11 w 27"/>
              <a:gd name="T21" fmla="*/ 47 h 47"/>
              <a:gd name="T22" fmla="*/ 11 w 27"/>
              <a:gd name="T23" fmla="*/ 27 h 47"/>
              <a:gd name="T24" fmla="*/ 0 w 27"/>
              <a:gd name="T25" fmla="*/ 2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7">
                <a:moveTo>
                  <a:pt x="0" y="27"/>
                </a:moveTo>
                <a:lnTo>
                  <a:pt x="0" y="20"/>
                </a:lnTo>
                <a:lnTo>
                  <a:pt x="11" y="20"/>
                </a:lnTo>
                <a:lnTo>
                  <a:pt x="11" y="0"/>
                </a:lnTo>
                <a:lnTo>
                  <a:pt x="16" y="0"/>
                </a:lnTo>
                <a:lnTo>
                  <a:pt x="16" y="20"/>
                </a:lnTo>
                <a:lnTo>
                  <a:pt x="27" y="20"/>
                </a:lnTo>
                <a:lnTo>
                  <a:pt x="27" y="27"/>
                </a:lnTo>
                <a:lnTo>
                  <a:pt x="16" y="27"/>
                </a:lnTo>
                <a:lnTo>
                  <a:pt x="16" y="47"/>
                </a:lnTo>
                <a:lnTo>
                  <a:pt x="11" y="47"/>
                </a:lnTo>
                <a:lnTo>
                  <a:pt x="11" y="27"/>
                </a:lnTo>
                <a:lnTo>
                  <a:pt x="0" y="2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265">
            <a:extLst>
              <a:ext uri="{FF2B5EF4-FFF2-40B4-BE49-F238E27FC236}">
                <a16:creationId xmlns:a16="http://schemas.microsoft.com/office/drawing/2014/main" id="{C09F0E3F-248C-2A76-AC0C-23BCB8470B2A}"/>
              </a:ext>
            </a:extLst>
          </p:cNvPr>
          <p:cNvSpPr>
            <a:spLocks/>
          </p:cNvSpPr>
          <p:nvPr/>
        </p:nvSpPr>
        <p:spPr bwMode="auto">
          <a:xfrm>
            <a:off x="4806111" y="3479053"/>
            <a:ext cx="37925" cy="79375"/>
          </a:xfrm>
          <a:custGeom>
            <a:avLst/>
            <a:gdLst>
              <a:gd name="T0" fmla="*/ 0 w 27"/>
              <a:gd name="T1" fmla="*/ 30 h 50"/>
              <a:gd name="T2" fmla="*/ 0 w 27"/>
              <a:gd name="T3" fmla="*/ 21 h 50"/>
              <a:gd name="T4" fmla="*/ 11 w 27"/>
              <a:gd name="T5" fmla="*/ 21 h 50"/>
              <a:gd name="T6" fmla="*/ 11 w 27"/>
              <a:gd name="T7" fmla="*/ 0 h 50"/>
              <a:gd name="T8" fmla="*/ 16 w 27"/>
              <a:gd name="T9" fmla="*/ 0 h 50"/>
              <a:gd name="T10" fmla="*/ 16 w 27"/>
              <a:gd name="T11" fmla="*/ 21 h 50"/>
              <a:gd name="T12" fmla="*/ 27 w 27"/>
              <a:gd name="T13" fmla="*/ 21 h 50"/>
              <a:gd name="T14" fmla="*/ 27 w 27"/>
              <a:gd name="T15" fmla="*/ 30 h 50"/>
              <a:gd name="T16" fmla="*/ 16 w 27"/>
              <a:gd name="T17" fmla="*/ 30 h 50"/>
              <a:gd name="T18" fmla="*/ 16 w 27"/>
              <a:gd name="T19" fmla="*/ 50 h 50"/>
              <a:gd name="T20" fmla="*/ 11 w 27"/>
              <a:gd name="T21" fmla="*/ 50 h 50"/>
              <a:gd name="T22" fmla="*/ 11 w 27"/>
              <a:gd name="T23" fmla="*/ 30 h 50"/>
              <a:gd name="T24" fmla="*/ 0 w 27"/>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50">
                <a:moveTo>
                  <a:pt x="0" y="30"/>
                </a:moveTo>
                <a:lnTo>
                  <a:pt x="0" y="21"/>
                </a:lnTo>
                <a:lnTo>
                  <a:pt x="11" y="21"/>
                </a:lnTo>
                <a:lnTo>
                  <a:pt x="11" y="0"/>
                </a:lnTo>
                <a:lnTo>
                  <a:pt x="16" y="0"/>
                </a:lnTo>
                <a:lnTo>
                  <a:pt x="16" y="21"/>
                </a:lnTo>
                <a:lnTo>
                  <a:pt x="27" y="21"/>
                </a:lnTo>
                <a:lnTo>
                  <a:pt x="27" y="30"/>
                </a:lnTo>
                <a:lnTo>
                  <a:pt x="16" y="30"/>
                </a:lnTo>
                <a:lnTo>
                  <a:pt x="16" y="50"/>
                </a:lnTo>
                <a:lnTo>
                  <a:pt x="11" y="50"/>
                </a:lnTo>
                <a:lnTo>
                  <a:pt x="11" y="30"/>
                </a:lnTo>
                <a:lnTo>
                  <a:pt x="0" y="3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266">
            <a:extLst>
              <a:ext uri="{FF2B5EF4-FFF2-40B4-BE49-F238E27FC236}">
                <a16:creationId xmlns:a16="http://schemas.microsoft.com/office/drawing/2014/main" id="{A5E497DB-86FC-3411-22DD-8E93D1821AF3}"/>
              </a:ext>
            </a:extLst>
          </p:cNvPr>
          <p:cNvSpPr>
            <a:spLocks/>
          </p:cNvSpPr>
          <p:nvPr/>
        </p:nvSpPr>
        <p:spPr bwMode="auto">
          <a:xfrm>
            <a:off x="4818753" y="3479053"/>
            <a:ext cx="37925" cy="79375"/>
          </a:xfrm>
          <a:custGeom>
            <a:avLst/>
            <a:gdLst>
              <a:gd name="T0" fmla="*/ 0 w 27"/>
              <a:gd name="T1" fmla="*/ 30 h 50"/>
              <a:gd name="T2" fmla="*/ 0 w 27"/>
              <a:gd name="T3" fmla="*/ 21 h 50"/>
              <a:gd name="T4" fmla="*/ 11 w 27"/>
              <a:gd name="T5" fmla="*/ 21 h 50"/>
              <a:gd name="T6" fmla="*/ 11 w 27"/>
              <a:gd name="T7" fmla="*/ 0 h 50"/>
              <a:gd name="T8" fmla="*/ 16 w 27"/>
              <a:gd name="T9" fmla="*/ 0 h 50"/>
              <a:gd name="T10" fmla="*/ 16 w 27"/>
              <a:gd name="T11" fmla="*/ 21 h 50"/>
              <a:gd name="T12" fmla="*/ 27 w 27"/>
              <a:gd name="T13" fmla="*/ 21 h 50"/>
              <a:gd name="T14" fmla="*/ 27 w 27"/>
              <a:gd name="T15" fmla="*/ 30 h 50"/>
              <a:gd name="T16" fmla="*/ 16 w 27"/>
              <a:gd name="T17" fmla="*/ 30 h 50"/>
              <a:gd name="T18" fmla="*/ 16 w 27"/>
              <a:gd name="T19" fmla="*/ 50 h 50"/>
              <a:gd name="T20" fmla="*/ 11 w 27"/>
              <a:gd name="T21" fmla="*/ 50 h 50"/>
              <a:gd name="T22" fmla="*/ 11 w 27"/>
              <a:gd name="T23" fmla="*/ 30 h 50"/>
              <a:gd name="T24" fmla="*/ 0 w 27"/>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50">
                <a:moveTo>
                  <a:pt x="0" y="30"/>
                </a:moveTo>
                <a:lnTo>
                  <a:pt x="0" y="21"/>
                </a:lnTo>
                <a:lnTo>
                  <a:pt x="11" y="21"/>
                </a:lnTo>
                <a:lnTo>
                  <a:pt x="11" y="0"/>
                </a:lnTo>
                <a:lnTo>
                  <a:pt x="16" y="0"/>
                </a:lnTo>
                <a:lnTo>
                  <a:pt x="16" y="21"/>
                </a:lnTo>
                <a:lnTo>
                  <a:pt x="27" y="21"/>
                </a:lnTo>
                <a:lnTo>
                  <a:pt x="27" y="30"/>
                </a:lnTo>
                <a:lnTo>
                  <a:pt x="16" y="30"/>
                </a:lnTo>
                <a:lnTo>
                  <a:pt x="16" y="50"/>
                </a:lnTo>
                <a:lnTo>
                  <a:pt x="11" y="50"/>
                </a:lnTo>
                <a:lnTo>
                  <a:pt x="11"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267">
            <a:extLst>
              <a:ext uri="{FF2B5EF4-FFF2-40B4-BE49-F238E27FC236}">
                <a16:creationId xmlns:a16="http://schemas.microsoft.com/office/drawing/2014/main" id="{14409732-ECAC-A025-C648-EA28BC6B14E9}"/>
              </a:ext>
            </a:extLst>
          </p:cNvPr>
          <p:cNvSpPr>
            <a:spLocks/>
          </p:cNvSpPr>
          <p:nvPr/>
        </p:nvSpPr>
        <p:spPr bwMode="auto">
          <a:xfrm>
            <a:off x="4828584" y="3479053"/>
            <a:ext cx="37925" cy="79375"/>
          </a:xfrm>
          <a:custGeom>
            <a:avLst/>
            <a:gdLst>
              <a:gd name="T0" fmla="*/ 0 w 27"/>
              <a:gd name="T1" fmla="*/ 30 h 50"/>
              <a:gd name="T2" fmla="*/ 0 w 27"/>
              <a:gd name="T3" fmla="*/ 21 h 50"/>
              <a:gd name="T4" fmla="*/ 11 w 27"/>
              <a:gd name="T5" fmla="*/ 21 h 50"/>
              <a:gd name="T6" fmla="*/ 11 w 27"/>
              <a:gd name="T7" fmla="*/ 0 h 50"/>
              <a:gd name="T8" fmla="*/ 16 w 27"/>
              <a:gd name="T9" fmla="*/ 0 h 50"/>
              <a:gd name="T10" fmla="*/ 16 w 27"/>
              <a:gd name="T11" fmla="*/ 21 h 50"/>
              <a:gd name="T12" fmla="*/ 27 w 27"/>
              <a:gd name="T13" fmla="*/ 21 h 50"/>
              <a:gd name="T14" fmla="*/ 27 w 27"/>
              <a:gd name="T15" fmla="*/ 30 h 50"/>
              <a:gd name="T16" fmla="*/ 16 w 27"/>
              <a:gd name="T17" fmla="*/ 30 h 50"/>
              <a:gd name="T18" fmla="*/ 16 w 27"/>
              <a:gd name="T19" fmla="*/ 50 h 50"/>
              <a:gd name="T20" fmla="*/ 11 w 27"/>
              <a:gd name="T21" fmla="*/ 50 h 50"/>
              <a:gd name="T22" fmla="*/ 11 w 27"/>
              <a:gd name="T23" fmla="*/ 30 h 50"/>
              <a:gd name="T24" fmla="*/ 0 w 27"/>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50">
                <a:moveTo>
                  <a:pt x="0" y="30"/>
                </a:moveTo>
                <a:lnTo>
                  <a:pt x="0" y="21"/>
                </a:lnTo>
                <a:lnTo>
                  <a:pt x="11" y="21"/>
                </a:lnTo>
                <a:lnTo>
                  <a:pt x="11" y="0"/>
                </a:lnTo>
                <a:lnTo>
                  <a:pt x="16" y="0"/>
                </a:lnTo>
                <a:lnTo>
                  <a:pt x="16" y="21"/>
                </a:lnTo>
                <a:lnTo>
                  <a:pt x="27" y="21"/>
                </a:lnTo>
                <a:lnTo>
                  <a:pt x="27" y="30"/>
                </a:lnTo>
                <a:lnTo>
                  <a:pt x="16" y="30"/>
                </a:lnTo>
                <a:lnTo>
                  <a:pt x="16" y="50"/>
                </a:lnTo>
                <a:lnTo>
                  <a:pt x="11" y="50"/>
                </a:lnTo>
                <a:lnTo>
                  <a:pt x="11"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268">
            <a:extLst>
              <a:ext uri="{FF2B5EF4-FFF2-40B4-BE49-F238E27FC236}">
                <a16:creationId xmlns:a16="http://schemas.microsoft.com/office/drawing/2014/main" id="{6A95D469-FCF1-3E82-A31C-C453AF68DCDE}"/>
              </a:ext>
            </a:extLst>
          </p:cNvPr>
          <p:cNvSpPr>
            <a:spLocks/>
          </p:cNvSpPr>
          <p:nvPr/>
        </p:nvSpPr>
        <p:spPr bwMode="auto">
          <a:xfrm>
            <a:off x="4876341" y="3479053"/>
            <a:ext cx="37925" cy="79375"/>
          </a:xfrm>
          <a:custGeom>
            <a:avLst/>
            <a:gdLst>
              <a:gd name="T0" fmla="*/ 0 w 27"/>
              <a:gd name="T1" fmla="*/ 30 h 50"/>
              <a:gd name="T2" fmla="*/ 0 w 27"/>
              <a:gd name="T3" fmla="*/ 21 h 50"/>
              <a:gd name="T4" fmla="*/ 12 w 27"/>
              <a:gd name="T5" fmla="*/ 21 h 50"/>
              <a:gd name="T6" fmla="*/ 12 w 27"/>
              <a:gd name="T7" fmla="*/ 0 h 50"/>
              <a:gd name="T8" fmla="*/ 16 w 27"/>
              <a:gd name="T9" fmla="*/ 0 h 50"/>
              <a:gd name="T10" fmla="*/ 16 w 27"/>
              <a:gd name="T11" fmla="*/ 21 h 50"/>
              <a:gd name="T12" fmla="*/ 27 w 27"/>
              <a:gd name="T13" fmla="*/ 21 h 50"/>
              <a:gd name="T14" fmla="*/ 27 w 27"/>
              <a:gd name="T15" fmla="*/ 30 h 50"/>
              <a:gd name="T16" fmla="*/ 16 w 27"/>
              <a:gd name="T17" fmla="*/ 30 h 50"/>
              <a:gd name="T18" fmla="*/ 16 w 27"/>
              <a:gd name="T19" fmla="*/ 50 h 50"/>
              <a:gd name="T20" fmla="*/ 12 w 27"/>
              <a:gd name="T21" fmla="*/ 50 h 50"/>
              <a:gd name="T22" fmla="*/ 12 w 27"/>
              <a:gd name="T23" fmla="*/ 30 h 50"/>
              <a:gd name="T24" fmla="*/ 0 w 27"/>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50">
                <a:moveTo>
                  <a:pt x="0" y="30"/>
                </a:moveTo>
                <a:lnTo>
                  <a:pt x="0" y="21"/>
                </a:lnTo>
                <a:lnTo>
                  <a:pt x="12" y="21"/>
                </a:lnTo>
                <a:lnTo>
                  <a:pt x="12" y="0"/>
                </a:lnTo>
                <a:lnTo>
                  <a:pt x="16" y="0"/>
                </a:lnTo>
                <a:lnTo>
                  <a:pt x="16" y="21"/>
                </a:lnTo>
                <a:lnTo>
                  <a:pt x="27" y="21"/>
                </a:lnTo>
                <a:lnTo>
                  <a:pt x="27" y="30"/>
                </a:lnTo>
                <a:lnTo>
                  <a:pt x="16" y="30"/>
                </a:lnTo>
                <a:lnTo>
                  <a:pt x="16" y="50"/>
                </a:lnTo>
                <a:lnTo>
                  <a:pt x="12" y="50"/>
                </a:lnTo>
                <a:lnTo>
                  <a:pt x="12"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269">
            <a:extLst>
              <a:ext uri="{FF2B5EF4-FFF2-40B4-BE49-F238E27FC236}">
                <a16:creationId xmlns:a16="http://schemas.microsoft.com/office/drawing/2014/main" id="{E502DE98-3633-6014-54F2-87FD02DB2424}"/>
              </a:ext>
            </a:extLst>
          </p:cNvPr>
          <p:cNvSpPr>
            <a:spLocks/>
          </p:cNvSpPr>
          <p:nvPr/>
        </p:nvSpPr>
        <p:spPr bwMode="auto">
          <a:xfrm>
            <a:off x="5476112" y="3479053"/>
            <a:ext cx="40734" cy="79375"/>
          </a:xfrm>
          <a:custGeom>
            <a:avLst/>
            <a:gdLst>
              <a:gd name="T0" fmla="*/ 0 w 29"/>
              <a:gd name="T1" fmla="*/ 30 h 50"/>
              <a:gd name="T2" fmla="*/ 0 w 29"/>
              <a:gd name="T3" fmla="*/ 21 h 50"/>
              <a:gd name="T4" fmla="*/ 11 w 29"/>
              <a:gd name="T5" fmla="*/ 21 h 50"/>
              <a:gd name="T6" fmla="*/ 11 w 29"/>
              <a:gd name="T7" fmla="*/ 0 h 50"/>
              <a:gd name="T8" fmla="*/ 15 w 29"/>
              <a:gd name="T9" fmla="*/ 0 h 50"/>
              <a:gd name="T10" fmla="*/ 15 w 29"/>
              <a:gd name="T11" fmla="*/ 21 h 50"/>
              <a:gd name="T12" fmla="*/ 29 w 29"/>
              <a:gd name="T13" fmla="*/ 21 h 50"/>
              <a:gd name="T14" fmla="*/ 29 w 29"/>
              <a:gd name="T15" fmla="*/ 30 h 50"/>
              <a:gd name="T16" fmla="*/ 15 w 29"/>
              <a:gd name="T17" fmla="*/ 30 h 50"/>
              <a:gd name="T18" fmla="*/ 15 w 29"/>
              <a:gd name="T19" fmla="*/ 50 h 50"/>
              <a:gd name="T20" fmla="*/ 11 w 29"/>
              <a:gd name="T21" fmla="*/ 50 h 50"/>
              <a:gd name="T22" fmla="*/ 11 w 29"/>
              <a:gd name="T23" fmla="*/ 30 h 50"/>
              <a:gd name="T24" fmla="*/ 0 w 29"/>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50">
                <a:moveTo>
                  <a:pt x="0" y="30"/>
                </a:moveTo>
                <a:lnTo>
                  <a:pt x="0" y="21"/>
                </a:lnTo>
                <a:lnTo>
                  <a:pt x="11" y="21"/>
                </a:lnTo>
                <a:lnTo>
                  <a:pt x="11" y="0"/>
                </a:lnTo>
                <a:lnTo>
                  <a:pt x="15" y="0"/>
                </a:lnTo>
                <a:lnTo>
                  <a:pt x="15" y="21"/>
                </a:lnTo>
                <a:lnTo>
                  <a:pt x="29" y="21"/>
                </a:lnTo>
                <a:lnTo>
                  <a:pt x="29" y="30"/>
                </a:lnTo>
                <a:lnTo>
                  <a:pt x="15" y="30"/>
                </a:lnTo>
                <a:lnTo>
                  <a:pt x="15" y="50"/>
                </a:lnTo>
                <a:lnTo>
                  <a:pt x="11" y="50"/>
                </a:lnTo>
                <a:lnTo>
                  <a:pt x="11"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270">
            <a:extLst>
              <a:ext uri="{FF2B5EF4-FFF2-40B4-BE49-F238E27FC236}">
                <a16:creationId xmlns:a16="http://schemas.microsoft.com/office/drawing/2014/main" id="{5142405A-B318-AD55-5AD1-B0C741585C1A}"/>
              </a:ext>
            </a:extLst>
          </p:cNvPr>
          <p:cNvSpPr>
            <a:spLocks/>
          </p:cNvSpPr>
          <p:nvPr/>
        </p:nvSpPr>
        <p:spPr bwMode="auto">
          <a:xfrm>
            <a:off x="5558983" y="3479053"/>
            <a:ext cx="40734" cy="79375"/>
          </a:xfrm>
          <a:custGeom>
            <a:avLst/>
            <a:gdLst>
              <a:gd name="T0" fmla="*/ 0 w 29"/>
              <a:gd name="T1" fmla="*/ 30 h 50"/>
              <a:gd name="T2" fmla="*/ 0 w 29"/>
              <a:gd name="T3" fmla="*/ 21 h 50"/>
              <a:gd name="T4" fmla="*/ 11 w 29"/>
              <a:gd name="T5" fmla="*/ 21 h 50"/>
              <a:gd name="T6" fmla="*/ 11 w 29"/>
              <a:gd name="T7" fmla="*/ 0 h 50"/>
              <a:gd name="T8" fmla="*/ 16 w 29"/>
              <a:gd name="T9" fmla="*/ 0 h 50"/>
              <a:gd name="T10" fmla="*/ 16 w 29"/>
              <a:gd name="T11" fmla="*/ 21 h 50"/>
              <a:gd name="T12" fmla="*/ 29 w 29"/>
              <a:gd name="T13" fmla="*/ 21 h 50"/>
              <a:gd name="T14" fmla="*/ 29 w 29"/>
              <a:gd name="T15" fmla="*/ 30 h 50"/>
              <a:gd name="T16" fmla="*/ 16 w 29"/>
              <a:gd name="T17" fmla="*/ 30 h 50"/>
              <a:gd name="T18" fmla="*/ 16 w 29"/>
              <a:gd name="T19" fmla="*/ 50 h 50"/>
              <a:gd name="T20" fmla="*/ 11 w 29"/>
              <a:gd name="T21" fmla="*/ 50 h 50"/>
              <a:gd name="T22" fmla="*/ 11 w 29"/>
              <a:gd name="T23" fmla="*/ 30 h 50"/>
              <a:gd name="T24" fmla="*/ 0 w 29"/>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50">
                <a:moveTo>
                  <a:pt x="0" y="30"/>
                </a:moveTo>
                <a:lnTo>
                  <a:pt x="0" y="21"/>
                </a:lnTo>
                <a:lnTo>
                  <a:pt x="11" y="21"/>
                </a:lnTo>
                <a:lnTo>
                  <a:pt x="11" y="0"/>
                </a:lnTo>
                <a:lnTo>
                  <a:pt x="16" y="0"/>
                </a:lnTo>
                <a:lnTo>
                  <a:pt x="16" y="21"/>
                </a:lnTo>
                <a:lnTo>
                  <a:pt x="29" y="21"/>
                </a:lnTo>
                <a:lnTo>
                  <a:pt x="29" y="30"/>
                </a:lnTo>
                <a:lnTo>
                  <a:pt x="16" y="30"/>
                </a:lnTo>
                <a:lnTo>
                  <a:pt x="16" y="50"/>
                </a:lnTo>
                <a:lnTo>
                  <a:pt x="11" y="50"/>
                </a:lnTo>
                <a:lnTo>
                  <a:pt x="11"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271">
            <a:extLst>
              <a:ext uri="{FF2B5EF4-FFF2-40B4-BE49-F238E27FC236}">
                <a16:creationId xmlns:a16="http://schemas.microsoft.com/office/drawing/2014/main" id="{360E613B-0789-100D-C412-F901F47EA9A1}"/>
              </a:ext>
            </a:extLst>
          </p:cNvPr>
          <p:cNvSpPr>
            <a:spLocks/>
          </p:cNvSpPr>
          <p:nvPr/>
        </p:nvSpPr>
        <p:spPr bwMode="auto">
          <a:xfrm>
            <a:off x="5706469" y="3479053"/>
            <a:ext cx="40734" cy="79375"/>
          </a:xfrm>
          <a:custGeom>
            <a:avLst/>
            <a:gdLst>
              <a:gd name="T0" fmla="*/ 0 w 29"/>
              <a:gd name="T1" fmla="*/ 30 h 50"/>
              <a:gd name="T2" fmla="*/ 0 w 29"/>
              <a:gd name="T3" fmla="*/ 21 h 50"/>
              <a:gd name="T4" fmla="*/ 11 w 29"/>
              <a:gd name="T5" fmla="*/ 21 h 50"/>
              <a:gd name="T6" fmla="*/ 11 w 29"/>
              <a:gd name="T7" fmla="*/ 0 h 50"/>
              <a:gd name="T8" fmla="*/ 16 w 29"/>
              <a:gd name="T9" fmla="*/ 0 h 50"/>
              <a:gd name="T10" fmla="*/ 16 w 29"/>
              <a:gd name="T11" fmla="*/ 21 h 50"/>
              <a:gd name="T12" fmla="*/ 29 w 29"/>
              <a:gd name="T13" fmla="*/ 21 h 50"/>
              <a:gd name="T14" fmla="*/ 29 w 29"/>
              <a:gd name="T15" fmla="*/ 30 h 50"/>
              <a:gd name="T16" fmla="*/ 16 w 29"/>
              <a:gd name="T17" fmla="*/ 30 h 50"/>
              <a:gd name="T18" fmla="*/ 16 w 29"/>
              <a:gd name="T19" fmla="*/ 50 h 50"/>
              <a:gd name="T20" fmla="*/ 11 w 29"/>
              <a:gd name="T21" fmla="*/ 50 h 50"/>
              <a:gd name="T22" fmla="*/ 11 w 29"/>
              <a:gd name="T23" fmla="*/ 30 h 50"/>
              <a:gd name="T24" fmla="*/ 0 w 29"/>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50">
                <a:moveTo>
                  <a:pt x="0" y="30"/>
                </a:moveTo>
                <a:lnTo>
                  <a:pt x="0" y="21"/>
                </a:lnTo>
                <a:lnTo>
                  <a:pt x="11" y="21"/>
                </a:lnTo>
                <a:lnTo>
                  <a:pt x="11" y="0"/>
                </a:lnTo>
                <a:lnTo>
                  <a:pt x="16" y="0"/>
                </a:lnTo>
                <a:lnTo>
                  <a:pt x="16" y="21"/>
                </a:lnTo>
                <a:lnTo>
                  <a:pt x="29" y="21"/>
                </a:lnTo>
                <a:lnTo>
                  <a:pt x="29" y="30"/>
                </a:lnTo>
                <a:lnTo>
                  <a:pt x="16" y="30"/>
                </a:lnTo>
                <a:lnTo>
                  <a:pt x="16" y="50"/>
                </a:lnTo>
                <a:lnTo>
                  <a:pt x="11" y="50"/>
                </a:lnTo>
                <a:lnTo>
                  <a:pt x="11"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272">
            <a:extLst>
              <a:ext uri="{FF2B5EF4-FFF2-40B4-BE49-F238E27FC236}">
                <a16:creationId xmlns:a16="http://schemas.microsoft.com/office/drawing/2014/main" id="{10893C37-9A1F-8A6C-AA50-69823EF657A7}"/>
              </a:ext>
            </a:extLst>
          </p:cNvPr>
          <p:cNvSpPr>
            <a:spLocks/>
          </p:cNvSpPr>
          <p:nvPr/>
        </p:nvSpPr>
        <p:spPr bwMode="auto">
          <a:xfrm>
            <a:off x="5801982" y="3479053"/>
            <a:ext cx="37925" cy="79375"/>
          </a:xfrm>
          <a:custGeom>
            <a:avLst/>
            <a:gdLst>
              <a:gd name="T0" fmla="*/ 0 w 27"/>
              <a:gd name="T1" fmla="*/ 30 h 50"/>
              <a:gd name="T2" fmla="*/ 0 w 27"/>
              <a:gd name="T3" fmla="*/ 21 h 50"/>
              <a:gd name="T4" fmla="*/ 12 w 27"/>
              <a:gd name="T5" fmla="*/ 21 h 50"/>
              <a:gd name="T6" fmla="*/ 12 w 27"/>
              <a:gd name="T7" fmla="*/ 0 h 50"/>
              <a:gd name="T8" fmla="*/ 16 w 27"/>
              <a:gd name="T9" fmla="*/ 0 h 50"/>
              <a:gd name="T10" fmla="*/ 16 w 27"/>
              <a:gd name="T11" fmla="*/ 21 h 50"/>
              <a:gd name="T12" fmla="*/ 27 w 27"/>
              <a:gd name="T13" fmla="*/ 21 h 50"/>
              <a:gd name="T14" fmla="*/ 27 w 27"/>
              <a:gd name="T15" fmla="*/ 30 h 50"/>
              <a:gd name="T16" fmla="*/ 16 w 27"/>
              <a:gd name="T17" fmla="*/ 30 h 50"/>
              <a:gd name="T18" fmla="*/ 16 w 27"/>
              <a:gd name="T19" fmla="*/ 50 h 50"/>
              <a:gd name="T20" fmla="*/ 12 w 27"/>
              <a:gd name="T21" fmla="*/ 50 h 50"/>
              <a:gd name="T22" fmla="*/ 12 w 27"/>
              <a:gd name="T23" fmla="*/ 30 h 50"/>
              <a:gd name="T24" fmla="*/ 0 w 27"/>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50">
                <a:moveTo>
                  <a:pt x="0" y="30"/>
                </a:moveTo>
                <a:lnTo>
                  <a:pt x="0" y="21"/>
                </a:lnTo>
                <a:lnTo>
                  <a:pt x="12" y="21"/>
                </a:lnTo>
                <a:lnTo>
                  <a:pt x="12" y="0"/>
                </a:lnTo>
                <a:lnTo>
                  <a:pt x="16" y="0"/>
                </a:lnTo>
                <a:lnTo>
                  <a:pt x="16" y="21"/>
                </a:lnTo>
                <a:lnTo>
                  <a:pt x="27" y="21"/>
                </a:lnTo>
                <a:lnTo>
                  <a:pt x="27" y="30"/>
                </a:lnTo>
                <a:lnTo>
                  <a:pt x="16" y="30"/>
                </a:lnTo>
                <a:lnTo>
                  <a:pt x="16" y="50"/>
                </a:lnTo>
                <a:lnTo>
                  <a:pt x="12" y="50"/>
                </a:lnTo>
                <a:lnTo>
                  <a:pt x="12"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273">
            <a:extLst>
              <a:ext uri="{FF2B5EF4-FFF2-40B4-BE49-F238E27FC236}">
                <a16:creationId xmlns:a16="http://schemas.microsoft.com/office/drawing/2014/main" id="{9983DEB8-5849-00C9-09B5-D072B43F2A97}"/>
              </a:ext>
            </a:extLst>
          </p:cNvPr>
          <p:cNvSpPr>
            <a:spLocks/>
          </p:cNvSpPr>
          <p:nvPr/>
        </p:nvSpPr>
        <p:spPr bwMode="auto">
          <a:xfrm>
            <a:off x="5834288" y="3479053"/>
            <a:ext cx="42138" cy="79375"/>
          </a:xfrm>
          <a:custGeom>
            <a:avLst/>
            <a:gdLst>
              <a:gd name="T0" fmla="*/ 0 w 30"/>
              <a:gd name="T1" fmla="*/ 30 h 50"/>
              <a:gd name="T2" fmla="*/ 0 w 30"/>
              <a:gd name="T3" fmla="*/ 21 h 50"/>
              <a:gd name="T4" fmla="*/ 11 w 30"/>
              <a:gd name="T5" fmla="*/ 21 h 50"/>
              <a:gd name="T6" fmla="*/ 11 w 30"/>
              <a:gd name="T7" fmla="*/ 0 h 50"/>
              <a:gd name="T8" fmla="*/ 16 w 30"/>
              <a:gd name="T9" fmla="*/ 0 h 50"/>
              <a:gd name="T10" fmla="*/ 16 w 30"/>
              <a:gd name="T11" fmla="*/ 21 h 50"/>
              <a:gd name="T12" fmla="*/ 30 w 30"/>
              <a:gd name="T13" fmla="*/ 21 h 50"/>
              <a:gd name="T14" fmla="*/ 30 w 30"/>
              <a:gd name="T15" fmla="*/ 30 h 50"/>
              <a:gd name="T16" fmla="*/ 16 w 30"/>
              <a:gd name="T17" fmla="*/ 30 h 50"/>
              <a:gd name="T18" fmla="*/ 16 w 30"/>
              <a:gd name="T19" fmla="*/ 50 h 50"/>
              <a:gd name="T20" fmla="*/ 11 w 30"/>
              <a:gd name="T21" fmla="*/ 50 h 50"/>
              <a:gd name="T22" fmla="*/ 11 w 30"/>
              <a:gd name="T23" fmla="*/ 30 h 50"/>
              <a:gd name="T24" fmla="*/ 0 w 30"/>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50">
                <a:moveTo>
                  <a:pt x="0" y="30"/>
                </a:moveTo>
                <a:lnTo>
                  <a:pt x="0" y="21"/>
                </a:lnTo>
                <a:lnTo>
                  <a:pt x="11" y="21"/>
                </a:lnTo>
                <a:lnTo>
                  <a:pt x="11" y="0"/>
                </a:lnTo>
                <a:lnTo>
                  <a:pt x="16" y="0"/>
                </a:lnTo>
                <a:lnTo>
                  <a:pt x="16" y="21"/>
                </a:lnTo>
                <a:lnTo>
                  <a:pt x="30" y="21"/>
                </a:lnTo>
                <a:lnTo>
                  <a:pt x="30" y="30"/>
                </a:lnTo>
                <a:lnTo>
                  <a:pt x="16" y="30"/>
                </a:lnTo>
                <a:lnTo>
                  <a:pt x="16" y="50"/>
                </a:lnTo>
                <a:lnTo>
                  <a:pt x="11" y="50"/>
                </a:lnTo>
                <a:lnTo>
                  <a:pt x="11" y="30"/>
                </a:lnTo>
                <a:lnTo>
                  <a:pt x="0" y="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274">
            <a:extLst>
              <a:ext uri="{FF2B5EF4-FFF2-40B4-BE49-F238E27FC236}">
                <a16:creationId xmlns:a16="http://schemas.microsoft.com/office/drawing/2014/main" id="{A32E8514-5640-B3B9-9CA3-6CDD9F14787B}"/>
              </a:ext>
            </a:extLst>
          </p:cNvPr>
          <p:cNvSpPr>
            <a:spLocks/>
          </p:cNvSpPr>
          <p:nvPr/>
        </p:nvSpPr>
        <p:spPr bwMode="auto">
          <a:xfrm>
            <a:off x="1656968" y="2055066"/>
            <a:ext cx="42138" cy="76200"/>
          </a:xfrm>
          <a:custGeom>
            <a:avLst/>
            <a:gdLst>
              <a:gd name="T0" fmla="*/ 0 w 30"/>
              <a:gd name="T1" fmla="*/ 28 h 48"/>
              <a:gd name="T2" fmla="*/ 0 w 30"/>
              <a:gd name="T3" fmla="*/ 21 h 48"/>
              <a:gd name="T4" fmla="*/ 14 w 30"/>
              <a:gd name="T5" fmla="*/ 21 h 48"/>
              <a:gd name="T6" fmla="*/ 14 w 30"/>
              <a:gd name="T7" fmla="*/ 0 h 48"/>
              <a:gd name="T8" fmla="*/ 19 w 30"/>
              <a:gd name="T9" fmla="*/ 0 h 48"/>
              <a:gd name="T10" fmla="*/ 19 w 30"/>
              <a:gd name="T11" fmla="*/ 21 h 48"/>
              <a:gd name="T12" fmla="*/ 30 w 30"/>
              <a:gd name="T13" fmla="*/ 21 h 48"/>
              <a:gd name="T14" fmla="*/ 30 w 30"/>
              <a:gd name="T15" fmla="*/ 28 h 48"/>
              <a:gd name="T16" fmla="*/ 19 w 30"/>
              <a:gd name="T17" fmla="*/ 28 h 48"/>
              <a:gd name="T18" fmla="*/ 19 w 30"/>
              <a:gd name="T19" fmla="*/ 48 h 48"/>
              <a:gd name="T20" fmla="*/ 14 w 30"/>
              <a:gd name="T21" fmla="*/ 48 h 48"/>
              <a:gd name="T22" fmla="*/ 14 w 30"/>
              <a:gd name="T23" fmla="*/ 28 h 48"/>
              <a:gd name="T24" fmla="*/ 0 w 30"/>
              <a:gd name="T25" fmla="*/ 2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48">
                <a:moveTo>
                  <a:pt x="0" y="28"/>
                </a:moveTo>
                <a:lnTo>
                  <a:pt x="0" y="21"/>
                </a:lnTo>
                <a:lnTo>
                  <a:pt x="14" y="21"/>
                </a:lnTo>
                <a:lnTo>
                  <a:pt x="14" y="0"/>
                </a:lnTo>
                <a:lnTo>
                  <a:pt x="19" y="0"/>
                </a:lnTo>
                <a:lnTo>
                  <a:pt x="19" y="21"/>
                </a:lnTo>
                <a:lnTo>
                  <a:pt x="30" y="21"/>
                </a:lnTo>
                <a:lnTo>
                  <a:pt x="30" y="28"/>
                </a:lnTo>
                <a:lnTo>
                  <a:pt x="19" y="28"/>
                </a:lnTo>
                <a:lnTo>
                  <a:pt x="19" y="48"/>
                </a:lnTo>
                <a:lnTo>
                  <a:pt x="14" y="48"/>
                </a:lnTo>
                <a:lnTo>
                  <a:pt x="14" y="28"/>
                </a:lnTo>
                <a:lnTo>
                  <a:pt x="0" y="28"/>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275">
            <a:extLst>
              <a:ext uri="{FF2B5EF4-FFF2-40B4-BE49-F238E27FC236}">
                <a16:creationId xmlns:a16="http://schemas.microsoft.com/office/drawing/2014/main" id="{D36859DF-D052-40E7-9D36-7DDF42621763}"/>
              </a:ext>
            </a:extLst>
          </p:cNvPr>
          <p:cNvSpPr>
            <a:spLocks/>
          </p:cNvSpPr>
          <p:nvPr/>
        </p:nvSpPr>
        <p:spPr bwMode="auto">
          <a:xfrm>
            <a:off x="3220303" y="4044203"/>
            <a:ext cx="42138" cy="79375"/>
          </a:xfrm>
          <a:custGeom>
            <a:avLst/>
            <a:gdLst>
              <a:gd name="T0" fmla="*/ 0 w 30"/>
              <a:gd name="T1" fmla="*/ 30 h 50"/>
              <a:gd name="T2" fmla="*/ 0 w 30"/>
              <a:gd name="T3" fmla="*/ 21 h 50"/>
              <a:gd name="T4" fmla="*/ 14 w 30"/>
              <a:gd name="T5" fmla="*/ 21 h 50"/>
              <a:gd name="T6" fmla="*/ 14 w 30"/>
              <a:gd name="T7" fmla="*/ 0 h 50"/>
              <a:gd name="T8" fmla="*/ 18 w 30"/>
              <a:gd name="T9" fmla="*/ 0 h 50"/>
              <a:gd name="T10" fmla="*/ 18 w 30"/>
              <a:gd name="T11" fmla="*/ 21 h 50"/>
              <a:gd name="T12" fmla="*/ 30 w 30"/>
              <a:gd name="T13" fmla="*/ 21 h 50"/>
              <a:gd name="T14" fmla="*/ 30 w 30"/>
              <a:gd name="T15" fmla="*/ 30 h 50"/>
              <a:gd name="T16" fmla="*/ 18 w 30"/>
              <a:gd name="T17" fmla="*/ 30 h 50"/>
              <a:gd name="T18" fmla="*/ 18 w 30"/>
              <a:gd name="T19" fmla="*/ 50 h 50"/>
              <a:gd name="T20" fmla="*/ 14 w 30"/>
              <a:gd name="T21" fmla="*/ 50 h 50"/>
              <a:gd name="T22" fmla="*/ 14 w 30"/>
              <a:gd name="T23" fmla="*/ 30 h 50"/>
              <a:gd name="T24" fmla="*/ 0 w 30"/>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50">
                <a:moveTo>
                  <a:pt x="0" y="30"/>
                </a:moveTo>
                <a:lnTo>
                  <a:pt x="0" y="21"/>
                </a:lnTo>
                <a:lnTo>
                  <a:pt x="14" y="21"/>
                </a:lnTo>
                <a:lnTo>
                  <a:pt x="14" y="0"/>
                </a:lnTo>
                <a:lnTo>
                  <a:pt x="18" y="0"/>
                </a:lnTo>
                <a:lnTo>
                  <a:pt x="18" y="21"/>
                </a:lnTo>
                <a:lnTo>
                  <a:pt x="30" y="21"/>
                </a:lnTo>
                <a:lnTo>
                  <a:pt x="30" y="30"/>
                </a:lnTo>
                <a:lnTo>
                  <a:pt x="18" y="30"/>
                </a:lnTo>
                <a:lnTo>
                  <a:pt x="18" y="50"/>
                </a:lnTo>
                <a:lnTo>
                  <a:pt x="14" y="50"/>
                </a:lnTo>
                <a:lnTo>
                  <a:pt x="14" y="30"/>
                </a:lnTo>
                <a:lnTo>
                  <a:pt x="0" y="3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276">
            <a:extLst>
              <a:ext uri="{FF2B5EF4-FFF2-40B4-BE49-F238E27FC236}">
                <a16:creationId xmlns:a16="http://schemas.microsoft.com/office/drawing/2014/main" id="{9139C920-1A9B-65B3-BEF0-ED8A6594833A}"/>
              </a:ext>
            </a:extLst>
          </p:cNvPr>
          <p:cNvSpPr>
            <a:spLocks/>
          </p:cNvSpPr>
          <p:nvPr/>
        </p:nvSpPr>
        <p:spPr bwMode="auto">
          <a:xfrm>
            <a:off x="3553196" y="4044203"/>
            <a:ext cx="39329" cy="79375"/>
          </a:xfrm>
          <a:custGeom>
            <a:avLst/>
            <a:gdLst>
              <a:gd name="T0" fmla="*/ 0 w 28"/>
              <a:gd name="T1" fmla="*/ 30 h 50"/>
              <a:gd name="T2" fmla="*/ 0 w 28"/>
              <a:gd name="T3" fmla="*/ 21 h 50"/>
              <a:gd name="T4" fmla="*/ 12 w 28"/>
              <a:gd name="T5" fmla="*/ 21 h 50"/>
              <a:gd name="T6" fmla="*/ 12 w 28"/>
              <a:gd name="T7" fmla="*/ 0 h 50"/>
              <a:gd name="T8" fmla="*/ 16 w 28"/>
              <a:gd name="T9" fmla="*/ 0 h 50"/>
              <a:gd name="T10" fmla="*/ 16 w 28"/>
              <a:gd name="T11" fmla="*/ 21 h 50"/>
              <a:gd name="T12" fmla="*/ 28 w 28"/>
              <a:gd name="T13" fmla="*/ 21 h 50"/>
              <a:gd name="T14" fmla="*/ 28 w 28"/>
              <a:gd name="T15" fmla="*/ 30 h 50"/>
              <a:gd name="T16" fmla="*/ 16 w 28"/>
              <a:gd name="T17" fmla="*/ 30 h 50"/>
              <a:gd name="T18" fmla="*/ 16 w 28"/>
              <a:gd name="T19" fmla="*/ 50 h 50"/>
              <a:gd name="T20" fmla="*/ 12 w 28"/>
              <a:gd name="T21" fmla="*/ 50 h 50"/>
              <a:gd name="T22" fmla="*/ 12 w 28"/>
              <a:gd name="T23" fmla="*/ 30 h 50"/>
              <a:gd name="T24" fmla="*/ 0 w 28"/>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50">
                <a:moveTo>
                  <a:pt x="0" y="30"/>
                </a:moveTo>
                <a:lnTo>
                  <a:pt x="0" y="21"/>
                </a:lnTo>
                <a:lnTo>
                  <a:pt x="12" y="21"/>
                </a:lnTo>
                <a:lnTo>
                  <a:pt x="12" y="0"/>
                </a:lnTo>
                <a:lnTo>
                  <a:pt x="16" y="0"/>
                </a:lnTo>
                <a:lnTo>
                  <a:pt x="16" y="21"/>
                </a:lnTo>
                <a:lnTo>
                  <a:pt x="28" y="21"/>
                </a:lnTo>
                <a:lnTo>
                  <a:pt x="28" y="30"/>
                </a:lnTo>
                <a:lnTo>
                  <a:pt x="16" y="30"/>
                </a:lnTo>
                <a:lnTo>
                  <a:pt x="16" y="50"/>
                </a:lnTo>
                <a:lnTo>
                  <a:pt x="12" y="50"/>
                </a:lnTo>
                <a:lnTo>
                  <a:pt x="12" y="30"/>
                </a:lnTo>
                <a:lnTo>
                  <a:pt x="0" y="3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277">
            <a:extLst>
              <a:ext uri="{FF2B5EF4-FFF2-40B4-BE49-F238E27FC236}">
                <a16:creationId xmlns:a16="http://schemas.microsoft.com/office/drawing/2014/main" id="{2D174297-6D3D-16BE-D9F5-F6A607CA971A}"/>
              </a:ext>
            </a:extLst>
          </p:cNvPr>
          <p:cNvSpPr>
            <a:spLocks/>
          </p:cNvSpPr>
          <p:nvPr/>
        </p:nvSpPr>
        <p:spPr bwMode="auto">
          <a:xfrm>
            <a:off x="4165607" y="4145803"/>
            <a:ext cx="37925" cy="76200"/>
          </a:xfrm>
          <a:custGeom>
            <a:avLst/>
            <a:gdLst>
              <a:gd name="T0" fmla="*/ 0 w 27"/>
              <a:gd name="T1" fmla="*/ 27 h 48"/>
              <a:gd name="T2" fmla="*/ 0 w 27"/>
              <a:gd name="T3" fmla="*/ 21 h 48"/>
              <a:gd name="T4" fmla="*/ 11 w 27"/>
              <a:gd name="T5" fmla="*/ 21 h 48"/>
              <a:gd name="T6" fmla="*/ 11 w 27"/>
              <a:gd name="T7" fmla="*/ 0 h 48"/>
              <a:gd name="T8" fmla="*/ 16 w 27"/>
              <a:gd name="T9" fmla="*/ 0 h 48"/>
              <a:gd name="T10" fmla="*/ 16 w 27"/>
              <a:gd name="T11" fmla="*/ 21 h 48"/>
              <a:gd name="T12" fmla="*/ 27 w 27"/>
              <a:gd name="T13" fmla="*/ 21 h 48"/>
              <a:gd name="T14" fmla="*/ 27 w 27"/>
              <a:gd name="T15" fmla="*/ 27 h 48"/>
              <a:gd name="T16" fmla="*/ 16 w 27"/>
              <a:gd name="T17" fmla="*/ 27 h 48"/>
              <a:gd name="T18" fmla="*/ 16 w 27"/>
              <a:gd name="T19" fmla="*/ 48 h 48"/>
              <a:gd name="T20" fmla="*/ 11 w 27"/>
              <a:gd name="T21" fmla="*/ 48 h 48"/>
              <a:gd name="T22" fmla="*/ 11 w 27"/>
              <a:gd name="T23" fmla="*/ 27 h 48"/>
              <a:gd name="T24" fmla="*/ 0 w 27"/>
              <a:gd name="T25"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8">
                <a:moveTo>
                  <a:pt x="0" y="27"/>
                </a:moveTo>
                <a:lnTo>
                  <a:pt x="0" y="21"/>
                </a:lnTo>
                <a:lnTo>
                  <a:pt x="11" y="21"/>
                </a:lnTo>
                <a:lnTo>
                  <a:pt x="11" y="0"/>
                </a:lnTo>
                <a:lnTo>
                  <a:pt x="16" y="0"/>
                </a:lnTo>
                <a:lnTo>
                  <a:pt x="16" y="21"/>
                </a:lnTo>
                <a:lnTo>
                  <a:pt x="27" y="21"/>
                </a:lnTo>
                <a:lnTo>
                  <a:pt x="27" y="27"/>
                </a:lnTo>
                <a:lnTo>
                  <a:pt x="16" y="27"/>
                </a:lnTo>
                <a:lnTo>
                  <a:pt x="16" y="48"/>
                </a:lnTo>
                <a:lnTo>
                  <a:pt x="11" y="48"/>
                </a:lnTo>
                <a:lnTo>
                  <a:pt x="11" y="27"/>
                </a:lnTo>
                <a:lnTo>
                  <a:pt x="0" y="2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278">
            <a:extLst>
              <a:ext uri="{FF2B5EF4-FFF2-40B4-BE49-F238E27FC236}">
                <a16:creationId xmlns:a16="http://schemas.microsoft.com/office/drawing/2014/main" id="{4CB9481F-84BC-FEBE-1193-5DC80DC0AD90}"/>
              </a:ext>
            </a:extLst>
          </p:cNvPr>
          <p:cNvSpPr>
            <a:spLocks/>
          </p:cNvSpPr>
          <p:nvPr/>
        </p:nvSpPr>
        <p:spPr bwMode="auto">
          <a:xfrm>
            <a:off x="4828584" y="4145803"/>
            <a:ext cx="37925" cy="76200"/>
          </a:xfrm>
          <a:custGeom>
            <a:avLst/>
            <a:gdLst>
              <a:gd name="T0" fmla="*/ 0 w 27"/>
              <a:gd name="T1" fmla="*/ 27 h 48"/>
              <a:gd name="T2" fmla="*/ 0 w 27"/>
              <a:gd name="T3" fmla="*/ 21 h 48"/>
              <a:gd name="T4" fmla="*/ 11 w 27"/>
              <a:gd name="T5" fmla="*/ 21 h 48"/>
              <a:gd name="T6" fmla="*/ 11 w 27"/>
              <a:gd name="T7" fmla="*/ 0 h 48"/>
              <a:gd name="T8" fmla="*/ 16 w 27"/>
              <a:gd name="T9" fmla="*/ 0 h 48"/>
              <a:gd name="T10" fmla="*/ 16 w 27"/>
              <a:gd name="T11" fmla="*/ 21 h 48"/>
              <a:gd name="T12" fmla="*/ 27 w 27"/>
              <a:gd name="T13" fmla="*/ 21 h 48"/>
              <a:gd name="T14" fmla="*/ 27 w 27"/>
              <a:gd name="T15" fmla="*/ 27 h 48"/>
              <a:gd name="T16" fmla="*/ 16 w 27"/>
              <a:gd name="T17" fmla="*/ 27 h 48"/>
              <a:gd name="T18" fmla="*/ 16 w 27"/>
              <a:gd name="T19" fmla="*/ 48 h 48"/>
              <a:gd name="T20" fmla="*/ 11 w 27"/>
              <a:gd name="T21" fmla="*/ 48 h 48"/>
              <a:gd name="T22" fmla="*/ 11 w 27"/>
              <a:gd name="T23" fmla="*/ 27 h 48"/>
              <a:gd name="T24" fmla="*/ 0 w 27"/>
              <a:gd name="T25"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8">
                <a:moveTo>
                  <a:pt x="0" y="27"/>
                </a:moveTo>
                <a:lnTo>
                  <a:pt x="0" y="21"/>
                </a:lnTo>
                <a:lnTo>
                  <a:pt x="11" y="21"/>
                </a:lnTo>
                <a:lnTo>
                  <a:pt x="11" y="0"/>
                </a:lnTo>
                <a:lnTo>
                  <a:pt x="16" y="0"/>
                </a:lnTo>
                <a:lnTo>
                  <a:pt x="16" y="21"/>
                </a:lnTo>
                <a:lnTo>
                  <a:pt x="27" y="21"/>
                </a:lnTo>
                <a:lnTo>
                  <a:pt x="27" y="27"/>
                </a:lnTo>
                <a:lnTo>
                  <a:pt x="16" y="27"/>
                </a:lnTo>
                <a:lnTo>
                  <a:pt x="16" y="48"/>
                </a:lnTo>
                <a:lnTo>
                  <a:pt x="11" y="48"/>
                </a:lnTo>
                <a:lnTo>
                  <a:pt x="11" y="27"/>
                </a:lnTo>
                <a:lnTo>
                  <a:pt x="0" y="2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279">
            <a:extLst>
              <a:ext uri="{FF2B5EF4-FFF2-40B4-BE49-F238E27FC236}">
                <a16:creationId xmlns:a16="http://schemas.microsoft.com/office/drawing/2014/main" id="{DFD6B925-4AF5-BAD8-A16D-58BF5D0E0170}"/>
              </a:ext>
            </a:extLst>
          </p:cNvPr>
          <p:cNvSpPr>
            <a:spLocks/>
          </p:cNvSpPr>
          <p:nvPr/>
        </p:nvSpPr>
        <p:spPr bwMode="auto">
          <a:xfrm>
            <a:off x="4879151" y="4145803"/>
            <a:ext cx="39329" cy="76200"/>
          </a:xfrm>
          <a:custGeom>
            <a:avLst/>
            <a:gdLst>
              <a:gd name="T0" fmla="*/ 0 w 28"/>
              <a:gd name="T1" fmla="*/ 27 h 48"/>
              <a:gd name="T2" fmla="*/ 0 w 28"/>
              <a:gd name="T3" fmla="*/ 21 h 48"/>
              <a:gd name="T4" fmla="*/ 12 w 28"/>
              <a:gd name="T5" fmla="*/ 21 h 48"/>
              <a:gd name="T6" fmla="*/ 12 w 28"/>
              <a:gd name="T7" fmla="*/ 0 h 48"/>
              <a:gd name="T8" fmla="*/ 16 w 28"/>
              <a:gd name="T9" fmla="*/ 0 h 48"/>
              <a:gd name="T10" fmla="*/ 16 w 28"/>
              <a:gd name="T11" fmla="*/ 21 h 48"/>
              <a:gd name="T12" fmla="*/ 28 w 28"/>
              <a:gd name="T13" fmla="*/ 21 h 48"/>
              <a:gd name="T14" fmla="*/ 28 w 28"/>
              <a:gd name="T15" fmla="*/ 27 h 48"/>
              <a:gd name="T16" fmla="*/ 16 w 28"/>
              <a:gd name="T17" fmla="*/ 27 h 48"/>
              <a:gd name="T18" fmla="*/ 16 w 28"/>
              <a:gd name="T19" fmla="*/ 48 h 48"/>
              <a:gd name="T20" fmla="*/ 12 w 28"/>
              <a:gd name="T21" fmla="*/ 48 h 48"/>
              <a:gd name="T22" fmla="*/ 12 w 28"/>
              <a:gd name="T23" fmla="*/ 27 h 48"/>
              <a:gd name="T24" fmla="*/ 0 w 28"/>
              <a:gd name="T25"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48">
                <a:moveTo>
                  <a:pt x="0" y="27"/>
                </a:moveTo>
                <a:lnTo>
                  <a:pt x="0" y="21"/>
                </a:lnTo>
                <a:lnTo>
                  <a:pt x="12" y="21"/>
                </a:lnTo>
                <a:lnTo>
                  <a:pt x="12" y="0"/>
                </a:lnTo>
                <a:lnTo>
                  <a:pt x="16" y="0"/>
                </a:lnTo>
                <a:lnTo>
                  <a:pt x="16" y="21"/>
                </a:lnTo>
                <a:lnTo>
                  <a:pt x="28" y="21"/>
                </a:lnTo>
                <a:lnTo>
                  <a:pt x="28" y="27"/>
                </a:lnTo>
                <a:lnTo>
                  <a:pt x="16" y="27"/>
                </a:lnTo>
                <a:lnTo>
                  <a:pt x="16" y="48"/>
                </a:lnTo>
                <a:lnTo>
                  <a:pt x="12" y="48"/>
                </a:lnTo>
                <a:lnTo>
                  <a:pt x="12" y="27"/>
                </a:lnTo>
                <a:lnTo>
                  <a:pt x="0" y="2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280">
            <a:extLst>
              <a:ext uri="{FF2B5EF4-FFF2-40B4-BE49-F238E27FC236}">
                <a16:creationId xmlns:a16="http://schemas.microsoft.com/office/drawing/2014/main" id="{295B0B40-BA39-02BC-3F65-7762ADEB281D}"/>
              </a:ext>
            </a:extLst>
          </p:cNvPr>
          <p:cNvSpPr>
            <a:spLocks/>
          </p:cNvSpPr>
          <p:nvPr/>
        </p:nvSpPr>
        <p:spPr bwMode="auto">
          <a:xfrm>
            <a:off x="5359529" y="4145803"/>
            <a:ext cx="39329" cy="76200"/>
          </a:xfrm>
          <a:custGeom>
            <a:avLst/>
            <a:gdLst>
              <a:gd name="T0" fmla="*/ 0 w 28"/>
              <a:gd name="T1" fmla="*/ 27 h 48"/>
              <a:gd name="T2" fmla="*/ 0 w 28"/>
              <a:gd name="T3" fmla="*/ 21 h 48"/>
              <a:gd name="T4" fmla="*/ 12 w 28"/>
              <a:gd name="T5" fmla="*/ 21 h 48"/>
              <a:gd name="T6" fmla="*/ 12 w 28"/>
              <a:gd name="T7" fmla="*/ 0 h 48"/>
              <a:gd name="T8" fmla="*/ 16 w 28"/>
              <a:gd name="T9" fmla="*/ 0 h 48"/>
              <a:gd name="T10" fmla="*/ 16 w 28"/>
              <a:gd name="T11" fmla="*/ 21 h 48"/>
              <a:gd name="T12" fmla="*/ 28 w 28"/>
              <a:gd name="T13" fmla="*/ 21 h 48"/>
              <a:gd name="T14" fmla="*/ 28 w 28"/>
              <a:gd name="T15" fmla="*/ 27 h 48"/>
              <a:gd name="T16" fmla="*/ 16 w 28"/>
              <a:gd name="T17" fmla="*/ 27 h 48"/>
              <a:gd name="T18" fmla="*/ 16 w 28"/>
              <a:gd name="T19" fmla="*/ 48 h 48"/>
              <a:gd name="T20" fmla="*/ 12 w 28"/>
              <a:gd name="T21" fmla="*/ 48 h 48"/>
              <a:gd name="T22" fmla="*/ 12 w 28"/>
              <a:gd name="T23" fmla="*/ 27 h 48"/>
              <a:gd name="T24" fmla="*/ 0 w 28"/>
              <a:gd name="T25"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48">
                <a:moveTo>
                  <a:pt x="0" y="27"/>
                </a:moveTo>
                <a:lnTo>
                  <a:pt x="0" y="21"/>
                </a:lnTo>
                <a:lnTo>
                  <a:pt x="12" y="21"/>
                </a:lnTo>
                <a:lnTo>
                  <a:pt x="12" y="0"/>
                </a:lnTo>
                <a:lnTo>
                  <a:pt x="16" y="0"/>
                </a:lnTo>
                <a:lnTo>
                  <a:pt x="16" y="21"/>
                </a:lnTo>
                <a:lnTo>
                  <a:pt x="28" y="21"/>
                </a:lnTo>
                <a:lnTo>
                  <a:pt x="28" y="27"/>
                </a:lnTo>
                <a:lnTo>
                  <a:pt x="16" y="27"/>
                </a:lnTo>
                <a:lnTo>
                  <a:pt x="16" y="48"/>
                </a:lnTo>
                <a:lnTo>
                  <a:pt x="12" y="48"/>
                </a:lnTo>
                <a:lnTo>
                  <a:pt x="12" y="27"/>
                </a:lnTo>
                <a:lnTo>
                  <a:pt x="0" y="2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281">
            <a:extLst>
              <a:ext uri="{FF2B5EF4-FFF2-40B4-BE49-F238E27FC236}">
                <a16:creationId xmlns:a16="http://schemas.microsoft.com/office/drawing/2014/main" id="{1EC95EB4-29BE-49B6-AD9A-D8AC6E1AD303}"/>
              </a:ext>
            </a:extLst>
          </p:cNvPr>
          <p:cNvSpPr>
            <a:spLocks/>
          </p:cNvSpPr>
          <p:nvPr/>
        </p:nvSpPr>
        <p:spPr bwMode="auto">
          <a:xfrm>
            <a:off x="5639047" y="4145803"/>
            <a:ext cx="37925" cy="76200"/>
          </a:xfrm>
          <a:custGeom>
            <a:avLst/>
            <a:gdLst>
              <a:gd name="T0" fmla="*/ 0 w 27"/>
              <a:gd name="T1" fmla="*/ 27 h 48"/>
              <a:gd name="T2" fmla="*/ 0 w 27"/>
              <a:gd name="T3" fmla="*/ 21 h 48"/>
              <a:gd name="T4" fmla="*/ 11 w 27"/>
              <a:gd name="T5" fmla="*/ 21 h 48"/>
              <a:gd name="T6" fmla="*/ 11 w 27"/>
              <a:gd name="T7" fmla="*/ 0 h 48"/>
              <a:gd name="T8" fmla="*/ 16 w 27"/>
              <a:gd name="T9" fmla="*/ 0 h 48"/>
              <a:gd name="T10" fmla="*/ 16 w 27"/>
              <a:gd name="T11" fmla="*/ 21 h 48"/>
              <a:gd name="T12" fmla="*/ 27 w 27"/>
              <a:gd name="T13" fmla="*/ 21 h 48"/>
              <a:gd name="T14" fmla="*/ 27 w 27"/>
              <a:gd name="T15" fmla="*/ 27 h 48"/>
              <a:gd name="T16" fmla="*/ 16 w 27"/>
              <a:gd name="T17" fmla="*/ 27 h 48"/>
              <a:gd name="T18" fmla="*/ 16 w 27"/>
              <a:gd name="T19" fmla="*/ 48 h 48"/>
              <a:gd name="T20" fmla="*/ 11 w 27"/>
              <a:gd name="T21" fmla="*/ 48 h 48"/>
              <a:gd name="T22" fmla="*/ 11 w 27"/>
              <a:gd name="T23" fmla="*/ 27 h 48"/>
              <a:gd name="T24" fmla="*/ 0 w 27"/>
              <a:gd name="T25"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8">
                <a:moveTo>
                  <a:pt x="0" y="27"/>
                </a:moveTo>
                <a:lnTo>
                  <a:pt x="0" y="21"/>
                </a:lnTo>
                <a:lnTo>
                  <a:pt x="11" y="21"/>
                </a:lnTo>
                <a:lnTo>
                  <a:pt x="11" y="0"/>
                </a:lnTo>
                <a:lnTo>
                  <a:pt x="16" y="0"/>
                </a:lnTo>
                <a:lnTo>
                  <a:pt x="16" y="21"/>
                </a:lnTo>
                <a:lnTo>
                  <a:pt x="27" y="21"/>
                </a:lnTo>
                <a:lnTo>
                  <a:pt x="27" y="27"/>
                </a:lnTo>
                <a:lnTo>
                  <a:pt x="16" y="27"/>
                </a:lnTo>
                <a:lnTo>
                  <a:pt x="16" y="48"/>
                </a:lnTo>
                <a:lnTo>
                  <a:pt x="11" y="48"/>
                </a:lnTo>
                <a:lnTo>
                  <a:pt x="11" y="27"/>
                </a:lnTo>
                <a:lnTo>
                  <a:pt x="0" y="2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Line 282">
            <a:extLst>
              <a:ext uri="{FF2B5EF4-FFF2-40B4-BE49-F238E27FC236}">
                <a16:creationId xmlns:a16="http://schemas.microsoft.com/office/drawing/2014/main" id="{6E933A08-429D-1C8C-E7D3-33F863FFB2E1}"/>
              </a:ext>
            </a:extLst>
          </p:cNvPr>
          <p:cNvSpPr>
            <a:spLocks noChangeShapeType="1"/>
          </p:cNvSpPr>
          <p:nvPr/>
        </p:nvSpPr>
        <p:spPr bwMode="auto">
          <a:xfrm flipV="1">
            <a:off x="4821562" y="3486991"/>
            <a:ext cx="0" cy="1535112"/>
          </a:xfrm>
          <a:prstGeom prst="line">
            <a:avLst/>
          </a:prstGeom>
          <a:ln w="15875">
            <a:solidFill>
              <a:schemeClr val="tx1">
                <a:lumMod val="50000"/>
                <a:lumOff val="50000"/>
              </a:schemeClr>
            </a:solidFill>
            <a:prstDash val="sys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Line 283">
            <a:extLst>
              <a:ext uri="{FF2B5EF4-FFF2-40B4-BE49-F238E27FC236}">
                <a16:creationId xmlns:a16="http://schemas.microsoft.com/office/drawing/2014/main" id="{607FB802-1543-BE76-7B27-174993D967BF}"/>
              </a:ext>
            </a:extLst>
          </p:cNvPr>
          <p:cNvSpPr>
            <a:spLocks noChangeShapeType="1"/>
          </p:cNvSpPr>
          <p:nvPr/>
        </p:nvSpPr>
        <p:spPr bwMode="auto">
          <a:xfrm flipV="1">
            <a:off x="2266570" y="3486991"/>
            <a:ext cx="0" cy="1535112"/>
          </a:xfrm>
          <a:prstGeom prst="line">
            <a:avLst/>
          </a:prstGeom>
          <a:ln w="15875">
            <a:solidFill>
              <a:schemeClr val="tx1">
                <a:lumMod val="50000"/>
                <a:lumOff val="50000"/>
              </a:schemeClr>
            </a:solidFill>
            <a:prstDash val="sys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object 135">
            <a:extLst>
              <a:ext uri="{FF2B5EF4-FFF2-40B4-BE49-F238E27FC236}">
                <a16:creationId xmlns:a16="http://schemas.microsoft.com/office/drawing/2014/main" id="{517EE5A4-B757-0AB1-4F35-58DFD4BC52DF}"/>
              </a:ext>
            </a:extLst>
          </p:cNvPr>
          <p:cNvSpPr txBox="1">
            <a:spLocks/>
          </p:cNvSpPr>
          <p:nvPr/>
        </p:nvSpPr>
        <p:spPr>
          <a:xfrm>
            <a:off x="807515" y="1950291"/>
            <a:ext cx="215444" cy="3071812"/>
          </a:xfrm>
          <a:prstGeom prst="rect">
            <a:avLst/>
          </a:prstGeom>
        </p:spPr>
        <p:txBody>
          <a:bodyPr vert="vert270"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1" i="0" u="none" strike="noStrike" kern="1200" cap="none" spc="-1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Progression-Free Survival</a:t>
            </a:r>
          </a:p>
        </p:txBody>
      </p:sp>
      <p:sp>
        <p:nvSpPr>
          <p:cNvPr id="522" name="TextBox 521">
            <a:extLst>
              <a:ext uri="{FF2B5EF4-FFF2-40B4-BE49-F238E27FC236}">
                <a16:creationId xmlns:a16="http://schemas.microsoft.com/office/drawing/2014/main" id="{4F00C7B7-CF35-BDE7-331F-C56495231226}"/>
              </a:ext>
            </a:extLst>
          </p:cNvPr>
          <p:cNvSpPr txBox="1">
            <a:spLocks/>
          </p:cNvSpPr>
          <p:nvPr/>
        </p:nvSpPr>
        <p:spPr>
          <a:xfrm>
            <a:off x="1478583" y="5398307"/>
            <a:ext cx="4456686" cy="215444"/>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Months</a:t>
            </a:r>
          </a:p>
        </p:txBody>
      </p:sp>
      <p:sp>
        <p:nvSpPr>
          <p:cNvPr id="523" name="Rectangle 55">
            <a:extLst>
              <a:ext uri="{FF2B5EF4-FFF2-40B4-BE49-F238E27FC236}">
                <a16:creationId xmlns:a16="http://schemas.microsoft.com/office/drawing/2014/main" id="{04BF091C-C8E1-FFFA-EAD9-A95A62E674EF}"/>
              </a:ext>
            </a:extLst>
          </p:cNvPr>
          <p:cNvSpPr>
            <a:spLocks noChangeArrowheads="1"/>
          </p:cNvSpPr>
          <p:nvPr/>
        </p:nvSpPr>
        <p:spPr bwMode="auto">
          <a:xfrm>
            <a:off x="1115102" y="4777946"/>
            <a:ext cx="263065" cy="2076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0.00</a:t>
            </a: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4" name="Rectangle 60">
            <a:extLst>
              <a:ext uri="{FF2B5EF4-FFF2-40B4-BE49-F238E27FC236}">
                <a16:creationId xmlns:a16="http://schemas.microsoft.com/office/drawing/2014/main" id="{8FBBBB96-6510-5E42-6D37-56C3EACF7095}"/>
              </a:ext>
            </a:extLst>
          </p:cNvPr>
          <p:cNvSpPr>
            <a:spLocks noChangeArrowheads="1"/>
          </p:cNvSpPr>
          <p:nvPr/>
        </p:nvSpPr>
        <p:spPr bwMode="auto">
          <a:xfrm>
            <a:off x="1115102" y="4089639"/>
            <a:ext cx="263065" cy="2076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0.25</a:t>
            </a: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5" name="Rectangle 64">
            <a:extLst>
              <a:ext uri="{FF2B5EF4-FFF2-40B4-BE49-F238E27FC236}">
                <a16:creationId xmlns:a16="http://schemas.microsoft.com/office/drawing/2014/main" id="{BCA571F4-773D-3532-A875-9990424824DD}"/>
              </a:ext>
            </a:extLst>
          </p:cNvPr>
          <p:cNvSpPr>
            <a:spLocks noChangeArrowheads="1"/>
          </p:cNvSpPr>
          <p:nvPr/>
        </p:nvSpPr>
        <p:spPr bwMode="auto">
          <a:xfrm>
            <a:off x="1115102" y="3371421"/>
            <a:ext cx="263065" cy="2076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0.50</a:t>
            </a: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6" name="Rectangle 69">
            <a:extLst>
              <a:ext uri="{FF2B5EF4-FFF2-40B4-BE49-F238E27FC236}">
                <a16:creationId xmlns:a16="http://schemas.microsoft.com/office/drawing/2014/main" id="{4BD74D95-2D02-4DD7-6D1F-10291B58FA8D}"/>
              </a:ext>
            </a:extLst>
          </p:cNvPr>
          <p:cNvSpPr>
            <a:spLocks noChangeArrowheads="1"/>
          </p:cNvSpPr>
          <p:nvPr/>
        </p:nvSpPr>
        <p:spPr bwMode="auto">
          <a:xfrm>
            <a:off x="1115102" y="2676096"/>
            <a:ext cx="263065" cy="2076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0.75</a:t>
            </a: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7" name="Rectangle 74">
            <a:extLst>
              <a:ext uri="{FF2B5EF4-FFF2-40B4-BE49-F238E27FC236}">
                <a16:creationId xmlns:a16="http://schemas.microsoft.com/office/drawing/2014/main" id="{58187B25-13FF-8544-5183-757FDA226598}"/>
              </a:ext>
            </a:extLst>
          </p:cNvPr>
          <p:cNvSpPr>
            <a:spLocks noChangeArrowheads="1"/>
          </p:cNvSpPr>
          <p:nvPr/>
        </p:nvSpPr>
        <p:spPr bwMode="auto">
          <a:xfrm>
            <a:off x="1115102" y="1980771"/>
            <a:ext cx="263065" cy="2076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1.00</a:t>
            </a: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8" name="object 136">
            <a:extLst>
              <a:ext uri="{FF2B5EF4-FFF2-40B4-BE49-F238E27FC236}">
                <a16:creationId xmlns:a16="http://schemas.microsoft.com/office/drawing/2014/main" id="{AF5B9D02-F47A-3F13-51F3-254F10F61A15}"/>
              </a:ext>
            </a:extLst>
          </p:cNvPr>
          <p:cNvSpPr txBox="1">
            <a:spLocks/>
          </p:cNvSpPr>
          <p:nvPr/>
        </p:nvSpPr>
        <p:spPr>
          <a:xfrm>
            <a:off x="1580092" y="5104533"/>
            <a:ext cx="180100" cy="225648"/>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sz="1200" b="0" i="0" u="none" strike="noStrike" kern="1200" cap="none" spc="4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0</a:t>
            </a:r>
            <a:endParaRPr kumimoji="0"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29" name="object 137">
            <a:extLst>
              <a:ext uri="{FF2B5EF4-FFF2-40B4-BE49-F238E27FC236}">
                <a16:creationId xmlns:a16="http://schemas.microsoft.com/office/drawing/2014/main" id="{94564AF4-A41B-3AD7-6F9E-F46A33F7241A}"/>
              </a:ext>
            </a:extLst>
          </p:cNvPr>
          <p:cNvSpPr txBox="1">
            <a:spLocks/>
          </p:cNvSpPr>
          <p:nvPr/>
        </p:nvSpPr>
        <p:spPr>
          <a:xfrm>
            <a:off x="1924958" y="5104533"/>
            <a:ext cx="171591" cy="225648"/>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US" sz="1200" b="0" i="0" u="none" strike="noStrike" kern="1200" cap="none" spc="1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a:t>
            </a:r>
            <a:endParaRPr kumimoji="0"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30" name="object 138">
            <a:extLst>
              <a:ext uri="{FF2B5EF4-FFF2-40B4-BE49-F238E27FC236}">
                <a16:creationId xmlns:a16="http://schemas.microsoft.com/office/drawing/2014/main" id="{9BA01970-45FE-C95A-FE5A-BF28604ADC7E}"/>
              </a:ext>
            </a:extLst>
          </p:cNvPr>
          <p:cNvSpPr txBox="1">
            <a:spLocks/>
          </p:cNvSpPr>
          <p:nvPr/>
        </p:nvSpPr>
        <p:spPr>
          <a:xfrm>
            <a:off x="2916035" y="5104533"/>
            <a:ext cx="264621" cy="225648"/>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tab pos="434340" algn="l"/>
                <a:tab pos="853440" algn="l"/>
              </a:tabLst>
              <a:defRPr/>
            </a:pPr>
            <a:r>
              <a:rPr kumimoji="0"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12</a:t>
            </a:r>
            <a:endPar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31" name="object 158">
            <a:extLst>
              <a:ext uri="{FF2B5EF4-FFF2-40B4-BE49-F238E27FC236}">
                <a16:creationId xmlns:a16="http://schemas.microsoft.com/office/drawing/2014/main" id="{04DB1CDA-37E2-508D-6EEE-B57AC8CAC039}"/>
              </a:ext>
            </a:extLst>
          </p:cNvPr>
          <p:cNvSpPr txBox="1">
            <a:spLocks/>
          </p:cNvSpPr>
          <p:nvPr/>
        </p:nvSpPr>
        <p:spPr>
          <a:xfrm>
            <a:off x="3248706" y="5104533"/>
            <a:ext cx="289292" cy="225648"/>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15</a:t>
            </a:r>
            <a:endParaRPr kumimoji="0"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32" name="object 159">
            <a:extLst>
              <a:ext uri="{FF2B5EF4-FFF2-40B4-BE49-F238E27FC236}">
                <a16:creationId xmlns:a16="http://schemas.microsoft.com/office/drawing/2014/main" id="{D14053B9-F5AF-34ED-FEC9-21EC938BB37A}"/>
              </a:ext>
            </a:extLst>
          </p:cNvPr>
          <p:cNvSpPr txBox="1">
            <a:spLocks/>
          </p:cNvSpPr>
          <p:nvPr/>
        </p:nvSpPr>
        <p:spPr>
          <a:xfrm>
            <a:off x="2210204" y="5104533"/>
            <a:ext cx="280785" cy="225648"/>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6</a:t>
            </a:r>
            <a:endParaRPr kumimoji="0"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33" name="object 138">
            <a:extLst>
              <a:ext uri="{FF2B5EF4-FFF2-40B4-BE49-F238E27FC236}">
                <a16:creationId xmlns:a16="http://schemas.microsoft.com/office/drawing/2014/main" id="{671D6BDB-C7A2-209E-3236-E1A1711F10E3}"/>
              </a:ext>
            </a:extLst>
          </p:cNvPr>
          <p:cNvSpPr txBox="1">
            <a:spLocks/>
          </p:cNvSpPr>
          <p:nvPr/>
        </p:nvSpPr>
        <p:spPr>
          <a:xfrm>
            <a:off x="3608313" y="5104533"/>
            <a:ext cx="264621" cy="225648"/>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tab pos="434340" algn="l"/>
                <a:tab pos="853440" algn="l"/>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18</a:t>
            </a:r>
          </a:p>
        </p:txBody>
      </p:sp>
      <p:sp>
        <p:nvSpPr>
          <p:cNvPr id="534" name="object 138">
            <a:extLst>
              <a:ext uri="{FF2B5EF4-FFF2-40B4-BE49-F238E27FC236}">
                <a16:creationId xmlns:a16="http://schemas.microsoft.com/office/drawing/2014/main" id="{A7657E7B-9E27-5ED6-E917-25C9316B6F6C}"/>
              </a:ext>
            </a:extLst>
          </p:cNvPr>
          <p:cNvSpPr txBox="1">
            <a:spLocks/>
          </p:cNvSpPr>
          <p:nvPr/>
        </p:nvSpPr>
        <p:spPr>
          <a:xfrm>
            <a:off x="2563518" y="5104533"/>
            <a:ext cx="264621" cy="225648"/>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tab pos="434340" algn="l"/>
                <a:tab pos="853440" algn="l"/>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9</a:t>
            </a:r>
          </a:p>
        </p:txBody>
      </p:sp>
      <p:sp>
        <p:nvSpPr>
          <p:cNvPr id="535" name="object 138">
            <a:extLst>
              <a:ext uri="{FF2B5EF4-FFF2-40B4-BE49-F238E27FC236}">
                <a16:creationId xmlns:a16="http://schemas.microsoft.com/office/drawing/2014/main" id="{92885389-F7BB-9642-C796-264B144EBDF3}"/>
              </a:ext>
            </a:extLst>
          </p:cNvPr>
          <p:cNvSpPr txBox="1">
            <a:spLocks/>
          </p:cNvSpPr>
          <p:nvPr/>
        </p:nvSpPr>
        <p:spPr>
          <a:xfrm>
            <a:off x="3951227" y="5104533"/>
            <a:ext cx="264621" cy="196849"/>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tab pos="434340" algn="l"/>
                <a:tab pos="853440" algn="l"/>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21</a:t>
            </a:r>
          </a:p>
        </p:txBody>
      </p:sp>
      <p:sp>
        <p:nvSpPr>
          <p:cNvPr id="536" name="object 138">
            <a:extLst>
              <a:ext uri="{FF2B5EF4-FFF2-40B4-BE49-F238E27FC236}">
                <a16:creationId xmlns:a16="http://schemas.microsoft.com/office/drawing/2014/main" id="{E6FEBF49-9280-8399-07F5-9F8B18C814A6}"/>
              </a:ext>
            </a:extLst>
          </p:cNvPr>
          <p:cNvSpPr txBox="1">
            <a:spLocks/>
          </p:cNvSpPr>
          <p:nvPr/>
        </p:nvSpPr>
        <p:spPr>
          <a:xfrm>
            <a:off x="4291113" y="5104533"/>
            <a:ext cx="264621" cy="196849"/>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tab pos="434340" algn="l"/>
                <a:tab pos="853440" algn="l"/>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24</a:t>
            </a:r>
          </a:p>
        </p:txBody>
      </p:sp>
      <p:sp>
        <p:nvSpPr>
          <p:cNvPr id="537" name="object 138">
            <a:extLst>
              <a:ext uri="{FF2B5EF4-FFF2-40B4-BE49-F238E27FC236}">
                <a16:creationId xmlns:a16="http://schemas.microsoft.com/office/drawing/2014/main" id="{8FE0A5B1-AED6-8D46-B1E9-1C6E3443E12F}"/>
              </a:ext>
            </a:extLst>
          </p:cNvPr>
          <p:cNvSpPr txBox="1">
            <a:spLocks/>
          </p:cNvSpPr>
          <p:nvPr/>
        </p:nvSpPr>
        <p:spPr>
          <a:xfrm>
            <a:off x="4640261" y="5104533"/>
            <a:ext cx="264621" cy="196849"/>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tab pos="434340" algn="l"/>
                <a:tab pos="853440" algn="l"/>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27</a:t>
            </a:r>
          </a:p>
        </p:txBody>
      </p:sp>
      <p:sp>
        <p:nvSpPr>
          <p:cNvPr id="538" name="object 138">
            <a:extLst>
              <a:ext uri="{FF2B5EF4-FFF2-40B4-BE49-F238E27FC236}">
                <a16:creationId xmlns:a16="http://schemas.microsoft.com/office/drawing/2014/main" id="{9827456F-74DF-87A8-7178-4FD789F76D9C}"/>
              </a:ext>
            </a:extLst>
          </p:cNvPr>
          <p:cNvSpPr txBox="1">
            <a:spLocks/>
          </p:cNvSpPr>
          <p:nvPr/>
        </p:nvSpPr>
        <p:spPr>
          <a:xfrm>
            <a:off x="4987142" y="5104533"/>
            <a:ext cx="264621" cy="196849"/>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tab pos="434340" algn="l"/>
                <a:tab pos="853440" algn="l"/>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30</a:t>
            </a:r>
          </a:p>
        </p:txBody>
      </p:sp>
      <p:sp>
        <p:nvSpPr>
          <p:cNvPr id="539" name="object 138">
            <a:extLst>
              <a:ext uri="{FF2B5EF4-FFF2-40B4-BE49-F238E27FC236}">
                <a16:creationId xmlns:a16="http://schemas.microsoft.com/office/drawing/2014/main" id="{42A048CC-7B0A-79A8-1FB3-CC9C0D5B19BE}"/>
              </a:ext>
            </a:extLst>
          </p:cNvPr>
          <p:cNvSpPr txBox="1">
            <a:spLocks/>
          </p:cNvSpPr>
          <p:nvPr/>
        </p:nvSpPr>
        <p:spPr>
          <a:xfrm>
            <a:off x="5332877" y="5104533"/>
            <a:ext cx="264621" cy="196849"/>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tab pos="434340" algn="l"/>
                <a:tab pos="853440" algn="l"/>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33</a:t>
            </a:r>
          </a:p>
        </p:txBody>
      </p:sp>
      <p:sp>
        <p:nvSpPr>
          <p:cNvPr id="540" name="object 138">
            <a:extLst>
              <a:ext uri="{FF2B5EF4-FFF2-40B4-BE49-F238E27FC236}">
                <a16:creationId xmlns:a16="http://schemas.microsoft.com/office/drawing/2014/main" id="{CAE296A1-9E10-939E-04CF-047E618B83B6}"/>
              </a:ext>
            </a:extLst>
          </p:cNvPr>
          <p:cNvSpPr txBox="1">
            <a:spLocks/>
          </p:cNvSpPr>
          <p:nvPr/>
        </p:nvSpPr>
        <p:spPr>
          <a:xfrm>
            <a:off x="5670648" y="5104533"/>
            <a:ext cx="264621" cy="196849"/>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tab pos="434340" algn="l"/>
                <a:tab pos="853440" algn="l"/>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36</a:t>
            </a:r>
          </a:p>
        </p:txBody>
      </p:sp>
      <p:sp>
        <p:nvSpPr>
          <p:cNvPr id="544" name="object 135">
            <a:extLst>
              <a:ext uri="{FF2B5EF4-FFF2-40B4-BE49-F238E27FC236}">
                <a16:creationId xmlns:a16="http://schemas.microsoft.com/office/drawing/2014/main" id="{8141F85E-57D3-9FE5-EFB5-21777795D2D4}"/>
              </a:ext>
            </a:extLst>
          </p:cNvPr>
          <p:cNvSpPr txBox="1">
            <a:spLocks/>
          </p:cNvSpPr>
          <p:nvPr/>
        </p:nvSpPr>
        <p:spPr>
          <a:xfrm>
            <a:off x="6200227" y="1954097"/>
            <a:ext cx="215444" cy="3071812"/>
          </a:xfrm>
          <a:prstGeom prst="rect">
            <a:avLst/>
          </a:prstGeom>
        </p:spPr>
        <p:txBody>
          <a:bodyPr vert="vert270"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1" i="0" u="none" strike="noStrike" kern="1200" cap="none" spc="-1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Progression-Free Survival</a:t>
            </a:r>
          </a:p>
        </p:txBody>
      </p:sp>
      <p:sp>
        <p:nvSpPr>
          <p:cNvPr id="545" name="TextBox 544">
            <a:extLst>
              <a:ext uri="{FF2B5EF4-FFF2-40B4-BE49-F238E27FC236}">
                <a16:creationId xmlns:a16="http://schemas.microsoft.com/office/drawing/2014/main" id="{D85329C1-2EFA-E783-D545-128001022047}"/>
              </a:ext>
            </a:extLst>
          </p:cNvPr>
          <p:cNvSpPr txBox="1">
            <a:spLocks/>
          </p:cNvSpPr>
          <p:nvPr/>
        </p:nvSpPr>
        <p:spPr>
          <a:xfrm>
            <a:off x="6871295" y="5402113"/>
            <a:ext cx="4456686" cy="215444"/>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Months</a:t>
            </a:r>
          </a:p>
        </p:txBody>
      </p:sp>
      <p:sp>
        <p:nvSpPr>
          <p:cNvPr id="546" name="Rectangle 55">
            <a:extLst>
              <a:ext uri="{FF2B5EF4-FFF2-40B4-BE49-F238E27FC236}">
                <a16:creationId xmlns:a16="http://schemas.microsoft.com/office/drawing/2014/main" id="{64AA5FFD-693B-F6F1-0AA3-9050F0B095DB}"/>
              </a:ext>
            </a:extLst>
          </p:cNvPr>
          <p:cNvSpPr>
            <a:spLocks noChangeArrowheads="1"/>
          </p:cNvSpPr>
          <p:nvPr/>
        </p:nvSpPr>
        <p:spPr bwMode="auto">
          <a:xfrm>
            <a:off x="6507814" y="4781752"/>
            <a:ext cx="263065" cy="2076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0.00</a:t>
            </a: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7" name="Rectangle 60">
            <a:extLst>
              <a:ext uri="{FF2B5EF4-FFF2-40B4-BE49-F238E27FC236}">
                <a16:creationId xmlns:a16="http://schemas.microsoft.com/office/drawing/2014/main" id="{F4BB172C-4BF1-BD73-23EB-A98C60969D4A}"/>
              </a:ext>
            </a:extLst>
          </p:cNvPr>
          <p:cNvSpPr>
            <a:spLocks noChangeArrowheads="1"/>
          </p:cNvSpPr>
          <p:nvPr/>
        </p:nvSpPr>
        <p:spPr bwMode="auto">
          <a:xfrm>
            <a:off x="6507814" y="4093445"/>
            <a:ext cx="263065" cy="2076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0.25</a:t>
            </a: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8" name="Rectangle 64">
            <a:extLst>
              <a:ext uri="{FF2B5EF4-FFF2-40B4-BE49-F238E27FC236}">
                <a16:creationId xmlns:a16="http://schemas.microsoft.com/office/drawing/2014/main" id="{26DE87F3-657F-85F6-A6A5-98494A293A4F}"/>
              </a:ext>
            </a:extLst>
          </p:cNvPr>
          <p:cNvSpPr>
            <a:spLocks noChangeArrowheads="1"/>
          </p:cNvSpPr>
          <p:nvPr/>
        </p:nvSpPr>
        <p:spPr bwMode="auto">
          <a:xfrm>
            <a:off x="6507814" y="3375227"/>
            <a:ext cx="263065" cy="2076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0.50</a:t>
            </a: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9" name="Rectangle 69">
            <a:extLst>
              <a:ext uri="{FF2B5EF4-FFF2-40B4-BE49-F238E27FC236}">
                <a16:creationId xmlns:a16="http://schemas.microsoft.com/office/drawing/2014/main" id="{2E5F5B3A-E3A0-E7C2-C360-226010B3629F}"/>
              </a:ext>
            </a:extLst>
          </p:cNvPr>
          <p:cNvSpPr>
            <a:spLocks noChangeArrowheads="1"/>
          </p:cNvSpPr>
          <p:nvPr/>
        </p:nvSpPr>
        <p:spPr bwMode="auto">
          <a:xfrm>
            <a:off x="6507814" y="2679902"/>
            <a:ext cx="263065" cy="2076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0.75</a:t>
            </a: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0" name="Rectangle 74">
            <a:extLst>
              <a:ext uri="{FF2B5EF4-FFF2-40B4-BE49-F238E27FC236}">
                <a16:creationId xmlns:a16="http://schemas.microsoft.com/office/drawing/2014/main" id="{9FAE1813-6D89-9ECF-1EE8-D2BD27725796}"/>
              </a:ext>
            </a:extLst>
          </p:cNvPr>
          <p:cNvSpPr>
            <a:spLocks noChangeArrowheads="1"/>
          </p:cNvSpPr>
          <p:nvPr/>
        </p:nvSpPr>
        <p:spPr bwMode="auto">
          <a:xfrm>
            <a:off x="6507814" y="1984577"/>
            <a:ext cx="263065" cy="2076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1.00</a:t>
            </a: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1" name="object 136">
            <a:extLst>
              <a:ext uri="{FF2B5EF4-FFF2-40B4-BE49-F238E27FC236}">
                <a16:creationId xmlns:a16="http://schemas.microsoft.com/office/drawing/2014/main" id="{591B90C3-3D1D-567C-5D2C-8A515B198DD3}"/>
              </a:ext>
            </a:extLst>
          </p:cNvPr>
          <p:cNvSpPr txBox="1">
            <a:spLocks/>
          </p:cNvSpPr>
          <p:nvPr/>
        </p:nvSpPr>
        <p:spPr>
          <a:xfrm>
            <a:off x="6972804" y="5108339"/>
            <a:ext cx="180100" cy="225648"/>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sz="1200" b="0" i="0" u="none" strike="noStrike" kern="1200" cap="none" spc="4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0</a:t>
            </a:r>
            <a:endParaRPr kumimoji="0"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52" name="object 137">
            <a:extLst>
              <a:ext uri="{FF2B5EF4-FFF2-40B4-BE49-F238E27FC236}">
                <a16:creationId xmlns:a16="http://schemas.microsoft.com/office/drawing/2014/main" id="{4CB7768D-2E9B-99C8-E3CA-0C5BEAD16FF8}"/>
              </a:ext>
            </a:extLst>
          </p:cNvPr>
          <p:cNvSpPr txBox="1">
            <a:spLocks/>
          </p:cNvSpPr>
          <p:nvPr/>
        </p:nvSpPr>
        <p:spPr>
          <a:xfrm>
            <a:off x="7317670" y="5108339"/>
            <a:ext cx="171591" cy="225648"/>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US" sz="1200" b="0" i="0" u="none" strike="noStrike" kern="1200" cap="none" spc="1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a:t>
            </a:r>
            <a:endParaRPr kumimoji="0"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53" name="object 138">
            <a:extLst>
              <a:ext uri="{FF2B5EF4-FFF2-40B4-BE49-F238E27FC236}">
                <a16:creationId xmlns:a16="http://schemas.microsoft.com/office/drawing/2014/main" id="{893D7ABB-1EF7-B48D-872C-08214C3517C2}"/>
              </a:ext>
            </a:extLst>
          </p:cNvPr>
          <p:cNvSpPr txBox="1">
            <a:spLocks/>
          </p:cNvSpPr>
          <p:nvPr/>
        </p:nvSpPr>
        <p:spPr>
          <a:xfrm>
            <a:off x="8308747" y="5108339"/>
            <a:ext cx="264621" cy="225648"/>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tab pos="434340" algn="l"/>
                <a:tab pos="853440" algn="l"/>
              </a:tabLst>
              <a:defRPr/>
            </a:pPr>
            <a:r>
              <a:rPr kumimoji="0"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12</a:t>
            </a:r>
            <a:endPar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54" name="object 158">
            <a:extLst>
              <a:ext uri="{FF2B5EF4-FFF2-40B4-BE49-F238E27FC236}">
                <a16:creationId xmlns:a16="http://schemas.microsoft.com/office/drawing/2014/main" id="{0A95D009-BD2D-E1A1-D3ED-4115437EBC4A}"/>
              </a:ext>
            </a:extLst>
          </p:cNvPr>
          <p:cNvSpPr txBox="1">
            <a:spLocks/>
          </p:cNvSpPr>
          <p:nvPr/>
        </p:nvSpPr>
        <p:spPr>
          <a:xfrm>
            <a:off x="8641418" y="5108339"/>
            <a:ext cx="289292" cy="225648"/>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15</a:t>
            </a:r>
            <a:endParaRPr kumimoji="0"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55" name="object 159">
            <a:extLst>
              <a:ext uri="{FF2B5EF4-FFF2-40B4-BE49-F238E27FC236}">
                <a16:creationId xmlns:a16="http://schemas.microsoft.com/office/drawing/2014/main" id="{B37DE834-DB3C-AD21-5A6F-24947A75D819}"/>
              </a:ext>
            </a:extLst>
          </p:cNvPr>
          <p:cNvSpPr txBox="1">
            <a:spLocks/>
          </p:cNvSpPr>
          <p:nvPr/>
        </p:nvSpPr>
        <p:spPr>
          <a:xfrm>
            <a:off x="7602916" y="5108339"/>
            <a:ext cx="280785" cy="225648"/>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6</a:t>
            </a:r>
            <a:endParaRPr kumimoji="0"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56" name="object 138">
            <a:extLst>
              <a:ext uri="{FF2B5EF4-FFF2-40B4-BE49-F238E27FC236}">
                <a16:creationId xmlns:a16="http://schemas.microsoft.com/office/drawing/2014/main" id="{BA47B4B3-C0A2-6478-F9FB-07A99B757A12}"/>
              </a:ext>
            </a:extLst>
          </p:cNvPr>
          <p:cNvSpPr txBox="1">
            <a:spLocks/>
          </p:cNvSpPr>
          <p:nvPr/>
        </p:nvSpPr>
        <p:spPr>
          <a:xfrm>
            <a:off x="9001025" y="5108339"/>
            <a:ext cx="264621" cy="225648"/>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tab pos="434340" algn="l"/>
                <a:tab pos="853440" algn="l"/>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18</a:t>
            </a:r>
          </a:p>
        </p:txBody>
      </p:sp>
      <p:sp>
        <p:nvSpPr>
          <p:cNvPr id="557" name="object 138">
            <a:extLst>
              <a:ext uri="{FF2B5EF4-FFF2-40B4-BE49-F238E27FC236}">
                <a16:creationId xmlns:a16="http://schemas.microsoft.com/office/drawing/2014/main" id="{F6B5BE3A-0E0B-FC77-5CD5-2CFAA0AE0AF6}"/>
              </a:ext>
            </a:extLst>
          </p:cNvPr>
          <p:cNvSpPr txBox="1">
            <a:spLocks/>
          </p:cNvSpPr>
          <p:nvPr/>
        </p:nvSpPr>
        <p:spPr>
          <a:xfrm>
            <a:off x="7956230" y="5108339"/>
            <a:ext cx="264621" cy="225648"/>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tab pos="434340" algn="l"/>
                <a:tab pos="853440" algn="l"/>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9</a:t>
            </a:r>
          </a:p>
        </p:txBody>
      </p:sp>
      <p:sp>
        <p:nvSpPr>
          <p:cNvPr id="558" name="object 138">
            <a:extLst>
              <a:ext uri="{FF2B5EF4-FFF2-40B4-BE49-F238E27FC236}">
                <a16:creationId xmlns:a16="http://schemas.microsoft.com/office/drawing/2014/main" id="{073D10FD-F58F-A3C9-B34F-F274EF9C32CF}"/>
              </a:ext>
            </a:extLst>
          </p:cNvPr>
          <p:cNvSpPr txBox="1">
            <a:spLocks/>
          </p:cNvSpPr>
          <p:nvPr/>
        </p:nvSpPr>
        <p:spPr>
          <a:xfrm>
            <a:off x="9343939" y="5108339"/>
            <a:ext cx="264621" cy="196849"/>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tab pos="434340" algn="l"/>
                <a:tab pos="853440" algn="l"/>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21</a:t>
            </a:r>
          </a:p>
        </p:txBody>
      </p:sp>
      <p:sp>
        <p:nvSpPr>
          <p:cNvPr id="559" name="object 138">
            <a:extLst>
              <a:ext uri="{FF2B5EF4-FFF2-40B4-BE49-F238E27FC236}">
                <a16:creationId xmlns:a16="http://schemas.microsoft.com/office/drawing/2014/main" id="{234CDE31-C17B-FCCB-3D05-E305DAB51287}"/>
              </a:ext>
            </a:extLst>
          </p:cNvPr>
          <p:cNvSpPr txBox="1">
            <a:spLocks/>
          </p:cNvSpPr>
          <p:nvPr/>
        </p:nvSpPr>
        <p:spPr>
          <a:xfrm>
            <a:off x="9683825" y="5108339"/>
            <a:ext cx="264621" cy="196849"/>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tab pos="434340" algn="l"/>
                <a:tab pos="853440" algn="l"/>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24</a:t>
            </a:r>
          </a:p>
        </p:txBody>
      </p:sp>
      <p:sp>
        <p:nvSpPr>
          <p:cNvPr id="560" name="object 138">
            <a:extLst>
              <a:ext uri="{FF2B5EF4-FFF2-40B4-BE49-F238E27FC236}">
                <a16:creationId xmlns:a16="http://schemas.microsoft.com/office/drawing/2014/main" id="{A7FCD5E3-860A-96D1-4B75-3AA4A53284FD}"/>
              </a:ext>
            </a:extLst>
          </p:cNvPr>
          <p:cNvSpPr txBox="1">
            <a:spLocks/>
          </p:cNvSpPr>
          <p:nvPr/>
        </p:nvSpPr>
        <p:spPr>
          <a:xfrm>
            <a:off x="10032973" y="5108339"/>
            <a:ext cx="264621" cy="196849"/>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tab pos="434340" algn="l"/>
                <a:tab pos="853440" algn="l"/>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27</a:t>
            </a:r>
          </a:p>
        </p:txBody>
      </p:sp>
      <p:sp>
        <p:nvSpPr>
          <p:cNvPr id="561" name="object 138">
            <a:extLst>
              <a:ext uri="{FF2B5EF4-FFF2-40B4-BE49-F238E27FC236}">
                <a16:creationId xmlns:a16="http://schemas.microsoft.com/office/drawing/2014/main" id="{6FBBA5FA-BF58-3D9D-F6DA-353317CB8226}"/>
              </a:ext>
            </a:extLst>
          </p:cNvPr>
          <p:cNvSpPr txBox="1">
            <a:spLocks/>
          </p:cNvSpPr>
          <p:nvPr/>
        </p:nvSpPr>
        <p:spPr>
          <a:xfrm>
            <a:off x="10379854" y="5108339"/>
            <a:ext cx="264621" cy="196849"/>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tab pos="434340" algn="l"/>
                <a:tab pos="853440" algn="l"/>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30</a:t>
            </a:r>
          </a:p>
        </p:txBody>
      </p:sp>
      <p:sp>
        <p:nvSpPr>
          <p:cNvPr id="562" name="object 138">
            <a:extLst>
              <a:ext uri="{FF2B5EF4-FFF2-40B4-BE49-F238E27FC236}">
                <a16:creationId xmlns:a16="http://schemas.microsoft.com/office/drawing/2014/main" id="{EC55A72E-5C48-B0D2-11AE-377F8D5F8340}"/>
              </a:ext>
            </a:extLst>
          </p:cNvPr>
          <p:cNvSpPr txBox="1">
            <a:spLocks/>
          </p:cNvSpPr>
          <p:nvPr/>
        </p:nvSpPr>
        <p:spPr>
          <a:xfrm>
            <a:off x="10725589" y="5108339"/>
            <a:ext cx="264621" cy="196849"/>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tab pos="434340" algn="l"/>
                <a:tab pos="853440" algn="l"/>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33</a:t>
            </a:r>
          </a:p>
        </p:txBody>
      </p:sp>
      <p:sp>
        <p:nvSpPr>
          <p:cNvPr id="563" name="object 138">
            <a:extLst>
              <a:ext uri="{FF2B5EF4-FFF2-40B4-BE49-F238E27FC236}">
                <a16:creationId xmlns:a16="http://schemas.microsoft.com/office/drawing/2014/main" id="{8EB43EB2-91C5-AACF-BA64-8C031AA6862D}"/>
              </a:ext>
            </a:extLst>
          </p:cNvPr>
          <p:cNvSpPr txBox="1">
            <a:spLocks/>
          </p:cNvSpPr>
          <p:nvPr/>
        </p:nvSpPr>
        <p:spPr>
          <a:xfrm>
            <a:off x="11063360" y="5108339"/>
            <a:ext cx="264621" cy="196849"/>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tab pos="434340" algn="l"/>
                <a:tab pos="853440" algn="l"/>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36</a:t>
            </a:r>
          </a:p>
        </p:txBody>
      </p:sp>
      <p:sp>
        <p:nvSpPr>
          <p:cNvPr id="564" name="TextBox 563">
            <a:extLst>
              <a:ext uri="{FF2B5EF4-FFF2-40B4-BE49-F238E27FC236}">
                <a16:creationId xmlns:a16="http://schemas.microsoft.com/office/drawing/2014/main" id="{CC56477A-7577-2D68-458C-359B64C5350B}"/>
              </a:ext>
            </a:extLst>
          </p:cNvPr>
          <p:cNvSpPr txBox="1">
            <a:spLocks/>
          </p:cNvSpPr>
          <p:nvPr/>
        </p:nvSpPr>
        <p:spPr>
          <a:xfrm>
            <a:off x="1478583" y="5690294"/>
            <a:ext cx="4397843" cy="287424"/>
          </a:xfrm>
          <a:prstGeom prst="rect">
            <a:avLst/>
          </a:prstGeom>
          <a:solidFill>
            <a:schemeClr val="bg1">
              <a:lumMod val="95000"/>
            </a:schemeClr>
          </a:solidFill>
        </p:spPr>
        <p:txBody>
          <a:bodyPr wrap="square" t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Median follow-up: 36.8 months</a:t>
            </a:r>
          </a:p>
        </p:txBody>
      </p:sp>
      <p:sp>
        <p:nvSpPr>
          <p:cNvPr id="565" name="TextBox 564">
            <a:extLst>
              <a:ext uri="{FF2B5EF4-FFF2-40B4-BE49-F238E27FC236}">
                <a16:creationId xmlns:a16="http://schemas.microsoft.com/office/drawing/2014/main" id="{5D7F9C25-98F6-95EA-A510-D29301532266}"/>
              </a:ext>
            </a:extLst>
          </p:cNvPr>
          <p:cNvSpPr txBox="1">
            <a:spLocks/>
          </p:cNvSpPr>
          <p:nvPr/>
        </p:nvSpPr>
        <p:spPr>
          <a:xfrm>
            <a:off x="6879757" y="5690294"/>
            <a:ext cx="4397843" cy="287424"/>
          </a:xfrm>
          <a:prstGeom prst="rect">
            <a:avLst/>
          </a:prstGeom>
          <a:solidFill>
            <a:schemeClr val="bg1">
              <a:lumMod val="95000"/>
            </a:schemeClr>
          </a:solidFill>
        </p:spPr>
        <p:txBody>
          <a:bodyPr wrap="square" t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Median follow-up: 22.9 months</a:t>
            </a:r>
          </a:p>
        </p:txBody>
      </p:sp>
      <p:sp>
        <p:nvSpPr>
          <p:cNvPr id="569" name="Line 283">
            <a:extLst>
              <a:ext uri="{FF2B5EF4-FFF2-40B4-BE49-F238E27FC236}">
                <a16:creationId xmlns:a16="http://schemas.microsoft.com/office/drawing/2014/main" id="{D9CF51A9-379C-E7AB-6458-F9A823F28D1F}"/>
              </a:ext>
            </a:extLst>
          </p:cNvPr>
          <p:cNvSpPr>
            <a:spLocks noChangeShapeType="1"/>
          </p:cNvSpPr>
          <p:nvPr/>
        </p:nvSpPr>
        <p:spPr bwMode="auto">
          <a:xfrm flipH="1">
            <a:off x="6879757" y="3481911"/>
            <a:ext cx="689366" cy="0"/>
          </a:xfrm>
          <a:prstGeom prst="line">
            <a:avLst/>
          </a:prstGeom>
          <a:ln w="15875">
            <a:solidFill>
              <a:schemeClr val="tx1">
                <a:lumMod val="50000"/>
                <a:lumOff val="50000"/>
              </a:schemeClr>
            </a:solidFill>
            <a:prstDash val="sysDash"/>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2FC6584-89AC-4E22-C9D3-9E6D9E69E2D9}"/>
              </a:ext>
            </a:extLst>
          </p:cNvPr>
          <p:cNvSpPr txBox="1"/>
          <p:nvPr/>
        </p:nvSpPr>
        <p:spPr>
          <a:xfrm>
            <a:off x="5212706" y="1657605"/>
            <a:ext cx="795976" cy="646331"/>
          </a:xfrm>
          <a:prstGeom prst="rect">
            <a:avLst/>
          </a:prstGeom>
          <a:noFill/>
        </p:spPr>
        <p:txBody>
          <a:bodyPr wrap="square" lIns="4572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Selinexor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Placebo</a:t>
            </a:r>
            <a:b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Censored</a:t>
            </a:r>
          </a:p>
        </p:txBody>
      </p:sp>
      <p:cxnSp>
        <p:nvCxnSpPr>
          <p:cNvPr id="11" name="Straight Arrow Connector 10">
            <a:extLst>
              <a:ext uri="{FF2B5EF4-FFF2-40B4-BE49-F238E27FC236}">
                <a16:creationId xmlns:a16="http://schemas.microsoft.com/office/drawing/2014/main" id="{569DB682-5CFD-8D7F-7871-7BFAF6432787}"/>
              </a:ext>
            </a:extLst>
          </p:cNvPr>
          <p:cNvCxnSpPr/>
          <p:nvPr/>
        </p:nvCxnSpPr>
        <p:spPr>
          <a:xfrm>
            <a:off x="4904463" y="1807279"/>
            <a:ext cx="278337" cy="0"/>
          </a:xfrm>
          <a:prstGeom prst="straightConnector1">
            <a:avLst/>
          </a:prstGeom>
          <a:ln w="19050">
            <a:solidFill>
              <a:schemeClr val="accent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6A8219A4-0C35-4CF8-1AA6-8816A22B9A2B}"/>
              </a:ext>
            </a:extLst>
          </p:cNvPr>
          <p:cNvCxnSpPr/>
          <p:nvPr/>
        </p:nvCxnSpPr>
        <p:spPr>
          <a:xfrm>
            <a:off x="4904463" y="1975230"/>
            <a:ext cx="278337" cy="0"/>
          </a:xfrm>
          <a:prstGeom prst="straightConnector1">
            <a:avLst/>
          </a:prstGeom>
          <a:ln w="19050">
            <a:solidFill>
              <a:schemeClr val="accent3"/>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 name="Line 118">
            <a:extLst>
              <a:ext uri="{FF2B5EF4-FFF2-40B4-BE49-F238E27FC236}">
                <a16:creationId xmlns:a16="http://schemas.microsoft.com/office/drawing/2014/main" id="{93388FEF-B4C5-047A-0CC3-710597BA8BE3}"/>
              </a:ext>
            </a:extLst>
          </p:cNvPr>
          <p:cNvSpPr>
            <a:spLocks noChangeShapeType="1"/>
          </p:cNvSpPr>
          <p:nvPr/>
        </p:nvSpPr>
        <p:spPr bwMode="auto">
          <a:xfrm>
            <a:off x="5062727" y="2114377"/>
            <a:ext cx="0" cy="8740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Line 118">
            <a:extLst>
              <a:ext uri="{FF2B5EF4-FFF2-40B4-BE49-F238E27FC236}">
                <a16:creationId xmlns:a16="http://schemas.microsoft.com/office/drawing/2014/main" id="{CFA7DFC1-5ACC-6B21-7699-31894DFEDEA4}"/>
              </a:ext>
            </a:extLst>
          </p:cNvPr>
          <p:cNvSpPr>
            <a:spLocks noChangeShapeType="1"/>
          </p:cNvSpPr>
          <p:nvPr/>
        </p:nvSpPr>
        <p:spPr bwMode="auto">
          <a:xfrm rot="16200000">
            <a:off x="5062727" y="2114377"/>
            <a:ext cx="0" cy="8740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4A6A7DF-1E1D-AE8C-5184-6EDB3714975D}"/>
              </a:ext>
            </a:extLst>
          </p:cNvPr>
          <p:cNvSpPr txBox="1"/>
          <p:nvPr/>
        </p:nvSpPr>
        <p:spPr>
          <a:xfrm>
            <a:off x="10746731" y="1657605"/>
            <a:ext cx="795976" cy="646331"/>
          </a:xfrm>
          <a:prstGeom prst="rect">
            <a:avLst/>
          </a:prstGeom>
          <a:noFill/>
        </p:spPr>
        <p:txBody>
          <a:bodyPr wrap="square" lIns="4572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Selinexor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Placebo</a:t>
            </a:r>
            <a:b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Censored</a:t>
            </a:r>
          </a:p>
        </p:txBody>
      </p:sp>
      <p:cxnSp>
        <p:nvCxnSpPr>
          <p:cNvPr id="16" name="Straight Arrow Connector 15">
            <a:extLst>
              <a:ext uri="{FF2B5EF4-FFF2-40B4-BE49-F238E27FC236}">
                <a16:creationId xmlns:a16="http://schemas.microsoft.com/office/drawing/2014/main" id="{F80066D2-F515-5E29-2255-9FE0BC85ABF3}"/>
              </a:ext>
            </a:extLst>
          </p:cNvPr>
          <p:cNvCxnSpPr/>
          <p:nvPr/>
        </p:nvCxnSpPr>
        <p:spPr>
          <a:xfrm>
            <a:off x="10438488" y="1807279"/>
            <a:ext cx="278337" cy="0"/>
          </a:xfrm>
          <a:prstGeom prst="straightConnector1">
            <a:avLst/>
          </a:prstGeom>
          <a:ln w="19050">
            <a:solidFill>
              <a:schemeClr val="accent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7F4CFD6D-E0D0-F656-BB2B-4965203480B2}"/>
              </a:ext>
            </a:extLst>
          </p:cNvPr>
          <p:cNvCxnSpPr/>
          <p:nvPr/>
        </p:nvCxnSpPr>
        <p:spPr>
          <a:xfrm>
            <a:off x="10438488" y="1975230"/>
            <a:ext cx="278337" cy="0"/>
          </a:xfrm>
          <a:prstGeom prst="straightConnector1">
            <a:avLst/>
          </a:prstGeom>
          <a:ln w="19050">
            <a:solidFill>
              <a:schemeClr val="accent3"/>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8" name="Line 118">
            <a:extLst>
              <a:ext uri="{FF2B5EF4-FFF2-40B4-BE49-F238E27FC236}">
                <a16:creationId xmlns:a16="http://schemas.microsoft.com/office/drawing/2014/main" id="{41E7515E-E7C5-273A-6718-6599EB598416}"/>
              </a:ext>
            </a:extLst>
          </p:cNvPr>
          <p:cNvSpPr>
            <a:spLocks noChangeShapeType="1"/>
          </p:cNvSpPr>
          <p:nvPr/>
        </p:nvSpPr>
        <p:spPr bwMode="auto">
          <a:xfrm>
            <a:off x="10596752" y="2114377"/>
            <a:ext cx="0" cy="8740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 name="Line 118">
            <a:extLst>
              <a:ext uri="{FF2B5EF4-FFF2-40B4-BE49-F238E27FC236}">
                <a16:creationId xmlns:a16="http://schemas.microsoft.com/office/drawing/2014/main" id="{B91657BC-5D6B-9F61-4B83-9EA3AAF681C0}"/>
              </a:ext>
            </a:extLst>
          </p:cNvPr>
          <p:cNvSpPr>
            <a:spLocks noChangeShapeType="1"/>
          </p:cNvSpPr>
          <p:nvPr/>
        </p:nvSpPr>
        <p:spPr bwMode="auto">
          <a:xfrm rot="16200000">
            <a:off x="10596752" y="2114377"/>
            <a:ext cx="0" cy="8740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2487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2"/>
            <a:ext cx="10358967" cy="4799013"/>
          </a:xfrm>
        </p:spPr>
        <p:txBody>
          <a:bodyPr/>
          <a:lstStyle/>
          <a:p>
            <a:pPr marL="98425" indent="0">
              <a:buNone/>
            </a:pPr>
            <a:r>
              <a:rPr lang="en-US" sz="2500" b="0" dirty="0"/>
              <a:t>This activity is supported by an educational grant from GSK.</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460941"/>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NCPD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8E9BBA-CA8C-0148-6859-6E8ECD38D1EF}"/>
              </a:ext>
            </a:extLst>
          </p:cNvPr>
          <p:cNvSpPr>
            <a:spLocks noGrp="1"/>
          </p:cNvSpPr>
          <p:nvPr>
            <p:ph type="title"/>
          </p:nvPr>
        </p:nvSpPr>
        <p:spPr>
          <a:xfrm>
            <a:off x="620516" y="461948"/>
            <a:ext cx="10752667" cy="828675"/>
          </a:xfrm>
        </p:spPr>
        <p:txBody>
          <a:bodyPr anchor="ctr">
            <a:normAutofit fontScale="90000"/>
          </a:bodyPr>
          <a:lstStyle/>
          <a:p>
            <a:r>
              <a:rPr lang="en-US" sz="2400" dirty="0">
                <a:latin typeface="Helvetica" pitchFamily="2" charset="0"/>
              </a:rPr>
              <a:t>XPORT-EC-042 (NCT05611931): A Phase 3, Randomized, Placebo-Controlled, Double-Blind, Multicenter Trial of Selinexor in Maintenance Therapy After Systemic Therapy for Patients With </a:t>
            </a:r>
            <a:r>
              <a:rPr lang="en-US" sz="2400" i="1" dirty="0">
                <a:latin typeface="Helvetica" pitchFamily="2" charset="0"/>
              </a:rPr>
              <a:t>TP53</a:t>
            </a:r>
            <a:r>
              <a:rPr lang="en-US" sz="2400" dirty="0">
                <a:latin typeface="Helvetica" pitchFamily="2" charset="0"/>
              </a:rPr>
              <a:t> Wild-type, Advanced, or Recurrent EC</a:t>
            </a:r>
          </a:p>
        </p:txBody>
      </p:sp>
      <p:sp>
        <p:nvSpPr>
          <p:cNvPr id="5" name="Text Placeholder 4">
            <a:extLst>
              <a:ext uri="{FF2B5EF4-FFF2-40B4-BE49-F238E27FC236}">
                <a16:creationId xmlns:a16="http://schemas.microsoft.com/office/drawing/2014/main" id="{5E4787B2-5B0E-4293-13DC-5B72F13745A1}"/>
              </a:ext>
            </a:extLst>
          </p:cNvPr>
          <p:cNvSpPr>
            <a:spLocks noGrp="1"/>
          </p:cNvSpPr>
          <p:nvPr>
            <p:ph type="body" sz="quarter" idx="4294967295"/>
          </p:nvPr>
        </p:nvSpPr>
        <p:spPr>
          <a:xfrm>
            <a:off x="266192" y="6112761"/>
            <a:ext cx="11528425" cy="756699"/>
          </a:xfrm>
        </p:spPr>
        <p:txBody>
          <a:bodyPr>
            <a:normAutofit fontScale="32500" lnSpcReduction="20000"/>
          </a:bodyPr>
          <a:lstStyle/>
          <a:p>
            <a:pPr marL="0" indent="0">
              <a:lnSpc>
                <a:spcPct val="120000"/>
              </a:lnSpc>
              <a:buNone/>
            </a:pPr>
            <a:r>
              <a:rPr lang="en-US" dirty="0">
                <a:solidFill>
                  <a:schemeClr val="tx1"/>
                </a:solidFill>
                <a:latin typeface="+mn-lt"/>
                <a:cs typeface="+mn-cs"/>
              </a:rPr>
              <a:t>EC, endometrial cancer; FMI, Foundation Medicine; BICR, blinded independent central review; CR, complete response; DCR, disease control rate; EC, endometrial cancer; HR-QoL, health-related quality of life; HR, hazard ratio; OS, overall survival; PFS, progression-free survival; PFS2, time from randomization until the second progression event; PD, progressive disease; PK, pharmacokinetics; PR, partial response; R, randomized; RECIST, Response Evaluation Criterial in Solid Tumors; TFST, time to first subsequent treatment; TSST, time to second subsequent treatment; QW, every week</a:t>
            </a:r>
            <a:r>
              <a:rPr lang="en-US" dirty="0">
                <a:solidFill>
                  <a:schemeClr val="tx1"/>
                </a:solidFill>
                <a:latin typeface="+mn-lt"/>
              </a:rPr>
              <a:t>.</a:t>
            </a:r>
            <a:endParaRPr lang="en-US" dirty="0">
              <a:solidFill>
                <a:schemeClr val="tx1"/>
              </a:solidFill>
              <a:latin typeface="+mn-lt"/>
              <a:cs typeface="+mn-cs"/>
            </a:endParaRPr>
          </a:p>
        </p:txBody>
      </p:sp>
      <p:sp>
        <p:nvSpPr>
          <p:cNvPr id="6" name="Rectangle 5">
            <a:extLst>
              <a:ext uri="{FF2B5EF4-FFF2-40B4-BE49-F238E27FC236}">
                <a16:creationId xmlns:a16="http://schemas.microsoft.com/office/drawing/2014/main" id="{05C2676C-AEE6-22FE-932E-91466A216B45}"/>
              </a:ext>
            </a:extLst>
          </p:cNvPr>
          <p:cNvSpPr/>
          <p:nvPr/>
        </p:nvSpPr>
        <p:spPr bwMode="gray">
          <a:xfrm>
            <a:off x="3" y="2410374"/>
            <a:ext cx="12191999" cy="3023836"/>
          </a:xfrm>
          <a:prstGeom prst="rect">
            <a:avLst/>
          </a:prstGeom>
          <a:solidFill>
            <a:schemeClr val="bg1">
              <a:lumMod val="95000"/>
            </a:schemeClr>
          </a:solidFill>
          <a:ln w="28575">
            <a:noFill/>
            <a:miter lim="800000"/>
          </a:ln>
          <a:effectLst/>
        </p:spPr>
        <p:txBody>
          <a:bodyPr vert="horz" lIns="121920" tIns="60960" rIns="121920" bIns="60960" rtlCol="0" anchor="ctr" anchorCtr="0">
            <a:noAutofit/>
          </a:bodyPr>
          <a:lstStyle>
            <a:defPPr>
              <a:defRPr lang="en-US"/>
            </a:defPPr>
            <a:lvl1pPr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609585"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1219170"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828754"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2438339" algn="l" defTabSz="609585"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3047924"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3657509"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4267093"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4876678" algn="l" defTabSz="121917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0" marR="0" lvl="0" indent="0" algn="l" defTabSz="609555" rtl="0" eaLnBrk="0" fontAlgn="base" latinLnBrk="0" hangingPunct="0">
              <a:lnSpc>
                <a:spcPct val="90000"/>
              </a:lnSpc>
              <a:spcBef>
                <a:spcPct val="0"/>
              </a:spcBef>
              <a:spcAft>
                <a:spcPct val="0"/>
              </a:spcAft>
              <a:buClr>
                <a:srgbClr val="6E757B"/>
              </a:buClr>
              <a:buSzPct val="100000"/>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a:ea typeface="MS PGothic" panose="020B0600070205080204" pitchFamily="34" charset="-128"/>
              <a:cs typeface="+mn-cs"/>
            </a:endParaRPr>
          </a:p>
        </p:txBody>
      </p:sp>
      <p:sp>
        <p:nvSpPr>
          <p:cNvPr id="7" name="Text Box 4">
            <a:extLst>
              <a:ext uri="{FF2B5EF4-FFF2-40B4-BE49-F238E27FC236}">
                <a16:creationId xmlns:a16="http://schemas.microsoft.com/office/drawing/2014/main" id="{C980DA1E-BDD9-7B65-1114-2C9EC62CA0EE}"/>
              </a:ext>
            </a:extLst>
          </p:cNvPr>
          <p:cNvSpPr txBox="1">
            <a:spLocks noChangeArrowheads="1"/>
          </p:cNvSpPr>
          <p:nvPr/>
        </p:nvSpPr>
        <p:spPr bwMode="auto">
          <a:xfrm>
            <a:off x="8412002" y="2069987"/>
            <a:ext cx="3382615" cy="3704604"/>
          </a:xfrm>
          <a:prstGeom prst="rect">
            <a:avLst/>
          </a:prstGeom>
          <a:solidFill>
            <a:schemeClr val="accent5">
              <a:lumMod val="60000"/>
              <a:lumOff val="40000"/>
            </a:schemeClr>
          </a:solidFill>
          <a:ln>
            <a:noFill/>
          </a:ln>
        </p:spPr>
        <p:txBody>
          <a:bodyPr rot="0" vert="horz" wrap="square" lIns="182880" tIns="91440" rIns="182880" bIns="91440" anchor="ctr" anchorCtr="0" upright="1">
            <a:spAutoFit/>
          </a:bodyPr>
          <a:lstStyle/>
          <a:p>
            <a:pPr marL="0" marR="0" lvl="0" indent="0" algn="l" defTabSz="914354" rtl="0" eaLnBrk="1" fontAlgn="auto" latinLnBrk="0" hangingPunct="1">
              <a:lnSpc>
                <a:spcPct val="80000"/>
              </a:lnSpc>
              <a:spcBef>
                <a:spcPts val="300"/>
              </a:spcBef>
              <a:spcAft>
                <a:spcPts val="0"/>
              </a:spcAft>
              <a:buClrTx/>
              <a:buSzTx/>
              <a:buFontTx/>
              <a:buNone/>
              <a:tabLst/>
              <a:defRPr/>
            </a:pPr>
            <a:r>
              <a:rPr kumimoji="0" lang="en-US" sz="1600" b="1" i="0" u="none" strike="noStrike" kern="0" cap="none" spc="0" normalizeH="0" baseline="0" noProof="0">
                <a:ln>
                  <a:noFill/>
                </a:ln>
                <a:solidFill>
                  <a:prstClr val="black">
                    <a:lumMod val="50000"/>
                  </a:prstClr>
                </a:solidFill>
                <a:effectLst/>
                <a:uLnTx/>
                <a:uFillTx/>
                <a:latin typeface="Calibri"/>
                <a:ea typeface="+mn-ea"/>
                <a:cs typeface="Arial"/>
              </a:rPr>
              <a:t>Primary Endpoint</a:t>
            </a:r>
          </a:p>
          <a:p>
            <a:pPr marL="182870" marR="0" lvl="0" indent="-182870" algn="l" defTabSz="914354" rtl="0" eaLnBrk="1" fontAlgn="auto" latinLnBrk="0" hangingPunct="1">
              <a:lnSpc>
                <a:spcPct val="80000"/>
              </a:lnSpc>
              <a:spcBef>
                <a:spcPts val="30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lumMod val="50000"/>
                  </a:prstClr>
                </a:solidFill>
                <a:effectLst/>
                <a:uLnTx/>
                <a:uFillTx/>
                <a:latin typeface="Arial" charset="0"/>
                <a:ea typeface="+mn-ea"/>
                <a:cs typeface="Arial"/>
              </a:rPr>
              <a:t>PFS assessed by Investigator</a:t>
            </a:r>
            <a:endParaRPr kumimoji="0" lang="en-US" sz="1400" b="1" i="0" u="none" strike="noStrike" kern="1200" cap="none" spc="0" normalizeH="0" baseline="0" noProof="0">
              <a:ln>
                <a:noFill/>
              </a:ln>
              <a:solidFill>
                <a:prstClr val="black">
                  <a:lumMod val="50000"/>
                </a:prstClr>
              </a:solidFill>
              <a:effectLst/>
              <a:uLnTx/>
              <a:uFillTx/>
              <a:latin typeface="Arial" charset="0"/>
              <a:ea typeface="+mn-ea"/>
              <a:cs typeface="Arial"/>
            </a:endParaRPr>
          </a:p>
          <a:p>
            <a:pPr marL="168266" marR="0" lvl="0" indent="-168266" algn="l" defTabSz="914354" rtl="0" eaLnBrk="1" fontAlgn="auto" latinLnBrk="0" hangingPunct="1">
              <a:lnSpc>
                <a:spcPct val="80000"/>
              </a:lnSpc>
              <a:spcBef>
                <a:spcPts val="300"/>
              </a:spcBef>
              <a:spcAft>
                <a:spcPts val="0"/>
              </a:spcAft>
              <a:buClrTx/>
              <a:buSzTx/>
              <a:buFontTx/>
              <a:buNone/>
              <a:tabLst/>
              <a:defRPr/>
            </a:pPr>
            <a:r>
              <a:rPr kumimoji="0" lang="en-US" sz="1600" b="1" i="0" u="none" strike="noStrike" kern="1200" cap="none" spc="0" normalizeH="0" baseline="0" noProof="0">
                <a:ln>
                  <a:noFill/>
                </a:ln>
                <a:solidFill>
                  <a:prstClr val="black">
                    <a:lumMod val="50000"/>
                  </a:prstClr>
                </a:solidFill>
                <a:effectLst/>
                <a:uLnTx/>
                <a:uFillTx/>
                <a:latin typeface="Calibri"/>
                <a:ea typeface="+mn-ea"/>
                <a:cs typeface="Arial"/>
              </a:rPr>
              <a:t>Key Secondary Endpoint</a:t>
            </a:r>
          </a:p>
          <a:p>
            <a:pPr marL="182870" marR="0" lvl="0" indent="-182870" algn="l" defTabSz="914354" rtl="0" eaLnBrk="1" fontAlgn="auto" latinLnBrk="0" hangingPunct="1">
              <a:lnSpc>
                <a:spcPct val="80000"/>
              </a:lnSpc>
              <a:spcBef>
                <a:spcPts val="30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lumMod val="50000"/>
                  </a:prstClr>
                </a:solidFill>
                <a:effectLst/>
                <a:uLnTx/>
                <a:uFillTx/>
                <a:latin typeface="Arial" charset="0"/>
                <a:ea typeface="+mn-ea"/>
                <a:cs typeface="Arial"/>
              </a:rPr>
              <a:t>OS</a:t>
            </a:r>
            <a:endParaRPr kumimoji="0" lang="en-US" sz="1100" b="0" i="0" u="none" strike="noStrike" kern="1200" cap="none" spc="0" normalizeH="0" baseline="0" noProof="0">
              <a:ln>
                <a:noFill/>
              </a:ln>
              <a:solidFill>
                <a:prstClr val="black">
                  <a:lumMod val="50000"/>
                </a:prstClr>
              </a:solidFill>
              <a:effectLst/>
              <a:uLnTx/>
              <a:uFillTx/>
              <a:latin typeface="Arial" charset="0"/>
              <a:ea typeface="+mn-ea"/>
              <a:cs typeface="Arial" panose="020B0604020202020204" pitchFamily="34" charset="0"/>
            </a:endParaRPr>
          </a:p>
          <a:p>
            <a:pPr marL="168266" marR="0" lvl="0" indent="-168266" algn="l" defTabSz="914354" rtl="0" eaLnBrk="1" fontAlgn="auto" latinLnBrk="0" hangingPunct="1">
              <a:lnSpc>
                <a:spcPct val="80000"/>
              </a:lnSpc>
              <a:spcBef>
                <a:spcPts val="300"/>
              </a:spcBef>
              <a:spcAft>
                <a:spcPts val="0"/>
              </a:spcAft>
              <a:buClrTx/>
              <a:buSzTx/>
              <a:buFontTx/>
              <a:buNone/>
              <a:tabLst/>
              <a:defRPr/>
            </a:pPr>
            <a:r>
              <a:rPr kumimoji="0" lang="en-US" sz="1600" b="1" i="0" u="none" strike="noStrike" kern="0" cap="none" spc="0" normalizeH="0" baseline="0" noProof="0">
                <a:ln>
                  <a:noFill/>
                </a:ln>
                <a:solidFill>
                  <a:prstClr val="black">
                    <a:lumMod val="50000"/>
                  </a:prstClr>
                </a:solidFill>
                <a:effectLst/>
                <a:uLnTx/>
                <a:uFillTx/>
                <a:latin typeface="Calibri"/>
                <a:ea typeface="+mn-ea"/>
                <a:cs typeface="Arial"/>
              </a:rPr>
              <a:t>Secondary Endpoints</a:t>
            </a:r>
          </a:p>
          <a:p>
            <a:pPr marL="182870" marR="0" lvl="0" indent="-182870" algn="l" defTabSz="914354" rtl="0" eaLnBrk="1" fontAlgn="auto" latinLnBrk="0" hangingPunct="1">
              <a:lnSpc>
                <a:spcPct val="800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lumMod val="50000"/>
                  </a:prstClr>
                </a:solidFill>
                <a:effectLst/>
                <a:uLnTx/>
                <a:uFillTx/>
                <a:latin typeface="Arial" charset="0"/>
                <a:ea typeface="+mn-ea"/>
                <a:cs typeface="Arial"/>
              </a:rPr>
              <a:t>Safety</a:t>
            </a:r>
          </a:p>
          <a:p>
            <a:pPr marL="182870" marR="0" lvl="0" indent="-182870" algn="l" defTabSz="914354" rtl="0" eaLnBrk="1" fontAlgn="auto" latinLnBrk="0" hangingPunct="1">
              <a:lnSpc>
                <a:spcPct val="80000"/>
              </a:lnSpc>
              <a:spcBef>
                <a:spcPts val="1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lumMod val="50000"/>
                  </a:prstClr>
                </a:solidFill>
                <a:effectLst/>
                <a:uLnTx/>
                <a:uFillTx/>
                <a:latin typeface="Arial" charset="0"/>
                <a:ea typeface="+mn-ea"/>
                <a:cs typeface="Arial"/>
              </a:rPr>
              <a:t>TFST</a:t>
            </a:r>
          </a:p>
          <a:p>
            <a:pPr marL="182870" marR="0" lvl="0" indent="-182870" algn="l" defTabSz="914354" rtl="0" eaLnBrk="1" fontAlgn="auto" latinLnBrk="0" hangingPunct="1">
              <a:lnSpc>
                <a:spcPct val="80000"/>
              </a:lnSpc>
              <a:spcBef>
                <a:spcPts val="1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lumMod val="50000"/>
                  </a:prstClr>
                </a:solidFill>
                <a:effectLst/>
                <a:uLnTx/>
                <a:uFillTx/>
                <a:latin typeface="Arial" charset="0"/>
                <a:ea typeface="+mn-ea"/>
                <a:cs typeface="Arial"/>
              </a:rPr>
              <a:t>TSST</a:t>
            </a:r>
          </a:p>
          <a:p>
            <a:pPr marL="182870" marR="0" lvl="0" indent="-182870" algn="l" defTabSz="914354" rtl="0" eaLnBrk="1" fontAlgn="auto" latinLnBrk="0" hangingPunct="1">
              <a:lnSpc>
                <a:spcPct val="80000"/>
              </a:lnSpc>
              <a:spcBef>
                <a:spcPts val="1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lumMod val="50000"/>
                  </a:prstClr>
                </a:solidFill>
                <a:effectLst/>
                <a:uLnTx/>
                <a:uFillTx/>
                <a:latin typeface="Arial" charset="0"/>
                <a:ea typeface="+mn-ea"/>
                <a:cs typeface="Arial"/>
              </a:rPr>
              <a:t>PFS2</a:t>
            </a:r>
          </a:p>
          <a:p>
            <a:pPr marL="182870" marR="0" lvl="0" indent="-182870" algn="l" defTabSz="914354" rtl="0" eaLnBrk="1" fontAlgn="auto" latinLnBrk="0" hangingPunct="1">
              <a:lnSpc>
                <a:spcPct val="80000"/>
              </a:lnSpc>
              <a:spcBef>
                <a:spcPts val="1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lumMod val="50000"/>
                  </a:prstClr>
                </a:solidFill>
                <a:effectLst/>
                <a:uLnTx/>
                <a:uFillTx/>
                <a:latin typeface="Arial" charset="0"/>
                <a:ea typeface="+mn-ea"/>
                <a:cs typeface="Arial"/>
              </a:rPr>
              <a:t>PFS as assessed by BICR</a:t>
            </a:r>
          </a:p>
          <a:p>
            <a:pPr marL="182870" marR="0" lvl="0" indent="-182870" algn="l" defTabSz="914354" rtl="0" eaLnBrk="1" fontAlgn="auto" latinLnBrk="0" hangingPunct="1">
              <a:lnSpc>
                <a:spcPct val="80000"/>
              </a:lnSpc>
              <a:spcBef>
                <a:spcPts val="10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lumMod val="50000"/>
                  </a:prstClr>
                </a:solidFill>
                <a:effectLst/>
                <a:uLnTx/>
                <a:uFillTx/>
                <a:latin typeface="Arial" charset="0"/>
                <a:ea typeface="+mn-ea"/>
                <a:cs typeface="Arial"/>
              </a:rPr>
              <a:t>HR-QoL</a:t>
            </a:r>
          </a:p>
          <a:p>
            <a:pPr marL="168266" marR="0" lvl="0" indent="-168266" algn="l" defTabSz="914354" rtl="0" eaLnBrk="1" fontAlgn="auto" latinLnBrk="0" hangingPunct="1">
              <a:lnSpc>
                <a:spcPct val="8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lumMod val="50000"/>
                  </a:prstClr>
                </a:solidFill>
                <a:effectLst/>
                <a:uLnTx/>
                <a:uFillTx/>
                <a:latin typeface="Calibri"/>
                <a:ea typeface="+mn-ea"/>
                <a:cs typeface="Arial"/>
              </a:rPr>
              <a:t>Exploratory Endpoints</a:t>
            </a:r>
          </a:p>
          <a:p>
            <a:pPr marL="182870" marR="0" lvl="0" indent="-182870" algn="l" defTabSz="914354" rtl="0" eaLnBrk="1" fontAlgn="auto" latinLnBrk="0" hangingPunct="1">
              <a:lnSpc>
                <a:spcPct val="800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lumMod val="50000"/>
                  </a:prstClr>
                </a:solidFill>
                <a:effectLst/>
                <a:uLnTx/>
                <a:uFillTx/>
                <a:latin typeface="Arial" charset="0"/>
                <a:ea typeface="+mn-ea"/>
                <a:cs typeface="Arial"/>
              </a:rPr>
              <a:t>PFS per histology subtypes</a:t>
            </a:r>
          </a:p>
          <a:p>
            <a:pPr marL="182870" marR="0" lvl="0" indent="-182870" algn="l" defTabSz="914354" rtl="0" eaLnBrk="1" fontAlgn="auto" latinLnBrk="0" hangingPunct="1">
              <a:lnSpc>
                <a:spcPct val="80000"/>
              </a:lnSpc>
              <a:spcBef>
                <a:spcPts val="1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lumMod val="50000"/>
                  </a:prstClr>
                </a:solidFill>
                <a:effectLst/>
                <a:uLnTx/>
                <a:uFillTx/>
                <a:latin typeface="Arial" charset="0"/>
                <a:ea typeface="+mn-ea"/>
                <a:cs typeface="Arial"/>
              </a:rPr>
              <a:t>PFS per other molecular features</a:t>
            </a:r>
          </a:p>
          <a:p>
            <a:pPr marL="182870" marR="0" lvl="0" indent="-182870" algn="l" defTabSz="914354" rtl="0" eaLnBrk="1" fontAlgn="auto" latinLnBrk="0" hangingPunct="1">
              <a:lnSpc>
                <a:spcPct val="80000"/>
              </a:lnSpc>
              <a:spcBef>
                <a:spcPts val="1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lumMod val="50000"/>
                  </a:prstClr>
                </a:solidFill>
                <a:effectLst/>
                <a:uLnTx/>
                <a:uFillTx/>
                <a:latin typeface="Arial" charset="0"/>
                <a:ea typeface="+mn-ea"/>
                <a:cs typeface="Arial"/>
              </a:rPr>
              <a:t>CR rate among patients with PR as best response</a:t>
            </a:r>
          </a:p>
          <a:p>
            <a:pPr marL="182870" marR="0" lvl="0" indent="-182870" algn="l" defTabSz="914354" rtl="0" eaLnBrk="1" fontAlgn="auto" latinLnBrk="0" hangingPunct="1">
              <a:lnSpc>
                <a:spcPct val="80000"/>
              </a:lnSpc>
              <a:spcBef>
                <a:spcPts val="1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lumMod val="50000"/>
                  </a:prstClr>
                </a:solidFill>
                <a:effectLst/>
                <a:uLnTx/>
                <a:uFillTx/>
                <a:latin typeface="Arial" charset="0"/>
                <a:ea typeface="+mn-ea"/>
                <a:cs typeface="Arial"/>
              </a:rPr>
              <a:t>Duration of CR among patients who enter study as PR and achieve CR during study</a:t>
            </a:r>
          </a:p>
          <a:p>
            <a:pPr marL="182870" marR="0" lvl="0" indent="-182870" algn="l" defTabSz="914354" rtl="0" eaLnBrk="1" fontAlgn="auto" latinLnBrk="0" hangingPunct="1">
              <a:lnSpc>
                <a:spcPct val="80000"/>
              </a:lnSpc>
              <a:spcBef>
                <a:spcPts val="1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lumMod val="50000"/>
                  </a:prstClr>
                </a:solidFill>
                <a:effectLst/>
                <a:uLnTx/>
                <a:uFillTx/>
                <a:latin typeface="Arial" charset="0"/>
                <a:ea typeface="+mn-ea"/>
                <a:cs typeface="Arial"/>
              </a:rPr>
              <a:t>analysis of tumor biomarkers</a:t>
            </a:r>
          </a:p>
          <a:p>
            <a:pPr marL="182870" marR="0" lvl="0" indent="-182870" algn="l" defTabSz="914354" rtl="0" eaLnBrk="1" fontAlgn="auto" latinLnBrk="0" hangingPunct="1">
              <a:lnSpc>
                <a:spcPct val="80000"/>
              </a:lnSpc>
              <a:spcBef>
                <a:spcPts val="1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lumMod val="50000"/>
                  </a:prstClr>
                </a:solidFill>
                <a:effectLst/>
                <a:uLnTx/>
                <a:uFillTx/>
                <a:latin typeface="Arial" charset="0"/>
                <a:ea typeface="+mn-ea"/>
                <a:cs typeface="Arial"/>
              </a:rPr>
              <a:t>PK analysis</a:t>
            </a:r>
            <a:endParaRPr kumimoji="0" lang="en-US" sz="1200" b="0" i="0" u="none" strike="noStrike" kern="1200" cap="none" spc="0" normalizeH="0" baseline="0" noProof="0">
              <a:ln>
                <a:noFill/>
              </a:ln>
              <a:solidFill>
                <a:prstClr val="black">
                  <a:lumMod val="50000"/>
                </a:prstClr>
              </a:solidFill>
              <a:effectLst/>
              <a:uLnTx/>
              <a:uFillTx/>
              <a:latin typeface="Arial" charset="0"/>
              <a:ea typeface="+mn-ea"/>
              <a:cs typeface="Arial"/>
            </a:endParaRPr>
          </a:p>
        </p:txBody>
      </p:sp>
      <p:cxnSp>
        <p:nvCxnSpPr>
          <p:cNvPr id="8" name="Line 9">
            <a:extLst>
              <a:ext uri="{FF2B5EF4-FFF2-40B4-BE49-F238E27FC236}">
                <a16:creationId xmlns:a16="http://schemas.microsoft.com/office/drawing/2014/main" id="{D40D239E-2FF6-32DA-86C3-33575D1D4EAB}"/>
              </a:ext>
            </a:extLst>
          </p:cNvPr>
          <p:cNvCxnSpPr>
            <a:cxnSpLocks noChangeShapeType="1"/>
          </p:cNvCxnSpPr>
          <p:nvPr/>
        </p:nvCxnSpPr>
        <p:spPr bwMode="auto">
          <a:xfrm>
            <a:off x="9585221" y="4097051"/>
            <a:ext cx="0" cy="0"/>
          </a:xfrm>
          <a:prstGeom prst="line">
            <a:avLst/>
          </a:prstGeom>
          <a:noFill/>
          <a:ln w="15240">
            <a:solidFill>
              <a:srgbClr val="FFFFFF"/>
            </a:solidFill>
            <a:round/>
            <a:headEnd/>
            <a:tailEnd/>
          </a:ln>
          <a:extLst>
            <a:ext uri="{909E8E84-426E-40DD-AFC4-6F175D3DCCD1}">
              <a14:hiddenFill xmlns:a14="http://schemas.microsoft.com/office/drawing/2010/main">
                <a:noFill/>
              </a14:hiddenFill>
            </a:ext>
          </a:extLst>
        </p:spPr>
      </p:cxnSp>
      <p:cxnSp>
        <p:nvCxnSpPr>
          <p:cNvPr id="9" name="Line 9">
            <a:extLst>
              <a:ext uri="{FF2B5EF4-FFF2-40B4-BE49-F238E27FC236}">
                <a16:creationId xmlns:a16="http://schemas.microsoft.com/office/drawing/2014/main" id="{D292924B-4AFE-E6E9-D4B6-43080DCC960E}"/>
              </a:ext>
            </a:extLst>
          </p:cNvPr>
          <p:cNvCxnSpPr>
            <a:cxnSpLocks noChangeShapeType="1"/>
          </p:cNvCxnSpPr>
          <p:nvPr/>
        </p:nvCxnSpPr>
        <p:spPr bwMode="auto">
          <a:xfrm>
            <a:off x="9496432" y="2781904"/>
            <a:ext cx="0" cy="0"/>
          </a:xfrm>
          <a:prstGeom prst="line">
            <a:avLst/>
          </a:prstGeom>
          <a:noFill/>
          <a:ln w="15240">
            <a:solidFill>
              <a:srgbClr val="FFFFFF"/>
            </a:solidFill>
            <a:round/>
            <a:headEnd/>
            <a:tailEnd/>
          </a:ln>
          <a:extLst>
            <a:ext uri="{909E8E84-426E-40DD-AFC4-6F175D3DCCD1}">
              <a14:hiddenFill xmlns:a14="http://schemas.microsoft.com/office/drawing/2010/main">
                <a:noFill/>
              </a14:hiddenFill>
            </a:ext>
          </a:extLst>
        </p:spPr>
      </p:cxnSp>
      <p:cxnSp>
        <p:nvCxnSpPr>
          <p:cNvPr id="10" name="Straight Arrow Connector 9">
            <a:extLst>
              <a:ext uri="{FF2B5EF4-FFF2-40B4-BE49-F238E27FC236}">
                <a16:creationId xmlns:a16="http://schemas.microsoft.com/office/drawing/2014/main" id="{CEC5AFF8-469F-60A5-7722-A2183531337C}"/>
              </a:ext>
            </a:extLst>
          </p:cNvPr>
          <p:cNvCxnSpPr>
            <a:cxnSpLocks/>
            <a:stCxn id="18" idx="3"/>
          </p:cNvCxnSpPr>
          <p:nvPr/>
        </p:nvCxnSpPr>
        <p:spPr>
          <a:xfrm flipV="1">
            <a:off x="8128865" y="3261970"/>
            <a:ext cx="283137" cy="1"/>
          </a:xfrm>
          <a:prstGeom prst="straightConnector1">
            <a:avLst/>
          </a:prstGeom>
          <a:ln w="12700">
            <a:solidFill>
              <a:schemeClr val="bg2"/>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1" name="Line 9">
            <a:extLst>
              <a:ext uri="{FF2B5EF4-FFF2-40B4-BE49-F238E27FC236}">
                <a16:creationId xmlns:a16="http://schemas.microsoft.com/office/drawing/2014/main" id="{B6A21970-528F-CAB7-CF0F-A80C7E4217B4}"/>
              </a:ext>
            </a:extLst>
          </p:cNvPr>
          <p:cNvCxnSpPr>
            <a:cxnSpLocks noChangeShapeType="1"/>
          </p:cNvCxnSpPr>
          <p:nvPr/>
        </p:nvCxnSpPr>
        <p:spPr bwMode="auto">
          <a:xfrm>
            <a:off x="6611824" y="2905159"/>
            <a:ext cx="0" cy="0"/>
          </a:xfrm>
          <a:prstGeom prst="line">
            <a:avLst/>
          </a:prstGeom>
          <a:noFill/>
          <a:ln w="15240">
            <a:solidFill>
              <a:srgbClr val="FFFFFF"/>
            </a:solidFill>
            <a:round/>
            <a:headEnd/>
            <a:tailEnd/>
          </a:ln>
          <a:extLst>
            <a:ext uri="{909E8E84-426E-40DD-AFC4-6F175D3DCCD1}">
              <a14:hiddenFill xmlns:a14="http://schemas.microsoft.com/office/drawing/2010/main">
                <a:noFill/>
              </a14:hiddenFill>
            </a:ext>
          </a:extLst>
        </p:spPr>
      </p:cxnSp>
      <p:sp>
        <p:nvSpPr>
          <p:cNvPr id="12" name="TextBox 11">
            <a:extLst>
              <a:ext uri="{FF2B5EF4-FFF2-40B4-BE49-F238E27FC236}">
                <a16:creationId xmlns:a16="http://schemas.microsoft.com/office/drawing/2014/main" id="{7A35D195-78EB-E089-845B-FB009E0E4BC9}"/>
              </a:ext>
            </a:extLst>
          </p:cNvPr>
          <p:cNvSpPr txBox="1"/>
          <p:nvPr/>
        </p:nvSpPr>
        <p:spPr>
          <a:xfrm>
            <a:off x="5317692" y="3668219"/>
            <a:ext cx="2646291" cy="519648"/>
          </a:xfrm>
          <a:prstGeom prst="rect">
            <a:avLst/>
          </a:prstGeom>
          <a:noFill/>
        </p:spPr>
        <p:txBody>
          <a:bodyPr wrap="square">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mn-ea"/>
                <a:cs typeface="+mn-cs"/>
              </a:rPr>
              <a:t>Treat until progression or intolerability</a:t>
            </a:r>
          </a:p>
        </p:txBody>
      </p:sp>
      <p:sp>
        <p:nvSpPr>
          <p:cNvPr id="13" name="Rectangle: Rounded Corners 13">
            <a:extLst>
              <a:ext uri="{FF2B5EF4-FFF2-40B4-BE49-F238E27FC236}">
                <a16:creationId xmlns:a16="http://schemas.microsoft.com/office/drawing/2014/main" id="{5AA3951E-956E-0527-2390-747A48FFB3A3}"/>
              </a:ext>
            </a:extLst>
          </p:cNvPr>
          <p:cNvSpPr/>
          <p:nvPr/>
        </p:nvSpPr>
        <p:spPr>
          <a:xfrm>
            <a:off x="2860181" y="4522298"/>
            <a:ext cx="2060129" cy="907609"/>
          </a:xfrm>
          <a:prstGeom prst="rect">
            <a:avLst/>
          </a:prstGeom>
          <a:solidFill>
            <a:schemeClr val="accent1">
              <a:lumMod val="40000"/>
              <a:lumOff val="60000"/>
            </a:schemeClr>
          </a:solidFill>
          <a:ln w="28575">
            <a:noFill/>
          </a:ln>
          <a:effectLst/>
        </p:spPr>
        <p:style>
          <a:lnRef idx="1">
            <a:schemeClr val="accent5"/>
          </a:lnRef>
          <a:fillRef idx="3">
            <a:schemeClr val="accent5"/>
          </a:fillRef>
          <a:effectRef idx="2">
            <a:schemeClr val="accent5"/>
          </a:effectRef>
          <a:fontRef idx="minor">
            <a:schemeClr val="lt1"/>
          </a:fontRef>
        </p:style>
        <p:txBody>
          <a:bodyPr wrap="square" lIns="91440" tIns="45720" rIns="91440" bIns="45720" rtlCol="0" anchor="ctr">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Stratification:</a:t>
            </a:r>
          </a:p>
          <a:p>
            <a:pPr marL="182870" marR="0" lvl="0" indent="-182870" algn="l" defTabSz="914354" rtl="0" eaLnBrk="1" fontAlgn="auto" latinLnBrk="0" hangingPunct="1">
              <a:lnSpc>
                <a:spcPct val="100000"/>
              </a:lnSpc>
              <a:spcBef>
                <a:spcPts val="100"/>
              </a:spcBef>
              <a:spcAft>
                <a:spcPts val="300"/>
              </a:spcAft>
              <a:buClr>
                <a:srgbClr val="1F497D"/>
              </a:buClr>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Primary Stage IV vs recurrent disease after platinum-based treatment</a:t>
            </a:r>
          </a:p>
          <a:p>
            <a:pPr marL="182870" marR="0" lvl="0" indent="-182870" algn="l" defTabSz="914354" rtl="0" eaLnBrk="1" fontAlgn="auto" latinLnBrk="0" hangingPunct="1">
              <a:lnSpc>
                <a:spcPct val="100000"/>
              </a:lnSpc>
              <a:spcBef>
                <a:spcPts val="0"/>
              </a:spcBef>
              <a:spcAft>
                <a:spcPts val="0"/>
              </a:spcAft>
              <a:buClr>
                <a:srgbClr val="1F497D"/>
              </a:buClr>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PR vs CR    </a:t>
            </a:r>
          </a:p>
        </p:txBody>
      </p:sp>
      <p:sp>
        <p:nvSpPr>
          <p:cNvPr id="14" name="TextBox 13">
            <a:extLst>
              <a:ext uri="{FF2B5EF4-FFF2-40B4-BE49-F238E27FC236}">
                <a16:creationId xmlns:a16="http://schemas.microsoft.com/office/drawing/2014/main" id="{C8F80433-2BB3-0611-4937-8658B0405A69}"/>
              </a:ext>
            </a:extLst>
          </p:cNvPr>
          <p:cNvSpPr txBox="1"/>
          <p:nvPr/>
        </p:nvSpPr>
        <p:spPr>
          <a:xfrm>
            <a:off x="486835" y="5569232"/>
            <a:ext cx="7925167" cy="276999"/>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*118 PFS events needed to provide 90% power to detect a HR of 0.55 with a 2-sided alpha of 0.05.</a:t>
            </a:r>
          </a:p>
        </p:txBody>
      </p:sp>
      <p:sp>
        <p:nvSpPr>
          <p:cNvPr id="15" name="TextBox 14">
            <a:extLst>
              <a:ext uri="{FF2B5EF4-FFF2-40B4-BE49-F238E27FC236}">
                <a16:creationId xmlns:a16="http://schemas.microsoft.com/office/drawing/2014/main" id="{EC2ACDDF-3BE0-E9C8-95B1-DA31F77E4C3E}"/>
              </a:ext>
            </a:extLst>
          </p:cNvPr>
          <p:cNvSpPr txBox="1"/>
          <p:nvPr/>
        </p:nvSpPr>
        <p:spPr>
          <a:xfrm>
            <a:off x="205127" y="1846316"/>
            <a:ext cx="2605488" cy="585216"/>
          </a:xfrm>
          <a:prstGeom prst="rect">
            <a:avLst/>
          </a:prstGeom>
          <a:noFill/>
        </p:spPr>
        <p:txBody>
          <a:bodyPr rot="0" spcFirstLastPara="0" vertOverflow="overflow" horzOverflow="overflow" vert="horz" wrap="square" lIns="0" tIns="45720" rIns="0" bIns="45720" numCol="1" spcCol="0" rtlCol="0" fromWordArt="0" anchor="t" anchorCtr="0" forceAA="0" compatLnSpc="1">
            <a:prstTxWarp prst="textNoShape">
              <a:avLst/>
            </a:prstTxWarp>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50000"/>
                  </a:prstClr>
                </a:solidFill>
                <a:effectLst/>
                <a:uLnTx/>
                <a:uFillTx/>
                <a:latin typeface="Calibri"/>
                <a:ea typeface="+mn-ea"/>
                <a:cs typeface="Arial"/>
              </a:rPr>
              <a:t>Prescreening Consent Tissue sent to Foundation</a:t>
            </a:r>
            <a:endParaRPr kumimoji="0" lang="en-US" sz="1600" b="1" i="0" u="none" strike="noStrike" kern="1200" cap="none" spc="0" normalizeH="0" baseline="0" noProof="0">
              <a:ln>
                <a:noFill/>
              </a:ln>
              <a:solidFill>
                <a:prstClr val="black">
                  <a:lumMod val="50000"/>
                </a:prstClr>
              </a:solidFill>
              <a:effectLst/>
              <a:uLnTx/>
              <a:uFillTx/>
              <a:latin typeface="Calibri"/>
              <a:ea typeface="+mn-ea"/>
              <a:cs typeface="Arial" panose="020B0604020202020204" pitchFamily="34" charset="0"/>
            </a:endParaRPr>
          </a:p>
        </p:txBody>
      </p:sp>
      <p:sp>
        <p:nvSpPr>
          <p:cNvPr id="16" name="TextBox 15">
            <a:extLst>
              <a:ext uri="{FF2B5EF4-FFF2-40B4-BE49-F238E27FC236}">
                <a16:creationId xmlns:a16="http://schemas.microsoft.com/office/drawing/2014/main" id="{7CE09FDE-8F79-3B2F-27A8-1C4AFA6F4677}"/>
              </a:ext>
            </a:extLst>
          </p:cNvPr>
          <p:cNvSpPr txBox="1"/>
          <p:nvPr/>
        </p:nvSpPr>
        <p:spPr>
          <a:xfrm>
            <a:off x="2915639" y="1846539"/>
            <a:ext cx="203694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50000"/>
                  </a:prstClr>
                </a:solidFill>
                <a:effectLst/>
                <a:uLnTx/>
                <a:uFillTx/>
                <a:latin typeface="Calibri"/>
                <a:ea typeface="+mn-ea"/>
                <a:cs typeface="Arial"/>
              </a:rPr>
              <a:t>Study </a:t>
            </a:r>
            <a:endParaRPr kumimoji="0" lang="en-US" sz="1600" b="1" i="0" u="none" strike="noStrike" kern="1200" cap="none" spc="0" normalizeH="0" baseline="0" noProof="0">
              <a:ln>
                <a:noFill/>
              </a:ln>
              <a:solidFill>
                <a:prstClr val="black">
                  <a:lumMod val="50000"/>
                </a:prstClr>
              </a:solidFill>
              <a:effectLst/>
              <a:uLnTx/>
              <a:uFillTx/>
              <a:latin typeface="Calibri"/>
              <a:ea typeface="+mn-ea"/>
              <a:cs typeface="Arial" panose="020B0604020202020204" pitchFamily="34" charset="0"/>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50000"/>
                  </a:prstClr>
                </a:solidFill>
                <a:effectLst/>
                <a:uLnTx/>
                <a:uFillTx/>
                <a:latin typeface="Calibri"/>
                <a:ea typeface="+mn-ea"/>
                <a:cs typeface="Arial"/>
              </a:rPr>
              <a:t>Consent</a:t>
            </a:r>
            <a:endParaRPr kumimoji="0" lang="en-US" sz="1600" b="1" i="0" u="none" strike="noStrike" kern="1200" cap="none" spc="0" normalizeH="0" baseline="0" noProof="0">
              <a:ln>
                <a:noFill/>
              </a:ln>
              <a:solidFill>
                <a:prstClr val="black">
                  <a:lumMod val="50000"/>
                </a:prstClr>
              </a:solidFill>
              <a:effectLst/>
              <a:uLnTx/>
              <a:uFillTx/>
              <a:latin typeface="Calibri"/>
              <a:ea typeface="+mn-ea"/>
              <a:cs typeface="Arial" panose="020B0604020202020204" pitchFamily="34" charset="0"/>
            </a:endParaRPr>
          </a:p>
        </p:txBody>
      </p:sp>
      <p:sp>
        <p:nvSpPr>
          <p:cNvPr id="18" name="Text Box 6">
            <a:extLst>
              <a:ext uri="{FF2B5EF4-FFF2-40B4-BE49-F238E27FC236}">
                <a16:creationId xmlns:a16="http://schemas.microsoft.com/office/drawing/2014/main" id="{73CFFDB0-2564-1A10-AF27-817D8B8437DA}"/>
              </a:ext>
            </a:extLst>
          </p:cNvPr>
          <p:cNvSpPr txBox="1">
            <a:spLocks noChangeArrowheads="1"/>
          </p:cNvSpPr>
          <p:nvPr/>
        </p:nvSpPr>
        <p:spPr bwMode="auto">
          <a:xfrm>
            <a:off x="5325272" y="2954194"/>
            <a:ext cx="2803593" cy="615553"/>
          </a:xfrm>
          <a:prstGeom prst="rect">
            <a:avLst/>
          </a:prstGeom>
          <a:solidFill>
            <a:schemeClr val="accent3"/>
          </a:solidFill>
          <a:ln>
            <a:noFill/>
          </a:ln>
        </p:spPr>
        <p:txBody>
          <a:bodyPr rot="0" vert="horz" wrap="square" lIns="45720" tIns="91440" rIns="45720" bIns="91440" anchor="ctr" anchorCtr="0" upright="1">
            <a:spAutoFit/>
          </a:bodyPr>
          <a:lstStyle/>
          <a:p>
            <a:pPr marL="0" marR="5715" lvl="0" indent="0" algn="ctr" defTabSz="457178" rtl="0" eaLnBrk="1" fontAlgn="auto" latinLnBrk="0" hangingPunct="1">
              <a:lnSpc>
                <a:spcPct val="100000"/>
              </a:lnSpc>
              <a:spcBef>
                <a:spcPts val="751"/>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a:ea typeface="Arial" panose="020B0604020202020204" pitchFamily="34" charset="0"/>
                <a:cs typeface="Arial" panose="020B0604020202020204" pitchFamily="34" charset="0"/>
              </a:rPr>
              <a:t>Selinexor 60mg PO QW until PD n = 110</a:t>
            </a:r>
            <a:endParaRPr kumimoji="0" lang="en-US" sz="1200" b="0" i="0" u="none" strike="noStrike" kern="0" cap="none" spc="0" normalizeH="0" baseline="0" noProof="0" dirty="0">
              <a:ln>
                <a:noFill/>
              </a:ln>
              <a:solidFill>
                <a:prstClr val="white"/>
              </a:solidFill>
              <a:effectLst/>
              <a:uLnTx/>
              <a:uFillTx/>
              <a:latin typeface="Calibri"/>
              <a:ea typeface="Arial" panose="020B0604020202020204" pitchFamily="34" charset="0"/>
              <a:cs typeface="Arial" panose="020B0604020202020204" pitchFamily="34" charset="0"/>
            </a:endParaRPr>
          </a:p>
        </p:txBody>
      </p:sp>
      <p:sp>
        <p:nvSpPr>
          <p:cNvPr id="19" name="Text Box 6">
            <a:extLst>
              <a:ext uri="{FF2B5EF4-FFF2-40B4-BE49-F238E27FC236}">
                <a16:creationId xmlns:a16="http://schemas.microsoft.com/office/drawing/2014/main" id="{62C9937E-ED58-F927-9B8E-FD0D02A08C8F}"/>
              </a:ext>
            </a:extLst>
          </p:cNvPr>
          <p:cNvSpPr txBox="1">
            <a:spLocks noChangeArrowheads="1"/>
          </p:cNvSpPr>
          <p:nvPr/>
        </p:nvSpPr>
        <p:spPr bwMode="auto">
          <a:xfrm>
            <a:off x="5317696" y="4312908"/>
            <a:ext cx="2803593" cy="615553"/>
          </a:xfrm>
          <a:prstGeom prst="rect">
            <a:avLst/>
          </a:prstGeom>
          <a:solidFill>
            <a:schemeClr val="bg1">
              <a:lumMod val="65000"/>
            </a:schemeClr>
          </a:solidFill>
          <a:ln>
            <a:noFill/>
          </a:ln>
        </p:spPr>
        <p:txBody>
          <a:bodyPr rot="0" vert="horz" wrap="square" lIns="91440" tIns="91440" rIns="91440" bIns="91440" anchor="ctr" anchorCtr="0" upright="1">
            <a:spAutoFit/>
          </a:bodyPr>
          <a:lstStyle/>
          <a:p>
            <a:pPr marL="0" marR="5715" lvl="0" indent="0" algn="ctr" defTabSz="457178"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Calibri"/>
                <a:ea typeface="Arial" panose="020B0604020202020204" pitchFamily="34" charset="0"/>
                <a:cs typeface="Arial" panose="020B0604020202020204" pitchFamily="34" charset="0"/>
              </a:rPr>
              <a:t>Placebo weekly until PD </a:t>
            </a:r>
          </a:p>
          <a:p>
            <a:pPr marL="0" marR="5715" lvl="0" indent="0" algn="ctr" defTabSz="457178"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Calibri"/>
                <a:ea typeface="Arial" panose="020B0604020202020204" pitchFamily="34" charset="0"/>
                <a:cs typeface="Arial" panose="020B0604020202020204" pitchFamily="34" charset="0"/>
              </a:rPr>
              <a:t>n = 110</a:t>
            </a:r>
          </a:p>
        </p:txBody>
      </p:sp>
      <p:cxnSp>
        <p:nvCxnSpPr>
          <p:cNvPr id="20" name="Straight Arrow Connector 19">
            <a:extLst>
              <a:ext uri="{FF2B5EF4-FFF2-40B4-BE49-F238E27FC236}">
                <a16:creationId xmlns:a16="http://schemas.microsoft.com/office/drawing/2014/main" id="{9807037D-CDCA-E231-F0DE-34031EC86EC6}"/>
              </a:ext>
            </a:extLst>
          </p:cNvPr>
          <p:cNvCxnSpPr>
            <a:cxnSpLocks/>
            <a:stCxn id="19" idx="3"/>
          </p:cNvCxnSpPr>
          <p:nvPr/>
        </p:nvCxnSpPr>
        <p:spPr>
          <a:xfrm flipV="1">
            <a:off x="8121289" y="4620684"/>
            <a:ext cx="290713" cy="1"/>
          </a:xfrm>
          <a:prstGeom prst="straightConnector1">
            <a:avLst/>
          </a:prstGeom>
          <a:ln w="12700">
            <a:solidFill>
              <a:schemeClr val="bg2"/>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1" name="Text Box 6">
            <a:extLst>
              <a:ext uri="{FF2B5EF4-FFF2-40B4-BE49-F238E27FC236}">
                <a16:creationId xmlns:a16="http://schemas.microsoft.com/office/drawing/2014/main" id="{40C1B392-2C1E-1FCE-E630-35E37AB499EB}"/>
              </a:ext>
            </a:extLst>
          </p:cNvPr>
          <p:cNvSpPr txBox="1">
            <a:spLocks noChangeArrowheads="1"/>
          </p:cNvSpPr>
          <p:nvPr/>
        </p:nvSpPr>
        <p:spPr bwMode="auto">
          <a:xfrm>
            <a:off x="2855460" y="3467720"/>
            <a:ext cx="878541" cy="900688"/>
          </a:xfrm>
          <a:prstGeom prst="rect">
            <a:avLst/>
          </a:prstGeom>
          <a:solidFill>
            <a:schemeClr val="accent1">
              <a:lumMod val="40000"/>
              <a:lumOff val="60000"/>
            </a:schemeClr>
          </a:solidFill>
          <a:ln>
            <a:noFill/>
          </a:ln>
        </p:spPr>
        <p:txBody>
          <a:bodyPr rot="0" vert="horz" wrap="square" lIns="91440" tIns="91440" rIns="91440" bIns="91440" anchor="ctr" anchorCtr="0" upright="1">
            <a:noAutofit/>
          </a:bodyPr>
          <a:lstStyle/>
          <a:p>
            <a:pPr marL="0" marR="5715" lvl="0" indent="0" algn="ctr" defTabSz="457178" rtl="0" eaLnBrk="1" fontAlgn="auto" latinLnBrk="0" hangingPunct="1">
              <a:lnSpc>
                <a:spcPct val="100000"/>
              </a:lnSpc>
              <a:spcBef>
                <a:spcPts val="751"/>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Arial" charset="0"/>
                <a:ea typeface="Arial" panose="020B0604020202020204" pitchFamily="34" charset="0"/>
                <a:cs typeface="Arial" panose="020B0604020202020204" pitchFamily="34" charset="0"/>
              </a:rPr>
              <a:t>PR/CR</a:t>
            </a:r>
            <a:br>
              <a:rPr kumimoji="0" lang="en-US" sz="1400" b="0" i="0" u="none" strike="noStrike" kern="0" cap="none" spc="0" normalizeH="0" baseline="0" noProof="0">
                <a:ln>
                  <a:noFill/>
                </a:ln>
                <a:solidFill>
                  <a:srgbClr val="000000"/>
                </a:solidFill>
                <a:effectLst/>
                <a:uLnTx/>
                <a:uFillTx/>
                <a:latin typeface="Arial" charset="0"/>
                <a:ea typeface="Arial" panose="020B0604020202020204" pitchFamily="34" charset="0"/>
                <a:cs typeface="Arial" panose="020B0604020202020204" pitchFamily="34" charset="0"/>
              </a:rPr>
            </a:br>
            <a:r>
              <a:rPr kumimoji="0" lang="en-US" sz="1400" b="0" i="0" u="none" strike="noStrike" kern="0" cap="none" spc="0" normalizeH="0" baseline="0" noProof="0">
                <a:ln>
                  <a:noFill/>
                </a:ln>
                <a:solidFill>
                  <a:srgbClr val="000000"/>
                </a:solidFill>
                <a:effectLst/>
                <a:uLnTx/>
                <a:uFillTx/>
                <a:latin typeface="Arial" charset="0"/>
                <a:ea typeface="Arial" panose="020B0604020202020204" pitchFamily="34" charset="0"/>
                <a:cs typeface="Arial" panose="020B0604020202020204" pitchFamily="34" charset="0"/>
              </a:rPr>
              <a:t>per RECIST v1.1</a:t>
            </a:r>
          </a:p>
        </p:txBody>
      </p:sp>
      <p:sp>
        <p:nvSpPr>
          <p:cNvPr id="22" name="Flowchart: Connector 12">
            <a:extLst>
              <a:ext uri="{FF2B5EF4-FFF2-40B4-BE49-F238E27FC236}">
                <a16:creationId xmlns:a16="http://schemas.microsoft.com/office/drawing/2014/main" id="{95A4F87B-FD94-2AF2-8A4E-32403BF63E46}"/>
              </a:ext>
            </a:extLst>
          </p:cNvPr>
          <p:cNvSpPr>
            <a:spLocks noChangeAspect="1"/>
          </p:cNvSpPr>
          <p:nvPr/>
        </p:nvSpPr>
        <p:spPr>
          <a:xfrm>
            <a:off x="4160888" y="3556529"/>
            <a:ext cx="731520" cy="731520"/>
          </a:xfrm>
          <a:prstGeom prst="flowChartConnector">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54"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a:ln w="0"/>
                <a:solidFill>
                  <a:prstClr val="white"/>
                </a:solidFill>
                <a:effectLst/>
                <a:uLnTx/>
                <a:uFillTx/>
                <a:latin typeface="Calibri"/>
                <a:ea typeface="+mn-ea"/>
                <a:cs typeface="+mn-cs"/>
              </a:rPr>
              <a:t>R</a:t>
            </a:r>
          </a:p>
          <a:p>
            <a:pPr marL="0" marR="0" lvl="0" indent="0" algn="ctr" defTabSz="914354"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a:ln w="0"/>
                <a:solidFill>
                  <a:prstClr val="white"/>
                </a:solidFill>
                <a:effectLst/>
                <a:uLnTx/>
                <a:uFillTx/>
                <a:latin typeface="Calibri"/>
                <a:ea typeface="+mn-ea"/>
                <a:cs typeface="+mn-cs"/>
              </a:rPr>
              <a:t>1:1</a:t>
            </a: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cxnSp>
        <p:nvCxnSpPr>
          <p:cNvPr id="23" name="Straight Arrow Connector 22">
            <a:extLst>
              <a:ext uri="{FF2B5EF4-FFF2-40B4-BE49-F238E27FC236}">
                <a16:creationId xmlns:a16="http://schemas.microsoft.com/office/drawing/2014/main" id="{EAB77831-5F20-D9C6-3A1D-40F9EC4B545A}"/>
              </a:ext>
            </a:extLst>
          </p:cNvPr>
          <p:cNvCxnSpPr>
            <a:cxnSpLocks/>
            <a:endCxn id="21" idx="1"/>
          </p:cNvCxnSpPr>
          <p:nvPr/>
        </p:nvCxnSpPr>
        <p:spPr>
          <a:xfrm>
            <a:off x="2416625" y="3630546"/>
            <a:ext cx="438835" cy="287521"/>
          </a:xfrm>
          <a:prstGeom prst="straightConnector1">
            <a:avLst/>
          </a:prstGeom>
          <a:ln w="12700">
            <a:solidFill>
              <a:schemeClr val="bg2"/>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744034C-1495-8011-CF16-3DAE166F528A}"/>
              </a:ext>
            </a:extLst>
          </p:cNvPr>
          <p:cNvCxnSpPr>
            <a:cxnSpLocks/>
            <a:stCxn id="21" idx="3"/>
            <a:endCxn id="22" idx="2"/>
          </p:cNvCxnSpPr>
          <p:nvPr/>
        </p:nvCxnSpPr>
        <p:spPr>
          <a:xfrm>
            <a:off x="3734000" y="3918066"/>
            <a:ext cx="426888" cy="4225"/>
          </a:xfrm>
          <a:prstGeom prst="straightConnector1">
            <a:avLst/>
          </a:prstGeom>
          <a:ln w="12700">
            <a:solidFill>
              <a:schemeClr val="bg2"/>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5" name="Elbow Connector 59">
            <a:extLst>
              <a:ext uri="{FF2B5EF4-FFF2-40B4-BE49-F238E27FC236}">
                <a16:creationId xmlns:a16="http://schemas.microsoft.com/office/drawing/2014/main" id="{42B5437C-FBF8-302F-D747-EB7858812ED9}"/>
              </a:ext>
            </a:extLst>
          </p:cNvPr>
          <p:cNvCxnSpPr>
            <a:cxnSpLocks/>
            <a:stCxn id="22" idx="6"/>
            <a:endCxn id="18" idx="1"/>
          </p:cNvCxnSpPr>
          <p:nvPr/>
        </p:nvCxnSpPr>
        <p:spPr>
          <a:xfrm flipV="1">
            <a:off x="4892408" y="3261971"/>
            <a:ext cx="432864" cy="660318"/>
          </a:xfrm>
          <a:prstGeom prst="bentConnector3">
            <a:avLst/>
          </a:prstGeom>
          <a:ln w="1270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26" name="Elbow Connector 61">
            <a:extLst>
              <a:ext uri="{FF2B5EF4-FFF2-40B4-BE49-F238E27FC236}">
                <a16:creationId xmlns:a16="http://schemas.microsoft.com/office/drawing/2014/main" id="{93A3E2A3-C227-BA91-0DF7-F6C5C049E612}"/>
              </a:ext>
            </a:extLst>
          </p:cNvPr>
          <p:cNvCxnSpPr>
            <a:cxnSpLocks/>
            <a:stCxn id="22" idx="6"/>
            <a:endCxn id="19" idx="1"/>
          </p:cNvCxnSpPr>
          <p:nvPr/>
        </p:nvCxnSpPr>
        <p:spPr>
          <a:xfrm>
            <a:off x="4892408" y="3922289"/>
            <a:ext cx="425288" cy="698396"/>
          </a:xfrm>
          <a:prstGeom prst="bentConnector3">
            <a:avLst/>
          </a:prstGeom>
          <a:ln w="12700">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CD068CE-F914-73C3-4218-5E3708CB2CBF}"/>
              </a:ext>
            </a:extLst>
          </p:cNvPr>
          <p:cNvSpPr txBox="1"/>
          <p:nvPr/>
        </p:nvSpPr>
        <p:spPr>
          <a:xfrm>
            <a:off x="516117" y="2410374"/>
            <a:ext cx="1921715" cy="3023836"/>
          </a:xfrm>
          <a:prstGeom prst="rect">
            <a:avLst/>
          </a:prstGeom>
          <a:solidFill>
            <a:schemeClr val="tx1"/>
          </a:solidFill>
        </p:spPr>
        <p:txBody>
          <a:bodyPr wrap="square" lIns="182880" tIns="91440" rIns="182880" bIns="91440" rtlCol="0" anchor="ctr">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a:ea typeface="+mn-ea"/>
                <a:cs typeface="+mn-cs"/>
              </a:rPr>
              <a:t>Key Eligibility</a:t>
            </a:r>
            <a:endParaRPr kumimoji="0" lang="en-US" sz="1200" b="1" i="0" u="sng" strike="noStrike" kern="1200" cap="none" spc="0" normalizeH="0" baseline="0" noProof="0">
              <a:ln>
                <a:noFill/>
              </a:ln>
              <a:solidFill>
                <a:prstClr val="white"/>
              </a:solidFill>
              <a:effectLst/>
              <a:uLnTx/>
              <a:uFillTx/>
              <a:latin typeface="Arial" charset="0"/>
              <a:ea typeface="+mn-ea"/>
              <a:cs typeface="+mn-cs"/>
            </a:endParaRPr>
          </a:p>
          <a:p>
            <a:pPr marL="171442" marR="0" lvl="0" indent="-171442" algn="l" defTabSz="914354"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51" b="1" i="1" u="none" strike="noStrike" kern="1200" cap="none" spc="0" normalizeH="0" baseline="0" noProof="0">
                <a:ln>
                  <a:noFill/>
                </a:ln>
                <a:solidFill>
                  <a:srgbClr val="FFFF00"/>
                </a:solidFill>
                <a:effectLst/>
                <a:uLnTx/>
                <a:uFillTx/>
                <a:latin typeface="Arial" charset="0"/>
                <a:ea typeface="+mn-ea"/>
                <a:cs typeface="+mn-cs"/>
              </a:rPr>
              <a:t>TP53</a:t>
            </a:r>
            <a:r>
              <a:rPr kumimoji="0" lang="en-US" sz="1051" b="1" i="0" u="none" strike="noStrike" kern="1200" cap="none" spc="0" normalizeH="0" baseline="0" noProof="0">
                <a:ln>
                  <a:noFill/>
                </a:ln>
                <a:solidFill>
                  <a:srgbClr val="FFFF00"/>
                </a:solidFill>
                <a:effectLst/>
                <a:uLnTx/>
                <a:uFillTx/>
                <a:latin typeface="Arial" charset="0"/>
                <a:ea typeface="+mn-ea"/>
                <a:cs typeface="+mn-cs"/>
              </a:rPr>
              <a:t> wild-type endometrial cancer testing by FMI</a:t>
            </a:r>
          </a:p>
          <a:p>
            <a:pPr marL="171442" marR="0" lvl="0" indent="-171442" algn="l" defTabSz="914354"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51" b="0" i="0" u="none" strike="noStrike" kern="1200" cap="none" spc="0" normalizeH="0" baseline="0" noProof="0">
                <a:ln>
                  <a:noFill/>
                </a:ln>
                <a:solidFill>
                  <a:prstClr val="white"/>
                </a:solidFill>
                <a:effectLst/>
                <a:uLnTx/>
                <a:uFillTx/>
                <a:latin typeface="Arial" charset="0"/>
                <a:ea typeface="+mn-ea"/>
                <a:cs typeface="+mn-cs"/>
              </a:rPr>
              <a:t>Primary stage IV or first recurrent EC</a:t>
            </a:r>
          </a:p>
          <a:p>
            <a:pPr marL="171442" marR="0" lvl="0" indent="-171442" algn="l" defTabSz="914354"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51" b="0" i="0" u="none" strike="noStrike" kern="1200" cap="none" spc="0" normalizeH="0" baseline="0" noProof="0">
                <a:ln>
                  <a:noFill/>
                </a:ln>
                <a:solidFill>
                  <a:prstClr val="white"/>
                </a:solidFill>
                <a:effectLst/>
                <a:uLnTx/>
                <a:uFillTx/>
                <a:latin typeface="Arial" charset="0"/>
                <a:ea typeface="+mn-ea"/>
                <a:cs typeface="+mn-cs"/>
              </a:rPr>
              <a:t>Received at least 12 weeks of platinum-based chemotherapy +/- immunotherapy</a:t>
            </a:r>
          </a:p>
          <a:p>
            <a:pPr marL="171442" marR="0" lvl="0" indent="-171442" algn="l" defTabSz="121914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1" b="0" i="0" u="none" strike="noStrike" kern="1200" cap="none" spc="0" normalizeH="0" baseline="0" noProof="0">
                <a:ln>
                  <a:noFill/>
                </a:ln>
                <a:solidFill>
                  <a:prstClr val="white"/>
                </a:solidFill>
                <a:effectLst/>
                <a:uLnTx/>
                <a:uFillTx/>
                <a:latin typeface="Arial" charset="0"/>
                <a:ea typeface="+mn-ea"/>
                <a:cs typeface="+mn-cs"/>
              </a:rPr>
              <a:t>Carcinosarcomas allowed; clear cell/small cell carcinoma excluded</a:t>
            </a:r>
          </a:p>
          <a:p>
            <a:pPr marL="0" marR="0" lvl="0" indent="0" algn="ctr" defTabSz="914354" rtl="0" eaLnBrk="0" fontAlgn="base" latinLnBrk="0" hangingPunct="0">
              <a:lnSpc>
                <a:spcPct val="100000"/>
              </a:lnSpc>
              <a:spcBef>
                <a:spcPts val="600"/>
              </a:spcBef>
              <a:spcAft>
                <a:spcPct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charset="0"/>
                <a:ea typeface="+mn-ea"/>
                <a:cs typeface="+mn-cs"/>
              </a:rPr>
              <a:t>N=220</a:t>
            </a:r>
          </a:p>
        </p:txBody>
      </p:sp>
      <p:cxnSp>
        <p:nvCxnSpPr>
          <p:cNvPr id="29" name="Straight Arrow Connector 28">
            <a:extLst>
              <a:ext uri="{FF2B5EF4-FFF2-40B4-BE49-F238E27FC236}">
                <a16:creationId xmlns:a16="http://schemas.microsoft.com/office/drawing/2014/main" id="{175DF04A-EDD0-BAB5-FFE1-0D7E32DBC418}"/>
              </a:ext>
            </a:extLst>
          </p:cNvPr>
          <p:cNvCxnSpPr>
            <a:cxnSpLocks/>
            <a:stCxn id="27" idx="3"/>
            <a:endCxn id="21" idx="1"/>
          </p:cNvCxnSpPr>
          <p:nvPr/>
        </p:nvCxnSpPr>
        <p:spPr>
          <a:xfrm flipV="1">
            <a:off x="2437832" y="3918065"/>
            <a:ext cx="417629" cy="4227"/>
          </a:xfrm>
          <a:prstGeom prst="straightConnector1">
            <a:avLst/>
          </a:prstGeom>
          <a:ln>
            <a:headEnd/>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2A378EF1-E38B-1CDC-BD62-63E0856736FB}"/>
              </a:ext>
            </a:extLst>
          </p:cNvPr>
          <p:cNvCxnSpPr>
            <a:endCxn id="22" idx="2"/>
          </p:cNvCxnSpPr>
          <p:nvPr/>
        </p:nvCxnSpPr>
        <p:spPr>
          <a:xfrm>
            <a:off x="3734000" y="3922112"/>
            <a:ext cx="426888" cy="179"/>
          </a:xfrm>
          <a:prstGeom prst="straightConnector1">
            <a:avLst/>
          </a:prstGeom>
          <a:ln>
            <a:headEnd/>
            <a:tailEnd type="triangle"/>
          </a:ln>
        </p:spPr>
        <p:style>
          <a:lnRef idx="1">
            <a:schemeClr val="dk1"/>
          </a:lnRef>
          <a:fillRef idx="0">
            <a:schemeClr val="dk1"/>
          </a:fillRef>
          <a:effectRef idx="0">
            <a:schemeClr val="dk1"/>
          </a:effectRef>
          <a:fontRef idx="minor">
            <a:schemeClr val="tx1"/>
          </a:fontRef>
        </p:style>
      </p:cxnSp>
      <p:cxnSp>
        <p:nvCxnSpPr>
          <p:cNvPr id="33" name="Connector: Elbow 32">
            <a:extLst>
              <a:ext uri="{FF2B5EF4-FFF2-40B4-BE49-F238E27FC236}">
                <a16:creationId xmlns:a16="http://schemas.microsoft.com/office/drawing/2014/main" id="{778F190D-2653-049F-0B64-1CC32D61D81C}"/>
              </a:ext>
            </a:extLst>
          </p:cNvPr>
          <p:cNvCxnSpPr>
            <a:cxnSpLocks/>
            <a:stCxn id="22" idx="6"/>
            <a:endCxn id="18" idx="1"/>
          </p:cNvCxnSpPr>
          <p:nvPr/>
        </p:nvCxnSpPr>
        <p:spPr>
          <a:xfrm flipV="1">
            <a:off x="4892408" y="3261971"/>
            <a:ext cx="432864" cy="660318"/>
          </a:xfrm>
          <a:prstGeom prst="bentConnector3">
            <a:avLst>
              <a:gd name="adj1" fmla="val 50000"/>
            </a:avLst>
          </a:prstGeom>
          <a:ln>
            <a:headEnd/>
            <a:tailEnd type="triangle"/>
          </a:ln>
        </p:spPr>
        <p:style>
          <a:lnRef idx="1">
            <a:schemeClr val="dk1"/>
          </a:lnRef>
          <a:fillRef idx="0">
            <a:schemeClr val="dk1"/>
          </a:fillRef>
          <a:effectRef idx="0">
            <a:schemeClr val="dk1"/>
          </a:effectRef>
          <a:fontRef idx="minor">
            <a:schemeClr val="tx1"/>
          </a:fontRef>
        </p:style>
      </p:cxnSp>
      <p:cxnSp>
        <p:nvCxnSpPr>
          <p:cNvPr id="35" name="Connector: Elbow 34">
            <a:extLst>
              <a:ext uri="{FF2B5EF4-FFF2-40B4-BE49-F238E27FC236}">
                <a16:creationId xmlns:a16="http://schemas.microsoft.com/office/drawing/2014/main" id="{888A9893-1FE2-97CD-F08F-C7A67A1C35A3}"/>
              </a:ext>
            </a:extLst>
          </p:cNvPr>
          <p:cNvCxnSpPr>
            <a:cxnSpLocks/>
            <a:stCxn id="22" idx="6"/>
            <a:endCxn id="19" idx="1"/>
          </p:cNvCxnSpPr>
          <p:nvPr/>
        </p:nvCxnSpPr>
        <p:spPr>
          <a:xfrm>
            <a:off x="4892408" y="3922289"/>
            <a:ext cx="425288" cy="698396"/>
          </a:xfrm>
          <a:prstGeom prst="bentConnector3">
            <a:avLst/>
          </a:prstGeom>
          <a:ln>
            <a:headEnd/>
            <a:tailEnd type="triangle"/>
          </a:ln>
        </p:spPr>
        <p:style>
          <a:lnRef idx="1">
            <a:schemeClr val="dk1"/>
          </a:lnRef>
          <a:fillRef idx="0">
            <a:schemeClr val="dk1"/>
          </a:fillRef>
          <a:effectRef idx="0">
            <a:schemeClr val="dk1"/>
          </a:effectRef>
          <a:fontRef idx="minor">
            <a:schemeClr val="tx1"/>
          </a:fontRef>
        </p:style>
      </p:cxnSp>
      <p:cxnSp>
        <p:nvCxnSpPr>
          <p:cNvPr id="68" name="Straight Arrow Connector 67">
            <a:extLst>
              <a:ext uri="{FF2B5EF4-FFF2-40B4-BE49-F238E27FC236}">
                <a16:creationId xmlns:a16="http://schemas.microsoft.com/office/drawing/2014/main" id="{34A8ED17-4D61-8E14-0343-FDA868B88962}"/>
              </a:ext>
            </a:extLst>
          </p:cNvPr>
          <p:cNvCxnSpPr>
            <a:stCxn id="18" idx="3"/>
          </p:cNvCxnSpPr>
          <p:nvPr/>
        </p:nvCxnSpPr>
        <p:spPr>
          <a:xfrm flipV="1">
            <a:off x="8128865" y="3261970"/>
            <a:ext cx="283137" cy="1"/>
          </a:xfrm>
          <a:prstGeom prst="straightConnector1">
            <a:avLst/>
          </a:prstGeom>
          <a:ln>
            <a:headEnd/>
            <a:tailEnd type="triangle"/>
          </a:ln>
        </p:spPr>
        <p:style>
          <a:lnRef idx="1">
            <a:schemeClr val="dk1"/>
          </a:lnRef>
          <a:fillRef idx="0">
            <a:schemeClr val="dk1"/>
          </a:fillRef>
          <a:effectRef idx="0">
            <a:schemeClr val="dk1"/>
          </a:effectRef>
          <a:fontRef idx="minor">
            <a:schemeClr val="tx1"/>
          </a:fontRef>
        </p:style>
      </p:cxnSp>
      <p:cxnSp>
        <p:nvCxnSpPr>
          <p:cNvPr id="70" name="Straight Arrow Connector 69">
            <a:extLst>
              <a:ext uri="{FF2B5EF4-FFF2-40B4-BE49-F238E27FC236}">
                <a16:creationId xmlns:a16="http://schemas.microsoft.com/office/drawing/2014/main" id="{1AE38EFD-400E-037C-5F15-9C2062F9CC47}"/>
              </a:ext>
            </a:extLst>
          </p:cNvPr>
          <p:cNvCxnSpPr/>
          <p:nvPr/>
        </p:nvCxnSpPr>
        <p:spPr>
          <a:xfrm>
            <a:off x="8128865" y="4620683"/>
            <a:ext cx="283137" cy="0"/>
          </a:xfrm>
          <a:prstGeom prst="straightConnector1">
            <a:avLst/>
          </a:prstGeom>
          <a:ln>
            <a:headEnd/>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309412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297EB-5476-9BAB-5A37-89D1B85114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13E0B6-9E17-9D3B-AABF-D65F629B6D4A}"/>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37048194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1C482-5836-465E-8027-FEA4E4E2D820}"/>
              </a:ext>
            </a:extLst>
          </p:cNvPr>
          <p:cNvSpPr>
            <a:spLocks noGrp="1"/>
          </p:cNvSpPr>
          <p:nvPr>
            <p:ph type="ctrTitle"/>
          </p:nvPr>
        </p:nvSpPr>
        <p:spPr/>
        <p:txBody>
          <a:bodyPr>
            <a:normAutofit/>
          </a:bodyPr>
          <a:lstStyle/>
          <a:p>
            <a:r>
              <a:rPr lang="en-US" dirty="0"/>
              <a:t>Nursing Considerations for Patients Receiving Selinexor</a:t>
            </a:r>
          </a:p>
        </p:txBody>
      </p:sp>
      <p:sp>
        <p:nvSpPr>
          <p:cNvPr id="3" name="Subtitle 2">
            <a:extLst>
              <a:ext uri="{FF2B5EF4-FFF2-40B4-BE49-F238E27FC236}">
                <a16:creationId xmlns:a16="http://schemas.microsoft.com/office/drawing/2014/main" id="{E251205A-14F6-4E7E-9EE7-258A2DDBA381}"/>
              </a:ext>
            </a:extLst>
          </p:cNvPr>
          <p:cNvSpPr>
            <a:spLocks noGrp="1"/>
          </p:cNvSpPr>
          <p:nvPr>
            <p:ph type="subTitle" idx="1"/>
          </p:nvPr>
        </p:nvSpPr>
        <p:spPr>
          <a:xfrm>
            <a:off x="1524000" y="4079875"/>
            <a:ext cx="9144000" cy="1655762"/>
          </a:xfrm>
        </p:spPr>
        <p:txBody>
          <a:bodyPr/>
          <a:lstStyle/>
          <a:p>
            <a:r>
              <a:rPr lang="en-US" dirty="0"/>
              <a:t>Jaclyn Shaver, MS, APRN, CNP, WHNP</a:t>
            </a:r>
          </a:p>
        </p:txBody>
      </p:sp>
    </p:spTree>
    <p:extLst>
      <p:ext uri="{BB962C8B-B14F-4D97-AF65-F5344CB8AC3E}">
        <p14:creationId xmlns:p14="http://schemas.microsoft.com/office/powerpoint/2010/main" val="20214248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2834C-0698-403C-96C5-1ED6259C01B4}"/>
              </a:ext>
            </a:extLst>
          </p:cNvPr>
          <p:cNvSpPr>
            <a:spLocks noGrp="1"/>
          </p:cNvSpPr>
          <p:nvPr>
            <p:ph type="title"/>
          </p:nvPr>
        </p:nvSpPr>
        <p:spPr/>
        <p:txBody>
          <a:bodyPr/>
          <a:lstStyle/>
          <a:p>
            <a:r>
              <a:rPr lang="en-US" dirty="0"/>
              <a:t>Selinexor: TP53 Wild Type- What I tell my patients</a:t>
            </a:r>
          </a:p>
        </p:txBody>
      </p:sp>
      <p:sp>
        <p:nvSpPr>
          <p:cNvPr id="3" name="Content Placeholder 2">
            <a:extLst>
              <a:ext uri="{FF2B5EF4-FFF2-40B4-BE49-F238E27FC236}">
                <a16:creationId xmlns:a16="http://schemas.microsoft.com/office/drawing/2014/main" id="{59BAA686-9683-41D9-8679-F0B6E21F00BE}"/>
              </a:ext>
            </a:extLst>
          </p:cNvPr>
          <p:cNvSpPr>
            <a:spLocks noGrp="1"/>
          </p:cNvSpPr>
          <p:nvPr>
            <p:ph idx="1"/>
          </p:nvPr>
        </p:nvSpPr>
        <p:spPr/>
        <p:txBody>
          <a:bodyPr>
            <a:normAutofit/>
          </a:bodyPr>
          <a:lstStyle/>
          <a:p>
            <a:r>
              <a:rPr lang="en-US" dirty="0"/>
              <a:t>TP53 wild –type (Normal Functioning Gene)</a:t>
            </a:r>
          </a:p>
          <a:p>
            <a:pPr lvl="1"/>
            <a:r>
              <a:rPr lang="en-US" dirty="0"/>
              <a:t>Tumor suppressor gene – crucial role in maintaining genomic stability and preventing cancer</a:t>
            </a:r>
          </a:p>
          <a:p>
            <a:pPr lvl="1"/>
            <a:r>
              <a:rPr lang="en-US" dirty="0"/>
              <a:t>It detects DNA damage and triggers – repair, cell death of damage or cancerous cells, stop cell division</a:t>
            </a:r>
          </a:p>
          <a:p>
            <a:r>
              <a:rPr lang="en-US" dirty="0"/>
              <a:t>Studies have shown </a:t>
            </a:r>
            <a:r>
              <a:rPr lang="en-US" dirty="0" err="1"/>
              <a:t>Selinexor</a:t>
            </a:r>
            <a:r>
              <a:rPr lang="en-US" dirty="0"/>
              <a:t> works better in patients with a normal functioning gene like yours. </a:t>
            </a:r>
          </a:p>
          <a:p>
            <a:pPr lvl="1"/>
            <a:r>
              <a:rPr lang="en-US" dirty="0"/>
              <a:t>Clinical Trial GOG-3083/XPORT- Phase 3 randomized placebo controlled double-blind multicenter trial of Selinexor in Maintenance Therapy after systemic therapy for patient with P53 wild type, advanced or recurrent endometrial carcinoma</a:t>
            </a:r>
          </a:p>
          <a:p>
            <a:pPr marL="0" indent="0">
              <a:buNone/>
            </a:pPr>
            <a:endParaRPr lang="en-US" dirty="0"/>
          </a:p>
        </p:txBody>
      </p:sp>
      <p:sp>
        <p:nvSpPr>
          <p:cNvPr id="4" name="TextBox 3">
            <a:extLst>
              <a:ext uri="{FF2B5EF4-FFF2-40B4-BE49-F238E27FC236}">
                <a16:creationId xmlns:a16="http://schemas.microsoft.com/office/drawing/2014/main" id="{74363102-E6B8-FB72-4D60-E2F0247D744E}"/>
              </a:ext>
            </a:extLst>
          </p:cNvPr>
          <p:cNvSpPr txBox="1"/>
          <p:nvPr/>
        </p:nvSpPr>
        <p:spPr>
          <a:xfrm>
            <a:off x="8166463" y="6532699"/>
            <a:ext cx="386878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Vergote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 et al.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Int J </a:t>
            </a:r>
            <a:r>
              <a:rPr kumimoji="0" lang="en-US" sz="1200" b="0" i="1" u="none" strike="noStrike" kern="1200" cap="none" spc="0" normalizeH="0" baseline="0" noProof="0" dirty="0" err="1">
                <a:ln>
                  <a:noFill/>
                </a:ln>
                <a:solidFill>
                  <a:prstClr val="black"/>
                </a:solidFill>
                <a:effectLst/>
                <a:uLnTx/>
                <a:uFillTx/>
                <a:latin typeface="Calibri" panose="020F0502020204030204"/>
                <a:ea typeface="+mn-ea"/>
                <a:cs typeface="+mn-cs"/>
              </a:rPr>
              <a:t>Gynecol</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 Cancer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2024;34(8):1283-1289.</a:t>
            </a:r>
          </a:p>
        </p:txBody>
      </p:sp>
    </p:spTree>
    <p:extLst>
      <p:ext uri="{BB962C8B-B14F-4D97-AF65-F5344CB8AC3E}">
        <p14:creationId xmlns:p14="http://schemas.microsoft.com/office/powerpoint/2010/main" val="1446835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9BA84-B6DF-42AA-9AA3-646B49B71A4C}"/>
              </a:ext>
            </a:extLst>
          </p:cNvPr>
          <p:cNvSpPr>
            <a:spLocks noGrp="1"/>
          </p:cNvSpPr>
          <p:nvPr>
            <p:ph type="title"/>
          </p:nvPr>
        </p:nvSpPr>
        <p:spPr/>
        <p:txBody>
          <a:bodyPr/>
          <a:lstStyle/>
          <a:p>
            <a:r>
              <a:rPr lang="en-US" dirty="0"/>
              <a:t>Selinexor: Common Side Effects</a:t>
            </a:r>
          </a:p>
        </p:txBody>
      </p:sp>
      <p:sp>
        <p:nvSpPr>
          <p:cNvPr id="3" name="Content Placeholder 2">
            <a:extLst>
              <a:ext uri="{FF2B5EF4-FFF2-40B4-BE49-F238E27FC236}">
                <a16:creationId xmlns:a16="http://schemas.microsoft.com/office/drawing/2014/main" id="{DC1D988B-D02F-4CC3-B0EF-094A55038BA0}"/>
              </a:ext>
            </a:extLst>
          </p:cNvPr>
          <p:cNvSpPr>
            <a:spLocks noGrp="1"/>
          </p:cNvSpPr>
          <p:nvPr>
            <p:ph idx="1"/>
          </p:nvPr>
        </p:nvSpPr>
        <p:spPr/>
        <p:txBody>
          <a:bodyPr>
            <a:normAutofit fontScale="92500" lnSpcReduction="20000"/>
          </a:bodyPr>
          <a:lstStyle/>
          <a:p>
            <a:r>
              <a:rPr lang="en-US" dirty="0"/>
              <a:t>GI</a:t>
            </a:r>
          </a:p>
          <a:p>
            <a:pPr lvl="1"/>
            <a:r>
              <a:rPr lang="en-US" dirty="0"/>
              <a:t>Nausea -#1, Vomiting, Constipation, Diarrhea, and Abdominal Pain</a:t>
            </a:r>
          </a:p>
          <a:p>
            <a:r>
              <a:rPr lang="en-US" dirty="0"/>
              <a:t>Nutrition</a:t>
            </a:r>
          </a:p>
          <a:p>
            <a:pPr lvl="1"/>
            <a:r>
              <a:rPr lang="en-US" dirty="0"/>
              <a:t>Decreased Appetite/Weight loss -#1, Hyponatremia, Hypokalemia, Hyperglycemia</a:t>
            </a:r>
          </a:p>
          <a:p>
            <a:r>
              <a:rPr lang="en-US" dirty="0"/>
              <a:t>Blood </a:t>
            </a:r>
          </a:p>
          <a:p>
            <a:pPr lvl="1"/>
            <a:r>
              <a:rPr lang="en-US" dirty="0"/>
              <a:t>Thrombocytopenia- #1, Anemia, Neutropenia, Leukopenia </a:t>
            </a:r>
          </a:p>
          <a:p>
            <a:r>
              <a:rPr lang="en-US" dirty="0"/>
              <a:t>Nervous System</a:t>
            </a:r>
          </a:p>
          <a:p>
            <a:pPr lvl="1"/>
            <a:r>
              <a:rPr lang="en-US" dirty="0"/>
              <a:t>Altered Taste- #1, Dizziness, Headache</a:t>
            </a:r>
          </a:p>
          <a:p>
            <a:r>
              <a:rPr lang="en-US" dirty="0"/>
              <a:t>Eye</a:t>
            </a:r>
          </a:p>
          <a:p>
            <a:pPr lvl="1"/>
            <a:r>
              <a:rPr lang="en-US" dirty="0"/>
              <a:t>Blurred Vision</a:t>
            </a:r>
          </a:p>
          <a:p>
            <a:r>
              <a:rPr lang="en-US" dirty="0"/>
              <a:t>General</a:t>
            </a:r>
          </a:p>
          <a:p>
            <a:pPr lvl="1"/>
            <a:r>
              <a:rPr lang="en-US" dirty="0"/>
              <a:t>Fatigue-#1, Weakness, Feet/Ankle Swelling, Fever</a:t>
            </a:r>
          </a:p>
          <a:p>
            <a:pPr marL="0" indent="0">
              <a:buNone/>
            </a:pPr>
            <a:endParaRPr lang="en-US" dirty="0"/>
          </a:p>
        </p:txBody>
      </p:sp>
    </p:spTree>
    <p:extLst>
      <p:ext uri="{BB962C8B-B14F-4D97-AF65-F5344CB8AC3E}">
        <p14:creationId xmlns:p14="http://schemas.microsoft.com/office/powerpoint/2010/main" val="41974604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5C23C-A582-418D-BBCB-540459C79879}"/>
              </a:ext>
            </a:extLst>
          </p:cNvPr>
          <p:cNvSpPr>
            <a:spLocks noGrp="1"/>
          </p:cNvSpPr>
          <p:nvPr>
            <p:ph type="title"/>
          </p:nvPr>
        </p:nvSpPr>
        <p:spPr/>
        <p:txBody>
          <a:bodyPr/>
          <a:lstStyle/>
          <a:p>
            <a:r>
              <a:rPr lang="en-US" dirty="0"/>
              <a:t>Selinexor: Common Side Effects</a:t>
            </a:r>
          </a:p>
        </p:txBody>
      </p:sp>
      <p:sp>
        <p:nvSpPr>
          <p:cNvPr id="3" name="Content Placeholder 2">
            <a:extLst>
              <a:ext uri="{FF2B5EF4-FFF2-40B4-BE49-F238E27FC236}">
                <a16:creationId xmlns:a16="http://schemas.microsoft.com/office/drawing/2014/main" id="{395BB571-1DCD-4040-A174-B8414EA9B0B2}"/>
              </a:ext>
            </a:extLst>
          </p:cNvPr>
          <p:cNvSpPr>
            <a:spLocks noGrp="1"/>
          </p:cNvSpPr>
          <p:nvPr>
            <p:ph idx="1"/>
          </p:nvPr>
        </p:nvSpPr>
        <p:spPr/>
        <p:txBody>
          <a:bodyPr/>
          <a:lstStyle/>
          <a:p>
            <a:r>
              <a:rPr lang="en-US" dirty="0"/>
              <a:t>Respiratory</a:t>
            </a:r>
          </a:p>
          <a:p>
            <a:pPr lvl="1"/>
            <a:r>
              <a:rPr lang="en-US" dirty="0"/>
              <a:t>Cough -#1, Dyspnea, Pneumonia</a:t>
            </a:r>
          </a:p>
          <a:p>
            <a:r>
              <a:rPr lang="en-US" dirty="0"/>
              <a:t>Musculoskeletal</a:t>
            </a:r>
          </a:p>
          <a:p>
            <a:pPr lvl="1"/>
            <a:r>
              <a:rPr lang="en-US" dirty="0"/>
              <a:t>Back Pain/Myalgias </a:t>
            </a:r>
          </a:p>
          <a:p>
            <a:pPr marL="0" indent="0">
              <a:buNone/>
            </a:pPr>
            <a:endParaRPr lang="en-US" dirty="0"/>
          </a:p>
        </p:txBody>
      </p:sp>
    </p:spTree>
    <p:extLst>
      <p:ext uri="{BB962C8B-B14F-4D97-AF65-F5344CB8AC3E}">
        <p14:creationId xmlns:p14="http://schemas.microsoft.com/office/powerpoint/2010/main" val="6644644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CD278-E837-4FB3-A81E-7FFB0BD8FA9D}"/>
              </a:ext>
            </a:extLst>
          </p:cNvPr>
          <p:cNvSpPr>
            <a:spLocks noGrp="1"/>
          </p:cNvSpPr>
          <p:nvPr>
            <p:ph type="title"/>
          </p:nvPr>
        </p:nvSpPr>
        <p:spPr/>
        <p:txBody>
          <a:bodyPr/>
          <a:lstStyle/>
          <a:p>
            <a:r>
              <a:rPr lang="en-US" dirty="0"/>
              <a:t>Selinexor: Less Common Side Effects</a:t>
            </a:r>
          </a:p>
        </p:txBody>
      </p:sp>
      <p:sp>
        <p:nvSpPr>
          <p:cNvPr id="3" name="Content Placeholder 2">
            <a:extLst>
              <a:ext uri="{FF2B5EF4-FFF2-40B4-BE49-F238E27FC236}">
                <a16:creationId xmlns:a16="http://schemas.microsoft.com/office/drawing/2014/main" id="{D2672852-89D5-4979-9A8C-8888B8AE9556}"/>
              </a:ext>
            </a:extLst>
          </p:cNvPr>
          <p:cNvSpPr>
            <a:spLocks noGrp="1"/>
          </p:cNvSpPr>
          <p:nvPr>
            <p:ph idx="1"/>
          </p:nvPr>
        </p:nvSpPr>
        <p:spPr/>
        <p:txBody>
          <a:bodyPr/>
          <a:lstStyle/>
          <a:p>
            <a:r>
              <a:rPr lang="en-US" dirty="0"/>
              <a:t>Cataract, Visual Disturbance, and Dry Eye</a:t>
            </a:r>
          </a:p>
          <a:p>
            <a:r>
              <a:rPr lang="en-US" dirty="0"/>
              <a:t>Mucositis, Dry Mouth</a:t>
            </a:r>
          </a:p>
          <a:p>
            <a:r>
              <a:rPr lang="en-US" dirty="0"/>
              <a:t>Low Blood Pressure</a:t>
            </a:r>
          </a:p>
          <a:p>
            <a:r>
              <a:rPr lang="en-US" dirty="0"/>
              <a:t>Neuropathy</a:t>
            </a:r>
          </a:p>
          <a:p>
            <a:r>
              <a:rPr lang="en-US" dirty="0"/>
              <a:t>URI/UTI, Sepsis</a:t>
            </a:r>
          </a:p>
          <a:p>
            <a:r>
              <a:rPr lang="en-US" dirty="0"/>
              <a:t>Mental Status Changes- Confusion, Delirium</a:t>
            </a:r>
          </a:p>
          <a:p>
            <a:r>
              <a:rPr lang="en-US" dirty="0"/>
              <a:t>Tumor Lysis Syndrome</a:t>
            </a:r>
          </a:p>
          <a:p>
            <a:endParaRPr lang="en-US" dirty="0"/>
          </a:p>
        </p:txBody>
      </p:sp>
    </p:spTree>
    <p:extLst>
      <p:ext uri="{BB962C8B-B14F-4D97-AF65-F5344CB8AC3E}">
        <p14:creationId xmlns:p14="http://schemas.microsoft.com/office/powerpoint/2010/main" val="39771888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30FF3-D122-4CF2-A7C5-555A0CD92579}"/>
              </a:ext>
            </a:extLst>
          </p:cNvPr>
          <p:cNvSpPr>
            <a:spLocks noGrp="1"/>
          </p:cNvSpPr>
          <p:nvPr>
            <p:ph type="title"/>
          </p:nvPr>
        </p:nvSpPr>
        <p:spPr/>
        <p:txBody>
          <a:bodyPr/>
          <a:lstStyle/>
          <a:p>
            <a:r>
              <a:rPr lang="en-US" dirty="0"/>
              <a:t>Administration- GOG-3083/XPORT</a:t>
            </a:r>
          </a:p>
        </p:txBody>
      </p:sp>
      <p:sp>
        <p:nvSpPr>
          <p:cNvPr id="3" name="Content Placeholder 2">
            <a:extLst>
              <a:ext uri="{FF2B5EF4-FFF2-40B4-BE49-F238E27FC236}">
                <a16:creationId xmlns:a16="http://schemas.microsoft.com/office/drawing/2014/main" id="{00876346-4F89-4678-9B35-F7EF3D9DD99B}"/>
              </a:ext>
            </a:extLst>
          </p:cNvPr>
          <p:cNvSpPr>
            <a:spLocks noGrp="1"/>
          </p:cNvSpPr>
          <p:nvPr>
            <p:ph idx="1"/>
          </p:nvPr>
        </p:nvSpPr>
        <p:spPr/>
        <p:txBody>
          <a:bodyPr>
            <a:normAutofit fontScale="92500"/>
          </a:bodyPr>
          <a:lstStyle/>
          <a:p>
            <a:r>
              <a:rPr lang="en-US" dirty="0"/>
              <a:t>Oral Medication- with 4 oz of water, take whole- to avoid contact with skin</a:t>
            </a:r>
          </a:p>
          <a:p>
            <a:pPr lvl="1"/>
            <a:r>
              <a:rPr lang="en-US" dirty="0"/>
              <a:t>Same time each day, with or without food- No diet restrictions. Maintain adequate hydration and oral intake</a:t>
            </a:r>
          </a:p>
          <a:p>
            <a:r>
              <a:rPr lang="en-US" dirty="0"/>
              <a:t>Weekly</a:t>
            </a:r>
          </a:p>
          <a:p>
            <a:r>
              <a:rPr lang="en-US" dirty="0"/>
              <a:t>28 day cycle</a:t>
            </a:r>
          </a:p>
          <a:p>
            <a:r>
              <a:rPr lang="en-US" dirty="0"/>
              <a:t>Dosed at 60mg on D1, 8, 15, 22</a:t>
            </a:r>
          </a:p>
          <a:p>
            <a:r>
              <a:rPr lang="en-US" dirty="0"/>
              <a:t>Dose missed – take next day</a:t>
            </a:r>
          </a:p>
          <a:p>
            <a:r>
              <a:rPr lang="en-US" dirty="0"/>
              <a:t>2 anti-nausea meds to prevent nausea at least first 2 cycles</a:t>
            </a:r>
          </a:p>
          <a:p>
            <a:pPr lvl="1"/>
            <a:r>
              <a:rPr lang="en-US" dirty="0"/>
              <a:t>Ondansetron and aprepitant, if needed can add olanzapine and dexamethasone</a:t>
            </a:r>
          </a:p>
        </p:txBody>
      </p:sp>
      <p:sp>
        <p:nvSpPr>
          <p:cNvPr id="5" name="TextBox 4">
            <a:extLst>
              <a:ext uri="{FF2B5EF4-FFF2-40B4-BE49-F238E27FC236}">
                <a16:creationId xmlns:a16="http://schemas.microsoft.com/office/drawing/2014/main" id="{E79E18FF-E9D4-E55C-2F01-6FEAF5A0271D}"/>
              </a:ext>
            </a:extLst>
          </p:cNvPr>
          <p:cNvSpPr txBox="1"/>
          <p:nvPr/>
        </p:nvSpPr>
        <p:spPr>
          <a:xfrm>
            <a:off x="8166463" y="6532699"/>
            <a:ext cx="386878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Vergote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 et al.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Int J </a:t>
            </a:r>
            <a:r>
              <a:rPr kumimoji="0" lang="en-US" sz="1200" b="0" i="1" u="none" strike="noStrike" kern="1200" cap="none" spc="0" normalizeH="0" baseline="0" noProof="0" dirty="0" err="1">
                <a:ln>
                  <a:noFill/>
                </a:ln>
                <a:solidFill>
                  <a:prstClr val="black"/>
                </a:solidFill>
                <a:effectLst/>
                <a:uLnTx/>
                <a:uFillTx/>
                <a:latin typeface="Calibri" panose="020F0502020204030204"/>
                <a:ea typeface="+mn-ea"/>
                <a:cs typeface="+mn-cs"/>
              </a:rPr>
              <a:t>Gynecol</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 Cancer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2024;34(8):1283-1289.</a:t>
            </a:r>
          </a:p>
        </p:txBody>
      </p:sp>
    </p:spTree>
    <p:extLst>
      <p:ext uri="{BB962C8B-B14F-4D97-AF65-F5344CB8AC3E}">
        <p14:creationId xmlns:p14="http://schemas.microsoft.com/office/powerpoint/2010/main" val="1191157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E34EF-0B35-42BB-8522-B11631416AA7}"/>
              </a:ext>
            </a:extLst>
          </p:cNvPr>
          <p:cNvSpPr>
            <a:spLocks noGrp="1"/>
          </p:cNvSpPr>
          <p:nvPr>
            <p:ph type="title"/>
          </p:nvPr>
        </p:nvSpPr>
        <p:spPr/>
        <p:txBody>
          <a:bodyPr/>
          <a:lstStyle/>
          <a:p>
            <a:r>
              <a:rPr lang="en-US" dirty="0"/>
              <a:t>Clinic Scenario</a:t>
            </a:r>
          </a:p>
        </p:txBody>
      </p:sp>
      <p:sp>
        <p:nvSpPr>
          <p:cNvPr id="3" name="Content Placeholder 2">
            <a:extLst>
              <a:ext uri="{FF2B5EF4-FFF2-40B4-BE49-F238E27FC236}">
                <a16:creationId xmlns:a16="http://schemas.microsoft.com/office/drawing/2014/main" id="{5C52EF45-7C4E-4790-81E9-978AE048A181}"/>
              </a:ext>
            </a:extLst>
          </p:cNvPr>
          <p:cNvSpPr>
            <a:spLocks noGrp="1"/>
          </p:cNvSpPr>
          <p:nvPr>
            <p:ph idx="1"/>
          </p:nvPr>
        </p:nvSpPr>
        <p:spPr>
          <a:xfrm>
            <a:off x="838200" y="1555462"/>
            <a:ext cx="10515600" cy="4667250"/>
          </a:xfrm>
        </p:spPr>
        <p:txBody>
          <a:bodyPr>
            <a:normAutofit fontScale="77500" lnSpcReduction="20000"/>
          </a:bodyPr>
          <a:lstStyle/>
          <a:p>
            <a:pPr>
              <a:lnSpc>
                <a:spcPct val="120000"/>
              </a:lnSpc>
            </a:pPr>
            <a:r>
              <a:rPr lang="en-US" dirty="0"/>
              <a:t>49 y/o stage IA grade 1, S/p RA-TLH, BSO with mini laparotomy on 6/13/19.</a:t>
            </a:r>
          </a:p>
          <a:p>
            <a:pPr>
              <a:lnSpc>
                <a:spcPct val="120000"/>
              </a:lnSpc>
            </a:pPr>
            <a:r>
              <a:rPr lang="en-US" dirty="0"/>
              <a:t>No LVSI, No Myometrial Invasion- No adjuvant therapy</a:t>
            </a:r>
          </a:p>
          <a:p>
            <a:pPr>
              <a:lnSpc>
                <a:spcPct val="120000"/>
              </a:lnSpc>
            </a:pPr>
            <a:r>
              <a:rPr lang="en-US" dirty="0"/>
              <a:t>Uncontrolled DM with baseline neuropathy, CHF, </a:t>
            </a:r>
            <a:r>
              <a:rPr lang="en-US" dirty="0" err="1"/>
              <a:t>Afib</a:t>
            </a:r>
            <a:r>
              <a:rPr lang="en-US" dirty="0"/>
              <a:t>, morbidly obese</a:t>
            </a:r>
          </a:p>
          <a:p>
            <a:pPr>
              <a:lnSpc>
                <a:spcPct val="120000"/>
              </a:lnSpc>
            </a:pPr>
            <a:r>
              <a:rPr lang="en-US" dirty="0"/>
              <a:t>Recurrent disease to vaginal apex and mass with transmural colonic involvement (biopsy +5/18/20 of vaginal cuff and colonoscopy biopsies positive 6/30/20)</a:t>
            </a:r>
          </a:p>
          <a:p>
            <a:pPr>
              <a:lnSpc>
                <a:spcPct val="120000"/>
              </a:lnSpc>
            </a:pPr>
            <a:r>
              <a:rPr lang="en-US" dirty="0"/>
              <a:t>S/p Carboplatin/Paclitaxel x 6 cycles (completed 11/11/20).</a:t>
            </a:r>
          </a:p>
          <a:p>
            <a:pPr lvl="1">
              <a:lnSpc>
                <a:spcPct val="120000"/>
              </a:lnSpc>
            </a:pPr>
            <a:r>
              <a:rPr lang="en-US" dirty="0"/>
              <a:t>CT scan 9/24/20 with CR</a:t>
            </a:r>
          </a:p>
          <a:p>
            <a:pPr>
              <a:lnSpc>
                <a:spcPct val="120000"/>
              </a:lnSpc>
            </a:pPr>
            <a:r>
              <a:rPr lang="en-US" dirty="0"/>
              <a:t>SIENDO/3055 maintenance study, enrolled 12/2020. </a:t>
            </a:r>
          </a:p>
          <a:p>
            <a:pPr lvl="1">
              <a:lnSpc>
                <a:spcPct val="120000"/>
              </a:lnSpc>
            </a:pPr>
            <a:r>
              <a:rPr lang="en-US" dirty="0"/>
              <a:t>Discontinued after C1 due to intolerable side effects, primarily nausea. </a:t>
            </a:r>
          </a:p>
          <a:p>
            <a:pPr lvl="1">
              <a:lnSpc>
                <a:spcPct val="120000"/>
              </a:lnSpc>
            </a:pPr>
            <a:r>
              <a:rPr lang="en-US" dirty="0"/>
              <a:t>Patient was noncompliant with anti-emetics</a:t>
            </a:r>
          </a:p>
          <a:p>
            <a:pPr>
              <a:lnSpc>
                <a:spcPct val="120000"/>
              </a:lnSpc>
            </a:pPr>
            <a:r>
              <a:rPr lang="en-US" dirty="0"/>
              <a:t>Continues to be NED..? No showed her last surveillance visit on 4/1/25.</a:t>
            </a:r>
          </a:p>
        </p:txBody>
      </p:sp>
    </p:spTree>
    <p:extLst>
      <p:ext uri="{BB962C8B-B14F-4D97-AF65-F5344CB8AC3E}">
        <p14:creationId xmlns:p14="http://schemas.microsoft.com/office/powerpoint/2010/main" val="28843447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C36DF-CAD1-544C-EF18-7A6B891192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510B4F-B83F-1E41-559B-BAC0B1141DFE}"/>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38007149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703512" y="2060848"/>
            <a:ext cx="9072146" cy="2444995"/>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B060B-7CED-C2DA-6403-0244E458CBD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D24341E-54D4-1335-B8AC-6EF29FCF04A9}"/>
              </a:ext>
            </a:extLst>
          </p:cNvPr>
          <p:cNvSpPr/>
          <p:nvPr/>
        </p:nvSpPr>
        <p:spPr bwMode="auto">
          <a:xfrm>
            <a:off x="758948" y="4005064"/>
            <a:ext cx="10881668" cy="57606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2EE20D5A-08C7-385B-210D-43CA02D589CB}"/>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9349DA23-9F92-860D-DB2E-569866E3DFA3}"/>
              </a:ext>
            </a:extLst>
          </p:cNvPr>
          <p:cNvSpPr>
            <a:spLocks noGrp="1"/>
          </p:cNvSpPr>
          <p:nvPr>
            <p:ph idx="1"/>
          </p:nvPr>
        </p:nvSpPr>
        <p:spPr>
          <a:xfrm>
            <a:off x="912286" y="1222275"/>
            <a:ext cx="10656322"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Overview of Endometrial Cancer (EC)</a:t>
            </a:r>
          </a:p>
          <a:p>
            <a:pPr marL="0" indent="0">
              <a:spcBef>
                <a:spcPts val="1800"/>
              </a:spcBef>
              <a:spcAft>
                <a:spcPts val="0"/>
              </a:spcAft>
              <a:buNone/>
            </a:pPr>
            <a:r>
              <a:rPr lang="en-US" sz="2500" dirty="0">
                <a:solidFill>
                  <a:srgbClr val="0432FF"/>
                </a:solidFill>
              </a:rPr>
              <a:t>Module 1: </a:t>
            </a:r>
            <a:r>
              <a:rPr lang="en-US" sz="2500" dirty="0">
                <a:solidFill>
                  <a:schemeClr val="tx1"/>
                </a:solidFill>
              </a:rPr>
              <a:t>First-Line Therapy for Advanced or Recurrent EC</a:t>
            </a:r>
          </a:p>
          <a:p>
            <a:pPr marL="0" indent="0">
              <a:spcBef>
                <a:spcPts val="1800"/>
              </a:spcBef>
              <a:spcAft>
                <a:spcPts val="0"/>
              </a:spcAft>
              <a:buNone/>
            </a:pPr>
            <a:r>
              <a:rPr lang="en-US" sz="2500" dirty="0">
                <a:solidFill>
                  <a:srgbClr val="0432FF"/>
                </a:solidFill>
              </a:rPr>
              <a:t>Module 2: </a:t>
            </a:r>
            <a:r>
              <a:rPr lang="en-US" sz="2500" b="1" dirty="0">
                <a:solidFill>
                  <a:schemeClr val="tx1"/>
                </a:solidFill>
                <a:effectLst/>
                <a:latin typeface="+mn-lt"/>
                <a:ea typeface="Calibri" panose="020F0502020204030204" pitchFamily="34" charset="0"/>
              </a:rPr>
              <a:t>Role of Lenvatinib/Pembrolizumab in the Management of Progressive Advanced EC </a:t>
            </a:r>
          </a:p>
          <a:p>
            <a:pPr marL="0" indent="0">
              <a:spcBef>
                <a:spcPts val="1800"/>
              </a:spcBef>
              <a:spcAft>
                <a:spcPts val="0"/>
              </a:spcAft>
              <a:buNone/>
            </a:pPr>
            <a:r>
              <a:rPr lang="en-US" sz="2500" dirty="0">
                <a:solidFill>
                  <a:srgbClr val="0432FF"/>
                </a:solidFill>
              </a:rPr>
              <a:t>Module 3: </a:t>
            </a:r>
            <a:r>
              <a:rPr lang="en-US" sz="2500" dirty="0">
                <a:solidFill>
                  <a:schemeClr val="tx1"/>
                </a:solidFill>
              </a:rPr>
              <a:t>Novel Investigational Strategies for Newly Diagnosed Advanced EC </a:t>
            </a:r>
          </a:p>
          <a:p>
            <a:pPr marL="0" indent="0">
              <a:spcBef>
                <a:spcPts val="1800"/>
              </a:spcBef>
              <a:spcAft>
                <a:spcPts val="0"/>
              </a:spcAft>
              <a:buNone/>
            </a:pPr>
            <a:r>
              <a:rPr lang="en-US" sz="2500" dirty="0">
                <a:solidFill>
                  <a:schemeClr val="bg1"/>
                </a:solidFill>
              </a:rPr>
              <a:t>Module 4: </a:t>
            </a:r>
            <a:r>
              <a:rPr lang="en-US" sz="25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Incidence and Management of HER2-Positive EC </a:t>
            </a:r>
          </a:p>
        </p:txBody>
      </p:sp>
    </p:spTree>
    <p:extLst>
      <p:ext uri="{BB962C8B-B14F-4D97-AF65-F5344CB8AC3E}">
        <p14:creationId xmlns:p14="http://schemas.microsoft.com/office/powerpoint/2010/main" val="35031851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7032A-F69B-BC77-9087-DD02B39E222A}"/>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E63012E5-1EDF-31B5-6FCC-851AA5F15BB8}"/>
              </a:ext>
            </a:extLst>
          </p:cNvPr>
          <p:cNvSpPr>
            <a:spLocks noGrp="1"/>
          </p:cNvSpPr>
          <p:nvPr>
            <p:ph idx="1"/>
          </p:nvPr>
        </p:nvSpPr>
        <p:spPr>
          <a:xfrm>
            <a:off x="528634" y="1988840"/>
            <a:ext cx="10607926" cy="4524375"/>
          </a:xfrm>
        </p:spPr>
        <p:txBody>
          <a:bodyPr/>
          <a:lstStyle/>
          <a:p>
            <a:pPr marL="0" indent="0">
              <a:buNone/>
            </a:pP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patient with HER2-positive advanced EC has experienced disease progression on first-line carboplatin/paclitaxel/trastuzumab and second-line lenvatinib/pembrolizumab and is about to start treatment with trastuzumab </a:t>
            </a:r>
            <a:r>
              <a:rPr lang="en-US" sz="28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deruxtecan</a:t>
            </a:r>
            <a:endParaRPr lang="en-US" sz="28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98E9F38E-E483-924E-FC11-2787EA97B304}"/>
              </a:ext>
            </a:extLst>
          </p:cNvPr>
          <p:cNvSpPr>
            <a:spLocks noGrp="1"/>
          </p:cNvSpPr>
          <p:nvPr>
            <p:ph type="body" sz="quarter" idx="10"/>
          </p:nvPr>
        </p:nvSpPr>
        <p:spPr>
          <a:xfrm>
            <a:off x="528635" y="476672"/>
            <a:ext cx="10744200" cy="605309"/>
          </a:xfrm>
        </p:spPr>
        <p:txBody>
          <a:bodyPr/>
          <a:lstStyle/>
          <a:p>
            <a:pPr algn="ctr"/>
            <a:r>
              <a:rPr lang="en-US" i="0" dirty="0"/>
              <a:t>Clinical Scenario</a:t>
            </a:r>
          </a:p>
        </p:txBody>
      </p:sp>
    </p:spTree>
    <p:extLst>
      <p:ext uri="{BB962C8B-B14F-4D97-AF65-F5344CB8AC3E}">
        <p14:creationId xmlns:p14="http://schemas.microsoft.com/office/powerpoint/2010/main" val="28351864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45B7B-C35F-72AD-0C99-8FECECA872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B78A83-0DA1-AF0A-F673-6CBAC3518FC3}"/>
              </a:ext>
            </a:extLst>
          </p:cNvPr>
          <p:cNvSpPr>
            <a:spLocks noGrp="1"/>
          </p:cNvSpPr>
          <p:nvPr>
            <p:ph type="title"/>
          </p:nvPr>
        </p:nvSpPr>
        <p:spPr>
          <a:xfrm>
            <a:off x="838200" y="1743397"/>
            <a:ext cx="10515600" cy="1325563"/>
          </a:xfrm>
        </p:spPr>
        <p:txBody>
          <a:bodyPr>
            <a:normAutofit/>
          </a:bodyPr>
          <a:lstStyle/>
          <a:p>
            <a:pPr algn="ctr"/>
            <a:r>
              <a:rPr lang="en-US" sz="3200" b="1"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Incidence and Management of HER2-Positive EC</a:t>
            </a:r>
            <a:endParaRPr lang="en-US" sz="1600" dirty="0"/>
          </a:p>
        </p:txBody>
      </p:sp>
      <p:sp>
        <p:nvSpPr>
          <p:cNvPr id="4" name="Title 1">
            <a:extLst>
              <a:ext uri="{FF2B5EF4-FFF2-40B4-BE49-F238E27FC236}">
                <a16:creationId xmlns:a16="http://schemas.microsoft.com/office/drawing/2014/main" id="{598DD269-ABED-CC68-2EA8-4D571219ADCC}"/>
              </a:ext>
            </a:extLst>
          </p:cNvPr>
          <p:cNvSpPr txBox="1">
            <a:spLocks/>
          </p:cNvSpPr>
          <p:nvPr/>
        </p:nvSpPr>
        <p:spPr>
          <a:xfrm>
            <a:off x="838200" y="3944440"/>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D577F"/>
                </a:solidFill>
                <a:effectLst/>
                <a:uLnTx/>
                <a:uFillTx/>
                <a:latin typeface="Arial" panose="020B0604020202020204" pitchFamily="34" charset="0"/>
                <a:ea typeface="+mj-ea"/>
                <a:cs typeface="Arial" panose="020B0604020202020204" pitchFamily="34" charset="0"/>
              </a:rPr>
              <a:t>Brian M </a:t>
            </a:r>
            <a:r>
              <a:rPr kumimoji="0" lang="en-US" sz="1800" b="1" i="0" u="none" strike="noStrike" kern="1200" cap="none" spc="0" normalizeH="0" baseline="0" noProof="0" dirty="0" err="1">
                <a:ln>
                  <a:noFill/>
                </a:ln>
                <a:solidFill>
                  <a:srgbClr val="0D577F"/>
                </a:solidFill>
                <a:effectLst/>
                <a:uLnTx/>
                <a:uFillTx/>
                <a:latin typeface="Arial" panose="020B0604020202020204" pitchFamily="34" charset="0"/>
                <a:ea typeface="+mj-ea"/>
                <a:cs typeface="Arial" panose="020B0604020202020204" pitchFamily="34" charset="0"/>
              </a:rPr>
              <a:t>Slomovitz</a:t>
            </a:r>
            <a:r>
              <a:rPr kumimoji="0" lang="en-US" sz="1800" b="1" i="0" u="none" strike="noStrike" kern="1200" cap="none" spc="0" normalizeH="0" baseline="0" noProof="0" dirty="0">
                <a:ln>
                  <a:noFill/>
                </a:ln>
                <a:solidFill>
                  <a:srgbClr val="0D577F"/>
                </a:solidFill>
                <a:effectLst/>
                <a:uLnTx/>
                <a:uFillTx/>
                <a:latin typeface="Arial" panose="020B0604020202020204" pitchFamily="34" charset="0"/>
                <a:ea typeface="+mj-ea"/>
                <a:cs typeface="Arial" panose="020B0604020202020204" pitchFamily="34" charset="0"/>
              </a:rPr>
              <a:t>, MD</a:t>
            </a:r>
            <a:b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j-ea"/>
                <a:cs typeface="Arial" panose="020B0604020202020204" pitchFamily="34" charset="0"/>
              </a:rPr>
              <a:t>Professor, OB-GYN, Florida International University</a:t>
            </a:r>
            <a:b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j-ea"/>
                <a:cs typeface="Arial" panose="020B0604020202020204" pitchFamily="34" charset="0"/>
              </a:rPr>
              <a:t>Director, Gynecologic Oncology</a:t>
            </a:r>
            <a:b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j-ea"/>
                <a:cs typeface="Arial" panose="020B0604020202020204" pitchFamily="34" charset="0"/>
              </a:rPr>
              <a:t>Co-Chair, Cancer Research Committee</a:t>
            </a:r>
            <a:b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j-ea"/>
                <a:cs typeface="Arial" panose="020B0604020202020204" pitchFamily="34" charset="0"/>
              </a:rPr>
              <a:t>Mount Sinai Medical Center</a:t>
            </a:r>
            <a:b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j-ea"/>
                <a:cs typeface="Arial" panose="020B0604020202020204" pitchFamily="34" charset="0"/>
              </a:rPr>
              <a:t>Miami, Florida</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291697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624" y="365125"/>
            <a:ext cx="11303306" cy="1325563"/>
          </a:xfrm>
        </p:spPr>
        <p:txBody>
          <a:bodyPr>
            <a:normAutofit/>
          </a:bodyPr>
          <a:lstStyle/>
          <a:p>
            <a:r>
              <a:rPr dirty="0"/>
              <a:t>What is HER2</a:t>
            </a:r>
            <a:r>
              <a:rPr lang="en-US" dirty="0"/>
              <a:t>?</a:t>
            </a:r>
            <a:br>
              <a:rPr lang="en-US" dirty="0"/>
            </a:br>
            <a:r>
              <a:rPr lang="en-US" dirty="0"/>
              <a:t>(Human Epidermal Growth Factor Receptor 2)</a:t>
            </a:r>
            <a:endParaRPr dirty="0"/>
          </a:p>
        </p:txBody>
      </p:sp>
      <p:sp>
        <p:nvSpPr>
          <p:cNvPr id="3" name="Content Placeholder 2"/>
          <p:cNvSpPr>
            <a:spLocks noGrp="1"/>
          </p:cNvSpPr>
          <p:nvPr>
            <p:ph idx="1"/>
          </p:nvPr>
        </p:nvSpPr>
        <p:spPr>
          <a:xfrm>
            <a:off x="838200" y="2141537"/>
            <a:ext cx="10515600" cy="4351338"/>
          </a:xfrm>
        </p:spPr>
        <p:txBody>
          <a:bodyPr/>
          <a:lstStyle/>
          <a:p>
            <a:r>
              <a:rPr dirty="0"/>
              <a:t>Promotes cell growth and division</a:t>
            </a:r>
          </a:p>
          <a:p>
            <a:r>
              <a:rPr dirty="0"/>
              <a:t>Commonly overexpressed in breast and gastric cancers</a:t>
            </a:r>
            <a:endParaRPr lang="en-US" dirty="0"/>
          </a:p>
          <a:p>
            <a:r>
              <a:rPr lang="en-US" dirty="0"/>
              <a:t>Endometrial Cancer</a:t>
            </a:r>
          </a:p>
          <a:p>
            <a:pPr lvl="1"/>
            <a:r>
              <a:rPr lang="en-US" dirty="0"/>
              <a:t>HER2 overexpression mainly in serous carcinoma (25-30%)</a:t>
            </a:r>
          </a:p>
          <a:p>
            <a:pPr lvl="1"/>
            <a:r>
              <a:rPr lang="en-US" dirty="0"/>
              <a:t>Rare in endometrioid (&lt;5%) and other </a:t>
            </a:r>
            <a:r>
              <a:rPr lang="en-US" dirty="0" err="1"/>
              <a:t>histologies</a:t>
            </a:r>
            <a:r>
              <a:rPr lang="en-US" dirty="0"/>
              <a:t> (carcinosarcoma: 16%)</a:t>
            </a:r>
          </a:p>
          <a:p>
            <a:pPr lvl="1"/>
            <a:r>
              <a:rPr lang="en-US" dirty="0"/>
              <a:t>Associated with aggressive tumor behavior</a:t>
            </a:r>
          </a:p>
          <a:p>
            <a:endParaRPr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482866-1630-B9C3-04F4-5D9686FC8BB8}"/>
              </a:ext>
            </a:extLst>
          </p:cNvPr>
          <p:cNvSpPr>
            <a:spLocks noGrp="1"/>
          </p:cNvSpPr>
          <p:nvPr>
            <p:ph type="title"/>
          </p:nvPr>
        </p:nvSpPr>
        <p:spPr>
          <a:xfrm>
            <a:off x="838200" y="0"/>
            <a:ext cx="10515600" cy="1325563"/>
          </a:xfrm>
        </p:spPr>
        <p:txBody>
          <a:bodyPr/>
          <a:lstStyle/>
          <a:p>
            <a:r>
              <a:rPr lang="en-US"/>
              <a:t>Mechanism of ADC</a:t>
            </a:r>
          </a:p>
        </p:txBody>
      </p:sp>
      <p:sp>
        <p:nvSpPr>
          <p:cNvPr id="13" name="Text Placeholder 6">
            <a:extLst>
              <a:ext uri="{FF2B5EF4-FFF2-40B4-BE49-F238E27FC236}">
                <a16:creationId xmlns:a16="http://schemas.microsoft.com/office/drawing/2014/main" id="{3719516D-94A7-D028-EC7E-A7E0A859B34A}"/>
              </a:ext>
            </a:extLst>
          </p:cNvPr>
          <p:cNvSpPr>
            <a:spLocks noGrp="1"/>
          </p:cNvSpPr>
          <p:nvPr>
            <p:ph type="body" sz="quarter" idx="10"/>
          </p:nvPr>
        </p:nvSpPr>
        <p:spPr/>
        <p:txBody>
          <a:bodyPr>
            <a:noAutofit/>
          </a:bodyPr>
          <a:lstStyle/>
          <a:p>
            <a:pPr>
              <a:spcBef>
                <a:spcPts val="0"/>
              </a:spcBef>
            </a:pPr>
            <a:r>
              <a:rPr lang="da-DK" altLang="en-US" b="0" spc="-10">
                <a:latin typeface="Calibri" panose="020F0502020204030204" pitchFamily="34" charset="0"/>
              </a:rPr>
              <a:t>Fu Z, et al. </a:t>
            </a:r>
            <a:r>
              <a:rPr lang="da-DK" altLang="en-US" b="0" i="1" spc="-10">
                <a:latin typeface="Calibri" panose="020F0502020204030204" pitchFamily="34" charset="0"/>
              </a:rPr>
              <a:t>Signal Transduct Target Ther</a:t>
            </a:r>
            <a:r>
              <a:rPr lang="da-DK" altLang="en-US" b="0" spc="-10">
                <a:latin typeface="Calibri" panose="020F0502020204030204" pitchFamily="34" charset="0"/>
              </a:rPr>
              <a:t>. 2022;7:93.</a:t>
            </a:r>
          </a:p>
        </p:txBody>
      </p:sp>
      <p:sp>
        <p:nvSpPr>
          <p:cNvPr id="14" name="Content Placeholder 13">
            <a:extLst>
              <a:ext uri="{FF2B5EF4-FFF2-40B4-BE49-F238E27FC236}">
                <a16:creationId xmlns:a16="http://schemas.microsoft.com/office/drawing/2014/main" id="{0562A36B-63F5-F881-113C-44E39D1B8F56}"/>
              </a:ext>
            </a:extLst>
          </p:cNvPr>
          <p:cNvSpPr>
            <a:spLocks noGrp="1"/>
          </p:cNvSpPr>
          <p:nvPr>
            <p:ph idx="4294967295"/>
          </p:nvPr>
        </p:nvSpPr>
        <p:spPr>
          <a:xfrm>
            <a:off x="933306" y="3359150"/>
            <a:ext cx="4676775" cy="2409825"/>
          </a:xfrm>
        </p:spPr>
        <p:txBody>
          <a:bodyPr>
            <a:normAutofit fontScale="92500"/>
          </a:bodyPr>
          <a:lstStyle/>
          <a:p>
            <a:pPr marL="0" indent="0">
              <a:buNone/>
            </a:pPr>
            <a:r>
              <a:rPr lang="en-US"/>
              <a:t>ADC Components</a:t>
            </a:r>
          </a:p>
          <a:p>
            <a:r>
              <a:rPr lang="en-US" sz="2400" b="1">
                <a:solidFill>
                  <a:schemeClr val="accent1"/>
                </a:solidFill>
              </a:rPr>
              <a:t>Antibody</a:t>
            </a:r>
            <a:r>
              <a:rPr lang="en-US" sz="2400"/>
              <a:t> specific for target antigen on cancer cells</a:t>
            </a:r>
          </a:p>
          <a:p>
            <a:r>
              <a:rPr lang="en-US" sz="2400"/>
              <a:t>High potency </a:t>
            </a:r>
            <a:r>
              <a:rPr lang="en-US" sz="2400" b="1">
                <a:solidFill>
                  <a:schemeClr val="accent1"/>
                </a:solidFill>
              </a:rPr>
              <a:t>cytotoxic payload</a:t>
            </a:r>
          </a:p>
          <a:p>
            <a:r>
              <a:rPr lang="en-US" sz="2400"/>
              <a:t>Cleavable or non-cleavable </a:t>
            </a:r>
            <a:r>
              <a:rPr lang="en-US" sz="2400" b="1">
                <a:solidFill>
                  <a:schemeClr val="accent1"/>
                </a:solidFill>
              </a:rPr>
              <a:t>linker</a:t>
            </a:r>
            <a:r>
              <a:rPr lang="en-US" sz="2400"/>
              <a:t> between antibody and payload</a:t>
            </a:r>
          </a:p>
        </p:txBody>
      </p:sp>
      <p:grpSp>
        <p:nvGrpSpPr>
          <p:cNvPr id="57" name="Group 56">
            <a:extLst>
              <a:ext uri="{FF2B5EF4-FFF2-40B4-BE49-F238E27FC236}">
                <a16:creationId xmlns:a16="http://schemas.microsoft.com/office/drawing/2014/main" id="{36E0C2B7-824C-DF0B-34F4-88D614DCED18}"/>
              </a:ext>
            </a:extLst>
          </p:cNvPr>
          <p:cNvGrpSpPr/>
          <p:nvPr/>
        </p:nvGrpSpPr>
        <p:grpSpPr>
          <a:xfrm>
            <a:off x="5937981" y="1642811"/>
            <a:ext cx="872231" cy="860834"/>
            <a:chOff x="1211263" y="1985963"/>
            <a:chExt cx="1047750" cy="1190568"/>
          </a:xfrm>
        </p:grpSpPr>
        <p:grpSp>
          <p:nvGrpSpPr>
            <p:cNvPr id="39" name="Group 38">
              <a:extLst>
                <a:ext uri="{FF2B5EF4-FFF2-40B4-BE49-F238E27FC236}">
                  <a16:creationId xmlns:a16="http://schemas.microsoft.com/office/drawing/2014/main" id="{DDF16759-40C2-3B51-C354-A06AAE3B6646}"/>
                </a:ext>
              </a:extLst>
            </p:cNvPr>
            <p:cNvGrpSpPr/>
            <p:nvPr/>
          </p:nvGrpSpPr>
          <p:grpSpPr>
            <a:xfrm>
              <a:off x="1211263" y="1985963"/>
              <a:ext cx="1047750" cy="1163637"/>
              <a:chOff x="1211263" y="1985963"/>
              <a:chExt cx="1047750" cy="1163637"/>
            </a:xfrm>
          </p:grpSpPr>
          <p:sp>
            <p:nvSpPr>
              <p:cNvPr id="22" name="AutoShape 3">
                <a:extLst>
                  <a:ext uri="{FF2B5EF4-FFF2-40B4-BE49-F238E27FC236}">
                    <a16:creationId xmlns:a16="http://schemas.microsoft.com/office/drawing/2014/main" id="{817EF4BD-BEFF-06D6-B7EE-DA4928D5AF7D}"/>
                  </a:ext>
                </a:extLst>
              </p:cNvPr>
              <p:cNvSpPr>
                <a:spLocks noChangeAspect="1" noChangeArrowheads="1" noTextEdit="1"/>
              </p:cNvSpPr>
              <p:nvPr/>
            </p:nvSpPr>
            <p:spPr bwMode="auto">
              <a:xfrm>
                <a:off x="1211263" y="1985963"/>
                <a:ext cx="1047750"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Freeform 5">
                <a:extLst>
                  <a:ext uri="{FF2B5EF4-FFF2-40B4-BE49-F238E27FC236}">
                    <a16:creationId xmlns:a16="http://schemas.microsoft.com/office/drawing/2014/main" id="{D6D8F299-E01F-83A8-EFCB-2F523E2D0ED3}"/>
                  </a:ext>
                </a:extLst>
              </p:cNvPr>
              <p:cNvSpPr>
                <a:spLocks/>
              </p:cNvSpPr>
              <p:nvPr/>
            </p:nvSpPr>
            <p:spPr bwMode="auto">
              <a:xfrm>
                <a:off x="1624013" y="2605088"/>
                <a:ext cx="93663" cy="265112"/>
              </a:xfrm>
              <a:custGeom>
                <a:avLst/>
                <a:gdLst>
                  <a:gd name="T0" fmla="*/ 15 w 19"/>
                  <a:gd name="T1" fmla="*/ 54 h 54"/>
                  <a:gd name="T2" fmla="*/ 4 w 19"/>
                  <a:gd name="T3" fmla="*/ 54 h 54"/>
                  <a:gd name="T4" fmla="*/ 0 w 19"/>
                  <a:gd name="T5" fmla="*/ 50 h 54"/>
                  <a:gd name="T6" fmla="*/ 0 w 19"/>
                  <a:gd name="T7" fmla="*/ 4 h 54"/>
                  <a:gd name="T8" fmla="*/ 4 w 19"/>
                  <a:gd name="T9" fmla="*/ 0 h 54"/>
                  <a:gd name="T10" fmla="*/ 15 w 19"/>
                  <a:gd name="T11" fmla="*/ 0 h 54"/>
                  <a:gd name="T12" fmla="*/ 19 w 19"/>
                  <a:gd name="T13" fmla="*/ 4 h 54"/>
                  <a:gd name="T14" fmla="*/ 19 w 19"/>
                  <a:gd name="T15" fmla="*/ 50 h 54"/>
                  <a:gd name="T16" fmla="*/ 15 w 19"/>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54">
                    <a:moveTo>
                      <a:pt x="15" y="54"/>
                    </a:moveTo>
                    <a:cubicBezTo>
                      <a:pt x="4" y="54"/>
                      <a:pt x="4" y="54"/>
                      <a:pt x="4" y="54"/>
                    </a:cubicBezTo>
                    <a:cubicBezTo>
                      <a:pt x="2" y="54"/>
                      <a:pt x="0" y="52"/>
                      <a:pt x="0" y="50"/>
                    </a:cubicBezTo>
                    <a:cubicBezTo>
                      <a:pt x="0" y="4"/>
                      <a:pt x="0" y="4"/>
                      <a:pt x="0" y="4"/>
                    </a:cubicBezTo>
                    <a:cubicBezTo>
                      <a:pt x="0" y="1"/>
                      <a:pt x="2" y="0"/>
                      <a:pt x="4" y="0"/>
                    </a:cubicBezTo>
                    <a:cubicBezTo>
                      <a:pt x="15" y="0"/>
                      <a:pt x="15" y="0"/>
                      <a:pt x="15" y="0"/>
                    </a:cubicBezTo>
                    <a:cubicBezTo>
                      <a:pt x="17" y="0"/>
                      <a:pt x="19" y="1"/>
                      <a:pt x="19" y="4"/>
                    </a:cubicBezTo>
                    <a:cubicBezTo>
                      <a:pt x="19" y="50"/>
                      <a:pt x="19" y="50"/>
                      <a:pt x="19" y="50"/>
                    </a:cubicBezTo>
                    <a:cubicBezTo>
                      <a:pt x="19" y="52"/>
                      <a:pt x="17" y="54"/>
                      <a:pt x="15" y="54"/>
                    </a:cubicBezTo>
                    <a:close/>
                  </a:path>
                </a:pathLst>
              </a:custGeom>
              <a:solidFill>
                <a:schemeClr val="accent2">
                  <a:lumMod val="40000"/>
                  <a:lumOff val="60000"/>
                </a:schemeClr>
              </a:solidFill>
              <a:ln w="1270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Freeform 6">
                <a:extLst>
                  <a:ext uri="{FF2B5EF4-FFF2-40B4-BE49-F238E27FC236}">
                    <a16:creationId xmlns:a16="http://schemas.microsoft.com/office/drawing/2014/main" id="{99D481FC-EC06-CBD9-9E2C-8EC62A746C91}"/>
                  </a:ext>
                </a:extLst>
              </p:cNvPr>
              <p:cNvSpPr>
                <a:spLocks/>
              </p:cNvSpPr>
              <p:nvPr/>
            </p:nvSpPr>
            <p:spPr bwMode="auto">
              <a:xfrm>
                <a:off x="1757363" y="2605088"/>
                <a:ext cx="88900" cy="265112"/>
              </a:xfrm>
              <a:custGeom>
                <a:avLst/>
                <a:gdLst>
                  <a:gd name="T0" fmla="*/ 14 w 18"/>
                  <a:gd name="T1" fmla="*/ 54 h 54"/>
                  <a:gd name="T2" fmla="*/ 4 w 18"/>
                  <a:gd name="T3" fmla="*/ 54 h 54"/>
                  <a:gd name="T4" fmla="*/ 0 w 18"/>
                  <a:gd name="T5" fmla="*/ 50 h 54"/>
                  <a:gd name="T6" fmla="*/ 0 w 18"/>
                  <a:gd name="T7" fmla="*/ 4 h 54"/>
                  <a:gd name="T8" fmla="*/ 4 w 18"/>
                  <a:gd name="T9" fmla="*/ 0 h 54"/>
                  <a:gd name="T10" fmla="*/ 14 w 18"/>
                  <a:gd name="T11" fmla="*/ 0 h 54"/>
                  <a:gd name="T12" fmla="*/ 18 w 18"/>
                  <a:gd name="T13" fmla="*/ 4 h 54"/>
                  <a:gd name="T14" fmla="*/ 18 w 18"/>
                  <a:gd name="T15" fmla="*/ 50 h 54"/>
                  <a:gd name="T16" fmla="*/ 14 w 18"/>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4">
                    <a:moveTo>
                      <a:pt x="14" y="54"/>
                    </a:moveTo>
                    <a:cubicBezTo>
                      <a:pt x="4" y="54"/>
                      <a:pt x="4" y="54"/>
                      <a:pt x="4" y="54"/>
                    </a:cubicBezTo>
                    <a:cubicBezTo>
                      <a:pt x="2" y="54"/>
                      <a:pt x="0" y="52"/>
                      <a:pt x="0" y="50"/>
                    </a:cubicBezTo>
                    <a:cubicBezTo>
                      <a:pt x="0" y="4"/>
                      <a:pt x="0" y="4"/>
                      <a:pt x="0" y="4"/>
                    </a:cubicBezTo>
                    <a:cubicBezTo>
                      <a:pt x="0" y="1"/>
                      <a:pt x="2" y="0"/>
                      <a:pt x="4" y="0"/>
                    </a:cubicBezTo>
                    <a:cubicBezTo>
                      <a:pt x="14" y="0"/>
                      <a:pt x="14" y="0"/>
                      <a:pt x="14" y="0"/>
                    </a:cubicBezTo>
                    <a:cubicBezTo>
                      <a:pt x="17" y="0"/>
                      <a:pt x="18" y="1"/>
                      <a:pt x="18" y="4"/>
                    </a:cubicBezTo>
                    <a:cubicBezTo>
                      <a:pt x="18" y="50"/>
                      <a:pt x="18" y="50"/>
                      <a:pt x="18" y="50"/>
                    </a:cubicBezTo>
                    <a:cubicBezTo>
                      <a:pt x="18" y="52"/>
                      <a:pt x="17" y="54"/>
                      <a:pt x="14" y="54"/>
                    </a:cubicBezTo>
                    <a:close/>
                  </a:path>
                </a:pathLst>
              </a:custGeom>
              <a:solidFill>
                <a:schemeClr val="accent2">
                  <a:lumMod val="40000"/>
                  <a:lumOff val="60000"/>
                </a:schemeClr>
              </a:solidFill>
              <a:ln w="1270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 name="Freeform 7">
                <a:extLst>
                  <a:ext uri="{FF2B5EF4-FFF2-40B4-BE49-F238E27FC236}">
                    <a16:creationId xmlns:a16="http://schemas.microsoft.com/office/drawing/2014/main" id="{D6FA7C94-EAB5-CC07-361F-74F2E6648BCA}"/>
                  </a:ext>
                </a:extLst>
              </p:cNvPr>
              <p:cNvSpPr>
                <a:spLocks/>
              </p:cNvSpPr>
              <p:nvPr/>
            </p:nvSpPr>
            <p:spPr bwMode="auto">
              <a:xfrm>
                <a:off x="1624013" y="2879725"/>
                <a:ext cx="93663" cy="265112"/>
              </a:xfrm>
              <a:custGeom>
                <a:avLst/>
                <a:gdLst>
                  <a:gd name="T0" fmla="*/ 15 w 19"/>
                  <a:gd name="T1" fmla="*/ 54 h 54"/>
                  <a:gd name="T2" fmla="*/ 4 w 19"/>
                  <a:gd name="T3" fmla="*/ 54 h 54"/>
                  <a:gd name="T4" fmla="*/ 0 w 19"/>
                  <a:gd name="T5" fmla="*/ 50 h 54"/>
                  <a:gd name="T6" fmla="*/ 0 w 19"/>
                  <a:gd name="T7" fmla="*/ 4 h 54"/>
                  <a:gd name="T8" fmla="*/ 4 w 19"/>
                  <a:gd name="T9" fmla="*/ 0 h 54"/>
                  <a:gd name="T10" fmla="*/ 15 w 19"/>
                  <a:gd name="T11" fmla="*/ 0 h 54"/>
                  <a:gd name="T12" fmla="*/ 19 w 19"/>
                  <a:gd name="T13" fmla="*/ 4 h 54"/>
                  <a:gd name="T14" fmla="*/ 19 w 19"/>
                  <a:gd name="T15" fmla="*/ 50 h 54"/>
                  <a:gd name="T16" fmla="*/ 15 w 19"/>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54">
                    <a:moveTo>
                      <a:pt x="15" y="54"/>
                    </a:moveTo>
                    <a:cubicBezTo>
                      <a:pt x="4" y="54"/>
                      <a:pt x="4" y="54"/>
                      <a:pt x="4" y="54"/>
                    </a:cubicBezTo>
                    <a:cubicBezTo>
                      <a:pt x="2" y="54"/>
                      <a:pt x="0" y="52"/>
                      <a:pt x="0" y="50"/>
                    </a:cubicBezTo>
                    <a:cubicBezTo>
                      <a:pt x="0" y="4"/>
                      <a:pt x="0" y="4"/>
                      <a:pt x="0" y="4"/>
                    </a:cubicBezTo>
                    <a:cubicBezTo>
                      <a:pt x="0" y="2"/>
                      <a:pt x="2" y="0"/>
                      <a:pt x="4" y="0"/>
                    </a:cubicBezTo>
                    <a:cubicBezTo>
                      <a:pt x="15" y="0"/>
                      <a:pt x="15" y="0"/>
                      <a:pt x="15" y="0"/>
                    </a:cubicBezTo>
                    <a:cubicBezTo>
                      <a:pt x="17" y="0"/>
                      <a:pt x="19" y="2"/>
                      <a:pt x="19" y="4"/>
                    </a:cubicBezTo>
                    <a:cubicBezTo>
                      <a:pt x="19" y="50"/>
                      <a:pt x="19" y="50"/>
                      <a:pt x="19" y="50"/>
                    </a:cubicBezTo>
                    <a:cubicBezTo>
                      <a:pt x="19" y="52"/>
                      <a:pt x="17" y="54"/>
                      <a:pt x="15" y="54"/>
                    </a:cubicBezTo>
                    <a:close/>
                  </a:path>
                </a:pathLst>
              </a:custGeom>
              <a:solidFill>
                <a:schemeClr val="accent2">
                  <a:lumMod val="40000"/>
                  <a:lumOff val="60000"/>
                </a:schemeClr>
              </a:solidFill>
              <a:ln w="1270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Freeform 8">
                <a:extLst>
                  <a:ext uri="{FF2B5EF4-FFF2-40B4-BE49-F238E27FC236}">
                    <a16:creationId xmlns:a16="http://schemas.microsoft.com/office/drawing/2014/main" id="{F3AFCD8E-98FD-075E-96F8-35B87CFDFDE6}"/>
                  </a:ext>
                </a:extLst>
              </p:cNvPr>
              <p:cNvSpPr>
                <a:spLocks/>
              </p:cNvSpPr>
              <p:nvPr/>
            </p:nvSpPr>
            <p:spPr bwMode="auto">
              <a:xfrm>
                <a:off x="1757363" y="2879725"/>
                <a:ext cx="88900" cy="265112"/>
              </a:xfrm>
              <a:custGeom>
                <a:avLst/>
                <a:gdLst>
                  <a:gd name="T0" fmla="*/ 14 w 18"/>
                  <a:gd name="T1" fmla="*/ 54 h 54"/>
                  <a:gd name="T2" fmla="*/ 4 w 18"/>
                  <a:gd name="T3" fmla="*/ 54 h 54"/>
                  <a:gd name="T4" fmla="*/ 0 w 18"/>
                  <a:gd name="T5" fmla="*/ 50 h 54"/>
                  <a:gd name="T6" fmla="*/ 0 w 18"/>
                  <a:gd name="T7" fmla="*/ 4 h 54"/>
                  <a:gd name="T8" fmla="*/ 4 w 18"/>
                  <a:gd name="T9" fmla="*/ 0 h 54"/>
                  <a:gd name="T10" fmla="*/ 14 w 18"/>
                  <a:gd name="T11" fmla="*/ 0 h 54"/>
                  <a:gd name="T12" fmla="*/ 18 w 18"/>
                  <a:gd name="T13" fmla="*/ 4 h 54"/>
                  <a:gd name="T14" fmla="*/ 18 w 18"/>
                  <a:gd name="T15" fmla="*/ 50 h 54"/>
                  <a:gd name="T16" fmla="*/ 14 w 18"/>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4">
                    <a:moveTo>
                      <a:pt x="14" y="54"/>
                    </a:moveTo>
                    <a:cubicBezTo>
                      <a:pt x="4" y="54"/>
                      <a:pt x="4" y="54"/>
                      <a:pt x="4" y="54"/>
                    </a:cubicBezTo>
                    <a:cubicBezTo>
                      <a:pt x="2" y="54"/>
                      <a:pt x="0" y="52"/>
                      <a:pt x="0" y="50"/>
                    </a:cubicBezTo>
                    <a:cubicBezTo>
                      <a:pt x="0" y="4"/>
                      <a:pt x="0" y="4"/>
                      <a:pt x="0" y="4"/>
                    </a:cubicBezTo>
                    <a:cubicBezTo>
                      <a:pt x="0" y="2"/>
                      <a:pt x="2" y="0"/>
                      <a:pt x="4" y="0"/>
                    </a:cubicBezTo>
                    <a:cubicBezTo>
                      <a:pt x="14" y="0"/>
                      <a:pt x="14" y="0"/>
                      <a:pt x="14" y="0"/>
                    </a:cubicBezTo>
                    <a:cubicBezTo>
                      <a:pt x="17" y="0"/>
                      <a:pt x="18" y="2"/>
                      <a:pt x="18" y="4"/>
                    </a:cubicBezTo>
                    <a:cubicBezTo>
                      <a:pt x="18" y="50"/>
                      <a:pt x="18" y="50"/>
                      <a:pt x="18" y="50"/>
                    </a:cubicBezTo>
                    <a:cubicBezTo>
                      <a:pt x="18" y="52"/>
                      <a:pt x="17" y="54"/>
                      <a:pt x="14" y="54"/>
                    </a:cubicBezTo>
                    <a:close/>
                  </a:path>
                </a:pathLst>
              </a:custGeom>
              <a:solidFill>
                <a:schemeClr val="accent2">
                  <a:lumMod val="40000"/>
                  <a:lumOff val="60000"/>
                </a:schemeClr>
              </a:solidFill>
              <a:ln w="1270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Freeform 9">
                <a:extLst>
                  <a:ext uri="{FF2B5EF4-FFF2-40B4-BE49-F238E27FC236}">
                    <a16:creationId xmlns:a16="http://schemas.microsoft.com/office/drawing/2014/main" id="{5138EFA4-C065-FFAF-B0A4-F7B298B31A3C}"/>
                  </a:ext>
                </a:extLst>
              </p:cNvPr>
              <p:cNvSpPr>
                <a:spLocks/>
              </p:cNvSpPr>
              <p:nvPr/>
            </p:nvSpPr>
            <p:spPr bwMode="auto">
              <a:xfrm>
                <a:off x="1771651" y="2378075"/>
                <a:ext cx="112713" cy="227012"/>
              </a:xfrm>
              <a:custGeom>
                <a:avLst/>
                <a:gdLst>
                  <a:gd name="T0" fmla="*/ 6 w 23"/>
                  <a:gd name="T1" fmla="*/ 46 h 46"/>
                  <a:gd name="T2" fmla="*/ 23 w 23"/>
                  <a:gd name="T3" fmla="*/ 23 h 46"/>
                </a:gdLst>
                <a:ahLst/>
                <a:cxnLst>
                  <a:cxn ang="0">
                    <a:pos x="T0" y="T1"/>
                  </a:cxn>
                  <a:cxn ang="0">
                    <a:pos x="T2" y="T3"/>
                  </a:cxn>
                </a:cxnLst>
                <a:rect l="0" t="0" r="r" b="b"/>
                <a:pathLst>
                  <a:path w="23" h="46">
                    <a:moveTo>
                      <a:pt x="6" y="46"/>
                    </a:moveTo>
                    <a:cubicBezTo>
                      <a:pt x="6" y="46"/>
                      <a:pt x="0" y="0"/>
                      <a:pt x="23" y="23"/>
                    </a:cubicBez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Freeform 10">
                <a:extLst>
                  <a:ext uri="{FF2B5EF4-FFF2-40B4-BE49-F238E27FC236}">
                    <a16:creationId xmlns:a16="http://schemas.microsoft.com/office/drawing/2014/main" id="{894E18A3-8A9F-79CC-7E71-6D2F4D120C87}"/>
                  </a:ext>
                </a:extLst>
              </p:cNvPr>
              <p:cNvSpPr>
                <a:spLocks/>
              </p:cNvSpPr>
              <p:nvPr/>
            </p:nvSpPr>
            <p:spPr bwMode="auto">
              <a:xfrm>
                <a:off x="1924051" y="1995488"/>
                <a:ext cx="222250" cy="260350"/>
              </a:xfrm>
              <a:custGeom>
                <a:avLst/>
                <a:gdLst>
                  <a:gd name="T0" fmla="*/ 11 w 45"/>
                  <a:gd name="T1" fmla="*/ 52 h 53"/>
                  <a:gd name="T2" fmla="*/ 3 w 45"/>
                  <a:gd name="T3" fmla="*/ 46 h 53"/>
                  <a:gd name="T4" fmla="*/ 2 w 45"/>
                  <a:gd name="T5" fmla="*/ 40 h 53"/>
                  <a:gd name="T6" fmla="*/ 28 w 45"/>
                  <a:gd name="T7" fmla="*/ 3 h 53"/>
                  <a:gd name="T8" fmla="*/ 34 w 45"/>
                  <a:gd name="T9" fmla="*/ 2 h 53"/>
                  <a:gd name="T10" fmla="*/ 42 w 45"/>
                  <a:gd name="T11" fmla="*/ 8 h 53"/>
                  <a:gd name="T12" fmla="*/ 43 w 45"/>
                  <a:gd name="T13" fmla="*/ 13 h 53"/>
                  <a:gd name="T14" fmla="*/ 17 w 45"/>
                  <a:gd name="T15" fmla="*/ 51 h 53"/>
                  <a:gd name="T16" fmla="*/ 11 w 45"/>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
                    <a:moveTo>
                      <a:pt x="11" y="52"/>
                    </a:moveTo>
                    <a:cubicBezTo>
                      <a:pt x="3" y="46"/>
                      <a:pt x="3" y="46"/>
                      <a:pt x="3" y="46"/>
                    </a:cubicBezTo>
                    <a:cubicBezTo>
                      <a:pt x="1" y="45"/>
                      <a:pt x="0" y="42"/>
                      <a:pt x="2" y="40"/>
                    </a:cubicBezTo>
                    <a:cubicBezTo>
                      <a:pt x="28" y="3"/>
                      <a:pt x="28" y="3"/>
                      <a:pt x="28" y="3"/>
                    </a:cubicBezTo>
                    <a:cubicBezTo>
                      <a:pt x="29" y="1"/>
                      <a:pt x="32" y="0"/>
                      <a:pt x="34" y="2"/>
                    </a:cubicBezTo>
                    <a:cubicBezTo>
                      <a:pt x="42" y="8"/>
                      <a:pt x="42" y="8"/>
                      <a:pt x="42" y="8"/>
                    </a:cubicBezTo>
                    <a:cubicBezTo>
                      <a:pt x="44" y="9"/>
                      <a:pt x="45" y="12"/>
                      <a:pt x="43" y="13"/>
                    </a:cubicBezTo>
                    <a:cubicBezTo>
                      <a:pt x="17" y="51"/>
                      <a:pt x="17" y="51"/>
                      <a:pt x="17" y="51"/>
                    </a:cubicBezTo>
                    <a:cubicBezTo>
                      <a:pt x="16" y="53"/>
                      <a:pt x="13" y="53"/>
                      <a:pt x="11" y="52"/>
                    </a:cubicBezTo>
                    <a:close/>
                  </a:path>
                </a:pathLst>
              </a:custGeom>
              <a:solidFill>
                <a:schemeClr val="accent2">
                  <a:lumMod val="40000"/>
                  <a:lumOff val="60000"/>
                </a:schemeClr>
              </a:solidFill>
              <a:ln w="1270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Freeform 11">
                <a:extLst>
                  <a:ext uri="{FF2B5EF4-FFF2-40B4-BE49-F238E27FC236}">
                    <a16:creationId xmlns:a16="http://schemas.microsoft.com/office/drawing/2014/main" id="{805098A4-6C8D-BFD4-CBA2-67B6D60C958F}"/>
                  </a:ext>
                </a:extLst>
              </p:cNvPr>
              <p:cNvSpPr>
                <a:spLocks/>
              </p:cNvSpPr>
              <p:nvPr/>
            </p:nvSpPr>
            <p:spPr bwMode="auto">
              <a:xfrm>
                <a:off x="2032001" y="2074863"/>
                <a:ext cx="222250" cy="258762"/>
              </a:xfrm>
              <a:custGeom>
                <a:avLst/>
                <a:gdLst>
                  <a:gd name="T0" fmla="*/ 11 w 45"/>
                  <a:gd name="T1" fmla="*/ 52 h 53"/>
                  <a:gd name="T2" fmla="*/ 3 w 45"/>
                  <a:gd name="T3" fmla="*/ 45 h 53"/>
                  <a:gd name="T4" fmla="*/ 2 w 45"/>
                  <a:gd name="T5" fmla="*/ 40 h 53"/>
                  <a:gd name="T6" fmla="*/ 28 w 45"/>
                  <a:gd name="T7" fmla="*/ 2 h 53"/>
                  <a:gd name="T8" fmla="*/ 34 w 45"/>
                  <a:gd name="T9" fmla="*/ 1 h 53"/>
                  <a:gd name="T10" fmla="*/ 42 w 45"/>
                  <a:gd name="T11" fmla="*/ 7 h 53"/>
                  <a:gd name="T12" fmla="*/ 43 w 45"/>
                  <a:gd name="T13" fmla="*/ 13 h 53"/>
                  <a:gd name="T14" fmla="*/ 17 w 45"/>
                  <a:gd name="T15" fmla="*/ 51 h 53"/>
                  <a:gd name="T16" fmla="*/ 11 w 45"/>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
                    <a:moveTo>
                      <a:pt x="11" y="52"/>
                    </a:moveTo>
                    <a:cubicBezTo>
                      <a:pt x="3" y="45"/>
                      <a:pt x="3" y="45"/>
                      <a:pt x="3" y="45"/>
                    </a:cubicBezTo>
                    <a:cubicBezTo>
                      <a:pt x="1" y="44"/>
                      <a:pt x="0" y="42"/>
                      <a:pt x="2" y="40"/>
                    </a:cubicBezTo>
                    <a:cubicBezTo>
                      <a:pt x="28" y="2"/>
                      <a:pt x="28" y="2"/>
                      <a:pt x="28" y="2"/>
                    </a:cubicBezTo>
                    <a:cubicBezTo>
                      <a:pt x="29" y="0"/>
                      <a:pt x="32" y="0"/>
                      <a:pt x="34" y="1"/>
                    </a:cubicBezTo>
                    <a:cubicBezTo>
                      <a:pt x="42" y="7"/>
                      <a:pt x="42" y="7"/>
                      <a:pt x="42" y="7"/>
                    </a:cubicBezTo>
                    <a:cubicBezTo>
                      <a:pt x="44" y="8"/>
                      <a:pt x="45" y="11"/>
                      <a:pt x="43" y="13"/>
                    </a:cubicBezTo>
                    <a:cubicBezTo>
                      <a:pt x="17" y="51"/>
                      <a:pt x="17" y="51"/>
                      <a:pt x="17" y="51"/>
                    </a:cubicBezTo>
                    <a:cubicBezTo>
                      <a:pt x="16" y="52"/>
                      <a:pt x="13" y="53"/>
                      <a:pt x="11" y="52"/>
                    </a:cubicBezTo>
                    <a:close/>
                  </a:path>
                </a:pathLst>
              </a:custGeom>
              <a:solidFill>
                <a:schemeClr val="accent2">
                  <a:lumMod val="40000"/>
                  <a:lumOff val="60000"/>
                </a:schemeClr>
              </a:solidFill>
              <a:ln w="1270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Freeform 12">
                <a:extLst>
                  <a:ext uri="{FF2B5EF4-FFF2-40B4-BE49-F238E27FC236}">
                    <a16:creationId xmlns:a16="http://schemas.microsoft.com/office/drawing/2014/main" id="{DE21F0B9-E87A-83D3-3AD7-F0B92AC5B0EC}"/>
                  </a:ext>
                </a:extLst>
              </p:cNvPr>
              <p:cNvSpPr>
                <a:spLocks/>
              </p:cNvSpPr>
              <p:nvPr/>
            </p:nvSpPr>
            <p:spPr bwMode="auto">
              <a:xfrm>
                <a:off x="1766888" y="2225675"/>
                <a:ext cx="215900" cy="255587"/>
              </a:xfrm>
              <a:custGeom>
                <a:avLst/>
                <a:gdLst>
                  <a:gd name="T0" fmla="*/ 11 w 44"/>
                  <a:gd name="T1" fmla="*/ 51 h 52"/>
                  <a:gd name="T2" fmla="*/ 3 w 44"/>
                  <a:gd name="T3" fmla="*/ 45 h 52"/>
                  <a:gd name="T4" fmla="*/ 2 w 44"/>
                  <a:gd name="T5" fmla="*/ 40 h 52"/>
                  <a:gd name="T6" fmla="*/ 28 w 44"/>
                  <a:gd name="T7" fmla="*/ 2 h 52"/>
                  <a:gd name="T8" fmla="*/ 34 w 44"/>
                  <a:gd name="T9" fmla="*/ 1 h 52"/>
                  <a:gd name="T10" fmla="*/ 42 w 44"/>
                  <a:gd name="T11" fmla="*/ 7 h 52"/>
                  <a:gd name="T12" fmla="*/ 43 w 44"/>
                  <a:gd name="T13" fmla="*/ 12 h 52"/>
                  <a:gd name="T14" fmla="*/ 17 w 44"/>
                  <a:gd name="T15" fmla="*/ 50 h 52"/>
                  <a:gd name="T16" fmla="*/ 11 w 44"/>
                  <a:gd name="T17"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52">
                    <a:moveTo>
                      <a:pt x="11" y="51"/>
                    </a:moveTo>
                    <a:cubicBezTo>
                      <a:pt x="3" y="45"/>
                      <a:pt x="3" y="45"/>
                      <a:pt x="3" y="45"/>
                    </a:cubicBezTo>
                    <a:cubicBezTo>
                      <a:pt x="1" y="44"/>
                      <a:pt x="0" y="41"/>
                      <a:pt x="2" y="40"/>
                    </a:cubicBezTo>
                    <a:cubicBezTo>
                      <a:pt x="28" y="2"/>
                      <a:pt x="28" y="2"/>
                      <a:pt x="28" y="2"/>
                    </a:cubicBezTo>
                    <a:cubicBezTo>
                      <a:pt x="29" y="0"/>
                      <a:pt x="32" y="0"/>
                      <a:pt x="34" y="1"/>
                    </a:cubicBezTo>
                    <a:cubicBezTo>
                      <a:pt x="42" y="7"/>
                      <a:pt x="42" y="7"/>
                      <a:pt x="42" y="7"/>
                    </a:cubicBezTo>
                    <a:cubicBezTo>
                      <a:pt x="44" y="8"/>
                      <a:pt x="44" y="11"/>
                      <a:pt x="43" y="12"/>
                    </a:cubicBezTo>
                    <a:cubicBezTo>
                      <a:pt x="17" y="50"/>
                      <a:pt x="17" y="50"/>
                      <a:pt x="17" y="50"/>
                    </a:cubicBezTo>
                    <a:cubicBezTo>
                      <a:pt x="16" y="52"/>
                      <a:pt x="13" y="52"/>
                      <a:pt x="11" y="51"/>
                    </a:cubicBezTo>
                    <a:close/>
                  </a:path>
                </a:pathLst>
              </a:custGeom>
              <a:solidFill>
                <a:schemeClr val="accent2">
                  <a:lumMod val="40000"/>
                  <a:lumOff val="60000"/>
                </a:schemeClr>
              </a:solidFill>
              <a:ln w="1270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 name="Freeform 13">
                <a:extLst>
                  <a:ext uri="{FF2B5EF4-FFF2-40B4-BE49-F238E27FC236}">
                    <a16:creationId xmlns:a16="http://schemas.microsoft.com/office/drawing/2014/main" id="{911F1928-8243-6C47-3910-5F113D5063E3}"/>
                  </a:ext>
                </a:extLst>
              </p:cNvPr>
              <p:cNvSpPr>
                <a:spLocks/>
              </p:cNvSpPr>
              <p:nvPr/>
            </p:nvSpPr>
            <p:spPr bwMode="auto">
              <a:xfrm>
                <a:off x="1874838" y="2300288"/>
                <a:ext cx="217488" cy="260350"/>
              </a:xfrm>
              <a:custGeom>
                <a:avLst/>
                <a:gdLst>
                  <a:gd name="T0" fmla="*/ 11 w 44"/>
                  <a:gd name="T1" fmla="*/ 52 h 53"/>
                  <a:gd name="T2" fmla="*/ 3 w 44"/>
                  <a:gd name="T3" fmla="*/ 46 h 53"/>
                  <a:gd name="T4" fmla="*/ 2 w 44"/>
                  <a:gd name="T5" fmla="*/ 40 h 53"/>
                  <a:gd name="T6" fmla="*/ 28 w 44"/>
                  <a:gd name="T7" fmla="*/ 2 h 53"/>
                  <a:gd name="T8" fmla="*/ 34 w 44"/>
                  <a:gd name="T9" fmla="*/ 1 h 53"/>
                  <a:gd name="T10" fmla="*/ 42 w 44"/>
                  <a:gd name="T11" fmla="*/ 7 h 53"/>
                  <a:gd name="T12" fmla="*/ 43 w 44"/>
                  <a:gd name="T13" fmla="*/ 13 h 53"/>
                  <a:gd name="T14" fmla="*/ 17 w 44"/>
                  <a:gd name="T15" fmla="*/ 51 h 53"/>
                  <a:gd name="T16" fmla="*/ 11 w 44"/>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53">
                    <a:moveTo>
                      <a:pt x="11" y="52"/>
                    </a:moveTo>
                    <a:cubicBezTo>
                      <a:pt x="3" y="46"/>
                      <a:pt x="3" y="46"/>
                      <a:pt x="3" y="46"/>
                    </a:cubicBezTo>
                    <a:cubicBezTo>
                      <a:pt x="1" y="44"/>
                      <a:pt x="0" y="42"/>
                      <a:pt x="2" y="40"/>
                    </a:cubicBezTo>
                    <a:cubicBezTo>
                      <a:pt x="28" y="2"/>
                      <a:pt x="28" y="2"/>
                      <a:pt x="28" y="2"/>
                    </a:cubicBezTo>
                    <a:cubicBezTo>
                      <a:pt x="29" y="0"/>
                      <a:pt x="32" y="0"/>
                      <a:pt x="34" y="1"/>
                    </a:cubicBezTo>
                    <a:cubicBezTo>
                      <a:pt x="42" y="7"/>
                      <a:pt x="42" y="7"/>
                      <a:pt x="42" y="7"/>
                    </a:cubicBezTo>
                    <a:cubicBezTo>
                      <a:pt x="44" y="9"/>
                      <a:pt x="44" y="11"/>
                      <a:pt x="43" y="13"/>
                    </a:cubicBezTo>
                    <a:cubicBezTo>
                      <a:pt x="17" y="51"/>
                      <a:pt x="17" y="51"/>
                      <a:pt x="17" y="51"/>
                    </a:cubicBezTo>
                    <a:cubicBezTo>
                      <a:pt x="16" y="52"/>
                      <a:pt x="13" y="53"/>
                      <a:pt x="11" y="52"/>
                    </a:cubicBezTo>
                    <a:close/>
                  </a:path>
                </a:pathLst>
              </a:custGeom>
              <a:solidFill>
                <a:schemeClr val="accent2">
                  <a:lumMod val="40000"/>
                  <a:lumOff val="60000"/>
                </a:schemeClr>
              </a:solidFill>
              <a:ln w="1270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 name="Freeform 14">
                <a:extLst>
                  <a:ext uri="{FF2B5EF4-FFF2-40B4-BE49-F238E27FC236}">
                    <a16:creationId xmlns:a16="http://schemas.microsoft.com/office/drawing/2014/main" id="{9B167555-382C-0E1F-C958-4CACFDDEAB21}"/>
                  </a:ext>
                </a:extLst>
              </p:cNvPr>
              <p:cNvSpPr>
                <a:spLocks/>
              </p:cNvSpPr>
              <p:nvPr/>
            </p:nvSpPr>
            <p:spPr bwMode="auto">
              <a:xfrm>
                <a:off x="1584326" y="2378075"/>
                <a:ext cx="114300" cy="227012"/>
              </a:xfrm>
              <a:custGeom>
                <a:avLst/>
                <a:gdLst>
                  <a:gd name="T0" fmla="*/ 17 w 23"/>
                  <a:gd name="T1" fmla="*/ 46 h 46"/>
                  <a:gd name="T2" fmla="*/ 0 w 23"/>
                  <a:gd name="T3" fmla="*/ 23 h 46"/>
                </a:gdLst>
                <a:ahLst/>
                <a:cxnLst>
                  <a:cxn ang="0">
                    <a:pos x="T0" y="T1"/>
                  </a:cxn>
                  <a:cxn ang="0">
                    <a:pos x="T2" y="T3"/>
                  </a:cxn>
                </a:cxnLst>
                <a:rect l="0" t="0" r="r" b="b"/>
                <a:pathLst>
                  <a:path w="23" h="46">
                    <a:moveTo>
                      <a:pt x="17" y="46"/>
                    </a:moveTo>
                    <a:cubicBezTo>
                      <a:pt x="17" y="46"/>
                      <a:pt x="23" y="0"/>
                      <a:pt x="0" y="23"/>
                    </a:cubicBez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Freeform 15">
                <a:extLst>
                  <a:ext uri="{FF2B5EF4-FFF2-40B4-BE49-F238E27FC236}">
                    <a16:creationId xmlns:a16="http://schemas.microsoft.com/office/drawing/2014/main" id="{2D472D91-DEA0-2784-166F-44F03D383097}"/>
                  </a:ext>
                </a:extLst>
              </p:cNvPr>
              <p:cNvSpPr>
                <a:spLocks/>
              </p:cNvSpPr>
              <p:nvPr/>
            </p:nvSpPr>
            <p:spPr bwMode="auto">
              <a:xfrm>
                <a:off x="1323976" y="1995488"/>
                <a:ext cx="222250" cy="260350"/>
              </a:xfrm>
              <a:custGeom>
                <a:avLst/>
                <a:gdLst>
                  <a:gd name="T0" fmla="*/ 34 w 45"/>
                  <a:gd name="T1" fmla="*/ 52 h 53"/>
                  <a:gd name="T2" fmla="*/ 42 w 45"/>
                  <a:gd name="T3" fmla="*/ 46 h 53"/>
                  <a:gd name="T4" fmla="*/ 43 w 45"/>
                  <a:gd name="T5" fmla="*/ 40 h 53"/>
                  <a:gd name="T6" fmla="*/ 17 w 45"/>
                  <a:gd name="T7" fmla="*/ 3 h 53"/>
                  <a:gd name="T8" fmla="*/ 11 w 45"/>
                  <a:gd name="T9" fmla="*/ 2 h 53"/>
                  <a:gd name="T10" fmla="*/ 3 w 45"/>
                  <a:gd name="T11" fmla="*/ 8 h 53"/>
                  <a:gd name="T12" fmla="*/ 2 w 45"/>
                  <a:gd name="T13" fmla="*/ 13 h 53"/>
                  <a:gd name="T14" fmla="*/ 28 w 45"/>
                  <a:gd name="T15" fmla="*/ 51 h 53"/>
                  <a:gd name="T16" fmla="*/ 34 w 45"/>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
                    <a:moveTo>
                      <a:pt x="34" y="52"/>
                    </a:moveTo>
                    <a:cubicBezTo>
                      <a:pt x="42" y="46"/>
                      <a:pt x="42" y="46"/>
                      <a:pt x="42" y="46"/>
                    </a:cubicBezTo>
                    <a:cubicBezTo>
                      <a:pt x="44" y="45"/>
                      <a:pt x="45" y="42"/>
                      <a:pt x="43" y="40"/>
                    </a:cubicBezTo>
                    <a:cubicBezTo>
                      <a:pt x="17" y="3"/>
                      <a:pt x="17" y="3"/>
                      <a:pt x="17" y="3"/>
                    </a:cubicBezTo>
                    <a:cubicBezTo>
                      <a:pt x="16" y="1"/>
                      <a:pt x="13" y="0"/>
                      <a:pt x="11" y="2"/>
                    </a:cubicBezTo>
                    <a:cubicBezTo>
                      <a:pt x="3" y="8"/>
                      <a:pt x="3" y="8"/>
                      <a:pt x="3" y="8"/>
                    </a:cubicBezTo>
                    <a:cubicBezTo>
                      <a:pt x="1" y="9"/>
                      <a:pt x="0" y="12"/>
                      <a:pt x="2" y="13"/>
                    </a:cubicBezTo>
                    <a:cubicBezTo>
                      <a:pt x="28" y="51"/>
                      <a:pt x="28" y="51"/>
                      <a:pt x="28" y="51"/>
                    </a:cubicBezTo>
                    <a:cubicBezTo>
                      <a:pt x="29" y="53"/>
                      <a:pt x="32" y="53"/>
                      <a:pt x="34" y="52"/>
                    </a:cubicBezTo>
                    <a:close/>
                  </a:path>
                </a:pathLst>
              </a:custGeom>
              <a:solidFill>
                <a:schemeClr val="accent2">
                  <a:lumMod val="40000"/>
                  <a:lumOff val="60000"/>
                </a:schemeClr>
              </a:solidFill>
              <a:ln w="1270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 name="Freeform 16">
                <a:extLst>
                  <a:ext uri="{FF2B5EF4-FFF2-40B4-BE49-F238E27FC236}">
                    <a16:creationId xmlns:a16="http://schemas.microsoft.com/office/drawing/2014/main" id="{48E3BA32-805F-59A7-34BF-850B2132732B}"/>
                  </a:ext>
                </a:extLst>
              </p:cNvPr>
              <p:cNvSpPr>
                <a:spLocks/>
              </p:cNvSpPr>
              <p:nvPr/>
            </p:nvSpPr>
            <p:spPr bwMode="auto">
              <a:xfrm>
                <a:off x="1216026" y="2074863"/>
                <a:ext cx="220663" cy="258762"/>
              </a:xfrm>
              <a:custGeom>
                <a:avLst/>
                <a:gdLst>
                  <a:gd name="T0" fmla="*/ 34 w 45"/>
                  <a:gd name="T1" fmla="*/ 52 h 53"/>
                  <a:gd name="T2" fmla="*/ 42 w 45"/>
                  <a:gd name="T3" fmla="*/ 45 h 53"/>
                  <a:gd name="T4" fmla="*/ 43 w 45"/>
                  <a:gd name="T5" fmla="*/ 40 h 53"/>
                  <a:gd name="T6" fmla="*/ 17 w 45"/>
                  <a:gd name="T7" fmla="*/ 2 h 53"/>
                  <a:gd name="T8" fmla="*/ 11 w 45"/>
                  <a:gd name="T9" fmla="*/ 1 h 53"/>
                  <a:gd name="T10" fmla="*/ 3 w 45"/>
                  <a:gd name="T11" fmla="*/ 7 h 53"/>
                  <a:gd name="T12" fmla="*/ 2 w 45"/>
                  <a:gd name="T13" fmla="*/ 13 h 53"/>
                  <a:gd name="T14" fmla="*/ 28 w 45"/>
                  <a:gd name="T15" fmla="*/ 51 h 53"/>
                  <a:gd name="T16" fmla="*/ 34 w 45"/>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
                    <a:moveTo>
                      <a:pt x="34" y="52"/>
                    </a:moveTo>
                    <a:cubicBezTo>
                      <a:pt x="42" y="45"/>
                      <a:pt x="42" y="45"/>
                      <a:pt x="42" y="45"/>
                    </a:cubicBezTo>
                    <a:cubicBezTo>
                      <a:pt x="44" y="44"/>
                      <a:pt x="45" y="42"/>
                      <a:pt x="43" y="40"/>
                    </a:cubicBezTo>
                    <a:cubicBezTo>
                      <a:pt x="17" y="2"/>
                      <a:pt x="17" y="2"/>
                      <a:pt x="17" y="2"/>
                    </a:cubicBezTo>
                    <a:cubicBezTo>
                      <a:pt x="16" y="0"/>
                      <a:pt x="13" y="0"/>
                      <a:pt x="11" y="1"/>
                    </a:cubicBezTo>
                    <a:cubicBezTo>
                      <a:pt x="3" y="7"/>
                      <a:pt x="3" y="7"/>
                      <a:pt x="3" y="7"/>
                    </a:cubicBezTo>
                    <a:cubicBezTo>
                      <a:pt x="1" y="8"/>
                      <a:pt x="0" y="11"/>
                      <a:pt x="2" y="13"/>
                    </a:cubicBezTo>
                    <a:cubicBezTo>
                      <a:pt x="28" y="51"/>
                      <a:pt x="28" y="51"/>
                      <a:pt x="28" y="51"/>
                    </a:cubicBezTo>
                    <a:cubicBezTo>
                      <a:pt x="29" y="52"/>
                      <a:pt x="32" y="53"/>
                      <a:pt x="34" y="52"/>
                    </a:cubicBezTo>
                    <a:close/>
                  </a:path>
                </a:pathLst>
              </a:custGeom>
              <a:solidFill>
                <a:schemeClr val="accent2">
                  <a:lumMod val="40000"/>
                  <a:lumOff val="60000"/>
                </a:schemeClr>
              </a:solidFill>
              <a:ln w="1270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 name="Freeform 17">
                <a:extLst>
                  <a:ext uri="{FF2B5EF4-FFF2-40B4-BE49-F238E27FC236}">
                    <a16:creationId xmlns:a16="http://schemas.microsoft.com/office/drawing/2014/main" id="{6323FD54-B932-3154-0DCF-E935C01F2968}"/>
                  </a:ext>
                </a:extLst>
              </p:cNvPr>
              <p:cNvSpPr>
                <a:spLocks/>
              </p:cNvSpPr>
              <p:nvPr/>
            </p:nvSpPr>
            <p:spPr bwMode="auto">
              <a:xfrm>
                <a:off x="1485901" y="2225675"/>
                <a:ext cx="217488" cy="255587"/>
              </a:xfrm>
              <a:custGeom>
                <a:avLst/>
                <a:gdLst>
                  <a:gd name="T0" fmla="*/ 33 w 44"/>
                  <a:gd name="T1" fmla="*/ 51 h 52"/>
                  <a:gd name="T2" fmla="*/ 42 w 44"/>
                  <a:gd name="T3" fmla="*/ 45 h 52"/>
                  <a:gd name="T4" fmla="*/ 43 w 44"/>
                  <a:gd name="T5" fmla="*/ 40 h 52"/>
                  <a:gd name="T6" fmla="*/ 16 w 44"/>
                  <a:gd name="T7" fmla="*/ 2 h 52"/>
                  <a:gd name="T8" fmla="*/ 11 w 44"/>
                  <a:gd name="T9" fmla="*/ 1 h 52"/>
                  <a:gd name="T10" fmla="*/ 2 w 44"/>
                  <a:gd name="T11" fmla="*/ 7 h 52"/>
                  <a:gd name="T12" fmla="*/ 1 w 44"/>
                  <a:gd name="T13" fmla="*/ 12 h 52"/>
                  <a:gd name="T14" fmla="*/ 27 w 44"/>
                  <a:gd name="T15" fmla="*/ 50 h 52"/>
                  <a:gd name="T16" fmla="*/ 33 w 44"/>
                  <a:gd name="T17"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52">
                    <a:moveTo>
                      <a:pt x="33" y="51"/>
                    </a:moveTo>
                    <a:cubicBezTo>
                      <a:pt x="42" y="45"/>
                      <a:pt x="42" y="45"/>
                      <a:pt x="42" y="45"/>
                    </a:cubicBezTo>
                    <a:cubicBezTo>
                      <a:pt x="43" y="44"/>
                      <a:pt x="44" y="41"/>
                      <a:pt x="43" y="40"/>
                    </a:cubicBezTo>
                    <a:cubicBezTo>
                      <a:pt x="16" y="2"/>
                      <a:pt x="16" y="2"/>
                      <a:pt x="16" y="2"/>
                    </a:cubicBezTo>
                    <a:cubicBezTo>
                      <a:pt x="15" y="0"/>
                      <a:pt x="12" y="0"/>
                      <a:pt x="11" y="1"/>
                    </a:cubicBezTo>
                    <a:cubicBezTo>
                      <a:pt x="2" y="7"/>
                      <a:pt x="2" y="7"/>
                      <a:pt x="2" y="7"/>
                    </a:cubicBezTo>
                    <a:cubicBezTo>
                      <a:pt x="0" y="8"/>
                      <a:pt x="0" y="11"/>
                      <a:pt x="1" y="12"/>
                    </a:cubicBezTo>
                    <a:cubicBezTo>
                      <a:pt x="27" y="50"/>
                      <a:pt x="27" y="50"/>
                      <a:pt x="27" y="50"/>
                    </a:cubicBezTo>
                    <a:cubicBezTo>
                      <a:pt x="29" y="52"/>
                      <a:pt x="31" y="52"/>
                      <a:pt x="33" y="51"/>
                    </a:cubicBezTo>
                    <a:close/>
                  </a:path>
                </a:pathLst>
              </a:custGeom>
              <a:solidFill>
                <a:schemeClr val="accent2">
                  <a:lumMod val="40000"/>
                  <a:lumOff val="60000"/>
                </a:schemeClr>
              </a:solidFill>
              <a:ln w="1270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 name="Freeform 18">
                <a:extLst>
                  <a:ext uri="{FF2B5EF4-FFF2-40B4-BE49-F238E27FC236}">
                    <a16:creationId xmlns:a16="http://schemas.microsoft.com/office/drawing/2014/main" id="{29B45605-AB7C-FFAA-CDEB-D983DE923AD7}"/>
                  </a:ext>
                </a:extLst>
              </p:cNvPr>
              <p:cNvSpPr>
                <a:spLocks/>
              </p:cNvSpPr>
              <p:nvPr/>
            </p:nvSpPr>
            <p:spPr bwMode="auto">
              <a:xfrm>
                <a:off x="1377951" y="2300288"/>
                <a:ext cx="217488" cy="260350"/>
              </a:xfrm>
              <a:custGeom>
                <a:avLst/>
                <a:gdLst>
                  <a:gd name="T0" fmla="*/ 33 w 44"/>
                  <a:gd name="T1" fmla="*/ 52 h 53"/>
                  <a:gd name="T2" fmla="*/ 42 w 44"/>
                  <a:gd name="T3" fmla="*/ 46 h 53"/>
                  <a:gd name="T4" fmla="*/ 43 w 44"/>
                  <a:gd name="T5" fmla="*/ 40 h 53"/>
                  <a:gd name="T6" fmla="*/ 16 w 44"/>
                  <a:gd name="T7" fmla="*/ 2 h 53"/>
                  <a:gd name="T8" fmla="*/ 11 w 44"/>
                  <a:gd name="T9" fmla="*/ 1 h 53"/>
                  <a:gd name="T10" fmla="*/ 2 w 44"/>
                  <a:gd name="T11" fmla="*/ 7 h 53"/>
                  <a:gd name="T12" fmla="*/ 1 w 44"/>
                  <a:gd name="T13" fmla="*/ 13 h 53"/>
                  <a:gd name="T14" fmla="*/ 27 w 44"/>
                  <a:gd name="T15" fmla="*/ 51 h 53"/>
                  <a:gd name="T16" fmla="*/ 33 w 44"/>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53">
                    <a:moveTo>
                      <a:pt x="33" y="52"/>
                    </a:moveTo>
                    <a:cubicBezTo>
                      <a:pt x="42" y="46"/>
                      <a:pt x="42" y="46"/>
                      <a:pt x="42" y="46"/>
                    </a:cubicBezTo>
                    <a:cubicBezTo>
                      <a:pt x="43" y="44"/>
                      <a:pt x="44" y="42"/>
                      <a:pt x="43" y="40"/>
                    </a:cubicBezTo>
                    <a:cubicBezTo>
                      <a:pt x="16" y="2"/>
                      <a:pt x="16" y="2"/>
                      <a:pt x="16" y="2"/>
                    </a:cubicBezTo>
                    <a:cubicBezTo>
                      <a:pt x="15" y="0"/>
                      <a:pt x="12" y="0"/>
                      <a:pt x="11" y="1"/>
                    </a:cubicBezTo>
                    <a:cubicBezTo>
                      <a:pt x="2" y="7"/>
                      <a:pt x="2" y="7"/>
                      <a:pt x="2" y="7"/>
                    </a:cubicBezTo>
                    <a:cubicBezTo>
                      <a:pt x="0" y="9"/>
                      <a:pt x="0" y="11"/>
                      <a:pt x="1" y="13"/>
                    </a:cubicBezTo>
                    <a:cubicBezTo>
                      <a:pt x="27" y="51"/>
                      <a:pt x="27" y="51"/>
                      <a:pt x="27" y="51"/>
                    </a:cubicBezTo>
                    <a:cubicBezTo>
                      <a:pt x="29" y="52"/>
                      <a:pt x="31" y="53"/>
                      <a:pt x="33" y="52"/>
                    </a:cubicBezTo>
                    <a:close/>
                  </a:path>
                </a:pathLst>
              </a:custGeom>
              <a:solidFill>
                <a:schemeClr val="accent2">
                  <a:lumMod val="40000"/>
                  <a:lumOff val="60000"/>
                </a:schemeClr>
              </a:solidFill>
              <a:ln w="1270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 name="Line 19">
                <a:extLst>
                  <a:ext uri="{FF2B5EF4-FFF2-40B4-BE49-F238E27FC236}">
                    <a16:creationId xmlns:a16="http://schemas.microsoft.com/office/drawing/2014/main" id="{27214447-0263-4DCD-E348-2665078920A7}"/>
                  </a:ext>
                </a:extLst>
              </p:cNvPr>
              <p:cNvSpPr>
                <a:spLocks noChangeShapeType="1"/>
              </p:cNvSpPr>
              <p:nvPr/>
            </p:nvSpPr>
            <p:spPr bwMode="auto">
              <a:xfrm>
                <a:off x="1668463" y="2530475"/>
                <a:ext cx="128588" cy="0"/>
              </a:xfrm>
              <a:prstGeom prst="line">
                <a:avLst/>
              </a:prstGeom>
              <a:noFill/>
              <a:ln w="19050" cap="flat">
                <a:solidFill>
                  <a:srgbClr val="231F2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 name="Line 20">
                <a:extLst>
                  <a:ext uri="{FF2B5EF4-FFF2-40B4-BE49-F238E27FC236}">
                    <a16:creationId xmlns:a16="http://schemas.microsoft.com/office/drawing/2014/main" id="{3E45CBFF-CDAE-8D07-1C98-A09186D48F85}"/>
                  </a:ext>
                </a:extLst>
              </p:cNvPr>
              <p:cNvSpPr>
                <a:spLocks noChangeShapeType="1"/>
              </p:cNvSpPr>
              <p:nvPr/>
            </p:nvSpPr>
            <p:spPr bwMode="auto">
              <a:xfrm>
                <a:off x="1668463" y="2560638"/>
                <a:ext cx="128588" cy="0"/>
              </a:xfrm>
              <a:prstGeom prst="line">
                <a:avLst/>
              </a:prstGeom>
              <a:noFill/>
              <a:ln w="19050" cap="flat">
                <a:solidFill>
                  <a:srgbClr val="231F2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cxnSp>
          <p:nvCxnSpPr>
            <p:cNvPr id="41" name="Straight Connector 40">
              <a:extLst>
                <a:ext uri="{FF2B5EF4-FFF2-40B4-BE49-F238E27FC236}">
                  <a16:creationId xmlns:a16="http://schemas.microsoft.com/office/drawing/2014/main" id="{9F35B8BD-23D8-0532-3FED-06CAF7C0EEFC}"/>
                </a:ext>
              </a:extLst>
            </p:cNvPr>
            <p:cNvCxnSpPr/>
            <p:nvPr/>
          </p:nvCxnSpPr>
          <p:spPr>
            <a:xfrm>
              <a:off x="1837315" y="2671626"/>
              <a:ext cx="1454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1CC04F3-1688-D498-F2BC-4420576C84A8}"/>
                </a:ext>
              </a:extLst>
            </p:cNvPr>
            <p:cNvCxnSpPr/>
            <p:nvPr/>
          </p:nvCxnSpPr>
          <p:spPr>
            <a:xfrm>
              <a:off x="1837315" y="2993744"/>
              <a:ext cx="1454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6E32B4B-4E8C-C2EF-6320-BC9BB301198C}"/>
                </a:ext>
              </a:extLst>
            </p:cNvPr>
            <p:cNvCxnSpPr/>
            <p:nvPr/>
          </p:nvCxnSpPr>
          <p:spPr>
            <a:xfrm>
              <a:off x="1478829" y="2775535"/>
              <a:ext cx="1454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2A8A882-DFCA-6B18-365D-39BD52D2A025}"/>
                </a:ext>
              </a:extLst>
            </p:cNvPr>
            <p:cNvCxnSpPr/>
            <p:nvPr/>
          </p:nvCxnSpPr>
          <p:spPr>
            <a:xfrm>
              <a:off x="1478829" y="3097653"/>
              <a:ext cx="1454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Star: 7 Points 44">
              <a:extLst>
                <a:ext uri="{FF2B5EF4-FFF2-40B4-BE49-F238E27FC236}">
                  <a16:creationId xmlns:a16="http://schemas.microsoft.com/office/drawing/2014/main" id="{7648CAC4-E8D7-BC37-FFFA-3BF978BC2032}"/>
                </a:ext>
              </a:extLst>
            </p:cNvPr>
            <p:cNvSpPr/>
            <p:nvPr/>
          </p:nvSpPr>
          <p:spPr>
            <a:xfrm>
              <a:off x="1964316" y="2533449"/>
              <a:ext cx="222250" cy="222250"/>
            </a:xfrm>
            <a:prstGeom prst="star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6" name="Star: 7 Points 45">
              <a:extLst>
                <a:ext uri="{FF2B5EF4-FFF2-40B4-BE49-F238E27FC236}">
                  <a16:creationId xmlns:a16="http://schemas.microsoft.com/office/drawing/2014/main" id="{6949F40C-DBA6-A171-8A2F-88A999A35A2E}"/>
                </a:ext>
              </a:extLst>
            </p:cNvPr>
            <p:cNvSpPr/>
            <p:nvPr/>
          </p:nvSpPr>
          <p:spPr>
            <a:xfrm>
              <a:off x="1964316" y="2855567"/>
              <a:ext cx="222250" cy="222250"/>
            </a:xfrm>
            <a:prstGeom prst="star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7" name="Star: 7 Points 46">
              <a:extLst>
                <a:ext uri="{FF2B5EF4-FFF2-40B4-BE49-F238E27FC236}">
                  <a16:creationId xmlns:a16="http://schemas.microsoft.com/office/drawing/2014/main" id="{BA3DB2C7-62B6-D5FA-0EEE-CD931E47E862}"/>
                </a:ext>
              </a:extLst>
            </p:cNvPr>
            <p:cNvSpPr/>
            <p:nvPr/>
          </p:nvSpPr>
          <p:spPr>
            <a:xfrm>
              <a:off x="1283711" y="2637358"/>
              <a:ext cx="222250" cy="222250"/>
            </a:xfrm>
            <a:prstGeom prst="star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8" name="Star: 7 Points 47">
              <a:extLst>
                <a:ext uri="{FF2B5EF4-FFF2-40B4-BE49-F238E27FC236}">
                  <a16:creationId xmlns:a16="http://schemas.microsoft.com/office/drawing/2014/main" id="{115F9B4C-55F9-2097-4BC0-218AF90F52BA}"/>
                </a:ext>
              </a:extLst>
            </p:cNvPr>
            <p:cNvSpPr/>
            <p:nvPr/>
          </p:nvSpPr>
          <p:spPr>
            <a:xfrm>
              <a:off x="1283711" y="2954281"/>
              <a:ext cx="222250" cy="222250"/>
            </a:xfrm>
            <a:prstGeom prst="star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56" name="TextBox 55">
            <a:extLst>
              <a:ext uri="{FF2B5EF4-FFF2-40B4-BE49-F238E27FC236}">
                <a16:creationId xmlns:a16="http://schemas.microsoft.com/office/drawing/2014/main" id="{ED5ECD26-A5DB-75B9-068A-424F17495E05}"/>
              </a:ext>
            </a:extLst>
          </p:cNvPr>
          <p:cNvSpPr txBox="1"/>
          <p:nvPr/>
        </p:nvSpPr>
        <p:spPr>
          <a:xfrm>
            <a:off x="1206098" y="1192419"/>
            <a:ext cx="261211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ptos" panose="02110004020202020204"/>
                <a:ea typeface="+mn-ea"/>
                <a:cs typeface="+mn-cs"/>
              </a:rPr>
              <a:t>Antibody-Drug Conjugate</a:t>
            </a:r>
          </a:p>
        </p:txBody>
      </p:sp>
      <p:grpSp>
        <p:nvGrpSpPr>
          <p:cNvPr id="58" name="Group 57">
            <a:extLst>
              <a:ext uri="{FF2B5EF4-FFF2-40B4-BE49-F238E27FC236}">
                <a16:creationId xmlns:a16="http://schemas.microsoft.com/office/drawing/2014/main" id="{96755235-FF3C-0996-1CC0-F57EA469A9F6}"/>
              </a:ext>
            </a:extLst>
          </p:cNvPr>
          <p:cNvGrpSpPr/>
          <p:nvPr/>
        </p:nvGrpSpPr>
        <p:grpSpPr>
          <a:xfrm rot="13442706">
            <a:off x="5958579" y="4675130"/>
            <a:ext cx="1747561" cy="1380938"/>
            <a:chOff x="1060450" y="2212975"/>
            <a:chExt cx="454025" cy="358775"/>
          </a:xfrm>
        </p:grpSpPr>
        <p:sp>
          <p:nvSpPr>
            <p:cNvPr id="59" name="Oval 58">
              <a:extLst>
                <a:ext uri="{FF2B5EF4-FFF2-40B4-BE49-F238E27FC236}">
                  <a16:creationId xmlns:a16="http://schemas.microsoft.com/office/drawing/2014/main" id="{8CE7D7BB-0451-5FAD-01DE-B3C99C4105C4}"/>
                </a:ext>
              </a:extLst>
            </p:cNvPr>
            <p:cNvSpPr/>
            <p:nvPr/>
          </p:nvSpPr>
          <p:spPr>
            <a:xfrm>
              <a:off x="1060450" y="2212975"/>
              <a:ext cx="454025" cy="358775"/>
            </a:xfrm>
            <a:prstGeom prst="ellipse">
              <a:avLst/>
            </a:prstGeom>
            <a:solidFill>
              <a:schemeClr val="accent1"/>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60" name="Oval 59">
              <a:extLst>
                <a:ext uri="{FF2B5EF4-FFF2-40B4-BE49-F238E27FC236}">
                  <a16:creationId xmlns:a16="http://schemas.microsoft.com/office/drawing/2014/main" id="{AD517A24-7EE9-BBED-550F-FE7D3E0C46F1}"/>
                </a:ext>
              </a:extLst>
            </p:cNvPr>
            <p:cNvSpPr/>
            <p:nvPr/>
          </p:nvSpPr>
          <p:spPr>
            <a:xfrm>
              <a:off x="1159944" y="2279462"/>
              <a:ext cx="238126" cy="234951"/>
            </a:xfrm>
            <a:prstGeom prst="ellipse">
              <a:avLst/>
            </a:prstGeom>
            <a:gradFill flip="none" rotWithShape="1">
              <a:gsLst>
                <a:gs pos="18000">
                  <a:schemeClr val="accent1">
                    <a:lumMod val="75000"/>
                  </a:schemeClr>
                </a:gs>
                <a:gs pos="93000">
                  <a:schemeClr val="accent1">
                    <a:lumMod val="20000"/>
                    <a:lumOff val="80000"/>
                  </a:schemeClr>
                </a:gs>
              </a:gsLst>
              <a:lin ang="4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68" name="Freeform 24">
            <a:extLst>
              <a:ext uri="{FF2B5EF4-FFF2-40B4-BE49-F238E27FC236}">
                <a16:creationId xmlns:a16="http://schemas.microsoft.com/office/drawing/2014/main" id="{A4BE5908-C3D0-1687-F580-D3F93A48E2B1}"/>
              </a:ext>
            </a:extLst>
          </p:cNvPr>
          <p:cNvSpPr>
            <a:spLocks/>
          </p:cNvSpPr>
          <p:nvPr/>
        </p:nvSpPr>
        <p:spPr bwMode="auto">
          <a:xfrm>
            <a:off x="7791046" y="3348038"/>
            <a:ext cx="1952625" cy="2020888"/>
          </a:xfrm>
          <a:custGeom>
            <a:avLst/>
            <a:gdLst>
              <a:gd name="T0" fmla="*/ 220 w 626"/>
              <a:gd name="T1" fmla="*/ 53 h 648"/>
              <a:gd name="T2" fmla="*/ 234 w 626"/>
              <a:gd name="T3" fmla="*/ 41 h 648"/>
              <a:gd name="T4" fmla="*/ 293 w 626"/>
              <a:gd name="T5" fmla="*/ 10 h 648"/>
              <a:gd name="T6" fmla="*/ 356 w 626"/>
              <a:gd name="T7" fmla="*/ 17 h 648"/>
              <a:gd name="T8" fmla="*/ 401 w 626"/>
              <a:gd name="T9" fmla="*/ 31 h 648"/>
              <a:gd name="T10" fmla="*/ 459 w 626"/>
              <a:gd name="T11" fmla="*/ 65 h 648"/>
              <a:gd name="T12" fmla="*/ 528 w 626"/>
              <a:gd name="T13" fmla="*/ 123 h 648"/>
              <a:gd name="T14" fmla="*/ 570 w 626"/>
              <a:gd name="T15" fmla="*/ 163 h 648"/>
              <a:gd name="T16" fmla="*/ 604 w 626"/>
              <a:gd name="T17" fmla="*/ 258 h 648"/>
              <a:gd name="T18" fmla="*/ 589 w 626"/>
              <a:gd name="T19" fmla="*/ 325 h 648"/>
              <a:gd name="T20" fmla="*/ 610 w 626"/>
              <a:gd name="T21" fmla="*/ 388 h 648"/>
              <a:gd name="T22" fmla="*/ 570 w 626"/>
              <a:gd name="T23" fmla="*/ 425 h 648"/>
              <a:gd name="T24" fmla="*/ 561 w 626"/>
              <a:gd name="T25" fmla="*/ 471 h 648"/>
              <a:gd name="T26" fmla="*/ 528 w 626"/>
              <a:gd name="T27" fmla="*/ 557 h 648"/>
              <a:gd name="T28" fmla="*/ 447 w 626"/>
              <a:gd name="T29" fmla="*/ 566 h 648"/>
              <a:gd name="T30" fmla="*/ 387 w 626"/>
              <a:gd name="T31" fmla="*/ 593 h 648"/>
              <a:gd name="T32" fmla="*/ 325 w 626"/>
              <a:gd name="T33" fmla="*/ 614 h 648"/>
              <a:gd name="T34" fmla="*/ 275 w 626"/>
              <a:gd name="T35" fmla="*/ 607 h 648"/>
              <a:gd name="T36" fmla="*/ 210 w 626"/>
              <a:gd name="T37" fmla="*/ 597 h 648"/>
              <a:gd name="T38" fmla="*/ 141 w 626"/>
              <a:gd name="T39" fmla="*/ 557 h 648"/>
              <a:gd name="T40" fmla="*/ 91 w 626"/>
              <a:gd name="T41" fmla="*/ 476 h 648"/>
              <a:gd name="T42" fmla="*/ 57 w 626"/>
              <a:gd name="T43" fmla="*/ 423 h 648"/>
              <a:gd name="T44" fmla="*/ 35 w 626"/>
              <a:gd name="T45" fmla="*/ 316 h 648"/>
              <a:gd name="T46" fmla="*/ 54 w 626"/>
              <a:gd name="T47" fmla="*/ 237 h 648"/>
              <a:gd name="T48" fmla="*/ 90 w 626"/>
              <a:gd name="T49" fmla="*/ 142 h 648"/>
              <a:gd name="T50" fmla="*/ 121 w 626"/>
              <a:gd name="T51" fmla="*/ 93 h 648"/>
              <a:gd name="T52" fmla="*/ 155 w 626"/>
              <a:gd name="T53" fmla="*/ 46 h 648"/>
              <a:gd name="T54" fmla="*/ 220 w 626"/>
              <a:gd name="T55" fmla="*/ 53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26" h="648">
                <a:moveTo>
                  <a:pt x="220" y="53"/>
                </a:moveTo>
                <a:cubicBezTo>
                  <a:pt x="220" y="53"/>
                  <a:pt x="215" y="58"/>
                  <a:pt x="234" y="41"/>
                </a:cubicBezTo>
                <a:cubicBezTo>
                  <a:pt x="253" y="24"/>
                  <a:pt x="250" y="0"/>
                  <a:pt x="293" y="10"/>
                </a:cubicBezTo>
                <a:cubicBezTo>
                  <a:pt x="336" y="20"/>
                  <a:pt x="337" y="34"/>
                  <a:pt x="356" y="17"/>
                </a:cubicBezTo>
                <a:cubicBezTo>
                  <a:pt x="375" y="0"/>
                  <a:pt x="384" y="5"/>
                  <a:pt x="401" y="31"/>
                </a:cubicBezTo>
                <a:cubicBezTo>
                  <a:pt x="418" y="56"/>
                  <a:pt x="420" y="62"/>
                  <a:pt x="459" y="65"/>
                </a:cubicBezTo>
                <a:cubicBezTo>
                  <a:pt x="499" y="68"/>
                  <a:pt x="513" y="56"/>
                  <a:pt x="528" y="123"/>
                </a:cubicBezTo>
                <a:cubicBezTo>
                  <a:pt x="528" y="123"/>
                  <a:pt x="528" y="139"/>
                  <a:pt x="570" y="163"/>
                </a:cubicBezTo>
                <a:cubicBezTo>
                  <a:pt x="626" y="195"/>
                  <a:pt x="606" y="237"/>
                  <a:pt x="604" y="258"/>
                </a:cubicBezTo>
                <a:cubicBezTo>
                  <a:pt x="602" y="278"/>
                  <a:pt x="583" y="314"/>
                  <a:pt x="589" y="325"/>
                </a:cubicBezTo>
                <a:cubicBezTo>
                  <a:pt x="594" y="335"/>
                  <a:pt x="610" y="366"/>
                  <a:pt x="610" y="388"/>
                </a:cubicBezTo>
                <a:cubicBezTo>
                  <a:pt x="609" y="411"/>
                  <a:pt x="571" y="407"/>
                  <a:pt x="570" y="425"/>
                </a:cubicBezTo>
                <a:cubicBezTo>
                  <a:pt x="568" y="442"/>
                  <a:pt x="558" y="449"/>
                  <a:pt x="561" y="471"/>
                </a:cubicBezTo>
                <a:cubicBezTo>
                  <a:pt x="564" y="493"/>
                  <a:pt x="570" y="540"/>
                  <a:pt x="528" y="557"/>
                </a:cubicBezTo>
                <a:cubicBezTo>
                  <a:pt x="528" y="557"/>
                  <a:pt x="477" y="559"/>
                  <a:pt x="447" y="566"/>
                </a:cubicBezTo>
                <a:cubicBezTo>
                  <a:pt x="418" y="572"/>
                  <a:pt x="394" y="576"/>
                  <a:pt x="387" y="593"/>
                </a:cubicBezTo>
                <a:cubicBezTo>
                  <a:pt x="380" y="610"/>
                  <a:pt x="356" y="643"/>
                  <a:pt x="325" y="614"/>
                </a:cubicBezTo>
                <a:cubicBezTo>
                  <a:pt x="294" y="585"/>
                  <a:pt x="275" y="607"/>
                  <a:pt x="275" y="607"/>
                </a:cubicBezTo>
                <a:cubicBezTo>
                  <a:pt x="275" y="607"/>
                  <a:pt x="248" y="648"/>
                  <a:pt x="210" y="597"/>
                </a:cubicBezTo>
                <a:cubicBezTo>
                  <a:pt x="172" y="545"/>
                  <a:pt x="162" y="566"/>
                  <a:pt x="141" y="557"/>
                </a:cubicBezTo>
                <a:cubicBezTo>
                  <a:pt x="121" y="548"/>
                  <a:pt x="90" y="526"/>
                  <a:pt x="91" y="476"/>
                </a:cubicBezTo>
                <a:cubicBezTo>
                  <a:pt x="93" y="426"/>
                  <a:pt x="69" y="445"/>
                  <a:pt x="57" y="423"/>
                </a:cubicBezTo>
                <a:cubicBezTo>
                  <a:pt x="45" y="400"/>
                  <a:pt x="0" y="363"/>
                  <a:pt x="35" y="316"/>
                </a:cubicBezTo>
                <a:cubicBezTo>
                  <a:pt x="69" y="270"/>
                  <a:pt x="57" y="254"/>
                  <a:pt x="54" y="237"/>
                </a:cubicBezTo>
                <a:cubicBezTo>
                  <a:pt x="50" y="220"/>
                  <a:pt x="62" y="156"/>
                  <a:pt x="90" y="142"/>
                </a:cubicBezTo>
                <a:cubicBezTo>
                  <a:pt x="117" y="129"/>
                  <a:pt x="119" y="111"/>
                  <a:pt x="121" y="93"/>
                </a:cubicBezTo>
                <a:cubicBezTo>
                  <a:pt x="122" y="74"/>
                  <a:pt x="127" y="44"/>
                  <a:pt x="155" y="46"/>
                </a:cubicBezTo>
                <a:cubicBezTo>
                  <a:pt x="183" y="48"/>
                  <a:pt x="220" y="53"/>
                  <a:pt x="220" y="53"/>
                </a:cubicBezTo>
                <a:close/>
              </a:path>
            </a:pathLst>
          </a:custGeom>
          <a:gradFill flip="none" rotWithShape="1">
            <a:gsLst>
              <a:gs pos="83000">
                <a:schemeClr val="accent6">
                  <a:lumMod val="60000"/>
                  <a:lumOff val="40000"/>
                </a:schemeClr>
              </a:gs>
              <a:gs pos="20000">
                <a:schemeClr val="accent6">
                  <a:lumMod val="20000"/>
                  <a:lumOff val="80000"/>
                </a:schemeClr>
              </a:gs>
            </a:gsLst>
            <a:path path="circle">
              <a:fillToRect l="50000" t="50000" r="50000" b="50000"/>
            </a:path>
            <a:tileRect/>
          </a:gradFill>
          <a:ln w="127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8" name="Oval 97">
            <a:extLst>
              <a:ext uri="{FF2B5EF4-FFF2-40B4-BE49-F238E27FC236}">
                <a16:creationId xmlns:a16="http://schemas.microsoft.com/office/drawing/2014/main" id="{AC4A4615-843F-515F-70A3-95F9FAC5491C}"/>
              </a:ext>
            </a:extLst>
          </p:cNvPr>
          <p:cNvSpPr/>
          <p:nvPr/>
        </p:nvSpPr>
        <p:spPr>
          <a:xfrm>
            <a:off x="8106958" y="3786523"/>
            <a:ext cx="378619" cy="37861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99" name="Group 98">
            <a:extLst>
              <a:ext uri="{FF2B5EF4-FFF2-40B4-BE49-F238E27FC236}">
                <a16:creationId xmlns:a16="http://schemas.microsoft.com/office/drawing/2014/main" id="{CB830B3B-BFB2-C891-A1BC-C5299F017205}"/>
              </a:ext>
            </a:extLst>
          </p:cNvPr>
          <p:cNvGrpSpPr/>
          <p:nvPr/>
        </p:nvGrpSpPr>
        <p:grpSpPr>
          <a:xfrm rot="2262604">
            <a:off x="8140165" y="3843498"/>
            <a:ext cx="247870" cy="364185"/>
            <a:chOff x="7562571" y="3409403"/>
            <a:chExt cx="379620" cy="557760"/>
          </a:xfrm>
        </p:grpSpPr>
        <p:grpSp>
          <p:nvGrpSpPr>
            <p:cNvPr id="69" name="Group 68">
              <a:extLst>
                <a:ext uri="{FF2B5EF4-FFF2-40B4-BE49-F238E27FC236}">
                  <a16:creationId xmlns:a16="http://schemas.microsoft.com/office/drawing/2014/main" id="{9766614E-58AE-5404-0731-A2B33075FB7E}"/>
                </a:ext>
              </a:extLst>
            </p:cNvPr>
            <p:cNvGrpSpPr/>
            <p:nvPr/>
          </p:nvGrpSpPr>
          <p:grpSpPr>
            <a:xfrm rot="8046587">
              <a:off x="7585340" y="3386634"/>
              <a:ext cx="334081" cy="379620"/>
              <a:chOff x="1211263" y="1985963"/>
              <a:chExt cx="1047750" cy="1190568"/>
            </a:xfrm>
          </p:grpSpPr>
          <p:grpSp>
            <p:nvGrpSpPr>
              <p:cNvPr id="70" name="Group 69">
                <a:extLst>
                  <a:ext uri="{FF2B5EF4-FFF2-40B4-BE49-F238E27FC236}">
                    <a16:creationId xmlns:a16="http://schemas.microsoft.com/office/drawing/2014/main" id="{E7FB563E-0115-8221-B01C-5431429E23A4}"/>
                  </a:ext>
                </a:extLst>
              </p:cNvPr>
              <p:cNvGrpSpPr/>
              <p:nvPr/>
            </p:nvGrpSpPr>
            <p:grpSpPr>
              <a:xfrm>
                <a:off x="1211263" y="1985963"/>
                <a:ext cx="1047750" cy="1163637"/>
                <a:chOff x="1211263" y="1985963"/>
                <a:chExt cx="1047750" cy="1163637"/>
              </a:xfrm>
            </p:grpSpPr>
            <p:sp>
              <p:nvSpPr>
                <p:cNvPr id="79" name="AutoShape 3">
                  <a:extLst>
                    <a:ext uri="{FF2B5EF4-FFF2-40B4-BE49-F238E27FC236}">
                      <a16:creationId xmlns:a16="http://schemas.microsoft.com/office/drawing/2014/main" id="{B448E0FD-FB55-5D15-7858-A70454ECE48A}"/>
                    </a:ext>
                  </a:extLst>
                </p:cNvPr>
                <p:cNvSpPr>
                  <a:spLocks noChangeAspect="1" noChangeArrowheads="1" noTextEdit="1"/>
                </p:cNvSpPr>
                <p:nvPr/>
              </p:nvSpPr>
              <p:spPr bwMode="auto">
                <a:xfrm>
                  <a:off x="1211263" y="1985963"/>
                  <a:ext cx="1047750"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0" name="Freeform 5">
                  <a:extLst>
                    <a:ext uri="{FF2B5EF4-FFF2-40B4-BE49-F238E27FC236}">
                      <a16:creationId xmlns:a16="http://schemas.microsoft.com/office/drawing/2014/main" id="{4B14FA5A-4A0D-4E24-6E5E-CEFC181DE5AB}"/>
                    </a:ext>
                  </a:extLst>
                </p:cNvPr>
                <p:cNvSpPr>
                  <a:spLocks/>
                </p:cNvSpPr>
                <p:nvPr/>
              </p:nvSpPr>
              <p:spPr bwMode="auto">
                <a:xfrm>
                  <a:off x="1624013" y="2605088"/>
                  <a:ext cx="93663" cy="265112"/>
                </a:xfrm>
                <a:custGeom>
                  <a:avLst/>
                  <a:gdLst>
                    <a:gd name="T0" fmla="*/ 15 w 19"/>
                    <a:gd name="T1" fmla="*/ 54 h 54"/>
                    <a:gd name="T2" fmla="*/ 4 w 19"/>
                    <a:gd name="T3" fmla="*/ 54 h 54"/>
                    <a:gd name="T4" fmla="*/ 0 w 19"/>
                    <a:gd name="T5" fmla="*/ 50 h 54"/>
                    <a:gd name="T6" fmla="*/ 0 w 19"/>
                    <a:gd name="T7" fmla="*/ 4 h 54"/>
                    <a:gd name="T8" fmla="*/ 4 w 19"/>
                    <a:gd name="T9" fmla="*/ 0 h 54"/>
                    <a:gd name="T10" fmla="*/ 15 w 19"/>
                    <a:gd name="T11" fmla="*/ 0 h 54"/>
                    <a:gd name="T12" fmla="*/ 19 w 19"/>
                    <a:gd name="T13" fmla="*/ 4 h 54"/>
                    <a:gd name="T14" fmla="*/ 19 w 19"/>
                    <a:gd name="T15" fmla="*/ 50 h 54"/>
                    <a:gd name="T16" fmla="*/ 15 w 19"/>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54">
                      <a:moveTo>
                        <a:pt x="15" y="54"/>
                      </a:moveTo>
                      <a:cubicBezTo>
                        <a:pt x="4" y="54"/>
                        <a:pt x="4" y="54"/>
                        <a:pt x="4" y="54"/>
                      </a:cubicBezTo>
                      <a:cubicBezTo>
                        <a:pt x="2" y="54"/>
                        <a:pt x="0" y="52"/>
                        <a:pt x="0" y="50"/>
                      </a:cubicBezTo>
                      <a:cubicBezTo>
                        <a:pt x="0" y="4"/>
                        <a:pt x="0" y="4"/>
                        <a:pt x="0" y="4"/>
                      </a:cubicBezTo>
                      <a:cubicBezTo>
                        <a:pt x="0" y="1"/>
                        <a:pt x="2" y="0"/>
                        <a:pt x="4" y="0"/>
                      </a:cubicBezTo>
                      <a:cubicBezTo>
                        <a:pt x="15" y="0"/>
                        <a:pt x="15" y="0"/>
                        <a:pt x="15" y="0"/>
                      </a:cubicBezTo>
                      <a:cubicBezTo>
                        <a:pt x="17" y="0"/>
                        <a:pt x="19" y="1"/>
                        <a:pt x="19" y="4"/>
                      </a:cubicBezTo>
                      <a:cubicBezTo>
                        <a:pt x="19" y="50"/>
                        <a:pt x="19" y="50"/>
                        <a:pt x="19" y="50"/>
                      </a:cubicBezTo>
                      <a:cubicBezTo>
                        <a:pt x="19" y="52"/>
                        <a:pt x="17" y="54"/>
                        <a:pt x="15" y="54"/>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1" name="Freeform 6">
                  <a:extLst>
                    <a:ext uri="{FF2B5EF4-FFF2-40B4-BE49-F238E27FC236}">
                      <a16:creationId xmlns:a16="http://schemas.microsoft.com/office/drawing/2014/main" id="{7C06AF53-978E-D0E2-77BD-A4353406335B}"/>
                    </a:ext>
                  </a:extLst>
                </p:cNvPr>
                <p:cNvSpPr>
                  <a:spLocks/>
                </p:cNvSpPr>
                <p:nvPr/>
              </p:nvSpPr>
              <p:spPr bwMode="auto">
                <a:xfrm>
                  <a:off x="1757363" y="2605088"/>
                  <a:ext cx="88900" cy="265112"/>
                </a:xfrm>
                <a:custGeom>
                  <a:avLst/>
                  <a:gdLst>
                    <a:gd name="T0" fmla="*/ 14 w 18"/>
                    <a:gd name="T1" fmla="*/ 54 h 54"/>
                    <a:gd name="T2" fmla="*/ 4 w 18"/>
                    <a:gd name="T3" fmla="*/ 54 h 54"/>
                    <a:gd name="T4" fmla="*/ 0 w 18"/>
                    <a:gd name="T5" fmla="*/ 50 h 54"/>
                    <a:gd name="T6" fmla="*/ 0 w 18"/>
                    <a:gd name="T7" fmla="*/ 4 h 54"/>
                    <a:gd name="T8" fmla="*/ 4 w 18"/>
                    <a:gd name="T9" fmla="*/ 0 h 54"/>
                    <a:gd name="T10" fmla="*/ 14 w 18"/>
                    <a:gd name="T11" fmla="*/ 0 h 54"/>
                    <a:gd name="T12" fmla="*/ 18 w 18"/>
                    <a:gd name="T13" fmla="*/ 4 h 54"/>
                    <a:gd name="T14" fmla="*/ 18 w 18"/>
                    <a:gd name="T15" fmla="*/ 50 h 54"/>
                    <a:gd name="T16" fmla="*/ 14 w 18"/>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4">
                      <a:moveTo>
                        <a:pt x="14" y="54"/>
                      </a:moveTo>
                      <a:cubicBezTo>
                        <a:pt x="4" y="54"/>
                        <a:pt x="4" y="54"/>
                        <a:pt x="4" y="54"/>
                      </a:cubicBezTo>
                      <a:cubicBezTo>
                        <a:pt x="2" y="54"/>
                        <a:pt x="0" y="52"/>
                        <a:pt x="0" y="50"/>
                      </a:cubicBezTo>
                      <a:cubicBezTo>
                        <a:pt x="0" y="4"/>
                        <a:pt x="0" y="4"/>
                        <a:pt x="0" y="4"/>
                      </a:cubicBezTo>
                      <a:cubicBezTo>
                        <a:pt x="0" y="1"/>
                        <a:pt x="2" y="0"/>
                        <a:pt x="4" y="0"/>
                      </a:cubicBezTo>
                      <a:cubicBezTo>
                        <a:pt x="14" y="0"/>
                        <a:pt x="14" y="0"/>
                        <a:pt x="14" y="0"/>
                      </a:cubicBezTo>
                      <a:cubicBezTo>
                        <a:pt x="17" y="0"/>
                        <a:pt x="18" y="1"/>
                        <a:pt x="18" y="4"/>
                      </a:cubicBezTo>
                      <a:cubicBezTo>
                        <a:pt x="18" y="50"/>
                        <a:pt x="18" y="50"/>
                        <a:pt x="18" y="50"/>
                      </a:cubicBezTo>
                      <a:cubicBezTo>
                        <a:pt x="18" y="52"/>
                        <a:pt x="17" y="54"/>
                        <a:pt x="14" y="54"/>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2" name="Freeform 7">
                  <a:extLst>
                    <a:ext uri="{FF2B5EF4-FFF2-40B4-BE49-F238E27FC236}">
                      <a16:creationId xmlns:a16="http://schemas.microsoft.com/office/drawing/2014/main" id="{368B106A-1ACA-4BEF-8740-699549D16F9D}"/>
                    </a:ext>
                  </a:extLst>
                </p:cNvPr>
                <p:cNvSpPr>
                  <a:spLocks/>
                </p:cNvSpPr>
                <p:nvPr/>
              </p:nvSpPr>
              <p:spPr bwMode="auto">
                <a:xfrm>
                  <a:off x="1624013" y="2879725"/>
                  <a:ext cx="93663" cy="265112"/>
                </a:xfrm>
                <a:custGeom>
                  <a:avLst/>
                  <a:gdLst>
                    <a:gd name="T0" fmla="*/ 15 w 19"/>
                    <a:gd name="T1" fmla="*/ 54 h 54"/>
                    <a:gd name="T2" fmla="*/ 4 w 19"/>
                    <a:gd name="T3" fmla="*/ 54 h 54"/>
                    <a:gd name="T4" fmla="*/ 0 w 19"/>
                    <a:gd name="T5" fmla="*/ 50 h 54"/>
                    <a:gd name="T6" fmla="*/ 0 w 19"/>
                    <a:gd name="T7" fmla="*/ 4 h 54"/>
                    <a:gd name="T8" fmla="*/ 4 w 19"/>
                    <a:gd name="T9" fmla="*/ 0 h 54"/>
                    <a:gd name="T10" fmla="*/ 15 w 19"/>
                    <a:gd name="T11" fmla="*/ 0 h 54"/>
                    <a:gd name="T12" fmla="*/ 19 w 19"/>
                    <a:gd name="T13" fmla="*/ 4 h 54"/>
                    <a:gd name="T14" fmla="*/ 19 w 19"/>
                    <a:gd name="T15" fmla="*/ 50 h 54"/>
                    <a:gd name="T16" fmla="*/ 15 w 19"/>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54">
                      <a:moveTo>
                        <a:pt x="15" y="54"/>
                      </a:moveTo>
                      <a:cubicBezTo>
                        <a:pt x="4" y="54"/>
                        <a:pt x="4" y="54"/>
                        <a:pt x="4" y="54"/>
                      </a:cubicBezTo>
                      <a:cubicBezTo>
                        <a:pt x="2" y="54"/>
                        <a:pt x="0" y="52"/>
                        <a:pt x="0" y="50"/>
                      </a:cubicBezTo>
                      <a:cubicBezTo>
                        <a:pt x="0" y="4"/>
                        <a:pt x="0" y="4"/>
                        <a:pt x="0" y="4"/>
                      </a:cubicBezTo>
                      <a:cubicBezTo>
                        <a:pt x="0" y="2"/>
                        <a:pt x="2" y="0"/>
                        <a:pt x="4" y="0"/>
                      </a:cubicBezTo>
                      <a:cubicBezTo>
                        <a:pt x="15" y="0"/>
                        <a:pt x="15" y="0"/>
                        <a:pt x="15" y="0"/>
                      </a:cubicBezTo>
                      <a:cubicBezTo>
                        <a:pt x="17" y="0"/>
                        <a:pt x="19" y="2"/>
                        <a:pt x="19" y="4"/>
                      </a:cubicBezTo>
                      <a:cubicBezTo>
                        <a:pt x="19" y="50"/>
                        <a:pt x="19" y="50"/>
                        <a:pt x="19" y="50"/>
                      </a:cubicBezTo>
                      <a:cubicBezTo>
                        <a:pt x="19" y="52"/>
                        <a:pt x="17" y="54"/>
                        <a:pt x="15" y="54"/>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3" name="Freeform 8">
                  <a:extLst>
                    <a:ext uri="{FF2B5EF4-FFF2-40B4-BE49-F238E27FC236}">
                      <a16:creationId xmlns:a16="http://schemas.microsoft.com/office/drawing/2014/main" id="{A326C3B8-E07F-BB9C-D23B-72D80360D227}"/>
                    </a:ext>
                  </a:extLst>
                </p:cNvPr>
                <p:cNvSpPr>
                  <a:spLocks/>
                </p:cNvSpPr>
                <p:nvPr/>
              </p:nvSpPr>
              <p:spPr bwMode="auto">
                <a:xfrm>
                  <a:off x="1757363" y="2879725"/>
                  <a:ext cx="88900" cy="265112"/>
                </a:xfrm>
                <a:custGeom>
                  <a:avLst/>
                  <a:gdLst>
                    <a:gd name="T0" fmla="*/ 14 w 18"/>
                    <a:gd name="T1" fmla="*/ 54 h 54"/>
                    <a:gd name="T2" fmla="*/ 4 w 18"/>
                    <a:gd name="T3" fmla="*/ 54 h 54"/>
                    <a:gd name="T4" fmla="*/ 0 w 18"/>
                    <a:gd name="T5" fmla="*/ 50 h 54"/>
                    <a:gd name="T6" fmla="*/ 0 w 18"/>
                    <a:gd name="T7" fmla="*/ 4 h 54"/>
                    <a:gd name="T8" fmla="*/ 4 w 18"/>
                    <a:gd name="T9" fmla="*/ 0 h 54"/>
                    <a:gd name="T10" fmla="*/ 14 w 18"/>
                    <a:gd name="T11" fmla="*/ 0 h 54"/>
                    <a:gd name="T12" fmla="*/ 18 w 18"/>
                    <a:gd name="T13" fmla="*/ 4 h 54"/>
                    <a:gd name="T14" fmla="*/ 18 w 18"/>
                    <a:gd name="T15" fmla="*/ 50 h 54"/>
                    <a:gd name="T16" fmla="*/ 14 w 18"/>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4">
                      <a:moveTo>
                        <a:pt x="14" y="54"/>
                      </a:moveTo>
                      <a:cubicBezTo>
                        <a:pt x="4" y="54"/>
                        <a:pt x="4" y="54"/>
                        <a:pt x="4" y="54"/>
                      </a:cubicBezTo>
                      <a:cubicBezTo>
                        <a:pt x="2" y="54"/>
                        <a:pt x="0" y="52"/>
                        <a:pt x="0" y="50"/>
                      </a:cubicBezTo>
                      <a:cubicBezTo>
                        <a:pt x="0" y="4"/>
                        <a:pt x="0" y="4"/>
                        <a:pt x="0" y="4"/>
                      </a:cubicBezTo>
                      <a:cubicBezTo>
                        <a:pt x="0" y="2"/>
                        <a:pt x="2" y="0"/>
                        <a:pt x="4" y="0"/>
                      </a:cubicBezTo>
                      <a:cubicBezTo>
                        <a:pt x="14" y="0"/>
                        <a:pt x="14" y="0"/>
                        <a:pt x="14" y="0"/>
                      </a:cubicBezTo>
                      <a:cubicBezTo>
                        <a:pt x="17" y="0"/>
                        <a:pt x="18" y="2"/>
                        <a:pt x="18" y="4"/>
                      </a:cubicBezTo>
                      <a:cubicBezTo>
                        <a:pt x="18" y="50"/>
                        <a:pt x="18" y="50"/>
                        <a:pt x="18" y="50"/>
                      </a:cubicBezTo>
                      <a:cubicBezTo>
                        <a:pt x="18" y="52"/>
                        <a:pt x="17" y="54"/>
                        <a:pt x="14" y="54"/>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4" name="Freeform 9">
                  <a:extLst>
                    <a:ext uri="{FF2B5EF4-FFF2-40B4-BE49-F238E27FC236}">
                      <a16:creationId xmlns:a16="http://schemas.microsoft.com/office/drawing/2014/main" id="{90CE8D73-33CE-1A90-0EDD-C6E21E79E715}"/>
                    </a:ext>
                  </a:extLst>
                </p:cNvPr>
                <p:cNvSpPr>
                  <a:spLocks/>
                </p:cNvSpPr>
                <p:nvPr/>
              </p:nvSpPr>
              <p:spPr bwMode="auto">
                <a:xfrm>
                  <a:off x="1771651" y="2378075"/>
                  <a:ext cx="112713" cy="227012"/>
                </a:xfrm>
                <a:custGeom>
                  <a:avLst/>
                  <a:gdLst>
                    <a:gd name="T0" fmla="*/ 6 w 23"/>
                    <a:gd name="T1" fmla="*/ 46 h 46"/>
                    <a:gd name="T2" fmla="*/ 23 w 23"/>
                    <a:gd name="T3" fmla="*/ 23 h 46"/>
                  </a:gdLst>
                  <a:ahLst/>
                  <a:cxnLst>
                    <a:cxn ang="0">
                      <a:pos x="T0" y="T1"/>
                    </a:cxn>
                    <a:cxn ang="0">
                      <a:pos x="T2" y="T3"/>
                    </a:cxn>
                  </a:cxnLst>
                  <a:rect l="0" t="0" r="r" b="b"/>
                  <a:pathLst>
                    <a:path w="23" h="46">
                      <a:moveTo>
                        <a:pt x="6" y="46"/>
                      </a:moveTo>
                      <a:cubicBezTo>
                        <a:pt x="6" y="46"/>
                        <a:pt x="0" y="0"/>
                        <a:pt x="23" y="23"/>
                      </a:cubicBez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5" name="Freeform 10">
                  <a:extLst>
                    <a:ext uri="{FF2B5EF4-FFF2-40B4-BE49-F238E27FC236}">
                      <a16:creationId xmlns:a16="http://schemas.microsoft.com/office/drawing/2014/main" id="{6550DA94-A104-E28E-48E2-1A0D33D130FE}"/>
                    </a:ext>
                  </a:extLst>
                </p:cNvPr>
                <p:cNvSpPr>
                  <a:spLocks/>
                </p:cNvSpPr>
                <p:nvPr/>
              </p:nvSpPr>
              <p:spPr bwMode="auto">
                <a:xfrm>
                  <a:off x="1924051" y="1995488"/>
                  <a:ext cx="222250" cy="260350"/>
                </a:xfrm>
                <a:custGeom>
                  <a:avLst/>
                  <a:gdLst>
                    <a:gd name="T0" fmla="*/ 11 w 45"/>
                    <a:gd name="T1" fmla="*/ 52 h 53"/>
                    <a:gd name="T2" fmla="*/ 3 w 45"/>
                    <a:gd name="T3" fmla="*/ 46 h 53"/>
                    <a:gd name="T4" fmla="*/ 2 w 45"/>
                    <a:gd name="T5" fmla="*/ 40 h 53"/>
                    <a:gd name="T6" fmla="*/ 28 w 45"/>
                    <a:gd name="T7" fmla="*/ 3 h 53"/>
                    <a:gd name="T8" fmla="*/ 34 w 45"/>
                    <a:gd name="T9" fmla="*/ 2 h 53"/>
                    <a:gd name="T10" fmla="*/ 42 w 45"/>
                    <a:gd name="T11" fmla="*/ 8 h 53"/>
                    <a:gd name="T12" fmla="*/ 43 w 45"/>
                    <a:gd name="T13" fmla="*/ 13 h 53"/>
                    <a:gd name="T14" fmla="*/ 17 w 45"/>
                    <a:gd name="T15" fmla="*/ 51 h 53"/>
                    <a:gd name="T16" fmla="*/ 11 w 45"/>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
                      <a:moveTo>
                        <a:pt x="11" y="52"/>
                      </a:moveTo>
                      <a:cubicBezTo>
                        <a:pt x="3" y="46"/>
                        <a:pt x="3" y="46"/>
                        <a:pt x="3" y="46"/>
                      </a:cubicBezTo>
                      <a:cubicBezTo>
                        <a:pt x="1" y="45"/>
                        <a:pt x="0" y="42"/>
                        <a:pt x="2" y="40"/>
                      </a:cubicBezTo>
                      <a:cubicBezTo>
                        <a:pt x="28" y="3"/>
                        <a:pt x="28" y="3"/>
                        <a:pt x="28" y="3"/>
                      </a:cubicBezTo>
                      <a:cubicBezTo>
                        <a:pt x="29" y="1"/>
                        <a:pt x="32" y="0"/>
                        <a:pt x="34" y="2"/>
                      </a:cubicBezTo>
                      <a:cubicBezTo>
                        <a:pt x="42" y="8"/>
                        <a:pt x="42" y="8"/>
                        <a:pt x="42" y="8"/>
                      </a:cubicBezTo>
                      <a:cubicBezTo>
                        <a:pt x="44" y="9"/>
                        <a:pt x="45" y="12"/>
                        <a:pt x="43" y="13"/>
                      </a:cubicBezTo>
                      <a:cubicBezTo>
                        <a:pt x="17" y="51"/>
                        <a:pt x="17" y="51"/>
                        <a:pt x="17" y="51"/>
                      </a:cubicBezTo>
                      <a:cubicBezTo>
                        <a:pt x="16" y="53"/>
                        <a:pt x="13" y="53"/>
                        <a:pt x="11" y="52"/>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6" name="Freeform 11">
                  <a:extLst>
                    <a:ext uri="{FF2B5EF4-FFF2-40B4-BE49-F238E27FC236}">
                      <a16:creationId xmlns:a16="http://schemas.microsoft.com/office/drawing/2014/main" id="{5DDE6922-5D9E-7B40-113B-241C6672658E}"/>
                    </a:ext>
                  </a:extLst>
                </p:cNvPr>
                <p:cNvSpPr>
                  <a:spLocks/>
                </p:cNvSpPr>
                <p:nvPr/>
              </p:nvSpPr>
              <p:spPr bwMode="auto">
                <a:xfrm>
                  <a:off x="2032001" y="2074863"/>
                  <a:ext cx="222250" cy="258762"/>
                </a:xfrm>
                <a:custGeom>
                  <a:avLst/>
                  <a:gdLst>
                    <a:gd name="T0" fmla="*/ 11 w 45"/>
                    <a:gd name="T1" fmla="*/ 52 h 53"/>
                    <a:gd name="T2" fmla="*/ 3 w 45"/>
                    <a:gd name="T3" fmla="*/ 45 h 53"/>
                    <a:gd name="T4" fmla="*/ 2 w 45"/>
                    <a:gd name="T5" fmla="*/ 40 h 53"/>
                    <a:gd name="T6" fmla="*/ 28 w 45"/>
                    <a:gd name="T7" fmla="*/ 2 h 53"/>
                    <a:gd name="T8" fmla="*/ 34 w 45"/>
                    <a:gd name="T9" fmla="*/ 1 h 53"/>
                    <a:gd name="T10" fmla="*/ 42 w 45"/>
                    <a:gd name="T11" fmla="*/ 7 h 53"/>
                    <a:gd name="T12" fmla="*/ 43 w 45"/>
                    <a:gd name="T13" fmla="*/ 13 h 53"/>
                    <a:gd name="T14" fmla="*/ 17 w 45"/>
                    <a:gd name="T15" fmla="*/ 51 h 53"/>
                    <a:gd name="T16" fmla="*/ 11 w 45"/>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
                      <a:moveTo>
                        <a:pt x="11" y="52"/>
                      </a:moveTo>
                      <a:cubicBezTo>
                        <a:pt x="3" y="45"/>
                        <a:pt x="3" y="45"/>
                        <a:pt x="3" y="45"/>
                      </a:cubicBezTo>
                      <a:cubicBezTo>
                        <a:pt x="1" y="44"/>
                        <a:pt x="0" y="42"/>
                        <a:pt x="2" y="40"/>
                      </a:cubicBezTo>
                      <a:cubicBezTo>
                        <a:pt x="28" y="2"/>
                        <a:pt x="28" y="2"/>
                        <a:pt x="28" y="2"/>
                      </a:cubicBezTo>
                      <a:cubicBezTo>
                        <a:pt x="29" y="0"/>
                        <a:pt x="32" y="0"/>
                        <a:pt x="34" y="1"/>
                      </a:cubicBezTo>
                      <a:cubicBezTo>
                        <a:pt x="42" y="7"/>
                        <a:pt x="42" y="7"/>
                        <a:pt x="42" y="7"/>
                      </a:cubicBezTo>
                      <a:cubicBezTo>
                        <a:pt x="44" y="8"/>
                        <a:pt x="45" y="11"/>
                        <a:pt x="43" y="13"/>
                      </a:cubicBezTo>
                      <a:cubicBezTo>
                        <a:pt x="17" y="51"/>
                        <a:pt x="17" y="51"/>
                        <a:pt x="17" y="51"/>
                      </a:cubicBezTo>
                      <a:cubicBezTo>
                        <a:pt x="16" y="52"/>
                        <a:pt x="13" y="53"/>
                        <a:pt x="11" y="52"/>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7" name="Freeform 12">
                  <a:extLst>
                    <a:ext uri="{FF2B5EF4-FFF2-40B4-BE49-F238E27FC236}">
                      <a16:creationId xmlns:a16="http://schemas.microsoft.com/office/drawing/2014/main" id="{C2682B97-D405-6E89-66BD-17C7733EEC2F}"/>
                    </a:ext>
                  </a:extLst>
                </p:cNvPr>
                <p:cNvSpPr>
                  <a:spLocks/>
                </p:cNvSpPr>
                <p:nvPr/>
              </p:nvSpPr>
              <p:spPr bwMode="auto">
                <a:xfrm>
                  <a:off x="1766888" y="2225675"/>
                  <a:ext cx="215900" cy="255587"/>
                </a:xfrm>
                <a:custGeom>
                  <a:avLst/>
                  <a:gdLst>
                    <a:gd name="T0" fmla="*/ 11 w 44"/>
                    <a:gd name="T1" fmla="*/ 51 h 52"/>
                    <a:gd name="T2" fmla="*/ 3 w 44"/>
                    <a:gd name="T3" fmla="*/ 45 h 52"/>
                    <a:gd name="T4" fmla="*/ 2 w 44"/>
                    <a:gd name="T5" fmla="*/ 40 h 52"/>
                    <a:gd name="T6" fmla="*/ 28 w 44"/>
                    <a:gd name="T7" fmla="*/ 2 h 52"/>
                    <a:gd name="T8" fmla="*/ 34 w 44"/>
                    <a:gd name="T9" fmla="*/ 1 h 52"/>
                    <a:gd name="T10" fmla="*/ 42 w 44"/>
                    <a:gd name="T11" fmla="*/ 7 h 52"/>
                    <a:gd name="T12" fmla="*/ 43 w 44"/>
                    <a:gd name="T13" fmla="*/ 12 h 52"/>
                    <a:gd name="T14" fmla="*/ 17 w 44"/>
                    <a:gd name="T15" fmla="*/ 50 h 52"/>
                    <a:gd name="T16" fmla="*/ 11 w 44"/>
                    <a:gd name="T17"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52">
                      <a:moveTo>
                        <a:pt x="11" y="51"/>
                      </a:moveTo>
                      <a:cubicBezTo>
                        <a:pt x="3" y="45"/>
                        <a:pt x="3" y="45"/>
                        <a:pt x="3" y="45"/>
                      </a:cubicBezTo>
                      <a:cubicBezTo>
                        <a:pt x="1" y="44"/>
                        <a:pt x="0" y="41"/>
                        <a:pt x="2" y="40"/>
                      </a:cubicBezTo>
                      <a:cubicBezTo>
                        <a:pt x="28" y="2"/>
                        <a:pt x="28" y="2"/>
                        <a:pt x="28" y="2"/>
                      </a:cubicBezTo>
                      <a:cubicBezTo>
                        <a:pt x="29" y="0"/>
                        <a:pt x="32" y="0"/>
                        <a:pt x="34" y="1"/>
                      </a:cubicBezTo>
                      <a:cubicBezTo>
                        <a:pt x="42" y="7"/>
                        <a:pt x="42" y="7"/>
                        <a:pt x="42" y="7"/>
                      </a:cubicBezTo>
                      <a:cubicBezTo>
                        <a:pt x="44" y="8"/>
                        <a:pt x="44" y="11"/>
                        <a:pt x="43" y="12"/>
                      </a:cubicBezTo>
                      <a:cubicBezTo>
                        <a:pt x="17" y="50"/>
                        <a:pt x="17" y="50"/>
                        <a:pt x="17" y="50"/>
                      </a:cubicBezTo>
                      <a:cubicBezTo>
                        <a:pt x="16" y="52"/>
                        <a:pt x="13" y="52"/>
                        <a:pt x="11" y="51"/>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8" name="Freeform 13">
                  <a:extLst>
                    <a:ext uri="{FF2B5EF4-FFF2-40B4-BE49-F238E27FC236}">
                      <a16:creationId xmlns:a16="http://schemas.microsoft.com/office/drawing/2014/main" id="{B96127E7-E043-6F6A-688E-1CB152BACBA2}"/>
                    </a:ext>
                  </a:extLst>
                </p:cNvPr>
                <p:cNvSpPr>
                  <a:spLocks/>
                </p:cNvSpPr>
                <p:nvPr/>
              </p:nvSpPr>
              <p:spPr bwMode="auto">
                <a:xfrm>
                  <a:off x="1874838" y="2300288"/>
                  <a:ext cx="217488" cy="260350"/>
                </a:xfrm>
                <a:custGeom>
                  <a:avLst/>
                  <a:gdLst>
                    <a:gd name="T0" fmla="*/ 11 w 44"/>
                    <a:gd name="T1" fmla="*/ 52 h 53"/>
                    <a:gd name="T2" fmla="*/ 3 w 44"/>
                    <a:gd name="T3" fmla="*/ 46 h 53"/>
                    <a:gd name="T4" fmla="*/ 2 w 44"/>
                    <a:gd name="T5" fmla="*/ 40 h 53"/>
                    <a:gd name="T6" fmla="*/ 28 w 44"/>
                    <a:gd name="T7" fmla="*/ 2 h 53"/>
                    <a:gd name="T8" fmla="*/ 34 w 44"/>
                    <a:gd name="T9" fmla="*/ 1 h 53"/>
                    <a:gd name="T10" fmla="*/ 42 w 44"/>
                    <a:gd name="T11" fmla="*/ 7 h 53"/>
                    <a:gd name="T12" fmla="*/ 43 w 44"/>
                    <a:gd name="T13" fmla="*/ 13 h 53"/>
                    <a:gd name="T14" fmla="*/ 17 w 44"/>
                    <a:gd name="T15" fmla="*/ 51 h 53"/>
                    <a:gd name="T16" fmla="*/ 11 w 44"/>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53">
                      <a:moveTo>
                        <a:pt x="11" y="52"/>
                      </a:moveTo>
                      <a:cubicBezTo>
                        <a:pt x="3" y="46"/>
                        <a:pt x="3" y="46"/>
                        <a:pt x="3" y="46"/>
                      </a:cubicBezTo>
                      <a:cubicBezTo>
                        <a:pt x="1" y="44"/>
                        <a:pt x="0" y="42"/>
                        <a:pt x="2" y="40"/>
                      </a:cubicBezTo>
                      <a:cubicBezTo>
                        <a:pt x="28" y="2"/>
                        <a:pt x="28" y="2"/>
                        <a:pt x="28" y="2"/>
                      </a:cubicBezTo>
                      <a:cubicBezTo>
                        <a:pt x="29" y="0"/>
                        <a:pt x="32" y="0"/>
                        <a:pt x="34" y="1"/>
                      </a:cubicBezTo>
                      <a:cubicBezTo>
                        <a:pt x="42" y="7"/>
                        <a:pt x="42" y="7"/>
                        <a:pt x="42" y="7"/>
                      </a:cubicBezTo>
                      <a:cubicBezTo>
                        <a:pt x="44" y="9"/>
                        <a:pt x="44" y="11"/>
                        <a:pt x="43" y="13"/>
                      </a:cubicBezTo>
                      <a:cubicBezTo>
                        <a:pt x="17" y="51"/>
                        <a:pt x="17" y="51"/>
                        <a:pt x="17" y="51"/>
                      </a:cubicBezTo>
                      <a:cubicBezTo>
                        <a:pt x="16" y="52"/>
                        <a:pt x="13" y="53"/>
                        <a:pt x="11" y="52"/>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9" name="Freeform 14">
                  <a:extLst>
                    <a:ext uri="{FF2B5EF4-FFF2-40B4-BE49-F238E27FC236}">
                      <a16:creationId xmlns:a16="http://schemas.microsoft.com/office/drawing/2014/main" id="{A8383EE9-F5D9-CC32-AC68-1ECBBC49822C}"/>
                    </a:ext>
                  </a:extLst>
                </p:cNvPr>
                <p:cNvSpPr>
                  <a:spLocks/>
                </p:cNvSpPr>
                <p:nvPr/>
              </p:nvSpPr>
              <p:spPr bwMode="auto">
                <a:xfrm>
                  <a:off x="1584326" y="2378075"/>
                  <a:ext cx="114300" cy="227012"/>
                </a:xfrm>
                <a:custGeom>
                  <a:avLst/>
                  <a:gdLst>
                    <a:gd name="T0" fmla="*/ 17 w 23"/>
                    <a:gd name="T1" fmla="*/ 46 h 46"/>
                    <a:gd name="T2" fmla="*/ 0 w 23"/>
                    <a:gd name="T3" fmla="*/ 23 h 46"/>
                  </a:gdLst>
                  <a:ahLst/>
                  <a:cxnLst>
                    <a:cxn ang="0">
                      <a:pos x="T0" y="T1"/>
                    </a:cxn>
                    <a:cxn ang="0">
                      <a:pos x="T2" y="T3"/>
                    </a:cxn>
                  </a:cxnLst>
                  <a:rect l="0" t="0" r="r" b="b"/>
                  <a:pathLst>
                    <a:path w="23" h="46">
                      <a:moveTo>
                        <a:pt x="17" y="46"/>
                      </a:moveTo>
                      <a:cubicBezTo>
                        <a:pt x="17" y="46"/>
                        <a:pt x="23" y="0"/>
                        <a:pt x="0" y="23"/>
                      </a:cubicBez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0" name="Freeform 15">
                  <a:extLst>
                    <a:ext uri="{FF2B5EF4-FFF2-40B4-BE49-F238E27FC236}">
                      <a16:creationId xmlns:a16="http://schemas.microsoft.com/office/drawing/2014/main" id="{879EA7AA-4015-22EF-4303-605F3EF9605E}"/>
                    </a:ext>
                  </a:extLst>
                </p:cNvPr>
                <p:cNvSpPr>
                  <a:spLocks/>
                </p:cNvSpPr>
                <p:nvPr/>
              </p:nvSpPr>
              <p:spPr bwMode="auto">
                <a:xfrm>
                  <a:off x="1323976" y="1995488"/>
                  <a:ext cx="222250" cy="260350"/>
                </a:xfrm>
                <a:custGeom>
                  <a:avLst/>
                  <a:gdLst>
                    <a:gd name="T0" fmla="*/ 34 w 45"/>
                    <a:gd name="T1" fmla="*/ 52 h 53"/>
                    <a:gd name="T2" fmla="*/ 42 w 45"/>
                    <a:gd name="T3" fmla="*/ 46 h 53"/>
                    <a:gd name="T4" fmla="*/ 43 w 45"/>
                    <a:gd name="T5" fmla="*/ 40 h 53"/>
                    <a:gd name="T6" fmla="*/ 17 w 45"/>
                    <a:gd name="T7" fmla="*/ 3 h 53"/>
                    <a:gd name="T8" fmla="*/ 11 w 45"/>
                    <a:gd name="T9" fmla="*/ 2 h 53"/>
                    <a:gd name="T10" fmla="*/ 3 w 45"/>
                    <a:gd name="T11" fmla="*/ 8 h 53"/>
                    <a:gd name="T12" fmla="*/ 2 w 45"/>
                    <a:gd name="T13" fmla="*/ 13 h 53"/>
                    <a:gd name="T14" fmla="*/ 28 w 45"/>
                    <a:gd name="T15" fmla="*/ 51 h 53"/>
                    <a:gd name="T16" fmla="*/ 34 w 45"/>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
                      <a:moveTo>
                        <a:pt x="34" y="52"/>
                      </a:moveTo>
                      <a:cubicBezTo>
                        <a:pt x="42" y="46"/>
                        <a:pt x="42" y="46"/>
                        <a:pt x="42" y="46"/>
                      </a:cubicBezTo>
                      <a:cubicBezTo>
                        <a:pt x="44" y="45"/>
                        <a:pt x="45" y="42"/>
                        <a:pt x="43" y="40"/>
                      </a:cubicBezTo>
                      <a:cubicBezTo>
                        <a:pt x="17" y="3"/>
                        <a:pt x="17" y="3"/>
                        <a:pt x="17" y="3"/>
                      </a:cubicBezTo>
                      <a:cubicBezTo>
                        <a:pt x="16" y="1"/>
                        <a:pt x="13" y="0"/>
                        <a:pt x="11" y="2"/>
                      </a:cubicBezTo>
                      <a:cubicBezTo>
                        <a:pt x="3" y="8"/>
                        <a:pt x="3" y="8"/>
                        <a:pt x="3" y="8"/>
                      </a:cubicBezTo>
                      <a:cubicBezTo>
                        <a:pt x="1" y="9"/>
                        <a:pt x="0" y="12"/>
                        <a:pt x="2" y="13"/>
                      </a:cubicBezTo>
                      <a:cubicBezTo>
                        <a:pt x="28" y="51"/>
                        <a:pt x="28" y="51"/>
                        <a:pt x="28" y="51"/>
                      </a:cubicBezTo>
                      <a:cubicBezTo>
                        <a:pt x="29" y="53"/>
                        <a:pt x="32" y="53"/>
                        <a:pt x="34" y="52"/>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1" name="Freeform 16">
                  <a:extLst>
                    <a:ext uri="{FF2B5EF4-FFF2-40B4-BE49-F238E27FC236}">
                      <a16:creationId xmlns:a16="http://schemas.microsoft.com/office/drawing/2014/main" id="{A9864B97-6FC1-5C35-841D-6F7668915C63}"/>
                    </a:ext>
                  </a:extLst>
                </p:cNvPr>
                <p:cNvSpPr>
                  <a:spLocks/>
                </p:cNvSpPr>
                <p:nvPr/>
              </p:nvSpPr>
              <p:spPr bwMode="auto">
                <a:xfrm>
                  <a:off x="1216026" y="2074863"/>
                  <a:ext cx="220663" cy="258762"/>
                </a:xfrm>
                <a:custGeom>
                  <a:avLst/>
                  <a:gdLst>
                    <a:gd name="T0" fmla="*/ 34 w 45"/>
                    <a:gd name="T1" fmla="*/ 52 h 53"/>
                    <a:gd name="T2" fmla="*/ 42 w 45"/>
                    <a:gd name="T3" fmla="*/ 45 h 53"/>
                    <a:gd name="T4" fmla="*/ 43 w 45"/>
                    <a:gd name="T5" fmla="*/ 40 h 53"/>
                    <a:gd name="T6" fmla="*/ 17 w 45"/>
                    <a:gd name="T7" fmla="*/ 2 h 53"/>
                    <a:gd name="T8" fmla="*/ 11 w 45"/>
                    <a:gd name="T9" fmla="*/ 1 h 53"/>
                    <a:gd name="T10" fmla="*/ 3 w 45"/>
                    <a:gd name="T11" fmla="*/ 7 h 53"/>
                    <a:gd name="T12" fmla="*/ 2 w 45"/>
                    <a:gd name="T13" fmla="*/ 13 h 53"/>
                    <a:gd name="T14" fmla="*/ 28 w 45"/>
                    <a:gd name="T15" fmla="*/ 51 h 53"/>
                    <a:gd name="T16" fmla="*/ 34 w 45"/>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
                      <a:moveTo>
                        <a:pt x="34" y="52"/>
                      </a:moveTo>
                      <a:cubicBezTo>
                        <a:pt x="42" y="45"/>
                        <a:pt x="42" y="45"/>
                        <a:pt x="42" y="45"/>
                      </a:cubicBezTo>
                      <a:cubicBezTo>
                        <a:pt x="44" y="44"/>
                        <a:pt x="45" y="42"/>
                        <a:pt x="43" y="40"/>
                      </a:cubicBezTo>
                      <a:cubicBezTo>
                        <a:pt x="17" y="2"/>
                        <a:pt x="17" y="2"/>
                        <a:pt x="17" y="2"/>
                      </a:cubicBezTo>
                      <a:cubicBezTo>
                        <a:pt x="16" y="0"/>
                        <a:pt x="13" y="0"/>
                        <a:pt x="11" y="1"/>
                      </a:cubicBezTo>
                      <a:cubicBezTo>
                        <a:pt x="3" y="7"/>
                        <a:pt x="3" y="7"/>
                        <a:pt x="3" y="7"/>
                      </a:cubicBezTo>
                      <a:cubicBezTo>
                        <a:pt x="1" y="8"/>
                        <a:pt x="0" y="11"/>
                        <a:pt x="2" y="13"/>
                      </a:cubicBezTo>
                      <a:cubicBezTo>
                        <a:pt x="28" y="51"/>
                        <a:pt x="28" y="51"/>
                        <a:pt x="28" y="51"/>
                      </a:cubicBezTo>
                      <a:cubicBezTo>
                        <a:pt x="29" y="52"/>
                        <a:pt x="32" y="53"/>
                        <a:pt x="34" y="52"/>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2" name="Freeform 17">
                  <a:extLst>
                    <a:ext uri="{FF2B5EF4-FFF2-40B4-BE49-F238E27FC236}">
                      <a16:creationId xmlns:a16="http://schemas.microsoft.com/office/drawing/2014/main" id="{B5219BA4-BF7B-3F5B-7396-F0C0466D2B7B}"/>
                    </a:ext>
                  </a:extLst>
                </p:cNvPr>
                <p:cNvSpPr>
                  <a:spLocks/>
                </p:cNvSpPr>
                <p:nvPr/>
              </p:nvSpPr>
              <p:spPr bwMode="auto">
                <a:xfrm>
                  <a:off x="1485901" y="2225675"/>
                  <a:ext cx="217488" cy="255587"/>
                </a:xfrm>
                <a:custGeom>
                  <a:avLst/>
                  <a:gdLst>
                    <a:gd name="T0" fmla="*/ 33 w 44"/>
                    <a:gd name="T1" fmla="*/ 51 h 52"/>
                    <a:gd name="T2" fmla="*/ 42 w 44"/>
                    <a:gd name="T3" fmla="*/ 45 h 52"/>
                    <a:gd name="T4" fmla="*/ 43 w 44"/>
                    <a:gd name="T5" fmla="*/ 40 h 52"/>
                    <a:gd name="T6" fmla="*/ 16 w 44"/>
                    <a:gd name="T7" fmla="*/ 2 h 52"/>
                    <a:gd name="T8" fmla="*/ 11 w 44"/>
                    <a:gd name="T9" fmla="*/ 1 h 52"/>
                    <a:gd name="T10" fmla="*/ 2 w 44"/>
                    <a:gd name="T11" fmla="*/ 7 h 52"/>
                    <a:gd name="T12" fmla="*/ 1 w 44"/>
                    <a:gd name="T13" fmla="*/ 12 h 52"/>
                    <a:gd name="T14" fmla="*/ 27 w 44"/>
                    <a:gd name="T15" fmla="*/ 50 h 52"/>
                    <a:gd name="T16" fmla="*/ 33 w 44"/>
                    <a:gd name="T17"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52">
                      <a:moveTo>
                        <a:pt x="33" y="51"/>
                      </a:moveTo>
                      <a:cubicBezTo>
                        <a:pt x="42" y="45"/>
                        <a:pt x="42" y="45"/>
                        <a:pt x="42" y="45"/>
                      </a:cubicBezTo>
                      <a:cubicBezTo>
                        <a:pt x="43" y="44"/>
                        <a:pt x="44" y="41"/>
                        <a:pt x="43" y="40"/>
                      </a:cubicBezTo>
                      <a:cubicBezTo>
                        <a:pt x="16" y="2"/>
                        <a:pt x="16" y="2"/>
                        <a:pt x="16" y="2"/>
                      </a:cubicBezTo>
                      <a:cubicBezTo>
                        <a:pt x="15" y="0"/>
                        <a:pt x="12" y="0"/>
                        <a:pt x="11" y="1"/>
                      </a:cubicBezTo>
                      <a:cubicBezTo>
                        <a:pt x="2" y="7"/>
                        <a:pt x="2" y="7"/>
                        <a:pt x="2" y="7"/>
                      </a:cubicBezTo>
                      <a:cubicBezTo>
                        <a:pt x="0" y="8"/>
                        <a:pt x="0" y="11"/>
                        <a:pt x="1" y="12"/>
                      </a:cubicBezTo>
                      <a:cubicBezTo>
                        <a:pt x="27" y="50"/>
                        <a:pt x="27" y="50"/>
                        <a:pt x="27" y="50"/>
                      </a:cubicBezTo>
                      <a:cubicBezTo>
                        <a:pt x="29" y="52"/>
                        <a:pt x="31" y="52"/>
                        <a:pt x="33" y="51"/>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3" name="Freeform 18">
                  <a:extLst>
                    <a:ext uri="{FF2B5EF4-FFF2-40B4-BE49-F238E27FC236}">
                      <a16:creationId xmlns:a16="http://schemas.microsoft.com/office/drawing/2014/main" id="{74991BE0-23E2-2EAD-D2CF-099C5E428917}"/>
                    </a:ext>
                  </a:extLst>
                </p:cNvPr>
                <p:cNvSpPr>
                  <a:spLocks/>
                </p:cNvSpPr>
                <p:nvPr/>
              </p:nvSpPr>
              <p:spPr bwMode="auto">
                <a:xfrm>
                  <a:off x="1377951" y="2300288"/>
                  <a:ext cx="217488" cy="260350"/>
                </a:xfrm>
                <a:custGeom>
                  <a:avLst/>
                  <a:gdLst>
                    <a:gd name="T0" fmla="*/ 33 w 44"/>
                    <a:gd name="T1" fmla="*/ 52 h 53"/>
                    <a:gd name="T2" fmla="*/ 42 w 44"/>
                    <a:gd name="T3" fmla="*/ 46 h 53"/>
                    <a:gd name="T4" fmla="*/ 43 w 44"/>
                    <a:gd name="T5" fmla="*/ 40 h 53"/>
                    <a:gd name="T6" fmla="*/ 16 w 44"/>
                    <a:gd name="T7" fmla="*/ 2 h 53"/>
                    <a:gd name="T8" fmla="*/ 11 w 44"/>
                    <a:gd name="T9" fmla="*/ 1 h 53"/>
                    <a:gd name="T10" fmla="*/ 2 w 44"/>
                    <a:gd name="T11" fmla="*/ 7 h 53"/>
                    <a:gd name="T12" fmla="*/ 1 w 44"/>
                    <a:gd name="T13" fmla="*/ 13 h 53"/>
                    <a:gd name="T14" fmla="*/ 27 w 44"/>
                    <a:gd name="T15" fmla="*/ 51 h 53"/>
                    <a:gd name="T16" fmla="*/ 33 w 44"/>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53">
                      <a:moveTo>
                        <a:pt x="33" y="52"/>
                      </a:moveTo>
                      <a:cubicBezTo>
                        <a:pt x="42" y="46"/>
                        <a:pt x="42" y="46"/>
                        <a:pt x="42" y="46"/>
                      </a:cubicBezTo>
                      <a:cubicBezTo>
                        <a:pt x="43" y="44"/>
                        <a:pt x="44" y="42"/>
                        <a:pt x="43" y="40"/>
                      </a:cubicBezTo>
                      <a:cubicBezTo>
                        <a:pt x="16" y="2"/>
                        <a:pt x="16" y="2"/>
                        <a:pt x="16" y="2"/>
                      </a:cubicBezTo>
                      <a:cubicBezTo>
                        <a:pt x="15" y="0"/>
                        <a:pt x="12" y="0"/>
                        <a:pt x="11" y="1"/>
                      </a:cubicBezTo>
                      <a:cubicBezTo>
                        <a:pt x="2" y="7"/>
                        <a:pt x="2" y="7"/>
                        <a:pt x="2" y="7"/>
                      </a:cubicBezTo>
                      <a:cubicBezTo>
                        <a:pt x="0" y="9"/>
                        <a:pt x="0" y="11"/>
                        <a:pt x="1" y="13"/>
                      </a:cubicBezTo>
                      <a:cubicBezTo>
                        <a:pt x="27" y="51"/>
                        <a:pt x="27" y="51"/>
                        <a:pt x="27" y="51"/>
                      </a:cubicBezTo>
                      <a:cubicBezTo>
                        <a:pt x="29" y="52"/>
                        <a:pt x="31" y="53"/>
                        <a:pt x="33" y="52"/>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4" name="Line 19">
                  <a:extLst>
                    <a:ext uri="{FF2B5EF4-FFF2-40B4-BE49-F238E27FC236}">
                      <a16:creationId xmlns:a16="http://schemas.microsoft.com/office/drawing/2014/main" id="{81E93DCF-C8C8-5D70-F4CB-D5E14E4BFDFD}"/>
                    </a:ext>
                  </a:extLst>
                </p:cNvPr>
                <p:cNvSpPr>
                  <a:spLocks noChangeShapeType="1"/>
                </p:cNvSpPr>
                <p:nvPr/>
              </p:nvSpPr>
              <p:spPr bwMode="auto">
                <a:xfrm>
                  <a:off x="1668463" y="2530475"/>
                  <a:ext cx="128588" cy="0"/>
                </a:xfrm>
                <a:prstGeom prst="line">
                  <a:avLst/>
                </a:prstGeom>
                <a:noFill/>
                <a:ln w="9525" cap="flat">
                  <a:solidFill>
                    <a:srgbClr val="231F2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5" name="Line 20">
                  <a:extLst>
                    <a:ext uri="{FF2B5EF4-FFF2-40B4-BE49-F238E27FC236}">
                      <a16:creationId xmlns:a16="http://schemas.microsoft.com/office/drawing/2014/main" id="{14FDFE03-2621-B2C0-0A1F-2467BD8016A6}"/>
                    </a:ext>
                  </a:extLst>
                </p:cNvPr>
                <p:cNvSpPr>
                  <a:spLocks noChangeShapeType="1"/>
                </p:cNvSpPr>
                <p:nvPr/>
              </p:nvSpPr>
              <p:spPr bwMode="auto">
                <a:xfrm>
                  <a:off x="1668463" y="2560638"/>
                  <a:ext cx="128588" cy="0"/>
                </a:xfrm>
                <a:prstGeom prst="line">
                  <a:avLst/>
                </a:prstGeom>
                <a:noFill/>
                <a:ln w="9525" cap="flat">
                  <a:solidFill>
                    <a:srgbClr val="231F2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cxnSp>
            <p:nvCxnSpPr>
              <p:cNvPr id="71" name="Straight Connector 70">
                <a:extLst>
                  <a:ext uri="{FF2B5EF4-FFF2-40B4-BE49-F238E27FC236}">
                    <a16:creationId xmlns:a16="http://schemas.microsoft.com/office/drawing/2014/main" id="{E9FC03EF-1B95-DA3D-1993-B89DFCFDA84F}"/>
                  </a:ext>
                </a:extLst>
              </p:cNvPr>
              <p:cNvCxnSpPr/>
              <p:nvPr/>
            </p:nvCxnSpPr>
            <p:spPr>
              <a:xfrm>
                <a:off x="1837315" y="2671626"/>
                <a:ext cx="14547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C9EAEA7-F993-B901-C81E-CB2028EF9E0C}"/>
                  </a:ext>
                </a:extLst>
              </p:cNvPr>
              <p:cNvCxnSpPr/>
              <p:nvPr/>
            </p:nvCxnSpPr>
            <p:spPr>
              <a:xfrm>
                <a:off x="1837315" y="2993744"/>
                <a:ext cx="14547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18B5497-4456-313B-97A5-F5F4A4E24FDD}"/>
                  </a:ext>
                </a:extLst>
              </p:cNvPr>
              <p:cNvCxnSpPr/>
              <p:nvPr/>
            </p:nvCxnSpPr>
            <p:spPr>
              <a:xfrm>
                <a:off x="1478829" y="2775535"/>
                <a:ext cx="14547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A4F4405-7158-4A88-C3B5-FFFE68639361}"/>
                  </a:ext>
                </a:extLst>
              </p:cNvPr>
              <p:cNvCxnSpPr/>
              <p:nvPr/>
            </p:nvCxnSpPr>
            <p:spPr>
              <a:xfrm>
                <a:off x="1478829" y="3097653"/>
                <a:ext cx="14547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Star: 7 Points 74">
                <a:extLst>
                  <a:ext uri="{FF2B5EF4-FFF2-40B4-BE49-F238E27FC236}">
                    <a16:creationId xmlns:a16="http://schemas.microsoft.com/office/drawing/2014/main" id="{442A923D-0491-92E9-E946-E94C62E2C83D}"/>
                  </a:ext>
                </a:extLst>
              </p:cNvPr>
              <p:cNvSpPr/>
              <p:nvPr/>
            </p:nvSpPr>
            <p:spPr>
              <a:xfrm>
                <a:off x="1964316" y="2533449"/>
                <a:ext cx="222250" cy="222250"/>
              </a:xfrm>
              <a:prstGeom prst="star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6" name="Star: 7 Points 75">
                <a:extLst>
                  <a:ext uri="{FF2B5EF4-FFF2-40B4-BE49-F238E27FC236}">
                    <a16:creationId xmlns:a16="http://schemas.microsoft.com/office/drawing/2014/main" id="{EF26DF58-1EA1-9BCB-CB4E-74496C7B493B}"/>
                  </a:ext>
                </a:extLst>
              </p:cNvPr>
              <p:cNvSpPr/>
              <p:nvPr/>
            </p:nvSpPr>
            <p:spPr>
              <a:xfrm>
                <a:off x="1964316" y="2855567"/>
                <a:ext cx="222250" cy="222250"/>
              </a:xfrm>
              <a:prstGeom prst="star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7" name="Star: 7 Points 76">
                <a:extLst>
                  <a:ext uri="{FF2B5EF4-FFF2-40B4-BE49-F238E27FC236}">
                    <a16:creationId xmlns:a16="http://schemas.microsoft.com/office/drawing/2014/main" id="{4FC12944-DF03-FB86-2176-42BCAFFE8846}"/>
                  </a:ext>
                </a:extLst>
              </p:cNvPr>
              <p:cNvSpPr/>
              <p:nvPr/>
            </p:nvSpPr>
            <p:spPr>
              <a:xfrm>
                <a:off x="1283711" y="2637358"/>
                <a:ext cx="222250" cy="222250"/>
              </a:xfrm>
              <a:prstGeom prst="star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8" name="Star: 7 Points 77">
                <a:extLst>
                  <a:ext uri="{FF2B5EF4-FFF2-40B4-BE49-F238E27FC236}">
                    <a16:creationId xmlns:a16="http://schemas.microsoft.com/office/drawing/2014/main" id="{6E6EA999-523C-E985-FBD6-83477E23815C}"/>
                  </a:ext>
                </a:extLst>
              </p:cNvPr>
              <p:cNvSpPr/>
              <p:nvPr/>
            </p:nvSpPr>
            <p:spPr>
              <a:xfrm>
                <a:off x="1283711" y="2954281"/>
                <a:ext cx="222250" cy="222250"/>
              </a:xfrm>
              <a:prstGeom prst="star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96" name="Oval 95">
              <a:extLst>
                <a:ext uri="{FF2B5EF4-FFF2-40B4-BE49-F238E27FC236}">
                  <a16:creationId xmlns:a16="http://schemas.microsoft.com/office/drawing/2014/main" id="{5B118AC7-FFF1-3F13-4D54-C9C54E111C3D}"/>
                </a:ext>
              </a:extLst>
            </p:cNvPr>
            <p:cNvSpPr/>
            <p:nvPr/>
          </p:nvSpPr>
          <p:spPr>
            <a:xfrm>
              <a:off x="7748146" y="3791589"/>
              <a:ext cx="65536" cy="65536"/>
            </a:xfrm>
            <a:prstGeom prst="ellipse">
              <a:avLst/>
            </a:prstGeom>
            <a:solidFill>
              <a:schemeClr val="accent6"/>
            </a:solidFill>
            <a:ln w="63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7" name="Freeform: Shape 96">
              <a:extLst>
                <a:ext uri="{FF2B5EF4-FFF2-40B4-BE49-F238E27FC236}">
                  <a16:creationId xmlns:a16="http://schemas.microsoft.com/office/drawing/2014/main" id="{3CB08160-7A37-42EC-4136-F7480B7EAD30}"/>
                </a:ext>
              </a:extLst>
            </p:cNvPr>
            <p:cNvSpPr/>
            <p:nvPr/>
          </p:nvSpPr>
          <p:spPr>
            <a:xfrm>
              <a:off x="7789069" y="3855244"/>
              <a:ext cx="50006" cy="111919"/>
            </a:xfrm>
            <a:custGeom>
              <a:avLst/>
              <a:gdLst>
                <a:gd name="connsiteX0" fmla="*/ 0 w 50006"/>
                <a:gd name="connsiteY0" fmla="*/ 0 h 111919"/>
                <a:gd name="connsiteX1" fmla="*/ 50006 w 50006"/>
                <a:gd name="connsiteY1" fmla="*/ 111919 h 111919"/>
              </a:gdLst>
              <a:ahLst/>
              <a:cxnLst>
                <a:cxn ang="0">
                  <a:pos x="connsiteX0" y="connsiteY0"/>
                </a:cxn>
                <a:cxn ang="0">
                  <a:pos x="connsiteX1" y="connsiteY1"/>
                </a:cxn>
              </a:cxnLst>
              <a:rect l="l" t="t" r="r" b="b"/>
              <a:pathLst>
                <a:path w="50006" h="111919">
                  <a:moveTo>
                    <a:pt x="0" y="0"/>
                  </a:moveTo>
                  <a:lnTo>
                    <a:pt x="50006" y="111919"/>
                  </a:lnTo>
                </a:path>
              </a:pathLst>
            </a:custGeom>
            <a:no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23" name="Group 122">
            <a:extLst>
              <a:ext uri="{FF2B5EF4-FFF2-40B4-BE49-F238E27FC236}">
                <a16:creationId xmlns:a16="http://schemas.microsoft.com/office/drawing/2014/main" id="{C8C82A50-22EB-7DD0-7A2A-FC21A2F1BB09}"/>
              </a:ext>
            </a:extLst>
          </p:cNvPr>
          <p:cNvGrpSpPr/>
          <p:nvPr/>
        </p:nvGrpSpPr>
        <p:grpSpPr>
          <a:xfrm>
            <a:off x="8956393" y="3728080"/>
            <a:ext cx="288393" cy="288393"/>
            <a:chOff x="8858251" y="4032324"/>
            <a:chExt cx="288393" cy="288393"/>
          </a:xfrm>
        </p:grpSpPr>
        <p:sp>
          <p:nvSpPr>
            <p:cNvPr id="100" name="Oval 99">
              <a:extLst>
                <a:ext uri="{FF2B5EF4-FFF2-40B4-BE49-F238E27FC236}">
                  <a16:creationId xmlns:a16="http://schemas.microsoft.com/office/drawing/2014/main" id="{6D97C5F9-28F1-A189-3F4A-0F65B9483311}"/>
                </a:ext>
              </a:extLst>
            </p:cNvPr>
            <p:cNvSpPr/>
            <p:nvPr/>
          </p:nvSpPr>
          <p:spPr>
            <a:xfrm>
              <a:off x="8858251" y="4032324"/>
              <a:ext cx="288393" cy="28839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1" name="Oval 100">
              <a:extLst>
                <a:ext uri="{FF2B5EF4-FFF2-40B4-BE49-F238E27FC236}">
                  <a16:creationId xmlns:a16="http://schemas.microsoft.com/office/drawing/2014/main" id="{70F01B64-3C04-7BC2-655D-D582F95DA052}"/>
                </a:ext>
              </a:extLst>
            </p:cNvPr>
            <p:cNvSpPr/>
            <p:nvPr/>
          </p:nvSpPr>
          <p:spPr>
            <a:xfrm>
              <a:off x="8954860" y="4196898"/>
              <a:ext cx="45719" cy="4571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2" name="Oval 101">
              <a:extLst>
                <a:ext uri="{FF2B5EF4-FFF2-40B4-BE49-F238E27FC236}">
                  <a16:creationId xmlns:a16="http://schemas.microsoft.com/office/drawing/2014/main" id="{EF8EE254-68EE-305C-6B81-0B2590E7A9AA}"/>
                </a:ext>
              </a:extLst>
            </p:cNvPr>
            <p:cNvSpPr/>
            <p:nvPr/>
          </p:nvSpPr>
          <p:spPr>
            <a:xfrm>
              <a:off x="8995341" y="4123079"/>
              <a:ext cx="45719" cy="4571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3" name="Oval 102">
              <a:extLst>
                <a:ext uri="{FF2B5EF4-FFF2-40B4-BE49-F238E27FC236}">
                  <a16:creationId xmlns:a16="http://schemas.microsoft.com/office/drawing/2014/main" id="{2519F857-6CA8-74CC-696F-D5A79D9190BF}"/>
                </a:ext>
              </a:extLst>
            </p:cNvPr>
            <p:cNvSpPr/>
            <p:nvPr/>
          </p:nvSpPr>
          <p:spPr>
            <a:xfrm>
              <a:off x="9057254" y="4158798"/>
              <a:ext cx="45719" cy="4571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4" name="Oval 103">
              <a:extLst>
                <a:ext uri="{FF2B5EF4-FFF2-40B4-BE49-F238E27FC236}">
                  <a16:creationId xmlns:a16="http://schemas.microsoft.com/office/drawing/2014/main" id="{89BD24CA-610C-0400-107C-F90ED5D171C0}"/>
                </a:ext>
              </a:extLst>
            </p:cNvPr>
            <p:cNvSpPr/>
            <p:nvPr/>
          </p:nvSpPr>
          <p:spPr>
            <a:xfrm>
              <a:off x="9023916" y="4232617"/>
              <a:ext cx="45719" cy="4571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06" name="Straight Connector 105">
              <a:extLst>
                <a:ext uri="{FF2B5EF4-FFF2-40B4-BE49-F238E27FC236}">
                  <a16:creationId xmlns:a16="http://schemas.microsoft.com/office/drawing/2014/main" id="{5AF972D5-AC5B-8F47-DE72-056F41E72907}"/>
                </a:ext>
              </a:extLst>
            </p:cNvPr>
            <p:cNvCxnSpPr/>
            <p:nvPr/>
          </p:nvCxnSpPr>
          <p:spPr>
            <a:xfrm flipH="1">
              <a:off x="8904984" y="4123079"/>
              <a:ext cx="28432" cy="62746"/>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12763CCE-C571-FA8D-B930-C75A7F790E70}"/>
                </a:ext>
              </a:extLst>
            </p:cNvPr>
            <p:cNvCxnSpPr>
              <a:cxnSpLocks/>
            </p:cNvCxnSpPr>
            <p:nvPr/>
          </p:nvCxnSpPr>
          <p:spPr>
            <a:xfrm flipH="1">
              <a:off x="9062275" y="4070785"/>
              <a:ext cx="28432" cy="62746"/>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078614A4-962C-AD26-BDDE-B447DE671D69}"/>
                </a:ext>
              </a:extLst>
            </p:cNvPr>
            <p:cNvCxnSpPr>
              <a:cxnSpLocks/>
              <a:endCxn id="102" idx="2"/>
            </p:cNvCxnSpPr>
            <p:nvPr/>
          </p:nvCxnSpPr>
          <p:spPr>
            <a:xfrm>
              <a:off x="8971897" y="4064500"/>
              <a:ext cx="23444" cy="4572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21" name="Freeform: Shape 120">
              <a:extLst>
                <a:ext uri="{FF2B5EF4-FFF2-40B4-BE49-F238E27FC236}">
                  <a16:creationId xmlns:a16="http://schemas.microsoft.com/office/drawing/2014/main" id="{85310140-3242-4518-FF9F-4FF111CE01DF}"/>
                </a:ext>
              </a:extLst>
            </p:cNvPr>
            <p:cNvSpPr/>
            <p:nvPr/>
          </p:nvSpPr>
          <p:spPr>
            <a:xfrm>
              <a:off x="8920163" y="4231481"/>
              <a:ext cx="66675" cy="42863"/>
            </a:xfrm>
            <a:custGeom>
              <a:avLst/>
              <a:gdLst>
                <a:gd name="connsiteX0" fmla="*/ 0 w 66675"/>
                <a:gd name="connsiteY0" fmla="*/ 0 h 42863"/>
                <a:gd name="connsiteX1" fmla="*/ 66675 w 66675"/>
                <a:gd name="connsiteY1" fmla="*/ 42863 h 42863"/>
              </a:gdLst>
              <a:ahLst/>
              <a:cxnLst>
                <a:cxn ang="0">
                  <a:pos x="connsiteX0" y="connsiteY0"/>
                </a:cxn>
                <a:cxn ang="0">
                  <a:pos x="connsiteX1" y="connsiteY1"/>
                </a:cxn>
              </a:cxnLst>
              <a:rect l="l" t="t" r="r" b="b"/>
              <a:pathLst>
                <a:path w="66675" h="42863">
                  <a:moveTo>
                    <a:pt x="0" y="0"/>
                  </a:moveTo>
                  <a:lnTo>
                    <a:pt x="66675" y="42863"/>
                  </a:lnTo>
                </a:path>
              </a:pathLst>
            </a:custGeom>
            <a:noFill/>
            <a:ln w="19050" cap="rn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2" name="Freeform: Shape 121">
              <a:extLst>
                <a:ext uri="{FF2B5EF4-FFF2-40B4-BE49-F238E27FC236}">
                  <a16:creationId xmlns:a16="http://schemas.microsoft.com/office/drawing/2014/main" id="{C41D6E98-6515-BF15-215E-39B0C3ED66FC}"/>
                </a:ext>
              </a:extLst>
            </p:cNvPr>
            <p:cNvSpPr/>
            <p:nvPr/>
          </p:nvSpPr>
          <p:spPr>
            <a:xfrm>
              <a:off x="8996363" y="4214813"/>
              <a:ext cx="42862" cy="21431"/>
            </a:xfrm>
            <a:custGeom>
              <a:avLst/>
              <a:gdLst>
                <a:gd name="connsiteX0" fmla="*/ 0 w 42862"/>
                <a:gd name="connsiteY0" fmla="*/ 0 h 21431"/>
                <a:gd name="connsiteX1" fmla="*/ 42862 w 42862"/>
                <a:gd name="connsiteY1" fmla="*/ 21431 h 21431"/>
              </a:gdLst>
              <a:ahLst/>
              <a:cxnLst>
                <a:cxn ang="0">
                  <a:pos x="connsiteX0" y="connsiteY0"/>
                </a:cxn>
                <a:cxn ang="0">
                  <a:pos x="connsiteX1" y="connsiteY1"/>
                </a:cxn>
              </a:cxnLst>
              <a:rect l="l" t="t" r="r" b="b"/>
              <a:pathLst>
                <a:path w="42862" h="21431">
                  <a:moveTo>
                    <a:pt x="0" y="0"/>
                  </a:moveTo>
                  <a:lnTo>
                    <a:pt x="42862" y="21431"/>
                  </a:lnTo>
                </a:path>
              </a:pathLst>
            </a:custGeom>
            <a:noFill/>
            <a:ln w="19050" cap="rn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28" name="Group 127">
            <a:extLst>
              <a:ext uri="{FF2B5EF4-FFF2-40B4-BE49-F238E27FC236}">
                <a16:creationId xmlns:a16="http://schemas.microsoft.com/office/drawing/2014/main" id="{DB9AC89B-93CE-ACD0-428A-1D9C85D10313}"/>
              </a:ext>
            </a:extLst>
          </p:cNvPr>
          <p:cNvGrpSpPr/>
          <p:nvPr/>
        </p:nvGrpSpPr>
        <p:grpSpPr>
          <a:xfrm>
            <a:off x="9389786" y="4191044"/>
            <a:ext cx="148113" cy="155257"/>
            <a:chOff x="8742257" y="4336360"/>
            <a:chExt cx="148113" cy="155257"/>
          </a:xfrm>
        </p:grpSpPr>
        <p:sp>
          <p:nvSpPr>
            <p:cNvPr id="124" name="Oval 123">
              <a:extLst>
                <a:ext uri="{FF2B5EF4-FFF2-40B4-BE49-F238E27FC236}">
                  <a16:creationId xmlns:a16="http://schemas.microsoft.com/office/drawing/2014/main" id="{C916EBE0-C5E8-7658-6469-6A7B158653CF}"/>
                </a:ext>
              </a:extLst>
            </p:cNvPr>
            <p:cNvSpPr/>
            <p:nvPr/>
          </p:nvSpPr>
          <p:spPr>
            <a:xfrm>
              <a:off x="8742257" y="4410179"/>
              <a:ext cx="45719" cy="4571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5" name="Oval 124">
              <a:extLst>
                <a:ext uri="{FF2B5EF4-FFF2-40B4-BE49-F238E27FC236}">
                  <a16:creationId xmlns:a16="http://schemas.microsoft.com/office/drawing/2014/main" id="{AD4DBBA9-6291-1880-857B-9C0FF42C7777}"/>
                </a:ext>
              </a:extLst>
            </p:cNvPr>
            <p:cNvSpPr/>
            <p:nvPr/>
          </p:nvSpPr>
          <p:spPr>
            <a:xfrm>
              <a:off x="8782738" y="4336360"/>
              <a:ext cx="45719" cy="4571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6" name="Oval 125">
              <a:extLst>
                <a:ext uri="{FF2B5EF4-FFF2-40B4-BE49-F238E27FC236}">
                  <a16:creationId xmlns:a16="http://schemas.microsoft.com/office/drawing/2014/main" id="{C20BEC09-D629-F426-2C2A-8DFA9C4A1A99}"/>
                </a:ext>
              </a:extLst>
            </p:cNvPr>
            <p:cNvSpPr/>
            <p:nvPr/>
          </p:nvSpPr>
          <p:spPr>
            <a:xfrm>
              <a:off x="8844651" y="4372079"/>
              <a:ext cx="45719" cy="4571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7" name="Oval 126">
              <a:extLst>
                <a:ext uri="{FF2B5EF4-FFF2-40B4-BE49-F238E27FC236}">
                  <a16:creationId xmlns:a16="http://schemas.microsoft.com/office/drawing/2014/main" id="{85CEF78B-2F8A-D2B6-37CC-2F69A7DE9590}"/>
                </a:ext>
              </a:extLst>
            </p:cNvPr>
            <p:cNvSpPr/>
            <p:nvPr/>
          </p:nvSpPr>
          <p:spPr>
            <a:xfrm>
              <a:off x="8811313" y="4445898"/>
              <a:ext cx="45719" cy="4571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29" name="Group 128">
            <a:extLst>
              <a:ext uri="{FF2B5EF4-FFF2-40B4-BE49-F238E27FC236}">
                <a16:creationId xmlns:a16="http://schemas.microsoft.com/office/drawing/2014/main" id="{69D38D84-F76F-4689-61EE-7D87046516C3}"/>
              </a:ext>
            </a:extLst>
          </p:cNvPr>
          <p:cNvGrpSpPr/>
          <p:nvPr/>
        </p:nvGrpSpPr>
        <p:grpSpPr>
          <a:xfrm>
            <a:off x="9757948" y="3618437"/>
            <a:ext cx="148113" cy="155257"/>
            <a:chOff x="8742257" y="4336360"/>
            <a:chExt cx="148113" cy="155257"/>
          </a:xfrm>
        </p:grpSpPr>
        <p:sp>
          <p:nvSpPr>
            <p:cNvPr id="130" name="Oval 129">
              <a:extLst>
                <a:ext uri="{FF2B5EF4-FFF2-40B4-BE49-F238E27FC236}">
                  <a16:creationId xmlns:a16="http://schemas.microsoft.com/office/drawing/2014/main" id="{CDB689F4-9DB1-D78B-0BA4-5AB311AEC244}"/>
                </a:ext>
              </a:extLst>
            </p:cNvPr>
            <p:cNvSpPr/>
            <p:nvPr/>
          </p:nvSpPr>
          <p:spPr>
            <a:xfrm>
              <a:off x="8742257" y="4410179"/>
              <a:ext cx="45719" cy="4571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1" name="Oval 130">
              <a:extLst>
                <a:ext uri="{FF2B5EF4-FFF2-40B4-BE49-F238E27FC236}">
                  <a16:creationId xmlns:a16="http://schemas.microsoft.com/office/drawing/2014/main" id="{3EAB3E6A-278C-11AA-4020-AF88B246B043}"/>
                </a:ext>
              </a:extLst>
            </p:cNvPr>
            <p:cNvSpPr/>
            <p:nvPr/>
          </p:nvSpPr>
          <p:spPr>
            <a:xfrm>
              <a:off x="8782738" y="4336360"/>
              <a:ext cx="45719" cy="4571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2" name="Oval 131">
              <a:extLst>
                <a:ext uri="{FF2B5EF4-FFF2-40B4-BE49-F238E27FC236}">
                  <a16:creationId xmlns:a16="http://schemas.microsoft.com/office/drawing/2014/main" id="{DE7A0EC8-3845-E901-667F-4124168D8E39}"/>
                </a:ext>
              </a:extLst>
            </p:cNvPr>
            <p:cNvSpPr/>
            <p:nvPr/>
          </p:nvSpPr>
          <p:spPr>
            <a:xfrm>
              <a:off x="8844651" y="4372079"/>
              <a:ext cx="45719" cy="4571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3" name="Oval 132">
              <a:extLst>
                <a:ext uri="{FF2B5EF4-FFF2-40B4-BE49-F238E27FC236}">
                  <a16:creationId xmlns:a16="http://schemas.microsoft.com/office/drawing/2014/main" id="{61CB9E7C-9763-3435-DB15-DA64690D811C}"/>
                </a:ext>
              </a:extLst>
            </p:cNvPr>
            <p:cNvSpPr/>
            <p:nvPr/>
          </p:nvSpPr>
          <p:spPr>
            <a:xfrm>
              <a:off x="8811313" y="4445898"/>
              <a:ext cx="45719" cy="4571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34" name="Group 133">
            <a:extLst>
              <a:ext uri="{FF2B5EF4-FFF2-40B4-BE49-F238E27FC236}">
                <a16:creationId xmlns:a16="http://schemas.microsoft.com/office/drawing/2014/main" id="{D5F279FF-FF07-DB47-52E9-633A1E2D6CF1}"/>
              </a:ext>
            </a:extLst>
          </p:cNvPr>
          <p:cNvGrpSpPr/>
          <p:nvPr/>
        </p:nvGrpSpPr>
        <p:grpSpPr>
          <a:xfrm rot="7271508" flipH="1">
            <a:off x="9079846" y="5084709"/>
            <a:ext cx="329965" cy="484804"/>
            <a:chOff x="7562571" y="3409403"/>
            <a:chExt cx="379620" cy="557760"/>
          </a:xfrm>
        </p:grpSpPr>
        <p:grpSp>
          <p:nvGrpSpPr>
            <p:cNvPr id="135" name="Group 134">
              <a:extLst>
                <a:ext uri="{FF2B5EF4-FFF2-40B4-BE49-F238E27FC236}">
                  <a16:creationId xmlns:a16="http://schemas.microsoft.com/office/drawing/2014/main" id="{50530F24-5C32-A744-E1AE-97E1A651C154}"/>
                </a:ext>
              </a:extLst>
            </p:cNvPr>
            <p:cNvGrpSpPr/>
            <p:nvPr/>
          </p:nvGrpSpPr>
          <p:grpSpPr>
            <a:xfrm rot="8046587">
              <a:off x="7585340" y="3386634"/>
              <a:ext cx="334081" cy="379620"/>
              <a:chOff x="1211263" y="1985963"/>
              <a:chExt cx="1047750" cy="1190568"/>
            </a:xfrm>
          </p:grpSpPr>
          <p:grpSp>
            <p:nvGrpSpPr>
              <p:cNvPr id="138" name="Group 137">
                <a:extLst>
                  <a:ext uri="{FF2B5EF4-FFF2-40B4-BE49-F238E27FC236}">
                    <a16:creationId xmlns:a16="http://schemas.microsoft.com/office/drawing/2014/main" id="{F365A1E5-E5E7-4D14-849D-EE6780927189}"/>
                  </a:ext>
                </a:extLst>
              </p:cNvPr>
              <p:cNvGrpSpPr/>
              <p:nvPr/>
            </p:nvGrpSpPr>
            <p:grpSpPr>
              <a:xfrm>
                <a:off x="1211263" y="1985963"/>
                <a:ext cx="1047750" cy="1163637"/>
                <a:chOff x="1211263" y="1985963"/>
                <a:chExt cx="1047750" cy="1163637"/>
              </a:xfrm>
            </p:grpSpPr>
            <p:sp>
              <p:nvSpPr>
                <p:cNvPr id="147" name="AutoShape 3">
                  <a:extLst>
                    <a:ext uri="{FF2B5EF4-FFF2-40B4-BE49-F238E27FC236}">
                      <a16:creationId xmlns:a16="http://schemas.microsoft.com/office/drawing/2014/main" id="{29B1B990-EE54-14CD-AE46-2B7630D2CEBB}"/>
                    </a:ext>
                  </a:extLst>
                </p:cNvPr>
                <p:cNvSpPr>
                  <a:spLocks noChangeAspect="1" noChangeArrowheads="1" noTextEdit="1"/>
                </p:cNvSpPr>
                <p:nvPr/>
              </p:nvSpPr>
              <p:spPr bwMode="auto">
                <a:xfrm>
                  <a:off x="1211263" y="1985963"/>
                  <a:ext cx="1047750"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8" name="Freeform 5">
                  <a:extLst>
                    <a:ext uri="{FF2B5EF4-FFF2-40B4-BE49-F238E27FC236}">
                      <a16:creationId xmlns:a16="http://schemas.microsoft.com/office/drawing/2014/main" id="{949E089F-88CC-78F7-B717-1F7051C5C907}"/>
                    </a:ext>
                  </a:extLst>
                </p:cNvPr>
                <p:cNvSpPr>
                  <a:spLocks/>
                </p:cNvSpPr>
                <p:nvPr/>
              </p:nvSpPr>
              <p:spPr bwMode="auto">
                <a:xfrm>
                  <a:off x="1624013" y="2605088"/>
                  <a:ext cx="93663" cy="265112"/>
                </a:xfrm>
                <a:custGeom>
                  <a:avLst/>
                  <a:gdLst>
                    <a:gd name="T0" fmla="*/ 15 w 19"/>
                    <a:gd name="T1" fmla="*/ 54 h 54"/>
                    <a:gd name="T2" fmla="*/ 4 w 19"/>
                    <a:gd name="T3" fmla="*/ 54 h 54"/>
                    <a:gd name="T4" fmla="*/ 0 w 19"/>
                    <a:gd name="T5" fmla="*/ 50 h 54"/>
                    <a:gd name="T6" fmla="*/ 0 w 19"/>
                    <a:gd name="T7" fmla="*/ 4 h 54"/>
                    <a:gd name="T8" fmla="*/ 4 w 19"/>
                    <a:gd name="T9" fmla="*/ 0 h 54"/>
                    <a:gd name="T10" fmla="*/ 15 w 19"/>
                    <a:gd name="T11" fmla="*/ 0 h 54"/>
                    <a:gd name="T12" fmla="*/ 19 w 19"/>
                    <a:gd name="T13" fmla="*/ 4 h 54"/>
                    <a:gd name="T14" fmla="*/ 19 w 19"/>
                    <a:gd name="T15" fmla="*/ 50 h 54"/>
                    <a:gd name="T16" fmla="*/ 15 w 19"/>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54">
                      <a:moveTo>
                        <a:pt x="15" y="54"/>
                      </a:moveTo>
                      <a:cubicBezTo>
                        <a:pt x="4" y="54"/>
                        <a:pt x="4" y="54"/>
                        <a:pt x="4" y="54"/>
                      </a:cubicBezTo>
                      <a:cubicBezTo>
                        <a:pt x="2" y="54"/>
                        <a:pt x="0" y="52"/>
                        <a:pt x="0" y="50"/>
                      </a:cubicBezTo>
                      <a:cubicBezTo>
                        <a:pt x="0" y="4"/>
                        <a:pt x="0" y="4"/>
                        <a:pt x="0" y="4"/>
                      </a:cubicBezTo>
                      <a:cubicBezTo>
                        <a:pt x="0" y="1"/>
                        <a:pt x="2" y="0"/>
                        <a:pt x="4" y="0"/>
                      </a:cubicBezTo>
                      <a:cubicBezTo>
                        <a:pt x="15" y="0"/>
                        <a:pt x="15" y="0"/>
                        <a:pt x="15" y="0"/>
                      </a:cubicBezTo>
                      <a:cubicBezTo>
                        <a:pt x="17" y="0"/>
                        <a:pt x="19" y="1"/>
                        <a:pt x="19" y="4"/>
                      </a:cubicBezTo>
                      <a:cubicBezTo>
                        <a:pt x="19" y="50"/>
                        <a:pt x="19" y="50"/>
                        <a:pt x="19" y="50"/>
                      </a:cubicBezTo>
                      <a:cubicBezTo>
                        <a:pt x="19" y="52"/>
                        <a:pt x="17" y="54"/>
                        <a:pt x="15" y="54"/>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9" name="Freeform 6">
                  <a:extLst>
                    <a:ext uri="{FF2B5EF4-FFF2-40B4-BE49-F238E27FC236}">
                      <a16:creationId xmlns:a16="http://schemas.microsoft.com/office/drawing/2014/main" id="{D67327BD-2570-F405-1C3E-EF4C76900606}"/>
                    </a:ext>
                  </a:extLst>
                </p:cNvPr>
                <p:cNvSpPr>
                  <a:spLocks/>
                </p:cNvSpPr>
                <p:nvPr/>
              </p:nvSpPr>
              <p:spPr bwMode="auto">
                <a:xfrm>
                  <a:off x="1757363" y="2605088"/>
                  <a:ext cx="88900" cy="265112"/>
                </a:xfrm>
                <a:custGeom>
                  <a:avLst/>
                  <a:gdLst>
                    <a:gd name="T0" fmla="*/ 14 w 18"/>
                    <a:gd name="T1" fmla="*/ 54 h 54"/>
                    <a:gd name="T2" fmla="*/ 4 w 18"/>
                    <a:gd name="T3" fmla="*/ 54 h 54"/>
                    <a:gd name="T4" fmla="*/ 0 w 18"/>
                    <a:gd name="T5" fmla="*/ 50 h 54"/>
                    <a:gd name="T6" fmla="*/ 0 w 18"/>
                    <a:gd name="T7" fmla="*/ 4 h 54"/>
                    <a:gd name="T8" fmla="*/ 4 w 18"/>
                    <a:gd name="T9" fmla="*/ 0 h 54"/>
                    <a:gd name="T10" fmla="*/ 14 w 18"/>
                    <a:gd name="T11" fmla="*/ 0 h 54"/>
                    <a:gd name="T12" fmla="*/ 18 w 18"/>
                    <a:gd name="T13" fmla="*/ 4 h 54"/>
                    <a:gd name="T14" fmla="*/ 18 w 18"/>
                    <a:gd name="T15" fmla="*/ 50 h 54"/>
                    <a:gd name="T16" fmla="*/ 14 w 18"/>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4">
                      <a:moveTo>
                        <a:pt x="14" y="54"/>
                      </a:moveTo>
                      <a:cubicBezTo>
                        <a:pt x="4" y="54"/>
                        <a:pt x="4" y="54"/>
                        <a:pt x="4" y="54"/>
                      </a:cubicBezTo>
                      <a:cubicBezTo>
                        <a:pt x="2" y="54"/>
                        <a:pt x="0" y="52"/>
                        <a:pt x="0" y="50"/>
                      </a:cubicBezTo>
                      <a:cubicBezTo>
                        <a:pt x="0" y="4"/>
                        <a:pt x="0" y="4"/>
                        <a:pt x="0" y="4"/>
                      </a:cubicBezTo>
                      <a:cubicBezTo>
                        <a:pt x="0" y="1"/>
                        <a:pt x="2" y="0"/>
                        <a:pt x="4" y="0"/>
                      </a:cubicBezTo>
                      <a:cubicBezTo>
                        <a:pt x="14" y="0"/>
                        <a:pt x="14" y="0"/>
                        <a:pt x="14" y="0"/>
                      </a:cubicBezTo>
                      <a:cubicBezTo>
                        <a:pt x="17" y="0"/>
                        <a:pt x="18" y="1"/>
                        <a:pt x="18" y="4"/>
                      </a:cubicBezTo>
                      <a:cubicBezTo>
                        <a:pt x="18" y="50"/>
                        <a:pt x="18" y="50"/>
                        <a:pt x="18" y="50"/>
                      </a:cubicBezTo>
                      <a:cubicBezTo>
                        <a:pt x="18" y="52"/>
                        <a:pt x="17" y="54"/>
                        <a:pt x="14" y="54"/>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0" name="Freeform 7">
                  <a:extLst>
                    <a:ext uri="{FF2B5EF4-FFF2-40B4-BE49-F238E27FC236}">
                      <a16:creationId xmlns:a16="http://schemas.microsoft.com/office/drawing/2014/main" id="{68C3A885-9335-AB1F-B1BD-FBD43EB78745}"/>
                    </a:ext>
                  </a:extLst>
                </p:cNvPr>
                <p:cNvSpPr>
                  <a:spLocks/>
                </p:cNvSpPr>
                <p:nvPr/>
              </p:nvSpPr>
              <p:spPr bwMode="auto">
                <a:xfrm>
                  <a:off x="1624013" y="2879725"/>
                  <a:ext cx="93663" cy="265112"/>
                </a:xfrm>
                <a:custGeom>
                  <a:avLst/>
                  <a:gdLst>
                    <a:gd name="T0" fmla="*/ 15 w 19"/>
                    <a:gd name="T1" fmla="*/ 54 h 54"/>
                    <a:gd name="T2" fmla="*/ 4 w 19"/>
                    <a:gd name="T3" fmla="*/ 54 h 54"/>
                    <a:gd name="T4" fmla="*/ 0 w 19"/>
                    <a:gd name="T5" fmla="*/ 50 h 54"/>
                    <a:gd name="T6" fmla="*/ 0 w 19"/>
                    <a:gd name="T7" fmla="*/ 4 h 54"/>
                    <a:gd name="T8" fmla="*/ 4 w 19"/>
                    <a:gd name="T9" fmla="*/ 0 h 54"/>
                    <a:gd name="T10" fmla="*/ 15 w 19"/>
                    <a:gd name="T11" fmla="*/ 0 h 54"/>
                    <a:gd name="T12" fmla="*/ 19 w 19"/>
                    <a:gd name="T13" fmla="*/ 4 h 54"/>
                    <a:gd name="T14" fmla="*/ 19 w 19"/>
                    <a:gd name="T15" fmla="*/ 50 h 54"/>
                    <a:gd name="T16" fmla="*/ 15 w 19"/>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54">
                      <a:moveTo>
                        <a:pt x="15" y="54"/>
                      </a:moveTo>
                      <a:cubicBezTo>
                        <a:pt x="4" y="54"/>
                        <a:pt x="4" y="54"/>
                        <a:pt x="4" y="54"/>
                      </a:cubicBezTo>
                      <a:cubicBezTo>
                        <a:pt x="2" y="54"/>
                        <a:pt x="0" y="52"/>
                        <a:pt x="0" y="50"/>
                      </a:cubicBezTo>
                      <a:cubicBezTo>
                        <a:pt x="0" y="4"/>
                        <a:pt x="0" y="4"/>
                        <a:pt x="0" y="4"/>
                      </a:cubicBezTo>
                      <a:cubicBezTo>
                        <a:pt x="0" y="2"/>
                        <a:pt x="2" y="0"/>
                        <a:pt x="4" y="0"/>
                      </a:cubicBezTo>
                      <a:cubicBezTo>
                        <a:pt x="15" y="0"/>
                        <a:pt x="15" y="0"/>
                        <a:pt x="15" y="0"/>
                      </a:cubicBezTo>
                      <a:cubicBezTo>
                        <a:pt x="17" y="0"/>
                        <a:pt x="19" y="2"/>
                        <a:pt x="19" y="4"/>
                      </a:cubicBezTo>
                      <a:cubicBezTo>
                        <a:pt x="19" y="50"/>
                        <a:pt x="19" y="50"/>
                        <a:pt x="19" y="50"/>
                      </a:cubicBezTo>
                      <a:cubicBezTo>
                        <a:pt x="19" y="52"/>
                        <a:pt x="17" y="54"/>
                        <a:pt x="15" y="54"/>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1" name="Freeform 8">
                  <a:extLst>
                    <a:ext uri="{FF2B5EF4-FFF2-40B4-BE49-F238E27FC236}">
                      <a16:creationId xmlns:a16="http://schemas.microsoft.com/office/drawing/2014/main" id="{CF8824BE-A07B-2CBA-4AED-94B0B5BC317B}"/>
                    </a:ext>
                  </a:extLst>
                </p:cNvPr>
                <p:cNvSpPr>
                  <a:spLocks/>
                </p:cNvSpPr>
                <p:nvPr/>
              </p:nvSpPr>
              <p:spPr bwMode="auto">
                <a:xfrm>
                  <a:off x="1757363" y="2879725"/>
                  <a:ext cx="88900" cy="265112"/>
                </a:xfrm>
                <a:custGeom>
                  <a:avLst/>
                  <a:gdLst>
                    <a:gd name="T0" fmla="*/ 14 w 18"/>
                    <a:gd name="T1" fmla="*/ 54 h 54"/>
                    <a:gd name="T2" fmla="*/ 4 w 18"/>
                    <a:gd name="T3" fmla="*/ 54 h 54"/>
                    <a:gd name="T4" fmla="*/ 0 w 18"/>
                    <a:gd name="T5" fmla="*/ 50 h 54"/>
                    <a:gd name="T6" fmla="*/ 0 w 18"/>
                    <a:gd name="T7" fmla="*/ 4 h 54"/>
                    <a:gd name="T8" fmla="*/ 4 w 18"/>
                    <a:gd name="T9" fmla="*/ 0 h 54"/>
                    <a:gd name="T10" fmla="*/ 14 w 18"/>
                    <a:gd name="T11" fmla="*/ 0 h 54"/>
                    <a:gd name="T12" fmla="*/ 18 w 18"/>
                    <a:gd name="T13" fmla="*/ 4 h 54"/>
                    <a:gd name="T14" fmla="*/ 18 w 18"/>
                    <a:gd name="T15" fmla="*/ 50 h 54"/>
                    <a:gd name="T16" fmla="*/ 14 w 18"/>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4">
                      <a:moveTo>
                        <a:pt x="14" y="54"/>
                      </a:moveTo>
                      <a:cubicBezTo>
                        <a:pt x="4" y="54"/>
                        <a:pt x="4" y="54"/>
                        <a:pt x="4" y="54"/>
                      </a:cubicBezTo>
                      <a:cubicBezTo>
                        <a:pt x="2" y="54"/>
                        <a:pt x="0" y="52"/>
                        <a:pt x="0" y="50"/>
                      </a:cubicBezTo>
                      <a:cubicBezTo>
                        <a:pt x="0" y="4"/>
                        <a:pt x="0" y="4"/>
                        <a:pt x="0" y="4"/>
                      </a:cubicBezTo>
                      <a:cubicBezTo>
                        <a:pt x="0" y="2"/>
                        <a:pt x="2" y="0"/>
                        <a:pt x="4" y="0"/>
                      </a:cubicBezTo>
                      <a:cubicBezTo>
                        <a:pt x="14" y="0"/>
                        <a:pt x="14" y="0"/>
                        <a:pt x="14" y="0"/>
                      </a:cubicBezTo>
                      <a:cubicBezTo>
                        <a:pt x="17" y="0"/>
                        <a:pt x="18" y="2"/>
                        <a:pt x="18" y="4"/>
                      </a:cubicBezTo>
                      <a:cubicBezTo>
                        <a:pt x="18" y="50"/>
                        <a:pt x="18" y="50"/>
                        <a:pt x="18" y="50"/>
                      </a:cubicBezTo>
                      <a:cubicBezTo>
                        <a:pt x="18" y="52"/>
                        <a:pt x="17" y="54"/>
                        <a:pt x="14" y="54"/>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2" name="Freeform 9">
                  <a:extLst>
                    <a:ext uri="{FF2B5EF4-FFF2-40B4-BE49-F238E27FC236}">
                      <a16:creationId xmlns:a16="http://schemas.microsoft.com/office/drawing/2014/main" id="{76461BBC-E856-7796-2731-F717CBC7C306}"/>
                    </a:ext>
                  </a:extLst>
                </p:cNvPr>
                <p:cNvSpPr>
                  <a:spLocks/>
                </p:cNvSpPr>
                <p:nvPr/>
              </p:nvSpPr>
              <p:spPr bwMode="auto">
                <a:xfrm>
                  <a:off x="1771651" y="2378075"/>
                  <a:ext cx="112713" cy="227012"/>
                </a:xfrm>
                <a:custGeom>
                  <a:avLst/>
                  <a:gdLst>
                    <a:gd name="T0" fmla="*/ 6 w 23"/>
                    <a:gd name="T1" fmla="*/ 46 h 46"/>
                    <a:gd name="T2" fmla="*/ 23 w 23"/>
                    <a:gd name="T3" fmla="*/ 23 h 46"/>
                  </a:gdLst>
                  <a:ahLst/>
                  <a:cxnLst>
                    <a:cxn ang="0">
                      <a:pos x="T0" y="T1"/>
                    </a:cxn>
                    <a:cxn ang="0">
                      <a:pos x="T2" y="T3"/>
                    </a:cxn>
                  </a:cxnLst>
                  <a:rect l="0" t="0" r="r" b="b"/>
                  <a:pathLst>
                    <a:path w="23" h="46">
                      <a:moveTo>
                        <a:pt x="6" y="46"/>
                      </a:moveTo>
                      <a:cubicBezTo>
                        <a:pt x="6" y="46"/>
                        <a:pt x="0" y="0"/>
                        <a:pt x="23" y="23"/>
                      </a:cubicBez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3" name="Freeform 10">
                  <a:extLst>
                    <a:ext uri="{FF2B5EF4-FFF2-40B4-BE49-F238E27FC236}">
                      <a16:creationId xmlns:a16="http://schemas.microsoft.com/office/drawing/2014/main" id="{F8A11FC8-FE70-3B01-B0BD-D3D7C6435368}"/>
                    </a:ext>
                  </a:extLst>
                </p:cNvPr>
                <p:cNvSpPr>
                  <a:spLocks/>
                </p:cNvSpPr>
                <p:nvPr/>
              </p:nvSpPr>
              <p:spPr bwMode="auto">
                <a:xfrm>
                  <a:off x="1924051" y="1995488"/>
                  <a:ext cx="222250" cy="260350"/>
                </a:xfrm>
                <a:custGeom>
                  <a:avLst/>
                  <a:gdLst>
                    <a:gd name="T0" fmla="*/ 11 w 45"/>
                    <a:gd name="T1" fmla="*/ 52 h 53"/>
                    <a:gd name="T2" fmla="*/ 3 w 45"/>
                    <a:gd name="T3" fmla="*/ 46 h 53"/>
                    <a:gd name="T4" fmla="*/ 2 w 45"/>
                    <a:gd name="T5" fmla="*/ 40 h 53"/>
                    <a:gd name="T6" fmla="*/ 28 w 45"/>
                    <a:gd name="T7" fmla="*/ 3 h 53"/>
                    <a:gd name="T8" fmla="*/ 34 w 45"/>
                    <a:gd name="T9" fmla="*/ 2 h 53"/>
                    <a:gd name="T10" fmla="*/ 42 w 45"/>
                    <a:gd name="T11" fmla="*/ 8 h 53"/>
                    <a:gd name="T12" fmla="*/ 43 w 45"/>
                    <a:gd name="T13" fmla="*/ 13 h 53"/>
                    <a:gd name="T14" fmla="*/ 17 w 45"/>
                    <a:gd name="T15" fmla="*/ 51 h 53"/>
                    <a:gd name="T16" fmla="*/ 11 w 45"/>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
                      <a:moveTo>
                        <a:pt x="11" y="52"/>
                      </a:moveTo>
                      <a:cubicBezTo>
                        <a:pt x="3" y="46"/>
                        <a:pt x="3" y="46"/>
                        <a:pt x="3" y="46"/>
                      </a:cubicBezTo>
                      <a:cubicBezTo>
                        <a:pt x="1" y="45"/>
                        <a:pt x="0" y="42"/>
                        <a:pt x="2" y="40"/>
                      </a:cubicBezTo>
                      <a:cubicBezTo>
                        <a:pt x="28" y="3"/>
                        <a:pt x="28" y="3"/>
                        <a:pt x="28" y="3"/>
                      </a:cubicBezTo>
                      <a:cubicBezTo>
                        <a:pt x="29" y="1"/>
                        <a:pt x="32" y="0"/>
                        <a:pt x="34" y="2"/>
                      </a:cubicBezTo>
                      <a:cubicBezTo>
                        <a:pt x="42" y="8"/>
                        <a:pt x="42" y="8"/>
                        <a:pt x="42" y="8"/>
                      </a:cubicBezTo>
                      <a:cubicBezTo>
                        <a:pt x="44" y="9"/>
                        <a:pt x="45" y="12"/>
                        <a:pt x="43" y="13"/>
                      </a:cubicBezTo>
                      <a:cubicBezTo>
                        <a:pt x="17" y="51"/>
                        <a:pt x="17" y="51"/>
                        <a:pt x="17" y="51"/>
                      </a:cubicBezTo>
                      <a:cubicBezTo>
                        <a:pt x="16" y="53"/>
                        <a:pt x="13" y="53"/>
                        <a:pt x="11" y="52"/>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4" name="Freeform 11">
                  <a:extLst>
                    <a:ext uri="{FF2B5EF4-FFF2-40B4-BE49-F238E27FC236}">
                      <a16:creationId xmlns:a16="http://schemas.microsoft.com/office/drawing/2014/main" id="{AF557339-AF37-9343-58C6-EE6D049F3924}"/>
                    </a:ext>
                  </a:extLst>
                </p:cNvPr>
                <p:cNvSpPr>
                  <a:spLocks/>
                </p:cNvSpPr>
                <p:nvPr/>
              </p:nvSpPr>
              <p:spPr bwMode="auto">
                <a:xfrm>
                  <a:off x="2032001" y="2074863"/>
                  <a:ext cx="222250" cy="258762"/>
                </a:xfrm>
                <a:custGeom>
                  <a:avLst/>
                  <a:gdLst>
                    <a:gd name="T0" fmla="*/ 11 w 45"/>
                    <a:gd name="T1" fmla="*/ 52 h 53"/>
                    <a:gd name="T2" fmla="*/ 3 w 45"/>
                    <a:gd name="T3" fmla="*/ 45 h 53"/>
                    <a:gd name="T4" fmla="*/ 2 w 45"/>
                    <a:gd name="T5" fmla="*/ 40 h 53"/>
                    <a:gd name="T6" fmla="*/ 28 w 45"/>
                    <a:gd name="T7" fmla="*/ 2 h 53"/>
                    <a:gd name="T8" fmla="*/ 34 w 45"/>
                    <a:gd name="T9" fmla="*/ 1 h 53"/>
                    <a:gd name="T10" fmla="*/ 42 w 45"/>
                    <a:gd name="T11" fmla="*/ 7 h 53"/>
                    <a:gd name="T12" fmla="*/ 43 w 45"/>
                    <a:gd name="T13" fmla="*/ 13 h 53"/>
                    <a:gd name="T14" fmla="*/ 17 w 45"/>
                    <a:gd name="T15" fmla="*/ 51 h 53"/>
                    <a:gd name="T16" fmla="*/ 11 w 45"/>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
                      <a:moveTo>
                        <a:pt x="11" y="52"/>
                      </a:moveTo>
                      <a:cubicBezTo>
                        <a:pt x="3" y="45"/>
                        <a:pt x="3" y="45"/>
                        <a:pt x="3" y="45"/>
                      </a:cubicBezTo>
                      <a:cubicBezTo>
                        <a:pt x="1" y="44"/>
                        <a:pt x="0" y="42"/>
                        <a:pt x="2" y="40"/>
                      </a:cubicBezTo>
                      <a:cubicBezTo>
                        <a:pt x="28" y="2"/>
                        <a:pt x="28" y="2"/>
                        <a:pt x="28" y="2"/>
                      </a:cubicBezTo>
                      <a:cubicBezTo>
                        <a:pt x="29" y="0"/>
                        <a:pt x="32" y="0"/>
                        <a:pt x="34" y="1"/>
                      </a:cubicBezTo>
                      <a:cubicBezTo>
                        <a:pt x="42" y="7"/>
                        <a:pt x="42" y="7"/>
                        <a:pt x="42" y="7"/>
                      </a:cubicBezTo>
                      <a:cubicBezTo>
                        <a:pt x="44" y="8"/>
                        <a:pt x="45" y="11"/>
                        <a:pt x="43" y="13"/>
                      </a:cubicBezTo>
                      <a:cubicBezTo>
                        <a:pt x="17" y="51"/>
                        <a:pt x="17" y="51"/>
                        <a:pt x="17" y="51"/>
                      </a:cubicBezTo>
                      <a:cubicBezTo>
                        <a:pt x="16" y="52"/>
                        <a:pt x="13" y="53"/>
                        <a:pt x="11" y="52"/>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5" name="Freeform 12">
                  <a:extLst>
                    <a:ext uri="{FF2B5EF4-FFF2-40B4-BE49-F238E27FC236}">
                      <a16:creationId xmlns:a16="http://schemas.microsoft.com/office/drawing/2014/main" id="{D2403EE3-9E8A-C275-1500-417F88EA79DA}"/>
                    </a:ext>
                  </a:extLst>
                </p:cNvPr>
                <p:cNvSpPr>
                  <a:spLocks/>
                </p:cNvSpPr>
                <p:nvPr/>
              </p:nvSpPr>
              <p:spPr bwMode="auto">
                <a:xfrm>
                  <a:off x="1766888" y="2225675"/>
                  <a:ext cx="215900" cy="255587"/>
                </a:xfrm>
                <a:custGeom>
                  <a:avLst/>
                  <a:gdLst>
                    <a:gd name="T0" fmla="*/ 11 w 44"/>
                    <a:gd name="T1" fmla="*/ 51 h 52"/>
                    <a:gd name="T2" fmla="*/ 3 w 44"/>
                    <a:gd name="T3" fmla="*/ 45 h 52"/>
                    <a:gd name="T4" fmla="*/ 2 w 44"/>
                    <a:gd name="T5" fmla="*/ 40 h 52"/>
                    <a:gd name="T6" fmla="*/ 28 w 44"/>
                    <a:gd name="T7" fmla="*/ 2 h 52"/>
                    <a:gd name="T8" fmla="*/ 34 w 44"/>
                    <a:gd name="T9" fmla="*/ 1 h 52"/>
                    <a:gd name="T10" fmla="*/ 42 w 44"/>
                    <a:gd name="T11" fmla="*/ 7 h 52"/>
                    <a:gd name="T12" fmla="*/ 43 w 44"/>
                    <a:gd name="T13" fmla="*/ 12 h 52"/>
                    <a:gd name="T14" fmla="*/ 17 w 44"/>
                    <a:gd name="T15" fmla="*/ 50 h 52"/>
                    <a:gd name="T16" fmla="*/ 11 w 44"/>
                    <a:gd name="T17"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52">
                      <a:moveTo>
                        <a:pt x="11" y="51"/>
                      </a:moveTo>
                      <a:cubicBezTo>
                        <a:pt x="3" y="45"/>
                        <a:pt x="3" y="45"/>
                        <a:pt x="3" y="45"/>
                      </a:cubicBezTo>
                      <a:cubicBezTo>
                        <a:pt x="1" y="44"/>
                        <a:pt x="0" y="41"/>
                        <a:pt x="2" y="40"/>
                      </a:cubicBezTo>
                      <a:cubicBezTo>
                        <a:pt x="28" y="2"/>
                        <a:pt x="28" y="2"/>
                        <a:pt x="28" y="2"/>
                      </a:cubicBezTo>
                      <a:cubicBezTo>
                        <a:pt x="29" y="0"/>
                        <a:pt x="32" y="0"/>
                        <a:pt x="34" y="1"/>
                      </a:cubicBezTo>
                      <a:cubicBezTo>
                        <a:pt x="42" y="7"/>
                        <a:pt x="42" y="7"/>
                        <a:pt x="42" y="7"/>
                      </a:cubicBezTo>
                      <a:cubicBezTo>
                        <a:pt x="44" y="8"/>
                        <a:pt x="44" y="11"/>
                        <a:pt x="43" y="12"/>
                      </a:cubicBezTo>
                      <a:cubicBezTo>
                        <a:pt x="17" y="50"/>
                        <a:pt x="17" y="50"/>
                        <a:pt x="17" y="50"/>
                      </a:cubicBezTo>
                      <a:cubicBezTo>
                        <a:pt x="16" y="52"/>
                        <a:pt x="13" y="52"/>
                        <a:pt x="11" y="51"/>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6" name="Freeform 13">
                  <a:extLst>
                    <a:ext uri="{FF2B5EF4-FFF2-40B4-BE49-F238E27FC236}">
                      <a16:creationId xmlns:a16="http://schemas.microsoft.com/office/drawing/2014/main" id="{E29B2303-91D0-CDAA-58B4-CFB9F0CC7B48}"/>
                    </a:ext>
                  </a:extLst>
                </p:cNvPr>
                <p:cNvSpPr>
                  <a:spLocks/>
                </p:cNvSpPr>
                <p:nvPr/>
              </p:nvSpPr>
              <p:spPr bwMode="auto">
                <a:xfrm>
                  <a:off x="1874838" y="2300288"/>
                  <a:ext cx="217488" cy="260350"/>
                </a:xfrm>
                <a:custGeom>
                  <a:avLst/>
                  <a:gdLst>
                    <a:gd name="T0" fmla="*/ 11 w 44"/>
                    <a:gd name="T1" fmla="*/ 52 h 53"/>
                    <a:gd name="T2" fmla="*/ 3 w 44"/>
                    <a:gd name="T3" fmla="*/ 46 h 53"/>
                    <a:gd name="T4" fmla="*/ 2 w 44"/>
                    <a:gd name="T5" fmla="*/ 40 h 53"/>
                    <a:gd name="T6" fmla="*/ 28 w 44"/>
                    <a:gd name="T7" fmla="*/ 2 h 53"/>
                    <a:gd name="T8" fmla="*/ 34 w 44"/>
                    <a:gd name="T9" fmla="*/ 1 h 53"/>
                    <a:gd name="T10" fmla="*/ 42 w 44"/>
                    <a:gd name="T11" fmla="*/ 7 h 53"/>
                    <a:gd name="T12" fmla="*/ 43 w 44"/>
                    <a:gd name="T13" fmla="*/ 13 h 53"/>
                    <a:gd name="T14" fmla="*/ 17 w 44"/>
                    <a:gd name="T15" fmla="*/ 51 h 53"/>
                    <a:gd name="T16" fmla="*/ 11 w 44"/>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53">
                      <a:moveTo>
                        <a:pt x="11" y="52"/>
                      </a:moveTo>
                      <a:cubicBezTo>
                        <a:pt x="3" y="46"/>
                        <a:pt x="3" y="46"/>
                        <a:pt x="3" y="46"/>
                      </a:cubicBezTo>
                      <a:cubicBezTo>
                        <a:pt x="1" y="44"/>
                        <a:pt x="0" y="42"/>
                        <a:pt x="2" y="40"/>
                      </a:cubicBezTo>
                      <a:cubicBezTo>
                        <a:pt x="28" y="2"/>
                        <a:pt x="28" y="2"/>
                        <a:pt x="28" y="2"/>
                      </a:cubicBezTo>
                      <a:cubicBezTo>
                        <a:pt x="29" y="0"/>
                        <a:pt x="32" y="0"/>
                        <a:pt x="34" y="1"/>
                      </a:cubicBezTo>
                      <a:cubicBezTo>
                        <a:pt x="42" y="7"/>
                        <a:pt x="42" y="7"/>
                        <a:pt x="42" y="7"/>
                      </a:cubicBezTo>
                      <a:cubicBezTo>
                        <a:pt x="44" y="9"/>
                        <a:pt x="44" y="11"/>
                        <a:pt x="43" y="13"/>
                      </a:cubicBezTo>
                      <a:cubicBezTo>
                        <a:pt x="17" y="51"/>
                        <a:pt x="17" y="51"/>
                        <a:pt x="17" y="51"/>
                      </a:cubicBezTo>
                      <a:cubicBezTo>
                        <a:pt x="16" y="52"/>
                        <a:pt x="13" y="53"/>
                        <a:pt x="11" y="52"/>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7" name="Freeform 14">
                  <a:extLst>
                    <a:ext uri="{FF2B5EF4-FFF2-40B4-BE49-F238E27FC236}">
                      <a16:creationId xmlns:a16="http://schemas.microsoft.com/office/drawing/2014/main" id="{203C2127-D7BC-7A44-F146-9890F105C822}"/>
                    </a:ext>
                  </a:extLst>
                </p:cNvPr>
                <p:cNvSpPr>
                  <a:spLocks/>
                </p:cNvSpPr>
                <p:nvPr/>
              </p:nvSpPr>
              <p:spPr bwMode="auto">
                <a:xfrm>
                  <a:off x="1584326" y="2378075"/>
                  <a:ext cx="114300" cy="227012"/>
                </a:xfrm>
                <a:custGeom>
                  <a:avLst/>
                  <a:gdLst>
                    <a:gd name="T0" fmla="*/ 17 w 23"/>
                    <a:gd name="T1" fmla="*/ 46 h 46"/>
                    <a:gd name="T2" fmla="*/ 0 w 23"/>
                    <a:gd name="T3" fmla="*/ 23 h 46"/>
                  </a:gdLst>
                  <a:ahLst/>
                  <a:cxnLst>
                    <a:cxn ang="0">
                      <a:pos x="T0" y="T1"/>
                    </a:cxn>
                    <a:cxn ang="0">
                      <a:pos x="T2" y="T3"/>
                    </a:cxn>
                  </a:cxnLst>
                  <a:rect l="0" t="0" r="r" b="b"/>
                  <a:pathLst>
                    <a:path w="23" h="46">
                      <a:moveTo>
                        <a:pt x="17" y="46"/>
                      </a:moveTo>
                      <a:cubicBezTo>
                        <a:pt x="17" y="46"/>
                        <a:pt x="23" y="0"/>
                        <a:pt x="0" y="23"/>
                      </a:cubicBez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8" name="Freeform 15">
                  <a:extLst>
                    <a:ext uri="{FF2B5EF4-FFF2-40B4-BE49-F238E27FC236}">
                      <a16:creationId xmlns:a16="http://schemas.microsoft.com/office/drawing/2014/main" id="{7B0532C3-0512-F1BD-35DF-DE4AB7741B24}"/>
                    </a:ext>
                  </a:extLst>
                </p:cNvPr>
                <p:cNvSpPr>
                  <a:spLocks/>
                </p:cNvSpPr>
                <p:nvPr/>
              </p:nvSpPr>
              <p:spPr bwMode="auto">
                <a:xfrm>
                  <a:off x="1323976" y="1995488"/>
                  <a:ext cx="222250" cy="260350"/>
                </a:xfrm>
                <a:custGeom>
                  <a:avLst/>
                  <a:gdLst>
                    <a:gd name="T0" fmla="*/ 34 w 45"/>
                    <a:gd name="T1" fmla="*/ 52 h 53"/>
                    <a:gd name="T2" fmla="*/ 42 w 45"/>
                    <a:gd name="T3" fmla="*/ 46 h 53"/>
                    <a:gd name="T4" fmla="*/ 43 w 45"/>
                    <a:gd name="T5" fmla="*/ 40 h 53"/>
                    <a:gd name="T6" fmla="*/ 17 w 45"/>
                    <a:gd name="T7" fmla="*/ 3 h 53"/>
                    <a:gd name="T8" fmla="*/ 11 w 45"/>
                    <a:gd name="T9" fmla="*/ 2 h 53"/>
                    <a:gd name="T10" fmla="*/ 3 w 45"/>
                    <a:gd name="T11" fmla="*/ 8 h 53"/>
                    <a:gd name="T12" fmla="*/ 2 w 45"/>
                    <a:gd name="T13" fmla="*/ 13 h 53"/>
                    <a:gd name="T14" fmla="*/ 28 w 45"/>
                    <a:gd name="T15" fmla="*/ 51 h 53"/>
                    <a:gd name="T16" fmla="*/ 34 w 45"/>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
                      <a:moveTo>
                        <a:pt x="34" y="52"/>
                      </a:moveTo>
                      <a:cubicBezTo>
                        <a:pt x="42" y="46"/>
                        <a:pt x="42" y="46"/>
                        <a:pt x="42" y="46"/>
                      </a:cubicBezTo>
                      <a:cubicBezTo>
                        <a:pt x="44" y="45"/>
                        <a:pt x="45" y="42"/>
                        <a:pt x="43" y="40"/>
                      </a:cubicBezTo>
                      <a:cubicBezTo>
                        <a:pt x="17" y="3"/>
                        <a:pt x="17" y="3"/>
                        <a:pt x="17" y="3"/>
                      </a:cubicBezTo>
                      <a:cubicBezTo>
                        <a:pt x="16" y="1"/>
                        <a:pt x="13" y="0"/>
                        <a:pt x="11" y="2"/>
                      </a:cubicBezTo>
                      <a:cubicBezTo>
                        <a:pt x="3" y="8"/>
                        <a:pt x="3" y="8"/>
                        <a:pt x="3" y="8"/>
                      </a:cubicBezTo>
                      <a:cubicBezTo>
                        <a:pt x="1" y="9"/>
                        <a:pt x="0" y="12"/>
                        <a:pt x="2" y="13"/>
                      </a:cubicBezTo>
                      <a:cubicBezTo>
                        <a:pt x="28" y="51"/>
                        <a:pt x="28" y="51"/>
                        <a:pt x="28" y="51"/>
                      </a:cubicBezTo>
                      <a:cubicBezTo>
                        <a:pt x="29" y="53"/>
                        <a:pt x="32" y="53"/>
                        <a:pt x="34" y="52"/>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9" name="Freeform 16">
                  <a:extLst>
                    <a:ext uri="{FF2B5EF4-FFF2-40B4-BE49-F238E27FC236}">
                      <a16:creationId xmlns:a16="http://schemas.microsoft.com/office/drawing/2014/main" id="{B013CA01-8250-9A17-CF3C-09972F4B073A}"/>
                    </a:ext>
                  </a:extLst>
                </p:cNvPr>
                <p:cNvSpPr>
                  <a:spLocks/>
                </p:cNvSpPr>
                <p:nvPr/>
              </p:nvSpPr>
              <p:spPr bwMode="auto">
                <a:xfrm>
                  <a:off x="1216026" y="2074863"/>
                  <a:ext cx="220663" cy="258762"/>
                </a:xfrm>
                <a:custGeom>
                  <a:avLst/>
                  <a:gdLst>
                    <a:gd name="T0" fmla="*/ 34 w 45"/>
                    <a:gd name="T1" fmla="*/ 52 h 53"/>
                    <a:gd name="T2" fmla="*/ 42 w 45"/>
                    <a:gd name="T3" fmla="*/ 45 h 53"/>
                    <a:gd name="T4" fmla="*/ 43 w 45"/>
                    <a:gd name="T5" fmla="*/ 40 h 53"/>
                    <a:gd name="T6" fmla="*/ 17 w 45"/>
                    <a:gd name="T7" fmla="*/ 2 h 53"/>
                    <a:gd name="T8" fmla="*/ 11 w 45"/>
                    <a:gd name="T9" fmla="*/ 1 h 53"/>
                    <a:gd name="T10" fmla="*/ 3 w 45"/>
                    <a:gd name="T11" fmla="*/ 7 h 53"/>
                    <a:gd name="T12" fmla="*/ 2 w 45"/>
                    <a:gd name="T13" fmla="*/ 13 h 53"/>
                    <a:gd name="T14" fmla="*/ 28 w 45"/>
                    <a:gd name="T15" fmla="*/ 51 h 53"/>
                    <a:gd name="T16" fmla="*/ 34 w 45"/>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
                      <a:moveTo>
                        <a:pt x="34" y="52"/>
                      </a:moveTo>
                      <a:cubicBezTo>
                        <a:pt x="42" y="45"/>
                        <a:pt x="42" y="45"/>
                        <a:pt x="42" y="45"/>
                      </a:cubicBezTo>
                      <a:cubicBezTo>
                        <a:pt x="44" y="44"/>
                        <a:pt x="45" y="42"/>
                        <a:pt x="43" y="40"/>
                      </a:cubicBezTo>
                      <a:cubicBezTo>
                        <a:pt x="17" y="2"/>
                        <a:pt x="17" y="2"/>
                        <a:pt x="17" y="2"/>
                      </a:cubicBezTo>
                      <a:cubicBezTo>
                        <a:pt x="16" y="0"/>
                        <a:pt x="13" y="0"/>
                        <a:pt x="11" y="1"/>
                      </a:cubicBezTo>
                      <a:cubicBezTo>
                        <a:pt x="3" y="7"/>
                        <a:pt x="3" y="7"/>
                        <a:pt x="3" y="7"/>
                      </a:cubicBezTo>
                      <a:cubicBezTo>
                        <a:pt x="1" y="8"/>
                        <a:pt x="0" y="11"/>
                        <a:pt x="2" y="13"/>
                      </a:cubicBezTo>
                      <a:cubicBezTo>
                        <a:pt x="28" y="51"/>
                        <a:pt x="28" y="51"/>
                        <a:pt x="28" y="51"/>
                      </a:cubicBezTo>
                      <a:cubicBezTo>
                        <a:pt x="29" y="52"/>
                        <a:pt x="32" y="53"/>
                        <a:pt x="34" y="52"/>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0" name="Freeform 17">
                  <a:extLst>
                    <a:ext uri="{FF2B5EF4-FFF2-40B4-BE49-F238E27FC236}">
                      <a16:creationId xmlns:a16="http://schemas.microsoft.com/office/drawing/2014/main" id="{186560AC-21BE-CDE9-0863-3C9CD2FB37B7}"/>
                    </a:ext>
                  </a:extLst>
                </p:cNvPr>
                <p:cNvSpPr>
                  <a:spLocks/>
                </p:cNvSpPr>
                <p:nvPr/>
              </p:nvSpPr>
              <p:spPr bwMode="auto">
                <a:xfrm>
                  <a:off x="1485901" y="2225675"/>
                  <a:ext cx="217488" cy="255587"/>
                </a:xfrm>
                <a:custGeom>
                  <a:avLst/>
                  <a:gdLst>
                    <a:gd name="T0" fmla="*/ 33 w 44"/>
                    <a:gd name="T1" fmla="*/ 51 h 52"/>
                    <a:gd name="T2" fmla="*/ 42 w 44"/>
                    <a:gd name="T3" fmla="*/ 45 h 52"/>
                    <a:gd name="T4" fmla="*/ 43 w 44"/>
                    <a:gd name="T5" fmla="*/ 40 h 52"/>
                    <a:gd name="T6" fmla="*/ 16 w 44"/>
                    <a:gd name="T7" fmla="*/ 2 h 52"/>
                    <a:gd name="T8" fmla="*/ 11 w 44"/>
                    <a:gd name="T9" fmla="*/ 1 h 52"/>
                    <a:gd name="T10" fmla="*/ 2 w 44"/>
                    <a:gd name="T11" fmla="*/ 7 h 52"/>
                    <a:gd name="T12" fmla="*/ 1 w 44"/>
                    <a:gd name="T13" fmla="*/ 12 h 52"/>
                    <a:gd name="T14" fmla="*/ 27 w 44"/>
                    <a:gd name="T15" fmla="*/ 50 h 52"/>
                    <a:gd name="T16" fmla="*/ 33 w 44"/>
                    <a:gd name="T17"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52">
                      <a:moveTo>
                        <a:pt x="33" y="51"/>
                      </a:moveTo>
                      <a:cubicBezTo>
                        <a:pt x="42" y="45"/>
                        <a:pt x="42" y="45"/>
                        <a:pt x="42" y="45"/>
                      </a:cubicBezTo>
                      <a:cubicBezTo>
                        <a:pt x="43" y="44"/>
                        <a:pt x="44" y="41"/>
                        <a:pt x="43" y="40"/>
                      </a:cubicBezTo>
                      <a:cubicBezTo>
                        <a:pt x="16" y="2"/>
                        <a:pt x="16" y="2"/>
                        <a:pt x="16" y="2"/>
                      </a:cubicBezTo>
                      <a:cubicBezTo>
                        <a:pt x="15" y="0"/>
                        <a:pt x="12" y="0"/>
                        <a:pt x="11" y="1"/>
                      </a:cubicBezTo>
                      <a:cubicBezTo>
                        <a:pt x="2" y="7"/>
                        <a:pt x="2" y="7"/>
                        <a:pt x="2" y="7"/>
                      </a:cubicBezTo>
                      <a:cubicBezTo>
                        <a:pt x="0" y="8"/>
                        <a:pt x="0" y="11"/>
                        <a:pt x="1" y="12"/>
                      </a:cubicBezTo>
                      <a:cubicBezTo>
                        <a:pt x="27" y="50"/>
                        <a:pt x="27" y="50"/>
                        <a:pt x="27" y="50"/>
                      </a:cubicBezTo>
                      <a:cubicBezTo>
                        <a:pt x="29" y="52"/>
                        <a:pt x="31" y="52"/>
                        <a:pt x="33" y="51"/>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1" name="Freeform 18">
                  <a:extLst>
                    <a:ext uri="{FF2B5EF4-FFF2-40B4-BE49-F238E27FC236}">
                      <a16:creationId xmlns:a16="http://schemas.microsoft.com/office/drawing/2014/main" id="{78635F71-4189-A1E2-C393-A69050BA997F}"/>
                    </a:ext>
                  </a:extLst>
                </p:cNvPr>
                <p:cNvSpPr>
                  <a:spLocks/>
                </p:cNvSpPr>
                <p:nvPr/>
              </p:nvSpPr>
              <p:spPr bwMode="auto">
                <a:xfrm>
                  <a:off x="1377951" y="2300288"/>
                  <a:ext cx="217488" cy="260350"/>
                </a:xfrm>
                <a:custGeom>
                  <a:avLst/>
                  <a:gdLst>
                    <a:gd name="T0" fmla="*/ 33 w 44"/>
                    <a:gd name="T1" fmla="*/ 52 h 53"/>
                    <a:gd name="T2" fmla="*/ 42 w 44"/>
                    <a:gd name="T3" fmla="*/ 46 h 53"/>
                    <a:gd name="T4" fmla="*/ 43 w 44"/>
                    <a:gd name="T5" fmla="*/ 40 h 53"/>
                    <a:gd name="T6" fmla="*/ 16 w 44"/>
                    <a:gd name="T7" fmla="*/ 2 h 53"/>
                    <a:gd name="T8" fmla="*/ 11 w 44"/>
                    <a:gd name="T9" fmla="*/ 1 h 53"/>
                    <a:gd name="T10" fmla="*/ 2 w 44"/>
                    <a:gd name="T11" fmla="*/ 7 h 53"/>
                    <a:gd name="T12" fmla="*/ 1 w 44"/>
                    <a:gd name="T13" fmla="*/ 13 h 53"/>
                    <a:gd name="T14" fmla="*/ 27 w 44"/>
                    <a:gd name="T15" fmla="*/ 51 h 53"/>
                    <a:gd name="T16" fmla="*/ 33 w 44"/>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53">
                      <a:moveTo>
                        <a:pt x="33" y="52"/>
                      </a:moveTo>
                      <a:cubicBezTo>
                        <a:pt x="42" y="46"/>
                        <a:pt x="42" y="46"/>
                        <a:pt x="42" y="46"/>
                      </a:cubicBezTo>
                      <a:cubicBezTo>
                        <a:pt x="43" y="44"/>
                        <a:pt x="44" y="42"/>
                        <a:pt x="43" y="40"/>
                      </a:cubicBezTo>
                      <a:cubicBezTo>
                        <a:pt x="16" y="2"/>
                        <a:pt x="16" y="2"/>
                        <a:pt x="16" y="2"/>
                      </a:cubicBezTo>
                      <a:cubicBezTo>
                        <a:pt x="15" y="0"/>
                        <a:pt x="12" y="0"/>
                        <a:pt x="11" y="1"/>
                      </a:cubicBezTo>
                      <a:cubicBezTo>
                        <a:pt x="2" y="7"/>
                        <a:pt x="2" y="7"/>
                        <a:pt x="2" y="7"/>
                      </a:cubicBezTo>
                      <a:cubicBezTo>
                        <a:pt x="0" y="9"/>
                        <a:pt x="0" y="11"/>
                        <a:pt x="1" y="13"/>
                      </a:cubicBezTo>
                      <a:cubicBezTo>
                        <a:pt x="27" y="51"/>
                        <a:pt x="27" y="51"/>
                        <a:pt x="27" y="51"/>
                      </a:cubicBezTo>
                      <a:cubicBezTo>
                        <a:pt x="29" y="52"/>
                        <a:pt x="31" y="53"/>
                        <a:pt x="33" y="52"/>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2" name="Line 19">
                  <a:extLst>
                    <a:ext uri="{FF2B5EF4-FFF2-40B4-BE49-F238E27FC236}">
                      <a16:creationId xmlns:a16="http://schemas.microsoft.com/office/drawing/2014/main" id="{F87DC2E5-7EDA-4B96-064E-9E4E0EDB9633}"/>
                    </a:ext>
                  </a:extLst>
                </p:cNvPr>
                <p:cNvSpPr>
                  <a:spLocks noChangeShapeType="1"/>
                </p:cNvSpPr>
                <p:nvPr/>
              </p:nvSpPr>
              <p:spPr bwMode="auto">
                <a:xfrm>
                  <a:off x="1668463" y="2530475"/>
                  <a:ext cx="128588" cy="0"/>
                </a:xfrm>
                <a:prstGeom prst="line">
                  <a:avLst/>
                </a:prstGeom>
                <a:noFill/>
                <a:ln w="9525" cap="flat">
                  <a:solidFill>
                    <a:srgbClr val="231F2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3" name="Line 20">
                  <a:extLst>
                    <a:ext uri="{FF2B5EF4-FFF2-40B4-BE49-F238E27FC236}">
                      <a16:creationId xmlns:a16="http://schemas.microsoft.com/office/drawing/2014/main" id="{5CBF4F0B-EFD6-F444-D0AD-052114559496}"/>
                    </a:ext>
                  </a:extLst>
                </p:cNvPr>
                <p:cNvSpPr>
                  <a:spLocks noChangeShapeType="1"/>
                </p:cNvSpPr>
                <p:nvPr/>
              </p:nvSpPr>
              <p:spPr bwMode="auto">
                <a:xfrm>
                  <a:off x="1668463" y="2560638"/>
                  <a:ext cx="128588" cy="0"/>
                </a:xfrm>
                <a:prstGeom prst="line">
                  <a:avLst/>
                </a:prstGeom>
                <a:noFill/>
                <a:ln w="9525" cap="flat">
                  <a:solidFill>
                    <a:srgbClr val="231F2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cxnSp>
            <p:nvCxnSpPr>
              <p:cNvPr id="139" name="Straight Connector 138">
                <a:extLst>
                  <a:ext uri="{FF2B5EF4-FFF2-40B4-BE49-F238E27FC236}">
                    <a16:creationId xmlns:a16="http://schemas.microsoft.com/office/drawing/2014/main" id="{DBA2799E-409B-433E-68DD-38C910FADF0D}"/>
                  </a:ext>
                </a:extLst>
              </p:cNvPr>
              <p:cNvCxnSpPr/>
              <p:nvPr/>
            </p:nvCxnSpPr>
            <p:spPr>
              <a:xfrm>
                <a:off x="1837315" y="2671626"/>
                <a:ext cx="14547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0C484E87-D064-E1EC-6222-9871937A80A5}"/>
                  </a:ext>
                </a:extLst>
              </p:cNvPr>
              <p:cNvCxnSpPr/>
              <p:nvPr/>
            </p:nvCxnSpPr>
            <p:spPr>
              <a:xfrm>
                <a:off x="1837315" y="2993744"/>
                <a:ext cx="14547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DBFBC619-BB2D-F2BE-69DF-0794ECAFB239}"/>
                  </a:ext>
                </a:extLst>
              </p:cNvPr>
              <p:cNvCxnSpPr/>
              <p:nvPr/>
            </p:nvCxnSpPr>
            <p:spPr>
              <a:xfrm>
                <a:off x="1478829" y="2775535"/>
                <a:ext cx="14547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5011CB0-88EF-8B0E-9DC9-333C85DC1FFF}"/>
                  </a:ext>
                </a:extLst>
              </p:cNvPr>
              <p:cNvCxnSpPr/>
              <p:nvPr/>
            </p:nvCxnSpPr>
            <p:spPr>
              <a:xfrm>
                <a:off x="1478829" y="3097653"/>
                <a:ext cx="14547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3" name="Star: 7 Points 142">
                <a:extLst>
                  <a:ext uri="{FF2B5EF4-FFF2-40B4-BE49-F238E27FC236}">
                    <a16:creationId xmlns:a16="http://schemas.microsoft.com/office/drawing/2014/main" id="{B5F6097F-1BD1-CCCD-8EA5-4F0D64E71A0D}"/>
                  </a:ext>
                </a:extLst>
              </p:cNvPr>
              <p:cNvSpPr/>
              <p:nvPr/>
            </p:nvSpPr>
            <p:spPr>
              <a:xfrm>
                <a:off x="1964316" y="2533449"/>
                <a:ext cx="222250" cy="222250"/>
              </a:xfrm>
              <a:prstGeom prst="star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4" name="Star: 7 Points 143">
                <a:extLst>
                  <a:ext uri="{FF2B5EF4-FFF2-40B4-BE49-F238E27FC236}">
                    <a16:creationId xmlns:a16="http://schemas.microsoft.com/office/drawing/2014/main" id="{1A31A224-ED1C-A750-C5CD-0C66459A64AB}"/>
                  </a:ext>
                </a:extLst>
              </p:cNvPr>
              <p:cNvSpPr/>
              <p:nvPr/>
            </p:nvSpPr>
            <p:spPr>
              <a:xfrm>
                <a:off x="1964316" y="2855567"/>
                <a:ext cx="222250" cy="222250"/>
              </a:xfrm>
              <a:prstGeom prst="star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5" name="Star: 7 Points 144">
                <a:extLst>
                  <a:ext uri="{FF2B5EF4-FFF2-40B4-BE49-F238E27FC236}">
                    <a16:creationId xmlns:a16="http://schemas.microsoft.com/office/drawing/2014/main" id="{4C8B7FBF-DBBA-9040-7791-A56C02A9E609}"/>
                  </a:ext>
                </a:extLst>
              </p:cNvPr>
              <p:cNvSpPr/>
              <p:nvPr/>
            </p:nvSpPr>
            <p:spPr>
              <a:xfrm>
                <a:off x="1283711" y="2637358"/>
                <a:ext cx="222250" cy="222250"/>
              </a:xfrm>
              <a:prstGeom prst="star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6" name="Star: 7 Points 145">
                <a:extLst>
                  <a:ext uri="{FF2B5EF4-FFF2-40B4-BE49-F238E27FC236}">
                    <a16:creationId xmlns:a16="http://schemas.microsoft.com/office/drawing/2014/main" id="{431738ED-17E5-6F61-B1F7-964B5BD49452}"/>
                  </a:ext>
                </a:extLst>
              </p:cNvPr>
              <p:cNvSpPr/>
              <p:nvPr/>
            </p:nvSpPr>
            <p:spPr>
              <a:xfrm>
                <a:off x="1283711" y="2954281"/>
                <a:ext cx="222250" cy="222250"/>
              </a:xfrm>
              <a:prstGeom prst="star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36" name="Oval 135">
              <a:extLst>
                <a:ext uri="{FF2B5EF4-FFF2-40B4-BE49-F238E27FC236}">
                  <a16:creationId xmlns:a16="http://schemas.microsoft.com/office/drawing/2014/main" id="{9632F67C-3E28-E27E-F333-209C382DB967}"/>
                </a:ext>
              </a:extLst>
            </p:cNvPr>
            <p:cNvSpPr/>
            <p:nvPr/>
          </p:nvSpPr>
          <p:spPr>
            <a:xfrm>
              <a:off x="7748146" y="3791589"/>
              <a:ext cx="65536" cy="65536"/>
            </a:xfrm>
            <a:prstGeom prst="ellipse">
              <a:avLst/>
            </a:prstGeom>
            <a:solidFill>
              <a:schemeClr val="accent6"/>
            </a:solidFill>
            <a:ln w="63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7" name="Freeform: Shape 136">
              <a:extLst>
                <a:ext uri="{FF2B5EF4-FFF2-40B4-BE49-F238E27FC236}">
                  <a16:creationId xmlns:a16="http://schemas.microsoft.com/office/drawing/2014/main" id="{88D8D774-2D1D-BAD3-4574-C98329D48121}"/>
                </a:ext>
              </a:extLst>
            </p:cNvPr>
            <p:cNvSpPr/>
            <p:nvPr/>
          </p:nvSpPr>
          <p:spPr>
            <a:xfrm>
              <a:off x="7789069" y="3855244"/>
              <a:ext cx="50006" cy="111919"/>
            </a:xfrm>
            <a:custGeom>
              <a:avLst/>
              <a:gdLst>
                <a:gd name="connsiteX0" fmla="*/ 0 w 50006"/>
                <a:gd name="connsiteY0" fmla="*/ 0 h 111919"/>
                <a:gd name="connsiteX1" fmla="*/ 50006 w 50006"/>
                <a:gd name="connsiteY1" fmla="*/ 111919 h 111919"/>
              </a:gdLst>
              <a:ahLst/>
              <a:cxnLst>
                <a:cxn ang="0">
                  <a:pos x="connsiteX0" y="connsiteY0"/>
                </a:cxn>
                <a:cxn ang="0">
                  <a:pos x="connsiteX1" y="connsiteY1"/>
                </a:cxn>
              </a:cxnLst>
              <a:rect l="l" t="t" r="r" b="b"/>
              <a:pathLst>
                <a:path w="50006" h="111919">
                  <a:moveTo>
                    <a:pt x="0" y="0"/>
                  </a:moveTo>
                  <a:lnTo>
                    <a:pt x="50006" y="111919"/>
                  </a:lnTo>
                </a:path>
              </a:pathLst>
            </a:custGeom>
            <a:no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94" name="Oval 193">
            <a:extLst>
              <a:ext uri="{FF2B5EF4-FFF2-40B4-BE49-F238E27FC236}">
                <a16:creationId xmlns:a16="http://schemas.microsoft.com/office/drawing/2014/main" id="{C1CA4B1C-B36D-21EE-207B-13B9C6D680C0}"/>
              </a:ext>
            </a:extLst>
          </p:cNvPr>
          <p:cNvSpPr/>
          <p:nvPr/>
        </p:nvSpPr>
        <p:spPr>
          <a:xfrm>
            <a:off x="8361048" y="4106699"/>
            <a:ext cx="739705" cy="739705"/>
          </a:xfrm>
          <a:prstGeom prst="ellipse">
            <a:avLst/>
          </a:prstGeom>
          <a:solidFill>
            <a:schemeClr val="accent6"/>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6" name="Oval 195">
            <a:extLst>
              <a:ext uri="{FF2B5EF4-FFF2-40B4-BE49-F238E27FC236}">
                <a16:creationId xmlns:a16="http://schemas.microsoft.com/office/drawing/2014/main" id="{88D9FE46-35A5-E330-A3F9-3E424687FCB6}"/>
              </a:ext>
            </a:extLst>
          </p:cNvPr>
          <p:cNvSpPr/>
          <p:nvPr/>
        </p:nvSpPr>
        <p:spPr>
          <a:xfrm>
            <a:off x="8091168" y="4448882"/>
            <a:ext cx="45719" cy="45719"/>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7" name="Oval 196">
            <a:extLst>
              <a:ext uri="{FF2B5EF4-FFF2-40B4-BE49-F238E27FC236}">
                <a16:creationId xmlns:a16="http://schemas.microsoft.com/office/drawing/2014/main" id="{C44020EC-767F-96C3-8A20-D38D489307F9}"/>
              </a:ext>
            </a:extLst>
          </p:cNvPr>
          <p:cNvSpPr/>
          <p:nvPr/>
        </p:nvSpPr>
        <p:spPr>
          <a:xfrm>
            <a:off x="8131649" y="4375063"/>
            <a:ext cx="45719" cy="45719"/>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8" name="Oval 197">
            <a:extLst>
              <a:ext uri="{FF2B5EF4-FFF2-40B4-BE49-F238E27FC236}">
                <a16:creationId xmlns:a16="http://schemas.microsoft.com/office/drawing/2014/main" id="{4FF69B8F-9E27-A164-A0EC-CBD24EB111E9}"/>
              </a:ext>
            </a:extLst>
          </p:cNvPr>
          <p:cNvSpPr/>
          <p:nvPr/>
        </p:nvSpPr>
        <p:spPr>
          <a:xfrm>
            <a:off x="8751438" y="3887996"/>
            <a:ext cx="45719" cy="45719"/>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9" name="Oval 198">
            <a:extLst>
              <a:ext uri="{FF2B5EF4-FFF2-40B4-BE49-F238E27FC236}">
                <a16:creationId xmlns:a16="http://schemas.microsoft.com/office/drawing/2014/main" id="{95EFC2A6-F8D3-9377-A36B-BED92EAB0D40}"/>
              </a:ext>
            </a:extLst>
          </p:cNvPr>
          <p:cNvSpPr/>
          <p:nvPr/>
        </p:nvSpPr>
        <p:spPr>
          <a:xfrm>
            <a:off x="8224575" y="4624158"/>
            <a:ext cx="45719" cy="45719"/>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1" name="Oval 200">
            <a:extLst>
              <a:ext uri="{FF2B5EF4-FFF2-40B4-BE49-F238E27FC236}">
                <a16:creationId xmlns:a16="http://schemas.microsoft.com/office/drawing/2014/main" id="{4D4D6069-5037-A6E3-17CF-6EB8A6E764EB}"/>
              </a:ext>
            </a:extLst>
          </p:cNvPr>
          <p:cNvSpPr/>
          <p:nvPr/>
        </p:nvSpPr>
        <p:spPr>
          <a:xfrm>
            <a:off x="8591588" y="3739889"/>
            <a:ext cx="73834" cy="73834"/>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2" name="Oval 201">
            <a:extLst>
              <a:ext uri="{FF2B5EF4-FFF2-40B4-BE49-F238E27FC236}">
                <a16:creationId xmlns:a16="http://schemas.microsoft.com/office/drawing/2014/main" id="{773C55B0-5A70-05DB-8863-85E872D58447}"/>
              </a:ext>
            </a:extLst>
          </p:cNvPr>
          <p:cNvSpPr/>
          <p:nvPr/>
        </p:nvSpPr>
        <p:spPr>
          <a:xfrm>
            <a:off x="9255958" y="4461044"/>
            <a:ext cx="73834" cy="73834"/>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3" name="Oval 202">
            <a:extLst>
              <a:ext uri="{FF2B5EF4-FFF2-40B4-BE49-F238E27FC236}">
                <a16:creationId xmlns:a16="http://schemas.microsoft.com/office/drawing/2014/main" id="{3D4F3ACE-7361-44B0-2869-3A6A65DF365B}"/>
              </a:ext>
            </a:extLst>
          </p:cNvPr>
          <p:cNvSpPr/>
          <p:nvPr/>
        </p:nvSpPr>
        <p:spPr>
          <a:xfrm>
            <a:off x="8957724" y="4830242"/>
            <a:ext cx="73834" cy="73834"/>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4" name="Oval 203">
            <a:extLst>
              <a:ext uri="{FF2B5EF4-FFF2-40B4-BE49-F238E27FC236}">
                <a16:creationId xmlns:a16="http://schemas.microsoft.com/office/drawing/2014/main" id="{7E0CF434-B8C5-CC2E-35BE-EEC76C380AB7}"/>
              </a:ext>
            </a:extLst>
          </p:cNvPr>
          <p:cNvSpPr/>
          <p:nvPr/>
        </p:nvSpPr>
        <p:spPr>
          <a:xfrm>
            <a:off x="9302106" y="4637944"/>
            <a:ext cx="73834" cy="73834"/>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5" name="Oval 204">
            <a:extLst>
              <a:ext uri="{FF2B5EF4-FFF2-40B4-BE49-F238E27FC236}">
                <a16:creationId xmlns:a16="http://schemas.microsoft.com/office/drawing/2014/main" id="{5E2A0801-E2A4-D17C-36C0-5CB874677F81}"/>
              </a:ext>
            </a:extLst>
          </p:cNvPr>
          <p:cNvSpPr/>
          <p:nvPr/>
        </p:nvSpPr>
        <p:spPr>
          <a:xfrm>
            <a:off x="8305989" y="4460454"/>
            <a:ext cx="45719" cy="45719"/>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6" name="Oval 205">
            <a:extLst>
              <a:ext uri="{FF2B5EF4-FFF2-40B4-BE49-F238E27FC236}">
                <a16:creationId xmlns:a16="http://schemas.microsoft.com/office/drawing/2014/main" id="{1C10EB53-CB69-3505-AFC7-644170CE471C}"/>
              </a:ext>
            </a:extLst>
          </p:cNvPr>
          <p:cNvSpPr/>
          <p:nvPr/>
        </p:nvSpPr>
        <p:spPr>
          <a:xfrm>
            <a:off x="8263283" y="4774146"/>
            <a:ext cx="73834" cy="73834"/>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7" name="Oval 206">
            <a:extLst>
              <a:ext uri="{FF2B5EF4-FFF2-40B4-BE49-F238E27FC236}">
                <a16:creationId xmlns:a16="http://schemas.microsoft.com/office/drawing/2014/main" id="{163003D8-2CA3-350E-2F67-B314F8772F2A}"/>
              </a:ext>
            </a:extLst>
          </p:cNvPr>
          <p:cNvSpPr/>
          <p:nvPr/>
        </p:nvSpPr>
        <p:spPr>
          <a:xfrm>
            <a:off x="8800537" y="3632036"/>
            <a:ext cx="73834" cy="73834"/>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8" name="Oval 207">
            <a:extLst>
              <a:ext uri="{FF2B5EF4-FFF2-40B4-BE49-F238E27FC236}">
                <a16:creationId xmlns:a16="http://schemas.microsoft.com/office/drawing/2014/main" id="{1C3C52DA-D095-D482-7653-DB0FD4603FF4}"/>
              </a:ext>
            </a:extLst>
          </p:cNvPr>
          <p:cNvSpPr/>
          <p:nvPr/>
        </p:nvSpPr>
        <p:spPr>
          <a:xfrm>
            <a:off x="8872062" y="4031286"/>
            <a:ext cx="73834" cy="73834"/>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9" name="Oval 208">
            <a:extLst>
              <a:ext uri="{FF2B5EF4-FFF2-40B4-BE49-F238E27FC236}">
                <a16:creationId xmlns:a16="http://schemas.microsoft.com/office/drawing/2014/main" id="{D975D1AC-99BB-5939-BA2F-218DBF5917D9}"/>
              </a:ext>
            </a:extLst>
          </p:cNvPr>
          <p:cNvSpPr/>
          <p:nvPr/>
        </p:nvSpPr>
        <p:spPr>
          <a:xfrm>
            <a:off x="8683135" y="4930107"/>
            <a:ext cx="45719" cy="45719"/>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0" name="Oval 209">
            <a:extLst>
              <a:ext uri="{FF2B5EF4-FFF2-40B4-BE49-F238E27FC236}">
                <a16:creationId xmlns:a16="http://schemas.microsoft.com/office/drawing/2014/main" id="{1EFF90B0-7E3A-6304-70D1-594D42B18247}"/>
              </a:ext>
            </a:extLst>
          </p:cNvPr>
          <p:cNvSpPr/>
          <p:nvPr/>
        </p:nvSpPr>
        <p:spPr>
          <a:xfrm>
            <a:off x="8843127" y="5000858"/>
            <a:ext cx="73834" cy="73834"/>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1" name="Oval 210">
            <a:extLst>
              <a:ext uri="{FF2B5EF4-FFF2-40B4-BE49-F238E27FC236}">
                <a16:creationId xmlns:a16="http://schemas.microsoft.com/office/drawing/2014/main" id="{4FD44D3F-3153-6F37-BE03-160DBD2A2FED}"/>
              </a:ext>
            </a:extLst>
          </p:cNvPr>
          <p:cNvSpPr/>
          <p:nvPr/>
        </p:nvSpPr>
        <p:spPr>
          <a:xfrm>
            <a:off x="9199042" y="4798462"/>
            <a:ext cx="45719" cy="45719"/>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2" name="Oval 211">
            <a:extLst>
              <a:ext uri="{FF2B5EF4-FFF2-40B4-BE49-F238E27FC236}">
                <a16:creationId xmlns:a16="http://schemas.microsoft.com/office/drawing/2014/main" id="{788E650C-C19C-E925-E094-BEE4642F46B1}"/>
              </a:ext>
            </a:extLst>
          </p:cNvPr>
          <p:cNvSpPr/>
          <p:nvPr/>
        </p:nvSpPr>
        <p:spPr>
          <a:xfrm>
            <a:off x="9184810" y="4346599"/>
            <a:ext cx="45719" cy="45719"/>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3" name="Oval 212">
            <a:extLst>
              <a:ext uri="{FF2B5EF4-FFF2-40B4-BE49-F238E27FC236}">
                <a16:creationId xmlns:a16="http://schemas.microsoft.com/office/drawing/2014/main" id="{F8FAD163-5188-B77C-C062-3062C92160BE}"/>
              </a:ext>
            </a:extLst>
          </p:cNvPr>
          <p:cNvSpPr/>
          <p:nvPr/>
        </p:nvSpPr>
        <p:spPr>
          <a:xfrm>
            <a:off x="9440984" y="4446222"/>
            <a:ext cx="45719" cy="45719"/>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14" name="Group 213">
            <a:extLst>
              <a:ext uri="{FF2B5EF4-FFF2-40B4-BE49-F238E27FC236}">
                <a16:creationId xmlns:a16="http://schemas.microsoft.com/office/drawing/2014/main" id="{C631A203-B1EA-CF69-D844-978F342831C5}"/>
              </a:ext>
            </a:extLst>
          </p:cNvPr>
          <p:cNvGrpSpPr/>
          <p:nvPr/>
        </p:nvGrpSpPr>
        <p:grpSpPr>
          <a:xfrm>
            <a:off x="8622354" y="2039142"/>
            <a:ext cx="1264784" cy="1309000"/>
            <a:chOff x="7327902" y="4805091"/>
            <a:chExt cx="897580" cy="928959"/>
          </a:xfrm>
        </p:grpSpPr>
        <p:sp>
          <p:nvSpPr>
            <p:cNvPr id="215" name="Freeform 24">
              <a:extLst>
                <a:ext uri="{FF2B5EF4-FFF2-40B4-BE49-F238E27FC236}">
                  <a16:creationId xmlns:a16="http://schemas.microsoft.com/office/drawing/2014/main" id="{0AF33C97-E505-124B-71AB-1F0920989399}"/>
                </a:ext>
              </a:extLst>
            </p:cNvPr>
            <p:cNvSpPr>
              <a:spLocks/>
            </p:cNvSpPr>
            <p:nvPr/>
          </p:nvSpPr>
          <p:spPr bwMode="auto">
            <a:xfrm>
              <a:off x="7327902" y="4805091"/>
              <a:ext cx="897580" cy="928959"/>
            </a:xfrm>
            <a:custGeom>
              <a:avLst/>
              <a:gdLst>
                <a:gd name="T0" fmla="*/ 220 w 626"/>
                <a:gd name="T1" fmla="*/ 53 h 648"/>
                <a:gd name="T2" fmla="*/ 234 w 626"/>
                <a:gd name="T3" fmla="*/ 41 h 648"/>
                <a:gd name="T4" fmla="*/ 293 w 626"/>
                <a:gd name="T5" fmla="*/ 10 h 648"/>
                <a:gd name="T6" fmla="*/ 356 w 626"/>
                <a:gd name="T7" fmla="*/ 17 h 648"/>
                <a:gd name="T8" fmla="*/ 401 w 626"/>
                <a:gd name="T9" fmla="*/ 31 h 648"/>
                <a:gd name="T10" fmla="*/ 459 w 626"/>
                <a:gd name="T11" fmla="*/ 65 h 648"/>
                <a:gd name="T12" fmla="*/ 528 w 626"/>
                <a:gd name="T13" fmla="*/ 123 h 648"/>
                <a:gd name="T14" fmla="*/ 570 w 626"/>
                <a:gd name="T15" fmla="*/ 163 h 648"/>
                <a:gd name="T16" fmla="*/ 604 w 626"/>
                <a:gd name="T17" fmla="*/ 258 h 648"/>
                <a:gd name="T18" fmla="*/ 589 w 626"/>
                <a:gd name="T19" fmla="*/ 325 h 648"/>
                <a:gd name="T20" fmla="*/ 610 w 626"/>
                <a:gd name="T21" fmla="*/ 388 h 648"/>
                <a:gd name="T22" fmla="*/ 570 w 626"/>
                <a:gd name="T23" fmla="*/ 425 h 648"/>
                <a:gd name="T24" fmla="*/ 561 w 626"/>
                <a:gd name="T25" fmla="*/ 471 h 648"/>
                <a:gd name="T26" fmla="*/ 528 w 626"/>
                <a:gd name="T27" fmla="*/ 557 h 648"/>
                <a:gd name="T28" fmla="*/ 447 w 626"/>
                <a:gd name="T29" fmla="*/ 566 h 648"/>
                <a:gd name="T30" fmla="*/ 387 w 626"/>
                <a:gd name="T31" fmla="*/ 593 h 648"/>
                <a:gd name="T32" fmla="*/ 325 w 626"/>
                <a:gd name="T33" fmla="*/ 614 h 648"/>
                <a:gd name="T34" fmla="*/ 275 w 626"/>
                <a:gd name="T35" fmla="*/ 607 h 648"/>
                <a:gd name="T36" fmla="*/ 210 w 626"/>
                <a:gd name="T37" fmla="*/ 597 h 648"/>
                <a:gd name="T38" fmla="*/ 141 w 626"/>
                <a:gd name="T39" fmla="*/ 557 h 648"/>
                <a:gd name="T40" fmla="*/ 91 w 626"/>
                <a:gd name="T41" fmla="*/ 476 h 648"/>
                <a:gd name="T42" fmla="*/ 57 w 626"/>
                <a:gd name="T43" fmla="*/ 423 h 648"/>
                <a:gd name="T44" fmla="*/ 35 w 626"/>
                <a:gd name="T45" fmla="*/ 316 h 648"/>
                <a:gd name="T46" fmla="*/ 54 w 626"/>
                <a:gd name="T47" fmla="*/ 237 h 648"/>
                <a:gd name="T48" fmla="*/ 90 w 626"/>
                <a:gd name="T49" fmla="*/ 142 h 648"/>
                <a:gd name="T50" fmla="*/ 121 w 626"/>
                <a:gd name="T51" fmla="*/ 93 h 648"/>
                <a:gd name="T52" fmla="*/ 155 w 626"/>
                <a:gd name="T53" fmla="*/ 46 h 648"/>
                <a:gd name="T54" fmla="*/ 220 w 626"/>
                <a:gd name="T55" fmla="*/ 53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26" h="648">
                  <a:moveTo>
                    <a:pt x="220" y="53"/>
                  </a:moveTo>
                  <a:cubicBezTo>
                    <a:pt x="220" y="53"/>
                    <a:pt x="215" y="58"/>
                    <a:pt x="234" y="41"/>
                  </a:cubicBezTo>
                  <a:cubicBezTo>
                    <a:pt x="253" y="24"/>
                    <a:pt x="250" y="0"/>
                    <a:pt x="293" y="10"/>
                  </a:cubicBezTo>
                  <a:cubicBezTo>
                    <a:pt x="336" y="20"/>
                    <a:pt x="337" y="34"/>
                    <a:pt x="356" y="17"/>
                  </a:cubicBezTo>
                  <a:cubicBezTo>
                    <a:pt x="375" y="0"/>
                    <a:pt x="384" y="5"/>
                    <a:pt x="401" y="31"/>
                  </a:cubicBezTo>
                  <a:cubicBezTo>
                    <a:pt x="418" y="56"/>
                    <a:pt x="420" y="62"/>
                    <a:pt x="459" y="65"/>
                  </a:cubicBezTo>
                  <a:cubicBezTo>
                    <a:pt x="499" y="68"/>
                    <a:pt x="513" y="56"/>
                    <a:pt x="528" y="123"/>
                  </a:cubicBezTo>
                  <a:cubicBezTo>
                    <a:pt x="528" y="123"/>
                    <a:pt x="528" y="139"/>
                    <a:pt x="570" y="163"/>
                  </a:cubicBezTo>
                  <a:cubicBezTo>
                    <a:pt x="626" y="195"/>
                    <a:pt x="606" y="237"/>
                    <a:pt x="604" y="258"/>
                  </a:cubicBezTo>
                  <a:cubicBezTo>
                    <a:pt x="602" y="278"/>
                    <a:pt x="583" y="314"/>
                    <a:pt x="589" y="325"/>
                  </a:cubicBezTo>
                  <a:cubicBezTo>
                    <a:pt x="594" y="335"/>
                    <a:pt x="610" y="366"/>
                    <a:pt x="610" y="388"/>
                  </a:cubicBezTo>
                  <a:cubicBezTo>
                    <a:pt x="609" y="411"/>
                    <a:pt x="571" y="407"/>
                    <a:pt x="570" y="425"/>
                  </a:cubicBezTo>
                  <a:cubicBezTo>
                    <a:pt x="568" y="442"/>
                    <a:pt x="558" y="449"/>
                    <a:pt x="561" y="471"/>
                  </a:cubicBezTo>
                  <a:cubicBezTo>
                    <a:pt x="564" y="493"/>
                    <a:pt x="570" y="540"/>
                    <a:pt x="528" y="557"/>
                  </a:cubicBezTo>
                  <a:cubicBezTo>
                    <a:pt x="528" y="557"/>
                    <a:pt x="477" y="559"/>
                    <a:pt x="447" y="566"/>
                  </a:cubicBezTo>
                  <a:cubicBezTo>
                    <a:pt x="418" y="572"/>
                    <a:pt x="394" y="576"/>
                    <a:pt x="387" y="593"/>
                  </a:cubicBezTo>
                  <a:cubicBezTo>
                    <a:pt x="380" y="610"/>
                    <a:pt x="356" y="643"/>
                    <a:pt x="325" y="614"/>
                  </a:cubicBezTo>
                  <a:cubicBezTo>
                    <a:pt x="294" y="585"/>
                    <a:pt x="275" y="607"/>
                    <a:pt x="275" y="607"/>
                  </a:cubicBezTo>
                  <a:cubicBezTo>
                    <a:pt x="275" y="607"/>
                    <a:pt x="248" y="648"/>
                    <a:pt x="210" y="597"/>
                  </a:cubicBezTo>
                  <a:cubicBezTo>
                    <a:pt x="172" y="545"/>
                    <a:pt x="162" y="566"/>
                    <a:pt x="141" y="557"/>
                  </a:cubicBezTo>
                  <a:cubicBezTo>
                    <a:pt x="121" y="548"/>
                    <a:pt x="90" y="526"/>
                    <a:pt x="91" y="476"/>
                  </a:cubicBezTo>
                  <a:cubicBezTo>
                    <a:pt x="93" y="426"/>
                    <a:pt x="69" y="445"/>
                    <a:pt x="57" y="423"/>
                  </a:cubicBezTo>
                  <a:cubicBezTo>
                    <a:pt x="45" y="400"/>
                    <a:pt x="0" y="363"/>
                    <a:pt x="35" y="316"/>
                  </a:cubicBezTo>
                  <a:cubicBezTo>
                    <a:pt x="69" y="270"/>
                    <a:pt x="57" y="254"/>
                    <a:pt x="54" y="237"/>
                  </a:cubicBezTo>
                  <a:cubicBezTo>
                    <a:pt x="50" y="220"/>
                    <a:pt x="62" y="156"/>
                    <a:pt x="90" y="142"/>
                  </a:cubicBezTo>
                  <a:cubicBezTo>
                    <a:pt x="117" y="129"/>
                    <a:pt x="119" y="111"/>
                    <a:pt x="121" y="93"/>
                  </a:cubicBezTo>
                  <a:cubicBezTo>
                    <a:pt x="122" y="74"/>
                    <a:pt x="127" y="44"/>
                    <a:pt x="155" y="46"/>
                  </a:cubicBezTo>
                  <a:cubicBezTo>
                    <a:pt x="183" y="48"/>
                    <a:pt x="220" y="53"/>
                    <a:pt x="220" y="53"/>
                  </a:cubicBezTo>
                  <a:close/>
                </a:path>
              </a:pathLst>
            </a:custGeom>
            <a:gradFill flip="none" rotWithShape="1">
              <a:gsLst>
                <a:gs pos="83000">
                  <a:schemeClr val="accent6">
                    <a:lumMod val="75000"/>
                  </a:schemeClr>
                </a:gs>
                <a:gs pos="20000">
                  <a:schemeClr val="accent6">
                    <a:lumMod val="60000"/>
                    <a:lumOff val="40000"/>
                  </a:schemeClr>
                </a:gs>
              </a:gsLst>
              <a:path path="circle">
                <a:fillToRect l="50000" t="50000" r="50000" b="50000"/>
              </a:path>
              <a:tileRect/>
            </a:gradFill>
            <a:ln w="127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16" name="Group 215">
              <a:extLst>
                <a:ext uri="{FF2B5EF4-FFF2-40B4-BE49-F238E27FC236}">
                  <a16:creationId xmlns:a16="http://schemas.microsoft.com/office/drawing/2014/main" id="{C57A8300-883A-9802-6BEC-1B62F556D2E5}"/>
                </a:ext>
              </a:extLst>
            </p:cNvPr>
            <p:cNvGrpSpPr/>
            <p:nvPr/>
          </p:nvGrpSpPr>
          <p:grpSpPr>
            <a:xfrm>
              <a:off x="7950176" y="5022833"/>
              <a:ext cx="68084" cy="71368"/>
              <a:chOff x="8742257" y="4336360"/>
              <a:chExt cx="148113" cy="155257"/>
            </a:xfrm>
          </p:grpSpPr>
          <p:sp>
            <p:nvSpPr>
              <p:cNvPr id="245" name="Oval 244">
                <a:extLst>
                  <a:ext uri="{FF2B5EF4-FFF2-40B4-BE49-F238E27FC236}">
                    <a16:creationId xmlns:a16="http://schemas.microsoft.com/office/drawing/2014/main" id="{4E258B7A-4534-6B92-8A2B-9DF3F1629A91}"/>
                  </a:ext>
                </a:extLst>
              </p:cNvPr>
              <p:cNvSpPr/>
              <p:nvPr/>
            </p:nvSpPr>
            <p:spPr>
              <a:xfrm>
                <a:off x="8742257" y="4410179"/>
                <a:ext cx="45719" cy="4571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6" name="Oval 245">
                <a:extLst>
                  <a:ext uri="{FF2B5EF4-FFF2-40B4-BE49-F238E27FC236}">
                    <a16:creationId xmlns:a16="http://schemas.microsoft.com/office/drawing/2014/main" id="{593EE68B-CA10-1037-E157-97B226A08555}"/>
                  </a:ext>
                </a:extLst>
              </p:cNvPr>
              <p:cNvSpPr/>
              <p:nvPr/>
            </p:nvSpPr>
            <p:spPr>
              <a:xfrm>
                <a:off x="8782738" y="4336360"/>
                <a:ext cx="45719" cy="4571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7" name="Oval 246">
                <a:extLst>
                  <a:ext uri="{FF2B5EF4-FFF2-40B4-BE49-F238E27FC236}">
                    <a16:creationId xmlns:a16="http://schemas.microsoft.com/office/drawing/2014/main" id="{25CBA55F-D209-6A3A-4A2A-F0299F46BE3B}"/>
                  </a:ext>
                </a:extLst>
              </p:cNvPr>
              <p:cNvSpPr/>
              <p:nvPr/>
            </p:nvSpPr>
            <p:spPr>
              <a:xfrm>
                <a:off x="8844651" y="4372079"/>
                <a:ext cx="45719" cy="4571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8" name="Oval 247">
                <a:extLst>
                  <a:ext uri="{FF2B5EF4-FFF2-40B4-BE49-F238E27FC236}">
                    <a16:creationId xmlns:a16="http://schemas.microsoft.com/office/drawing/2014/main" id="{5CDADC32-3212-FAFF-7E4D-8CA9E9580B57}"/>
                  </a:ext>
                </a:extLst>
              </p:cNvPr>
              <p:cNvSpPr/>
              <p:nvPr/>
            </p:nvSpPr>
            <p:spPr>
              <a:xfrm>
                <a:off x="8811313" y="4445898"/>
                <a:ext cx="45719" cy="4571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17" name="Group 216">
              <a:extLst>
                <a:ext uri="{FF2B5EF4-FFF2-40B4-BE49-F238E27FC236}">
                  <a16:creationId xmlns:a16="http://schemas.microsoft.com/office/drawing/2014/main" id="{EB517ECB-4922-7964-300C-4D7042FC7A15}"/>
                </a:ext>
              </a:extLst>
            </p:cNvPr>
            <p:cNvGrpSpPr/>
            <p:nvPr/>
          </p:nvGrpSpPr>
          <p:grpSpPr>
            <a:xfrm>
              <a:off x="7537694" y="5100451"/>
              <a:ext cx="68084" cy="71368"/>
              <a:chOff x="8742257" y="4336360"/>
              <a:chExt cx="148113" cy="155257"/>
            </a:xfrm>
          </p:grpSpPr>
          <p:sp>
            <p:nvSpPr>
              <p:cNvPr id="241" name="Oval 240">
                <a:extLst>
                  <a:ext uri="{FF2B5EF4-FFF2-40B4-BE49-F238E27FC236}">
                    <a16:creationId xmlns:a16="http://schemas.microsoft.com/office/drawing/2014/main" id="{60BBF9E2-2683-85A0-6D47-D3CEF94DAB86}"/>
                  </a:ext>
                </a:extLst>
              </p:cNvPr>
              <p:cNvSpPr/>
              <p:nvPr/>
            </p:nvSpPr>
            <p:spPr>
              <a:xfrm>
                <a:off x="8742257" y="4410179"/>
                <a:ext cx="45719" cy="4571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2" name="Oval 241">
                <a:extLst>
                  <a:ext uri="{FF2B5EF4-FFF2-40B4-BE49-F238E27FC236}">
                    <a16:creationId xmlns:a16="http://schemas.microsoft.com/office/drawing/2014/main" id="{22AE33FC-C899-623C-1A49-61FC18BF7AC3}"/>
                  </a:ext>
                </a:extLst>
              </p:cNvPr>
              <p:cNvSpPr/>
              <p:nvPr/>
            </p:nvSpPr>
            <p:spPr>
              <a:xfrm>
                <a:off x="8782738" y="4336360"/>
                <a:ext cx="45719" cy="4571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3" name="Oval 242">
                <a:extLst>
                  <a:ext uri="{FF2B5EF4-FFF2-40B4-BE49-F238E27FC236}">
                    <a16:creationId xmlns:a16="http://schemas.microsoft.com/office/drawing/2014/main" id="{E810396F-FAD3-9A05-B614-013C8ABA7265}"/>
                  </a:ext>
                </a:extLst>
              </p:cNvPr>
              <p:cNvSpPr/>
              <p:nvPr/>
            </p:nvSpPr>
            <p:spPr>
              <a:xfrm>
                <a:off x="8844651" y="4372079"/>
                <a:ext cx="45719" cy="4571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4" name="Oval 243">
                <a:extLst>
                  <a:ext uri="{FF2B5EF4-FFF2-40B4-BE49-F238E27FC236}">
                    <a16:creationId xmlns:a16="http://schemas.microsoft.com/office/drawing/2014/main" id="{4346EC33-07D4-714C-A1CC-191CB023BC92}"/>
                  </a:ext>
                </a:extLst>
              </p:cNvPr>
              <p:cNvSpPr/>
              <p:nvPr/>
            </p:nvSpPr>
            <p:spPr>
              <a:xfrm>
                <a:off x="8811313" y="4445898"/>
                <a:ext cx="45719" cy="4571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18" name="Oval 217">
              <a:extLst>
                <a:ext uri="{FF2B5EF4-FFF2-40B4-BE49-F238E27FC236}">
                  <a16:creationId xmlns:a16="http://schemas.microsoft.com/office/drawing/2014/main" id="{626DF6D5-B97D-33DA-5DDE-9B4CA354525E}"/>
                </a:ext>
              </a:extLst>
            </p:cNvPr>
            <p:cNvSpPr/>
            <p:nvPr/>
          </p:nvSpPr>
          <p:spPr>
            <a:xfrm>
              <a:off x="7620456" y="5112766"/>
              <a:ext cx="322775" cy="322775"/>
            </a:xfrm>
            <a:prstGeom prst="ellipse">
              <a:avLst/>
            </a:prstGeom>
            <a:solidFill>
              <a:schemeClr val="accent6">
                <a:lumMod val="75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9" name="Oval 218">
              <a:extLst>
                <a:ext uri="{FF2B5EF4-FFF2-40B4-BE49-F238E27FC236}">
                  <a16:creationId xmlns:a16="http://schemas.microsoft.com/office/drawing/2014/main" id="{D70D886B-E9F5-7AF5-C397-DCBDCE48B843}"/>
                </a:ext>
              </a:extLst>
            </p:cNvPr>
            <p:cNvSpPr/>
            <p:nvPr/>
          </p:nvSpPr>
          <p:spPr>
            <a:xfrm>
              <a:off x="7465862" y="5311125"/>
              <a:ext cx="21016" cy="21016"/>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0" name="Oval 219">
              <a:extLst>
                <a:ext uri="{FF2B5EF4-FFF2-40B4-BE49-F238E27FC236}">
                  <a16:creationId xmlns:a16="http://schemas.microsoft.com/office/drawing/2014/main" id="{BD33766E-4A0A-D250-99B2-2290586E6940}"/>
                </a:ext>
              </a:extLst>
            </p:cNvPr>
            <p:cNvSpPr/>
            <p:nvPr/>
          </p:nvSpPr>
          <p:spPr>
            <a:xfrm>
              <a:off x="7484470" y="5277192"/>
              <a:ext cx="21016" cy="21016"/>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1" name="Oval 220">
              <a:extLst>
                <a:ext uri="{FF2B5EF4-FFF2-40B4-BE49-F238E27FC236}">
                  <a16:creationId xmlns:a16="http://schemas.microsoft.com/office/drawing/2014/main" id="{40937CF1-5CA7-D6BF-51D1-2FA6A4124339}"/>
                </a:ext>
              </a:extLst>
            </p:cNvPr>
            <p:cNvSpPr/>
            <p:nvPr/>
          </p:nvSpPr>
          <p:spPr>
            <a:xfrm>
              <a:off x="7769374" y="5053298"/>
              <a:ext cx="21016" cy="21016"/>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2" name="Oval 221">
              <a:extLst>
                <a:ext uri="{FF2B5EF4-FFF2-40B4-BE49-F238E27FC236}">
                  <a16:creationId xmlns:a16="http://schemas.microsoft.com/office/drawing/2014/main" id="{7B1E4262-1FB4-9D63-18D2-6A2BC8AC106D}"/>
                </a:ext>
              </a:extLst>
            </p:cNvPr>
            <p:cNvSpPr/>
            <p:nvPr/>
          </p:nvSpPr>
          <p:spPr>
            <a:xfrm>
              <a:off x="7527186" y="5391696"/>
              <a:ext cx="21016" cy="21016"/>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3" name="Oval 222">
              <a:extLst>
                <a:ext uri="{FF2B5EF4-FFF2-40B4-BE49-F238E27FC236}">
                  <a16:creationId xmlns:a16="http://schemas.microsoft.com/office/drawing/2014/main" id="{02D9290F-1837-8D58-A678-08240B5BD642}"/>
                </a:ext>
              </a:extLst>
            </p:cNvPr>
            <p:cNvSpPr/>
            <p:nvPr/>
          </p:nvSpPr>
          <p:spPr>
            <a:xfrm>
              <a:off x="7695894" y="4985217"/>
              <a:ext cx="33940" cy="3394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4" name="Oval 223">
              <a:extLst>
                <a:ext uri="{FF2B5EF4-FFF2-40B4-BE49-F238E27FC236}">
                  <a16:creationId xmlns:a16="http://schemas.microsoft.com/office/drawing/2014/main" id="{24E2D055-36DC-6952-2A2E-4E536BAAC0C4}"/>
                </a:ext>
              </a:extLst>
            </p:cNvPr>
            <p:cNvSpPr/>
            <p:nvPr/>
          </p:nvSpPr>
          <p:spPr>
            <a:xfrm>
              <a:off x="8001291" y="5316716"/>
              <a:ext cx="33940" cy="3394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5" name="Oval 224">
              <a:extLst>
                <a:ext uri="{FF2B5EF4-FFF2-40B4-BE49-F238E27FC236}">
                  <a16:creationId xmlns:a16="http://schemas.microsoft.com/office/drawing/2014/main" id="{8E9A6C34-33B6-578B-BB6E-E9B59664B366}"/>
                </a:ext>
              </a:extLst>
            </p:cNvPr>
            <p:cNvSpPr/>
            <p:nvPr/>
          </p:nvSpPr>
          <p:spPr>
            <a:xfrm>
              <a:off x="7864199" y="5486428"/>
              <a:ext cx="33940" cy="3394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6" name="Oval 225">
              <a:extLst>
                <a:ext uri="{FF2B5EF4-FFF2-40B4-BE49-F238E27FC236}">
                  <a16:creationId xmlns:a16="http://schemas.microsoft.com/office/drawing/2014/main" id="{00BA3113-E490-9D23-546B-D41EA346616C}"/>
                </a:ext>
              </a:extLst>
            </p:cNvPr>
            <p:cNvSpPr/>
            <p:nvPr/>
          </p:nvSpPr>
          <p:spPr>
            <a:xfrm>
              <a:off x="8022504" y="5398033"/>
              <a:ext cx="33940" cy="3394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7" name="Oval 226">
              <a:extLst>
                <a:ext uri="{FF2B5EF4-FFF2-40B4-BE49-F238E27FC236}">
                  <a16:creationId xmlns:a16="http://schemas.microsoft.com/office/drawing/2014/main" id="{24D6799B-CB52-EC2E-FF8C-5AF18C589801}"/>
                </a:ext>
              </a:extLst>
            </p:cNvPr>
            <p:cNvSpPr/>
            <p:nvPr/>
          </p:nvSpPr>
          <p:spPr>
            <a:xfrm>
              <a:off x="7564610" y="5316445"/>
              <a:ext cx="21016" cy="21016"/>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8" name="Oval 227">
              <a:extLst>
                <a:ext uri="{FF2B5EF4-FFF2-40B4-BE49-F238E27FC236}">
                  <a16:creationId xmlns:a16="http://schemas.microsoft.com/office/drawing/2014/main" id="{0BD16663-8C9A-4BB9-9A49-27F064DC3D65}"/>
                </a:ext>
              </a:extLst>
            </p:cNvPr>
            <p:cNvSpPr/>
            <p:nvPr/>
          </p:nvSpPr>
          <p:spPr>
            <a:xfrm>
              <a:off x="7544979" y="5460642"/>
              <a:ext cx="33940" cy="3394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9" name="Oval 228">
              <a:extLst>
                <a:ext uri="{FF2B5EF4-FFF2-40B4-BE49-F238E27FC236}">
                  <a16:creationId xmlns:a16="http://schemas.microsoft.com/office/drawing/2014/main" id="{4A96E105-28A2-B871-5A3A-7C23C82CD886}"/>
                </a:ext>
              </a:extLst>
            </p:cNvPr>
            <p:cNvSpPr/>
            <p:nvPr/>
          </p:nvSpPr>
          <p:spPr>
            <a:xfrm>
              <a:off x="7791943" y="4935639"/>
              <a:ext cx="33940" cy="3394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0" name="Oval 229">
              <a:extLst>
                <a:ext uri="{FF2B5EF4-FFF2-40B4-BE49-F238E27FC236}">
                  <a16:creationId xmlns:a16="http://schemas.microsoft.com/office/drawing/2014/main" id="{1729D451-F436-0262-9D96-B091AEA5FEDB}"/>
                </a:ext>
              </a:extLst>
            </p:cNvPr>
            <p:cNvSpPr/>
            <p:nvPr/>
          </p:nvSpPr>
          <p:spPr>
            <a:xfrm>
              <a:off x="7824822" y="5058327"/>
              <a:ext cx="33940" cy="3394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1" name="Oval 230">
              <a:extLst>
                <a:ext uri="{FF2B5EF4-FFF2-40B4-BE49-F238E27FC236}">
                  <a16:creationId xmlns:a16="http://schemas.microsoft.com/office/drawing/2014/main" id="{17B01C31-56B0-1B4A-60F3-A3916A8B28BB}"/>
                </a:ext>
              </a:extLst>
            </p:cNvPr>
            <p:cNvSpPr/>
            <p:nvPr/>
          </p:nvSpPr>
          <p:spPr>
            <a:xfrm>
              <a:off x="7737976" y="5532334"/>
              <a:ext cx="21016" cy="21016"/>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2" name="Oval 231">
              <a:extLst>
                <a:ext uri="{FF2B5EF4-FFF2-40B4-BE49-F238E27FC236}">
                  <a16:creationId xmlns:a16="http://schemas.microsoft.com/office/drawing/2014/main" id="{2EC8133B-9F2F-592E-C3B0-BA8D0DE29EFB}"/>
                </a:ext>
              </a:extLst>
            </p:cNvPr>
            <p:cNvSpPr/>
            <p:nvPr/>
          </p:nvSpPr>
          <p:spPr>
            <a:xfrm>
              <a:off x="7811521" y="5564857"/>
              <a:ext cx="33940" cy="3394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3" name="Oval 232">
              <a:extLst>
                <a:ext uri="{FF2B5EF4-FFF2-40B4-BE49-F238E27FC236}">
                  <a16:creationId xmlns:a16="http://schemas.microsoft.com/office/drawing/2014/main" id="{8D129FED-221F-D7E0-507E-F6D609560F5E}"/>
                </a:ext>
              </a:extLst>
            </p:cNvPr>
            <p:cNvSpPr/>
            <p:nvPr/>
          </p:nvSpPr>
          <p:spPr>
            <a:xfrm>
              <a:off x="7975128" y="5471820"/>
              <a:ext cx="21016" cy="21016"/>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4" name="Oval 233">
              <a:extLst>
                <a:ext uri="{FF2B5EF4-FFF2-40B4-BE49-F238E27FC236}">
                  <a16:creationId xmlns:a16="http://schemas.microsoft.com/office/drawing/2014/main" id="{04FDCB8C-6E74-E96B-2513-38AC75A5565E}"/>
                </a:ext>
              </a:extLst>
            </p:cNvPr>
            <p:cNvSpPr/>
            <p:nvPr/>
          </p:nvSpPr>
          <p:spPr>
            <a:xfrm>
              <a:off x="7968586" y="5264108"/>
              <a:ext cx="21016" cy="21016"/>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5" name="Oval 234">
              <a:extLst>
                <a:ext uri="{FF2B5EF4-FFF2-40B4-BE49-F238E27FC236}">
                  <a16:creationId xmlns:a16="http://schemas.microsoft.com/office/drawing/2014/main" id="{951599FC-7649-6913-9F63-D88F045FC1D9}"/>
                </a:ext>
              </a:extLst>
            </p:cNvPr>
            <p:cNvSpPr/>
            <p:nvPr/>
          </p:nvSpPr>
          <p:spPr>
            <a:xfrm>
              <a:off x="8086343" y="5309903"/>
              <a:ext cx="21016" cy="21016"/>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36" name="Group 235">
              <a:extLst>
                <a:ext uri="{FF2B5EF4-FFF2-40B4-BE49-F238E27FC236}">
                  <a16:creationId xmlns:a16="http://schemas.microsoft.com/office/drawing/2014/main" id="{3A197B14-4CFB-91F4-9295-B8A9AF04CB17}"/>
                </a:ext>
              </a:extLst>
            </p:cNvPr>
            <p:cNvGrpSpPr/>
            <p:nvPr/>
          </p:nvGrpSpPr>
          <p:grpSpPr>
            <a:xfrm>
              <a:off x="7993998" y="5462086"/>
              <a:ext cx="68084" cy="71368"/>
              <a:chOff x="8742257" y="4336360"/>
              <a:chExt cx="148113" cy="155257"/>
            </a:xfrm>
          </p:grpSpPr>
          <p:sp>
            <p:nvSpPr>
              <p:cNvPr id="237" name="Oval 236">
                <a:extLst>
                  <a:ext uri="{FF2B5EF4-FFF2-40B4-BE49-F238E27FC236}">
                    <a16:creationId xmlns:a16="http://schemas.microsoft.com/office/drawing/2014/main" id="{A2FD49FE-5C81-2782-54A1-3217AAB477D3}"/>
                  </a:ext>
                </a:extLst>
              </p:cNvPr>
              <p:cNvSpPr/>
              <p:nvPr/>
            </p:nvSpPr>
            <p:spPr>
              <a:xfrm>
                <a:off x="8742257" y="4410179"/>
                <a:ext cx="45719" cy="4571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8" name="Oval 237">
                <a:extLst>
                  <a:ext uri="{FF2B5EF4-FFF2-40B4-BE49-F238E27FC236}">
                    <a16:creationId xmlns:a16="http://schemas.microsoft.com/office/drawing/2014/main" id="{EA1D2B76-0F5B-1DE3-D808-BEBA6F31291B}"/>
                  </a:ext>
                </a:extLst>
              </p:cNvPr>
              <p:cNvSpPr/>
              <p:nvPr/>
            </p:nvSpPr>
            <p:spPr>
              <a:xfrm>
                <a:off x="8782738" y="4336360"/>
                <a:ext cx="45719" cy="4571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9" name="Oval 238">
                <a:extLst>
                  <a:ext uri="{FF2B5EF4-FFF2-40B4-BE49-F238E27FC236}">
                    <a16:creationId xmlns:a16="http://schemas.microsoft.com/office/drawing/2014/main" id="{8C9D90B2-6420-C458-83E0-068AB66BAC34}"/>
                  </a:ext>
                </a:extLst>
              </p:cNvPr>
              <p:cNvSpPr/>
              <p:nvPr/>
            </p:nvSpPr>
            <p:spPr>
              <a:xfrm>
                <a:off x="8844651" y="4372079"/>
                <a:ext cx="45719" cy="4571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0" name="Oval 239">
                <a:extLst>
                  <a:ext uri="{FF2B5EF4-FFF2-40B4-BE49-F238E27FC236}">
                    <a16:creationId xmlns:a16="http://schemas.microsoft.com/office/drawing/2014/main" id="{156DB128-1608-9332-195D-403A2A338BD3}"/>
                  </a:ext>
                </a:extLst>
              </p:cNvPr>
              <p:cNvSpPr/>
              <p:nvPr/>
            </p:nvSpPr>
            <p:spPr>
              <a:xfrm>
                <a:off x="8811313" y="4445898"/>
                <a:ext cx="45719" cy="4571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grpSp>
        <p:nvGrpSpPr>
          <p:cNvPr id="264" name="Group 263">
            <a:extLst>
              <a:ext uri="{FF2B5EF4-FFF2-40B4-BE49-F238E27FC236}">
                <a16:creationId xmlns:a16="http://schemas.microsoft.com/office/drawing/2014/main" id="{3CD32FC2-D99D-5DFB-E04F-E994194325A7}"/>
              </a:ext>
            </a:extLst>
          </p:cNvPr>
          <p:cNvGrpSpPr/>
          <p:nvPr/>
        </p:nvGrpSpPr>
        <p:grpSpPr>
          <a:xfrm rot="2521799">
            <a:off x="7276784" y="4405399"/>
            <a:ext cx="610912" cy="824716"/>
            <a:chOff x="5891078" y="4281549"/>
            <a:chExt cx="597164" cy="806157"/>
          </a:xfrm>
        </p:grpSpPr>
        <p:sp>
          <p:nvSpPr>
            <p:cNvPr id="251" name="Freeform: Shape 250">
              <a:extLst>
                <a:ext uri="{FF2B5EF4-FFF2-40B4-BE49-F238E27FC236}">
                  <a16:creationId xmlns:a16="http://schemas.microsoft.com/office/drawing/2014/main" id="{91E3571B-6429-F8C1-4C36-F387F9450FE4}"/>
                </a:ext>
              </a:extLst>
            </p:cNvPr>
            <p:cNvSpPr/>
            <p:nvPr/>
          </p:nvSpPr>
          <p:spPr>
            <a:xfrm>
              <a:off x="6050832" y="4753841"/>
              <a:ext cx="89152" cy="45719"/>
            </a:xfrm>
            <a:custGeom>
              <a:avLst/>
              <a:gdLst>
                <a:gd name="connsiteX0" fmla="*/ 0 w 99060"/>
                <a:gd name="connsiteY0" fmla="*/ 50800 h 50800"/>
                <a:gd name="connsiteX1" fmla="*/ 2540 w 99060"/>
                <a:gd name="connsiteY1" fmla="*/ 22860 h 50800"/>
                <a:gd name="connsiteX2" fmla="*/ 20320 w 99060"/>
                <a:gd name="connsiteY2" fmla="*/ 7620 h 50800"/>
                <a:gd name="connsiteX3" fmla="*/ 43180 w 99060"/>
                <a:gd name="connsiteY3" fmla="*/ 0 h 50800"/>
                <a:gd name="connsiteX4" fmla="*/ 60960 w 99060"/>
                <a:gd name="connsiteY4" fmla="*/ 2540 h 50800"/>
                <a:gd name="connsiteX5" fmla="*/ 73660 w 99060"/>
                <a:gd name="connsiteY5" fmla="*/ 7620 h 50800"/>
                <a:gd name="connsiteX6" fmla="*/ 86360 w 99060"/>
                <a:gd name="connsiteY6" fmla="*/ 22860 h 50800"/>
                <a:gd name="connsiteX7" fmla="*/ 88900 w 99060"/>
                <a:gd name="connsiteY7" fmla="*/ 30480 h 50800"/>
                <a:gd name="connsiteX8" fmla="*/ 99060 w 99060"/>
                <a:gd name="connsiteY8" fmla="*/ 45720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60" h="50800">
                  <a:moveTo>
                    <a:pt x="0" y="50800"/>
                  </a:moveTo>
                  <a:cubicBezTo>
                    <a:pt x="847" y="41487"/>
                    <a:pt x="-249" y="31786"/>
                    <a:pt x="2540" y="22860"/>
                  </a:cubicBezTo>
                  <a:cubicBezTo>
                    <a:pt x="6586" y="9912"/>
                    <a:pt x="11402" y="10964"/>
                    <a:pt x="20320" y="7620"/>
                  </a:cubicBezTo>
                  <a:cubicBezTo>
                    <a:pt x="39449" y="446"/>
                    <a:pt x="26156" y="4256"/>
                    <a:pt x="43180" y="0"/>
                  </a:cubicBezTo>
                  <a:cubicBezTo>
                    <a:pt x="49107" y="847"/>
                    <a:pt x="55152" y="1088"/>
                    <a:pt x="60960" y="2540"/>
                  </a:cubicBezTo>
                  <a:cubicBezTo>
                    <a:pt x="65383" y="3646"/>
                    <a:pt x="69794" y="5204"/>
                    <a:pt x="73660" y="7620"/>
                  </a:cubicBezTo>
                  <a:cubicBezTo>
                    <a:pt x="77745" y="10173"/>
                    <a:pt x="84126" y="18391"/>
                    <a:pt x="86360" y="22860"/>
                  </a:cubicBezTo>
                  <a:cubicBezTo>
                    <a:pt x="87557" y="25255"/>
                    <a:pt x="87703" y="28085"/>
                    <a:pt x="88900" y="30480"/>
                  </a:cubicBezTo>
                  <a:cubicBezTo>
                    <a:pt x="94391" y="41461"/>
                    <a:pt x="93695" y="40355"/>
                    <a:pt x="99060" y="45720"/>
                  </a:cubicBezTo>
                </a:path>
              </a:pathLst>
            </a:cu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64" name="Group 163">
              <a:extLst>
                <a:ext uri="{FF2B5EF4-FFF2-40B4-BE49-F238E27FC236}">
                  <a16:creationId xmlns:a16="http://schemas.microsoft.com/office/drawing/2014/main" id="{62F3344B-5D3D-89E0-69CC-376ABAA46930}"/>
                </a:ext>
              </a:extLst>
            </p:cNvPr>
            <p:cNvGrpSpPr/>
            <p:nvPr/>
          </p:nvGrpSpPr>
          <p:grpSpPr>
            <a:xfrm rot="13550420">
              <a:off x="5986440" y="4186187"/>
              <a:ext cx="406439" cy="597164"/>
              <a:chOff x="7562571" y="3409403"/>
              <a:chExt cx="379620" cy="557760"/>
            </a:xfrm>
          </p:grpSpPr>
          <p:grpSp>
            <p:nvGrpSpPr>
              <p:cNvPr id="165" name="Group 164">
                <a:extLst>
                  <a:ext uri="{FF2B5EF4-FFF2-40B4-BE49-F238E27FC236}">
                    <a16:creationId xmlns:a16="http://schemas.microsoft.com/office/drawing/2014/main" id="{4C22B101-67BA-0645-1329-7F29B591F902}"/>
                  </a:ext>
                </a:extLst>
              </p:cNvPr>
              <p:cNvGrpSpPr/>
              <p:nvPr/>
            </p:nvGrpSpPr>
            <p:grpSpPr>
              <a:xfrm rot="8046587">
                <a:off x="7585340" y="3386634"/>
                <a:ext cx="334081" cy="379620"/>
                <a:chOff x="1211263" y="1985963"/>
                <a:chExt cx="1047750" cy="1190568"/>
              </a:xfrm>
            </p:grpSpPr>
            <p:grpSp>
              <p:nvGrpSpPr>
                <p:cNvPr id="168" name="Group 167">
                  <a:extLst>
                    <a:ext uri="{FF2B5EF4-FFF2-40B4-BE49-F238E27FC236}">
                      <a16:creationId xmlns:a16="http://schemas.microsoft.com/office/drawing/2014/main" id="{AC213C10-EE51-5C6C-21BD-1659324A0897}"/>
                    </a:ext>
                  </a:extLst>
                </p:cNvPr>
                <p:cNvGrpSpPr/>
                <p:nvPr/>
              </p:nvGrpSpPr>
              <p:grpSpPr>
                <a:xfrm>
                  <a:off x="1211263" y="1985963"/>
                  <a:ext cx="1047750" cy="1163637"/>
                  <a:chOff x="1211263" y="1985963"/>
                  <a:chExt cx="1047750" cy="1163637"/>
                </a:xfrm>
              </p:grpSpPr>
              <p:sp>
                <p:nvSpPr>
                  <p:cNvPr id="177" name="AutoShape 3">
                    <a:extLst>
                      <a:ext uri="{FF2B5EF4-FFF2-40B4-BE49-F238E27FC236}">
                        <a16:creationId xmlns:a16="http://schemas.microsoft.com/office/drawing/2014/main" id="{30B1A9E6-C6BF-F441-A721-3D86A6E513EC}"/>
                      </a:ext>
                    </a:extLst>
                  </p:cNvPr>
                  <p:cNvSpPr>
                    <a:spLocks noChangeAspect="1" noChangeArrowheads="1" noTextEdit="1"/>
                  </p:cNvSpPr>
                  <p:nvPr/>
                </p:nvSpPr>
                <p:spPr bwMode="auto">
                  <a:xfrm>
                    <a:off x="1211263" y="1985963"/>
                    <a:ext cx="1047750"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8" name="Freeform 5">
                    <a:extLst>
                      <a:ext uri="{FF2B5EF4-FFF2-40B4-BE49-F238E27FC236}">
                        <a16:creationId xmlns:a16="http://schemas.microsoft.com/office/drawing/2014/main" id="{FE3B153E-738F-6807-03BA-4D2AE1EB159E}"/>
                      </a:ext>
                    </a:extLst>
                  </p:cNvPr>
                  <p:cNvSpPr>
                    <a:spLocks/>
                  </p:cNvSpPr>
                  <p:nvPr/>
                </p:nvSpPr>
                <p:spPr bwMode="auto">
                  <a:xfrm>
                    <a:off x="1624013" y="2605088"/>
                    <a:ext cx="93663" cy="265112"/>
                  </a:xfrm>
                  <a:custGeom>
                    <a:avLst/>
                    <a:gdLst>
                      <a:gd name="T0" fmla="*/ 15 w 19"/>
                      <a:gd name="T1" fmla="*/ 54 h 54"/>
                      <a:gd name="T2" fmla="*/ 4 w 19"/>
                      <a:gd name="T3" fmla="*/ 54 h 54"/>
                      <a:gd name="T4" fmla="*/ 0 w 19"/>
                      <a:gd name="T5" fmla="*/ 50 h 54"/>
                      <a:gd name="T6" fmla="*/ 0 w 19"/>
                      <a:gd name="T7" fmla="*/ 4 h 54"/>
                      <a:gd name="T8" fmla="*/ 4 w 19"/>
                      <a:gd name="T9" fmla="*/ 0 h 54"/>
                      <a:gd name="T10" fmla="*/ 15 w 19"/>
                      <a:gd name="T11" fmla="*/ 0 h 54"/>
                      <a:gd name="T12" fmla="*/ 19 w 19"/>
                      <a:gd name="T13" fmla="*/ 4 h 54"/>
                      <a:gd name="T14" fmla="*/ 19 w 19"/>
                      <a:gd name="T15" fmla="*/ 50 h 54"/>
                      <a:gd name="T16" fmla="*/ 15 w 19"/>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54">
                        <a:moveTo>
                          <a:pt x="15" y="54"/>
                        </a:moveTo>
                        <a:cubicBezTo>
                          <a:pt x="4" y="54"/>
                          <a:pt x="4" y="54"/>
                          <a:pt x="4" y="54"/>
                        </a:cubicBezTo>
                        <a:cubicBezTo>
                          <a:pt x="2" y="54"/>
                          <a:pt x="0" y="52"/>
                          <a:pt x="0" y="50"/>
                        </a:cubicBezTo>
                        <a:cubicBezTo>
                          <a:pt x="0" y="4"/>
                          <a:pt x="0" y="4"/>
                          <a:pt x="0" y="4"/>
                        </a:cubicBezTo>
                        <a:cubicBezTo>
                          <a:pt x="0" y="1"/>
                          <a:pt x="2" y="0"/>
                          <a:pt x="4" y="0"/>
                        </a:cubicBezTo>
                        <a:cubicBezTo>
                          <a:pt x="15" y="0"/>
                          <a:pt x="15" y="0"/>
                          <a:pt x="15" y="0"/>
                        </a:cubicBezTo>
                        <a:cubicBezTo>
                          <a:pt x="17" y="0"/>
                          <a:pt x="19" y="1"/>
                          <a:pt x="19" y="4"/>
                        </a:cubicBezTo>
                        <a:cubicBezTo>
                          <a:pt x="19" y="50"/>
                          <a:pt x="19" y="50"/>
                          <a:pt x="19" y="50"/>
                        </a:cubicBezTo>
                        <a:cubicBezTo>
                          <a:pt x="19" y="52"/>
                          <a:pt x="17" y="54"/>
                          <a:pt x="15" y="54"/>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9" name="Freeform 6">
                    <a:extLst>
                      <a:ext uri="{FF2B5EF4-FFF2-40B4-BE49-F238E27FC236}">
                        <a16:creationId xmlns:a16="http://schemas.microsoft.com/office/drawing/2014/main" id="{79BDFCE5-1D2D-3F2E-74B4-D3D65D7B8D0F}"/>
                      </a:ext>
                    </a:extLst>
                  </p:cNvPr>
                  <p:cNvSpPr>
                    <a:spLocks/>
                  </p:cNvSpPr>
                  <p:nvPr/>
                </p:nvSpPr>
                <p:spPr bwMode="auto">
                  <a:xfrm>
                    <a:off x="1757363" y="2605088"/>
                    <a:ext cx="88900" cy="265112"/>
                  </a:xfrm>
                  <a:custGeom>
                    <a:avLst/>
                    <a:gdLst>
                      <a:gd name="T0" fmla="*/ 14 w 18"/>
                      <a:gd name="T1" fmla="*/ 54 h 54"/>
                      <a:gd name="T2" fmla="*/ 4 w 18"/>
                      <a:gd name="T3" fmla="*/ 54 h 54"/>
                      <a:gd name="T4" fmla="*/ 0 w 18"/>
                      <a:gd name="T5" fmla="*/ 50 h 54"/>
                      <a:gd name="T6" fmla="*/ 0 w 18"/>
                      <a:gd name="T7" fmla="*/ 4 h 54"/>
                      <a:gd name="T8" fmla="*/ 4 w 18"/>
                      <a:gd name="T9" fmla="*/ 0 h 54"/>
                      <a:gd name="T10" fmla="*/ 14 w 18"/>
                      <a:gd name="T11" fmla="*/ 0 h 54"/>
                      <a:gd name="T12" fmla="*/ 18 w 18"/>
                      <a:gd name="T13" fmla="*/ 4 h 54"/>
                      <a:gd name="T14" fmla="*/ 18 w 18"/>
                      <a:gd name="T15" fmla="*/ 50 h 54"/>
                      <a:gd name="T16" fmla="*/ 14 w 18"/>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4">
                        <a:moveTo>
                          <a:pt x="14" y="54"/>
                        </a:moveTo>
                        <a:cubicBezTo>
                          <a:pt x="4" y="54"/>
                          <a:pt x="4" y="54"/>
                          <a:pt x="4" y="54"/>
                        </a:cubicBezTo>
                        <a:cubicBezTo>
                          <a:pt x="2" y="54"/>
                          <a:pt x="0" y="52"/>
                          <a:pt x="0" y="50"/>
                        </a:cubicBezTo>
                        <a:cubicBezTo>
                          <a:pt x="0" y="4"/>
                          <a:pt x="0" y="4"/>
                          <a:pt x="0" y="4"/>
                        </a:cubicBezTo>
                        <a:cubicBezTo>
                          <a:pt x="0" y="1"/>
                          <a:pt x="2" y="0"/>
                          <a:pt x="4" y="0"/>
                        </a:cubicBezTo>
                        <a:cubicBezTo>
                          <a:pt x="14" y="0"/>
                          <a:pt x="14" y="0"/>
                          <a:pt x="14" y="0"/>
                        </a:cubicBezTo>
                        <a:cubicBezTo>
                          <a:pt x="17" y="0"/>
                          <a:pt x="18" y="1"/>
                          <a:pt x="18" y="4"/>
                        </a:cubicBezTo>
                        <a:cubicBezTo>
                          <a:pt x="18" y="50"/>
                          <a:pt x="18" y="50"/>
                          <a:pt x="18" y="50"/>
                        </a:cubicBezTo>
                        <a:cubicBezTo>
                          <a:pt x="18" y="52"/>
                          <a:pt x="17" y="54"/>
                          <a:pt x="14" y="54"/>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0" name="Freeform 7">
                    <a:extLst>
                      <a:ext uri="{FF2B5EF4-FFF2-40B4-BE49-F238E27FC236}">
                        <a16:creationId xmlns:a16="http://schemas.microsoft.com/office/drawing/2014/main" id="{63941068-3130-FB6D-01FF-D85B5E376EE5}"/>
                      </a:ext>
                    </a:extLst>
                  </p:cNvPr>
                  <p:cNvSpPr>
                    <a:spLocks/>
                  </p:cNvSpPr>
                  <p:nvPr/>
                </p:nvSpPr>
                <p:spPr bwMode="auto">
                  <a:xfrm>
                    <a:off x="1624013" y="2879725"/>
                    <a:ext cx="93663" cy="265112"/>
                  </a:xfrm>
                  <a:custGeom>
                    <a:avLst/>
                    <a:gdLst>
                      <a:gd name="T0" fmla="*/ 15 w 19"/>
                      <a:gd name="T1" fmla="*/ 54 h 54"/>
                      <a:gd name="T2" fmla="*/ 4 w 19"/>
                      <a:gd name="T3" fmla="*/ 54 h 54"/>
                      <a:gd name="T4" fmla="*/ 0 w 19"/>
                      <a:gd name="T5" fmla="*/ 50 h 54"/>
                      <a:gd name="T6" fmla="*/ 0 w 19"/>
                      <a:gd name="T7" fmla="*/ 4 h 54"/>
                      <a:gd name="T8" fmla="*/ 4 w 19"/>
                      <a:gd name="T9" fmla="*/ 0 h 54"/>
                      <a:gd name="T10" fmla="*/ 15 w 19"/>
                      <a:gd name="T11" fmla="*/ 0 h 54"/>
                      <a:gd name="T12" fmla="*/ 19 w 19"/>
                      <a:gd name="T13" fmla="*/ 4 h 54"/>
                      <a:gd name="T14" fmla="*/ 19 w 19"/>
                      <a:gd name="T15" fmla="*/ 50 h 54"/>
                      <a:gd name="T16" fmla="*/ 15 w 19"/>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54">
                        <a:moveTo>
                          <a:pt x="15" y="54"/>
                        </a:moveTo>
                        <a:cubicBezTo>
                          <a:pt x="4" y="54"/>
                          <a:pt x="4" y="54"/>
                          <a:pt x="4" y="54"/>
                        </a:cubicBezTo>
                        <a:cubicBezTo>
                          <a:pt x="2" y="54"/>
                          <a:pt x="0" y="52"/>
                          <a:pt x="0" y="50"/>
                        </a:cubicBezTo>
                        <a:cubicBezTo>
                          <a:pt x="0" y="4"/>
                          <a:pt x="0" y="4"/>
                          <a:pt x="0" y="4"/>
                        </a:cubicBezTo>
                        <a:cubicBezTo>
                          <a:pt x="0" y="2"/>
                          <a:pt x="2" y="0"/>
                          <a:pt x="4" y="0"/>
                        </a:cubicBezTo>
                        <a:cubicBezTo>
                          <a:pt x="15" y="0"/>
                          <a:pt x="15" y="0"/>
                          <a:pt x="15" y="0"/>
                        </a:cubicBezTo>
                        <a:cubicBezTo>
                          <a:pt x="17" y="0"/>
                          <a:pt x="19" y="2"/>
                          <a:pt x="19" y="4"/>
                        </a:cubicBezTo>
                        <a:cubicBezTo>
                          <a:pt x="19" y="50"/>
                          <a:pt x="19" y="50"/>
                          <a:pt x="19" y="50"/>
                        </a:cubicBezTo>
                        <a:cubicBezTo>
                          <a:pt x="19" y="52"/>
                          <a:pt x="17" y="54"/>
                          <a:pt x="15" y="54"/>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1" name="Freeform 8">
                    <a:extLst>
                      <a:ext uri="{FF2B5EF4-FFF2-40B4-BE49-F238E27FC236}">
                        <a16:creationId xmlns:a16="http://schemas.microsoft.com/office/drawing/2014/main" id="{64A84BF0-BC18-25F7-1966-B0799B3C999D}"/>
                      </a:ext>
                    </a:extLst>
                  </p:cNvPr>
                  <p:cNvSpPr>
                    <a:spLocks/>
                  </p:cNvSpPr>
                  <p:nvPr/>
                </p:nvSpPr>
                <p:spPr bwMode="auto">
                  <a:xfrm>
                    <a:off x="1757363" y="2879725"/>
                    <a:ext cx="88900" cy="265112"/>
                  </a:xfrm>
                  <a:custGeom>
                    <a:avLst/>
                    <a:gdLst>
                      <a:gd name="T0" fmla="*/ 14 w 18"/>
                      <a:gd name="T1" fmla="*/ 54 h 54"/>
                      <a:gd name="T2" fmla="*/ 4 w 18"/>
                      <a:gd name="T3" fmla="*/ 54 h 54"/>
                      <a:gd name="T4" fmla="*/ 0 w 18"/>
                      <a:gd name="T5" fmla="*/ 50 h 54"/>
                      <a:gd name="T6" fmla="*/ 0 w 18"/>
                      <a:gd name="T7" fmla="*/ 4 h 54"/>
                      <a:gd name="T8" fmla="*/ 4 w 18"/>
                      <a:gd name="T9" fmla="*/ 0 h 54"/>
                      <a:gd name="T10" fmla="*/ 14 w 18"/>
                      <a:gd name="T11" fmla="*/ 0 h 54"/>
                      <a:gd name="T12" fmla="*/ 18 w 18"/>
                      <a:gd name="T13" fmla="*/ 4 h 54"/>
                      <a:gd name="T14" fmla="*/ 18 w 18"/>
                      <a:gd name="T15" fmla="*/ 50 h 54"/>
                      <a:gd name="T16" fmla="*/ 14 w 18"/>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4">
                        <a:moveTo>
                          <a:pt x="14" y="54"/>
                        </a:moveTo>
                        <a:cubicBezTo>
                          <a:pt x="4" y="54"/>
                          <a:pt x="4" y="54"/>
                          <a:pt x="4" y="54"/>
                        </a:cubicBezTo>
                        <a:cubicBezTo>
                          <a:pt x="2" y="54"/>
                          <a:pt x="0" y="52"/>
                          <a:pt x="0" y="50"/>
                        </a:cubicBezTo>
                        <a:cubicBezTo>
                          <a:pt x="0" y="4"/>
                          <a:pt x="0" y="4"/>
                          <a:pt x="0" y="4"/>
                        </a:cubicBezTo>
                        <a:cubicBezTo>
                          <a:pt x="0" y="2"/>
                          <a:pt x="2" y="0"/>
                          <a:pt x="4" y="0"/>
                        </a:cubicBezTo>
                        <a:cubicBezTo>
                          <a:pt x="14" y="0"/>
                          <a:pt x="14" y="0"/>
                          <a:pt x="14" y="0"/>
                        </a:cubicBezTo>
                        <a:cubicBezTo>
                          <a:pt x="17" y="0"/>
                          <a:pt x="18" y="2"/>
                          <a:pt x="18" y="4"/>
                        </a:cubicBezTo>
                        <a:cubicBezTo>
                          <a:pt x="18" y="50"/>
                          <a:pt x="18" y="50"/>
                          <a:pt x="18" y="50"/>
                        </a:cubicBezTo>
                        <a:cubicBezTo>
                          <a:pt x="18" y="52"/>
                          <a:pt x="17" y="54"/>
                          <a:pt x="14" y="54"/>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2" name="Freeform 9">
                    <a:extLst>
                      <a:ext uri="{FF2B5EF4-FFF2-40B4-BE49-F238E27FC236}">
                        <a16:creationId xmlns:a16="http://schemas.microsoft.com/office/drawing/2014/main" id="{F6B026D8-C386-4ECB-4C3D-9A5559066BDD}"/>
                      </a:ext>
                    </a:extLst>
                  </p:cNvPr>
                  <p:cNvSpPr>
                    <a:spLocks/>
                  </p:cNvSpPr>
                  <p:nvPr/>
                </p:nvSpPr>
                <p:spPr bwMode="auto">
                  <a:xfrm>
                    <a:off x="1771651" y="2378075"/>
                    <a:ext cx="112713" cy="227012"/>
                  </a:xfrm>
                  <a:custGeom>
                    <a:avLst/>
                    <a:gdLst>
                      <a:gd name="T0" fmla="*/ 6 w 23"/>
                      <a:gd name="T1" fmla="*/ 46 h 46"/>
                      <a:gd name="T2" fmla="*/ 23 w 23"/>
                      <a:gd name="T3" fmla="*/ 23 h 46"/>
                    </a:gdLst>
                    <a:ahLst/>
                    <a:cxnLst>
                      <a:cxn ang="0">
                        <a:pos x="T0" y="T1"/>
                      </a:cxn>
                      <a:cxn ang="0">
                        <a:pos x="T2" y="T3"/>
                      </a:cxn>
                    </a:cxnLst>
                    <a:rect l="0" t="0" r="r" b="b"/>
                    <a:pathLst>
                      <a:path w="23" h="46">
                        <a:moveTo>
                          <a:pt x="6" y="46"/>
                        </a:moveTo>
                        <a:cubicBezTo>
                          <a:pt x="6" y="46"/>
                          <a:pt x="0" y="0"/>
                          <a:pt x="23" y="23"/>
                        </a:cubicBez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3" name="Freeform 10">
                    <a:extLst>
                      <a:ext uri="{FF2B5EF4-FFF2-40B4-BE49-F238E27FC236}">
                        <a16:creationId xmlns:a16="http://schemas.microsoft.com/office/drawing/2014/main" id="{5BBF50C0-1FD6-3C97-596F-209AF9210249}"/>
                      </a:ext>
                    </a:extLst>
                  </p:cNvPr>
                  <p:cNvSpPr>
                    <a:spLocks/>
                  </p:cNvSpPr>
                  <p:nvPr/>
                </p:nvSpPr>
                <p:spPr bwMode="auto">
                  <a:xfrm>
                    <a:off x="1924051" y="1995488"/>
                    <a:ext cx="222250" cy="260350"/>
                  </a:xfrm>
                  <a:custGeom>
                    <a:avLst/>
                    <a:gdLst>
                      <a:gd name="T0" fmla="*/ 11 w 45"/>
                      <a:gd name="T1" fmla="*/ 52 h 53"/>
                      <a:gd name="T2" fmla="*/ 3 w 45"/>
                      <a:gd name="T3" fmla="*/ 46 h 53"/>
                      <a:gd name="T4" fmla="*/ 2 w 45"/>
                      <a:gd name="T5" fmla="*/ 40 h 53"/>
                      <a:gd name="T6" fmla="*/ 28 w 45"/>
                      <a:gd name="T7" fmla="*/ 3 h 53"/>
                      <a:gd name="T8" fmla="*/ 34 w 45"/>
                      <a:gd name="T9" fmla="*/ 2 h 53"/>
                      <a:gd name="T10" fmla="*/ 42 w 45"/>
                      <a:gd name="T11" fmla="*/ 8 h 53"/>
                      <a:gd name="T12" fmla="*/ 43 w 45"/>
                      <a:gd name="T13" fmla="*/ 13 h 53"/>
                      <a:gd name="T14" fmla="*/ 17 w 45"/>
                      <a:gd name="T15" fmla="*/ 51 h 53"/>
                      <a:gd name="T16" fmla="*/ 11 w 45"/>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
                        <a:moveTo>
                          <a:pt x="11" y="52"/>
                        </a:moveTo>
                        <a:cubicBezTo>
                          <a:pt x="3" y="46"/>
                          <a:pt x="3" y="46"/>
                          <a:pt x="3" y="46"/>
                        </a:cubicBezTo>
                        <a:cubicBezTo>
                          <a:pt x="1" y="45"/>
                          <a:pt x="0" y="42"/>
                          <a:pt x="2" y="40"/>
                        </a:cubicBezTo>
                        <a:cubicBezTo>
                          <a:pt x="28" y="3"/>
                          <a:pt x="28" y="3"/>
                          <a:pt x="28" y="3"/>
                        </a:cubicBezTo>
                        <a:cubicBezTo>
                          <a:pt x="29" y="1"/>
                          <a:pt x="32" y="0"/>
                          <a:pt x="34" y="2"/>
                        </a:cubicBezTo>
                        <a:cubicBezTo>
                          <a:pt x="42" y="8"/>
                          <a:pt x="42" y="8"/>
                          <a:pt x="42" y="8"/>
                        </a:cubicBezTo>
                        <a:cubicBezTo>
                          <a:pt x="44" y="9"/>
                          <a:pt x="45" y="12"/>
                          <a:pt x="43" y="13"/>
                        </a:cubicBezTo>
                        <a:cubicBezTo>
                          <a:pt x="17" y="51"/>
                          <a:pt x="17" y="51"/>
                          <a:pt x="17" y="51"/>
                        </a:cubicBezTo>
                        <a:cubicBezTo>
                          <a:pt x="16" y="53"/>
                          <a:pt x="13" y="53"/>
                          <a:pt x="11" y="52"/>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4" name="Freeform 11">
                    <a:extLst>
                      <a:ext uri="{FF2B5EF4-FFF2-40B4-BE49-F238E27FC236}">
                        <a16:creationId xmlns:a16="http://schemas.microsoft.com/office/drawing/2014/main" id="{6CD6F39F-E501-CB4C-EBD5-EFAEC7B4230F}"/>
                      </a:ext>
                    </a:extLst>
                  </p:cNvPr>
                  <p:cNvSpPr>
                    <a:spLocks/>
                  </p:cNvSpPr>
                  <p:nvPr/>
                </p:nvSpPr>
                <p:spPr bwMode="auto">
                  <a:xfrm>
                    <a:off x="2032001" y="2074863"/>
                    <a:ext cx="222250" cy="258762"/>
                  </a:xfrm>
                  <a:custGeom>
                    <a:avLst/>
                    <a:gdLst>
                      <a:gd name="T0" fmla="*/ 11 w 45"/>
                      <a:gd name="T1" fmla="*/ 52 h 53"/>
                      <a:gd name="T2" fmla="*/ 3 w 45"/>
                      <a:gd name="T3" fmla="*/ 45 h 53"/>
                      <a:gd name="T4" fmla="*/ 2 w 45"/>
                      <a:gd name="T5" fmla="*/ 40 h 53"/>
                      <a:gd name="T6" fmla="*/ 28 w 45"/>
                      <a:gd name="T7" fmla="*/ 2 h 53"/>
                      <a:gd name="T8" fmla="*/ 34 w 45"/>
                      <a:gd name="T9" fmla="*/ 1 h 53"/>
                      <a:gd name="T10" fmla="*/ 42 w 45"/>
                      <a:gd name="T11" fmla="*/ 7 h 53"/>
                      <a:gd name="T12" fmla="*/ 43 w 45"/>
                      <a:gd name="T13" fmla="*/ 13 h 53"/>
                      <a:gd name="T14" fmla="*/ 17 w 45"/>
                      <a:gd name="T15" fmla="*/ 51 h 53"/>
                      <a:gd name="T16" fmla="*/ 11 w 45"/>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
                        <a:moveTo>
                          <a:pt x="11" y="52"/>
                        </a:moveTo>
                        <a:cubicBezTo>
                          <a:pt x="3" y="45"/>
                          <a:pt x="3" y="45"/>
                          <a:pt x="3" y="45"/>
                        </a:cubicBezTo>
                        <a:cubicBezTo>
                          <a:pt x="1" y="44"/>
                          <a:pt x="0" y="42"/>
                          <a:pt x="2" y="40"/>
                        </a:cubicBezTo>
                        <a:cubicBezTo>
                          <a:pt x="28" y="2"/>
                          <a:pt x="28" y="2"/>
                          <a:pt x="28" y="2"/>
                        </a:cubicBezTo>
                        <a:cubicBezTo>
                          <a:pt x="29" y="0"/>
                          <a:pt x="32" y="0"/>
                          <a:pt x="34" y="1"/>
                        </a:cubicBezTo>
                        <a:cubicBezTo>
                          <a:pt x="42" y="7"/>
                          <a:pt x="42" y="7"/>
                          <a:pt x="42" y="7"/>
                        </a:cubicBezTo>
                        <a:cubicBezTo>
                          <a:pt x="44" y="8"/>
                          <a:pt x="45" y="11"/>
                          <a:pt x="43" y="13"/>
                        </a:cubicBezTo>
                        <a:cubicBezTo>
                          <a:pt x="17" y="51"/>
                          <a:pt x="17" y="51"/>
                          <a:pt x="17" y="51"/>
                        </a:cubicBezTo>
                        <a:cubicBezTo>
                          <a:pt x="16" y="52"/>
                          <a:pt x="13" y="53"/>
                          <a:pt x="11" y="52"/>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5" name="Freeform 12">
                    <a:extLst>
                      <a:ext uri="{FF2B5EF4-FFF2-40B4-BE49-F238E27FC236}">
                        <a16:creationId xmlns:a16="http://schemas.microsoft.com/office/drawing/2014/main" id="{F77902AD-683B-B356-D884-1C5A87718464}"/>
                      </a:ext>
                    </a:extLst>
                  </p:cNvPr>
                  <p:cNvSpPr>
                    <a:spLocks/>
                  </p:cNvSpPr>
                  <p:nvPr/>
                </p:nvSpPr>
                <p:spPr bwMode="auto">
                  <a:xfrm>
                    <a:off x="1766888" y="2225675"/>
                    <a:ext cx="215900" cy="255587"/>
                  </a:xfrm>
                  <a:custGeom>
                    <a:avLst/>
                    <a:gdLst>
                      <a:gd name="T0" fmla="*/ 11 w 44"/>
                      <a:gd name="T1" fmla="*/ 51 h 52"/>
                      <a:gd name="T2" fmla="*/ 3 w 44"/>
                      <a:gd name="T3" fmla="*/ 45 h 52"/>
                      <a:gd name="T4" fmla="*/ 2 w 44"/>
                      <a:gd name="T5" fmla="*/ 40 h 52"/>
                      <a:gd name="T6" fmla="*/ 28 w 44"/>
                      <a:gd name="T7" fmla="*/ 2 h 52"/>
                      <a:gd name="T8" fmla="*/ 34 w 44"/>
                      <a:gd name="T9" fmla="*/ 1 h 52"/>
                      <a:gd name="T10" fmla="*/ 42 w 44"/>
                      <a:gd name="T11" fmla="*/ 7 h 52"/>
                      <a:gd name="T12" fmla="*/ 43 w 44"/>
                      <a:gd name="T13" fmla="*/ 12 h 52"/>
                      <a:gd name="T14" fmla="*/ 17 w 44"/>
                      <a:gd name="T15" fmla="*/ 50 h 52"/>
                      <a:gd name="T16" fmla="*/ 11 w 44"/>
                      <a:gd name="T17"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52">
                        <a:moveTo>
                          <a:pt x="11" y="51"/>
                        </a:moveTo>
                        <a:cubicBezTo>
                          <a:pt x="3" y="45"/>
                          <a:pt x="3" y="45"/>
                          <a:pt x="3" y="45"/>
                        </a:cubicBezTo>
                        <a:cubicBezTo>
                          <a:pt x="1" y="44"/>
                          <a:pt x="0" y="41"/>
                          <a:pt x="2" y="40"/>
                        </a:cubicBezTo>
                        <a:cubicBezTo>
                          <a:pt x="28" y="2"/>
                          <a:pt x="28" y="2"/>
                          <a:pt x="28" y="2"/>
                        </a:cubicBezTo>
                        <a:cubicBezTo>
                          <a:pt x="29" y="0"/>
                          <a:pt x="32" y="0"/>
                          <a:pt x="34" y="1"/>
                        </a:cubicBezTo>
                        <a:cubicBezTo>
                          <a:pt x="42" y="7"/>
                          <a:pt x="42" y="7"/>
                          <a:pt x="42" y="7"/>
                        </a:cubicBezTo>
                        <a:cubicBezTo>
                          <a:pt x="44" y="8"/>
                          <a:pt x="44" y="11"/>
                          <a:pt x="43" y="12"/>
                        </a:cubicBezTo>
                        <a:cubicBezTo>
                          <a:pt x="17" y="50"/>
                          <a:pt x="17" y="50"/>
                          <a:pt x="17" y="50"/>
                        </a:cubicBezTo>
                        <a:cubicBezTo>
                          <a:pt x="16" y="52"/>
                          <a:pt x="13" y="52"/>
                          <a:pt x="11" y="51"/>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6" name="Freeform 13">
                    <a:extLst>
                      <a:ext uri="{FF2B5EF4-FFF2-40B4-BE49-F238E27FC236}">
                        <a16:creationId xmlns:a16="http://schemas.microsoft.com/office/drawing/2014/main" id="{5FF998D3-C179-41B0-8F20-805C5F714F15}"/>
                      </a:ext>
                    </a:extLst>
                  </p:cNvPr>
                  <p:cNvSpPr>
                    <a:spLocks/>
                  </p:cNvSpPr>
                  <p:nvPr/>
                </p:nvSpPr>
                <p:spPr bwMode="auto">
                  <a:xfrm>
                    <a:off x="1874838" y="2300288"/>
                    <a:ext cx="217488" cy="260350"/>
                  </a:xfrm>
                  <a:custGeom>
                    <a:avLst/>
                    <a:gdLst>
                      <a:gd name="T0" fmla="*/ 11 w 44"/>
                      <a:gd name="T1" fmla="*/ 52 h 53"/>
                      <a:gd name="T2" fmla="*/ 3 w 44"/>
                      <a:gd name="T3" fmla="*/ 46 h 53"/>
                      <a:gd name="T4" fmla="*/ 2 w 44"/>
                      <a:gd name="T5" fmla="*/ 40 h 53"/>
                      <a:gd name="T6" fmla="*/ 28 w 44"/>
                      <a:gd name="T7" fmla="*/ 2 h 53"/>
                      <a:gd name="T8" fmla="*/ 34 w 44"/>
                      <a:gd name="T9" fmla="*/ 1 h 53"/>
                      <a:gd name="T10" fmla="*/ 42 w 44"/>
                      <a:gd name="T11" fmla="*/ 7 h 53"/>
                      <a:gd name="T12" fmla="*/ 43 w 44"/>
                      <a:gd name="T13" fmla="*/ 13 h 53"/>
                      <a:gd name="T14" fmla="*/ 17 w 44"/>
                      <a:gd name="T15" fmla="*/ 51 h 53"/>
                      <a:gd name="T16" fmla="*/ 11 w 44"/>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53">
                        <a:moveTo>
                          <a:pt x="11" y="52"/>
                        </a:moveTo>
                        <a:cubicBezTo>
                          <a:pt x="3" y="46"/>
                          <a:pt x="3" y="46"/>
                          <a:pt x="3" y="46"/>
                        </a:cubicBezTo>
                        <a:cubicBezTo>
                          <a:pt x="1" y="44"/>
                          <a:pt x="0" y="42"/>
                          <a:pt x="2" y="40"/>
                        </a:cubicBezTo>
                        <a:cubicBezTo>
                          <a:pt x="28" y="2"/>
                          <a:pt x="28" y="2"/>
                          <a:pt x="28" y="2"/>
                        </a:cubicBezTo>
                        <a:cubicBezTo>
                          <a:pt x="29" y="0"/>
                          <a:pt x="32" y="0"/>
                          <a:pt x="34" y="1"/>
                        </a:cubicBezTo>
                        <a:cubicBezTo>
                          <a:pt x="42" y="7"/>
                          <a:pt x="42" y="7"/>
                          <a:pt x="42" y="7"/>
                        </a:cubicBezTo>
                        <a:cubicBezTo>
                          <a:pt x="44" y="9"/>
                          <a:pt x="44" y="11"/>
                          <a:pt x="43" y="13"/>
                        </a:cubicBezTo>
                        <a:cubicBezTo>
                          <a:pt x="17" y="51"/>
                          <a:pt x="17" y="51"/>
                          <a:pt x="17" y="51"/>
                        </a:cubicBezTo>
                        <a:cubicBezTo>
                          <a:pt x="16" y="52"/>
                          <a:pt x="13" y="53"/>
                          <a:pt x="11" y="52"/>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7" name="Freeform 14">
                    <a:extLst>
                      <a:ext uri="{FF2B5EF4-FFF2-40B4-BE49-F238E27FC236}">
                        <a16:creationId xmlns:a16="http://schemas.microsoft.com/office/drawing/2014/main" id="{0A1A026B-C49E-96A6-809B-F973D177E1B5}"/>
                      </a:ext>
                    </a:extLst>
                  </p:cNvPr>
                  <p:cNvSpPr>
                    <a:spLocks/>
                  </p:cNvSpPr>
                  <p:nvPr/>
                </p:nvSpPr>
                <p:spPr bwMode="auto">
                  <a:xfrm>
                    <a:off x="1584326" y="2378075"/>
                    <a:ext cx="114300" cy="227012"/>
                  </a:xfrm>
                  <a:custGeom>
                    <a:avLst/>
                    <a:gdLst>
                      <a:gd name="T0" fmla="*/ 17 w 23"/>
                      <a:gd name="T1" fmla="*/ 46 h 46"/>
                      <a:gd name="T2" fmla="*/ 0 w 23"/>
                      <a:gd name="T3" fmla="*/ 23 h 46"/>
                    </a:gdLst>
                    <a:ahLst/>
                    <a:cxnLst>
                      <a:cxn ang="0">
                        <a:pos x="T0" y="T1"/>
                      </a:cxn>
                      <a:cxn ang="0">
                        <a:pos x="T2" y="T3"/>
                      </a:cxn>
                    </a:cxnLst>
                    <a:rect l="0" t="0" r="r" b="b"/>
                    <a:pathLst>
                      <a:path w="23" h="46">
                        <a:moveTo>
                          <a:pt x="17" y="46"/>
                        </a:moveTo>
                        <a:cubicBezTo>
                          <a:pt x="17" y="46"/>
                          <a:pt x="23" y="0"/>
                          <a:pt x="0" y="23"/>
                        </a:cubicBez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8" name="Freeform 15">
                    <a:extLst>
                      <a:ext uri="{FF2B5EF4-FFF2-40B4-BE49-F238E27FC236}">
                        <a16:creationId xmlns:a16="http://schemas.microsoft.com/office/drawing/2014/main" id="{3D1C7153-03F9-22BB-81E8-0842B0FF0300}"/>
                      </a:ext>
                    </a:extLst>
                  </p:cNvPr>
                  <p:cNvSpPr>
                    <a:spLocks/>
                  </p:cNvSpPr>
                  <p:nvPr/>
                </p:nvSpPr>
                <p:spPr bwMode="auto">
                  <a:xfrm>
                    <a:off x="1323976" y="1995488"/>
                    <a:ext cx="222250" cy="260350"/>
                  </a:xfrm>
                  <a:custGeom>
                    <a:avLst/>
                    <a:gdLst>
                      <a:gd name="T0" fmla="*/ 34 w 45"/>
                      <a:gd name="T1" fmla="*/ 52 h 53"/>
                      <a:gd name="T2" fmla="*/ 42 w 45"/>
                      <a:gd name="T3" fmla="*/ 46 h 53"/>
                      <a:gd name="T4" fmla="*/ 43 w 45"/>
                      <a:gd name="T5" fmla="*/ 40 h 53"/>
                      <a:gd name="T6" fmla="*/ 17 w 45"/>
                      <a:gd name="T7" fmla="*/ 3 h 53"/>
                      <a:gd name="T8" fmla="*/ 11 w 45"/>
                      <a:gd name="T9" fmla="*/ 2 h 53"/>
                      <a:gd name="T10" fmla="*/ 3 w 45"/>
                      <a:gd name="T11" fmla="*/ 8 h 53"/>
                      <a:gd name="T12" fmla="*/ 2 w 45"/>
                      <a:gd name="T13" fmla="*/ 13 h 53"/>
                      <a:gd name="T14" fmla="*/ 28 w 45"/>
                      <a:gd name="T15" fmla="*/ 51 h 53"/>
                      <a:gd name="T16" fmla="*/ 34 w 45"/>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
                        <a:moveTo>
                          <a:pt x="34" y="52"/>
                        </a:moveTo>
                        <a:cubicBezTo>
                          <a:pt x="42" y="46"/>
                          <a:pt x="42" y="46"/>
                          <a:pt x="42" y="46"/>
                        </a:cubicBezTo>
                        <a:cubicBezTo>
                          <a:pt x="44" y="45"/>
                          <a:pt x="45" y="42"/>
                          <a:pt x="43" y="40"/>
                        </a:cubicBezTo>
                        <a:cubicBezTo>
                          <a:pt x="17" y="3"/>
                          <a:pt x="17" y="3"/>
                          <a:pt x="17" y="3"/>
                        </a:cubicBezTo>
                        <a:cubicBezTo>
                          <a:pt x="16" y="1"/>
                          <a:pt x="13" y="0"/>
                          <a:pt x="11" y="2"/>
                        </a:cubicBezTo>
                        <a:cubicBezTo>
                          <a:pt x="3" y="8"/>
                          <a:pt x="3" y="8"/>
                          <a:pt x="3" y="8"/>
                        </a:cubicBezTo>
                        <a:cubicBezTo>
                          <a:pt x="1" y="9"/>
                          <a:pt x="0" y="12"/>
                          <a:pt x="2" y="13"/>
                        </a:cubicBezTo>
                        <a:cubicBezTo>
                          <a:pt x="28" y="51"/>
                          <a:pt x="28" y="51"/>
                          <a:pt x="28" y="51"/>
                        </a:cubicBezTo>
                        <a:cubicBezTo>
                          <a:pt x="29" y="53"/>
                          <a:pt x="32" y="53"/>
                          <a:pt x="34" y="52"/>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9" name="Freeform 16">
                    <a:extLst>
                      <a:ext uri="{FF2B5EF4-FFF2-40B4-BE49-F238E27FC236}">
                        <a16:creationId xmlns:a16="http://schemas.microsoft.com/office/drawing/2014/main" id="{F0619367-BF2D-8936-99C7-74603216159E}"/>
                      </a:ext>
                    </a:extLst>
                  </p:cNvPr>
                  <p:cNvSpPr>
                    <a:spLocks/>
                  </p:cNvSpPr>
                  <p:nvPr/>
                </p:nvSpPr>
                <p:spPr bwMode="auto">
                  <a:xfrm>
                    <a:off x="1216026" y="2074863"/>
                    <a:ext cx="220663" cy="258762"/>
                  </a:xfrm>
                  <a:custGeom>
                    <a:avLst/>
                    <a:gdLst>
                      <a:gd name="T0" fmla="*/ 34 w 45"/>
                      <a:gd name="T1" fmla="*/ 52 h 53"/>
                      <a:gd name="T2" fmla="*/ 42 w 45"/>
                      <a:gd name="T3" fmla="*/ 45 h 53"/>
                      <a:gd name="T4" fmla="*/ 43 w 45"/>
                      <a:gd name="T5" fmla="*/ 40 h 53"/>
                      <a:gd name="T6" fmla="*/ 17 w 45"/>
                      <a:gd name="T7" fmla="*/ 2 h 53"/>
                      <a:gd name="T8" fmla="*/ 11 w 45"/>
                      <a:gd name="T9" fmla="*/ 1 h 53"/>
                      <a:gd name="T10" fmla="*/ 3 w 45"/>
                      <a:gd name="T11" fmla="*/ 7 h 53"/>
                      <a:gd name="T12" fmla="*/ 2 w 45"/>
                      <a:gd name="T13" fmla="*/ 13 h 53"/>
                      <a:gd name="T14" fmla="*/ 28 w 45"/>
                      <a:gd name="T15" fmla="*/ 51 h 53"/>
                      <a:gd name="T16" fmla="*/ 34 w 45"/>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
                        <a:moveTo>
                          <a:pt x="34" y="52"/>
                        </a:moveTo>
                        <a:cubicBezTo>
                          <a:pt x="42" y="45"/>
                          <a:pt x="42" y="45"/>
                          <a:pt x="42" y="45"/>
                        </a:cubicBezTo>
                        <a:cubicBezTo>
                          <a:pt x="44" y="44"/>
                          <a:pt x="45" y="42"/>
                          <a:pt x="43" y="40"/>
                        </a:cubicBezTo>
                        <a:cubicBezTo>
                          <a:pt x="17" y="2"/>
                          <a:pt x="17" y="2"/>
                          <a:pt x="17" y="2"/>
                        </a:cubicBezTo>
                        <a:cubicBezTo>
                          <a:pt x="16" y="0"/>
                          <a:pt x="13" y="0"/>
                          <a:pt x="11" y="1"/>
                        </a:cubicBezTo>
                        <a:cubicBezTo>
                          <a:pt x="3" y="7"/>
                          <a:pt x="3" y="7"/>
                          <a:pt x="3" y="7"/>
                        </a:cubicBezTo>
                        <a:cubicBezTo>
                          <a:pt x="1" y="8"/>
                          <a:pt x="0" y="11"/>
                          <a:pt x="2" y="13"/>
                        </a:cubicBezTo>
                        <a:cubicBezTo>
                          <a:pt x="28" y="51"/>
                          <a:pt x="28" y="51"/>
                          <a:pt x="28" y="51"/>
                        </a:cubicBezTo>
                        <a:cubicBezTo>
                          <a:pt x="29" y="52"/>
                          <a:pt x="32" y="53"/>
                          <a:pt x="34" y="52"/>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0" name="Freeform 17">
                    <a:extLst>
                      <a:ext uri="{FF2B5EF4-FFF2-40B4-BE49-F238E27FC236}">
                        <a16:creationId xmlns:a16="http://schemas.microsoft.com/office/drawing/2014/main" id="{D6E4463F-96ED-6DD9-A234-E94DBADF8D08}"/>
                      </a:ext>
                    </a:extLst>
                  </p:cNvPr>
                  <p:cNvSpPr>
                    <a:spLocks/>
                  </p:cNvSpPr>
                  <p:nvPr/>
                </p:nvSpPr>
                <p:spPr bwMode="auto">
                  <a:xfrm>
                    <a:off x="1485901" y="2225675"/>
                    <a:ext cx="217488" cy="255587"/>
                  </a:xfrm>
                  <a:custGeom>
                    <a:avLst/>
                    <a:gdLst>
                      <a:gd name="T0" fmla="*/ 33 w 44"/>
                      <a:gd name="T1" fmla="*/ 51 h 52"/>
                      <a:gd name="T2" fmla="*/ 42 w 44"/>
                      <a:gd name="T3" fmla="*/ 45 h 52"/>
                      <a:gd name="T4" fmla="*/ 43 w 44"/>
                      <a:gd name="T5" fmla="*/ 40 h 52"/>
                      <a:gd name="T6" fmla="*/ 16 w 44"/>
                      <a:gd name="T7" fmla="*/ 2 h 52"/>
                      <a:gd name="T8" fmla="*/ 11 w 44"/>
                      <a:gd name="T9" fmla="*/ 1 h 52"/>
                      <a:gd name="T10" fmla="*/ 2 w 44"/>
                      <a:gd name="T11" fmla="*/ 7 h 52"/>
                      <a:gd name="T12" fmla="*/ 1 w 44"/>
                      <a:gd name="T13" fmla="*/ 12 h 52"/>
                      <a:gd name="T14" fmla="*/ 27 w 44"/>
                      <a:gd name="T15" fmla="*/ 50 h 52"/>
                      <a:gd name="T16" fmla="*/ 33 w 44"/>
                      <a:gd name="T17"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52">
                        <a:moveTo>
                          <a:pt x="33" y="51"/>
                        </a:moveTo>
                        <a:cubicBezTo>
                          <a:pt x="42" y="45"/>
                          <a:pt x="42" y="45"/>
                          <a:pt x="42" y="45"/>
                        </a:cubicBezTo>
                        <a:cubicBezTo>
                          <a:pt x="43" y="44"/>
                          <a:pt x="44" y="41"/>
                          <a:pt x="43" y="40"/>
                        </a:cubicBezTo>
                        <a:cubicBezTo>
                          <a:pt x="16" y="2"/>
                          <a:pt x="16" y="2"/>
                          <a:pt x="16" y="2"/>
                        </a:cubicBezTo>
                        <a:cubicBezTo>
                          <a:pt x="15" y="0"/>
                          <a:pt x="12" y="0"/>
                          <a:pt x="11" y="1"/>
                        </a:cubicBezTo>
                        <a:cubicBezTo>
                          <a:pt x="2" y="7"/>
                          <a:pt x="2" y="7"/>
                          <a:pt x="2" y="7"/>
                        </a:cubicBezTo>
                        <a:cubicBezTo>
                          <a:pt x="0" y="8"/>
                          <a:pt x="0" y="11"/>
                          <a:pt x="1" y="12"/>
                        </a:cubicBezTo>
                        <a:cubicBezTo>
                          <a:pt x="27" y="50"/>
                          <a:pt x="27" y="50"/>
                          <a:pt x="27" y="50"/>
                        </a:cubicBezTo>
                        <a:cubicBezTo>
                          <a:pt x="29" y="52"/>
                          <a:pt x="31" y="52"/>
                          <a:pt x="33" y="51"/>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1" name="Freeform 18">
                    <a:extLst>
                      <a:ext uri="{FF2B5EF4-FFF2-40B4-BE49-F238E27FC236}">
                        <a16:creationId xmlns:a16="http://schemas.microsoft.com/office/drawing/2014/main" id="{8AA6F751-32B7-4A19-AAB4-AEA9A7C77E44}"/>
                      </a:ext>
                    </a:extLst>
                  </p:cNvPr>
                  <p:cNvSpPr>
                    <a:spLocks/>
                  </p:cNvSpPr>
                  <p:nvPr/>
                </p:nvSpPr>
                <p:spPr bwMode="auto">
                  <a:xfrm>
                    <a:off x="1377951" y="2300288"/>
                    <a:ext cx="217488" cy="260350"/>
                  </a:xfrm>
                  <a:custGeom>
                    <a:avLst/>
                    <a:gdLst>
                      <a:gd name="T0" fmla="*/ 33 w 44"/>
                      <a:gd name="T1" fmla="*/ 52 h 53"/>
                      <a:gd name="T2" fmla="*/ 42 w 44"/>
                      <a:gd name="T3" fmla="*/ 46 h 53"/>
                      <a:gd name="T4" fmla="*/ 43 w 44"/>
                      <a:gd name="T5" fmla="*/ 40 h 53"/>
                      <a:gd name="T6" fmla="*/ 16 w 44"/>
                      <a:gd name="T7" fmla="*/ 2 h 53"/>
                      <a:gd name="T8" fmla="*/ 11 w 44"/>
                      <a:gd name="T9" fmla="*/ 1 h 53"/>
                      <a:gd name="T10" fmla="*/ 2 w 44"/>
                      <a:gd name="T11" fmla="*/ 7 h 53"/>
                      <a:gd name="T12" fmla="*/ 1 w 44"/>
                      <a:gd name="T13" fmla="*/ 13 h 53"/>
                      <a:gd name="T14" fmla="*/ 27 w 44"/>
                      <a:gd name="T15" fmla="*/ 51 h 53"/>
                      <a:gd name="T16" fmla="*/ 33 w 44"/>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53">
                        <a:moveTo>
                          <a:pt x="33" y="52"/>
                        </a:moveTo>
                        <a:cubicBezTo>
                          <a:pt x="42" y="46"/>
                          <a:pt x="42" y="46"/>
                          <a:pt x="42" y="46"/>
                        </a:cubicBezTo>
                        <a:cubicBezTo>
                          <a:pt x="43" y="44"/>
                          <a:pt x="44" y="42"/>
                          <a:pt x="43" y="40"/>
                        </a:cubicBezTo>
                        <a:cubicBezTo>
                          <a:pt x="16" y="2"/>
                          <a:pt x="16" y="2"/>
                          <a:pt x="16" y="2"/>
                        </a:cubicBezTo>
                        <a:cubicBezTo>
                          <a:pt x="15" y="0"/>
                          <a:pt x="12" y="0"/>
                          <a:pt x="11" y="1"/>
                        </a:cubicBezTo>
                        <a:cubicBezTo>
                          <a:pt x="2" y="7"/>
                          <a:pt x="2" y="7"/>
                          <a:pt x="2" y="7"/>
                        </a:cubicBezTo>
                        <a:cubicBezTo>
                          <a:pt x="0" y="9"/>
                          <a:pt x="0" y="11"/>
                          <a:pt x="1" y="13"/>
                        </a:cubicBezTo>
                        <a:cubicBezTo>
                          <a:pt x="27" y="51"/>
                          <a:pt x="27" y="51"/>
                          <a:pt x="27" y="51"/>
                        </a:cubicBezTo>
                        <a:cubicBezTo>
                          <a:pt x="29" y="52"/>
                          <a:pt x="31" y="53"/>
                          <a:pt x="33" y="52"/>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2" name="Line 19">
                    <a:extLst>
                      <a:ext uri="{FF2B5EF4-FFF2-40B4-BE49-F238E27FC236}">
                        <a16:creationId xmlns:a16="http://schemas.microsoft.com/office/drawing/2014/main" id="{9C2B1544-F261-11A3-FEA2-368DD9C8EE2A}"/>
                      </a:ext>
                    </a:extLst>
                  </p:cNvPr>
                  <p:cNvSpPr>
                    <a:spLocks noChangeShapeType="1"/>
                  </p:cNvSpPr>
                  <p:nvPr/>
                </p:nvSpPr>
                <p:spPr bwMode="auto">
                  <a:xfrm>
                    <a:off x="1668463" y="2530475"/>
                    <a:ext cx="128588" cy="0"/>
                  </a:xfrm>
                  <a:prstGeom prst="line">
                    <a:avLst/>
                  </a:prstGeom>
                  <a:noFill/>
                  <a:ln w="9525" cap="flat">
                    <a:solidFill>
                      <a:srgbClr val="231F2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3" name="Line 20">
                    <a:extLst>
                      <a:ext uri="{FF2B5EF4-FFF2-40B4-BE49-F238E27FC236}">
                        <a16:creationId xmlns:a16="http://schemas.microsoft.com/office/drawing/2014/main" id="{D8431BB0-3F3C-5825-3539-C8D319F5E99A}"/>
                      </a:ext>
                    </a:extLst>
                  </p:cNvPr>
                  <p:cNvSpPr>
                    <a:spLocks noChangeShapeType="1"/>
                  </p:cNvSpPr>
                  <p:nvPr/>
                </p:nvSpPr>
                <p:spPr bwMode="auto">
                  <a:xfrm>
                    <a:off x="1668463" y="2560638"/>
                    <a:ext cx="128588" cy="0"/>
                  </a:xfrm>
                  <a:prstGeom prst="line">
                    <a:avLst/>
                  </a:prstGeom>
                  <a:noFill/>
                  <a:ln w="9525" cap="flat">
                    <a:solidFill>
                      <a:srgbClr val="231F2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cxnSp>
              <p:nvCxnSpPr>
                <p:cNvPr id="169" name="Straight Connector 168">
                  <a:extLst>
                    <a:ext uri="{FF2B5EF4-FFF2-40B4-BE49-F238E27FC236}">
                      <a16:creationId xmlns:a16="http://schemas.microsoft.com/office/drawing/2014/main" id="{DFB40F54-4582-B70D-BB90-B8B710E673CD}"/>
                    </a:ext>
                  </a:extLst>
                </p:cNvPr>
                <p:cNvCxnSpPr/>
                <p:nvPr/>
              </p:nvCxnSpPr>
              <p:spPr>
                <a:xfrm>
                  <a:off x="1837315" y="2671626"/>
                  <a:ext cx="14547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180A36DB-C2FD-15D6-D811-2E171F6DB50E}"/>
                    </a:ext>
                  </a:extLst>
                </p:cNvPr>
                <p:cNvCxnSpPr/>
                <p:nvPr/>
              </p:nvCxnSpPr>
              <p:spPr>
                <a:xfrm>
                  <a:off x="1837315" y="2993744"/>
                  <a:ext cx="14547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63B52A9B-1E2D-3DF4-4733-E7F6F26BEB2F}"/>
                    </a:ext>
                  </a:extLst>
                </p:cNvPr>
                <p:cNvCxnSpPr/>
                <p:nvPr/>
              </p:nvCxnSpPr>
              <p:spPr>
                <a:xfrm>
                  <a:off x="1478829" y="2775535"/>
                  <a:ext cx="14547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AD71F0AC-4C69-2E49-6A23-EFBF15F0FC36}"/>
                    </a:ext>
                  </a:extLst>
                </p:cNvPr>
                <p:cNvCxnSpPr/>
                <p:nvPr/>
              </p:nvCxnSpPr>
              <p:spPr>
                <a:xfrm>
                  <a:off x="1478829" y="3097653"/>
                  <a:ext cx="14547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73" name="Star: 7 Points 172">
                  <a:extLst>
                    <a:ext uri="{FF2B5EF4-FFF2-40B4-BE49-F238E27FC236}">
                      <a16:creationId xmlns:a16="http://schemas.microsoft.com/office/drawing/2014/main" id="{00D27C9E-339D-99C4-0822-4D5D5E7DC79A}"/>
                    </a:ext>
                  </a:extLst>
                </p:cNvPr>
                <p:cNvSpPr/>
                <p:nvPr/>
              </p:nvSpPr>
              <p:spPr>
                <a:xfrm>
                  <a:off x="1964316" y="2533449"/>
                  <a:ext cx="222250" cy="222250"/>
                </a:xfrm>
                <a:prstGeom prst="star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4" name="Star: 7 Points 173">
                  <a:extLst>
                    <a:ext uri="{FF2B5EF4-FFF2-40B4-BE49-F238E27FC236}">
                      <a16:creationId xmlns:a16="http://schemas.microsoft.com/office/drawing/2014/main" id="{302FC0D4-3814-AE5B-B8BF-BF9B03F95B92}"/>
                    </a:ext>
                  </a:extLst>
                </p:cNvPr>
                <p:cNvSpPr/>
                <p:nvPr/>
              </p:nvSpPr>
              <p:spPr>
                <a:xfrm>
                  <a:off x="1964316" y="2855567"/>
                  <a:ext cx="222250" cy="222250"/>
                </a:xfrm>
                <a:prstGeom prst="star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5" name="Star: 7 Points 174">
                  <a:extLst>
                    <a:ext uri="{FF2B5EF4-FFF2-40B4-BE49-F238E27FC236}">
                      <a16:creationId xmlns:a16="http://schemas.microsoft.com/office/drawing/2014/main" id="{BBAE16B5-2F25-FFC3-E2C4-4573F0D8E2D7}"/>
                    </a:ext>
                  </a:extLst>
                </p:cNvPr>
                <p:cNvSpPr/>
                <p:nvPr/>
              </p:nvSpPr>
              <p:spPr>
                <a:xfrm>
                  <a:off x="1283711" y="2637358"/>
                  <a:ext cx="222250" cy="222250"/>
                </a:xfrm>
                <a:prstGeom prst="star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6" name="Star: 7 Points 175">
                  <a:extLst>
                    <a:ext uri="{FF2B5EF4-FFF2-40B4-BE49-F238E27FC236}">
                      <a16:creationId xmlns:a16="http://schemas.microsoft.com/office/drawing/2014/main" id="{FA534D45-3D1F-3038-18BA-10D7760203C7}"/>
                    </a:ext>
                  </a:extLst>
                </p:cNvPr>
                <p:cNvSpPr/>
                <p:nvPr/>
              </p:nvSpPr>
              <p:spPr>
                <a:xfrm>
                  <a:off x="1283711" y="2954281"/>
                  <a:ext cx="222250" cy="222250"/>
                </a:xfrm>
                <a:prstGeom prst="star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66" name="Oval 165">
                <a:extLst>
                  <a:ext uri="{FF2B5EF4-FFF2-40B4-BE49-F238E27FC236}">
                    <a16:creationId xmlns:a16="http://schemas.microsoft.com/office/drawing/2014/main" id="{1FB49F04-F2F9-E698-D06A-CB2F5FE93A55}"/>
                  </a:ext>
                </a:extLst>
              </p:cNvPr>
              <p:cNvSpPr/>
              <p:nvPr/>
            </p:nvSpPr>
            <p:spPr>
              <a:xfrm>
                <a:off x="7748146" y="3791589"/>
                <a:ext cx="65536" cy="65536"/>
              </a:xfrm>
              <a:prstGeom prst="ellipse">
                <a:avLst/>
              </a:prstGeom>
              <a:solidFill>
                <a:schemeClr val="accent6"/>
              </a:solidFill>
              <a:ln w="63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7" name="Freeform: Shape 166">
                <a:extLst>
                  <a:ext uri="{FF2B5EF4-FFF2-40B4-BE49-F238E27FC236}">
                    <a16:creationId xmlns:a16="http://schemas.microsoft.com/office/drawing/2014/main" id="{45C4963E-C37F-8A6E-B792-EA2DEFBE78C8}"/>
                  </a:ext>
                </a:extLst>
              </p:cNvPr>
              <p:cNvSpPr/>
              <p:nvPr/>
            </p:nvSpPr>
            <p:spPr>
              <a:xfrm>
                <a:off x="7789069" y="3855244"/>
                <a:ext cx="50006" cy="111919"/>
              </a:xfrm>
              <a:custGeom>
                <a:avLst/>
                <a:gdLst>
                  <a:gd name="connsiteX0" fmla="*/ 0 w 50006"/>
                  <a:gd name="connsiteY0" fmla="*/ 0 h 111919"/>
                  <a:gd name="connsiteX1" fmla="*/ 50006 w 50006"/>
                  <a:gd name="connsiteY1" fmla="*/ 111919 h 111919"/>
                </a:gdLst>
                <a:ahLst/>
                <a:cxnLst>
                  <a:cxn ang="0">
                    <a:pos x="connsiteX0" y="connsiteY0"/>
                  </a:cxn>
                  <a:cxn ang="0">
                    <a:pos x="connsiteX1" y="connsiteY1"/>
                  </a:cxn>
                </a:cxnLst>
                <a:rect l="l" t="t" r="r" b="b"/>
                <a:pathLst>
                  <a:path w="50006" h="111919">
                    <a:moveTo>
                      <a:pt x="0" y="0"/>
                    </a:moveTo>
                    <a:lnTo>
                      <a:pt x="50006" y="111919"/>
                    </a:lnTo>
                  </a:path>
                </a:pathLst>
              </a:custGeom>
              <a:no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49" name="Oval 248">
              <a:extLst>
                <a:ext uri="{FF2B5EF4-FFF2-40B4-BE49-F238E27FC236}">
                  <a16:creationId xmlns:a16="http://schemas.microsoft.com/office/drawing/2014/main" id="{CA370ED5-1CC8-A18B-2B9A-ABEC3E5F62D4}"/>
                </a:ext>
              </a:extLst>
            </p:cNvPr>
            <p:cNvSpPr/>
            <p:nvPr/>
          </p:nvSpPr>
          <p:spPr>
            <a:xfrm rot="18921547">
              <a:off x="5985733" y="4778570"/>
              <a:ext cx="100276" cy="69605"/>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0" name="Oval 249">
              <a:extLst>
                <a:ext uri="{FF2B5EF4-FFF2-40B4-BE49-F238E27FC236}">
                  <a16:creationId xmlns:a16="http://schemas.microsoft.com/office/drawing/2014/main" id="{1F0E792A-2B03-C312-5924-29845533587A}"/>
                </a:ext>
              </a:extLst>
            </p:cNvPr>
            <p:cNvSpPr/>
            <p:nvPr/>
          </p:nvSpPr>
          <p:spPr>
            <a:xfrm rot="13641555">
              <a:off x="6100257" y="4778058"/>
              <a:ext cx="100276" cy="70215"/>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255" name="Straight Connector 254">
              <a:extLst>
                <a:ext uri="{FF2B5EF4-FFF2-40B4-BE49-F238E27FC236}">
                  <a16:creationId xmlns:a16="http://schemas.microsoft.com/office/drawing/2014/main" id="{4C004A54-BC56-DD44-3D12-21BF3C344806}"/>
                </a:ext>
              </a:extLst>
            </p:cNvPr>
            <p:cNvCxnSpPr/>
            <p:nvPr/>
          </p:nvCxnSpPr>
          <p:spPr>
            <a:xfrm>
              <a:off x="6166702" y="4848438"/>
              <a:ext cx="0" cy="239268"/>
            </a:xfrm>
            <a:prstGeom prst="line">
              <a:avLst/>
            </a:prstGeom>
            <a:ln w="19050" cap="rnd">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63" name="Group 262">
            <a:extLst>
              <a:ext uri="{FF2B5EF4-FFF2-40B4-BE49-F238E27FC236}">
                <a16:creationId xmlns:a16="http://schemas.microsoft.com/office/drawing/2014/main" id="{B1893553-883A-B5EE-DEFB-54CC71A69594}"/>
              </a:ext>
            </a:extLst>
          </p:cNvPr>
          <p:cNvGrpSpPr/>
          <p:nvPr/>
        </p:nvGrpSpPr>
        <p:grpSpPr>
          <a:xfrm rot="2583094">
            <a:off x="7244753" y="4874144"/>
            <a:ext cx="111660" cy="175273"/>
            <a:chOff x="5628972" y="4609170"/>
            <a:chExt cx="172760" cy="271182"/>
          </a:xfrm>
        </p:grpSpPr>
        <p:cxnSp>
          <p:nvCxnSpPr>
            <p:cNvPr id="256" name="Straight Connector 255">
              <a:extLst>
                <a:ext uri="{FF2B5EF4-FFF2-40B4-BE49-F238E27FC236}">
                  <a16:creationId xmlns:a16="http://schemas.microsoft.com/office/drawing/2014/main" id="{C0AAEDB4-C026-94A6-9119-56A2764EF5B9}"/>
                </a:ext>
              </a:extLst>
            </p:cNvPr>
            <p:cNvCxnSpPr/>
            <p:nvPr/>
          </p:nvCxnSpPr>
          <p:spPr>
            <a:xfrm>
              <a:off x="5683309" y="4609170"/>
              <a:ext cx="0" cy="239268"/>
            </a:xfrm>
            <a:prstGeom prst="line">
              <a:avLst/>
            </a:prstGeom>
            <a:ln w="12700"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58" name="Freeform 16">
              <a:extLst>
                <a:ext uri="{FF2B5EF4-FFF2-40B4-BE49-F238E27FC236}">
                  <a16:creationId xmlns:a16="http://schemas.microsoft.com/office/drawing/2014/main" id="{F3BDF580-E726-6C36-3569-AF5C8130C68B}"/>
                </a:ext>
              </a:extLst>
            </p:cNvPr>
            <p:cNvSpPr>
              <a:spLocks/>
            </p:cNvSpPr>
            <p:nvPr/>
          </p:nvSpPr>
          <p:spPr bwMode="auto">
            <a:xfrm rot="2095705">
              <a:off x="5628972" y="4753782"/>
              <a:ext cx="108466" cy="126570"/>
            </a:xfrm>
            <a:custGeom>
              <a:avLst/>
              <a:gdLst>
                <a:gd name="T0" fmla="*/ 34 w 45"/>
                <a:gd name="T1" fmla="*/ 52 h 53"/>
                <a:gd name="T2" fmla="*/ 42 w 45"/>
                <a:gd name="T3" fmla="*/ 45 h 53"/>
                <a:gd name="T4" fmla="*/ 43 w 45"/>
                <a:gd name="T5" fmla="*/ 40 h 53"/>
                <a:gd name="T6" fmla="*/ 17 w 45"/>
                <a:gd name="T7" fmla="*/ 2 h 53"/>
                <a:gd name="T8" fmla="*/ 11 w 45"/>
                <a:gd name="T9" fmla="*/ 1 h 53"/>
                <a:gd name="T10" fmla="*/ 3 w 45"/>
                <a:gd name="T11" fmla="*/ 7 h 53"/>
                <a:gd name="T12" fmla="*/ 2 w 45"/>
                <a:gd name="T13" fmla="*/ 13 h 53"/>
                <a:gd name="T14" fmla="*/ 28 w 45"/>
                <a:gd name="T15" fmla="*/ 51 h 53"/>
                <a:gd name="T16" fmla="*/ 34 w 45"/>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
                  <a:moveTo>
                    <a:pt x="34" y="52"/>
                  </a:moveTo>
                  <a:cubicBezTo>
                    <a:pt x="42" y="45"/>
                    <a:pt x="42" y="45"/>
                    <a:pt x="42" y="45"/>
                  </a:cubicBezTo>
                  <a:cubicBezTo>
                    <a:pt x="44" y="44"/>
                    <a:pt x="45" y="42"/>
                    <a:pt x="43" y="40"/>
                  </a:cubicBezTo>
                  <a:cubicBezTo>
                    <a:pt x="17" y="2"/>
                    <a:pt x="17" y="2"/>
                    <a:pt x="17" y="2"/>
                  </a:cubicBezTo>
                  <a:cubicBezTo>
                    <a:pt x="16" y="0"/>
                    <a:pt x="13" y="0"/>
                    <a:pt x="11" y="1"/>
                  </a:cubicBezTo>
                  <a:cubicBezTo>
                    <a:pt x="3" y="7"/>
                    <a:pt x="3" y="7"/>
                    <a:pt x="3" y="7"/>
                  </a:cubicBezTo>
                  <a:cubicBezTo>
                    <a:pt x="1" y="8"/>
                    <a:pt x="0" y="11"/>
                    <a:pt x="2" y="13"/>
                  </a:cubicBezTo>
                  <a:cubicBezTo>
                    <a:pt x="28" y="51"/>
                    <a:pt x="28" y="51"/>
                    <a:pt x="28" y="51"/>
                  </a:cubicBezTo>
                  <a:cubicBezTo>
                    <a:pt x="29" y="52"/>
                    <a:pt x="32" y="53"/>
                    <a:pt x="34" y="52"/>
                  </a:cubicBezTo>
                  <a:close/>
                </a:path>
              </a:pathLst>
            </a:custGeom>
            <a:solidFill>
              <a:schemeClr val="accent5"/>
            </a:solid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259" name="Straight Connector 258">
              <a:extLst>
                <a:ext uri="{FF2B5EF4-FFF2-40B4-BE49-F238E27FC236}">
                  <a16:creationId xmlns:a16="http://schemas.microsoft.com/office/drawing/2014/main" id="{BA89BFCB-12A3-6D89-05D0-0B873F8BEC7E}"/>
                </a:ext>
              </a:extLst>
            </p:cNvPr>
            <p:cNvCxnSpPr/>
            <p:nvPr/>
          </p:nvCxnSpPr>
          <p:spPr>
            <a:xfrm>
              <a:off x="5747603" y="4609170"/>
              <a:ext cx="0" cy="239268"/>
            </a:xfrm>
            <a:prstGeom prst="line">
              <a:avLst/>
            </a:prstGeom>
            <a:ln w="12700"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60" name="Freeform 16">
              <a:extLst>
                <a:ext uri="{FF2B5EF4-FFF2-40B4-BE49-F238E27FC236}">
                  <a16:creationId xmlns:a16="http://schemas.microsoft.com/office/drawing/2014/main" id="{78AA96D1-B1E8-DC26-F06E-FD6DEC9EAA88}"/>
                </a:ext>
              </a:extLst>
            </p:cNvPr>
            <p:cNvSpPr>
              <a:spLocks/>
            </p:cNvSpPr>
            <p:nvPr/>
          </p:nvSpPr>
          <p:spPr bwMode="auto">
            <a:xfrm rot="2095705">
              <a:off x="5693266" y="4753782"/>
              <a:ext cx="108466" cy="126570"/>
            </a:xfrm>
            <a:custGeom>
              <a:avLst/>
              <a:gdLst>
                <a:gd name="T0" fmla="*/ 34 w 45"/>
                <a:gd name="T1" fmla="*/ 52 h 53"/>
                <a:gd name="T2" fmla="*/ 42 w 45"/>
                <a:gd name="T3" fmla="*/ 45 h 53"/>
                <a:gd name="T4" fmla="*/ 43 w 45"/>
                <a:gd name="T5" fmla="*/ 40 h 53"/>
                <a:gd name="T6" fmla="*/ 17 w 45"/>
                <a:gd name="T7" fmla="*/ 2 h 53"/>
                <a:gd name="T8" fmla="*/ 11 w 45"/>
                <a:gd name="T9" fmla="*/ 1 h 53"/>
                <a:gd name="T10" fmla="*/ 3 w 45"/>
                <a:gd name="T11" fmla="*/ 7 h 53"/>
                <a:gd name="T12" fmla="*/ 2 w 45"/>
                <a:gd name="T13" fmla="*/ 13 h 53"/>
                <a:gd name="T14" fmla="*/ 28 w 45"/>
                <a:gd name="T15" fmla="*/ 51 h 53"/>
                <a:gd name="T16" fmla="*/ 34 w 45"/>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
                  <a:moveTo>
                    <a:pt x="34" y="52"/>
                  </a:moveTo>
                  <a:cubicBezTo>
                    <a:pt x="42" y="45"/>
                    <a:pt x="42" y="45"/>
                    <a:pt x="42" y="45"/>
                  </a:cubicBezTo>
                  <a:cubicBezTo>
                    <a:pt x="44" y="44"/>
                    <a:pt x="45" y="42"/>
                    <a:pt x="43" y="40"/>
                  </a:cubicBezTo>
                  <a:cubicBezTo>
                    <a:pt x="17" y="2"/>
                    <a:pt x="17" y="2"/>
                    <a:pt x="17" y="2"/>
                  </a:cubicBezTo>
                  <a:cubicBezTo>
                    <a:pt x="16" y="0"/>
                    <a:pt x="13" y="0"/>
                    <a:pt x="11" y="1"/>
                  </a:cubicBezTo>
                  <a:cubicBezTo>
                    <a:pt x="3" y="7"/>
                    <a:pt x="3" y="7"/>
                    <a:pt x="3" y="7"/>
                  </a:cubicBezTo>
                  <a:cubicBezTo>
                    <a:pt x="1" y="8"/>
                    <a:pt x="0" y="11"/>
                    <a:pt x="2" y="13"/>
                  </a:cubicBezTo>
                  <a:cubicBezTo>
                    <a:pt x="28" y="51"/>
                    <a:pt x="28" y="51"/>
                    <a:pt x="28" y="51"/>
                  </a:cubicBezTo>
                  <a:cubicBezTo>
                    <a:pt x="29" y="52"/>
                    <a:pt x="32" y="53"/>
                    <a:pt x="34" y="52"/>
                  </a:cubicBezTo>
                  <a:close/>
                </a:path>
              </a:pathLst>
            </a:custGeom>
            <a:solidFill>
              <a:schemeClr val="accent5"/>
            </a:solidFill>
            <a:ln w="63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262" name="Straight Connector 261">
              <a:extLst>
                <a:ext uri="{FF2B5EF4-FFF2-40B4-BE49-F238E27FC236}">
                  <a16:creationId xmlns:a16="http://schemas.microsoft.com/office/drawing/2014/main" id="{ADFAEADA-D70E-99B1-B08E-BE0F70AED487}"/>
                </a:ext>
              </a:extLst>
            </p:cNvPr>
            <p:cNvCxnSpPr/>
            <p:nvPr/>
          </p:nvCxnSpPr>
          <p:spPr>
            <a:xfrm>
              <a:off x="5683309" y="4661700"/>
              <a:ext cx="64294"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70" name="Group 269">
            <a:extLst>
              <a:ext uri="{FF2B5EF4-FFF2-40B4-BE49-F238E27FC236}">
                <a16:creationId xmlns:a16="http://schemas.microsoft.com/office/drawing/2014/main" id="{AE40C755-DAB7-E399-51C6-027F3C80D27A}"/>
              </a:ext>
            </a:extLst>
          </p:cNvPr>
          <p:cNvGrpSpPr/>
          <p:nvPr/>
        </p:nvGrpSpPr>
        <p:grpSpPr>
          <a:xfrm>
            <a:off x="7084953" y="4190388"/>
            <a:ext cx="260540" cy="294814"/>
            <a:chOff x="7780423" y="4892588"/>
            <a:chExt cx="260540" cy="294814"/>
          </a:xfrm>
          <a:solidFill>
            <a:schemeClr val="accent1"/>
          </a:solidFill>
        </p:grpSpPr>
        <p:sp>
          <p:nvSpPr>
            <p:cNvPr id="266" name="Oval 265">
              <a:extLst>
                <a:ext uri="{FF2B5EF4-FFF2-40B4-BE49-F238E27FC236}">
                  <a16:creationId xmlns:a16="http://schemas.microsoft.com/office/drawing/2014/main" id="{DF9CE1ED-DB4B-37EC-C9B9-03F96BA2B362}"/>
                </a:ext>
              </a:extLst>
            </p:cNvPr>
            <p:cNvSpPr/>
            <p:nvPr/>
          </p:nvSpPr>
          <p:spPr>
            <a:xfrm>
              <a:off x="7780423" y="4966407"/>
              <a:ext cx="45719" cy="4571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7" name="Oval 266">
              <a:extLst>
                <a:ext uri="{FF2B5EF4-FFF2-40B4-BE49-F238E27FC236}">
                  <a16:creationId xmlns:a16="http://schemas.microsoft.com/office/drawing/2014/main" id="{997CE56D-4E44-DE38-1370-6E4062A3F1E4}"/>
                </a:ext>
              </a:extLst>
            </p:cNvPr>
            <p:cNvSpPr/>
            <p:nvPr/>
          </p:nvSpPr>
          <p:spPr>
            <a:xfrm>
              <a:off x="7820904" y="4892588"/>
              <a:ext cx="45719" cy="4571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8" name="Oval 267">
              <a:extLst>
                <a:ext uri="{FF2B5EF4-FFF2-40B4-BE49-F238E27FC236}">
                  <a16:creationId xmlns:a16="http://schemas.microsoft.com/office/drawing/2014/main" id="{A3FF2417-62FF-093C-9419-B58ED2159311}"/>
                </a:ext>
              </a:extLst>
            </p:cNvPr>
            <p:cNvSpPr/>
            <p:nvPr/>
          </p:nvSpPr>
          <p:spPr>
            <a:xfrm>
              <a:off x="7913830" y="5141683"/>
              <a:ext cx="45719" cy="4571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9" name="Oval 268">
              <a:extLst>
                <a:ext uri="{FF2B5EF4-FFF2-40B4-BE49-F238E27FC236}">
                  <a16:creationId xmlns:a16="http://schemas.microsoft.com/office/drawing/2014/main" id="{C279F2C9-D37E-BE7C-7EEB-B532ECE408FB}"/>
                </a:ext>
              </a:extLst>
            </p:cNvPr>
            <p:cNvSpPr/>
            <p:nvPr/>
          </p:nvSpPr>
          <p:spPr>
            <a:xfrm>
              <a:off x="7995244" y="4977979"/>
              <a:ext cx="45719" cy="4571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71" name="Group 270">
            <a:extLst>
              <a:ext uri="{FF2B5EF4-FFF2-40B4-BE49-F238E27FC236}">
                <a16:creationId xmlns:a16="http://schemas.microsoft.com/office/drawing/2014/main" id="{6DF77ACB-9967-F080-C223-7028C0939C8B}"/>
              </a:ext>
            </a:extLst>
          </p:cNvPr>
          <p:cNvGrpSpPr/>
          <p:nvPr/>
        </p:nvGrpSpPr>
        <p:grpSpPr>
          <a:xfrm rot="19327281">
            <a:off x="7439180" y="3935015"/>
            <a:ext cx="260540" cy="294814"/>
            <a:chOff x="7780423" y="4892588"/>
            <a:chExt cx="260540" cy="294814"/>
          </a:xfrm>
          <a:solidFill>
            <a:schemeClr val="accent1"/>
          </a:solidFill>
        </p:grpSpPr>
        <p:sp>
          <p:nvSpPr>
            <p:cNvPr id="272" name="Oval 271">
              <a:extLst>
                <a:ext uri="{FF2B5EF4-FFF2-40B4-BE49-F238E27FC236}">
                  <a16:creationId xmlns:a16="http://schemas.microsoft.com/office/drawing/2014/main" id="{2576A187-D265-FB1F-347A-954E028FDADB}"/>
                </a:ext>
              </a:extLst>
            </p:cNvPr>
            <p:cNvSpPr/>
            <p:nvPr/>
          </p:nvSpPr>
          <p:spPr>
            <a:xfrm>
              <a:off x="7780423" y="4966407"/>
              <a:ext cx="45719" cy="4571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3" name="Oval 272">
              <a:extLst>
                <a:ext uri="{FF2B5EF4-FFF2-40B4-BE49-F238E27FC236}">
                  <a16:creationId xmlns:a16="http://schemas.microsoft.com/office/drawing/2014/main" id="{B6D14433-A5B7-6406-0584-EFE554E21F2B}"/>
                </a:ext>
              </a:extLst>
            </p:cNvPr>
            <p:cNvSpPr/>
            <p:nvPr/>
          </p:nvSpPr>
          <p:spPr>
            <a:xfrm>
              <a:off x="7820904" y="4892588"/>
              <a:ext cx="45719" cy="4571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4" name="Oval 273">
              <a:extLst>
                <a:ext uri="{FF2B5EF4-FFF2-40B4-BE49-F238E27FC236}">
                  <a16:creationId xmlns:a16="http://schemas.microsoft.com/office/drawing/2014/main" id="{4076B9CC-0129-6F86-5DCB-CBDECC32634B}"/>
                </a:ext>
              </a:extLst>
            </p:cNvPr>
            <p:cNvSpPr/>
            <p:nvPr/>
          </p:nvSpPr>
          <p:spPr>
            <a:xfrm>
              <a:off x="7913830" y="5141683"/>
              <a:ext cx="45719" cy="4571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5" name="Oval 274">
              <a:extLst>
                <a:ext uri="{FF2B5EF4-FFF2-40B4-BE49-F238E27FC236}">
                  <a16:creationId xmlns:a16="http://schemas.microsoft.com/office/drawing/2014/main" id="{942FACA0-541F-6D5D-68C4-456044404BB6}"/>
                </a:ext>
              </a:extLst>
            </p:cNvPr>
            <p:cNvSpPr/>
            <p:nvPr/>
          </p:nvSpPr>
          <p:spPr>
            <a:xfrm>
              <a:off x="7995244" y="4977979"/>
              <a:ext cx="45719" cy="4571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77" name="Group 276">
            <a:extLst>
              <a:ext uri="{FF2B5EF4-FFF2-40B4-BE49-F238E27FC236}">
                <a16:creationId xmlns:a16="http://schemas.microsoft.com/office/drawing/2014/main" id="{320AAB89-CB45-8D74-618F-C2AFD560EEE4}"/>
              </a:ext>
            </a:extLst>
          </p:cNvPr>
          <p:cNvGrpSpPr/>
          <p:nvPr/>
        </p:nvGrpSpPr>
        <p:grpSpPr>
          <a:xfrm rot="19327281">
            <a:off x="7279095" y="3998415"/>
            <a:ext cx="259315" cy="293428"/>
            <a:chOff x="7780423" y="4892588"/>
            <a:chExt cx="260540" cy="294814"/>
          </a:xfrm>
          <a:solidFill>
            <a:schemeClr val="accent2">
              <a:lumMod val="40000"/>
              <a:lumOff val="60000"/>
            </a:schemeClr>
          </a:solidFill>
        </p:grpSpPr>
        <p:sp>
          <p:nvSpPr>
            <p:cNvPr id="278" name="Oval 277">
              <a:extLst>
                <a:ext uri="{FF2B5EF4-FFF2-40B4-BE49-F238E27FC236}">
                  <a16:creationId xmlns:a16="http://schemas.microsoft.com/office/drawing/2014/main" id="{D7BDBE93-3CF1-15F2-97F3-83928A40BF97}"/>
                </a:ext>
              </a:extLst>
            </p:cNvPr>
            <p:cNvSpPr/>
            <p:nvPr/>
          </p:nvSpPr>
          <p:spPr>
            <a:xfrm>
              <a:off x="7780423" y="4966407"/>
              <a:ext cx="45719" cy="4571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9" name="Oval 278">
              <a:extLst>
                <a:ext uri="{FF2B5EF4-FFF2-40B4-BE49-F238E27FC236}">
                  <a16:creationId xmlns:a16="http://schemas.microsoft.com/office/drawing/2014/main" id="{7B15E408-66CA-DD85-F037-C24AC97B6CCE}"/>
                </a:ext>
              </a:extLst>
            </p:cNvPr>
            <p:cNvSpPr/>
            <p:nvPr/>
          </p:nvSpPr>
          <p:spPr>
            <a:xfrm>
              <a:off x="7820904" y="4892588"/>
              <a:ext cx="45719" cy="4571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0" name="Oval 279">
              <a:extLst>
                <a:ext uri="{FF2B5EF4-FFF2-40B4-BE49-F238E27FC236}">
                  <a16:creationId xmlns:a16="http://schemas.microsoft.com/office/drawing/2014/main" id="{26847525-6A49-D142-525F-5496BC97BDD4}"/>
                </a:ext>
              </a:extLst>
            </p:cNvPr>
            <p:cNvSpPr/>
            <p:nvPr/>
          </p:nvSpPr>
          <p:spPr>
            <a:xfrm>
              <a:off x="7913830" y="5141683"/>
              <a:ext cx="45719" cy="4571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1" name="Oval 280">
              <a:extLst>
                <a:ext uri="{FF2B5EF4-FFF2-40B4-BE49-F238E27FC236}">
                  <a16:creationId xmlns:a16="http://schemas.microsoft.com/office/drawing/2014/main" id="{9D2DBC32-24EE-2467-CDFE-04B76AF280F1}"/>
                </a:ext>
              </a:extLst>
            </p:cNvPr>
            <p:cNvSpPr/>
            <p:nvPr/>
          </p:nvSpPr>
          <p:spPr>
            <a:xfrm>
              <a:off x="7995244" y="4977979"/>
              <a:ext cx="45719" cy="4571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82" name="Group 281">
            <a:extLst>
              <a:ext uri="{FF2B5EF4-FFF2-40B4-BE49-F238E27FC236}">
                <a16:creationId xmlns:a16="http://schemas.microsoft.com/office/drawing/2014/main" id="{47F6BD7D-7001-82CE-8D8B-B75031654B9A}"/>
              </a:ext>
            </a:extLst>
          </p:cNvPr>
          <p:cNvGrpSpPr/>
          <p:nvPr/>
        </p:nvGrpSpPr>
        <p:grpSpPr>
          <a:xfrm rot="19327281">
            <a:off x="7159646" y="4208478"/>
            <a:ext cx="259315" cy="293428"/>
            <a:chOff x="7780423" y="4892588"/>
            <a:chExt cx="260540" cy="294814"/>
          </a:xfrm>
          <a:solidFill>
            <a:schemeClr val="accent2">
              <a:lumMod val="40000"/>
              <a:lumOff val="60000"/>
            </a:schemeClr>
          </a:solidFill>
        </p:grpSpPr>
        <p:sp>
          <p:nvSpPr>
            <p:cNvPr id="283" name="Oval 282">
              <a:extLst>
                <a:ext uri="{FF2B5EF4-FFF2-40B4-BE49-F238E27FC236}">
                  <a16:creationId xmlns:a16="http://schemas.microsoft.com/office/drawing/2014/main" id="{D19D78F9-8284-BC65-E36A-57969F992744}"/>
                </a:ext>
              </a:extLst>
            </p:cNvPr>
            <p:cNvSpPr/>
            <p:nvPr/>
          </p:nvSpPr>
          <p:spPr>
            <a:xfrm>
              <a:off x="7780423" y="4966407"/>
              <a:ext cx="45719" cy="4571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4" name="Oval 283">
              <a:extLst>
                <a:ext uri="{FF2B5EF4-FFF2-40B4-BE49-F238E27FC236}">
                  <a16:creationId xmlns:a16="http://schemas.microsoft.com/office/drawing/2014/main" id="{31D99144-7D63-D63A-3ACA-AB274B58A00D}"/>
                </a:ext>
              </a:extLst>
            </p:cNvPr>
            <p:cNvSpPr/>
            <p:nvPr/>
          </p:nvSpPr>
          <p:spPr>
            <a:xfrm>
              <a:off x="7820904" y="4892588"/>
              <a:ext cx="45719" cy="4571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5" name="Oval 284">
              <a:extLst>
                <a:ext uri="{FF2B5EF4-FFF2-40B4-BE49-F238E27FC236}">
                  <a16:creationId xmlns:a16="http://schemas.microsoft.com/office/drawing/2014/main" id="{135B2BFF-E273-07C7-0602-67AC247F80D0}"/>
                </a:ext>
              </a:extLst>
            </p:cNvPr>
            <p:cNvSpPr/>
            <p:nvPr/>
          </p:nvSpPr>
          <p:spPr>
            <a:xfrm>
              <a:off x="7913830" y="5141683"/>
              <a:ext cx="45719" cy="4571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6" name="Oval 285">
              <a:extLst>
                <a:ext uri="{FF2B5EF4-FFF2-40B4-BE49-F238E27FC236}">
                  <a16:creationId xmlns:a16="http://schemas.microsoft.com/office/drawing/2014/main" id="{017E85F7-BA30-8031-8CEA-97CCA7B71B66}"/>
                </a:ext>
              </a:extLst>
            </p:cNvPr>
            <p:cNvSpPr/>
            <p:nvPr/>
          </p:nvSpPr>
          <p:spPr>
            <a:xfrm>
              <a:off x="7995244" y="4977979"/>
              <a:ext cx="45719" cy="4571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87" name="Group 286">
            <a:extLst>
              <a:ext uri="{FF2B5EF4-FFF2-40B4-BE49-F238E27FC236}">
                <a16:creationId xmlns:a16="http://schemas.microsoft.com/office/drawing/2014/main" id="{BC2C4291-06C3-FF1D-1F8B-A502F5098B83}"/>
              </a:ext>
            </a:extLst>
          </p:cNvPr>
          <p:cNvGrpSpPr/>
          <p:nvPr/>
        </p:nvGrpSpPr>
        <p:grpSpPr>
          <a:xfrm rot="651317">
            <a:off x="8032853" y="2969978"/>
            <a:ext cx="398436" cy="585406"/>
            <a:chOff x="7562571" y="3409403"/>
            <a:chExt cx="379620" cy="557760"/>
          </a:xfrm>
        </p:grpSpPr>
        <p:grpSp>
          <p:nvGrpSpPr>
            <p:cNvPr id="288" name="Group 287">
              <a:extLst>
                <a:ext uri="{FF2B5EF4-FFF2-40B4-BE49-F238E27FC236}">
                  <a16:creationId xmlns:a16="http://schemas.microsoft.com/office/drawing/2014/main" id="{D5B029FB-FCBB-4A33-BF00-A3D85E52ECBB}"/>
                </a:ext>
              </a:extLst>
            </p:cNvPr>
            <p:cNvGrpSpPr/>
            <p:nvPr/>
          </p:nvGrpSpPr>
          <p:grpSpPr>
            <a:xfrm rot="8046587">
              <a:off x="7585340" y="3386634"/>
              <a:ext cx="334081" cy="379620"/>
              <a:chOff x="1211263" y="1985963"/>
              <a:chExt cx="1047750" cy="1190568"/>
            </a:xfrm>
          </p:grpSpPr>
          <p:grpSp>
            <p:nvGrpSpPr>
              <p:cNvPr id="291" name="Group 290">
                <a:extLst>
                  <a:ext uri="{FF2B5EF4-FFF2-40B4-BE49-F238E27FC236}">
                    <a16:creationId xmlns:a16="http://schemas.microsoft.com/office/drawing/2014/main" id="{B847EB35-1794-165A-9D28-0AE9EACF6678}"/>
                  </a:ext>
                </a:extLst>
              </p:cNvPr>
              <p:cNvGrpSpPr/>
              <p:nvPr/>
            </p:nvGrpSpPr>
            <p:grpSpPr>
              <a:xfrm>
                <a:off x="1211263" y="1985963"/>
                <a:ext cx="1047750" cy="1163637"/>
                <a:chOff x="1211263" y="1985963"/>
                <a:chExt cx="1047750" cy="1163637"/>
              </a:xfrm>
            </p:grpSpPr>
            <p:sp>
              <p:nvSpPr>
                <p:cNvPr id="300" name="AutoShape 3">
                  <a:extLst>
                    <a:ext uri="{FF2B5EF4-FFF2-40B4-BE49-F238E27FC236}">
                      <a16:creationId xmlns:a16="http://schemas.microsoft.com/office/drawing/2014/main" id="{0E9B3C75-E8E1-4066-E21B-E75FE416BF4D}"/>
                    </a:ext>
                  </a:extLst>
                </p:cNvPr>
                <p:cNvSpPr>
                  <a:spLocks noChangeAspect="1" noChangeArrowheads="1" noTextEdit="1"/>
                </p:cNvSpPr>
                <p:nvPr/>
              </p:nvSpPr>
              <p:spPr bwMode="auto">
                <a:xfrm>
                  <a:off x="1211263" y="1985963"/>
                  <a:ext cx="1047750"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1" name="Freeform 5">
                  <a:extLst>
                    <a:ext uri="{FF2B5EF4-FFF2-40B4-BE49-F238E27FC236}">
                      <a16:creationId xmlns:a16="http://schemas.microsoft.com/office/drawing/2014/main" id="{D1989AC2-364D-31F8-44D8-AB84F13ABCCF}"/>
                    </a:ext>
                  </a:extLst>
                </p:cNvPr>
                <p:cNvSpPr>
                  <a:spLocks/>
                </p:cNvSpPr>
                <p:nvPr/>
              </p:nvSpPr>
              <p:spPr bwMode="auto">
                <a:xfrm>
                  <a:off x="1624013" y="2605088"/>
                  <a:ext cx="93663" cy="265112"/>
                </a:xfrm>
                <a:custGeom>
                  <a:avLst/>
                  <a:gdLst>
                    <a:gd name="T0" fmla="*/ 15 w 19"/>
                    <a:gd name="T1" fmla="*/ 54 h 54"/>
                    <a:gd name="T2" fmla="*/ 4 w 19"/>
                    <a:gd name="T3" fmla="*/ 54 h 54"/>
                    <a:gd name="T4" fmla="*/ 0 w 19"/>
                    <a:gd name="T5" fmla="*/ 50 h 54"/>
                    <a:gd name="T6" fmla="*/ 0 w 19"/>
                    <a:gd name="T7" fmla="*/ 4 h 54"/>
                    <a:gd name="T8" fmla="*/ 4 w 19"/>
                    <a:gd name="T9" fmla="*/ 0 h 54"/>
                    <a:gd name="T10" fmla="*/ 15 w 19"/>
                    <a:gd name="T11" fmla="*/ 0 h 54"/>
                    <a:gd name="T12" fmla="*/ 19 w 19"/>
                    <a:gd name="T13" fmla="*/ 4 h 54"/>
                    <a:gd name="T14" fmla="*/ 19 w 19"/>
                    <a:gd name="T15" fmla="*/ 50 h 54"/>
                    <a:gd name="T16" fmla="*/ 15 w 19"/>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54">
                      <a:moveTo>
                        <a:pt x="15" y="54"/>
                      </a:moveTo>
                      <a:cubicBezTo>
                        <a:pt x="4" y="54"/>
                        <a:pt x="4" y="54"/>
                        <a:pt x="4" y="54"/>
                      </a:cubicBezTo>
                      <a:cubicBezTo>
                        <a:pt x="2" y="54"/>
                        <a:pt x="0" y="52"/>
                        <a:pt x="0" y="50"/>
                      </a:cubicBezTo>
                      <a:cubicBezTo>
                        <a:pt x="0" y="4"/>
                        <a:pt x="0" y="4"/>
                        <a:pt x="0" y="4"/>
                      </a:cubicBezTo>
                      <a:cubicBezTo>
                        <a:pt x="0" y="1"/>
                        <a:pt x="2" y="0"/>
                        <a:pt x="4" y="0"/>
                      </a:cubicBezTo>
                      <a:cubicBezTo>
                        <a:pt x="15" y="0"/>
                        <a:pt x="15" y="0"/>
                        <a:pt x="15" y="0"/>
                      </a:cubicBezTo>
                      <a:cubicBezTo>
                        <a:pt x="17" y="0"/>
                        <a:pt x="19" y="1"/>
                        <a:pt x="19" y="4"/>
                      </a:cubicBezTo>
                      <a:cubicBezTo>
                        <a:pt x="19" y="50"/>
                        <a:pt x="19" y="50"/>
                        <a:pt x="19" y="50"/>
                      </a:cubicBezTo>
                      <a:cubicBezTo>
                        <a:pt x="19" y="52"/>
                        <a:pt x="17" y="54"/>
                        <a:pt x="15" y="54"/>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2" name="Freeform 6">
                  <a:extLst>
                    <a:ext uri="{FF2B5EF4-FFF2-40B4-BE49-F238E27FC236}">
                      <a16:creationId xmlns:a16="http://schemas.microsoft.com/office/drawing/2014/main" id="{A1516DC9-E4F6-C34C-1F82-0BF7C1574FFB}"/>
                    </a:ext>
                  </a:extLst>
                </p:cNvPr>
                <p:cNvSpPr>
                  <a:spLocks/>
                </p:cNvSpPr>
                <p:nvPr/>
              </p:nvSpPr>
              <p:spPr bwMode="auto">
                <a:xfrm>
                  <a:off x="1757363" y="2605088"/>
                  <a:ext cx="88900" cy="265112"/>
                </a:xfrm>
                <a:custGeom>
                  <a:avLst/>
                  <a:gdLst>
                    <a:gd name="T0" fmla="*/ 14 w 18"/>
                    <a:gd name="T1" fmla="*/ 54 h 54"/>
                    <a:gd name="T2" fmla="*/ 4 w 18"/>
                    <a:gd name="T3" fmla="*/ 54 h 54"/>
                    <a:gd name="T4" fmla="*/ 0 w 18"/>
                    <a:gd name="T5" fmla="*/ 50 h 54"/>
                    <a:gd name="T6" fmla="*/ 0 w 18"/>
                    <a:gd name="T7" fmla="*/ 4 h 54"/>
                    <a:gd name="T8" fmla="*/ 4 w 18"/>
                    <a:gd name="T9" fmla="*/ 0 h 54"/>
                    <a:gd name="T10" fmla="*/ 14 w 18"/>
                    <a:gd name="T11" fmla="*/ 0 h 54"/>
                    <a:gd name="T12" fmla="*/ 18 w 18"/>
                    <a:gd name="T13" fmla="*/ 4 h 54"/>
                    <a:gd name="T14" fmla="*/ 18 w 18"/>
                    <a:gd name="T15" fmla="*/ 50 h 54"/>
                    <a:gd name="T16" fmla="*/ 14 w 18"/>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4">
                      <a:moveTo>
                        <a:pt x="14" y="54"/>
                      </a:moveTo>
                      <a:cubicBezTo>
                        <a:pt x="4" y="54"/>
                        <a:pt x="4" y="54"/>
                        <a:pt x="4" y="54"/>
                      </a:cubicBezTo>
                      <a:cubicBezTo>
                        <a:pt x="2" y="54"/>
                        <a:pt x="0" y="52"/>
                        <a:pt x="0" y="50"/>
                      </a:cubicBezTo>
                      <a:cubicBezTo>
                        <a:pt x="0" y="4"/>
                        <a:pt x="0" y="4"/>
                        <a:pt x="0" y="4"/>
                      </a:cubicBezTo>
                      <a:cubicBezTo>
                        <a:pt x="0" y="1"/>
                        <a:pt x="2" y="0"/>
                        <a:pt x="4" y="0"/>
                      </a:cubicBezTo>
                      <a:cubicBezTo>
                        <a:pt x="14" y="0"/>
                        <a:pt x="14" y="0"/>
                        <a:pt x="14" y="0"/>
                      </a:cubicBezTo>
                      <a:cubicBezTo>
                        <a:pt x="17" y="0"/>
                        <a:pt x="18" y="1"/>
                        <a:pt x="18" y="4"/>
                      </a:cubicBezTo>
                      <a:cubicBezTo>
                        <a:pt x="18" y="50"/>
                        <a:pt x="18" y="50"/>
                        <a:pt x="18" y="50"/>
                      </a:cubicBezTo>
                      <a:cubicBezTo>
                        <a:pt x="18" y="52"/>
                        <a:pt x="17" y="54"/>
                        <a:pt x="14" y="54"/>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3" name="Freeform 7">
                  <a:extLst>
                    <a:ext uri="{FF2B5EF4-FFF2-40B4-BE49-F238E27FC236}">
                      <a16:creationId xmlns:a16="http://schemas.microsoft.com/office/drawing/2014/main" id="{FF6C870E-27B0-7180-35E2-9F3DD8849D11}"/>
                    </a:ext>
                  </a:extLst>
                </p:cNvPr>
                <p:cNvSpPr>
                  <a:spLocks/>
                </p:cNvSpPr>
                <p:nvPr/>
              </p:nvSpPr>
              <p:spPr bwMode="auto">
                <a:xfrm>
                  <a:off x="1624013" y="2879725"/>
                  <a:ext cx="93663" cy="265112"/>
                </a:xfrm>
                <a:custGeom>
                  <a:avLst/>
                  <a:gdLst>
                    <a:gd name="T0" fmla="*/ 15 w 19"/>
                    <a:gd name="T1" fmla="*/ 54 h 54"/>
                    <a:gd name="T2" fmla="*/ 4 w 19"/>
                    <a:gd name="T3" fmla="*/ 54 h 54"/>
                    <a:gd name="T4" fmla="*/ 0 w 19"/>
                    <a:gd name="T5" fmla="*/ 50 h 54"/>
                    <a:gd name="T6" fmla="*/ 0 w 19"/>
                    <a:gd name="T7" fmla="*/ 4 h 54"/>
                    <a:gd name="T8" fmla="*/ 4 w 19"/>
                    <a:gd name="T9" fmla="*/ 0 h 54"/>
                    <a:gd name="T10" fmla="*/ 15 w 19"/>
                    <a:gd name="T11" fmla="*/ 0 h 54"/>
                    <a:gd name="T12" fmla="*/ 19 w 19"/>
                    <a:gd name="T13" fmla="*/ 4 h 54"/>
                    <a:gd name="T14" fmla="*/ 19 w 19"/>
                    <a:gd name="T15" fmla="*/ 50 h 54"/>
                    <a:gd name="T16" fmla="*/ 15 w 19"/>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54">
                      <a:moveTo>
                        <a:pt x="15" y="54"/>
                      </a:moveTo>
                      <a:cubicBezTo>
                        <a:pt x="4" y="54"/>
                        <a:pt x="4" y="54"/>
                        <a:pt x="4" y="54"/>
                      </a:cubicBezTo>
                      <a:cubicBezTo>
                        <a:pt x="2" y="54"/>
                        <a:pt x="0" y="52"/>
                        <a:pt x="0" y="50"/>
                      </a:cubicBezTo>
                      <a:cubicBezTo>
                        <a:pt x="0" y="4"/>
                        <a:pt x="0" y="4"/>
                        <a:pt x="0" y="4"/>
                      </a:cubicBezTo>
                      <a:cubicBezTo>
                        <a:pt x="0" y="2"/>
                        <a:pt x="2" y="0"/>
                        <a:pt x="4" y="0"/>
                      </a:cubicBezTo>
                      <a:cubicBezTo>
                        <a:pt x="15" y="0"/>
                        <a:pt x="15" y="0"/>
                        <a:pt x="15" y="0"/>
                      </a:cubicBezTo>
                      <a:cubicBezTo>
                        <a:pt x="17" y="0"/>
                        <a:pt x="19" y="2"/>
                        <a:pt x="19" y="4"/>
                      </a:cubicBezTo>
                      <a:cubicBezTo>
                        <a:pt x="19" y="50"/>
                        <a:pt x="19" y="50"/>
                        <a:pt x="19" y="50"/>
                      </a:cubicBezTo>
                      <a:cubicBezTo>
                        <a:pt x="19" y="52"/>
                        <a:pt x="17" y="54"/>
                        <a:pt x="15" y="54"/>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4" name="Freeform 8">
                  <a:extLst>
                    <a:ext uri="{FF2B5EF4-FFF2-40B4-BE49-F238E27FC236}">
                      <a16:creationId xmlns:a16="http://schemas.microsoft.com/office/drawing/2014/main" id="{1DCFB8FE-DE0E-FC7E-7A70-C6D969E9FC85}"/>
                    </a:ext>
                  </a:extLst>
                </p:cNvPr>
                <p:cNvSpPr>
                  <a:spLocks/>
                </p:cNvSpPr>
                <p:nvPr/>
              </p:nvSpPr>
              <p:spPr bwMode="auto">
                <a:xfrm>
                  <a:off x="1757363" y="2879725"/>
                  <a:ext cx="88900" cy="265112"/>
                </a:xfrm>
                <a:custGeom>
                  <a:avLst/>
                  <a:gdLst>
                    <a:gd name="T0" fmla="*/ 14 w 18"/>
                    <a:gd name="T1" fmla="*/ 54 h 54"/>
                    <a:gd name="T2" fmla="*/ 4 w 18"/>
                    <a:gd name="T3" fmla="*/ 54 h 54"/>
                    <a:gd name="T4" fmla="*/ 0 w 18"/>
                    <a:gd name="T5" fmla="*/ 50 h 54"/>
                    <a:gd name="T6" fmla="*/ 0 w 18"/>
                    <a:gd name="T7" fmla="*/ 4 h 54"/>
                    <a:gd name="T8" fmla="*/ 4 w 18"/>
                    <a:gd name="T9" fmla="*/ 0 h 54"/>
                    <a:gd name="T10" fmla="*/ 14 w 18"/>
                    <a:gd name="T11" fmla="*/ 0 h 54"/>
                    <a:gd name="T12" fmla="*/ 18 w 18"/>
                    <a:gd name="T13" fmla="*/ 4 h 54"/>
                    <a:gd name="T14" fmla="*/ 18 w 18"/>
                    <a:gd name="T15" fmla="*/ 50 h 54"/>
                    <a:gd name="T16" fmla="*/ 14 w 18"/>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4">
                      <a:moveTo>
                        <a:pt x="14" y="54"/>
                      </a:moveTo>
                      <a:cubicBezTo>
                        <a:pt x="4" y="54"/>
                        <a:pt x="4" y="54"/>
                        <a:pt x="4" y="54"/>
                      </a:cubicBezTo>
                      <a:cubicBezTo>
                        <a:pt x="2" y="54"/>
                        <a:pt x="0" y="52"/>
                        <a:pt x="0" y="50"/>
                      </a:cubicBezTo>
                      <a:cubicBezTo>
                        <a:pt x="0" y="4"/>
                        <a:pt x="0" y="4"/>
                        <a:pt x="0" y="4"/>
                      </a:cubicBezTo>
                      <a:cubicBezTo>
                        <a:pt x="0" y="2"/>
                        <a:pt x="2" y="0"/>
                        <a:pt x="4" y="0"/>
                      </a:cubicBezTo>
                      <a:cubicBezTo>
                        <a:pt x="14" y="0"/>
                        <a:pt x="14" y="0"/>
                        <a:pt x="14" y="0"/>
                      </a:cubicBezTo>
                      <a:cubicBezTo>
                        <a:pt x="17" y="0"/>
                        <a:pt x="18" y="2"/>
                        <a:pt x="18" y="4"/>
                      </a:cubicBezTo>
                      <a:cubicBezTo>
                        <a:pt x="18" y="50"/>
                        <a:pt x="18" y="50"/>
                        <a:pt x="18" y="50"/>
                      </a:cubicBezTo>
                      <a:cubicBezTo>
                        <a:pt x="18" y="52"/>
                        <a:pt x="17" y="54"/>
                        <a:pt x="14" y="54"/>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5" name="Freeform 9">
                  <a:extLst>
                    <a:ext uri="{FF2B5EF4-FFF2-40B4-BE49-F238E27FC236}">
                      <a16:creationId xmlns:a16="http://schemas.microsoft.com/office/drawing/2014/main" id="{B9F93D83-D206-7DFD-755A-155A2E44C810}"/>
                    </a:ext>
                  </a:extLst>
                </p:cNvPr>
                <p:cNvSpPr>
                  <a:spLocks/>
                </p:cNvSpPr>
                <p:nvPr/>
              </p:nvSpPr>
              <p:spPr bwMode="auto">
                <a:xfrm>
                  <a:off x="1771651" y="2378075"/>
                  <a:ext cx="112713" cy="227012"/>
                </a:xfrm>
                <a:custGeom>
                  <a:avLst/>
                  <a:gdLst>
                    <a:gd name="T0" fmla="*/ 6 w 23"/>
                    <a:gd name="T1" fmla="*/ 46 h 46"/>
                    <a:gd name="T2" fmla="*/ 23 w 23"/>
                    <a:gd name="T3" fmla="*/ 23 h 46"/>
                  </a:gdLst>
                  <a:ahLst/>
                  <a:cxnLst>
                    <a:cxn ang="0">
                      <a:pos x="T0" y="T1"/>
                    </a:cxn>
                    <a:cxn ang="0">
                      <a:pos x="T2" y="T3"/>
                    </a:cxn>
                  </a:cxnLst>
                  <a:rect l="0" t="0" r="r" b="b"/>
                  <a:pathLst>
                    <a:path w="23" h="46">
                      <a:moveTo>
                        <a:pt x="6" y="46"/>
                      </a:moveTo>
                      <a:cubicBezTo>
                        <a:pt x="6" y="46"/>
                        <a:pt x="0" y="0"/>
                        <a:pt x="23" y="23"/>
                      </a:cubicBez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6" name="Freeform 10">
                  <a:extLst>
                    <a:ext uri="{FF2B5EF4-FFF2-40B4-BE49-F238E27FC236}">
                      <a16:creationId xmlns:a16="http://schemas.microsoft.com/office/drawing/2014/main" id="{304BCB4A-0773-4437-E9B3-BBD92B4796DB}"/>
                    </a:ext>
                  </a:extLst>
                </p:cNvPr>
                <p:cNvSpPr>
                  <a:spLocks/>
                </p:cNvSpPr>
                <p:nvPr/>
              </p:nvSpPr>
              <p:spPr bwMode="auto">
                <a:xfrm>
                  <a:off x="1924051" y="1995488"/>
                  <a:ext cx="222250" cy="260350"/>
                </a:xfrm>
                <a:custGeom>
                  <a:avLst/>
                  <a:gdLst>
                    <a:gd name="T0" fmla="*/ 11 w 45"/>
                    <a:gd name="T1" fmla="*/ 52 h 53"/>
                    <a:gd name="T2" fmla="*/ 3 w 45"/>
                    <a:gd name="T3" fmla="*/ 46 h 53"/>
                    <a:gd name="T4" fmla="*/ 2 w 45"/>
                    <a:gd name="T5" fmla="*/ 40 h 53"/>
                    <a:gd name="T6" fmla="*/ 28 w 45"/>
                    <a:gd name="T7" fmla="*/ 3 h 53"/>
                    <a:gd name="T8" fmla="*/ 34 w 45"/>
                    <a:gd name="T9" fmla="*/ 2 h 53"/>
                    <a:gd name="T10" fmla="*/ 42 w 45"/>
                    <a:gd name="T11" fmla="*/ 8 h 53"/>
                    <a:gd name="T12" fmla="*/ 43 w 45"/>
                    <a:gd name="T13" fmla="*/ 13 h 53"/>
                    <a:gd name="T14" fmla="*/ 17 w 45"/>
                    <a:gd name="T15" fmla="*/ 51 h 53"/>
                    <a:gd name="T16" fmla="*/ 11 w 45"/>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
                      <a:moveTo>
                        <a:pt x="11" y="52"/>
                      </a:moveTo>
                      <a:cubicBezTo>
                        <a:pt x="3" y="46"/>
                        <a:pt x="3" y="46"/>
                        <a:pt x="3" y="46"/>
                      </a:cubicBezTo>
                      <a:cubicBezTo>
                        <a:pt x="1" y="45"/>
                        <a:pt x="0" y="42"/>
                        <a:pt x="2" y="40"/>
                      </a:cubicBezTo>
                      <a:cubicBezTo>
                        <a:pt x="28" y="3"/>
                        <a:pt x="28" y="3"/>
                        <a:pt x="28" y="3"/>
                      </a:cubicBezTo>
                      <a:cubicBezTo>
                        <a:pt x="29" y="1"/>
                        <a:pt x="32" y="0"/>
                        <a:pt x="34" y="2"/>
                      </a:cubicBezTo>
                      <a:cubicBezTo>
                        <a:pt x="42" y="8"/>
                        <a:pt x="42" y="8"/>
                        <a:pt x="42" y="8"/>
                      </a:cubicBezTo>
                      <a:cubicBezTo>
                        <a:pt x="44" y="9"/>
                        <a:pt x="45" y="12"/>
                        <a:pt x="43" y="13"/>
                      </a:cubicBezTo>
                      <a:cubicBezTo>
                        <a:pt x="17" y="51"/>
                        <a:pt x="17" y="51"/>
                        <a:pt x="17" y="51"/>
                      </a:cubicBezTo>
                      <a:cubicBezTo>
                        <a:pt x="16" y="53"/>
                        <a:pt x="13" y="53"/>
                        <a:pt x="11" y="52"/>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7" name="Freeform 11">
                  <a:extLst>
                    <a:ext uri="{FF2B5EF4-FFF2-40B4-BE49-F238E27FC236}">
                      <a16:creationId xmlns:a16="http://schemas.microsoft.com/office/drawing/2014/main" id="{E42FF930-204E-37B1-58C7-C24634380E71}"/>
                    </a:ext>
                  </a:extLst>
                </p:cNvPr>
                <p:cNvSpPr>
                  <a:spLocks/>
                </p:cNvSpPr>
                <p:nvPr/>
              </p:nvSpPr>
              <p:spPr bwMode="auto">
                <a:xfrm>
                  <a:off x="2032001" y="2074863"/>
                  <a:ext cx="222250" cy="258762"/>
                </a:xfrm>
                <a:custGeom>
                  <a:avLst/>
                  <a:gdLst>
                    <a:gd name="T0" fmla="*/ 11 w 45"/>
                    <a:gd name="T1" fmla="*/ 52 h 53"/>
                    <a:gd name="T2" fmla="*/ 3 w 45"/>
                    <a:gd name="T3" fmla="*/ 45 h 53"/>
                    <a:gd name="T4" fmla="*/ 2 w 45"/>
                    <a:gd name="T5" fmla="*/ 40 h 53"/>
                    <a:gd name="T6" fmla="*/ 28 w 45"/>
                    <a:gd name="T7" fmla="*/ 2 h 53"/>
                    <a:gd name="T8" fmla="*/ 34 w 45"/>
                    <a:gd name="T9" fmla="*/ 1 h 53"/>
                    <a:gd name="T10" fmla="*/ 42 w 45"/>
                    <a:gd name="T11" fmla="*/ 7 h 53"/>
                    <a:gd name="T12" fmla="*/ 43 w 45"/>
                    <a:gd name="T13" fmla="*/ 13 h 53"/>
                    <a:gd name="T14" fmla="*/ 17 w 45"/>
                    <a:gd name="T15" fmla="*/ 51 h 53"/>
                    <a:gd name="T16" fmla="*/ 11 w 45"/>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
                      <a:moveTo>
                        <a:pt x="11" y="52"/>
                      </a:moveTo>
                      <a:cubicBezTo>
                        <a:pt x="3" y="45"/>
                        <a:pt x="3" y="45"/>
                        <a:pt x="3" y="45"/>
                      </a:cubicBezTo>
                      <a:cubicBezTo>
                        <a:pt x="1" y="44"/>
                        <a:pt x="0" y="42"/>
                        <a:pt x="2" y="40"/>
                      </a:cubicBezTo>
                      <a:cubicBezTo>
                        <a:pt x="28" y="2"/>
                        <a:pt x="28" y="2"/>
                        <a:pt x="28" y="2"/>
                      </a:cubicBezTo>
                      <a:cubicBezTo>
                        <a:pt x="29" y="0"/>
                        <a:pt x="32" y="0"/>
                        <a:pt x="34" y="1"/>
                      </a:cubicBezTo>
                      <a:cubicBezTo>
                        <a:pt x="42" y="7"/>
                        <a:pt x="42" y="7"/>
                        <a:pt x="42" y="7"/>
                      </a:cubicBezTo>
                      <a:cubicBezTo>
                        <a:pt x="44" y="8"/>
                        <a:pt x="45" y="11"/>
                        <a:pt x="43" y="13"/>
                      </a:cubicBezTo>
                      <a:cubicBezTo>
                        <a:pt x="17" y="51"/>
                        <a:pt x="17" y="51"/>
                        <a:pt x="17" y="51"/>
                      </a:cubicBezTo>
                      <a:cubicBezTo>
                        <a:pt x="16" y="52"/>
                        <a:pt x="13" y="53"/>
                        <a:pt x="11" y="52"/>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8" name="Freeform 12">
                  <a:extLst>
                    <a:ext uri="{FF2B5EF4-FFF2-40B4-BE49-F238E27FC236}">
                      <a16:creationId xmlns:a16="http://schemas.microsoft.com/office/drawing/2014/main" id="{8E11CD02-E687-7A65-69BB-0454DE578073}"/>
                    </a:ext>
                  </a:extLst>
                </p:cNvPr>
                <p:cNvSpPr>
                  <a:spLocks/>
                </p:cNvSpPr>
                <p:nvPr/>
              </p:nvSpPr>
              <p:spPr bwMode="auto">
                <a:xfrm>
                  <a:off x="1766888" y="2225675"/>
                  <a:ext cx="215900" cy="255587"/>
                </a:xfrm>
                <a:custGeom>
                  <a:avLst/>
                  <a:gdLst>
                    <a:gd name="T0" fmla="*/ 11 w 44"/>
                    <a:gd name="T1" fmla="*/ 51 h 52"/>
                    <a:gd name="T2" fmla="*/ 3 w 44"/>
                    <a:gd name="T3" fmla="*/ 45 h 52"/>
                    <a:gd name="T4" fmla="*/ 2 w 44"/>
                    <a:gd name="T5" fmla="*/ 40 h 52"/>
                    <a:gd name="T6" fmla="*/ 28 w 44"/>
                    <a:gd name="T7" fmla="*/ 2 h 52"/>
                    <a:gd name="T8" fmla="*/ 34 w 44"/>
                    <a:gd name="T9" fmla="*/ 1 h 52"/>
                    <a:gd name="T10" fmla="*/ 42 w 44"/>
                    <a:gd name="T11" fmla="*/ 7 h 52"/>
                    <a:gd name="T12" fmla="*/ 43 w 44"/>
                    <a:gd name="T13" fmla="*/ 12 h 52"/>
                    <a:gd name="T14" fmla="*/ 17 w 44"/>
                    <a:gd name="T15" fmla="*/ 50 h 52"/>
                    <a:gd name="T16" fmla="*/ 11 w 44"/>
                    <a:gd name="T17"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52">
                      <a:moveTo>
                        <a:pt x="11" y="51"/>
                      </a:moveTo>
                      <a:cubicBezTo>
                        <a:pt x="3" y="45"/>
                        <a:pt x="3" y="45"/>
                        <a:pt x="3" y="45"/>
                      </a:cubicBezTo>
                      <a:cubicBezTo>
                        <a:pt x="1" y="44"/>
                        <a:pt x="0" y="41"/>
                        <a:pt x="2" y="40"/>
                      </a:cubicBezTo>
                      <a:cubicBezTo>
                        <a:pt x="28" y="2"/>
                        <a:pt x="28" y="2"/>
                        <a:pt x="28" y="2"/>
                      </a:cubicBezTo>
                      <a:cubicBezTo>
                        <a:pt x="29" y="0"/>
                        <a:pt x="32" y="0"/>
                        <a:pt x="34" y="1"/>
                      </a:cubicBezTo>
                      <a:cubicBezTo>
                        <a:pt x="42" y="7"/>
                        <a:pt x="42" y="7"/>
                        <a:pt x="42" y="7"/>
                      </a:cubicBezTo>
                      <a:cubicBezTo>
                        <a:pt x="44" y="8"/>
                        <a:pt x="44" y="11"/>
                        <a:pt x="43" y="12"/>
                      </a:cubicBezTo>
                      <a:cubicBezTo>
                        <a:pt x="17" y="50"/>
                        <a:pt x="17" y="50"/>
                        <a:pt x="17" y="50"/>
                      </a:cubicBezTo>
                      <a:cubicBezTo>
                        <a:pt x="16" y="52"/>
                        <a:pt x="13" y="52"/>
                        <a:pt x="11" y="51"/>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9" name="Freeform 13">
                  <a:extLst>
                    <a:ext uri="{FF2B5EF4-FFF2-40B4-BE49-F238E27FC236}">
                      <a16:creationId xmlns:a16="http://schemas.microsoft.com/office/drawing/2014/main" id="{02FC53B0-10D6-0BE5-BC8F-6BACF66F87EB}"/>
                    </a:ext>
                  </a:extLst>
                </p:cNvPr>
                <p:cNvSpPr>
                  <a:spLocks/>
                </p:cNvSpPr>
                <p:nvPr/>
              </p:nvSpPr>
              <p:spPr bwMode="auto">
                <a:xfrm>
                  <a:off x="1874838" y="2300288"/>
                  <a:ext cx="217488" cy="260350"/>
                </a:xfrm>
                <a:custGeom>
                  <a:avLst/>
                  <a:gdLst>
                    <a:gd name="T0" fmla="*/ 11 w 44"/>
                    <a:gd name="T1" fmla="*/ 52 h 53"/>
                    <a:gd name="T2" fmla="*/ 3 w 44"/>
                    <a:gd name="T3" fmla="*/ 46 h 53"/>
                    <a:gd name="T4" fmla="*/ 2 w 44"/>
                    <a:gd name="T5" fmla="*/ 40 h 53"/>
                    <a:gd name="T6" fmla="*/ 28 w 44"/>
                    <a:gd name="T7" fmla="*/ 2 h 53"/>
                    <a:gd name="T8" fmla="*/ 34 w 44"/>
                    <a:gd name="T9" fmla="*/ 1 h 53"/>
                    <a:gd name="T10" fmla="*/ 42 w 44"/>
                    <a:gd name="T11" fmla="*/ 7 h 53"/>
                    <a:gd name="T12" fmla="*/ 43 w 44"/>
                    <a:gd name="T13" fmla="*/ 13 h 53"/>
                    <a:gd name="T14" fmla="*/ 17 w 44"/>
                    <a:gd name="T15" fmla="*/ 51 h 53"/>
                    <a:gd name="T16" fmla="*/ 11 w 44"/>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53">
                      <a:moveTo>
                        <a:pt x="11" y="52"/>
                      </a:moveTo>
                      <a:cubicBezTo>
                        <a:pt x="3" y="46"/>
                        <a:pt x="3" y="46"/>
                        <a:pt x="3" y="46"/>
                      </a:cubicBezTo>
                      <a:cubicBezTo>
                        <a:pt x="1" y="44"/>
                        <a:pt x="0" y="42"/>
                        <a:pt x="2" y="40"/>
                      </a:cubicBezTo>
                      <a:cubicBezTo>
                        <a:pt x="28" y="2"/>
                        <a:pt x="28" y="2"/>
                        <a:pt x="28" y="2"/>
                      </a:cubicBezTo>
                      <a:cubicBezTo>
                        <a:pt x="29" y="0"/>
                        <a:pt x="32" y="0"/>
                        <a:pt x="34" y="1"/>
                      </a:cubicBezTo>
                      <a:cubicBezTo>
                        <a:pt x="42" y="7"/>
                        <a:pt x="42" y="7"/>
                        <a:pt x="42" y="7"/>
                      </a:cubicBezTo>
                      <a:cubicBezTo>
                        <a:pt x="44" y="9"/>
                        <a:pt x="44" y="11"/>
                        <a:pt x="43" y="13"/>
                      </a:cubicBezTo>
                      <a:cubicBezTo>
                        <a:pt x="17" y="51"/>
                        <a:pt x="17" y="51"/>
                        <a:pt x="17" y="51"/>
                      </a:cubicBezTo>
                      <a:cubicBezTo>
                        <a:pt x="16" y="52"/>
                        <a:pt x="13" y="53"/>
                        <a:pt x="11" y="52"/>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0" name="Freeform 14">
                  <a:extLst>
                    <a:ext uri="{FF2B5EF4-FFF2-40B4-BE49-F238E27FC236}">
                      <a16:creationId xmlns:a16="http://schemas.microsoft.com/office/drawing/2014/main" id="{4BDEFB40-5E8E-C22C-D748-5E766B9591AE}"/>
                    </a:ext>
                  </a:extLst>
                </p:cNvPr>
                <p:cNvSpPr>
                  <a:spLocks/>
                </p:cNvSpPr>
                <p:nvPr/>
              </p:nvSpPr>
              <p:spPr bwMode="auto">
                <a:xfrm>
                  <a:off x="1584326" y="2378075"/>
                  <a:ext cx="114300" cy="227012"/>
                </a:xfrm>
                <a:custGeom>
                  <a:avLst/>
                  <a:gdLst>
                    <a:gd name="T0" fmla="*/ 17 w 23"/>
                    <a:gd name="T1" fmla="*/ 46 h 46"/>
                    <a:gd name="T2" fmla="*/ 0 w 23"/>
                    <a:gd name="T3" fmla="*/ 23 h 46"/>
                  </a:gdLst>
                  <a:ahLst/>
                  <a:cxnLst>
                    <a:cxn ang="0">
                      <a:pos x="T0" y="T1"/>
                    </a:cxn>
                    <a:cxn ang="0">
                      <a:pos x="T2" y="T3"/>
                    </a:cxn>
                  </a:cxnLst>
                  <a:rect l="0" t="0" r="r" b="b"/>
                  <a:pathLst>
                    <a:path w="23" h="46">
                      <a:moveTo>
                        <a:pt x="17" y="46"/>
                      </a:moveTo>
                      <a:cubicBezTo>
                        <a:pt x="17" y="46"/>
                        <a:pt x="23" y="0"/>
                        <a:pt x="0" y="23"/>
                      </a:cubicBez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1" name="Freeform 15">
                  <a:extLst>
                    <a:ext uri="{FF2B5EF4-FFF2-40B4-BE49-F238E27FC236}">
                      <a16:creationId xmlns:a16="http://schemas.microsoft.com/office/drawing/2014/main" id="{9D789A6A-6103-F2E6-4379-C01D7DE2DE45}"/>
                    </a:ext>
                  </a:extLst>
                </p:cNvPr>
                <p:cNvSpPr>
                  <a:spLocks/>
                </p:cNvSpPr>
                <p:nvPr/>
              </p:nvSpPr>
              <p:spPr bwMode="auto">
                <a:xfrm>
                  <a:off x="1323976" y="1995488"/>
                  <a:ext cx="222250" cy="260350"/>
                </a:xfrm>
                <a:custGeom>
                  <a:avLst/>
                  <a:gdLst>
                    <a:gd name="T0" fmla="*/ 34 w 45"/>
                    <a:gd name="T1" fmla="*/ 52 h 53"/>
                    <a:gd name="T2" fmla="*/ 42 w 45"/>
                    <a:gd name="T3" fmla="*/ 46 h 53"/>
                    <a:gd name="T4" fmla="*/ 43 w 45"/>
                    <a:gd name="T5" fmla="*/ 40 h 53"/>
                    <a:gd name="T6" fmla="*/ 17 w 45"/>
                    <a:gd name="T7" fmla="*/ 3 h 53"/>
                    <a:gd name="T8" fmla="*/ 11 w 45"/>
                    <a:gd name="T9" fmla="*/ 2 h 53"/>
                    <a:gd name="T10" fmla="*/ 3 w 45"/>
                    <a:gd name="T11" fmla="*/ 8 h 53"/>
                    <a:gd name="T12" fmla="*/ 2 w 45"/>
                    <a:gd name="T13" fmla="*/ 13 h 53"/>
                    <a:gd name="T14" fmla="*/ 28 w 45"/>
                    <a:gd name="T15" fmla="*/ 51 h 53"/>
                    <a:gd name="T16" fmla="*/ 34 w 45"/>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
                      <a:moveTo>
                        <a:pt x="34" y="52"/>
                      </a:moveTo>
                      <a:cubicBezTo>
                        <a:pt x="42" y="46"/>
                        <a:pt x="42" y="46"/>
                        <a:pt x="42" y="46"/>
                      </a:cubicBezTo>
                      <a:cubicBezTo>
                        <a:pt x="44" y="45"/>
                        <a:pt x="45" y="42"/>
                        <a:pt x="43" y="40"/>
                      </a:cubicBezTo>
                      <a:cubicBezTo>
                        <a:pt x="17" y="3"/>
                        <a:pt x="17" y="3"/>
                        <a:pt x="17" y="3"/>
                      </a:cubicBezTo>
                      <a:cubicBezTo>
                        <a:pt x="16" y="1"/>
                        <a:pt x="13" y="0"/>
                        <a:pt x="11" y="2"/>
                      </a:cubicBezTo>
                      <a:cubicBezTo>
                        <a:pt x="3" y="8"/>
                        <a:pt x="3" y="8"/>
                        <a:pt x="3" y="8"/>
                      </a:cubicBezTo>
                      <a:cubicBezTo>
                        <a:pt x="1" y="9"/>
                        <a:pt x="0" y="12"/>
                        <a:pt x="2" y="13"/>
                      </a:cubicBezTo>
                      <a:cubicBezTo>
                        <a:pt x="28" y="51"/>
                        <a:pt x="28" y="51"/>
                        <a:pt x="28" y="51"/>
                      </a:cubicBezTo>
                      <a:cubicBezTo>
                        <a:pt x="29" y="53"/>
                        <a:pt x="32" y="53"/>
                        <a:pt x="34" y="52"/>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2" name="Freeform 16">
                  <a:extLst>
                    <a:ext uri="{FF2B5EF4-FFF2-40B4-BE49-F238E27FC236}">
                      <a16:creationId xmlns:a16="http://schemas.microsoft.com/office/drawing/2014/main" id="{EA50916E-CE33-ADD2-F607-469E0809B9C6}"/>
                    </a:ext>
                  </a:extLst>
                </p:cNvPr>
                <p:cNvSpPr>
                  <a:spLocks/>
                </p:cNvSpPr>
                <p:nvPr/>
              </p:nvSpPr>
              <p:spPr bwMode="auto">
                <a:xfrm>
                  <a:off x="1216026" y="2074863"/>
                  <a:ext cx="220663" cy="258762"/>
                </a:xfrm>
                <a:custGeom>
                  <a:avLst/>
                  <a:gdLst>
                    <a:gd name="T0" fmla="*/ 34 w 45"/>
                    <a:gd name="T1" fmla="*/ 52 h 53"/>
                    <a:gd name="T2" fmla="*/ 42 w 45"/>
                    <a:gd name="T3" fmla="*/ 45 h 53"/>
                    <a:gd name="T4" fmla="*/ 43 w 45"/>
                    <a:gd name="T5" fmla="*/ 40 h 53"/>
                    <a:gd name="T6" fmla="*/ 17 w 45"/>
                    <a:gd name="T7" fmla="*/ 2 h 53"/>
                    <a:gd name="T8" fmla="*/ 11 w 45"/>
                    <a:gd name="T9" fmla="*/ 1 h 53"/>
                    <a:gd name="T10" fmla="*/ 3 w 45"/>
                    <a:gd name="T11" fmla="*/ 7 h 53"/>
                    <a:gd name="T12" fmla="*/ 2 w 45"/>
                    <a:gd name="T13" fmla="*/ 13 h 53"/>
                    <a:gd name="T14" fmla="*/ 28 w 45"/>
                    <a:gd name="T15" fmla="*/ 51 h 53"/>
                    <a:gd name="T16" fmla="*/ 34 w 45"/>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
                      <a:moveTo>
                        <a:pt x="34" y="52"/>
                      </a:moveTo>
                      <a:cubicBezTo>
                        <a:pt x="42" y="45"/>
                        <a:pt x="42" y="45"/>
                        <a:pt x="42" y="45"/>
                      </a:cubicBezTo>
                      <a:cubicBezTo>
                        <a:pt x="44" y="44"/>
                        <a:pt x="45" y="42"/>
                        <a:pt x="43" y="40"/>
                      </a:cubicBezTo>
                      <a:cubicBezTo>
                        <a:pt x="17" y="2"/>
                        <a:pt x="17" y="2"/>
                        <a:pt x="17" y="2"/>
                      </a:cubicBezTo>
                      <a:cubicBezTo>
                        <a:pt x="16" y="0"/>
                        <a:pt x="13" y="0"/>
                        <a:pt x="11" y="1"/>
                      </a:cubicBezTo>
                      <a:cubicBezTo>
                        <a:pt x="3" y="7"/>
                        <a:pt x="3" y="7"/>
                        <a:pt x="3" y="7"/>
                      </a:cubicBezTo>
                      <a:cubicBezTo>
                        <a:pt x="1" y="8"/>
                        <a:pt x="0" y="11"/>
                        <a:pt x="2" y="13"/>
                      </a:cubicBezTo>
                      <a:cubicBezTo>
                        <a:pt x="28" y="51"/>
                        <a:pt x="28" y="51"/>
                        <a:pt x="28" y="51"/>
                      </a:cubicBezTo>
                      <a:cubicBezTo>
                        <a:pt x="29" y="52"/>
                        <a:pt x="32" y="53"/>
                        <a:pt x="34" y="52"/>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3" name="Freeform 17">
                  <a:extLst>
                    <a:ext uri="{FF2B5EF4-FFF2-40B4-BE49-F238E27FC236}">
                      <a16:creationId xmlns:a16="http://schemas.microsoft.com/office/drawing/2014/main" id="{E339490A-8486-2031-6AEC-2C3F6A14BB0F}"/>
                    </a:ext>
                  </a:extLst>
                </p:cNvPr>
                <p:cNvSpPr>
                  <a:spLocks/>
                </p:cNvSpPr>
                <p:nvPr/>
              </p:nvSpPr>
              <p:spPr bwMode="auto">
                <a:xfrm>
                  <a:off x="1485901" y="2225675"/>
                  <a:ext cx="217488" cy="255587"/>
                </a:xfrm>
                <a:custGeom>
                  <a:avLst/>
                  <a:gdLst>
                    <a:gd name="T0" fmla="*/ 33 w 44"/>
                    <a:gd name="T1" fmla="*/ 51 h 52"/>
                    <a:gd name="T2" fmla="*/ 42 w 44"/>
                    <a:gd name="T3" fmla="*/ 45 h 52"/>
                    <a:gd name="T4" fmla="*/ 43 w 44"/>
                    <a:gd name="T5" fmla="*/ 40 h 52"/>
                    <a:gd name="T6" fmla="*/ 16 w 44"/>
                    <a:gd name="T7" fmla="*/ 2 h 52"/>
                    <a:gd name="T8" fmla="*/ 11 w 44"/>
                    <a:gd name="T9" fmla="*/ 1 h 52"/>
                    <a:gd name="T10" fmla="*/ 2 w 44"/>
                    <a:gd name="T11" fmla="*/ 7 h 52"/>
                    <a:gd name="T12" fmla="*/ 1 w 44"/>
                    <a:gd name="T13" fmla="*/ 12 h 52"/>
                    <a:gd name="T14" fmla="*/ 27 w 44"/>
                    <a:gd name="T15" fmla="*/ 50 h 52"/>
                    <a:gd name="T16" fmla="*/ 33 w 44"/>
                    <a:gd name="T17"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52">
                      <a:moveTo>
                        <a:pt x="33" y="51"/>
                      </a:moveTo>
                      <a:cubicBezTo>
                        <a:pt x="42" y="45"/>
                        <a:pt x="42" y="45"/>
                        <a:pt x="42" y="45"/>
                      </a:cubicBezTo>
                      <a:cubicBezTo>
                        <a:pt x="43" y="44"/>
                        <a:pt x="44" y="41"/>
                        <a:pt x="43" y="40"/>
                      </a:cubicBezTo>
                      <a:cubicBezTo>
                        <a:pt x="16" y="2"/>
                        <a:pt x="16" y="2"/>
                        <a:pt x="16" y="2"/>
                      </a:cubicBezTo>
                      <a:cubicBezTo>
                        <a:pt x="15" y="0"/>
                        <a:pt x="12" y="0"/>
                        <a:pt x="11" y="1"/>
                      </a:cubicBezTo>
                      <a:cubicBezTo>
                        <a:pt x="2" y="7"/>
                        <a:pt x="2" y="7"/>
                        <a:pt x="2" y="7"/>
                      </a:cubicBezTo>
                      <a:cubicBezTo>
                        <a:pt x="0" y="8"/>
                        <a:pt x="0" y="11"/>
                        <a:pt x="1" y="12"/>
                      </a:cubicBezTo>
                      <a:cubicBezTo>
                        <a:pt x="27" y="50"/>
                        <a:pt x="27" y="50"/>
                        <a:pt x="27" y="50"/>
                      </a:cubicBezTo>
                      <a:cubicBezTo>
                        <a:pt x="29" y="52"/>
                        <a:pt x="31" y="52"/>
                        <a:pt x="33" y="51"/>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4" name="Freeform 18">
                  <a:extLst>
                    <a:ext uri="{FF2B5EF4-FFF2-40B4-BE49-F238E27FC236}">
                      <a16:creationId xmlns:a16="http://schemas.microsoft.com/office/drawing/2014/main" id="{B06AD77E-0778-A87E-3E5A-B81F0A65048F}"/>
                    </a:ext>
                  </a:extLst>
                </p:cNvPr>
                <p:cNvSpPr>
                  <a:spLocks/>
                </p:cNvSpPr>
                <p:nvPr/>
              </p:nvSpPr>
              <p:spPr bwMode="auto">
                <a:xfrm>
                  <a:off x="1377951" y="2300288"/>
                  <a:ext cx="217488" cy="260350"/>
                </a:xfrm>
                <a:custGeom>
                  <a:avLst/>
                  <a:gdLst>
                    <a:gd name="T0" fmla="*/ 33 w 44"/>
                    <a:gd name="T1" fmla="*/ 52 h 53"/>
                    <a:gd name="T2" fmla="*/ 42 w 44"/>
                    <a:gd name="T3" fmla="*/ 46 h 53"/>
                    <a:gd name="T4" fmla="*/ 43 w 44"/>
                    <a:gd name="T5" fmla="*/ 40 h 53"/>
                    <a:gd name="T6" fmla="*/ 16 w 44"/>
                    <a:gd name="T7" fmla="*/ 2 h 53"/>
                    <a:gd name="T8" fmla="*/ 11 w 44"/>
                    <a:gd name="T9" fmla="*/ 1 h 53"/>
                    <a:gd name="T10" fmla="*/ 2 w 44"/>
                    <a:gd name="T11" fmla="*/ 7 h 53"/>
                    <a:gd name="T12" fmla="*/ 1 w 44"/>
                    <a:gd name="T13" fmla="*/ 13 h 53"/>
                    <a:gd name="T14" fmla="*/ 27 w 44"/>
                    <a:gd name="T15" fmla="*/ 51 h 53"/>
                    <a:gd name="T16" fmla="*/ 33 w 44"/>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53">
                      <a:moveTo>
                        <a:pt x="33" y="52"/>
                      </a:moveTo>
                      <a:cubicBezTo>
                        <a:pt x="42" y="46"/>
                        <a:pt x="42" y="46"/>
                        <a:pt x="42" y="46"/>
                      </a:cubicBezTo>
                      <a:cubicBezTo>
                        <a:pt x="43" y="44"/>
                        <a:pt x="44" y="42"/>
                        <a:pt x="43" y="40"/>
                      </a:cubicBezTo>
                      <a:cubicBezTo>
                        <a:pt x="16" y="2"/>
                        <a:pt x="16" y="2"/>
                        <a:pt x="16" y="2"/>
                      </a:cubicBezTo>
                      <a:cubicBezTo>
                        <a:pt x="15" y="0"/>
                        <a:pt x="12" y="0"/>
                        <a:pt x="11" y="1"/>
                      </a:cubicBezTo>
                      <a:cubicBezTo>
                        <a:pt x="2" y="7"/>
                        <a:pt x="2" y="7"/>
                        <a:pt x="2" y="7"/>
                      </a:cubicBezTo>
                      <a:cubicBezTo>
                        <a:pt x="0" y="9"/>
                        <a:pt x="0" y="11"/>
                        <a:pt x="1" y="13"/>
                      </a:cubicBezTo>
                      <a:cubicBezTo>
                        <a:pt x="27" y="51"/>
                        <a:pt x="27" y="51"/>
                        <a:pt x="27" y="51"/>
                      </a:cubicBezTo>
                      <a:cubicBezTo>
                        <a:pt x="29" y="52"/>
                        <a:pt x="31" y="53"/>
                        <a:pt x="33" y="52"/>
                      </a:cubicBezTo>
                      <a:close/>
                    </a:path>
                  </a:pathLst>
                </a:custGeom>
                <a:solidFill>
                  <a:schemeClr val="accent2">
                    <a:lumMod val="40000"/>
                    <a:lumOff val="60000"/>
                  </a:schemeClr>
                </a:solidFill>
                <a:ln w="635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5" name="Line 19">
                  <a:extLst>
                    <a:ext uri="{FF2B5EF4-FFF2-40B4-BE49-F238E27FC236}">
                      <a16:creationId xmlns:a16="http://schemas.microsoft.com/office/drawing/2014/main" id="{73E25187-C32D-D4A5-349E-12569119E614}"/>
                    </a:ext>
                  </a:extLst>
                </p:cNvPr>
                <p:cNvSpPr>
                  <a:spLocks noChangeShapeType="1"/>
                </p:cNvSpPr>
                <p:nvPr/>
              </p:nvSpPr>
              <p:spPr bwMode="auto">
                <a:xfrm>
                  <a:off x="1668463" y="2530475"/>
                  <a:ext cx="128588" cy="0"/>
                </a:xfrm>
                <a:prstGeom prst="line">
                  <a:avLst/>
                </a:prstGeom>
                <a:noFill/>
                <a:ln w="9525" cap="flat">
                  <a:solidFill>
                    <a:srgbClr val="231F2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6" name="Line 20">
                  <a:extLst>
                    <a:ext uri="{FF2B5EF4-FFF2-40B4-BE49-F238E27FC236}">
                      <a16:creationId xmlns:a16="http://schemas.microsoft.com/office/drawing/2014/main" id="{553437EC-A9AF-904C-A8BC-9A8AE66ADAF1}"/>
                    </a:ext>
                  </a:extLst>
                </p:cNvPr>
                <p:cNvSpPr>
                  <a:spLocks noChangeShapeType="1"/>
                </p:cNvSpPr>
                <p:nvPr/>
              </p:nvSpPr>
              <p:spPr bwMode="auto">
                <a:xfrm>
                  <a:off x="1668463" y="2560638"/>
                  <a:ext cx="128588" cy="0"/>
                </a:xfrm>
                <a:prstGeom prst="line">
                  <a:avLst/>
                </a:prstGeom>
                <a:noFill/>
                <a:ln w="9525" cap="flat">
                  <a:solidFill>
                    <a:srgbClr val="231F2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cxnSp>
            <p:nvCxnSpPr>
              <p:cNvPr id="292" name="Straight Connector 291">
                <a:extLst>
                  <a:ext uri="{FF2B5EF4-FFF2-40B4-BE49-F238E27FC236}">
                    <a16:creationId xmlns:a16="http://schemas.microsoft.com/office/drawing/2014/main" id="{37A8C69B-2952-E229-41D8-C3937BA28526}"/>
                  </a:ext>
                </a:extLst>
              </p:cNvPr>
              <p:cNvCxnSpPr/>
              <p:nvPr/>
            </p:nvCxnSpPr>
            <p:spPr>
              <a:xfrm>
                <a:off x="1837315" y="2671626"/>
                <a:ext cx="14547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046E5706-FE0B-A021-DC37-9A6A592F9BEF}"/>
                  </a:ext>
                </a:extLst>
              </p:cNvPr>
              <p:cNvCxnSpPr/>
              <p:nvPr/>
            </p:nvCxnSpPr>
            <p:spPr>
              <a:xfrm>
                <a:off x="1837315" y="2993744"/>
                <a:ext cx="14547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DA4E1967-459A-4474-42FF-36FF889313AF}"/>
                  </a:ext>
                </a:extLst>
              </p:cNvPr>
              <p:cNvCxnSpPr/>
              <p:nvPr/>
            </p:nvCxnSpPr>
            <p:spPr>
              <a:xfrm>
                <a:off x="1478829" y="2775535"/>
                <a:ext cx="14547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46D176FD-BA2D-578F-E737-FDB380BBE59D}"/>
                  </a:ext>
                </a:extLst>
              </p:cNvPr>
              <p:cNvCxnSpPr/>
              <p:nvPr/>
            </p:nvCxnSpPr>
            <p:spPr>
              <a:xfrm>
                <a:off x="1478829" y="3097653"/>
                <a:ext cx="14547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96" name="Star: 7 Points 295">
                <a:extLst>
                  <a:ext uri="{FF2B5EF4-FFF2-40B4-BE49-F238E27FC236}">
                    <a16:creationId xmlns:a16="http://schemas.microsoft.com/office/drawing/2014/main" id="{3BCE43B6-8FB1-A9EE-A833-3932C09BCBA3}"/>
                  </a:ext>
                </a:extLst>
              </p:cNvPr>
              <p:cNvSpPr/>
              <p:nvPr/>
            </p:nvSpPr>
            <p:spPr>
              <a:xfrm>
                <a:off x="1964316" y="2533449"/>
                <a:ext cx="222250" cy="222250"/>
              </a:xfrm>
              <a:prstGeom prst="star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7" name="Star: 7 Points 296">
                <a:extLst>
                  <a:ext uri="{FF2B5EF4-FFF2-40B4-BE49-F238E27FC236}">
                    <a16:creationId xmlns:a16="http://schemas.microsoft.com/office/drawing/2014/main" id="{DF577D90-D65F-A5D0-72E4-81FC39B44CBA}"/>
                  </a:ext>
                </a:extLst>
              </p:cNvPr>
              <p:cNvSpPr/>
              <p:nvPr/>
            </p:nvSpPr>
            <p:spPr>
              <a:xfrm>
                <a:off x="1964316" y="2855567"/>
                <a:ext cx="222250" cy="222250"/>
              </a:xfrm>
              <a:prstGeom prst="star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8" name="Star: 7 Points 297">
                <a:extLst>
                  <a:ext uri="{FF2B5EF4-FFF2-40B4-BE49-F238E27FC236}">
                    <a16:creationId xmlns:a16="http://schemas.microsoft.com/office/drawing/2014/main" id="{75FE3499-B383-5A91-22F2-3B4544B36C33}"/>
                  </a:ext>
                </a:extLst>
              </p:cNvPr>
              <p:cNvSpPr/>
              <p:nvPr/>
            </p:nvSpPr>
            <p:spPr>
              <a:xfrm>
                <a:off x="1283711" y="2637358"/>
                <a:ext cx="222250" cy="222250"/>
              </a:xfrm>
              <a:prstGeom prst="star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9" name="Star: 7 Points 298">
                <a:extLst>
                  <a:ext uri="{FF2B5EF4-FFF2-40B4-BE49-F238E27FC236}">
                    <a16:creationId xmlns:a16="http://schemas.microsoft.com/office/drawing/2014/main" id="{9C0CC46B-3B36-99F3-BC6D-4268D0ADEB05}"/>
                  </a:ext>
                </a:extLst>
              </p:cNvPr>
              <p:cNvSpPr/>
              <p:nvPr/>
            </p:nvSpPr>
            <p:spPr>
              <a:xfrm>
                <a:off x="1283711" y="2954281"/>
                <a:ext cx="222250" cy="222250"/>
              </a:xfrm>
              <a:prstGeom prst="star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89" name="Oval 288">
              <a:extLst>
                <a:ext uri="{FF2B5EF4-FFF2-40B4-BE49-F238E27FC236}">
                  <a16:creationId xmlns:a16="http://schemas.microsoft.com/office/drawing/2014/main" id="{DEADAB5C-7043-588F-7979-50A6ADFA2016}"/>
                </a:ext>
              </a:extLst>
            </p:cNvPr>
            <p:cNvSpPr/>
            <p:nvPr/>
          </p:nvSpPr>
          <p:spPr>
            <a:xfrm>
              <a:off x="7748146" y="3791589"/>
              <a:ext cx="65536" cy="65536"/>
            </a:xfrm>
            <a:prstGeom prst="ellipse">
              <a:avLst/>
            </a:prstGeom>
            <a:solidFill>
              <a:schemeClr val="accent6"/>
            </a:solidFill>
            <a:ln w="63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0" name="Freeform: Shape 289">
              <a:extLst>
                <a:ext uri="{FF2B5EF4-FFF2-40B4-BE49-F238E27FC236}">
                  <a16:creationId xmlns:a16="http://schemas.microsoft.com/office/drawing/2014/main" id="{88277CB6-0B85-4E75-645F-BAABCDDE1B37}"/>
                </a:ext>
              </a:extLst>
            </p:cNvPr>
            <p:cNvSpPr/>
            <p:nvPr/>
          </p:nvSpPr>
          <p:spPr>
            <a:xfrm>
              <a:off x="7789069" y="3855244"/>
              <a:ext cx="50006" cy="111919"/>
            </a:xfrm>
            <a:custGeom>
              <a:avLst/>
              <a:gdLst>
                <a:gd name="connsiteX0" fmla="*/ 0 w 50006"/>
                <a:gd name="connsiteY0" fmla="*/ 0 h 111919"/>
                <a:gd name="connsiteX1" fmla="*/ 50006 w 50006"/>
                <a:gd name="connsiteY1" fmla="*/ 111919 h 111919"/>
              </a:gdLst>
              <a:ahLst/>
              <a:cxnLst>
                <a:cxn ang="0">
                  <a:pos x="connsiteX0" y="connsiteY0"/>
                </a:cxn>
                <a:cxn ang="0">
                  <a:pos x="connsiteX1" y="connsiteY1"/>
                </a:cxn>
              </a:cxnLst>
              <a:rect l="l" t="t" r="r" b="b"/>
              <a:pathLst>
                <a:path w="50006" h="111919">
                  <a:moveTo>
                    <a:pt x="0" y="0"/>
                  </a:moveTo>
                  <a:lnTo>
                    <a:pt x="50006" y="111919"/>
                  </a:lnTo>
                </a:path>
              </a:pathLst>
            </a:custGeom>
            <a:no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326" name="Group 325">
            <a:extLst>
              <a:ext uri="{FF2B5EF4-FFF2-40B4-BE49-F238E27FC236}">
                <a16:creationId xmlns:a16="http://schemas.microsoft.com/office/drawing/2014/main" id="{8D67C3A8-A61C-3282-7CF9-B721428B4255}"/>
              </a:ext>
            </a:extLst>
          </p:cNvPr>
          <p:cNvGrpSpPr/>
          <p:nvPr/>
        </p:nvGrpSpPr>
        <p:grpSpPr>
          <a:xfrm rot="18265807">
            <a:off x="6115909" y="2020845"/>
            <a:ext cx="2026231" cy="1285062"/>
            <a:chOff x="11958156" y="2533651"/>
            <a:chExt cx="2359231" cy="1660525"/>
          </a:xfrm>
        </p:grpSpPr>
        <p:sp>
          <p:nvSpPr>
            <p:cNvPr id="321" name="Freeform 28">
              <a:extLst>
                <a:ext uri="{FF2B5EF4-FFF2-40B4-BE49-F238E27FC236}">
                  <a16:creationId xmlns:a16="http://schemas.microsoft.com/office/drawing/2014/main" id="{D607922C-CE87-7E2F-DE03-474039D3BAF8}"/>
                </a:ext>
              </a:extLst>
            </p:cNvPr>
            <p:cNvSpPr>
              <a:spLocks/>
            </p:cNvSpPr>
            <p:nvPr/>
          </p:nvSpPr>
          <p:spPr bwMode="auto">
            <a:xfrm>
              <a:off x="11958156" y="2533651"/>
              <a:ext cx="2357438" cy="1660525"/>
            </a:xfrm>
            <a:custGeom>
              <a:avLst/>
              <a:gdLst>
                <a:gd name="T0" fmla="*/ 0 w 1600"/>
                <a:gd name="T1" fmla="*/ 0 h 1125"/>
                <a:gd name="T2" fmla="*/ 523 w 1600"/>
                <a:gd name="T3" fmla="*/ 215 h 1125"/>
                <a:gd name="T4" fmla="*/ 1032 w 1600"/>
                <a:gd name="T5" fmla="*/ 566 h 1125"/>
                <a:gd name="T6" fmla="*/ 1313 w 1600"/>
                <a:gd name="T7" fmla="*/ 598 h 1125"/>
                <a:gd name="T8" fmla="*/ 1600 w 1600"/>
                <a:gd name="T9" fmla="*/ 362 h 1125"/>
                <a:gd name="T10" fmla="*/ 1600 w 1600"/>
                <a:gd name="T11" fmla="*/ 971 h 1125"/>
                <a:gd name="T12" fmla="*/ 1346 w 1600"/>
                <a:gd name="T13" fmla="*/ 1074 h 1125"/>
                <a:gd name="T14" fmla="*/ 733 w 1600"/>
                <a:gd name="T15" fmla="*/ 944 h 1125"/>
                <a:gd name="T16" fmla="*/ 0 w 1600"/>
                <a:gd name="T17" fmla="*/ 494 h 1125"/>
                <a:gd name="T18" fmla="*/ 0 w 1600"/>
                <a:gd name="T19" fmla="*/ 0 h 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0" h="1125">
                  <a:moveTo>
                    <a:pt x="0" y="0"/>
                  </a:moveTo>
                  <a:cubicBezTo>
                    <a:pt x="220" y="28"/>
                    <a:pt x="383" y="117"/>
                    <a:pt x="523" y="215"/>
                  </a:cubicBezTo>
                  <a:cubicBezTo>
                    <a:pt x="710" y="347"/>
                    <a:pt x="857" y="500"/>
                    <a:pt x="1032" y="566"/>
                  </a:cubicBezTo>
                  <a:cubicBezTo>
                    <a:pt x="1153" y="612"/>
                    <a:pt x="1237" y="617"/>
                    <a:pt x="1313" y="598"/>
                  </a:cubicBezTo>
                  <a:cubicBezTo>
                    <a:pt x="1432" y="568"/>
                    <a:pt x="1532" y="471"/>
                    <a:pt x="1600" y="362"/>
                  </a:cubicBezTo>
                  <a:cubicBezTo>
                    <a:pt x="1600" y="971"/>
                    <a:pt x="1600" y="971"/>
                    <a:pt x="1600" y="971"/>
                  </a:cubicBezTo>
                  <a:cubicBezTo>
                    <a:pt x="1531" y="1017"/>
                    <a:pt x="1446" y="1054"/>
                    <a:pt x="1346" y="1074"/>
                  </a:cubicBezTo>
                  <a:cubicBezTo>
                    <a:pt x="1088" y="1125"/>
                    <a:pt x="880" y="1055"/>
                    <a:pt x="733" y="944"/>
                  </a:cubicBezTo>
                  <a:cubicBezTo>
                    <a:pt x="526" y="788"/>
                    <a:pt x="366" y="542"/>
                    <a:pt x="0" y="494"/>
                  </a:cubicBezTo>
                  <a:cubicBezTo>
                    <a:pt x="0" y="0"/>
                    <a:pt x="0" y="0"/>
                    <a:pt x="0" y="0"/>
                  </a:cubicBezTo>
                  <a:close/>
                </a:path>
              </a:pathLst>
            </a:custGeom>
            <a:solidFill>
              <a:srgbClr val="9E0B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2" name="Freeform 29">
              <a:extLst>
                <a:ext uri="{FF2B5EF4-FFF2-40B4-BE49-F238E27FC236}">
                  <a16:creationId xmlns:a16="http://schemas.microsoft.com/office/drawing/2014/main" id="{C65663F3-829C-2DA3-E879-846372EA8357}"/>
                </a:ext>
              </a:extLst>
            </p:cNvPr>
            <p:cNvSpPr>
              <a:spLocks/>
            </p:cNvSpPr>
            <p:nvPr/>
          </p:nvSpPr>
          <p:spPr bwMode="auto">
            <a:xfrm>
              <a:off x="11959949" y="2554288"/>
              <a:ext cx="2357438" cy="1620838"/>
            </a:xfrm>
            <a:custGeom>
              <a:avLst/>
              <a:gdLst>
                <a:gd name="T0" fmla="*/ 0 w 1600"/>
                <a:gd name="T1" fmla="*/ 0 h 1099"/>
                <a:gd name="T2" fmla="*/ 1027 w 1600"/>
                <a:gd name="T3" fmla="*/ 567 h 1099"/>
                <a:gd name="T4" fmla="*/ 1451 w 1600"/>
                <a:gd name="T5" fmla="*/ 534 h 1099"/>
                <a:gd name="T6" fmla="*/ 1600 w 1600"/>
                <a:gd name="T7" fmla="*/ 369 h 1099"/>
                <a:gd name="T8" fmla="*/ 1600 w 1600"/>
                <a:gd name="T9" fmla="*/ 942 h 1099"/>
                <a:gd name="T10" fmla="*/ 1348 w 1600"/>
                <a:gd name="T11" fmla="*/ 1048 h 1099"/>
                <a:gd name="T12" fmla="*/ 736 w 1600"/>
                <a:gd name="T13" fmla="*/ 915 h 1099"/>
                <a:gd name="T14" fmla="*/ 0 w 1600"/>
                <a:gd name="T15" fmla="*/ 469 h 1099"/>
                <a:gd name="T16" fmla="*/ 0 w 1600"/>
                <a:gd name="T17" fmla="*/ 0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0" h="1099">
                  <a:moveTo>
                    <a:pt x="0" y="0"/>
                  </a:moveTo>
                  <a:cubicBezTo>
                    <a:pt x="501" y="66"/>
                    <a:pt x="721" y="452"/>
                    <a:pt x="1027" y="567"/>
                  </a:cubicBezTo>
                  <a:cubicBezTo>
                    <a:pt x="1213" y="637"/>
                    <a:pt x="1348" y="608"/>
                    <a:pt x="1451" y="534"/>
                  </a:cubicBezTo>
                  <a:cubicBezTo>
                    <a:pt x="1511" y="491"/>
                    <a:pt x="1559" y="432"/>
                    <a:pt x="1600" y="369"/>
                  </a:cubicBezTo>
                  <a:cubicBezTo>
                    <a:pt x="1600" y="942"/>
                    <a:pt x="1600" y="942"/>
                    <a:pt x="1600" y="942"/>
                  </a:cubicBezTo>
                  <a:cubicBezTo>
                    <a:pt x="1532" y="990"/>
                    <a:pt x="1449" y="1028"/>
                    <a:pt x="1348" y="1048"/>
                  </a:cubicBezTo>
                  <a:cubicBezTo>
                    <a:pt x="1090" y="1099"/>
                    <a:pt x="883" y="1025"/>
                    <a:pt x="736" y="915"/>
                  </a:cubicBezTo>
                  <a:cubicBezTo>
                    <a:pt x="529" y="758"/>
                    <a:pt x="368" y="514"/>
                    <a:pt x="0" y="469"/>
                  </a:cubicBezTo>
                  <a:cubicBezTo>
                    <a:pt x="0" y="0"/>
                    <a:pt x="0" y="0"/>
                    <a:pt x="0" y="0"/>
                  </a:cubicBezTo>
                  <a:close/>
                </a:path>
              </a:pathLst>
            </a:custGeom>
            <a:solidFill>
              <a:srgbClr val="F2746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3" name="Freeform 30">
              <a:extLst>
                <a:ext uri="{FF2B5EF4-FFF2-40B4-BE49-F238E27FC236}">
                  <a16:creationId xmlns:a16="http://schemas.microsoft.com/office/drawing/2014/main" id="{0609228D-418E-B6E1-EE20-2CB7F883E3FF}"/>
                </a:ext>
              </a:extLst>
            </p:cNvPr>
            <p:cNvSpPr>
              <a:spLocks/>
            </p:cNvSpPr>
            <p:nvPr/>
          </p:nvSpPr>
          <p:spPr bwMode="auto">
            <a:xfrm>
              <a:off x="11959949" y="2636838"/>
              <a:ext cx="2357438" cy="1466850"/>
            </a:xfrm>
            <a:custGeom>
              <a:avLst/>
              <a:gdLst>
                <a:gd name="T0" fmla="*/ 1600 w 1600"/>
                <a:gd name="T1" fmla="*/ 830 h 994"/>
                <a:gd name="T2" fmla="*/ 945 w 1600"/>
                <a:gd name="T3" fmla="*/ 924 h 994"/>
                <a:gd name="T4" fmla="*/ 506 w 1600"/>
                <a:gd name="T5" fmla="*/ 595 h 994"/>
                <a:gd name="T6" fmla="*/ 26 w 1600"/>
                <a:gd name="T7" fmla="*/ 375 h 994"/>
                <a:gd name="T8" fmla="*/ 0 w 1600"/>
                <a:gd name="T9" fmla="*/ 372 h 994"/>
                <a:gd name="T10" fmla="*/ 0 w 1600"/>
                <a:gd name="T11" fmla="*/ 0 h 994"/>
                <a:gd name="T12" fmla="*/ 761 w 1600"/>
                <a:gd name="T13" fmla="*/ 404 h 994"/>
                <a:gd name="T14" fmla="*/ 1051 w 1600"/>
                <a:gd name="T15" fmla="*/ 568 h 994"/>
                <a:gd name="T16" fmla="*/ 1600 w 1600"/>
                <a:gd name="T17" fmla="*/ 394 h 994"/>
                <a:gd name="T18" fmla="*/ 1600 w 1600"/>
                <a:gd name="T19" fmla="*/ 830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0" h="994">
                  <a:moveTo>
                    <a:pt x="1600" y="830"/>
                  </a:moveTo>
                  <a:cubicBezTo>
                    <a:pt x="1378" y="994"/>
                    <a:pt x="1129" y="986"/>
                    <a:pt x="945" y="924"/>
                  </a:cubicBezTo>
                  <a:cubicBezTo>
                    <a:pt x="766" y="863"/>
                    <a:pt x="666" y="728"/>
                    <a:pt x="506" y="595"/>
                  </a:cubicBezTo>
                  <a:cubicBezTo>
                    <a:pt x="389" y="498"/>
                    <a:pt x="204" y="400"/>
                    <a:pt x="26" y="375"/>
                  </a:cubicBezTo>
                  <a:cubicBezTo>
                    <a:pt x="18" y="374"/>
                    <a:pt x="9" y="373"/>
                    <a:pt x="0" y="372"/>
                  </a:cubicBezTo>
                  <a:cubicBezTo>
                    <a:pt x="0" y="248"/>
                    <a:pt x="0" y="124"/>
                    <a:pt x="0" y="0"/>
                  </a:cubicBezTo>
                  <a:cubicBezTo>
                    <a:pt x="353" y="43"/>
                    <a:pt x="562" y="247"/>
                    <a:pt x="761" y="404"/>
                  </a:cubicBezTo>
                  <a:cubicBezTo>
                    <a:pt x="855" y="473"/>
                    <a:pt x="955" y="536"/>
                    <a:pt x="1051" y="568"/>
                  </a:cubicBezTo>
                  <a:cubicBezTo>
                    <a:pt x="1249" y="634"/>
                    <a:pt x="1483" y="568"/>
                    <a:pt x="1600" y="394"/>
                  </a:cubicBezTo>
                  <a:cubicBezTo>
                    <a:pt x="1600" y="540"/>
                    <a:pt x="1600" y="685"/>
                    <a:pt x="1600" y="830"/>
                  </a:cubicBezTo>
                  <a:close/>
                </a:path>
              </a:pathLst>
            </a:custGeom>
            <a:solidFill>
              <a:srgbClr val="F8969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5" name="Freeform: Shape 324">
              <a:extLst>
                <a:ext uri="{FF2B5EF4-FFF2-40B4-BE49-F238E27FC236}">
                  <a16:creationId xmlns:a16="http://schemas.microsoft.com/office/drawing/2014/main" id="{E1AADF4A-49E0-4131-3E54-92F558873A0B}"/>
                </a:ext>
              </a:extLst>
            </p:cNvPr>
            <p:cNvSpPr/>
            <p:nvPr/>
          </p:nvSpPr>
          <p:spPr>
            <a:xfrm>
              <a:off x="12022403" y="2881961"/>
              <a:ext cx="2287779" cy="900705"/>
            </a:xfrm>
            <a:custGeom>
              <a:avLst/>
              <a:gdLst>
                <a:gd name="connsiteX0" fmla="*/ 0 w 2287779"/>
                <a:gd name="connsiteY0" fmla="*/ 0 h 900705"/>
                <a:gd name="connsiteX1" fmla="*/ 494559 w 2287779"/>
                <a:gd name="connsiteY1" fmla="*/ 106739 h 900705"/>
                <a:gd name="connsiteX2" fmla="*/ 768523 w 2287779"/>
                <a:gd name="connsiteY2" fmla="*/ 355798 h 900705"/>
                <a:gd name="connsiteX3" fmla="*/ 971328 w 2287779"/>
                <a:gd name="connsiteY3" fmla="*/ 597740 h 900705"/>
                <a:gd name="connsiteX4" fmla="*/ 1234618 w 2287779"/>
                <a:gd name="connsiteY4" fmla="*/ 764965 h 900705"/>
                <a:gd name="connsiteX5" fmla="*/ 1693597 w 2287779"/>
                <a:gd name="connsiteY5" fmla="*/ 900168 h 900705"/>
                <a:gd name="connsiteX6" fmla="*/ 2124112 w 2287779"/>
                <a:gd name="connsiteY6" fmla="*/ 807661 h 900705"/>
                <a:gd name="connsiteX7" fmla="*/ 2287779 w 2287779"/>
                <a:gd name="connsiteY7" fmla="*/ 693806 h 90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7779" h="900705">
                  <a:moveTo>
                    <a:pt x="0" y="0"/>
                  </a:moveTo>
                  <a:cubicBezTo>
                    <a:pt x="183236" y="23719"/>
                    <a:pt x="366472" y="47439"/>
                    <a:pt x="494559" y="106739"/>
                  </a:cubicBezTo>
                  <a:cubicBezTo>
                    <a:pt x="622646" y="166039"/>
                    <a:pt x="689062" y="273965"/>
                    <a:pt x="768523" y="355798"/>
                  </a:cubicBezTo>
                  <a:cubicBezTo>
                    <a:pt x="847984" y="437631"/>
                    <a:pt x="893646" y="529546"/>
                    <a:pt x="971328" y="597740"/>
                  </a:cubicBezTo>
                  <a:cubicBezTo>
                    <a:pt x="1049010" y="665934"/>
                    <a:pt x="1114240" y="714560"/>
                    <a:pt x="1234618" y="764965"/>
                  </a:cubicBezTo>
                  <a:cubicBezTo>
                    <a:pt x="1354996" y="815370"/>
                    <a:pt x="1545348" y="893052"/>
                    <a:pt x="1693597" y="900168"/>
                  </a:cubicBezTo>
                  <a:cubicBezTo>
                    <a:pt x="1841846" y="907284"/>
                    <a:pt x="2025082" y="842055"/>
                    <a:pt x="2124112" y="807661"/>
                  </a:cubicBezTo>
                  <a:cubicBezTo>
                    <a:pt x="2223142" y="773267"/>
                    <a:pt x="2255460" y="733536"/>
                    <a:pt x="2287779" y="693806"/>
                  </a:cubicBezTo>
                </a:path>
              </a:pathLst>
            </a:custGeom>
            <a:noFill/>
            <a:ln w="450850">
              <a:solidFill>
                <a:srgbClr val="FDE3E4"/>
              </a:solid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327" name="Group 326">
            <a:extLst>
              <a:ext uri="{FF2B5EF4-FFF2-40B4-BE49-F238E27FC236}">
                <a16:creationId xmlns:a16="http://schemas.microsoft.com/office/drawing/2014/main" id="{F4ED7264-EFB2-DCA5-24D1-87FDE3B96D3A}"/>
              </a:ext>
            </a:extLst>
          </p:cNvPr>
          <p:cNvGrpSpPr/>
          <p:nvPr/>
        </p:nvGrpSpPr>
        <p:grpSpPr>
          <a:xfrm rot="1629084">
            <a:off x="7208474" y="2643061"/>
            <a:ext cx="109377" cy="138454"/>
            <a:chOff x="10428288" y="2301876"/>
            <a:chExt cx="706066" cy="893763"/>
          </a:xfrm>
          <a:solidFill>
            <a:schemeClr val="accent5"/>
          </a:solidFill>
          <a:effectLst/>
        </p:grpSpPr>
        <p:grpSp>
          <p:nvGrpSpPr>
            <p:cNvPr id="328" name="Group 327">
              <a:extLst>
                <a:ext uri="{FF2B5EF4-FFF2-40B4-BE49-F238E27FC236}">
                  <a16:creationId xmlns:a16="http://schemas.microsoft.com/office/drawing/2014/main" id="{E53108E3-8E29-6B12-5EA4-0270B4269E0F}"/>
                </a:ext>
              </a:extLst>
            </p:cNvPr>
            <p:cNvGrpSpPr/>
            <p:nvPr/>
          </p:nvGrpSpPr>
          <p:grpSpPr>
            <a:xfrm>
              <a:off x="10469563" y="2301876"/>
              <a:ext cx="664791" cy="893763"/>
              <a:chOff x="10469563" y="2301876"/>
              <a:chExt cx="664791" cy="893763"/>
            </a:xfrm>
            <a:grpFill/>
          </p:grpSpPr>
          <p:sp>
            <p:nvSpPr>
              <p:cNvPr id="330" name="Freeform 449">
                <a:extLst>
                  <a:ext uri="{FF2B5EF4-FFF2-40B4-BE49-F238E27FC236}">
                    <a16:creationId xmlns:a16="http://schemas.microsoft.com/office/drawing/2014/main" id="{693BD47B-ED1D-CF5D-7C94-74D139394EEC}"/>
                  </a:ext>
                </a:extLst>
              </p:cNvPr>
              <p:cNvSpPr>
                <a:spLocks/>
              </p:cNvSpPr>
              <p:nvPr/>
            </p:nvSpPr>
            <p:spPr bwMode="auto">
              <a:xfrm>
                <a:off x="10791825" y="2301876"/>
                <a:ext cx="241300" cy="893763"/>
              </a:xfrm>
              <a:custGeom>
                <a:avLst/>
                <a:gdLst>
                  <a:gd name="T0" fmla="*/ 57 w 63"/>
                  <a:gd name="T1" fmla="*/ 3 h 235"/>
                  <a:gd name="T2" fmla="*/ 43 w 63"/>
                  <a:gd name="T3" fmla="*/ 6 h 235"/>
                  <a:gd name="T4" fmla="*/ 3 w 63"/>
                  <a:gd name="T5" fmla="*/ 71 h 235"/>
                  <a:gd name="T6" fmla="*/ 0 w 63"/>
                  <a:gd name="T7" fmla="*/ 78 h 235"/>
                  <a:gd name="T8" fmla="*/ 0 w 63"/>
                  <a:gd name="T9" fmla="*/ 225 h 235"/>
                  <a:gd name="T10" fmla="*/ 10 w 63"/>
                  <a:gd name="T11" fmla="*/ 235 h 235"/>
                  <a:gd name="T12" fmla="*/ 20 w 63"/>
                  <a:gd name="T13" fmla="*/ 225 h 235"/>
                  <a:gd name="T14" fmla="*/ 20 w 63"/>
                  <a:gd name="T15" fmla="*/ 81 h 235"/>
                  <a:gd name="T16" fmla="*/ 60 w 63"/>
                  <a:gd name="T17" fmla="*/ 17 h 235"/>
                  <a:gd name="T18" fmla="*/ 57 w 63"/>
                  <a:gd name="T19" fmla="*/ 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235">
                    <a:moveTo>
                      <a:pt x="57" y="3"/>
                    </a:moveTo>
                    <a:cubicBezTo>
                      <a:pt x="52" y="0"/>
                      <a:pt x="46" y="2"/>
                      <a:pt x="43" y="6"/>
                    </a:cubicBezTo>
                    <a:cubicBezTo>
                      <a:pt x="3" y="71"/>
                      <a:pt x="3" y="71"/>
                      <a:pt x="3" y="71"/>
                    </a:cubicBezTo>
                    <a:cubicBezTo>
                      <a:pt x="1" y="73"/>
                      <a:pt x="0" y="75"/>
                      <a:pt x="0" y="78"/>
                    </a:cubicBezTo>
                    <a:cubicBezTo>
                      <a:pt x="0" y="225"/>
                      <a:pt x="0" y="225"/>
                      <a:pt x="0" y="225"/>
                    </a:cubicBezTo>
                    <a:cubicBezTo>
                      <a:pt x="0" y="230"/>
                      <a:pt x="4" y="235"/>
                      <a:pt x="10" y="235"/>
                    </a:cubicBezTo>
                    <a:cubicBezTo>
                      <a:pt x="15" y="235"/>
                      <a:pt x="20" y="230"/>
                      <a:pt x="20" y="225"/>
                    </a:cubicBezTo>
                    <a:cubicBezTo>
                      <a:pt x="20" y="81"/>
                      <a:pt x="20" y="81"/>
                      <a:pt x="20" y="81"/>
                    </a:cubicBezTo>
                    <a:cubicBezTo>
                      <a:pt x="60" y="17"/>
                      <a:pt x="60" y="17"/>
                      <a:pt x="60" y="17"/>
                    </a:cubicBezTo>
                    <a:cubicBezTo>
                      <a:pt x="63" y="12"/>
                      <a:pt x="61" y="6"/>
                      <a:pt x="57" y="3"/>
                    </a:cubicBezTo>
                    <a:close/>
                  </a:path>
                </a:pathLst>
              </a:cu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1" name="Freeform 450">
                <a:extLst>
                  <a:ext uri="{FF2B5EF4-FFF2-40B4-BE49-F238E27FC236}">
                    <a16:creationId xmlns:a16="http://schemas.microsoft.com/office/drawing/2014/main" id="{B380934B-12B9-18AB-23D9-EE799152A0DA}"/>
                  </a:ext>
                </a:extLst>
              </p:cNvPr>
              <p:cNvSpPr>
                <a:spLocks/>
              </p:cNvSpPr>
              <p:nvPr/>
            </p:nvSpPr>
            <p:spPr bwMode="auto">
              <a:xfrm>
                <a:off x="10909300" y="2392363"/>
                <a:ext cx="161925" cy="255588"/>
              </a:xfrm>
              <a:custGeom>
                <a:avLst/>
                <a:gdLst>
                  <a:gd name="T0" fmla="*/ 102 w 102"/>
                  <a:gd name="T1" fmla="*/ 0 h 161"/>
                  <a:gd name="T2" fmla="*/ 0 w 102"/>
                  <a:gd name="T3" fmla="*/ 161 h 161"/>
                  <a:gd name="T4" fmla="*/ 102 w 102"/>
                  <a:gd name="T5" fmla="*/ 0 h 161"/>
                </a:gdLst>
                <a:ahLst/>
                <a:cxnLst>
                  <a:cxn ang="0">
                    <a:pos x="T0" y="T1"/>
                  </a:cxn>
                  <a:cxn ang="0">
                    <a:pos x="T2" y="T3"/>
                  </a:cxn>
                  <a:cxn ang="0">
                    <a:pos x="T4" y="T5"/>
                  </a:cxn>
                </a:cxnLst>
                <a:rect l="0" t="0" r="r" b="b"/>
                <a:pathLst>
                  <a:path w="102" h="161">
                    <a:moveTo>
                      <a:pt x="102" y="0"/>
                    </a:moveTo>
                    <a:lnTo>
                      <a:pt x="0" y="161"/>
                    </a:lnTo>
                    <a:lnTo>
                      <a:pt x="102" y="0"/>
                    </a:lnTo>
                    <a:close/>
                  </a:path>
                </a:pathLst>
              </a:cu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2" name="Line 451">
                <a:extLst>
                  <a:ext uri="{FF2B5EF4-FFF2-40B4-BE49-F238E27FC236}">
                    <a16:creationId xmlns:a16="http://schemas.microsoft.com/office/drawing/2014/main" id="{276EE8BC-97F9-C1B4-78F6-0958C14D69C9}"/>
                  </a:ext>
                </a:extLst>
              </p:cNvPr>
              <p:cNvSpPr>
                <a:spLocks noChangeShapeType="1"/>
              </p:cNvSpPr>
              <p:nvPr/>
            </p:nvSpPr>
            <p:spPr bwMode="auto">
              <a:xfrm flipH="1">
                <a:off x="10909300" y="2392363"/>
                <a:ext cx="161925" cy="255588"/>
              </a:xfrm>
              <a:prstGeom prst="line">
                <a:avLst/>
              </a:pr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3" name="Freeform 452">
                <a:extLst>
                  <a:ext uri="{FF2B5EF4-FFF2-40B4-BE49-F238E27FC236}">
                    <a16:creationId xmlns:a16="http://schemas.microsoft.com/office/drawing/2014/main" id="{4CAF3DD3-9CD9-68E3-6074-A13C2892A0BD}"/>
                  </a:ext>
                </a:extLst>
              </p:cNvPr>
              <p:cNvSpPr>
                <a:spLocks/>
              </p:cNvSpPr>
              <p:nvPr/>
            </p:nvSpPr>
            <p:spPr bwMode="auto">
              <a:xfrm>
                <a:off x="10885117" y="2351088"/>
                <a:ext cx="249237" cy="334963"/>
              </a:xfrm>
              <a:custGeom>
                <a:avLst/>
                <a:gdLst>
                  <a:gd name="T0" fmla="*/ 11 w 65"/>
                  <a:gd name="T1" fmla="*/ 88 h 88"/>
                  <a:gd name="T2" fmla="*/ 6 w 65"/>
                  <a:gd name="T3" fmla="*/ 87 h 88"/>
                  <a:gd name="T4" fmla="*/ 3 w 65"/>
                  <a:gd name="T5" fmla="*/ 73 h 88"/>
                  <a:gd name="T6" fmla="*/ 45 w 65"/>
                  <a:gd name="T7" fmla="*/ 6 h 88"/>
                  <a:gd name="T8" fmla="*/ 58 w 65"/>
                  <a:gd name="T9" fmla="*/ 3 h 88"/>
                  <a:gd name="T10" fmla="*/ 62 w 65"/>
                  <a:gd name="T11" fmla="*/ 17 h 88"/>
                  <a:gd name="T12" fmla="*/ 20 w 65"/>
                  <a:gd name="T13" fmla="*/ 83 h 88"/>
                  <a:gd name="T14" fmla="*/ 11 w 65"/>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8">
                    <a:moveTo>
                      <a:pt x="11" y="88"/>
                    </a:moveTo>
                    <a:cubicBezTo>
                      <a:pt x="10" y="88"/>
                      <a:pt x="8" y="88"/>
                      <a:pt x="6" y="87"/>
                    </a:cubicBezTo>
                    <a:cubicBezTo>
                      <a:pt x="1" y="84"/>
                      <a:pt x="0" y="77"/>
                      <a:pt x="3" y="73"/>
                    </a:cubicBezTo>
                    <a:cubicBezTo>
                      <a:pt x="45" y="6"/>
                      <a:pt x="45" y="6"/>
                      <a:pt x="45" y="6"/>
                    </a:cubicBezTo>
                    <a:cubicBezTo>
                      <a:pt x="48" y="1"/>
                      <a:pt x="54" y="0"/>
                      <a:pt x="58" y="3"/>
                    </a:cubicBezTo>
                    <a:cubicBezTo>
                      <a:pt x="63" y="6"/>
                      <a:pt x="65" y="12"/>
                      <a:pt x="62" y="17"/>
                    </a:cubicBezTo>
                    <a:cubicBezTo>
                      <a:pt x="20" y="83"/>
                      <a:pt x="20" y="83"/>
                      <a:pt x="20" y="83"/>
                    </a:cubicBezTo>
                    <a:cubicBezTo>
                      <a:pt x="18" y="86"/>
                      <a:pt x="15" y="88"/>
                      <a:pt x="11" y="88"/>
                    </a:cubicBezTo>
                    <a:close/>
                  </a:path>
                </a:pathLst>
              </a:cu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4" name="Freeform 453">
                <a:extLst>
                  <a:ext uri="{FF2B5EF4-FFF2-40B4-BE49-F238E27FC236}">
                    <a16:creationId xmlns:a16="http://schemas.microsoft.com/office/drawing/2014/main" id="{50814C2C-2F86-6437-4C05-FCBD9E97542F}"/>
                  </a:ext>
                </a:extLst>
              </p:cNvPr>
              <p:cNvSpPr>
                <a:spLocks/>
              </p:cNvSpPr>
              <p:nvPr/>
            </p:nvSpPr>
            <p:spPr bwMode="auto">
              <a:xfrm>
                <a:off x="10518775" y="2301876"/>
                <a:ext cx="246062" cy="893763"/>
              </a:xfrm>
              <a:custGeom>
                <a:avLst/>
                <a:gdLst>
                  <a:gd name="T0" fmla="*/ 59 w 64"/>
                  <a:gd name="T1" fmla="*/ 69 h 235"/>
                  <a:gd name="T2" fmla="*/ 20 w 64"/>
                  <a:gd name="T3" fmla="*/ 6 h 235"/>
                  <a:gd name="T4" fmla="*/ 6 w 64"/>
                  <a:gd name="T5" fmla="*/ 3 h 235"/>
                  <a:gd name="T6" fmla="*/ 3 w 64"/>
                  <a:gd name="T7" fmla="*/ 17 h 235"/>
                  <a:gd name="T8" fmla="*/ 44 w 64"/>
                  <a:gd name="T9" fmla="*/ 83 h 235"/>
                  <a:gd name="T10" fmla="*/ 44 w 64"/>
                  <a:gd name="T11" fmla="*/ 225 h 235"/>
                  <a:gd name="T12" fmla="*/ 54 w 64"/>
                  <a:gd name="T13" fmla="*/ 235 h 235"/>
                  <a:gd name="T14" fmla="*/ 64 w 64"/>
                  <a:gd name="T15" fmla="*/ 225 h 235"/>
                  <a:gd name="T16" fmla="*/ 64 w 64"/>
                  <a:gd name="T17" fmla="*/ 78 h 235"/>
                  <a:gd name="T18" fmla="*/ 59 w 64"/>
                  <a:gd name="T19" fmla="*/ 6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235">
                    <a:moveTo>
                      <a:pt x="59" y="69"/>
                    </a:moveTo>
                    <a:cubicBezTo>
                      <a:pt x="20" y="6"/>
                      <a:pt x="20" y="6"/>
                      <a:pt x="20" y="6"/>
                    </a:cubicBezTo>
                    <a:cubicBezTo>
                      <a:pt x="17" y="2"/>
                      <a:pt x="11" y="0"/>
                      <a:pt x="6" y="3"/>
                    </a:cubicBezTo>
                    <a:cubicBezTo>
                      <a:pt x="1" y="6"/>
                      <a:pt x="0" y="12"/>
                      <a:pt x="3" y="17"/>
                    </a:cubicBezTo>
                    <a:cubicBezTo>
                      <a:pt x="44" y="83"/>
                      <a:pt x="44" y="83"/>
                      <a:pt x="44" y="83"/>
                    </a:cubicBezTo>
                    <a:cubicBezTo>
                      <a:pt x="44" y="225"/>
                      <a:pt x="44" y="225"/>
                      <a:pt x="44" y="225"/>
                    </a:cubicBezTo>
                    <a:cubicBezTo>
                      <a:pt x="44" y="230"/>
                      <a:pt x="48" y="235"/>
                      <a:pt x="54" y="235"/>
                    </a:cubicBezTo>
                    <a:cubicBezTo>
                      <a:pt x="60" y="235"/>
                      <a:pt x="64" y="230"/>
                      <a:pt x="64" y="225"/>
                    </a:cubicBezTo>
                    <a:cubicBezTo>
                      <a:pt x="64" y="78"/>
                      <a:pt x="64" y="78"/>
                      <a:pt x="64" y="78"/>
                    </a:cubicBezTo>
                    <a:cubicBezTo>
                      <a:pt x="64" y="74"/>
                      <a:pt x="62" y="71"/>
                      <a:pt x="59" y="69"/>
                    </a:cubicBezTo>
                    <a:close/>
                  </a:path>
                </a:pathLst>
              </a:cu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5" name="Freeform 454">
                <a:extLst>
                  <a:ext uri="{FF2B5EF4-FFF2-40B4-BE49-F238E27FC236}">
                    <a16:creationId xmlns:a16="http://schemas.microsoft.com/office/drawing/2014/main" id="{E6DF3242-28E9-FC5D-BB0B-3FA47137AED2}"/>
                  </a:ext>
                </a:extLst>
              </p:cNvPr>
              <p:cNvSpPr>
                <a:spLocks/>
              </p:cNvSpPr>
              <p:nvPr/>
            </p:nvSpPr>
            <p:spPr bwMode="auto">
              <a:xfrm>
                <a:off x="10469563" y="2405063"/>
                <a:ext cx="160337" cy="250825"/>
              </a:xfrm>
              <a:custGeom>
                <a:avLst/>
                <a:gdLst>
                  <a:gd name="T0" fmla="*/ 0 w 101"/>
                  <a:gd name="T1" fmla="*/ 0 h 158"/>
                  <a:gd name="T2" fmla="*/ 101 w 101"/>
                  <a:gd name="T3" fmla="*/ 158 h 158"/>
                  <a:gd name="T4" fmla="*/ 0 w 101"/>
                  <a:gd name="T5" fmla="*/ 0 h 158"/>
                </a:gdLst>
                <a:ahLst/>
                <a:cxnLst>
                  <a:cxn ang="0">
                    <a:pos x="T0" y="T1"/>
                  </a:cxn>
                  <a:cxn ang="0">
                    <a:pos x="T2" y="T3"/>
                  </a:cxn>
                  <a:cxn ang="0">
                    <a:pos x="T4" y="T5"/>
                  </a:cxn>
                </a:cxnLst>
                <a:rect l="0" t="0" r="r" b="b"/>
                <a:pathLst>
                  <a:path w="101" h="158">
                    <a:moveTo>
                      <a:pt x="0" y="0"/>
                    </a:moveTo>
                    <a:lnTo>
                      <a:pt x="101" y="158"/>
                    </a:lnTo>
                    <a:lnTo>
                      <a:pt x="0" y="0"/>
                    </a:lnTo>
                    <a:close/>
                  </a:path>
                </a:pathLst>
              </a:cu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6" name="Line 455">
                <a:extLst>
                  <a:ext uri="{FF2B5EF4-FFF2-40B4-BE49-F238E27FC236}">
                    <a16:creationId xmlns:a16="http://schemas.microsoft.com/office/drawing/2014/main" id="{20E37450-0429-67F3-870E-991C33DE16F2}"/>
                  </a:ext>
                </a:extLst>
              </p:cNvPr>
              <p:cNvSpPr>
                <a:spLocks noChangeShapeType="1"/>
              </p:cNvSpPr>
              <p:nvPr/>
            </p:nvSpPr>
            <p:spPr bwMode="auto">
              <a:xfrm>
                <a:off x="10469563" y="2405063"/>
                <a:ext cx="160337" cy="250825"/>
              </a:xfrm>
              <a:prstGeom prst="line">
                <a:avLst/>
              </a:pr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29" name="Freeform 456">
              <a:extLst>
                <a:ext uri="{FF2B5EF4-FFF2-40B4-BE49-F238E27FC236}">
                  <a16:creationId xmlns:a16="http://schemas.microsoft.com/office/drawing/2014/main" id="{B47FEABE-6550-B0C3-B83F-74D987EC9A34}"/>
                </a:ext>
              </a:extLst>
            </p:cNvPr>
            <p:cNvSpPr>
              <a:spLocks/>
            </p:cNvSpPr>
            <p:nvPr/>
          </p:nvSpPr>
          <p:spPr bwMode="auto">
            <a:xfrm>
              <a:off x="10428288" y="2359026"/>
              <a:ext cx="247650" cy="334963"/>
            </a:xfrm>
            <a:custGeom>
              <a:avLst/>
              <a:gdLst>
                <a:gd name="T0" fmla="*/ 53 w 65"/>
                <a:gd name="T1" fmla="*/ 88 h 88"/>
                <a:gd name="T2" fmla="*/ 45 w 65"/>
                <a:gd name="T3" fmla="*/ 83 h 88"/>
                <a:gd name="T4" fmla="*/ 3 w 65"/>
                <a:gd name="T5" fmla="*/ 17 h 88"/>
                <a:gd name="T6" fmla="*/ 6 w 65"/>
                <a:gd name="T7" fmla="*/ 3 h 88"/>
                <a:gd name="T8" fmla="*/ 20 w 65"/>
                <a:gd name="T9" fmla="*/ 6 h 88"/>
                <a:gd name="T10" fmla="*/ 62 w 65"/>
                <a:gd name="T11" fmla="*/ 73 h 88"/>
                <a:gd name="T12" fmla="*/ 58 w 65"/>
                <a:gd name="T13" fmla="*/ 87 h 88"/>
                <a:gd name="T14" fmla="*/ 53 w 65"/>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8">
                  <a:moveTo>
                    <a:pt x="53" y="88"/>
                  </a:moveTo>
                  <a:cubicBezTo>
                    <a:pt x="50" y="88"/>
                    <a:pt x="47" y="86"/>
                    <a:pt x="45" y="83"/>
                  </a:cubicBezTo>
                  <a:cubicBezTo>
                    <a:pt x="3" y="17"/>
                    <a:pt x="3" y="17"/>
                    <a:pt x="3" y="17"/>
                  </a:cubicBezTo>
                  <a:cubicBezTo>
                    <a:pt x="0" y="12"/>
                    <a:pt x="1" y="6"/>
                    <a:pt x="6" y="3"/>
                  </a:cubicBezTo>
                  <a:cubicBezTo>
                    <a:pt x="11" y="0"/>
                    <a:pt x="17" y="2"/>
                    <a:pt x="20" y="6"/>
                  </a:cubicBezTo>
                  <a:cubicBezTo>
                    <a:pt x="62" y="73"/>
                    <a:pt x="62" y="73"/>
                    <a:pt x="62" y="73"/>
                  </a:cubicBezTo>
                  <a:cubicBezTo>
                    <a:pt x="65" y="78"/>
                    <a:pt x="63" y="84"/>
                    <a:pt x="58" y="87"/>
                  </a:cubicBezTo>
                  <a:cubicBezTo>
                    <a:pt x="57" y="88"/>
                    <a:pt x="55" y="88"/>
                    <a:pt x="53" y="88"/>
                  </a:cubicBezTo>
                  <a:close/>
                </a:path>
              </a:pathLst>
            </a:cu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37" name="Group 336">
            <a:extLst>
              <a:ext uri="{FF2B5EF4-FFF2-40B4-BE49-F238E27FC236}">
                <a16:creationId xmlns:a16="http://schemas.microsoft.com/office/drawing/2014/main" id="{3910E7D3-C033-84E5-118B-9F98F5E59B68}"/>
              </a:ext>
            </a:extLst>
          </p:cNvPr>
          <p:cNvGrpSpPr/>
          <p:nvPr/>
        </p:nvGrpSpPr>
        <p:grpSpPr>
          <a:xfrm rot="19677766">
            <a:off x="7494801" y="2507595"/>
            <a:ext cx="109377" cy="138454"/>
            <a:chOff x="10428288" y="2301876"/>
            <a:chExt cx="706066" cy="893763"/>
          </a:xfrm>
          <a:solidFill>
            <a:schemeClr val="accent5"/>
          </a:solidFill>
          <a:effectLst/>
        </p:grpSpPr>
        <p:grpSp>
          <p:nvGrpSpPr>
            <p:cNvPr id="338" name="Group 337">
              <a:extLst>
                <a:ext uri="{FF2B5EF4-FFF2-40B4-BE49-F238E27FC236}">
                  <a16:creationId xmlns:a16="http://schemas.microsoft.com/office/drawing/2014/main" id="{21730416-BB1F-979D-5BD4-D0BC53738ACE}"/>
                </a:ext>
              </a:extLst>
            </p:cNvPr>
            <p:cNvGrpSpPr/>
            <p:nvPr/>
          </p:nvGrpSpPr>
          <p:grpSpPr>
            <a:xfrm>
              <a:off x="10469563" y="2301876"/>
              <a:ext cx="664791" cy="893763"/>
              <a:chOff x="10469563" y="2301876"/>
              <a:chExt cx="664791" cy="893763"/>
            </a:xfrm>
            <a:grpFill/>
          </p:grpSpPr>
          <p:sp>
            <p:nvSpPr>
              <p:cNvPr id="340" name="Freeform 449">
                <a:extLst>
                  <a:ext uri="{FF2B5EF4-FFF2-40B4-BE49-F238E27FC236}">
                    <a16:creationId xmlns:a16="http://schemas.microsoft.com/office/drawing/2014/main" id="{5BD29D13-F80C-3C6B-F2E9-8D8F25E080EC}"/>
                  </a:ext>
                </a:extLst>
              </p:cNvPr>
              <p:cNvSpPr>
                <a:spLocks/>
              </p:cNvSpPr>
              <p:nvPr/>
            </p:nvSpPr>
            <p:spPr bwMode="auto">
              <a:xfrm>
                <a:off x="10791825" y="2301876"/>
                <a:ext cx="241300" cy="893763"/>
              </a:xfrm>
              <a:custGeom>
                <a:avLst/>
                <a:gdLst>
                  <a:gd name="T0" fmla="*/ 57 w 63"/>
                  <a:gd name="T1" fmla="*/ 3 h 235"/>
                  <a:gd name="T2" fmla="*/ 43 w 63"/>
                  <a:gd name="T3" fmla="*/ 6 h 235"/>
                  <a:gd name="T4" fmla="*/ 3 w 63"/>
                  <a:gd name="T5" fmla="*/ 71 h 235"/>
                  <a:gd name="T6" fmla="*/ 0 w 63"/>
                  <a:gd name="T7" fmla="*/ 78 h 235"/>
                  <a:gd name="T8" fmla="*/ 0 w 63"/>
                  <a:gd name="T9" fmla="*/ 225 h 235"/>
                  <a:gd name="T10" fmla="*/ 10 w 63"/>
                  <a:gd name="T11" fmla="*/ 235 h 235"/>
                  <a:gd name="T12" fmla="*/ 20 w 63"/>
                  <a:gd name="T13" fmla="*/ 225 h 235"/>
                  <a:gd name="T14" fmla="*/ 20 w 63"/>
                  <a:gd name="T15" fmla="*/ 81 h 235"/>
                  <a:gd name="T16" fmla="*/ 60 w 63"/>
                  <a:gd name="T17" fmla="*/ 17 h 235"/>
                  <a:gd name="T18" fmla="*/ 57 w 63"/>
                  <a:gd name="T19" fmla="*/ 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235">
                    <a:moveTo>
                      <a:pt x="57" y="3"/>
                    </a:moveTo>
                    <a:cubicBezTo>
                      <a:pt x="52" y="0"/>
                      <a:pt x="46" y="2"/>
                      <a:pt x="43" y="6"/>
                    </a:cubicBezTo>
                    <a:cubicBezTo>
                      <a:pt x="3" y="71"/>
                      <a:pt x="3" y="71"/>
                      <a:pt x="3" y="71"/>
                    </a:cubicBezTo>
                    <a:cubicBezTo>
                      <a:pt x="1" y="73"/>
                      <a:pt x="0" y="75"/>
                      <a:pt x="0" y="78"/>
                    </a:cubicBezTo>
                    <a:cubicBezTo>
                      <a:pt x="0" y="225"/>
                      <a:pt x="0" y="225"/>
                      <a:pt x="0" y="225"/>
                    </a:cubicBezTo>
                    <a:cubicBezTo>
                      <a:pt x="0" y="230"/>
                      <a:pt x="4" y="235"/>
                      <a:pt x="10" y="235"/>
                    </a:cubicBezTo>
                    <a:cubicBezTo>
                      <a:pt x="15" y="235"/>
                      <a:pt x="20" y="230"/>
                      <a:pt x="20" y="225"/>
                    </a:cubicBezTo>
                    <a:cubicBezTo>
                      <a:pt x="20" y="81"/>
                      <a:pt x="20" y="81"/>
                      <a:pt x="20" y="81"/>
                    </a:cubicBezTo>
                    <a:cubicBezTo>
                      <a:pt x="60" y="17"/>
                      <a:pt x="60" y="17"/>
                      <a:pt x="60" y="17"/>
                    </a:cubicBezTo>
                    <a:cubicBezTo>
                      <a:pt x="63" y="12"/>
                      <a:pt x="61" y="6"/>
                      <a:pt x="57" y="3"/>
                    </a:cubicBezTo>
                    <a:close/>
                  </a:path>
                </a:pathLst>
              </a:cu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1" name="Freeform 450">
                <a:extLst>
                  <a:ext uri="{FF2B5EF4-FFF2-40B4-BE49-F238E27FC236}">
                    <a16:creationId xmlns:a16="http://schemas.microsoft.com/office/drawing/2014/main" id="{1886E237-B830-B834-61F7-AB653FD92560}"/>
                  </a:ext>
                </a:extLst>
              </p:cNvPr>
              <p:cNvSpPr>
                <a:spLocks/>
              </p:cNvSpPr>
              <p:nvPr/>
            </p:nvSpPr>
            <p:spPr bwMode="auto">
              <a:xfrm>
                <a:off x="10909300" y="2392363"/>
                <a:ext cx="161925" cy="255588"/>
              </a:xfrm>
              <a:custGeom>
                <a:avLst/>
                <a:gdLst>
                  <a:gd name="T0" fmla="*/ 102 w 102"/>
                  <a:gd name="T1" fmla="*/ 0 h 161"/>
                  <a:gd name="T2" fmla="*/ 0 w 102"/>
                  <a:gd name="T3" fmla="*/ 161 h 161"/>
                  <a:gd name="T4" fmla="*/ 102 w 102"/>
                  <a:gd name="T5" fmla="*/ 0 h 161"/>
                </a:gdLst>
                <a:ahLst/>
                <a:cxnLst>
                  <a:cxn ang="0">
                    <a:pos x="T0" y="T1"/>
                  </a:cxn>
                  <a:cxn ang="0">
                    <a:pos x="T2" y="T3"/>
                  </a:cxn>
                  <a:cxn ang="0">
                    <a:pos x="T4" y="T5"/>
                  </a:cxn>
                </a:cxnLst>
                <a:rect l="0" t="0" r="r" b="b"/>
                <a:pathLst>
                  <a:path w="102" h="161">
                    <a:moveTo>
                      <a:pt x="102" y="0"/>
                    </a:moveTo>
                    <a:lnTo>
                      <a:pt x="0" y="161"/>
                    </a:lnTo>
                    <a:lnTo>
                      <a:pt x="102" y="0"/>
                    </a:lnTo>
                    <a:close/>
                  </a:path>
                </a:pathLst>
              </a:cu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2" name="Line 451">
                <a:extLst>
                  <a:ext uri="{FF2B5EF4-FFF2-40B4-BE49-F238E27FC236}">
                    <a16:creationId xmlns:a16="http://schemas.microsoft.com/office/drawing/2014/main" id="{76ABA35E-8D46-E66A-26DB-089D9D0EDA4D}"/>
                  </a:ext>
                </a:extLst>
              </p:cNvPr>
              <p:cNvSpPr>
                <a:spLocks noChangeShapeType="1"/>
              </p:cNvSpPr>
              <p:nvPr/>
            </p:nvSpPr>
            <p:spPr bwMode="auto">
              <a:xfrm flipH="1">
                <a:off x="10909300" y="2392363"/>
                <a:ext cx="161925" cy="255588"/>
              </a:xfrm>
              <a:prstGeom prst="line">
                <a:avLst/>
              </a:pr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3" name="Freeform 452">
                <a:extLst>
                  <a:ext uri="{FF2B5EF4-FFF2-40B4-BE49-F238E27FC236}">
                    <a16:creationId xmlns:a16="http://schemas.microsoft.com/office/drawing/2014/main" id="{A7CBDFF7-1464-EBF5-F869-FC3F3F8ABABD}"/>
                  </a:ext>
                </a:extLst>
              </p:cNvPr>
              <p:cNvSpPr>
                <a:spLocks/>
              </p:cNvSpPr>
              <p:nvPr/>
            </p:nvSpPr>
            <p:spPr bwMode="auto">
              <a:xfrm>
                <a:off x="10885117" y="2351088"/>
                <a:ext cx="249237" cy="334963"/>
              </a:xfrm>
              <a:custGeom>
                <a:avLst/>
                <a:gdLst>
                  <a:gd name="T0" fmla="*/ 11 w 65"/>
                  <a:gd name="T1" fmla="*/ 88 h 88"/>
                  <a:gd name="T2" fmla="*/ 6 w 65"/>
                  <a:gd name="T3" fmla="*/ 87 h 88"/>
                  <a:gd name="T4" fmla="*/ 3 w 65"/>
                  <a:gd name="T5" fmla="*/ 73 h 88"/>
                  <a:gd name="T6" fmla="*/ 45 w 65"/>
                  <a:gd name="T7" fmla="*/ 6 h 88"/>
                  <a:gd name="T8" fmla="*/ 58 w 65"/>
                  <a:gd name="T9" fmla="*/ 3 h 88"/>
                  <a:gd name="T10" fmla="*/ 62 w 65"/>
                  <a:gd name="T11" fmla="*/ 17 h 88"/>
                  <a:gd name="T12" fmla="*/ 20 w 65"/>
                  <a:gd name="T13" fmla="*/ 83 h 88"/>
                  <a:gd name="T14" fmla="*/ 11 w 65"/>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8">
                    <a:moveTo>
                      <a:pt x="11" y="88"/>
                    </a:moveTo>
                    <a:cubicBezTo>
                      <a:pt x="10" y="88"/>
                      <a:pt x="8" y="88"/>
                      <a:pt x="6" y="87"/>
                    </a:cubicBezTo>
                    <a:cubicBezTo>
                      <a:pt x="1" y="84"/>
                      <a:pt x="0" y="77"/>
                      <a:pt x="3" y="73"/>
                    </a:cubicBezTo>
                    <a:cubicBezTo>
                      <a:pt x="45" y="6"/>
                      <a:pt x="45" y="6"/>
                      <a:pt x="45" y="6"/>
                    </a:cubicBezTo>
                    <a:cubicBezTo>
                      <a:pt x="48" y="1"/>
                      <a:pt x="54" y="0"/>
                      <a:pt x="58" y="3"/>
                    </a:cubicBezTo>
                    <a:cubicBezTo>
                      <a:pt x="63" y="6"/>
                      <a:pt x="65" y="12"/>
                      <a:pt x="62" y="17"/>
                    </a:cubicBezTo>
                    <a:cubicBezTo>
                      <a:pt x="20" y="83"/>
                      <a:pt x="20" y="83"/>
                      <a:pt x="20" y="83"/>
                    </a:cubicBezTo>
                    <a:cubicBezTo>
                      <a:pt x="18" y="86"/>
                      <a:pt x="15" y="88"/>
                      <a:pt x="11" y="88"/>
                    </a:cubicBezTo>
                    <a:close/>
                  </a:path>
                </a:pathLst>
              </a:cu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4" name="Freeform 453">
                <a:extLst>
                  <a:ext uri="{FF2B5EF4-FFF2-40B4-BE49-F238E27FC236}">
                    <a16:creationId xmlns:a16="http://schemas.microsoft.com/office/drawing/2014/main" id="{8D5AB400-1E0D-B81E-2645-EF8EC9D97188}"/>
                  </a:ext>
                </a:extLst>
              </p:cNvPr>
              <p:cNvSpPr>
                <a:spLocks/>
              </p:cNvSpPr>
              <p:nvPr/>
            </p:nvSpPr>
            <p:spPr bwMode="auto">
              <a:xfrm>
                <a:off x="10518775" y="2301876"/>
                <a:ext cx="246062" cy="893763"/>
              </a:xfrm>
              <a:custGeom>
                <a:avLst/>
                <a:gdLst>
                  <a:gd name="T0" fmla="*/ 59 w 64"/>
                  <a:gd name="T1" fmla="*/ 69 h 235"/>
                  <a:gd name="T2" fmla="*/ 20 w 64"/>
                  <a:gd name="T3" fmla="*/ 6 h 235"/>
                  <a:gd name="T4" fmla="*/ 6 w 64"/>
                  <a:gd name="T5" fmla="*/ 3 h 235"/>
                  <a:gd name="T6" fmla="*/ 3 w 64"/>
                  <a:gd name="T7" fmla="*/ 17 h 235"/>
                  <a:gd name="T8" fmla="*/ 44 w 64"/>
                  <a:gd name="T9" fmla="*/ 83 h 235"/>
                  <a:gd name="T10" fmla="*/ 44 w 64"/>
                  <a:gd name="T11" fmla="*/ 225 h 235"/>
                  <a:gd name="T12" fmla="*/ 54 w 64"/>
                  <a:gd name="T13" fmla="*/ 235 h 235"/>
                  <a:gd name="T14" fmla="*/ 64 w 64"/>
                  <a:gd name="T15" fmla="*/ 225 h 235"/>
                  <a:gd name="T16" fmla="*/ 64 w 64"/>
                  <a:gd name="T17" fmla="*/ 78 h 235"/>
                  <a:gd name="T18" fmla="*/ 59 w 64"/>
                  <a:gd name="T19" fmla="*/ 6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235">
                    <a:moveTo>
                      <a:pt x="59" y="69"/>
                    </a:moveTo>
                    <a:cubicBezTo>
                      <a:pt x="20" y="6"/>
                      <a:pt x="20" y="6"/>
                      <a:pt x="20" y="6"/>
                    </a:cubicBezTo>
                    <a:cubicBezTo>
                      <a:pt x="17" y="2"/>
                      <a:pt x="11" y="0"/>
                      <a:pt x="6" y="3"/>
                    </a:cubicBezTo>
                    <a:cubicBezTo>
                      <a:pt x="1" y="6"/>
                      <a:pt x="0" y="12"/>
                      <a:pt x="3" y="17"/>
                    </a:cubicBezTo>
                    <a:cubicBezTo>
                      <a:pt x="44" y="83"/>
                      <a:pt x="44" y="83"/>
                      <a:pt x="44" y="83"/>
                    </a:cubicBezTo>
                    <a:cubicBezTo>
                      <a:pt x="44" y="225"/>
                      <a:pt x="44" y="225"/>
                      <a:pt x="44" y="225"/>
                    </a:cubicBezTo>
                    <a:cubicBezTo>
                      <a:pt x="44" y="230"/>
                      <a:pt x="48" y="235"/>
                      <a:pt x="54" y="235"/>
                    </a:cubicBezTo>
                    <a:cubicBezTo>
                      <a:pt x="60" y="235"/>
                      <a:pt x="64" y="230"/>
                      <a:pt x="64" y="225"/>
                    </a:cubicBezTo>
                    <a:cubicBezTo>
                      <a:pt x="64" y="78"/>
                      <a:pt x="64" y="78"/>
                      <a:pt x="64" y="78"/>
                    </a:cubicBezTo>
                    <a:cubicBezTo>
                      <a:pt x="64" y="74"/>
                      <a:pt x="62" y="71"/>
                      <a:pt x="59" y="69"/>
                    </a:cubicBezTo>
                    <a:close/>
                  </a:path>
                </a:pathLst>
              </a:cu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5" name="Freeform 454">
                <a:extLst>
                  <a:ext uri="{FF2B5EF4-FFF2-40B4-BE49-F238E27FC236}">
                    <a16:creationId xmlns:a16="http://schemas.microsoft.com/office/drawing/2014/main" id="{4F17F9A7-BC5F-209E-A9C9-20A737B5A774}"/>
                  </a:ext>
                </a:extLst>
              </p:cNvPr>
              <p:cNvSpPr>
                <a:spLocks/>
              </p:cNvSpPr>
              <p:nvPr/>
            </p:nvSpPr>
            <p:spPr bwMode="auto">
              <a:xfrm>
                <a:off x="10469563" y="2405063"/>
                <a:ext cx="160337" cy="250825"/>
              </a:xfrm>
              <a:custGeom>
                <a:avLst/>
                <a:gdLst>
                  <a:gd name="T0" fmla="*/ 0 w 101"/>
                  <a:gd name="T1" fmla="*/ 0 h 158"/>
                  <a:gd name="T2" fmla="*/ 101 w 101"/>
                  <a:gd name="T3" fmla="*/ 158 h 158"/>
                  <a:gd name="T4" fmla="*/ 0 w 101"/>
                  <a:gd name="T5" fmla="*/ 0 h 158"/>
                </a:gdLst>
                <a:ahLst/>
                <a:cxnLst>
                  <a:cxn ang="0">
                    <a:pos x="T0" y="T1"/>
                  </a:cxn>
                  <a:cxn ang="0">
                    <a:pos x="T2" y="T3"/>
                  </a:cxn>
                  <a:cxn ang="0">
                    <a:pos x="T4" y="T5"/>
                  </a:cxn>
                </a:cxnLst>
                <a:rect l="0" t="0" r="r" b="b"/>
                <a:pathLst>
                  <a:path w="101" h="158">
                    <a:moveTo>
                      <a:pt x="0" y="0"/>
                    </a:moveTo>
                    <a:lnTo>
                      <a:pt x="101" y="158"/>
                    </a:lnTo>
                    <a:lnTo>
                      <a:pt x="0" y="0"/>
                    </a:lnTo>
                    <a:close/>
                  </a:path>
                </a:pathLst>
              </a:cu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6" name="Line 455">
                <a:extLst>
                  <a:ext uri="{FF2B5EF4-FFF2-40B4-BE49-F238E27FC236}">
                    <a16:creationId xmlns:a16="http://schemas.microsoft.com/office/drawing/2014/main" id="{D057CD25-7613-47FE-ABF6-8418F02157DA}"/>
                  </a:ext>
                </a:extLst>
              </p:cNvPr>
              <p:cNvSpPr>
                <a:spLocks noChangeShapeType="1"/>
              </p:cNvSpPr>
              <p:nvPr/>
            </p:nvSpPr>
            <p:spPr bwMode="auto">
              <a:xfrm>
                <a:off x="10469563" y="2405063"/>
                <a:ext cx="160337" cy="250825"/>
              </a:xfrm>
              <a:prstGeom prst="line">
                <a:avLst/>
              </a:pr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39" name="Freeform 456">
              <a:extLst>
                <a:ext uri="{FF2B5EF4-FFF2-40B4-BE49-F238E27FC236}">
                  <a16:creationId xmlns:a16="http://schemas.microsoft.com/office/drawing/2014/main" id="{307C4E5A-301A-9404-5345-D3D1A7B1680B}"/>
                </a:ext>
              </a:extLst>
            </p:cNvPr>
            <p:cNvSpPr>
              <a:spLocks/>
            </p:cNvSpPr>
            <p:nvPr/>
          </p:nvSpPr>
          <p:spPr bwMode="auto">
            <a:xfrm>
              <a:off x="10428288" y="2359026"/>
              <a:ext cx="247650" cy="334963"/>
            </a:xfrm>
            <a:custGeom>
              <a:avLst/>
              <a:gdLst>
                <a:gd name="T0" fmla="*/ 53 w 65"/>
                <a:gd name="T1" fmla="*/ 88 h 88"/>
                <a:gd name="T2" fmla="*/ 45 w 65"/>
                <a:gd name="T3" fmla="*/ 83 h 88"/>
                <a:gd name="T4" fmla="*/ 3 w 65"/>
                <a:gd name="T5" fmla="*/ 17 h 88"/>
                <a:gd name="T6" fmla="*/ 6 w 65"/>
                <a:gd name="T7" fmla="*/ 3 h 88"/>
                <a:gd name="T8" fmla="*/ 20 w 65"/>
                <a:gd name="T9" fmla="*/ 6 h 88"/>
                <a:gd name="T10" fmla="*/ 62 w 65"/>
                <a:gd name="T11" fmla="*/ 73 h 88"/>
                <a:gd name="T12" fmla="*/ 58 w 65"/>
                <a:gd name="T13" fmla="*/ 87 h 88"/>
                <a:gd name="T14" fmla="*/ 53 w 65"/>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8">
                  <a:moveTo>
                    <a:pt x="53" y="88"/>
                  </a:moveTo>
                  <a:cubicBezTo>
                    <a:pt x="50" y="88"/>
                    <a:pt x="47" y="86"/>
                    <a:pt x="45" y="83"/>
                  </a:cubicBezTo>
                  <a:cubicBezTo>
                    <a:pt x="3" y="17"/>
                    <a:pt x="3" y="17"/>
                    <a:pt x="3" y="17"/>
                  </a:cubicBezTo>
                  <a:cubicBezTo>
                    <a:pt x="0" y="12"/>
                    <a:pt x="1" y="6"/>
                    <a:pt x="6" y="3"/>
                  </a:cubicBezTo>
                  <a:cubicBezTo>
                    <a:pt x="11" y="0"/>
                    <a:pt x="17" y="2"/>
                    <a:pt x="20" y="6"/>
                  </a:cubicBezTo>
                  <a:cubicBezTo>
                    <a:pt x="62" y="73"/>
                    <a:pt x="62" y="73"/>
                    <a:pt x="62" y="73"/>
                  </a:cubicBezTo>
                  <a:cubicBezTo>
                    <a:pt x="65" y="78"/>
                    <a:pt x="63" y="84"/>
                    <a:pt x="58" y="87"/>
                  </a:cubicBezTo>
                  <a:cubicBezTo>
                    <a:pt x="57" y="88"/>
                    <a:pt x="55" y="88"/>
                    <a:pt x="53" y="88"/>
                  </a:cubicBezTo>
                  <a:close/>
                </a:path>
              </a:pathLst>
            </a:cu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47" name="Group 346">
            <a:extLst>
              <a:ext uri="{FF2B5EF4-FFF2-40B4-BE49-F238E27FC236}">
                <a16:creationId xmlns:a16="http://schemas.microsoft.com/office/drawing/2014/main" id="{FD83D7DC-2511-E5FD-BB09-8EAA1AE38D8D}"/>
              </a:ext>
            </a:extLst>
          </p:cNvPr>
          <p:cNvGrpSpPr/>
          <p:nvPr/>
        </p:nvGrpSpPr>
        <p:grpSpPr>
          <a:xfrm rot="20746600">
            <a:off x="7661055" y="2233583"/>
            <a:ext cx="109377" cy="138454"/>
            <a:chOff x="10428288" y="2301876"/>
            <a:chExt cx="706066" cy="893763"/>
          </a:xfrm>
          <a:solidFill>
            <a:schemeClr val="accent5"/>
          </a:solidFill>
          <a:effectLst/>
        </p:grpSpPr>
        <p:grpSp>
          <p:nvGrpSpPr>
            <p:cNvPr id="348" name="Group 347">
              <a:extLst>
                <a:ext uri="{FF2B5EF4-FFF2-40B4-BE49-F238E27FC236}">
                  <a16:creationId xmlns:a16="http://schemas.microsoft.com/office/drawing/2014/main" id="{C17656D0-CF07-1AAC-F4E7-EAE851CD225D}"/>
                </a:ext>
              </a:extLst>
            </p:cNvPr>
            <p:cNvGrpSpPr/>
            <p:nvPr/>
          </p:nvGrpSpPr>
          <p:grpSpPr>
            <a:xfrm>
              <a:off x="10469563" y="2301876"/>
              <a:ext cx="664791" cy="893763"/>
              <a:chOff x="10469563" y="2301876"/>
              <a:chExt cx="664791" cy="893763"/>
            </a:xfrm>
            <a:grpFill/>
          </p:grpSpPr>
          <p:sp>
            <p:nvSpPr>
              <p:cNvPr id="350" name="Freeform 449">
                <a:extLst>
                  <a:ext uri="{FF2B5EF4-FFF2-40B4-BE49-F238E27FC236}">
                    <a16:creationId xmlns:a16="http://schemas.microsoft.com/office/drawing/2014/main" id="{8A9265E2-9240-E79C-C8BB-1CF5BFB1FF76}"/>
                  </a:ext>
                </a:extLst>
              </p:cNvPr>
              <p:cNvSpPr>
                <a:spLocks/>
              </p:cNvSpPr>
              <p:nvPr/>
            </p:nvSpPr>
            <p:spPr bwMode="auto">
              <a:xfrm>
                <a:off x="10791825" y="2301876"/>
                <a:ext cx="241300" cy="893763"/>
              </a:xfrm>
              <a:custGeom>
                <a:avLst/>
                <a:gdLst>
                  <a:gd name="T0" fmla="*/ 57 w 63"/>
                  <a:gd name="T1" fmla="*/ 3 h 235"/>
                  <a:gd name="T2" fmla="*/ 43 w 63"/>
                  <a:gd name="T3" fmla="*/ 6 h 235"/>
                  <a:gd name="T4" fmla="*/ 3 w 63"/>
                  <a:gd name="T5" fmla="*/ 71 h 235"/>
                  <a:gd name="T6" fmla="*/ 0 w 63"/>
                  <a:gd name="T7" fmla="*/ 78 h 235"/>
                  <a:gd name="T8" fmla="*/ 0 w 63"/>
                  <a:gd name="T9" fmla="*/ 225 h 235"/>
                  <a:gd name="T10" fmla="*/ 10 w 63"/>
                  <a:gd name="T11" fmla="*/ 235 h 235"/>
                  <a:gd name="T12" fmla="*/ 20 w 63"/>
                  <a:gd name="T13" fmla="*/ 225 h 235"/>
                  <a:gd name="T14" fmla="*/ 20 w 63"/>
                  <a:gd name="T15" fmla="*/ 81 h 235"/>
                  <a:gd name="T16" fmla="*/ 60 w 63"/>
                  <a:gd name="T17" fmla="*/ 17 h 235"/>
                  <a:gd name="T18" fmla="*/ 57 w 63"/>
                  <a:gd name="T19" fmla="*/ 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235">
                    <a:moveTo>
                      <a:pt x="57" y="3"/>
                    </a:moveTo>
                    <a:cubicBezTo>
                      <a:pt x="52" y="0"/>
                      <a:pt x="46" y="2"/>
                      <a:pt x="43" y="6"/>
                    </a:cubicBezTo>
                    <a:cubicBezTo>
                      <a:pt x="3" y="71"/>
                      <a:pt x="3" y="71"/>
                      <a:pt x="3" y="71"/>
                    </a:cubicBezTo>
                    <a:cubicBezTo>
                      <a:pt x="1" y="73"/>
                      <a:pt x="0" y="75"/>
                      <a:pt x="0" y="78"/>
                    </a:cubicBezTo>
                    <a:cubicBezTo>
                      <a:pt x="0" y="225"/>
                      <a:pt x="0" y="225"/>
                      <a:pt x="0" y="225"/>
                    </a:cubicBezTo>
                    <a:cubicBezTo>
                      <a:pt x="0" y="230"/>
                      <a:pt x="4" y="235"/>
                      <a:pt x="10" y="235"/>
                    </a:cubicBezTo>
                    <a:cubicBezTo>
                      <a:pt x="15" y="235"/>
                      <a:pt x="20" y="230"/>
                      <a:pt x="20" y="225"/>
                    </a:cubicBezTo>
                    <a:cubicBezTo>
                      <a:pt x="20" y="81"/>
                      <a:pt x="20" y="81"/>
                      <a:pt x="20" y="81"/>
                    </a:cubicBezTo>
                    <a:cubicBezTo>
                      <a:pt x="60" y="17"/>
                      <a:pt x="60" y="17"/>
                      <a:pt x="60" y="17"/>
                    </a:cubicBezTo>
                    <a:cubicBezTo>
                      <a:pt x="63" y="12"/>
                      <a:pt x="61" y="6"/>
                      <a:pt x="57" y="3"/>
                    </a:cubicBezTo>
                    <a:close/>
                  </a:path>
                </a:pathLst>
              </a:cu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1" name="Freeform 450">
                <a:extLst>
                  <a:ext uri="{FF2B5EF4-FFF2-40B4-BE49-F238E27FC236}">
                    <a16:creationId xmlns:a16="http://schemas.microsoft.com/office/drawing/2014/main" id="{F42ED86B-BFC0-BCBA-493E-2F70506B1673}"/>
                  </a:ext>
                </a:extLst>
              </p:cNvPr>
              <p:cNvSpPr>
                <a:spLocks/>
              </p:cNvSpPr>
              <p:nvPr/>
            </p:nvSpPr>
            <p:spPr bwMode="auto">
              <a:xfrm>
                <a:off x="10909300" y="2392363"/>
                <a:ext cx="161925" cy="255588"/>
              </a:xfrm>
              <a:custGeom>
                <a:avLst/>
                <a:gdLst>
                  <a:gd name="T0" fmla="*/ 102 w 102"/>
                  <a:gd name="T1" fmla="*/ 0 h 161"/>
                  <a:gd name="T2" fmla="*/ 0 w 102"/>
                  <a:gd name="T3" fmla="*/ 161 h 161"/>
                  <a:gd name="T4" fmla="*/ 102 w 102"/>
                  <a:gd name="T5" fmla="*/ 0 h 161"/>
                </a:gdLst>
                <a:ahLst/>
                <a:cxnLst>
                  <a:cxn ang="0">
                    <a:pos x="T0" y="T1"/>
                  </a:cxn>
                  <a:cxn ang="0">
                    <a:pos x="T2" y="T3"/>
                  </a:cxn>
                  <a:cxn ang="0">
                    <a:pos x="T4" y="T5"/>
                  </a:cxn>
                </a:cxnLst>
                <a:rect l="0" t="0" r="r" b="b"/>
                <a:pathLst>
                  <a:path w="102" h="161">
                    <a:moveTo>
                      <a:pt x="102" y="0"/>
                    </a:moveTo>
                    <a:lnTo>
                      <a:pt x="0" y="161"/>
                    </a:lnTo>
                    <a:lnTo>
                      <a:pt x="102" y="0"/>
                    </a:lnTo>
                    <a:close/>
                  </a:path>
                </a:pathLst>
              </a:cu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2" name="Line 451">
                <a:extLst>
                  <a:ext uri="{FF2B5EF4-FFF2-40B4-BE49-F238E27FC236}">
                    <a16:creationId xmlns:a16="http://schemas.microsoft.com/office/drawing/2014/main" id="{4BB76280-2A5C-A638-4690-83C85BEAA4B8}"/>
                  </a:ext>
                </a:extLst>
              </p:cNvPr>
              <p:cNvSpPr>
                <a:spLocks noChangeShapeType="1"/>
              </p:cNvSpPr>
              <p:nvPr/>
            </p:nvSpPr>
            <p:spPr bwMode="auto">
              <a:xfrm flipH="1">
                <a:off x="10909300" y="2392363"/>
                <a:ext cx="161925" cy="255588"/>
              </a:xfrm>
              <a:prstGeom prst="line">
                <a:avLst/>
              </a:pr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3" name="Freeform 452">
                <a:extLst>
                  <a:ext uri="{FF2B5EF4-FFF2-40B4-BE49-F238E27FC236}">
                    <a16:creationId xmlns:a16="http://schemas.microsoft.com/office/drawing/2014/main" id="{65B19F3E-4D66-7ABA-A351-82D43BBB65FB}"/>
                  </a:ext>
                </a:extLst>
              </p:cNvPr>
              <p:cNvSpPr>
                <a:spLocks/>
              </p:cNvSpPr>
              <p:nvPr/>
            </p:nvSpPr>
            <p:spPr bwMode="auto">
              <a:xfrm>
                <a:off x="10885117" y="2351088"/>
                <a:ext cx="249237" cy="334963"/>
              </a:xfrm>
              <a:custGeom>
                <a:avLst/>
                <a:gdLst>
                  <a:gd name="T0" fmla="*/ 11 w 65"/>
                  <a:gd name="T1" fmla="*/ 88 h 88"/>
                  <a:gd name="T2" fmla="*/ 6 w 65"/>
                  <a:gd name="T3" fmla="*/ 87 h 88"/>
                  <a:gd name="T4" fmla="*/ 3 w 65"/>
                  <a:gd name="T5" fmla="*/ 73 h 88"/>
                  <a:gd name="T6" fmla="*/ 45 w 65"/>
                  <a:gd name="T7" fmla="*/ 6 h 88"/>
                  <a:gd name="T8" fmla="*/ 58 w 65"/>
                  <a:gd name="T9" fmla="*/ 3 h 88"/>
                  <a:gd name="T10" fmla="*/ 62 w 65"/>
                  <a:gd name="T11" fmla="*/ 17 h 88"/>
                  <a:gd name="T12" fmla="*/ 20 w 65"/>
                  <a:gd name="T13" fmla="*/ 83 h 88"/>
                  <a:gd name="T14" fmla="*/ 11 w 65"/>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8">
                    <a:moveTo>
                      <a:pt x="11" y="88"/>
                    </a:moveTo>
                    <a:cubicBezTo>
                      <a:pt x="10" y="88"/>
                      <a:pt x="8" y="88"/>
                      <a:pt x="6" y="87"/>
                    </a:cubicBezTo>
                    <a:cubicBezTo>
                      <a:pt x="1" y="84"/>
                      <a:pt x="0" y="77"/>
                      <a:pt x="3" y="73"/>
                    </a:cubicBezTo>
                    <a:cubicBezTo>
                      <a:pt x="45" y="6"/>
                      <a:pt x="45" y="6"/>
                      <a:pt x="45" y="6"/>
                    </a:cubicBezTo>
                    <a:cubicBezTo>
                      <a:pt x="48" y="1"/>
                      <a:pt x="54" y="0"/>
                      <a:pt x="58" y="3"/>
                    </a:cubicBezTo>
                    <a:cubicBezTo>
                      <a:pt x="63" y="6"/>
                      <a:pt x="65" y="12"/>
                      <a:pt x="62" y="17"/>
                    </a:cubicBezTo>
                    <a:cubicBezTo>
                      <a:pt x="20" y="83"/>
                      <a:pt x="20" y="83"/>
                      <a:pt x="20" y="83"/>
                    </a:cubicBezTo>
                    <a:cubicBezTo>
                      <a:pt x="18" y="86"/>
                      <a:pt x="15" y="88"/>
                      <a:pt x="11" y="88"/>
                    </a:cubicBezTo>
                    <a:close/>
                  </a:path>
                </a:pathLst>
              </a:cu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4" name="Freeform 453">
                <a:extLst>
                  <a:ext uri="{FF2B5EF4-FFF2-40B4-BE49-F238E27FC236}">
                    <a16:creationId xmlns:a16="http://schemas.microsoft.com/office/drawing/2014/main" id="{C0936FFA-CE8D-873B-D712-9D0F45E46B34}"/>
                  </a:ext>
                </a:extLst>
              </p:cNvPr>
              <p:cNvSpPr>
                <a:spLocks/>
              </p:cNvSpPr>
              <p:nvPr/>
            </p:nvSpPr>
            <p:spPr bwMode="auto">
              <a:xfrm>
                <a:off x="10518775" y="2301876"/>
                <a:ext cx="246062" cy="893763"/>
              </a:xfrm>
              <a:custGeom>
                <a:avLst/>
                <a:gdLst>
                  <a:gd name="T0" fmla="*/ 59 w 64"/>
                  <a:gd name="T1" fmla="*/ 69 h 235"/>
                  <a:gd name="T2" fmla="*/ 20 w 64"/>
                  <a:gd name="T3" fmla="*/ 6 h 235"/>
                  <a:gd name="T4" fmla="*/ 6 w 64"/>
                  <a:gd name="T5" fmla="*/ 3 h 235"/>
                  <a:gd name="T6" fmla="*/ 3 w 64"/>
                  <a:gd name="T7" fmla="*/ 17 h 235"/>
                  <a:gd name="T8" fmla="*/ 44 w 64"/>
                  <a:gd name="T9" fmla="*/ 83 h 235"/>
                  <a:gd name="T10" fmla="*/ 44 w 64"/>
                  <a:gd name="T11" fmla="*/ 225 h 235"/>
                  <a:gd name="T12" fmla="*/ 54 w 64"/>
                  <a:gd name="T13" fmla="*/ 235 h 235"/>
                  <a:gd name="T14" fmla="*/ 64 w 64"/>
                  <a:gd name="T15" fmla="*/ 225 h 235"/>
                  <a:gd name="T16" fmla="*/ 64 w 64"/>
                  <a:gd name="T17" fmla="*/ 78 h 235"/>
                  <a:gd name="T18" fmla="*/ 59 w 64"/>
                  <a:gd name="T19" fmla="*/ 6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235">
                    <a:moveTo>
                      <a:pt x="59" y="69"/>
                    </a:moveTo>
                    <a:cubicBezTo>
                      <a:pt x="20" y="6"/>
                      <a:pt x="20" y="6"/>
                      <a:pt x="20" y="6"/>
                    </a:cubicBezTo>
                    <a:cubicBezTo>
                      <a:pt x="17" y="2"/>
                      <a:pt x="11" y="0"/>
                      <a:pt x="6" y="3"/>
                    </a:cubicBezTo>
                    <a:cubicBezTo>
                      <a:pt x="1" y="6"/>
                      <a:pt x="0" y="12"/>
                      <a:pt x="3" y="17"/>
                    </a:cubicBezTo>
                    <a:cubicBezTo>
                      <a:pt x="44" y="83"/>
                      <a:pt x="44" y="83"/>
                      <a:pt x="44" y="83"/>
                    </a:cubicBezTo>
                    <a:cubicBezTo>
                      <a:pt x="44" y="225"/>
                      <a:pt x="44" y="225"/>
                      <a:pt x="44" y="225"/>
                    </a:cubicBezTo>
                    <a:cubicBezTo>
                      <a:pt x="44" y="230"/>
                      <a:pt x="48" y="235"/>
                      <a:pt x="54" y="235"/>
                    </a:cubicBezTo>
                    <a:cubicBezTo>
                      <a:pt x="60" y="235"/>
                      <a:pt x="64" y="230"/>
                      <a:pt x="64" y="225"/>
                    </a:cubicBezTo>
                    <a:cubicBezTo>
                      <a:pt x="64" y="78"/>
                      <a:pt x="64" y="78"/>
                      <a:pt x="64" y="78"/>
                    </a:cubicBezTo>
                    <a:cubicBezTo>
                      <a:pt x="64" y="74"/>
                      <a:pt x="62" y="71"/>
                      <a:pt x="59" y="69"/>
                    </a:cubicBezTo>
                    <a:close/>
                  </a:path>
                </a:pathLst>
              </a:cu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5" name="Freeform 454">
                <a:extLst>
                  <a:ext uri="{FF2B5EF4-FFF2-40B4-BE49-F238E27FC236}">
                    <a16:creationId xmlns:a16="http://schemas.microsoft.com/office/drawing/2014/main" id="{F2CFA3E9-7210-B661-7201-215D05866D03}"/>
                  </a:ext>
                </a:extLst>
              </p:cNvPr>
              <p:cNvSpPr>
                <a:spLocks/>
              </p:cNvSpPr>
              <p:nvPr/>
            </p:nvSpPr>
            <p:spPr bwMode="auto">
              <a:xfrm>
                <a:off x="10469563" y="2405063"/>
                <a:ext cx="160337" cy="250825"/>
              </a:xfrm>
              <a:custGeom>
                <a:avLst/>
                <a:gdLst>
                  <a:gd name="T0" fmla="*/ 0 w 101"/>
                  <a:gd name="T1" fmla="*/ 0 h 158"/>
                  <a:gd name="T2" fmla="*/ 101 w 101"/>
                  <a:gd name="T3" fmla="*/ 158 h 158"/>
                  <a:gd name="T4" fmla="*/ 0 w 101"/>
                  <a:gd name="T5" fmla="*/ 0 h 158"/>
                </a:gdLst>
                <a:ahLst/>
                <a:cxnLst>
                  <a:cxn ang="0">
                    <a:pos x="T0" y="T1"/>
                  </a:cxn>
                  <a:cxn ang="0">
                    <a:pos x="T2" y="T3"/>
                  </a:cxn>
                  <a:cxn ang="0">
                    <a:pos x="T4" y="T5"/>
                  </a:cxn>
                </a:cxnLst>
                <a:rect l="0" t="0" r="r" b="b"/>
                <a:pathLst>
                  <a:path w="101" h="158">
                    <a:moveTo>
                      <a:pt x="0" y="0"/>
                    </a:moveTo>
                    <a:lnTo>
                      <a:pt x="101" y="158"/>
                    </a:lnTo>
                    <a:lnTo>
                      <a:pt x="0" y="0"/>
                    </a:lnTo>
                    <a:close/>
                  </a:path>
                </a:pathLst>
              </a:cu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6" name="Line 455">
                <a:extLst>
                  <a:ext uri="{FF2B5EF4-FFF2-40B4-BE49-F238E27FC236}">
                    <a16:creationId xmlns:a16="http://schemas.microsoft.com/office/drawing/2014/main" id="{2A0FB292-7C2A-EC71-AEA0-1316D7D87370}"/>
                  </a:ext>
                </a:extLst>
              </p:cNvPr>
              <p:cNvSpPr>
                <a:spLocks noChangeShapeType="1"/>
              </p:cNvSpPr>
              <p:nvPr/>
            </p:nvSpPr>
            <p:spPr bwMode="auto">
              <a:xfrm>
                <a:off x="10469563" y="2405063"/>
                <a:ext cx="160337" cy="250825"/>
              </a:xfrm>
              <a:prstGeom prst="line">
                <a:avLst/>
              </a:pr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49" name="Freeform 456">
              <a:extLst>
                <a:ext uri="{FF2B5EF4-FFF2-40B4-BE49-F238E27FC236}">
                  <a16:creationId xmlns:a16="http://schemas.microsoft.com/office/drawing/2014/main" id="{6DBEC5AE-4E51-9FB3-52C4-F33537498281}"/>
                </a:ext>
              </a:extLst>
            </p:cNvPr>
            <p:cNvSpPr>
              <a:spLocks/>
            </p:cNvSpPr>
            <p:nvPr/>
          </p:nvSpPr>
          <p:spPr bwMode="auto">
            <a:xfrm>
              <a:off x="10428288" y="2359026"/>
              <a:ext cx="247650" cy="334963"/>
            </a:xfrm>
            <a:custGeom>
              <a:avLst/>
              <a:gdLst>
                <a:gd name="T0" fmla="*/ 53 w 65"/>
                <a:gd name="T1" fmla="*/ 88 h 88"/>
                <a:gd name="T2" fmla="*/ 45 w 65"/>
                <a:gd name="T3" fmla="*/ 83 h 88"/>
                <a:gd name="T4" fmla="*/ 3 w 65"/>
                <a:gd name="T5" fmla="*/ 17 h 88"/>
                <a:gd name="T6" fmla="*/ 6 w 65"/>
                <a:gd name="T7" fmla="*/ 3 h 88"/>
                <a:gd name="T8" fmla="*/ 20 w 65"/>
                <a:gd name="T9" fmla="*/ 6 h 88"/>
                <a:gd name="T10" fmla="*/ 62 w 65"/>
                <a:gd name="T11" fmla="*/ 73 h 88"/>
                <a:gd name="T12" fmla="*/ 58 w 65"/>
                <a:gd name="T13" fmla="*/ 87 h 88"/>
                <a:gd name="T14" fmla="*/ 53 w 65"/>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8">
                  <a:moveTo>
                    <a:pt x="53" y="88"/>
                  </a:moveTo>
                  <a:cubicBezTo>
                    <a:pt x="50" y="88"/>
                    <a:pt x="47" y="86"/>
                    <a:pt x="45" y="83"/>
                  </a:cubicBezTo>
                  <a:cubicBezTo>
                    <a:pt x="3" y="17"/>
                    <a:pt x="3" y="17"/>
                    <a:pt x="3" y="17"/>
                  </a:cubicBezTo>
                  <a:cubicBezTo>
                    <a:pt x="0" y="12"/>
                    <a:pt x="1" y="6"/>
                    <a:pt x="6" y="3"/>
                  </a:cubicBezTo>
                  <a:cubicBezTo>
                    <a:pt x="11" y="0"/>
                    <a:pt x="17" y="2"/>
                    <a:pt x="20" y="6"/>
                  </a:cubicBezTo>
                  <a:cubicBezTo>
                    <a:pt x="62" y="73"/>
                    <a:pt x="62" y="73"/>
                    <a:pt x="62" y="73"/>
                  </a:cubicBezTo>
                  <a:cubicBezTo>
                    <a:pt x="65" y="78"/>
                    <a:pt x="63" y="84"/>
                    <a:pt x="58" y="87"/>
                  </a:cubicBezTo>
                  <a:cubicBezTo>
                    <a:pt x="57" y="88"/>
                    <a:pt x="55" y="88"/>
                    <a:pt x="53" y="88"/>
                  </a:cubicBezTo>
                  <a:close/>
                </a:path>
              </a:pathLst>
            </a:cu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57" name="Group 356">
            <a:extLst>
              <a:ext uri="{FF2B5EF4-FFF2-40B4-BE49-F238E27FC236}">
                <a16:creationId xmlns:a16="http://schemas.microsoft.com/office/drawing/2014/main" id="{BCC17068-BF1C-7C5D-0863-C7AF4E4B753B}"/>
              </a:ext>
            </a:extLst>
          </p:cNvPr>
          <p:cNvGrpSpPr/>
          <p:nvPr/>
        </p:nvGrpSpPr>
        <p:grpSpPr>
          <a:xfrm rot="19447236">
            <a:off x="6820545" y="2784686"/>
            <a:ext cx="109377" cy="138454"/>
            <a:chOff x="10428288" y="2301876"/>
            <a:chExt cx="706066" cy="893763"/>
          </a:xfrm>
          <a:solidFill>
            <a:schemeClr val="accent5"/>
          </a:solidFill>
          <a:effectLst/>
        </p:grpSpPr>
        <p:grpSp>
          <p:nvGrpSpPr>
            <p:cNvPr id="358" name="Group 357">
              <a:extLst>
                <a:ext uri="{FF2B5EF4-FFF2-40B4-BE49-F238E27FC236}">
                  <a16:creationId xmlns:a16="http://schemas.microsoft.com/office/drawing/2014/main" id="{CC2A5D73-DE2C-CBB7-5E75-558318DAE8F3}"/>
                </a:ext>
              </a:extLst>
            </p:cNvPr>
            <p:cNvGrpSpPr/>
            <p:nvPr/>
          </p:nvGrpSpPr>
          <p:grpSpPr>
            <a:xfrm>
              <a:off x="10469563" y="2301876"/>
              <a:ext cx="664791" cy="893763"/>
              <a:chOff x="10469563" y="2301876"/>
              <a:chExt cx="664791" cy="893763"/>
            </a:xfrm>
            <a:grpFill/>
          </p:grpSpPr>
          <p:sp>
            <p:nvSpPr>
              <p:cNvPr id="360" name="Freeform 449">
                <a:extLst>
                  <a:ext uri="{FF2B5EF4-FFF2-40B4-BE49-F238E27FC236}">
                    <a16:creationId xmlns:a16="http://schemas.microsoft.com/office/drawing/2014/main" id="{85A39F7E-0ECF-D429-8DCF-183E93B6D4C9}"/>
                  </a:ext>
                </a:extLst>
              </p:cNvPr>
              <p:cNvSpPr>
                <a:spLocks/>
              </p:cNvSpPr>
              <p:nvPr/>
            </p:nvSpPr>
            <p:spPr bwMode="auto">
              <a:xfrm>
                <a:off x="10791825" y="2301876"/>
                <a:ext cx="241300" cy="893763"/>
              </a:xfrm>
              <a:custGeom>
                <a:avLst/>
                <a:gdLst>
                  <a:gd name="T0" fmla="*/ 57 w 63"/>
                  <a:gd name="T1" fmla="*/ 3 h 235"/>
                  <a:gd name="T2" fmla="*/ 43 w 63"/>
                  <a:gd name="T3" fmla="*/ 6 h 235"/>
                  <a:gd name="T4" fmla="*/ 3 w 63"/>
                  <a:gd name="T5" fmla="*/ 71 h 235"/>
                  <a:gd name="T6" fmla="*/ 0 w 63"/>
                  <a:gd name="T7" fmla="*/ 78 h 235"/>
                  <a:gd name="T8" fmla="*/ 0 w 63"/>
                  <a:gd name="T9" fmla="*/ 225 h 235"/>
                  <a:gd name="T10" fmla="*/ 10 w 63"/>
                  <a:gd name="T11" fmla="*/ 235 h 235"/>
                  <a:gd name="T12" fmla="*/ 20 w 63"/>
                  <a:gd name="T13" fmla="*/ 225 h 235"/>
                  <a:gd name="T14" fmla="*/ 20 w 63"/>
                  <a:gd name="T15" fmla="*/ 81 h 235"/>
                  <a:gd name="T16" fmla="*/ 60 w 63"/>
                  <a:gd name="T17" fmla="*/ 17 h 235"/>
                  <a:gd name="T18" fmla="*/ 57 w 63"/>
                  <a:gd name="T19" fmla="*/ 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235">
                    <a:moveTo>
                      <a:pt x="57" y="3"/>
                    </a:moveTo>
                    <a:cubicBezTo>
                      <a:pt x="52" y="0"/>
                      <a:pt x="46" y="2"/>
                      <a:pt x="43" y="6"/>
                    </a:cubicBezTo>
                    <a:cubicBezTo>
                      <a:pt x="3" y="71"/>
                      <a:pt x="3" y="71"/>
                      <a:pt x="3" y="71"/>
                    </a:cubicBezTo>
                    <a:cubicBezTo>
                      <a:pt x="1" y="73"/>
                      <a:pt x="0" y="75"/>
                      <a:pt x="0" y="78"/>
                    </a:cubicBezTo>
                    <a:cubicBezTo>
                      <a:pt x="0" y="225"/>
                      <a:pt x="0" y="225"/>
                      <a:pt x="0" y="225"/>
                    </a:cubicBezTo>
                    <a:cubicBezTo>
                      <a:pt x="0" y="230"/>
                      <a:pt x="4" y="235"/>
                      <a:pt x="10" y="235"/>
                    </a:cubicBezTo>
                    <a:cubicBezTo>
                      <a:pt x="15" y="235"/>
                      <a:pt x="20" y="230"/>
                      <a:pt x="20" y="225"/>
                    </a:cubicBezTo>
                    <a:cubicBezTo>
                      <a:pt x="20" y="81"/>
                      <a:pt x="20" y="81"/>
                      <a:pt x="20" y="81"/>
                    </a:cubicBezTo>
                    <a:cubicBezTo>
                      <a:pt x="60" y="17"/>
                      <a:pt x="60" y="17"/>
                      <a:pt x="60" y="17"/>
                    </a:cubicBezTo>
                    <a:cubicBezTo>
                      <a:pt x="63" y="12"/>
                      <a:pt x="61" y="6"/>
                      <a:pt x="57" y="3"/>
                    </a:cubicBezTo>
                    <a:close/>
                  </a:path>
                </a:pathLst>
              </a:cu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1" name="Freeform 450">
                <a:extLst>
                  <a:ext uri="{FF2B5EF4-FFF2-40B4-BE49-F238E27FC236}">
                    <a16:creationId xmlns:a16="http://schemas.microsoft.com/office/drawing/2014/main" id="{F24D88F7-4B8D-DB52-148B-5FA749E9D264}"/>
                  </a:ext>
                </a:extLst>
              </p:cNvPr>
              <p:cNvSpPr>
                <a:spLocks/>
              </p:cNvSpPr>
              <p:nvPr/>
            </p:nvSpPr>
            <p:spPr bwMode="auto">
              <a:xfrm>
                <a:off x="10909300" y="2392363"/>
                <a:ext cx="161925" cy="255588"/>
              </a:xfrm>
              <a:custGeom>
                <a:avLst/>
                <a:gdLst>
                  <a:gd name="T0" fmla="*/ 102 w 102"/>
                  <a:gd name="T1" fmla="*/ 0 h 161"/>
                  <a:gd name="T2" fmla="*/ 0 w 102"/>
                  <a:gd name="T3" fmla="*/ 161 h 161"/>
                  <a:gd name="T4" fmla="*/ 102 w 102"/>
                  <a:gd name="T5" fmla="*/ 0 h 161"/>
                </a:gdLst>
                <a:ahLst/>
                <a:cxnLst>
                  <a:cxn ang="0">
                    <a:pos x="T0" y="T1"/>
                  </a:cxn>
                  <a:cxn ang="0">
                    <a:pos x="T2" y="T3"/>
                  </a:cxn>
                  <a:cxn ang="0">
                    <a:pos x="T4" y="T5"/>
                  </a:cxn>
                </a:cxnLst>
                <a:rect l="0" t="0" r="r" b="b"/>
                <a:pathLst>
                  <a:path w="102" h="161">
                    <a:moveTo>
                      <a:pt x="102" y="0"/>
                    </a:moveTo>
                    <a:lnTo>
                      <a:pt x="0" y="161"/>
                    </a:lnTo>
                    <a:lnTo>
                      <a:pt x="102" y="0"/>
                    </a:lnTo>
                    <a:close/>
                  </a:path>
                </a:pathLst>
              </a:cu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2" name="Line 451">
                <a:extLst>
                  <a:ext uri="{FF2B5EF4-FFF2-40B4-BE49-F238E27FC236}">
                    <a16:creationId xmlns:a16="http://schemas.microsoft.com/office/drawing/2014/main" id="{5CED3776-907B-911B-999C-52B3052A605F}"/>
                  </a:ext>
                </a:extLst>
              </p:cNvPr>
              <p:cNvSpPr>
                <a:spLocks noChangeShapeType="1"/>
              </p:cNvSpPr>
              <p:nvPr/>
            </p:nvSpPr>
            <p:spPr bwMode="auto">
              <a:xfrm flipH="1">
                <a:off x="10909300" y="2392363"/>
                <a:ext cx="161925" cy="255588"/>
              </a:xfrm>
              <a:prstGeom prst="line">
                <a:avLst/>
              </a:pr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3" name="Freeform 452">
                <a:extLst>
                  <a:ext uri="{FF2B5EF4-FFF2-40B4-BE49-F238E27FC236}">
                    <a16:creationId xmlns:a16="http://schemas.microsoft.com/office/drawing/2014/main" id="{C3C5B301-D7CB-AB4F-C104-E8CCEC62DB3E}"/>
                  </a:ext>
                </a:extLst>
              </p:cNvPr>
              <p:cNvSpPr>
                <a:spLocks/>
              </p:cNvSpPr>
              <p:nvPr/>
            </p:nvSpPr>
            <p:spPr bwMode="auto">
              <a:xfrm>
                <a:off x="10885117" y="2351088"/>
                <a:ext cx="249237" cy="334963"/>
              </a:xfrm>
              <a:custGeom>
                <a:avLst/>
                <a:gdLst>
                  <a:gd name="T0" fmla="*/ 11 w 65"/>
                  <a:gd name="T1" fmla="*/ 88 h 88"/>
                  <a:gd name="T2" fmla="*/ 6 w 65"/>
                  <a:gd name="T3" fmla="*/ 87 h 88"/>
                  <a:gd name="T4" fmla="*/ 3 w 65"/>
                  <a:gd name="T5" fmla="*/ 73 h 88"/>
                  <a:gd name="T6" fmla="*/ 45 w 65"/>
                  <a:gd name="T7" fmla="*/ 6 h 88"/>
                  <a:gd name="T8" fmla="*/ 58 w 65"/>
                  <a:gd name="T9" fmla="*/ 3 h 88"/>
                  <a:gd name="T10" fmla="*/ 62 w 65"/>
                  <a:gd name="T11" fmla="*/ 17 h 88"/>
                  <a:gd name="T12" fmla="*/ 20 w 65"/>
                  <a:gd name="T13" fmla="*/ 83 h 88"/>
                  <a:gd name="T14" fmla="*/ 11 w 65"/>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8">
                    <a:moveTo>
                      <a:pt x="11" y="88"/>
                    </a:moveTo>
                    <a:cubicBezTo>
                      <a:pt x="10" y="88"/>
                      <a:pt x="8" y="88"/>
                      <a:pt x="6" y="87"/>
                    </a:cubicBezTo>
                    <a:cubicBezTo>
                      <a:pt x="1" y="84"/>
                      <a:pt x="0" y="77"/>
                      <a:pt x="3" y="73"/>
                    </a:cubicBezTo>
                    <a:cubicBezTo>
                      <a:pt x="45" y="6"/>
                      <a:pt x="45" y="6"/>
                      <a:pt x="45" y="6"/>
                    </a:cubicBezTo>
                    <a:cubicBezTo>
                      <a:pt x="48" y="1"/>
                      <a:pt x="54" y="0"/>
                      <a:pt x="58" y="3"/>
                    </a:cubicBezTo>
                    <a:cubicBezTo>
                      <a:pt x="63" y="6"/>
                      <a:pt x="65" y="12"/>
                      <a:pt x="62" y="17"/>
                    </a:cubicBezTo>
                    <a:cubicBezTo>
                      <a:pt x="20" y="83"/>
                      <a:pt x="20" y="83"/>
                      <a:pt x="20" y="83"/>
                    </a:cubicBezTo>
                    <a:cubicBezTo>
                      <a:pt x="18" y="86"/>
                      <a:pt x="15" y="88"/>
                      <a:pt x="11" y="88"/>
                    </a:cubicBezTo>
                    <a:close/>
                  </a:path>
                </a:pathLst>
              </a:cu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4" name="Freeform 453">
                <a:extLst>
                  <a:ext uri="{FF2B5EF4-FFF2-40B4-BE49-F238E27FC236}">
                    <a16:creationId xmlns:a16="http://schemas.microsoft.com/office/drawing/2014/main" id="{145F9F8E-B8F9-C088-22F3-30E737720050}"/>
                  </a:ext>
                </a:extLst>
              </p:cNvPr>
              <p:cNvSpPr>
                <a:spLocks/>
              </p:cNvSpPr>
              <p:nvPr/>
            </p:nvSpPr>
            <p:spPr bwMode="auto">
              <a:xfrm>
                <a:off x="10518775" y="2301876"/>
                <a:ext cx="246062" cy="893763"/>
              </a:xfrm>
              <a:custGeom>
                <a:avLst/>
                <a:gdLst>
                  <a:gd name="T0" fmla="*/ 59 w 64"/>
                  <a:gd name="T1" fmla="*/ 69 h 235"/>
                  <a:gd name="T2" fmla="*/ 20 w 64"/>
                  <a:gd name="T3" fmla="*/ 6 h 235"/>
                  <a:gd name="T4" fmla="*/ 6 w 64"/>
                  <a:gd name="T5" fmla="*/ 3 h 235"/>
                  <a:gd name="T6" fmla="*/ 3 w 64"/>
                  <a:gd name="T7" fmla="*/ 17 h 235"/>
                  <a:gd name="T8" fmla="*/ 44 w 64"/>
                  <a:gd name="T9" fmla="*/ 83 h 235"/>
                  <a:gd name="T10" fmla="*/ 44 w 64"/>
                  <a:gd name="T11" fmla="*/ 225 h 235"/>
                  <a:gd name="T12" fmla="*/ 54 w 64"/>
                  <a:gd name="T13" fmla="*/ 235 h 235"/>
                  <a:gd name="T14" fmla="*/ 64 w 64"/>
                  <a:gd name="T15" fmla="*/ 225 h 235"/>
                  <a:gd name="T16" fmla="*/ 64 w 64"/>
                  <a:gd name="T17" fmla="*/ 78 h 235"/>
                  <a:gd name="T18" fmla="*/ 59 w 64"/>
                  <a:gd name="T19" fmla="*/ 6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235">
                    <a:moveTo>
                      <a:pt x="59" y="69"/>
                    </a:moveTo>
                    <a:cubicBezTo>
                      <a:pt x="20" y="6"/>
                      <a:pt x="20" y="6"/>
                      <a:pt x="20" y="6"/>
                    </a:cubicBezTo>
                    <a:cubicBezTo>
                      <a:pt x="17" y="2"/>
                      <a:pt x="11" y="0"/>
                      <a:pt x="6" y="3"/>
                    </a:cubicBezTo>
                    <a:cubicBezTo>
                      <a:pt x="1" y="6"/>
                      <a:pt x="0" y="12"/>
                      <a:pt x="3" y="17"/>
                    </a:cubicBezTo>
                    <a:cubicBezTo>
                      <a:pt x="44" y="83"/>
                      <a:pt x="44" y="83"/>
                      <a:pt x="44" y="83"/>
                    </a:cubicBezTo>
                    <a:cubicBezTo>
                      <a:pt x="44" y="225"/>
                      <a:pt x="44" y="225"/>
                      <a:pt x="44" y="225"/>
                    </a:cubicBezTo>
                    <a:cubicBezTo>
                      <a:pt x="44" y="230"/>
                      <a:pt x="48" y="235"/>
                      <a:pt x="54" y="235"/>
                    </a:cubicBezTo>
                    <a:cubicBezTo>
                      <a:pt x="60" y="235"/>
                      <a:pt x="64" y="230"/>
                      <a:pt x="64" y="225"/>
                    </a:cubicBezTo>
                    <a:cubicBezTo>
                      <a:pt x="64" y="78"/>
                      <a:pt x="64" y="78"/>
                      <a:pt x="64" y="78"/>
                    </a:cubicBezTo>
                    <a:cubicBezTo>
                      <a:pt x="64" y="74"/>
                      <a:pt x="62" y="71"/>
                      <a:pt x="59" y="69"/>
                    </a:cubicBezTo>
                    <a:close/>
                  </a:path>
                </a:pathLst>
              </a:cu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5" name="Freeform 454">
                <a:extLst>
                  <a:ext uri="{FF2B5EF4-FFF2-40B4-BE49-F238E27FC236}">
                    <a16:creationId xmlns:a16="http://schemas.microsoft.com/office/drawing/2014/main" id="{9BFCAB4D-5402-0C91-85C6-F2F309FEFBD5}"/>
                  </a:ext>
                </a:extLst>
              </p:cNvPr>
              <p:cNvSpPr>
                <a:spLocks/>
              </p:cNvSpPr>
              <p:nvPr/>
            </p:nvSpPr>
            <p:spPr bwMode="auto">
              <a:xfrm>
                <a:off x="10469563" y="2405063"/>
                <a:ext cx="160337" cy="250825"/>
              </a:xfrm>
              <a:custGeom>
                <a:avLst/>
                <a:gdLst>
                  <a:gd name="T0" fmla="*/ 0 w 101"/>
                  <a:gd name="T1" fmla="*/ 0 h 158"/>
                  <a:gd name="T2" fmla="*/ 101 w 101"/>
                  <a:gd name="T3" fmla="*/ 158 h 158"/>
                  <a:gd name="T4" fmla="*/ 0 w 101"/>
                  <a:gd name="T5" fmla="*/ 0 h 158"/>
                </a:gdLst>
                <a:ahLst/>
                <a:cxnLst>
                  <a:cxn ang="0">
                    <a:pos x="T0" y="T1"/>
                  </a:cxn>
                  <a:cxn ang="0">
                    <a:pos x="T2" y="T3"/>
                  </a:cxn>
                  <a:cxn ang="0">
                    <a:pos x="T4" y="T5"/>
                  </a:cxn>
                </a:cxnLst>
                <a:rect l="0" t="0" r="r" b="b"/>
                <a:pathLst>
                  <a:path w="101" h="158">
                    <a:moveTo>
                      <a:pt x="0" y="0"/>
                    </a:moveTo>
                    <a:lnTo>
                      <a:pt x="101" y="158"/>
                    </a:lnTo>
                    <a:lnTo>
                      <a:pt x="0" y="0"/>
                    </a:lnTo>
                    <a:close/>
                  </a:path>
                </a:pathLst>
              </a:cu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6" name="Line 455">
                <a:extLst>
                  <a:ext uri="{FF2B5EF4-FFF2-40B4-BE49-F238E27FC236}">
                    <a16:creationId xmlns:a16="http://schemas.microsoft.com/office/drawing/2014/main" id="{F3372EE1-676D-CB56-1430-45B6AD426865}"/>
                  </a:ext>
                </a:extLst>
              </p:cNvPr>
              <p:cNvSpPr>
                <a:spLocks noChangeShapeType="1"/>
              </p:cNvSpPr>
              <p:nvPr/>
            </p:nvSpPr>
            <p:spPr bwMode="auto">
              <a:xfrm>
                <a:off x="10469563" y="2405063"/>
                <a:ext cx="160337" cy="250825"/>
              </a:xfrm>
              <a:prstGeom prst="line">
                <a:avLst/>
              </a:pr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59" name="Freeform 456">
              <a:extLst>
                <a:ext uri="{FF2B5EF4-FFF2-40B4-BE49-F238E27FC236}">
                  <a16:creationId xmlns:a16="http://schemas.microsoft.com/office/drawing/2014/main" id="{D947A44D-EE9E-243D-FAE4-DEB71455D6E9}"/>
                </a:ext>
              </a:extLst>
            </p:cNvPr>
            <p:cNvSpPr>
              <a:spLocks/>
            </p:cNvSpPr>
            <p:nvPr/>
          </p:nvSpPr>
          <p:spPr bwMode="auto">
            <a:xfrm>
              <a:off x="10428288" y="2359026"/>
              <a:ext cx="247650" cy="334963"/>
            </a:xfrm>
            <a:custGeom>
              <a:avLst/>
              <a:gdLst>
                <a:gd name="T0" fmla="*/ 53 w 65"/>
                <a:gd name="T1" fmla="*/ 88 h 88"/>
                <a:gd name="T2" fmla="*/ 45 w 65"/>
                <a:gd name="T3" fmla="*/ 83 h 88"/>
                <a:gd name="T4" fmla="*/ 3 w 65"/>
                <a:gd name="T5" fmla="*/ 17 h 88"/>
                <a:gd name="T6" fmla="*/ 6 w 65"/>
                <a:gd name="T7" fmla="*/ 3 h 88"/>
                <a:gd name="T8" fmla="*/ 20 w 65"/>
                <a:gd name="T9" fmla="*/ 6 h 88"/>
                <a:gd name="T10" fmla="*/ 62 w 65"/>
                <a:gd name="T11" fmla="*/ 73 h 88"/>
                <a:gd name="T12" fmla="*/ 58 w 65"/>
                <a:gd name="T13" fmla="*/ 87 h 88"/>
                <a:gd name="T14" fmla="*/ 53 w 65"/>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8">
                  <a:moveTo>
                    <a:pt x="53" y="88"/>
                  </a:moveTo>
                  <a:cubicBezTo>
                    <a:pt x="50" y="88"/>
                    <a:pt x="47" y="86"/>
                    <a:pt x="45" y="83"/>
                  </a:cubicBezTo>
                  <a:cubicBezTo>
                    <a:pt x="3" y="17"/>
                    <a:pt x="3" y="17"/>
                    <a:pt x="3" y="17"/>
                  </a:cubicBezTo>
                  <a:cubicBezTo>
                    <a:pt x="0" y="12"/>
                    <a:pt x="1" y="6"/>
                    <a:pt x="6" y="3"/>
                  </a:cubicBezTo>
                  <a:cubicBezTo>
                    <a:pt x="11" y="0"/>
                    <a:pt x="17" y="2"/>
                    <a:pt x="20" y="6"/>
                  </a:cubicBezTo>
                  <a:cubicBezTo>
                    <a:pt x="62" y="73"/>
                    <a:pt x="62" y="73"/>
                    <a:pt x="62" y="73"/>
                  </a:cubicBezTo>
                  <a:cubicBezTo>
                    <a:pt x="65" y="78"/>
                    <a:pt x="63" y="84"/>
                    <a:pt x="58" y="87"/>
                  </a:cubicBezTo>
                  <a:cubicBezTo>
                    <a:pt x="57" y="88"/>
                    <a:pt x="55" y="88"/>
                    <a:pt x="53" y="88"/>
                  </a:cubicBezTo>
                  <a:close/>
                </a:path>
              </a:pathLst>
            </a:cu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67" name="Group 366">
            <a:extLst>
              <a:ext uri="{FF2B5EF4-FFF2-40B4-BE49-F238E27FC236}">
                <a16:creationId xmlns:a16="http://schemas.microsoft.com/office/drawing/2014/main" id="{F51F812D-10D6-E059-A29E-CB7D34114D8D}"/>
              </a:ext>
            </a:extLst>
          </p:cNvPr>
          <p:cNvGrpSpPr/>
          <p:nvPr/>
        </p:nvGrpSpPr>
        <p:grpSpPr>
          <a:xfrm rot="21396430">
            <a:off x="6521902" y="2929389"/>
            <a:ext cx="109377" cy="138454"/>
            <a:chOff x="10428288" y="2301876"/>
            <a:chExt cx="706066" cy="893763"/>
          </a:xfrm>
          <a:solidFill>
            <a:schemeClr val="accent5"/>
          </a:solidFill>
          <a:effectLst/>
        </p:grpSpPr>
        <p:grpSp>
          <p:nvGrpSpPr>
            <p:cNvPr id="368" name="Group 367">
              <a:extLst>
                <a:ext uri="{FF2B5EF4-FFF2-40B4-BE49-F238E27FC236}">
                  <a16:creationId xmlns:a16="http://schemas.microsoft.com/office/drawing/2014/main" id="{BF6F54E2-4847-EC71-B060-7DE16D5306E0}"/>
                </a:ext>
              </a:extLst>
            </p:cNvPr>
            <p:cNvGrpSpPr/>
            <p:nvPr/>
          </p:nvGrpSpPr>
          <p:grpSpPr>
            <a:xfrm>
              <a:off x="10469563" y="2301876"/>
              <a:ext cx="664791" cy="893763"/>
              <a:chOff x="10469563" y="2301876"/>
              <a:chExt cx="664791" cy="893763"/>
            </a:xfrm>
            <a:grpFill/>
          </p:grpSpPr>
          <p:sp>
            <p:nvSpPr>
              <p:cNvPr id="370" name="Freeform 449">
                <a:extLst>
                  <a:ext uri="{FF2B5EF4-FFF2-40B4-BE49-F238E27FC236}">
                    <a16:creationId xmlns:a16="http://schemas.microsoft.com/office/drawing/2014/main" id="{A96FD93E-EB8A-6D29-794B-0CC248AA1D95}"/>
                  </a:ext>
                </a:extLst>
              </p:cNvPr>
              <p:cNvSpPr>
                <a:spLocks/>
              </p:cNvSpPr>
              <p:nvPr/>
            </p:nvSpPr>
            <p:spPr bwMode="auto">
              <a:xfrm>
                <a:off x="10791825" y="2301876"/>
                <a:ext cx="241300" cy="893763"/>
              </a:xfrm>
              <a:custGeom>
                <a:avLst/>
                <a:gdLst>
                  <a:gd name="T0" fmla="*/ 57 w 63"/>
                  <a:gd name="T1" fmla="*/ 3 h 235"/>
                  <a:gd name="T2" fmla="*/ 43 w 63"/>
                  <a:gd name="T3" fmla="*/ 6 h 235"/>
                  <a:gd name="T4" fmla="*/ 3 w 63"/>
                  <a:gd name="T5" fmla="*/ 71 h 235"/>
                  <a:gd name="T6" fmla="*/ 0 w 63"/>
                  <a:gd name="T7" fmla="*/ 78 h 235"/>
                  <a:gd name="T8" fmla="*/ 0 w 63"/>
                  <a:gd name="T9" fmla="*/ 225 h 235"/>
                  <a:gd name="T10" fmla="*/ 10 w 63"/>
                  <a:gd name="T11" fmla="*/ 235 h 235"/>
                  <a:gd name="T12" fmla="*/ 20 w 63"/>
                  <a:gd name="T13" fmla="*/ 225 h 235"/>
                  <a:gd name="T14" fmla="*/ 20 w 63"/>
                  <a:gd name="T15" fmla="*/ 81 h 235"/>
                  <a:gd name="T16" fmla="*/ 60 w 63"/>
                  <a:gd name="T17" fmla="*/ 17 h 235"/>
                  <a:gd name="T18" fmla="*/ 57 w 63"/>
                  <a:gd name="T19" fmla="*/ 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235">
                    <a:moveTo>
                      <a:pt x="57" y="3"/>
                    </a:moveTo>
                    <a:cubicBezTo>
                      <a:pt x="52" y="0"/>
                      <a:pt x="46" y="2"/>
                      <a:pt x="43" y="6"/>
                    </a:cubicBezTo>
                    <a:cubicBezTo>
                      <a:pt x="3" y="71"/>
                      <a:pt x="3" y="71"/>
                      <a:pt x="3" y="71"/>
                    </a:cubicBezTo>
                    <a:cubicBezTo>
                      <a:pt x="1" y="73"/>
                      <a:pt x="0" y="75"/>
                      <a:pt x="0" y="78"/>
                    </a:cubicBezTo>
                    <a:cubicBezTo>
                      <a:pt x="0" y="225"/>
                      <a:pt x="0" y="225"/>
                      <a:pt x="0" y="225"/>
                    </a:cubicBezTo>
                    <a:cubicBezTo>
                      <a:pt x="0" y="230"/>
                      <a:pt x="4" y="235"/>
                      <a:pt x="10" y="235"/>
                    </a:cubicBezTo>
                    <a:cubicBezTo>
                      <a:pt x="15" y="235"/>
                      <a:pt x="20" y="230"/>
                      <a:pt x="20" y="225"/>
                    </a:cubicBezTo>
                    <a:cubicBezTo>
                      <a:pt x="20" y="81"/>
                      <a:pt x="20" y="81"/>
                      <a:pt x="20" y="81"/>
                    </a:cubicBezTo>
                    <a:cubicBezTo>
                      <a:pt x="60" y="17"/>
                      <a:pt x="60" y="17"/>
                      <a:pt x="60" y="17"/>
                    </a:cubicBezTo>
                    <a:cubicBezTo>
                      <a:pt x="63" y="12"/>
                      <a:pt x="61" y="6"/>
                      <a:pt x="57" y="3"/>
                    </a:cubicBezTo>
                    <a:close/>
                  </a:path>
                </a:pathLst>
              </a:cu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1" name="Freeform 450">
                <a:extLst>
                  <a:ext uri="{FF2B5EF4-FFF2-40B4-BE49-F238E27FC236}">
                    <a16:creationId xmlns:a16="http://schemas.microsoft.com/office/drawing/2014/main" id="{B4B52661-132C-2DA0-00F7-C199E0111FE4}"/>
                  </a:ext>
                </a:extLst>
              </p:cNvPr>
              <p:cNvSpPr>
                <a:spLocks/>
              </p:cNvSpPr>
              <p:nvPr/>
            </p:nvSpPr>
            <p:spPr bwMode="auto">
              <a:xfrm>
                <a:off x="10909300" y="2392363"/>
                <a:ext cx="161925" cy="255588"/>
              </a:xfrm>
              <a:custGeom>
                <a:avLst/>
                <a:gdLst>
                  <a:gd name="T0" fmla="*/ 102 w 102"/>
                  <a:gd name="T1" fmla="*/ 0 h 161"/>
                  <a:gd name="T2" fmla="*/ 0 w 102"/>
                  <a:gd name="T3" fmla="*/ 161 h 161"/>
                  <a:gd name="T4" fmla="*/ 102 w 102"/>
                  <a:gd name="T5" fmla="*/ 0 h 161"/>
                </a:gdLst>
                <a:ahLst/>
                <a:cxnLst>
                  <a:cxn ang="0">
                    <a:pos x="T0" y="T1"/>
                  </a:cxn>
                  <a:cxn ang="0">
                    <a:pos x="T2" y="T3"/>
                  </a:cxn>
                  <a:cxn ang="0">
                    <a:pos x="T4" y="T5"/>
                  </a:cxn>
                </a:cxnLst>
                <a:rect l="0" t="0" r="r" b="b"/>
                <a:pathLst>
                  <a:path w="102" h="161">
                    <a:moveTo>
                      <a:pt x="102" y="0"/>
                    </a:moveTo>
                    <a:lnTo>
                      <a:pt x="0" y="161"/>
                    </a:lnTo>
                    <a:lnTo>
                      <a:pt x="102" y="0"/>
                    </a:lnTo>
                    <a:close/>
                  </a:path>
                </a:pathLst>
              </a:cu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2" name="Line 451">
                <a:extLst>
                  <a:ext uri="{FF2B5EF4-FFF2-40B4-BE49-F238E27FC236}">
                    <a16:creationId xmlns:a16="http://schemas.microsoft.com/office/drawing/2014/main" id="{30209981-9DA6-6420-E89C-1852E565998E}"/>
                  </a:ext>
                </a:extLst>
              </p:cNvPr>
              <p:cNvSpPr>
                <a:spLocks noChangeShapeType="1"/>
              </p:cNvSpPr>
              <p:nvPr/>
            </p:nvSpPr>
            <p:spPr bwMode="auto">
              <a:xfrm flipH="1">
                <a:off x="10909300" y="2392363"/>
                <a:ext cx="161925" cy="255588"/>
              </a:xfrm>
              <a:prstGeom prst="line">
                <a:avLst/>
              </a:pr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3" name="Freeform 452">
                <a:extLst>
                  <a:ext uri="{FF2B5EF4-FFF2-40B4-BE49-F238E27FC236}">
                    <a16:creationId xmlns:a16="http://schemas.microsoft.com/office/drawing/2014/main" id="{A08FEA95-E3F0-B4C7-58CC-454ADE25166E}"/>
                  </a:ext>
                </a:extLst>
              </p:cNvPr>
              <p:cNvSpPr>
                <a:spLocks/>
              </p:cNvSpPr>
              <p:nvPr/>
            </p:nvSpPr>
            <p:spPr bwMode="auto">
              <a:xfrm>
                <a:off x="10885117" y="2351088"/>
                <a:ext cx="249237" cy="334963"/>
              </a:xfrm>
              <a:custGeom>
                <a:avLst/>
                <a:gdLst>
                  <a:gd name="T0" fmla="*/ 11 w 65"/>
                  <a:gd name="T1" fmla="*/ 88 h 88"/>
                  <a:gd name="T2" fmla="*/ 6 w 65"/>
                  <a:gd name="T3" fmla="*/ 87 h 88"/>
                  <a:gd name="T4" fmla="*/ 3 w 65"/>
                  <a:gd name="T5" fmla="*/ 73 h 88"/>
                  <a:gd name="T6" fmla="*/ 45 w 65"/>
                  <a:gd name="T7" fmla="*/ 6 h 88"/>
                  <a:gd name="T8" fmla="*/ 58 w 65"/>
                  <a:gd name="T9" fmla="*/ 3 h 88"/>
                  <a:gd name="T10" fmla="*/ 62 w 65"/>
                  <a:gd name="T11" fmla="*/ 17 h 88"/>
                  <a:gd name="T12" fmla="*/ 20 w 65"/>
                  <a:gd name="T13" fmla="*/ 83 h 88"/>
                  <a:gd name="T14" fmla="*/ 11 w 65"/>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8">
                    <a:moveTo>
                      <a:pt x="11" y="88"/>
                    </a:moveTo>
                    <a:cubicBezTo>
                      <a:pt x="10" y="88"/>
                      <a:pt x="8" y="88"/>
                      <a:pt x="6" y="87"/>
                    </a:cubicBezTo>
                    <a:cubicBezTo>
                      <a:pt x="1" y="84"/>
                      <a:pt x="0" y="77"/>
                      <a:pt x="3" y="73"/>
                    </a:cubicBezTo>
                    <a:cubicBezTo>
                      <a:pt x="45" y="6"/>
                      <a:pt x="45" y="6"/>
                      <a:pt x="45" y="6"/>
                    </a:cubicBezTo>
                    <a:cubicBezTo>
                      <a:pt x="48" y="1"/>
                      <a:pt x="54" y="0"/>
                      <a:pt x="58" y="3"/>
                    </a:cubicBezTo>
                    <a:cubicBezTo>
                      <a:pt x="63" y="6"/>
                      <a:pt x="65" y="12"/>
                      <a:pt x="62" y="17"/>
                    </a:cubicBezTo>
                    <a:cubicBezTo>
                      <a:pt x="20" y="83"/>
                      <a:pt x="20" y="83"/>
                      <a:pt x="20" y="83"/>
                    </a:cubicBezTo>
                    <a:cubicBezTo>
                      <a:pt x="18" y="86"/>
                      <a:pt x="15" y="88"/>
                      <a:pt x="11" y="88"/>
                    </a:cubicBezTo>
                    <a:close/>
                  </a:path>
                </a:pathLst>
              </a:cu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4" name="Freeform 453">
                <a:extLst>
                  <a:ext uri="{FF2B5EF4-FFF2-40B4-BE49-F238E27FC236}">
                    <a16:creationId xmlns:a16="http://schemas.microsoft.com/office/drawing/2014/main" id="{6261C898-7E44-FEC8-30E5-EA877B492FBB}"/>
                  </a:ext>
                </a:extLst>
              </p:cNvPr>
              <p:cNvSpPr>
                <a:spLocks/>
              </p:cNvSpPr>
              <p:nvPr/>
            </p:nvSpPr>
            <p:spPr bwMode="auto">
              <a:xfrm>
                <a:off x="10518775" y="2301876"/>
                <a:ext cx="246062" cy="893763"/>
              </a:xfrm>
              <a:custGeom>
                <a:avLst/>
                <a:gdLst>
                  <a:gd name="T0" fmla="*/ 59 w 64"/>
                  <a:gd name="T1" fmla="*/ 69 h 235"/>
                  <a:gd name="T2" fmla="*/ 20 w 64"/>
                  <a:gd name="T3" fmla="*/ 6 h 235"/>
                  <a:gd name="T4" fmla="*/ 6 w 64"/>
                  <a:gd name="T5" fmla="*/ 3 h 235"/>
                  <a:gd name="T6" fmla="*/ 3 w 64"/>
                  <a:gd name="T7" fmla="*/ 17 h 235"/>
                  <a:gd name="T8" fmla="*/ 44 w 64"/>
                  <a:gd name="T9" fmla="*/ 83 h 235"/>
                  <a:gd name="T10" fmla="*/ 44 w 64"/>
                  <a:gd name="T11" fmla="*/ 225 h 235"/>
                  <a:gd name="T12" fmla="*/ 54 w 64"/>
                  <a:gd name="T13" fmla="*/ 235 h 235"/>
                  <a:gd name="T14" fmla="*/ 64 w 64"/>
                  <a:gd name="T15" fmla="*/ 225 h 235"/>
                  <a:gd name="T16" fmla="*/ 64 w 64"/>
                  <a:gd name="T17" fmla="*/ 78 h 235"/>
                  <a:gd name="T18" fmla="*/ 59 w 64"/>
                  <a:gd name="T19" fmla="*/ 6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235">
                    <a:moveTo>
                      <a:pt x="59" y="69"/>
                    </a:moveTo>
                    <a:cubicBezTo>
                      <a:pt x="20" y="6"/>
                      <a:pt x="20" y="6"/>
                      <a:pt x="20" y="6"/>
                    </a:cubicBezTo>
                    <a:cubicBezTo>
                      <a:pt x="17" y="2"/>
                      <a:pt x="11" y="0"/>
                      <a:pt x="6" y="3"/>
                    </a:cubicBezTo>
                    <a:cubicBezTo>
                      <a:pt x="1" y="6"/>
                      <a:pt x="0" y="12"/>
                      <a:pt x="3" y="17"/>
                    </a:cubicBezTo>
                    <a:cubicBezTo>
                      <a:pt x="44" y="83"/>
                      <a:pt x="44" y="83"/>
                      <a:pt x="44" y="83"/>
                    </a:cubicBezTo>
                    <a:cubicBezTo>
                      <a:pt x="44" y="225"/>
                      <a:pt x="44" y="225"/>
                      <a:pt x="44" y="225"/>
                    </a:cubicBezTo>
                    <a:cubicBezTo>
                      <a:pt x="44" y="230"/>
                      <a:pt x="48" y="235"/>
                      <a:pt x="54" y="235"/>
                    </a:cubicBezTo>
                    <a:cubicBezTo>
                      <a:pt x="60" y="235"/>
                      <a:pt x="64" y="230"/>
                      <a:pt x="64" y="225"/>
                    </a:cubicBezTo>
                    <a:cubicBezTo>
                      <a:pt x="64" y="78"/>
                      <a:pt x="64" y="78"/>
                      <a:pt x="64" y="78"/>
                    </a:cubicBezTo>
                    <a:cubicBezTo>
                      <a:pt x="64" y="74"/>
                      <a:pt x="62" y="71"/>
                      <a:pt x="59" y="69"/>
                    </a:cubicBezTo>
                    <a:close/>
                  </a:path>
                </a:pathLst>
              </a:cu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5" name="Freeform 454">
                <a:extLst>
                  <a:ext uri="{FF2B5EF4-FFF2-40B4-BE49-F238E27FC236}">
                    <a16:creationId xmlns:a16="http://schemas.microsoft.com/office/drawing/2014/main" id="{415B63CF-BD5C-66CD-C1A9-895E0274DAE2}"/>
                  </a:ext>
                </a:extLst>
              </p:cNvPr>
              <p:cNvSpPr>
                <a:spLocks/>
              </p:cNvSpPr>
              <p:nvPr/>
            </p:nvSpPr>
            <p:spPr bwMode="auto">
              <a:xfrm>
                <a:off x="10469563" y="2405063"/>
                <a:ext cx="160337" cy="250825"/>
              </a:xfrm>
              <a:custGeom>
                <a:avLst/>
                <a:gdLst>
                  <a:gd name="T0" fmla="*/ 0 w 101"/>
                  <a:gd name="T1" fmla="*/ 0 h 158"/>
                  <a:gd name="T2" fmla="*/ 101 w 101"/>
                  <a:gd name="T3" fmla="*/ 158 h 158"/>
                  <a:gd name="T4" fmla="*/ 0 w 101"/>
                  <a:gd name="T5" fmla="*/ 0 h 158"/>
                </a:gdLst>
                <a:ahLst/>
                <a:cxnLst>
                  <a:cxn ang="0">
                    <a:pos x="T0" y="T1"/>
                  </a:cxn>
                  <a:cxn ang="0">
                    <a:pos x="T2" y="T3"/>
                  </a:cxn>
                  <a:cxn ang="0">
                    <a:pos x="T4" y="T5"/>
                  </a:cxn>
                </a:cxnLst>
                <a:rect l="0" t="0" r="r" b="b"/>
                <a:pathLst>
                  <a:path w="101" h="158">
                    <a:moveTo>
                      <a:pt x="0" y="0"/>
                    </a:moveTo>
                    <a:lnTo>
                      <a:pt x="101" y="158"/>
                    </a:lnTo>
                    <a:lnTo>
                      <a:pt x="0" y="0"/>
                    </a:lnTo>
                    <a:close/>
                  </a:path>
                </a:pathLst>
              </a:cu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6" name="Line 455">
                <a:extLst>
                  <a:ext uri="{FF2B5EF4-FFF2-40B4-BE49-F238E27FC236}">
                    <a16:creationId xmlns:a16="http://schemas.microsoft.com/office/drawing/2014/main" id="{16163C23-5C77-EA38-B255-0B4DB5184B39}"/>
                  </a:ext>
                </a:extLst>
              </p:cNvPr>
              <p:cNvSpPr>
                <a:spLocks noChangeShapeType="1"/>
              </p:cNvSpPr>
              <p:nvPr/>
            </p:nvSpPr>
            <p:spPr bwMode="auto">
              <a:xfrm>
                <a:off x="10469563" y="2405063"/>
                <a:ext cx="160337" cy="250825"/>
              </a:xfrm>
              <a:prstGeom prst="line">
                <a:avLst/>
              </a:pr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69" name="Freeform 456">
              <a:extLst>
                <a:ext uri="{FF2B5EF4-FFF2-40B4-BE49-F238E27FC236}">
                  <a16:creationId xmlns:a16="http://schemas.microsoft.com/office/drawing/2014/main" id="{7E2CB9E1-180F-0704-12F6-D35382419410}"/>
                </a:ext>
              </a:extLst>
            </p:cNvPr>
            <p:cNvSpPr>
              <a:spLocks/>
            </p:cNvSpPr>
            <p:nvPr/>
          </p:nvSpPr>
          <p:spPr bwMode="auto">
            <a:xfrm>
              <a:off x="10428288" y="2359026"/>
              <a:ext cx="247650" cy="334963"/>
            </a:xfrm>
            <a:custGeom>
              <a:avLst/>
              <a:gdLst>
                <a:gd name="T0" fmla="*/ 53 w 65"/>
                <a:gd name="T1" fmla="*/ 88 h 88"/>
                <a:gd name="T2" fmla="*/ 45 w 65"/>
                <a:gd name="T3" fmla="*/ 83 h 88"/>
                <a:gd name="T4" fmla="*/ 3 w 65"/>
                <a:gd name="T5" fmla="*/ 17 h 88"/>
                <a:gd name="T6" fmla="*/ 6 w 65"/>
                <a:gd name="T7" fmla="*/ 3 h 88"/>
                <a:gd name="T8" fmla="*/ 20 w 65"/>
                <a:gd name="T9" fmla="*/ 6 h 88"/>
                <a:gd name="T10" fmla="*/ 62 w 65"/>
                <a:gd name="T11" fmla="*/ 73 h 88"/>
                <a:gd name="T12" fmla="*/ 58 w 65"/>
                <a:gd name="T13" fmla="*/ 87 h 88"/>
                <a:gd name="T14" fmla="*/ 53 w 65"/>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8">
                  <a:moveTo>
                    <a:pt x="53" y="88"/>
                  </a:moveTo>
                  <a:cubicBezTo>
                    <a:pt x="50" y="88"/>
                    <a:pt x="47" y="86"/>
                    <a:pt x="45" y="83"/>
                  </a:cubicBezTo>
                  <a:cubicBezTo>
                    <a:pt x="3" y="17"/>
                    <a:pt x="3" y="17"/>
                    <a:pt x="3" y="17"/>
                  </a:cubicBezTo>
                  <a:cubicBezTo>
                    <a:pt x="0" y="12"/>
                    <a:pt x="1" y="6"/>
                    <a:pt x="6" y="3"/>
                  </a:cubicBezTo>
                  <a:cubicBezTo>
                    <a:pt x="11" y="0"/>
                    <a:pt x="17" y="2"/>
                    <a:pt x="20" y="6"/>
                  </a:cubicBezTo>
                  <a:cubicBezTo>
                    <a:pt x="62" y="73"/>
                    <a:pt x="62" y="73"/>
                    <a:pt x="62" y="73"/>
                  </a:cubicBezTo>
                  <a:cubicBezTo>
                    <a:pt x="65" y="78"/>
                    <a:pt x="63" y="84"/>
                    <a:pt x="58" y="87"/>
                  </a:cubicBezTo>
                  <a:cubicBezTo>
                    <a:pt x="57" y="88"/>
                    <a:pt x="55" y="88"/>
                    <a:pt x="53" y="88"/>
                  </a:cubicBezTo>
                  <a:close/>
                </a:path>
              </a:pathLst>
            </a:cu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77" name="Group 376">
            <a:extLst>
              <a:ext uri="{FF2B5EF4-FFF2-40B4-BE49-F238E27FC236}">
                <a16:creationId xmlns:a16="http://schemas.microsoft.com/office/drawing/2014/main" id="{BDEE39F2-217F-EE69-044A-A808F5CB078E}"/>
              </a:ext>
            </a:extLst>
          </p:cNvPr>
          <p:cNvGrpSpPr/>
          <p:nvPr/>
        </p:nvGrpSpPr>
        <p:grpSpPr>
          <a:xfrm rot="7843263">
            <a:off x="6957843" y="2992922"/>
            <a:ext cx="67454" cy="85386"/>
            <a:chOff x="10428288" y="2301876"/>
            <a:chExt cx="706066" cy="893763"/>
          </a:xfrm>
          <a:solidFill>
            <a:schemeClr val="accent5"/>
          </a:solidFill>
          <a:effectLst/>
        </p:grpSpPr>
        <p:grpSp>
          <p:nvGrpSpPr>
            <p:cNvPr id="378" name="Group 377">
              <a:extLst>
                <a:ext uri="{FF2B5EF4-FFF2-40B4-BE49-F238E27FC236}">
                  <a16:creationId xmlns:a16="http://schemas.microsoft.com/office/drawing/2014/main" id="{36EC5159-9FCC-64E4-DA15-1EF41B46A2E9}"/>
                </a:ext>
              </a:extLst>
            </p:cNvPr>
            <p:cNvGrpSpPr/>
            <p:nvPr/>
          </p:nvGrpSpPr>
          <p:grpSpPr>
            <a:xfrm>
              <a:off x="10469563" y="2301876"/>
              <a:ext cx="664791" cy="893763"/>
              <a:chOff x="10469563" y="2301876"/>
              <a:chExt cx="664791" cy="893763"/>
            </a:xfrm>
            <a:grpFill/>
          </p:grpSpPr>
          <p:sp>
            <p:nvSpPr>
              <p:cNvPr id="380" name="Freeform 449">
                <a:extLst>
                  <a:ext uri="{FF2B5EF4-FFF2-40B4-BE49-F238E27FC236}">
                    <a16:creationId xmlns:a16="http://schemas.microsoft.com/office/drawing/2014/main" id="{FB2684BC-8319-B189-EFD0-CA5DD3656FE2}"/>
                  </a:ext>
                </a:extLst>
              </p:cNvPr>
              <p:cNvSpPr>
                <a:spLocks/>
              </p:cNvSpPr>
              <p:nvPr/>
            </p:nvSpPr>
            <p:spPr bwMode="auto">
              <a:xfrm>
                <a:off x="10791825" y="2301876"/>
                <a:ext cx="241300" cy="893763"/>
              </a:xfrm>
              <a:custGeom>
                <a:avLst/>
                <a:gdLst>
                  <a:gd name="T0" fmla="*/ 57 w 63"/>
                  <a:gd name="T1" fmla="*/ 3 h 235"/>
                  <a:gd name="T2" fmla="*/ 43 w 63"/>
                  <a:gd name="T3" fmla="*/ 6 h 235"/>
                  <a:gd name="T4" fmla="*/ 3 w 63"/>
                  <a:gd name="T5" fmla="*/ 71 h 235"/>
                  <a:gd name="T6" fmla="*/ 0 w 63"/>
                  <a:gd name="T7" fmla="*/ 78 h 235"/>
                  <a:gd name="T8" fmla="*/ 0 w 63"/>
                  <a:gd name="T9" fmla="*/ 225 h 235"/>
                  <a:gd name="T10" fmla="*/ 10 w 63"/>
                  <a:gd name="T11" fmla="*/ 235 h 235"/>
                  <a:gd name="T12" fmla="*/ 20 w 63"/>
                  <a:gd name="T13" fmla="*/ 225 h 235"/>
                  <a:gd name="T14" fmla="*/ 20 w 63"/>
                  <a:gd name="T15" fmla="*/ 81 h 235"/>
                  <a:gd name="T16" fmla="*/ 60 w 63"/>
                  <a:gd name="T17" fmla="*/ 17 h 235"/>
                  <a:gd name="T18" fmla="*/ 57 w 63"/>
                  <a:gd name="T19" fmla="*/ 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235">
                    <a:moveTo>
                      <a:pt x="57" y="3"/>
                    </a:moveTo>
                    <a:cubicBezTo>
                      <a:pt x="52" y="0"/>
                      <a:pt x="46" y="2"/>
                      <a:pt x="43" y="6"/>
                    </a:cubicBezTo>
                    <a:cubicBezTo>
                      <a:pt x="3" y="71"/>
                      <a:pt x="3" y="71"/>
                      <a:pt x="3" y="71"/>
                    </a:cubicBezTo>
                    <a:cubicBezTo>
                      <a:pt x="1" y="73"/>
                      <a:pt x="0" y="75"/>
                      <a:pt x="0" y="78"/>
                    </a:cubicBezTo>
                    <a:cubicBezTo>
                      <a:pt x="0" y="225"/>
                      <a:pt x="0" y="225"/>
                      <a:pt x="0" y="225"/>
                    </a:cubicBezTo>
                    <a:cubicBezTo>
                      <a:pt x="0" y="230"/>
                      <a:pt x="4" y="235"/>
                      <a:pt x="10" y="235"/>
                    </a:cubicBezTo>
                    <a:cubicBezTo>
                      <a:pt x="15" y="235"/>
                      <a:pt x="20" y="230"/>
                      <a:pt x="20" y="225"/>
                    </a:cubicBezTo>
                    <a:cubicBezTo>
                      <a:pt x="20" y="81"/>
                      <a:pt x="20" y="81"/>
                      <a:pt x="20" y="81"/>
                    </a:cubicBezTo>
                    <a:cubicBezTo>
                      <a:pt x="60" y="17"/>
                      <a:pt x="60" y="17"/>
                      <a:pt x="60" y="17"/>
                    </a:cubicBezTo>
                    <a:cubicBezTo>
                      <a:pt x="63" y="12"/>
                      <a:pt x="61" y="6"/>
                      <a:pt x="57" y="3"/>
                    </a:cubicBezTo>
                    <a:close/>
                  </a:path>
                </a:pathLst>
              </a:custGeom>
              <a:grpFill/>
              <a:ln w="190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1" name="Freeform 450">
                <a:extLst>
                  <a:ext uri="{FF2B5EF4-FFF2-40B4-BE49-F238E27FC236}">
                    <a16:creationId xmlns:a16="http://schemas.microsoft.com/office/drawing/2014/main" id="{5E9F7724-0E87-EE77-456D-A7287CA1A8D5}"/>
                  </a:ext>
                </a:extLst>
              </p:cNvPr>
              <p:cNvSpPr>
                <a:spLocks/>
              </p:cNvSpPr>
              <p:nvPr/>
            </p:nvSpPr>
            <p:spPr bwMode="auto">
              <a:xfrm>
                <a:off x="10909300" y="2392363"/>
                <a:ext cx="161925" cy="255588"/>
              </a:xfrm>
              <a:custGeom>
                <a:avLst/>
                <a:gdLst>
                  <a:gd name="T0" fmla="*/ 102 w 102"/>
                  <a:gd name="T1" fmla="*/ 0 h 161"/>
                  <a:gd name="T2" fmla="*/ 0 w 102"/>
                  <a:gd name="T3" fmla="*/ 161 h 161"/>
                  <a:gd name="T4" fmla="*/ 102 w 102"/>
                  <a:gd name="T5" fmla="*/ 0 h 161"/>
                </a:gdLst>
                <a:ahLst/>
                <a:cxnLst>
                  <a:cxn ang="0">
                    <a:pos x="T0" y="T1"/>
                  </a:cxn>
                  <a:cxn ang="0">
                    <a:pos x="T2" y="T3"/>
                  </a:cxn>
                  <a:cxn ang="0">
                    <a:pos x="T4" y="T5"/>
                  </a:cxn>
                </a:cxnLst>
                <a:rect l="0" t="0" r="r" b="b"/>
                <a:pathLst>
                  <a:path w="102" h="161">
                    <a:moveTo>
                      <a:pt x="102" y="0"/>
                    </a:moveTo>
                    <a:lnTo>
                      <a:pt x="0" y="161"/>
                    </a:lnTo>
                    <a:lnTo>
                      <a:pt x="102" y="0"/>
                    </a:lnTo>
                    <a:close/>
                  </a:path>
                </a:pathLst>
              </a:custGeom>
              <a:grpFill/>
              <a:ln w="190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2" name="Line 451">
                <a:extLst>
                  <a:ext uri="{FF2B5EF4-FFF2-40B4-BE49-F238E27FC236}">
                    <a16:creationId xmlns:a16="http://schemas.microsoft.com/office/drawing/2014/main" id="{DF87C618-8777-991D-5C23-006D7083B587}"/>
                  </a:ext>
                </a:extLst>
              </p:cNvPr>
              <p:cNvSpPr>
                <a:spLocks noChangeShapeType="1"/>
              </p:cNvSpPr>
              <p:nvPr/>
            </p:nvSpPr>
            <p:spPr bwMode="auto">
              <a:xfrm flipH="1">
                <a:off x="10909300" y="2392363"/>
                <a:ext cx="161925" cy="255588"/>
              </a:xfrm>
              <a:prstGeom prst="line">
                <a:avLst/>
              </a:prstGeom>
              <a:grpFill/>
              <a:ln w="190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3" name="Freeform 452">
                <a:extLst>
                  <a:ext uri="{FF2B5EF4-FFF2-40B4-BE49-F238E27FC236}">
                    <a16:creationId xmlns:a16="http://schemas.microsoft.com/office/drawing/2014/main" id="{B5DF1DC5-27FC-7027-C290-33D8CCE82605}"/>
                  </a:ext>
                </a:extLst>
              </p:cNvPr>
              <p:cNvSpPr>
                <a:spLocks/>
              </p:cNvSpPr>
              <p:nvPr/>
            </p:nvSpPr>
            <p:spPr bwMode="auto">
              <a:xfrm>
                <a:off x="10885117" y="2351088"/>
                <a:ext cx="249237" cy="334963"/>
              </a:xfrm>
              <a:custGeom>
                <a:avLst/>
                <a:gdLst>
                  <a:gd name="T0" fmla="*/ 11 w 65"/>
                  <a:gd name="T1" fmla="*/ 88 h 88"/>
                  <a:gd name="T2" fmla="*/ 6 w 65"/>
                  <a:gd name="T3" fmla="*/ 87 h 88"/>
                  <a:gd name="T4" fmla="*/ 3 w 65"/>
                  <a:gd name="T5" fmla="*/ 73 h 88"/>
                  <a:gd name="T6" fmla="*/ 45 w 65"/>
                  <a:gd name="T7" fmla="*/ 6 h 88"/>
                  <a:gd name="T8" fmla="*/ 58 w 65"/>
                  <a:gd name="T9" fmla="*/ 3 h 88"/>
                  <a:gd name="T10" fmla="*/ 62 w 65"/>
                  <a:gd name="T11" fmla="*/ 17 h 88"/>
                  <a:gd name="T12" fmla="*/ 20 w 65"/>
                  <a:gd name="T13" fmla="*/ 83 h 88"/>
                  <a:gd name="T14" fmla="*/ 11 w 65"/>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8">
                    <a:moveTo>
                      <a:pt x="11" y="88"/>
                    </a:moveTo>
                    <a:cubicBezTo>
                      <a:pt x="10" y="88"/>
                      <a:pt x="8" y="88"/>
                      <a:pt x="6" y="87"/>
                    </a:cubicBezTo>
                    <a:cubicBezTo>
                      <a:pt x="1" y="84"/>
                      <a:pt x="0" y="77"/>
                      <a:pt x="3" y="73"/>
                    </a:cubicBezTo>
                    <a:cubicBezTo>
                      <a:pt x="45" y="6"/>
                      <a:pt x="45" y="6"/>
                      <a:pt x="45" y="6"/>
                    </a:cubicBezTo>
                    <a:cubicBezTo>
                      <a:pt x="48" y="1"/>
                      <a:pt x="54" y="0"/>
                      <a:pt x="58" y="3"/>
                    </a:cubicBezTo>
                    <a:cubicBezTo>
                      <a:pt x="63" y="6"/>
                      <a:pt x="65" y="12"/>
                      <a:pt x="62" y="17"/>
                    </a:cubicBezTo>
                    <a:cubicBezTo>
                      <a:pt x="20" y="83"/>
                      <a:pt x="20" y="83"/>
                      <a:pt x="20" y="83"/>
                    </a:cubicBezTo>
                    <a:cubicBezTo>
                      <a:pt x="18" y="86"/>
                      <a:pt x="15" y="88"/>
                      <a:pt x="11" y="88"/>
                    </a:cubicBezTo>
                    <a:close/>
                  </a:path>
                </a:pathLst>
              </a:custGeom>
              <a:grpFill/>
              <a:ln w="190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4" name="Freeform 453">
                <a:extLst>
                  <a:ext uri="{FF2B5EF4-FFF2-40B4-BE49-F238E27FC236}">
                    <a16:creationId xmlns:a16="http://schemas.microsoft.com/office/drawing/2014/main" id="{785AE744-0EB1-CC56-61D2-C407BD3334F9}"/>
                  </a:ext>
                </a:extLst>
              </p:cNvPr>
              <p:cNvSpPr>
                <a:spLocks/>
              </p:cNvSpPr>
              <p:nvPr/>
            </p:nvSpPr>
            <p:spPr bwMode="auto">
              <a:xfrm>
                <a:off x="10518775" y="2301876"/>
                <a:ext cx="246062" cy="893763"/>
              </a:xfrm>
              <a:custGeom>
                <a:avLst/>
                <a:gdLst>
                  <a:gd name="T0" fmla="*/ 59 w 64"/>
                  <a:gd name="T1" fmla="*/ 69 h 235"/>
                  <a:gd name="T2" fmla="*/ 20 w 64"/>
                  <a:gd name="T3" fmla="*/ 6 h 235"/>
                  <a:gd name="T4" fmla="*/ 6 w 64"/>
                  <a:gd name="T5" fmla="*/ 3 h 235"/>
                  <a:gd name="T6" fmla="*/ 3 w 64"/>
                  <a:gd name="T7" fmla="*/ 17 h 235"/>
                  <a:gd name="T8" fmla="*/ 44 w 64"/>
                  <a:gd name="T9" fmla="*/ 83 h 235"/>
                  <a:gd name="T10" fmla="*/ 44 w 64"/>
                  <a:gd name="T11" fmla="*/ 225 h 235"/>
                  <a:gd name="T12" fmla="*/ 54 w 64"/>
                  <a:gd name="T13" fmla="*/ 235 h 235"/>
                  <a:gd name="T14" fmla="*/ 64 w 64"/>
                  <a:gd name="T15" fmla="*/ 225 h 235"/>
                  <a:gd name="T16" fmla="*/ 64 w 64"/>
                  <a:gd name="T17" fmla="*/ 78 h 235"/>
                  <a:gd name="T18" fmla="*/ 59 w 64"/>
                  <a:gd name="T19" fmla="*/ 6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235">
                    <a:moveTo>
                      <a:pt x="59" y="69"/>
                    </a:moveTo>
                    <a:cubicBezTo>
                      <a:pt x="20" y="6"/>
                      <a:pt x="20" y="6"/>
                      <a:pt x="20" y="6"/>
                    </a:cubicBezTo>
                    <a:cubicBezTo>
                      <a:pt x="17" y="2"/>
                      <a:pt x="11" y="0"/>
                      <a:pt x="6" y="3"/>
                    </a:cubicBezTo>
                    <a:cubicBezTo>
                      <a:pt x="1" y="6"/>
                      <a:pt x="0" y="12"/>
                      <a:pt x="3" y="17"/>
                    </a:cubicBezTo>
                    <a:cubicBezTo>
                      <a:pt x="44" y="83"/>
                      <a:pt x="44" y="83"/>
                      <a:pt x="44" y="83"/>
                    </a:cubicBezTo>
                    <a:cubicBezTo>
                      <a:pt x="44" y="225"/>
                      <a:pt x="44" y="225"/>
                      <a:pt x="44" y="225"/>
                    </a:cubicBezTo>
                    <a:cubicBezTo>
                      <a:pt x="44" y="230"/>
                      <a:pt x="48" y="235"/>
                      <a:pt x="54" y="235"/>
                    </a:cubicBezTo>
                    <a:cubicBezTo>
                      <a:pt x="60" y="235"/>
                      <a:pt x="64" y="230"/>
                      <a:pt x="64" y="225"/>
                    </a:cubicBezTo>
                    <a:cubicBezTo>
                      <a:pt x="64" y="78"/>
                      <a:pt x="64" y="78"/>
                      <a:pt x="64" y="78"/>
                    </a:cubicBezTo>
                    <a:cubicBezTo>
                      <a:pt x="64" y="74"/>
                      <a:pt x="62" y="71"/>
                      <a:pt x="59" y="69"/>
                    </a:cubicBezTo>
                    <a:close/>
                  </a:path>
                </a:pathLst>
              </a:custGeom>
              <a:grpFill/>
              <a:ln w="190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5" name="Freeform 454">
                <a:extLst>
                  <a:ext uri="{FF2B5EF4-FFF2-40B4-BE49-F238E27FC236}">
                    <a16:creationId xmlns:a16="http://schemas.microsoft.com/office/drawing/2014/main" id="{7B94BA9B-A0B1-9EC0-BC82-8EB81EA070D0}"/>
                  </a:ext>
                </a:extLst>
              </p:cNvPr>
              <p:cNvSpPr>
                <a:spLocks/>
              </p:cNvSpPr>
              <p:nvPr/>
            </p:nvSpPr>
            <p:spPr bwMode="auto">
              <a:xfrm>
                <a:off x="10469563" y="2405063"/>
                <a:ext cx="160337" cy="250825"/>
              </a:xfrm>
              <a:custGeom>
                <a:avLst/>
                <a:gdLst>
                  <a:gd name="T0" fmla="*/ 0 w 101"/>
                  <a:gd name="T1" fmla="*/ 0 h 158"/>
                  <a:gd name="T2" fmla="*/ 101 w 101"/>
                  <a:gd name="T3" fmla="*/ 158 h 158"/>
                  <a:gd name="T4" fmla="*/ 0 w 101"/>
                  <a:gd name="T5" fmla="*/ 0 h 158"/>
                </a:gdLst>
                <a:ahLst/>
                <a:cxnLst>
                  <a:cxn ang="0">
                    <a:pos x="T0" y="T1"/>
                  </a:cxn>
                  <a:cxn ang="0">
                    <a:pos x="T2" y="T3"/>
                  </a:cxn>
                  <a:cxn ang="0">
                    <a:pos x="T4" y="T5"/>
                  </a:cxn>
                </a:cxnLst>
                <a:rect l="0" t="0" r="r" b="b"/>
                <a:pathLst>
                  <a:path w="101" h="158">
                    <a:moveTo>
                      <a:pt x="0" y="0"/>
                    </a:moveTo>
                    <a:lnTo>
                      <a:pt x="101" y="158"/>
                    </a:lnTo>
                    <a:lnTo>
                      <a:pt x="0" y="0"/>
                    </a:lnTo>
                    <a:close/>
                  </a:path>
                </a:pathLst>
              </a:custGeom>
              <a:grpFill/>
              <a:ln w="190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6" name="Line 455">
                <a:extLst>
                  <a:ext uri="{FF2B5EF4-FFF2-40B4-BE49-F238E27FC236}">
                    <a16:creationId xmlns:a16="http://schemas.microsoft.com/office/drawing/2014/main" id="{B28969FB-F375-32CA-A3AC-A93BE6190BBF}"/>
                  </a:ext>
                </a:extLst>
              </p:cNvPr>
              <p:cNvSpPr>
                <a:spLocks noChangeShapeType="1"/>
              </p:cNvSpPr>
              <p:nvPr/>
            </p:nvSpPr>
            <p:spPr bwMode="auto">
              <a:xfrm>
                <a:off x="10469563" y="2405063"/>
                <a:ext cx="160337" cy="250825"/>
              </a:xfrm>
              <a:prstGeom prst="line">
                <a:avLst/>
              </a:prstGeom>
              <a:grpFill/>
              <a:ln w="190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79" name="Freeform 456">
              <a:extLst>
                <a:ext uri="{FF2B5EF4-FFF2-40B4-BE49-F238E27FC236}">
                  <a16:creationId xmlns:a16="http://schemas.microsoft.com/office/drawing/2014/main" id="{10597051-8627-82A8-6F08-D146579FFCD6}"/>
                </a:ext>
              </a:extLst>
            </p:cNvPr>
            <p:cNvSpPr>
              <a:spLocks/>
            </p:cNvSpPr>
            <p:nvPr/>
          </p:nvSpPr>
          <p:spPr bwMode="auto">
            <a:xfrm>
              <a:off x="10428288" y="2359026"/>
              <a:ext cx="247650" cy="334963"/>
            </a:xfrm>
            <a:custGeom>
              <a:avLst/>
              <a:gdLst>
                <a:gd name="T0" fmla="*/ 53 w 65"/>
                <a:gd name="T1" fmla="*/ 88 h 88"/>
                <a:gd name="T2" fmla="*/ 45 w 65"/>
                <a:gd name="T3" fmla="*/ 83 h 88"/>
                <a:gd name="T4" fmla="*/ 3 w 65"/>
                <a:gd name="T5" fmla="*/ 17 h 88"/>
                <a:gd name="T6" fmla="*/ 6 w 65"/>
                <a:gd name="T7" fmla="*/ 3 h 88"/>
                <a:gd name="T8" fmla="*/ 20 w 65"/>
                <a:gd name="T9" fmla="*/ 6 h 88"/>
                <a:gd name="T10" fmla="*/ 62 w 65"/>
                <a:gd name="T11" fmla="*/ 73 h 88"/>
                <a:gd name="T12" fmla="*/ 58 w 65"/>
                <a:gd name="T13" fmla="*/ 87 h 88"/>
                <a:gd name="T14" fmla="*/ 53 w 65"/>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8">
                  <a:moveTo>
                    <a:pt x="53" y="88"/>
                  </a:moveTo>
                  <a:cubicBezTo>
                    <a:pt x="50" y="88"/>
                    <a:pt x="47" y="86"/>
                    <a:pt x="45" y="83"/>
                  </a:cubicBezTo>
                  <a:cubicBezTo>
                    <a:pt x="3" y="17"/>
                    <a:pt x="3" y="17"/>
                    <a:pt x="3" y="17"/>
                  </a:cubicBezTo>
                  <a:cubicBezTo>
                    <a:pt x="0" y="12"/>
                    <a:pt x="1" y="6"/>
                    <a:pt x="6" y="3"/>
                  </a:cubicBezTo>
                  <a:cubicBezTo>
                    <a:pt x="11" y="0"/>
                    <a:pt x="17" y="2"/>
                    <a:pt x="20" y="6"/>
                  </a:cubicBezTo>
                  <a:cubicBezTo>
                    <a:pt x="62" y="73"/>
                    <a:pt x="62" y="73"/>
                    <a:pt x="62" y="73"/>
                  </a:cubicBezTo>
                  <a:cubicBezTo>
                    <a:pt x="65" y="78"/>
                    <a:pt x="63" y="84"/>
                    <a:pt x="58" y="87"/>
                  </a:cubicBezTo>
                  <a:cubicBezTo>
                    <a:pt x="57" y="88"/>
                    <a:pt x="55" y="88"/>
                    <a:pt x="53" y="88"/>
                  </a:cubicBezTo>
                  <a:close/>
                </a:path>
              </a:pathLst>
            </a:custGeom>
            <a:grpFill/>
            <a:ln w="190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87" name="Group 386">
            <a:extLst>
              <a:ext uri="{FF2B5EF4-FFF2-40B4-BE49-F238E27FC236}">
                <a16:creationId xmlns:a16="http://schemas.microsoft.com/office/drawing/2014/main" id="{CD423609-F799-6DA0-1674-9EDA20B1C3F8}"/>
              </a:ext>
            </a:extLst>
          </p:cNvPr>
          <p:cNvGrpSpPr/>
          <p:nvPr/>
        </p:nvGrpSpPr>
        <p:grpSpPr>
          <a:xfrm rot="1208901">
            <a:off x="7043825" y="2826633"/>
            <a:ext cx="67454" cy="85386"/>
            <a:chOff x="10428288" y="2301876"/>
            <a:chExt cx="706066" cy="893763"/>
          </a:xfrm>
          <a:solidFill>
            <a:schemeClr val="accent5"/>
          </a:solidFill>
          <a:effectLst/>
        </p:grpSpPr>
        <p:grpSp>
          <p:nvGrpSpPr>
            <p:cNvPr id="388" name="Group 387">
              <a:extLst>
                <a:ext uri="{FF2B5EF4-FFF2-40B4-BE49-F238E27FC236}">
                  <a16:creationId xmlns:a16="http://schemas.microsoft.com/office/drawing/2014/main" id="{82194527-31FE-BF3A-14D5-C2BEB58A7222}"/>
                </a:ext>
              </a:extLst>
            </p:cNvPr>
            <p:cNvGrpSpPr/>
            <p:nvPr/>
          </p:nvGrpSpPr>
          <p:grpSpPr>
            <a:xfrm>
              <a:off x="10469563" y="2301876"/>
              <a:ext cx="664791" cy="893763"/>
              <a:chOff x="10469563" y="2301876"/>
              <a:chExt cx="664791" cy="893763"/>
            </a:xfrm>
            <a:grpFill/>
          </p:grpSpPr>
          <p:sp>
            <p:nvSpPr>
              <p:cNvPr id="390" name="Freeform 449">
                <a:extLst>
                  <a:ext uri="{FF2B5EF4-FFF2-40B4-BE49-F238E27FC236}">
                    <a16:creationId xmlns:a16="http://schemas.microsoft.com/office/drawing/2014/main" id="{2C118CA9-3C1D-7564-764D-B1E9F4D1AC5F}"/>
                  </a:ext>
                </a:extLst>
              </p:cNvPr>
              <p:cNvSpPr>
                <a:spLocks/>
              </p:cNvSpPr>
              <p:nvPr/>
            </p:nvSpPr>
            <p:spPr bwMode="auto">
              <a:xfrm>
                <a:off x="10791825" y="2301876"/>
                <a:ext cx="241300" cy="893763"/>
              </a:xfrm>
              <a:custGeom>
                <a:avLst/>
                <a:gdLst>
                  <a:gd name="T0" fmla="*/ 57 w 63"/>
                  <a:gd name="T1" fmla="*/ 3 h 235"/>
                  <a:gd name="T2" fmla="*/ 43 w 63"/>
                  <a:gd name="T3" fmla="*/ 6 h 235"/>
                  <a:gd name="T4" fmla="*/ 3 w 63"/>
                  <a:gd name="T5" fmla="*/ 71 h 235"/>
                  <a:gd name="T6" fmla="*/ 0 w 63"/>
                  <a:gd name="T7" fmla="*/ 78 h 235"/>
                  <a:gd name="T8" fmla="*/ 0 w 63"/>
                  <a:gd name="T9" fmla="*/ 225 h 235"/>
                  <a:gd name="T10" fmla="*/ 10 w 63"/>
                  <a:gd name="T11" fmla="*/ 235 h 235"/>
                  <a:gd name="T12" fmla="*/ 20 w 63"/>
                  <a:gd name="T13" fmla="*/ 225 h 235"/>
                  <a:gd name="T14" fmla="*/ 20 w 63"/>
                  <a:gd name="T15" fmla="*/ 81 h 235"/>
                  <a:gd name="T16" fmla="*/ 60 w 63"/>
                  <a:gd name="T17" fmla="*/ 17 h 235"/>
                  <a:gd name="T18" fmla="*/ 57 w 63"/>
                  <a:gd name="T19" fmla="*/ 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235">
                    <a:moveTo>
                      <a:pt x="57" y="3"/>
                    </a:moveTo>
                    <a:cubicBezTo>
                      <a:pt x="52" y="0"/>
                      <a:pt x="46" y="2"/>
                      <a:pt x="43" y="6"/>
                    </a:cubicBezTo>
                    <a:cubicBezTo>
                      <a:pt x="3" y="71"/>
                      <a:pt x="3" y="71"/>
                      <a:pt x="3" y="71"/>
                    </a:cubicBezTo>
                    <a:cubicBezTo>
                      <a:pt x="1" y="73"/>
                      <a:pt x="0" y="75"/>
                      <a:pt x="0" y="78"/>
                    </a:cubicBezTo>
                    <a:cubicBezTo>
                      <a:pt x="0" y="225"/>
                      <a:pt x="0" y="225"/>
                      <a:pt x="0" y="225"/>
                    </a:cubicBezTo>
                    <a:cubicBezTo>
                      <a:pt x="0" y="230"/>
                      <a:pt x="4" y="235"/>
                      <a:pt x="10" y="235"/>
                    </a:cubicBezTo>
                    <a:cubicBezTo>
                      <a:pt x="15" y="235"/>
                      <a:pt x="20" y="230"/>
                      <a:pt x="20" y="225"/>
                    </a:cubicBezTo>
                    <a:cubicBezTo>
                      <a:pt x="20" y="81"/>
                      <a:pt x="20" y="81"/>
                      <a:pt x="20" y="81"/>
                    </a:cubicBezTo>
                    <a:cubicBezTo>
                      <a:pt x="60" y="17"/>
                      <a:pt x="60" y="17"/>
                      <a:pt x="60" y="17"/>
                    </a:cubicBezTo>
                    <a:cubicBezTo>
                      <a:pt x="63" y="12"/>
                      <a:pt x="61" y="6"/>
                      <a:pt x="57" y="3"/>
                    </a:cubicBezTo>
                    <a:close/>
                  </a:path>
                </a:pathLst>
              </a:custGeom>
              <a:grpFill/>
              <a:ln w="190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1" name="Freeform 450">
                <a:extLst>
                  <a:ext uri="{FF2B5EF4-FFF2-40B4-BE49-F238E27FC236}">
                    <a16:creationId xmlns:a16="http://schemas.microsoft.com/office/drawing/2014/main" id="{CA41DC0E-4FC3-06F3-C871-068265F6305C}"/>
                  </a:ext>
                </a:extLst>
              </p:cNvPr>
              <p:cNvSpPr>
                <a:spLocks/>
              </p:cNvSpPr>
              <p:nvPr/>
            </p:nvSpPr>
            <p:spPr bwMode="auto">
              <a:xfrm>
                <a:off x="10909300" y="2392363"/>
                <a:ext cx="161925" cy="255588"/>
              </a:xfrm>
              <a:custGeom>
                <a:avLst/>
                <a:gdLst>
                  <a:gd name="T0" fmla="*/ 102 w 102"/>
                  <a:gd name="T1" fmla="*/ 0 h 161"/>
                  <a:gd name="T2" fmla="*/ 0 w 102"/>
                  <a:gd name="T3" fmla="*/ 161 h 161"/>
                  <a:gd name="T4" fmla="*/ 102 w 102"/>
                  <a:gd name="T5" fmla="*/ 0 h 161"/>
                </a:gdLst>
                <a:ahLst/>
                <a:cxnLst>
                  <a:cxn ang="0">
                    <a:pos x="T0" y="T1"/>
                  </a:cxn>
                  <a:cxn ang="0">
                    <a:pos x="T2" y="T3"/>
                  </a:cxn>
                  <a:cxn ang="0">
                    <a:pos x="T4" y="T5"/>
                  </a:cxn>
                </a:cxnLst>
                <a:rect l="0" t="0" r="r" b="b"/>
                <a:pathLst>
                  <a:path w="102" h="161">
                    <a:moveTo>
                      <a:pt x="102" y="0"/>
                    </a:moveTo>
                    <a:lnTo>
                      <a:pt x="0" y="161"/>
                    </a:lnTo>
                    <a:lnTo>
                      <a:pt x="102" y="0"/>
                    </a:lnTo>
                    <a:close/>
                  </a:path>
                </a:pathLst>
              </a:custGeom>
              <a:grpFill/>
              <a:ln w="190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2" name="Line 451">
                <a:extLst>
                  <a:ext uri="{FF2B5EF4-FFF2-40B4-BE49-F238E27FC236}">
                    <a16:creationId xmlns:a16="http://schemas.microsoft.com/office/drawing/2014/main" id="{4DA1DA25-CEB9-1BCE-2318-3589C8AE0FE9}"/>
                  </a:ext>
                </a:extLst>
              </p:cNvPr>
              <p:cNvSpPr>
                <a:spLocks noChangeShapeType="1"/>
              </p:cNvSpPr>
              <p:nvPr/>
            </p:nvSpPr>
            <p:spPr bwMode="auto">
              <a:xfrm flipH="1">
                <a:off x="10909300" y="2392363"/>
                <a:ext cx="161925" cy="255588"/>
              </a:xfrm>
              <a:prstGeom prst="line">
                <a:avLst/>
              </a:prstGeom>
              <a:grpFill/>
              <a:ln w="190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3" name="Freeform 452">
                <a:extLst>
                  <a:ext uri="{FF2B5EF4-FFF2-40B4-BE49-F238E27FC236}">
                    <a16:creationId xmlns:a16="http://schemas.microsoft.com/office/drawing/2014/main" id="{C788FE29-97F7-8CA6-9086-8287F8AC13B4}"/>
                  </a:ext>
                </a:extLst>
              </p:cNvPr>
              <p:cNvSpPr>
                <a:spLocks/>
              </p:cNvSpPr>
              <p:nvPr/>
            </p:nvSpPr>
            <p:spPr bwMode="auto">
              <a:xfrm>
                <a:off x="10885117" y="2351088"/>
                <a:ext cx="249237" cy="334963"/>
              </a:xfrm>
              <a:custGeom>
                <a:avLst/>
                <a:gdLst>
                  <a:gd name="T0" fmla="*/ 11 w 65"/>
                  <a:gd name="T1" fmla="*/ 88 h 88"/>
                  <a:gd name="T2" fmla="*/ 6 w 65"/>
                  <a:gd name="T3" fmla="*/ 87 h 88"/>
                  <a:gd name="T4" fmla="*/ 3 w 65"/>
                  <a:gd name="T5" fmla="*/ 73 h 88"/>
                  <a:gd name="T6" fmla="*/ 45 w 65"/>
                  <a:gd name="T7" fmla="*/ 6 h 88"/>
                  <a:gd name="T8" fmla="*/ 58 w 65"/>
                  <a:gd name="T9" fmla="*/ 3 h 88"/>
                  <a:gd name="T10" fmla="*/ 62 w 65"/>
                  <a:gd name="T11" fmla="*/ 17 h 88"/>
                  <a:gd name="T12" fmla="*/ 20 w 65"/>
                  <a:gd name="T13" fmla="*/ 83 h 88"/>
                  <a:gd name="T14" fmla="*/ 11 w 65"/>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8">
                    <a:moveTo>
                      <a:pt x="11" y="88"/>
                    </a:moveTo>
                    <a:cubicBezTo>
                      <a:pt x="10" y="88"/>
                      <a:pt x="8" y="88"/>
                      <a:pt x="6" y="87"/>
                    </a:cubicBezTo>
                    <a:cubicBezTo>
                      <a:pt x="1" y="84"/>
                      <a:pt x="0" y="77"/>
                      <a:pt x="3" y="73"/>
                    </a:cubicBezTo>
                    <a:cubicBezTo>
                      <a:pt x="45" y="6"/>
                      <a:pt x="45" y="6"/>
                      <a:pt x="45" y="6"/>
                    </a:cubicBezTo>
                    <a:cubicBezTo>
                      <a:pt x="48" y="1"/>
                      <a:pt x="54" y="0"/>
                      <a:pt x="58" y="3"/>
                    </a:cubicBezTo>
                    <a:cubicBezTo>
                      <a:pt x="63" y="6"/>
                      <a:pt x="65" y="12"/>
                      <a:pt x="62" y="17"/>
                    </a:cubicBezTo>
                    <a:cubicBezTo>
                      <a:pt x="20" y="83"/>
                      <a:pt x="20" y="83"/>
                      <a:pt x="20" y="83"/>
                    </a:cubicBezTo>
                    <a:cubicBezTo>
                      <a:pt x="18" y="86"/>
                      <a:pt x="15" y="88"/>
                      <a:pt x="11" y="88"/>
                    </a:cubicBezTo>
                    <a:close/>
                  </a:path>
                </a:pathLst>
              </a:custGeom>
              <a:grpFill/>
              <a:ln w="190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4" name="Freeform 453">
                <a:extLst>
                  <a:ext uri="{FF2B5EF4-FFF2-40B4-BE49-F238E27FC236}">
                    <a16:creationId xmlns:a16="http://schemas.microsoft.com/office/drawing/2014/main" id="{90FF1FB1-D0AC-421F-DFE1-A8EDC7FED2DE}"/>
                  </a:ext>
                </a:extLst>
              </p:cNvPr>
              <p:cNvSpPr>
                <a:spLocks/>
              </p:cNvSpPr>
              <p:nvPr/>
            </p:nvSpPr>
            <p:spPr bwMode="auto">
              <a:xfrm>
                <a:off x="10518775" y="2301876"/>
                <a:ext cx="246062" cy="893763"/>
              </a:xfrm>
              <a:custGeom>
                <a:avLst/>
                <a:gdLst>
                  <a:gd name="T0" fmla="*/ 59 w 64"/>
                  <a:gd name="T1" fmla="*/ 69 h 235"/>
                  <a:gd name="T2" fmla="*/ 20 w 64"/>
                  <a:gd name="T3" fmla="*/ 6 h 235"/>
                  <a:gd name="T4" fmla="*/ 6 w 64"/>
                  <a:gd name="T5" fmla="*/ 3 h 235"/>
                  <a:gd name="T6" fmla="*/ 3 w 64"/>
                  <a:gd name="T7" fmla="*/ 17 h 235"/>
                  <a:gd name="T8" fmla="*/ 44 w 64"/>
                  <a:gd name="T9" fmla="*/ 83 h 235"/>
                  <a:gd name="T10" fmla="*/ 44 w 64"/>
                  <a:gd name="T11" fmla="*/ 225 h 235"/>
                  <a:gd name="T12" fmla="*/ 54 w 64"/>
                  <a:gd name="T13" fmla="*/ 235 h 235"/>
                  <a:gd name="T14" fmla="*/ 64 w 64"/>
                  <a:gd name="T15" fmla="*/ 225 h 235"/>
                  <a:gd name="T16" fmla="*/ 64 w 64"/>
                  <a:gd name="T17" fmla="*/ 78 h 235"/>
                  <a:gd name="T18" fmla="*/ 59 w 64"/>
                  <a:gd name="T19" fmla="*/ 6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235">
                    <a:moveTo>
                      <a:pt x="59" y="69"/>
                    </a:moveTo>
                    <a:cubicBezTo>
                      <a:pt x="20" y="6"/>
                      <a:pt x="20" y="6"/>
                      <a:pt x="20" y="6"/>
                    </a:cubicBezTo>
                    <a:cubicBezTo>
                      <a:pt x="17" y="2"/>
                      <a:pt x="11" y="0"/>
                      <a:pt x="6" y="3"/>
                    </a:cubicBezTo>
                    <a:cubicBezTo>
                      <a:pt x="1" y="6"/>
                      <a:pt x="0" y="12"/>
                      <a:pt x="3" y="17"/>
                    </a:cubicBezTo>
                    <a:cubicBezTo>
                      <a:pt x="44" y="83"/>
                      <a:pt x="44" y="83"/>
                      <a:pt x="44" y="83"/>
                    </a:cubicBezTo>
                    <a:cubicBezTo>
                      <a:pt x="44" y="225"/>
                      <a:pt x="44" y="225"/>
                      <a:pt x="44" y="225"/>
                    </a:cubicBezTo>
                    <a:cubicBezTo>
                      <a:pt x="44" y="230"/>
                      <a:pt x="48" y="235"/>
                      <a:pt x="54" y="235"/>
                    </a:cubicBezTo>
                    <a:cubicBezTo>
                      <a:pt x="60" y="235"/>
                      <a:pt x="64" y="230"/>
                      <a:pt x="64" y="225"/>
                    </a:cubicBezTo>
                    <a:cubicBezTo>
                      <a:pt x="64" y="78"/>
                      <a:pt x="64" y="78"/>
                      <a:pt x="64" y="78"/>
                    </a:cubicBezTo>
                    <a:cubicBezTo>
                      <a:pt x="64" y="74"/>
                      <a:pt x="62" y="71"/>
                      <a:pt x="59" y="69"/>
                    </a:cubicBezTo>
                    <a:close/>
                  </a:path>
                </a:pathLst>
              </a:custGeom>
              <a:grpFill/>
              <a:ln w="190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5" name="Freeform 454">
                <a:extLst>
                  <a:ext uri="{FF2B5EF4-FFF2-40B4-BE49-F238E27FC236}">
                    <a16:creationId xmlns:a16="http://schemas.microsoft.com/office/drawing/2014/main" id="{05507C67-6B7C-E0B3-75B9-A90FD91828DA}"/>
                  </a:ext>
                </a:extLst>
              </p:cNvPr>
              <p:cNvSpPr>
                <a:spLocks/>
              </p:cNvSpPr>
              <p:nvPr/>
            </p:nvSpPr>
            <p:spPr bwMode="auto">
              <a:xfrm>
                <a:off x="10469563" y="2405063"/>
                <a:ext cx="160337" cy="250825"/>
              </a:xfrm>
              <a:custGeom>
                <a:avLst/>
                <a:gdLst>
                  <a:gd name="T0" fmla="*/ 0 w 101"/>
                  <a:gd name="T1" fmla="*/ 0 h 158"/>
                  <a:gd name="T2" fmla="*/ 101 w 101"/>
                  <a:gd name="T3" fmla="*/ 158 h 158"/>
                  <a:gd name="T4" fmla="*/ 0 w 101"/>
                  <a:gd name="T5" fmla="*/ 0 h 158"/>
                </a:gdLst>
                <a:ahLst/>
                <a:cxnLst>
                  <a:cxn ang="0">
                    <a:pos x="T0" y="T1"/>
                  </a:cxn>
                  <a:cxn ang="0">
                    <a:pos x="T2" y="T3"/>
                  </a:cxn>
                  <a:cxn ang="0">
                    <a:pos x="T4" y="T5"/>
                  </a:cxn>
                </a:cxnLst>
                <a:rect l="0" t="0" r="r" b="b"/>
                <a:pathLst>
                  <a:path w="101" h="158">
                    <a:moveTo>
                      <a:pt x="0" y="0"/>
                    </a:moveTo>
                    <a:lnTo>
                      <a:pt x="101" y="158"/>
                    </a:lnTo>
                    <a:lnTo>
                      <a:pt x="0" y="0"/>
                    </a:lnTo>
                    <a:close/>
                  </a:path>
                </a:pathLst>
              </a:custGeom>
              <a:grpFill/>
              <a:ln w="190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6" name="Line 455">
                <a:extLst>
                  <a:ext uri="{FF2B5EF4-FFF2-40B4-BE49-F238E27FC236}">
                    <a16:creationId xmlns:a16="http://schemas.microsoft.com/office/drawing/2014/main" id="{834AA82A-3754-0B48-DD1A-D7451B8AE852}"/>
                  </a:ext>
                </a:extLst>
              </p:cNvPr>
              <p:cNvSpPr>
                <a:spLocks noChangeShapeType="1"/>
              </p:cNvSpPr>
              <p:nvPr/>
            </p:nvSpPr>
            <p:spPr bwMode="auto">
              <a:xfrm>
                <a:off x="10469563" y="2405063"/>
                <a:ext cx="160337" cy="250825"/>
              </a:xfrm>
              <a:prstGeom prst="line">
                <a:avLst/>
              </a:prstGeom>
              <a:grpFill/>
              <a:ln w="190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89" name="Freeform 456">
              <a:extLst>
                <a:ext uri="{FF2B5EF4-FFF2-40B4-BE49-F238E27FC236}">
                  <a16:creationId xmlns:a16="http://schemas.microsoft.com/office/drawing/2014/main" id="{61F0B2E1-1204-B0FD-FE1E-8B79BD4A469F}"/>
                </a:ext>
              </a:extLst>
            </p:cNvPr>
            <p:cNvSpPr>
              <a:spLocks/>
            </p:cNvSpPr>
            <p:nvPr/>
          </p:nvSpPr>
          <p:spPr bwMode="auto">
            <a:xfrm>
              <a:off x="10428288" y="2359026"/>
              <a:ext cx="247650" cy="334963"/>
            </a:xfrm>
            <a:custGeom>
              <a:avLst/>
              <a:gdLst>
                <a:gd name="T0" fmla="*/ 53 w 65"/>
                <a:gd name="T1" fmla="*/ 88 h 88"/>
                <a:gd name="T2" fmla="*/ 45 w 65"/>
                <a:gd name="T3" fmla="*/ 83 h 88"/>
                <a:gd name="T4" fmla="*/ 3 w 65"/>
                <a:gd name="T5" fmla="*/ 17 h 88"/>
                <a:gd name="T6" fmla="*/ 6 w 65"/>
                <a:gd name="T7" fmla="*/ 3 h 88"/>
                <a:gd name="T8" fmla="*/ 20 w 65"/>
                <a:gd name="T9" fmla="*/ 6 h 88"/>
                <a:gd name="T10" fmla="*/ 62 w 65"/>
                <a:gd name="T11" fmla="*/ 73 h 88"/>
                <a:gd name="T12" fmla="*/ 58 w 65"/>
                <a:gd name="T13" fmla="*/ 87 h 88"/>
                <a:gd name="T14" fmla="*/ 53 w 65"/>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8">
                  <a:moveTo>
                    <a:pt x="53" y="88"/>
                  </a:moveTo>
                  <a:cubicBezTo>
                    <a:pt x="50" y="88"/>
                    <a:pt x="47" y="86"/>
                    <a:pt x="45" y="83"/>
                  </a:cubicBezTo>
                  <a:cubicBezTo>
                    <a:pt x="3" y="17"/>
                    <a:pt x="3" y="17"/>
                    <a:pt x="3" y="17"/>
                  </a:cubicBezTo>
                  <a:cubicBezTo>
                    <a:pt x="0" y="12"/>
                    <a:pt x="1" y="6"/>
                    <a:pt x="6" y="3"/>
                  </a:cubicBezTo>
                  <a:cubicBezTo>
                    <a:pt x="11" y="0"/>
                    <a:pt x="17" y="2"/>
                    <a:pt x="20" y="6"/>
                  </a:cubicBezTo>
                  <a:cubicBezTo>
                    <a:pt x="62" y="73"/>
                    <a:pt x="62" y="73"/>
                    <a:pt x="62" y="73"/>
                  </a:cubicBezTo>
                  <a:cubicBezTo>
                    <a:pt x="65" y="78"/>
                    <a:pt x="63" y="84"/>
                    <a:pt x="58" y="87"/>
                  </a:cubicBezTo>
                  <a:cubicBezTo>
                    <a:pt x="57" y="88"/>
                    <a:pt x="55" y="88"/>
                    <a:pt x="53" y="88"/>
                  </a:cubicBezTo>
                  <a:close/>
                </a:path>
              </a:pathLst>
            </a:custGeom>
            <a:grpFill/>
            <a:ln w="190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97" name="Group 396">
            <a:extLst>
              <a:ext uri="{FF2B5EF4-FFF2-40B4-BE49-F238E27FC236}">
                <a16:creationId xmlns:a16="http://schemas.microsoft.com/office/drawing/2014/main" id="{1865D063-ACA0-214B-9EE4-614E0BD25749}"/>
              </a:ext>
            </a:extLst>
          </p:cNvPr>
          <p:cNvGrpSpPr/>
          <p:nvPr/>
        </p:nvGrpSpPr>
        <p:grpSpPr>
          <a:xfrm rot="1208901">
            <a:off x="7077692" y="2675774"/>
            <a:ext cx="67454" cy="85386"/>
            <a:chOff x="10428288" y="2301876"/>
            <a:chExt cx="706066" cy="893763"/>
          </a:xfrm>
          <a:solidFill>
            <a:schemeClr val="accent5"/>
          </a:solidFill>
          <a:effectLst/>
        </p:grpSpPr>
        <p:grpSp>
          <p:nvGrpSpPr>
            <p:cNvPr id="398" name="Group 397">
              <a:extLst>
                <a:ext uri="{FF2B5EF4-FFF2-40B4-BE49-F238E27FC236}">
                  <a16:creationId xmlns:a16="http://schemas.microsoft.com/office/drawing/2014/main" id="{3755CF5E-4B82-807E-5ADF-7016C702B86A}"/>
                </a:ext>
              </a:extLst>
            </p:cNvPr>
            <p:cNvGrpSpPr/>
            <p:nvPr/>
          </p:nvGrpSpPr>
          <p:grpSpPr>
            <a:xfrm>
              <a:off x="10469563" y="2301876"/>
              <a:ext cx="664791" cy="893763"/>
              <a:chOff x="10469563" y="2301876"/>
              <a:chExt cx="664791" cy="893763"/>
            </a:xfrm>
            <a:grpFill/>
          </p:grpSpPr>
          <p:sp>
            <p:nvSpPr>
              <p:cNvPr id="400" name="Freeform 449">
                <a:extLst>
                  <a:ext uri="{FF2B5EF4-FFF2-40B4-BE49-F238E27FC236}">
                    <a16:creationId xmlns:a16="http://schemas.microsoft.com/office/drawing/2014/main" id="{4C05DB0E-61EB-CF31-0797-7013FAAD66B8}"/>
                  </a:ext>
                </a:extLst>
              </p:cNvPr>
              <p:cNvSpPr>
                <a:spLocks/>
              </p:cNvSpPr>
              <p:nvPr/>
            </p:nvSpPr>
            <p:spPr bwMode="auto">
              <a:xfrm>
                <a:off x="10791825" y="2301876"/>
                <a:ext cx="241300" cy="893763"/>
              </a:xfrm>
              <a:custGeom>
                <a:avLst/>
                <a:gdLst>
                  <a:gd name="T0" fmla="*/ 57 w 63"/>
                  <a:gd name="T1" fmla="*/ 3 h 235"/>
                  <a:gd name="T2" fmla="*/ 43 w 63"/>
                  <a:gd name="T3" fmla="*/ 6 h 235"/>
                  <a:gd name="T4" fmla="*/ 3 w 63"/>
                  <a:gd name="T5" fmla="*/ 71 h 235"/>
                  <a:gd name="T6" fmla="*/ 0 w 63"/>
                  <a:gd name="T7" fmla="*/ 78 h 235"/>
                  <a:gd name="T8" fmla="*/ 0 w 63"/>
                  <a:gd name="T9" fmla="*/ 225 h 235"/>
                  <a:gd name="T10" fmla="*/ 10 w 63"/>
                  <a:gd name="T11" fmla="*/ 235 h 235"/>
                  <a:gd name="T12" fmla="*/ 20 w 63"/>
                  <a:gd name="T13" fmla="*/ 225 h 235"/>
                  <a:gd name="T14" fmla="*/ 20 w 63"/>
                  <a:gd name="T15" fmla="*/ 81 h 235"/>
                  <a:gd name="T16" fmla="*/ 60 w 63"/>
                  <a:gd name="T17" fmla="*/ 17 h 235"/>
                  <a:gd name="T18" fmla="*/ 57 w 63"/>
                  <a:gd name="T19" fmla="*/ 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235">
                    <a:moveTo>
                      <a:pt x="57" y="3"/>
                    </a:moveTo>
                    <a:cubicBezTo>
                      <a:pt x="52" y="0"/>
                      <a:pt x="46" y="2"/>
                      <a:pt x="43" y="6"/>
                    </a:cubicBezTo>
                    <a:cubicBezTo>
                      <a:pt x="3" y="71"/>
                      <a:pt x="3" y="71"/>
                      <a:pt x="3" y="71"/>
                    </a:cubicBezTo>
                    <a:cubicBezTo>
                      <a:pt x="1" y="73"/>
                      <a:pt x="0" y="75"/>
                      <a:pt x="0" y="78"/>
                    </a:cubicBezTo>
                    <a:cubicBezTo>
                      <a:pt x="0" y="225"/>
                      <a:pt x="0" y="225"/>
                      <a:pt x="0" y="225"/>
                    </a:cubicBezTo>
                    <a:cubicBezTo>
                      <a:pt x="0" y="230"/>
                      <a:pt x="4" y="235"/>
                      <a:pt x="10" y="235"/>
                    </a:cubicBezTo>
                    <a:cubicBezTo>
                      <a:pt x="15" y="235"/>
                      <a:pt x="20" y="230"/>
                      <a:pt x="20" y="225"/>
                    </a:cubicBezTo>
                    <a:cubicBezTo>
                      <a:pt x="20" y="81"/>
                      <a:pt x="20" y="81"/>
                      <a:pt x="20" y="81"/>
                    </a:cubicBezTo>
                    <a:cubicBezTo>
                      <a:pt x="60" y="17"/>
                      <a:pt x="60" y="17"/>
                      <a:pt x="60" y="17"/>
                    </a:cubicBezTo>
                    <a:cubicBezTo>
                      <a:pt x="63" y="12"/>
                      <a:pt x="61" y="6"/>
                      <a:pt x="57" y="3"/>
                    </a:cubicBezTo>
                    <a:close/>
                  </a:path>
                </a:pathLst>
              </a:custGeom>
              <a:grpFill/>
              <a:ln w="190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1" name="Freeform 450">
                <a:extLst>
                  <a:ext uri="{FF2B5EF4-FFF2-40B4-BE49-F238E27FC236}">
                    <a16:creationId xmlns:a16="http://schemas.microsoft.com/office/drawing/2014/main" id="{C3A768C6-E3FD-E022-6B2A-2D0D23ED9791}"/>
                  </a:ext>
                </a:extLst>
              </p:cNvPr>
              <p:cNvSpPr>
                <a:spLocks/>
              </p:cNvSpPr>
              <p:nvPr/>
            </p:nvSpPr>
            <p:spPr bwMode="auto">
              <a:xfrm>
                <a:off x="10909300" y="2392363"/>
                <a:ext cx="161925" cy="255588"/>
              </a:xfrm>
              <a:custGeom>
                <a:avLst/>
                <a:gdLst>
                  <a:gd name="T0" fmla="*/ 102 w 102"/>
                  <a:gd name="T1" fmla="*/ 0 h 161"/>
                  <a:gd name="T2" fmla="*/ 0 w 102"/>
                  <a:gd name="T3" fmla="*/ 161 h 161"/>
                  <a:gd name="T4" fmla="*/ 102 w 102"/>
                  <a:gd name="T5" fmla="*/ 0 h 161"/>
                </a:gdLst>
                <a:ahLst/>
                <a:cxnLst>
                  <a:cxn ang="0">
                    <a:pos x="T0" y="T1"/>
                  </a:cxn>
                  <a:cxn ang="0">
                    <a:pos x="T2" y="T3"/>
                  </a:cxn>
                  <a:cxn ang="0">
                    <a:pos x="T4" y="T5"/>
                  </a:cxn>
                </a:cxnLst>
                <a:rect l="0" t="0" r="r" b="b"/>
                <a:pathLst>
                  <a:path w="102" h="161">
                    <a:moveTo>
                      <a:pt x="102" y="0"/>
                    </a:moveTo>
                    <a:lnTo>
                      <a:pt x="0" y="161"/>
                    </a:lnTo>
                    <a:lnTo>
                      <a:pt x="102" y="0"/>
                    </a:lnTo>
                    <a:close/>
                  </a:path>
                </a:pathLst>
              </a:custGeom>
              <a:grpFill/>
              <a:ln w="190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2" name="Line 451">
                <a:extLst>
                  <a:ext uri="{FF2B5EF4-FFF2-40B4-BE49-F238E27FC236}">
                    <a16:creationId xmlns:a16="http://schemas.microsoft.com/office/drawing/2014/main" id="{9E8C13B1-26DA-C3ED-0FED-4016388C4B89}"/>
                  </a:ext>
                </a:extLst>
              </p:cNvPr>
              <p:cNvSpPr>
                <a:spLocks noChangeShapeType="1"/>
              </p:cNvSpPr>
              <p:nvPr/>
            </p:nvSpPr>
            <p:spPr bwMode="auto">
              <a:xfrm flipH="1">
                <a:off x="10909300" y="2392363"/>
                <a:ext cx="161925" cy="255588"/>
              </a:xfrm>
              <a:prstGeom prst="line">
                <a:avLst/>
              </a:prstGeom>
              <a:grpFill/>
              <a:ln w="190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3" name="Freeform 452">
                <a:extLst>
                  <a:ext uri="{FF2B5EF4-FFF2-40B4-BE49-F238E27FC236}">
                    <a16:creationId xmlns:a16="http://schemas.microsoft.com/office/drawing/2014/main" id="{162A5105-8DBA-3DAA-81D2-243D750BC20C}"/>
                  </a:ext>
                </a:extLst>
              </p:cNvPr>
              <p:cNvSpPr>
                <a:spLocks/>
              </p:cNvSpPr>
              <p:nvPr/>
            </p:nvSpPr>
            <p:spPr bwMode="auto">
              <a:xfrm>
                <a:off x="10885117" y="2351088"/>
                <a:ext cx="249237" cy="334963"/>
              </a:xfrm>
              <a:custGeom>
                <a:avLst/>
                <a:gdLst>
                  <a:gd name="T0" fmla="*/ 11 w 65"/>
                  <a:gd name="T1" fmla="*/ 88 h 88"/>
                  <a:gd name="T2" fmla="*/ 6 w 65"/>
                  <a:gd name="T3" fmla="*/ 87 h 88"/>
                  <a:gd name="T4" fmla="*/ 3 w 65"/>
                  <a:gd name="T5" fmla="*/ 73 h 88"/>
                  <a:gd name="T6" fmla="*/ 45 w 65"/>
                  <a:gd name="T7" fmla="*/ 6 h 88"/>
                  <a:gd name="T8" fmla="*/ 58 w 65"/>
                  <a:gd name="T9" fmla="*/ 3 h 88"/>
                  <a:gd name="T10" fmla="*/ 62 w 65"/>
                  <a:gd name="T11" fmla="*/ 17 h 88"/>
                  <a:gd name="T12" fmla="*/ 20 w 65"/>
                  <a:gd name="T13" fmla="*/ 83 h 88"/>
                  <a:gd name="T14" fmla="*/ 11 w 65"/>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8">
                    <a:moveTo>
                      <a:pt x="11" y="88"/>
                    </a:moveTo>
                    <a:cubicBezTo>
                      <a:pt x="10" y="88"/>
                      <a:pt x="8" y="88"/>
                      <a:pt x="6" y="87"/>
                    </a:cubicBezTo>
                    <a:cubicBezTo>
                      <a:pt x="1" y="84"/>
                      <a:pt x="0" y="77"/>
                      <a:pt x="3" y="73"/>
                    </a:cubicBezTo>
                    <a:cubicBezTo>
                      <a:pt x="45" y="6"/>
                      <a:pt x="45" y="6"/>
                      <a:pt x="45" y="6"/>
                    </a:cubicBezTo>
                    <a:cubicBezTo>
                      <a:pt x="48" y="1"/>
                      <a:pt x="54" y="0"/>
                      <a:pt x="58" y="3"/>
                    </a:cubicBezTo>
                    <a:cubicBezTo>
                      <a:pt x="63" y="6"/>
                      <a:pt x="65" y="12"/>
                      <a:pt x="62" y="17"/>
                    </a:cubicBezTo>
                    <a:cubicBezTo>
                      <a:pt x="20" y="83"/>
                      <a:pt x="20" y="83"/>
                      <a:pt x="20" y="83"/>
                    </a:cubicBezTo>
                    <a:cubicBezTo>
                      <a:pt x="18" y="86"/>
                      <a:pt x="15" y="88"/>
                      <a:pt x="11" y="88"/>
                    </a:cubicBezTo>
                    <a:close/>
                  </a:path>
                </a:pathLst>
              </a:custGeom>
              <a:grpFill/>
              <a:ln w="190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4" name="Freeform 453">
                <a:extLst>
                  <a:ext uri="{FF2B5EF4-FFF2-40B4-BE49-F238E27FC236}">
                    <a16:creationId xmlns:a16="http://schemas.microsoft.com/office/drawing/2014/main" id="{42ACAC58-2D21-7AA5-D4AA-0006396133DC}"/>
                  </a:ext>
                </a:extLst>
              </p:cNvPr>
              <p:cNvSpPr>
                <a:spLocks/>
              </p:cNvSpPr>
              <p:nvPr/>
            </p:nvSpPr>
            <p:spPr bwMode="auto">
              <a:xfrm>
                <a:off x="10518775" y="2301876"/>
                <a:ext cx="246062" cy="893763"/>
              </a:xfrm>
              <a:custGeom>
                <a:avLst/>
                <a:gdLst>
                  <a:gd name="T0" fmla="*/ 59 w 64"/>
                  <a:gd name="T1" fmla="*/ 69 h 235"/>
                  <a:gd name="T2" fmla="*/ 20 w 64"/>
                  <a:gd name="T3" fmla="*/ 6 h 235"/>
                  <a:gd name="T4" fmla="*/ 6 w 64"/>
                  <a:gd name="T5" fmla="*/ 3 h 235"/>
                  <a:gd name="T6" fmla="*/ 3 w 64"/>
                  <a:gd name="T7" fmla="*/ 17 h 235"/>
                  <a:gd name="T8" fmla="*/ 44 w 64"/>
                  <a:gd name="T9" fmla="*/ 83 h 235"/>
                  <a:gd name="T10" fmla="*/ 44 w 64"/>
                  <a:gd name="T11" fmla="*/ 225 h 235"/>
                  <a:gd name="T12" fmla="*/ 54 w 64"/>
                  <a:gd name="T13" fmla="*/ 235 h 235"/>
                  <a:gd name="T14" fmla="*/ 64 w 64"/>
                  <a:gd name="T15" fmla="*/ 225 h 235"/>
                  <a:gd name="T16" fmla="*/ 64 w 64"/>
                  <a:gd name="T17" fmla="*/ 78 h 235"/>
                  <a:gd name="T18" fmla="*/ 59 w 64"/>
                  <a:gd name="T19" fmla="*/ 6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235">
                    <a:moveTo>
                      <a:pt x="59" y="69"/>
                    </a:moveTo>
                    <a:cubicBezTo>
                      <a:pt x="20" y="6"/>
                      <a:pt x="20" y="6"/>
                      <a:pt x="20" y="6"/>
                    </a:cubicBezTo>
                    <a:cubicBezTo>
                      <a:pt x="17" y="2"/>
                      <a:pt x="11" y="0"/>
                      <a:pt x="6" y="3"/>
                    </a:cubicBezTo>
                    <a:cubicBezTo>
                      <a:pt x="1" y="6"/>
                      <a:pt x="0" y="12"/>
                      <a:pt x="3" y="17"/>
                    </a:cubicBezTo>
                    <a:cubicBezTo>
                      <a:pt x="44" y="83"/>
                      <a:pt x="44" y="83"/>
                      <a:pt x="44" y="83"/>
                    </a:cubicBezTo>
                    <a:cubicBezTo>
                      <a:pt x="44" y="225"/>
                      <a:pt x="44" y="225"/>
                      <a:pt x="44" y="225"/>
                    </a:cubicBezTo>
                    <a:cubicBezTo>
                      <a:pt x="44" y="230"/>
                      <a:pt x="48" y="235"/>
                      <a:pt x="54" y="235"/>
                    </a:cubicBezTo>
                    <a:cubicBezTo>
                      <a:pt x="60" y="235"/>
                      <a:pt x="64" y="230"/>
                      <a:pt x="64" y="225"/>
                    </a:cubicBezTo>
                    <a:cubicBezTo>
                      <a:pt x="64" y="78"/>
                      <a:pt x="64" y="78"/>
                      <a:pt x="64" y="78"/>
                    </a:cubicBezTo>
                    <a:cubicBezTo>
                      <a:pt x="64" y="74"/>
                      <a:pt x="62" y="71"/>
                      <a:pt x="59" y="69"/>
                    </a:cubicBezTo>
                    <a:close/>
                  </a:path>
                </a:pathLst>
              </a:custGeom>
              <a:grpFill/>
              <a:ln w="190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5" name="Freeform 454">
                <a:extLst>
                  <a:ext uri="{FF2B5EF4-FFF2-40B4-BE49-F238E27FC236}">
                    <a16:creationId xmlns:a16="http://schemas.microsoft.com/office/drawing/2014/main" id="{AF3525D4-E091-DD4E-AD47-FDEB3A170E67}"/>
                  </a:ext>
                </a:extLst>
              </p:cNvPr>
              <p:cNvSpPr>
                <a:spLocks/>
              </p:cNvSpPr>
              <p:nvPr/>
            </p:nvSpPr>
            <p:spPr bwMode="auto">
              <a:xfrm>
                <a:off x="10469563" y="2405063"/>
                <a:ext cx="160337" cy="250825"/>
              </a:xfrm>
              <a:custGeom>
                <a:avLst/>
                <a:gdLst>
                  <a:gd name="T0" fmla="*/ 0 w 101"/>
                  <a:gd name="T1" fmla="*/ 0 h 158"/>
                  <a:gd name="T2" fmla="*/ 101 w 101"/>
                  <a:gd name="T3" fmla="*/ 158 h 158"/>
                  <a:gd name="T4" fmla="*/ 0 w 101"/>
                  <a:gd name="T5" fmla="*/ 0 h 158"/>
                </a:gdLst>
                <a:ahLst/>
                <a:cxnLst>
                  <a:cxn ang="0">
                    <a:pos x="T0" y="T1"/>
                  </a:cxn>
                  <a:cxn ang="0">
                    <a:pos x="T2" y="T3"/>
                  </a:cxn>
                  <a:cxn ang="0">
                    <a:pos x="T4" y="T5"/>
                  </a:cxn>
                </a:cxnLst>
                <a:rect l="0" t="0" r="r" b="b"/>
                <a:pathLst>
                  <a:path w="101" h="158">
                    <a:moveTo>
                      <a:pt x="0" y="0"/>
                    </a:moveTo>
                    <a:lnTo>
                      <a:pt x="101" y="158"/>
                    </a:lnTo>
                    <a:lnTo>
                      <a:pt x="0" y="0"/>
                    </a:lnTo>
                    <a:close/>
                  </a:path>
                </a:pathLst>
              </a:custGeom>
              <a:grpFill/>
              <a:ln w="190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6" name="Line 455">
                <a:extLst>
                  <a:ext uri="{FF2B5EF4-FFF2-40B4-BE49-F238E27FC236}">
                    <a16:creationId xmlns:a16="http://schemas.microsoft.com/office/drawing/2014/main" id="{336D5E3A-2F3F-9159-7C39-0E67B9E2E902}"/>
                  </a:ext>
                </a:extLst>
              </p:cNvPr>
              <p:cNvSpPr>
                <a:spLocks noChangeShapeType="1"/>
              </p:cNvSpPr>
              <p:nvPr/>
            </p:nvSpPr>
            <p:spPr bwMode="auto">
              <a:xfrm>
                <a:off x="10469563" y="2405063"/>
                <a:ext cx="160337" cy="250825"/>
              </a:xfrm>
              <a:prstGeom prst="line">
                <a:avLst/>
              </a:prstGeom>
              <a:grpFill/>
              <a:ln w="190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99" name="Freeform 456">
              <a:extLst>
                <a:ext uri="{FF2B5EF4-FFF2-40B4-BE49-F238E27FC236}">
                  <a16:creationId xmlns:a16="http://schemas.microsoft.com/office/drawing/2014/main" id="{6C66FF7C-CF3B-A937-B855-5C3BC3FFE871}"/>
                </a:ext>
              </a:extLst>
            </p:cNvPr>
            <p:cNvSpPr>
              <a:spLocks/>
            </p:cNvSpPr>
            <p:nvPr/>
          </p:nvSpPr>
          <p:spPr bwMode="auto">
            <a:xfrm>
              <a:off x="10428288" y="2359026"/>
              <a:ext cx="247650" cy="334963"/>
            </a:xfrm>
            <a:custGeom>
              <a:avLst/>
              <a:gdLst>
                <a:gd name="T0" fmla="*/ 53 w 65"/>
                <a:gd name="T1" fmla="*/ 88 h 88"/>
                <a:gd name="T2" fmla="*/ 45 w 65"/>
                <a:gd name="T3" fmla="*/ 83 h 88"/>
                <a:gd name="T4" fmla="*/ 3 w 65"/>
                <a:gd name="T5" fmla="*/ 17 h 88"/>
                <a:gd name="T6" fmla="*/ 6 w 65"/>
                <a:gd name="T7" fmla="*/ 3 h 88"/>
                <a:gd name="T8" fmla="*/ 20 w 65"/>
                <a:gd name="T9" fmla="*/ 6 h 88"/>
                <a:gd name="T10" fmla="*/ 62 w 65"/>
                <a:gd name="T11" fmla="*/ 73 h 88"/>
                <a:gd name="T12" fmla="*/ 58 w 65"/>
                <a:gd name="T13" fmla="*/ 87 h 88"/>
                <a:gd name="T14" fmla="*/ 53 w 65"/>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8">
                  <a:moveTo>
                    <a:pt x="53" y="88"/>
                  </a:moveTo>
                  <a:cubicBezTo>
                    <a:pt x="50" y="88"/>
                    <a:pt x="47" y="86"/>
                    <a:pt x="45" y="83"/>
                  </a:cubicBezTo>
                  <a:cubicBezTo>
                    <a:pt x="3" y="17"/>
                    <a:pt x="3" y="17"/>
                    <a:pt x="3" y="17"/>
                  </a:cubicBezTo>
                  <a:cubicBezTo>
                    <a:pt x="0" y="12"/>
                    <a:pt x="1" y="6"/>
                    <a:pt x="6" y="3"/>
                  </a:cubicBezTo>
                  <a:cubicBezTo>
                    <a:pt x="11" y="0"/>
                    <a:pt x="17" y="2"/>
                    <a:pt x="20" y="6"/>
                  </a:cubicBezTo>
                  <a:cubicBezTo>
                    <a:pt x="62" y="73"/>
                    <a:pt x="62" y="73"/>
                    <a:pt x="62" y="73"/>
                  </a:cubicBezTo>
                  <a:cubicBezTo>
                    <a:pt x="65" y="78"/>
                    <a:pt x="63" y="84"/>
                    <a:pt x="58" y="87"/>
                  </a:cubicBezTo>
                  <a:cubicBezTo>
                    <a:pt x="57" y="88"/>
                    <a:pt x="55" y="88"/>
                    <a:pt x="53" y="88"/>
                  </a:cubicBezTo>
                  <a:close/>
                </a:path>
              </a:pathLst>
            </a:custGeom>
            <a:grpFill/>
            <a:ln w="190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07" name="Group 406">
            <a:extLst>
              <a:ext uri="{FF2B5EF4-FFF2-40B4-BE49-F238E27FC236}">
                <a16:creationId xmlns:a16="http://schemas.microsoft.com/office/drawing/2014/main" id="{40C67E93-7B8C-FAE2-5204-BE38198F39D9}"/>
              </a:ext>
            </a:extLst>
          </p:cNvPr>
          <p:cNvGrpSpPr/>
          <p:nvPr/>
        </p:nvGrpSpPr>
        <p:grpSpPr>
          <a:xfrm rot="20000787">
            <a:off x="7431753" y="2657302"/>
            <a:ext cx="67454" cy="85386"/>
            <a:chOff x="10428288" y="2301876"/>
            <a:chExt cx="706066" cy="893763"/>
          </a:xfrm>
          <a:solidFill>
            <a:schemeClr val="accent5"/>
          </a:solidFill>
          <a:effectLst/>
        </p:grpSpPr>
        <p:grpSp>
          <p:nvGrpSpPr>
            <p:cNvPr id="408" name="Group 407">
              <a:extLst>
                <a:ext uri="{FF2B5EF4-FFF2-40B4-BE49-F238E27FC236}">
                  <a16:creationId xmlns:a16="http://schemas.microsoft.com/office/drawing/2014/main" id="{4138DD19-3038-D92E-A10B-B93A0A49AF18}"/>
                </a:ext>
              </a:extLst>
            </p:cNvPr>
            <p:cNvGrpSpPr/>
            <p:nvPr/>
          </p:nvGrpSpPr>
          <p:grpSpPr>
            <a:xfrm>
              <a:off x="10469563" y="2301876"/>
              <a:ext cx="664791" cy="893763"/>
              <a:chOff x="10469563" y="2301876"/>
              <a:chExt cx="664791" cy="893763"/>
            </a:xfrm>
            <a:grpFill/>
          </p:grpSpPr>
          <p:sp>
            <p:nvSpPr>
              <p:cNvPr id="410" name="Freeform 449">
                <a:extLst>
                  <a:ext uri="{FF2B5EF4-FFF2-40B4-BE49-F238E27FC236}">
                    <a16:creationId xmlns:a16="http://schemas.microsoft.com/office/drawing/2014/main" id="{49EFFF76-1A00-A90D-AF15-82494FB92C6F}"/>
                  </a:ext>
                </a:extLst>
              </p:cNvPr>
              <p:cNvSpPr>
                <a:spLocks/>
              </p:cNvSpPr>
              <p:nvPr/>
            </p:nvSpPr>
            <p:spPr bwMode="auto">
              <a:xfrm>
                <a:off x="10791825" y="2301876"/>
                <a:ext cx="241300" cy="893763"/>
              </a:xfrm>
              <a:custGeom>
                <a:avLst/>
                <a:gdLst>
                  <a:gd name="T0" fmla="*/ 57 w 63"/>
                  <a:gd name="T1" fmla="*/ 3 h 235"/>
                  <a:gd name="T2" fmla="*/ 43 w 63"/>
                  <a:gd name="T3" fmla="*/ 6 h 235"/>
                  <a:gd name="T4" fmla="*/ 3 w 63"/>
                  <a:gd name="T5" fmla="*/ 71 h 235"/>
                  <a:gd name="T6" fmla="*/ 0 w 63"/>
                  <a:gd name="T7" fmla="*/ 78 h 235"/>
                  <a:gd name="T8" fmla="*/ 0 w 63"/>
                  <a:gd name="T9" fmla="*/ 225 h 235"/>
                  <a:gd name="T10" fmla="*/ 10 w 63"/>
                  <a:gd name="T11" fmla="*/ 235 h 235"/>
                  <a:gd name="T12" fmla="*/ 20 w 63"/>
                  <a:gd name="T13" fmla="*/ 225 h 235"/>
                  <a:gd name="T14" fmla="*/ 20 w 63"/>
                  <a:gd name="T15" fmla="*/ 81 h 235"/>
                  <a:gd name="T16" fmla="*/ 60 w 63"/>
                  <a:gd name="T17" fmla="*/ 17 h 235"/>
                  <a:gd name="T18" fmla="*/ 57 w 63"/>
                  <a:gd name="T19" fmla="*/ 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235">
                    <a:moveTo>
                      <a:pt x="57" y="3"/>
                    </a:moveTo>
                    <a:cubicBezTo>
                      <a:pt x="52" y="0"/>
                      <a:pt x="46" y="2"/>
                      <a:pt x="43" y="6"/>
                    </a:cubicBezTo>
                    <a:cubicBezTo>
                      <a:pt x="3" y="71"/>
                      <a:pt x="3" y="71"/>
                      <a:pt x="3" y="71"/>
                    </a:cubicBezTo>
                    <a:cubicBezTo>
                      <a:pt x="1" y="73"/>
                      <a:pt x="0" y="75"/>
                      <a:pt x="0" y="78"/>
                    </a:cubicBezTo>
                    <a:cubicBezTo>
                      <a:pt x="0" y="225"/>
                      <a:pt x="0" y="225"/>
                      <a:pt x="0" y="225"/>
                    </a:cubicBezTo>
                    <a:cubicBezTo>
                      <a:pt x="0" y="230"/>
                      <a:pt x="4" y="235"/>
                      <a:pt x="10" y="235"/>
                    </a:cubicBezTo>
                    <a:cubicBezTo>
                      <a:pt x="15" y="235"/>
                      <a:pt x="20" y="230"/>
                      <a:pt x="20" y="225"/>
                    </a:cubicBezTo>
                    <a:cubicBezTo>
                      <a:pt x="20" y="81"/>
                      <a:pt x="20" y="81"/>
                      <a:pt x="20" y="81"/>
                    </a:cubicBezTo>
                    <a:cubicBezTo>
                      <a:pt x="60" y="17"/>
                      <a:pt x="60" y="17"/>
                      <a:pt x="60" y="17"/>
                    </a:cubicBezTo>
                    <a:cubicBezTo>
                      <a:pt x="63" y="12"/>
                      <a:pt x="61" y="6"/>
                      <a:pt x="57" y="3"/>
                    </a:cubicBezTo>
                    <a:close/>
                  </a:path>
                </a:pathLst>
              </a:custGeom>
              <a:grpFill/>
              <a:ln w="190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1" name="Freeform 450">
                <a:extLst>
                  <a:ext uri="{FF2B5EF4-FFF2-40B4-BE49-F238E27FC236}">
                    <a16:creationId xmlns:a16="http://schemas.microsoft.com/office/drawing/2014/main" id="{EEEB8916-F9BA-70D9-1439-6F206917E2BF}"/>
                  </a:ext>
                </a:extLst>
              </p:cNvPr>
              <p:cNvSpPr>
                <a:spLocks/>
              </p:cNvSpPr>
              <p:nvPr/>
            </p:nvSpPr>
            <p:spPr bwMode="auto">
              <a:xfrm>
                <a:off x="10909300" y="2392363"/>
                <a:ext cx="161925" cy="255588"/>
              </a:xfrm>
              <a:custGeom>
                <a:avLst/>
                <a:gdLst>
                  <a:gd name="T0" fmla="*/ 102 w 102"/>
                  <a:gd name="T1" fmla="*/ 0 h 161"/>
                  <a:gd name="T2" fmla="*/ 0 w 102"/>
                  <a:gd name="T3" fmla="*/ 161 h 161"/>
                  <a:gd name="T4" fmla="*/ 102 w 102"/>
                  <a:gd name="T5" fmla="*/ 0 h 161"/>
                </a:gdLst>
                <a:ahLst/>
                <a:cxnLst>
                  <a:cxn ang="0">
                    <a:pos x="T0" y="T1"/>
                  </a:cxn>
                  <a:cxn ang="0">
                    <a:pos x="T2" y="T3"/>
                  </a:cxn>
                  <a:cxn ang="0">
                    <a:pos x="T4" y="T5"/>
                  </a:cxn>
                </a:cxnLst>
                <a:rect l="0" t="0" r="r" b="b"/>
                <a:pathLst>
                  <a:path w="102" h="161">
                    <a:moveTo>
                      <a:pt x="102" y="0"/>
                    </a:moveTo>
                    <a:lnTo>
                      <a:pt x="0" y="161"/>
                    </a:lnTo>
                    <a:lnTo>
                      <a:pt x="102" y="0"/>
                    </a:lnTo>
                    <a:close/>
                  </a:path>
                </a:pathLst>
              </a:custGeom>
              <a:grpFill/>
              <a:ln w="190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2" name="Line 451">
                <a:extLst>
                  <a:ext uri="{FF2B5EF4-FFF2-40B4-BE49-F238E27FC236}">
                    <a16:creationId xmlns:a16="http://schemas.microsoft.com/office/drawing/2014/main" id="{51A15946-A40E-362C-67C5-E68147618B58}"/>
                  </a:ext>
                </a:extLst>
              </p:cNvPr>
              <p:cNvSpPr>
                <a:spLocks noChangeShapeType="1"/>
              </p:cNvSpPr>
              <p:nvPr/>
            </p:nvSpPr>
            <p:spPr bwMode="auto">
              <a:xfrm flipH="1">
                <a:off x="10909300" y="2392363"/>
                <a:ext cx="161925" cy="255588"/>
              </a:xfrm>
              <a:prstGeom prst="line">
                <a:avLst/>
              </a:prstGeom>
              <a:grpFill/>
              <a:ln w="190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3" name="Freeform 452">
                <a:extLst>
                  <a:ext uri="{FF2B5EF4-FFF2-40B4-BE49-F238E27FC236}">
                    <a16:creationId xmlns:a16="http://schemas.microsoft.com/office/drawing/2014/main" id="{1A362823-0CE4-250E-DBF2-8A43E13F0CF0}"/>
                  </a:ext>
                </a:extLst>
              </p:cNvPr>
              <p:cNvSpPr>
                <a:spLocks/>
              </p:cNvSpPr>
              <p:nvPr/>
            </p:nvSpPr>
            <p:spPr bwMode="auto">
              <a:xfrm>
                <a:off x="10885117" y="2351088"/>
                <a:ext cx="249237" cy="334963"/>
              </a:xfrm>
              <a:custGeom>
                <a:avLst/>
                <a:gdLst>
                  <a:gd name="T0" fmla="*/ 11 w 65"/>
                  <a:gd name="T1" fmla="*/ 88 h 88"/>
                  <a:gd name="T2" fmla="*/ 6 w 65"/>
                  <a:gd name="T3" fmla="*/ 87 h 88"/>
                  <a:gd name="T4" fmla="*/ 3 w 65"/>
                  <a:gd name="T5" fmla="*/ 73 h 88"/>
                  <a:gd name="T6" fmla="*/ 45 w 65"/>
                  <a:gd name="T7" fmla="*/ 6 h 88"/>
                  <a:gd name="T8" fmla="*/ 58 w 65"/>
                  <a:gd name="T9" fmla="*/ 3 h 88"/>
                  <a:gd name="T10" fmla="*/ 62 w 65"/>
                  <a:gd name="T11" fmla="*/ 17 h 88"/>
                  <a:gd name="T12" fmla="*/ 20 w 65"/>
                  <a:gd name="T13" fmla="*/ 83 h 88"/>
                  <a:gd name="T14" fmla="*/ 11 w 65"/>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8">
                    <a:moveTo>
                      <a:pt x="11" y="88"/>
                    </a:moveTo>
                    <a:cubicBezTo>
                      <a:pt x="10" y="88"/>
                      <a:pt x="8" y="88"/>
                      <a:pt x="6" y="87"/>
                    </a:cubicBezTo>
                    <a:cubicBezTo>
                      <a:pt x="1" y="84"/>
                      <a:pt x="0" y="77"/>
                      <a:pt x="3" y="73"/>
                    </a:cubicBezTo>
                    <a:cubicBezTo>
                      <a:pt x="45" y="6"/>
                      <a:pt x="45" y="6"/>
                      <a:pt x="45" y="6"/>
                    </a:cubicBezTo>
                    <a:cubicBezTo>
                      <a:pt x="48" y="1"/>
                      <a:pt x="54" y="0"/>
                      <a:pt x="58" y="3"/>
                    </a:cubicBezTo>
                    <a:cubicBezTo>
                      <a:pt x="63" y="6"/>
                      <a:pt x="65" y="12"/>
                      <a:pt x="62" y="17"/>
                    </a:cubicBezTo>
                    <a:cubicBezTo>
                      <a:pt x="20" y="83"/>
                      <a:pt x="20" y="83"/>
                      <a:pt x="20" y="83"/>
                    </a:cubicBezTo>
                    <a:cubicBezTo>
                      <a:pt x="18" y="86"/>
                      <a:pt x="15" y="88"/>
                      <a:pt x="11" y="88"/>
                    </a:cubicBezTo>
                    <a:close/>
                  </a:path>
                </a:pathLst>
              </a:custGeom>
              <a:grpFill/>
              <a:ln w="190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4" name="Freeform 453">
                <a:extLst>
                  <a:ext uri="{FF2B5EF4-FFF2-40B4-BE49-F238E27FC236}">
                    <a16:creationId xmlns:a16="http://schemas.microsoft.com/office/drawing/2014/main" id="{E0D663D8-3DCF-350C-8FC5-D901AF795DCF}"/>
                  </a:ext>
                </a:extLst>
              </p:cNvPr>
              <p:cNvSpPr>
                <a:spLocks/>
              </p:cNvSpPr>
              <p:nvPr/>
            </p:nvSpPr>
            <p:spPr bwMode="auto">
              <a:xfrm>
                <a:off x="10518775" y="2301876"/>
                <a:ext cx="246062" cy="893763"/>
              </a:xfrm>
              <a:custGeom>
                <a:avLst/>
                <a:gdLst>
                  <a:gd name="T0" fmla="*/ 59 w 64"/>
                  <a:gd name="T1" fmla="*/ 69 h 235"/>
                  <a:gd name="T2" fmla="*/ 20 w 64"/>
                  <a:gd name="T3" fmla="*/ 6 h 235"/>
                  <a:gd name="T4" fmla="*/ 6 w 64"/>
                  <a:gd name="T5" fmla="*/ 3 h 235"/>
                  <a:gd name="T6" fmla="*/ 3 w 64"/>
                  <a:gd name="T7" fmla="*/ 17 h 235"/>
                  <a:gd name="T8" fmla="*/ 44 w 64"/>
                  <a:gd name="T9" fmla="*/ 83 h 235"/>
                  <a:gd name="T10" fmla="*/ 44 w 64"/>
                  <a:gd name="T11" fmla="*/ 225 h 235"/>
                  <a:gd name="T12" fmla="*/ 54 w 64"/>
                  <a:gd name="T13" fmla="*/ 235 h 235"/>
                  <a:gd name="T14" fmla="*/ 64 w 64"/>
                  <a:gd name="T15" fmla="*/ 225 h 235"/>
                  <a:gd name="T16" fmla="*/ 64 w 64"/>
                  <a:gd name="T17" fmla="*/ 78 h 235"/>
                  <a:gd name="T18" fmla="*/ 59 w 64"/>
                  <a:gd name="T19" fmla="*/ 6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235">
                    <a:moveTo>
                      <a:pt x="59" y="69"/>
                    </a:moveTo>
                    <a:cubicBezTo>
                      <a:pt x="20" y="6"/>
                      <a:pt x="20" y="6"/>
                      <a:pt x="20" y="6"/>
                    </a:cubicBezTo>
                    <a:cubicBezTo>
                      <a:pt x="17" y="2"/>
                      <a:pt x="11" y="0"/>
                      <a:pt x="6" y="3"/>
                    </a:cubicBezTo>
                    <a:cubicBezTo>
                      <a:pt x="1" y="6"/>
                      <a:pt x="0" y="12"/>
                      <a:pt x="3" y="17"/>
                    </a:cubicBezTo>
                    <a:cubicBezTo>
                      <a:pt x="44" y="83"/>
                      <a:pt x="44" y="83"/>
                      <a:pt x="44" y="83"/>
                    </a:cubicBezTo>
                    <a:cubicBezTo>
                      <a:pt x="44" y="225"/>
                      <a:pt x="44" y="225"/>
                      <a:pt x="44" y="225"/>
                    </a:cubicBezTo>
                    <a:cubicBezTo>
                      <a:pt x="44" y="230"/>
                      <a:pt x="48" y="235"/>
                      <a:pt x="54" y="235"/>
                    </a:cubicBezTo>
                    <a:cubicBezTo>
                      <a:pt x="60" y="235"/>
                      <a:pt x="64" y="230"/>
                      <a:pt x="64" y="225"/>
                    </a:cubicBezTo>
                    <a:cubicBezTo>
                      <a:pt x="64" y="78"/>
                      <a:pt x="64" y="78"/>
                      <a:pt x="64" y="78"/>
                    </a:cubicBezTo>
                    <a:cubicBezTo>
                      <a:pt x="64" y="74"/>
                      <a:pt x="62" y="71"/>
                      <a:pt x="59" y="69"/>
                    </a:cubicBezTo>
                    <a:close/>
                  </a:path>
                </a:pathLst>
              </a:custGeom>
              <a:grpFill/>
              <a:ln w="190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5" name="Freeform 454">
                <a:extLst>
                  <a:ext uri="{FF2B5EF4-FFF2-40B4-BE49-F238E27FC236}">
                    <a16:creationId xmlns:a16="http://schemas.microsoft.com/office/drawing/2014/main" id="{11A39294-2CB5-4902-AE50-23496DC6557D}"/>
                  </a:ext>
                </a:extLst>
              </p:cNvPr>
              <p:cNvSpPr>
                <a:spLocks/>
              </p:cNvSpPr>
              <p:nvPr/>
            </p:nvSpPr>
            <p:spPr bwMode="auto">
              <a:xfrm>
                <a:off x="10469563" y="2405063"/>
                <a:ext cx="160337" cy="250825"/>
              </a:xfrm>
              <a:custGeom>
                <a:avLst/>
                <a:gdLst>
                  <a:gd name="T0" fmla="*/ 0 w 101"/>
                  <a:gd name="T1" fmla="*/ 0 h 158"/>
                  <a:gd name="T2" fmla="*/ 101 w 101"/>
                  <a:gd name="T3" fmla="*/ 158 h 158"/>
                  <a:gd name="T4" fmla="*/ 0 w 101"/>
                  <a:gd name="T5" fmla="*/ 0 h 158"/>
                </a:gdLst>
                <a:ahLst/>
                <a:cxnLst>
                  <a:cxn ang="0">
                    <a:pos x="T0" y="T1"/>
                  </a:cxn>
                  <a:cxn ang="0">
                    <a:pos x="T2" y="T3"/>
                  </a:cxn>
                  <a:cxn ang="0">
                    <a:pos x="T4" y="T5"/>
                  </a:cxn>
                </a:cxnLst>
                <a:rect l="0" t="0" r="r" b="b"/>
                <a:pathLst>
                  <a:path w="101" h="158">
                    <a:moveTo>
                      <a:pt x="0" y="0"/>
                    </a:moveTo>
                    <a:lnTo>
                      <a:pt x="101" y="158"/>
                    </a:lnTo>
                    <a:lnTo>
                      <a:pt x="0" y="0"/>
                    </a:lnTo>
                    <a:close/>
                  </a:path>
                </a:pathLst>
              </a:custGeom>
              <a:grpFill/>
              <a:ln w="190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6" name="Line 455">
                <a:extLst>
                  <a:ext uri="{FF2B5EF4-FFF2-40B4-BE49-F238E27FC236}">
                    <a16:creationId xmlns:a16="http://schemas.microsoft.com/office/drawing/2014/main" id="{6EA90AAF-3F92-2DB1-A895-A2B22C9E2536}"/>
                  </a:ext>
                </a:extLst>
              </p:cNvPr>
              <p:cNvSpPr>
                <a:spLocks noChangeShapeType="1"/>
              </p:cNvSpPr>
              <p:nvPr/>
            </p:nvSpPr>
            <p:spPr bwMode="auto">
              <a:xfrm>
                <a:off x="10469563" y="2405063"/>
                <a:ext cx="160337" cy="250825"/>
              </a:xfrm>
              <a:prstGeom prst="line">
                <a:avLst/>
              </a:prstGeom>
              <a:grpFill/>
              <a:ln w="190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09" name="Freeform 456">
              <a:extLst>
                <a:ext uri="{FF2B5EF4-FFF2-40B4-BE49-F238E27FC236}">
                  <a16:creationId xmlns:a16="http://schemas.microsoft.com/office/drawing/2014/main" id="{EDC4A5A9-CF72-E3E2-45B8-3411712F1BC4}"/>
                </a:ext>
              </a:extLst>
            </p:cNvPr>
            <p:cNvSpPr>
              <a:spLocks/>
            </p:cNvSpPr>
            <p:nvPr/>
          </p:nvSpPr>
          <p:spPr bwMode="auto">
            <a:xfrm>
              <a:off x="10428288" y="2359026"/>
              <a:ext cx="247650" cy="334963"/>
            </a:xfrm>
            <a:custGeom>
              <a:avLst/>
              <a:gdLst>
                <a:gd name="T0" fmla="*/ 53 w 65"/>
                <a:gd name="T1" fmla="*/ 88 h 88"/>
                <a:gd name="T2" fmla="*/ 45 w 65"/>
                <a:gd name="T3" fmla="*/ 83 h 88"/>
                <a:gd name="T4" fmla="*/ 3 w 65"/>
                <a:gd name="T5" fmla="*/ 17 h 88"/>
                <a:gd name="T6" fmla="*/ 6 w 65"/>
                <a:gd name="T7" fmla="*/ 3 h 88"/>
                <a:gd name="T8" fmla="*/ 20 w 65"/>
                <a:gd name="T9" fmla="*/ 6 h 88"/>
                <a:gd name="T10" fmla="*/ 62 w 65"/>
                <a:gd name="T11" fmla="*/ 73 h 88"/>
                <a:gd name="T12" fmla="*/ 58 w 65"/>
                <a:gd name="T13" fmla="*/ 87 h 88"/>
                <a:gd name="T14" fmla="*/ 53 w 65"/>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8">
                  <a:moveTo>
                    <a:pt x="53" y="88"/>
                  </a:moveTo>
                  <a:cubicBezTo>
                    <a:pt x="50" y="88"/>
                    <a:pt x="47" y="86"/>
                    <a:pt x="45" y="83"/>
                  </a:cubicBezTo>
                  <a:cubicBezTo>
                    <a:pt x="3" y="17"/>
                    <a:pt x="3" y="17"/>
                    <a:pt x="3" y="17"/>
                  </a:cubicBezTo>
                  <a:cubicBezTo>
                    <a:pt x="0" y="12"/>
                    <a:pt x="1" y="6"/>
                    <a:pt x="6" y="3"/>
                  </a:cubicBezTo>
                  <a:cubicBezTo>
                    <a:pt x="11" y="0"/>
                    <a:pt x="17" y="2"/>
                    <a:pt x="20" y="6"/>
                  </a:cubicBezTo>
                  <a:cubicBezTo>
                    <a:pt x="62" y="73"/>
                    <a:pt x="62" y="73"/>
                    <a:pt x="62" y="73"/>
                  </a:cubicBezTo>
                  <a:cubicBezTo>
                    <a:pt x="65" y="78"/>
                    <a:pt x="63" y="84"/>
                    <a:pt x="58" y="87"/>
                  </a:cubicBezTo>
                  <a:cubicBezTo>
                    <a:pt x="57" y="88"/>
                    <a:pt x="55" y="88"/>
                    <a:pt x="53" y="88"/>
                  </a:cubicBezTo>
                  <a:close/>
                </a:path>
              </a:pathLst>
            </a:custGeom>
            <a:grpFill/>
            <a:ln w="190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17" name="Group 416">
            <a:extLst>
              <a:ext uri="{FF2B5EF4-FFF2-40B4-BE49-F238E27FC236}">
                <a16:creationId xmlns:a16="http://schemas.microsoft.com/office/drawing/2014/main" id="{94CFEE5C-9846-703C-F5EF-4707DCF76EAD}"/>
              </a:ext>
            </a:extLst>
          </p:cNvPr>
          <p:cNvGrpSpPr/>
          <p:nvPr/>
        </p:nvGrpSpPr>
        <p:grpSpPr>
          <a:xfrm rot="5400000">
            <a:off x="7582614" y="2383290"/>
            <a:ext cx="67454" cy="85386"/>
            <a:chOff x="10428288" y="2301876"/>
            <a:chExt cx="706066" cy="893763"/>
          </a:xfrm>
          <a:solidFill>
            <a:schemeClr val="accent5"/>
          </a:solidFill>
          <a:effectLst/>
        </p:grpSpPr>
        <p:grpSp>
          <p:nvGrpSpPr>
            <p:cNvPr id="418" name="Group 417">
              <a:extLst>
                <a:ext uri="{FF2B5EF4-FFF2-40B4-BE49-F238E27FC236}">
                  <a16:creationId xmlns:a16="http://schemas.microsoft.com/office/drawing/2014/main" id="{27E911B3-8581-1FE8-AA30-9D3B4762F1CC}"/>
                </a:ext>
              </a:extLst>
            </p:cNvPr>
            <p:cNvGrpSpPr/>
            <p:nvPr/>
          </p:nvGrpSpPr>
          <p:grpSpPr>
            <a:xfrm>
              <a:off x="10469563" y="2301876"/>
              <a:ext cx="664791" cy="893763"/>
              <a:chOff x="10469563" y="2301876"/>
              <a:chExt cx="664791" cy="893763"/>
            </a:xfrm>
            <a:grpFill/>
          </p:grpSpPr>
          <p:sp>
            <p:nvSpPr>
              <p:cNvPr id="420" name="Freeform 449">
                <a:extLst>
                  <a:ext uri="{FF2B5EF4-FFF2-40B4-BE49-F238E27FC236}">
                    <a16:creationId xmlns:a16="http://schemas.microsoft.com/office/drawing/2014/main" id="{CC13901C-D7AF-46F7-D4D5-68BA673F2C71}"/>
                  </a:ext>
                </a:extLst>
              </p:cNvPr>
              <p:cNvSpPr>
                <a:spLocks/>
              </p:cNvSpPr>
              <p:nvPr/>
            </p:nvSpPr>
            <p:spPr bwMode="auto">
              <a:xfrm>
                <a:off x="10791825" y="2301876"/>
                <a:ext cx="241300" cy="893763"/>
              </a:xfrm>
              <a:custGeom>
                <a:avLst/>
                <a:gdLst>
                  <a:gd name="T0" fmla="*/ 57 w 63"/>
                  <a:gd name="T1" fmla="*/ 3 h 235"/>
                  <a:gd name="T2" fmla="*/ 43 w 63"/>
                  <a:gd name="T3" fmla="*/ 6 h 235"/>
                  <a:gd name="T4" fmla="*/ 3 w 63"/>
                  <a:gd name="T5" fmla="*/ 71 h 235"/>
                  <a:gd name="T6" fmla="*/ 0 w 63"/>
                  <a:gd name="T7" fmla="*/ 78 h 235"/>
                  <a:gd name="T8" fmla="*/ 0 w 63"/>
                  <a:gd name="T9" fmla="*/ 225 h 235"/>
                  <a:gd name="T10" fmla="*/ 10 w 63"/>
                  <a:gd name="T11" fmla="*/ 235 h 235"/>
                  <a:gd name="T12" fmla="*/ 20 w 63"/>
                  <a:gd name="T13" fmla="*/ 225 h 235"/>
                  <a:gd name="T14" fmla="*/ 20 w 63"/>
                  <a:gd name="T15" fmla="*/ 81 h 235"/>
                  <a:gd name="T16" fmla="*/ 60 w 63"/>
                  <a:gd name="T17" fmla="*/ 17 h 235"/>
                  <a:gd name="T18" fmla="*/ 57 w 63"/>
                  <a:gd name="T19" fmla="*/ 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235">
                    <a:moveTo>
                      <a:pt x="57" y="3"/>
                    </a:moveTo>
                    <a:cubicBezTo>
                      <a:pt x="52" y="0"/>
                      <a:pt x="46" y="2"/>
                      <a:pt x="43" y="6"/>
                    </a:cubicBezTo>
                    <a:cubicBezTo>
                      <a:pt x="3" y="71"/>
                      <a:pt x="3" y="71"/>
                      <a:pt x="3" y="71"/>
                    </a:cubicBezTo>
                    <a:cubicBezTo>
                      <a:pt x="1" y="73"/>
                      <a:pt x="0" y="75"/>
                      <a:pt x="0" y="78"/>
                    </a:cubicBezTo>
                    <a:cubicBezTo>
                      <a:pt x="0" y="225"/>
                      <a:pt x="0" y="225"/>
                      <a:pt x="0" y="225"/>
                    </a:cubicBezTo>
                    <a:cubicBezTo>
                      <a:pt x="0" y="230"/>
                      <a:pt x="4" y="235"/>
                      <a:pt x="10" y="235"/>
                    </a:cubicBezTo>
                    <a:cubicBezTo>
                      <a:pt x="15" y="235"/>
                      <a:pt x="20" y="230"/>
                      <a:pt x="20" y="225"/>
                    </a:cubicBezTo>
                    <a:cubicBezTo>
                      <a:pt x="20" y="81"/>
                      <a:pt x="20" y="81"/>
                      <a:pt x="20" y="81"/>
                    </a:cubicBezTo>
                    <a:cubicBezTo>
                      <a:pt x="60" y="17"/>
                      <a:pt x="60" y="17"/>
                      <a:pt x="60" y="17"/>
                    </a:cubicBezTo>
                    <a:cubicBezTo>
                      <a:pt x="63" y="12"/>
                      <a:pt x="61" y="6"/>
                      <a:pt x="57" y="3"/>
                    </a:cubicBezTo>
                    <a:close/>
                  </a:path>
                </a:pathLst>
              </a:custGeom>
              <a:grpFill/>
              <a:ln w="190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1" name="Freeform 450">
                <a:extLst>
                  <a:ext uri="{FF2B5EF4-FFF2-40B4-BE49-F238E27FC236}">
                    <a16:creationId xmlns:a16="http://schemas.microsoft.com/office/drawing/2014/main" id="{45239504-18E7-8D5E-1AD1-720DE5A2248D}"/>
                  </a:ext>
                </a:extLst>
              </p:cNvPr>
              <p:cNvSpPr>
                <a:spLocks/>
              </p:cNvSpPr>
              <p:nvPr/>
            </p:nvSpPr>
            <p:spPr bwMode="auto">
              <a:xfrm>
                <a:off x="10909300" y="2392363"/>
                <a:ext cx="161925" cy="255588"/>
              </a:xfrm>
              <a:custGeom>
                <a:avLst/>
                <a:gdLst>
                  <a:gd name="T0" fmla="*/ 102 w 102"/>
                  <a:gd name="T1" fmla="*/ 0 h 161"/>
                  <a:gd name="T2" fmla="*/ 0 w 102"/>
                  <a:gd name="T3" fmla="*/ 161 h 161"/>
                  <a:gd name="T4" fmla="*/ 102 w 102"/>
                  <a:gd name="T5" fmla="*/ 0 h 161"/>
                </a:gdLst>
                <a:ahLst/>
                <a:cxnLst>
                  <a:cxn ang="0">
                    <a:pos x="T0" y="T1"/>
                  </a:cxn>
                  <a:cxn ang="0">
                    <a:pos x="T2" y="T3"/>
                  </a:cxn>
                  <a:cxn ang="0">
                    <a:pos x="T4" y="T5"/>
                  </a:cxn>
                </a:cxnLst>
                <a:rect l="0" t="0" r="r" b="b"/>
                <a:pathLst>
                  <a:path w="102" h="161">
                    <a:moveTo>
                      <a:pt x="102" y="0"/>
                    </a:moveTo>
                    <a:lnTo>
                      <a:pt x="0" y="161"/>
                    </a:lnTo>
                    <a:lnTo>
                      <a:pt x="102" y="0"/>
                    </a:lnTo>
                    <a:close/>
                  </a:path>
                </a:pathLst>
              </a:custGeom>
              <a:grpFill/>
              <a:ln w="190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2" name="Line 451">
                <a:extLst>
                  <a:ext uri="{FF2B5EF4-FFF2-40B4-BE49-F238E27FC236}">
                    <a16:creationId xmlns:a16="http://schemas.microsoft.com/office/drawing/2014/main" id="{A9428824-4162-008A-77AA-F6910DB7A285}"/>
                  </a:ext>
                </a:extLst>
              </p:cNvPr>
              <p:cNvSpPr>
                <a:spLocks noChangeShapeType="1"/>
              </p:cNvSpPr>
              <p:nvPr/>
            </p:nvSpPr>
            <p:spPr bwMode="auto">
              <a:xfrm flipH="1">
                <a:off x="10909300" y="2392363"/>
                <a:ext cx="161925" cy="255588"/>
              </a:xfrm>
              <a:prstGeom prst="line">
                <a:avLst/>
              </a:prstGeom>
              <a:grpFill/>
              <a:ln w="190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3" name="Freeform 452">
                <a:extLst>
                  <a:ext uri="{FF2B5EF4-FFF2-40B4-BE49-F238E27FC236}">
                    <a16:creationId xmlns:a16="http://schemas.microsoft.com/office/drawing/2014/main" id="{B38F1533-607A-84AD-0BCD-CBC80E12EE67}"/>
                  </a:ext>
                </a:extLst>
              </p:cNvPr>
              <p:cNvSpPr>
                <a:spLocks/>
              </p:cNvSpPr>
              <p:nvPr/>
            </p:nvSpPr>
            <p:spPr bwMode="auto">
              <a:xfrm>
                <a:off x="10885117" y="2351088"/>
                <a:ext cx="249237" cy="334963"/>
              </a:xfrm>
              <a:custGeom>
                <a:avLst/>
                <a:gdLst>
                  <a:gd name="T0" fmla="*/ 11 w 65"/>
                  <a:gd name="T1" fmla="*/ 88 h 88"/>
                  <a:gd name="T2" fmla="*/ 6 w 65"/>
                  <a:gd name="T3" fmla="*/ 87 h 88"/>
                  <a:gd name="T4" fmla="*/ 3 w 65"/>
                  <a:gd name="T5" fmla="*/ 73 h 88"/>
                  <a:gd name="T6" fmla="*/ 45 w 65"/>
                  <a:gd name="T7" fmla="*/ 6 h 88"/>
                  <a:gd name="T8" fmla="*/ 58 w 65"/>
                  <a:gd name="T9" fmla="*/ 3 h 88"/>
                  <a:gd name="T10" fmla="*/ 62 w 65"/>
                  <a:gd name="T11" fmla="*/ 17 h 88"/>
                  <a:gd name="T12" fmla="*/ 20 w 65"/>
                  <a:gd name="T13" fmla="*/ 83 h 88"/>
                  <a:gd name="T14" fmla="*/ 11 w 65"/>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8">
                    <a:moveTo>
                      <a:pt x="11" y="88"/>
                    </a:moveTo>
                    <a:cubicBezTo>
                      <a:pt x="10" y="88"/>
                      <a:pt x="8" y="88"/>
                      <a:pt x="6" y="87"/>
                    </a:cubicBezTo>
                    <a:cubicBezTo>
                      <a:pt x="1" y="84"/>
                      <a:pt x="0" y="77"/>
                      <a:pt x="3" y="73"/>
                    </a:cubicBezTo>
                    <a:cubicBezTo>
                      <a:pt x="45" y="6"/>
                      <a:pt x="45" y="6"/>
                      <a:pt x="45" y="6"/>
                    </a:cubicBezTo>
                    <a:cubicBezTo>
                      <a:pt x="48" y="1"/>
                      <a:pt x="54" y="0"/>
                      <a:pt x="58" y="3"/>
                    </a:cubicBezTo>
                    <a:cubicBezTo>
                      <a:pt x="63" y="6"/>
                      <a:pt x="65" y="12"/>
                      <a:pt x="62" y="17"/>
                    </a:cubicBezTo>
                    <a:cubicBezTo>
                      <a:pt x="20" y="83"/>
                      <a:pt x="20" y="83"/>
                      <a:pt x="20" y="83"/>
                    </a:cubicBezTo>
                    <a:cubicBezTo>
                      <a:pt x="18" y="86"/>
                      <a:pt x="15" y="88"/>
                      <a:pt x="11" y="88"/>
                    </a:cubicBezTo>
                    <a:close/>
                  </a:path>
                </a:pathLst>
              </a:custGeom>
              <a:grpFill/>
              <a:ln w="190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4" name="Freeform 453">
                <a:extLst>
                  <a:ext uri="{FF2B5EF4-FFF2-40B4-BE49-F238E27FC236}">
                    <a16:creationId xmlns:a16="http://schemas.microsoft.com/office/drawing/2014/main" id="{9EAAC404-F580-0BF5-5C33-DD6DBB3ED58F}"/>
                  </a:ext>
                </a:extLst>
              </p:cNvPr>
              <p:cNvSpPr>
                <a:spLocks/>
              </p:cNvSpPr>
              <p:nvPr/>
            </p:nvSpPr>
            <p:spPr bwMode="auto">
              <a:xfrm>
                <a:off x="10518775" y="2301876"/>
                <a:ext cx="246062" cy="893763"/>
              </a:xfrm>
              <a:custGeom>
                <a:avLst/>
                <a:gdLst>
                  <a:gd name="T0" fmla="*/ 59 w 64"/>
                  <a:gd name="T1" fmla="*/ 69 h 235"/>
                  <a:gd name="T2" fmla="*/ 20 w 64"/>
                  <a:gd name="T3" fmla="*/ 6 h 235"/>
                  <a:gd name="T4" fmla="*/ 6 w 64"/>
                  <a:gd name="T5" fmla="*/ 3 h 235"/>
                  <a:gd name="T6" fmla="*/ 3 w 64"/>
                  <a:gd name="T7" fmla="*/ 17 h 235"/>
                  <a:gd name="T8" fmla="*/ 44 w 64"/>
                  <a:gd name="T9" fmla="*/ 83 h 235"/>
                  <a:gd name="T10" fmla="*/ 44 w 64"/>
                  <a:gd name="T11" fmla="*/ 225 h 235"/>
                  <a:gd name="T12" fmla="*/ 54 w 64"/>
                  <a:gd name="T13" fmla="*/ 235 h 235"/>
                  <a:gd name="T14" fmla="*/ 64 w 64"/>
                  <a:gd name="T15" fmla="*/ 225 h 235"/>
                  <a:gd name="T16" fmla="*/ 64 w 64"/>
                  <a:gd name="T17" fmla="*/ 78 h 235"/>
                  <a:gd name="T18" fmla="*/ 59 w 64"/>
                  <a:gd name="T19" fmla="*/ 6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235">
                    <a:moveTo>
                      <a:pt x="59" y="69"/>
                    </a:moveTo>
                    <a:cubicBezTo>
                      <a:pt x="20" y="6"/>
                      <a:pt x="20" y="6"/>
                      <a:pt x="20" y="6"/>
                    </a:cubicBezTo>
                    <a:cubicBezTo>
                      <a:pt x="17" y="2"/>
                      <a:pt x="11" y="0"/>
                      <a:pt x="6" y="3"/>
                    </a:cubicBezTo>
                    <a:cubicBezTo>
                      <a:pt x="1" y="6"/>
                      <a:pt x="0" y="12"/>
                      <a:pt x="3" y="17"/>
                    </a:cubicBezTo>
                    <a:cubicBezTo>
                      <a:pt x="44" y="83"/>
                      <a:pt x="44" y="83"/>
                      <a:pt x="44" y="83"/>
                    </a:cubicBezTo>
                    <a:cubicBezTo>
                      <a:pt x="44" y="225"/>
                      <a:pt x="44" y="225"/>
                      <a:pt x="44" y="225"/>
                    </a:cubicBezTo>
                    <a:cubicBezTo>
                      <a:pt x="44" y="230"/>
                      <a:pt x="48" y="235"/>
                      <a:pt x="54" y="235"/>
                    </a:cubicBezTo>
                    <a:cubicBezTo>
                      <a:pt x="60" y="235"/>
                      <a:pt x="64" y="230"/>
                      <a:pt x="64" y="225"/>
                    </a:cubicBezTo>
                    <a:cubicBezTo>
                      <a:pt x="64" y="78"/>
                      <a:pt x="64" y="78"/>
                      <a:pt x="64" y="78"/>
                    </a:cubicBezTo>
                    <a:cubicBezTo>
                      <a:pt x="64" y="74"/>
                      <a:pt x="62" y="71"/>
                      <a:pt x="59" y="69"/>
                    </a:cubicBezTo>
                    <a:close/>
                  </a:path>
                </a:pathLst>
              </a:custGeom>
              <a:grpFill/>
              <a:ln w="190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5" name="Freeform 454">
                <a:extLst>
                  <a:ext uri="{FF2B5EF4-FFF2-40B4-BE49-F238E27FC236}">
                    <a16:creationId xmlns:a16="http://schemas.microsoft.com/office/drawing/2014/main" id="{4478220B-EE80-67A3-E670-554DCE5DAA7E}"/>
                  </a:ext>
                </a:extLst>
              </p:cNvPr>
              <p:cNvSpPr>
                <a:spLocks/>
              </p:cNvSpPr>
              <p:nvPr/>
            </p:nvSpPr>
            <p:spPr bwMode="auto">
              <a:xfrm>
                <a:off x="10469563" y="2405063"/>
                <a:ext cx="160337" cy="250825"/>
              </a:xfrm>
              <a:custGeom>
                <a:avLst/>
                <a:gdLst>
                  <a:gd name="T0" fmla="*/ 0 w 101"/>
                  <a:gd name="T1" fmla="*/ 0 h 158"/>
                  <a:gd name="T2" fmla="*/ 101 w 101"/>
                  <a:gd name="T3" fmla="*/ 158 h 158"/>
                  <a:gd name="T4" fmla="*/ 0 w 101"/>
                  <a:gd name="T5" fmla="*/ 0 h 158"/>
                </a:gdLst>
                <a:ahLst/>
                <a:cxnLst>
                  <a:cxn ang="0">
                    <a:pos x="T0" y="T1"/>
                  </a:cxn>
                  <a:cxn ang="0">
                    <a:pos x="T2" y="T3"/>
                  </a:cxn>
                  <a:cxn ang="0">
                    <a:pos x="T4" y="T5"/>
                  </a:cxn>
                </a:cxnLst>
                <a:rect l="0" t="0" r="r" b="b"/>
                <a:pathLst>
                  <a:path w="101" h="158">
                    <a:moveTo>
                      <a:pt x="0" y="0"/>
                    </a:moveTo>
                    <a:lnTo>
                      <a:pt x="101" y="158"/>
                    </a:lnTo>
                    <a:lnTo>
                      <a:pt x="0" y="0"/>
                    </a:lnTo>
                    <a:close/>
                  </a:path>
                </a:pathLst>
              </a:custGeom>
              <a:grpFill/>
              <a:ln w="190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6" name="Line 455">
                <a:extLst>
                  <a:ext uri="{FF2B5EF4-FFF2-40B4-BE49-F238E27FC236}">
                    <a16:creationId xmlns:a16="http://schemas.microsoft.com/office/drawing/2014/main" id="{AE304C38-6ACC-8624-9487-1A011AB59ADD}"/>
                  </a:ext>
                </a:extLst>
              </p:cNvPr>
              <p:cNvSpPr>
                <a:spLocks noChangeShapeType="1"/>
              </p:cNvSpPr>
              <p:nvPr/>
            </p:nvSpPr>
            <p:spPr bwMode="auto">
              <a:xfrm>
                <a:off x="10469563" y="2405063"/>
                <a:ext cx="160337" cy="250825"/>
              </a:xfrm>
              <a:prstGeom prst="line">
                <a:avLst/>
              </a:prstGeom>
              <a:grpFill/>
              <a:ln w="190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19" name="Freeform 456">
              <a:extLst>
                <a:ext uri="{FF2B5EF4-FFF2-40B4-BE49-F238E27FC236}">
                  <a16:creationId xmlns:a16="http://schemas.microsoft.com/office/drawing/2014/main" id="{EB1E2A1C-157D-E849-96C7-EAED2BE03674}"/>
                </a:ext>
              </a:extLst>
            </p:cNvPr>
            <p:cNvSpPr>
              <a:spLocks/>
            </p:cNvSpPr>
            <p:nvPr/>
          </p:nvSpPr>
          <p:spPr bwMode="auto">
            <a:xfrm>
              <a:off x="10428288" y="2359026"/>
              <a:ext cx="247650" cy="334963"/>
            </a:xfrm>
            <a:custGeom>
              <a:avLst/>
              <a:gdLst>
                <a:gd name="T0" fmla="*/ 53 w 65"/>
                <a:gd name="T1" fmla="*/ 88 h 88"/>
                <a:gd name="T2" fmla="*/ 45 w 65"/>
                <a:gd name="T3" fmla="*/ 83 h 88"/>
                <a:gd name="T4" fmla="*/ 3 w 65"/>
                <a:gd name="T5" fmla="*/ 17 h 88"/>
                <a:gd name="T6" fmla="*/ 6 w 65"/>
                <a:gd name="T7" fmla="*/ 3 h 88"/>
                <a:gd name="T8" fmla="*/ 20 w 65"/>
                <a:gd name="T9" fmla="*/ 6 h 88"/>
                <a:gd name="T10" fmla="*/ 62 w 65"/>
                <a:gd name="T11" fmla="*/ 73 h 88"/>
                <a:gd name="T12" fmla="*/ 58 w 65"/>
                <a:gd name="T13" fmla="*/ 87 h 88"/>
                <a:gd name="T14" fmla="*/ 53 w 65"/>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8">
                  <a:moveTo>
                    <a:pt x="53" y="88"/>
                  </a:moveTo>
                  <a:cubicBezTo>
                    <a:pt x="50" y="88"/>
                    <a:pt x="47" y="86"/>
                    <a:pt x="45" y="83"/>
                  </a:cubicBezTo>
                  <a:cubicBezTo>
                    <a:pt x="3" y="17"/>
                    <a:pt x="3" y="17"/>
                    <a:pt x="3" y="17"/>
                  </a:cubicBezTo>
                  <a:cubicBezTo>
                    <a:pt x="0" y="12"/>
                    <a:pt x="1" y="6"/>
                    <a:pt x="6" y="3"/>
                  </a:cubicBezTo>
                  <a:cubicBezTo>
                    <a:pt x="11" y="0"/>
                    <a:pt x="17" y="2"/>
                    <a:pt x="20" y="6"/>
                  </a:cubicBezTo>
                  <a:cubicBezTo>
                    <a:pt x="62" y="73"/>
                    <a:pt x="62" y="73"/>
                    <a:pt x="62" y="73"/>
                  </a:cubicBezTo>
                  <a:cubicBezTo>
                    <a:pt x="65" y="78"/>
                    <a:pt x="63" y="84"/>
                    <a:pt x="58" y="87"/>
                  </a:cubicBezTo>
                  <a:cubicBezTo>
                    <a:pt x="57" y="88"/>
                    <a:pt x="55" y="88"/>
                    <a:pt x="53" y="88"/>
                  </a:cubicBezTo>
                  <a:close/>
                </a:path>
              </a:pathLst>
            </a:custGeom>
            <a:grpFill/>
            <a:ln w="190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27" name="Group 426">
            <a:extLst>
              <a:ext uri="{FF2B5EF4-FFF2-40B4-BE49-F238E27FC236}">
                <a16:creationId xmlns:a16="http://schemas.microsoft.com/office/drawing/2014/main" id="{9753ED12-F8A5-F148-F960-4CE7125DE68A}"/>
              </a:ext>
            </a:extLst>
          </p:cNvPr>
          <p:cNvGrpSpPr/>
          <p:nvPr/>
        </p:nvGrpSpPr>
        <p:grpSpPr>
          <a:xfrm rot="5400000">
            <a:off x="7307457" y="2747732"/>
            <a:ext cx="58838" cy="74480"/>
            <a:chOff x="10428288" y="2301876"/>
            <a:chExt cx="706066" cy="893763"/>
          </a:xfrm>
          <a:solidFill>
            <a:schemeClr val="accent5"/>
          </a:solidFill>
          <a:effectLst/>
        </p:grpSpPr>
        <p:grpSp>
          <p:nvGrpSpPr>
            <p:cNvPr id="428" name="Group 427">
              <a:extLst>
                <a:ext uri="{FF2B5EF4-FFF2-40B4-BE49-F238E27FC236}">
                  <a16:creationId xmlns:a16="http://schemas.microsoft.com/office/drawing/2014/main" id="{5B2B34F7-D728-9286-8B06-D61F56B21F1A}"/>
                </a:ext>
              </a:extLst>
            </p:cNvPr>
            <p:cNvGrpSpPr/>
            <p:nvPr/>
          </p:nvGrpSpPr>
          <p:grpSpPr>
            <a:xfrm>
              <a:off x="10469563" y="2301876"/>
              <a:ext cx="664791" cy="893763"/>
              <a:chOff x="10469563" y="2301876"/>
              <a:chExt cx="664791" cy="893763"/>
            </a:xfrm>
            <a:grpFill/>
          </p:grpSpPr>
          <p:sp>
            <p:nvSpPr>
              <p:cNvPr id="430" name="Freeform 449">
                <a:extLst>
                  <a:ext uri="{FF2B5EF4-FFF2-40B4-BE49-F238E27FC236}">
                    <a16:creationId xmlns:a16="http://schemas.microsoft.com/office/drawing/2014/main" id="{E255663D-75FC-4BDC-B781-E452ADC9FFE4}"/>
                  </a:ext>
                </a:extLst>
              </p:cNvPr>
              <p:cNvSpPr>
                <a:spLocks/>
              </p:cNvSpPr>
              <p:nvPr/>
            </p:nvSpPr>
            <p:spPr bwMode="auto">
              <a:xfrm>
                <a:off x="10791825" y="2301876"/>
                <a:ext cx="241300" cy="893763"/>
              </a:xfrm>
              <a:custGeom>
                <a:avLst/>
                <a:gdLst>
                  <a:gd name="T0" fmla="*/ 57 w 63"/>
                  <a:gd name="T1" fmla="*/ 3 h 235"/>
                  <a:gd name="T2" fmla="*/ 43 w 63"/>
                  <a:gd name="T3" fmla="*/ 6 h 235"/>
                  <a:gd name="T4" fmla="*/ 3 w 63"/>
                  <a:gd name="T5" fmla="*/ 71 h 235"/>
                  <a:gd name="T6" fmla="*/ 0 w 63"/>
                  <a:gd name="T7" fmla="*/ 78 h 235"/>
                  <a:gd name="T8" fmla="*/ 0 w 63"/>
                  <a:gd name="T9" fmla="*/ 225 h 235"/>
                  <a:gd name="T10" fmla="*/ 10 w 63"/>
                  <a:gd name="T11" fmla="*/ 235 h 235"/>
                  <a:gd name="T12" fmla="*/ 20 w 63"/>
                  <a:gd name="T13" fmla="*/ 225 h 235"/>
                  <a:gd name="T14" fmla="*/ 20 w 63"/>
                  <a:gd name="T15" fmla="*/ 81 h 235"/>
                  <a:gd name="T16" fmla="*/ 60 w 63"/>
                  <a:gd name="T17" fmla="*/ 17 h 235"/>
                  <a:gd name="T18" fmla="*/ 57 w 63"/>
                  <a:gd name="T19" fmla="*/ 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235">
                    <a:moveTo>
                      <a:pt x="57" y="3"/>
                    </a:moveTo>
                    <a:cubicBezTo>
                      <a:pt x="52" y="0"/>
                      <a:pt x="46" y="2"/>
                      <a:pt x="43" y="6"/>
                    </a:cubicBezTo>
                    <a:cubicBezTo>
                      <a:pt x="3" y="71"/>
                      <a:pt x="3" y="71"/>
                      <a:pt x="3" y="71"/>
                    </a:cubicBezTo>
                    <a:cubicBezTo>
                      <a:pt x="1" y="73"/>
                      <a:pt x="0" y="75"/>
                      <a:pt x="0" y="78"/>
                    </a:cubicBezTo>
                    <a:cubicBezTo>
                      <a:pt x="0" y="225"/>
                      <a:pt x="0" y="225"/>
                      <a:pt x="0" y="225"/>
                    </a:cubicBezTo>
                    <a:cubicBezTo>
                      <a:pt x="0" y="230"/>
                      <a:pt x="4" y="235"/>
                      <a:pt x="10" y="235"/>
                    </a:cubicBezTo>
                    <a:cubicBezTo>
                      <a:pt x="15" y="235"/>
                      <a:pt x="20" y="230"/>
                      <a:pt x="20" y="225"/>
                    </a:cubicBezTo>
                    <a:cubicBezTo>
                      <a:pt x="20" y="81"/>
                      <a:pt x="20" y="81"/>
                      <a:pt x="20" y="81"/>
                    </a:cubicBezTo>
                    <a:cubicBezTo>
                      <a:pt x="60" y="17"/>
                      <a:pt x="60" y="17"/>
                      <a:pt x="60" y="17"/>
                    </a:cubicBezTo>
                    <a:cubicBezTo>
                      <a:pt x="63" y="12"/>
                      <a:pt x="61" y="6"/>
                      <a:pt x="57" y="3"/>
                    </a:cubicBez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1" name="Freeform 450">
                <a:extLst>
                  <a:ext uri="{FF2B5EF4-FFF2-40B4-BE49-F238E27FC236}">
                    <a16:creationId xmlns:a16="http://schemas.microsoft.com/office/drawing/2014/main" id="{E91D305A-A916-C6CF-F6E2-57EA48C18D71}"/>
                  </a:ext>
                </a:extLst>
              </p:cNvPr>
              <p:cNvSpPr>
                <a:spLocks/>
              </p:cNvSpPr>
              <p:nvPr/>
            </p:nvSpPr>
            <p:spPr bwMode="auto">
              <a:xfrm>
                <a:off x="10909300" y="2392363"/>
                <a:ext cx="161925" cy="255588"/>
              </a:xfrm>
              <a:custGeom>
                <a:avLst/>
                <a:gdLst>
                  <a:gd name="T0" fmla="*/ 102 w 102"/>
                  <a:gd name="T1" fmla="*/ 0 h 161"/>
                  <a:gd name="T2" fmla="*/ 0 w 102"/>
                  <a:gd name="T3" fmla="*/ 161 h 161"/>
                  <a:gd name="T4" fmla="*/ 102 w 102"/>
                  <a:gd name="T5" fmla="*/ 0 h 161"/>
                </a:gdLst>
                <a:ahLst/>
                <a:cxnLst>
                  <a:cxn ang="0">
                    <a:pos x="T0" y="T1"/>
                  </a:cxn>
                  <a:cxn ang="0">
                    <a:pos x="T2" y="T3"/>
                  </a:cxn>
                  <a:cxn ang="0">
                    <a:pos x="T4" y="T5"/>
                  </a:cxn>
                </a:cxnLst>
                <a:rect l="0" t="0" r="r" b="b"/>
                <a:pathLst>
                  <a:path w="102" h="161">
                    <a:moveTo>
                      <a:pt x="102" y="0"/>
                    </a:moveTo>
                    <a:lnTo>
                      <a:pt x="0" y="161"/>
                    </a:lnTo>
                    <a:lnTo>
                      <a:pt x="102" y="0"/>
                    </a:ln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2" name="Line 451">
                <a:extLst>
                  <a:ext uri="{FF2B5EF4-FFF2-40B4-BE49-F238E27FC236}">
                    <a16:creationId xmlns:a16="http://schemas.microsoft.com/office/drawing/2014/main" id="{85FE3728-0635-9BF2-B1CF-87F369A7C1D4}"/>
                  </a:ext>
                </a:extLst>
              </p:cNvPr>
              <p:cNvSpPr>
                <a:spLocks noChangeShapeType="1"/>
              </p:cNvSpPr>
              <p:nvPr/>
            </p:nvSpPr>
            <p:spPr bwMode="auto">
              <a:xfrm flipH="1">
                <a:off x="10909300" y="2392363"/>
                <a:ext cx="161925" cy="255588"/>
              </a:xfrm>
              <a:prstGeom prst="line">
                <a:avLst/>
              </a:pr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3" name="Freeform 452">
                <a:extLst>
                  <a:ext uri="{FF2B5EF4-FFF2-40B4-BE49-F238E27FC236}">
                    <a16:creationId xmlns:a16="http://schemas.microsoft.com/office/drawing/2014/main" id="{953CB6E2-E99B-A5B8-0358-B318FECB2BB3}"/>
                  </a:ext>
                </a:extLst>
              </p:cNvPr>
              <p:cNvSpPr>
                <a:spLocks/>
              </p:cNvSpPr>
              <p:nvPr/>
            </p:nvSpPr>
            <p:spPr bwMode="auto">
              <a:xfrm>
                <a:off x="10885117" y="2351088"/>
                <a:ext cx="249237" cy="334963"/>
              </a:xfrm>
              <a:custGeom>
                <a:avLst/>
                <a:gdLst>
                  <a:gd name="T0" fmla="*/ 11 w 65"/>
                  <a:gd name="T1" fmla="*/ 88 h 88"/>
                  <a:gd name="T2" fmla="*/ 6 w 65"/>
                  <a:gd name="T3" fmla="*/ 87 h 88"/>
                  <a:gd name="T4" fmla="*/ 3 w 65"/>
                  <a:gd name="T5" fmla="*/ 73 h 88"/>
                  <a:gd name="T6" fmla="*/ 45 w 65"/>
                  <a:gd name="T7" fmla="*/ 6 h 88"/>
                  <a:gd name="T8" fmla="*/ 58 w 65"/>
                  <a:gd name="T9" fmla="*/ 3 h 88"/>
                  <a:gd name="T10" fmla="*/ 62 w 65"/>
                  <a:gd name="T11" fmla="*/ 17 h 88"/>
                  <a:gd name="T12" fmla="*/ 20 w 65"/>
                  <a:gd name="T13" fmla="*/ 83 h 88"/>
                  <a:gd name="T14" fmla="*/ 11 w 65"/>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8">
                    <a:moveTo>
                      <a:pt x="11" y="88"/>
                    </a:moveTo>
                    <a:cubicBezTo>
                      <a:pt x="10" y="88"/>
                      <a:pt x="8" y="88"/>
                      <a:pt x="6" y="87"/>
                    </a:cubicBezTo>
                    <a:cubicBezTo>
                      <a:pt x="1" y="84"/>
                      <a:pt x="0" y="77"/>
                      <a:pt x="3" y="73"/>
                    </a:cubicBezTo>
                    <a:cubicBezTo>
                      <a:pt x="45" y="6"/>
                      <a:pt x="45" y="6"/>
                      <a:pt x="45" y="6"/>
                    </a:cubicBezTo>
                    <a:cubicBezTo>
                      <a:pt x="48" y="1"/>
                      <a:pt x="54" y="0"/>
                      <a:pt x="58" y="3"/>
                    </a:cubicBezTo>
                    <a:cubicBezTo>
                      <a:pt x="63" y="6"/>
                      <a:pt x="65" y="12"/>
                      <a:pt x="62" y="17"/>
                    </a:cubicBezTo>
                    <a:cubicBezTo>
                      <a:pt x="20" y="83"/>
                      <a:pt x="20" y="83"/>
                      <a:pt x="20" y="83"/>
                    </a:cubicBezTo>
                    <a:cubicBezTo>
                      <a:pt x="18" y="86"/>
                      <a:pt x="15" y="88"/>
                      <a:pt x="11" y="88"/>
                    </a:cubicBez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4" name="Freeform 453">
                <a:extLst>
                  <a:ext uri="{FF2B5EF4-FFF2-40B4-BE49-F238E27FC236}">
                    <a16:creationId xmlns:a16="http://schemas.microsoft.com/office/drawing/2014/main" id="{575CBEF5-592E-6C5F-24D6-0681F9AF93DA}"/>
                  </a:ext>
                </a:extLst>
              </p:cNvPr>
              <p:cNvSpPr>
                <a:spLocks/>
              </p:cNvSpPr>
              <p:nvPr/>
            </p:nvSpPr>
            <p:spPr bwMode="auto">
              <a:xfrm>
                <a:off x="10518775" y="2301876"/>
                <a:ext cx="246062" cy="893763"/>
              </a:xfrm>
              <a:custGeom>
                <a:avLst/>
                <a:gdLst>
                  <a:gd name="T0" fmla="*/ 59 w 64"/>
                  <a:gd name="T1" fmla="*/ 69 h 235"/>
                  <a:gd name="T2" fmla="*/ 20 w 64"/>
                  <a:gd name="T3" fmla="*/ 6 h 235"/>
                  <a:gd name="T4" fmla="*/ 6 w 64"/>
                  <a:gd name="T5" fmla="*/ 3 h 235"/>
                  <a:gd name="T6" fmla="*/ 3 w 64"/>
                  <a:gd name="T7" fmla="*/ 17 h 235"/>
                  <a:gd name="T8" fmla="*/ 44 w 64"/>
                  <a:gd name="T9" fmla="*/ 83 h 235"/>
                  <a:gd name="T10" fmla="*/ 44 w 64"/>
                  <a:gd name="T11" fmla="*/ 225 h 235"/>
                  <a:gd name="T12" fmla="*/ 54 w 64"/>
                  <a:gd name="T13" fmla="*/ 235 h 235"/>
                  <a:gd name="T14" fmla="*/ 64 w 64"/>
                  <a:gd name="T15" fmla="*/ 225 h 235"/>
                  <a:gd name="T16" fmla="*/ 64 w 64"/>
                  <a:gd name="T17" fmla="*/ 78 h 235"/>
                  <a:gd name="T18" fmla="*/ 59 w 64"/>
                  <a:gd name="T19" fmla="*/ 6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235">
                    <a:moveTo>
                      <a:pt x="59" y="69"/>
                    </a:moveTo>
                    <a:cubicBezTo>
                      <a:pt x="20" y="6"/>
                      <a:pt x="20" y="6"/>
                      <a:pt x="20" y="6"/>
                    </a:cubicBezTo>
                    <a:cubicBezTo>
                      <a:pt x="17" y="2"/>
                      <a:pt x="11" y="0"/>
                      <a:pt x="6" y="3"/>
                    </a:cubicBezTo>
                    <a:cubicBezTo>
                      <a:pt x="1" y="6"/>
                      <a:pt x="0" y="12"/>
                      <a:pt x="3" y="17"/>
                    </a:cubicBezTo>
                    <a:cubicBezTo>
                      <a:pt x="44" y="83"/>
                      <a:pt x="44" y="83"/>
                      <a:pt x="44" y="83"/>
                    </a:cubicBezTo>
                    <a:cubicBezTo>
                      <a:pt x="44" y="225"/>
                      <a:pt x="44" y="225"/>
                      <a:pt x="44" y="225"/>
                    </a:cubicBezTo>
                    <a:cubicBezTo>
                      <a:pt x="44" y="230"/>
                      <a:pt x="48" y="235"/>
                      <a:pt x="54" y="235"/>
                    </a:cubicBezTo>
                    <a:cubicBezTo>
                      <a:pt x="60" y="235"/>
                      <a:pt x="64" y="230"/>
                      <a:pt x="64" y="225"/>
                    </a:cubicBezTo>
                    <a:cubicBezTo>
                      <a:pt x="64" y="78"/>
                      <a:pt x="64" y="78"/>
                      <a:pt x="64" y="78"/>
                    </a:cubicBezTo>
                    <a:cubicBezTo>
                      <a:pt x="64" y="74"/>
                      <a:pt x="62" y="71"/>
                      <a:pt x="59" y="69"/>
                    </a:cubicBez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5" name="Freeform 454">
                <a:extLst>
                  <a:ext uri="{FF2B5EF4-FFF2-40B4-BE49-F238E27FC236}">
                    <a16:creationId xmlns:a16="http://schemas.microsoft.com/office/drawing/2014/main" id="{9C687B88-4ABF-0697-2583-C66D499E78BD}"/>
                  </a:ext>
                </a:extLst>
              </p:cNvPr>
              <p:cNvSpPr>
                <a:spLocks/>
              </p:cNvSpPr>
              <p:nvPr/>
            </p:nvSpPr>
            <p:spPr bwMode="auto">
              <a:xfrm>
                <a:off x="10469563" y="2405063"/>
                <a:ext cx="160337" cy="250825"/>
              </a:xfrm>
              <a:custGeom>
                <a:avLst/>
                <a:gdLst>
                  <a:gd name="T0" fmla="*/ 0 w 101"/>
                  <a:gd name="T1" fmla="*/ 0 h 158"/>
                  <a:gd name="T2" fmla="*/ 101 w 101"/>
                  <a:gd name="T3" fmla="*/ 158 h 158"/>
                  <a:gd name="T4" fmla="*/ 0 w 101"/>
                  <a:gd name="T5" fmla="*/ 0 h 158"/>
                </a:gdLst>
                <a:ahLst/>
                <a:cxnLst>
                  <a:cxn ang="0">
                    <a:pos x="T0" y="T1"/>
                  </a:cxn>
                  <a:cxn ang="0">
                    <a:pos x="T2" y="T3"/>
                  </a:cxn>
                  <a:cxn ang="0">
                    <a:pos x="T4" y="T5"/>
                  </a:cxn>
                </a:cxnLst>
                <a:rect l="0" t="0" r="r" b="b"/>
                <a:pathLst>
                  <a:path w="101" h="158">
                    <a:moveTo>
                      <a:pt x="0" y="0"/>
                    </a:moveTo>
                    <a:lnTo>
                      <a:pt x="101" y="158"/>
                    </a:lnTo>
                    <a:lnTo>
                      <a:pt x="0" y="0"/>
                    </a:ln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6" name="Line 455">
                <a:extLst>
                  <a:ext uri="{FF2B5EF4-FFF2-40B4-BE49-F238E27FC236}">
                    <a16:creationId xmlns:a16="http://schemas.microsoft.com/office/drawing/2014/main" id="{AAC5BC67-8341-AA2E-3B8A-6D82AEEC7ED8}"/>
                  </a:ext>
                </a:extLst>
              </p:cNvPr>
              <p:cNvSpPr>
                <a:spLocks noChangeShapeType="1"/>
              </p:cNvSpPr>
              <p:nvPr/>
            </p:nvSpPr>
            <p:spPr bwMode="auto">
              <a:xfrm>
                <a:off x="10469563" y="2405063"/>
                <a:ext cx="160337" cy="250825"/>
              </a:xfrm>
              <a:prstGeom prst="line">
                <a:avLst/>
              </a:pr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29" name="Freeform 456">
              <a:extLst>
                <a:ext uri="{FF2B5EF4-FFF2-40B4-BE49-F238E27FC236}">
                  <a16:creationId xmlns:a16="http://schemas.microsoft.com/office/drawing/2014/main" id="{EA9C28D5-C3BC-6ED4-8C6E-E3DA74FEEA31}"/>
                </a:ext>
              </a:extLst>
            </p:cNvPr>
            <p:cNvSpPr>
              <a:spLocks/>
            </p:cNvSpPr>
            <p:nvPr/>
          </p:nvSpPr>
          <p:spPr bwMode="auto">
            <a:xfrm>
              <a:off x="10428288" y="2359026"/>
              <a:ext cx="247650" cy="334963"/>
            </a:xfrm>
            <a:custGeom>
              <a:avLst/>
              <a:gdLst>
                <a:gd name="T0" fmla="*/ 53 w 65"/>
                <a:gd name="T1" fmla="*/ 88 h 88"/>
                <a:gd name="T2" fmla="*/ 45 w 65"/>
                <a:gd name="T3" fmla="*/ 83 h 88"/>
                <a:gd name="T4" fmla="*/ 3 w 65"/>
                <a:gd name="T5" fmla="*/ 17 h 88"/>
                <a:gd name="T6" fmla="*/ 6 w 65"/>
                <a:gd name="T7" fmla="*/ 3 h 88"/>
                <a:gd name="T8" fmla="*/ 20 w 65"/>
                <a:gd name="T9" fmla="*/ 6 h 88"/>
                <a:gd name="T10" fmla="*/ 62 w 65"/>
                <a:gd name="T11" fmla="*/ 73 h 88"/>
                <a:gd name="T12" fmla="*/ 58 w 65"/>
                <a:gd name="T13" fmla="*/ 87 h 88"/>
                <a:gd name="T14" fmla="*/ 53 w 65"/>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8">
                  <a:moveTo>
                    <a:pt x="53" y="88"/>
                  </a:moveTo>
                  <a:cubicBezTo>
                    <a:pt x="50" y="88"/>
                    <a:pt x="47" y="86"/>
                    <a:pt x="45" y="83"/>
                  </a:cubicBezTo>
                  <a:cubicBezTo>
                    <a:pt x="3" y="17"/>
                    <a:pt x="3" y="17"/>
                    <a:pt x="3" y="17"/>
                  </a:cubicBezTo>
                  <a:cubicBezTo>
                    <a:pt x="0" y="12"/>
                    <a:pt x="1" y="6"/>
                    <a:pt x="6" y="3"/>
                  </a:cubicBezTo>
                  <a:cubicBezTo>
                    <a:pt x="11" y="0"/>
                    <a:pt x="17" y="2"/>
                    <a:pt x="20" y="6"/>
                  </a:cubicBezTo>
                  <a:cubicBezTo>
                    <a:pt x="62" y="73"/>
                    <a:pt x="62" y="73"/>
                    <a:pt x="62" y="73"/>
                  </a:cubicBezTo>
                  <a:cubicBezTo>
                    <a:pt x="65" y="78"/>
                    <a:pt x="63" y="84"/>
                    <a:pt x="58" y="87"/>
                  </a:cubicBezTo>
                  <a:cubicBezTo>
                    <a:pt x="57" y="88"/>
                    <a:pt x="55" y="88"/>
                    <a:pt x="53" y="88"/>
                  </a:cubicBez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37" name="Group 436">
            <a:extLst>
              <a:ext uri="{FF2B5EF4-FFF2-40B4-BE49-F238E27FC236}">
                <a16:creationId xmlns:a16="http://schemas.microsoft.com/office/drawing/2014/main" id="{3BE21F9E-EE47-8DBB-4255-D18DC554CB5E}"/>
              </a:ext>
            </a:extLst>
          </p:cNvPr>
          <p:cNvGrpSpPr/>
          <p:nvPr/>
        </p:nvGrpSpPr>
        <p:grpSpPr>
          <a:xfrm rot="5400000">
            <a:off x="6787142" y="2926301"/>
            <a:ext cx="58838" cy="74480"/>
            <a:chOff x="10428288" y="2301876"/>
            <a:chExt cx="706066" cy="893763"/>
          </a:xfrm>
          <a:solidFill>
            <a:schemeClr val="accent5"/>
          </a:solidFill>
          <a:effectLst/>
        </p:grpSpPr>
        <p:grpSp>
          <p:nvGrpSpPr>
            <p:cNvPr id="438" name="Group 437">
              <a:extLst>
                <a:ext uri="{FF2B5EF4-FFF2-40B4-BE49-F238E27FC236}">
                  <a16:creationId xmlns:a16="http://schemas.microsoft.com/office/drawing/2014/main" id="{6CD2D3CC-DCDB-56B1-9CDA-E32A50DCB9B0}"/>
                </a:ext>
              </a:extLst>
            </p:cNvPr>
            <p:cNvGrpSpPr/>
            <p:nvPr/>
          </p:nvGrpSpPr>
          <p:grpSpPr>
            <a:xfrm>
              <a:off x="10469563" y="2301876"/>
              <a:ext cx="664791" cy="893763"/>
              <a:chOff x="10469563" y="2301876"/>
              <a:chExt cx="664791" cy="893763"/>
            </a:xfrm>
            <a:grpFill/>
          </p:grpSpPr>
          <p:sp>
            <p:nvSpPr>
              <p:cNvPr id="440" name="Freeform 449">
                <a:extLst>
                  <a:ext uri="{FF2B5EF4-FFF2-40B4-BE49-F238E27FC236}">
                    <a16:creationId xmlns:a16="http://schemas.microsoft.com/office/drawing/2014/main" id="{7CBA10D6-E434-4F82-DD7F-7B8EE9C43417}"/>
                  </a:ext>
                </a:extLst>
              </p:cNvPr>
              <p:cNvSpPr>
                <a:spLocks/>
              </p:cNvSpPr>
              <p:nvPr/>
            </p:nvSpPr>
            <p:spPr bwMode="auto">
              <a:xfrm>
                <a:off x="10791825" y="2301876"/>
                <a:ext cx="241300" cy="893763"/>
              </a:xfrm>
              <a:custGeom>
                <a:avLst/>
                <a:gdLst>
                  <a:gd name="T0" fmla="*/ 57 w 63"/>
                  <a:gd name="T1" fmla="*/ 3 h 235"/>
                  <a:gd name="T2" fmla="*/ 43 w 63"/>
                  <a:gd name="T3" fmla="*/ 6 h 235"/>
                  <a:gd name="T4" fmla="*/ 3 w 63"/>
                  <a:gd name="T5" fmla="*/ 71 h 235"/>
                  <a:gd name="T6" fmla="*/ 0 w 63"/>
                  <a:gd name="T7" fmla="*/ 78 h 235"/>
                  <a:gd name="T8" fmla="*/ 0 w 63"/>
                  <a:gd name="T9" fmla="*/ 225 h 235"/>
                  <a:gd name="T10" fmla="*/ 10 w 63"/>
                  <a:gd name="T11" fmla="*/ 235 h 235"/>
                  <a:gd name="T12" fmla="*/ 20 w 63"/>
                  <a:gd name="T13" fmla="*/ 225 h 235"/>
                  <a:gd name="T14" fmla="*/ 20 w 63"/>
                  <a:gd name="T15" fmla="*/ 81 h 235"/>
                  <a:gd name="T16" fmla="*/ 60 w 63"/>
                  <a:gd name="T17" fmla="*/ 17 h 235"/>
                  <a:gd name="T18" fmla="*/ 57 w 63"/>
                  <a:gd name="T19" fmla="*/ 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235">
                    <a:moveTo>
                      <a:pt x="57" y="3"/>
                    </a:moveTo>
                    <a:cubicBezTo>
                      <a:pt x="52" y="0"/>
                      <a:pt x="46" y="2"/>
                      <a:pt x="43" y="6"/>
                    </a:cubicBezTo>
                    <a:cubicBezTo>
                      <a:pt x="3" y="71"/>
                      <a:pt x="3" y="71"/>
                      <a:pt x="3" y="71"/>
                    </a:cubicBezTo>
                    <a:cubicBezTo>
                      <a:pt x="1" y="73"/>
                      <a:pt x="0" y="75"/>
                      <a:pt x="0" y="78"/>
                    </a:cubicBezTo>
                    <a:cubicBezTo>
                      <a:pt x="0" y="225"/>
                      <a:pt x="0" y="225"/>
                      <a:pt x="0" y="225"/>
                    </a:cubicBezTo>
                    <a:cubicBezTo>
                      <a:pt x="0" y="230"/>
                      <a:pt x="4" y="235"/>
                      <a:pt x="10" y="235"/>
                    </a:cubicBezTo>
                    <a:cubicBezTo>
                      <a:pt x="15" y="235"/>
                      <a:pt x="20" y="230"/>
                      <a:pt x="20" y="225"/>
                    </a:cubicBezTo>
                    <a:cubicBezTo>
                      <a:pt x="20" y="81"/>
                      <a:pt x="20" y="81"/>
                      <a:pt x="20" y="81"/>
                    </a:cubicBezTo>
                    <a:cubicBezTo>
                      <a:pt x="60" y="17"/>
                      <a:pt x="60" y="17"/>
                      <a:pt x="60" y="17"/>
                    </a:cubicBezTo>
                    <a:cubicBezTo>
                      <a:pt x="63" y="12"/>
                      <a:pt x="61" y="6"/>
                      <a:pt x="57" y="3"/>
                    </a:cubicBez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41" name="Freeform 450">
                <a:extLst>
                  <a:ext uri="{FF2B5EF4-FFF2-40B4-BE49-F238E27FC236}">
                    <a16:creationId xmlns:a16="http://schemas.microsoft.com/office/drawing/2014/main" id="{1540B6DF-4AD9-6556-0441-16C8EA72730B}"/>
                  </a:ext>
                </a:extLst>
              </p:cNvPr>
              <p:cNvSpPr>
                <a:spLocks/>
              </p:cNvSpPr>
              <p:nvPr/>
            </p:nvSpPr>
            <p:spPr bwMode="auto">
              <a:xfrm>
                <a:off x="10909300" y="2392363"/>
                <a:ext cx="161925" cy="255588"/>
              </a:xfrm>
              <a:custGeom>
                <a:avLst/>
                <a:gdLst>
                  <a:gd name="T0" fmla="*/ 102 w 102"/>
                  <a:gd name="T1" fmla="*/ 0 h 161"/>
                  <a:gd name="T2" fmla="*/ 0 w 102"/>
                  <a:gd name="T3" fmla="*/ 161 h 161"/>
                  <a:gd name="T4" fmla="*/ 102 w 102"/>
                  <a:gd name="T5" fmla="*/ 0 h 161"/>
                </a:gdLst>
                <a:ahLst/>
                <a:cxnLst>
                  <a:cxn ang="0">
                    <a:pos x="T0" y="T1"/>
                  </a:cxn>
                  <a:cxn ang="0">
                    <a:pos x="T2" y="T3"/>
                  </a:cxn>
                  <a:cxn ang="0">
                    <a:pos x="T4" y="T5"/>
                  </a:cxn>
                </a:cxnLst>
                <a:rect l="0" t="0" r="r" b="b"/>
                <a:pathLst>
                  <a:path w="102" h="161">
                    <a:moveTo>
                      <a:pt x="102" y="0"/>
                    </a:moveTo>
                    <a:lnTo>
                      <a:pt x="0" y="161"/>
                    </a:lnTo>
                    <a:lnTo>
                      <a:pt x="102" y="0"/>
                    </a:ln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42" name="Line 451">
                <a:extLst>
                  <a:ext uri="{FF2B5EF4-FFF2-40B4-BE49-F238E27FC236}">
                    <a16:creationId xmlns:a16="http://schemas.microsoft.com/office/drawing/2014/main" id="{ED9E248E-B486-D2FA-D1DC-05454AA4C0FC}"/>
                  </a:ext>
                </a:extLst>
              </p:cNvPr>
              <p:cNvSpPr>
                <a:spLocks noChangeShapeType="1"/>
              </p:cNvSpPr>
              <p:nvPr/>
            </p:nvSpPr>
            <p:spPr bwMode="auto">
              <a:xfrm flipH="1">
                <a:off x="10909300" y="2392363"/>
                <a:ext cx="161925" cy="255588"/>
              </a:xfrm>
              <a:prstGeom prst="line">
                <a:avLst/>
              </a:pr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43" name="Freeform 452">
                <a:extLst>
                  <a:ext uri="{FF2B5EF4-FFF2-40B4-BE49-F238E27FC236}">
                    <a16:creationId xmlns:a16="http://schemas.microsoft.com/office/drawing/2014/main" id="{B6C8A358-9ADF-84D7-2E63-C0417BA1CEE9}"/>
                  </a:ext>
                </a:extLst>
              </p:cNvPr>
              <p:cNvSpPr>
                <a:spLocks/>
              </p:cNvSpPr>
              <p:nvPr/>
            </p:nvSpPr>
            <p:spPr bwMode="auto">
              <a:xfrm>
                <a:off x="10885117" y="2351088"/>
                <a:ext cx="249237" cy="334963"/>
              </a:xfrm>
              <a:custGeom>
                <a:avLst/>
                <a:gdLst>
                  <a:gd name="T0" fmla="*/ 11 w 65"/>
                  <a:gd name="T1" fmla="*/ 88 h 88"/>
                  <a:gd name="T2" fmla="*/ 6 w 65"/>
                  <a:gd name="T3" fmla="*/ 87 h 88"/>
                  <a:gd name="T4" fmla="*/ 3 w 65"/>
                  <a:gd name="T5" fmla="*/ 73 h 88"/>
                  <a:gd name="T6" fmla="*/ 45 w 65"/>
                  <a:gd name="T7" fmla="*/ 6 h 88"/>
                  <a:gd name="T8" fmla="*/ 58 w 65"/>
                  <a:gd name="T9" fmla="*/ 3 h 88"/>
                  <a:gd name="T10" fmla="*/ 62 w 65"/>
                  <a:gd name="T11" fmla="*/ 17 h 88"/>
                  <a:gd name="T12" fmla="*/ 20 w 65"/>
                  <a:gd name="T13" fmla="*/ 83 h 88"/>
                  <a:gd name="T14" fmla="*/ 11 w 65"/>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8">
                    <a:moveTo>
                      <a:pt x="11" y="88"/>
                    </a:moveTo>
                    <a:cubicBezTo>
                      <a:pt x="10" y="88"/>
                      <a:pt x="8" y="88"/>
                      <a:pt x="6" y="87"/>
                    </a:cubicBezTo>
                    <a:cubicBezTo>
                      <a:pt x="1" y="84"/>
                      <a:pt x="0" y="77"/>
                      <a:pt x="3" y="73"/>
                    </a:cubicBezTo>
                    <a:cubicBezTo>
                      <a:pt x="45" y="6"/>
                      <a:pt x="45" y="6"/>
                      <a:pt x="45" y="6"/>
                    </a:cubicBezTo>
                    <a:cubicBezTo>
                      <a:pt x="48" y="1"/>
                      <a:pt x="54" y="0"/>
                      <a:pt x="58" y="3"/>
                    </a:cubicBezTo>
                    <a:cubicBezTo>
                      <a:pt x="63" y="6"/>
                      <a:pt x="65" y="12"/>
                      <a:pt x="62" y="17"/>
                    </a:cubicBezTo>
                    <a:cubicBezTo>
                      <a:pt x="20" y="83"/>
                      <a:pt x="20" y="83"/>
                      <a:pt x="20" y="83"/>
                    </a:cubicBezTo>
                    <a:cubicBezTo>
                      <a:pt x="18" y="86"/>
                      <a:pt x="15" y="88"/>
                      <a:pt x="11" y="88"/>
                    </a:cubicBez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44" name="Freeform 453">
                <a:extLst>
                  <a:ext uri="{FF2B5EF4-FFF2-40B4-BE49-F238E27FC236}">
                    <a16:creationId xmlns:a16="http://schemas.microsoft.com/office/drawing/2014/main" id="{6614BEA5-4BFF-5EBE-A6B3-5FE6C5F0E850}"/>
                  </a:ext>
                </a:extLst>
              </p:cNvPr>
              <p:cNvSpPr>
                <a:spLocks/>
              </p:cNvSpPr>
              <p:nvPr/>
            </p:nvSpPr>
            <p:spPr bwMode="auto">
              <a:xfrm>
                <a:off x="10518775" y="2301876"/>
                <a:ext cx="246062" cy="893763"/>
              </a:xfrm>
              <a:custGeom>
                <a:avLst/>
                <a:gdLst>
                  <a:gd name="T0" fmla="*/ 59 w 64"/>
                  <a:gd name="T1" fmla="*/ 69 h 235"/>
                  <a:gd name="T2" fmla="*/ 20 w 64"/>
                  <a:gd name="T3" fmla="*/ 6 h 235"/>
                  <a:gd name="T4" fmla="*/ 6 w 64"/>
                  <a:gd name="T5" fmla="*/ 3 h 235"/>
                  <a:gd name="T6" fmla="*/ 3 w 64"/>
                  <a:gd name="T7" fmla="*/ 17 h 235"/>
                  <a:gd name="T8" fmla="*/ 44 w 64"/>
                  <a:gd name="T9" fmla="*/ 83 h 235"/>
                  <a:gd name="T10" fmla="*/ 44 w 64"/>
                  <a:gd name="T11" fmla="*/ 225 h 235"/>
                  <a:gd name="T12" fmla="*/ 54 w 64"/>
                  <a:gd name="T13" fmla="*/ 235 h 235"/>
                  <a:gd name="T14" fmla="*/ 64 w 64"/>
                  <a:gd name="T15" fmla="*/ 225 h 235"/>
                  <a:gd name="T16" fmla="*/ 64 w 64"/>
                  <a:gd name="T17" fmla="*/ 78 h 235"/>
                  <a:gd name="T18" fmla="*/ 59 w 64"/>
                  <a:gd name="T19" fmla="*/ 6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235">
                    <a:moveTo>
                      <a:pt x="59" y="69"/>
                    </a:moveTo>
                    <a:cubicBezTo>
                      <a:pt x="20" y="6"/>
                      <a:pt x="20" y="6"/>
                      <a:pt x="20" y="6"/>
                    </a:cubicBezTo>
                    <a:cubicBezTo>
                      <a:pt x="17" y="2"/>
                      <a:pt x="11" y="0"/>
                      <a:pt x="6" y="3"/>
                    </a:cubicBezTo>
                    <a:cubicBezTo>
                      <a:pt x="1" y="6"/>
                      <a:pt x="0" y="12"/>
                      <a:pt x="3" y="17"/>
                    </a:cubicBezTo>
                    <a:cubicBezTo>
                      <a:pt x="44" y="83"/>
                      <a:pt x="44" y="83"/>
                      <a:pt x="44" y="83"/>
                    </a:cubicBezTo>
                    <a:cubicBezTo>
                      <a:pt x="44" y="225"/>
                      <a:pt x="44" y="225"/>
                      <a:pt x="44" y="225"/>
                    </a:cubicBezTo>
                    <a:cubicBezTo>
                      <a:pt x="44" y="230"/>
                      <a:pt x="48" y="235"/>
                      <a:pt x="54" y="235"/>
                    </a:cubicBezTo>
                    <a:cubicBezTo>
                      <a:pt x="60" y="235"/>
                      <a:pt x="64" y="230"/>
                      <a:pt x="64" y="225"/>
                    </a:cubicBezTo>
                    <a:cubicBezTo>
                      <a:pt x="64" y="78"/>
                      <a:pt x="64" y="78"/>
                      <a:pt x="64" y="78"/>
                    </a:cubicBezTo>
                    <a:cubicBezTo>
                      <a:pt x="64" y="74"/>
                      <a:pt x="62" y="71"/>
                      <a:pt x="59" y="69"/>
                    </a:cubicBez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45" name="Freeform 454">
                <a:extLst>
                  <a:ext uri="{FF2B5EF4-FFF2-40B4-BE49-F238E27FC236}">
                    <a16:creationId xmlns:a16="http://schemas.microsoft.com/office/drawing/2014/main" id="{66EAD107-9C45-B46B-0483-A1B6F15B648F}"/>
                  </a:ext>
                </a:extLst>
              </p:cNvPr>
              <p:cNvSpPr>
                <a:spLocks/>
              </p:cNvSpPr>
              <p:nvPr/>
            </p:nvSpPr>
            <p:spPr bwMode="auto">
              <a:xfrm>
                <a:off x="10469563" y="2405063"/>
                <a:ext cx="160337" cy="250825"/>
              </a:xfrm>
              <a:custGeom>
                <a:avLst/>
                <a:gdLst>
                  <a:gd name="T0" fmla="*/ 0 w 101"/>
                  <a:gd name="T1" fmla="*/ 0 h 158"/>
                  <a:gd name="T2" fmla="*/ 101 w 101"/>
                  <a:gd name="T3" fmla="*/ 158 h 158"/>
                  <a:gd name="T4" fmla="*/ 0 w 101"/>
                  <a:gd name="T5" fmla="*/ 0 h 158"/>
                </a:gdLst>
                <a:ahLst/>
                <a:cxnLst>
                  <a:cxn ang="0">
                    <a:pos x="T0" y="T1"/>
                  </a:cxn>
                  <a:cxn ang="0">
                    <a:pos x="T2" y="T3"/>
                  </a:cxn>
                  <a:cxn ang="0">
                    <a:pos x="T4" y="T5"/>
                  </a:cxn>
                </a:cxnLst>
                <a:rect l="0" t="0" r="r" b="b"/>
                <a:pathLst>
                  <a:path w="101" h="158">
                    <a:moveTo>
                      <a:pt x="0" y="0"/>
                    </a:moveTo>
                    <a:lnTo>
                      <a:pt x="101" y="158"/>
                    </a:lnTo>
                    <a:lnTo>
                      <a:pt x="0" y="0"/>
                    </a:ln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46" name="Line 455">
                <a:extLst>
                  <a:ext uri="{FF2B5EF4-FFF2-40B4-BE49-F238E27FC236}">
                    <a16:creationId xmlns:a16="http://schemas.microsoft.com/office/drawing/2014/main" id="{8B10B645-4539-3B41-2544-A295DF040A69}"/>
                  </a:ext>
                </a:extLst>
              </p:cNvPr>
              <p:cNvSpPr>
                <a:spLocks noChangeShapeType="1"/>
              </p:cNvSpPr>
              <p:nvPr/>
            </p:nvSpPr>
            <p:spPr bwMode="auto">
              <a:xfrm>
                <a:off x="10469563" y="2405063"/>
                <a:ext cx="160337" cy="250825"/>
              </a:xfrm>
              <a:prstGeom prst="line">
                <a:avLst/>
              </a:pr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39" name="Freeform 456">
              <a:extLst>
                <a:ext uri="{FF2B5EF4-FFF2-40B4-BE49-F238E27FC236}">
                  <a16:creationId xmlns:a16="http://schemas.microsoft.com/office/drawing/2014/main" id="{D0A6FB11-3D32-796A-C865-9B5A70B0FE64}"/>
                </a:ext>
              </a:extLst>
            </p:cNvPr>
            <p:cNvSpPr>
              <a:spLocks/>
            </p:cNvSpPr>
            <p:nvPr/>
          </p:nvSpPr>
          <p:spPr bwMode="auto">
            <a:xfrm>
              <a:off x="10428288" y="2359026"/>
              <a:ext cx="247650" cy="334963"/>
            </a:xfrm>
            <a:custGeom>
              <a:avLst/>
              <a:gdLst>
                <a:gd name="T0" fmla="*/ 53 w 65"/>
                <a:gd name="T1" fmla="*/ 88 h 88"/>
                <a:gd name="T2" fmla="*/ 45 w 65"/>
                <a:gd name="T3" fmla="*/ 83 h 88"/>
                <a:gd name="T4" fmla="*/ 3 w 65"/>
                <a:gd name="T5" fmla="*/ 17 h 88"/>
                <a:gd name="T6" fmla="*/ 6 w 65"/>
                <a:gd name="T7" fmla="*/ 3 h 88"/>
                <a:gd name="T8" fmla="*/ 20 w 65"/>
                <a:gd name="T9" fmla="*/ 6 h 88"/>
                <a:gd name="T10" fmla="*/ 62 w 65"/>
                <a:gd name="T11" fmla="*/ 73 h 88"/>
                <a:gd name="T12" fmla="*/ 58 w 65"/>
                <a:gd name="T13" fmla="*/ 87 h 88"/>
                <a:gd name="T14" fmla="*/ 53 w 65"/>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8">
                  <a:moveTo>
                    <a:pt x="53" y="88"/>
                  </a:moveTo>
                  <a:cubicBezTo>
                    <a:pt x="50" y="88"/>
                    <a:pt x="47" y="86"/>
                    <a:pt x="45" y="83"/>
                  </a:cubicBezTo>
                  <a:cubicBezTo>
                    <a:pt x="3" y="17"/>
                    <a:pt x="3" y="17"/>
                    <a:pt x="3" y="17"/>
                  </a:cubicBezTo>
                  <a:cubicBezTo>
                    <a:pt x="0" y="12"/>
                    <a:pt x="1" y="6"/>
                    <a:pt x="6" y="3"/>
                  </a:cubicBezTo>
                  <a:cubicBezTo>
                    <a:pt x="11" y="0"/>
                    <a:pt x="17" y="2"/>
                    <a:pt x="20" y="6"/>
                  </a:cubicBezTo>
                  <a:cubicBezTo>
                    <a:pt x="62" y="73"/>
                    <a:pt x="62" y="73"/>
                    <a:pt x="62" y="73"/>
                  </a:cubicBezTo>
                  <a:cubicBezTo>
                    <a:pt x="65" y="78"/>
                    <a:pt x="63" y="84"/>
                    <a:pt x="58" y="87"/>
                  </a:cubicBezTo>
                  <a:cubicBezTo>
                    <a:pt x="57" y="88"/>
                    <a:pt x="55" y="88"/>
                    <a:pt x="53" y="88"/>
                  </a:cubicBez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47" name="Group 446">
            <a:extLst>
              <a:ext uri="{FF2B5EF4-FFF2-40B4-BE49-F238E27FC236}">
                <a16:creationId xmlns:a16="http://schemas.microsoft.com/office/drawing/2014/main" id="{AEBF745E-B945-2487-53A9-04DC136CCEDC}"/>
              </a:ext>
            </a:extLst>
          </p:cNvPr>
          <p:cNvGrpSpPr/>
          <p:nvPr/>
        </p:nvGrpSpPr>
        <p:grpSpPr>
          <a:xfrm rot="2633064">
            <a:off x="6673227" y="3055610"/>
            <a:ext cx="58838" cy="74480"/>
            <a:chOff x="10428288" y="2301876"/>
            <a:chExt cx="706066" cy="893763"/>
          </a:xfrm>
          <a:solidFill>
            <a:schemeClr val="accent5"/>
          </a:solidFill>
          <a:effectLst/>
        </p:grpSpPr>
        <p:grpSp>
          <p:nvGrpSpPr>
            <p:cNvPr id="448" name="Group 447">
              <a:extLst>
                <a:ext uri="{FF2B5EF4-FFF2-40B4-BE49-F238E27FC236}">
                  <a16:creationId xmlns:a16="http://schemas.microsoft.com/office/drawing/2014/main" id="{183FF1E0-93FE-A242-4D2B-B20E304AF9F4}"/>
                </a:ext>
              </a:extLst>
            </p:cNvPr>
            <p:cNvGrpSpPr/>
            <p:nvPr/>
          </p:nvGrpSpPr>
          <p:grpSpPr>
            <a:xfrm>
              <a:off x="10469563" y="2301876"/>
              <a:ext cx="664791" cy="893763"/>
              <a:chOff x="10469563" y="2301876"/>
              <a:chExt cx="664791" cy="893763"/>
            </a:xfrm>
            <a:grpFill/>
          </p:grpSpPr>
          <p:sp>
            <p:nvSpPr>
              <p:cNvPr id="450" name="Freeform 449">
                <a:extLst>
                  <a:ext uri="{FF2B5EF4-FFF2-40B4-BE49-F238E27FC236}">
                    <a16:creationId xmlns:a16="http://schemas.microsoft.com/office/drawing/2014/main" id="{785CBDE4-FA24-7DA9-ED42-FDE31AE02877}"/>
                  </a:ext>
                </a:extLst>
              </p:cNvPr>
              <p:cNvSpPr>
                <a:spLocks/>
              </p:cNvSpPr>
              <p:nvPr/>
            </p:nvSpPr>
            <p:spPr bwMode="auto">
              <a:xfrm>
                <a:off x="10791825" y="2301876"/>
                <a:ext cx="241300" cy="893763"/>
              </a:xfrm>
              <a:custGeom>
                <a:avLst/>
                <a:gdLst>
                  <a:gd name="T0" fmla="*/ 57 w 63"/>
                  <a:gd name="T1" fmla="*/ 3 h 235"/>
                  <a:gd name="T2" fmla="*/ 43 w 63"/>
                  <a:gd name="T3" fmla="*/ 6 h 235"/>
                  <a:gd name="T4" fmla="*/ 3 w 63"/>
                  <a:gd name="T5" fmla="*/ 71 h 235"/>
                  <a:gd name="T6" fmla="*/ 0 w 63"/>
                  <a:gd name="T7" fmla="*/ 78 h 235"/>
                  <a:gd name="T8" fmla="*/ 0 w 63"/>
                  <a:gd name="T9" fmla="*/ 225 h 235"/>
                  <a:gd name="T10" fmla="*/ 10 w 63"/>
                  <a:gd name="T11" fmla="*/ 235 h 235"/>
                  <a:gd name="T12" fmla="*/ 20 w 63"/>
                  <a:gd name="T13" fmla="*/ 225 h 235"/>
                  <a:gd name="T14" fmla="*/ 20 w 63"/>
                  <a:gd name="T15" fmla="*/ 81 h 235"/>
                  <a:gd name="T16" fmla="*/ 60 w 63"/>
                  <a:gd name="T17" fmla="*/ 17 h 235"/>
                  <a:gd name="T18" fmla="*/ 57 w 63"/>
                  <a:gd name="T19" fmla="*/ 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235">
                    <a:moveTo>
                      <a:pt x="57" y="3"/>
                    </a:moveTo>
                    <a:cubicBezTo>
                      <a:pt x="52" y="0"/>
                      <a:pt x="46" y="2"/>
                      <a:pt x="43" y="6"/>
                    </a:cubicBezTo>
                    <a:cubicBezTo>
                      <a:pt x="3" y="71"/>
                      <a:pt x="3" y="71"/>
                      <a:pt x="3" y="71"/>
                    </a:cubicBezTo>
                    <a:cubicBezTo>
                      <a:pt x="1" y="73"/>
                      <a:pt x="0" y="75"/>
                      <a:pt x="0" y="78"/>
                    </a:cubicBezTo>
                    <a:cubicBezTo>
                      <a:pt x="0" y="225"/>
                      <a:pt x="0" y="225"/>
                      <a:pt x="0" y="225"/>
                    </a:cubicBezTo>
                    <a:cubicBezTo>
                      <a:pt x="0" y="230"/>
                      <a:pt x="4" y="235"/>
                      <a:pt x="10" y="235"/>
                    </a:cubicBezTo>
                    <a:cubicBezTo>
                      <a:pt x="15" y="235"/>
                      <a:pt x="20" y="230"/>
                      <a:pt x="20" y="225"/>
                    </a:cubicBezTo>
                    <a:cubicBezTo>
                      <a:pt x="20" y="81"/>
                      <a:pt x="20" y="81"/>
                      <a:pt x="20" y="81"/>
                    </a:cubicBezTo>
                    <a:cubicBezTo>
                      <a:pt x="60" y="17"/>
                      <a:pt x="60" y="17"/>
                      <a:pt x="60" y="17"/>
                    </a:cubicBezTo>
                    <a:cubicBezTo>
                      <a:pt x="63" y="12"/>
                      <a:pt x="61" y="6"/>
                      <a:pt x="57" y="3"/>
                    </a:cubicBez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1" name="Freeform 450">
                <a:extLst>
                  <a:ext uri="{FF2B5EF4-FFF2-40B4-BE49-F238E27FC236}">
                    <a16:creationId xmlns:a16="http://schemas.microsoft.com/office/drawing/2014/main" id="{577A836C-0C54-3191-CA57-DBC1E5956AD3}"/>
                  </a:ext>
                </a:extLst>
              </p:cNvPr>
              <p:cNvSpPr>
                <a:spLocks/>
              </p:cNvSpPr>
              <p:nvPr/>
            </p:nvSpPr>
            <p:spPr bwMode="auto">
              <a:xfrm>
                <a:off x="10909300" y="2392363"/>
                <a:ext cx="161925" cy="255588"/>
              </a:xfrm>
              <a:custGeom>
                <a:avLst/>
                <a:gdLst>
                  <a:gd name="T0" fmla="*/ 102 w 102"/>
                  <a:gd name="T1" fmla="*/ 0 h 161"/>
                  <a:gd name="T2" fmla="*/ 0 w 102"/>
                  <a:gd name="T3" fmla="*/ 161 h 161"/>
                  <a:gd name="T4" fmla="*/ 102 w 102"/>
                  <a:gd name="T5" fmla="*/ 0 h 161"/>
                </a:gdLst>
                <a:ahLst/>
                <a:cxnLst>
                  <a:cxn ang="0">
                    <a:pos x="T0" y="T1"/>
                  </a:cxn>
                  <a:cxn ang="0">
                    <a:pos x="T2" y="T3"/>
                  </a:cxn>
                  <a:cxn ang="0">
                    <a:pos x="T4" y="T5"/>
                  </a:cxn>
                </a:cxnLst>
                <a:rect l="0" t="0" r="r" b="b"/>
                <a:pathLst>
                  <a:path w="102" h="161">
                    <a:moveTo>
                      <a:pt x="102" y="0"/>
                    </a:moveTo>
                    <a:lnTo>
                      <a:pt x="0" y="161"/>
                    </a:lnTo>
                    <a:lnTo>
                      <a:pt x="102" y="0"/>
                    </a:ln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2" name="Line 451">
                <a:extLst>
                  <a:ext uri="{FF2B5EF4-FFF2-40B4-BE49-F238E27FC236}">
                    <a16:creationId xmlns:a16="http://schemas.microsoft.com/office/drawing/2014/main" id="{ABC69338-2E2F-521C-026A-B229640246A0}"/>
                  </a:ext>
                </a:extLst>
              </p:cNvPr>
              <p:cNvSpPr>
                <a:spLocks noChangeShapeType="1"/>
              </p:cNvSpPr>
              <p:nvPr/>
            </p:nvSpPr>
            <p:spPr bwMode="auto">
              <a:xfrm flipH="1">
                <a:off x="10909300" y="2392363"/>
                <a:ext cx="161925" cy="255588"/>
              </a:xfrm>
              <a:prstGeom prst="line">
                <a:avLst/>
              </a:pr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3" name="Freeform 452">
                <a:extLst>
                  <a:ext uri="{FF2B5EF4-FFF2-40B4-BE49-F238E27FC236}">
                    <a16:creationId xmlns:a16="http://schemas.microsoft.com/office/drawing/2014/main" id="{55FE9638-B218-22EA-2AFD-D0BB4C9EE3FF}"/>
                  </a:ext>
                </a:extLst>
              </p:cNvPr>
              <p:cNvSpPr>
                <a:spLocks/>
              </p:cNvSpPr>
              <p:nvPr/>
            </p:nvSpPr>
            <p:spPr bwMode="auto">
              <a:xfrm>
                <a:off x="10885117" y="2351088"/>
                <a:ext cx="249237" cy="334963"/>
              </a:xfrm>
              <a:custGeom>
                <a:avLst/>
                <a:gdLst>
                  <a:gd name="T0" fmla="*/ 11 w 65"/>
                  <a:gd name="T1" fmla="*/ 88 h 88"/>
                  <a:gd name="T2" fmla="*/ 6 w 65"/>
                  <a:gd name="T3" fmla="*/ 87 h 88"/>
                  <a:gd name="T4" fmla="*/ 3 w 65"/>
                  <a:gd name="T5" fmla="*/ 73 h 88"/>
                  <a:gd name="T6" fmla="*/ 45 w 65"/>
                  <a:gd name="T7" fmla="*/ 6 h 88"/>
                  <a:gd name="T8" fmla="*/ 58 w 65"/>
                  <a:gd name="T9" fmla="*/ 3 h 88"/>
                  <a:gd name="T10" fmla="*/ 62 w 65"/>
                  <a:gd name="T11" fmla="*/ 17 h 88"/>
                  <a:gd name="T12" fmla="*/ 20 w 65"/>
                  <a:gd name="T13" fmla="*/ 83 h 88"/>
                  <a:gd name="T14" fmla="*/ 11 w 65"/>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8">
                    <a:moveTo>
                      <a:pt x="11" y="88"/>
                    </a:moveTo>
                    <a:cubicBezTo>
                      <a:pt x="10" y="88"/>
                      <a:pt x="8" y="88"/>
                      <a:pt x="6" y="87"/>
                    </a:cubicBezTo>
                    <a:cubicBezTo>
                      <a:pt x="1" y="84"/>
                      <a:pt x="0" y="77"/>
                      <a:pt x="3" y="73"/>
                    </a:cubicBezTo>
                    <a:cubicBezTo>
                      <a:pt x="45" y="6"/>
                      <a:pt x="45" y="6"/>
                      <a:pt x="45" y="6"/>
                    </a:cubicBezTo>
                    <a:cubicBezTo>
                      <a:pt x="48" y="1"/>
                      <a:pt x="54" y="0"/>
                      <a:pt x="58" y="3"/>
                    </a:cubicBezTo>
                    <a:cubicBezTo>
                      <a:pt x="63" y="6"/>
                      <a:pt x="65" y="12"/>
                      <a:pt x="62" y="17"/>
                    </a:cubicBezTo>
                    <a:cubicBezTo>
                      <a:pt x="20" y="83"/>
                      <a:pt x="20" y="83"/>
                      <a:pt x="20" y="83"/>
                    </a:cubicBezTo>
                    <a:cubicBezTo>
                      <a:pt x="18" y="86"/>
                      <a:pt x="15" y="88"/>
                      <a:pt x="11" y="88"/>
                    </a:cubicBez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4" name="Freeform 453">
                <a:extLst>
                  <a:ext uri="{FF2B5EF4-FFF2-40B4-BE49-F238E27FC236}">
                    <a16:creationId xmlns:a16="http://schemas.microsoft.com/office/drawing/2014/main" id="{09D6ADFE-55B7-56D5-CF53-FCF4B8B175D5}"/>
                  </a:ext>
                </a:extLst>
              </p:cNvPr>
              <p:cNvSpPr>
                <a:spLocks/>
              </p:cNvSpPr>
              <p:nvPr/>
            </p:nvSpPr>
            <p:spPr bwMode="auto">
              <a:xfrm>
                <a:off x="10518775" y="2301876"/>
                <a:ext cx="246062" cy="893763"/>
              </a:xfrm>
              <a:custGeom>
                <a:avLst/>
                <a:gdLst>
                  <a:gd name="T0" fmla="*/ 59 w 64"/>
                  <a:gd name="T1" fmla="*/ 69 h 235"/>
                  <a:gd name="T2" fmla="*/ 20 w 64"/>
                  <a:gd name="T3" fmla="*/ 6 h 235"/>
                  <a:gd name="T4" fmla="*/ 6 w 64"/>
                  <a:gd name="T5" fmla="*/ 3 h 235"/>
                  <a:gd name="T6" fmla="*/ 3 w 64"/>
                  <a:gd name="T7" fmla="*/ 17 h 235"/>
                  <a:gd name="T8" fmla="*/ 44 w 64"/>
                  <a:gd name="T9" fmla="*/ 83 h 235"/>
                  <a:gd name="T10" fmla="*/ 44 w 64"/>
                  <a:gd name="T11" fmla="*/ 225 h 235"/>
                  <a:gd name="T12" fmla="*/ 54 w 64"/>
                  <a:gd name="T13" fmla="*/ 235 h 235"/>
                  <a:gd name="T14" fmla="*/ 64 w 64"/>
                  <a:gd name="T15" fmla="*/ 225 h 235"/>
                  <a:gd name="T16" fmla="*/ 64 w 64"/>
                  <a:gd name="T17" fmla="*/ 78 h 235"/>
                  <a:gd name="T18" fmla="*/ 59 w 64"/>
                  <a:gd name="T19" fmla="*/ 6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235">
                    <a:moveTo>
                      <a:pt x="59" y="69"/>
                    </a:moveTo>
                    <a:cubicBezTo>
                      <a:pt x="20" y="6"/>
                      <a:pt x="20" y="6"/>
                      <a:pt x="20" y="6"/>
                    </a:cubicBezTo>
                    <a:cubicBezTo>
                      <a:pt x="17" y="2"/>
                      <a:pt x="11" y="0"/>
                      <a:pt x="6" y="3"/>
                    </a:cubicBezTo>
                    <a:cubicBezTo>
                      <a:pt x="1" y="6"/>
                      <a:pt x="0" y="12"/>
                      <a:pt x="3" y="17"/>
                    </a:cubicBezTo>
                    <a:cubicBezTo>
                      <a:pt x="44" y="83"/>
                      <a:pt x="44" y="83"/>
                      <a:pt x="44" y="83"/>
                    </a:cubicBezTo>
                    <a:cubicBezTo>
                      <a:pt x="44" y="225"/>
                      <a:pt x="44" y="225"/>
                      <a:pt x="44" y="225"/>
                    </a:cubicBezTo>
                    <a:cubicBezTo>
                      <a:pt x="44" y="230"/>
                      <a:pt x="48" y="235"/>
                      <a:pt x="54" y="235"/>
                    </a:cubicBezTo>
                    <a:cubicBezTo>
                      <a:pt x="60" y="235"/>
                      <a:pt x="64" y="230"/>
                      <a:pt x="64" y="225"/>
                    </a:cubicBezTo>
                    <a:cubicBezTo>
                      <a:pt x="64" y="78"/>
                      <a:pt x="64" y="78"/>
                      <a:pt x="64" y="78"/>
                    </a:cubicBezTo>
                    <a:cubicBezTo>
                      <a:pt x="64" y="74"/>
                      <a:pt x="62" y="71"/>
                      <a:pt x="59" y="69"/>
                    </a:cubicBez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5" name="Freeform 454">
                <a:extLst>
                  <a:ext uri="{FF2B5EF4-FFF2-40B4-BE49-F238E27FC236}">
                    <a16:creationId xmlns:a16="http://schemas.microsoft.com/office/drawing/2014/main" id="{4658310E-34E5-885C-0A58-048A002E63EE}"/>
                  </a:ext>
                </a:extLst>
              </p:cNvPr>
              <p:cNvSpPr>
                <a:spLocks/>
              </p:cNvSpPr>
              <p:nvPr/>
            </p:nvSpPr>
            <p:spPr bwMode="auto">
              <a:xfrm>
                <a:off x="10469563" y="2405063"/>
                <a:ext cx="160337" cy="250825"/>
              </a:xfrm>
              <a:custGeom>
                <a:avLst/>
                <a:gdLst>
                  <a:gd name="T0" fmla="*/ 0 w 101"/>
                  <a:gd name="T1" fmla="*/ 0 h 158"/>
                  <a:gd name="T2" fmla="*/ 101 w 101"/>
                  <a:gd name="T3" fmla="*/ 158 h 158"/>
                  <a:gd name="T4" fmla="*/ 0 w 101"/>
                  <a:gd name="T5" fmla="*/ 0 h 158"/>
                </a:gdLst>
                <a:ahLst/>
                <a:cxnLst>
                  <a:cxn ang="0">
                    <a:pos x="T0" y="T1"/>
                  </a:cxn>
                  <a:cxn ang="0">
                    <a:pos x="T2" y="T3"/>
                  </a:cxn>
                  <a:cxn ang="0">
                    <a:pos x="T4" y="T5"/>
                  </a:cxn>
                </a:cxnLst>
                <a:rect l="0" t="0" r="r" b="b"/>
                <a:pathLst>
                  <a:path w="101" h="158">
                    <a:moveTo>
                      <a:pt x="0" y="0"/>
                    </a:moveTo>
                    <a:lnTo>
                      <a:pt x="101" y="158"/>
                    </a:lnTo>
                    <a:lnTo>
                      <a:pt x="0" y="0"/>
                    </a:ln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6" name="Line 455">
                <a:extLst>
                  <a:ext uri="{FF2B5EF4-FFF2-40B4-BE49-F238E27FC236}">
                    <a16:creationId xmlns:a16="http://schemas.microsoft.com/office/drawing/2014/main" id="{C860A997-3097-C56F-C96E-EA08DAC77A3D}"/>
                  </a:ext>
                </a:extLst>
              </p:cNvPr>
              <p:cNvSpPr>
                <a:spLocks noChangeShapeType="1"/>
              </p:cNvSpPr>
              <p:nvPr/>
            </p:nvSpPr>
            <p:spPr bwMode="auto">
              <a:xfrm>
                <a:off x="10469563" y="2405063"/>
                <a:ext cx="160337" cy="250825"/>
              </a:xfrm>
              <a:prstGeom prst="line">
                <a:avLst/>
              </a:pr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49" name="Freeform 456">
              <a:extLst>
                <a:ext uri="{FF2B5EF4-FFF2-40B4-BE49-F238E27FC236}">
                  <a16:creationId xmlns:a16="http://schemas.microsoft.com/office/drawing/2014/main" id="{59FFA8FC-13A5-6267-06A4-E7F8034F3CC7}"/>
                </a:ext>
              </a:extLst>
            </p:cNvPr>
            <p:cNvSpPr>
              <a:spLocks/>
            </p:cNvSpPr>
            <p:nvPr/>
          </p:nvSpPr>
          <p:spPr bwMode="auto">
            <a:xfrm>
              <a:off x="10428288" y="2359026"/>
              <a:ext cx="247650" cy="334963"/>
            </a:xfrm>
            <a:custGeom>
              <a:avLst/>
              <a:gdLst>
                <a:gd name="T0" fmla="*/ 53 w 65"/>
                <a:gd name="T1" fmla="*/ 88 h 88"/>
                <a:gd name="T2" fmla="*/ 45 w 65"/>
                <a:gd name="T3" fmla="*/ 83 h 88"/>
                <a:gd name="T4" fmla="*/ 3 w 65"/>
                <a:gd name="T5" fmla="*/ 17 h 88"/>
                <a:gd name="T6" fmla="*/ 6 w 65"/>
                <a:gd name="T7" fmla="*/ 3 h 88"/>
                <a:gd name="T8" fmla="*/ 20 w 65"/>
                <a:gd name="T9" fmla="*/ 6 h 88"/>
                <a:gd name="T10" fmla="*/ 62 w 65"/>
                <a:gd name="T11" fmla="*/ 73 h 88"/>
                <a:gd name="T12" fmla="*/ 58 w 65"/>
                <a:gd name="T13" fmla="*/ 87 h 88"/>
                <a:gd name="T14" fmla="*/ 53 w 65"/>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8">
                  <a:moveTo>
                    <a:pt x="53" y="88"/>
                  </a:moveTo>
                  <a:cubicBezTo>
                    <a:pt x="50" y="88"/>
                    <a:pt x="47" y="86"/>
                    <a:pt x="45" y="83"/>
                  </a:cubicBezTo>
                  <a:cubicBezTo>
                    <a:pt x="3" y="17"/>
                    <a:pt x="3" y="17"/>
                    <a:pt x="3" y="17"/>
                  </a:cubicBezTo>
                  <a:cubicBezTo>
                    <a:pt x="0" y="12"/>
                    <a:pt x="1" y="6"/>
                    <a:pt x="6" y="3"/>
                  </a:cubicBezTo>
                  <a:cubicBezTo>
                    <a:pt x="11" y="0"/>
                    <a:pt x="17" y="2"/>
                    <a:pt x="20" y="6"/>
                  </a:cubicBezTo>
                  <a:cubicBezTo>
                    <a:pt x="62" y="73"/>
                    <a:pt x="62" y="73"/>
                    <a:pt x="62" y="73"/>
                  </a:cubicBezTo>
                  <a:cubicBezTo>
                    <a:pt x="65" y="78"/>
                    <a:pt x="63" y="84"/>
                    <a:pt x="58" y="87"/>
                  </a:cubicBezTo>
                  <a:cubicBezTo>
                    <a:pt x="57" y="88"/>
                    <a:pt x="55" y="88"/>
                    <a:pt x="53" y="88"/>
                  </a:cubicBez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57" name="Group 456">
            <a:extLst>
              <a:ext uri="{FF2B5EF4-FFF2-40B4-BE49-F238E27FC236}">
                <a16:creationId xmlns:a16="http://schemas.microsoft.com/office/drawing/2014/main" id="{327FACE9-08CE-F13C-30FA-E351E323AE2B}"/>
              </a:ext>
            </a:extLst>
          </p:cNvPr>
          <p:cNvGrpSpPr/>
          <p:nvPr/>
        </p:nvGrpSpPr>
        <p:grpSpPr>
          <a:xfrm rot="2192436">
            <a:off x="6704015" y="2772362"/>
            <a:ext cx="58838" cy="74480"/>
            <a:chOff x="10428288" y="2301876"/>
            <a:chExt cx="706066" cy="893763"/>
          </a:xfrm>
          <a:solidFill>
            <a:schemeClr val="accent5"/>
          </a:solidFill>
          <a:effectLst/>
        </p:grpSpPr>
        <p:grpSp>
          <p:nvGrpSpPr>
            <p:cNvPr id="458" name="Group 457">
              <a:extLst>
                <a:ext uri="{FF2B5EF4-FFF2-40B4-BE49-F238E27FC236}">
                  <a16:creationId xmlns:a16="http://schemas.microsoft.com/office/drawing/2014/main" id="{E195BC8D-330B-3BF3-7EF5-A39C746344FD}"/>
                </a:ext>
              </a:extLst>
            </p:cNvPr>
            <p:cNvGrpSpPr/>
            <p:nvPr/>
          </p:nvGrpSpPr>
          <p:grpSpPr>
            <a:xfrm>
              <a:off x="10469563" y="2301876"/>
              <a:ext cx="664791" cy="893763"/>
              <a:chOff x="10469563" y="2301876"/>
              <a:chExt cx="664791" cy="893763"/>
            </a:xfrm>
            <a:grpFill/>
          </p:grpSpPr>
          <p:sp>
            <p:nvSpPr>
              <p:cNvPr id="460" name="Freeform 449">
                <a:extLst>
                  <a:ext uri="{FF2B5EF4-FFF2-40B4-BE49-F238E27FC236}">
                    <a16:creationId xmlns:a16="http://schemas.microsoft.com/office/drawing/2014/main" id="{9C7C243B-D00B-D483-0504-4D213A8D9625}"/>
                  </a:ext>
                </a:extLst>
              </p:cNvPr>
              <p:cNvSpPr>
                <a:spLocks/>
              </p:cNvSpPr>
              <p:nvPr/>
            </p:nvSpPr>
            <p:spPr bwMode="auto">
              <a:xfrm>
                <a:off x="10791825" y="2301876"/>
                <a:ext cx="241300" cy="893763"/>
              </a:xfrm>
              <a:custGeom>
                <a:avLst/>
                <a:gdLst>
                  <a:gd name="T0" fmla="*/ 57 w 63"/>
                  <a:gd name="T1" fmla="*/ 3 h 235"/>
                  <a:gd name="T2" fmla="*/ 43 w 63"/>
                  <a:gd name="T3" fmla="*/ 6 h 235"/>
                  <a:gd name="T4" fmla="*/ 3 w 63"/>
                  <a:gd name="T5" fmla="*/ 71 h 235"/>
                  <a:gd name="T6" fmla="*/ 0 w 63"/>
                  <a:gd name="T7" fmla="*/ 78 h 235"/>
                  <a:gd name="T8" fmla="*/ 0 w 63"/>
                  <a:gd name="T9" fmla="*/ 225 h 235"/>
                  <a:gd name="T10" fmla="*/ 10 w 63"/>
                  <a:gd name="T11" fmla="*/ 235 h 235"/>
                  <a:gd name="T12" fmla="*/ 20 w 63"/>
                  <a:gd name="T13" fmla="*/ 225 h 235"/>
                  <a:gd name="T14" fmla="*/ 20 w 63"/>
                  <a:gd name="T15" fmla="*/ 81 h 235"/>
                  <a:gd name="T16" fmla="*/ 60 w 63"/>
                  <a:gd name="T17" fmla="*/ 17 h 235"/>
                  <a:gd name="T18" fmla="*/ 57 w 63"/>
                  <a:gd name="T19" fmla="*/ 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235">
                    <a:moveTo>
                      <a:pt x="57" y="3"/>
                    </a:moveTo>
                    <a:cubicBezTo>
                      <a:pt x="52" y="0"/>
                      <a:pt x="46" y="2"/>
                      <a:pt x="43" y="6"/>
                    </a:cubicBezTo>
                    <a:cubicBezTo>
                      <a:pt x="3" y="71"/>
                      <a:pt x="3" y="71"/>
                      <a:pt x="3" y="71"/>
                    </a:cubicBezTo>
                    <a:cubicBezTo>
                      <a:pt x="1" y="73"/>
                      <a:pt x="0" y="75"/>
                      <a:pt x="0" y="78"/>
                    </a:cubicBezTo>
                    <a:cubicBezTo>
                      <a:pt x="0" y="225"/>
                      <a:pt x="0" y="225"/>
                      <a:pt x="0" y="225"/>
                    </a:cubicBezTo>
                    <a:cubicBezTo>
                      <a:pt x="0" y="230"/>
                      <a:pt x="4" y="235"/>
                      <a:pt x="10" y="235"/>
                    </a:cubicBezTo>
                    <a:cubicBezTo>
                      <a:pt x="15" y="235"/>
                      <a:pt x="20" y="230"/>
                      <a:pt x="20" y="225"/>
                    </a:cubicBezTo>
                    <a:cubicBezTo>
                      <a:pt x="20" y="81"/>
                      <a:pt x="20" y="81"/>
                      <a:pt x="20" y="81"/>
                    </a:cubicBezTo>
                    <a:cubicBezTo>
                      <a:pt x="60" y="17"/>
                      <a:pt x="60" y="17"/>
                      <a:pt x="60" y="17"/>
                    </a:cubicBezTo>
                    <a:cubicBezTo>
                      <a:pt x="63" y="12"/>
                      <a:pt x="61" y="6"/>
                      <a:pt x="57" y="3"/>
                    </a:cubicBez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61" name="Freeform 450">
                <a:extLst>
                  <a:ext uri="{FF2B5EF4-FFF2-40B4-BE49-F238E27FC236}">
                    <a16:creationId xmlns:a16="http://schemas.microsoft.com/office/drawing/2014/main" id="{DCA6CB4D-6D91-B5EA-0990-972405F9163A}"/>
                  </a:ext>
                </a:extLst>
              </p:cNvPr>
              <p:cNvSpPr>
                <a:spLocks/>
              </p:cNvSpPr>
              <p:nvPr/>
            </p:nvSpPr>
            <p:spPr bwMode="auto">
              <a:xfrm>
                <a:off x="10909300" y="2392363"/>
                <a:ext cx="161925" cy="255588"/>
              </a:xfrm>
              <a:custGeom>
                <a:avLst/>
                <a:gdLst>
                  <a:gd name="T0" fmla="*/ 102 w 102"/>
                  <a:gd name="T1" fmla="*/ 0 h 161"/>
                  <a:gd name="T2" fmla="*/ 0 w 102"/>
                  <a:gd name="T3" fmla="*/ 161 h 161"/>
                  <a:gd name="T4" fmla="*/ 102 w 102"/>
                  <a:gd name="T5" fmla="*/ 0 h 161"/>
                </a:gdLst>
                <a:ahLst/>
                <a:cxnLst>
                  <a:cxn ang="0">
                    <a:pos x="T0" y="T1"/>
                  </a:cxn>
                  <a:cxn ang="0">
                    <a:pos x="T2" y="T3"/>
                  </a:cxn>
                  <a:cxn ang="0">
                    <a:pos x="T4" y="T5"/>
                  </a:cxn>
                </a:cxnLst>
                <a:rect l="0" t="0" r="r" b="b"/>
                <a:pathLst>
                  <a:path w="102" h="161">
                    <a:moveTo>
                      <a:pt x="102" y="0"/>
                    </a:moveTo>
                    <a:lnTo>
                      <a:pt x="0" y="161"/>
                    </a:lnTo>
                    <a:lnTo>
                      <a:pt x="102" y="0"/>
                    </a:ln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62" name="Line 451">
                <a:extLst>
                  <a:ext uri="{FF2B5EF4-FFF2-40B4-BE49-F238E27FC236}">
                    <a16:creationId xmlns:a16="http://schemas.microsoft.com/office/drawing/2014/main" id="{C4798056-0AD3-8D7C-6815-4B5A0D1F17CF}"/>
                  </a:ext>
                </a:extLst>
              </p:cNvPr>
              <p:cNvSpPr>
                <a:spLocks noChangeShapeType="1"/>
              </p:cNvSpPr>
              <p:nvPr/>
            </p:nvSpPr>
            <p:spPr bwMode="auto">
              <a:xfrm flipH="1">
                <a:off x="10909300" y="2392363"/>
                <a:ext cx="161925" cy="255588"/>
              </a:xfrm>
              <a:prstGeom prst="line">
                <a:avLst/>
              </a:pr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63" name="Freeform 452">
                <a:extLst>
                  <a:ext uri="{FF2B5EF4-FFF2-40B4-BE49-F238E27FC236}">
                    <a16:creationId xmlns:a16="http://schemas.microsoft.com/office/drawing/2014/main" id="{DC12E69D-C25D-BABB-1EEE-6993C609A2F1}"/>
                  </a:ext>
                </a:extLst>
              </p:cNvPr>
              <p:cNvSpPr>
                <a:spLocks/>
              </p:cNvSpPr>
              <p:nvPr/>
            </p:nvSpPr>
            <p:spPr bwMode="auto">
              <a:xfrm>
                <a:off x="10885117" y="2351088"/>
                <a:ext cx="249237" cy="334963"/>
              </a:xfrm>
              <a:custGeom>
                <a:avLst/>
                <a:gdLst>
                  <a:gd name="T0" fmla="*/ 11 w 65"/>
                  <a:gd name="T1" fmla="*/ 88 h 88"/>
                  <a:gd name="T2" fmla="*/ 6 w 65"/>
                  <a:gd name="T3" fmla="*/ 87 h 88"/>
                  <a:gd name="T4" fmla="*/ 3 w 65"/>
                  <a:gd name="T5" fmla="*/ 73 h 88"/>
                  <a:gd name="T6" fmla="*/ 45 w 65"/>
                  <a:gd name="T7" fmla="*/ 6 h 88"/>
                  <a:gd name="T8" fmla="*/ 58 w 65"/>
                  <a:gd name="T9" fmla="*/ 3 h 88"/>
                  <a:gd name="T10" fmla="*/ 62 w 65"/>
                  <a:gd name="T11" fmla="*/ 17 h 88"/>
                  <a:gd name="T12" fmla="*/ 20 w 65"/>
                  <a:gd name="T13" fmla="*/ 83 h 88"/>
                  <a:gd name="T14" fmla="*/ 11 w 65"/>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8">
                    <a:moveTo>
                      <a:pt x="11" y="88"/>
                    </a:moveTo>
                    <a:cubicBezTo>
                      <a:pt x="10" y="88"/>
                      <a:pt x="8" y="88"/>
                      <a:pt x="6" y="87"/>
                    </a:cubicBezTo>
                    <a:cubicBezTo>
                      <a:pt x="1" y="84"/>
                      <a:pt x="0" y="77"/>
                      <a:pt x="3" y="73"/>
                    </a:cubicBezTo>
                    <a:cubicBezTo>
                      <a:pt x="45" y="6"/>
                      <a:pt x="45" y="6"/>
                      <a:pt x="45" y="6"/>
                    </a:cubicBezTo>
                    <a:cubicBezTo>
                      <a:pt x="48" y="1"/>
                      <a:pt x="54" y="0"/>
                      <a:pt x="58" y="3"/>
                    </a:cubicBezTo>
                    <a:cubicBezTo>
                      <a:pt x="63" y="6"/>
                      <a:pt x="65" y="12"/>
                      <a:pt x="62" y="17"/>
                    </a:cubicBezTo>
                    <a:cubicBezTo>
                      <a:pt x="20" y="83"/>
                      <a:pt x="20" y="83"/>
                      <a:pt x="20" y="83"/>
                    </a:cubicBezTo>
                    <a:cubicBezTo>
                      <a:pt x="18" y="86"/>
                      <a:pt x="15" y="88"/>
                      <a:pt x="11" y="88"/>
                    </a:cubicBez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64" name="Freeform 453">
                <a:extLst>
                  <a:ext uri="{FF2B5EF4-FFF2-40B4-BE49-F238E27FC236}">
                    <a16:creationId xmlns:a16="http://schemas.microsoft.com/office/drawing/2014/main" id="{39B99437-65F1-F301-7341-5D57835FA77A}"/>
                  </a:ext>
                </a:extLst>
              </p:cNvPr>
              <p:cNvSpPr>
                <a:spLocks/>
              </p:cNvSpPr>
              <p:nvPr/>
            </p:nvSpPr>
            <p:spPr bwMode="auto">
              <a:xfrm>
                <a:off x="10518775" y="2301876"/>
                <a:ext cx="246062" cy="893763"/>
              </a:xfrm>
              <a:custGeom>
                <a:avLst/>
                <a:gdLst>
                  <a:gd name="T0" fmla="*/ 59 w 64"/>
                  <a:gd name="T1" fmla="*/ 69 h 235"/>
                  <a:gd name="T2" fmla="*/ 20 w 64"/>
                  <a:gd name="T3" fmla="*/ 6 h 235"/>
                  <a:gd name="T4" fmla="*/ 6 w 64"/>
                  <a:gd name="T5" fmla="*/ 3 h 235"/>
                  <a:gd name="T6" fmla="*/ 3 w 64"/>
                  <a:gd name="T7" fmla="*/ 17 h 235"/>
                  <a:gd name="T8" fmla="*/ 44 w 64"/>
                  <a:gd name="T9" fmla="*/ 83 h 235"/>
                  <a:gd name="T10" fmla="*/ 44 w 64"/>
                  <a:gd name="T11" fmla="*/ 225 h 235"/>
                  <a:gd name="T12" fmla="*/ 54 w 64"/>
                  <a:gd name="T13" fmla="*/ 235 h 235"/>
                  <a:gd name="T14" fmla="*/ 64 w 64"/>
                  <a:gd name="T15" fmla="*/ 225 h 235"/>
                  <a:gd name="T16" fmla="*/ 64 w 64"/>
                  <a:gd name="T17" fmla="*/ 78 h 235"/>
                  <a:gd name="T18" fmla="*/ 59 w 64"/>
                  <a:gd name="T19" fmla="*/ 6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235">
                    <a:moveTo>
                      <a:pt x="59" y="69"/>
                    </a:moveTo>
                    <a:cubicBezTo>
                      <a:pt x="20" y="6"/>
                      <a:pt x="20" y="6"/>
                      <a:pt x="20" y="6"/>
                    </a:cubicBezTo>
                    <a:cubicBezTo>
                      <a:pt x="17" y="2"/>
                      <a:pt x="11" y="0"/>
                      <a:pt x="6" y="3"/>
                    </a:cubicBezTo>
                    <a:cubicBezTo>
                      <a:pt x="1" y="6"/>
                      <a:pt x="0" y="12"/>
                      <a:pt x="3" y="17"/>
                    </a:cubicBezTo>
                    <a:cubicBezTo>
                      <a:pt x="44" y="83"/>
                      <a:pt x="44" y="83"/>
                      <a:pt x="44" y="83"/>
                    </a:cubicBezTo>
                    <a:cubicBezTo>
                      <a:pt x="44" y="225"/>
                      <a:pt x="44" y="225"/>
                      <a:pt x="44" y="225"/>
                    </a:cubicBezTo>
                    <a:cubicBezTo>
                      <a:pt x="44" y="230"/>
                      <a:pt x="48" y="235"/>
                      <a:pt x="54" y="235"/>
                    </a:cubicBezTo>
                    <a:cubicBezTo>
                      <a:pt x="60" y="235"/>
                      <a:pt x="64" y="230"/>
                      <a:pt x="64" y="225"/>
                    </a:cubicBezTo>
                    <a:cubicBezTo>
                      <a:pt x="64" y="78"/>
                      <a:pt x="64" y="78"/>
                      <a:pt x="64" y="78"/>
                    </a:cubicBezTo>
                    <a:cubicBezTo>
                      <a:pt x="64" y="74"/>
                      <a:pt x="62" y="71"/>
                      <a:pt x="59" y="69"/>
                    </a:cubicBez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65" name="Freeform 454">
                <a:extLst>
                  <a:ext uri="{FF2B5EF4-FFF2-40B4-BE49-F238E27FC236}">
                    <a16:creationId xmlns:a16="http://schemas.microsoft.com/office/drawing/2014/main" id="{A01DB118-B453-9A77-D936-1F0F8371D1AD}"/>
                  </a:ext>
                </a:extLst>
              </p:cNvPr>
              <p:cNvSpPr>
                <a:spLocks/>
              </p:cNvSpPr>
              <p:nvPr/>
            </p:nvSpPr>
            <p:spPr bwMode="auto">
              <a:xfrm>
                <a:off x="10469563" y="2405063"/>
                <a:ext cx="160337" cy="250825"/>
              </a:xfrm>
              <a:custGeom>
                <a:avLst/>
                <a:gdLst>
                  <a:gd name="T0" fmla="*/ 0 w 101"/>
                  <a:gd name="T1" fmla="*/ 0 h 158"/>
                  <a:gd name="T2" fmla="*/ 101 w 101"/>
                  <a:gd name="T3" fmla="*/ 158 h 158"/>
                  <a:gd name="T4" fmla="*/ 0 w 101"/>
                  <a:gd name="T5" fmla="*/ 0 h 158"/>
                </a:gdLst>
                <a:ahLst/>
                <a:cxnLst>
                  <a:cxn ang="0">
                    <a:pos x="T0" y="T1"/>
                  </a:cxn>
                  <a:cxn ang="0">
                    <a:pos x="T2" y="T3"/>
                  </a:cxn>
                  <a:cxn ang="0">
                    <a:pos x="T4" y="T5"/>
                  </a:cxn>
                </a:cxnLst>
                <a:rect l="0" t="0" r="r" b="b"/>
                <a:pathLst>
                  <a:path w="101" h="158">
                    <a:moveTo>
                      <a:pt x="0" y="0"/>
                    </a:moveTo>
                    <a:lnTo>
                      <a:pt x="101" y="158"/>
                    </a:lnTo>
                    <a:lnTo>
                      <a:pt x="0" y="0"/>
                    </a:ln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66" name="Line 455">
                <a:extLst>
                  <a:ext uri="{FF2B5EF4-FFF2-40B4-BE49-F238E27FC236}">
                    <a16:creationId xmlns:a16="http://schemas.microsoft.com/office/drawing/2014/main" id="{D6A511B2-B796-6863-60F8-B5115ABF9833}"/>
                  </a:ext>
                </a:extLst>
              </p:cNvPr>
              <p:cNvSpPr>
                <a:spLocks noChangeShapeType="1"/>
              </p:cNvSpPr>
              <p:nvPr/>
            </p:nvSpPr>
            <p:spPr bwMode="auto">
              <a:xfrm>
                <a:off x="10469563" y="2405063"/>
                <a:ext cx="160337" cy="250825"/>
              </a:xfrm>
              <a:prstGeom prst="line">
                <a:avLst/>
              </a:pr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59" name="Freeform 456">
              <a:extLst>
                <a:ext uri="{FF2B5EF4-FFF2-40B4-BE49-F238E27FC236}">
                  <a16:creationId xmlns:a16="http://schemas.microsoft.com/office/drawing/2014/main" id="{3F48B3F7-B3C8-1C68-A68B-9003F5379DDC}"/>
                </a:ext>
              </a:extLst>
            </p:cNvPr>
            <p:cNvSpPr>
              <a:spLocks/>
            </p:cNvSpPr>
            <p:nvPr/>
          </p:nvSpPr>
          <p:spPr bwMode="auto">
            <a:xfrm>
              <a:off x="10428288" y="2359026"/>
              <a:ext cx="247650" cy="334963"/>
            </a:xfrm>
            <a:custGeom>
              <a:avLst/>
              <a:gdLst>
                <a:gd name="T0" fmla="*/ 53 w 65"/>
                <a:gd name="T1" fmla="*/ 88 h 88"/>
                <a:gd name="T2" fmla="*/ 45 w 65"/>
                <a:gd name="T3" fmla="*/ 83 h 88"/>
                <a:gd name="T4" fmla="*/ 3 w 65"/>
                <a:gd name="T5" fmla="*/ 17 h 88"/>
                <a:gd name="T6" fmla="*/ 6 w 65"/>
                <a:gd name="T7" fmla="*/ 3 h 88"/>
                <a:gd name="T8" fmla="*/ 20 w 65"/>
                <a:gd name="T9" fmla="*/ 6 h 88"/>
                <a:gd name="T10" fmla="*/ 62 w 65"/>
                <a:gd name="T11" fmla="*/ 73 h 88"/>
                <a:gd name="T12" fmla="*/ 58 w 65"/>
                <a:gd name="T13" fmla="*/ 87 h 88"/>
                <a:gd name="T14" fmla="*/ 53 w 65"/>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8">
                  <a:moveTo>
                    <a:pt x="53" y="88"/>
                  </a:moveTo>
                  <a:cubicBezTo>
                    <a:pt x="50" y="88"/>
                    <a:pt x="47" y="86"/>
                    <a:pt x="45" y="83"/>
                  </a:cubicBezTo>
                  <a:cubicBezTo>
                    <a:pt x="3" y="17"/>
                    <a:pt x="3" y="17"/>
                    <a:pt x="3" y="17"/>
                  </a:cubicBezTo>
                  <a:cubicBezTo>
                    <a:pt x="0" y="12"/>
                    <a:pt x="1" y="6"/>
                    <a:pt x="6" y="3"/>
                  </a:cubicBezTo>
                  <a:cubicBezTo>
                    <a:pt x="11" y="0"/>
                    <a:pt x="17" y="2"/>
                    <a:pt x="20" y="6"/>
                  </a:cubicBezTo>
                  <a:cubicBezTo>
                    <a:pt x="62" y="73"/>
                    <a:pt x="62" y="73"/>
                    <a:pt x="62" y="73"/>
                  </a:cubicBezTo>
                  <a:cubicBezTo>
                    <a:pt x="65" y="78"/>
                    <a:pt x="63" y="84"/>
                    <a:pt x="58" y="87"/>
                  </a:cubicBezTo>
                  <a:cubicBezTo>
                    <a:pt x="57" y="88"/>
                    <a:pt x="55" y="88"/>
                    <a:pt x="53" y="88"/>
                  </a:cubicBez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67" name="Group 466">
            <a:extLst>
              <a:ext uri="{FF2B5EF4-FFF2-40B4-BE49-F238E27FC236}">
                <a16:creationId xmlns:a16="http://schemas.microsoft.com/office/drawing/2014/main" id="{EF4697B1-3B5B-6212-A515-39F42F80152A}"/>
              </a:ext>
            </a:extLst>
          </p:cNvPr>
          <p:cNvGrpSpPr/>
          <p:nvPr/>
        </p:nvGrpSpPr>
        <p:grpSpPr>
          <a:xfrm rot="1021311">
            <a:off x="7369033" y="2538374"/>
            <a:ext cx="58838" cy="74480"/>
            <a:chOff x="10428288" y="2301876"/>
            <a:chExt cx="706066" cy="893763"/>
          </a:xfrm>
          <a:solidFill>
            <a:schemeClr val="accent5"/>
          </a:solidFill>
          <a:effectLst/>
        </p:grpSpPr>
        <p:grpSp>
          <p:nvGrpSpPr>
            <p:cNvPr id="468" name="Group 467">
              <a:extLst>
                <a:ext uri="{FF2B5EF4-FFF2-40B4-BE49-F238E27FC236}">
                  <a16:creationId xmlns:a16="http://schemas.microsoft.com/office/drawing/2014/main" id="{CEEDA7FB-BE43-6434-49F2-EF2224B54D45}"/>
                </a:ext>
              </a:extLst>
            </p:cNvPr>
            <p:cNvGrpSpPr/>
            <p:nvPr/>
          </p:nvGrpSpPr>
          <p:grpSpPr>
            <a:xfrm>
              <a:off x="10469563" y="2301876"/>
              <a:ext cx="664791" cy="893763"/>
              <a:chOff x="10469563" y="2301876"/>
              <a:chExt cx="664791" cy="893763"/>
            </a:xfrm>
            <a:grpFill/>
          </p:grpSpPr>
          <p:sp>
            <p:nvSpPr>
              <p:cNvPr id="470" name="Freeform 449">
                <a:extLst>
                  <a:ext uri="{FF2B5EF4-FFF2-40B4-BE49-F238E27FC236}">
                    <a16:creationId xmlns:a16="http://schemas.microsoft.com/office/drawing/2014/main" id="{FF3D879E-2FC7-1A04-CB9A-B19C7C49C168}"/>
                  </a:ext>
                </a:extLst>
              </p:cNvPr>
              <p:cNvSpPr>
                <a:spLocks/>
              </p:cNvSpPr>
              <p:nvPr/>
            </p:nvSpPr>
            <p:spPr bwMode="auto">
              <a:xfrm>
                <a:off x="10791825" y="2301876"/>
                <a:ext cx="241300" cy="893763"/>
              </a:xfrm>
              <a:custGeom>
                <a:avLst/>
                <a:gdLst>
                  <a:gd name="T0" fmla="*/ 57 w 63"/>
                  <a:gd name="T1" fmla="*/ 3 h 235"/>
                  <a:gd name="T2" fmla="*/ 43 w 63"/>
                  <a:gd name="T3" fmla="*/ 6 h 235"/>
                  <a:gd name="T4" fmla="*/ 3 w 63"/>
                  <a:gd name="T5" fmla="*/ 71 h 235"/>
                  <a:gd name="T6" fmla="*/ 0 w 63"/>
                  <a:gd name="T7" fmla="*/ 78 h 235"/>
                  <a:gd name="T8" fmla="*/ 0 w 63"/>
                  <a:gd name="T9" fmla="*/ 225 h 235"/>
                  <a:gd name="T10" fmla="*/ 10 w 63"/>
                  <a:gd name="T11" fmla="*/ 235 h 235"/>
                  <a:gd name="T12" fmla="*/ 20 w 63"/>
                  <a:gd name="T13" fmla="*/ 225 h 235"/>
                  <a:gd name="T14" fmla="*/ 20 w 63"/>
                  <a:gd name="T15" fmla="*/ 81 h 235"/>
                  <a:gd name="T16" fmla="*/ 60 w 63"/>
                  <a:gd name="T17" fmla="*/ 17 h 235"/>
                  <a:gd name="T18" fmla="*/ 57 w 63"/>
                  <a:gd name="T19" fmla="*/ 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235">
                    <a:moveTo>
                      <a:pt x="57" y="3"/>
                    </a:moveTo>
                    <a:cubicBezTo>
                      <a:pt x="52" y="0"/>
                      <a:pt x="46" y="2"/>
                      <a:pt x="43" y="6"/>
                    </a:cubicBezTo>
                    <a:cubicBezTo>
                      <a:pt x="3" y="71"/>
                      <a:pt x="3" y="71"/>
                      <a:pt x="3" y="71"/>
                    </a:cubicBezTo>
                    <a:cubicBezTo>
                      <a:pt x="1" y="73"/>
                      <a:pt x="0" y="75"/>
                      <a:pt x="0" y="78"/>
                    </a:cubicBezTo>
                    <a:cubicBezTo>
                      <a:pt x="0" y="225"/>
                      <a:pt x="0" y="225"/>
                      <a:pt x="0" y="225"/>
                    </a:cubicBezTo>
                    <a:cubicBezTo>
                      <a:pt x="0" y="230"/>
                      <a:pt x="4" y="235"/>
                      <a:pt x="10" y="235"/>
                    </a:cubicBezTo>
                    <a:cubicBezTo>
                      <a:pt x="15" y="235"/>
                      <a:pt x="20" y="230"/>
                      <a:pt x="20" y="225"/>
                    </a:cubicBezTo>
                    <a:cubicBezTo>
                      <a:pt x="20" y="81"/>
                      <a:pt x="20" y="81"/>
                      <a:pt x="20" y="81"/>
                    </a:cubicBezTo>
                    <a:cubicBezTo>
                      <a:pt x="60" y="17"/>
                      <a:pt x="60" y="17"/>
                      <a:pt x="60" y="17"/>
                    </a:cubicBezTo>
                    <a:cubicBezTo>
                      <a:pt x="63" y="12"/>
                      <a:pt x="61" y="6"/>
                      <a:pt x="57" y="3"/>
                    </a:cubicBez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1" name="Freeform 450">
                <a:extLst>
                  <a:ext uri="{FF2B5EF4-FFF2-40B4-BE49-F238E27FC236}">
                    <a16:creationId xmlns:a16="http://schemas.microsoft.com/office/drawing/2014/main" id="{61F2119F-6273-3036-74C7-51A44140C1EC}"/>
                  </a:ext>
                </a:extLst>
              </p:cNvPr>
              <p:cNvSpPr>
                <a:spLocks/>
              </p:cNvSpPr>
              <p:nvPr/>
            </p:nvSpPr>
            <p:spPr bwMode="auto">
              <a:xfrm>
                <a:off x="10909300" y="2392363"/>
                <a:ext cx="161925" cy="255588"/>
              </a:xfrm>
              <a:custGeom>
                <a:avLst/>
                <a:gdLst>
                  <a:gd name="T0" fmla="*/ 102 w 102"/>
                  <a:gd name="T1" fmla="*/ 0 h 161"/>
                  <a:gd name="T2" fmla="*/ 0 w 102"/>
                  <a:gd name="T3" fmla="*/ 161 h 161"/>
                  <a:gd name="T4" fmla="*/ 102 w 102"/>
                  <a:gd name="T5" fmla="*/ 0 h 161"/>
                </a:gdLst>
                <a:ahLst/>
                <a:cxnLst>
                  <a:cxn ang="0">
                    <a:pos x="T0" y="T1"/>
                  </a:cxn>
                  <a:cxn ang="0">
                    <a:pos x="T2" y="T3"/>
                  </a:cxn>
                  <a:cxn ang="0">
                    <a:pos x="T4" y="T5"/>
                  </a:cxn>
                </a:cxnLst>
                <a:rect l="0" t="0" r="r" b="b"/>
                <a:pathLst>
                  <a:path w="102" h="161">
                    <a:moveTo>
                      <a:pt x="102" y="0"/>
                    </a:moveTo>
                    <a:lnTo>
                      <a:pt x="0" y="161"/>
                    </a:lnTo>
                    <a:lnTo>
                      <a:pt x="102" y="0"/>
                    </a:ln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2" name="Line 451">
                <a:extLst>
                  <a:ext uri="{FF2B5EF4-FFF2-40B4-BE49-F238E27FC236}">
                    <a16:creationId xmlns:a16="http://schemas.microsoft.com/office/drawing/2014/main" id="{D52320EB-FF07-29F1-598A-CBA10D1ED511}"/>
                  </a:ext>
                </a:extLst>
              </p:cNvPr>
              <p:cNvSpPr>
                <a:spLocks noChangeShapeType="1"/>
              </p:cNvSpPr>
              <p:nvPr/>
            </p:nvSpPr>
            <p:spPr bwMode="auto">
              <a:xfrm flipH="1">
                <a:off x="10909300" y="2392363"/>
                <a:ext cx="161925" cy="255588"/>
              </a:xfrm>
              <a:prstGeom prst="line">
                <a:avLst/>
              </a:pr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3" name="Freeform 452">
                <a:extLst>
                  <a:ext uri="{FF2B5EF4-FFF2-40B4-BE49-F238E27FC236}">
                    <a16:creationId xmlns:a16="http://schemas.microsoft.com/office/drawing/2014/main" id="{C8210B67-F34B-8867-00E7-FE1A68DB4D5C}"/>
                  </a:ext>
                </a:extLst>
              </p:cNvPr>
              <p:cNvSpPr>
                <a:spLocks/>
              </p:cNvSpPr>
              <p:nvPr/>
            </p:nvSpPr>
            <p:spPr bwMode="auto">
              <a:xfrm>
                <a:off x="10885117" y="2351088"/>
                <a:ext cx="249237" cy="334963"/>
              </a:xfrm>
              <a:custGeom>
                <a:avLst/>
                <a:gdLst>
                  <a:gd name="T0" fmla="*/ 11 w 65"/>
                  <a:gd name="T1" fmla="*/ 88 h 88"/>
                  <a:gd name="T2" fmla="*/ 6 w 65"/>
                  <a:gd name="T3" fmla="*/ 87 h 88"/>
                  <a:gd name="T4" fmla="*/ 3 w 65"/>
                  <a:gd name="T5" fmla="*/ 73 h 88"/>
                  <a:gd name="T6" fmla="*/ 45 w 65"/>
                  <a:gd name="T7" fmla="*/ 6 h 88"/>
                  <a:gd name="T8" fmla="*/ 58 w 65"/>
                  <a:gd name="T9" fmla="*/ 3 h 88"/>
                  <a:gd name="T10" fmla="*/ 62 w 65"/>
                  <a:gd name="T11" fmla="*/ 17 h 88"/>
                  <a:gd name="T12" fmla="*/ 20 w 65"/>
                  <a:gd name="T13" fmla="*/ 83 h 88"/>
                  <a:gd name="T14" fmla="*/ 11 w 65"/>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8">
                    <a:moveTo>
                      <a:pt x="11" y="88"/>
                    </a:moveTo>
                    <a:cubicBezTo>
                      <a:pt x="10" y="88"/>
                      <a:pt x="8" y="88"/>
                      <a:pt x="6" y="87"/>
                    </a:cubicBezTo>
                    <a:cubicBezTo>
                      <a:pt x="1" y="84"/>
                      <a:pt x="0" y="77"/>
                      <a:pt x="3" y="73"/>
                    </a:cubicBezTo>
                    <a:cubicBezTo>
                      <a:pt x="45" y="6"/>
                      <a:pt x="45" y="6"/>
                      <a:pt x="45" y="6"/>
                    </a:cubicBezTo>
                    <a:cubicBezTo>
                      <a:pt x="48" y="1"/>
                      <a:pt x="54" y="0"/>
                      <a:pt x="58" y="3"/>
                    </a:cubicBezTo>
                    <a:cubicBezTo>
                      <a:pt x="63" y="6"/>
                      <a:pt x="65" y="12"/>
                      <a:pt x="62" y="17"/>
                    </a:cubicBezTo>
                    <a:cubicBezTo>
                      <a:pt x="20" y="83"/>
                      <a:pt x="20" y="83"/>
                      <a:pt x="20" y="83"/>
                    </a:cubicBezTo>
                    <a:cubicBezTo>
                      <a:pt x="18" y="86"/>
                      <a:pt x="15" y="88"/>
                      <a:pt x="11" y="88"/>
                    </a:cubicBez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4" name="Freeform 453">
                <a:extLst>
                  <a:ext uri="{FF2B5EF4-FFF2-40B4-BE49-F238E27FC236}">
                    <a16:creationId xmlns:a16="http://schemas.microsoft.com/office/drawing/2014/main" id="{702E52A3-01AB-CC04-1869-D05CAC3C4DE6}"/>
                  </a:ext>
                </a:extLst>
              </p:cNvPr>
              <p:cNvSpPr>
                <a:spLocks/>
              </p:cNvSpPr>
              <p:nvPr/>
            </p:nvSpPr>
            <p:spPr bwMode="auto">
              <a:xfrm>
                <a:off x="10518775" y="2301876"/>
                <a:ext cx="246062" cy="893763"/>
              </a:xfrm>
              <a:custGeom>
                <a:avLst/>
                <a:gdLst>
                  <a:gd name="T0" fmla="*/ 59 w 64"/>
                  <a:gd name="T1" fmla="*/ 69 h 235"/>
                  <a:gd name="T2" fmla="*/ 20 w 64"/>
                  <a:gd name="T3" fmla="*/ 6 h 235"/>
                  <a:gd name="T4" fmla="*/ 6 w 64"/>
                  <a:gd name="T5" fmla="*/ 3 h 235"/>
                  <a:gd name="T6" fmla="*/ 3 w 64"/>
                  <a:gd name="T7" fmla="*/ 17 h 235"/>
                  <a:gd name="T8" fmla="*/ 44 w 64"/>
                  <a:gd name="T9" fmla="*/ 83 h 235"/>
                  <a:gd name="T10" fmla="*/ 44 w 64"/>
                  <a:gd name="T11" fmla="*/ 225 h 235"/>
                  <a:gd name="T12" fmla="*/ 54 w 64"/>
                  <a:gd name="T13" fmla="*/ 235 h 235"/>
                  <a:gd name="T14" fmla="*/ 64 w 64"/>
                  <a:gd name="T15" fmla="*/ 225 h 235"/>
                  <a:gd name="T16" fmla="*/ 64 w 64"/>
                  <a:gd name="T17" fmla="*/ 78 h 235"/>
                  <a:gd name="T18" fmla="*/ 59 w 64"/>
                  <a:gd name="T19" fmla="*/ 6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235">
                    <a:moveTo>
                      <a:pt x="59" y="69"/>
                    </a:moveTo>
                    <a:cubicBezTo>
                      <a:pt x="20" y="6"/>
                      <a:pt x="20" y="6"/>
                      <a:pt x="20" y="6"/>
                    </a:cubicBezTo>
                    <a:cubicBezTo>
                      <a:pt x="17" y="2"/>
                      <a:pt x="11" y="0"/>
                      <a:pt x="6" y="3"/>
                    </a:cubicBezTo>
                    <a:cubicBezTo>
                      <a:pt x="1" y="6"/>
                      <a:pt x="0" y="12"/>
                      <a:pt x="3" y="17"/>
                    </a:cubicBezTo>
                    <a:cubicBezTo>
                      <a:pt x="44" y="83"/>
                      <a:pt x="44" y="83"/>
                      <a:pt x="44" y="83"/>
                    </a:cubicBezTo>
                    <a:cubicBezTo>
                      <a:pt x="44" y="225"/>
                      <a:pt x="44" y="225"/>
                      <a:pt x="44" y="225"/>
                    </a:cubicBezTo>
                    <a:cubicBezTo>
                      <a:pt x="44" y="230"/>
                      <a:pt x="48" y="235"/>
                      <a:pt x="54" y="235"/>
                    </a:cubicBezTo>
                    <a:cubicBezTo>
                      <a:pt x="60" y="235"/>
                      <a:pt x="64" y="230"/>
                      <a:pt x="64" y="225"/>
                    </a:cubicBezTo>
                    <a:cubicBezTo>
                      <a:pt x="64" y="78"/>
                      <a:pt x="64" y="78"/>
                      <a:pt x="64" y="78"/>
                    </a:cubicBezTo>
                    <a:cubicBezTo>
                      <a:pt x="64" y="74"/>
                      <a:pt x="62" y="71"/>
                      <a:pt x="59" y="69"/>
                    </a:cubicBez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5" name="Freeform 454">
                <a:extLst>
                  <a:ext uri="{FF2B5EF4-FFF2-40B4-BE49-F238E27FC236}">
                    <a16:creationId xmlns:a16="http://schemas.microsoft.com/office/drawing/2014/main" id="{67CF5072-8595-D858-CA35-F8D5753FA721}"/>
                  </a:ext>
                </a:extLst>
              </p:cNvPr>
              <p:cNvSpPr>
                <a:spLocks/>
              </p:cNvSpPr>
              <p:nvPr/>
            </p:nvSpPr>
            <p:spPr bwMode="auto">
              <a:xfrm>
                <a:off x="10469563" y="2405063"/>
                <a:ext cx="160337" cy="250825"/>
              </a:xfrm>
              <a:custGeom>
                <a:avLst/>
                <a:gdLst>
                  <a:gd name="T0" fmla="*/ 0 w 101"/>
                  <a:gd name="T1" fmla="*/ 0 h 158"/>
                  <a:gd name="T2" fmla="*/ 101 w 101"/>
                  <a:gd name="T3" fmla="*/ 158 h 158"/>
                  <a:gd name="T4" fmla="*/ 0 w 101"/>
                  <a:gd name="T5" fmla="*/ 0 h 158"/>
                </a:gdLst>
                <a:ahLst/>
                <a:cxnLst>
                  <a:cxn ang="0">
                    <a:pos x="T0" y="T1"/>
                  </a:cxn>
                  <a:cxn ang="0">
                    <a:pos x="T2" y="T3"/>
                  </a:cxn>
                  <a:cxn ang="0">
                    <a:pos x="T4" y="T5"/>
                  </a:cxn>
                </a:cxnLst>
                <a:rect l="0" t="0" r="r" b="b"/>
                <a:pathLst>
                  <a:path w="101" h="158">
                    <a:moveTo>
                      <a:pt x="0" y="0"/>
                    </a:moveTo>
                    <a:lnTo>
                      <a:pt x="101" y="158"/>
                    </a:lnTo>
                    <a:lnTo>
                      <a:pt x="0" y="0"/>
                    </a:ln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6" name="Line 455">
                <a:extLst>
                  <a:ext uri="{FF2B5EF4-FFF2-40B4-BE49-F238E27FC236}">
                    <a16:creationId xmlns:a16="http://schemas.microsoft.com/office/drawing/2014/main" id="{45C7F4D0-744A-3ECD-EFFA-CD3483F8E983}"/>
                  </a:ext>
                </a:extLst>
              </p:cNvPr>
              <p:cNvSpPr>
                <a:spLocks noChangeShapeType="1"/>
              </p:cNvSpPr>
              <p:nvPr/>
            </p:nvSpPr>
            <p:spPr bwMode="auto">
              <a:xfrm>
                <a:off x="10469563" y="2405063"/>
                <a:ext cx="160337" cy="250825"/>
              </a:xfrm>
              <a:prstGeom prst="line">
                <a:avLst/>
              </a:pr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69" name="Freeform 456">
              <a:extLst>
                <a:ext uri="{FF2B5EF4-FFF2-40B4-BE49-F238E27FC236}">
                  <a16:creationId xmlns:a16="http://schemas.microsoft.com/office/drawing/2014/main" id="{6CFC433F-1BB4-C135-51A2-63BBA7203DF2}"/>
                </a:ext>
              </a:extLst>
            </p:cNvPr>
            <p:cNvSpPr>
              <a:spLocks/>
            </p:cNvSpPr>
            <p:nvPr/>
          </p:nvSpPr>
          <p:spPr bwMode="auto">
            <a:xfrm>
              <a:off x="10428288" y="2359026"/>
              <a:ext cx="247650" cy="334963"/>
            </a:xfrm>
            <a:custGeom>
              <a:avLst/>
              <a:gdLst>
                <a:gd name="T0" fmla="*/ 53 w 65"/>
                <a:gd name="T1" fmla="*/ 88 h 88"/>
                <a:gd name="T2" fmla="*/ 45 w 65"/>
                <a:gd name="T3" fmla="*/ 83 h 88"/>
                <a:gd name="T4" fmla="*/ 3 w 65"/>
                <a:gd name="T5" fmla="*/ 17 h 88"/>
                <a:gd name="T6" fmla="*/ 6 w 65"/>
                <a:gd name="T7" fmla="*/ 3 h 88"/>
                <a:gd name="T8" fmla="*/ 20 w 65"/>
                <a:gd name="T9" fmla="*/ 6 h 88"/>
                <a:gd name="T10" fmla="*/ 62 w 65"/>
                <a:gd name="T11" fmla="*/ 73 h 88"/>
                <a:gd name="T12" fmla="*/ 58 w 65"/>
                <a:gd name="T13" fmla="*/ 87 h 88"/>
                <a:gd name="T14" fmla="*/ 53 w 65"/>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8">
                  <a:moveTo>
                    <a:pt x="53" y="88"/>
                  </a:moveTo>
                  <a:cubicBezTo>
                    <a:pt x="50" y="88"/>
                    <a:pt x="47" y="86"/>
                    <a:pt x="45" y="83"/>
                  </a:cubicBezTo>
                  <a:cubicBezTo>
                    <a:pt x="3" y="17"/>
                    <a:pt x="3" y="17"/>
                    <a:pt x="3" y="17"/>
                  </a:cubicBezTo>
                  <a:cubicBezTo>
                    <a:pt x="0" y="12"/>
                    <a:pt x="1" y="6"/>
                    <a:pt x="6" y="3"/>
                  </a:cubicBezTo>
                  <a:cubicBezTo>
                    <a:pt x="11" y="0"/>
                    <a:pt x="17" y="2"/>
                    <a:pt x="20" y="6"/>
                  </a:cubicBezTo>
                  <a:cubicBezTo>
                    <a:pt x="62" y="73"/>
                    <a:pt x="62" y="73"/>
                    <a:pt x="62" y="73"/>
                  </a:cubicBezTo>
                  <a:cubicBezTo>
                    <a:pt x="65" y="78"/>
                    <a:pt x="63" y="84"/>
                    <a:pt x="58" y="87"/>
                  </a:cubicBezTo>
                  <a:cubicBezTo>
                    <a:pt x="57" y="88"/>
                    <a:pt x="55" y="88"/>
                    <a:pt x="53" y="88"/>
                  </a:cubicBez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77" name="Group 476">
            <a:extLst>
              <a:ext uri="{FF2B5EF4-FFF2-40B4-BE49-F238E27FC236}">
                <a16:creationId xmlns:a16="http://schemas.microsoft.com/office/drawing/2014/main" id="{7EBC46DC-2237-2784-1BC8-193CFB363297}"/>
              </a:ext>
            </a:extLst>
          </p:cNvPr>
          <p:cNvGrpSpPr/>
          <p:nvPr/>
        </p:nvGrpSpPr>
        <p:grpSpPr>
          <a:xfrm rot="1021311">
            <a:off x="7556839" y="2279756"/>
            <a:ext cx="58838" cy="74480"/>
            <a:chOff x="10428288" y="2301876"/>
            <a:chExt cx="706066" cy="893763"/>
          </a:xfrm>
          <a:solidFill>
            <a:schemeClr val="accent5"/>
          </a:solidFill>
          <a:effectLst/>
        </p:grpSpPr>
        <p:grpSp>
          <p:nvGrpSpPr>
            <p:cNvPr id="478" name="Group 477">
              <a:extLst>
                <a:ext uri="{FF2B5EF4-FFF2-40B4-BE49-F238E27FC236}">
                  <a16:creationId xmlns:a16="http://schemas.microsoft.com/office/drawing/2014/main" id="{5CEEFE9E-762F-BF8B-4CAD-82217895F197}"/>
                </a:ext>
              </a:extLst>
            </p:cNvPr>
            <p:cNvGrpSpPr/>
            <p:nvPr/>
          </p:nvGrpSpPr>
          <p:grpSpPr>
            <a:xfrm>
              <a:off x="10469563" y="2301876"/>
              <a:ext cx="664791" cy="893763"/>
              <a:chOff x="10469563" y="2301876"/>
              <a:chExt cx="664791" cy="893763"/>
            </a:xfrm>
            <a:grpFill/>
          </p:grpSpPr>
          <p:sp>
            <p:nvSpPr>
              <p:cNvPr id="480" name="Freeform 449">
                <a:extLst>
                  <a:ext uri="{FF2B5EF4-FFF2-40B4-BE49-F238E27FC236}">
                    <a16:creationId xmlns:a16="http://schemas.microsoft.com/office/drawing/2014/main" id="{3EEC2E60-4D47-C905-66E5-67F4DAE58B72}"/>
                  </a:ext>
                </a:extLst>
              </p:cNvPr>
              <p:cNvSpPr>
                <a:spLocks/>
              </p:cNvSpPr>
              <p:nvPr/>
            </p:nvSpPr>
            <p:spPr bwMode="auto">
              <a:xfrm>
                <a:off x="10791825" y="2301876"/>
                <a:ext cx="241300" cy="893763"/>
              </a:xfrm>
              <a:custGeom>
                <a:avLst/>
                <a:gdLst>
                  <a:gd name="T0" fmla="*/ 57 w 63"/>
                  <a:gd name="T1" fmla="*/ 3 h 235"/>
                  <a:gd name="T2" fmla="*/ 43 w 63"/>
                  <a:gd name="T3" fmla="*/ 6 h 235"/>
                  <a:gd name="T4" fmla="*/ 3 w 63"/>
                  <a:gd name="T5" fmla="*/ 71 h 235"/>
                  <a:gd name="T6" fmla="*/ 0 w 63"/>
                  <a:gd name="T7" fmla="*/ 78 h 235"/>
                  <a:gd name="T8" fmla="*/ 0 w 63"/>
                  <a:gd name="T9" fmla="*/ 225 h 235"/>
                  <a:gd name="T10" fmla="*/ 10 w 63"/>
                  <a:gd name="T11" fmla="*/ 235 h 235"/>
                  <a:gd name="T12" fmla="*/ 20 w 63"/>
                  <a:gd name="T13" fmla="*/ 225 h 235"/>
                  <a:gd name="T14" fmla="*/ 20 w 63"/>
                  <a:gd name="T15" fmla="*/ 81 h 235"/>
                  <a:gd name="T16" fmla="*/ 60 w 63"/>
                  <a:gd name="T17" fmla="*/ 17 h 235"/>
                  <a:gd name="T18" fmla="*/ 57 w 63"/>
                  <a:gd name="T19" fmla="*/ 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235">
                    <a:moveTo>
                      <a:pt x="57" y="3"/>
                    </a:moveTo>
                    <a:cubicBezTo>
                      <a:pt x="52" y="0"/>
                      <a:pt x="46" y="2"/>
                      <a:pt x="43" y="6"/>
                    </a:cubicBezTo>
                    <a:cubicBezTo>
                      <a:pt x="3" y="71"/>
                      <a:pt x="3" y="71"/>
                      <a:pt x="3" y="71"/>
                    </a:cubicBezTo>
                    <a:cubicBezTo>
                      <a:pt x="1" y="73"/>
                      <a:pt x="0" y="75"/>
                      <a:pt x="0" y="78"/>
                    </a:cubicBezTo>
                    <a:cubicBezTo>
                      <a:pt x="0" y="225"/>
                      <a:pt x="0" y="225"/>
                      <a:pt x="0" y="225"/>
                    </a:cubicBezTo>
                    <a:cubicBezTo>
                      <a:pt x="0" y="230"/>
                      <a:pt x="4" y="235"/>
                      <a:pt x="10" y="235"/>
                    </a:cubicBezTo>
                    <a:cubicBezTo>
                      <a:pt x="15" y="235"/>
                      <a:pt x="20" y="230"/>
                      <a:pt x="20" y="225"/>
                    </a:cubicBezTo>
                    <a:cubicBezTo>
                      <a:pt x="20" y="81"/>
                      <a:pt x="20" y="81"/>
                      <a:pt x="20" y="81"/>
                    </a:cubicBezTo>
                    <a:cubicBezTo>
                      <a:pt x="60" y="17"/>
                      <a:pt x="60" y="17"/>
                      <a:pt x="60" y="17"/>
                    </a:cubicBezTo>
                    <a:cubicBezTo>
                      <a:pt x="63" y="12"/>
                      <a:pt x="61" y="6"/>
                      <a:pt x="57" y="3"/>
                    </a:cubicBez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81" name="Freeform 450">
                <a:extLst>
                  <a:ext uri="{FF2B5EF4-FFF2-40B4-BE49-F238E27FC236}">
                    <a16:creationId xmlns:a16="http://schemas.microsoft.com/office/drawing/2014/main" id="{0DA70C28-82B1-5CA5-515F-610F51CEA226}"/>
                  </a:ext>
                </a:extLst>
              </p:cNvPr>
              <p:cNvSpPr>
                <a:spLocks/>
              </p:cNvSpPr>
              <p:nvPr/>
            </p:nvSpPr>
            <p:spPr bwMode="auto">
              <a:xfrm>
                <a:off x="10909300" y="2392363"/>
                <a:ext cx="161925" cy="255588"/>
              </a:xfrm>
              <a:custGeom>
                <a:avLst/>
                <a:gdLst>
                  <a:gd name="T0" fmla="*/ 102 w 102"/>
                  <a:gd name="T1" fmla="*/ 0 h 161"/>
                  <a:gd name="T2" fmla="*/ 0 w 102"/>
                  <a:gd name="T3" fmla="*/ 161 h 161"/>
                  <a:gd name="T4" fmla="*/ 102 w 102"/>
                  <a:gd name="T5" fmla="*/ 0 h 161"/>
                </a:gdLst>
                <a:ahLst/>
                <a:cxnLst>
                  <a:cxn ang="0">
                    <a:pos x="T0" y="T1"/>
                  </a:cxn>
                  <a:cxn ang="0">
                    <a:pos x="T2" y="T3"/>
                  </a:cxn>
                  <a:cxn ang="0">
                    <a:pos x="T4" y="T5"/>
                  </a:cxn>
                </a:cxnLst>
                <a:rect l="0" t="0" r="r" b="b"/>
                <a:pathLst>
                  <a:path w="102" h="161">
                    <a:moveTo>
                      <a:pt x="102" y="0"/>
                    </a:moveTo>
                    <a:lnTo>
                      <a:pt x="0" y="161"/>
                    </a:lnTo>
                    <a:lnTo>
                      <a:pt x="102" y="0"/>
                    </a:ln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82" name="Line 451">
                <a:extLst>
                  <a:ext uri="{FF2B5EF4-FFF2-40B4-BE49-F238E27FC236}">
                    <a16:creationId xmlns:a16="http://schemas.microsoft.com/office/drawing/2014/main" id="{E6BF5CF7-CB85-7035-259A-F5CA3ABF5F4C}"/>
                  </a:ext>
                </a:extLst>
              </p:cNvPr>
              <p:cNvSpPr>
                <a:spLocks noChangeShapeType="1"/>
              </p:cNvSpPr>
              <p:nvPr/>
            </p:nvSpPr>
            <p:spPr bwMode="auto">
              <a:xfrm flipH="1">
                <a:off x="10909300" y="2392363"/>
                <a:ext cx="161925" cy="255588"/>
              </a:xfrm>
              <a:prstGeom prst="line">
                <a:avLst/>
              </a:pr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83" name="Freeform 452">
                <a:extLst>
                  <a:ext uri="{FF2B5EF4-FFF2-40B4-BE49-F238E27FC236}">
                    <a16:creationId xmlns:a16="http://schemas.microsoft.com/office/drawing/2014/main" id="{4E548532-4D16-748D-02DB-07E42E7CD2F2}"/>
                  </a:ext>
                </a:extLst>
              </p:cNvPr>
              <p:cNvSpPr>
                <a:spLocks/>
              </p:cNvSpPr>
              <p:nvPr/>
            </p:nvSpPr>
            <p:spPr bwMode="auto">
              <a:xfrm>
                <a:off x="10885117" y="2351088"/>
                <a:ext cx="249237" cy="334963"/>
              </a:xfrm>
              <a:custGeom>
                <a:avLst/>
                <a:gdLst>
                  <a:gd name="T0" fmla="*/ 11 w 65"/>
                  <a:gd name="T1" fmla="*/ 88 h 88"/>
                  <a:gd name="T2" fmla="*/ 6 w 65"/>
                  <a:gd name="T3" fmla="*/ 87 h 88"/>
                  <a:gd name="T4" fmla="*/ 3 w 65"/>
                  <a:gd name="T5" fmla="*/ 73 h 88"/>
                  <a:gd name="T6" fmla="*/ 45 w 65"/>
                  <a:gd name="T7" fmla="*/ 6 h 88"/>
                  <a:gd name="T8" fmla="*/ 58 w 65"/>
                  <a:gd name="T9" fmla="*/ 3 h 88"/>
                  <a:gd name="T10" fmla="*/ 62 w 65"/>
                  <a:gd name="T11" fmla="*/ 17 h 88"/>
                  <a:gd name="T12" fmla="*/ 20 w 65"/>
                  <a:gd name="T13" fmla="*/ 83 h 88"/>
                  <a:gd name="T14" fmla="*/ 11 w 65"/>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8">
                    <a:moveTo>
                      <a:pt x="11" y="88"/>
                    </a:moveTo>
                    <a:cubicBezTo>
                      <a:pt x="10" y="88"/>
                      <a:pt x="8" y="88"/>
                      <a:pt x="6" y="87"/>
                    </a:cubicBezTo>
                    <a:cubicBezTo>
                      <a:pt x="1" y="84"/>
                      <a:pt x="0" y="77"/>
                      <a:pt x="3" y="73"/>
                    </a:cubicBezTo>
                    <a:cubicBezTo>
                      <a:pt x="45" y="6"/>
                      <a:pt x="45" y="6"/>
                      <a:pt x="45" y="6"/>
                    </a:cubicBezTo>
                    <a:cubicBezTo>
                      <a:pt x="48" y="1"/>
                      <a:pt x="54" y="0"/>
                      <a:pt x="58" y="3"/>
                    </a:cubicBezTo>
                    <a:cubicBezTo>
                      <a:pt x="63" y="6"/>
                      <a:pt x="65" y="12"/>
                      <a:pt x="62" y="17"/>
                    </a:cubicBezTo>
                    <a:cubicBezTo>
                      <a:pt x="20" y="83"/>
                      <a:pt x="20" y="83"/>
                      <a:pt x="20" y="83"/>
                    </a:cubicBezTo>
                    <a:cubicBezTo>
                      <a:pt x="18" y="86"/>
                      <a:pt x="15" y="88"/>
                      <a:pt x="11" y="88"/>
                    </a:cubicBez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84" name="Freeform 453">
                <a:extLst>
                  <a:ext uri="{FF2B5EF4-FFF2-40B4-BE49-F238E27FC236}">
                    <a16:creationId xmlns:a16="http://schemas.microsoft.com/office/drawing/2014/main" id="{3E596FF3-9AFC-E4F4-1F78-8D8B284FB4E5}"/>
                  </a:ext>
                </a:extLst>
              </p:cNvPr>
              <p:cNvSpPr>
                <a:spLocks/>
              </p:cNvSpPr>
              <p:nvPr/>
            </p:nvSpPr>
            <p:spPr bwMode="auto">
              <a:xfrm>
                <a:off x="10518775" y="2301876"/>
                <a:ext cx="246062" cy="893763"/>
              </a:xfrm>
              <a:custGeom>
                <a:avLst/>
                <a:gdLst>
                  <a:gd name="T0" fmla="*/ 59 w 64"/>
                  <a:gd name="T1" fmla="*/ 69 h 235"/>
                  <a:gd name="T2" fmla="*/ 20 w 64"/>
                  <a:gd name="T3" fmla="*/ 6 h 235"/>
                  <a:gd name="T4" fmla="*/ 6 w 64"/>
                  <a:gd name="T5" fmla="*/ 3 h 235"/>
                  <a:gd name="T6" fmla="*/ 3 w 64"/>
                  <a:gd name="T7" fmla="*/ 17 h 235"/>
                  <a:gd name="T8" fmla="*/ 44 w 64"/>
                  <a:gd name="T9" fmla="*/ 83 h 235"/>
                  <a:gd name="T10" fmla="*/ 44 w 64"/>
                  <a:gd name="T11" fmla="*/ 225 h 235"/>
                  <a:gd name="T12" fmla="*/ 54 w 64"/>
                  <a:gd name="T13" fmla="*/ 235 h 235"/>
                  <a:gd name="T14" fmla="*/ 64 w 64"/>
                  <a:gd name="T15" fmla="*/ 225 h 235"/>
                  <a:gd name="T16" fmla="*/ 64 w 64"/>
                  <a:gd name="T17" fmla="*/ 78 h 235"/>
                  <a:gd name="T18" fmla="*/ 59 w 64"/>
                  <a:gd name="T19" fmla="*/ 6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235">
                    <a:moveTo>
                      <a:pt x="59" y="69"/>
                    </a:moveTo>
                    <a:cubicBezTo>
                      <a:pt x="20" y="6"/>
                      <a:pt x="20" y="6"/>
                      <a:pt x="20" y="6"/>
                    </a:cubicBezTo>
                    <a:cubicBezTo>
                      <a:pt x="17" y="2"/>
                      <a:pt x="11" y="0"/>
                      <a:pt x="6" y="3"/>
                    </a:cubicBezTo>
                    <a:cubicBezTo>
                      <a:pt x="1" y="6"/>
                      <a:pt x="0" y="12"/>
                      <a:pt x="3" y="17"/>
                    </a:cubicBezTo>
                    <a:cubicBezTo>
                      <a:pt x="44" y="83"/>
                      <a:pt x="44" y="83"/>
                      <a:pt x="44" y="83"/>
                    </a:cubicBezTo>
                    <a:cubicBezTo>
                      <a:pt x="44" y="225"/>
                      <a:pt x="44" y="225"/>
                      <a:pt x="44" y="225"/>
                    </a:cubicBezTo>
                    <a:cubicBezTo>
                      <a:pt x="44" y="230"/>
                      <a:pt x="48" y="235"/>
                      <a:pt x="54" y="235"/>
                    </a:cubicBezTo>
                    <a:cubicBezTo>
                      <a:pt x="60" y="235"/>
                      <a:pt x="64" y="230"/>
                      <a:pt x="64" y="225"/>
                    </a:cubicBezTo>
                    <a:cubicBezTo>
                      <a:pt x="64" y="78"/>
                      <a:pt x="64" y="78"/>
                      <a:pt x="64" y="78"/>
                    </a:cubicBezTo>
                    <a:cubicBezTo>
                      <a:pt x="64" y="74"/>
                      <a:pt x="62" y="71"/>
                      <a:pt x="59" y="69"/>
                    </a:cubicBez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85" name="Freeform 454">
                <a:extLst>
                  <a:ext uri="{FF2B5EF4-FFF2-40B4-BE49-F238E27FC236}">
                    <a16:creationId xmlns:a16="http://schemas.microsoft.com/office/drawing/2014/main" id="{CAB35724-7283-A886-DC8A-36B32A3A85AA}"/>
                  </a:ext>
                </a:extLst>
              </p:cNvPr>
              <p:cNvSpPr>
                <a:spLocks/>
              </p:cNvSpPr>
              <p:nvPr/>
            </p:nvSpPr>
            <p:spPr bwMode="auto">
              <a:xfrm>
                <a:off x="10469563" y="2405063"/>
                <a:ext cx="160337" cy="250825"/>
              </a:xfrm>
              <a:custGeom>
                <a:avLst/>
                <a:gdLst>
                  <a:gd name="T0" fmla="*/ 0 w 101"/>
                  <a:gd name="T1" fmla="*/ 0 h 158"/>
                  <a:gd name="T2" fmla="*/ 101 w 101"/>
                  <a:gd name="T3" fmla="*/ 158 h 158"/>
                  <a:gd name="T4" fmla="*/ 0 w 101"/>
                  <a:gd name="T5" fmla="*/ 0 h 158"/>
                </a:gdLst>
                <a:ahLst/>
                <a:cxnLst>
                  <a:cxn ang="0">
                    <a:pos x="T0" y="T1"/>
                  </a:cxn>
                  <a:cxn ang="0">
                    <a:pos x="T2" y="T3"/>
                  </a:cxn>
                  <a:cxn ang="0">
                    <a:pos x="T4" y="T5"/>
                  </a:cxn>
                </a:cxnLst>
                <a:rect l="0" t="0" r="r" b="b"/>
                <a:pathLst>
                  <a:path w="101" h="158">
                    <a:moveTo>
                      <a:pt x="0" y="0"/>
                    </a:moveTo>
                    <a:lnTo>
                      <a:pt x="101" y="158"/>
                    </a:lnTo>
                    <a:lnTo>
                      <a:pt x="0" y="0"/>
                    </a:ln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86" name="Line 455">
                <a:extLst>
                  <a:ext uri="{FF2B5EF4-FFF2-40B4-BE49-F238E27FC236}">
                    <a16:creationId xmlns:a16="http://schemas.microsoft.com/office/drawing/2014/main" id="{B10F4A21-53A5-37CC-B5C9-E9A6DBD518C7}"/>
                  </a:ext>
                </a:extLst>
              </p:cNvPr>
              <p:cNvSpPr>
                <a:spLocks noChangeShapeType="1"/>
              </p:cNvSpPr>
              <p:nvPr/>
            </p:nvSpPr>
            <p:spPr bwMode="auto">
              <a:xfrm>
                <a:off x="10469563" y="2405063"/>
                <a:ext cx="160337" cy="250825"/>
              </a:xfrm>
              <a:prstGeom prst="line">
                <a:avLst/>
              </a:pr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79" name="Freeform 456">
              <a:extLst>
                <a:ext uri="{FF2B5EF4-FFF2-40B4-BE49-F238E27FC236}">
                  <a16:creationId xmlns:a16="http://schemas.microsoft.com/office/drawing/2014/main" id="{61F47D7E-4EA3-C2DD-C155-D16C8FF76FB1}"/>
                </a:ext>
              </a:extLst>
            </p:cNvPr>
            <p:cNvSpPr>
              <a:spLocks/>
            </p:cNvSpPr>
            <p:nvPr/>
          </p:nvSpPr>
          <p:spPr bwMode="auto">
            <a:xfrm>
              <a:off x="10428288" y="2359026"/>
              <a:ext cx="247650" cy="334963"/>
            </a:xfrm>
            <a:custGeom>
              <a:avLst/>
              <a:gdLst>
                <a:gd name="T0" fmla="*/ 53 w 65"/>
                <a:gd name="T1" fmla="*/ 88 h 88"/>
                <a:gd name="T2" fmla="*/ 45 w 65"/>
                <a:gd name="T3" fmla="*/ 83 h 88"/>
                <a:gd name="T4" fmla="*/ 3 w 65"/>
                <a:gd name="T5" fmla="*/ 17 h 88"/>
                <a:gd name="T6" fmla="*/ 6 w 65"/>
                <a:gd name="T7" fmla="*/ 3 h 88"/>
                <a:gd name="T8" fmla="*/ 20 w 65"/>
                <a:gd name="T9" fmla="*/ 6 h 88"/>
                <a:gd name="T10" fmla="*/ 62 w 65"/>
                <a:gd name="T11" fmla="*/ 73 h 88"/>
                <a:gd name="T12" fmla="*/ 58 w 65"/>
                <a:gd name="T13" fmla="*/ 87 h 88"/>
                <a:gd name="T14" fmla="*/ 53 w 65"/>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8">
                  <a:moveTo>
                    <a:pt x="53" y="88"/>
                  </a:moveTo>
                  <a:cubicBezTo>
                    <a:pt x="50" y="88"/>
                    <a:pt x="47" y="86"/>
                    <a:pt x="45" y="83"/>
                  </a:cubicBezTo>
                  <a:cubicBezTo>
                    <a:pt x="3" y="17"/>
                    <a:pt x="3" y="17"/>
                    <a:pt x="3" y="17"/>
                  </a:cubicBezTo>
                  <a:cubicBezTo>
                    <a:pt x="0" y="12"/>
                    <a:pt x="1" y="6"/>
                    <a:pt x="6" y="3"/>
                  </a:cubicBezTo>
                  <a:cubicBezTo>
                    <a:pt x="11" y="0"/>
                    <a:pt x="17" y="2"/>
                    <a:pt x="20" y="6"/>
                  </a:cubicBezTo>
                  <a:cubicBezTo>
                    <a:pt x="62" y="73"/>
                    <a:pt x="62" y="73"/>
                    <a:pt x="62" y="73"/>
                  </a:cubicBezTo>
                  <a:cubicBezTo>
                    <a:pt x="65" y="78"/>
                    <a:pt x="63" y="84"/>
                    <a:pt x="58" y="87"/>
                  </a:cubicBezTo>
                  <a:cubicBezTo>
                    <a:pt x="57" y="88"/>
                    <a:pt x="55" y="88"/>
                    <a:pt x="53" y="88"/>
                  </a:cubicBez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87" name="Group 486">
            <a:extLst>
              <a:ext uri="{FF2B5EF4-FFF2-40B4-BE49-F238E27FC236}">
                <a16:creationId xmlns:a16="http://schemas.microsoft.com/office/drawing/2014/main" id="{E0D0DB19-3602-1C91-F8A4-6BC42AA9F12A}"/>
              </a:ext>
            </a:extLst>
          </p:cNvPr>
          <p:cNvGrpSpPr/>
          <p:nvPr/>
        </p:nvGrpSpPr>
        <p:grpSpPr>
          <a:xfrm rot="1021311">
            <a:off x="7735409" y="2442933"/>
            <a:ext cx="58838" cy="74480"/>
            <a:chOff x="10428288" y="2301876"/>
            <a:chExt cx="706066" cy="893763"/>
          </a:xfrm>
          <a:solidFill>
            <a:schemeClr val="accent5"/>
          </a:solidFill>
          <a:effectLst/>
        </p:grpSpPr>
        <p:grpSp>
          <p:nvGrpSpPr>
            <p:cNvPr id="488" name="Group 487">
              <a:extLst>
                <a:ext uri="{FF2B5EF4-FFF2-40B4-BE49-F238E27FC236}">
                  <a16:creationId xmlns:a16="http://schemas.microsoft.com/office/drawing/2014/main" id="{27B72D75-5D71-D34D-2461-9B2CAB6DF2B7}"/>
                </a:ext>
              </a:extLst>
            </p:cNvPr>
            <p:cNvGrpSpPr/>
            <p:nvPr/>
          </p:nvGrpSpPr>
          <p:grpSpPr>
            <a:xfrm>
              <a:off x="10469563" y="2301876"/>
              <a:ext cx="664791" cy="893763"/>
              <a:chOff x="10469563" y="2301876"/>
              <a:chExt cx="664791" cy="893763"/>
            </a:xfrm>
            <a:grpFill/>
          </p:grpSpPr>
          <p:sp>
            <p:nvSpPr>
              <p:cNvPr id="490" name="Freeform 449">
                <a:extLst>
                  <a:ext uri="{FF2B5EF4-FFF2-40B4-BE49-F238E27FC236}">
                    <a16:creationId xmlns:a16="http://schemas.microsoft.com/office/drawing/2014/main" id="{27FBC8F6-B625-BEF4-BF42-F26DBFE74C5F}"/>
                  </a:ext>
                </a:extLst>
              </p:cNvPr>
              <p:cNvSpPr>
                <a:spLocks/>
              </p:cNvSpPr>
              <p:nvPr/>
            </p:nvSpPr>
            <p:spPr bwMode="auto">
              <a:xfrm>
                <a:off x="10791825" y="2301876"/>
                <a:ext cx="241300" cy="893763"/>
              </a:xfrm>
              <a:custGeom>
                <a:avLst/>
                <a:gdLst>
                  <a:gd name="T0" fmla="*/ 57 w 63"/>
                  <a:gd name="T1" fmla="*/ 3 h 235"/>
                  <a:gd name="T2" fmla="*/ 43 w 63"/>
                  <a:gd name="T3" fmla="*/ 6 h 235"/>
                  <a:gd name="T4" fmla="*/ 3 w 63"/>
                  <a:gd name="T5" fmla="*/ 71 h 235"/>
                  <a:gd name="T6" fmla="*/ 0 w 63"/>
                  <a:gd name="T7" fmla="*/ 78 h 235"/>
                  <a:gd name="T8" fmla="*/ 0 w 63"/>
                  <a:gd name="T9" fmla="*/ 225 h 235"/>
                  <a:gd name="T10" fmla="*/ 10 w 63"/>
                  <a:gd name="T11" fmla="*/ 235 h 235"/>
                  <a:gd name="T12" fmla="*/ 20 w 63"/>
                  <a:gd name="T13" fmla="*/ 225 h 235"/>
                  <a:gd name="T14" fmla="*/ 20 w 63"/>
                  <a:gd name="T15" fmla="*/ 81 h 235"/>
                  <a:gd name="T16" fmla="*/ 60 w 63"/>
                  <a:gd name="T17" fmla="*/ 17 h 235"/>
                  <a:gd name="T18" fmla="*/ 57 w 63"/>
                  <a:gd name="T19" fmla="*/ 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235">
                    <a:moveTo>
                      <a:pt x="57" y="3"/>
                    </a:moveTo>
                    <a:cubicBezTo>
                      <a:pt x="52" y="0"/>
                      <a:pt x="46" y="2"/>
                      <a:pt x="43" y="6"/>
                    </a:cubicBezTo>
                    <a:cubicBezTo>
                      <a:pt x="3" y="71"/>
                      <a:pt x="3" y="71"/>
                      <a:pt x="3" y="71"/>
                    </a:cubicBezTo>
                    <a:cubicBezTo>
                      <a:pt x="1" y="73"/>
                      <a:pt x="0" y="75"/>
                      <a:pt x="0" y="78"/>
                    </a:cubicBezTo>
                    <a:cubicBezTo>
                      <a:pt x="0" y="225"/>
                      <a:pt x="0" y="225"/>
                      <a:pt x="0" y="225"/>
                    </a:cubicBezTo>
                    <a:cubicBezTo>
                      <a:pt x="0" y="230"/>
                      <a:pt x="4" y="235"/>
                      <a:pt x="10" y="235"/>
                    </a:cubicBezTo>
                    <a:cubicBezTo>
                      <a:pt x="15" y="235"/>
                      <a:pt x="20" y="230"/>
                      <a:pt x="20" y="225"/>
                    </a:cubicBezTo>
                    <a:cubicBezTo>
                      <a:pt x="20" y="81"/>
                      <a:pt x="20" y="81"/>
                      <a:pt x="20" y="81"/>
                    </a:cubicBezTo>
                    <a:cubicBezTo>
                      <a:pt x="60" y="17"/>
                      <a:pt x="60" y="17"/>
                      <a:pt x="60" y="17"/>
                    </a:cubicBezTo>
                    <a:cubicBezTo>
                      <a:pt x="63" y="12"/>
                      <a:pt x="61" y="6"/>
                      <a:pt x="57" y="3"/>
                    </a:cubicBez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91" name="Freeform 450">
                <a:extLst>
                  <a:ext uri="{FF2B5EF4-FFF2-40B4-BE49-F238E27FC236}">
                    <a16:creationId xmlns:a16="http://schemas.microsoft.com/office/drawing/2014/main" id="{CE172B26-B29D-E6E7-5FA5-87B1313D9EE4}"/>
                  </a:ext>
                </a:extLst>
              </p:cNvPr>
              <p:cNvSpPr>
                <a:spLocks/>
              </p:cNvSpPr>
              <p:nvPr/>
            </p:nvSpPr>
            <p:spPr bwMode="auto">
              <a:xfrm>
                <a:off x="10909300" y="2392363"/>
                <a:ext cx="161925" cy="255588"/>
              </a:xfrm>
              <a:custGeom>
                <a:avLst/>
                <a:gdLst>
                  <a:gd name="T0" fmla="*/ 102 w 102"/>
                  <a:gd name="T1" fmla="*/ 0 h 161"/>
                  <a:gd name="T2" fmla="*/ 0 w 102"/>
                  <a:gd name="T3" fmla="*/ 161 h 161"/>
                  <a:gd name="T4" fmla="*/ 102 w 102"/>
                  <a:gd name="T5" fmla="*/ 0 h 161"/>
                </a:gdLst>
                <a:ahLst/>
                <a:cxnLst>
                  <a:cxn ang="0">
                    <a:pos x="T0" y="T1"/>
                  </a:cxn>
                  <a:cxn ang="0">
                    <a:pos x="T2" y="T3"/>
                  </a:cxn>
                  <a:cxn ang="0">
                    <a:pos x="T4" y="T5"/>
                  </a:cxn>
                </a:cxnLst>
                <a:rect l="0" t="0" r="r" b="b"/>
                <a:pathLst>
                  <a:path w="102" h="161">
                    <a:moveTo>
                      <a:pt x="102" y="0"/>
                    </a:moveTo>
                    <a:lnTo>
                      <a:pt x="0" y="161"/>
                    </a:lnTo>
                    <a:lnTo>
                      <a:pt x="102" y="0"/>
                    </a:ln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92" name="Line 451">
                <a:extLst>
                  <a:ext uri="{FF2B5EF4-FFF2-40B4-BE49-F238E27FC236}">
                    <a16:creationId xmlns:a16="http://schemas.microsoft.com/office/drawing/2014/main" id="{7D84BB02-0607-23B6-241E-AFC8A64C91E2}"/>
                  </a:ext>
                </a:extLst>
              </p:cNvPr>
              <p:cNvSpPr>
                <a:spLocks noChangeShapeType="1"/>
              </p:cNvSpPr>
              <p:nvPr/>
            </p:nvSpPr>
            <p:spPr bwMode="auto">
              <a:xfrm flipH="1">
                <a:off x="10909300" y="2392363"/>
                <a:ext cx="161925" cy="255588"/>
              </a:xfrm>
              <a:prstGeom prst="line">
                <a:avLst/>
              </a:pr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93" name="Freeform 452">
                <a:extLst>
                  <a:ext uri="{FF2B5EF4-FFF2-40B4-BE49-F238E27FC236}">
                    <a16:creationId xmlns:a16="http://schemas.microsoft.com/office/drawing/2014/main" id="{90A3710F-99E8-A95F-E1F2-8A33115483E6}"/>
                  </a:ext>
                </a:extLst>
              </p:cNvPr>
              <p:cNvSpPr>
                <a:spLocks/>
              </p:cNvSpPr>
              <p:nvPr/>
            </p:nvSpPr>
            <p:spPr bwMode="auto">
              <a:xfrm>
                <a:off x="10885117" y="2351088"/>
                <a:ext cx="249237" cy="334963"/>
              </a:xfrm>
              <a:custGeom>
                <a:avLst/>
                <a:gdLst>
                  <a:gd name="T0" fmla="*/ 11 w 65"/>
                  <a:gd name="T1" fmla="*/ 88 h 88"/>
                  <a:gd name="T2" fmla="*/ 6 w 65"/>
                  <a:gd name="T3" fmla="*/ 87 h 88"/>
                  <a:gd name="T4" fmla="*/ 3 w 65"/>
                  <a:gd name="T5" fmla="*/ 73 h 88"/>
                  <a:gd name="T6" fmla="*/ 45 w 65"/>
                  <a:gd name="T7" fmla="*/ 6 h 88"/>
                  <a:gd name="T8" fmla="*/ 58 w 65"/>
                  <a:gd name="T9" fmla="*/ 3 h 88"/>
                  <a:gd name="T10" fmla="*/ 62 w 65"/>
                  <a:gd name="T11" fmla="*/ 17 h 88"/>
                  <a:gd name="T12" fmla="*/ 20 w 65"/>
                  <a:gd name="T13" fmla="*/ 83 h 88"/>
                  <a:gd name="T14" fmla="*/ 11 w 65"/>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8">
                    <a:moveTo>
                      <a:pt x="11" y="88"/>
                    </a:moveTo>
                    <a:cubicBezTo>
                      <a:pt x="10" y="88"/>
                      <a:pt x="8" y="88"/>
                      <a:pt x="6" y="87"/>
                    </a:cubicBezTo>
                    <a:cubicBezTo>
                      <a:pt x="1" y="84"/>
                      <a:pt x="0" y="77"/>
                      <a:pt x="3" y="73"/>
                    </a:cubicBezTo>
                    <a:cubicBezTo>
                      <a:pt x="45" y="6"/>
                      <a:pt x="45" y="6"/>
                      <a:pt x="45" y="6"/>
                    </a:cubicBezTo>
                    <a:cubicBezTo>
                      <a:pt x="48" y="1"/>
                      <a:pt x="54" y="0"/>
                      <a:pt x="58" y="3"/>
                    </a:cubicBezTo>
                    <a:cubicBezTo>
                      <a:pt x="63" y="6"/>
                      <a:pt x="65" y="12"/>
                      <a:pt x="62" y="17"/>
                    </a:cubicBezTo>
                    <a:cubicBezTo>
                      <a:pt x="20" y="83"/>
                      <a:pt x="20" y="83"/>
                      <a:pt x="20" y="83"/>
                    </a:cubicBezTo>
                    <a:cubicBezTo>
                      <a:pt x="18" y="86"/>
                      <a:pt x="15" y="88"/>
                      <a:pt x="11" y="88"/>
                    </a:cubicBez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94" name="Freeform 453">
                <a:extLst>
                  <a:ext uri="{FF2B5EF4-FFF2-40B4-BE49-F238E27FC236}">
                    <a16:creationId xmlns:a16="http://schemas.microsoft.com/office/drawing/2014/main" id="{0594A220-A44E-B8D2-94BA-1F56430EE7A0}"/>
                  </a:ext>
                </a:extLst>
              </p:cNvPr>
              <p:cNvSpPr>
                <a:spLocks/>
              </p:cNvSpPr>
              <p:nvPr/>
            </p:nvSpPr>
            <p:spPr bwMode="auto">
              <a:xfrm>
                <a:off x="10518775" y="2301876"/>
                <a:ext cx="246062" cy="893763"/>
              </a:xfrm>
              <a:custGeom>
                <a:avLst/>
                <a:gdLst>
                  <a:gd name="T0" fmla="*/ 59 w 64"/>
                  <a:gd name="T1" fmla="*/ 69 h 235"/>
                  <a:gd name="T2" fmla="*/ 20 w 64"/>
                  <a:gd name="T3" fmla="*/ 6 h 235"/>
                  <a:gd name="T4" fmla="*/ 6 w 64"/>
                  <a:gd name="T5" fmla="*/ 3 h 235"/>
                  <a:gd name="T6" fmla="*/ 3 w 64"/>
                  <a:gd name="T7" fmla="*/ 17 h 235"/>
                  <a:gd name="T8" fmla="*/ 44 w 64"/>
                  <a:gd name="T9" fmla="*/ 83 h 235"/>
                  <a:gd name="T10" fmla="*/ 44 w 64"/>
                  <a:gd name="T11" fmla="*/ 225 h 235"/>
                  <a:gd name="T12" fmla="*/ 54 w 64"/>
                  <a:gd name="T13" fmla="*/ 235 h 235"/>
                  <a:gd name="T14" fmla="*/ 64 w 64"/>
                  <a:gd name="T15" fmla="*/ 225 h 235"/>
                  <a:gd name="T16" fmla="*/ 64 w 64"/>
                  <a:gd name="T17" fmla="*/ 78 h 235"/>
                  <a:gd name="T18" fmla="*/ 59 w 64"/>
                  <a:gd name="T19" fmla="*/ 6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235">
                    <a:moveTo>
                      <a:pt x="59" y="69"/>
                    </a:moveTo>
                    <a:cubicBezTo>
                      <a:pt x="20" y="6"/>
                      <a:pt x="20" y="6"/>
                      <a:pt x="20" y="6"/>
                    </a:cubicBezTo>
                    <a:cubicBezTo>
                      <a:pt x="17" y="2"/>
                      <a:pt x="11" y="0"/>
                      <a:pt x="6" y="3"/>
                    </a:cubicBezTo>
                    <a:cubicBezTo>
                      <a:pt x="1" y="6"/>
                      <a:pt x="0" y="12"/>
                      <a:pt x="3" y="17"/>
                    </a:cubicBezTo>
                    <a:cubicBezTo>
                      <a:pt x="44" y="83"/>
                      <a:pt x="44" y="83"/>
                      <a:pt x="44" y="83"/>
                    </a:cubicBezTo>
                    <a:cubicBezTo>
                      <a:pt x="44" y="225"/>
                      <a:pt x="44" y="225"/>
                      <a:pt x="44" y="225"/>
                    </a:cubicBezTo>
                    <a:cubicBezTo>
                      <a:pt x="44" y="230"/>
                      <a:pt x="48" y="235"/>
                      <a:pt x="54" y="235"/>
                    </a:cubicBezTo>
                    <a:cubicBezTo>
                      <a:pt x="60" y="235"/>
                      <a:pt x="64" y="230"/>
                      <a:pt x="64" y="225"/>
                    </a:cubicBezTo>
                    <a:cubicBezTo>
                      <a:pt x="64" y="78"/>
                      <a:pt x="64" y="78"/>
                      <a:pt x="64" y="78"/>
                    </a:cubicBezTo>
                    <a:cubicBezTo>
                      <a:pt x="64" y="74"/>
                      <a:pt x="62" y="71"/>
                      <a:pt x="59" y="69"/>
                    </a:cubicBez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95" name="Freeform 454">
                <a:extLst>
                  <a:ext uri="{FF2B5EF4-FFF2-40B4-BE49-F238E27FC236}">
                    <a16:creationId xmlns:a16="http://schemas.microsoft.com/office/drawing/2014/main" id="{2B491B96-A374-5B1C-C8D6-83E702B7EEB6}"/>
                  </a:ext>
                </a:extLst>
              </p:cNvPr>
              <p:cNvSpPr>
                <a:spLocks/>
              </p:cNvSpPr>
              <p:nvPr/>
            </p:nvSpPr>
            <p:spPr bwMode="auto">
              <a:xfrm>
                <a:off x="10469563" y="2405063"/>
                <a:ext cx="160337" cy="250825"/>
              </a:xfrm>
              <a:custGeom>
                <a:avLst/>
                <a:gdLst>
                  <a:gd name="T0" fmla="*/ 0 w 101"/>
                  <a:gd name="T1" fmla="*/ 0 h 158"/>
                  <a:gd name="T2" fmla="*/ 101 w 101"/>
                  <a:gd name="T3" fmla="*/ 158 h 158"/>
                  <a:gd name="T4" fmla="*/ 0 w 101"/>
                  <a:gd name="T5" fmla="*/ 0 h 158"/>
                </a:gdLst>
                <a:ahLst/>
                <a:cxnLst>
                  <a:cxn ang="0">
                    <a:pos x="T0" y="T1"/>
                  </a:cxn>
                  <a:cxn ang="0">
                    <a:pos x="T2" y="T3"/>
                  </a:cxn>
                  <a:cxn ang="0">
                    <a:pos x="T4" y="T5"/>
                  </a:cxn>
                </a:cxnLst>
                <a:rect l="0" t="0" r="r" b="b"/>
                <a:pathLst>
                  <a:path w="101" h="158">
                    <a:moveTo>
                      <a:pt x="0" y="0"/>
                    </a:moveTo>
                    <a:lnTo>
                      <a:pt x="101" y="158"/>
                    </a:lnTo>
                    <a:lnTo>
                      <a:pt x="0" y="0"/>
                    </a:ln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96" name="Line 455">
                <a:extLst>
                  <a:ext uri="{FF2B5EF4-FFF2-40B4-BE49-F238E27FC236}">
                    <a16:creationId xmlns:a16="http://schemas.microsoft.com/office/drawing/2014/main" id="{998F2529-CAAE-16B8-A6DF-0202A8EC5DB9}"/>
                  </a:ext>
                </a:extLst>
              </p:cNvPr>
              <p:cNvSpPr>
                <a:spLocks noChangeShapeType="1"/>
              </p:cNvSpPr>
              <p:nvPr/>
            </p:nvSpPr>
            <p:spPr bwMode="auto">
              <a:xfrm>
                <a:off x="10469563" y="2405063"/>
                <a:ext cx="160337" cy="250825"/>
              </a:xfrm>
              <a:prstGeom prst="line">
                <a:avLst/>
              </a:pr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89" name="Freeform 456">
              <a:extLst>
                <a:ext uri="{FF2B5EF4-FFF2-40B4-BE49-F238E27FC236}">
                  <a16:creationId xmlns:a16="http://schemas.microsoft.com/office/drawing/2014/main" id="{25AF85B7-263F-1B13-59D5-E671E3D4909F}"/>
                </a:ext>
              </a:extLst>
            </p:cNvPr>
            <p:cNvSpPr>
              <a:spLocks/>
            </p:cNvSpPr>
            <p:nvPr/>
          </p:nvSpPr>
          <p:spPr bwMode="auto">
            <a:xfrm>
              <a:off x="10428288" y="2359026"/>
              <a:ext cx="247650" cy="334963"/>
            </a:xfrm>
            <a:custGeom>
              <a:avLst/>
              <a:gdLst>
                <a:gd name="T0" fmla="*/ 53 w 65"/>
                <a:gd name="T1" fmla="*/ 88 h 88"/>
                <a:gd name="T2" fmla="*/ 45 w 65"/>
                <a:gd name="T3" fmla="*/ 83 h 88"/>
                <a:gd name="T4" fmla="*/ 3 w 65"/>
                <a:gd name="T5" fmla="*/ 17 h 88"/>
                <a:gd name="T6" fmla="*/ 6 w 65"/>
                <a:gd name="T7" fmla="*/ 3 h 88"/>
                <a:gd name="T8" fmla="*/ 20 w 65"/>
                <a:gd name="T9" fmla="*/ 6 h 88"/>
                <a:gd name="T10" fmla="*/ 62 w 65"/>
                <a:gd name="T11" fmla="*/ 73 h 88"/>
                <a:gd name="T12" fmla="*/ 58 w 65"/>
                <a:gd name="T13" fmla="*/ 87 h 88"/>
                <a:gd name="T14" fmla="*/ 53 w 65"/>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8">
                  <a:moveTo>
                    <a:pt x="53" y="88"/>
                  </a:moveTo>
                  <a:cubicBezTo>
                    <a:pt x="50" y="88"/>
                    <a:pt x="47" y="86"/>
                    <a:pt x="45" y="83"/>
                  </a:cubicBezTo>
                  <a:cubicBezTo>
                    <a:pt x="3" y="17"/>
                    <a:pt x="3" y="17"/>
                    <a:pt x="3" y="17"/>
                  </a:cubicBezTo>
                  <a:cubicBezTo>
                    <a:pt x="0" y="12"/>
                    <a:pt x="1" y="6"/>
                    <a:pt x="6" y="3"/>
                  </a:cubicBezTo>
                  <a:cubicBezTo>
                    <a:pt x="11" y="0"/>
                    <a:pt x="17" y="2"/>
                    <a:pt x="20" y="6"/>
                  </a:cubicBezTo>
                  <a:cubicBezTo>
                    <a:pt x="62" y="73"/>
                    <a:pt x="62" y="73"/>
                    <a:pt x="62" y="73"/>
                  </a:cubicBezTo>
                  <a:cubicBezTo>
                    <a:pt x="65" y="78"/>
                    <a:pt x="63" y="84"/>
                    <a:pt x="58" y="87"/>
                  </a:cubicBezTo>
                  <a:cubicBezTo>
                    <a:pt x="57" y="88"/>
                    <a:pt x="55" y="88"/>
                    <a:pt x="53" y="88"/>
                  </a:cubicBezTo>
                  <a:close/>
                </a:path>
              </a:pathLst>
            </a:custGeom>
            <a:grpFill/>
            <a:ln w="1270">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97" name="Group 496">
            <a:extLst>
              <a:ext uri="{FF2B5EF4-FFF2-40B4-BE49-F238E27FC236}">
                <a16:creationId xmlns:a16="http://schemas.microsoft.com/office/drawing/2014/main" id="{0A8C5933-E57F-FCE2-2638-2836BCB1996F}"/>
              </a:ext>
            </a:extLst>
          </p:cNvPr>
          <p:cNvGrpSpPr/>
          <p:nvPr/>
        </p:nvGrpSpPr>
        <p:grpSpPr>
          <a:xfrm rot="7872612">
            <a:off x="7507071" y="2722863"/>
            <a:ext cx="109377" cy="138454"/>
            <a:chOff x="10428288" y="2301876"/>
            <a:chExt cx="706066" cy="893763"/>
          </a:xfrm>
          <a:solidFill>
            <a:schemeClr val="accent5"/>
          </a:solidFill>
          <a:effectLst/>
        </p:grpSpPr>
        <p:grpSp>
          <p:nvGrpSpPr>
            <p:cNvPr id="498" name="Group 497">
              <a:extLst>
                <a:ext uri="{FF2B5EF4-FFF2-40B4-BE49-F238E27FC236}">
                  <a16:creationId xmlns:a16="http://schemas.microsoft.com/office/drawing/2014/main" id="{D9CE291A-4862-1B1C-C615-FFEC645F0D6A}"/>
                </a:ext>
              </a:extLst>
            </p:cNvPr>
            <p:cNvGrpSpPr/>
            <p:nvPr/>
          </p:nvGrpSpPr>
          <p:grpSpPr>
            <a:xfrm>
              <a:off x="10469563" y="2301876"/>
              <a:ext cx="664791" cy="893763"/>
              <a:chOff x="10469563" y="2301876"/>
              <a:chExt cx="664791" cy="893763"/>
            </a:xfrm>
            <a:grpFill/>
          </p:grpSpPr>
          <p:sp>
            <p:nvSpPr>
              <p:cNvPr id="500" name="Freeform 449">
                <a:extLst>
                  <a:ext uri="{FF2B5EF4-FFF2-40B4-BE49-F238E27FC236}">
                    <a16:creationId xmlns:a16="http://schemas.microsoft.com/office/drawing/2014/main" id="{EC364D12-CBC6-823C-E34D-D683AE3EB196}"/>
                  </a:ext>
                </a:extLst>
              </p:cNvPr>
              <p:cNvSpPr>
                <a:spLocks/>
              </p:cNvSpPr>
              <p:nvPr/>
            </p:nvSpPr>
            <p:spPr bwMode="auto">
              <a:xfrm>
                <a:off x="10791825" y="2301876"/>
                <a:ext cx="241300" cy="893763"/>
              </a:xfrm>
              <a:custGeom>
                <a:avLst/>
                <a:gdLst>
                  <a:gd name="T0" fmla="*/ 57 w 63"/>
                  <a:gd name="T1" fmla="*/ 3 h 235"/>
                  <a:gd name="T2" fmla="*/ 43 w 63"/>
                  <a:gd name="T3" fmla="*/ 6 h 235"/>
                  <a:gd name="T4" fmla="*/ 3 w 63"/>
                  <a:gd name="T5" fmla="*/ 71 h 235"/>
                  <a:gd name="T6" fmla="*/ 0 w 63"/>
                  <a:gd name="T7" fmla="*/ 78 h 235"/>
                  <a:gd name="T8" fmla="*/ 0 w 63"/>
                  <a:gd name="T9" fmla="*/ 225 h 235"/>
                  <a:gd name="T10" fmla="*/ 10 w 63"/>
                  <a:gd name="T11" fmla="*/ 235 h 235"/>
                  <a:gd name="T12" fmla="*/ 20 w 63"/>
                  <a:gd name="T13" fmla="*/ 225 h 235"/>
                  <a:gd name="T14" fmla="*/ 20 w 63"/>
                  <a:gd name="T15" fmla="*/ 81 h 235"/>
                  <a:gd name="T16" fmla="*/ 60 w 63"/>
                  <a:gd name="T17" fmla="*/ 17 h 235"/>
                  <a:gd name="T18" fmla="*/ 57 w 63"/>
                  <a:gd name="T19" fmla="*/ 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235">
                    <a:moveTo>
                      <a:pt x="57" y="3"/>
                    </a:moveTo>
                    <a:cubicBezTo>
                      <a:pt x="52" y="0"/>
                      <a:pt x="46" y="2"/>
                      <a:pt x="43" y="6"/>
                    </a:cubicBezTo>
                    <a:cubicBezTo>
                      <a:pt x="3" y="71"/>
                      <a:pt x="3" y="71"/>
                      <a:pt x="3" y="71"/>
                    </a:cubicBezTo>
                    <a:cubicBezTo>
                      <a:pt x="1" y="73"/>
                      <a:pt x="0" y="75"/>
                      <a:pt x="0" y="78"/>
                    </a:cubicBezTo>
                    <a:cubicBezTo>
                      <a:pt x="0" y="225"/>
                      <a:pt x="0" y="225"/>
                      <a:pt x="0" y="225"/>
                    </a:cubicBezTo>
                    <a:cubicBezTo>
                      <a:pt x="0" y="230"/>
                      <a:pt x="4" y="235"/>
                      <a:pt x="10" y="235"/>
                    </a:cubicBezTo>
                    <a:cubicBezTo>
                      <a:pt x="15" y="235"/>
                      <a:pt x="20" y="230"/>
                      <a:pt x="20" y="225"/>
                    </a:cubicBezTo>
                    <a:cubicBezTo>
                      <a:pt x="20" y="81"/>
                      <a:pt x="20" y="81"/>
                      <a:pt x="20" y="81"/>
                    </a:cubicBezTo>
                    <a:cubicBezTo>
                      <a:pt x="60" y="17"/>
                      <a:pt x="60" y="17"/>
                      <a:pt x="60" y="17"/>
                    </a:cubicBezTo>
                    <a:cubicBezTo>
                      <a:pt x="63" y="12"/>
                      <a:pt x="61" y="6"/>
                      <a:pt x="57" y="3"/>
                    </a:cubicBezTo>
                    <a:close/>
                  </a:path>
                </a:pathLst>
              </a:cu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1" name="Freeform 450">
                <a:extLst>
                  <a:ext uri="{FF2B5EF4-FFF2-40B4-BE49-F238E27FC236}">
                    <a16:creationId xmlns:a16="http://schemas.microsoft.com/office/drawing/2014/main" id="{2BA67EDB-E28E-AA6A-D914-0E959D0471D8}"/>
                  </a:ext>
                </a:extLst>
              </p:cNvPr>
              <p:cNvSpPr>
                <a:spLocks/>
              </p:cNvSpPr>
              <p:nvPr/>
            </p:nvSpPr>
            <p:spPr bwMode="auto">
              <a:xfrm>
                <a:off x="10909300" y="2392363"/>
                <a:ext cx="161925" cy="255588"/>
              </a:xfrm>
              <a:custGeom>
                <a:avLst/>
                <a:gdLst>
                  <a:gd name="T0" fmla="*/ 102 w 102"/>
                  <a:gd name="T1" fmla="*/ 0 h 161"/>
                  <a:gd name="T2" fmla="*/ 0 w 102"/>
                  <a:gd name="T3" fmla="*/ 161 h 161"/>
                  <a:gd name="T4" fmla="*/ 102 w 102"/>
                  <a:gd name="T5" fmla="*/ 0 h 161"/>
                </a:gdLst>
                <a:ahLst/>
                <a:cxnLst>
                  <a:cxn ang="0">
                    <a:pos x="T0" y="T1"/>
                  </a:cxn>
                  <a:cxn ang="0">
                    <a:pos x="T2" y="T3"/>
                  </a:cxn>
                  <a:cxn ang="0">
                    <a:pos x="T4" y="T5"/>
                  </a:cxn>
                </a:cxnLst>
                <a:rect l="0" t="0" r="r" b="b"/>
                <a:pathLst>
                  <a:path w="102" h="161">
                    <a:moveTo>
                      <a:pt x="102" y="0"/>
                    </a:moveTo>
                    <a:lnTo>
                      <a:pt x="0" y="161"/>
                    </a:lnTo>
                    <a:lnTo>
                      <a:pt x="102" y="0"/>
                    </a:lnTo>
                    <a:close/>
                  </a:path>
                </a:pathLst>
              </a:cu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2" name="Line 451">
                <a:extLst>
                  <a:ext uri="{FF2B5EF4-FFF2-40B4-BE49-F238E27FC236}">
                    <a16:creationId xmlns:a16="http://schemas.microsoft.com/office/drawing/2014/main" id="{35A0E226-3933-42F0-54F5-0E13A5FF2E6C}"/>
                  </a:ext>
                </a:extLst>
              </p:cNvPr>
              <p:cNvSpPr>
                <a:spLocks noChangeShapeType="1"/>
              </p:cNvSpPr>
              <p:nvPr/>
            </p:nvSpPr>
            <p:spPr bwMode="auto">
              <a:xfrm flipH="1">
                <a:off x="10909300" y="2392363"/>
                <a:ext cx="161925" cy="255588"/>
              </a:xfrm>
              <a:prstGeom prst="line">
                <a:avLst/>
              </a:pr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3" name="Freeform 452">
                <a:extLst>
                  <a:ext uri="{FF2B5EF4-FFF2-40B4-BE49-F238E27FC236}">
                    <a16:creationId xmlns:a16="http://schemas.microsoft.com/office/drawing/2014/main" id="{E7819D1B-E07C-4764-BA8C-ACF049C1A156}"/>
                  </a:ext>
                </a:extLst>
              </p:cNvPr>
              <p:cNvSpPr>
                <a:spLocks/>
              </p:cNvSpPr>
              <p:nvPr/>
            </p:nvSpPr>
            <p:spPr bwMode="auto">
              <a:xfrm>
                <a:off x="10885117" y="2351088"/>
                <a:ext cx="249237" cy="334963"/>
              </a:xfrm>
              <a:custGeom>
                <a:avLst/>
                <a:gdLst>
                  <a:gd name="T0" fmla="*/ 11 w 65"/>
                  <a:gd name="T1" fmla="*/ 88 h 88"/>
                  <a:gd name="T2" fmla="*/ 6 w 65"/>
                  <a:gd name="T3" fmla="*/ 87 h 88"/>
                  <a:gd name="T4" fmla="*/ 3 w 65"/>
                  <a:gd name="T5" fmla="*/ 73 h 88"/>
                  <a:gd name="T6" fmla="*/ 45 w 65"/>
                  <a:gd name="T7" fmla="*/ 6 h 88"/>
                  <a:gd name="T8" fmla="*/ 58 w 65"/>
                  <a:gd name="T9" fmla="*/ 3 h 88"/>
                  <a:gd name="T10" fmla="*/ 62 w 65"/>
                  <a:gd name="T11" fmla="*/ 17 h 88"/>
                  <a:gd name="T12" fmla="*/ 20 w 65"/>
                  <a:gd name="T13" fmla="*/ 83 h 88"/>
                  <a:gd name="T14" fmla="*/ 11 w 65"/>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8">
                    <a:moveTo>
                      <a:pt x="11" y="88"/>
                    </a:moveTo>
                    <a:cubicBezTo>
                      <a:pt x="10" y="88"/>
                      <a:pt x="8" y="88"/>
                      <a:pt x="6" y="87"/>
                    </a:cubicBezTo>
                    <a:cubicBezTo>
                      <a:pt x="1" y="84"/>
                      <a:pt x="0" y="77"/>
                      <a:pt x="3" y="73"/>
                    </a:cubicBezTo>
                    <a:cubicBezTo>
                      <a:pt x="45" y="6"/>
                      <a:pt x="45" y="6"/>
                      <a:pt x="45" y="6"/>
                    </a:cubicBezTo>
                    <a:cubicBezTo>
                      <a:pt x="48" y="1"/>
                      <a:pt x="54" y="0"/>
                      <a:pt x="58" y="3"/>
                    </a:cubicBezTo>
                    <a:cubicBezTo>
                      <a:pt x="63" y="6"/>
                      <a:pt x="65" y="12"/>
                      <a:pt x="62" y="17"/>
                    </a:cubicBezTo>
                    <a:cubicBezTo>
                      <a:pt x="20" y="83"/>
                      <a:pt x="20" y="83"/>
                      <a:pt x="20" y="83"/>
                    </a:cubicBezTo>
                    <a:cubicBezTo>
                      <a:pt x="18" y="86"/>
                      <a:pt x="15" y="88"/>
                      <a:pt x="11" y="88"/>
                    </a:cubicBezTo>
                    <a:close/>
                  </a:path>
                </a:pathLst>
              </a:cu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4" name="Freeform 453">
                <a:extLst>
                  <a:ext uri="{FF2B5EF4-FFF2-40B4-BE49-F238E27FC236}">
                    <a16:creationId xmlns:a16="http://schemas.microsoft.com/office/drawing/2014/main" id="{DDD3787C-305B-E879-5412-AB5AA58074E2}"/>
                  </a:ext>
                </a:extLst>
              </p:cNvPr>
              <p:cNvSpPr>
                <a:spLocks/>
              </p:cNvSpPr>
              <p:nvPr/>
            </p:nvSpPr>
            <p:spPr bwMode="auto">
              <a:xfrm>
                <a:off x="10518775" y="2301876"/>
                <a:ext cx="246062" cy="893763"/>
              </a:xfrm>
              <a:custGeom>
                <a:avLst/>
                <a:gdLst>
                  <a:gd name="T0" fmla="*/ 59 w 64"/>
                  <a:gd name="T1" fmla="*/ 69 h 235"/>
                  <a:gd name="T2" fmla="*/ 20 w 64"/>
                  <a:gd name="T3" fmla="*/ 6 h 235"/>
                  <a:gd name="T4" fmla="*/ 6 w 64"/>
                  <a:gd name="T5" fmla="*/ 3 h 235"/>
                  <a:gd name="T6" fmla="*/ 3 w 64"/>
                  <a:gd name="T7" fmla="*/ 17 h 235"/>
                  <a:gd name="T8" fmla="*/ 44 w 64"/>
                  <a:gd name="T9" fmla="*/ 83 h 235"/>
                  <a:gd name="T10" fmla="*/ 44 w 64"/>
                  <a:gd name="T11" fmla="*/ 225 h 235"/>
                  <a:gd name="T12" fmla="*/ 54 w 64"/>
                  <a:gd name="T13" fmla="*/ 235 h 235"/>
                  <a:gd name="T14" fmla="*/ 64 w 64"/>
                  <a:gd name="T15" fmla="*/ 225 h 235"/>
                  <a:gd name="T16" fmla="*/ 64 w 64"/>
                  <a:gd name="T17" fmla="*/ 78 h 235"/>
                  <a:gd name="T18" fmla="*/ 59 w 64"/>
                  <a:gd name="T19" fmla="*/ 6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235">
                    <a:moveTo>
                      <a:pt x="59" y="69"/>
                    </a:moveTo>
                    <a:cubicBezTo>
                      <a:pt x="20" y="6"/>
                      <a:pt x="20" y="6"/>
                      <a:pt x="20" y="6"/>
                    </a:cubicBezTo>
                    <a:cubicBezTo>
                      <a:pt x="17" y="2"/>
                      <a:pt x="11" y="0"/>
                      <a:pt x="6" y="3"/>
                    </a:cubicBezTo>
                    <a:cubicBezTo>
                      <a:pt x="1" y="6"/>
                      <a:pt x="0" y="12"/>
                      <a:pt x="3" y="17"/>
                    </a:cubicBezTo>
                    <a:cubicBezTo>
                      <a:pt x="44" y="83"/>
                      <a:pt x="44" y="83"/>
                      <a:pt x="44" y="83"/>
                    </a:cubicBezTo>
                    <a:cubicBezTo>
                      <a:pt x="44" y="225"/>
                      <a:pt x="44" y="225"/>
                      <a:pt x="44" y="225"/>
                    </a:cubicBezTo>
                    <a:cubicBezTo>
                      <a:pt x="44" y="230"/>
                      <a:pt x="48" y="235"/>
                      <a:pt x="54" y="235"/>
                    </a:cubicBezTo>
                    <a:cubicBezTo>
                      <a:pt x="60" y="235"/>
                      <a:pt x="64" y="230"/>
                      <a:pt x="64" y="225"/>
                    </a:cubicBezTo>
                    <a:cubicBezTo>
                      <a:pt x="64" y="78"/>
                      <a:pt x="64" y="78"/>
                      <a:pt x="64" y="78"/>
                    </a:cubicBezTo>
                    <a:cubicBezTo>
                      <a:pt x="64" y="74"/>
                      <a:pt x="62" y="71"/>
                      <a:pt x="59" y="69"/>
                    </a:cubicBezTo>
                    <a:close/>
                  </a:path>
                </a:pathLst>
              </a:cu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5" name="Freeform 454">
                <a:extLst>
                  <a:ext uri="{FF2B5EF4-FFF2-40B4-BE49-F238E27FC236}">
                    <a16:creationId xmlns:a16="http://schemas.microsoft.com/office/drawing/2014/main" id="{5809A82A-7A54-E9F8-C428-9FE06653F45B}"/>
                  </a:ext>
                </a:extLst>
              </p:cNvPr>
              <p:cNvSpPr>
                <a:spLocks/>
              </p:cNvSpPr>
              <p:nvPr/>
            </p:nvSpPr>
            <p:spPr bwMode="auto">
              <a:xfrm>
                <a:off x="10469563" y="2405063"/>
                <a:ext cx="160337" cy="250825"/>
              </a:xfrm>
              <a:custGeom>
                <a:avLst/>
                <a:gdLst>
                  <a:gd name="T0" fmla="*/ 0 w 101"/>
                  <a:gd name="T1" fmla="*/ 0 h 158"/>
                  <a:gd name="T2" fmla="*/ 101 w 101"/>
                  <a:gd name="T3" fmla="*/ 158 h 158"/>
                  <a:gd name="T4" fmla="*/ 0 w 101"/>
                  <a:gd name="T5" fmla="*/ 0 h 158"/>
                </a:gdLst>
                <a:ahLst/>
                <a:cxnLst>
                  <a:cxn ang="0">
                    <a:pos x="T0" y="T1"/>
                  </a:cxn>
                  <a:cxn ang="0">
                    <a:pos x="T2" y="T3"/>
                  </a:cxn>
                  <a:cxn ang="0">
                    <a:pos x="T4" y="T5"/>
                  </a:cxn>
                </a:cxnLst>
                <a:rect l="0" t="0" r="r" b="b"/>
                <a:pathLst>
                  <a:path w="101" h="158">
                    <a:moveTo>
                      <a:pt x="0" y="0"/>
                    </a:moveTo>
                    <a:lnTo>
                      <a:pt x="101" y="158"/>
                    </a:lnTo>
                    <a:lnTo>
                      <a:pt x="0" y="0"/>
                    </a:lnTo>
                    <a:close/>
                  </a:path>
                </a:pathLst>
              </a:cu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6" name="Line 455">
                <a:extLst>
                  <a:ext uri="{FF2B5EF4-FFF2-40B4-BE49-F238E27FC236}">
                    <a16:creationId xmlns:a16="http://schemas.microsoft.com/office/drawing/2014/main" id="{98FE8398-84D2-7652-EEE1-BBF618020E72}"/>
                  </a:ext>
                </a:extLst>
              </p:cNvPr>
              <p:cNvSpPr>
                <a:spLocks noChangeShapeType="1"/>
              </p:cNvSpPr>
              <p:nvPr/>
            </p:nvSpPr>
            <p:spPr bwMode="auto">
              <a:xfrm>
                <a:off x="10469563" y="2405063"/>
                <a:ext cx="160337" cy="250825"/>
              </a:xfrm>
              <a:prstGeom prst="line">
                <a:avLst/>
              </a:pr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99" name="Freeform 456">
              <a:extLst>
                <a:ext uri="{FF2B5EF4-FFF2-40B4-BE49-F238E27FC236}">
                  <a16:creationId xmlns:a16="http://schemas.microsoft.com/office/drawing/2014/main" id="{D3514CAB-87FF-0DC5-A908-D06082FC9344}"/>
                </a:ext>
              </a:extLst>
            </p:cNvPr>
            <p:cNvSpPr>
              <a:spLocks/>
            </p:cNvSpPr>
            <p:nvPr/>
          </p:nvSpPr>
          <p:spPr bwMode="auto">
            <a:xfrm>
              <a:off x="10428288" y="2359026"/>
              <a:ext cx="247650" cy="334963"/>
            </a:xfrm>
            <a:custGeom>
              <a:avLst/>
              <a:gdLst>
                <a:gd name="T0" fmla="*/ 53 w 65"/>
                <a:gd name="T1" fmla="*/ 88 h 88"/>
                <a:gd name="T2" fmla="*/ 45 w 65"/>
                <a:gd name="T3" fmla="*/ 83 h 88"/>
                <a:gd name="T4" fmla="*/ 3 w 65"/>
                <a:gd name="T5" fmla="*/ 17 h 88"/>
                <a:gd name="T6" fmla="*/ 6 w 65"/>
                <a:gd name="T7" fmla="*/ 3 h 88"/>
                <a:gd name="T8" fmla="*/ 20 w 65"/>
                <a:gd name="T9" fmla="*/ 6 h 88"/>
                <a:gd name="T10" fmla="*/ 62 w 65"/>
                <a:gd name="T11" fmla="*/ 73 h 88"/>
                <a:gd name="T12" fmla="*/ 58 w 65"/>
                <a:gd name="T13" fmla="*/ 87 h 88"/>
                <a:gd name="T14" fmla="*/ 53 w 65"/>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8">
                  <a:moveTo>
                    <a:pt x="53" y="88"/>
                  </a:moveTo>
                  <a:cubicBezTo>
                    <a:pt x="50" y="88"/>
                    <a:pt x="47" y="86"/>
                    <a:pt x="45" y="83"/>
                  </a:cubicBezTo>
                  <a:cubicBezTo>
                    <a:pt x="3" y="17"/>
                    <a:pt x="3" y="17"/>
                    <a:pt x="3" y="17"/>
                  </a:cubicBezTo>
                  <a:cubicBezTo>
                    <a:pt x="0" y="12"/>
                    <a:pt x="1" y="6"/>
                    <a:pt x="6" y="3"/>
                  </a:cubicBezTo>
                  <a:cubicBezTo>
                    <a:pt x="11" y="0"/>
                    <a:pt x="17" y="2"/>
                    <a:pt x="20" y="6"/>
                  </a:cubicBezTo>
                  <a:cubicBezTo>
                    <a:pt x="62" y="73"/>
                    <a:pt x="62" y="73"/>
                    <a:pt x="62" y="73"/>
                  </a:cubicBezTo>
                  <a:cubicBezTo>
                    <a:pt x="65" y="78"/>
                    <a:pt x="63" y="84"/>
                    <a:pt x="58" y="87"/>
                  </a:cubicBezTo>
                  <a:cubicBezTo>
                    <a:pt x="57" y="88"/>
                    <a:pt x="55" y="88"/>
                    <a:pt x="53" y="88"/>
                  </a:cubicBezTo>
                  <a:close/>
                </a:path>
              </a:pathLst>
            </a:custGeom>
            <a:grpFill/>
            <a:ln w="3175">
              <a:solidFill>
                <a:schemeClr val="accent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529" name="Group 528">
            <a:extLst>
              <a:ext uri="{FF2B5EF4-FFF2-40B4-BE49-F238E27FC236}">
                <a16:creationId xmlns:a16="http://schemas.microsoft.com/office/drawing/2014/main" id="{BF0D853A-3174-83FE-A169-530C68EF2B48}"/>
              </a:ext>
            </a:extLst>
          </p:cNvPr>
          <p:cNvGrpSpPr/>
          <p:nvPr/>
        </p:nvGrpSpPr>
        <p:grpSpPr>
          <a:xfrm>
            <a:off x="10231246" y="4541500"/>
            <a:ext cx="1133475" cy="1150938"/>
            <a:chOff x="10185400" y="3587750"/>
            <a:chExt cx="1133475" cy="1150938"/>
          </a:xfrm>
        </p:grpSpPr>
        <p:sp>
          <p:nvSpPr>
            <p:cNvPr id="511" name="Freeform 34">
              <a:extLst>
                <a:ext uri="{FF2B5EF4-FFF2-40B4-BE49-F238E27FC236}">
                  <a16:creationId xmlns:a16="http://schemas.microsoft.com/office/drawing/2014/main" id="{4238C680-E169-A08A-1336-7B520C5294C8}"/>
                </a:ext>
              </a:extLst>
            </p:cNvPr>
            <p:cNvSpPr>
              <a:spLocks/>
            </p:cNvSpPr>
            <p:nvPr/>
          </p:nvSpPr>
          <p:spPr bwMode="auto">
            <a:xfrm>
              <a:off x="10242550" y="3663950"/>
              <a:ext cx="989013" cy="1017588"/>
            </a:xfrm>
            <a:custGeom>
              <a:avLst/>
              <a:gdLst>
                <a:gd name="T0" fmla="*/ 97 w 260"/>
                <a:gd name="T1" fmla="*/ 12 h 268"/>
                <a:gd name="T2" fmla="*/ 117 w 260"/>
                <a:gd name="T3" fmla="*/ 45 h 268"/>
                <a:gd name="T4" fmla="*/ 143 w 260"/>
                <a:gd name="T5" fmla="*/ 89 h 268"/>
                <a:gd name="T6" fmla="*/ 197 w 260"/>
                <a:gd name="T7" fmla="*/ 51 h 268"/>
                <a:gd name="T8" fmla="*/ 224 w 260"/>
                <a:gd name="T9" fmla="*/ 81 h 268"/>
                <a:gd name="T10" fmla="*/ 214 w 260"/>
                <a:gd name="T11" fmla="*/ 131 h 268"/>
                <a:gd name="T12" fmla="*/ 243 w 260"/>
                <a:gd name="T13" fmla="*/ 185 h 268"/>
                <a:gd name="T14" fmla="*/ 212 w 260"/>
                <a:gd name="T15" fmla="*/ 196 h 268"/>
                <a:gd name="T16" fmla="*/ 202 w 260"/>
                <a:gd name="T17" fmla="*/ 215 h 268"/>
                <a:gd name="T18" fmla="*/ 183 w 260"/>
                <a:gd name="T19" fmla="*/ 228 h 268"/>
                <a:gd name="T20" fmla="*/ 151 w 260"/>
                <a:gd name="T21" fmla="*/ 199 h 268"/>
                <a:gd name="T22" fmla="*/ 127 w 260"/>
                <a:gd name="T23" fmla="*/ 222 h 268"/>
                <a:gd name="T24" fmla="*/ 113 w 260"/>
                <a:gd name="T25" fmla="*/ 234 h 268"/>
                <a:gd name="T26" fmla="*/ 97 w 260"/>
                <a:gd name="T27" fmla="*/ 267 h 268"/>
                <a:gd name="T28" fmla="*/ 75 w 260"/>
                <a:gd name="T29" fmla="*/ 234 h 268"/>
                <a:gd name="T30" fmla="*/ 63 w 260"/>
                <a:gd name="T31" fmla="*/ 218 h 268"/>
                <a:gd name="T32" fmla="*/ 46 w 260"/>
                <a:gd name="T33" fmla="*/ 237 h 268"/>
                <a:gd name="T34" fmla="*/ 37 w 260"/>
                <a:gd name="T35" fmla="*/ 208 h 268"/>
                <a:gd name="T36" fmla="*/ 33 w 260"/>
                <a:gd name="T37" fmla="*/ 171 h 268"/>
                <a:gd name="T38" fmla="*/ 21 w 260"/>
                <a:gd name="T39" fmla="*/ 124 h 268"/>
                <a:gd name="T40" fmla="*/ 30 w 260"/>
                <a:gd name="T41" fmla="*/ 95 h 268"/>
                <a:gd name="T42" fmla="*/ 57 w 260"/>
                <a:gd name="T43" fmla="*/ 79 h 268"/>
                <a:gd name="T44" fmla="*/ 72 w 260"/>
                <a:gd name="T45" fmla="*/ 54 h 268"/>
                <a:gd name="T46" fmla="*/ 67 w 260"/>
                <a:gd name="T47" fmla="*/ 7 h 268"/>
                <a:gd name="T48" fmla="*/ 97 w 260"/>
                <a:gd name="T49" fmla="*/ 12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0" h="268">
                  <a:moveTo>
                    <a:pt x="97" y="12"/>
                  </a:moveTo>
                  <a:cubicBezTo>
                    <a:pt x="97" y="12"/>
                    <a:pt x="118" y="21"/>
                    <a:pt x="117" y="45"/>
                  </a:cubicBezTo>
                  <a:cubicBezTo>
                    <a:pt x="116" y="68"/>
                    <a:pt x="126" y="93"/>
                    <a:pt x="143" y="89"/>
                  </a:cubicBezTo>
                  <a:cubicBezTo>
                    <a:pt x="161" y="85"/>
                    <a:pt x="180" y="51"/>
                    <a:pt x="197" y="51"/>
                  </a:cubicBezTo>
                  <a:cubicBezTo>
                    <a:pt x="213" y="50"/>
                    <a:pt x="231" y="64"/>
                    <a:pt x="224" y="81"/>
                  </a:cubicBezTo>
                  <a:cubicBezTo>
                    <a:pt x="217" y="97"/>
                    <a:pt x="201" y="110"/>
                    <a:pt x="214" y="131"/>
                  </a:cubicBezTo>
                  <a:cubicBezTo>
                    <a:pt x="227" y="152"/>
                    <a:pt x="260" y="154"/>
                    <a:pt x="243" y="185"/>
                  </a:cubicBezTo>
                  <a:cubicBezTo>
                    <a:pt x="243" y="185"/>
                    <a:pt x="240" y="189"/>
                    <a:pt x="212" y="196"/>
                  </a:cubicBezTo>
                  <a:cubicBezTo>
                    <a:pt x="184" y="202"/>
                    <a:pt x="202" y="215"/>
                    <a:pt x="202" y="215"/>
                  </a:cubicBezTo>
                  <a:cubicBezTo>
                    <a:pt x="202" y="215"/>
                    <a:pt x="215" y="247"/>
                    <a:pt x="183" y="228"/>
                  </a:cubicBezTo>
                  <a:cubicBezTo>
                    <a:pt x="151" y="210"/>
                    <a:pt x="172" y="198"/>
                    <a:pt x="151" y="199"/>
                  </a:cubicBezTo>
                  <a:cubicBezTo>
                    <a:pt x="131" y="200"/>
                    <a:pt x="134" y="222"/>
                    <a:pt x="127" y="222"/>
                  </a:cubicBezTo>
                  <a:cubicBezTo>
                    <a:pt x="120" y="222"/>
                    <a:pt x="112" y="225"/>
                    <a:pt x="113" y="234"/>
                  </a:cubicBezTo>
                  <a:cubicBezTo>
                    <a:pt x="115" y="244"/>
                    <a:pt x="117" y="266"/>
                    <a:pt x="97" y="267"/>
                  </a:cubicBezTo>
                  <a:cubicBezTo>
                    <a:pt x="78" y="268"/>
                    <a:pt x="73" y="251"/>
                    <a:pt x="75" y="234"/>
                  </a:cubicBezTo>
                  <a:cubicBezTo>
                    <a:pt x="76" y="216"/>
                    <a:pt x="76" y="214"/>
                    <a:pt x="63" y="218"/>
                  </a:cubicBezTo>
                  <a:cubicBezTo>
                    <a:pt x="51" y="222"/>
                    <a:pt x="55" y="239"/>
                    <a:pt x="46" y="237"/>
                  </a:cubicBezTo>
                  <a:cubicBezTo>
                    <a:pt x="37" y="235"/>
                    <a:pt x="28" y="221"/>
                    <a:pt x="37" y="208"/>
                  </a:cubicBezTo>
                  <a:cubicBezTo>
                    <a:pt x="45" y="196"/>
                    <a:pt x="41" y="179"/>
                    <a:pt x="33" y="171"/>
                  </a:cubicBezTo>
                  <a:cubicBezTo>
                    <a:pt x="25" y="163"/>
                    <a:pt x="0" y="138"/>
                    <a:pt x="21" y="124"/>
                  </a:cubicBezTo>
                  <a:cubicBezTo>
                    <a:pt x="43" y="109"/>
                    <a:pt x="25" y="105"/>
                    <a:pt x="30" y="95"/>
                  </a:cubicBezTo>
                  <a:cubicBezTo>
                    <a:pt x="36" y="85"/>
                    <a:pt x="39" y="85"/>
                    <a:pt x="57" y="79"/>
                  </a:cubicBezTo>
                  <a:cubicBezTo>
                    <a:pt x="76" y="73"/>
                    <a:pt x="81" y="66"/>
                    <a:pt x="72" y="54"/>
                  </a:cubicBezTo>
                  <a:cubicBezTo>
                    <a:pt x="64" y="42"/>
                    <a:pt x="49" y="14"/>
                    <a:pt x="67" y="7"/>
                  </a:cubicBezTo>
                  <a:cubicBezTo>
                    <a:pt x="86" y="0"/>
                    <a:pt x="97" y="12"/>
                    <a:pt x="97" y="12"/>
                  </a:cubicBezTo>
                  <a:close/>
                </a:path>
              </a:pathLst>
            </a:custGeom>
            <a:gradFill flip="none" rotWithShape="1">
              <a:gsLst>
                <a:gs pos="6000">
                  <a:schemeClr val="accent6">
                    <a:lumMod val="20000"/>
                    <a:lumOff val="80000"/>
                  </a:schemeClr>
                </a:gs>
                <a:gs pos="100000">
                  <a:schemeClr val="accent6">
                    <a:lumMod val="60000"/>
                    <a:lumOff val="40000"/>
                  </a:schemeClr>
                </a:gs>
              </a:gsLst>
              <a:path path="circle">
                <a:fillToRect l="50000" t="50000" r="50000" b="50000"/>
              </a:path>
              <a:tileRect/>
            </a:gradFill>
            <a:ln w="635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12" name="Freeform 35">
              <a:extLst>
                <a:ext uri="{FF2B5EF4-FFF2-40B4-BE49-F238E27FC236}">
                  <a16:creationId xmlns:a16="http://schemas.microsoft.com/office/drawing/2014/main" id="{6D741464-E0F1-2D7A-6D14-7CDE09C1F9BB}"/>
                </a:ext>
              </a:extLst>
            </p:cNvPr>
            <p:cNvSpPr>
              <a:spLocks/>
            </p:cNvSpPr>
            <p:nvPr/>
          </p:nvSpPr>
          <p:spPr bwMode="auto">
            <a:xfrm>
              <a:off x="10185400" y="3705225"/>
              <a:ext cx="280988" cy="280988"/>
            </a:xfrm>
            <a:custGeom>
              <a:avLst/>
              <a:gdLst>
                <a:gd name="T0" fmla="*/ 42 w 74"/>
                <a:gd name="T1" fmla="*/ 4 h 74"/>
                <a:gd name="T2" fmla="*/ 28 w 74"/>
                <a:gd name="T3" fmla="*/ 58 h 74"/>
                <a:gd name="T4" fmla="*/ 57 w 74"/>
                <a:gd name="T5" fmla="*/ 31 h 74"/>
                <a:gd name="T6" fmla="*/ 42 w 74"/>
                <a:gd name="T7" fmla="*/ 4 h 74"/>
              </a:gdLst>
              <a:ahLst/>
              <a:cxnLst>
                <a:cxn ang="0">
                  <a:pos x="T0" y="T1"/>
                </a:cxn>
                <a:cxn ang="0">
                  <a:pos x="T2" y="T3"/>
                </a:cxn>
                <a:cxn ang="0">
                  <a:pos x="T4" y="T5"/>
                </a:cxn>
                <a:cxn ang="0">
                  <a:pos x="T6" y="T7"/>
                </a:cxn>
              </a:cxnLst>
              <a:rect l="0" t="0" r="r" b="b"/>
              <a:pathLst>
                <a:path w="74" h="74">
                  <a:moveTo>
                    <a:pt x="42" y="4"/>
                  </a:moveTo>
                  <a:cubicBezTo>
                    <a:pt x="42" y="4"/>
                    <a:pt x="0" y="43"/>
                    <a:pt x="28" y="58"/>
                  </a:cubicBezTo>
                  <a:cubicBezTo>
                    <a:pt x="55" y="74"/>
                    <a:pt x="53" y="40"/>
                    <a:pt x="57" y="31"/>
                  </a:cubicBezTo>
                  <a:cubicBezTo>
                    <a:pt x="61" y="23"/>
                    <a:pt x="74" y="0"/>
                    <a:pt x="42" y="4"/>
                  </a:cubicBezTo>
                  <a:close/>
                </a:path>
              </a:pathLst>
            </a:custGeom>
            <a:solidFill>
              <a:schemeClr val="accent6">
                <a:lumMod val="40000"/>
                <a:lumOff val="60000"/>
              </a:schemeClr>
            </a:solidFill>
            <a:ln w="635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13" name="Freeform 36">
              <a:extLst>
                <a:ext uri="{FF2B5EF4-FFF2-40B4-BE49-F238E27FC236}">
                  <a16:creationId xmlns:a16="http://schemas.microsoft.com/office/drawing/2014/main" id="{576CAF80-8B18-4A3B-96F2-31968E93D4BF}"/>
                </a:ext>
              </a:extLst>
            </p:cNvPr>
            <p:cNvSpPr>
              <a:spLocks/>
            </p:cNvSpPr>
            <p:nvPr/>
          </p:nvSpPr>
          <p:spPr bwMode="auto">
            <a:xfrm>
              <a:off x="11087100" y="3914775"/>
              <a:ext cx="231775" cy="292100"/>
            </a:xfrm>
            <a:custGeom>
              <a:avLst/>
              <a:gdLst>
                <a:gd name="T0" fmla="*/ 30 w 61"/>
                <a:gd name="T1" fmla="*/ 65 h 77"/>
                <a:gd name="T2" fmla="*/ 31 w 61"/>
                <a:gd name="T3" fmla="*/ 9 h 77"/>
                <a:gd name="T4" fmla="*/ 9 w 61"/>
                <a:gd name="T5" fmla="*/ 42 h 77"/>
                <a:gd name="T6" fmla="*/ 30 w 61"/>
                <a:gd name="T7" fmla="*/ 65 h 77"/>
              </a:gdLst>
              <a:ahLst/>
              <a:cxnLst>
                <a:cxn ang="0">
                  <a:pos x="T0" y="T1"/>
                </a:cxn>
                <a:cxn ang="0">
                  <a:pos x="T2" y="T3"/>
                </a:cxn>
                <a:cxn ang="0">
                  <a:pos x="T4" y="T5"/>
                </a:cxn>
                <a:cxn ang="0">
                  <a:pos x="T6" y="T7"/>
                </a:cxn>
              </a:cxnLst>
              <a:rect l="0" t="0" r="r" b="b"/>
              <a:pathLst>
                <a:path w="61" h="77">
                  <a:moveTo>
                    <a:pt x="30" y="65"/>
                  </a:moveTo>
                  <a:cubicBezTo>
                    <a:pt x="30" y="65"/>
                    <a:pt x="61" y="18"/>
                    <a:pt x="31" y="9"/>
                  </a:cubicBezTo>
                  <a:cubicBezTo>
                    <a:pt x="1" y="0"/>
                    <a:pt x="11" y="33"/>
                    <a:pt x="9" y="42"/>
                  </a:cubicBezTo>
                  <a:cubicBezTo>
                    <a:pt x="7" y="52"/>
                    <a:pt x="0" y="77"/>
                    <a:pt x="30" y="65"/>
                  </a:cubicBezTo>
                  <a:close/>
                </a:path>
              </a:pathLst>
            </a:custGeom>
            <a:solidFill>
              <a:schemeClr val="accent6">
                <a:lumMod val="40000"/>
                <a:lumOff val="60000"/>
              </a:schemeClr>
            </a:solidFill>
            <a:ln w="635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14" name="Freeform 37">
              <a:extLst>
                <a:ext uri="{FF2B5EF4-FFF2-40B4-BE49-F238E27FC236}">
                  <a16:creationId xmlns:a16="http://schemas.microsoft.com/office/drawing/2014/main" id="{52CFED28-04AD-D648-E80E-3F64A9B93783}"/>
                </a:ext>
              </a:extLst>
            </p:cNvPr>
            <p:cNvSpPr>
              <a:spLocks/>
            </p:cNvSpPr>
            <p:nvPr/>
          </p:nvSpPr>
          <p:spPr bwMode="auto">
            <a:xfrm>
              <a:off x="10728325" y="3587750"/>
              <a:ext cx="171450" cy="346075"/>
            </a:xfrm>
            <a:custGeom>
              <a:avLst/>
              <a:gdLst>
                <a:gd name="T0" fmla="*/ 24 w 45"/>
                <a:gd name="T1" fmla="*/ 8 h 91"/>
                <a:gd name="T2" fmla="*/ 45 w 45"/>
                <a:gd name="T3" fmla="*/ 26 h 91"/>
                <a:gd name="T4" fmla="*/ 40 w 45"/>
                <a:gd name="T5" fmla="*/ 65 h 91"/>
                <a:gd name="T6" fmla="*/ 24 w 45"/>
                <a:gd name="T7" fmla="*/ 85 h 91"/>
                <a:gd name="T8" fmla="*/ 2 w 45"/>
                <a:gd name="T9" fmla="*/ 56 h 91"/>
                <a:gd name="T10" fmla="*/ 24 w 45"/>
                <a:gd name="T11" fmla="*/ 8 h 91"/>
              </a:gdLst>
              <a:ahLst/>
              <a:cxnLst>
                <a:cxn ang="0">
                  <a:pos x="T0" y="T1"/>
                </a:cxn>
                <a:cxn ang="0">
                  <a:pos x="T2" y="T3"/>
                </a:cxn>
                <a:cxn ang="0">
                  <a:pos x="T4" y="T5"/>
                </a:cxn>
                <a:cxn ang="0">
                  <a:pos x="T6" y="T7"/>
                </a:cxn>
                <a:cxn ang="0">
                  <a:pos x="T8" y="T9"/>
                </a:cxn>
                <a:cxn ang="0">
                  <a:pos x="T10" y="T11"/>
                </a:cxn>
              </a:cxnLst>
              <a:rect l="0" t="0" r="r" b="b"/>
              <a:pathLst>
                <a:path w="45" h="91">
                  <a:moveTo>
                    <a:pt x="24" y="8"/>
                  </a:moveTo>
                  <a:cubicBezTo>
                    <a:pt x="24" y="8"/>
                    <a:pt x="45" y="0"/>
                    <a:pt x="45" y="26"/>
                  </a:cubicBezTo>
                  <a:cubicBezTo>
                    <a:pt x="45" y="53"/>
                    <a:pt x="40" y="59"/>
                    <a:pt x="40" y="65"/>
                  </a:cubicBezTo>
                  <a:cubicBezTo>
                    <a:pt x="40" y="71"/>
                    <a:pt x="39" y="91"/>
                    <a:pt x="24" y="85"/>
                  </a:cubicBezTo>
                  <a:cubicBezTo>
                    <a:pt x="10" y="79"/>
                    <a:pt x="5" y="74"/>
                    <a:pt x="2" y="56"/>
                  </a:cubicBezTo>
                  <a:cubicBezTo>
                    <a:pt x="0" y="37"/>
                    <a:pt x="6" y="2"/>
                    <a:pt x="24" y="8"/>
                  </a:cubicBezTo>
                  <a:close/>
                </a:path>
              </a:pathLst>
            </a:custGeom>
            <a:solidFill>
              <a:schemeClr val="accent6">
                <a:lumMod val="40000"/>
                <a:lumOff val="60000"/>
              </a:schemeClr>
            </a:solidFill>
            <a:ln w="635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15" name="Freeform 38">
              <a:extLst>
                <a:ext uri="{FF2B5EF4-FFF2-40B4-BE49-F238E27FC236}">
                  <a16:creationId xmlns:a16="http://schemas.microsoft.com/office/drawing/2014/main" id="{806ECA81-23BB-2BE4-6A54-C3909DC095A3}"/>
                </a:ext>
              </a:extLst>
            </p:cNvPr>
            <p:cNvSpPr>
              <a:spLocks/>
            </p:cNvSpPr>
            <p:nvPr/>
          </p:nvSpPr>
          <p:spPr bwMode="auto">
            <a:xfrm>
              <a:off x="10690225" y="4457700"/>
              <a:ext cx="277813" cy="247650"/>
            </a:xfrm>
            <a:custGeom>
              <a:avLst/>
              <a:gdLst>
                <a:gd name="T0" fmla="*/ 12 w 73"/>
                <a:gd name="T1" fmla="*/ 33 h 65"/>
                <a:gd name="T2" fmla="*/ 12 w 73"/>
                <a:gd name="T3" fmla="*/ 21 h 65"/>
                <a:gd name="T4" fmla="*/ 33 w 73"/>
                <a:gd name="T5" fmla="*/ 6 h 65"/>
                <a:gd name="T6" fmla="*/ 64 w 73"/>
                <a:gd name="T7" fmla="*/ 41 h 65"/>
                <a:gd name="T8" fmla="*/ 33 w 73"/>
                <a:gd name="T9" fmla="*/ 64 h 65"/>
                <a:gd name="T10" fmla="*/ 12 w 73"/>
                <a:gd name="T11" fmla="*/ 33 h 65"/>
              </a:gdLst>
              <a:ahLst/>
              <a:cxnLst>
                <a:cxn ang="0">
                  <a:pos x="T0" y="T1"/>
                </a:cxn>
                <a:cxn ang="0">
                  <a:pos x="T2" y="T3"/>
                </a:cxn>
                <a:cxn ang="0">
                  <a:pos x="T4" y="T5"/>
                </a:cxn>
                <a:cxn ang="0">
                  <a:pos x="T6" y="T7"/>
                </a:cxn>
                <a:cxn ang="0">
                  <a:pos x="T8" y="T9"/>
                </a:cxn>
                <a:cxn ang="0">
                  <a:pos x="T10" y="T11"/>
                </a:cxn>
              </a:cxnLst>
              <a:rect l="0" t="0" r="r" b="b"/>
              <a:pathLst>
                <a:path w="73" h="65">
                  <a:moveTo>
                    <a:pt x="12" y="33"/>
                  </a:moveTo>
                  <a:cubicBezTo>
                    <a:pt x="12" y="33"/>
                    <a:pt x="0" y="25"/>
                    <a:pt x="12" y="21"/>
                  </a:cubicBezTo>
                  <a:cubicBezTo>
                    <a:pt x="24" y="18"/>
                    <a:pt x="22" y="0"/>
                    <a:pt x="33" y="6"/>
                  </a:cubicBezTo>
                  <a:cubicBezTo>
                    <a:pt x="45" y="12"/>
                    <a:pt x="73" y="32"/>
                    <a:pt x="64" y="41"/>
                  </a:cubicBezTo>
                  <a:cubicBezTo>
                    <a:pt x="55" y="50"/>
                    <a:pt x="49" y="65"/>
                    <a:pt x="33" y="64"/>
                  </a:cubicBezTo>
                  <a:cubicBezTo>
                    <a:pt x="18" y="63"/>
                    <a:pt x="12" y="33"/>
                    <a:pt x="12" y="33"/>
                  </a:cubicBezTo>
                  <a:close/>
                </a:path>
              </a:pathLst>
            </a:custGeom>
            <a:solidFill>
              <a:schemeClr val="accent6">
                <a:lumMod val="40000"/>
                <a:lumOff val="60000"/>
              </a:schemeClr>
            </a:solidFill>
            <a:ln w="635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16" name="Freeform 39">
              <a:extLst>
                <a:ext uri="{FF2B5EF4-FFF2-40B4-BE49-F238E27FC236}">
                  <a16:creationId xmlns:a16="http://schemas.microsoft.com/office/drawing/2014/main" id="{A40B4D98-A0EA-C407-F417-E74B3C1D9CD7}"/>
                </a:ext>
              </a:extLst>
            </p:cNvPr>
            <p:cNvSpPr>
              <a:spLocks/>
            </p:cNvSpPr>
            <p:nvPr/>
          </p:nvSpPr>
          <p:spPr bwMode="auto">
            <a:xfrm>
              <a:off x="11044238" y="4560888"/>
              <a:ext cx="106363" cy="177800"/>
            </a:xfrm>
            <a:custGeom>
              <a:avLst/>
              <a:gdLst>
                <a:gd name="T0" fmla="*/ 13 w 28"/>
                <a:gd name="T1" fmla="*/ 7 h 47"/>
                <a:gd name="T2" fmla="*/ 24 w 28"/>
                <a:gd name="T3" fmla="*/ 18 h 47"/>
                <a:gd name="T4" fmla="*/ 6 w 28"/>
                <a:gd name="T5" fmla="*/ 31 h 47"/>
                <a:gd name="T6" fmla="*/ 13 w 28"/>
                <a:gd name="T7" fmla="*/ 7 h 47"/>
              </a:gdLst>
              <a:ahLst/>
              <a:cxnLst>
                <a:cxn ang="0">
                  <a:pos x="T0" y="T1"/>
                </a:cxn>
                <a:cxn ang="0">
                  <a:pos x="T2" y="T3"/>
                </a:cxn>
                <a:cxn ang="0">
                  <a:pos x="T4" y="T5"/>
                </a:cxn>
                <a:cxn ang="0">
                  <a:pos x="T6" y="T7"/>
                </a:cxn>
              </a:cxnLst>
              <a:rect l="0" t="0" r="r" b="b"/>
              <a:pathLst>
                <a:path w="28" h="47">
                  <a:moveTo>
                    <a:pt x="13" y="7"/>
                  </a:moveTo>
                  <a:cubicBezTo>
                    <a:pt x="13" y="7"/>
                    <a:pt x="28" y="0"/>
                    <a:pt x="24" y="18"/>
                  </a:cubicBezTo>
                  <a:cubicBezTo>
                    <a:pt x="19" y="37"/>
                    <a:pt x="12" y="47"/>
                    <a:pt x="6" y="31"/>
                  </a:cubicBezTo>
                  <a:cubicBezTo>
                    <a:pt x="0" y="16"/>
                    <a:pt x="13" y="7"/>
                    <a:pt x="13" y="7"/>
                  </a:cubicBezTo>
                  <a:close/>
                </a:path>
              </a:pathLst>
            </a:custGeom>
            <a:solidFill>
              <a:schemeClr val="accent6">
                <a:lumMod val="40000"/>
                <a:lumOff val="60000"/>
              </a:schemeClr>
            </a:solidFill>
            <a:ln w="635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17" name="Freeform 40">
              <a:extLst>
                <a:ext uri="{FF2B5EF4-FFF2-40B4-BE49-F238E27FC236}">
                  <a16:creationId xmlns:a16="http://schemas.microsoft.com/office/drawing/2014/main" id="{74BD103E-E890-B9F3-8457-949ADB78CA84}"/>
                </a:ext>
              </a:extLst>
            </p:cNvPr>
            <p:cNvSpPr>
              <a:spLocks/>
            </p:cNvSpPr>
            <p:nvPr/>
          </p:nvSpPr>
          <p:spPr bwMode="auto">
            <a:xfrm>
              <a:off x="10299700" y="4602163"/>
              <a:ext cx="171450" cy="109538"/>
            </a:xfrm>
            <a:custGeom>
              <a:avLst/>
              <a:gdLst>
                <a:gd name="T0" fmla="*/ 6 w 45"/>
                <a:gd name="T1" fmla="*/ 15 h 29"/>
                <a:gd name="T2" fmla="*/ 18 w 45"/>
                <a:gd name="T3" fmla="*/ 6 h 29"/>
                <a:gd name="T4" fmla="*/ 29 w 45"/>
                <a:gd name="T5" fmla="*/ 25 h 29"/>
                <a:gd name="T6" fmla="*/ 6 w 45"/>
                <a:gd name="T7" fmla="*/ 15 h 29"/>
              </a:gdLst>
              <a:ahLst/>
              <a:cxnLst>
                <a:cxn ang="0">
                  <a:pos x="T0" y="T1"/>
                </a:cxn>
                <a:cxn ang="0">
                  <a:pos x="T2" y="T3"/>
                </a:cxn>
                <a:cxn ang="0">
                  <a:pos x="T4" y="T5"/>
                </a:cxn>
                <a:cxn ang="0">
                  <a:pos x="T6" y="T7"/>
                </a:cxn>
              </a:cxnLst>
              <a:rect l="0" t="0" r="r" b="b"/>
              <a:pathLst>
                <a:path w="45" h="29">
                  <a:moveTo>
                    <a:pt x="6" y="15"/>
                  </a:moveTo>
                  <a:cubicBezTo>
                    <a:pt x="6" y="15"/>
                    <a:pt x="0" y="0"/>
                    <a:pt x="18" y="6"/>
                  </a:cubicBezTo>
                  <a:cubicBezTo>
                    <a:pt x="36" y="12"/>
                    <a:pt x="45" y="20"/>
                    <a:pt x="29" y="25"/>
                  </a:cubicBezTo>
                  <a:cubicBezTo>
                    <a:pt x="13" y="29"/>
                    <a:pt x="6" y="15"/>
                    <a:pt x="6" y="15"/>
                  </a:cubicBezTo>
                  <a:close/>
                </a:path>
              </a:pathLst>
            </a:custGeom>
            <a:solidFill>
              <a:schemeClr val="accent6">
                <a:lumMod val="40000"/>
                <a:lumOff val="60000"/>
              </a:schemeClr>
            </a:solidFill>
            <a:ln w="635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18" name="Freeform 41">
              <a:extLst>
                <a:ext uri="{FF2B5EF4-FFF2-40B4-BE49-F238E27FC236}">
                  <a16:creationId xmlns:a16="http://schemas.microsoft.com/office/drawing/2014/main" id="{BB3C490E-337A-C44F-D91B-91FBBD6F21E3}"/>
                </a:ext>
              </a:extLst>
            </p:cNvPr>
            <p:cNvSpPr>
              <a:spLocks/>
            </p:cNvSpPr>
            <p:nvPr/>
          </p:nvSpPr>
          <p:spPr bwMode="auto">
            <a:xfrm>
              <a:off x="10212388" y="4275138"/>
              <a:ext cx="163513" cy="174625"/>
            </a:xfrm>
            <a:custGeom>
              <a:avLst/>
              <a:gdLst>
                <a:gd name="T0" fmla="*/ 6 w 43"/>
                <a:gd name="T1" fmla="*/ 13 h 46"/>
                <a:gd name="T2" fmla="*/ 21 w 43"/>
                <a:gd name="T3" fmla="*/ 7 h 46"/>
                <a:gd name="T4" fmla="*/ 34 w 43"/>
                <a:gd name="T5" fmla="*/ 42 h 46"/>
                <a:gd name="T6" fmla="*/ 6 w 43"/>
                <a:gd name="T7" fmla="*/ 36 h 46"/>
                <a:gd name="T8" fmla="*/ 6 w 43"/>
                <a:gd name="T9" fmla="*/ 13 h 46"/>
              </a:gdLst>
              <a:ahLst/>
              <a:cxnLst>
                <a:cxn ang="0">
                  <a:pos x="T0" y="T1"/>
                </a:cxn>
                <a:cxn ang="0">
                  <a:pos x="T2" y="T3"/>
                </a:cxn>
                <a:cxn ang="0">
                  <a:pos x="T4" y="T5"/>
                </a:cxn>
                <a:cxn ang="0">
                  <a:pos x="T6" y="T7"/>
                </a:cxn>
                <a:cxn ang="0">
                  <a:pos x="T8" y="T9"/>
                </a:cxn>
              </a:cxnLst>
              <a:rect l="0" t="0" r="r" b="b"/>
              <a:pathLst>
                <a:path w="43" h="46">
                  <a:moveTo>
                    <a:pt x="6" y="13"/>
                  </a:moveTo>
                  <a:cubicBezTo>
                    <a:pt x="6" y="13"/>
                    <a:pt x="10" y="0"/>
                    <a:pt x="21" y="7"/>
                  </a:cubicBezTo>
                  <a:cubicBezTo>
                    <a:pt x="31" y="14"/>
                    <a:pt x="43" y="38"/>
                    <a:pt x="34" y="42"/>
                  </a:cubicBezTo>
                  <a:cubicBezTo>
                    <a:pt x="24" y="46"/>
                    <a:pt x="11" y="42"/>
                    <a:pt x="6" y="36"/>
                  </a:cubicBezTo>
                  <a:cubicBezTo>
                    <a:pt x="0" y="29"/>
                    <a:pt x="6" y="13"/>
                    <a:pt x="6" y="13"/>
                  </a:cubicBezTo>
                  <a:close/>
                </a:path>
              </a:pathLst>
            </a:custGeom>
            <a:solidFill>
              <a:schemeClr val="accent6">
                <a:lumMod val="40000"/>
                <a:lumOff val="60000"/>
              </a:schemeClr>
            </a:solidFill>
            <a:ln w="635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19" name="Freeform 42">
              <a:extLst>
                <a:ext uri="{FF2B5EF4-FFF2-40B4-BE49-F238E27FC236}">
                  <a16:creationId xmlns:a16="http://schemas.microsoft.com/office/drawing/2014/main" id="{B9C5E63B-7A1E-4FAF-C48D-890E5BF28BC8}"/>
                </a:ext>
              </a:extLst>
            </p:cNvPr>
            <p:cNvSpPr>
              <a:spLocks/>
            </p:cNvSpPr>
            <p:nvPr/>
          </p:nvSpPr>
          <p:spPr bwMode="auto">
            <a:xfrm>
              <a:off x="10204450" y="3959225"/>
              <a:ext cx="98425" cy="236538"/>
            </a:xfrm>
            <a:custGeom>
              <a:avLst/>
              <a:gdLst>
                <a:gd name="T0" fmla="*/ 5 w 26"/>
                <a:gd name="T1" fmla="*/ 11 h 62"/>
                <a:gd name="T2" fmla="*/ 19 w 26"/>
                <a:gd name="T3" fmla="*/ 11 h 62"/>
                <a:gd name="T4" fmla="*/ 14 w 26"/>
                <a:gd name="T5" fmla="*/ 58 h 62"/>
                <a:gd name="T6" fmla="*/ 5 w 26"/>
                <a:gd name="T7" fmla="*/ 11 h 62"/>
              </a:gdLst>
              <a:ahLst/>
              <a:cxnLst>
                <a:cxn ang="0">
                  <a:pos x="T0" y="T1"/>
                </a:cxn>
                <a:cxn ang="0">
                  <a:pos x="T2" y="T3"/>
                </a:cxn>
                <a:cxn ang="0">
                  <a:pos x="T4" y="T5"/>
                </a:cxn>
                <a:cxn ang="0">
                  <a:pos x="T6" y="T7"/>
                </a:cxn>
              </a:cxnLst>
              <a:rect l="0" t="0" r="r" b="b"/>
              <a:pathLst>
                <a:path w="26" h="62">
                  <a:moveTo>
                    <a:pt x="5" y="11"/>
                  </a:moveTo>
                  <a:cubicBezTo>
                    <a:pt x="5" y="11"/>
                    <a:pt x="12" y="0"/>
                    <a:pt x="19" y="11"/>
                  </a:cubicBezTo>
                  <a:cubicBezTo>
                    <a:pt x="26" y="22"/>
                    <a:pt x="19" y="62"/>
                    <a:pt x="14" y="58"/>
                  </a:cubicBezTo>
                  <a:cubicBezTo>
                    <a:pt x="8" y="54"/>
                    <a:pt x="0" y="29"/>
                    <a:pt x="5" y="11"/>
                  </a:cubicBezTo>
                  <a:close/>
                </a:path>
              </a:pathLst>
            </a:custGeom>
            <a:solidFill>
              <a:schemeClr val="accent6">
                <a:lumMod val="40000"/>
                <a:lumOff val="60000"/>
              </a:schemeClr>
            </a:solidFill>
            <a:ln w="635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20" name="Oval 519">
              <a:extLst>
                <a:ext uri="{FF2B5EF4-FFF2-40B4-BE49-F238E27FC236}">
                  <a16:creationId xmlns:a16="http://schemas.microsoft.com/office/drawing/2014/main" id="{A4B44789-C2A1-A660-8AE7-C18FC83CCE45}"/>
                </a:ext>
              </a:extLst>
            </p:cNvPr>
            <p:cNvSpPr/>
            <p:nvPr/>
          </p:nvSpPr>
          <p:spPr>
            <a:xfrm>
              <a:off x="10640274" y="4017516"/>
              <a:ext cx="73834" cy="73834"/>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21" name="Oval 520">
              <a:extLst>
                <a:ext uri="{FF2B5EF4-FFF2-40B4-BE49-F238E27FC236}">
                  <a16:creationId xmlns:a16="http://schemas.microsoft.com/office/drawing/2014/main" id="{F47B3FFA-2430-D2B7-DBC3-36133D46CF85}"/>
                </a:ext>
              </a:extLst>
            </p:cNvPr>
            <p:cNvSpPr/>
            <p:nvPr/>
          </p:nvSpPr>
          <p:spPr>
            <a:xfrm>
              <a:off x="10444617" y="4096794"/>
              <a:ext cx="73834" cy="73834"/>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22" name="Oval 521">
              <a:extLst>
                <a:ext uri="{FF2B5EF4-FFF2-40B4-BE49-F238E27FC236}">
                  <a16:creationId xmlns:a16="http://schemas.microsoft.com/office/drawing/2014/main" id="{76BCBDE0-B2C2-34B7-4DB3-29157B799C3A}"/>
                </a:ext>
              </a:extLst>
            </p:cNvPr>
            <p:cNvSpPr/>
            <p:nvPr/>
          </p:nvSpPr>
          <p:spPr>
            <a:xfrm>
              <a:off x="10957457" y="4250552"/>
              <a:ext cx="73834" cy="73834"/>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23" name="Oval 522">
              <a:extLst>
                <a:ext uri="{FF2B5EF4-FFF2-40B4-BE49-F238E27FC236}">
                  <a16:creationId xmlns:a16="http://schemas.microsoft.com/office/drawing/2014/main" id="{EDEC86C0-3A4F-0123-EC06-2434FC7EC47F}"/>
                </a:ext>
              </a:extLst>
            </p:cNvPr>
            <p:cNvSpPr/>
            <p:nvPr/>
          </p:nvSpPr>
          <p:spPr>
            <a:xfrm>
              <a:off x="10569126" y="3903071"/>
              <a:ext cx="45719" cy="45719"/>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24" name="Oval 523">
              <a:extLst>
                <a:ext uri="{FF2B5EF4-FFF2-40B4-BE49-F238E27FC236}">
                  <a16:creationId xmlns:a16="http://schemas.microsoft.com/office/drawing/2014/main" id="{4D4B71E0-FB23-0150-8398-0FB1E4D07139}"/>
                </a:ext>
              </a:extLst>
            </p:cNvPr>
            <p:cNvSpPr/>
            <p:nvPr/>
          </p:nvSpPr>
          <p:spPr>
            <a:xfrm>
              <a:off x="10825300" y="4002694"/>
              <a:ext cx="45719" cy="45719"/>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25" name="Oval 524">
              <a:extLst>
                <a:ext uri="{FF2B5EF4-FFF2-40B4-BE49-F238E27FC236}">
                  <a16:creationId xmlns:a16="http://schemas.microsoft.com/office/drawing/2014/main" id="{57E07AE7-E2A9-D10B-17FA-D1AF7969EA78}"/>
                </a:ext>
              </a:extLst>
            </p:cNvPr>
            <p:cNvSpPr/>
            <p:nvPr/>
          </p:nvSpPr>
          <p:spPr>
            <a:xfrm>
              <a:off x="10526720" y="4369698"/>
              <a:ext cx="45719" cy="45719"/>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26" name="Oval 525">
              <a:extLst>
                <a:ext uri="{FF2B5EF4-FFF2-40B4-BE49-F238E27FC236}">
                  <a16:creationId xmlns:a16="http://schemas.microsoft.com/office/drawing/2014/main" id="{BFBB396B-2A5D-697B-030C-E5810189BACB}"/>
                </a:ext>
              </a:extLst>
            </p:cNvPr>
            <p:cNvSpPr/>
            <p:nvPr/>
          </p:nvSpPr>
          <p:spPr>
            <a:xfrm>
              <a:off x="10744435" y="4288832"/>
              <a:ext cx="45719" cy="45719"/>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27" name="Oval 526">
              <a:extLst>
                <a:ext uri="{FF2B5EF4-FFF2-40B4-BE49-F238E27FC236}">
                  <a16:creationId xmlns:a16="http://schemas.microsoft.com/office/drawing/2014/main" id="{C2E32EB5-3FA1-03F3-999E-14F3A06A83CC}"/>
                </a:ext>
              </a:extLst>
            </p:cNvPr>
            <p:cNvSpPr/>
            <p:nvPr/>
          </p:nvSpPr>
          <p:spPr>
            <a:xfrm>
              <a:off x="10627834" y="4291214"/>
              <a:ext cx="73834" cy="73834"/>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28" name="Freeform 38">
              <a:extLst>
                <a:ext uri="{FF2B5EF4-FFF2-40B4-BE49-F238E27FC236}">
                  <a16:creationId xmlns:a16="http://schemas.microsoft.com/office/drawing/2014/main" id="{AB2975B3-6746-26CB-A7FA-2FB021F0CCB9}"/>
                </a:ext>
              </a:extLst>
            </p:cNvPr>
            <p:cNvSpPr>
              <a:spLocks/>
            </p:cNvSpPr>
            <p:nvPr/>
          </p:nvSpPr>
          <p:spPr bwMode="auto">
            <a:xfrm rot="15928386">
              <a:off x="10516846" y="4101916"/>
              <a:ext cx="277813" cy="247650"/>
            </a:xfrm>
            <a:custGeom>
              <a:avLst/>
              <a:gdLst>
                <a:gd name="T0" fmla="*/ 12 w 73"/>
                <a:gd name="T1" fmla="*/ 33 h 65"/>
                <a:gd name="T2" fmla="*/ 12 w 73"/>
                <a:gd name="T3" fmla="*/ 21 h 65"/>
                <a:gd name="T4" fmla="*/ 33 w 73"/>
                <a:gd name="T5" fmla="*/ 6 h 65"/>
                <a:gd name="T6" fmla="*/ 64 w 73"/>
                <a:gd name="T7" fmla="*/ 41 h 65"/>
                <a:gd name="T8" fmla="*/ 33 w 73"/>
                <a:gd name="T9" fmla="*/ 64 h 65"/>
                <a:gd name="T10" fmla="*/ 12 w 73"/>
                <a:gd name="T11" fmla="*/ 33 h 65"/>
              </a:gdLst>
              <a:ahLst/>
              <a:cxnLst>
                <a:cxn ang="0">
                  <a:pos x="T0" y="T1"/>
                </a:cxn>
                <a:cxn ang="0">
                  <a:pos x="T2" y="T3"/>
                </a:cxn>
                <a:cxn ang="0">
                  <a:pos x="T4" y="T5"/>
                </a:cxn>
                <a:cxn ang="0">
                  <a:pos x="T6" y="T7"/>
                </a:cxn>
                <a:cxn ang="0">
                  <a:pos x="T8" y="T9"/>
                </a:cxn>
                <a:cxn ang="0">
                  <a:pos x="T10" y="T11"/>
                </a:cxn>
              </a:cxnLst>
              <a:rect l="0" t="0" r="r" b="b"/>
              <a:pathLst>
                <a:path w="73" h="65">
                  <a:moveTo>
                    <a:pt x="12" y="33"/>
                  </a:moveTo>
                  <a:cubicBezTo>
                    <a:pt x="12" y="33"/>
                    <a:pt x="0" y="25"/>
                    <a:pt x="12" y="21"/>
                  </a:cubicBezTo>
                  <a:cubicBezTo>
                    <a:pt x="24" y="18"/>
                    <a:pt x="22" y="0"/>
                    <a:pt x="33" y="6"/>
                  </a:cubicBezTo>
                  <a:cubicBezTo>
                    <a:pt x="45" y="12"/>
                    <a:pt x="73" y="32"/>
                    <a:pt x="64" y="41"/>
                  </a:cubicBezTo>
                  <a:cubicBezTo>
                    <a:pt x="55" y="50"/>
                    <a:pt x="49" y="65"/>
                    <a:pt x="33" y="64"/>
                  </a:cubicBezTo>
                  <a:cubicBezTo>
                    <a:pt x="18" y="63"/>
                    <a:pt x="12" y="33"/>
                    <a:pt x="12" y="33"/>
                  </a:cubicBezTo>
                  <a:close/>
                </a:path>
              </a:pathLst>
            </a:custGeom>
            <a:solidFill>
              <a:schemeClr val="accent6"/>
            </a:solidFill>
            <a:ln w="6350" cap="flat">
              <a:solidFill>
                <a:schemeClr val="accent6">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530" name="TextBox 529">
            <a:extLst>
              <a:ext uri="{FF2B5EF4-FFF2-40B4-BE49-F238E27FC236}">
                <a16:creationId xmlns:a16="http://schemas.microsoft.com/office/drawing/2014/main" id="{179C552B-5583-531F-63BD-934C94FCB728}"/>
              </a:ext>
            </a:extLst>
          </p:cNvPr>
          <p:cNvSpPr txBox="1"/>
          <p:nvPr/>
        </p:nvSpPr>
        <p:spPr>
          <a:xfrm>
            <a:off x="8619935" y="1693237"/>
            <a:ext cx="181041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110004020202020204"/>
                <a:ea typeface="+mn-ea"/>
                <a:cs typeface="+mn-cs"/>
              </a:rPr>
              <a:t>Bystander effects</a:t>
            </a:r>
          </a:p>
        </p:txBody>
      </p:sp>
      <p:sp>
        <p:nvSpPr>
          <p:cNvPr id="531" name="TextBox 530">
            <a:extLst>
              <a:ext uri="{FF2B5EF4-FFF2-40B4-BE49-F238E27FC236}">
                <a16:creationId xmlns:a16="http://schemas.microsoft.com/office/drawing/2014/main" id="{CB2E3222-E613-B50F-AEC2-F6FBAE4DC7A7}"/>
              </a:ext>
            </a:extLst>
          </p:cNvPr>
          <p:cNvSpPr txBox="1"/>
          <p:nvPr/>
        </p:nvSpPr>
        <p:spPr>
          <a:xfrm>
            <a:off x="6520119" y="3316416"/>
            <a:ext cx="1205875" cy="453907"/>
          </a:xfrm>
          <a:prstGeom prst="rect">
            <a:avLst/>
          </a:prstGeom>
          <a:noFill/>
        </p:spPr>
        <p:txBody>
          <a:bodyPr wrap="square" rtlCol="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110004020202020204"/>
                <a:ea typeface="+mn-ea"/>
                <a:cs typeface="+mn-cs"/>
              </a:rPr>
              <a:t>Targeted drug delivery</a:t>
            </a:r>
          </a:p>
        </p:txBody>
      </p:sp>
      <p:sp>
        <p:nvSpPr>
          <p:cNvPr id="532" name="Freeform: Shape 531">
            <a:extLst>
              <a:ext uri="{FF2B5EF4-FFF2-40B4-BE49-F238E27FC236}">
                <a16:creationId xmlns:a16="http://schemas.microsoft.com/office/drawing/2014/main" id="{3F2BB1C8-0C8D-18E0-B22F-DAC95ED73124}"/>
              </a:ext>
            </a:extLst>
          </p:cNvPr>
          <p:cNvSpPr/>
          <p:nvPr/>
        </p:nvSpPr>
        <p:spPr>
          <a:xfrm>
            <a:off x="7392755" y="2961969"/>
            <a:ext cx="672029" cy="334773"/>
          </a:xfrm>
          <a:custGeom>
            <a:avLst/>
            <a:gdLst>
              <a:gd name="connsiteX0" fmla="*/ 0 w 672029"/>
              <a:gd name="connsiteY0" fmla="*/ 0 h 334773"/>
              <a:gd name="connsiteX1" fmla="*/ 231354 w 672029"/>
              <a:gd name="connsiteY1" fmla="*/ 308472 h 334773"/>
              <a:gd name="connsiteX2" fmla="*/ 672029 w 672029"/>
              <a:gd name="connsiteY2" fmla="*/ 297455 h 334773"/>
            </a:gdLst>
            <a:ahLst/>
            <a:cxnLst>
              <a:cxn ang="0">
                <a:pos x="connsiteX0" y="connsiteY0"/>
              </a:cxn>
              <a:cxn ang="0">
                <a:pos x="connsiteX1" y="connsiteY1"/>
              </a:cxn>
              <a:cxn ang="0">
                <a:pos x="connsiteX2" y="connsiteY2"/>
              </a:cxn>
            </a:cxnLst>
            <a:rect l="l" t="t" r="r" b="b"/>
            <a:pathLst>
              <a:path w="672029" h="334773">
                <a:moveTo>
                  <a:pt x="0" y="0"/>
                </a:moveTo>
                <a:cubicBezTo>
                  <a:pt x="59674" y="129448"/>
                  <a:pt x="119349" y="258896"/>
                  <a:pt x="231354" y="308472"/>
                </a:cubicBezTo>
                <a:cubicBezTo>
                  <a:pt x="343359" y="358048"/>
                  <a:pt x="507694" y="327751"/>
                  <a:pt x="672029" y="297455"/>
                </a:cubicBezTo>
              </a:path>
            </a:pathLst>
          </a:custGeom>
          <a:noFill/>
          <a:ln w="2857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33" name="Arc 532">
            <a:extLst>
              <a:ext uri="{FF2B5EF4-FFF2-40B4-BE49-F238E27FC236}">
                <a16:creationId xmlns:a16="http://schemas.microsoft.com/office/drawing/2014/main" id="{B7524AA4-27E3-B133-52FC-EA1EDCC45A4E}"/>
              </a:ext>
            </a:extLst>
          </p:cNvPr>
          <p:cNvSpPr/>
          <p:nvPr/>
        </p:nvSpPr>
        <p:spPr>
          <a:xfrm rot="17407692">
            <a:off x="7066400" y="4126476"/>
            <a:ext cx="1079445" cy="1079445"/>
          </a:xfrm>
          <a:prstGeom prst="arc">
            <a:avLst/>
          </a:prstGeom>
          <a:ln w="28575">
            <a:solidFill>
              <a:schemeClr val="accent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34" name="TextBox 533">
            <a:extLst>
              <a:ext uri="{FF2B5EF4-FFF2-40B4-BE49-F238E27FC236}">
                <a16:creationId xmlns:a16="http://schemas.microsoft.com/office/drawing/2014/main" id="{1BD69110-FBEE-08F8-C2AE-588BB5D544CD}"/>
              </a:ext>
            </a:extLst>
          </p:cNvPr>
          <p:cNvSpPr txBox="1"/>
          <p:nvPr/>
        </p:nvSpPr>
        <p:spPr>
          <a:xfrm>
            <a:off x="7551299" y="5615242"/>
            <a:ext cx="181041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110004020202020204"/>
                <a:ea typeface="+mn-ea"/>
                <a:cs typeface="+mn-cs"/>
              </a:rPr>
              <a:t>Effector cell</a:t>
            </a:r>
          </a:p>
        </p:txBody>
      </p:sp>
      <p:sp>
        <p:nvSpPr>
          <p:cNvPr id="535" name="TextBox 534">
            <a:extLst>
              <a:ext uri="{FF2B5EF4-FFF2-40B4-BE49-F238E27FC236}">
                <a16:creationId xmlns:a16="http://schemas.microsoft.com/office/drawing/2014/main" id="{C4C595E5-3148-0073-B579-93AC4F02CA3E}"/>
              </a:ext>
            </a:extLst>
          </p:cNvPr>
          <p:cNvSpPr txBox="1"/>
          <p:nvPr/>
        </p:nvSpPr>
        <p:spPr>
          <a:xfrm>
            <a:off x="7805676" y="4305351"/>
            <a:ext cx="1810419" cy="453907"/>
          </a:xfrm>
          <a:prstGeom prst="rect">
            <a:avLst/>
          </a:prstGeom>
          <a:noFill/>
        </p:spPr>
        <p:txBody>
          <a:bodyPr wrap="square" rtlCol="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110004020202020204"/>
                <a:ea typeface="+mn-ea"/>
                <a:cs typeface="+mn-cs"/>
              </a:rPr>
              <a:t>Cancer</a:t>
            </a:r>
            <a:br>
              <a:rPr kumimoji="0" lang="en-US" sz="1400" b="0" i="0" u="none" strike="noStrike" kern="1200" cap="none" spc="0" normalizeH="0" baseline="0" noProof="0">
                <a:ln>
                  <a:noFill/>
                </a:ln>
                <a:solidFill>
                  <a:prstClr val="black"/>
                </a:solidFill>
                <a:effectLst/>
                <a:uLnTx/>
                <a:uFillTx/>
                <a:latin typeface="Aptos" panose="02110004020202020204"/>
                <a:ea typeface="+mn-ea"/>
                <a:cs typeface="+mn-cs"/>
              </a:rPr>
            </a:br>
            <a:r>
              <a:rPr kumimoji="0" lang="en-US" sz="1400" b="0" i="0" u="none" strike="noStrike" kern="1200" cap="none" spc="0" normalizeH="0" baseline="0" noProof="0">
                <a:ln>
                  <a:noFill/>
                </a:ln>
                <a:solidFill>
                  <a:prstClr val="black"/>
                </a:solidFill>
                <a:effectLst/>
                <a:uLnTx/>
                <a:uFillTx/>
                <a:latin typeface="Aptos" panose="02110004020202020204"/>
                <a:ea typeface="+mn-ea"/>
                <a:cs typeface="+mn-cs"/>
              </a:rPr>
              <a:t> cell</a:t>
            </a:r>
          </a:p>
        </p:txBody>
      </p:sp>
      <p:sp>
        <p:nvSpPr>
          <p:cNvPr id="536" name="TextBox 535">
            <a:extLst>
              <a:ext uri="{FF2B5EF4-FFF2-40B4-BE49-F238E27FC236}">
                <a16:creationId xmlns:a16="http://schemas.microsoft.com/office/drawing/2014/main" id="{A2BBE1FA-8B3F-AD35-DEFD-D0BF7C3FE526}"/>
              </a:ext>
            </a:extLst>
          </p:cNvPr>
          <p:cNvSpPr txBox="1"/>
          <p:nvPr/>
        </p:nvSpPr>
        <p:spPr>
          <a:xfrm>
            <a:off x="8344467" y="2552995"/>
            <a:ext cx="1810419" cy="376450"/>
          </a:xfrm>
          <a:prstGeom prst="rect">
            <a:avLst/>
          </a:prstGeom>
          <a:noFill/>
        </p:spPr>
        <p:txBody>
          <a:bodyPr wrap="square" rtlCol="0">
            <a:spAutoFit/>
          </a:body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110004020202020204"/>
                <a:ea typeface="+mn-ea"/>
                <a:cs typeface="+mn-cs"/>
              </a:rPr>
              <a:t>Cancer</a:t>
            </a:r>
            <a:br>
              <a:rPr kumimoji="0" lang="en-US" sz="1100" b="0" i="0" u="none" strike="noStrike" kern="1200" cap="none" spc="0" normalizeH="0" baseline="0" noProof="0">
                <a:ln>
                  <a:noFill/>
                </a:ln>
                <a:solidFill>
                  <a:prstClr val="black"/>
                </a:solidFill>
                <a:effectLst/>
                <a:uLnTx/>
                <a:uFillTx/>
                <a:latin typeface="Aptos" panose="02110004020202020204"/>
                <a:ea typeface="+mn-ea"/>
                <a:cs typeface="+mn-cs"/>
              </a:rPr>
            </a:br>
            <a:r>
              <a:rPr kumimoji="0" lang="en-US" sz="1100" b="0" i="0" u="none" strike="noStrike" kern="1200" cap="none" spc="0" normalizeH="0" baseline="0" noProof="0">
                <a:ln>
                  <a:noFill/>
                </a:ln>
                <a:solidFill>
                  <a:prstClr val="black"/>
                </a:solidFill>
                <a:effectLst/>
                <a:uLnTx/>
                <a:uFillTx/>
                <a:latin typeface="Aptos" panose="02110004020202020204"/>
                <a:ea typeface="+mn-ea"/>
                <a:cs typeface="+mn-cs"/>
              </a:rPr>
              <a:t> cell</a:t>
            </a:r>
          </a:p>
        </p:txBody>
      </p:sp>
      <p:sp>
        <p:nvSpPr>
          <p:cNvPr id="537" name="Arc 536">
            <a:extLst>
              <a:ext uri="{FF2B5EF4-FFF2-40B4-BE49-F238E27FC236}">
                <a16:creationId xmlns:a16="http://schemas.microsoft.com/office/drawing/2014/main" id="{48B9C306-2499-C3A4-A21A-BE9775F1338C}"/>
              </a:ext>
            </a:extLst>
          </p:cNvPr>
          <p:cNvSpPr/>
          <p:nvPr/>
        </p:nvSpPr>
        <p:spPr>
          <a:xfrm rot="18850347">
            <a:off x="8525056" y="3779011"/>
            <a:ext cx="475579" cy="475579"/>
          </a:xfrm>
          <a:prstGeom prst="arc">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38" name="Arc 537">
            <a:extLst>
              <a:ext uri="{FF2B5EF4-FFF2-40B4-BE49-F238E27FC236}">
                <a16:creationId xmlns:a16="http://schemas.microsoft.com/office/drawing/2014/main" id="{D3B09764-28A0-173D-BE9E-4A870EF85C83}"/>
              </a:ext>
            </a:extLst>
          </p:cNvPr>
          <p:cNvSpPr/>
          <p:nvPr/>
        </p:nvSpPr>
        <p:spPr>
          <a:xfrm rot="7373557" flipV="1">
            <a:off x="8201034" y="3474843"/>
            <a:ext cx="325333" cy="293807"/>
          </a:xfrm>
          <a:prstGeom prst="arc">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39" name="Arc 538">
            <a:extLst>
              <a:ext uri="{FF2B5EF4-FFF2-40B4-BE49-F238E27FC236}">
                <a16:creationId xmlns:a16="http://schemas.microsoft.com/office/drawing/2014/main" id="{B3CE09F4-E459-4901-451A-2146E6D9E41B}"/>
              </a:ext>
            </a:extLst>
          </p:cNvPr>
          <p:cNvSpPr/>
          <p:nvPr/>
        </p:nvSpPr>
        <p:spPr>
          <a:xfrm rot="5400000" flipV="1">
            <a:off x="9140224" y="3801156"/>
            <a:ext cx="475579" cy="475579"/>
          </a:xfrm>
          <a:prstGeom prst="arc">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541" name="Straight Connector 540">
            <a:extLst>
              <a:ext uri="{FF2B5EF4-FFF2-40B4-BE49-F238E27FC236}">
                <a16:creationId xmlns:a16="http://schemas.microsoft.com/office/drawing/2014/main" id="{82A5129E-5D80-FBB5-CE57-61D03BDEF322}"/>
              </a:ext>
            </a:extLst>
          </p:cNvPr>
          <p:cNvCxnSpPr>
            <a:cxnSpLocks/>
          </p:cNvCxnSpPr>
          <p:nvPr/>
        </p:nvCxnSpPr>
        <p:spPr>
          <a:xfrm>
            <a:off x="9620489" y="4748526"/>
            <a:ext cx="584252" cy="163132"/>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3" name="TextBox 542">
            <a:extLst>
              <a:ext uri="{FF2B5EF4-FFF2-40B4-BE49-F238E27FC236}">
                <a16:creationId xmlns:a16="http://schemas.microsoft.com/office/drawing/2014/main" id="{4DB5EDA8-C4EF-A2E8-5D40-97AEC8BA14FA}"/>
              </a:ext>
            </a:extLst>
          </p:cNvPr>
          <p:cNvSpPr txBox="1"/>
          <p:nvPr/>
        </p:nvSpPr>
        <p:spPr>
          <a:xfrm>
            <a:off x="10351071" y="5687282"/>
            <a:ext cx="98901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110004020202020204"/>
                <a:ea typeface="+mn-ea"/>
                <a:cs typeface="+mn-cs"/>
              </a:rPr>
              <a:t>Apoptosis</a:t>
            </a:r>
          </a:p>
        </p:txBody>
      </p:sp>
      <p:sp>
        <p:nvSpPr>
          <p:cNvPr id="544" name="Arc 543">
            <a:extLst>
              <a:ext uri="{FF2B5EF4-FFF2-40B4-BE49-F238E27FC236}">
                <a16:creationId xmlns:a16="http://schemas.microsoft.com/office/drawing/2014/main" id="{E215F8EE-C53E-815D-F6FC-FB0E3E676540}"/>
              </a:ext>
            </a:extLst>
          </p:cNvPr>
          <p:cNvSpPr/>
          <p:nvPr/>
        </p:nvSpPr>
        <p:spPr>
          <a:xfrm rot="20090423" flipV="1">
            <a:off x="9414702" y="3696775"/>
            <a:ext cx="475579" cy="475579"/>
          </a:xfrm>
          <a:prstGeom prst="arc">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45" name="Arc 544">
            <a:extLst>
              <a:ext uri="{FF2B5EF4-FFF2-40B4-BE49-F238E27FC236}">
                <a16:creationId xmlns:a16="http://schemas.microsoft.com/office/drawing/2014/main" id="{9C6A1492-A1E1-F2C5-AE6D-E8C48956995D}"/>
              </a:ext>
            </a:extLst>
          </p:cNvPr>
          <p:cNvSpPr/>
          <p:nvPr/>
        </p:nvSpPr>
        <p:spPr>
          <a:xfrm rot="16636447" flipV="1">
            <a:off x="9215211" y="3166523"/>
            <a:ext cx="590281" cy="684366"/>
          </a:xfrm>
          <a:prstGeom prst="arc">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546" name="Group 545">
            <a:extLst>
              <a:ext uri="{FF2B5EF4-FFF2-40B4-BE49-F238E27FC236}">
                <a16:creationId xmlns:a16="http://schemas.microsoft.com/office/drawing/2014/main" id="{F45826A9-4B7F-9D30-1F98-BF0C32159B36}"/>
              </a:ext>
            </a:extLst>
          </p:cNvPr>
          <p:cNvGrpSpPr/>
          <p:nvPr/>
        </p:nvGrpSpPr>
        <p:grpSpPr>
          <a:xfrm>
            <a:off x="982366" y="1606690"/>
            <a:ext cx="3524933" cy="1315099"/>
            <a:chOff x="1211263" y="1985963"/>
            <a:chExt cx="2988179" cy="1283578"/>
          </a:xfrm>
        </p:grpSpPr>
        <p:grpSp>
          <p:nvGrpSpPr>
            <p:cNvPr id="547" name="Group 546">
              <a:extLst>
                <a:ext uri="{FF2B5EF4-FFF2-40B4-BE49-F238E27FC236}">
                  <a16:creationId xmlns:a16="http://schemas.microsoft.com/office/drawing/2014/main" id="{D405B842-F4B1-9126-FC29-30CE4E45CBDF}"/>
                </a:ext>
              </a:extLst>
            </p:cNvPr>
            <p:cNvGrpSpPr/>
            <p:nvPr/>
          </p:nvGrpSpPr>
          <p:grpSpPr>
            <a:xfrm>
              <a:off x="1211263" y="1985963"/>
              <a:ext cx="1047750" cy="1190568"/>
              <a:chOff x="1211263" y="1985963"/>
              <a:chExt cx="1047750" cy="1190568"/>
            </a:xfrm>
          </p:grpSpPr>
          <p:grpSp>
            <p:nvGrpSpPr>
              <p:cNvPr id="554" name="Group 553">
                <a:extLst>
                  <a:ext uri="{FF2B5EF4-FFF2-40B4-BE49-F238E27FC236}">
                    <a16:creationId xmlns:a16="http://schemas.microsoft.com/office/drawing/2014/main" id="{0EB8056D-532F-410D-E3F6-D018AC842E5C}"/>
                  </a:ext>
                </a:extLst>
              </p:cNvPr>
              <p:cNvGrpSpPr/>
              <p:nvPr/>
            </p:nvGrpSpPr>
            <p:grpSpPr>
              <a:xfrm>
                <a:off x="1211263" y="1985963"/>
                <a:ext cx="1047750" cy="1163637"/>
                <a:chOff x="1211263" y="1985963"/>
                <a:chExt cx="1047750" cy="1163637"/>
              </a:xfrm>
            </p:grpSpPr>
            <p:sp>
              <p:nvSpPr>
                <p:cNvPr id="563" name="AutoShape 3">
                  <a:extLst>
                    <a:ext uri="{FF2B5EF4-FFF2-40B4-BE49-F238E27FC236}">
                      <a16:creationId xmlns:a16="http://schemas.microsoft.com/office/drawing/2014/main" id="{FA3A12D4-17E9-6B43-DC2F-44B5E0EA5476}"/>
                    </a:ext>
                  </a:extLst>
                </p:cNvPr>
                <p:cNvSpPr>
                  <a:spLocks noChangeAspect="1" noChangeArrowheads="1" noTextEdit="1"/>
                </p:cNvSpPr>
                <p:nvPr/>
              </p:nvSpPr>
              <p:spPr bwMode="auto">
                <a:xfrm>
                  <a:off x="1211263" y="1985963"/>
                  <a:ext cx="1047750"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64" name="Freeform 5">
                  <a:extLst>
                    <a:ext uri="{FF2B5EF4-FFF2-40B4-BE49-F238E27FC236}">
                      <a16:creationId xmlns:a16="http://schemas.microsoft.com/office/drawing/2014/main" id="{DE34A285-D05E-7BA7-53BF-B4F03D6A9731}"/>
                    </a:ext>
                  </a:extLst>
                </p:cNvPr>
                <p:cNvSpPr>
                  <a:spLocks/>
                </p:cNvSpPr>
                <p:nvPr/>
              </p:nvSpPr>
              <p:spPr bwMode="auto">
                <a:xfrm>
                  <a:off x="1624013" y="2605088"/>
                  <a:ext cx="93663" cy="265112"/>
                </a:xfrm>
                <a:custGeom>
                  <a:avLst/>
                  <a:gdLst>
                    <a:gd name="T0" fmla="*/ 15 w 19"/>
                    <a:gd name="T1" fmla="*/ 54 h 54"/>
                    <a:gd name="T2" fmla="*/ 4 w 19"/>
                    <a:gd name="T3" fmla="*/ 54 h 54"/>
                    <a:gd name="T4" fmla="*/ 0 w 19"/>
                    <a:gd name="T5" fmla="*/ 50 h 54"/>
                    <a:gd name="T6" fmla="*/ 0 w 19"/>
                    <a:gd name="T7" fmla="*/ 4 h 54"/>
                    <a:gd name="T8" fmla="*/ 4 w 19"/>
                    <a:gd name="T9" fmla="*/ 0 h 54"/>
                    <a:gd name="T10" fmla="*/ 15 w 19"/>
                    <a:gd name="T11" fmla="*/ 0 h 54"/>
                    <a:gd name="T12" fmla="*/ 19 w 19"/>
                    <a:gd name="T13" fmla="*/ 4 h 54"/>
                    <a:gd name="T14" fmla="*/ 19 w 19"/>
                    <a:gd name="T15" fmla="*/ 50 h 54"/>
                    <a:gd name="T16" fmla="*/ 15 w 19"/>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54">
                      <a:moveTo>
                        <a:pt x="15" y="54"/>
                      </a:moveTo>
                      <a:cubicBezTo>
                        <a:pt x="4" y="54"/>
                        <a:pt x="4" y="54"/>
                        <a:pt x="4" y="54"/>
                      </a:cubicBezTo>
                      <a:cubicBezTo>
                        <a:pt x="2" y="54"/>
                        <a:pt x="0" y="52"/>
                        <a:pt x="0" y="50"/>
                      </a:cubicBezTo>
                      <a:cubicBezTo>
                        <a:pt x="0" y="4"/>
                        <a:pt x="0" y="4"/>
                        <a:pt x="0" y="4"/>
                      </a:cubicBezTo>
                      <a:cubicBezTo>
                        <a:pt x="0" y="1"/>
                        <a:pt x="2" y="0"/>
                        <a:pt x="4" y="0"/>
                      </a:cubicBezTo>
                      <a:cubicBezTo>
                        <a:pt x="15" y="0"/>
                        <a:pt x="15" y="0"/>
                        <a:pt x="15" y="0"/>
                      </a:cubicBezTo>
                      <a:cubicBezTo>
                        <a:pt x="17" y="0"/>
                        <a:pt x="19" y="1"/>
                        <a:pt x="19" y="4"/>
                      </a:cubicBezTo>
                      <a:cubicBezTo>
                        <a:pt x="19" y="50"/>
                        <a:pt x="19" y="50"/>
                        <a:pt x="19" y="50"/>
                      </a:cubicBezTo>
                      <a:cubicBezTo>
                        <a:pt x="19" y="52"/>
                        <a:pt x="17" y="54"/>
                        <a:pt x="15" y="54"/>
                      </a:cubicBezTo>
                      <a:close/>
                    </a:path>
                  </a:pathLst>
                </a:custGeom>
                <a:solidFill>
                  <a:schemeClr val="accent2">
                    <a:lumMod val="40000"/>
                    <a:lumOff val="60000"/>
                  </a:schemeClr>
                </a:solidFill>
                <a:ln w="1270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65" name="Freeform 6">
                  <a:extLst>
                    <a:ext uri="{FF2B5EF4-FFF2-40B4-BE49-F238E27FC236}">
                      <a16:creationId xmlns:a16="http://schemas.microsoft.com/office/drawing/2014/main" id="{38C63227-5F1F-E88A-F381-6D800AB62907}"/>
                    </a:ext>
                  </a:extLst>
                </p:cNvPr>
                <p:cNvSpPr>
                  <a:spLocks/>
                </p:cNvSpPr>
                <p:nvPr/>
              </p:nvSpPr>
              <p:spPr bwMode="auto">
                <a:xfrm>
                  <a:off x="1757363" y="2605088"/>
                  <a:ext cx="88900" cy="265112"/>
                </a:xfrm>
                <a:custGeom>
                  <a:avLst/>
                  <a:gdLst>
                    <a:gd name="T0" fmla="*/ 14 w 18"/>
                    <a:gd name="T1" fmla="*/ 54 h 54"/>
                    <a:gd name="T2" fmla="*/ 4 w 18"/>
                    <a:gd name="T3" fmla="*/ 54 h 54"/>
                    <a:gd name="T4" fmla="*/ 0 w 18"/>
                    <a:gd name="T5" fmla="*/ 50 h 54"/>
                    <a:gd name="T6" fmla="*/ 0 w 18"/>
                    <a:gd name="T7" fmla="*/ 4 h 54"/>
                    <a:gd name="T8" fmla="*/ 4 w 18"/>
                    <a:gd name="T9" fmla="*/ 0 h 54"/>
                    <a:gd name="T10" fmla="*/ 14 w 18"/>
                    <a:gd name="T11" fmla="*/ 0 h 54"/>
                    <a:gd name="T12" fmla="*/ 18 w 18"/>
                    <a:gd name="T13" fmla="*/ 4 h 54"/>
                    <a:gd name="T14" fmla="*/ 18 w 18"/>
                    <a:gd name="T15" fmla="*/ 50 h 54"/>
                    <a:gd name="T16" fmla="*/ 14 w 18"/>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4">
                      <a:moveTo>
                        <a:pt x="14" y="54"/>
                      </a:moveTo>
                      <a:cubicBezTo>
                        <a:pt x="4" y="54"/>
                        <a:pt x="4" y="54"/>
                        <a:pt x="4" y="54"/>
                      </a:cubicBezTo>
                      <a:cubicBezTo>
                        <a:pt x="2" y="54"/>
                        <a:pt x="0" y="52"/>
                        <a:pt x="0" y="50"/>
                      </a:cubicBezTo>
                      <a:cubicBezTo>
                        <a:pt x="0" y="4"/>
                        <a:pt x="0" y="4"/>
                        <a:pt x="0" y="4"/>
                      </a:cubicBezTo>
                      <a:cubicBezTo>
                        <a:pt x="0" y="1"/>
                        <a:pt x="2" y="0"/>
                        <a:pt x="4" y="0"/>
                      </a:cubicBezTo>
                      <a:cubicBezTo>
                        <a:pt x="14" y="0"/>
                        <a:pt x="14" y="0"/>
                        <a:pt x="14" y="0"/>
                      </a:cubicBezTo>
                      <a:cubicBezTo>
                        <a:pt x="17" y="0"/>
                        <a:pt x="18" y="1"/>
                        <a:pt x="18" y="4"/>
                      </a:cubicBezTo>
                      <a:cubicBezTo>
                        <a:pt x="18" y="50"/>
                        <a:pt x="18" y="50"/>
                        <a:pt x="18" y="50"/>
                      </a:cubicBezTo>
                      <a:cubicBezTo>
                        <a:pt x="18" y="52"/>
                        <a:pt x="17" y="54"/>
                        <a:pt x="14" y="54"/>
                      </a:cubicBezTo>
                      <a:close/>
                    </a:path>
                  </a:pathLst>
                </a:custGeom>
                <a:solidFill>
                  <a:schemeClr val="accent2">
                    <a:lumMod val="40000"/>
                    <a:lumOff val="60000"/>
                  </a:schemeClr>
                </a:solidFill>
                <a:ln w="1270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66" name="Freeform 7">
                  <a:extLst>
                    <a:ext uri="{FF2B5EF4-FFF2-40B4-BE49-F238E27FC236}">
                      <a16:creationId xmlns:a16="http://schemas.microsoft.com/office/drawing/2014/main" id="{49958AD3-6B2C-941F-117F-33AA84D9C228}"/>
                    </a:ext>
                  </a:extLst>
                </p:cNvPr>
                <p:cNvSpPr>
                  <a:spLocks/>
                </p:cNvSpPr>
                <p:nvPr/>
              </p:nvSpPr>
              <p:spPr bwMode="auto">
                <a:xfrm>
                  <a:off x="1624013" y="2879725"/>
                  <a:ext cx="93663" cy="265112"/>
                </a:xfrm>
                <a:custGeom>
                  <a:avLst/>
                  <a:gdLst>
                    <a:gd name="T0" fmla="*/ 15 w 19"/>
                    <a:gd name="T1" fmla="*/ 54 h 54"/>
                    <a:gd name="T2" fmla="*/ 4 w 19"/>
                    <a:gd name="T3" fmla="*/ 54 h 54"/>
                    <a:gd name="T4" fmla="*/ 0 w 19"/>
                    <a:gd name="T5" fmla="*/ 50 h 54"/>
                    <a:gd name="T6" fmla="*/ 0 w 19"/>
                    <a:gd name="T7" fmla="*/ 4 h 54"/>
                    <a:gd name="T8" fmla="*/ 4 w 19"/>
                    <a:gd name="T9" fmla="*/ 0 h 54"/>
                    <a:gd name="T10" fmla="*/ 15 w 19"/>
                    <a:gd name="T11" fmla="*/ 0 h 54"/>
                    <a:gd name="T12" fmla="*/ 19 w 19"/>
                    <a:gd name="T13" fmla="*/ 4 h 54"/>
                    <a:gd name="T14" fmla="*/ 19 w 19"/>
                    <a:gd name="T15" fmla="*/ 50 h 54"/>
                    <a:gd name="T16" fmla="*/ 15 w 19"/>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54">
                      <a:moveTo>
                        <a:pt x="15" y="54"/>
                      </a:moveTo>
                      <a:cubicBezTo>
                        <a:pt x="4" y="54"/>
                        <a:pt x="4" y="54"/>
                        <a:pt x="4" y="54"/>
                      </a:cubicBezTo>
                      <a:cubicBezTo>
                        <a:pt x="2" y="54"/>
                        <a:pt x="0" y="52"/>
                        <a:pt x="0" y="50"/>
                      </a:cubicBezTo>
                      <a:cubicBezTo>
                        <a:pt x="0" y="4"/>
                        <a:pt x="0" y="4"/>
                        <a:pt x="0" y="4"/>
                      </a:cubicBezTo>
                      <a:cubicBezTo>
                        <a:pt x="0" y="2"/>
                        <a:pt x="2" y="0"/>
                        <a:pt x="4" y="0"/>
                      </a:cubicBezTo>
                      <a:cubicBezTo>
                        <a:pt x="15" y="0"/>
                        <a:pt x="15" y="0"/>
                        <a:pt x="15" y="0"/>
                      </a:cubicBezTo>
                      <a:cubicBezTo>
                        <a:pt x="17" y="0"/>
                        <a:pt x="19" y="2"/>
                        <a:pt x="19" y="4"/>
                      </a:cubicBezTo>
                      <a:cubicBezTo>
                        <a:pt x="19" y="50"/>
                        <a:pt x="19" y="50"/>
                        <a:pt x="19" y="50"/>
                      </a:cubicBezTo>
                      <a:cubicBezTo>
                        <a:pt x="19" y="52"/>
                        <a:pt x="17" y="54"/>
                        <a:pt x="15" y="54"/>
                      </a:cubicBezTo>
                      <a:close/>
                    </a:path>
                  </a:pathLst>
                </a:custGeom>
                <a:solidFill>
                  <a:schemeClr val="accent2">
                    <a:lumMod val="40000"/>
                    <a:lumOff val="60000"/>
                  </a:schemeClr>
                </a:solidFill>
                <a:ln w="1270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67" name="Freeform 8">
                  <a:extLst>
                    <a:ext uri="{FF2B5EF4-FFF2-40B4-BE49-F238E27FC236}">
                      <a16:creationId xmlns:a16="http://schemas.microsoft.com/office/drawing/2014/main" id="{911E9495-3968-A5A2-585C-99BD9BC24747}"/>
                    </a:ext>
                  </a:extLst>
                </p:cNvPr>
                <p:cNvSpPr>
                  <a:spLocks/>
                </p:cNvSpPr>
                <p:nvPr/>
              </p:nvSpPr>
              <p:spPr bwMode="auto">
                <a:xfrm>
                  <a:off x="1757363" y="2879725"/>
                  <a:ext cx="88900" cy="265112"/>
                </a:xfrm>
                <a:custGeom>
                  <a:avLst/>
                  <a:gdLst>
                    <a:gd name="T0" fmla="*/ 14 w 18"/>
                    <a:gd name="T1" fmla="*/ 54 h 54"/>
                    <a:gd name="T2" fmla="*/ 4 w 18"/>
                    <a:gd name="T3" fmla="*/ 54 h 54"/>
                    <a:gd name="T4" fmla="*/ 0 w 18"/>
                    <a:gd name="T5" fmla="*/ 50 h 54"/>
                    <a:gd name="T6" fmla="*/ 0 w 18"/>
                    <a:gd name="T7" fmla="*/ 4 h 54"/>
                    <a:gd name="T8" fmla="*/ 4 w 18"/>
                    <a:gd name="T9" fmla="*/ 0 h 54"/>
                    <a:gd name="T10" fmla="*/ 14 w 18"/>
                    <a:gd name="T11" fmla="*/ 0 h 54"/>
                    <a:gd name="T12" fmla="*/ 18 w 18"/>
                    <a:gd name="T13" fmla="*/ 4 h 54"/>
                    <a:gd name="T14" fmla="*/ 18 w 18"/>
                    <a:gd name="T15" fmla="*/ 50 h 54"/>
                    <a:gd name="T16" fmla="*/ 14 w 18"/>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4">
                      <a:moveTo>
                        <a:pt x="14" y="54"/>
                      </a:moveTo>
                      <a:cubicBezTo>
                        <a:pt x="4" y="54"/>
                        <a:pt x="4" y="54"/>
                        <a:pt x="4" y="54"/>
                      </a:cubicBezTo>
                      <a:cubicBezTo>
                        <a:pt x="2" y="54"/>
                        <a:pt x="0" y="52"/>
                        <a:pt x="0" y="50"/>
                      </a:cubicBezTo>
                      <a:cubicBezTo>
                        <a:pt x="0" y="4"/>
                        <a:pt x="0" y="4"/>
                        <a:pt x="0" y="4"/>
                      </a:cubicBezTo>
                      <a:cubicBezTo>
                        <a:pt x="0" y="2"/>
                        <a:pt x="2" y="0"/>
                        <a:pt x="4" y="0"/>
                      </a:cubicBezTo>
                      <a:cubicBezTo>
                        <a:pt x="14" y="0"/>
                        <a:pt x="14" y="0"/>
                        <a:pt x="14" y="0"/>
                      </a:cubicBezTo>
                      <a:cubicBezTo>
                        <a:pt x="17" y="0"/>
                        <a:pt x="18" y="2"/>
                        <a:pt x="18" y="4"/>
                      </a:cubicBezTo>
                      <a:cubicBezTo>
                        <a:pt x="18" y="50"/>
                        <a:pt x="18" y="50"/>
                        <a:pt x="18" y="50"/>
                      </a:cubicBezTo>
                      <a:cubicBezTo>
                        <a:pt x="18" y="52"/>
                        <a:pt x="17" y="54"/>
                        <a:pt x="14" y="54"/>
                      </a:cubicBezTo>
                      <a:close/>
                    </a:path>
                  </a:pathLst>
                </a:custGeom>
                <a:solidFill>
                  <a:schemeClr val="accent2">
                    <a:lumMod val="40000"/>
                    <a:lumOff val="60000"/>
                  </a:schemeClr>
                </a:solidFill>
                <a:ln w="1270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68" name="Freeform 9">
                  <a:extLst>
                    <a:ext uri="{FF2B5EF4-FFF2-40B4-BE49-F238E27FC236}">
                      <a16:creationId xmlns:a16="http://schemas.microsoft.com/office/drawing/2014/main" id="{F0437199-A2CF-AC57-1E23-351FB6E584A9}"/>
                    </a:ext>
                  </a:extLst>
                </p:cNvPr>
                <p:cNvSpPr>
                  <a:spLocks/>
                </p:cNvSpPr>
                <p:nvPr/>
              </p:nvSpPr>
              <p:spPr bwMode="auto">
                <a:xfrm>
                  <a:off x="1771651" y="2378075"/>
                  <a:ext cx="112713" cy="227012"/>
                </a:xfrm>
                <a:custGeom>
                  <a:avLst/>
                  <a:gdLst>
                    <a:gd name="T0" fmla="*/ 6 w 23"/>
                    <a:gd name="T1" fmla="*/ 46 h 46"/>
                    <a:gd name="T2" fmla="*/ 23 w 23"/>
                    <a:gd name="T3" fmla="*/ 23 h 46"/>
                  </a:gdLst>
                  <a:ahLst/>
                  <a:cxnLst>
                    <a:cxn ang="0">
                      <a:pos x="T0" y="T1"/>
                    </a:cxn>
                    <a:cxn ang="0">
                      <a:pos x="T2" y="T3"/>
                    </a:cxn>
                  </a:cxnLst>
                  <a:rect l="0" t="0" r="r" b="b"/>
                  <a:pathLst>
                    <a:path w="23" h="46">
                      <a:moveTo>
                        <a:pt x="6" y="46"/>
                      </a:moveTo>
                      <a:cubicBezTo>
                        <a:pt x="6" y="46"/>
                        <a:pt x="0" y="0"/>
                        <a:pt x="23" y="23"/>
                      </a:cubicBez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69" name="Freeform 10">
                  <a:extLst>
                    <a:ext uri="{FF2B5EF4-FFF2-40B4-BE49-F238E27FC236}">
                      <a16:creationId xmlns:a16="http://schemas.microsoft.com/office/drawing/2014/main" id="{DD3B6208-FC9B-906C-4AE8-0C01D75FA244}"/>
                    </a:ext>
                  </a:extLst>
                </p:cNvPr>
                <p:cNvSpPr>
                  <a:spLocks/>
                </p:cNvSpPr>
                <p:nvPr/>
              </p:nvSpPr>
              <p:spPr bwMode="auto">
                <a:xfrm>
                  <a:off x="1924051" y="1995488"/>
                  <a:ext cx="222250" cy="260350"/>
                </a:xfrm>
                <a:custGeom>
                  <a:avLst/>
                  <a:gdLst>
                    <a:gd name="T0" fmla="*/ 11 w 45"/>
                    <a:gd name="T1" fmla="*/ 52 h 53"/>
                    <a:gd name="T2" fmla="*/ 3 w 45"/>
                    <a:gd name="T3" fmla="*/ 46 h 53"/>
                    <a:gd name="T4" fmla="*/ 2 w 45"/>
                    <a:gd name="T5" fmla="*/ 40 h 53"/>
                    <a:gd name="T6" fmla="*/ 28 w 45"/>
                    <a:gd name="T7" fmla="*/ 3 h 53"/>
                    <a:gd name="T8" fmla="*/ 34 w 45"/>
                    <a:gd name="T9" fmla="*/ 2 h 53"/>
                    <a:gd name="T10" fmla="*/ 42 w 45"/>
                    <a:gd name="T11" fmla="*/ 8 h 53"/>
                    <a:gd name="T12" fmla="*/ 43 w 45"/>
                    <a:gd name="T13" fmla="*/ 13 h 53"/>
                    <a:gd name="T14" fmla="*/ 17 w 45"/>
                    <a:gd name="T15" fmla="*/ 51 h 53"/>
                    <a:gd name="T16" fmla="*/ 11 w 45"/>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
                      <a:moveTo>
                        <a:pt x="11" y="52"/>
                      </a:moveTo>
                      <a:cubicBezTo>
                        <a:pt x="3" y="46"/>
                        <a:pt x="3" y="46"/>
                        <a:pt x="3" y="46"/>
                      </a:cubicBezTo>
                      <a:cubicBezTo>
                        <a:pt x="1" y="45"/>
                        <a:pt x="0" y="42"/>
                        <a:pt x="2" y="40"/>
                      </a:cubicBezTo>
                      <a:cubicBezTo>
                        <a:pt x="28" y="3"/>
                        <a:pt x="28" y="3"/>
                        <a:pt x="28" y="3"/>
                      </a:cubicBezTo>
                      <a:cubicBezTo>
                        <a:pt x="29" y="1"/>
                        <a:pt x="32" y="0"/>
                        <a:pt x="34" y="2"/>
                      </a:cubicBezTo>
                      <a:cubicBezTo>
                        <a:pt x="42" y="8"/>
                        <a:pt x="42" y="8"/>
                        <a:pt x="42" y="8"/>
                      </a:cubicBezTo>
                      <a:cubicBezTo>
                        <a:pt x="44" y="9"/>
                        <a:pt x="45" y="12"/>
                        <a:pt x="43" y="13"/>
                      </a:cubicBezTo>
                      <a:cubicBezTo>
                        <a:pt x="17" y="51"/>
                        <a:pt x="17" y="51"/>
                        <a:pt x="17" y="51"/>
                      </a:cubicBezTo>
                      <a:cubicBezTo>
                        <a:pt x="16" y="53"/>
                        <a:pt x="13" y="53"/>
                        <a:pt x="11" y="52"/>
                      </a:cubicBezTo>
                      <a:close/>
                    </a:path>
                  </a:pathLst>
                </a:custGeom>
                <a:solidFill>
                  <a:schemeClr val="accent2">
                    <a:lumMod val="40000"/>
                    <a:lumOff val="60000"/>
                  </a:schemeClr>
                </a:solidFill>
                <a:ln w="1270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70" name="Freeform 11">
                  <a:extLst>
                    <a:ext uri="{FF2B5EF4-FFF2-40B4-BE49-F238E27FC236}">
                      <a16:creationId xmlns:a16="http://schemas.microsoft.com/office/drawing/2014/main" id="{95DF5B9B-3C28-315C-057B-68F19A090670}"/>
                    </a:ext>
                  </a:extLst>
                </p:cNvPr>
                <p:cNvSpPr>
                  <a:spLocks/>
                </p:cNvSpPr>
                <p:nvPr/>
              </p:nvSpPr>
              <p:spPr bwMode="auto">
                <a:xfrm>
                  <a:off x="2032001" y="2074863"/>
                  <a:ext cx="222250" cy="258762"/>
                </a:xfrm>
                <a:custGeom>
                  <a:avLst/>
                  <a:gdLst>
                    <a:gd name="T0" fmla="*/ 11 w 45"/>
                    <a:gd name="T1" fmla="*/ 52 h 53"/>
                    <a:gd name="T2" fmla="*/ 3 w 45"/>
                    <a:gd name="T3" fmla="*/ 45 h 53"/>
                    <a:gd name="T4" fmla="*/ 2 w 45"/>
                    <a:gd name="T5" fmla="*/ 40 h 53"/>
                    <a:gd name="T6" fmla="*/ 28 w 45"/>
                    <a:gd name="T7" fmla="*/ 2 h 53"/>
                    <a:gd name="T8" fmla="*/ 34 w 45"/>
                    <a:gd name="T9" fmla="*/ 1 h 53"/>
                    <a:gd name="T10" fmla="*/ 42 w 45"/>
                    <a:gd name="T11" fmla="*/ 7 h 53"/>
                    <a:gd name="T12" fmla="*/ 43 w 45"/>
                    <a:gd name="T13" fmla="*/ 13 h 53"/>
                    <a:gd name="T14" fmla="*/ 17 w 45"/>
                    <a:gd name="T15" fmla="*/ 51 h 53"/>
                    <a:gd name="T16" fmla="*/ 11 w 45"/>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
                      <a:moveTo>
                        <a:pt x="11" y="52"/>
                      </a:moveTo>
                      <a:cubicBezTo>
                        <a:pt x="3" y="45"/>
                        <a:pt x="3" y="45"/>
                        <a:pt x="3" y="45"/>
                      </a:cubicBezTo>
                      <a:cubicBezTo>
                        <a:pt x="1" y="44"/>
                        <a:pt x="0" y="42"/>
                        <a:pt x="2" y="40"/>
                      </a:cubicBezTo>
                      <a:cubicBezTo>
                        <a:pt x="28" y="2"/>
                        <a:pt x="28" y="2"/>
                        <a:pt x="28" y="2"/>
                      </a:cubicBezTo>
                      <a:cubicBezTo>
                        <a:pt x="29" y="0"/>
                        <a:pt x="32" y="0"/>
                        <a:pt x="34" y="1"/>
                      </a:cubicBezTo>
                      <a:cubicBezTo>
                        <a:pt x="42" y="7"/>
                        <a:pt x="42" y="7"/>
                        <a:pt x="42" y="7"/>
                      </a:cubicBezTo>
                      <a:cubicBezTo>
                        <a:pt x="44" y="8"/>
                        <a:pt x="45" y="11"/>
                        <a:pt x="43" y="13"/>
                      </a:cubicBezTo>
                      <a:cubicBezTo>
                        <a:pt x="17" y="51"/>
                        <a:pt x="17" y="51"/>
                        <a:pt x="17" y="51"/>
                      </a:cubicBezTo>
                      <a:cubicBezTo>
                        <a:pt x="16" y="52"/>
                        <a:pt x="13" y="53"/>
                        <a:pt x="11" y="52"/>
                      </a:cubicBezTo>
                      <a:close/>
                    </a:path>
                  </a:pathLst>
                </a:custGeom>
                <a:solidFill>
                  <a:schemeClr val="accent2">
                    <a:lumMod val="40000"/>
                    <a:lumOff val="60000"/>
                  </a:schemeClr>
                </a:solidFill>
                <a:ln w="1270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71" name="Freeform 12">
                  <a:extLst>
                    <a:ext uri="{FF2B5EF4-FFF2-40B4-BE49-F238E27FC236}">
                      <a16:creationId xmlns:a16="http://schemas.microsoft.com/office/drawing/2014/main" id="{EA2123A9-63D1-9707-4EE9-D92E2B31259A}"/>
                    </a:ext>
                  </a:extLst>
                </p:cNvPr>
                <p:cNvSpPr>
                  <a:spLocks/>
                </p:cNvSpPr>
                <p:nvPr/>
              </p:nvSpPr>
              <p:spPr bwMode="auto">
                <a:xfrm>
                  <a:off x="1766888" y="2225675"/>
                  <a:ext cx="215900" cy="255587"/>
                </a:xfrm>
                <a:custGeom>
                  <a:avLst/>
                  <a:gdLst>
                    <a:gd name="T0" fmla="*/ 11 w 44"/>
                    <a:gd name="T1" fmla="*/ 51 h 52"/>
                    <a:gd name="T2" fmla="*/ 3 w 44"/>
                    <a:gd name="T3" fmla="*/ 45 h 52"/>
                    <a:gd name="T4" fmla="*/ 2 w 44"/>
                    <a:gd name="T5" fmla="*/ 40 h 52"/>
                    <a:gd name="T6" fmla="*/ 28 w 44"/>
                    <a:gd name="T7" fmla="*/ 2 h 52"/>
                    <a:gd name="T8" fmla="*/ 34 w 44"/>
                    <a:gd name="T9" fmla="*/ 1 h 52"/>
                    <a:gd name="T10" fmla="*/ 42 w 44"/>
                    <a:gd name="T11" fmla="*/ 7 h 52"/>
                    <a:gd name="T12" fmla="*/ 43 w 44"/>
                    <a:gd name="T13" fmla="*/ 12 h 52"/>
                    <a:gd name="T14" fmla="*/ 17 w 44"/>
                    <a:gd name="T15" fmla="*/ 50 h 52"/>
                    <a:gd name="T16" fmla="*/ 11 w 44"/>
                    <a:gd name="T17"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52">
                      <a:moveTo>
                        <a:pt x="11" y="51"/>
                      </a:moveTo>
                      <a:cubicBezTo>
                        <a:pt x="3" y="45"/>
                        <a:pt x="3" y="45"/>
                        <a:pt x="3" y="45"/>
                      </a:cubicBezTo>
                      <a:cubicBezTo>
                        <a:pt x="1" y="44"/>
                        <a:pt x="0" y="41"/>
                        <a:pt x="2" y="40"/>
                      </a:cubicBezTo>
                      <a:cubicBezTo>
                        <a:pt x="28" y="2"/>
                        <a:pt x="28" y="2"/>
                        <a:pt x="28" y="2"/>
                      </a:cubicBezTo>
                      <a:cubicBezTo>
                        <a:pt x="29" y="0"/>
                        <a:pt x="32" y="0"/>
                        <a:pt x="34" y="1"/>
                      </a:cubicBezTo>
                      <a:cubicBezTo>
                        <a:pt x="42" y="7"/>
                        <a:pt x="42" y="7"/>
                        <a:pt x="42" y="7"/>
                      </a:cubicBezTo>
                      <a:cubicBezTo>
                        <a:pt x="44" y="8"/>
                        <a:pt x="44" y="11"/>
                        <a:pt x="43" y="12"/>
                      </a:cubicBezTo>
                      <a:cubicBezTo>
                        <a:pt x="17" y="50"/>
                        <a:pt x="17" y="50"/>
                        <a:pt x="17" y="50"/>
                      </a:cubicBezTo>
                      <a:cubicBezTo>
                        <a:pt x="16" y="52"/>
                        <a:pt x="13" y="52"/>
                        <a:pt x="11" y="51"/>
                      </a:cubicBezTo>
                      <a:close/>
                    </a:path>
                  </a:pathLst>
                </a:custGeom>
                <a:solidFill>
                  <a:schemeClr val="accent2">
                    <a:lumMod val="40000"/>
                    <a:lumOff val="60000"/>
                  </a:schemeClr>
                </a:solidFill>
                <a:ln w="1270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72" name="Freeform 13">
                  <a:extLst>
                    <a:ext uri="{FF2B5EF4-FFF2-40B4-BE49-F238E27FC236}">
                      <a16:creationId xmlns:a16="http://schemas.microsoft.com/office/drawing/2014/main" id="{97584098-86B8-E6C9-E0E8-B82321466977}"/>
                    </a:ext>
                  </a:extLst>
                </p:cNvPr>
                <p:cNvSpPr>
                  <a:spLocks/>
                </p:cNvSpPr>
                <p:nvPr/>
              </p:nvSpPr>
              <p:spPr bwMode="auto">
                <a:xfrm>
                  <a:off x="1874838" y="2300288"/>
                  <a:ext cx="217488" cy="260350"/>
                </a:xfrm>
                <a:custGeom>
                  <a:avLst/>
                  <a:gdLst>
                    <a:gd name="T0" fmla="*/ 11 w 44"/>
                    <a:gd name="T1" fmla="*/ 52 h 53"/>
                    <a:gd name="T2" fmla="*/ 3 w 44"/>
                    <a:gd name="T3" fmla="*/ 46 h 53"/>
                    <a:gd name="T4" fmla="*/ 2 w 44"/>
                    <a:gd name="T5" fmla="*/ 40 h 53"/>
                    <a:gd name="T6" fmla="*/ 28 w 44"/>
                    <a:gd name="T7" fmla="*/ 2 h 53"/>
                    <a:gd name="T8" fmla="*/ 34 w 44"/>
                    <a:gd name="T9" fmla="*/ 1 h 53"/>
                    <a:gd name="T10" fmla="*/ 42 w 44"/>
                    <a:gd name="T11" fmla="*/ 7 h 53"/>
                    <a:gd name="T12" fmla="*/ 43 w 44"/>
                    <a:gd name="T13" fmla="*/ 13 h 53"/>
                    <a:gd name="T14" fmla="*/ 17 w 44"/>
                    <a:gd name="T15" fmla="*/ 51 h 53"/>
                    <a:gd name="T16" fmla="*/ 11 w 44"/>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53">
                      <a:moveTo>
                        <a:pt x="11" y="52"/>
                      </a:moveTo>
                      <a:cubicBezTo>
                        <a:pt x="3" y="46"/>
                        <a:pt x="3" y="46"/>
                        <a:pt x="3" y="46"/>
                      </a:cubicBezTo>
                      <a:cubicBezTo>
                        <a:pt x="1" y="44"/>
                        <a:pt x="0" y="42"/>
                        <a:pt x="2" y="40"/>
                      </a:cubicBezTo>
                      <a:cubicBezTo>
                        <a:pt x="28" y="2"/>
                        <a:pt x="28" y="2"/>
                        <a:pt x="28" y="2"/>
                      </a:cubicBezTo>
                      <a:cubicBezTo>
                        <a:pt x="29" y="0"/>
                        <a:pt x="32" y="0"/>
                        <a:pt x="34" y="1"/>
                      </a:cubicBezTo>
                      <a:cubicBezTo>
                        <a:pt x="42" y="7"/>
                        <a:pt x="42" y="7"/>
                        <a:pt x="42" y="7"/>
                      </a:cubicBezTo>
                      <a:cubicBezTo>
                        <a:pt x="44" y="9"/>
                        <a:pt x="44" y="11"/>
                        <a:pt x="43" y="13"/>
                      </a:cubicBezTo>
                      <a:cubicBezTo>
                        <a:pt x="17" y="51"/>
                        <a:pt x="17" y="51"/>
                        <a:pt x="17" y="51"/>
                      </a:cubicBezTo>
                      <a:cubicBezTo>
                        <a:pt x="16" y="52"/>
                        <a:pt x="13" y="53"/>
                        <a:pt x="11" y="52"/>
                      </a:cubicBezTo>
                      <a:close/>
                    </a:path>
                  </a:pathLst>
                </a:custGeom>
                <a:solidFill>
                  <a:schemeClr val="accent2">
                    <a:lumMod val="40000"/>
                    <a:lumOff val="60000"/>
                  </a:schemeClr>
                </a:solidFill>
                <a:ln w="1270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73" name="Freeform 14">
                  <a:extLst>
                    <a:ext uri="{FF2B5EF4-FFF2-40B4-BE49-F238E27FC236}">
                      <a16:creationId xmlns:a16="http://schemas.microsoft.com/office/drawing/2014/main" id="{6ED1600D-BD6C-16CE-AD2F-E7D4EDB9F014}"/>
                    </a:ext>
                  </a:extLst>
                </p:cNvPr>
                <p:cNvSpPr>
                  <a:spLocks/>
                </p:cNvSpPr>
                <p:nvPr/>
              </p:nvSpPr>
              <p:spPr bwMode="auto">
                <a:xfrm>
                  <a:off x="1584326" y="2378075"/>
                  <a:ext cx="114300" cy="227012"/>
                </a:xfrm>
                <a:custGeom>
                  <a:avLst/>
                  <a:gdLst>
                    <a:gd name="T0" fmla="*/ 17 w 23"/>
                    <a:gd name="T1" fmla="*/ 46 h 46"/>
                    <a:gd name="T2" fmla="*/ 0 w 23"/>
                    <a:gd name="T3" fmla="*/ 23 h 46"/>
                  </a:gdLst>
                  <a:ahLst/>
                  <a:cxnLst>
                    <a:cxn ang="0">
                      <a:pos x="T0" y="T1"/>
                    </a:cxn>
                    <a:cxn ang="0">
                      <a:pos x="T2" y="T3"/>
                    </a:cxn>
                  </a:cxnLst>
                  <a:rect l="0" t="0" r="r" b="b"/>
                  <a:pathLst>
                    <a:path w="23" h="46">
                      <a:moveTo>
                        <a:pt x="17" y="46"/>
                      </a:moveTo>
                      <a:cubicBezTo>
                        <a:pt x="17" y="46"/>
                        <a:pt x="23" y="0"/>
                        <a:pt x="0" y="23"/>
                      </a:cubicBez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74" name="Freeform 15">
                  <a:extLst>
                    <a:ext uri="{FF2B5EF4-FFF2-40B4-BE49-F238E27FC236}">
                      <a16:creationId xmlns:a16="http://schemas.microsoft.com/office/drawing/2014/main" id="{95AE7147-B207-F7D9-4F8A-27E0DD4892BB}"/>
                    </a:ext>
                  </a:extLst>
                </p:cNvPr>
                <p:cNvSpPr>
                  <a:spLocks/>
                </p:cNvSpPr>
                <p:nvPr/>
              </p:nvSpPr>
              <p:spPr bwMode="auto">
                <a:xfrm>
                  <a:off x="1323976" y="1995488"/>
                  <a:ext cx="222250" cy="260350"/>
                </a:xfrm>
                <a:custGeom>
                  <a:avLst/>
                  <a:gdLst>
                    <a:gd name="T0" fmla="*/ 34 w 45"/>
                    <a:gd name="T1" fmla="*/ 52 h 53"/>
                    <a:gd name="T2" fmla="*/ 42 w 45"/>
                    <a:gd name="T3" fmla="*/ 46 h 53"/>
                    <a:gd name="T4" fmla="*/ 43 w 45"/>
                    <a:gd name="T5" fmla="*/ 40 h 53"/>
                    <a:gd name="T6" fmla="*/ 17 w 45"/>
                    <a:gd name="T7" fmla="*/ 3 h 53"/>
                    <a:gd name="T8" fmla="*/ 11 w 45"/>
                    <a:gd name="T9" fmla="*/ 2 h 53"/>
                    <a:gd name="T10" fmla="*/ 3 w 45"/>
                    <a:gd name="T11" fmla="*/ 8 h 53"/>
                    <a:gd name="T12" fmla="*/ 2 w 45"/>
                    <a:gd name="T13" fmla="*/ 13 h 53"/>
                    <a:gd name="T14" fmla="*/ 28 w 45"/>
                    <a:gd name="T15" fmla="*/ 51 h 53"/>
                    <a:gd name="T16" fmla="*/ 34 w 45"/>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
                      <a:moveTo>
                        <a:pt x="34" y="52"/>
                      </a:moveTo>
                      <a:cubicBezTo>
                        <a:pt x="42" y="46"/>
                        <a:pt x="42" y="46"/>
                        <a:pt x="42" y="46"/>
                      </a:cubicBezTo>
                      <a:cubicBezTo>
                        <a:pt x="44" y="45"/>
                        <a:pt x="45" y="42"/>
                        <a:pt x="43" y="40"/>
                      </a:cubicBezTo>
                      <a:cubicBezTo>
                        <a:pt x="17" y="3"/>
                        <a:pt x="17" y="3"/>
                        <a:pt x="17" y="3"/>
                      </a:cubicBezTo>
                      <a:cubicBezTo>
                        <a:pt x="16" y="1"/>
                        <a:pt x="13" y="0"/>
                        <a:pt x="11" y="2"/>
                      </a:cubicBezTo>
                      <a:cubicBezTo>
                        <a:pt x="3" y="8"/>
                        <a:pt x="3" y="8"/>
                        <a:pt x="3" y="8"/>
                      </a:cubicBezTo>
                      <a:cubicBezTo>
                        <a:pt x="1" y="9"/>
                        <a:pt x="0" y="12"/>
                        <a:pt x="2" y="13"/>
                      </a:cubicBezTo>
                      <a:cubicBezTo>
                        <a:pt x="28" y="51"/>
                        <a:pt x="28" y="51"/>
                        <a:pt x="28" y="51"/>
                      </a:cubicBezTo>
                      <a:cubicBezTo>
                        <a:pt x="29" y="53"/>
                        <a:pt x="32" y="53"/>
                        <a:pt x="34" y="52"/>
                      </a:cubicBezTo>
                      <a:close/>
                    </a:path>
                  </a:pathLst>
                </a:custGeom>
                <a:solidFill>
                  <a:schemeClr val="accent2">
                    <a:lumMod val="40000"/>
                    <a:lumOff val="60000"/>
                  </a:schemeClr>
                </a:solidFill>
                <a:ln w="1270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75" name="Freeform 16">
                  <a:extLst>
                    <a:ext uri="{FF2B5EF4-FFF2-40B4-BE49-F238E27FC236}">
                      <a16:creationId xmlns:a16="http://schemas.microsoft.com/office/drawing/2014/main" id="{C3C8D02E-13F7-4139-486E-2081B7D49A2B}"/>
                    </a:ext>
                  </a:extLst>
                </p:cNvPr>
                <p:cNvSpPr>
                  <a:spLocks/>
                </p:cNvSpPr>
                <p:nvPr/>
              </p:nvSpPr>
              <p:spPr bwMode="auto">
                <a:xfrm>
                  <a:off x="1216026" y="2074863"/>
                  <a:ext cx="220663" cy="258762"/>
                </a:xfrm>
                <a:custGeom>
                  <a:avLst/>
                  <a:gdLst>
                    <a:gd name="T0" fmla="*/ 34 w 45"/>
                    <a:gd name="T1" fmla="*/ 52 h 53"/>
                    <a:gd name="T2" fmla="*/ 42 w 45"/>
                    <a:gd name="T3" fmla="*/ 45 h 53"/>
                    <a:gd name="T4" fmla="*/ 43 w 45"/>
                    <a:gd name="T5" fmla="*/ 40 h 53"/>
                    <a:gd name="T6" fmla="*/ 17 w 45"/>
                    <a:gd name="T7" fmla="*/ 2 h 53"/>
                    <a:gd name="T8" fmla="*/ 11 w 45"/>
                    <a:gd name="T9" fmla="*/ 1 h 53"/>
                    <a:gd name="T10" fmla="*/ 3 w 45"/>
                    <a:gd name="T11" fmla="*/ 7 h 53"/>
                    <a:gd name="T12" fmla="*/ 2 w 45"/>
                    <a:gd name="T13" fmla="*/ 13 h 53"/>
                    <a:gd name="T14" fmla="*/ 28 w 45"/>
                    <a:gd name="T15" fmla="*/ 51 h 53"/>
                    <a:gd name="T16" fmla="*/ 34 w 45"/>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
                      <a:moveTo>
                        <a:pt x="34" y="52"/>
                      </a:moveTo>
                      <a:cubicBezTo>
                        <a:pt x="42" y="45"/>
                        <a:pt x="42" y="45"/>
                        <a:pt x="42" y="45"/>
                      </a:cubicBezTo>
                      <a:cubicBezTo>
                        <a:pt x="44" y="44"/>
                        <a:pt x="45" y="42"/>
                        <a:pt x="43" y="40"/>
                      </a:cubicBezTo>
                      <a:cubicBezTo>
                        <a:pt x="17" y="2"/>
                        <a:pt x="17" y="2"/>
                        <a:pt x="17" y="2"/>
                      </a:cubicBezTo>
                      <a:cubicBezTo>
                        <a:pt x="16" y="0"/>
                        <a:pt x="13" y="0"/>
                        <a:pt x="11" y="1"/>
                      </a:cubicBezTo>
                      <a:cubicBezTo>
                        <a:pt x="3" y="7"/>
                        <a:pt x="3" y="7"/>
                        <a:pt x="3" y="7"/>
                      </a:cubicBezTo>
                      <a:cubicBezTo>
                        <a:pt x="1" y="8"/>
                        <a:pt x="0" y="11"/>
                        <a:pt x="2" y="13"/>
                      </a:cubicBezTo>
                      <a:cubicBezTo>
                        <a:pt x="28" y="51"/>
                        <a:pt x="28" y="51"/>
                        <a:pt x="28" y="51"/>
                      </a:cubicBezTo>
                      <a:cubicBezTo>
                        <a:pt x="29" y="52"/>
                        <a:pt x="32" y="53"/>
                        <a:pt x="34" y="52"/>
                      </a:cubicBezTo>
                      <a:close/>
                    </a:path>
                  </a:pathLst>
                </a:custGeom>
                <a:solidFill>
                  <a:schemeClr val="accent2">
                    <a:lumMod val="40000"/>
                    <a:lumOff val="60000"/>
                  </a:schemeClr>
                </a:solidFill>
                <a:ln w="1270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76" name="Freeform 17">
                  <a:extLst>
                    <a:ext uri="{FF2B5EF4-FFF2-40B4-BE49-F238E27FC236}">
                      <a16:creationId xmlns:a16="http://schemas.microsoft.com/office/drawing/2014/main" id="{3250D806-41A9-E0EC-D0E5-2EF8CBC2F3FB}"/>
                    </a:ext>
                  </a:extLst>
                </p:cNvPr>
                <p:cNvSpPr>
                  <a:spLocks/>
                </p:cNvSpPr>
                <p:nvPr/>
              </p:nvSpPr>
              <p:spPr bwMode="auto">
                <a:xfrm>
                  <a:off x="1485901" y="2225675"/>
                  <a:ext cx="217488" cy="255587"/>
                </a:xfrm>
                <a:custGeom>
                  <a:avLst/>
                  <a:gdLst>
                    <a:gd name="T0" fmla="*/ 33 w 44"/>
                    <a:gd name="T1" fmla="*/ 51 h 52"/>
                    <a:gd name="T2" fmla="*/ 42 w 44"/>
                    <a:gd name="T3" fmla="*/ 45 h 52"/>
                    <a:gd name="T4" fmla="*/ 43 w 44"/>
                    <a:gd name="T5" fmla="*/ 40 h 52"/>
                    <a:gd name="T6" fmla="*/ 16 w 44"/>
                    <a:gd name="T7" fmla="*/ 2 h 52"/>
                    <a:gd name="T8" fmla="*/ 11 w 44"/>
                    <a:gd name="T9" fmla="*/ 1 h 52"/>
                    <a:gd name="T10" fmla="*/ 2 w 44"/>
                    <a:gd name="T11" fmla="*/ 7 h 52"/>
                    <a:gd name="T12" fmla="*/ 1 w 44"/>
                    <a:gd name="T13" fmla="*/ 12 h 52"/>
                    <a:gd name="T14" fmla="*/ 27 w 44"/>
                    <a:gd name="T15" fmla="*/ 50 h 52"/>
                    <a:gd name="T16" fmla="*/ 33 w 44"/>
                    <a:gd name="T17"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52">
                      <a:moveTo>
                        <a:pt x="33" y="51"/>
                      </a:moveTo>
                      <a:cubicBezTo>
                        <a:pt x="42" y="45"/>
                        <a:pt x="42" y="45"/>
                        <a:pt x="42" y="45"/>
                      </a:cubicBezTo>
                      <a:cubicBezTo>
                        <a:pt x="43" y="44"/>
                        <a:pt x="44" y="41"/>
                        <a:pt x="43" y="40"/>
                      </a:cubicBezTo>
                      <a:cubicBezTo>
                        <a:pt x="16" y="2"/>
                        <a:pt x="16" y="2"/>
                        <a:pt x="16" y="2"/>
                      </a:cubicBezTo>
                      <a:cubicBezTo>
                        <a:pt x="15" y="0"/>
                        <a:pt x="12" y="0"/>
                        <a:pt x="11" y="1"/>
                      </a:cubicBezTo>
                      <a:cubicBezTo>
                        <a:pt x="2" y="7"/>
                        <a:pt x="2" y="7"/>
                        <a:pt x="2" y="7"/>
                      </a:cubicBezTo>
                      <a:cubicBezTo>
                        <a:pt x="0" y="8"/>
                        <a:pt x="0" y="11"/>
                        <a:pt x="1" y="12"/>
                      </a:cubicBezTo>
                      <a:cubicBezTo>
                        <a:pt x="27" y="50"/>
                        <a:pt x="27" y="50"/>
                        <a:pt x="27" y="50"/>
                      </a:cubicBezTo>
                      <a:cubicBezTo>
                        <a:pt x="29" y="52"/>
                        <a:pt x="31" y="52"/>
                        <a:pt x="33" y="51"/>
                      </a:cubicBezTo>
                      <a:close/>
                    </a:path>
                  </a:pathLst>
                </a:custGeom>
                <a:solidFill>
                  <a:schemeClr val="accent2">
                    <a:lumMod val="40000"/>
                    <a:lumOff val="60000"/>
                  </a:schemeClr>
                </a:solidFill>
                <a:ln w="1270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77" name="Freeform 18">
                  <a:extLst>
                    <a:ext uri="{FF2B5EF4-FFF2-40B4-BE49-F238E27FC236}">
                      <a16:creationId xmlns:a16="http://schemas.microsoft.com/office/drawing/2014/main" id="{36D5C201-884A-220B-240C-8D47F5BCC3E3}"/>
                    </a:ext>
                  </a:extLst>
                </p:cNvPr>
                <p:cNvSpPr>
                  <a:spLocks/>
                </p:cNvSpPr>
                <p:nvPr/>
              </p:nvSpPr>
              <p:spPr bwMode="auto">
                <a:xfrm>
                  <a:off x="1377951" y="2300288"/>
                  <a:ext cx="217488" cy="260350"/>
                </a:xfrm>
                <a:custGeom>
                  <a:avLst/>
                  <a:gdLst>
                    <a:gd name="T0" fmla="*/ 33 w 44"/>
                    <a:gd name="T1" fmla="*/ 52 h 53"/>
                    <a:gd name="T2" fmla="*/ 42 w 44"/>
                    <a:gd name="T3" fmla="*/ 46 h 53"/>
                    <a:gd name="T4" fmla="*/ 43 w 44"/>
                    <a:gd name="T5" fmla="*/ 40 h 53"/>
                    <a:gd name="T6" fmla="*/ 16 w 44"/>
                    <a:gd name="T7" fmla="*/ 2 h 53"/>
                    <a:gd name="T8" fmla="*/ 11 w 44"/>
                    <a:gd name="T9" fmla="*/ 1 h 53"/>
                    <a:gd name="T10" fmla="*/ 2 w 44"/>
                    <a:gd name="T11" fmla="*/ 7 h 53"/>
                    <a:gd name="T12" fmla="*/ 1 w 44"/>
                    <a:gd name="T13" fmla="*/ 13 h 53"/>
                    <a:gd name="T14" fmla="*/ 27 w 44"/>
                    <a:gd name="T15" fmla="*/ 51 h 53"/>
                    <a:gd name="T16" fmla="*/ 33 w 44"/>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53">
                      <a:moveTo>
                        <a:pt x="33" y="52"/>
                      </a:moveTo>
                      <a:cubicBezTo>
                        <a:pt x="42" y="46"/>
                        <a:pt x="42" y="46"/>
                        <a:pt x="42" y="46"/>
                      </a:cubicBezTo>
                      <a:cubicBezTo>
                        <a:pt x="43" y="44"/>
                        <a:pt x="44" y="42"/>
                        <a:pt x="43" y="40"/>
                      </a:cubicBezTo>
                      <a:cubicBezTo>
                        <a:pt x="16" y="2"/>
                        <a:pt x="16" y="2"/>
                        <a:pt x="16" y="2"/>
                      </a:cubicBezTo>
                      <a:cubicBezTo>
                        <a:pt x="15" y="0"/>
                        <a:pt x="12" y="0"/>
                        <a:pt x="11" y="1"/>
                      </a:cubicBezTo>
                      <a:cubicBezTo>
                        <a:pt x="2" y="7"/>
                        <a:pt x="2" y="7"/>
                        <a:pt x="2" y="7"/>
                      </a:cubicBezTo>
                      <a:cubicBezTo>
                        <a:pt x="0" y="9"/>
                        <a:pt x="0" y="11"/>
                        <a:pt x="1" y="13"/>
                      </a:cubicBezTo>
                      <a:cubicBezTo>
                        <a:pt x="27" y="51"/>
                        <a:pt x="27" y="51"/>
                        <a:pt x="27" y="51"/>
                      </a:cubicBezTo>
                      <a:cubicBezTo>
                        <a:pt x="29" y="52"/>
                        <a:pt x="31" y="53"/>
                        <a:pt x="33" y="52"/>
                      </a:cubicBezTo>
                      <a:close/>
                    </a:path>
                  </a:pathLst>
                </a:custGeom>
                <a:solidFill>
                  <a:schemeClr val="accent2">
                    <a:lumMod val="40000"/>
                    <a:lumOff val="60000"/>
                  </a:schemeClr>
                </a:solidFill>
                <a:ln w="12700" cap="flat">
                  <a:solidFill>
                    <a:srgbClr val="26446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78" name="Line 19">
                  <a:extLst>
                    <a:ext uri="{FF2B5EF4-FFF2-40B4-BE49-F238E27FC236}">
                      <a16:creationId xmlns:a16="http://schemas.microsoft.com/office/drawing/2014/main" id="{AB85463D-21F6-5DD1-15FC-FADD052E8076}"/>
                    </a:ext>
                  </a:extLst>
                </p:cNvPr>
                <p:cNvSpPr>
                  <a:spLocks noChangeShapeType="1"/>
                </p:cNvSpPr>
                <p:nvPr/>
              </p:nvSpPr>
              <p:spPr bwMode="auto">
                <a:xfrm>
                  <a:off x="1668463" y="2530475"/>
                  <a:ext cx="128588" cy="0"/>
                </a:xfrm>
                <a:prstGeom prst="line">
                  <a:avLst/>
                </a:prstGeom>
                <a:noFill/>
                <a:ln w="19050" cap="flat">
                  <a:solidFill>
                    <a:srgbClr val="231F2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79" name="Line 20">
                  <a:extLst>
                    <a:ext uri="{FF2B5EF4-FFF2-40B4-BE49-F238E27FC236}">
                      <a16:creationId xmlns:a16="http://schemas.microsoft.com/office/drawing/2014/main" id="{D0115F0C-801C-6351-2D0A-0F6F095AC08F}"/>
                    </a:ext>
                  </a:extLst>
                </p:cNvPr>
                <p:cNvSpPr>
                  <a:spLocks noChangeShapeType="1"/>
                </p:cNvSpPr>
                <p:nvPr/>
              </p:nvSpPr>
              <p:spPr bwMode="auto">
                <a:xfrm>
                  <a:off x="1668463" y="2560638"/>
                  <a:ext cx="128588" cy="0"/>
                </a:xfrm>
                <a:prstGeom prst="line">
                  <a:avLst/>
                </a:prstGeom>
                <a:noFill/>
                <a:ln w="19050" cap="flat">
                  <a:solidFill>
                    <a:srgbClr val="231F2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cxnSp>
            <p:nvCxnSpPr>
              <p:cNvPr id="555" name="Straight Connector 554">
                <a:extLst>
                  <a:ext uri="{FF2B5EF4-FFF2-40B4-BE49-F238E27FC236}">
                    <a16:creationId xmlns:a16="http://schemas.microsoft.com/office/drawing/2014/main" id="{74D8531F-4EE5-7627-2681-DC1402EA9595}"/>
                  </a:ext>
                </a:extLst>
              </p:cNvPr>
              <p:cNvCxnSpPr/>
              <p:nvPr/>
            </p:nvCxnSpPr>
            <p:spPr>
              <a:xfrm>
                <a:off x="1837315" y="2671626"/>
                <a:ext cx="1454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B44BAFE1-6D5A-6183-F6DC-F49F12F841FB}"/>
                  </a:ext>
                </a:extLst>
              </p:cNvPr>
              <p:cNvCxnSpPr/>
              <p:nvPr/>
            </p:nvCxnSpPr>
            <p:spPr>
              <a:xfrm>
                <a:off x="1837315" y="2993744"/>
                <a:ext cx="1454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DFB71BE3-DC85-9D91-9B8C-1E520328D332}"/>
                  </a:ext>
                </a:extLst>
              </p:cNvPr>
              <p:cNvCxnSpPr/>
              <p:nvPr/>
            </p:nvCxnSpPr>
            <p:spPr>
              <a:xfrm>
                <a:off x="1478829" y="2775535"/>
                <a:ext cx="1454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EC2A5654-1835-EABD-74A1-E8A0F1122F7E}"/>
                  </a:ext>
                </a:extLst>
              </p:cNvPr>
              <p:cNvCxnSpPr/>
              <p:nvPr/>
            </p:nvCxnSpPr>
            <p:spPr>
              <a:xfrm>
                <a:off x="1478829" y="3097653"/>
                <a:ext cx="1454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9" name="Star: 7 Points 558">
                <a:extLst>
                  <a:ext uri="{FF2B5EF4-FFF2-40B4-BE49-F238E27FC236}">
                    <a16:creationId xmlns:a16="http://schemas.microsoft.com/office/drawing/2014/main" id="{A14DE2CD-578D-3A1D-90ED-0CA1C943ACD1}"/>
                  </a:ext>
                </a:extLst>
              </p:cNvPr>
              <p:cNvSpPr/>
              <p:nvPr/>
            </p:nvSpPr>
            <p:spPr>
              <a:xfrm>
                <a:off x="1964316" y="2533449"/>
                <a:ext cx="222250" cy="222250"/>
              </a:xfrm>
              <a:prstGeom prst="star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60" name="Star: 7 Points 559">
                <a:extLst>
                  <a:ext uri="{FF2B5EF4-FFF2-40B4-BE49-F238E27FC236}">
                    <a16:creationId xmlns:a16="http://schemas.microsoft.com/office/drawing/2014/main" id="{4E756E46-06AA-3650-174A-E278014D5E05}"/>
                  </a:ext>
                </a:extLst>
              </p:cNvPr>
              <p:cNvSpPr/>
              <p:nvPr/>
            </p:nvSpPr>
            <p:spPr>
              <a:xfrm>
                <a:off x="1964316" y="2855567"/>
                <a:ext cx="222250" cy="222250"/>
              </a:xfrm>
              <a:prstGeom prst="star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61" name="Star: 7 Points 560">
                <a:extLst>
                  <a:ext uri="{FF2B5EF4-FFF2-40B4-BE49-F238E27FC236}">
                    <a16:creationId xmlns:a16="http://schemas.microsoft.com/office/drawing/2014/main" id="{CD3EFAD9-2C38-B35F-D318-F8E3B16A38A8}"/>
                  </a:ext>
                </a:extLst>
              </p:cNvPr>
              <p:cNvSpPr/>
              <p:nvPr/>
            </p:nvSpPr>
            <p:spPr>
              <a:xfrm>
                <a:off x="1283711" y="2637358"/>
                <a:ext cx="222250" cy="222250"/>
              </a:xfrm>
              <a:prstGeom prst="star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62" name="Star: 7 Points 561">
                <a:extLst>
                  <a:ext uri="{FF2B5EF4-FFF2-40B4-BE49-F238E27FC236}">
                    <a16:creationId xmlns:a16="http://schemas.microsoft.com/office/drawing/2014/main" id="{53A53A79-6662-B37A-1F9A-18FBD20EE681}"/>
                  </a:ext>
                </a:extLst>
              </p:cNvPr>
              <p:cNvSpPr/>
              <p:nvPr/>
            </p:nvSpPr>
            <p:spPr>
              <a:xfrm>
                <a:off x="1283711" y="2954281"/>
                <a:ext cx="222250" cy="222250"/>
              </a:xfrm>
              <a:prstGeom prst="star7">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cxnSp>
          <p:nvCxnSpPr>
            <p:cNvPr id="548" name="Straight Connector 547">
              <a:extLst>
                <a:ext uri="{FF2B5EF4-FFF2-40B4-BE49-F238E27FC236}">
                  <a16:creationId xmlns:a16="http://schemas.microsoft.com/office/drawing/2014/main" id="{F289B9B4-E61D-DAB9-C5A8-ED2C6FCC7FB6}"/>
                </a:ext>
              </a:extLst>
            </p:cNvPr>
            <p:cNvCxnSpPr/>
            <p:nvPr/>
          </p:nvCxnSpPr>
          <p:spPr>
            <a:xfrm>
              <a:off x="2143126" y="2204244"/>
              <a:ext cx="4323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49" name="TextBox 548">
              <a:extLst>
                <a:ext uri="{FF2B5EF4-FFF2-40B4-BE49-F238E27FC236}">
                  <a16:creationId xmlns:a16="http://schemas.microsoft.com/office/drawing/2014/main" id="{563F0C56-0565-07A0-A591-C188B76C8FDC}"/>
                </a:ext>
              </a:extLst>
            </p:cNvPr>
            <p:cNvSpPr txBox="1"/>
            <p:nvPr/>
          </p:nvSpPr>
          <p:spPr>
            <a:xfrm>
              <a:off x="2508105" y="2019509"/>
              <a:ext cx="1207320" cy="330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Antibody</a:t>
              </a:r>
            </a:p>
          </p:txBody>
        </p:sp>
        <p:cxnSp>
          <p:nvCxnSpPr>
            <p:cNvPr id="550" name="Straight Connector 549">
              <a:extLst>
                <a:ext uri="{FF2B5EF4-FFF2-40B4-BE49-F238E27FC236}">
                  <a16:creationId xmlns:a16="http://schemas.microsoft.com/office/drawing/2014/main" id="{BC80DE70-E7C2-AB70-A70F-4FEDED8409E1}"/>
                </a:ext>
              </a:extLst>
            </p:cNvPr>
            <p:cNvCxnSpPr/>
            <p:nvPr/>
          </p:nvCxnSpPr>
          <p:spPr>
            <a:xfrm>
              <a:off x="2096367" y="2651053"/>
              <a:ext cx="4323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1" name="TextBox 550">
              <a:extLst>
                <a:ext uri="{FF2B5EF4-FFF2-40B4-BE49-F238E27FC236}">
                  <a16:creationId xmlns:a16="http://schemas.microsoft.com/office/drawing/2014/main" id="{73FF7C96-D0EE-A3CC-6945-3A3405271170}"/>
                </a:ext>
              </a:extLst>
            </p:cNvPr>
            <p:cNvSpPr txBox="1"/>
            <p:nvPr/>
          </p:nvSpPr>
          <p:spPr>
            <a:xfrm>
              <a:off x="2508105" y="2450731"/>
              <a:ext cx="1691337" cy="330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Cytotoxic payload</a:t>
              </a:r>
            </a:p>
          </p:txBody>
        </p:sp>
        <p:sp>
          <p:nvSpPr>
            <p:cNvPr id="552" name="Freeform: Shape 551">
              <a:extLst>
                <a:ext uri="{FF2B5EF4-FFF2-40B4-BE49-F238E27FC236}">
                  <a16:creationId xmlns:a16="http://schemas.microsoft.com/office/drawing/2014/main" id="{841CFEBB-332E-1FE6-93A8-7FC4AADC20FF}"/>
                </a:ext>
              </a:extLst>
            </p:cNvPr>
            <p:cNvSpPr/>
            <p:nvPr/>
          </p:nvSpPr>
          <p:spPr>
            <a:xfrm>
              <a:off x="1906732" y="2982191"/>
              <a:ext cx="639041" cy="140277"/>
            </a:xfrm>
            <a:custGeom>
              <a:avLst/>
              <a:gdLst>
                <a:gd name="connsiteX0" fmla="*/ 0 w 639041"/>
                <a:gd name="connsiteY0" fmla="*/ 0 h 140277"/>
                <a:gd name="connsiteX1" fmla="*/ 0 w 639041"/>
                <a:gd name="connsiteY1" fmla="*/ 140277 h 140277"/>
                <a:gd name="connsiteX2" fmla="*/ 639041 w 639041"/>
                <a:gd name="connsiteY2" fmla="*/ 140277 h 140277"/>
              </a:gdLst>
              <a:ahLst/>
              <a:cxnLst>
                <a:cxn ang="0">
                  <a:pos x="connsiteX0" y="connsiteY0"/>
                </a:cxn>
                <a:cxn ang="0">
                  <a:pos x="connsiteX1" y="connsiteY1"/>
                </a:cxn>
                <a:cxn ang="0">
                  <a:pos x="connsiteX2" y="connsiteY2"/>
                </a:cxn>
              </a:cxnLst>
              <a:rect l="l" t="t" r="r" b="b"/>
              <a:pathLst>
                <a:path w="639041" h="140277">
                  <a:moveTo>
                    <a:pt x="0" y="0"/>
                  </a:moveTo>
                  <a:lnTo>
                    <a:pt x="0" y="140277"/>
                  </a:lnTo>
                  <a:lnTo>
                    <a:pt x="639041" y="140277"/>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53" name="TextBox 552">
              <a:extLst>
                <a:ext uri="{FF2B5EF4-FFF2-40B4-BE49-F238E27FC236}">
                  <a16:creationId xmlns:a16="http://schemas.microsoft.com/office/drawing/2014/main" id="{0AA9ACAE-2848-D8EC-0855-CC5DE5669F2E}"/>
                </a:ext>
              </a:extLst>
            </p:cNvPr>
            <p:cNvSpPr txBox="1"/>
            <p:nvPr/>
          </p:nvSpPr>
          <p:spPr>
            <a:xfrm>
              <a:off x="2508105" y="2939102"/>
              <a:ext cx="979874" cy="330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Linker</a:t>
              </a:r>
            </a:p>
          </p:txBody>
        </p:sp>
      </p:grpSp>
    </p:spTree>
    <p:extLst>
      <p:ext uri="{BB962C8B-B14F-4D97-AF65-F5344CB8AC3E}">
        <p14:creationId xmlns:p14="http://schemas.microsoft.com/office/powerpoint/2010/main" val="5639193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EC66F-372E-C306-20D7-03E845EF7706}"/>
              </a:ext>
            </a:extLst>
          </p:cNvPr>
          <p:cNvSpPr>
            <a:spLocks noGrp="1"/>
          </p:cNvSpPr>
          <p:nvPr>
            <p:ph type="title"/>
          </p:nvPr>
        </p:nvSpPr>
        <p:spPr>
          <a:xfrm>
            <a:off x="565149" y="181005"/>
            <a:ext cx="11060113" cy="854686"/>
          </a:xfrm>
        </p:spPr>
        <p:txBody>
          <a:bodyPr/>
          <a:lstStyle/>
          <a:p>
            <a:pPr algn="ctr"/>
            <a:r>
              <a:rPr lang="en-US" sz="3200" b="1" dirty="0">
                <a:latin typeface="Arial Narrow" panose="020B0604020202020204" pitchFamily="34" charset="0"/>
                <a:cs typeface="Arial Narrow" panose="020B0604020202020204" pitchFamily="34" charset="0"/>
              </a:rPr>
              <a:t>Trastuzumab </a:t>
            </a:r>
            <a:r>
              <a:rPr lang="en-US" sz="3200" b="1" dirty="0" err="1">
                <a:latin typeface="Arial Narrow" panose="020B0604020202020204" pitchFamily="34" charset="0"/>
                <a:cs typeface="Arial Narrow" panose="020B0604020202020204" pitchFamily="34" charset="0"/>
              </a:rPr>
              <a:t>Deruxtecan</a:t>
            </a:r>
            <a:r>
              <a:rPr lang="en-US" sz="3200" b="1" dirty="0">
                <a:latin typeface="Arial Narrow" panose="020B0604020202020204" pitchFamily="34" charset="0"/>
                <a:cs typeface="Arial Narrow" panose="020B0604020202020204" pitchFamily="34" charset="0"/>
              </a:rPr>
              <a:t> (T-</a:t>
            </a:r>
            <a:r>
              <a:rPr lang="en-US" sz="3200" b="1" dirty="0" err="1">
                <a:latin typeface="Arial Narrow" panose="020B0604020202020204" pitchFamily="34" charset="0"/>
                <a:cs typeface="Arial Narrow" panose="020B0604020202020204" pitchFamily="34" charset="0"/>
              </a:rPr>
              <a:t>DXd</a:t>
            </a:r>
            <a:r>
              <a:rPr lang="en-US" sz="3200" b="1">
                <a:latin typeface="Arial Narrow" panose="020B0604020202020204" pitchFamily="34" charset="0"/>
                <a:cs typeface="Arial Narrow" panose="020B0604020202020204" pitchFamily="34" charset="0"/>
              </a:rPr>
              <a:t>): an </a:t>
            </a:r>
            <a:r>
              <a:rPr lang="en-US" sz="3200" b="1" dirty="0">
                <a:latin typeface="Arial Narrow" panose="020B0604020202020204" pitchFamily="34" charset="0"/>
                <a:cs typeface="Arial Narrow" panose="020B0604020202020204" pitchFamily="34" charset="0"/>
              </a:rPr>
              <a:t>anti-Her2 ADC</a:t>
            </a:r>
          </a:p>
        </p:txBody>
      </p:sp>
      <p:sp>
        <p:nvSpPr>
          <p:cNvPr id="4" name="Text Placeholder 3">
            <a:extLst>
              <a:ext uri="{FF2B5EF4-FFF2-40B4-BE49-F238E27FC236}">
                <a16:creationId xmlns:a16="http://schemas.microsoft.com/office/drawing/2014/main" id="{E5449CF7-5583-F33B-5421-05C15CEF0BD5}"/>
              </a:ext>
            </a:extLst>
          </p:cNvPr>
          <p:cNvSpPr>
            <a:spLocks noGrp="1"/>
          </p:cNvSpPr>
          <p:nvPr>
            <p:ph type="body" sz="quarter" idx="16"/>
          </p:nvPr>
        </p:nvSpPr>
        <p:spPr>
          <a:xfrm>
            <a:off x="565149" y="5880320"/>
            <a:ext cx="11060114" cy="977680"/>
          </a:xfrm>
        </p:spPr>
        <p:txBody>
          <a:bodyPr/>
          <a:lstStyle/>
          <a:p>
            <a:r>
              <a:rPr lang="en-US" sz="900" dirty="0">
                <a:solidFill>
                  <a:srgbClr val="000000"/>
                </a:solidFill>
                <a:latin typeface="+mj-lt"/>
                <a:cs typeface="Calibri"/>
              </a:rPr>
              <a:t>Nakada T, et al. </a:t>
            </a:r>
            <a:r>
              <a:rPr lang="en-US" sz="900" i="1" dirty="0">
                <a:solidFill>
                  <a:srgbClr val="000000"/>
                </a:solidFill>
                <a:latin typeface="+mj-lt"/>
                <a:cs typeface="Calibri"/>
              </a:rPr>
              <a:t>Chem Pharm Bull (Tokyo)</a:t>
            </a:r>
            <a:r>
              <a:rPr lang="en-US" sz="900" dirty="0">
                <a:solidFill>
                  <a:srgbClr val="000000"/>
                </a:solidFill>
                <a:latin typeface="+mj-lt"/>
                <a:cs typeface="Calibri"/>
              </a:rPr>
              <a:t>. 2019;67(3):173</a:t>
            </a:r>
            <a:r>
              <a:rPr lang="en-US" sz="900" dirty="0">
                <a:solidFill>
                  <a:srgbClr val="000000"/>
                </a:solidFill>
                <a:latin typeface="+mj-lt"/>
                <a:cs typeface="Arial"/>
              </a:rPr>
              <a:t>–</a:t>
            </a:r>
            <a:r>
              <a:rPr lang="en-US" sz="900" dirty="0">
                <a:solidFill>
                  <a:srgbClr val="000000"/>
                </a:solidFill>
                <a:latin typeface="+mj-lt"/>
                <a:cs typeface="Calibri"/>
              </a:rPr>
              <a:t>185. 2. </a:t>
            </a:r>
            <a:r>
              <a:rPr lang="en-US" sz="900" dirty="0" err="1">
                <a:solidFill>
                  <a:srgbClr val="000000"/>
                </a:solidFill>
                <a:latin typeface="+mj-lt"/>
                <a:cs typeface="Calibri"/>
              </a:rPr>
              <a:t>Ogitani</a:t>
            </a:r>
            <a:r>
              <a:rPr lang="en-US" sz="900" dirty="0">
                <a:solidFill>
                  <a:srgbClr val="000000"/>
                </a:solidFill>
                <a:latin typeface="+mj-lt"/>
                <a:cs typeface="Calibri"/>
              </a:rPr>
              <a:t> Y, et al. </a:t>
            </a:r>
            <a:r>
              <a:rPr lang="en-US" sz="900" i="1" dirty="0">
                <a:solidFill>
                  <a:srgbClr val="000000"/>
                </a:solidFill>
                <a:latin typeface="+mj-lt"/>
                <a:cs typeface="Calibri"/>
              </a:rPr>
              <a:t>Clin Cancer Res. </a:t>
            </a:r>
            <a:r>
              <a:rPr lang="en-US" sz="900" dirty="0">
                <a:solidFill>
                  <a:srgbClr val="000000"/>
                </a:solidFill>
                <a:latin typeface="+mj-lt"/>
                <a:cs typeface="Calibri"/>
              </a:rPr>
              <a:t>2016;22(20):5097–5108. 3. Trail PA, et al. </a:t>
            </a:r>
            <a:r>
              <a:rPr lang="en-US" sz="900" i="1" dirty="0" err="1">
                <a:solidFill>
                  <a:srgbClr val="000000"/>
                </a:solidFill>
                <a:latin typeface="+mj-lt"/>
                <a:cs typeface="Calibri"/>
              </a:rPr>
              <a:t>Pharmacol</a:t>
            </a:r>
            <a:r>
              <a:rPr lang="en-US" sz="900" i="1" dirty="0">
                <a:solidFill>
                  <a:srgbClr val="000000"/>
                </a:solidFill>
                <a:latin typeface="+mj-lt"/>
                <a:cs typeface="Calibri"/>
              </a:rPr>
              <a:t> </a:t>
            </a:r>
            <a:r>
              <a:rPr lang="en-US" sz="900" i="1" dirty="0" err="1">
                <a:solidFill>
                  <a:srgbClr val="000000"/>
                </a:solidFill>
                <a:latin typeface="+mj-lt"/>
                <a:cs typeface="Calibri"/>
              </a:rPr>
              <a:t>Ther</a:t>
            </a:r>
            <a:r>
              <a:rPr lang="en-US" sz="900" dirty="0">
                <a:solidFill>
                  <a:srgbClr val="000000"/>
                </a:solidFill>
                <a:latin typeface="+mj-lt"/>
                <a:cs typeface="Calibri"/>
              </a:rPr>
              <a:t>. 2018;181:126–142. </a:t>
            </a:r>
            <a:br>
              <a:rPr lang="en-US" sz="900" dirty="0">
                <a:solidFill>
                  <a:srgbClr val="000000"/>
                </a:solidFill>
                <a:latin typeface="+mj-lt"/>
                <a:cs typeface="Calibri"/>
              </a:rPr>
            </a:br>
            <a:r>
              <a:rPr lang="en-US" sz="900" dirty="0">
                <a:solidFill>
                  <a:srgbClr val="000000"/>
                </a:solidFill>
                <a:latin typeface="+mj-lt"/>
                <a:cs typeface="Calibri"/>
              </a:rPr>
              <a:t>4. </a:t>
            </a:r>
            <a:r>
              <a:rPr lang="pt-BR" sz="900" dirty="0">
                <a:solidFill>
                  <a:srgbClr val="000000"/>
                </a:solidFill>
                <a:latin typeface="+mj-lt"/>
                <a:cs typeface="Calibri"/>
              </a:rPr>
              <a:t>Okamoto H, et al. </a:t>
            </a:r>
            <a:r>
              <a:rPr lang="pt-BR" sz="900" i="1" dirty="0" err="1">
                <a:solidFill>
                  <a:srgbClr val="000000"/>
                </a:solidFill>
                <a:latin typeface="+mj-lt"/>
                <a:cs typeface="Calibri"/>
              </a:rPr>
              <a:t>Xenobiotica</a:t>
            </a:r>
            <a:r>
              <a:rPr lang="pt-BR" sz="900" dirty="0">
                <a:solidFill>
                  <a:srgbClr val="000000"/>
                </a:solidFill>
                <a:latin typeface="+mj-lt"/>
                <a:cs typeface="Calibri"/>
              </a:rPr>
              <a:t>. 2020;50(10):1242–1250. 5. </a:t>
            </a:r>
            <a:r>
              <a:rPr lang="es-ES" sz="900" dirty="0" err="1">
                <a:solidFill>
                  <a:srgbClr val="000000"/>
                </a:solidFill>
                <a:latin typeface="+mj-lt"/>
                <a:cs typeface="Calibri"/>
              </a:rPr>
              <a:t>Nagai</a:t>
            </a:r>
            <a:r>
              <a:rPr lang="es-ES" sz="900" dirty="0">
                <a:solidFill>
                  <a:srgbClr val="000000"/>
                </a:solidFill>
                <a:latin typeface="+mj-lt"/>
                <a:cs typeface="Calibri"/>
              </a:rPr>
              <a:t> Y, et al. </a:t>
            </a:r>
            <a:r>
              <a:rPr lang="es-ES" sz="900" i="1" dirty="0" err="1">
                <a:solidFill>
                  <a:srgbClr val="000000"/>
                </a:solidFill>
                <a:latin typeface="+mj-lt"/>
                <a:cs typeface="Calibri"/>
              </a:rPr>
              <a:t>Xenobiotica</a:t>
            </a:r>
            <a:r>
              <a:rPr lang="es-ES" sz="900" dirty="0">
                <a:solidFill>
                  <a:srgbClr val="000000"/>
                </a:solidFill>
                <a:latin typeface="+mj-lt"/>
                <a:cs typeface="Calibri"/>
              </a:rPr>
              <a:t>. 2019;49(9):1086–1096.</a:t>
            </a:r>
            <a:endParaRPr lang="en-US" dirty="0"/>
          </a:p>
        </p:txBody>
      </p:sp>
      <p:graphicFrame>
        <p:nvGraphicFramePr>
          <p:cNvPr id="5" name="Table 4">
            <a:extLst>
              <a:ext uri="{FF2B5EF4-FFF2-40B4-BE49-F238E27FC236}">
                <a16:creationId xmlns:a16="http://schemas.microsoft.com/office/drawing/2014/main" id="{EB6CA15F-0FB7-42A0-3562-B91FF71AA5EA}"/>
              </a:ext>
            </a:extLst>
          </p:cNvPr>
          <p:cNvGraphicFramePr>
            <a:graphicFrameLocks noGrp="1"/>
          </p:cNvGraphicFramePr>
          <p:nvPr/>
        </p:nvGraphicFramePr>
        <p:xfrm>
          <a:off x="7401973" y="1584733"/>
          <a:ext cx="3302116" cy="4079819"/>
        </p:xfrm>
        <a:graphic>
          <a:graphicData uri="http://schemas.openxmlformats.org/drawingml/2006/table">
            <a:tbl>
              <a:tblPr>
                <a:tableStyleId>{FABFCF23-3B69-468F-B69F-88F6DE6A72F2}</a:tableStyleId>
              </a:tblPr>
              <a:tblGrid>
                <a:gridCol w="3302116">
                  <a:extLst>
                    <a:ext uri="{9D8B030D-6E8A-4147-A177-3AD203B41FA5}">
                      <a16:colId xmlns:a16="http://schemas.microsoft.com/office/drawing/2014/main" val="976168305"/>
                    </a:ext>
                  </a:extLst>
                </a:gridCol>
              </a:tblGrid>
              <a:tr h="495406">
                <a:tc>
                  <a:txBody>
                    <a:bodyPr/>
                    <a:lstStyle/>
                    <a:p>
                      <a:pPr algn="ctr"/>
                      <a:r>
                        <a:rPr lang="en-US" sz="1600" b="1" dirty="0">
                          <a:solidFill>
                            <a:schemeClr val="tx1"/>
                          </a:solidFill>
                        </a:rPr>
                        <a:t>Seven Key Attributes</a:t>
                      </a:r>
                      <a:r>
                        <a:rPr lang="en-US" sz="1600" b="0" i="0" u="none" strike="noStrike" kern="1200" baseline="30000" dirty="0">
                          <a:solidFill>
                            <a:schemeClr val="tx1"/>
                          </a:solidFill>
                          <a:latin typeface="+mn-lt"/>
                          <a:ea typeface="+mn-ea"/>
                          <a:cs typeface="+mn-cs"/>
                        </a:rPr>
                        <a:t>a,1–5</a:t>
                      </a:r>
                      <a:endParaRPr lang="en-US" sz="1600" b="1" baseline="30000" dirty="0">
                        <a:solidFill>
                          <a:schemeClr val="tx1"/>
                        </a:solidFill>
                      </a:endParaRPr>
                    </a:p>
                  </a:txBody>
                  <a:tcPr marL="137142" marR="45714" marT="101147" marB="101147">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2315990501"/>
                  </a:ext>
                </a:extLst>
              </a:tr>
              <a:tr h="699397">
                <a:tc>
                  <a:txBody>
                    <a:bodyPr/>
                    <a:lstStyle/>
                    <a:p>
                      <a:r>
                        <a:rPr lang="en-US" sz="1500" b="0" i="0" u="none" strike="noStrike" kern="1200" baseline="0" dirty="0">
                          <a:solidFill>
                            <a:schemeClr val="tx1"/>
                          </a:solidFill>
                          <a:latin typeface="+mn-lt"/>
                          <a:ea typeface="+mn-ea"/>
                          <a:cs typeface="+mn-cs"/>
                        </a:rPr>
                        <a:t>Payload mechanism of action:</a:t>
                      </a:r>
                    </a:p>
                    <a:p>
                      <a:r>
                        <a:rPr lang="en-US" sz="1500" b="0" i="0" u="none" strike="noStrike" kern="1200" baseline="0" dirty="0">
                          <a:solidFill>
                            <a:schemeClr val="tx1"/>
                          </a:solidFill>
                          <a:latin typeface="+mn-lt"/>
                          <a:ea typeface="+mn-ea"/>
                          <a:cs typeface="+mn-cs"/>
                        </a:rPr>
                        <a:t>topoisomerase I inhibitor</a:t>
                      </a:r>
                      <a:endParaRPr lang="en-US" sz="1500" baseline="30000" dirty="0">
                        <a:solidFill>
                          <a:schemeClr val="tx1"/>
                        </a:solidFill>
                      </a:endParaRPr>
                    </a:p>
                  </a:txBody>
                  <a:tcPr marL="137142" marR="45714" marT="101147" marB="101147">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1608981017"/>
                  </a:ext>
                </a:extLst>
              </a:tr>
              <a:tr h="480836">
                <a:tc>
                  <a:txBody>
                    <a:bodyPr/>
                    <a:lstStyle/>
                    <a:p>
                      <a:r>
                        <a:rPr lang="en-US" sz="1500" b="0" i="0" u="none" strike="noStrike" kern="1200" baseline="0" dirty="0">
                          <a:solidFill>
                            <a:schemeClr val="tx1"/>
                          </a:solidFill>
                          <a:latin typeface="+mn-lt"/>
                          <a:ea typeface="+mn-ea"/>
                          <a:cs typeface="+mn-cs"/>
                        </a:rPr>
                        <a:t>High potency of payload</a:t>
                      </a:r>
                      <a:endParaRPr lang="en-US" sz="1500" baseline="30000" dirty="0">
                        <a:solidFill>
                          <a:schemeClr val="tx1"/>
                        </a:solidFill>
                      </a:endParaRPr>
                    </a:p>
                  </a:txBody>
                  <a:tcPr marL="137142" marR="45714" marT="101147" marB="101147">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1826993657"/>
                  </a:ext>
                </a:extLst>
              </a:tr>
              <a:tr h="480836">
                <a:tc>
                  <a:txBody>
                    <a:bodyPr/>
                    <a:lstStyle/>
                    <a:p>
                      <a:r>
                        <a:rPr lang="en-US" sz="1500" b="0" i="0" u="none" strike="noStrike" kern="1200" baseline="0" dirty="0">
                          <a:solidFill>
                            <a:schemeClr val="tx1"/>
                          </a:solidFill>
                          <a:latin typeface="+mn-lt"/>
                          <a:ea typeface="+mn-ea"/>
                          <a:cs typeface="+mn-cs"/>
                        </a:rPr>
                        <a:t>High drug-to-antibody ratio ≈8</a:t>
                      </a:r>
                      <a:endParaRPr lang="en-US" sz="1500" baseline="30000" dirty="0">
                        <a:solidFill>
                          <a:schemeClr val="tx1"/>
                        </a:solidFill>
                      </a:endParaRPr>
                    </a:p>
                  </a:txBody>
                  <a:tcPr marL="137142" marR="45714" marT="101147" marB="101147">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360953480"/>
                  </a:ext>
                </a:extLst>
              </a:tr>
              <a:tr h="480836">
                <a:tc>
                  <a:txBody>
                    <a:bodyPr/>
                    <a:lstStyle/>
                    <a:p>
                      <a:r>
                        <a:rPr lang="en-US" sz="1500" b="0" i="0" u="none" strike="noStrike" kern="1200" baseline="0" dirty="0">
                          <a:solidFill>
                            <a:schemeClr val="tx1"/>
                          </a:solidFill>
                          <a:latin typeface="+mn-lt"/>
                          <a:ea typeface="+mn-ea"/>
                          <a:cs typeface="+mn-cs"/>
                        </a:rPr>
                        <a:t>Payload with short systemic half-life</a:t>
                      </a:r>
                      <a:endParaRPr lang="en-US" sz="1500" baseline="30000" dirty="0">
                        <a:solidFill>
                          <a:schemeClr val="tx1"/>
                        </a:solidFill>
                      </a:endParaRPr>
                    </a:p>
                  </a:txBody>
                  <a:tcPr marL="137142" marR="0" marT="101147" marB="101147">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1763745957"/>
                  </a:ext>
                </a:extLst>
              </a:tr>
              <a:tr h="480836">
                <a:tc>
                  <a:txBody>
                    <a:bodyPr/>
                    <a:lstStyle/>
                    <a:p>
                      <a:r>
                        <a:rPr lang="en-US" sz="1500" b="0" i="0" u="none" strike="noStrike" kern="1200" baseline="0" dirty="0">
                          <a:solidFill>
                            <a:schemeClr val="tx1"/>
                          </a:solidFill>
                          <a:latin typeface="+mn-lt"/>
                          <a:ea typeface="+mn-ea"/>
                          <a:cs typeface="+mn-cs"/>
                        </a:rPr>
                        <a:t>Stable linker payload</a:t>
                      </a:r>
                      <a:endParaRPr lang="en-US" sz="1500" baseline="30000" dirty="0">
                        <a:solidFill>
                          <a:schemeClr val="tx1"/>
                        </a:solidFill>
                      </a:endParaRPr>
                    </a:p>
                  </a:txBody>
                  <a:tcPr marL="137142" marR="45714" marT="101147" marB="101147">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2520567330"/>
                  </a:ext>
                </a:extLst>
              </a:tr>
              <a:tr h="480836">
                <a:tc>
                  <a:txBody>
                    <a:bodyPr/>
                    <a:lstStyle/>
                    <a:p>
                      <a:r>
                        <a:rPr lang="en-US" sz="1500" b="0" i="0" u="none" strike="noStrike" kern="1200" baseline="0" dirty="0">
                          <a:solidFill>
                            <a:schemeClr val="tx1"/>
                          </a:solidFill>
                          <a:latin typeface="+mn-lt"/>
                          <a:ea typeface="+mn-ea"/>
                          <a:cs typeface="+mn-cs"/>
                        </a:rPr>
                        <a:t>Tumor-selective cleavable linker</a:t>
                      </a:r>
                      <a:endParaRPr lang="en-US" sz="1500" baseline="30000" dirty="0">
                        <a:solidFill>
                          <a:schemeClr val="tx1"/>
                        </a:solidFill>
                      </a:endParaRPr>
                    </a:p>
                  </a:txBody>
                  <a:tcPr marL="137142" marR="45714" marT="101147" marB="101147">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2004410636"/>
                  </a:ext>
                </a:extLst>
              </a:tr>
              <a:tr h="480836">
                <a:tc>
                  <a:txBody>
                    <a:bodyPr/>
                    <a:lstStyle/>
                    <a:p>
                      <a:r>
                        <a:rPr lang="en-US" sz="1500" b="0" i="0" u="none" strike="noStrike" kern="1200" baseline="0" dirty="0">
                          <a:solidFill>
                            <a:schemeClr val="tx1"/>
                          </a:solidFill>
                          <a:latin typeface="+mn-lt"/>
                          <a:ea typeface="+mn-ea"/>
                          <a:cs typeface="+mn-cs"/>
                        </a:rPr>
                        <a:t>Bystander antitumor effect</a:t>
                      </a:r>
                      <a:endParaRPr lang="en-US" sz="1500" baseline="30000" dirty="0">
                        <a:solidFill>
                          <a:schemeClr val="tx1"/>
                        </a:solidFill>
                      </a:endParaRPr>
                    </a:p>
                  </a:txBody>
                  <a:tcPr marL="137142" marR="45714" marT="101147" marB="101147">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2544127053"/>
                  </a:ext>
                </a:extLst>
              </a:tr>
            </a:tbl>
          </a:graphicData>
        </a:graphic>
      </p:graphicFrame>
      <p:pic>
        <p:nvPicPr>
          <p:cNvPr id="6" name="Picture 5">
            <a:extLst>
              <a:ext uri="{FF2B5EF4-FFF2-40B4-BE49-F238E27FC236}">
                <a16:creationId xmlns:a16="http://schemas.microsoft.com/office/drawing/2014/main" id="{AA377E5F-D2B7-5F4A-B5DD-8AEA84E4101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96469" y="1035690"/>
            <a:ext cx="5470432" cy="5177904"/>
          </a:xfrm>
          <a:prstGeom prst="rect">
            <a:avLst/>
          </a:prstGeom>
        </p:spPr>
      </p:pic>
    </p:spTree>
    <p:extLst>
      <p:ext uri="{BB962C8B-B14F-4D97-AF65-F5344CB8AC3E}">
        <p14:creationId xmlns:p14="http://schemas.microsoft.com/office/powerpoint/2010/main" val="19195514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BF138-C661-DB03-365B-69BBAD5BA60E}"/>
              </a:ext>
            </a:extLst>
          </p:cNvPr>
          <p:cNvSpPr>
            <a:spLocks noGrp="1"/>
          </p:cNvSpPr>
          <p:nvPr>
            <p:ph type="title"/>
          </p:nvPr>
        </p:nvSpPr>
        <p:spPr/>
        <p:txBody>
          <a:bodyPr>
            <a:normAutofit fontScale="90000"/>
          </a:bodyPr>
          <a:lstStyle/>
          <a:p>
            <a:r>
              <a:rPr lang="en-US" dirty="0"/>
              <a:t>Open-Label, Phase 2 DESTINY-PanTumor02 Study of T-DXd for </a:t>
            </a:r>
            <a:br>
              <a:rPr lang="en-US" dirty="0"/>
            </a:br>
            <a:r>
              <a:rPr lang="en-US" dirty="0"/>
              <a:t>HER2-Expressing Solid Tumors</a:t>
            </a:r>
          </a:p>
        </p:txBody>
      </p:sp>
      <p:sp>
        <p:nvSpPr>
          <p:cNvPr id="3" name="Text Placeholder 2">
            <a:extLst>
              <a:ext uri="{FF2B5EF4-FFF2-40B4-BE49-F238E27FC236}">
                <a16:creationId xmlns:a16="http://schemas.microsoft.com/office/drawing/2014/main" id="{E2D6B660-ED2F-DFC6-1FC7-2E3C1DD64655}"/>
              </a:ext>
            </a:extLst>
          </p:cNvPr>
          <p:cNvSpPr>
            <a:spLocks noGrp="1"/>
          </p:cNvSpPr>
          <p:nvPr>
            <p:ph type="body" sz="quarter" idx="10"/>
          </p:nvPr>
        </p:nvSpPr>
        <p:spPr/>
        <p:txBody>
          <a:bodyPr/>
          <a:lstStyle/>
          <a:p>
            <a:r>
              <a:rPr lang="en-US" dirty="0"/>
              <a:t>Meric-Bernstam F, et al. </a:t>
            </a:r>
            <a:r>
              <a:rPr lang="en-US" i="1" dirty="0"/>
              <a:t>J Clin Oncol</a:t>
            </a:r>
            <a:r>
              <a:rPr lang="en-US" dirty="0"/>
              <a:t>. 2024;42:47-58. Clinicaltrials.gov. NCT04482309 (https://clinicaltrials.gov/study/NCT04482309). Accessed 11/8/2024. </a:t>
            </a:r>
          </a:p>
        </p:txBody>
      </p:sp>
      <p:sp>
        <p:nvSpPr>
          <p:cNvPr id="4" name="Text Placeholder 3">
            <a:extLst>
              <a:ext uri="{FF2B5EF4-FFF2-40B4-BE49-F238E27FC236}">
                <a16:creationId xmlns:a16="http://schemas.microsoft.com/office/drawing/2014/main" id="{D133C305-29A3-1810-296D-1E5BF8779BFB}"/>
              </a:ext>
            </a:extLst>
          </p:cNvPr>
          <p:cNvSpPr>
            <a:spLocks noGrp="1"/>
          </p:cNvSpPr>
          <p:nvPr>
            <p:ph type="body" sz="quarter" idx="12"/>
          </p:nvPr>
        </p:nvSpPr>
        <p:spPr/>
        <p:txBody>
          <a:bodyPr>
            <a:normAutofit fontScale="25000" lnSpcReduction="20000"/>
          </a:bodyPr>
          <a:lstStyle/>
          <a:p>
            <a:r>
              <a:rPr lang="en-US" sz="933" baseline="30000" dirty="0"/>
              <a:t>a</a:t>
            </a:r>
            <a:r>
              <a:rPr lang="en-US" sz="933" dirty="0"/>
              <a:t>Other tumors cohort: Salivary gland cancer (n = 19), malignant neoplasm of unknown primary site (n = 5), extramammary Paget disease (n = 3), cutaneous melanoma (n = 2), oropharyngeal neoplasm (n = 2), adenoid cystic carcinoma, head and neck cancer, lip and/or oral cavity cancer, esophageal adenocarcinoma, intestinal adenocarcinoma, appendiceal adenocarcinoma, esophageal squamous cell carcinoma, testicular cancer, and vulvar carcinoma (all n = 1).</a:t>
            </a:r>
          </a:p>
          <a:p>
            <a:r>
              <a:rPr lang="en-US" dirty="0"/>
              <a:t>2L+ = second-line or beyond; ASCO/CAP = American Society of Clinical Oncology/College of American Pathologists; DCR = disease control rate; DOR = duration of response; ECOG = Eastern Cooperative Oncology Group; IHC = immunohistochemistry; ORR = objective response rate; OS = overall survival; PFS = progression-free survival; PS = performance status; Q3W = every 3 weeks; T-DXd = trastuzumab deruxtecan; WHO = World Health Organization.</a:t>
            </a:r>
          </a:p>
        </p:txBody>
      </p:sp>
      <p:sp>
        <p:nvSpPr>
          <p:cNvPr id="15" name="Rectangle 14"/>
          <p:cNvSpPr/>
          <p:nvPr/>
        </p:nvSpPr>
        <p:spPr>
          <a:xfrm>
            <a:off x="1758846" y="1106310"/>
            <a:ext cx="8674308" cy="748795"/>
          </a:xfrm>
          <a:prstGeom prst="rect">
            <a:avLst/>
          </a:prstGeom>
        </p:spPr>
        <p:txBody>
          <a:bodyPr wrap="square">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E2841"/>
                </a:solidFill>
                <a:effectLst/>
                <a:uLnTx/>
                <a:uFillTx/>
                <a:latin typeface="Aptos Display" panose="02110004020202020204"/>
                <a:ea typeface="+mn-ea"/>
                <a:cs typeface="+mn-cs"/>
              </a:rPr>
              <a:t>Tumor types were selected based on epidemiological frequency, </a:t>
            </a:r>
            <a:br>
              <a:rPr kumimoji="0" lang="en-US" sz="2133" b="1" i="0" u="none" strike="noStrike" kern="1200" cap="none" spc="0" normalizeH="0" baseline="0" noProof="0" dirty="0">
                <a:ln>
                  <a:noFill/>
                </a:ln>
                <a:solidFill>
                  <a:srgbClr val="0E2841"/>
                </a:solidFill>
                <a:effectLst/>
                <a:uLnTx/>
                <a:uFillTx/>
                <a:latin typeface="Aptos Display" panose="02110004020202020204"/>
                <a:ea typeface="+mn-ea"/>
                <a:cs typeface="+mn-cs"/>
              </a:rPr>
            </a:br>
            <a:r>
              <a:rPr kumimoji="0" lang="en-US" sz="2133" b="1" i="0" u="none" strike="noStrike" kern="1200" cap="none" spc="0" normalizeH="0" baseline="0" noProof="0" dirty="0">
                <a:ln>
                  <a:noFill/>
                </a:ln>
                <a:solidFill>
                  <a:srgbClr val="0E2841"/>
                </a:solidFill>
                <a:effectLst/>
                <a:uLnTx/>
                <a:uFillTx/>
                <a:latin typeface="Aptos Display" panose="02110004020202020204"/>
                <a:ea typeface="+mn-ea"/>
                <a:cs typeface="+mn-cs"/>
              </a:rPr>
              <a:t>prevalence of HER2 expression, and unmet medical need.</a:t>
            </a:r>
          </a:p>
        </p:txBody>
      </p:sp>
      <p:grpSp>
        <p:nvGrpSpPr>
          <p:cNvPr id="47" name="Group 46"/>
          <p:cNvGrpSpPr/>
          <p:nvPr/>
        </p:nvGrpSpPr>
        <p:grpSpPr>
          <a:xfrm>
            <a:off x="382058" y="2108618"/>
            <a:ext cx="11809943" cy="3404452"/>
            <a:chOff x="573087" y="3162927"/>
            <a:chExt cx="17714914" cy="5106678"/>
          </a:xfrm>
        </p:grpSpPr>
        <p:sp>
          <p:nvSpPr>
            <p:cNvPr id="17" name="Rectangle: Rounded Corners 16"/>
            <p:cNvSpPr/>
            <p:nvPr/>
          </p:nvSpPr>
          <p:spPr>
            <a:xfrm>
              <a:off x="573087" y="3354568"/>
              <a:ext cx="4613275" cy="4375452"/>
            </a:xfrm>
            <a:prstGeom prst="roundRect">
              <a:avLst>
                <a:gd name="adj" fmla="val 4023"/>
              </a:avLst>
            </a:prstGeom>
            <a:solidFill>
              <a:schemeClr val="tx2">
                <a:lumMod val="90000"/>
                <a:lumOff val="10000"/>
              </a:schemeClr>
            </a:solidFill>
            <a:ln w="28575">
              <a:solidFill>
                <a:schemeClr val="tx1"/>
              </a:solidFill>
            </a:ln>
          </p:spPr>
          <p:txBody>
            <a:bodyPr wrap="square">
              <a:spAutoFit/>
            </a:bodyPr>
            <a:lstStyle/>
            <a:p>
              <a:pPr marL="228611" marR="0" lvl="0" indent="-228611" algn="l" defTabSz="424481"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333" b="0" i="0" u="none" strike="noStrike" kern="1200" cap="none" spc="0" normalizeH="0" baseline="0" noProof="0" dirty="0">
                  <a:ln>
                    <a:noFill/>
                  </a:ln>
                  <a:solidFill>
                    <a:prstClr val="white"/>
                  </a:solidFill>
                  <a:effectLst/>
                  <a:uLnTx/>
                  <a:uFillTx/>
                  <a:latin typeface="Aptos Display" panose="02110004020202020204"/>
                  <a:ea typeface="+mn-ea"/>
                  <a:cs typeface="+mn-cs"/>
                </a:rPr>
                <a:t>Advanced solid tumors not eligible for curative therapy</a:t>
              </a:r>
            </a:p>
            <a:p>
              <a:pPr marL="228611" marR="0" lvl="0" indent="-228611" algn="l" defTabSz="424481"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333" b="0" i="0" u="none" strike="noStrike" kern="1200" cap="none" spc="0" normalizeH="0" baseline="0" noProof="0" dirty="0">
                  <a:ln>
                    <a:noFill/>
                  </a:ln>
                  <a:solidFill>
                    <a:prstClr val="white"/>
                  </a:solidFill>
                  <a:effectLst/>
                  <a:uLnTx/>
                  <a:uFillTx/>
                  <a:latin typeface="Aptos Display" panose="02110004020202020204"/>
                  <a:ea typeface="+mn-ea"/>
                  <a:cs typeface="+mn-cs"/>
                </a:rPr>
                <a:t>2L+ patient population</a:t>
              </a:r>
            </a:p>
            <a:p>
              <a:pPr marL="228611" marR="0" lvl="0" indent="-228611" algn="l" defTabSz="424481"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333" b="0" i="0" u="none" strike="noStrike" kern="1200" cap="none" spc="0" normalizeH="0" baseline="0" noProof="0" dirty="0">
                  <a:ln>
                    <a:noFill/>
                  </a:ln>
                  <a:solidFill>
                    <a:prstClr val="white"/>
                  </a:solidFill>
                  <a:effectLst/>
                  <a:uLnTx/>
                  <a:uFillTx/>
                  <a:latin typeface="Aptos Display" panose="02110004020202020204"/>
                  <a:ea typeface="+mn-ea"/>
                  <a:cs typeface="+mn-cs"/>
                </a:rPr>
                <a:t>HER2 expression (IHC 3+ or 2+)</a:t>
              </a:r>
            </a:p>
            <a:p>
              <a:pPr marL="571529" marR="0" lvl="1" indent="-226495" algn="l" defTabSz="424481" rtl="0" eaLnBrk="1" fontAlgn="auto" latinLnBrk="0" hangingPunct="1">
                <a:lnSpc>
                  <a:spcPct val="100000"/>
                </a:lnSpc>
                <a:spcBef>
                  <a:spcPts val="0"/>
                </a:spcBef>
                <a:spcAft>
                  <a:spcPts val="800"/>
                </a:spcAft>
                <a:buClrTx/>
                <a:buSzTx/>
                <a:buFont typeface="Calibri" panose="020F0502020204030204" pitchFamily="34" charset="0"/>
                <a:buChar char="–"/>
                <a:tabLst/>
                <a:defRPr/>
              </a:pPr>
              <a:r>
                <a:rPr kumimoji="0" lang="en-US" sz="1333" b="0" i="0" u="none" strike="noStrike" kern="1200" cap="none" spc="0" normalizeH="0" baseline="0" noProof="0" dirty="0">
                  <a:ln>
                    <a:noFill/>
                  </a:ln>
                  <a:solidFill>
                    <a:prstClr val="white"/>
                  </a:solidFill>
                  <a:effectLst/>
                  <a:uLnTx/>
                  <a:uFillTx/>
                  <a:latin typeface="Aptos Display" panose="02110004020202020204"/>
                  <a:ea typeface="+mn-ea"/>
                  <a:cs typeface="+mn-cs"/>
                </a:rPr>
                <a:t>Local test or central test by Hercep Test if local test not feasible (ASCO/CAP gastric cancer guidelines)</a:t>
              </a:r>
            </a:p>
            <a:p>
              <a:pPr marL="228611" marR="0" lvl="0" indent="-228611" algn="l" defTabSz="424481"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333" b="0" i="0" u="none" strike="noStrike" kern="1200" cap="none" spc="0" normalizeH="0" baseline="0" noProof="0" dirty="0">
                  <a:ln>
                    <a:noFill/>
                  </a:ln>
                  <a:solidFill>
                    <a:prstClr val="white"/>
                  </a:solidFill>
                  <a:effectLst/>
                  <a:uLnTx/>
                  <a:uFillTx/>
                  <a:latin typeface="Aptos Display" panose="02110004020202020204"/>
                  <a:ea typeface="+mn-ea"/>
                  <a:cs typeface="+mn-cs"/>
                </a:rPr>
                <a:t>Prior HER2-targeting therapy</a:t>
              </a:r>
            </a:p>
            <a:p>
              <a:pPr marL="228611" marR="0" lvl="0" indent="-228611" algn="l" defTabSz="424481"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333" b="0" i="0" u="none" strike="noStrike" kern="1200" cap="none" spc="0" normalizeH="0" baseline="0" noProof="0" dirty="0">
                  <a:ln>
                    <a:noFill/>
                  </a:ln>
                  <a:solidFill>
                    <a:prstClr val="white"/>
                  </a:solidFill>
                  <a:effectLst/>
                  <a:uLnTx/>
                  <a:uFillTx/>
                  <a:latin typeface="Aptos Display" panose="02110004020202020204"/>
                  <a:ea typeface="+mn-ea"/>
                  <a:cs typeface="+mn-cs"/>
                </a:rPr>
                <a:t>ECOG/WHO PS 0–1 restricted     </a:t>
              </a:r>
              <a:br>
                <a:rPr kumimoji="0" lang="en-US" sz="1333" b="0" i="0" u="none" strike="noStrike" kern="1200" cap="none" spc="0" normalizeH="0" baseline="0" noProof="0" dirty="0">
                  <a:ln>
                    <a:noFill/>
                  </a:ln>
                  <a:solidFill>
                    <a:prstClr val="white"/>
                  </a:solidFill>
                  <a:effectLst/>
                  <a:uLnTx/>
                  <a:uFillTx/>
                  <a:latin typeface="Aptos Display" panose="02110004020202020204"/>
                  <a:ea typeface="+mn-ea"/>
                  <a:cs typeface="+mn-cs"/>
                </a:rPr>
              </a:br>
              <a:r>
                <a:rPr kumimoji="0" lang="en-US" sz="1333" b="0" i="0" u="none" strike="noStrike" kern="1200" cap="none" spc="0" normalizeH="0" baseline="0" noProof="0" dirty="0">
                  <a:ln>
                    <a:noFill/>
                  </a:ln>
                  <a:solidFill>
                    <a:prstClr val="white"/>
                  </a:solidFill>
                  <a:effectLst/>
                  <a:uLnTx/>
                  <a:uFillTx/>
                  <a:latin typeface="Aptos Display" panose="02110004020202020204"/>
                  <a:ea typeface="+mn-ea"/>
                  <a:cs typeface="+mn-cs"/>
                </a:rPr>
                <a:t>in strenuous activity</a:t>
              </a:r>
            </a:p>
          </p:txBody>
        </p:sp>
        <p:sp>
          <p:nvSpPr>
            <p:cNvPr id="18" name="Rectangle 17"/>
            <p:cNvSpPr/>
            <p:nvPr/>
          </p:nvSpPr>
          <p:spPr>
            <a:xfrm>
              <a:off x="5096656" y="6161721"/>
              <a:ext cx="3687580" cy="2107884"/>
            </a:xfrm>
            <a:prstGeom prst="rect">
              <a:avLst/>
            </a:prstGeom>
          </p:spPr>
          <p:txBody>
            <a:bodyPr wrap="square">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n = 40 per</a:t>
              </a:r>
            </a:p>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cohort planned</a:t>
              </a:r>
            </a:p>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n-US" sz="1333" b="1" i="1" u="none" strike="noStrike" kern="1200" cap="none" spc="0" normalizeH="0" baseline="0" noProof="0" dirty="0">
                  <a:ln>
                    <a:noFill/>
                  </a:ln>
                  <a:solidFill>
                    <a:prstClr val="black"/>
                  </a:solidFill>
                  <a:effectLst/>
                  <a:uLnTx/>
                  <a:uFillTx/>
                  <a:latin typeface="Aptos" panose="02110004020202020204"/>
                  <a:ea typeface="+mn-ea"/>
                  <a:cs typeface="+mn-cs"/>
                </a:rPr>
                <a:t>Cohorts with no </a:t>
              </a:r>
              <a:br>
                <a:rPr kumimoji="0" lang="en-US" sz="1333" b="1" i="1"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333" b="1" i="1" u="none" strike="noStrike" kern="1200" cap="none" spc="0" normalizeH="0" baseline="0" noProof="0" dirty="0">
                  <a:ln>
                    <a:noFill/>
                  </a:ln>
                  <a:solidFill>
                    <a:prstClr val="black"/>
                  </a:solidFill>
                  <a:effectLst/>
                  <a:uLnTx/>
                  <a:uFillTx/>
                  <a:latin typeface="Aptos" panose="02110004020202020204"/>
                  <a:ea typeface="+mn-ea"/>
                  <a:cs typeface="+mn-cs"/>
                </a:rPr>
                <a:t>objective responses in </a:t>
              </a:r>
              <a:br>
                <a:rPr kumimoji="0" lang="en-US" sz="1333" b="1" i="1"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333" b="1" i="1" u="none" strike="noStrike" kern="1200" cap="none" spc="0" normalizeH="0" baseline="0" noProof="0" dirty="0">
                  <a:ln>
                    <a:noFill/>
                  </a:ln>
                  <a:solidFill>
                    <a:prstClr val="black"/>
                  </a:solidFill>
                  <a:effectLst/>
                  <a:uLnTx/>
                  <a:uFillTx/>
                  <a:latin typeface="Aptos" panose="02110004020202020204"/>
                  <a:ea typeface="+mn-ea"/>
                  <a:cs typeface="+mn-cs"/>
                </a:rPr>
                <a:t>the first 15 patients</a:t>
              </a:r>
            </a:p>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333" b="1" i="1" u="none" strike="noStrike" kern="1200" cap="none" spc="0" normalizeH="0" baseline="0" noProof="0" dirty="0">
                  <a:ln>
                    <a:noFill/>
                  </a:ln>
                  <a:solidFill>
                    <a:prstClr val="black"/>
                  </a:solidFill>
                  <a:effectLst/>
                  <a:uLnTx/>
                  <a:uFillTx/>
                  <a:latin typeface="Aptos" panose="02110004020202020204"/>
                  <a:ea typeface="+mn-ea"/>
                  <a:cs typeface="+mn-cs"/>
                </a:rPr>
                <a:t>were to be closed.</a:t>
              </a:r>
              <a:r>
                <a:rPr kumimoji="0" lang="en-US" sz="1333"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19" name="Rectangle 18"/>
            <p:cNvSpPr/>
            <p:nvPr/>
          </p:nvSpPr>
          <p:spPr>
            <a:xfrm>
              <a:off x="13382221" y="3266723"/>
              <a:ext cx="4905780" cy="4709271"/>
            </a:xfrm>
            <a:prstGeom prst="rect">
              <a:avLst/>
            </a:prstGeom>
          </p:spPr>
          <p:txBody>
            <a:bodyPr wrap="square">
              <a:spAutoFit/>
            </a:bodyPr>
            <a:lstStyle/>
            <a:p>
              <a:pPr marL="0" marR="0" lvl="0" indent="0" algn="l" defTabSz="424481" rtl="0" eaLnBrk="1" fontAlgn="auto" latinLnBrk="0" hangingPunct="1">
                <a:lnSpc>
                  <a:spcPct val="100000"/>
                </a:lnSpc>
                <a:spcBef>
                  <a:spcPts val="0"/>
                </a:spcBef>
                <a:spcAft>
                  <a:spcPts val="40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Aptos Display" panose="02110004020202020204"/>
                  <a:ea typeface="+mn-ea"/>
                  <a:cs typeface="+mn-cs"/>
                </a:rPr>
                <a:t>Primary endpoint</a:t>
              </a:r>
            </a:p>
            <a:p>
              <a:pPr marL="304815" marR="0" lvl="0" indent="-304815" algn="l" defTabSz="424481"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ptos Display" panose="02110004020202020204"/>
                  <a:ea typeface="+mn-ea"/>
                  <a:cs typeface="+mn-cs"/>
                </a:rPr>
                <a:t>Confirmed ORR (investigator)</a:t>
              </a:r>
            </a:p>
            <a:p>
              <a:pPr marL="0" marR="0" lvl="0" indent="0" algn="l" defTabSz="424481" rtl="0" eaLnBrk="1" fontAlgn="auto" latinLnBrk="0" hangingPunct="1">
                <a:lnSpc>
                  <a:spcPct val="100000"/>
                </a:lnSpc>
                <a:spcBef>
                  <a:spcPts val="0"/>
                </a:spcBef>
                <a:spcAft>
                  <a:spcPts val="40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Aptos Display" panose="02110004020202020204"/>
                  <a:ea typeface="+mn-ea"/>
                  <a:cs typeface="+mn-cs"/>
                </a:rPr>
                <a:t>Secondary</a:t>
              </a:r>
              <a:r>
                <a:rPr kumimoji="0" lang="en-US" sz="1867" b="0" i="0" u="none" strike="noStrike" kern="1200" cap="none" spc="0" normalizeH="0" baseline="0" noProof="0" dirty="0">
                  <a:ln>
                    <a:noFill/>
                  </a:ln>
                  <a:solidFill>
                    <a:prstClr val="black"/>
                  </a:solidFill>
                  <a:effectLst/>
                  <a:uLnTx/>
                  <a:uFillTx/>
                  <a:latin typeface="Aptos Display" panose="02110004020202020204"/>
                  <a:ea typeface="+mn-ea"/>
                  <a:cs typeface="+mn-cs"/>
                </a:rPr>
                <a:t> </a:t>
              </a:r>
              <a:r>
                <a:rPr kumimoji="0" lang="en-US" sz="1600" b="1" i="0" u="none" strike="noStrike" kern="1200" cap="none" spc="0" normalizeH="0" baseline="0" noProof="0" dirty="0">
                  <a:ln>
                    <a:noFill/>
                  </a:ln>
                  <a:solidFill>
                    <a:prstClr val="black"/>
                  </a:solidFill>
                  <a:effectLst/>
                  <a:uLnTx/>
                  <a:uFillTx/>
                  <a:latin typeface="Aptos Display" panose="02110004020202020204"/>
                  <a:ea typeface="+mn-ea"/>
                  <a:cs typeface="+mn-cs"/>
                </a:rPr>
                <a:t>endpoints</a:t>
              </a:r>
            </a:p>
            <a:p>
              <a:pPr marL="304815" marR="0" lvl="0" indent="-304815" algn="l" defTabSz="424481"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ptos Display" panose="02110004020202020204"/>
                  <a:ea typeface="+mn-ea"/>
                  <a:cs typeface="+mn-cs"/>
                </a:rPr>
                <a:t>DOR</a:t>
              </a:r>
            </a:p>
            <a:p>
              <a:pPr marL="304815" marR="0" lvl="0" indent="-304815" algn="l" defTabSz="424481"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ptos Display" panose="02110004020202020204"/>
                  <a:ea typeface="+mn-ea"/>
                  <a:cs typeface="+mn-cs"/>
                </a:rPr>
                <a:t>DCR</a:t>
              </a:r>
            </a:p>
            <a:p>
              <a:pPr marL="304815" marR="0" lvl="0" indent="-304815" algn="l" defTabSz="424481"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ptos Display" panose="02110004020202020204"/>
                  <a:ea typeface="+mn-ea"/>
                  <a:cs typeface="+mn-cs"/>
                </a:rPr>
                <a:t>PFS</a:t>
              </a:r>
            </a:p>
            <a:p>
              <a:pPr marL="304815" marR="0" lvl="0" indent="-304815" algn="l" defTabSz="424481"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ptos Display" panose="02110004020202020204"/>
                  <a:ea typeface="+mn-ea"/>
                  <a:cs typeface="+mn-cs"/>
                </a:rPr>
                <a:t>OS</a:t>
              </a:r>
            </a:p>
            <a:p>
              <a:pPr marL="304815" marR="0" lvl="0" indent="-304815" algn="l" defTabSz="424481"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ptos Display" panose="02110004020202020204"/>
                  <a:ea typeface="+mn-ea"/>
                  <a:cs typeface="+mn-cs"/>
                </a:rPr>
                <a:t>Safety</a:t>
              </a:r>
            </a:p>
            <a:p>
              <a:pPr marL="0" marR="0" lvl="0" indent="0" algn="l" defTabSz="424481" rtl="0" eaLnBrk="1" fontAlgn="auto" latinLnBrk="0" hangingPunct="1">
                <a:lnSpc>
                  <a:spcPct val="100000"/>
                </a:lnSpc>
                <a:spcBef>
                  <a:spcPts val="0"/>
                </a:spcBef>
                <a:spcAft>
                  <a:spcPts val="40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Aptos Display" panose="02110004020202020204"/>
                  <a:ea typeface="+mn-ea"/>
                  <a:cs typeface="+mn-cs"/>
                </a:rPr>
                <a:t>Data cutoff for analysis</a:t>
              </a:r>
            </a:p>
            <a:p>
              <a:pPr marL="304815" marR="0" lvl="0" indent="-304815" algn="l" defTabSz="424481"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ptos Display" panose="02110004020202020204"/>
                  <a:ea typeface="+mn-ea"/>
                  <a:cs typeface="+mn-cs"/>
                </a:rPr>
                <a:t>June 8, 2023</a:t>
              </a:r>
            </a:p>
          </p:txBody>
        </p:sp>
        <p:sp>
          <p:nvSpPr>
            <p:cNvPr id="20" name="Oval 19"/>
            <p:cNvSpPr/>
            <p:nvPr/>
          </p:nvSpPr>
          <p:spPr>
            <a:xfrm>
              <a:off x="6026046" y="4317170"/>
              <a:ext cx="1828800" cy="1828800"/>
            </a:xfrm>
            <a:prstGeom prst="ellipse">
              <a:avLst/>
            </a:prstGeom>
            <a:solidFill>
              <a:schemeClr val="accent3"/>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Aptos Display" panose="02110004020202020204"/>
                  <a:ea typeface="+mn-ea"/>
                  <a:cs typeface="+mn-cs"/>
                </a:rPr>
                <a:t>T-DXd</a:t>
              </a:r>
            </a:p>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Display" panose="02110004020202020204"/>
                  <a:ea typeface="+mn-ea"/>
                  <a:cs typeface="+mn-cs"/>
                </a:rPr>
                <a:t>5.4 mg/kg</a:t>
              </a:r>
            </a:p>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Display" panose="02110004020202020204"/>
                  <a:ea typeface="+mn-ea"/>
                  <a:cs typeface="+mn-cs"/>
                </a:rPr>
                <a:t>Q3W</a:t>
              </a:r>
              <a:endParaRPr kumimoji="0" lang="en-US" sz="2133" b="0" i="0" u="none" strike="noStrike" kern="1200" cap="none" spc="0" normalizeH="0" baseline="0" noProof="0" dirty="0">
                <a:ln>
                  <a:noFill/>
                </a:ln>
                <a:solidFill>
                  <a:prstClr val="white"/>
                </a:solidFill>
                <a:effectLst/>
                <a:uLnTx/>
                <a:uFillTx/>
                <a:latin typeface="Aptos Display" panose="02110004020202020204"/>
                <a:ea typeface="+mn-ea"/>
                <a:cs typeface="+mn-cs"/>
              </a:endParaRPr>
            </a:p>
          </p:txBody>
        </p:sp>
        <p:sp>
          <p:nvSpPr>
            <p:cNvPr id="21" name="Rounded Rectangle 20"/>
            <p:cNvSpPr/>
            <p:nvPr/>
          </p:nvSpPr>
          <p:spPr>
            <a:xfrm>
              <a:off x="9087215" y="3162927"/>
              <a:ext cx="4149100" cy="644577"/>
            </a:xfrm>
            <a:prstGeom prst="roundRect">
              <a:avLst/>
            </a:prstGeom>
            <a:solidFill>
              <a:srgbClr val="00B05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690068" marR="0" lvl="0" indent="0" algn="l" defTabSz="424481"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dirty="0">
                  <a:ln>
                    <a:noFill/>
                  </a:ln>
                  <a:solidFill>
                    <a:prstClr val="white"/>
                  </a:solidFill>
                  <a:effectLst/>
                  <a:uLnTx/>
                  <a:uFillTx/>
                  <a:latin typeface="Aptos Display" panose="02110004020202020204"/>
                  <a:ea typeface="+mn-ea"/>
                  <a:cs typeface="+mn-cs"/>
                </a:rPr>
                <a:t>Cervical cancer</a:t>
              </a:r>
            </a:p>
          </p:txBody>
        </p:sp>
        <p:sp>
          <p:nvSpPr>
            <p:cNvPr id="22" name="Rounded Rectangle 21"/>
            <p:cNvSpPr/>
            <p:nvPr/>
          </p:nvSpPr>
          <p:spPr>
            <a:xfrm>
              <a:off x="9087215" y="3886515"/>
              <a:ext cx="4149100" cy="644577"/>
            </a:xfrm>
            <a:prstGeom prst="roundRect">
              <a:avLst/>
            </a:prstGeom>
            <a:solidFill>
              <a:srgbClr val="92D05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690068" marR="0" lvl="0" indent="0" algn="l" defTabSz="424481"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dirty="0">
                  <a:ln>
                    <a:noFill/>
                  </a:ln>
                  <a:solidFill>
                    <a:srgbClr val="EBEBEB">
                      <a:lumMod val="10000"/>
                    </a:srgbClr>
                  </a:solidFill>
                  <a:effectLst/>
                  <a:uLnTx/>
                  <a:uFillTx/>
                  <a:latin typeface="Aptos Display" panose="02110004020202020204"/>
                  <a:ea typeface="+mn-ea"/>
                  <a:cs typeface="+mn-cs"/>
                </a:rPr>
                <a:t>Endometrial cancer</a:t>
              </a:r>
            </a:p>
          </p:txBody>
        </p:sp>
        <p:sp>
          <p:nvSpPr>
            <p:cNvPr id="23" name="Rounded Rectangle 22"/>
            <p:cNvSpPr/>
            <p:nvPr/>
          </p:nvSpPr>
          <p:spPr>
            <a:xfrm>
              <a:off x="9087215" y="4610103"/>
              <a:ext cx="4149100" cy="644577"/>
            </a:xfrm>
            <a:prstGeom prst="roundRect">
              <a:avLst/>
            </a:prstGeom>
            <a:solidFill>
              <a:srgbClr val="99FF99"/>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690068" marR="0" lvl="0" indent="0" algn="l" defTabSz="424481"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dirty="0">
                  <a:ln>
                    <a:noFill/>
                  </a:ln>
                  <a:solidFill>
                    <a:srgbClr val="EBEBEB">
                      <a:lumMod val="10000"/>
                    </a:srgbClr>
                  </a:solidFill>
                  <a:effectLst/>
                  <a:uLnTx/>
                  <a:uFillTx/>
                  <a:latin typeface="Aptos Display" panose="02110004020202020204"/>
                  <a:ea typeface="+mn-ea"/>
                  <a:cs typeface="+mn-cs"/>
                </a:rPr>
                <a:t>Ovarian cancer</a:t>
              </a:r>
            </a:p>
          </p:txBody>
        </p:sp>
        <p:sp>
          <p:nvSpPr>
            <p:cNvPr id="24" name="Rounded Rectangle 23"/>
            <p:cNvSpPr/>
            <p:nvPr/>
          </p:nvSpPr>
          <p:spPr>
            <a:xfrm>
              <a:off x="9087215" y="5333691"/>
              <a:ext cx="4149100" cy="644577"/>
            </a:xfrm>
            <a:prstGeom prst="roundRect">
              <a:avLst/>
            </a:prstGeom>
            <a:solidFill>
              <a:schemeClr val="accent4"/>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690068" marR="0" lvl="0" indent="0" algn="l" defTabSz="424481"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dirty="0">
                  <a:ln>
                    <a:noFill/>
                  </a:ln>
                  <a:solidFill>
                    <a:prstClr val="white"/>
                  </a:solidFill>
                  <a:effectLst/>
                  <a:uLnTx/>
                  <a:uFillTx/>
                  <a:latin typeface="Aptos Display" panose="02110004020202020204"/>
                  <a:ea typeface="+mn-ea"/>
                  <a:cs typeface="+mn-cs"/>
                </a:rPr>
                <a:t>Biliary tract cancer</a:t>
              </a:r>
            </a:p>
          </p:txBody>
        </p:sp>
        <p:sp>
          <p:nvSpPr>
            <p:cNvPr id="25" name="Rounded Rectangle 24"/>
            <p:cNvSpPr/>
            <p:nvPr/>
          </p:nvSpPr>
          <p:spPr>
            <a:xfrm>
              <a:off x="9087215" y="6057279"/>
              <a:ext cx="4149100" cy="644577"/>
            </a:xfrm>
            <a:prstGeom prst="roundRect">
              <a:avLst/>
            </a:prstGeom>
            <a:solidFill>
              <a:schemeClr val="accent4">
                <a:lumMod val="60000"/>
                <a:lumOff val="4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690068" marR="0" lvl="0" indent="0" algn="l" defTabSz="424481"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dirty="0">
                  <a:ln>
                    <a:noFill/>
                  </a:ln>
                  <a:solidFill>
                    <a:srgbClr val="EBEBEB">
                      <a:lumMod val="10000"/>
                    </a:srgbClr>
                  </a:solidFill>
                  <a:effectLst/>
                  <a:uLnTx/>
                  <a:uFillTx/>
                  <a:latin typeface="Aptos Display" panose="02110004020202020204"/>
                  <a:ea typeface="+mn-ea"/>
                  <a:cs typeface="+mn-cs"/>
                </a:rPr>
                <a:t>Pancreatic cancer</a:t>
              </a:r>
            </a:p>
          </p:txBody>
        </p:sp>
        <p:sp>
          <p:nvSpPr>
            <p:cNvPr id="26" name="Rounded Rectangle 25"/>
            <p:cNvSpPr/>
            <p:nvPr/>
          </p:nvSpPr>
          <p:spPr>
            <a:xfrm>
              <a:off x="9087215" y="6780867"/>
              <a:ext cx="4149100" cy="644577"/>
            </a:xfrm>
            <a:prstGeom prst="roundRect">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690068" marR="0" lvl="0" indent="0" algn="l" defTabSz="424481"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dirty="0">
                  <a:ln>
                    <a:noFill/>
                  </a:ln>
                  <a:solidFill>
                    <a:srgbClr val="EBEBEB">
                      <a:lumMod val="10000"/>
                    </a:srgbClr>
                  </a:solidFill>
                  <a:effectLst/>
                  <a:uLnTx/>
                  <a:uFillTx/>
                  <a:latin typeface="Aptos Display" panose="02110004020202020204"/>
                  <a:ea typeface="+mn-ea"/>
                  <a:cs typeface="+mn-cs"/>
                </a:rPr>
                <a:t>Bladder cancer</a:t>
              </a:r>
            </a:p>
          </p:txBody>
        </p:sp>
        <p:sp>
          <p:nvSpPr>
            <p:cNvPr id="27" name="Rounded Rectangle 26"/>
            <p:cNvSpPr/>
            <p:nvPr/>
          </p:nvSpPr>
          <p:spPr>
            <a:xfrm>
              <a:off x="9087215" y="7504453"/>
              <a:ext cx="4149100" cy="644577"/>
            </a:xfrm>
            <a:prstGeom prst="roundRect">
              <a:avLst/>
            </a:prstGeom>
            <a:solidFill>
              <a:schemeClr val="accent6">
                <a:lumMod val="75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690068" marR="0" lvl="0" indent="0" algn="l" defTabSz="424481"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dirty="0">
                  <a:ln>
                    <a:noFill/>
                  </a:ln>
                  <a:solidFill>
                    <a:prstClr val="white"/>
                  </a:solidFill>
                  <a:effectLst/>
                  <a:uLnTx/>
                  <a:uFillTx/>
                  <a:latin typeface="Aptos Display" panose="02110004020202020204"/>
                  <a:ea typeface="+mn-ea"/>
                  <a:cs typeface="+mn-cs"/>
                </a:rPr>
                <a:t>Other tumors</a:t>
              </a:r>
              <a:r>
                <a:rPr kumimoji="0" lang="en-US" sz="1667" b="1" i="0" u="none" strike="noStrike" kern="1200" cap="none" spc="0" normalizeH="0" baseline="30000" noProof="0" dirty="0">
                  <a:ln>
                    <a:noFill/>
                  </a:ln>
                  <a:solidFill>
                    <a:prstClr val="white"/>
                  </a:solidFill>
                  <a:effectLst/>
                  <a:uLnTx/>
                  <a:uFillTx/>
                  <a:latin typeface="Aptos Display" panose="02110004020202020204"/>
                  <a:ea typeface="+mn-ea"/>
                  <a:cs typeface="+mn-cs"/>
                </a:rPr>
                <a:t>a</a:t>
              </a:r>
            </a:p>
          </p:txBody>
        </p:sp>
        <p:cxnSp>
          <p:nvCxnSpPr>
            <p:cNvPr id="29" name="Straight Connector 28"/>
            <p:cNvCxnSpPr>
              <a:stCxn id="20" idx="6"/>
              <a:endCxn id="21" idx="1"/>
            </p:cNvCxnSpPr>
            <p:nvPr/>
          </p:nvCxnSpPr>
          <p:spPr>
            <a:xfrm flipV="1">
              <a:off x="7854846" y="3485216"/>
              <a:ext cx="1232369" cy="1746354"/>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0" idx="6"/>
              <a:endCxn id="22" idx="1"/>
            </p:cNvCxnSpPr>
            <p:nvPr/>
          </p:nvCxnSpPr>
          <p:spPr>
            <a:xfrm flipV="1">
              <a:off x="7854846" y="4208804"/>
              <a:ext cx="1232369" cy="1022766"/>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endCxn id="23" idx="1"/>
            </p:cNvCxnSpPr>
            <p:nvPr/>
          </p:nvCxnSpPr>
          <p:spPr>
            <a:xfrm flipV="1">
              <a:off x="7869836" y="4932392"/>
              <a:ext cx="1217379" cy="284188"/>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20" idx="6"/>
              <a:endCxn id="24" idx="1"/>
            </p:cNvCxnSpPr>
            <p:nvPr/>
          </p:nvCxnSpPr>
          <p:spPr>
            <a:xfrm>
              <a:off x="7854846" y="5231570"/>
              <a:ext cx="1232369" cy="424410"/>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20" idx="6"/>
              <a:endCxn id="25" idx="1"/>
            </p:cNvCxnSpPr>
            <p:nvPr/>
          </p:nvCxnSpPr>
          <p:spPr>
            <a:xfrm>
              <a:off x="7854846" y="5231570"/>
              <a:ext cx="1232369" cy="1147998"/>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20" idx="6"/>
              <a:endCxn id="26" idx="1"/>
            </p:cNvCxnSpPr>
            <p:nvPr/>
          </p:nvCxnSpPr>
          <p:spPr>
            <a:xfrm>
              <a:off x="7854846" y="5231570"/>
              <a:ext cx="1232369" cy="1871586"/>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20" idx="6"/>
              <a:endCxn id="27" idx="1"/>
            </p:cNvCxnSpPr>
            <p:nvPr/>
          </p:nvCxnSpPr>
          <p:spPr>
            <a:xfrm>
              <a:off x="7854846" y="5231570"/>
              <a:ext cx="1232369" cy="2595172"/>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32" name="Group 331"/>
          <p:cNvGrpSpPr/>
          <p:nvPr/>
        </p:nvGrpSpPr>
        <p:grpSpPr>
          <a:xfrm>
            <a:off x="6250510" y="3590907"/>
            <a:ext cx="312845" cy="365257"/>
            <a:chOff x="24536493" y="2861124"/>
            <a:chExt cx="716437" cy="836468"/>
          </a:xfrm>
        </p:grpSpPr>
        <p:sp>
          <p:nvSpPr>
            <p:cNvPr id="49" name="Freeform 134"/>
            <p:cNvSpPr>
              <a:spLocks/>
            </p:cNvSpPr>
            <p:nvPr/>
          </p:nvSpPr>
          <p:spPr bwMode="auto">
            <a:xfrm>
              <a:off x="24536493" y="3142448"/>
              <a:ext cx="473871" cy="555144"/>
            </a:xfrm>
            <a:custGeom>
              <a:avLst/>
              <a:gdLst>
                <a:gd name="T0" fmla="*/ 379 w 379"/>
                <a:gd name="T1" fmla="*/ 56 h 444"/>
                <a:gd name="T2" fmla="*/ 379 w 379"/>
                <a:gd name="T3" fmla="*/ 64 h 444"/>
                <a:gd name="T4" fmla="*/ 359 w 379"/>
                <a:gd name="T5" fmla="*/ 48 h 444"/>
                <a:gd name="T6" fmla="*/ 342 w 379"/>
                <a:gd name="T7" fmla="*/ 42 h 444"/>
                <a:gd name="T8" fmla="*/ 303 w 379"/>
                <a:gd name="T9" fmla="*/ 33 h 444"/>
                <a:gd name="T10" fmla="*/ 272 w 379"/>
                <a:gd name="T11" fmla="*/ 39 h 444"/>
                <a:gd name="T12" fmla="*/ 261 w 379"/>
                <a:gd name="T13" fmla="*/ 48 h 444"/>
                <a:gd name="T14" fmla="*/ 258 w 379"/>
                <a:gd name="T15" fmla="*/ 62 h 444"/>
                <a:gd name="T16" fmla="*/ 264 w 379"/>
                <a:gd name="T17" fmla="*/ 78 h 444"/>
                <a:gd name="T18" fmla="*/ 267 w 379"/>
                <a:gd name="T19" fmla="*/ 81 h 444"/>
                <a:gd name="T20" fmla="*/ 286 w 379"/>
                <a:gd name="T21" fmla="*/ 112 h 444"/>
                <a:gd name="T22" fmla="*/ 286 w 379"/>
                <a:gd name="T23" fmla="*/ 121 h 444"/>
                <a:gd name="T24" fmla="*/ 283 w 379"/>
                <a:gd name="T25" fmla="*/ 143 h 444"/>
                <a:gd name="T26" fmla="*/ 272 w 379"/>
                <a:gd name="T27" fmla="*/ 168 h 444"/>
                <a:gd name="T28" fmla="*/ 267 w 379"/>
                <a:gd name="T29" fmla="*/ 205 h 444"/>
                <a:gd name="T30" fmla="*/ 275 w 379"/>
                <a:gd name="T31" fmla="*/ 270 h 444"/>
                <a:gd name="T32" fmla="*/ 278 w 379"/>
                <a:gd name="T33" fmla="*/ 303 h 444"/>
                <a:gd name="T34" fmla="*/ 278 w 379"/>
                <a:gd name="T35" fmla="*/ 334 h 444"/>
                <a:gd name="T36" fmla="*/ 272 w 379"/>
                <a:gd name="T37" fmla="*/ 351 h 444"/>
                <a:gd name="T38" fmla="*/ 267 w 379"/>
                <a:gd name="T39" fmla="*/ 368 h 444"/>
                <a:gd name="T40" fmla="*/ 253 w 379"/>
                <a:gd name="T41" fmla="*/ 393 h 444"/>
                <a:gd name="T42" fmla="*/ 230 w 379"/>
                <a:gd name="T43" fmla="*/ 416 h 444"/>
                <a:gd name="T44" fmla="*/ 210 w 379"/>
                <a:gd name="T45" fmla="*/ 427 h 444"/>
                <a:gd name="T46" fmla="*/ 171 w 379"/>
                <a:gd name="T47" fmla="*/ 441 h 444"/>
                <a:gd name="T48" fmla="*/ 132 w 379"/>
                <a:gd name="T49" fmla="*/ 444 h 444"/>
                <a:gd name="T50" fmla="*/ 93 w 379"/>
                <a:gd name="T51" fmla="*/ 432 h 444"/>
                <a:gd name="T52" fmla="*/ 56 w 379"/>
                <a:gd name="T53" fmla="*/ 413 h 444"/>
                <a:gd name="T54" fmla="*/ 28 w 379"/>
                <a:gd name="T55" fmla="*/ 382 h 444"/>
                <a:gd name="T56" fmla="*/ 8 w 379"/>
                <a:gd name="T57" fmla="*/ 345 h 444"/>
                <a:gd name="T58" fmla="*/ 0 w 379"/>
                <a:gd name="T59" fmla="*/ 306 h 444"/>
                <a:gd name="T60" fmla="*/ 0 w 379"/>
                <a:gd name="T61" fmla="*/ 284 h 444"/>
                <a:gd name="T62" fmla="*/ 11 w 379"/>
                <a:gd name="T63" fmla="*/ 247 h 444"/>
                <a:gd name="T64" fmla="*/ 25 w 379"/>
                <a:gd name="T65" fmla="*/ 211 h 444"/>
                <a:gd name="T66" fmla="*/ 25 w 379"/>
                <a:gd name="T67" fmla="*/ 211 h 444"/>
                <a:gd name="T68" fmla="*/ 48 w 379"/>
                <a:gd name="T69" fmla="*/ 182 h 444"/>
                <a:gd name="T70" fmla="*/ 50 w 379"/>
                <a:gd name="T71" fmla="*/ 177 h 444"/>
                <a:gd name="T72" fmla="*/ 73 w 379"/>
                <a:gd name="T73" fmla="*/ 152 h 444"/>
                <a:gd name="T74" fmla="*/ 112 w 379"/>
                <a:gd name="T75" fmla="*/ 98 h 444"/>
                <a:gd name="T76" fmla="*/ 132 w 379"/>
                <a:gd name="T77" fmla="*/ 70 h 444"/>
                <a:gd name="T78" fmla="*/ 185 w 379"/>
                <a:gd name="T79" fmla="*/ 28 h 444"/>
                <a:gd name="T80" fmla="*/ 247 w 379"/>
                <a:gd name="T81" fmla="*/ 3 h 444"/>
                <a:gd name="T82" fmla="*/ 314 w 379"/>
                <a:gd name="T83" fmla="*/ 0 h 444"/>
                <a:gd name="T84" fmla="*/ 345 w 379"/>
                <a:gd name="T85" fmla="*/ 11 h 444"/>
                <a:gd name="T86" fmla="*/ 376 w 379"/>
                <a:gd name="T87" fmla="*/ 25 h 444"/>
                <a:gd name="T88" fmla="*/ 379 w 379"/>
                <a:gd name="T89" fmla="*/ 56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79" h="444">
                  <a:moveTo>
                    <a:pt x="379" y="56"/>
                  </a:moveTo>
                  <a:lnTo>
                    <a:pt x="379" y="56"/>
                  </a:lnTo>
                  <a:lnTo>
                    <a:pt x="379" y="64"/>
                  </a:lnTo>
                  <a:lnTo>
                    <a:pt x="379" y="64"/>
                  </a:lnTo>
                  <a:lnTo>
                    <a:pt x="371" y="56"/>
                  </a:lnTo>
                  <a:lnTo>
                    <a:pt x="359" y="48"/>
                  </a:lnTo>
                  <a:lnTo>
                    <a:pt x="359" y="48"/>
                  </a:lnTo>
                  <a:lnTo>
                    <a:pt x="342" y="42"/>
                  </a:lnTo>
                  <a:lnTo>
                    <a:pt x="323" y="36"/>
                  </a:lnTo>
                  <a:lnTo>
                    <a:pt x="303" y="33"/>
                  </a:lnTo>
                  <a:lnTo>
                    <a:pt x="286" y="36"/>
                  </a:lnTo>
                  <a:lnTo>
                    <a:pt x="272" y="39"/>
                  </a:lnTo>
                  <a:lnTo>
                    <a:pt x="267" y="45"/>
                  </a:lnTo>
                  <a:lnTo>
                    <a:pt x="261" y="48"/>
                  </a:lnTo>
                  <a:lnTo>
                    <a:pt x="261" y="53"/>
                  </a:lnTo>
                  <a:lnTo>
                    <a:pt x="258" y="62"/>
                  </a:lnTo>
                  <a:lnTo>
                    <a:pt x="261" y="70"/>
                  </a:lnTo>
                  <a:lnTo>
                    <a:pt x="264" y="78"/>
                  </a:lnTo>
                  <a:lnTo>
                    <a:pt x="267" y="81"/>
                  </a:lnTo>
                  <a:lnTo>
                    <a:pt x="267" y="81"/>
                  </a:lnTo>
                  <a:lnTo>
                    <a:pt x="275" y="95"/>
                  </a:lnTo>
                  <a:lnTo>
                    <a:pt x="286" y="112"/>
                  </a:lnTo>
                  <a:lnTo>
                    <a:pt x="286" y="112"/>
                  </a:lnTo>
                  <a:lnTo>
                    <a:pt x="286" y="121"/>
                  </a:lnTo>
                  <a:lnTo>
                    <a:pt x="286" y="129"/>
                  </a:lnTo>
                  <a:lnTo>
                    <a:pt x="283" y="143"/>
                  </a:lnTo>
                  <a:lnTo>
                    <a:pt x="272" y="168"/>
                  </a:lnTo>
                  <a:lnTo>
                    <a:pt x="272" y="168"/>
                  </a:lnTo>
                  <a:lnTo>
                    <a:pt x="269" y="188"/>
                  </a:lnTo>
                  <a:lnTo>
                    <a:pt x="267" y="205"/>
                  </a:lnTo>
                  <a:lnTo>
                    <a:pt x="269" y="239"/>
                  </a:lnTo>
                  <a:lnTo>
                    <a:pt x="275" y="270"/>
                  </a:lnTo>
                  <a:lnTo>
                    <a:pt x="278" y="303"/>
                  </a:lnTo>
                  <a:lnTo>
                    <a:pt x="278" y="303"/>
                  </a:lnTo>
                  <a:lnTo>
                    <a:pt x="278" y="317"/>
                  </a:lnTo>
                  <a:lnTo>
                    <a:pt x="278" y="334"/>
                  </a:lnTo>
                  <a:lnTo>
                    <a:pt x="278" y="334"/>
                  </a:lnTo>
                  <a:lnTo>
                    <a:pt x="272" y="351"/>
                  </a:lnTo>
                  <a:lnTo>
                    <a:pt x="267" y="368"/>
                  </a:lnTo>
                  <a:lnTo>
                    <a:pt x="267" y="368"/>
                  </a:lnTo>
                  <a:lnTo>
                    <a:pt x="261" y="382"/>
                  </a:lnTo>
                  <a:lnTo>
                    <a:pt x="253" y="393"/>
                  </a:lnTo>
                  <a:lnTo>
                    <a:pt x="241" y="404"/>
                  </a:lnTo>
                  <a:lnTo>
                    <a:pt x="230" y="416"/>
                  </a:lnTo>
                  <a:lnTo>
                    <a:pt x="230" y="416"/>
                  </a:lnTo>
                  <a:lnTo>
                    <a:pt x="210" y="427"/>
                  </a:lnTo>
                  <a:lnTo>
                    <a:pt x="191" y="438"/>
                  </a:lnTo>
                  <a:lnTo>
                    <a:pt x="171" y="441"/>
                  </a:lnTo>
                  <a:lnTo>
                    <a:pt x="152" y="444"/>
                  </a:lnTo>
                  <a:lnTo>
                    <a:pt x="132" y="444"/>
                  </a:lnTo>
                  <a:lnTo>
                    <a:pt x="112" y="438"/>
                  </a:lnTo>
                  <a:lnTo>
                    <a:pt x="93" y="432"/>
                  </a:lnTo>
                  <a:lnTo>
                    <a:pt x="73" y="424"/>
                  </a:lnTo>
                  <a:lnTo>
                    <a:pt x="56" y="413"/>
                  </a:lnTo>
                  <a:lnTo>
                    <a:pt x="42" y="399"/>
                  </a:lnTo>
                  <a:lnTo>
                    <a:pt x="28" y="382"/>
                  </a:lnTo>
                  <a:lnTo>
                    <a:pt x="17" y="365"/>
                  </a:lnTo>
                  <a:lnTo>
                    <a:pt x="8" y="345"/>
                  </a:lnTo>
                  <a:lnTo>
                    <a:pt x="3" y="326"/>
                  </a:lnTo>
                  <a:lnTo>
                    <a:pt x="0" y="306"/>
                  </a:lnTo>
                  <a:lnTo>
                    <a:pt x="0" y="284"/>
                  </a:lnTo>
                  <a:lnTo>
                    <a:pt x="0" y="284"/>
                  </a:lnTo>
                  <a:lnTo>
                    <a:pt x="5" y="264"/>
                  </a:lnTo>
                  <a:lnTo>
                    <a:pt x="11" y="247"/>
                  </a:lnTo>
                  <a:lnTo>
                    <a:pt x="17" y="227"/>
                  </a:lnTo>
                  <a:lnTo>
                    <a:pt x="25" y="211"/>
                  </a:lnTo>
                  <a:lnTo>
                    <a:pt x="25" y="211"/>
                  </a:lnTo>
                  <a:lnTo>
                    <a:pt x="25" y="211"/>
                  </a:lnTo>
                  <a:lnTo>
                    <a:pt x="36" y="196"/>
                  </a:lnTo>
                  <a:lnTo>
                    <a:pt x="48" y="182"/>
                  </a:lnTo>
                  <a:lnTo>
                    <a:pt x="48" y="182"/>
                  </a:lnTo>
                  <a:lnTo>
                    <a:pt x="50" y="177"/>
                  </a:lnTo>
                  <a:lnTo>
                    <a:pt x="50" y="177"/>
                  </a:lnTo>
                  <a:lnTo>
                    <a:pt x="73" y="152"/>
                  </a:lnTo>
                  <a:lnTo>
                    <a:pt x="93" y="126"/>
                  </a:lnTo>
                  <a:lnTo>
                    <a:pt x="112" y="98"/>
                  </a:lnTo>
                  <a:lnTo>
                    <a:pt x="132" y="70"/>
                  </a:lnTo>
                  <a:lnTo>
                    <a:pt x="132" y="70"/>
                  </a:lnTo>
                  <a:lnTo>
                    <a:pt x="157" y="48"/>
                  </a:lnTo>
                  <a:lnTo>
                    <a:pt x="185" y="28"/>
                  </a:lnTo>
                  <a:lnTo>
                    <a:pt x="213" y="14"/>
                  </a:lnTo>
                  <a:lnTo>
                    <a:pt x="247" y="3"/>
                  </a:lnTo>
                  <a:lnTo>
                    <a:pt x="281" y="0"/>
                  </a:lnTo>
                  <a:lnTo>
                    <a:pt x="314" y="0"/>
                  </a:lnTo>
                  <a:lnTo>
                    <a:pt x="328" y="5"/>
                  </a:lnTo>
                  <a:lnTo>
                    <a:pt x="345" y="11"/>
                  </a:lnTo>
                  <a:lnTo>
                    <a:pt x="362" y="17"/>
                  </a:lnTo>
                  <a:lnTo>
                    <a:pt x="376" y="25"/>
                  </a:lnTo>
                  <a:lnTo>
                    <a:pt x="376" y="25"/>
                  </a:lnTo>
                  <a:lnTo>
                    <a:pt x="379" y="56"/>
                  </a:lnTo>
                  <a:lnTo>
                    <a:pt x="379" y="56"/>
                  </a:lnTo>
                  <a:close/>
                </a:path>
              </a:pathLst>
            </a:custGeom>
            <a:solidFill>
              <a:srgbClr val="F79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50" name="Freeform 135"/>
            <p:cNvSpPr>
              <a:spLocks/>
            </p:cNvSpPr>
            <p:nvPr/>
          </p:nvSpPr>
          <p:spPr bwMode="auto">
            <a:xfrm>
              <a:off x="24757804" y="2861124"/>
              <a:ext cx="495126" cy="710185"/>
            </a:xfrm>
            <a:custGeom>
              <a:avLst/>
              <a:gdLst>
                <a:gd name="T0" fmla="*/ 309 w 396"/>
                <a:gd name="T1" fmla="*/ 115 h 568"/>
                <a:gd name="T2" fmla="*/ 314 w 396"/>
                <a:gd name="T3" fmla="*/ 146 h 568"/>
                <a:gd name="T4" fmla="*/ 354 w 396"/>
                <a:gd name="T5" fmla="*/ 155 h 568"/>
                <a:gd name="T6" fmla="*/ 382 w 396"/>
                <a:gd name="T7" fmla="*/ 183 h 568"/>
                <a:gd name="T8" fmla="*/ 365 w 396"/>
                <a:gd name="T9" fmla="*/ 205 h 568"/>
                <a:gd name="T10" fmla="*/ 342 w 396"/>
                <a:gd name="T11" fmla="*/ 180 h 568"/>
                <a:gd name="T12" fmla="*/ 309 w 396"/>
                <a:gd name="T13" fmla="*/ 171 h 568"/>
                <a:gd name="T14" fmla="*/ 286 w 396"/>
                <a:gd name="T15" fmla="*/ 180 h 568"/>
                <a:gd name="T16" fmla="*/ 253 w 396"/>
                <a:gd name="T17" fmla="*/ 222 h 568"/>
                <a:gd name="T18" fmla="*/ 241 w 396"/>
                <a:gd name="T19" fmla="*/ 270 h 568"/>
                <a:gd name="T20" fmla="*/ 258 w 396"/>
                <a:gd name="T21" fmla="*/ 362 h 568"/>
                <a:gd name="T22" fmla="*/ 269 w 396"/>
                <a:gd name="T23" fmla="*/ 379 h 568"/>
                <a:gd name="T24" fmla="*/ 323 w 396"/>
                <a:gd name="T25" fmla="*/ 433 h 568"/>
                <a:gd name="T26" fmla="*/ 365 w 396"/>
                <a:gd name="T27" fmla="*/ 500 h 568"/>
                <a:gd name="T28" fmla="*/ 368 w 396"/>
                <a:gd name="T29" fmla="*/ 548 h 568"/>
                <a:gd name="T30" fmla="*/ 306 w 396"/>
                <a:gd name="T31" fmla="*/ 568 h 568"/>
                <a:gd name="T32" fmla="*/ 309 w 396"/>
                <a:gd name="T33" fmla="*/ 514 h 568"/>
                <a:gd name="T34" fmla="*/ 292 w 396"/>
                <a:gd name="T35" fmla="*/ 475 h 568"/>
                <a:gd name="T36" fmla="*/ 236 w 396"/>
                <a:gd name="T37" fmla="*/ 396 h 568"/>
                <a:gd name="T38" fmla="*/ 213 w 396"/>
                <a:gd name="T39" fmla="*/ 332 h 568"/>
                <a:gd name="T40" fmla="*/ 208 w 396"/>
                <a:gd name="T41" fmla="*/ 295 h 568"/>
                <a:gd name="T42" fmla="*/ 202 w 396"/>
                <a:gd name="T43" fmla="*/ 270 h 568"/>
                <a:gd name="T44" fmla="*/ 205 w 396"/>
                <a:gd name="T45" fmla="*/ 256 h 568"/>
                <a:gd name="T46" fmla="*/ 199 w 396"/>
                <a:gd name="T47" fmla="*/ 228 h 568"/>
                <a:gd name="T48" fmla="*/ 179 w 396"/>
                <a:gd name="T49" fmla="*/ 177 h 568"/>
                <a:gd name="T50" fmla="*/ 157 w 396"/>
                <a:gd name="T51" fmla="*/ 157 h 568"/>
                <a:gd name="T52" fmla="*/ 98 w 396"/>
                <a:gd name="T53" fmla="*/ 135 h 568"/>
                <a:gd name="T54" fmla="*/ 36 w 396"/>
                <a:gd name="T55" fmla="*/ 138 h 568"/>
                <a:gd name="T56" fmla="*/ 0 w 396"/>
                <a:gd name="T57" fmla="*/ 118 h 568"/>
                <a:gd name="T58" fmla="*/ 67 w 396"/>
                <a:gd name="T59" fmla="*/ 107 h 568"/>
                <a:gd name="T60" fmla="*/ 87 w 396"/>
                <a:gd name="T61" fmla="*/ 45 h 568"/>
                <a:gd name="T62" fmla="*/ 95 w 396"/>
                <a:gd name="T63" fmla="*/ 107 h 568"/>
                <a:gd name="T64" fmla="*/ 140 w 396"/>
                <a:gd name="T65" fmla="*/ 112 h 568"/>
                <a:gd name="T66" fmla="*/ 194 w 396"/>
                <a:gd name="T67" fmla="*/ 146 h 568"/>
                <a:gd name="T68" fmla="*/ 227 w 396"/>
                <a:gd name="T69" fmla="*/ 199 h 568"/>
                <a:gd name="T70" fmla="*/ 250 w 396"/>
                <a:gd name="T71" fmla="*/ 180 h 568"/>
                <a:gd name="T72" fmla="*/ 269 w 396"/>
                <a:gd name="T73" fmla="*/ 135 h 568"/>
                <a:gd name="T74" fmla="*/ 300 w 396"/>
                <a:gd name="T75" fmla="*/ 59 h 568"/>
                <a:gd name="T76" fmla="*/ 331 w 396"/>
                <a:gd name="T77" fmla="*/ 25 h 568"/>
                <a:gd name="T78" fmla="*/ 382 w 396"/>
                <a:gd name="T79" fmla="*/ 0 h 568"/>
                <a:gd name="T80" fmla="*/ 390 w 396"/>
                <a:gd name="T81" fmla="*/ 25 h 568"/>
                <a:gd name="T82" fmla="*/ 345 w 396"/>
                <a:gd name="T83" fmla="*/ 51 h 568"/>
                <a:gd name="T84" fmla="*/ 348 w 396"/>
                <a:gd name="T85" fmla="*/ 65 h 568"/>
                <a:gd name="T86" fmla="*/ 396 w 396"/>
                <a:gd name="T87" fmla="*/ 53 h 568"/>
                <a:gd name="T88" fmla="*/ 379 w 396"/>
                <a:gd name="T89" fmla="*/ 87 h 568"/>
                <a:gd name="T90" fmla="*/ 320 w 396"/>
                <a:gd name="T91" fmla="*/ 87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6" h="568">
                  <a:moveTo>
                    <a:pt x="320" y="87"/>
                  </a:moveTo>
                  <a:lnTo>
                    <a:pt x="320" y="87"/>
                  </a:lnTo>
                  <a:lnTo>
                    <a:pt x="309" y="115"/>
                  </a:lnTo>
                  <a:lnTo>
                    <a:pt x="300" y="146"/>
                  </a:lnTo>
                  <a:lnTo>
                    <a:pt x="300" y="146"/>
                  </a:lnTo>
                  <a:lnTo>
                    <a:pt x="314" y="146"/>
                  </a:lnTo>
                  <a:lnTo>
                    <a:pt x="328" y="146"/>
                  </a:lnTo>
                  <a:lnTo>
                    <a:pt x="342" y="149"/>
                  </a:lnTo>
                  <a:lnTo>
                    <a:pt x="354" y="155"/>
                  </a:lnTo>
                  <a:lnTo>
                    <a:pt x="365" y="163"/>
                  </a:lnTo>
                  <a:lnTo>
                    <a:pt x="376" y="171"/>
                  </a:lnTo>
                  <a:lnTo>
                    <a:pt x="382" y="183"/>
                  </a:lnTo>
                  <a:lnTo>
                    <a:pt x="390" y="194"/>
                  </a:lnTo>
                  <a:lnTo>
                    <a:pt x="365" y="205"/>
                  </a:lnTo>
                  <a:lnTo>
                    <a:pt x="365" y="205"/>
                  </a:lnTo>
                  <a:lnTo>
                    <a:pt x="359" y="194"/>
                  </a:lnTo>
                  <a:lnTo>
                    <a:pt x="351" y="185"/>
                  </a:lnTo>
                  <a:lnTo>
                    <a:pt x="342" y="180"/>
                  </a:lnTo>
                  <a:lnTo>
                    <a:pt x="331" y="174"/>
                  </a:lnTo>
                  <a:lnTo>
                    <a:pt x="323" y="171"/>
                  </a:lnTo>
                  <a:lnTo>
                    <a:pt x="309" y="171"/>
                  </a:lnTo>
                  <a:lnTo>
                    <a:pt x="297" y="174"/>
                  </a:lnTo>
                  <a:lnTo>
                    <a:pt x="286" y="180"/>
                  </a:lnTo>
                  <a:lnTo>
                    <a:pt x="286" y="180"/>
                  </a:lnTo>
                  <a:lnTo>
                    <a:pt x="278" y="197"/>
                  </a:lnTo>
                  <a:lnTo>
                    <a:pt x="267" y="211"/>
                  </a:lnTo>
                  <a:lnTo>
                    <a:pt x="253" y="222"/>
                  </a:lnTo>
                  <a:lnTo>
                    <a:pt x="236" y="233"/>
                  </a:lnTo>
                  <a:lnTo>
                    <a:pt x="236" y="233"/>
                  </a:lnTo>
                  <a:lnTo>
                    <a:pt x="241" y="270"/>
                  </a:lnTo>
                  <a:lnTo>
                    <a:pt x="244" y="303"/>
                  </a:lnTo>
                  <a:lnTo>
                    <a:pt x="250" y="332"/>
                  </a:lnTo>
                  <a:lnTo>
                    <a:pt x="258" y="362"/>
                  </a:lnTo>
                  <a:lnTo>
                    <a:pt x="258" y="362"/>
                  </a:lnTo>
                  <a:lnTo>
                    <a:pt x="269" y="379"/>
                  </a:lnTo>
                  <a:lnTo>
                    <a:pt x="269" y="379"/>
                  </a:lnTo>
                  <a:lnTo>
                    <a:pt x="283" y="399"/>
                  </a:lnTo>
                  <a:lnTo>
                    <a:pt x="303" y="416"/>
                  </a:lnTo>
                  <a:lnTo>
                    <a:pt x="323" y="433"/>
                  </a:lnTo>
                  <a:lnTo>
                    <a:pt x="340" y="452"/>
                  </a:lnTo>
                  <a:lnTo>
                    <a:pt x="354" y="475"/>
                  </a:lnTo>
                  <a:lnTo>
                    <a:pt x="365" y="500"/>
                  </a:lnTo>
                  <a:lnTo>
                    <a:pt x="368" y="517"/>
                  </a:lnTo>
                  <a:lnTo>
                    <a:pt x="370" y="531"/>
                  </a:lnTo>
                  <a:lnTo>
                    <a:pt x="368" y="548"/>
                  </a:lnTo>
                  <a:lnTo>
                    <a:pt x="365" y="568"/>
                  </a:lnTo>
                  <a:lnTo>
                    <a:pt x="306" y="568"/>
                  </a:lnTo>
                  <a:lnTo>
                    <a:pt x="306" y="568"/>
                  </a:lnTo>
                  <a:lnTo>
                    <a:pt x="309" y="548"/>
                  </a:lnTo>
                  <a:lnTo>
                    <a:pt x="311" y="528"/>
                  </a:lnTo>
                  <a:lnTo>
                    <a:pt x="309" y="514"/>
                  </a:lnTo>
                  <a:lnTo>
                    <a:pt x="306" y="500"/>
                  </a:lnTo>
                  <a:lnTo>
                    <a:pt x="300" y="486"/>
                  </a:lnTo>
                  <a:lnTo>
                    <a:pt x="292" y="475"/>
                  </a:lnTo>
                  <a:lnTo>
                    <a:pt x="275" y="452"/>
                  </a:lnTo>
                  <a:lnTo>
                    <a:pt x="255" y="427"/>
                  </a:lnTo>
                  <a:lnTo>
                    <a:pt x="236" y="396"/>
                  </a:lnTo>
                  <a:lnTo>
                    <a:pt x="227" y="377"/>
                  </a:lnTo>
                  <a:lnTo>
                    <a:pt x="219" y="357"/>
                  </a:lnTo>
                  <a:lnTo>
                    <a:pt x="213" y="332"/>
                  </a:lnTo>
                  <a:lnTo>
                    <a:pt x="208" y="303"/>
                  </a:lnTo>
                  <a:lnTo>
                    <a:pt x="208" y="303"/>
                  </a:lnTo>
                  <a:lnTo>
                    <a:pt x="208" y="295"/>
                  </a:lnTo>
                  <a:lnTo>
                    <a:pt x="202" y="289"/>
                  </a:lnTo>
                  <a:lnTo>
                    <a:pt x="202" y="289"/>
                  </a:lnTo>
                  <a:lnTo>
                    <a:pt x="202" y="270"/>
                  </a:lnTo>
                  <a:lnTo>
                    <a:pt x="199" y="250"/>
                  </a:lnTo>
                  <a:lnTo>
                    <a:pt x="199" y="250"/>
                  </a:lnTo>
                  <a:lnTo>
                    <a:pt x="205" y="256"/>
                  </a:lnTo>
                  <a:lnTo>
                    <a:pt x="205" y="256"/>
                  </a:lnTo>
                  <a:lnTo>
                    <a:pt x="205" y="256"/>
                  </a:lnTo>
                  <a:lnTo>
                    <a:pt x="199" y="228"/>
                  </a:lnTo>
                  <a:lnTo>
                    <a:pt x="191" y="199"/>
                  </a:lnTo>
                  <a:lnTo>
                    <a:pt x="185" y="188"/>
                  </a:lnTo>
                  <a:lnTo>
                    <a:pt x="179" y="177"/>
                  </a:lnTo>
                  <a:lnTo>
                    <a:pt x="168" y="166"/>
                  </a:lnTo>
                  <a:lnTo>
                    <a:pt x="157" y="157"/>
                  </a:lnTo>
                  <a:lnTo>
                    <a:pt x="157" y="157"/>
                  </a:lnTo>
                  <a:lnTo>
                    <a:pt x="140" y="146"/>
                  </a:lnTo>
                  <a:lnTo>
                    <a:pt x="118" y="140"/>
                  </a:lnTo>
                  <a:lnTo>
                    <a:pt x="98" y="135"/>
                  </a:lnTo>
                  <a:lnTo>
                    <a:pt x="76" y="135"/>
                  </a:lnTo>
                  <a:lnTo>
                    <a:pt x="56" y="135"/>
                  </a:lnTo>
                  <a:lnTo>
                    <a:pt x="36" y="138"/>
                  </a:lnTo>
                  <a:lnTo>
                    <a:pt x="0" y="146"/>
                  </a:lnTo>
                  <a:lnTo>
                    <a:pt x="0" y="118"/>
                  </a:lnTo>
                  <a:lnTo>
                    <a:pt x="0" y="118"/>
                  </a:lnTo>
                  <a:lnTo>
                    <a:pt x="33" y="112"/>
                  </a:lnTo>
                  <a:lnTo>
                    <a:pt x="67" y="107"/>
                  </a:lnTo>
                  <a:lnTo>
                    <a:pt x="67" y="107"/>
                  </a:lnTo>
                  <a:lnTo>
                    <a:pt x="62" y="76"/>
                  </a:lnTo>
                  <a:lnTo>
                    <a:pt x="59" y="45"/>
                  </a:lnTo>
                  <a:lnTo>
                    <a:pt x="87" y="45"/>
                  </a:lnTo>
                  <a:lnTo>
                    <a:pt x="87" y="45"/>
                  </a:lnTo>
                  <a:lnTo>
                    <a:pt x="87" y="76"/>
                  </a:lnTo>
                  <a:lnTo>
                    <a:pt x="95" y="107"/>
                  </a:lnTo>
                  <a:lnTo>
                    <a:pt x="95" y="107"/>
                  </a:lnTo>
                  <a:lnTo>
                    <a:pt x="118" y="107"/>
                  </a:lnTo>
                  <a:lnTo>
                    <a:pt x="140" y="112"/>
                  </a:lnTo>
                  <a:lnTo>
                    <a:pt x="160" y="121"/>
                  </a:lnTo>
                  <a:lnTo>
                    <a:pt x="177" y="132"/>
                  </a:lnTo>
                  <a:lnTo>
                    <a:pt x="194" y="146"/>
                  </a:lnTo>
                  <a:lnTo>
                    <a:pt x="208" y="160"/>
                  </a:lnTo>
                  <a:lnTo>
                    <a:pt x="219" y="180"/>
                  </a:lnTo>
                  <a:lnTo>
                    <a:pt x="227" y="199"/>
                  </a:lnTo>
                  <a:lnTo>
                    <a:pt x="227" y="199"/>
                  </a:lnTo>
                  <a:lnTo>
                    <a:pt x="238" y="191"/>
                  </a:lnTo>
                  <a:lnTo>
                    <a:pt x="250" y="180"/>
                  </a:lnTo>
                  <a:lnTo>
                    <a:pt x="250" y="180"/>
                  </a:lnTo>
                  <a:lnTo>
                    <a:pt x="261" y="160"/>
                  </a:lnTo>
                  <a:lnTo>
                    <a:pt x="269" y="135"/>
                  </a:lnTo>
                  <a:lnTo>
                    <a:pt x="278" y="110"/>
                  </a:lnTo>
                  <a:lnTo>
                    <a:pt x="286" y="84"/>
                  </a:lnTo>
                  <a:lnTo>
                    <a:pt x="300" y="59"/>
                  </a:lnTo>
                  <a:lnTo>
                    <a:pt x="309" y="48"/>
                  </a:lnTo>
                  <a:lnTo>
                    <a:pt x="317" y="37"/>
                  </a:lnTo>
                  <a:lnTo>
                    <a:pt x="331" y="25"/>
                  </a:lnTo>
                  <a:lnTo>
                    <a:pt x="345" y="17"/>
                  </a:lnTo>
                  <a:lnTo>
                    <a:pt x="362" y="6"/>
                  </a:lnTo>
                  <a:lnTo>
                    <a:pt x="382" y="0"/>
                  </a:lnTo>
                  <a:lnTo>
                    <a:pt x="387" y="17"/>
                  </a:lnTo>
                  <a:lnTo>
                    <a:pt x="390" y="25"/>
                  </a:lnTo>
                  <a:lnTo>
                    <a:pt x="390" y="25"/>
                  </a:lnTo>
                  <a:lnTo>
                    <a:pt x="373" y="31"/>
                  </a:lnTo>
                  <a:lnTo>
                    <a:pt x="359" y="39"/>
                  </a:lnTo>
                  <a:lnTo>
                    <a:pt x="345" y="51"/>
                  </a:lnTo>
                  <a:lnTo>
                    <a:pt x="334" y="62"/>
                  </a:lnTo>
                  <a:lnTo>
                    <a:pt x="334" y="62"/>
                  </a:lnTo>
                  <a:lnTo>
                    <a:pt x="348" y="65"/>
                  </a:lnTo>
                  <a:lnTo>
                    <a:pt x="365" y="65"/>
                  </a:lnTo>
                  <a:lnTo>
                    <a:pt x="382" y="59"/>
                  </a:lnTo>
                  <a:lnTo>
                    <a:pt x="396" y="53"/>
                  </a:lnTo>
                  <a:lnTo>
                    <a:pt x="396" y="81"/>
                  </a:lnTo>
                  <a:lnTo>
                    <a:pt x="396" y="81"/>
                  </a:lnTo>
                  <a:lnTo>
                    <a:pt x="379" y="87"/>
                  </a:lnTo>
                  <a:lnTo>
                    <a:pt x="359" y="90"/>
                  </a:lnTo>
                  <a:lnTo>
                    <a:pt x="340" y="90"/>
                  </a:lnTo>
                  <a:lnTo>
                    <a:pt x="320" y="87"/>
                  </a:lnTo>
                  <a:lnTo>
                    <a:pt x="320" y="87"/>
                  </a:lnTo>
                  <a:close/>
                </a:path>
              </a:pathLst>
            </a:custGeom>
            <a:solidFill>
              <a:srgbClr val="F79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51" name="Freeform 136"/>
            <p:cNvSpPr>
              <a:spLocks/>
            </p:cNvSpPr>
            <p:nvPr/>
          </p:nvSpPr>
          <p:spPr bwMode="auto">
            <a:xfrm>
              <a:off x="24546498" y="3169953"/>
              <a:ext cx="463868" cy="498880"/>
            </a:xfrm>
            <a:custGeom>
              <a:avLst/>
              <a:gdLst>
                <a:gd name="T0" fmla="*/ 371 w 371"/>
                <a:gd name="T1" fmla="*/ 42 h 399"/>
                <a:gd name="T2" fmla="*/ 351 w 371"/>
                <a:gd name="T3" fmla="*/ 26 h 399"/>
                <a:gd name="T4" fmla="*/ 315 w 371"/>
                <a:gd name="T5" fmla="*/ 14 h 399"/>
                <a:gd name="T6" fmla="*/ 264 w 371"/>
                <a:gd name="T7" fmla="*/ 17 h 399"/>
                <a:gd name="T8" fmla="*/ 253 w 371"/>
                <a:gd name="T9" fmla="*/ 31 h 399"/>
                <a:gd name="T10" fmla="*/ 256 w 371"/>
                <a:gd name="T11" fmla="*/ 56 h 399"/>
                <a:gd name="T12" fmla="*/ 259 w 371"/>
                <a:gd name="T13" fmla="*/ 62 h 399"/>
                <a:gd name="T14" fmla="*/ 270 w 371"/>
                <a:gd name="T15" fmla="*/ 82 h 399"/>
                <a:gd name="T16" fmla="*/ 270 w 371"/>
                <a:gd name="T17" fmla="*/ 107 h 399"/>
                <a:gd name="T18" fmla="*/ 253 w 371"/>
                <a:gd name="T19" fmla="*/ 138 h 399"/>
                <a:gd name="T20" fmla="*/ 239 w 371"/>
                <a:gd name="T21" fmla="*/ 172 h 399"/>
                <a:gd name="T22" fmla="*/ 253 w 371"/>
                <a:gd name="T23" fmla="*/ 242 h 399"/>
                <a:gd name="T24" fmla="*/ 256 w 371"/>
                <a:gd name="T25" fmla="*/ 281 h 399"/>
                <a:gd name="T26" fmla="*/ 250 w 371"/>
                <a:gd name="T27" fmla="*/ 321 h 399"/>
                <a:gd name="T28" fmla="*/ 219 w 371"/>
                <a:gd name="T29" fmla="*/ 371 h 399"/>
                <a:gd name="T30" fmla="*/ 169 w 371"/>
                <a:gd name="T31" fmla="*/ 396 h 399"/>
                <a:gd name="T32" fmla="*/ 129 w 371"/>
                <a:gd name="T33" fmla="*/ 399 h 399"/>
                <a:gd name="T34" fmla="*/ 70 w 371"/>
                <a:gd name="T35" fmla="*/ 382 h 399"/>
                <a:gd name="T36" fmla="*/ 26 w 371"/>
                <a:gd name="T37" fmla="*/ 346 h 399"/>
                <a:gd name="T38" fmla="*/ 6 w 371"/>
                <a:gd name="T39" fmla="*/ 309 h 399"/>
                <a:gd name="T40" fmla="*/ 6 w 371"/>
                <a:gd name="T41" fmla="*/ 217 h 399"/>
                <a:gd name="T42" fmla="*/ 17 w 371"/>
                <a:gd name="T43" fmla="*/ 189 h 399"/>
                <a:gd name="T44" fmla="*/ 40 w 371"/>
                <a:gd name="T45" fmla="*/ 160 h 399"/>
                <a:gd name="T46" fmla="*/ 23 w 371"/>
                <a:gd name="T47" fmla="*/ 205 h 399"/>
                <a:gd name="T48" fmla="*/ 23 w 371"/>
                <a:gd name="T49" fmla="*/ 281 h 399"/>
                <a:gd name="T50" fmla="*/ 40 w 371"/>
                <a:gd name="T51" fmla="*/ 315 h 399"/>
                <a:gd name="T52" fmla="*/ 76 w 371"/>
                <a:gd name="T53" fmla="*/ 349 h 399"/>
                <a:gd name="T54" fmla="*/ 118 w 371"/>
                <a:gd name="T55" fmla="*/ 363 h 399"/>
                <a:gd name="T56" fmla="*/ 149 w 371"/>
                <a:gd name="T57" fmla="*/ 366 h 399"/>
                <a:gd name="T58" fmla="*/ 191 w 371"/>
                <a:gd name="T59" fmla="*/ 343 h 399"/>
                <a:gd name="T60" fmla="*/ 202 w 371"/>
                <a:gd name="T61" fmla="*/ 318 h 399"/>
                <a:gd name="T62" fmla="*/ 202 w 371"/>
                <a:gd name="T63" fmla="*/ 290 h 399"/>
                <a:gd name="T64" fmla="*/ 188 w 371"/>
                <a:gd name="T65" fmla="*/ 245 h 399"/>
                <a:gd name="T66" fmla="*/ 191 w 371"/>
                <a:gd name="T67" fmla="*/ 219 h 399"/>
                <a:gd name="T68" fmla="*/ 208 w 371"/>
                <a:gd name="T69" fmla="*/ 197 h 399"/>
                <a:gd name="T70" fmla="*/ 225 w 371"/>
                <a:gd name="T71" fmla="*/ 163 h 399"/>
                <a:gd name="T72" fmla="*/ 233 w 371"/>
                <a:gd name="T73" fmla="*/ 127 h 399"/>
                <a:gd name="T74" fmla="*/ 233 w 371"/>
                <a:gd name="T75" fmla="*/ 85 h 399"/>
                <a:gd name="T76" fmla="*/ 222 w 371"/>
                <a:gd name="T77" fmla="*/ 54 h 399"/>
                <a:gd name="T78" fmla="*/ 225 w 371"/>
                <a:gd name="T79" fmla="*/ 34 h 399"/>
                <a:gd name="T80" fmla="*/ 250 w 371"/>
                <a:gd name="T81" fmla="*/ 6 h 399"/>
                <a:gd name="T82" fmla="*/ 278 w 371"/>
                <a:gd name="T83" fmla="*/ 0 h 399"/>
                <a:gd name="T84" fmla="*/ 306 w 371"/>
                <a:gd name="T85" fmla="*/ 0 h 399"/>
                <a:gd name="T86" fmla="*/ 348 w 371"/>
                <a:gd name="T87" fmla="*/ 14 h 399"/>
                <a:gd name="T88" fmla="*/ 368 w 371"/>
                <a:gd name="T89" fmla="*/ 31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71" h="399">
                  <a:moveTo>
                    <a:pt x="371" y="34"/>
                  </a:moveTo>
                  <a:lnTo>
                    <a:pt x="371" y="34"/>
                  </a:lnTo>
                  <a:lnTo>
                    <a:pt x="371" y="42"/>
                  </a:lnTo>
                  <a:lnTo>
                    <a:pt x="371" y="42"/>
                  </a:lnTo>
                  <a:lnTo>
                    <a:pt x="363" y="34"/>
                  </a:lnTo>
                  <a:lnTo>
                    <a:pt x="351" y="26"/>
                  </a:lnTo>
                  <a:lnTo>
                    <a:pt x="351" y="26"/>
                  </a:lnTo>
                  <a:lnTo>
                    <a:pt x="334" y="20"/>
                  </a:lnTo>
                  <a:lnTo>
                    <a:pt x="315" y="14"/>
                  </a:lnTo>
                  <a:lnTo>
                    <a:pt x="295" y="11"/>
                  </a:lnTo>
                  <a:lnTo>
                    <a:pt x="278" y="14"/>
                  </a:lnTo>
                  <a:lnTo>
                    <a:pt x="264" y="17"/>
                  </a:lnTo>
                  <a:lnTo>
                    <a:pt x="259" y="23"/>
                  </a:lnTo>
                  <a:lnTo>
                    <a:pt x="253" y="26"/>
                  </a:lnTo>
                  <a:lnTo>
                    <a:pt x="253" y="31"/>
                  </a:lnTo>
                  <a:lnTo>
                    <a:pt x="250" y="40"/>
                  </a:lnTo>
                  <a:lnTo>
                    <a:pt x="253" y="48"/>
                  </a:lnTo>
                  <a:lnTo>
                    <a:pt x="256" y="56"/>
                  </a:lnTo>
                  <a:lnTo>
                    <a:pt x="259" y="59"/>
                  </a:lnTo>
                  <a:lnTo>
                    <a:pt x="259" y="59"/>
                  </a:lnTo>
                  <a:lnTo>
                    <a:pt x="259" y="62"/>
                  </a:lnTo>
                  <a:lnTo>
                    <a:pt x="259" y="62"/>
                  </a:lnTo>
                  <a:lnTo>
                    <a:pt x="264" y="70"/>
                  </a:lnTo>
                  <a:lnTo>
                    <a:pt x="270" y="82"/>
                  </a:lnTo>
                  <a:lnTo>
                    <a:pt x="270" y="82"/>
                  </a:lnTo>
                  <a:lnTo>
                    <a:pt x="273" y="93"/>
                  </a:lnTo>
                  <a:lnTo>
                    <a:pt x="270" y="107"/>
                  </a:lnTo>
                  <a:lnTo>
                    <a:pt x="270" y="107"/>
                  </a:lnTo>
                  <a:lnTo>
                    <a:pt x="264" y="124"/>
                  </a:lnTo>
                  <a:lnTo>
                    <a:pt x="253" y="138"/>
                  </a:lnTo>
                  <a:lnTo>
                    <a:pt x="245" y="155"/>
                  </a:lnTo>
                  <a:lnTo>
                    <a:pt x="239" y="172"/>
                  </a:lnTo>
                  <a:lnTo>
                    <a:pt x="239" y="172"/>
                  </a:lnTo>
                  <a:lnTo>
                    <a:pt x="239" y="189"/>
                  </a:lnTo>
                  <a:lnTo>
                    <a:pt x="245" y="208"/>
                  </a:lnTo>
                  <a:lnTo>
                    <a:pt x="253" y="242"/>
                  </a:lnTo>
                  <a:lnTo>
                    <a:pt x="253" y="242"/>
                  </a:lnTo>
                  <a:lnTo>
                    <a:pt x="256" y="262"/>
                  </a:lnTo>
                  <a:lnTo>
                    <a:pt x="256" y="281"/>
                  </a:lnTo>
                  <a:lnTo>
                    <a:pt x="256" y="301"/>
                  </a:lnTo>
                  <a:lnTo>
                    <a:pt x="250" y="321"/>
                  </a:lnTo>
                  <a:lnTo>
                    <a:pt x="250" y="321"/>
                  </a:lnTo>
                  <a:lnTo>
                    <a:pt x="242" y="340"/>
                  </a:lnTo>
                  <a:lnTo>
                    <a:pt x="233" y="357"/>
                  </a:lnTo>
                  <a:lnTo>
                    <a:pt x="219" y="371"/>
                  </a:lnTo>
                  <a:lnTo>
                    <a:pt x="205" y="382"/>
                  </a:lnTo>
                  <a:lnTo>
                    <a:pt x="188" y="391"/>
                  </a:lnTo>
                  <a:lnTo>
                    <a:pt x="169" y="396"/>
                  </a:lnTo>
                  <a:lnTo>
                    <a:pt x="149" y="399"/>
                  </a:lnTo>
                  <a:lnTo>
                    <a:pt x="129" y="399"/>
                  </a:lnTo>
                  <a:lnTo>
                    <a:pt x="129" y="399"/>
                  </a:lnTo>
                  <a:lnTo>
                    <a:pt x="110" y="396"/>
                  </a:lnTo>
                  <a:lnTo>
                    <a:pt x="90" y="391"/>
                  </a:lnTo>
                  <a:lnTo>
                    <a:pt x="70" y="382"/>
                  </a:lnTo>
                  <a:lnTo>
                    <a:pt x="54" y="371"/>
                  </a:lnTo>
                  <a:lnTo>
                    <a:pt x="37" y="360"/>
                  </a:lnTo>
                  <a:lnTo>
                    <a:pt x="26" y="346"/>
                  </a:lnTo>
                  <a:lnTo>
                    <a:pt x="14" y="329"/>
                  </a:lnTo>
                  <a:lnTo>
                    <a:pt x="6" y="309"/>
                  </a:lnTo>
                  <a:lnTo>
                    <a:pt x="6" y="309"/>
                  </a:lnTo>
                  <a:lnTo>
                    <a:pt x="0" y="278"/>
                  </a:lnTo>
                  <a:lnTo>
                    <a:pt x="0" y="248"/>
                  </a:lnTo>
                  <a:lnTo>
                    <a:pt x="6" y="217"/>
                  </a:lnTo>
                  <a:lnTo>
                    <a:pt x="17" y="189"/>
                  </a:lnTo>
                  <a:lnTo>
                    <a:pt x="17" y="189"/>
                  </a:lnTo>
                  <a:lnTo>
                    <a:pt x="17" y="189"/>
                  </a:lnTo>
                  <a:lnTo>
                    <a:pt x="28" y="174"/>
                  </a:lnTo>
                  <a:lnTo>
                    <a:pt x="40" y="160"/>
                  </a:lnTo>
                  <a:lnTo>
                    <a:pt x="40" y="160"/>
                  </a:lnTo>
                  <a:lnTo>
                    <a:pt x="31" y="183"/>
                  </a:lnTo>
                  <a:lnTo>
                    <a:pt x="23" y="205"/>
                  </a:lnTo>
                  <a:lnTo>
                    <a:pt x="23" y="205"/>
                  </a:lnTo>
                  <a:lnTo>
                    <a:pt x="20" y="231"/>
                  </a:lnTo>
                  <a:lnTo>
                    <a:pt x="20" y="256"/>
                  </a:lnTo>
                  <a:lnTo>
                    <a:pt x="23" y="281"/>
                  </a:lnTo>
                  <a:lnTo>
                    <a:pt x="31" y="304"/>
                  </a:lnTo>
                  <a:lnTo>
                    <a:pt x="31" y="304"/>
                  </a:lnTo>
                  <a:lnTo>
                    <a:pt x="40" y="315"/>
                  </a:lnTo>
                  <a:lnTo>
                    <a:pt x="51" y="329"/>
                  </a:lnTo>
                  <a:lnTo>
                    <a:pt x="62" y="337"/>
                  </a:lnTo>
                  <a:lnTo>
                    <a:pt x="76" y="349"/>
                  </a:lnTo>
                  <a:lnTo>
                    <a:pt x="90" y="354"/>
                  </a:lnTo>
                  <a:lnTo>
                    <a:pt x="104" y="360"/>
                  </a:lnTo>
                  <a:lnTo>
                    <a:pt x="118" y="363"/>
                  </a:lnTo>
                  <a:lnTo>
                    <a:pt x="135" y="366"/>
                  </a:lnTo>
                  <a:lnTo>
                    <a:pt x="135" y="366"/>
                  </a:lnTo>
                  <a:lnTo>
                    <a:pt x="149" y="366"/>
                  </a:lnTo>
                  <a:lnTo>
                    <a:pt x="166" y="360"/>
                  </a:lnTo>
                  <a:lnTo>
                    <a:pt x="180" y="354"/>
                  </a:lnTo>
                  <a:lnTo>
                    <a:pt x="191" y="343"/>
                  </a:lnTo>
                  <a:lnTo>
                    <a:pt x="191" y="343"/>
                  </a:lnTo>
                  <a:lnTo>
                    <a:pt x="197" y="332"/>
                  </a:lnTo>
                  <a:lnTo>
                    <a:pt x="202" y="318"/>
                  </a:lnTo>
                  <a:lnTo>
                    <a:pt x="205" y="304"/>
                  </a:lnTo>
                  <a:lnTo>
                    <a:pt x="202" y="290"/>
                  </a:lnTo>
                  <a:lnTo>
                    <a:pt x="202" y="290"/>
                  </a:lnTo>
                  <a:lnTo>
                    <a:pt x="197" y="276"/>
                  </a:lnTo>
                  <a:lnTo>
                    <a:pt x="191" y="259"/>
                  </a:lnTo>
                  <a:lnTo>
                    <a:pt x="188" y="245"/>
                  </a:lnTo>
                  <a:lnTo>
                    <a:pt x="188" y="231"/>
                  </a:lnTo>
                  <a:lnTo>
                    <a:pt x="188" y="231"/>
                  </a:lnTo>
                  <a:lnTo>
                    <a:pt x="191" y="219"/>
                  </a:lnTo>
                  <a:lnTo>
                    <a:pt x="194" y="211"/>
                  </a:lnTo>
                  <a:lnTo>
                    <a:pt x="208" y="197"/>
                  </a:lnTo>
                  <a:lnTo>
                    <a:pt x="208" y="197"/>
                  </a:lnTo>
                  <a:lnTo>
                    <a:pt x="219" y="183"/>
                  </a:lnTo>
                  <a:lnTo>
                    <a:pt x="225" y="163"/>
                  </a:lnTo>
                  <a:lnTo>
                    <a:pt x="225" y="163"/>
                  </a:lnTo>
                  <a:lnTo>
                    <a:pt x="228" y="144"/>
                  </a:lnTo>
                  <a:lnTo>
                    <a:pt x="233" y="127"/>
                  </a:lnTo>
                  <a:lnTo>
                    <a:pt x="233" y="127"/>
                  </a:lnTo>
                  <a:lnTo>
                    <a:pt x="236" y="110"/>
                  </a:lnTo>
                  <a:lnTo>
                    <a:pt x="236" y="99"/>
                  </a:lnTo>
                  <a:lnTo>
                    <a:pt x="233" y="85"/>
                  </a:lnTo>
                  <a:lnTo>
                    <a:pt x="228" y="70"/>
                  </a:lnTo>
                  <a:lnTo>
                    <a:pt x="228" y="70"/>
                  </a:lnTo>
                  <a:lnTo>
                    <a:pt x="222" y="54"/>
                  </a:lnTo>
                  <a:lnTo>
                    <a:pt x="222" y="42"/>
                  </a:lnTo>
                  <a:lnTo>
                    <a:pt x="225" y="34"/>
                  </a:lnTo>
                  <a:lnTo>
                    <a:pt x="225" y="34"/>
                  </a:lnTo>
                  <a:lnTo>
                    <a:pt x="228" y="26"/>
                  </a:lnTo>
                  <a:lnTo>
                    <a:pt x="236" y="17"/>
                  </a:lnTo>
                  <a:lnTo>
                    <a:pt x="250" y="6"/>
                  </a:lnTo>
                  <a:lnTo>
                    <a:pt x="250" y="6"/>
                  </a:lnTo>
                  <a:lnTo>
                    <a:pt x="264" y="3"/>
                  </a:lnTo>
                  <a:lnTo>
                    <a:pt x="278" y="0"/>
                  </a:lnTo>
                  <a:lnTo>
                    <a:pt x="292" y="0"/>
                  </a:lnTo>
                  <a:lnTo>
                    <a:pt x="306" y="0"/>
                  </a:lnTo>
                  <a:lnTo>
                    <a:pt x="306" y="0"/>
                  </a:lnTo>
                  <a:lnTo>
                    <a:pt x="329" y="6"/>
                  </a:lnTo>
                  <a:lnTo>
                    <a:pt x="348" y="14"/>
                  </a:lnTo>
                  <a:lnTo>
                    <a:pt x="348" y="14"/>
                  </a:lnTo>
                  <a:lnTo>
                    <a:pt x="360" y="23"/>
                  </a:lnTo>
                  <a:lnTo>
                    <a:pt x="368" y="31"/>
                  </a:lnTo>
                  <a:lnTo>
                    <a:pt x="368" y="31"/>
                  </a:lnTo>
                  <a:lnTo>
                    <a:pt x="371" y="34"/>
                  </a:lnTo>
                  <a:lnTo>
                    <a:pt x="371" y="34"/>
                  </a:lnTo>
                  <a:close/>
                </a:path>
              </a:pathLst>
            </a:custGeom>
            <a:solidFill>
              <a:srgbClr val="E46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52" name="Freeform 137"/>
            <p:cNvSpPr>
              <a:spLocks/>
            </p:cNvSpPr>
            <p:nvPr/>
          </p:nvSpPr>
          <p:spPr bwMode="auto">
            <a:xfrm>
              <a:off x="24585275" y="3346246"/>
              <a:ext cx="176296" cy="245063"/>
            </a:xfrm>
            <a:custGeom>
              <a:avLst/>
              <a:gdLst>
                <a:gd name="T0" fmla="*/ 129 w 141"/>
                <a:gd name="T1" fmla="*/ 177 h 196"/>
                <a:gd name="T2" fmla="*/ 129 w 141"/>
                <a:gd name="T3" fmla="*/ 177 h 196"/>
                <a:gd name="T4" fmla="*/ 135 w 141"/>
                <a:gd name="T5" fmla="*/ 168 h 196"/>
                <a:gd name="T6" fmla="*/ 141 w 141"/>
                <a:gd name="T7" fmla="*/ 160 h 196"/>
                <a:gd name="T8" fmla="*/ 141 w 141"/>
                <a:gd name="T9" fmla="*/ 151 h 196"/>
                <a:gd name="T10" fmla="*/ 141 w 141"/>
                <a:gd name="T11" fmla="*/ 143 h 196"/>
                <a:gd name="T12" fmla="*/ 132 w 141"/>
                <a:gd name="T13" fmla="*/ 126 h 196"/>
                <a:gd name="T14" fmla="*/ 121 w 141"/>
                <a:gd name="T15" fmla="*/ 109 h 196"/>
                <a:gd name="T16" fmla="*/ 90 w 141"/>
                <a:gd name="T17" fmla="*/ 76 h 196"/>
                <a:gd name="T18" fmla="*/ 76 w 141"/>
                <a:gd name="T19" fmla="*/ 59 h 196"/>
                <a:gd name="T20" fmla="*/ 73 w 141"/>
                <a:gd name="T21" fmla="*/ 50 h 196"/>
                <a:gd name="T22" fmla="*/ 70 w 141"/>
                <a:gd name="T23" fmla="*/ 42 h 196"/>
                <a:gd name="T24" fmla="*/ 70 w 141"/>
                <a:gd name="T25" fmla="*/ 42 h 196"/>
                <a:gd name="T26" fmla="*/ 68 w 141"/>
                <a:gd name="T27" fmla="*/ 17 h 196"/>
                <a:gd name="T28" fmla="*/ 62 w 141"/>
                <a:gd name="T29" fmla="*/ 5 h 196"/>
                <a:gd name="T30" fmla="*/ 59 w 141"/>
                <a:gd name="T31" fmla="*/ 3 h 196"/>
                <a:gd name="T32" fmla="*/ 54 w 141"/>
                <a:gd name="T33" fmla="*/ 0 h 196"/>
                <a:gd name="T34" fmla="*/ 54 w 141"/>
                <a:gd name="T35" fmla="*/ 0 h 196"/>
                <a:gd name="T36" fmla="*/ 51 w 141"/>
                <a:gd name="T37" fmla="*/ 0 h 196"/>
                <a:gd name="T38" fmla="*/ 45 w 141"/>
                <a:gd name="T39" fmla="*/ 3 h 196"/>
                <a:gd name="T40" fmla="*/ 37 w 141"/>
                <a:gd name="T41" fmla="*/ 11 h 196"/>
                <a:gd name="T42" fmla="*/ 23 w 141"/>
                <a:gd name="T43" fmla="*/ 28 h 196"/>
                <a:gd name="T44" fmla="*/ 23 w 141"/>
                <a:gd name="T45" fmla="*/ 28 h 196"/>
                <a:gd name="T46" fmla="*/ 11 w 141"/>
                <a:gd name="T47" fmla="*/ 48 h 196"/>
                <a:gd name="T48" fmla="*/ 6 w 141"/>
                <a:gd name="T49" fmla="*/ 70 h 196"/>
                <a:gd name="T50" fmla="*/ 0 w 141"/>
                <a:gd name="T51" fmla="*/ 92 h 196"/>
                <a:gd name="T52" fmla="*/ 0 w 141"/>
                <a:gd name="T53" fmla="*/ 115 h 196"/>
                <a:gd name="T54" fmla="*/ 0 w 141"/>
                <a:gd name="T55" fmla="*/ 115 h 196"/>
                <a:gd name="T56" fmla="*/ 6 w 141"/>
                <a:gd name="T57" fmla="*/ 135 h 196"/>
                <a:gd name="T58" fmla="*/ 17 w 141"/>
                <a:gd name="T59" fmla="*/ 154 h 196"/>
                <a:gd name="T60" fmla="*/ 31 w 141"/>
                <a:gd name="T61" fmla="*/ 174 h 196"/>
                <a:gd name="T62" fmla="*/ 48 w 141"/>
                <a:gd name="T63" fmla="*/ 185 h 196"/>
                <a:gd name="T64" fmla="*/ 68 w 141"/>
                <a:gd name="T65" fmla="*/ 194 h 196"/>
                <a:gd name="T66" fmla="*/ 79 w 141"/>
                <a:gd name="T67" fmla="*/ 196 h 196"/>
                <a:gd name="T68" fmla="*/ 87 w 141"/>
                <a:gd name="T69" fmla="*/ 196 h 196"/>
                <a:gd name="T70" fmla="*/ 98 w 141"/>
                <a:gd name="T71" fmla="*/ 194 h 196"/>
                <a:gd name="T72" fmla="*/ 110 w 141"/>
                <a:gd name="T73" fmla="*/ 191 h 196"/>
                <a:gd name="T74" fmla="*/ 118 w 141"/>
                <a:gd name="T75" fmla="*/ 185 h 196"/>
                <a:gd name="T76" fmla="*/ 129 w 141"/>
                <a:gd name="T77" fmla="*/ 177 h 196"/>
                <a:gd name="T78" fmla="*/ 129 w 141"/>
                <a:gd name="T79" fmla="*/ 177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196">
                  <a:moveTo>
                    <a:pt x="129" y="177"/>
                  </a:moveTo>
                  <a:lnTo>
                    <a:pt x="129" y="177"/>
                  </a:lnTo>
                  <a:lnTo>
                    <a:pt x="135" y="168"/>
                  </a:lnTo>
                  <a:lnTo>
                    <a:pt x="141" y="160"/>
                  </a:lnTo>
                  <a:lnTo>
                    <a:pt x="141" y="151"/>
                  </a:lnTo>
                  <a:lnTo>
                    <a:pt x="141" y="143"/>
                  </a:lnTo>
                  <a:lnTo>
                    <a:pt x="132" y="126"/>
                  </a:lnTo>
                  <a:lnTo>
                    <a:pt x="121" y="109"/>
                  </a:lnTo>
                  <a:lnTo>
                    <a:pt x="90" y="76"/>
                  </a:lnTo>
                  <a:lnTo>
                    <a:pt x="76" y="59"/>
                  </a:lnTo>
                  <a:lnTo>
                    <a:pt x="73" y="50"/>
                  </a:lnTo>
                  <a:lnTo>
                    <a:pt x="70" y="42"/>
                  </a:lnTo>
                  <a:lnTo>
                    <a:pt x="70" y="42"/>
                  </a:lnTo>
                  <a:lnTo>
                    <a:pt x="68" y="17"/>
                  </a:lnTo>
                  <a:lnTo>
                    <a:pt x="62" y="5"/>
                  </a:lnTo>
                  <a:lnTo>
                    <a:pt x="59" y="3"/>
                  </a:lnTo>
                  <a:lnTo>
                    <a:pt x="54" y="0"/>
                  </a:lnTo>
                  <a:lnTo>
                    <a:pt x="54" y="0"/>
                  </a:lnTo>
                  <a:lnTo>
                    <a:pt x="51" y="0"/>
                  </a:lnTo>
                  <a:lnTo>
                    <a:pt x="45" y="3"/>
                  </a:lnTo>
                  <a:lnTo>
                    <a:pt x="37" y="11"/>
                  </a:lnTo>
                  <a:lnTo>
                    <a:pt x="23" y="28"/>
                  </a:lnTo>
                  <a:lnTo>
                    <a:pt x="23" y="28"/>
                  </a:lnTo>
                  <a:lnTo>
                    <a:pt x="11" y="48"/>
                  </a:lnTo>
                  <a:lnTo>
                    <a:pt x="6" y="70"/>
                  </a:lnTo>
                  <a:lnTo>
                    <a:pt x="0" y="92"/>
                  </a:lnTo>
                  <a:lnTo>
                    <a:pt x="0" y="115"/>
                  </a:lnTo>
                  <a:lnTo>
                    <a:pt x="0" y="115"/>
                  </a:lnTo>
                  <a:lnTo>
                    <a:pt x="6" y="135"/>
                  </a:lnTo>
                  <a:lnTo>
                    <a:pt x="17" y="154"/>
                  </a:lnTo>
                  <a:lnTo>
                    <a:pt x="31" y="174"/>
                  </a:lnTo>
                  <a:lnTo>
                    <a:pt x="48" y="185"/>
                  </a:lnTo>
                  <a:lnTo>
                    <a:pt x="68" y="194"/>
                  </a:lnTo>
                  <a:lnTo>
                    <a:pt x="79" y="196"/>
                  </a:lnTo>
                  <a:lnTo>
                    <a:pt x="87" y="196"/>
                  </a:lnTo>
                  <a:lnTo>
                    <a:pt x="98" y="194"/>
                  </a:lnTo>
                  <a:lnTo>
                    <a:pt x="110" y="191"/>
                  </a:lnTo>
                  <a:lnTo>
                    <a:pt x="118" y="185"/>
                  </a:lnTo>
                  <a:lnTo>
                    <a:pt x="129" y="177"/>
                  </a:lnTo>
                  <a:lnTo>
                    <a:pt x="129" y="177"/>
                  </a:lnTo>
                  <a:close/>
                </a:path>
              </a:pathLst>
            </a:custGeom>
            <a:solidFill>
              <a:srgbClr val="EA9F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53" name="Freeform 138"/>
            <p:cNvSpPr>
              <a:spLocks/>
            </p:cNvSpPr>
            <p:nvPr/>
          </p:nvSpPr>
          <p:spPr bwMode="auto">
            <a:xfrm>
              <a:off x="24701555" y="3166200"/>
              <a:ext cx="136285" cy="207553"/>
            </a:xfrm>
            <a:custGeom>
              <a:avLst/>
              <a:gdLst>
                <a:gd name="T0" fmla="*/ 109 w 109"/>
                <a:gd name="T1" fmla="*/ 0 h 166"/>
                <a:gd name="T2" fmla="*/ 109 w 109"/>
                <a:gd name="T3" fmla="*/ 0 h 166"/>
                <a:gd name="T4" fmla="*/ 95 w 109"/>
                <a:gd name="T5" fmla="*/ 12 h 166"/>
                <a:gd name="T6" fmla="*/ 84 w 109"/>
                <a:gd name="T7" fmla="*/ 26 h 166"/>
                <a:gd name="T8" fmla="*/ 73 w 109"/>
                <a:gd name="T9" fmla="*/ 40 h 166"/>
                <a:gd name="T10" fmla="*/ 67 w 109"/>
                <a:gd name="T11" fmla="*/ 57 h 166"/>
                <a:gd name="T12" fmla="*/ 67 w 109"/>
                <a:gd name="T13" fmla="*/ 57 h 166"/>
                <a:gd name="T14" fmla="*/ 67 w 109"/>
                <a:gd name="T15" fmla="*/ 68 h 166"/>
                <a:gd name="T16" fmla="*/ 70 w 109"/>
                <a:gd name="T17" fmla="*/ 82 h 166"/>
                <a:gd name="T18" fmla="*/ 78 w 109"/>
                <a:gd name="T19" fmla="*/ 107 h 166"/>
                <a:gd name="T20" fmla="*/ 78 w 109"/>
                <a:gd name="T21" fmla="*/ 107 h 166"/>
                <a:gd name="T22" fmla="*/ 81 w 109"/>
                <a:gd name="T23" fmla="*/ 118 h 166"/>
                <a:gd name="T24" fmla="*/ 84 w 109"/>
                <a:gd name="T25" fmla="*/ 130 h 166"/>
                <a:gd name="T26" fmla="*/ 81 w 109"/>
                <a:gd name="T27" fmla="*/ 141 h 166"/>
                <a:gd name="T28" fmla="*/ 78 w 109"/>
                <a:gd name="T29" fmla="*/ 149 h 166"/>
                <a:gd name="T30" fmla="*/ 73 w 109"/>
                <a:gd name="T31" fmla="*/ 155 h 166"/>
                <a:gd name="T32" fmla="*/ 67 w 109"/>
                <a:gd name="T33" fmla="*/ 161 h 166"/>
                <a:gd name="T34" fmla="*/ 59 w 109"/>
                <a:gd name="T35" fmla="*/ 163 h 166"/>
                <a:gd name="T36" fmla="*/ 50 w 109"/>
                <a:gd name="T37" fmla="*/ 166 h 166"/>
                <a:gd name="T38" fmla="*/ 34 w 109"/>
                <a:gd name="T39" fmla="*/ 163 h 166"/>
                <a:gd name="T40" fmla="*/ 25 w 109"/>
                <a:gd name="T41" fmla="*/ 161 h 166"/>
                <a:gd name="T42" fmla="*/ 20 w 109"/>
                <a:gd name="T43" fmla="*/ 158 h 166"/>
                <a:gd name="T44" fmla="*/ 11 w 109"/>
                <a:gd name="T45" fmla="*/ 152 h 166"/>
                <a:gd name="T46" fmla="*/ 5 w 109"/>
                <a:gd name="T47" fmla="*/ 144 h 166"/>
                <a:gd name="T48" fmla="*/ 3 w 109"/>
                <a:gd name="T49" fmla="*/ 135 h 166"/>
                <a:gd name="T50" fmla="*/ 0 w 109"/>
                <a:gd name="T51" fmla="*/ 124 h 166"/>
                <a:gd name="T52" fmla="*/ 0 w 109"/>
                <a:gd name="T53" fmla="*/ 124 h 166"/>
                <a:gd name="T54" fmla="*/ 3 w 109"/>
                <a:gd name="T55" fmla="*/ 102 h 166"/>
                <a:gd name="T56" fmla="*/ 8 w 109"/>
                <a:gd name="T57" fmla="*/ 82 h 166"/>
                <a:gd name="T58" fmla="*/ 20 w 109"/>
                <a:gd name="T59" fmla="*/ 62 h 166"/>
                <a:gd name="T60" fmla="*/ 34 w 109"/>
                <a:gd name="T61" fmla="*/ 43 h 166"/>
                <a:gd name="T62" fmla="*/ 50 w 109"/>
                <a:gd name="T63" fmla="*/ 29 h 166"/>
                <a:gd name="T64" fmla="*/ 70 w 109"/>
                <a:gd name="T65" fmla="*/ 14 h 166"/>
                <a:gd name="T66" fmla="*/ 90 w 109"/>
                <a:gd name="T67" fmla="*/ 6 h 166"/>
                <a:gd name="T68" fmla="*/ 109 w 109"/>
                <a:gd name="T69" fmla="*/ 0 h 166"/>
                <a:gd name="T70" fmla="*/ 109 w 109"/>
                <a:gd name="T71"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166">
                  <a:moveTo>
                    <a:pt x="109" y="0"/>
                  </a:moveTo>
                  <a:lnTo>
                    <a:pt x="109" y="0"/>
                  </a:lnTo>
                  <a:lnTo>
                    <a:pt x="95" y="12"/>
                  </a:lnTo>
                  <a:lnTo>
                    <a:pt x="84" y="26"/>
                  </a:lnTo>
                  <a:lnTo>
                    <a:pt x="73" y="40"/>
                  </a:lnTo>
                  <a:lnTo>
                    <a:pt x="67" y="57"/>
                  </a:lnTo>
                  <a:lnTo>
                    <a:pt x="67" y="57"/>
                  </a:lnTo>
                  <a:lnTo>
                    <a:pt x="67" y="68"/>
                  </a:lnTo>
                  <a:lnTo>
                    <a:pt x="70" y="82"/>
                  </a:lnTo>
                  <a:lnTo>
                    <a:pt x="78" y="107"/>
                  </a:lnTo>
                  <a:lnTo>
                    <a:pt x="78" y="107"/>
                  </a:lnTo>
                  <a:lnTo>
                    <a:pt x="81" y="118"/>
                  </a:lnTo>
                  <a:lnTo>
                    <a:pt x="84" y="130"/>
                  </a:lnTo>
                  <a:lnTo>
                    <a:pt x="81" y="141"/>
                  </a:lnTo>
                  <a:lnTo>
                    <a:pt x="78" y="149"/>
                  </a:lnTo>
                  <a:lnTo>
                    <a:pt x="73" y="155"/>
                  </a:lnTo>
                  <a:lnTo>
                    <a:pt x="67" y="161"/>
                  </a:lnTo>
                  <a:lnTo>
                    <a:pt x="59" y="163"/>
                  </a:lnTo>
                  <a:lnTo>
                    <a:pt x="50" y="166"/>
                  </a:lnTo>
                  <a:lnTo>
                    <a:pt x="34" y="163"/>
                  </a:lnTo>
                  <a:lnTo>
                    <a:pt x="25" y="161"/>
                  </a:lnTo>
                  <a:lnTo>
                    <a:pt x="20" y="158"/>
                  </a:lnTo>
                  <a:lnTo>
                    <a:pt x="11" y="152"/>
                  </a:lnTo>
                  <a:lnTo>
                    <a:pt x="5" y="144"/>
                  </a:lnTo>
                  <a:lnTo>
                    <a:pt x="3" y="135"/>
                  </a:lnTo>
                  <a:lnTo>
                    <a:pt x="0" y="124"/>
                  </a:lnTo>
                  <a:lnTo>
                    <a:pt x="0" y="124"/>
                  </a:lnTo>
                  <a:lnTo>
                    <a:pt x="3" y="102"/>
                  </a:lnTo>
                  <a:lnTo>
                    <a:pt x="8" y="82"/>
                  </a:lnTo>
                  <a:lnTo>
                    <a:pt x="20" y="62"/>
                  </a:lnTo>
                  <a:lnTo>
                    <a:pt x="34" y="43"/>
                  </a:lnTo>
                  <a:lnTo>
                    <a:pt x="50" y="29"/>
                  </a:lnTo>
                  <a:lnTo>
                    <a:pt x="70" y="14"/>
                  </a:lnTo>
                  <a:lnTo>
                    <a:pt x="90" y="6"/>
                  </a:lnTo>
                  <a:lnTo>
                    <a:pt x="109" y="0"/>
                  </a:lnTo>
                  <a:lnTo>
                    <a:pt x="109" y="0"/>
                  </a:lnTo>
                  <a:close/>
                </a:path>
              </a:pathLst>
            </a:custGeom>
            <a:solidFill>
              <a:srgbClr val="EA9F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54" name="Freeform 139"/>
            <p:cNvSpPr>
              <a:spLocks/>
            </p:cNvSpPr>
            <p:nvPr/>
          </p:nvSpPr>
          <p:spPr bwMode="auto">
            <a:xfrm>
              <a:off x="24757819" y="3016161"/>
              <a:ext cx="256315" cy="165043"/>
            </a:xfrm>
            <a:custGeom>
              <a:avLst/>
              <a:gdLst>
                <a:gd name="T0" fmla="*/ 202 w 205"/>
                <a:gd name="T1" fmla="*/ 81 h 132"/>
                <a:gd name="T2" fmla="*/ 202 w 205"/>
                <a:gd name="T3" fmla="*/ 81 h 132"/>
                <a:gd name="T4" fmla="*/ 196 w 205"/>
                <a:gd name="T5" fmla="*/ 59 h 132"/>
                <a:gd name="T6" fmla="*/ 188 w 205"/>
                <a:gd name="T7" fmla="*/ 50 h 132"/>
                <a:gd name="T8" fmla="*/ 179 w 205"/>
                <a:gd name="T9" fmla="*/ 39 h 132"/>
                <a:gd name="T10" fmla="*/ 168 w 205"/>
                <a:gd name="T11" fmla="*/ 31 h 132"/>
                <a:gd name="T12" fmla="*/ 151 w 205"/>
                <a:gd name="T13" fmla="*/ 19 h 132"/>
                <a:gd name="T14" fmla="*/ 135 w 205"/>
                <a:gd name="T15" fmla="*/ 11 h 132"/>
                <a:gd name="T16" fmla="*/ 112 w 205"/>
                <a:gd name="T17" fmla="*/ 2 h 132"/>
                <a:gd name="T18" fmla="*/ 112 w 205"/>
                <a:gd name="T19" fmla="*/ 2 h 132"/>
                <a:gd name="T20" fmla="*/ 95 w 205"/>
                <a:gd name="T21" fmla="*/ 0 h 132"/>
                <a:gd name="T22" fmla="*/ 81 w 205"/>
                <a:gd name="T23" fmla="*/ 0 h 132"/>
                <a:gd name="T24" fmla="*/ 50 w 205"/>
                <a:gd name="T25" fmla="*/ 0 h 132"/>
                <a:gd name="T26" fmla="*/ 22 w 205"/>
                <a:gd name="T27" fmla="*/ 2 h 132"/>
                <a:gd name="T28" fmla="*/ 0 w 205"/>
                <a:gd name="T29" fmla="*/ 11 h 132"/>
                <a:gd name="T30" fmla="*/ 0 w 205"/>
                <a:gd name="T31" fmla="*/ 22 h 132"/>
                <a:gd name="T32" fmla="*/ 0 w 205"/>
                <a:gd name="T33" fmla="*/ 22 h 132"/>
                <a:gd name="T34" fmla="*/ 36 w 205"/>
                <a:gd name="T35" fmla="*/ 14 h 132"/>
                <a:gd name="T36" fmla="*/ 56 w 205"/>
                <a:gd name="T37" fmla="*/ 11 h 132"/>
                <a:gd name="T38" fmla="*/ 76 w 205"/>
                <a:gd name="T39" fmla="*/ 11 h 132"/>
                <a:gd name="T40" fmla="*/ 98 w 205"/>
                <a:gd name="T41" fmla="*/ 11 h 132"/>
                <a:gd name="T42" fmla="*/ 118 w 205"/>
                <a:gd name="T43" fmla="*/ 16 h 132"/>
                <a:gd name="T44" fmla="*/ 140 w 205"/>
                <a:gd name="T45" fmla="*/ 22 h 132"/>
                <a:gd name="T46" fmla="*/ 157 w 205"/>
                <a:gd name="T47" fmla="*/ 33 h 132"/>
                <a:gd name="T48" fmla="*/ 157 w 205"/>
                <a:gd name="T49" fmla="*/ 33 h 132"/>
                <a:gd name="T50" fmla="*/ 168 w 205"/>
                <a:gd name="T51" fmla="*/ 42 h 132"/>
                <a:gd name="T52" fmla="*/ 179 w 205"/>
                <a:gd name="T53" fmla="*/ 53 h 132"/>
                <a:gd name="T54" fmla="*/ 185 w 205"/>
                <a:gd name="T55" fmla="*/ 64 h 132"/>
                <a:gd name="T56" fmla="*/ 191 w 205"/>
                <a:gd name="T57" fmla="*/ 75 h 132"/>
                <a:gd name="T58" fmla="*/ 199 w 205"/>
                <a:gd name="T59" fmla="*/ 104 h 132"/>
                <a:gd name="T60" fmla="*/ 205 w 205"/>
                <a:gd name="T61" fmla="*/ 132 h 132"/>
                <a:gd name="T62" fmla="*/ 205 w 205"/>
                <a:gd name="T63" fmla="*/ 132 h 132"/>
                <a:gd name="T64" fmla="*/ 205 w 205"/>
                <a:gd name="T65" fmla="*/ 115 h 132"/>
                <a:gd name="T66" fmla="*/ 205 w 205"/>
                <a:gd name="T67" fmla="*/ 98 h 132"/>
                <a:gd name="T68" fmla="*/ 202 w 205"/>
                <a:gd name="T69" fmla="*/ 81 h 132"/>
                <a:gd name="T70" fmla="*/ 202 w 205"/>
                <a:gd name="T71" fmla="*/ 8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5" h="132">
                  <a:moveTo>
                    <a:pt x="202" y="81"/>
                  </a:moveTo>
                  <a:lnTo>
                    <a:pt x="202" y="81"/>
                  </a:lnTo>
                  <a:lnTo>
                    <a:pt x="196" y="59"/>
                  </a:lnTo>
                  <a:lnTo>
                    <a:pt x="188" y="50"/>
                  </a:lnTo>
                  <a:lnTo>
                    <a:pt x="179" y="39"/>
                  </a:lnTo>
                  <a:lnTo>
                    <a:pt x="168" y="31"/>
                  </a:lnTo>
                  <a:lnTo>
                    <a:pt x="151" y="19"/>
                  </a:lnTo>
                  <a:lnTo>
                    <a:pt x="135" y="11"/>
                  </a:lnTo>
                  <a:lnTo>
                    <a:pt x="112" y="2"/>
                  </a:lnTo>
                  <a:lnTo>
                    <a:pt x="112" y="2"/>
                  </a:lnTo>
                  <a:lnTo>
                    <a:pt x="95" y="0"/>
                  </a:lnTo>
                  <a:lnTo>
                    <a:pt x="81" y="0"/>
                  </a:lnTo>
                  <a:lnTo>
                    <a:pt x="50" y="0"/>
                  </a:lnTo>
                  <a:lnTo>
                    <a:pt x="22" y="2"/>
                  </a:lnTo>
                  <a:lnTo>
                    <a:pt x="0" y="11"/>
                  </a:lnTo>
                  <a:lnTo>
                    <a:pt x="0" y="22"/>
                  </a:lnTo>
                  <a:lnTo>
                    <a:pt x="0" y="22"/>
                  </a:lnTo>
                  <a:lnTo>
                    <a:pt x="36" y="14"/>
                  </a:lnTo>
                  <a:lnTo>
                    <a:pt x="56" y="11"/>
                  </a:lnTo>
                  <a:lnTo>
                    <a:pt x="76" y="11"/>
                  </a:lnTo>
                  <a:lnTo>
                    <a:pt x="98" y="11"/>
                  </a:lnTo>
                  <a:lnTo>
                    <a:pt x="118" y="16"/>
                  </a:lnTo>
                  <a:lnTo>
                    <a:pt x="140" y="22"/>
                  </a:lnTo>
                  <a:lnTo>
                    <a:pt x="157" y="33"/>
                  </a:lnTo>
                  <a:lnTo>
                    <a:pt x="157" y="33"/>
                  </a:lnTo>
                  <a:lnTo>
                    <a:pt x="168" y="42"/>
                  </a:lnTo>
                  <a:lnTo>
                    <a:pt x="179" y="53"/>
                  </a:lnTo>
                  <a:lnTo>
                    <a:pt x="185" y="64"/>
                  </a:lnTo>
                  <a:lnTo>
                    <a:pt x="191" y="75"/>
                  </a:lnTo>
                  <a:lnTo>
                    <a:pt x="199" y="104"/>
                  </a:lnTo>
                  <a:lnTo>
                    <a:pt x="205" y="132"/>
                  </a:lnTo>
                  <a:lnTo>
                    <a:pt x="205" y="132"/>
                  </a:lnTo>
                  <a:lnTo>
                    <a:pt x="205" y="115"/>
                  </a:lnTo>
                  <a:lnTo>
                    <a:pt x="205" y="98"/>
                  </a:lnTo>
                  <a:lnTo>
                    <a:pt x="202" y="81"/>
                  </a:lnTo>
                  <a:lnTo>
                    <a:pt x="202" y="81"/>
                  </a:lnTo>
                  <a:close/>
                </a:path>
              </a:pathLst>
            </a:custGeom>
            <a:solidFill>
              <a:srgbClr val="FAC0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55" name="Freeform 140"/>
            <p:cNvSpPr>
              <a:spLocks/>
            </p:cNvSpPr>
            <p:nvPr/>
          </p:nvSpPr>
          <p:spPr bwMode="auto">
            <a:xfrm>
              <a:off x="25070398" y="2861124"/>
              <a:ext cx="171294" cy="225058"/>
            </a:xfrm>
            <a:custGeom>
              <a:avLst/>
              <a:gdLst>
                <a:gd name="T0" fmla="*/ 137 w 137"/>
                <a:gd name="T1" fmla="*/ 17 h 180"/>
                <a:gd name="T2" fmla="*/ 137 w 137"/>
                <a:gd name="T3" fmla="*/ 17 h 180"/>
                <a:gd name="T4" fmla="*/ 109 w 137"/>
                <a:gd name="T5" fmla="*/ 22 h 180"/>
                <a:gd name="T6" fmla="*/ 90 w 137"/>
                <a:gd name="T7" fmla="*/ 34 h 180"/>
                <a:gd name="T8" fmla="*/ 73 w 137"/>
                <a:gd name="T9" fmla="*/ 48 h 180"/>
                <a:gd name="T10" fmla="*/ 61 w 137"/>
                <a:gd name="T11" fmla="*/ 65 h 180"/>
                <a:gd name="T12" fmla="*/ 50 w 137"/>
                <a:gd name="T13" fmla="*/ 81 h 180"/>
                <a:gd name="T14" fmla="*/ 45 w 137"/>
                <a:gd name="T15" fmla="*/ 98 h 180"/>
                <a:gd name="T16" fmla="*/ 36 w 137"/>
                <a:gd name="T17" fmla="*/ 126 h 180"/>
                <a:gd name="T18" fmla="*/ 36 w 137"/>
                <a:gd name="T19" fmla="*/ 126 h 180"/>
                <a:gd name="T20" fmla="*/ 28 w 137"/>
                <a:gd name="T21" fmla="*/ 143 h 180"/>
                <a:gd name="T22" fmla="*/ 19 w 137"/>
                <a:gd name="T23" fmla="*/ 157 h 180"/>
                <a:gd name="T24" fmla="*/ 11 w 137"/>
                <a:gd name="T25" fmla="*/ 171 h 180"/>
                <a:gd name="T26" fmla="*/ 0 w 137"/>
                <a:gd name="T27" fmla="*/ 180 h 180"/>
                <a:gd name="T28" fmla="*/ 0 w 137"/>
                <a:gd name="T29" fmla="*/ 180 h 180"/>
                <a:gd name="T30" fmla="*/ 11 w 137"/>
                <a:gd name="T31" fmla="*/ 160 h 180"/>
                <a:gd name="T32" fmla="*/ 19 w 137"/>
                <a:gd name="T33" fmla="*/ 135 h 180"/>
                <a:gd name="T34" fmla="*/ 28 w 137"/>
                <a:gd name="T35" fmla="*/ 110 h 180"/>
                <a:gd name="T36" fmla="*/ 36 w 137"/>
                <a:gd name="T37" fmla="*/ 84 h 180"/>
                <a:gd name="T38" fmla="*/ 50 w 137"/>
                <a:gd name="T39" fmla="*/ 59 h 180"/>
                <a:gd name="T40" fmla="*/ 59 w 137"/>
                <a:gd name="T41" fmla="*/ 48 h 180"/>
                <a:gd name="T42" fmla="*/ 67 w 137"/>
                <a:gd name="T43" fmla="*/ 37 h 180"/>
                <a:gd name="T44" fmla="*/ 81 w 137"/>
                <a:gd name="T45" fmla="*/ 25 h 180"/>
                <a:gd name="T46" fmla="*/ 95 w 137"/>
                <a:gd name="T47" fmla="*/ 17 h 180"/>
                <a:gd name="T48" fmla="*/ 112 w 137"/>
                <a:gd name="T49" fmla="*/ 6 h 180"/>
                <a:gd name="T50" fmla="*/ 132 w 137"/>
                <a:gd name="T51" fmla="*/ 0 h 180"/>
                <a:gd name="T52" fmla="*/ 137 w 137"/>
                <a:gd name="T53" fmla="*/ 1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7" h="180">
                  <a:moveTo>
                    <a:pt x="137" y="17"/>
                  </a:moveTo>
                  <a:lnTo>
                    <a:pt x="137" y="17"/>
                  </a:lnTo>
                  <a:lnTo>
                    <a:pt x="109" y="22"/>
                  </a:lnTo>
                  <a:lnTo>
                    <a:pt x="90" y="34"/>
                  </a:lnTo>
                  <a:lnTo>
                    <a:pt x="73" y="48"/>
                  </a:lnTo>
                  <a:lnTo>
                    <a:pt x="61" y="65"/>
                  </a:lnTo>
                  <a:lnTo>
                    <a:pt x="50" y="81"/>
                  </a:lnTo>
                  <a:lnTo>
                    <a:pt x="45" y="98"/>
                  </a:lnTo>
                  <a:lnTo>
                    <a:pt x="36" y="126"/>
                  </a:lnTo>
                  <a:lnTo>
                    <a:pt x="36" y="126"/>
                  </a:lnTo>
                  <a:lnTo>
                    <a:pt x="28" y="143"/>
                  </a:lnTo>
                  <a:lnTo>
                    <a:pt x="19" y="157"/>
                  </a:lnTo>
                  <a:lnTo>
                    <a:pt x="11" y="171"/>
                  </a:lnTo>
                  <a:lnTo>
                    <a:pt x="0" y="180"/>
                  </a:lnTo>
                  <a:lnTo>
                    <a:pt x="0" y="180"/>
                  </a:lnTo>
                  <a:lnTo>
                    <a:pt x="11" y="160"/>
                  </a:lnTo>
                  <a:lnTo>
                    <a:pt x="19" y="135"/>
                  </a:lnTo>
                  <a:lnTo>
                    <a:pt x="28" y="110"/>
                  </a:lnTo>
                  <a:lnTo>
                    <a:pt x="36" y="84"/>
                  </a:lnTo>
                  <a:lnTo>
                    <a:pt x="50" y="59"/>
                  </a:lnTo>
                  <a:lnTo>
                    <a:pt x="59" y="48"/>
                  </a:lnTo>
                  <a:lnTo>
                    <a:pt x="67" y="37"/>
                  </a:lnTo>
                  <a:lnTo>
                    <a:pt x="81" y="25"/>
                  </a:lnTo>
                  <a:lnTo>
                    <a:pt x="95" y="17"/>
                  </a:lnTo>
                  <a:lnTo>
                    <a:pt x="112" y="6"/>
                  </a:lnTo>
                  <a:lnTo>
                    <a:pt x="132" y="0"/>
                  </a:lnTo>
                  <a:lnTo>
                    <a:pt x="137" y="17"/>
                  </a:lnTo>
                  <a:close/>
                </a:path>
              </a:pathLst>
            </a:custGeom>
            <a:solidFill>
              <a:srgbClr val="FAC0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56" name="Freeform 141"/>
            <p:cNvSpPr>
              <a:spLocks/>
            </p:cNvSpPr>
            <p:nvPr/>
          </p:nvSpPr>
          <p:spPr bwMode="auto">
            <a:xfrm>
              <a:off x="25037890" y="3254971"/>
              <a:ext cx="147538" cy="316333"/>
            </a:xfrm>
            <a:custGeom>
              <a:avLst/>
              <a:gdLst>
                <a:gd name="T0" fmla="*/ 118 w 118"/>
                <a:gd name="T1" fmla="*/ 250 h 253"/>
                <a:gd name="T2" fmla="*/ 118 w 118"/>
                <a:gd name="T3" fmla="*/ 250 h 253"/>
                <a:gd name="T4" fmla="*/ 118 w 118"/>
                <a:gd name="T5" fmla="*/ 253 h 253"/>
                <a:gd name="T6" fmla="*/ 90 w 118"/>
                <a:gd name="T7" fmla="*/ 253 h 253"/>
                <a:gd name="T8" fmla="*/ 90 w 118"/>
                <a:gd name="T9" fmla="*/ 253 h 253"/>
                <a:gd name="T10" fmla="*/ 90 w 118"/>
                <a:gd name="T11" fmla="*/ 244 h 253"/>
                <a:gd name="T12" fmla="*/ 90 w 118"/>
                <a:gd name="T13" fmla="*/ 233 h 253"/>
                <a:gd name="T14" fmla="*/ 93 w 118"/>
                <a:gd name="T15" fmla="*/ 216 h 253"/>
                <a:gd name="T16" fmla="*/ 93 w 118"/>
                <a:gd name="T17" fmla="*/ 216 h 253"/>
                <a:gd name="T18" fmla="*/ 93 w 118"/>
                <a:gd name="T19" fmla="*/ 194 h 253"/>
                <a:gd name="T20" fmla="*/ 87 w 118"/>
                <a:gd name="T21" fmla="*/ 171 h 253"/>
                <a:gd name="T22" fmla="*/ 82 w 118"/>
                <a:gd name="T23" fmla="*/ 151 h 253"/>
                <a:gd name="T24" fmla="*/ 71 w 118"/>
                <a:gd name="T25" fmla="*/ 132 h 253"/>
                <a:gd name="T26" fmla="*/ 71 w 118"/>
                <a:gd name="T27" fmla="*/ 132 h 253"/>
                <a:gd name="T28" fmla="*/ 71 w 118"/>
                <a:gd name="T29" fmla="*/ 132 h 253"/>
                <a:gd name="T30" fmla="*/ 59 w 118"/>
                <a:gd name="T31" fmla="*/ 115 h 253"/>
                <a:gd name="T32" fmla="*/ 48 w 118"/>
                <a:gd name="T33" fmla="*/ 104 h 253"/>
                <a:gd name="T34" fmla="*/ 34 w 118"/>
                <a:gd name="T35" fmla="*/ 90 h 253"/>
                <a:gd name="T36" fmla="*/ 23 w 118"/>
                <a:gd name="T37" fmla="*/ 76 h 253"/>
                <a:gd name="T38" fmla="*/ 23 w 118"/>
                <a:gd name="T39" fmla="*/ 76 h 253"/>
                <a:gd name="T40" fmla="*/ 14 w 118"/>
                <a:gd name="T41" fmla="*/ 59 h 253"/>
                <a:gd name="T42" fmla="*/ 6 w 118"/>
                <a:gd name="T43" fmla="*/ 42 h 253"/>
                <a:gd name="T44" fmla="*/ 3 w 118"/>
                <a:gd name="T45" fmla="*/ 25 h 253"/>
                <a:gd name="T46" fmla="*/ 0 w 118"/>
                <a:gd name="T47" fmla="*/ 5 h 253"/>
                <a:gd name="T48" fmla="*/ 0 w 118"/>
                <a:gd name="T49" fmla="*/ 5 h 253"/>
                <a:gd name="T50" fmla="*/ 0 w 118"/>
                <a:gd name="T51" fmla="*/ 2 h 253"/>
                <a:gd name="T52" fmla="*/ 0 w 118"/>
                <a:gd name="T53" fmla="*/ 0 h 253"/>
                <a:gd name="T54" fmla="*/ 0 w 118"/>
                <a:gd name="T55" fmla="*/ 0 h 253"/>
                <a:gd name="T56" fmla="*/ 6 w 118"/>
                <a:gd name="T57" fmla="*/ 5 h 253"/>
                <a:gd name="T58" fmla="*/ 9 w 118"/>
                <a:gd name="T59" fmla="*/ 17 h 253"/>
                <a:gd name="T60" fmla="*/ 14 w 118"/>
                <a:gd name="T61" fmla="*/ 39 h 253"/>
                <a:gd name="T62" fmla="*/ 14 w 118"/>
                <a:gd name="T63" fmla="*/ 39 h 253"/>
                <a:gd name="T64" fmla="*/ 17 w 118"/>
                <a:gd name="T65" fmla="*/ 47 h 253"/>
                <a:gd name="T66" fmla="*/ 17 w 118"/>
                <a:gd name="T67" fmla="*/ 47 h 253"/>
                <a:gd name="T68" fmla="*/ 26 w 118"/>
                <a:gd name="T69" fmla="*/ 64 h 253"/>
                <a:gd name="T70" fmla="*/ 37 w 118"/>
                <a:gd name="T71" fmla="*/ 76 h 253"/>
                <a:gd name="T72" fmla="*/ 59 w 118"/>
                <a:gd name="T73" fmla="*/ 101 h 253"/>
                <a:gd name="T74" fmla="*/ 59 w 118"/>
                <a:gd name="T75" fmla="*/ 101 h 253"/>
                <a:gd name="T76" fmla="*/ 82 w 118"/>
                <a:gd name="T77" fmla="*/ 126 h 253"/>
                <a:gd name="T78" fmla="*/ 99 w 118"/>
                <a:gd name="T79" fmla="*/ 151 h 253"/>
                <a:gd name="T80" fmla="*/ 99 w 118"/>
                <a:gd name="T81" fmla="*/ 151 h 253"/>
                <a:gd name="T82" fmla="*/ 107 w 118"/>
                <a:gd name="T83" fmla="*/ 174 h 253"/>
                <a:gd name="T84" fmla="*/ 116 w 118"/>
                <a:gd name="T85" fmla="*/ 199 h 253"/>
                <a:gd name="T86" fmla="*/ 118 w 118"/>
                <a:gd name="T87" fmla="*/ 224 h 253"/>
                <a:gd name="T88" fmla="*/ 118 w 118"/>
                <a:gd name="T89" fmla="*/ 250 h 253"/>
                <a:gd name="T90" fmla="*/ 118 w 118"/>
                <a:gd name="T91" fmla="*/ 25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8" h="253">
                  <a:moveTo>
                    <a:pt x="118" y="250"/>
                  </a:moveTo>
                  <a:lnTo>
                    <a:pt x="118" y="250"/>
                  </a:lnTo>
                  <a:lnTo>
                    <a:pt x="118" y="253"/>
                  </a:lnTo>
                  <a:lnTo>
                    <a:pt x="90" y="253"/>
                  </a:lnTo>
                  <a:lnTo>
                    <a:pt x="90" y="253"/>
                  </a:lnTo>
                  <a:lnTo>
                    <a:pt x="90" y="244"/>
                  </a:lnTo>
                  <a:lnTo>
                    <a:pt x="90" y="233"/>
                  </a:lnTo>
                  <a:lnTo>
                    <a:pt x="93" y="216"/>
                  </a:lnTo>
                  <a:lnTo>
                    <a:pt x="93" y="216"/>
                  </a:lnTo>
                  <a:lnTo>
                    <a:pt x="93" y="194"/>
                  </a:lnTo>
                  <a:lnTo>
                    <a:pt x="87" y="171"/>
                  </a:lnTo>
                  <a:lnTo>
                    <a:pt x="82" y="151"/>
                  </a:lnTo>
                  <a:lnTo>
                    <a:pt x="71" y="132"/>
                  </a:lnTo>
                  <a:lnTo>
                    <a:pt x="71" y="132"/>
                  </a:lnTo>
                  <a:lnTo>
                    <a:pt x="71" y="132"/>
                  </a:lnTo>
                  <a:lnTo>
                    <a:pt x="59" y="115"/>
                  </a:lnTo>
                  <a:lnTo>
                    <a:pt x="48" y="104"/>
                  </a:lnTo>
                  <a:lnTo>
                    <a:pt x="34" y="90"/>
                  </a:lnTo>
                  <a:lnTo>
                    <a:pt x="23" y="76"/>
                  </a:lnTo>
                  <a:lnTo>
                    <a:pt x="23" y="76"/>
                  </a:lnTo>
                  <a:lnTo>
                    <a:pt x="14" y="59"/>
                  </a:lnTo>
                  <a:lnTo>
                    <a:pt x="6" y="42"/>
                  </a:lnTo>
                  <a:lnTo>
                    <a:pt x="3" y="25"/>
                  </a:lnTo>
                  <a:lnTo>
                    <a:pt x="0" y="5"/>
                  </a:lnTo>
                  <a:lnTo>
                    <a:pt x="0" y="5"/>
                  </a:lnTo>
                  <a:lnTo>
                    <a:pt x="0" y="2"/>
                  </a:lnTo>
                  <a:lnTo>
                    <a:pt x="0" y="0"/>
                  </a:lnTo>
                  <a:lnTo>
                    <a:pt x="0" y="0"/>
                  </a:lnTo>
                  <a:lnTo>
                    <a:pt x="6" y="5"/>
                  </a:lnTo>
                  <a:lnTo>
                    <a:pt x="9" y="17"/>
                  </a:lnTo>
                  <a:lnTo>
                    <a:pt x="14" y="39"/>
                  </a:lnTo>
                  <a:lnTo>
                    <a:pt x="14" y="39"/>
                  </a:lnTo>
                  <a:lnTo>
                    <a:pt x="17" y="47"/>
                  </a:lnTo>
                  <a:lnTo>
                    <a:pt x="17" y="47"/>
                  </a:lnTo>
                  <a:lnTo>
                    <a:pt x="26" y="64"/>
                  </a:lnTo>
                  <a:lnTo>
                    <a:pt x="37" y="76"/>
                  </a:lnTo>
                  <a:lnTo>
                    <a:pt x="59" y="101"/>
                  </a:lnTo>
                  <a:lnTo>
                    <a:pt x="59" y="101"/>
                  </a:lnTo>
                  <a:lnTo>
                    <a:pt x="82" y="126"/>
                  </a:lnTo>
                  <a:lnTo>
                    <a:pt x="99" y="151"/>
                  </a:lnTo>
                  <a:lnTo>
                    <a:pt x="99" y="151"/>
                  </a:lnTo>
                  <a:lnTo>
                    <a:pt x="107" y="174"/>
                  </a:lnTo>
                  <a:lnTo>
                    <a:pt x="116" y="199"/>
                  </a:lnTo>
                  <a:lnTo>
                    <a:pt x="118" y="224"/>
                  </a:lnTo>
                  <a:lnTo>
                    <a:pt x="118" y="250"/>
                  </a:lnTo>
                  <a:lnTo>
                    <a:pt x="118" y="250"/>
                  </a:lnTo>
                  <a:close/>
                </a:path>
              </a:pathLst>
            </a:custGeom>
            <a:solidFill>
              <a:srgbClr val="FAC0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57" name="Freeform 142"/>
            <p:cNvSpPr>
              <a:spLocks/>
            </p:cNvSpPr>
            <p:nvPr/>
          </p:nvSpPr>
          <p:spPr bwMode="auto">
            <a:xfrm>
              <a:off x="24616537" y="3412513"/>
              <a:ext cx="91274" cy="141287"/>
            </a:xfrm>
            <a:custGeom>
              <a:avLst/>
              <a:gdLst>
                <a:gd name="T0" fmla="*/ 3 w 73"/>
                <a:gd name="T1" fmla="*/ 28 h 113"/>
                <a:gd name="T2" fmla="*/ 3 w 73"/>
                <a:gd name="T3" fmla="*/ 28 h 113"/>
                <a:gd name="T4" fmla="*/ 3 w 73"/>
                <a:gd name="T5" fmla="*/ 28 h 113"/>
                <a:gd name="T6" fmla="*/ 0 w 73"/>
                <a:gd name="T7" fmla="*/ 42 h 113"/>
                <a:gd name="T8" fmla="*/ 3 w 73"/>
                <a:gd name="T9" fmla="*/ 56 h 113"/>
                <a:gd name="T10" fmla="*/ 6 w 73"/>
                <a:gd name="T11" fmla="*/ 73 h 113"/>
                <a:gd name="T12" fmla="*/ 12 w 73"/>
                <a:gd name="T13" fmla="*/ 87 h 113"/>
                <a:gd name="T14" fmla="*/ 17 w 73"/>
                <a:gd name="T15" fmla="*/ 101 h 113"/>
                <a:gd name="T16" fmla="*/ 29 w 73"/>
                <a:gd name="T17" fmla="*/ 110 h 113"/>
                <a:gd name="T18" fmla="*/ 34 w 73"/>
                <a:gd name="T19" fmla="*/ 113 h 113"/>
                <a:gd name="T20" fmla="*/ 43 w 73"/>
                <a:gd name="T21" fmla="*/ 113 h 113"/>
                <a:gd name="T22" fmla="*/ 48 w 73"/>
                <a:gd name="T23" fmla="*/ 113 h 113"/>
                <a:gd name="T24" fmla="*/ 57 w 73"/>
                <a:gd name="T25" fmla="*/ 110 h 113"/>
                <a:gd name="T26" fmla="*/ 57 w 73"/>
                <a:gd name="T27" fmla="*/ 110 h 113"/>
                <a:gd name="T28" fmla="*/ 65 w 73"/>
                <a:gd name="T29" fmla="*/ 104 h 113"/>
                <a:gd name="T30" fmla="*/ 71 w 73"/>
                <a:gd name="T31" fmla="*/ 96 h 113"/>
                <a:gd name="T32" fmla="*/ 73 w 73"/>
                <a:gd name="T33" fmla="*/ 87 h 113"/>
                <a:gd name="T34" fmla="*/ 73 w 73"/>
                <a:gd name="T35" fmla="*/ 76 h 113"/>
                <a:gd name="T36" fmla="*/ 73 w 73"/>
                <a:gd name="T37" fmla="*/ 76 h 113"/>
                <a:gd name="T38" fmla="*/ 71 w 73"/>
                <a:gd name="T39" fmla="*/ 70 h 113"/>
                <a:gd name="T40" fmla="*/ 65 w 73"/>
                <a:gd name="T41" fmla="*/ 65 h 113"/>
                <a:gd name="T42" fmla="*/ 54 w 73"/>
                <a:gd name="T43" fmla="*/ 56 h 113"/>
                <a:gd name="T44" fmla="*/ 40 w 73"/>
                <a:gd name="T45" fmla="*/ 48 h 113"/>
                <a:gd name="T46" fmla="*/ 37 w 73"/>
                <a:gd name="T47" fmla="*/ 42 h 113"/>
                <a:gd name="T48" fmla="*/ 31 w 73"/>
                <a:gd name="T49" fmla="*/ 37 h 113"/>
                <a:gd name="T50" fmla="*/ 31 w 73"/>
                <a:gd name="T51" fmla="*/ 37 h 113"/>
                <a:gd name="T52" fmla="*/ 31 w 73"/>
                <a:gd name="T53" fmla="*/ 25 h 113"/>
                <a:gd name="T54" fmla="*/ 29 w 73"/>
                <a:gd name="T55" fmla="*/ 14 h 113"/>
                <a:gd name="T56" fmla="*/ 29 w 73"/>
                <a:gd name="T57" fmla="*/ 14 h 113"/>
                <a:gd name="T58" fmla="*/ 26 w 73"/>
                <a:gd name="T59" fmla="*/ 6 h 113"/>
                <a:gd name="T60" fmla="*/ 20 w 73"/>
                <a:gd name="T61" fmla="*/ 3 h 113"/>
                <a:gd name="T62" fmla="*/ 14 w 73"/>
                <a:gd name="T63" fmla="*/ 0 h 113"/>
                <a:gd name="T64" fmla="*/ 6 w 73"/>
                <a:gd name="T65" fmla="*/ 6 h 113"/>
                <a:gd name="T66" fmla="*/ 6 w 73"/>
                <a:gd name="T67" fmla="*/ 6 h 113"/>
                <a:gd name="T68" fmla="*/ 3 w 73"/>
                <a:gd name="T69" fmla="*/ 9 h 113"/>
                <a:gd name="T70" fmla="*/ 3 w 73"/>
                <a:gd name="T71" fmla="*/ 14 h 113"/>
                <a:gd name="T72" fmla="*/ 3 w 73"/>
                <a:gd name="T73" fmla="*/ 28 h 113"/>
                <a:gd name="T74" fmla="*/ 3 w 73"/>
                <a:gd name="T75" fmla="*/ 2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113">
                  <a:moveTo>
                    <a:pt x="3" y="28"/>
                  </a:moveTo>
                  <a:lnTo>
                    <a:pt x="3" y="28"/>
                  </a:lnTo>
                  <a:lnTo>
                    <a:pt x="3" y="28"/>
                  </a:lnTo>
                  <a:lnTo>
                    <a:pt x="0" y="42"/>
                  </a:lnTo>
                  <a:lnTo>
                    <a:pt x="3" y="56"/>
                  </a:lnTo>
                  <a:lnTo>
                    <a:pt x="6" y="73"/>
                  </a:lnTo>
                  <a:lnTo>
                    <a:pt x="12" y="87"/>
                  </a:lnTo>
                  <a:lnTo>
                    <a:pt x="17" y="101"/>
                  </a:lnTo>
                  <a:lnTo>
                    <a:pt x="29" y="110"/>
                  </a:lnTo>
                  <a:lnTo>
                    <a:pt x="34" y="113"/>
                  </a:lnTo>
                  <a:lnTo>
                    <a:pt x="43" y="113"/>
                  </a:lnTo>
                  <a:lnTo>
                    <a:pt x="48" y="113"/>
                  </a:lnTo>
                  <a:lnTo>
                    <a:pt x="57" y="110"/>
                  </a:lnTo>
                  <a:lnTo>
                    <a:pt x="57" y="110"/>
                  </a:lnTo>
                  <a:lnTo>
                    <a:pt x="65" y="104"/>
                  </a:lnTo>
                  <a:lnTo>
                    <a:pt x="71" y="96"/>
                  </a:lnTo>
                  <a:lnTo>
                    <a:pt x="73" y="87"/>
                  </a:lnTo>
                  <a:lnTo>
                    <a:pt x="73" y="76"/>
                  </a:lnTo>
                  <a:lnTo>
                    <a:pt x="73" y="76"/>
                  </a:lnTo>
                  <a:lnTo>
                    <a:pt x="71" y="70"/>
                  </a:lnTo>
                  <a:lnTo>
                    <a:pt x="65" y="65"/>
                  </a:lnTo>
                  <a:lnTo>
                    <a:pt x="54" y="56"/>
                  </a:lnTo>
                  <a:lnTo>
                    <a:pt x="40" y="48"/>
                  </a:lnTo>
                  <a:lnTo>
                    <a:pt x="37" y="42"/>
                  </a:lnTo>
                  <a:lnTo>
                    <a:pt x="31" y="37"/>
                  </a:lnTo>
                  <a:lnTo>
                    <a:pt x="31" y="37"/>
                  </a:lnTo>
                  <a:lnTo>
                    <a:pt x="31" y="25"/>
                  </a:lnTo>
                  <a:lnTo>
                    <a:pt x="29" y="14"/>
                  </a:lnTo>
                  <a:lnTo>
                    <a:pt x="29" y="14"/>
                  </a:lnTo>
                  <a:lnTo>
                    <a:pt x="26" y="6"/>
                  </a:lnTo>
                  <a:lnTo>
                    <a:pt x="20" y="3"/>
                  </a:lnTo>
                  <a:lnTo>
                    <a:pt x="14" y="0"/>
                  </a:lnTo>
                  <a:lnTo>
                    <a:pt x="6" y="6"/>
                  </a:lnTo>
                  <a:lnTo>
                    <a:pt x="6" y="6"/>
                  </a:lnTo>
                  <a:lnTo>
                    <a:pt x="3" y="9"/>
                  </a:lnTo>
                  <a:lnTo>
                    <a:pt x="3" y="14"/>
                  </a:lnTo>
                  <a:lnTo>
                    <a:pt x="3" y="28"/>
                  </a:lnTo>
                  <a:lnTo>
                    <a:pt x="3" y="28"/>
                  </a:lnTo>
                  <a:close/>
                </a:path>
              </a:pathLst>
            </a:custGeom>
            <a:solidFill>
              <a:srgbClr val="FAC0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58" name="Freeform 143"/>
            <p:cNvSpPr>
              <a:spLocks/>
            </p:cNvSpPr>
            <p:nvPr/>
          </p:nvSpPr>
          <p:spPr bwMode="auto">
            <a:xfrm>
              <a:off x="24711561" y="3233713"/>
              <a:ext cx="67517" cy="116281"/>
            </a:xfrm>
            <a:custGeom>
              <a:avLst/>
              <a:gdLst>
                <a:gd name="T0" fmla="*/ 42 w 54"/>
                <a:gd name="T1" fmla="*/ 17 h 93"/>
                <a:gd name="T2" fmla="*/ 42 w 54"/>
                <a:gd name="T3" fmla="*/ 17 h 93"/>
                <a:gd name="T4" fmla="*/ 45 w 54"/>
                <a:gd name="T5" fmla="*/ 8 h 93"/>
                <a:gd name="T6" fmla="*/ 45 w 54"/>
                <a:gd name="T7" fmla="*/ 8 h 93"/>
                <a:gd name="T8" fmla="*/ 42 w 54"/>
                <a:gd name="T9" fmla="*/ 3 h 93"/>
                <a:gd name="T10" fmla="*/ 40 w 54"/>
                <a:gd name="T11" fmla="*/ 0 h 93"/>
                <a:gd name="T12" fmla="*/ 37 w 54"/>
                <a:gd name="T13" fmla="*/ 0 h 93"/>
                <a:gd name="T14" fmla="*/ 28 w 54"/>
                <a:gd name="T15" fmla="*/ 3 h 93"/>
                <a:gd name="T16" fmla="*/ 28 w 54"/>
                <a:gd name="T17" fmla="*/ 3 h 93"/>
                <a:gd name="T18" fmla="*/ 17 w 54"/>
                <a:gd name="T19" fmla="*/ 17 h 93"/>
                <a:gd name="T20" fmla="*/ 6 w 54"/>
                <a:gd name="T21" fmla="*/ 36 h 93"/>
                <a:gd name="T22" fmla="*/ 3 w 54"/>
                <a:gd name="T23" fmla="*/ 48 h 93"/>
                <a:gd name="T24" fmla="*/ 0 w 54"/>
                <a:gd name="T25" fmla="*/ 59 h 93"/>
                <a:gd name="T26" fmla="*/ 3 w 54"/>
                <a:gd name="T27" fmla="*/ 67 h 93"/>
                <a:gd name="T28" fmla="*/ 6 w 54"/>
                <a:gd name="T29" fmla="*/ 79 h 93"/>
                <a:gd name="T30" fmla="*/ 6 w 54"/>
                <a:gd name="T31" fmla="*/ 79 h 93"/>
                <a:gd name="T32" fmla="*/ 12 w 54"/>
                <a:gd name="T33" fmla="*/ 84 h 93"/>
                <a:gd name="T34" fmla="*/ 17 w 54"/>
                <a:gd name="T35" fmla="*/ 87 h 93"/>
                <a:gd name="T36" fmla="*/ 28 w 54"/>
                <a:gd name="T37" fmla="*/ 93 h 93"/>
                <a:gd name="T38" fmla="*/ 37 w 54"/>
                <a:gd name="T39" fmla="*/ 93 h 93"/>
                <a:gd name="T40" fmla="*/ 42 w 54"/>
                <a:gd name="T41" fmla="*/ 90 h 93"/>
                <a:gd name="T42" fmla="*/ 48 w 54"/>
                <a:gd name="T43" fmla="*/ 84 h 93"/>
                <a:gd name="T44" fmla="*/ 51 w 54"/>
                <a:gd name="T45" fmla="*/ 79 h 93"/>
                <a:gd name="T46" fmla="*/ 51 w 54"/>
                <a:gd name="T47" fmla="*/ 79 h 93"/>
                <a:gd name="T48" fmla="*/ 54 w 54"/>
                <a:gd name="T49" fmla="*/ 70 h 93"/>
                <a:gd name="T50" fmla="*/ 54 w 54"/>
                <a:gd name="T51" fmla="*/ 62 h 93"/>
                <a:gd name="T52" fmla="*/ 48 w 54"/>
                <a:gd name="T53" fmla="*/ 42 h 93"/>
                <a:gd name="T54" fmla="*/ 48 w 54"/>
                <a:gd name="T55" fmla="*/ 42 h 93"/>
                <a:gd name="T56" fmla="*/ 42 w 54"/>
                <a:gd name="T57" fmla="*/ 34 h 93"/>
                <a:gd name="T58" fmla="*/ 40 w 54"/>
                <a:gd name="T59" fmla="*/ 22 h 93"/>
                <a:gd name="T60" fmla="*/ 40 w 54"/>
                <a:gd name="T61" fmla="*/ 22 h 93"/>
                <a:gd name="T62" fmla="*/ 42 w 54"/>
                <a:gd name="T63" fmla="*/ 17 h 93"/>
                <a:gd name="T64" fmla="*/ 42 w 54"/>
                <a:gd name="T65" fmla="*/ 1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 h="93">
                  <a:moveTo>
                    <a:pt x="42" y="17"/>
                  </a:moveTo>
                  <a:lnTo>
                    <a:pt x="42" y="17"/>
                  </a:lnTo>
                  <a:lnTo>
                    <a:pt x="45" y="8"/>
                  </a:lnTo>
                  <a:lnTo>
                    <a:pt x="45" y="8"/>
                  </a:lnTo>
                  <a:lnTo>
                    <a:pt x="42" y="3"/>
                  </a:lnTo>
                  <a:lnTo>
                    <a:pt x="40" y="0"/>
                  </a:lnTo>
                  <a:lnTo>
                    <a:pt x="37" y="0"/>
                  </a:lnTo>
                  <a:lnTo>
                    <a:pt x="28" y="3"/>
                  </a:lnTo>
                  <a:lnTo>
                    <a:pt x="28" y="3"/>
                  </a:lnTo>
                  <a:lnTo>
                    <a:pt x="17" y="17"/>
                  </a:lnTo>
                  <a:lnTo>
                    <a:pt x="6" y="36"/>
                  </a:lnTo>
                  <a:lnTo>
                    <a:pt x="3" y="48"/>
                  </a:lnTo>
                  <a:lnTo>
                    <a:pt x="0" y="59"/>
                  </a:lnTo>
                  <a:lnTo>
                    <a:pt x="3" y="67"/>
                  </a:lnTo>
                  <a:lnTo>
                    <a:pt x="6" y="79"/>
                  </a:lnTo>
                  <a:lnTo>
                    <a:pt x="6" y="79"/>
                  </a:lnTo>
                  <a:lnTo>
                    <a:pt x="12" y="84"/>
                  </a:lnTo>
                  <a:lnTo>
                    <a:pt x="17" y="87"/>
                  </a:lnTo>
                  <a:lnTo>
                    <a:pt x="28" y="93"/>
                  </a:lnTo>
                  <a:lnTo>
                    <a:pt x="37" y="93"/>
                  </a:lnTo>
                  <a:lnTo>
                    <a:pt x="42" y="90"/>
                  </a:lnTo>
                  <a:lnTo>
                    <a:pt x="48" y="84"/>
                  </a:lnTo>
                  <a:lnTo>
                    <a:pt x="51" y="79"/>
                  </a:lnTo>
                  <a:lnTo>
                    <a:pt x="51" y="79"/>
                  </a:lnTo>
                  <a:lnTo>
                    <a:pt x="54" y="70"/>
                  </a:lnTo>
                  <a:lnTo>
                    <a:pt x="54" y="62"/>
                  </a:lnTo>
                  <a:lnTo>
                    <a:pt x="48" y="42"/>
                  </a:lnTo>
                  <a:lnTo>
                    <a:pt x="48" y="42"/>
                  </a:lnTo>
                  <a:lnTo>
                    <a:pt x="42" y="34"/>
                  </a:lnTo>
                  <a:lnTo>
                    <a:pt x="40" y="22"/>
                  </a:lnTo>
                  <a:lnTo>
                    <a:pt x="40" y="22"/>
                  </a:lnTo>
                  <a:lnTo>
                    <a:pt x="42" y="17"/>
                  </a:lnTo>
                  <a:lnTo>
                    <a:pt x="42" y="17"/>
                  </a:lnTo>
                  <a:close/>
                </a:path>
              </a:pathLst>
            </a:custGeom>
            <a:solidFill>
              <a:srgbClr val="FAC0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59" name="Freeform 144"/>
            <p:cNvSpPr>
              <a:spLocks/>
            </p:cNvSpPr>
            <p:nvPr/>
          </p:nvSpPr>
          <p:spPr bwMode="auto">
            <a:xfrm>
              <a:off x="25094207" y="3334991"/>
              <a:ext cx="126282" cy="236311"/>
            </a:xfrm>
            <a:custGeom>
              <a:avLst/>
              <a:gdLst>
                <a:gd name="T0" fmla="*/ 96 w 101"/>
                <a:gd name="T1" fmla="*/ 189 h 189"/>
                <a:gd name="T2" fmla="*/ 85 w 101"/>
                <a:gd name="T3" fmla="*/ 189 h 189"/>
                <a:gd name="T4" fmla="*/ 85 w 101"/>
                <a:gd name="T5" fmla="*/ 189 h 189"/>
                <a:gd name="T6" fmla="*/ 85 w 101"/>
                <a:gd name="T7" fmla="*/ 160 h 189"/>
                <a:gd name="T8" fmla="*/ 79 w 101"/>
                <a:gd name="T9" fmla="*/ 132 h 189"/>
                <a:gd name="T10" fmla="*/ 71 w 101"/>
                <a:gd name="T11" fmla="*/ 104 h 189"/>
                <a:gd name="T12" fmla="*/ 57 w 101"/>
                <a:gd name="T13" fmla="*/ 79 h 189"/>
                <a:gd name="T14" fmla="*/ 57 w 101"/>
                <a:gd name="T15" fmla="*/ 79 h 189"/>
                <a:gd name="T16" fmla="*/ 42 w 101"/>
                <a:gd name="T17" fmla="*/ 59 h 189"/>
                <a:gd name="T18" fmla="*/ 26 w 101"/>
                <a:gd name="T19" fmla="*/ 40 h 189"/>
                <a:gd name="T20" fmla="*/ 12 w 101"/>
                <a:gd name="T21" fmla="*/ 20 h 189"/>
                <a:gd name="T22" fmla="*/ 0 w 101"/>
                <a:gd name="T23" fmla="*/ 0 h 189"/>
                <a:gd name="T24" fmla="*/ 0 w 101"/>
                <a:gd name="T25" fmla="*/ 0 h 189"/>
                <a:gd name="T26" fmla="*/ 14 w 101"/>
                <a:gd name="T27" fmla="*/ 20 h 189"/>
                <a:gd name="T28" fmla="*/ 34 w 101"/>
                <a:gd name="T29" fmla="*/ 37 h 189"/>
                <a:gd name="T30" fmla="*/ 54 w 101"/>
                <a:gd name="T31" fmla="*/ 54 h 189"/>
                <a:gd name="T32" fmla="*/ 71 w 101"/>
                <a:gd name="T33" fmla="*/ 73 h 189"/>
                <a:gd name="T34" fmla="*/ 85 w 101"/>
                <a:gd name="T35" fmla="*/ 96 h 189"/>
                <a:gd name="T36" fmla="*/ 96 w 101"/>
                <a:gd name="T37" fmla="*/ 121 h 189"/>
                <a:gd name="T38" fmla="*/ 99 w 101"/>
                <a:gd name="T39" fmla="*/ 138 h 189"/>
                <a:gd name="T40" fmla="*/ 101 w 101"/>
                <a:gd name="T41" fmla="*/ 152 h 189"/>
                <a:gd name="T42" fmla="*/ 99 w 101"/>
                <a:gd name="T43" fmla="*/ 169 h 189"/>
                <a:gd name="T44" fmla="*/ 96 w 101"/>
                <a:gd name="T45" fmla="*/ 189 h 189"/>
                <a:gd name="T46" fmla="*/ 96 w 101"/>
                <a:gd name="T47"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1" h="189">
                  <a:moveTo>
                    <a:pt x="96" y="189"/>
                  </a:moveTo>
                  <a:lnTo>
                    <a:pt x="85" y="189"/>
                  </a:lnTo>
                  <a:lnTo>
                    <a:pt x="85" y="189"/>
                  </a:lnTo>
                  <a:lnTo>
                    <a:pt x="85" y="160"/>
                  </a:lnTo>
                  <a:lnTo>
                    <a:pt x="79" y="132"/>
                  </a:lnTo>
                  <a:lnTo>
                    <a:pt x="71" y="104"/>
                  </a:lnTo>
                  <a:lnTo>
                    <a:pt x="57" y="79"/>
                  </a:lnTo>
                  <a:lnTo>
                    <a:pt x="57" y="79"/>
                  </a:lnTo>
                  <a:lnTo>
                    <a:pt x="42" y="59"/>
                  </a:lnTo>
                  <a:lnTo>
                    <a:pt x="26" y="40"/>
                  </a:lnTo>
                  <a:lnTo>
                    <a:pt x="12" y="20"/>
                  </a:lnTo>
                  <a:lnTo>
                    <a:pt x="0" y="0"/>
                  </a:lnTo>
                  <a:lnTo>
                    <a:pt x="0" y="0"/>
                  </a:lnTo>
                  <a:lnTo>
                    <a:pt x="14" y="20"/>
                  </a:lnTo>
                  <a:lnTo>
                    <a:pt x="34" y="37"/>
                  </a:lnTo>
                  <a:lnTo>
                    <a:pt x="54" y="54"/>
                  </a:lnTo>
                  <a:lnTo>
                    <a:pt x="71" y="73"/>
                  </a:lnTo>
                  <a:lnTo>
                    <a:pt x="85" y="96"/>
                  </a:lnTo>
                  <a:lnTo>
                    <a:pt x="96" y="121"/>
                  </a:lnTo>
                  <a:lnTo>
                    <a:pt x="99" y="138"/>
                  </a:lnTo>
                  <a:lnTo>
                    <a:pt x="101" y="152"/>
                  </a:lnTo>
                  <a:lnTo>
                    <a:pt x="99" y="169"/>
                  </a:lnTo>
                  <a:lnTo>
                    <a:pt x="96" y="189"/>
                  </a:lnTo>
                  <a:lnTo>
                    <a:pt x="96" y="189"/>
                  </a:lnTo>
                  <a:close/>
                </a:path>
              </a:pathLst>
            </a:custGeom>
            <a:solidFill>
              <a:srgbClr val="E46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grpSp>
      <p:grpSp>
        <p:nvGrpSpPr>
          <p:cNvPr id="68" name="Group 67"/>
          <p:cNvGrpSpPr/>
          <p:nvPr/>
        </p:nvGrpSpPr>
        <p:grpSpPr>
          <a:xfrm>
            <a:off x="6202628" y="4115943"/>
            <a:ext cx="411533" cy="307795"/>
            <a:chOff x="14257325" y="2478091"/>
            <a:chExt cx="1146172" cy="857253"/>
          </a:xfrm>
        </p:grpSpPr>
        <p:sp>
          <p:nvSpPr>
            <p:cNvPr id="69" name="Freeform 9"/>
            <p:cNvSpPr>
              <a:spLocks/>
            </p:cNvSpPr>
            <p:nvPr/>
          </p:nvSpPr>
          <p:spPr bwMode="auto">
            <a:xfrm>
              <a:off x="14257325" y="2517779"/>
              <a:ext cx="290513" cy="581027"/>
            </a:xfrm>
            <a:custGeom>
              <a:avLst/>
              <a:gdLst>
                <a:gd name="T0" fmla="*/ 183 w 183"/>
                <a:gd name="T1" fmla="*/ 0 h 366"/>
                <a:gd name="T2" fmla="*/ 183 w 183"/>
                <a:gd name="T3" fmla="*/ 0 h 366"/>
                <a:gd name="T4" fmla="*/ 183 w 183"/>
                <a:gd name="T5" fmla="*/ 40 h 366"/>
                <a:gd name="T6" fmla="*/ 183 w 183"/>
                <a:gd name="T7" fmla="*/ 40 h 366"/>
                <a:gd name="T8" fmla="*/ 160 w 183"/>
                <a:gd name="T9" fmla="*/ 48 h 366"/>
                <a:gd name="T10" fmla="*/ 138 w 183"/>
                <a:gd name="T11" fmla="*/ 59 h 366"/>
                <a:gd name="T12" fmla="*/ 118 w 183"/>
                <a:gd name="T13" fmla="*/ 73 h 366"/>
                <a:gd name="T14" fmla="*/ 99 w 183"/>
                <a:gd name="T15" fmla="*/ 88 h 366"/>
                <a:gd name="T16" fmla="*/ 99 w 183"/>
                <a:gd name="T17" fmla="*/ 88 h 366"/>
                <a:gd name="T18" fmla="*/ 82 w 183"/>
                <a:gd name="T19" fmla="*/ 102 h 366"/>
                <a:gd name="T20" fmla="*/ 68 w 183"/>
                <a:gd name="T21" fmla="*/ 118 h 366"/>
                <a:gd name="T22" fmla="*/ 54 w 183"/>
                <a:gd name="T23" fmla="*/ 135 h 366"/>
                <a:gd name="T24" fmla="*/ 43 w 183"/>
                <a:gd name="T25" fmla="*/ 152 h 366"/>
                <a:gd name="T26" fmla="*/ 34 w 183"/>
                <a:gd name="T27" fmla="*/ 172 h 366"/>
                <a:gd name="T28" fmla="*/ 28 w 183"/>
                <a:gd name="T29" fmla="*/ 189 h 366"/>
                <a:gd name="T30" fmla="*/ 23 w 183"/>
                <a:gd name="T31" fmla="*/ 208 h 366"/>
                <a:gd name="T32" fmla="*/ 23 w 183"/>
                <a:gd name="T33" fmla="*/ 231 h 366"/>
                <a:gd name="T34" fmla="*/ 23 w 183"/>
                <a:gd name="T35" fmla="*/ 231 h 366"/>
                <a:gd name="T36" fmla="*/ 23 w 183"/>
                <a:gd name="T37" fmla="*/ 265 h 366"/>
                <a:gd name="T38" fmla="*/ 28 w 183"/>
                <a:gd name="T39" fmla="*/ 298 h 366"/>
                <a:gd name="T40" fmla="*/ 37 w 183"/>
                <a:gd name="T41" fmla="*/ 332 h 366"/>
                <a:gd name="T42" fmla="*/ 51 w 183"/>
                <a:gd name="T43" fmla="*/ 366 h 366"/>
                <a:gd name="T44" fmla="*/ 51 w 183"/>
                <a:gd name="T45" fmla="*/ 366 h 366"/>
                <a:gd name="T46" fmla="*/ 40 w 183"/>
                <a:gd name="T47" fmla="*/ 346 h 366"/>
                <a:gd name="T48" fmla="*/ 28 w 183"/>
                <a:gd name="T49" fmla="*/ 326 h 366"/>
                <a:gd name="T50" fmla="*/ 20 w 183"/>
                <a:gd name="T51" fmla="*/ 307 h 366"/>
                <a:gd name="T52" fmla="*/ 12 w 183"/>
                <a:gd name="T53" fmla="*/ 287 h 366"/>
                <a:gd name="T54" fmla="*/ 6 w 183"/>
                <a:gd name="T55" fmla="*/ 265 h 366"/>
                <a:gd name="T56" fmla="*/ 3 w 183"/>
                <a:gd name="T57" fmla="*/ 242 h 366"/>
                <a:gd name="T58" fmla="*/ 0 w 183"/>
                <a:gd name="T59" fmla="*/ 220 h 366"/>
                <a:gd name="T60" fmla="*/ 3 w 183"/>
                <a:gd name="T61" fmla="*/ 197 h 366"/>
                <a:gd name="T62" fmla="*/ 3 w 183"/>
                <a:gd name="T63" fmla="*/ 197 h 366"/>
                <a:gd name="T64" fmla="*/ 3 w 183"/>
                <a:gd name="T65" fmla="*/ 194 h 366"/>
                <a:gd name="T66" fmla="*/ 3 w 183"/>
                <a:gd name="T67" fmla="*/ 194 h 366"/>
                <a:gd name="T68" fmla="*/ 6 w 183"/>
                <a:gd name="T69" fmla="*/ 175 h 366"/>
                <a:gd name="T70" fmla="*/ 9 w 183"/>
                <a:gd name="T71" fmla="*/ 155 h 366"/>
                <a:gd name="T72" fmla="*/ 17 w 183"/>
                <a:gd name="T73" fmla="*/ 138 h 366"/>
                <a:gd name="T74" fmla="*/ 26 w 183"/>
                <a:gd name="T75" fmla="*/ 118 h 366"/>
                <a:gd name="T76" fmla="*/ 37 w 183"/>
                <a:gd name="T77" fmla="*/ 102 h 366"/>
                <a:gd name="T78" fmla="*/ 48 w 183"/>
                <a:gd name="T79" fmla="*/ 85 h 366"/>
                <a:gd name="T80" fmla="*/ 62 w 183"/>
                <a:gd name="T81" fmla="*/ 71 h 366"/>
                <a:gd name="T82" fmla="*/ 79 w 183"/>
                <a:gd name="T83" fmla="*/ 57 h 366"/>
                <a:gd name="T84" fmla="*/ 79 w 183"/>
                <a:gd name="T85" fmla="*/ 57 h 366"/>
                <a:gd name="T86" fmla="*/ 104 w 183"/>
                <a:gd name="T87" fmla="*/ 37 h 366"/>
                <a:gd name="T88" fmla="*/ 135 w 183"/>
                <a:gd name="T89" fmla="*/ 20 h 366"/>
                <a:gd name="T90" fmla="*/ 135 w 183"/>
                <a:gd name="T91" fmla="*/ 20 h 366"/>
                <a:gd name="T92" fmla="*/ 158 w 183"/>
                <a:gd name="T93" fmla="*/ 9 h 366"/>
                <a:gd name="T94" fmla="*/ 183 w 183"/>
                <a:gd name="T95"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3" h="366">
                  <a:moveTo>
                    <a:pt x="183" y="0"/>
                  </a:moveTo>
                  <a:lnTo>
                    <a:pt x="183" y="0"/>
                  </a:lnTo>
                  <a:lnTo>
                    <a:pt x="183" y="40"/>
                  </a:lnTo>
                  <a:lnTo>
                    <a:pt x="183" y="40"/>
                  </a:lnTo>
                  <a:lnTo>
                    <a:pt x="160" y="48"/>
                  </a:lnTo>
                  <a:lnTo>
                    <a:pt x="138" y="59"/>
                  </a:lnTo>
                  <a:lnTo>
                    <a:pt x="118" y="73"/>
                  </a:lnTo>
                  <a:lnTo>
                    <a:pt x="99" y="88"/>
                  </a:lnTo>
                  <a:lnTo>
                    <a:pt x="99" y="88"/>
                  </a:lnTo>
                  <a:lnTo>
                    <a:pt x="82" y="102"/>
                  </a:lnTo>
                  <a:lnTo>
                    <a:pt x="68" y="118"/>
                  </a:lnTo>
                  <a:lnTo>
                    <a:pt x="54" y="135"/>
                  </a:lnTo>
                  <a:lnTo>
                    <a:pt x="43" y="152"/>
                  </a:lnTo>
                  <a:lnTo>
                    <a:pt x="34" y="172"/>
                  </a:lnTo>
                  <a:lnTo>
                    <a:pt x="28" y="189"/>
                  </a:lnTo>
                  <a:lnTo>
                    <a:pt x="23" y="208"/>
                  </a:lnTo>
                  <a:lnTo>
                    <a:pt x="23" y="231"/>
                  </a:lnTo>
                  <a:lnTo>
                    <a:pt x="23" y="231"/>
                  </a:lnTo>
                  <a:lnTo>
                    <a:pt x="23" y="265"/>
                  </a:lnTo>
                  <a:lnTo>
                    <a:pt x="28" y="298"/>
                  </a:lnTo>
                  <a:lnTo>
                    <a:pt x="37" y="332"/>
                  </a:lnTo>
                  <a:lnTo>
                    <a:pt x="51" y="366"/>
                  </a:lnTo>
                  <a:lnTo>
                    <a:pt x="51" y="366"/>
                  </a:lnTo>
                  <a:lnTo>
                    <a:pt x="40" y="346"/>
                  </a:lnTo>
                  <a:lnTo>
                    <a:pt x="28" y="326"/>
                  </a:lnTo>
                  <a:lnTo>
                    <a:pt x="20" y="307"/>
                  </a:lnTo>
                  <a:lnTo>
                    <a:pt x="12" y="287"/>
                  </a:lnTo>
                  <a:lnTo>
                    <a:pt x="6" y="265"/>
                  </a:lnTo>
                  <a:lnTo>
                    <a:pt x="3" y="242"/>
                  </a:lnTo>
                  <a:lnTo>
                    <a:pt x="0" y="220"/>
                  </a:lnTo>
                  <a:lnTo>
                    <a:pt x="3" y="197"/>
                  </a:lnTo>
                  <a:lnTo>
                    <a:pt x="3" y="197"/>
                  </a:lnTo>
                  <a:lnTo>
                    <a:pt x="3" y="194"/>
                  </a:lnTo>
                  <a:lnTo>
                    <a:pt x="3" y="194"/>
                  </a:lnTo>
                  <a:lnTo>
                    <a:pt x="6" y="175"/>
                  </a:lnTo>
                  <a:lnTo>
                    <a:pt x="9" y="155"/>
                  </a:lnTo>
                  <a:lnTo>
                    <a:pt x="17" y="138"/>
                  </a:lnTo>
                  <a:lnTo>
                    <a:pt x="26" y="118"/>
                  </a:lnTo>
                  <a:lnTo>
                    <a:pt x="37" y="102"/>
                  </a:lnTo>
                  <a:lnTo>
                    <a:pt x="48" y="85"/>
                  </a:lnTo>
                  <a:lnTo>
                    <a:pt x="62" y="71"/>
                  </a:lnTo>
                  <a:lnTo>
                    <a:pt x="79" y="57"/>
                  </a:lnTo>
                  <a:lnTo>
                    <a:pt x="79" y="57"/>
                  </a:lnTo>
                  <a:lnTo>
                    <a:pt x="104" y="37"/>
                  </a:lnTo>
                  <a:lnTo>
                    <a:pt x="135" y="20"/>
                  </a:lnTo>
                  <a:lnTo>
                    <a:pt x="135" y="20"/>
                  </a:lnTo>
                  <a:lnTo>
                    <a:pt x="158" y="9"/>
                  </a:lnTo>
                  <a:lnTo>
                    <a:pt x="183" y="0"/>
                  </a:lnTo>
                  <a:close/>
                </a:path>
              </a:pathLst>
            </a:custGeom>
            <a:solidFill>
              <a:srgbClr val="D87C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70" name="Freeform 10"/>
            <p:cNvSpPr>
              <a:spLocks/>
            </p:cNvSpPr>
            <p:nvPr/>
          </p:nvSpPr>
          <p:spPr bwMode="auto">
            <a:xfrm>
              <a:off x="14257325" y="2517779"/>
              <a:ext cx="290513" cy="581027"/>
            </a:xfrm>
            <a:custGeom>
              <a:avLst/>
              <a:gdLst>
                <a:gd name="T0" fmla="*/ 183 w 183"/>
                <a:gd name="T1" fmla="*/ 0 h 366"/>
                <a:gd name="T2" fmla="*/ 183 w 183"/>
                <a:gd name="T3" fmla="*/ 0 h 366"/>
                <a:gd name="T4" fmla="*/ 183 w 183"/>
                <a:gd name="T5" fmla="*/ 40 h 366"/>
                <a:gd name="T6" fmla="*/ 183 w 183"/>
                <a:gd name="T7" fmla="*/ 40 h 366"/>
                <a:gd name="T8" fmla="*/ 160 w 183"/>
                <a:gd name="T9" fmla="*/ 48 h 366"/>
                <a:gd name="T10" fmla="*/ 138 w 183"/>
                <a:gd name="T11" fmla="*/ 59 h 366"/>
                <a:gd name="T12" fmla="*/ 118 w 183"/>
                <a:gd name="T13" fmla="*/ 73 h 366"/>
                <a:gd name="T14" fmla="*/ 99 w 183"/>
                <a:gd name="T15" fmla="*/ 88 h 366"/>
                <a:gd name="T16" fmla="*/ 99 w 183"/>
                <a:gd name="T17" fmla="*/ 88 h 366"/>
                <a:gd name="T18" fmla="*/ 82 w 183"/>
                <a:gd name="T19" fmla="*/ 102 h 366"/>
                <a:gd name="T20" fmla="*/ 68 w 183"/>
                <a:gd name="T21" fmla="*/ 118 h 366"/>
                <a:gd name="T22" fmla="*/ 54 w 183"/>
                <a:gd name="T23" fmla="*/ 135 h 366"/>
                <a:gd name="T24" fmla="*/ 43 w 183"/>
                <a:gd name="T25" fmla="*/ 152 h 366"/>
                <a:gd name="T26" fmla="*/ 34 w 183"/>
                <a:gd name="T27" fmla="*/ 172 h 366"/>
                <a:gd name="T28" fmla="*/ 28 w 183"/>
                <a:gd name="T29" fmla="*/ 189 h 366"/>
                <a:gd name="T30" fmla="*/ 23 w 183"/>
                <a:gd name="T31" fmla="*/ 208 h 366"/>
                <a:gd name="T32" fmla="*/ 23 w 183"/>
                <a:gd name="T33" fmla="*/ 231 h 366"/>
                <a:gd name="T34" fmla="*/ 23 w 183"/>
                <a:gd name="T35" fmla="*/ 231 h 366"/>
                <a:gd name="T36" fmla="*/ 23 w 183"/>
                <a:gd name="T37" fmla="*/ 265 h 366"/>
                <a:gd name="T38" fmla="*/ 28 w 183"/>
                <a:gd name="T39" fmla="*/ 298 h 366"/>
                <a:gd name="T40" fmla="*/ 37 w 183"/>
                <a:gd name="T41" fmla="*/ 332 h 366"/>
                <a:gd name="T42" fmla="*/ 51 w 183"/>
                <a:gd name="T43" fmla="*/ 366 h 366"/>
                <a:gd name="T44" fmla="*/ 51 w 183"/>
                <a:gd name="T45" fmla="*/ 366 h 366"/>
                <a:gd name="T46" fmla="*/ 40 w 183"/>
                <a:gd name="T47" fmla="*/ 346 h 366"/>
                <a:gd name="T48" fmla="*/ 28 w 183"/>
                <a:gd name="T49" fmla="*/ 326 h 366"/>
                <a:gd name="T50" fmla="*/ 20 w 183"/>
                <a:gd name="T51" fmla="*/ 307 h 366"/>
                <a:gd name="T52" fmla="*/ 12 w 183"/>
                <a:gd name="T53" fmla="*/ 287 h 366"/>
                <a:gd name="T54" fmla="*/ 6 w 183"/>
                <a:gd name="T55" fmla="*/ 265 h 366"/>
                <a:gd name="T56" fmla="*/ 3 w 183"/>
                <a:gd name="T57" fmla="*/ 242 h 366"/>
                <a:gd name="T58" fmla="*/ 0 w 183"/>
                <a:gd name="T59" fmla="*/ 220 h 366"/>
                <a:gd name="T60" fmla="*/ 3 w 183"/>
                <a:gd name="T61" fmla="*/ 197 h 366"/>
                <a:gd name="T62" fmla="*/ 3 w 183"/>
                <a:gd name="T63" fmla="*/ 197 h 366"/>
                <a:gd name="T64" fmla="*/ 3 w 183"/>
                <a:gd name="T65" fmla="*/ 194 h 366"/>
                <a:gd name="T66" fmla="*/ 3 w 183"/>
                <a:gd name="T67" fmla="*/ 194 h 366"/>
                <a:gd name="T68" fmla="*/ 6 w 183"/>
                <a:gd name="T69" fmla="*/ 175 h 366"/>
                <a:gd name="T70" fmla="*/ 9 w 183"/>
                <a:gd name="T71" fmla="*/ 155 h 366"/>
                <a:gd name="T72" fmla="*/ 17 w 183"/>
                <a:gd name="T73" fmla="*/ 138 h 366"/>
                <a:gd name="T74" fmla="*/ 26 w 183"/>
                <a:gd name="T75" fmla="*/ 118 h 366"/>
                <a:gd name="T76" fmla="*/ 37 w 183"/>
                <a:gd name="T77" fmla="*/ 102 h 366"/>
                <a:gd name="T78" fmla="*/ 48 w 183"/>
                <a:gd name="T79" fmla="*/ 85 h 366"/>
                <a:gd name="T80" fmla="*/ 62 w 183"/>
                <a:gd name="T81" fmla="*/ 71 h 366"/>
                <a:gd name="T82" fmla="*/ 79 w 183"/>
                <a:gd name="T83" fmla="*/ 57 h 366"/>
                <a:gd name="T84" fmla="*/ 79 w 183"/>
                <a:gd name="T85" fmla="*/ 57 h 366"/>
                <a:gd name="T86" fmla="*/ 104 w 183"/>
                <a:gd name="T87" fmla="*/ 37 h 366"/>
                <a:gd name="T88" fmla="*/ 135 w 183"/>
                <a:gd name="T89" fmla="*/ 20 h 366"/>
                <a:gd name="T90" fmla="*/ 135 w 183"/>
                <a:gd name="T91" fmla="*/ 20 h 366"/>
                <a:gd name="T92" fmla="*/ 158 w 183"/>
                <a:gd name="T93" fmla="*/ 9 h 366"/>
                <a:gd name="T94" fmla="*/ 183 w 183"/>
                <a:gd name="T95"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3" h="366">
                  <a:moveTo>
                    <a:pt x="183" y="0"/>
                  </a:moveTo>
                  <a:lnTo>
                    <a:pt x="183" y="0"/>
                  </a:lnTo>
                  <a:lnTo>
                    <a:pt x="183" y="40"/>
                  </a:lnTo>
                  <a:lnTo>
                    <a:pt x="183" y="40"/>
                  </a:lnTo>
                  <a:lnTo>
                    <a:pt x="160" y="48"/>
                  </a:lnTo>
                  <a:lnTo>
                    <a:pt x="138" y="59"/>
                  </a:lnTo>
                  <a:lnTo>
                    <a:pt x="118" y="73"/>
                  </a:lnTo>
                  <a:lnTo>
                    <a:pt x="99" y="88"/>
                  </a:lnTo>
                  <a:lnTo>
                    <a:pt x="99" y="88"/>
                  </a:lnTo>
                  <a:lnTo>
                    <a:pt x="82" y="102"/>
                  </a:lnTo>
                  <a:lnTo>
                    <a:pt x="68" y="118"/>
                  </a:lnTo>
                  <a:lnTo>
                    <a:pt x="54" y="135"/>
                  </a:lnTo>
                  <a:lnTo>
                    <a:pt x="43" y="152"/>
                  </a:lnTo>
                  <a:lnTo>
                    <a:pt x="34" y="172"/>
                  </a:lnTo>
                  <a:lnTo>
                    <a:pt x="28" y="189"/>
                  </a:lnTo>
                  <a:lnTo>
                    <a:pt x="23" y="208"/>
                  </a:lnTo>
                  <a:lnTo>
                    <a:pt x="23" y="231"/>
                  </a:lnTo>
                  <a:lnTo>
                    <a:pt x="23" y="231"/>
                  </a:lnTo>
                  <a:lnTo>
                    <a:pt x="23" y="265"/>
                  </a:lnTo>
                  <a:lnTo>
                    <a:pt x="28" y="298"/>
                  </a:lnTo>
                  <a:lnTo>
                    <a:pt x="37" y="332"/>
                  </a:lnTo>
                  <a:lnTo>
                    <a:pt x="51" y="366"/>
                  </a:lnTo>
                  <a:lnTo>
                    <a:pt x="51" y="366"/>
                  </a:lnTo>
                  <a:lnTo>
                    <a:pt x="40" y="346"/>
                  </a:lnTo>
                  <a:lnTo>
                    <a:pt x="28" y="326"/>
                  </a:lnTo>
                  <a:lnTo>
                    <a:pt x="20" y="307"/>
                  </a:lnTo>
                  <a:lnTo>
                    <a:pt x="12" y="287"/>
                  </a:lnTo>
                  <a:lnTo>
                    <a:pt x="6" y="265"/>
                  </a:lnTo>
                  <a:lnTo>
                    <a:pt x="3" y="242"/>
                  </a:lnTo>
                  <a:lnTo>
                    <a:pt x="0" y="220"/>
                  </a:lnTo>
                  <a:lnTo>
                    <a:pt x="3" y="197"/>
                  </a:lnTo>
                  <a:lnTo>
                    <a:pt x="3" y="197"/>
                  </a:lnTo>
                  <a:lnTo>
                    <a:pt x="3" y="194"/>
                  </a:lnTo>
                  <a:lnTo>
                    <a:pt x="3" y="194"/>
                  </a:lnTo>
                  <a:lnTo>
                    <a:pt x="6" y="175"/>
                  </a:lnTo>
                  <a:lnTo>
                    <a:pt x="9" y="155"/>
                  </a:lnTo>
                  <a:lnTo>
                    <a:pt x="17" y="138"/>
                  </a:lnTo>
                  <a:lnTo>
                    <a:pt x="26" y="118"/>
                  </a:lnTo>
                  <a:lnTo>
                    <a:pt x="37" y="102"/>
                  </a:lnTo>
                  <a:lnTo>
                    <a:pt x="48" y="85"/>
                  </a:lnTo>
                  <a:lnTo>
                    <a:pt x="62" y="71"/>
                  </a:lnTo>
                  <a:lnTo>
                    <a:pt x="79" y="57"/>
                  </a:lnTo>
                  <a:lnTo>
                    <a:pt x="79" y="57"/>
                  </a:lnTo>
                  <a:lnTo>
                    <a:pt x="104" y="37"/>
                  </a:lnTo>
                  <a:lnTo>
                    <a:pt x="135" y="20"/>
                  </a:lnTo>
                  <a:lnTo>
                    <a:pt x="135" y="20"/>
                  </a:lnTo>
                  <a:lnTo>
                    <a:pt x="158" y="9"/>
                  </a:lnTo>
                  <a:lnTo>
                    <a:pt x="1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71" name="Freeform 11"/>
            <p:cNvSpPr>
              <a:spLocks/>
            </p:cNvSpPr>
            <p:nvPr/>
          </p:nvSpPr>
          <p:spPr bwMode="auto">
            <a:xfrm>
              <a:off x="14436713" y="2933705"/>
              <a:ext cx="766763" cy="263526"/>
            </a:xfrm>
            <a:custGeom>
              <a:avLst/>
              <a:gdLst>
                <a:gd name="T0" fmla="*/ 283 w 483"/>
                <a:gd name="T1" fmla="*/ 73 h 166"/>
                <a:gd name="T2" fmla="*/ 283 w 483"/>
                <a:gd name="T3" fmla="*/ 73 h 166"/>
                <a:gd name="T4" fmla="*/ 241 w 483"/>
                <a:gd name="T5" fmla="*/ 101 h 166"/>
                <a:gd name="T6" fmla="*/ 219 w 483"/>
                <a:gd name="T7" fmla="*/ 112 h 166"/>
                <a:gd name="T8" fmla="*/ 196 w 483"/>
                <a:gd name="T9" fmla="*/ 121 h 166"/>
                <a:gd name="T10" fmla="*/ 196 w 483"/>
                <a:gd name="T11" fmla="*/ 121 h 166"/>
                <a:gd name="T12" fmla="*/ 177 w 483"/>
                <a:gd name="T13" fmla="*/ 129 h 166"/>
                <a:gd name="T14" fmla="*/ 157 w 483"/>
                <a:gd name="T15" fmla="*/ 132 h 166"/>
                <a:gd name="T16" fmla="*/ 137 w 483"/>
                <a:gd name="T17" fmla="*/ 135 h 166"/>
                <a:gd name="T18" fmla="*/ 118 w 483"/>
                <a:gd name="T19" fmla="*/ 132 h 166"/>
                <a:gd name="T20" fmla="*/ 98 w 483"/>
                <a:gd name="T21" fmla="*/ 129 h 166"/>
                <a:gd name="T22" fmla="*/ 78 w 483"/>
                <a:gd name="T23" fmla="*/ 123 h 166"/>
                <a:gd name="T24" fmla="*/ 59 w 483"/>
                <a:gd name="T25" fmla="*/ 115 h 166"/>
                <a:gd name="T26" fmla="*/ 42 w 483"/>
                <a:gd name="T27" fmla="*/ 101 h 166"/>
                <a:gd name="T28" fmla="*/ 42 w 483"/>
                <a:gd name="T29" fmla="*/ 101 h 166"/>
                <a:gd name="T30" fmla="*/ 19 w 483"/>
                <a:gd name="T31" fmla="*/ 84 h 166"/>
                <a:gd name="T32" fmla="*/ 0 w 483"/>
                <a:gd name="T33" fmla="*/ 64 h 166"/>
                <a:gd name="T34" fmla="*/ 0 w 483"/>
                <a:gd name="T35" fmla="*/ 64 h 166"/>
                <a:gd name="T36" fmla="*/ 11 w 483"/>
                <a:gd name="T37" fmla="*/ 84 h 166"/>
                <a:gd name="T38" fmla="*/ 25 w 483"/>
                <a:gd name="T39" fmla="*/ 101 h 166"/>
                <a:gd name="T40" fmla="*/ 42 w 483"/>
                <a:gd name="T41" fmla="*/ 118 h 166"/>
                <a:gd name="T42" fmla="*/ 62 w 483"/>
                <a:gd name="T43" fmla="*/ 135 h 166"/>
                <a:gd name="T44" fmla="*/ 62 w 483"/>
                <a:gd name="T45" fmla="*/ 135 h 166"/>
                <a:gd name="T46" fmla="*/ 78 w 483"/>
                <a:gd name="T47" fmla="*/ 146 h 166"/>
                <a:gd name="T48" fmla="*/ 98 w 483"/>
                <a:gd name="T49" fmla="*/ 154 h 166"/>
                <a:gd name="T50" fmla="*/ 118 w 483"/>
                <a:gd name="T51" fmla="*/ 160 h 166"/>
                <a:gd name="T52" fmla="*/ 137 w 483"/>
                <a:gd name="T53" fmla="*/ 166 h 166"/>
                <a:gd name="T54" fmla="*/ 157 w 483"/>
                <a:gd name="T55" fmla="*/ 166 h 166"/>
                <a:gd name="T56" fmla="*/ 177 w 483"/>
                <a:gd name="T57" fmla="*/ 163 h 166"/>
                <a:gd name="T58" fmla="*/ 196 w 483"/>
                <a:gd name="T59" fmla="*/ 160 h 166"/>
                <a:gd name="T60" fmla="*/ 216 w 483"/>
                <a:gd name="T61" fmla="*/ 154 h 166"/>
                <a:gd name="T62" fmla="*/ 216 w 483"/>
                <a:gd name="T63" fmla="*/ 154 h 166"/>
                <a:gd name="T64" fmla="*/ 238 w 483"/>
                <a:gd name="T65" fmla="*/ 143 h 166"/>
                <a:gd name="T66" fmla="*/ 261 w 483"/>
                <a:gd name="T67" fmla="*/ 132 h 166"/>
                <a:gd name="T68" fmla="*/ 303 w 483"/>
                <a:gd name="T69" fmla="*/ 104 h 166"/>
                <a:gd name="T70" fmla="*/ 303 w 483"/>
                <a:gd name="T71" fmla="*/ 104 h 166"/>
                <a:gd name="T72" fmla="*/ 342 w 483"/>
                <a:gd name="T73" fmla="*/ 78 h 166"/>
                <a:gd name="T74" fmla="*/ 384 w 483"/>
                <a:gd name="T75" fmla="*/ 56 h 166"/>
                <a:gd name="T76" fmla="*/ 407 w 483"/>
                <a:gd name="T77" fmla="*/ 48 h 166"/>
                <a:gd name="T78" fmla="*/ 432 w 483"/>
                <a:gd name="T79" fmla="*/ 39 h 166"/>
                <a:gd name="T80" fmla="*/ 455 w 483"/>
                <a:gd name="T81" fmla="*/ 33 h 166"/>
                <a:gd name="T82" fmla="*/ 483 w 483"/>
                <a:gd name="T83" fmla="*/ 31 h 166"/>
                <a:gd name="T84" fmla="*/ 483 w 483"/>
                <a:gd name="T85" fmla="*/ 0 h 166"/>
                <a:gd name="T86" fmla="*/ 483 w 483"/>
                <a:gd name="T87" fmla="*/ 0 h 166"/>
                <a:gd name="T88" fmla="*/ 452 w 483"/>
                <a:gd name="T89" fmla="*/ 0 h 166"/>
                <a:gd name="T90" fmla="*/ 424 w 483"/>
                <a:gd name="T91" fmla="*/ 5 h 166"/>
                <a:gd name="T92" fmla="*/ 398 w 483"/>
                <a:gd name="T93" fmla="*/ 14 h 166"/>
                <a:gd name="T94" fmla="*/ 373 w 483"/>
                <a:gd name="T95" fmla="*/ 22 h 166"/>
                <a:gd name="T96" fmla="*/ 351 w 483"/>
                <a:gd name="T97" fmla="*/ 33 h 166"/>
                <a:gd name="T98" fmla="*/ 328 w 483"/>
                <a:gd name="T99" fmla="*/ 45 h 166"/>
                <a:gd name="T100" fmla="*/ 283 w 483"/>
                <a:gd name="T101" fmla="*/ 73 h 166"/>
                <a:gd name="T102" fmla="*/ 283 w 483"/>
                <a:gd name="T103" fmla="*/ 7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3" h="166">
                  <a:moveTo>
                    <a:pt x="283" y="73"/>
                  </a:moveTo>
                  <a:lnTo>
                    <a:pt x="283" y="73"/>
                  </a:lnTo>
                  <a:lnTo>
                    <a:pt x="241" y="101"/>
                  </a:lnTo>
                  <a:lnTo>
                    <a:pt x="219" y="112"/>
                  </a:lnTo>
                  <a:lnTo>
                    <a:pt x="196" y="121"/>
                  </a:lnTo>
                  <a:lnTo>
                    <a:pt x="196" y="121"/>
                  </a:lnTo>
                  <a:lnTo>
                    <a:pt x="177" y="129"/>
                  </a:lnTo>
                  <a:lnTo>
                    <a:pt x="157" y="132"/>
                  </a:lnTo>
                  <a:lnTo>
                    <a:pt x="137" y="135"/>
                  </a:lnTo>
                  <a:lnTo>
                    <a:pt x="118" y="132"/>
                  </a:lnTo>
                  <a:lnTo>
                    <a:pt x="98" y="129"/>
                  </a:lnTo>
                  <a:lnTo>
                    <a:pt x="78" y="123"/>
                  </a:lnTo>
                  <a:lnTo>
                    <a:pt x="59" y="115"/>
                  </a:lnTo>
                  <a:lnTo>
                    <a:pt x="42" y="101"/>
                  </a:lnTo>
                  <a:lnTo>
                    <a:pt x="42" y="101"/>
                  </a:lnTo>
                  <a:lnTo>
                    <a:pt x="19" y="84"/>
                  </a:lnTo>
                  <a:lnTo>
                    <a:pt x="0" y="64"/>
                  </a:lnTo>
                  <a:lnTo>
                    <a:pt x="0" y="64"/>
                  </a:lnTo>
                  <a:lnTo>
                    <a:pt x="11" y="84"/>
                  </a:lnTo>
                  <a:lnTo>
                    <a:pt x="25" y="101"/>
                  </a:lnTo>
                  <a:lnTo>
                    <a:pt x="42" y="118"/>
                  </a:lnTo>
                  <a:lnTo>
                    <a:pt x="62" y="135"/>
                  </a:lnTo>
                  <a:lnTo>
                    <a:pt x="62" y="135"/>
                  </a:lnTo>
                  <a:lnTo>
                    <a:pt x="78" y="146"/>
                  </a:lnTo>
                  <a:lnTo>
                    <a:pt x="98" y="154"/>
                  </a:lnTo>
                  <a:lnTo>
                    <a:pt x="118" y="160"/>
                  </a:lnTo>
                  <a:lnTo>
                    <a:pt x="137" y="166"/>
                  </a:lnTo>
                  <a:lnTo>
                    <a:pt x="157" y="166"/>
                  </a:lnTo>
                  <a:lnTo>
                    <a:pt x="177" y="163"/>
                  </a:lnTo>
                  <a:lnTo>
                    <a:pt x="196" y="160"/>
                  </a:lnTo>
                  <a:lnTo>
                    <a:pt x="216" y="154"/>
                  </a:lnTo>
                  <a:lnTo>
                    <a:pt x="216" y="154"/>
                  </a:lnTo>
                  <a:lnTo>
                    <a:pt x="238" y="143"/>
                  </a:lnTo>
                  <a:lnTo>
                    <a:pt x="261" y="132"/>
                  </a:lnTo>
                  <a:lnTo>
                    <a:pt x="303" y="104"/>
                  </a:lnTo>
                  <a:lnTo>
                    <a:pt x="303" y="104"/>
                  </a:lnTo>
                  <a:lnTo>
                    <a:pt x="342" y="78"/>
                  </a:lnTo>
                  <a:lnTo>
                    <a:pt x="384" y="56"/>
                  </a:lnTo>
                  <a:lnTo>
                    <a:pt x="407" y="48"/>
                  </a:lnTo>
                  <a:lnTo>
                    <a:pt x="432" y="39"/>
                  </a:lnTo>
                  <a:lnTo>
                    <a:pt x="455" y="33"/>
                  </a:lnTo>
                  <a:lnTo>
                    <a:pt x="483" y="31"/>
                  </a:lnTo>
                  <a:lnTo>
                    <a:pt x="483" y="0"/>
                  </a:lnTo>
                  <a:lnTo>
                    <a:pt x="483" y="0"/>
                  </a:lnTo>
                  <a:lnTo>
                    <a:pt x="452" y="0"/>
                  </a:lnTo>
                  <a:lnTo>
                    <a:pt x="424" y="5"/>
                  </a:lnTo>
                  <a:lnTo>
                    <a:pt x="398" y="14"/>
                  </a:lnTo>
                  <a:lnTo>
                    <a:pt x="373" y="22"/>
                  </a:lnTo>
                  <a:lnTo>
                    <a:pt x="351" y="33"/>
                  </a:lnTo>
                  <a:lnTo>
                    <a:pt x="328" y="45"/>
                  </a:lnTo>
                  <a:lnTo>
                    <a:pt x="283" y="73"/>
                  </a:lnTo>
                  <a:lnTo>
                    <a:pt x="283" y="73"/>
                  </a:lnTo>
                  <a:close/>
                </a:path>
              </a:pathLst>
            </a:custGeom>
            <a:solidFill>
              <a:srgbClr val="BC57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72" name="Freeform 12"/>
            <p:cNvSpPr>
              <a:spLocks/>
            </p:cNvSpPr>
            <p:nvPr/>
          </p:nvSpPr>
          <p:spPr bwMode="auto">
            <a:xfrm>
              <a:off x="14293838" y="2581279"/>
              <a:ext cx="909636" cy="682627"/>
            </a:xfrm>
            <a:custGeom>
              <a:avLst/>
              <a:gdLst>
                <a:gd name="T0" fmla="*/ 306 w 573"/>
                <a:gd name="T1" fmla="*/ 376 h 430"/>
                <a:gd name="T2" fmla="*/ 267 w 573"/>
                <a:gd name="T3" fmla="*/ 385 h 430"/>
                <a:gd name="T4" fmla="*/ 227 w 573"/>
                <a:gd name="T5" fmla="*/ 388 h 430"/>
                <a:gd name="T6" fmla="*/ 188 w 573"/>
                <a:gd name="T7" fmla="*/ 376 h 430"/>
                <a:gd name="T8" fmla="*/ 152 w 573"/>
                <a:gd name="T9" fmla="*/ 357 h 430"/>
                <a:gd name="T10" fmla="*/ 132 w 573"/>
                <a:gd name="T11" fmla="*/ 340 h 430"/>
                <a:gd name="T12" fmla="*/ 101 w 573"/>
                <a:gd name="T13" fmla="*/ 306 h 430"/>
                <a:gd name="T14" fmla="*/ 90 w 573"/>
                <a:gd name="T15" fmla="*/ 286 h 430"/>
                <a:gd name="T16" fmla="*/ 73 w 573"/>
                <a:gd name="T17" fmla="*/ 258 h 430"/>
                <a:gd name="T18" fmla="*/ 53 w 573"/>
                <a:gd name="T19" fmla="*/ 196 h 430"/>
                <a:gd name="T20" fmla="*/ 53 w 573"/>
                <a:gd name="T21" fmla="*/ 163 h 430"/>
                <a:gd name="T22" fmla="*/ 59 w 573"/>
                <a:gd name="T23" fmla="*/ 132 h 430"/>
                <a:gd name="T24" fmla="*/ 70 w 573"/>
                <a:gd name="T25" fmla="*/ 109 h 430"/>
                <a:gd name="T26" fmla="*/ 104 w 573"/>
                <a:gd name="T27" fmla="*/ 73 h 430"/>
                <a:gd name="T28" fmla="*/ 129 w 573"/>
                <a:gd name="T29" fmla="*/ 53 h 430"/>
                <a:gd name="T30" fmla="*/ 160 w 573"/>
                <a:gd name="T31" fmla="*/ 39 h 430"/>
                <a:gd name="T32" fmla="*/ 160 w 573"/>
                <a:gd name="T33" fmla="*/ 0 h 430"/>
                <a:gd name="T34" fmla="*/ 137 w 573"/>
                <a:gd name="T35" fmla="*/ 8 h 430"/>
                <a:gd name="T36" fmla="*/ 95 w 573"/>
                <a:gd name="T37" fmla="*/ 33 h 430"/>
                <a:gd name="T38" fmla="*/ 76 w 573"/>
                <a:gd name="T39" fmla="*/ 48 h 430"/>
                <a:gd name="T40" fmla="*/ 45 w 573"/>
                <a:gd name="T41" fmla="*/ 78 h 430"/>
                <a:gd name="T42" fmla="*/ 20 w 573"/>
                <a:gd name="T43" fmla="*/ 112 h 430"/>
                <a:gd name="T44" fmla="*/ 5 w 573"/>
                <a:gd name="T45" fmla="*/ 149 h 430"/>
                <a:gd name="T46" fmla="*/ 0 w 573"/>
                <a:gd name="T47" fmla="*/ 191 h 430"/>
                <a:gd name="T48" fmla="*/ 0 w 573"/>
                <a:gd name="T49" fmla="*/ 225 h 430"/>
                <a:gd name="T50" fmla="*/ 14 w 573"/>
                <a:gd name="T51" fmla="*/ 292 h 430"/>
                <a:gd name="T52" fmla="*/ 28 w 573"/>
                <a:gd name="T53" fmla="*/ 326 h 430"/>
                <a:gd name="T54" fmla="*/ 70 w 573"/>
                <a:gd name="T55" fmla="*/ 371 h 430"/>
                <a:gd name="T56" fmla="*/ 87 w 573"/>
                <a:gd name="T57" fmla="*/ 385 h 430"/>
                <a:gd name="T58" fmla="*/ 154 w 573"/>
                <a:gd name="T59" fmla="*/ 418 h 430"/>
                <a:gd name="T60" fmla="*/ 225 w 573"/>
                <a:gd name="T61" fmla="*/ 430 h 430"/>
                <a:gd name="T62" fmla="*/ 247 w 573"/>
                <a:gd name="T63" fmla="*/ 430 h 430"/>
                <a:gd name="T64" fmla="*/ 292 w 573"/>
                <a:gd name="T65" fmla="*/ 418 h 430"/>
                <a:gd name="T66" fmla="*/ 314 w 573"/>
                <a:gd name="T67" fmla="*/ 413 h 430"/>
                <a:gd name="T68" fmla="*/ 368 w 573"/>
                <a:gd name="T69" fmla="*/ 385 h 430"/>
                <a:gd name="T70" fmla="*/ 413 w 573"/>
                <a:gd name="T71" fmla="*/ 357 h 430"/>
                <a:gd name="T72" fmla="*/ 488 w 573"/>
                <a:gd name="T73" fmla="*/ 312 h 430"/>
                <a:gd name="T74" fmla="*/ 528 w 573"/>
                <a:gd name="T75" fmla="*/ 300 h 430"/>
                <a:gd name="T76" fmla="*/ 570 w 573"/>
                <a:gd name="T77" fmla="*/ 295 h 430"/>
                <a:gd name="T78" fmla="*/ 573 w 573"/>
                <a:gd name="T79" fmla="*/ 253 h 430"/>
                <a:gd name="T80" fmla="*/ 522 w 573"/>
                <a:gd name="T81" fmla="*/ 261 h 430"/>
                <a:gd name="T82" fmla="*/ 474 w 573"/>
                <a:gd name="T83" fmla="*/ 278 h 430"/>
                <a:gd name="T84" fmla="*/ 393 w 573"/>
                <a:gd name="T85" fmla="*/ 326 h 430"/>
                <a:gd name="T86" fmla="*/ 351 w 573"/>
                <a:gd name="T87" fmla="*/ 354 h 430"/>
                <a:gd name="T88" fmla="*/ 306 w 573"/>
                <a:gd name="T89" fmla="*/ 376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3" h="430">
                  <a:moveTo>
                    <a:pt x="306" y="376"/>
                  </a:moveTo>
                  <a:lnTo>
                    <a:pt x="306" y="376"/>
                  </a:lnTo>
                  <a:lnTo>
                    <a:pt x="286" y="382"/>
                  </a:lnTo>
                  <a:lnTo>
                    <a:pt x="267" y="385"/>
                  </a:lnTo>
                  <a:lnTo>
                    <a:pt x="247" y="388"/>
                  </a:lnTo>
                  <a:lnTo>
                    <a:pt x="227" y="388"/>
                  </a:lnTo>
                  <a:lnTo>
                    <a:pt x="208" y="382"/>
                  </a:lnTo>
                  <a:lnTo>
                    <a:pt x="188" y="376"/>
                  </a:lnTo>
                  <a:lnTo>
                    <a:pt x="168" y="368"/>
                  </a:lnTo>
                  <a:lnTo>
                    <a:pt x="152" y="357"/>
                  </a:lnTo>
                  <a:lnTo>
                    <a:pt x="152" y="357"/>
                  </a:lnTo>
                  <a:lnTo>
                    <a:pt x="132" y="340"/>
                  </a:lnTo>
                  <a:lnTo>
                    <a:pt x="115" y="323"/>
                  </a:lnTo>
                  <a:lnTo>
                    <a:pt x="101" y="306"/>
                  </a:lnTo>
                  <a:lnTo>
                    <a:pt x="90" y="286"/>
                  </a:lnTo>
                  <a:lnTo>
                    <a:pt x="90" y="286"/>
                  </a:lnTo>
                  <a:lnTo>
                    <a:pt x="90" y="286"/>
                  </a:lnTo>
                  <a:lnTo>
                    <a:pt x="73" y="258"/>
                  </a:lnTo>
                  <a:lnTo>
                    <a:pt x="59" y="227"/>
                  </a:lnTo>
                  <a:lnTo>
                    <a:pt x="53" y="196"/>
                  </a:lnTo>
                  <a:lnTo>
                    <a:pt x="53" y="163"/>
                  </a:lnTo>
                  <a:lnTo>
                    <a:pt x="53" y="163"/>
                  </a:lnTo>
                  <a:lnTo>
                    <a:pt x="53" y="146"/>
                  </a:lnTo>
                  <a:lnTo>
                    <a:pt x="59" y="132"/>
                  </a:lnTo>
                  <a:lnTo>
                    <a:pt x="64" y="121"/>
                  </a:lnTo>
                  <a:lnTo>
                    <a:pt x="70" y="109"/>
                  </a:lnTo>
                  <a:lnTo>
                    <a:pt x="87" y="87"/>
                  </a:lnTo>
                  <a:lnTo>
                    <a:pt x="104" y="73"/>
                  </a:lnTo>
                  <a:lnTo>
                    <a:pt x="104" y="73"/>
                  </a:lnTo>
                  <a:lnTo>
                    <a:pt x="129" y="53"/>
                  </a:lnTo>
                  <a:lnTo>
                    <a:pt x="160" y="39"/>
                  </a:lnTo>
                  <a:lnTo>
                    <a:pt x="160" y="39"/>
                  </a:lnTo>
                  <a:lnTo>
                    <a:pt x="160" y="3"/>
                  </a:lnTo>
                  <a:lnTo>
                    <a:pt x="160" y="0"/>
                  </a:lnTo>
                  <a:lnTo>
                    <a:pt x="160" y="0"/>
                  </a:lnTo>
                  <a:lnTo>
                    <a:pt x="137" y="8"/>
                  </a:lnTo>
                  <a:lnTo>
                    <a:pt x="115" y="19"/>
                  </a:lnTo>
                  <a:lnTo>
                    <a:pt x="95" y="33"/>
                  </a:lnTo>
                  <a:lnTo>
                    <a:pt x="76" y="48"/>
                  </a:lnTo>
                  <a:lnTo>
                    <a:pt x="76" y="48"/>
                  </a:lnTo>
                  <a:lnTo>
                    <a:pt x="59" y="62"/>
                  </a:lnTo>
                  <a:lnTo>
                    <a:pt x="45" y="78"/>
                  </a:lnTo>
                  <a:lnTo>
                    <a:pt x="31" y="95"/>
                  </a:lnTo>
                  <a:lnTo>
                    <a:pt x="20" y="112"/>
                  </a:lnTo>
                  <a:lnTo>
                    <a:pt x="11" y="132"/>
                  </a:lnTo>
                  <a:lnTo>
                    <a:pt x="5" y="149"/>
                  </a:lnTo>
                  <a:lnTo>
                    <a:pt x="0" y="168"/>
                  </a:lnTo>
                  <a:lnTo>
                    <a:pt x="0" y="191"/>
                  </a:lnTo>
                  <a:lnTo>
                    <a:pt x="0" y="191"/>
                  </a:lnTo>
                  <a:lnTo>
                    <a:pt x="0" y="225"/>
                  </a:lnTo>
                  <a:lnTo>
                    <a:pt x="5" y="258"/>
                  </a:lnTo>
                  <a:lnTo>
                    <a:pt x="14" y="292"/>
                  </a:lnTo>
                  <a:lnTo>
                    <a:pt x="28" y="326"/>
                  </a:lnTo>
                  <a:lnTo>
                    <a:pt x="28" y="326"/>
                  </a:lnTo>
                  <a:lnTo>
                    <a:pt x="56" y="357"/>
                  </a:lnTo>
                  <a:lnTo>
                    <a:pt x="70" y="371"/>
                  </a:lnTo>
                  <a:lnTo>
                    <a:pt x="87" y="385"/>
                  </a:lnTo>
                  <a:lnTo>
                    <a:pt x="87" y="385"/>
                  </a:lnTo>
                  <a:lnTo>
                    <a:pt x="121" y="404"/>
                  </a:lnTo>
                  <a:lnTo>
                    <a:pt x="154" y="418"/>
                  </a:lnTo>
                  <a:lnTo>
                    <a:pt x="191" y="427"/>
                  </a:lnTo>
                  <a:lnTo>
                    <a:pt x="225" y="430"/>
                  </a:lnTo>
                  <a:lnTo>
                    <a:pt x="225" y="430"/>
                  </a:lnTo>
                  <a:lnTo>
                    <a:pt x="247" y="430"/>
                  </a:lnTo>
                  <a:lnTo>
                    <a:pt x="269" y="424"/>
                  </a:lnTo>
                  <a:lnTo>
                    <a:pt x="292" y="418"/>
                  </a:lnTo>
                  <a:lnTo>
                    <a:pt x="314" y="413"/>
                  </a:lnTo>
                  <a:lnTo>
                    <a:pt x="314" y="413"/>
                  </a:lnTo>
                  <a:lnTo>
                    <a:pt x="342" y="399"/>
                  </a:lnTo>
                  <a:lnTo>
                    <a:pt x="368" y="385"/>
                  </a:lnTo>
                  <a:lnTo>
                    <a:pt x="413" y="357"/>
                  </a:lnTo>
                  <a:lnTo>
                    <a:pt x="413" y="357"/>
                  </a:lnTo>
                  <a:lnTo>
                    <a:pt x="452" y="334"/>
                  </a:lnTo>
                  <a:lnTo>
                    <a:pt x="488" y="312"/>
                  </a:lnTo>
                  <a:lnTo>
                    <a:pt x="508" y="306"/>
                  </a:lnTo>
                  <a:lnTo>
                    <a:pt x="528" y="300"/>
                  </a:lnTo>
                  <a:lnTo>
                    <a:pt x="550" y="298"/>
                  </a:lnTo>
                  <a:lnTo>
                    <a:pt x="570" y="295"/>
                  </a:lnTo>
                  <a:lnTo>
                    <a:pt x="573" y="253"/>
                  </a:lnTo>
                  <a:lnTo>
                    <a:pt x="573" y="253"/>
                  </a:lnTo>
                  <a:lnTo>
                    <a:pt x="545" y="255"/>
                  </a:lnTo>
                  <a:lnTo>
                    <a:pt x="522" y="261"/>
                  </a:lnTo>
                  <a:lnTo>
                    <a:pt x="497" y="270"/>
                  </a:lnTo>
                  <a:lnTo>
                    <a:pt x="474" y="278"/>
                  </a:lnTo>
                  <a:lnTo>
                    <a:pt x="432" y="300"/>
                  </a:lnTo>
                  <a:lnTo>
                    <a:pt x="393" y="326"/>
                  </a:lnTo>
                  <a:lnTo>
                    <a:pt x="393" y="326"/>
                  </a:lnTo>
                  <a:lnTo>
                    <a:pt x="351" y="354"/>
                  </a:lnTo>
                  <a:lnTo>
                    <a:pt x="328" y="365"/>
                  </a:lnTo>
                  <a:lnTo>
                    <a:pt x="306" y="376"/>
                  </a:lnTo>
                  <a:close/>
                </a:path>
              </a:pathLst>
            </a:custGeom>
            <a:solidFill>
              <a:srgbClr val="C66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73" name="Freeform 13"/>
            <p:cNvSpPr>
              <a:spLocks/>
            </p:cNvSpPr>
            <p:nvPr/>
          </p:nvSpPr>
          <p:spPr bwMode="auto">
            <a:xfrm>
              <a:off x="14293838" y="2581279"/>
              <a:ext cx="909636" cy="682627"/>
            </a:xfrm>
            <a:custGeom>
              <a:avLst/>
              <a:gdLst>
                <a:gd name="T0" fmla="*/ 306 w 573"/>
                <a:gd name="T1" fmla="*/ 376 h 430"/>
                <a:gd name="T2" fmla="*/ 267 w 573"/>
                <a:gd name="T3" fmla="*/ 385 h 430"/>
                <a:gd name="T4" fmla="*/ 227 w 573"/>
                <a:gd name="T5" fmla="*/ 388 h 430"/>
                <a:gd name="T6" fmla="*/ 188 w 573"/>
                <a:gd name="T7" fmla="*/ 376 h 430"/>
                <a:gd name="T8" fmla="*/ 152 w 573"/>
                <a:gd name="T9" fmla="*/ 357 h 430"/>
                <a:gd name="T10" fmla="*/ 132 w 573"/>
                <a:gd name="T11" fmla="*/ 340 h 430"/>
                <a:gd name="T12" fmla="*/ 101 w 573"/>
                <a:gd name="T13" fmla="*/ 306 h 430"/>
                <a:gd name="T14" fmla="*/ 90 w 573"/>
                <a:gd name="T15" fmla="*/ 286 h 430"/>
                <a:gd name="T16" fmla="*/ 73 w 573"/>
                <a:gd name="T17" fmla="*/ 258 h 430"/>
                <a:gd name="T18" fmla="*/ 53 w 573"/>
                <a:gd name="T19" fmla="*/ 196 h 430"/>
                <a:gd name="T20" fmla="*/ 53 w 573"/>
                <a:gd name="T21" fmla="*/ 163 h 430"/>
                <a:gd name="T22" fmla="*/ 59 w 573"/>
                <a:gd name="T23" fmla="*/ 132 h 430"/>
                <a:gd name="T24" fmla="*/ 70 w 573"/>
                <a:gd name="T25" fmla="*/ 109 h 430"/>
                <a:gd name="T26" fmla="*/ 104 w 573"/>
                <a:gd name="T27" fmla="*/ 73 h 430"/>
                <a:gd name="T28" fmla="*/ 129 w 573"/>
                <a:gd name="T29" fmla="*/ 53 h 430"/>
                <a:gd name="T30" fmla="*/ 160 w 573"/>
                <a:gd name="T31" fmla="*/ 39 h 430"/>
                <a:gd name="T32" fmla="*/ 160 w 573"/>
                <a:gd name="T33" fmla="*/ 0 h 430"/>
                <a:gd name="T34" fmla="*/ 137 w 573"/>
                <a:gd name="T35" fmla="*/ 8 h 430"/>
                <a:gd name="T36" fmla="*/ 95 w 573"/>
                <a:gd name="T37" fmla="*/ 33 h 430"/>
                <a:gd name="T38" fmla="*/ 76 w 573"/>
                <a:gd name="T39" fmla="*/ 48 h 430"/>
                <a:gd name="T40" fmla="*/ 45 w 573"/>
                <a:gd name="T41" fmla="*/ 78 h 430"/>
                <a:gd name="T42" fmla="*/ 20 w 573"/>
                <a:gd name="T43" fmla="*/ 112 h 430"/>
                <a:gd name="T44" fmla="*/ 5 w 573"/>
                <a:gd name="T45" fmla="*/ 149 h 430"/>
                <a:gd name="T46" fmla="*/ 0 w 573"/>
                <a:gd name="T47" fmla="*/ 191 h 430"/>
                <a:gd name="T48" fmla="*/ 0 w 573"/>
                <a:gd name="T49" fmla="*/ 225 h 430"/>
                <a:gd name="T50" fmla="*/ 14 w 573"/>
                <a:gd name="T51" fmla="*/ 292 h 430"/>
                <a:gd name="T52" fmla="*/ 28 w 573"/>
                <a:gd name="T53" fmla="*/ 326 h 430"/>
                <a:gd name="T54" fmla="*/ 70 w 573"/>
                <a:gd name="T55" fmla="*/ 371 h 430"/>
                <a:gd name="T56" fmla="*/ 87 w 573"/>
                <a:gd name="T57" fmla="*/ 385 h 430"/>
                <a:gd name="T58" fmla="*/ 154 w 573"/>
                <a:gd name="T59" fmla="*/ 418 h 430"/>
                <a:gd name="T60" fmla="*/ 225 w 573"/>
                <a:gd name="T61" fmla="*/ 430 h 430"/>
                <a:gd name="T62" fmla="*/ 247 w 573"/>
                <a:gd name="T63" fmla="*/ 430 h 430"/>
                <a:gd name="T64" fmla="*/ 292 w 573"/>
                <a:gd name="T65" fmla="*/ 418 h 430"/>
                <a:gd name="T66" fmla="*/ 314 w 573"/>
                <a:gd name="T67" fmla="*/ 413 h 430"/>
                <a:gd name="T68" fmla="*/ 368 w 573"/>
                <a:gd name="T69" fmla="*/ 385 h 430"/>
                <a:gd name="T70" fmla="*/ 413 w 573"/>
                <a:gd name="T71" fmla="*/ 357 h 430"/>
                <a:gd name="T72" fmla="*/ 488 w 573"/>
                <a:gd name="T73" fmla="*/ 312 h 430"/>
                <a:gd name="T74" fmla="*/ 528 w 573"/>
                <a:gd name="T75" fmla="*/ 300 h 430"/>
                <a:gd name="T76" fmla="*/ 570 w 573"/>
                <a:gd name="T77" fmla="*/ 295 h 430"/>
                <a:gd name="T78" fmla="*/ 573 w 573"/>
                <a:gd name="T79" fmla="*/ 253 h 430"/>
                <a:gd name="T80" fmla="*/ 522 w 573"/>
                <a:gd name="T81" fmla="*/ 261 h 430"/>
                <a:gd name="T82" fmla="*/ 474 w 573"/>
                <a:gd name="T83" fmla="*/ 278 h 430"/>
                <a:gd name="T84" fmla="*/ 393 w 573"/>
                <a:gd name="T85" fmla="*/ 326 h 430"/>
                <a:gd name="T86" fmla="*/ 351 w 573"/>
                <a:gd name="T87" fmla="*/ 354 h 430"/>
                <a:gd name="T88" fmla="*/ 306 w 573"/>
                <a:gd name="T89" fmla="*/ 376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3" h="430">
                  <a:moveTo>
                    <a:pt x="306" y="376"/>
                  </a:moveTo>
                  <a:lnTo>
                    <a:pt x="306" y="376"/>
                  </a:lnTo>
                  <a:lnTo>
                    <a:pt x="286" y="382"/>
                  </a:lnTo>
                  <a:lnTo>
                    <a:pt x="267" y="385"/>
                  </a:lnTo>
                  <a:lnTo>
                    <a:pt x="247" y="388"/>
                  </a:lnTo>
                  <a:lnTo>
                    <a:pt x="227" y="388"/>
                  </a:lnTo>
                  <a:lnTo>
                    <a:pt x="208" y="382"/>
                  </a:lnTo>
                  <a:lnTo>
                    <a:pt x="188" y="376"/>
                  </a:lnTo>
                  <a:lnTo>
                    <a:pt x="168" y="368"/>
                  </a:lnTo>
                  <a:lnTo>
                    <a:pt x="152" y="357"/>
                  </a:lnTo>
                  <a:lnTo>
                    <a:pt x="152" y="357"/>
                  </a:lnTo>
                  <a:lnTo>
                    <a:pt x="132" y="340"/>
                  </a:lnTo>
                  <a:lnTo>
                    <a:pt x="115" y="323"/>
                  </a:lnTo>
                  <a:lnTo>
                    <a:pt x="101" y="306"/>
                  </a:lnTo>
                  <a:lnTo>
                    <a:pt x="90" y="286"/>
                  </a:lnTo>
                  <a:lnTo>
                    <a:pt x="90" y="286"/>
                  </a:lnTo>
                  <a:lnTo>
                    <a:pt x="90" y="286"/>
                  </a:lnTo>
                  <a:lnTo>
                    <a:pt x="73" y="258"/>
                  </a:lnTo>
                  <a:lnTo>
                    <a:pt x="59" y="227"/>
                  </a:lnTo>
                  <a:lnTo>
                    <a:pt x="53" y="196"/>
                  </a:lnTo>
                  <a:lnTo>
                    <a:pt x="53" y="163"/>
                  </a:lnTo>
                  <a:lnTo>
                    <a:pt x="53" y="163"/>
                  </a:lnTo>
                  <a:lnTo>
                    <a:pt x="53" y="146"/>
                  </a:lnTo>
                  <a:lnTo>
                    <a:pt x="59" y="132"/>
                  </a:lnTo>
                  <a:lnTo>
                    <a:pt x="64" y="121"/>
                  </a:lnTo>
                  <a:lnTo>
                    <a:pt x="70" y="109"/>
                  </a:lnTo>
                  <a:lnTo>
                    <a:pt x="87" y="87"/>
                  </a:lnTo>
                  <a:lnTo>
                    <a:pt x="104" y="73"/>
                  </a:lnTo>
                  <a:lnTo>
                    <a:pt x="104" y="73"/>
                  </a:lnTo>
                  <a:lnTo>
                    <a:pt x="129" y="53"/>
                  </a:lnTo>
                  <a:lnTo>
                    <a:pt x="160" y="39"/>
                  </a:lnTo>
                  <a:lnTo>
                    <a:pt x="160" y="39"/>
                  </a:lnTo>
                  <a:lnTo>
                    <a:pt x="160" y="3"/>
                  </a:lnTo>
                  <a:lnTo>
                    <a:pt x="160" y="0"/>
                  </a:lnTo>
                  <a:lnTo>
                    <a:pt x="160" y="0"/>
                  </a:lnTo>
                  <a:lnTo>
                    <a:pt x="137" y="8"/>
                  </a:lnTo>
                  <a:lnTo>
                    <a:pt x="115" y="19"/>
                  </a:lnTo>
                  <a:lnTo>
                    <a:pt x="95" y="33"/>
                  </a:lnTo>
                  <a:lnTo>
                    <a:pt x="76" y="48"/>
                  </a:lnTo>
                  <a:lnTo>
                    <a:pt x="76" y="48"/>
                  </a:lnTo>
                  <a:lnTo>
                    <a:pt x="59" y="62"/>
                  </a:lnTo>
                  <a:lnTo>
                    <a:pt x="45" y="78"/>
                  </a:lnTo>
                  <a:lnTo>
                    <a:pt x="31" y="95"/>
                  </a:lnTo>
                  <a:lnTo>
                    <a:pt x="20" y="112"/>
                  </a:lnTo>
                  <a:lnTo>
                    <a:pt x="11" y="132"/>
                  </a:lnTo>
                  <a:lnTo>
                    <a:pt x="5" y="149"/>
                  </a:lnTo>
                  <a:lnTo>
                    <a:pt x="0" y="168"/>
                  </a:lnTo>
                  <a:lnTo>
                    <a:pt x="0" y="191"/>
                  </a:lnTo>
                  <a:lnTo>
                    <a:pt x="0" y="191"/>
                  </a:lnTo>
                  <a:lnTo>
                    <a:pt x="0" y="225"/>
                  </a:lnTo>
                  <a:lnTo>
                    <a:pt x="5" y="258"/>
                  </a:lnTo>
                  <a:lnTo>
                    <a:pt x="14" y="292"/>
                  </a:lnTo>
                  <a:lnTo>
                    <a:pt x="28" y="326"/>
                  </a:lnTo>
                  <a:lnTo>
                    <a:pt x="28" y="326"/>
                  </a:lnTo>
                  <a:lnTo>
                    <a:pt x="56" y="357"/>
                  </a:lnTo>
                  <a:lnTo>
                    <a:pt x="70" y="371"/>
                  </a:lnTo>
                  <a:lnTo>
                    <a:pt x="87" y="385"/>
                  </a:lnTo>
                  <a:lnTo>
                    <a:pt x="87" y="385"/>
                  </a:lnTo>
                  <a:lnTo>
                    <a:pt x="121" y="404"/>
                  </a:lnTo>
                  <a:lnTo>
                    <a:pt x="154" y="418"/>
                  </a:lnTo>
                  <a:lnTo>
                    <a:pt x="191" y="427"/>
                  </a:lnTo>
                  <a:lnTo>
                    <a:pt x="225" y="430"/>
                  </a:lnTo>
                  <a:lnTo>
                    <a:pt x="225" y="430"/>
                  </a:lnTo>
                  <a:lnTo>
                    <a:pt x="247" y="430"/>
                  </a:lnTo>
                  <a:lnTo>
                    <a:pt x="269" y="424"/>
                  </a:lnTo>
                  <a:lnTo>
                    <a:pt x="292" y="418"/>
                  </a:lnTo>
                  <a:lnTo>
                    <a:pt x="314" y="413"/>
                  </a:lnTo>
                  <a:lnTo>
                    <a:pt x="314" y="413"/>
                  </a:lnTo>
                  <a:lnTo>
                    <a:pt x="342" y="399"/>
                  </a:lnTo>
                  <a:lnTo>
                    <a:pt x="368" y="385"/>
                  </a:lnTo>
                  <a:lnTo>
                    <a:pt x="413" y="357"/>
                  </a:lnTo>
                  <a:lnTo>
                    <a:pt x="413" y="357"/>
                  </a:lnTo>
                  <a:lnTo>
                    <a:pt x="452" y="334"/>
                  </a:lnTo>
                  <a:lnTo>
                    <a:pt x="488" y="312"/>
                  </a:lnTo>
                  <a:lnTo>
                    <a:pt x="508" y="306"/>
                  </a:lnTo>
                  <a:lnTo>
                    <a:pt x="528" y="300"/>
                  </a:lnTo>
                  <a:lnTo>
                    <a:pt x="550" y="298"/>
                  </a:lnTo>
                  <a:lnTo>
                    <a:pt x="570" y="295"/>
                  </a:lnTo>
                  <a:lnTo>
                    <a:pt x="573" y="253"/>
                  </a:lnTo>
                  <a:lnTo>
                    <a:pt x="573" y="253"/>
                  </a:lnTo>
                  <a:lnTo>
                    <a:pt x="545" y="255"/>
                  </a:lnTo>
                  <a:lnTo>
                    <a:pt x="522" y="261"/>
                  </a:lnTo>
                  <a:lnTo>
                    <a:pt x="497" y="270"/>
                  </a:lnTo>
                  <a:lnTo>
                    <a:pt x="474" y="278"/>
                  </a:lnTo>
                  <a:lnTo>
                    <a:pt x="432" y="300"/>
                  </a:lnTo>
                  <a:lnTo>
                    <a:pt x="393" y="326"/>
                  </a:lnTo>
                  <a:lnTo>
                    <a:pt x="393" y="326"/>
                  </a:lnTo>
                  <a:lnTo>
                    <a:pt x="351" y="354"/>
                  </a:lnTo>
                  <a:lnTo>
                    <a:pt x="328" y="365"/>
                  </a:lnTo>
                  <a:lnTo>
                    <a:pt x="306" y="3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74" name="Freeform 14"/>
            <p:cNvSpPr>
              <a:spLocks/>
            </p:cNvSpPr>
            <p:nvPr/>
          </p:nvSpPr>
          <p:spPr bwMode="auto">
            <a:xfrm>
              <a:off x="14604987" y="2478091"/>
              <a:ext cx="303213" cy="857251"/>
            </a:xfrm>
            <a:custGeom>
              <a:avLst/>
              <a:gdLst>
                <a:gd name="T0" fmla="*/ 189 w 191"/>
                <a:gd name="T1" fmla="*/ 540 h 540"/>
                <a:gd name="T2" fmla="*/ 121 w 191"/>
                <a:gd name="T3" fmla="*/ 540 h 540"/>
                <a:gd name="T4" fmla="*/ 121 w 191"/>
                <a:gd name="T5" fmla="*/ 540 h 540"/>
                <a:gd name="T6" fmla="*/ 124 w 191"/>
                <a:gd name="T7" fmla="*/ 506 h 540"/>
                <a:gd name="T8" fmla="*/ 121 w 191"/>
                <a:gd name="T9" fmla="*/ 472 h 540"/>
                <a:gd name="T10" fmla="*/ 116 w 191"/>
                <a:gd name="T11" fmla="*/ 438 h 540"/>
                <a:gd name="T12" fmla="*/ 110 w 191"/>
                <a:gd name="T13" fmla="*/ 405 h 540"/>
                <a:gd name="T14" fmla="*/ 90 w 191"/>
                <a:gd name="T15" fmla="*/ 337 h 540"/>
                <a:gd name="T16" fmla="*/ 65 w 191"/>
                <a:gd name="T17" fmla="*/ 267 h 540"/>
                <a:gd name="T18" fmla="*/ 65 w 191"/>
                <a:gd name="T19" fmla="*/ 267 h 540"/>
                <a:gd name="T20" fmla="*/ 65 w 191"/>
                <a:gd name="T21" fmla="*/ 267 h 540"/>
                <a:gd name="T22" fmla="*/ 43 w 191"/>
                <a:gd name="T23" fmla="*/ 202 h 540"/>
                <a:gd name="T24" fmla="*/ 23 w 191"/>
                <a:gd name="T25" fmla="*/ 135 h 540"/>
                <a:gd name="T26" fmla="*/ 14 w 191"/>
                <a:gd name="T27" fmla="*/ 101 h 540"/>
                <a:gd name="T28" fmla="*/ 6 w 191"/>
                <a:gd name="T29" fmla="*/ 68 h 540"/>
                <a:gd name="T30" fmla="*/ 3 w 191"/>
                <a:gd name="T31" fmla="*/ 34 h 540"/>
                <a:gd name="T32" fmla="*/ 0 w 191"/>
                <a:gd name="T33" fmla="*/ 0 h 540"/>
                <a:gd name="T34" fmla="*/ 68 w 191"/>
                <a:gd name="T35" fmla="*/ 0 h 540"/>
                <a:gd name="T36" fmla="*/ 68 w 191"/>
                <a:gd name="T37" fmla="*/ 0 h 540"/>
                <a:gd name="T38" fmla="*/ 71 w 191"/>
                <a:gd name="T39" fmla="*/ 31 h 540"/>
                <a:gd name="T40" fmla="*/ 73 w 191"/>
                <a:gd name="T41" fmla="*/ 62 h 540"/>
                <a:gd name="T42" fmla="*/ 82 w 191"/>
                <a:gd name="T43" fmla="*/ 93 h 540"/>
                <a:gd name="T44" fmla="*/ 90 w 191"/>
                <a:gd name="T45" fmla="*/ 124 h 540"/>
                <a:gd name="T46" fmla="*/ 110 w 191"/>
                <a:gd name="T47" fmla="*/ 186 h 540"/>
                <a:gd name="T48" fmla="*/ 130 w 191"/>
                <a:gd name="T49" fmla="*/ 247 h 540"/>
                <a:gd name="T50" fmla="*/ 132 w 191"/>
                <a:gd name="T51" fmla="*/ 250 h 540"/>
                <a:gd name="T52" fmla="*/ 132 w 191"/>
                <a:gd name="T53" fmla="*/ 250 h 540"/>
                <a:gd name="T54" fmla="*/ 158 w 191"/>
                <a:gd name="T55" fmla="*/ 323 h 540"/>
                <a:gd name="T56" fmla="*/ 177 w 191"/>
                <a:gd name="T57" fmla="*/ 396 h 540"/>
                <a:gd name="T58" fmla="*/ 183 w 191"/>
                <a:gd name="T59" fmla="*/ 430 h 540"/>
                <a:gd name="T60" fmla="*/ 189 w 191"/>
                <a:gd name="T61" fmla="*/ 467 h 540"/>
                <a:gd name="T62" fmla="*/ 191 w 191"/>
                <a:gd name="T63" fmla="*/ 503 h 540"/>
                <a:gd name="T64" fmla="*/ 189 w 191"/>
                <a:gd name="T65"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1" h="540">
                  <a:moveTo>
                    <a:pt x="189" y="540"/>
                  </a:moveTo>
                  <a:lnTo>
                    <a:pt x="121" y="540"/>
                  </a:lnTo>
                  <a:lnTo>
                    <a:pt x="121" y="540"/>
                  </a:lnTo>
                  <a:lnTo>
                    <a:pt x="124" y="506"/>
                  </a:lnTo>
                  <a:lnTo>
                    <a:pt x="121" y="472"/>
                  </a:lnTo>
                  <a:lnTo>
                    <a:pt x="116" y="438"/>
                  </a:lnTo>
                  <a:lnTo>
                    <a:pt x="110" y="405"/>
                  </a:lnTo>
                  <a:lnTo>
                    <a:pt x="90" y="337"/>
                  </a:lnTo>
                  <a:lnTo>
                    <a:pt x="65" y="267"/>
                  </a:lnTo>
                  <a:lnTo>
                    <a:pt x="65" y="267"/>
                  </a:lnTo>
                  <a:lnTo>
                    <a:pt x="65" y="267"/>
                  </a:lnTo>
                  <a:lnTo>
                    <a:pt x="43" y="202"/>
                  </a:lnTo>
                  <a:lnTo>
                    <a:pt x="23" y="135"/>
                  </a:lnTo>
                  <a:lnTo>
                    <a:pt x="14" y="101"/>
                  </a:lnTo>
                  <a:lnTo>
                    <a:pt x="6" y="68"/>
                  </a:lnTo>
                  <a:lnTo>
                    <a:pt x="3" y="34"/>
                  </a:lnTo>
                  <a:lnTo>
                    <a:pt x="0" y="0"/>
                  </a:lnTo>
                  <a:lnTo>
                    <a:pt x="68" y="0"/>
                  </a:lnTo>
                  <a:lnTo>
                    <a:pt x="68" y="0"/>
                  </a:lnTo>
                  <a:lnTo>
                    <a:pt x="71" y="31"/>
                  </a:lnTo>
                  <a:lnTo>
                    <a:pt x="73" y="62"/>
                  </a:lnTo>
                  <a:lnTo>
                    <a:pt x="82" y="93"/>
                  </a:lnTo>
                  <a:lnTo>
                    <a:pt x="90" y="124"/>
                  </a:lnTo>
                  <a:lnTo>
                    <a:pt x="110" y="186"/>
                  </a:lnTo>
                  <a:lnTo>
                    <a:pt x="130" y="247"/>
                  </a:lnTo>
                  <a:lnTo>
                    <a:pt x="132" y="250"/>
                  </a:lnTo>
                  <a:lnTo>
                    <a:pt x="132" y="250"/>
                  </a:lnTo>
                  <a:lnTo>
                    <a:pt x="158" y="323"/>
                  </a:lnTo>
                  <a:lnTo>
                    <a:pt x="177" y="396"/>
                  </a:lnTo>
                  <a:lnTo>
                    <a:pt x="183" y="430"/>
                  </a:lnTo>
                  <a:lnTo>
                    <a:pt x="189" y="467"/>
                  </a:lnTo>
                  <a:lnTo>
                    <a:pt x="191" y="503"/>
                  </a:lnTo>
                  <a:lnTo>
                    <a:pt x="189" y="540"/>
                  </a:lnTo>
                  <a:close/>
                </a:path>
              </a:pathLst>
            </a:custGeom>
            <a:solidFill>
              <a:srgbClr val="14B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75" name="Freeform 15"/>
            <p:cNvSpPr>
              <a:spLocks/>
            </p:cNvSpPr>
            <p:nvPr/>
          </p:nvSpPr>
          <p:spPr bwMode="auto">
            <a:xfrm>
              <a:off x="14604987" y="2478091"/>
              <a:ext cx="303213" cy="857251"/>
            </a:xfrm>
            <a:custGeom>
              <a:avLst/>
              <a:gdLst>
                <a:gd name="T0" fmla="*/ 189 w 191"/>
                <a:gd name="T1" fmla="*/ 540 h 540"/>
                <a:gd name="T2" fmla="*/ 121 w 191"/>
                <a:gd name="T3" fmla="*/ 540 h 540"/>
                <a:gd name="T4" fmla="*/ 121 w 191"/>
                <a:gd name="T5" fmla="*/ 540 h 540"/>
                <a:gd name="T6" fmla="*/ 124 w 191"/>
                <a:gd name="T7" fmla="*/ 506 h 540"/>
                <a:gd name="T8" fmla="*/ 121 w 191"/>
                <a:gd name="T9" fmla="*/ 472 h 540"/>
                <a:gd name="T10" fmla="*/ 116 w 191"/>
                <a:gd name="T11" fmla="*/ 438 h 540"/>
                <a:gd name="T12" fmla="*/ 110 w 191"/>
                <a:gd name="T13" fmla="*/ 405 h 540"/>
                <a:gd name="T14" fmla="*/ 90 w 191"/>
                <a:gd name="T15" fmla="*/ 337 h 540"/>
                <a:gd name="T16" fmla="*/ 65 w 191"/>
                <a:gd name="T17" fmla="*/ 267 h 540"/>
                <a:gd name="T18" fmla="*/ 65 w 191"/>
                <a:gd name="T19" fmla="*/ 267 h 540"/>
                <a:gd name="T20" fmla="*/ 65 w 191"/>
                <a:gd name="T21" fmla="*/ 267 h 540"/>
                <a:gd name="T22" fmla="*/ 43 w 191"/>
                <a:gd name="T23" fmla="*/ 202 h 540"/>
                <a:gd name="T24" fmla="*/ 23 w 191"/>
                <a:gd name="T25" fmla="*/ 135 h 540"/>
                <a:gd name="T26" fmla="*/ 14 w 191"/>
                <a:gd name="T27" fmla="*/ 101 h 540"/>
                <a:gd name="T28" fmla="*/ 6 w 191"/>
                <a:gd name="T29" fmla="*/ 68 h 540"/>
                <a:gd name="T30" fmla="*/ 3 w 191"/>
                <a:gd name="T31" fmla="*/ 34 h 540"/>
                <a:gd name="T32" fmla="*/ 0 w 191"/>
                <a:gd name="T33" fmla="*/ 0 h 540"/>
                <a:gd name="T34" fmla="*/ 68 w 191"/>
                <a:gd name="T35" fmla="*/ 0 h 540"/>
                <a:gd name="T36" fmla="*/ 68 w 191"/>
                <a:gd name="T37" fmla="*/ 0 h 540"/>
                <a:gd name="T38" fmla="*/ 71 w 191"/>
                <a:gd name="T39" fmla="*/ 31 h 540"/>
                <a:gd name="T40" fmla="*/ 73 w 191"/>
                <a:gd name="T41" fmla="*/ 62 h 540"/>
                <a:gd name="T42" fmla="*/ 82 w 191"/>
                <a:gd name="T43" fmla="*/ 93 h 540"/>
                <a:gd name="T44" fmla="*/ 90 w 191"/>
                <a:gd name="T45" fmla="*/ 124 h 540"/>
                <a:gd name="T46" fmla="*/ 110 w 191"/>
                <a:gd name="T47" fmla="*/ 186 h 540"/>
                <a:gd name="T48" fmla="*/ 130 w 191"/>
                <a:gd name="T49" fmla="*/ 247 h 540"/>
                <a:gd name="T50" fmla="*/ 132 w 191"/>
                <a:gd name="T51" fmla="*/ 250 h 540"/>
                <a:gd name="T52" fmla="*/ 132 w 191"/>
                <a:gd name="T53" fmla="*/ 250 h 540"/>
                <a:gd name="T54" fmla="*/ 158 w 191"/>
                <a:gd name="T55" fmla="*/ 323 h 540"/>
                <a:gd name="T56" fmla="*/ 177 w 191"/>
                <a:gd name="T57" fmla="*/ 396 h 540"/>
                <a:gd name="T58" fmla="*/ 183 w 191"/>
                <a:gd name="T59" fmla="*/ 430 h 540"/>
                <a:gd name="T60" fmla="*/ 189 w 191"/>
                <a:gd name="T61" fmla="*/ 467 h 540"/>
                <a:gd name="T62" fmla="*/ 191 w 191"/>
                <a:gd name="T63" fmla="*/ 503 h 540"/>
                <a:gd name="T64" fmla="*/ 189 w 191"/>
                <a:gd name="T65"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1" h="540">
                  <a:moveTo>
                    <a:pt x="189" y="540"/>
                  </a:moveTo>
                  <a:lnTo>
                    <a:pt x="121" y="540"/>
                  </a:lnTo>
                  <a:lnTo>
                    <a:pt x="121" y="540"/>
                  </a:lnTo>
                  <a:lnTo>
                    <a:pt x="124" y="506"/>
                  </a:lnTo>
                  <a:lnTo>
                    <a:pt x="121" y="472"/>
                  </a:lnTo>
                  <a:lnTo>
                    <a:pt x="116" y="438"/>
                  </a:lnTo>
                  <a:lnTo>
                    <a:pt x="110" y="405"/>
                  </a:lnTo>
                  <a:lnTo>
                    <a:pt x="90" y="337"/>
                  </a:lnTo>
                  <a:lnTo>
                    <a:pt x="65" y="267"/>
                  </a:lnTo>
                  <a:lnTo>
                    <a:pt x="65" y="267"/>
                  </a:lnTo>
                  <a:lnTo>
                    <a:pt x="65" y="267"/>
                  </a:lnTo>
                  <a:lnTo>
                    <a:pt x="43" y="202"/>
                  </a:lnTo>
                  <a:lnTo>
                    <a:pt x="23" y="135"/>
                  </a:lnTo>
                  <a:lnTo>
                    <a:pt x="14" y="101"/>
                  </a:lnTo>
                  <a:lnTo>
                    <a:pt x="6" y="68"/>
                  </a:lnTo>
                  <a:lnTo>
                    <a:pt x="3" y="34"/>
                  </a:lnTo>
                  <a:lnTo>
                    <a:pt x="0" y="0"/>
                  </a:lnTo>
                  <a:lnTo>
                    <a:pt x="68" y="0"/>
                  </a:lnTo>
                  <a:lnTo>
                    <a:pt x="68" y="0"/>
                  </a:lnTo>
                  <a:lnTo>
                    <a:pt x="71" y="31"/>
                  </a:lnTo>
                  <a:lnTo>
                    <a:pt x="73" y="62"/>
                  </a:lnTo>
                  <a:lnTo>
                    <a:pt x="82" y="93"/>
                  </a:lnTo>
                  <a:lnTo>
                    <a:pt x="90" y="124"/>
                  </a:lnTo>
                  <a:lnTo>
                    <a:pt x="110" y="186"/>
                  </a:lnTo>
                  <a:lnTo>
                    <a:pt x="130" y="247"/>
                  </a:lnTo>
                  <a:lnTo>
                    <a:pt x="132" y="250"/>
                  </a:lnTo>
                  <a:lnTo>
                    <a:pt x="132" y="250"/>
                  </a:lnTo>
                  <a:lnTo>
                    <a:pt x="158" y="323"/>
                  </a:lnTo>
                  <a:lnTo>
                    <a:pt x="177" y="396"/>
                  </a:lnTo>
                  <a:lnTo>
                    <a:pt x="183" y="430"/>
                  </a:lnTo>
                  <a:lnTo>
                    <a:pt x="189" y="467"/>
                  </a:lnTo>
                  <a:lnTo>
                    <a:pt x="191" y="503"/>
                  </a:lnTo>
                  <a:lnTo>
                    <a:pt x="189" y="5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76" name="Freeform 16"/>
            <p:cNvSpPr>
              <a:spLocks/>
            </p:cNvSpPr>
            <p:nvPr/>
          </p:nvSpPr>
          <p:spPr bwMode="auto">
            <a:xfrm>
              <a:off x="14855812" y="2478091"/>
              <a:ext cx="187324" cy="857251"/>
            </a:xfrm>
            <a:custGeom>
              <a:avLst/>
              <a:gdLst>
                <a:gd name="T0" fmla="*/ 118 w 118"/>
                <a:gd name="T1" fmla="*/ 540 h 540"/>
                <a:gd name="T2" fmla="*/ 61 w 118"/>
                <a:gd name="T3" fmla="*/ 540 h 540"/>
                <a:gd name="T4" fmla="*/ 61 w 118"/>
                <a:gd name="T5" fmla="*/ 540 h 540"/>
                <a:gd name="T6" fmla="*/ 53 w 118"/>
                <a:gd name="T7" fmla="*/ 517 h 540"/>
                <a:gd name="T8" fmla="*/ 53 w 118"/>
                <a:gd name="T9" fmla="*/ 517 h 540"/>
                <a:gd name="T10" fmla="*/ 33 w 118"/>
                <a:gd name="T11" fmla="*/ 458 h 540"/>
                <a:gd name="T12" fmla="*/ 19 w 118"/>
                <a:gd name="T13" fmla="*/ 399 h 540"/>
                <a:gd name="T14" fmla="*/ 11 w 118"/>
                <a:gd name="T15" fmla="*/ 340 h 540"/>
                <a:gd name="T16" fmla="*/ 3 w 118"/>
                <a:gd name="T17" fmla="*/ 278 h 540"/>
                <a:gd name="T18" fmla="*/ 3 w 118"/>
                <a:gd name="T19" fmla="*/ 278 h 540"/>
                <a:gd name="T20" fmla="*/ 0 w 118"/>
                <a:gd name="T21" fmla="*/ 208 h 540"/>
                <a:gd name="T22" fmla="*/ 3 w 118"/>
                <a:gd name="T23" fmla="*/ 138 h 540"/>
                <a:gd name="T24" fmla="*/ 8 w 118"/>
                <a:gd name="T25" fmla="*/ 70 h 540"/>
                <a:gd name="T26" fmla="*/ 22 w 118"/>
                <a:gd name="T27" fmla="*/ 0 h 540"/>
                <a:gd name="T28" fmla="*/ 76 w 118"/>
                <a:gd name="T29" fmla="*/ 0 h 540"/>
                <a:gd name="T30" fmla="*/ 76 w 118"/>
                <a:gd name="T31" fmla="*/ 0 h 540"/>
                <a:gd name="T32" fmla="*/ 61 w 118"/>
                <a:gd name="T33" fmla="*/ 68 h 540"/>
                <a:gd name="T34" fmla="*/ 56 w 118"/>
                <a:gd name="T35" fmla="*/ 135 h 540"/>
                <a:gd name="T36" fmla="*/ 53 w 118"/>
                <a:gd name="T37" fmla="*/ 205 h 540"/>
                <a:gd name="T38" fmla="*/ 56 w 118"/>
                <a:gd name="T39" fmla="*/ 273 h 540"/>
                <a:gd name="T40" fmla="*/ 64 w 118"/>
                <a:gd name="T41" fmla="*/ 340 h 540"/>
                <a:gd name="T42" fmla="*/ 76 w 118"/>
                <a:gd name="T43" fmla="*/ 408 h 540"/>
                <a:gd name="T44" fmla="*/ 95 w 118"/>
                <a:gd name="T45" fmla="*/ 475 h 540"/>
                <a:gd name="T46" fmla="*/ 118 w 118"/>
                <a:gd name="T47"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8" h="540">
                  <a:moveTo>
                    <a:pt x="118" y="540"/>
                  </a:moveTo>
                  <a:lnTo>
                    <a:pt x="61" y="540"/>
                  </a:lnTo>
                  <a:lnTo>
                    <a:pt x="61" y="540"/>
                  </a:lnTo>
                  <a:lnTo>
                    <a:pt x="53" y="517"/>
                  </a:lnTo>
                  <a:lnTo>
                    <a:pt x="53" y="517"/>
                  </a:lnTo>
                  <a:lnTo>
                    <a:pt x="33" y="458"/>
                  </a:lnTo>
                  <a:lnTo>
                    <a:pt x="19" y="399"/>
                  </a:lnTo>
                  <a:lnTo>
                    <a:pt x="11" y="340"/>
                  </a:lnTo>
                  <a:lnTo>
                    <a:pt x="3" y="278"/>
                  </a:lnTo>
                  <a:lnTo>
                    <a:pt x="3" y="278"/>
                  </a:lnTo>
                  <a:lnTo>
                    <a:pt x="0" y="208"/>
                  </a:lnTo>
                  <a:lnTo>
                    <a:pt x="3" y="138"/>
                  </a:lnTo>
                  <a:lnTo>
                    <a:pt x="8" y="70"/>
                  </a:lnTo>
                  <a:lnTo>
                    <a:pt x="22" y="0"/>
                  </a:lnTo>
                  <a:lnTo>
                    <a:pt x="76" y="0"/>
                  </a:lnTo>
                  <a:lnTo>
                    <a:pt x="76" y="0"/>
                  </a:lnTo>
                  <a:lnTo>
                    <a:pt x="61" y="68"/>
                  </a:lnTo>
                  <a:lnTo>
                    <a:pt x="56" y="135"/>
                  </a:lnTo>
                  <a:lnTo>
                    <a:pt x="53" y="205"/>
                  </a:lnTo>
                  <a:lnTo>
                    <a:pt x="56" y="273"/>
                  </a:lnTo>
                  <a:lnTo>
                    <a:pt x="64" y="340"/>
                  </a:lnTo>
                  <a:lnTo>
                    <a:pt x="76" y="408"/>
                  </a:lnTo>
                  <a:lnTo>
                    <a:pt x="95" y="475"/>
                  </a:lnTo>
                  <a:lnTo>
                    <a:pt x="118" y="540"/>
                  </a:lnTo>
                  <a:close/>
                </a:path>
              </a:pathLst>
            </a:custGeom>
            <a:solidFill>
              <a:srgbClr val="F42F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77" name="Freeform 17"/>
            <p:cNvSpPr>
              <a:spLocks/>
            </p:cNvSpPr>
            <p:nvPr/>
          </p:nvSpPr>
          <p:spPr bwMode="auto">
            <a:xfrm>
              <a:off x="14855812" y="2478091"/>
              <a:ext cx="187324" cy="857251"/>
            </a:xfrm>
            <a:custGeom>
              <a:avLst/>
              <a:gdLst>
                <a:gd name="T0" fmla="*/ 118 w 118"/>
                <a:gd name="T1" fmla="*/ 540 h 540"/>
                <a:gd name="T2" fmla="*/ 61 w 118"/>
                <a:gd name="T3" fmla="*/ 540 h 540"/>
                <a:gd name="T4" fmla="*/ 61 w 118"/>
                <a:gd name="T5" fmla="*/ 540 h 540"/>
                <a:gd name="T6" fmla="*/ 53 w 118"/>
                <a:gd name="T7" fmla="*/ 517 h 540"/>
                <a:gd name="T8" fmla="*/ 53 w 118"/>
                <a:gd name="T9" fmla="*/ 517 h 540"/>
                <a:gd name="T10" fmla="*/ 33 w 118"/>
                <a:gd name="T11" fmla="*/ 458 h 540"/>
                <a:gd name="T12" fmla="*/ 19 w 118"/>
                <a:gd name="T13" fmla="*/ 399 h 540"/>
                <a:gd name="T14" fmla="*/ 11 w 118"/>
                <a:gd name="T15" fmla="*/ 340 h 540"/>
                <a:gd name="T16" fmla="*/ 3 w 118"/>
                <a:gd name="T17" fmla="*/ 278 h 540"/>
                <a:gd name="T18" fmla="*/ 3 w 118"/>
                <a:gd name="T19" fmla="*/ 278 h 540"/>
                <a:gd name="T20" fmla="*/ 0 w 118"/>
                <a:gd name="T21" fmla="*/ 208 h 540"/>
                <a:gd name="T22" fmla="*/ 3 w 118"/>
                <a:gd name="T23" fmla="*/ 138 h 540"/>
                <a:gd name="T24" fmla="*/ 8 w 118"/>
                <a:gd name="T25" fmla="*/ 70 h 540"/>
                <a:gd name="T26" fmla="*/ 22 w 118"/>
                <a:gd name="T27" fmla="*/ 0 h 540"/>
                <a:gd name="T28" fmla="*/ 76 w 118"/>
                <a:gd name="T29" fmla="*/ 0 h 540"/>
                <a:gd name="T30" fmla="*/ 76 w 118"/>
                <a:gd name="T31" fmla="*/ 0 h 540"/>
                <a:gd name="T32" fmla="*/ 61 w 118"/>
                <a:gd name="T33" fmla="*/ 68 h 540"/>
                <a:gd name="T34" fmla="*/ 56 w 118"/>
                <a:gd name="T35" fmla="*/ 135 h 540"/>
                <a:gd name="T36" fmla="*/ 53 w 118"/>
                <a:gd name="T37" fmla="*/ 205 h 540"/>
                <a:gd name="T38" fmla="*/ 56 w 118"/>
                <a:gd name="T39" fmla="*/ 273 h 540"/>
                <a:gd name="T40" fmla="*/ 64 w 118"/>
                <a:gd name="T41" fmla="*/ 340 h 540"/>
                <a:gd name="T42" fmla="*/ 76 w 118"/>
                <a:gd name="T43" fmla="*/ 408 h 540"/>
                <a:gd name="T44" fmla="*/ 95 w 118"/>
                <a:gd name="T45" fmla="*/ 475 h 540"/>
                <a:gd name="T46" fmla="*/ 118 w 118"/>
                <a:gd name="T47"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8" h="540">
                  <a:moveTo>
                    <a:pt x="118" y="540"/>
                  </a:moveTo>
                  <a:lnTo>
                    <a:pt x="61" y="540"/>
                  </a:lnTo>
                  <a:lnTo>
                    <a:pt x="61" y="540"/>
                  </a:lnTo>
                  <a:lnTo>
                    <a:pt x="53" y="517"/>
                  </a:lnTo>
                  <a:lnTo>
                    <a:pt x="53" y="517"/>
                  </a:lnTo>
                  <a:lnTo>
                    <a:pt x="33" y="458"/>
                  </a:lnTo>
                  <a:lnTo>
                    <a:pt x="19" y="399"/>
                  </a:lnTo>
                  <a:lnTo>
                    <a:pt x="11" y="340"/>
                  </a:lnTo>
                  <a:lnTo>
                    <a:pt x="3" y="278"/>
                  </a:lnTo>
                  <a:lnTo>
                    <a:pt x="3" y="278"/>
                  </a:lnTo>
                  <a:lnTo>
                    <a:pt x="0" y="208"/>
                  </a:lnTo>
                  <a:lnTo>
                    <a:pt x="3" y="138"/>
                  </a:lnTo>
                  <a:lnTo>
                    <a:pt x="8" y="70"/>
                  </a:lnTo>
                  <a:lnTo>
                    <a:pt x="22" y="0"/>
                  </a:lnTo>
                  <a:lnTo>
                    <a:pt x="76" y="0"/>
                  </a:lnTo>
                  <a:lnTo>
                    <a:pt x="76" y="0"/>
                  </a:lnTo>
                  <a:lnTo>
                    <a:pt x="61" y="68"/>
                  </a:lnTo>
                  <a:lnTo>
                    <a:pt x="56" y="135"/>
                  </a:lnTo>
                  <a:lnTo>
                    <a:pt x="53" y="205"/>
                  </a:lnTo>
                  <a:lnTo>
                    <a:pt x="56" y="273"/>
                  </a:lnTo>
                  <a:lnTo>
                    <a:pt x="64" y="340"/>
                  </a:lnTo>
                  <a:lnTo>
                    <a:pt x="76" y="408"/>
                  </a:lnTo>
                  <a:lnTo>
                    <a:pt x="95" y="475"/>
                  </a:lnTo>
                  <a:lnTo>
                    <a:pt x="118" y="5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78" name="Freeform 18"/>
            <p:cNvSpPr>
              <a:spLocks/>
            </p:cNvSpPr>
            <p:nvPr/>
          </p:nvSpPr>
          <p:spPr bwMode="auto">
            <a:xfrm>
              <a:off x="14604987" y="2478091"/>
              <a:ext cx="303213" cy="857251"/>
            </a:xfrm>
            <a:custGeom>
              <a:avLst/>
              <a:gdLst>
                <a:gd name="T0" fmla="*/ 189 w 191"/>
                <a:gd name="T1" fmla="*/ 540 h 540"/>
                <a:gd name="T2" fmla="*/ 121 w 191"/>
                <a:gd name="T3" fmla="*/ 540 h 540"/>
                <a:gd name="T4" fmla="*/ 121 w 191"/>
                <a:gd name="T5" fmla="*/ 540 h 540"/>
                <a:gd name="T6" fmla="*/ 124 w 191"/>
                <a:gd name="T7" fmla="*/ 506 h 540"/>
                <a:gd name="T8" fmla="*/ 121 w 191"/>
                <a:gd name="T9" fmla="*/ 472 h 540"/>
                <a:gd name="T10" fmla="*/ 116 w 191"/>
                <a:gd name="T11" fmla="*/ 438 h 540"/>
                <a:gd name="T12" fmla="*/ 110 w 191"/>
                <a:gd name="T13" fmla="*/ 405 h 540"/>
                <a:gd name="T14" fmla="*/ 90 w 191"/>
                <a:gd name="T15" fmla="*/ 337 h 540"/>
                <a:gd name="T16" fmla="*/ 65 w 191"/>
                <a:gd name="T17" fmla="*/ 267 h 540"/>
                <a:gd name="T18" fmla="*/ 65 w 191"/>
                <a:gd name="T19" fmla="*/ 267 h 540"/>
                <a:gd name="T20" fmla="*/ 65 w 191"/>
                <a:gd name="T21" fmla="*/ 267 h 540"/>
                <a:gd name="T22" fmla="*/ 43 w 191"/>
                <a:gd name="T23" fmla="*/ 202 h 540"/>
                <a:gd name="T24" fmla="*/ 23 w 191"/>
                <a:gd name="T25" fmla="*/ 135 h 540"/>
                <a:gd name="T26" fmla="*/ 14 w 191"/>
                <a:gd name="T27" fmla="*/ 101 h 540"/>
                <a:gd name="T28" fmla="*/ 6 w 191"/>
                <a:gd name="T29" fmla="*/ 68 h 540"/>
                <a:gd name="T30" fmla="*/ 3 w 191"/>
                <a:gd name="T31" fmla="*/ 34 h 540"/>
                <a:gd name="T32" fmla="*/ 0 w 191"/>
                <a:gd name="T33" fmla="*/ 0 h 540"/>
                <a:gd name="T34" fmla="*/ 68 w 191"/>
                <a:gd name="T35" fmla="*/ 0 h 540"/>
                <a:gd name="T36" fmla="*/ 68 w 191"/>
                <a:gd name="T37" fmla="*/ 0 h 540"/>
                <a:gd name="T38" fmla="*/ 71 w 191"/>
                <a:gd name="T39" fmla="*/ 31 h 540"/>
                <a:gd name="T40" fmla="*/ 73 w 191"/>
                <a:gd name="T41" fmla="*/ 62 h 540"/>
                <a:gd name="T42" fmla="*/ 82 w 191"/>
                <a:gd name="T43" fmla="*/ 93 h 540"/>
                <a:gd name="T44" fmla="*/ 90 w 191"/>
                <a:gd name="T45" fmla="*/ 124 h 540"/>
                <a:gd name="T46" fmla="*/ 110 w 191"/>
                <a:gd name="T47" fmla="*/ 186 h 540"/>
                <a:gd name="T48" fmla="*/ 130 w 191"/>
                <a:gd name="T49" fmla="*/ 247 h 540"/>
                <a:gd name="T50" fmla="*/ 132 w 191"/>
                <a:gd name="T51" fmla="*/ 250 h 540"/>
                <a:gd name="T52" fmla="*/ 132 w 191"/>
                <a:gd name="T53" fmla="*/ 250 h 540"/>
                <a:gd name="T54" fmla="*/ 158 w 191"/>
                <a:gd name="T55" fmla="*/ 323 h 540"/>
                <a:gd name="T56" fmla="*/ 177 w 191"/>
                <a:gd name="T57" fmla="*/ 396 h 540"/>
                <a:gd name="T58" fmla="*/ 183 w 191"/>
                <a:gd name="T59" fmla="*/ 430 h 540"/>
                <a:gd name="T60" fmla="*/ 189 w 191"/>
                <a:gd name="T61" fmla="*/ 467 h 540"/>
                <a:gd name="T62" fmla="*/ 191 w 191"/>
                <a:gd name="T63" fmla="*/ 503 h 540"/>
                <a:gd name="T64" fmla="*/ 189 w 191"/>
                <a:gd name="T65"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1" h="540">
                  <a:moveTo>
                    <a:pt x="189" y="540"/>
                  </a:moveTo>
                  <a:lnTo>
                    <a:pt x="121" y="540"/>
                  </a:lnTo>
                  <a:lnTo>
                    <a:pt x="121" y="540"/>
                  </a:lnTo>
                  <a:lnTo>
                    <a:pt x="124" y="506"/>
                  </a:lnTo>
                  <a:lnTo>
                    <a:pt x="121" y="472"/>
                  </a:lnTo>
                  <a:lnTo>
                    <a:pt x="116" y="438"/>
                  </a:lnTo>
                  <a:lnTo>
                    <a:pt x="110" y="405"/>
                  </a:lnTo>
                  <a:lnTo>
                    <a:pt x="90" y="337"/>
                  </a:lnTo>
                  <a:lnTo>
                    <a:pt x="65" y="267"/>
                  </a:lnTo>
                  <a:lnTo>
                    <a:pt x="65" y="267"/>
                  </a:lnTo>
                  <a:lnTo>
                    <a:pt x="65" y="267"/>
                  </a:lnTo>
                  <a:lnTo>
                    <a:pt x="43" y="202"/>
                  </a:lnTo>
                  <a:lnTo>
                    <a:pt x="23" y="135"/>
                  </a:lnTo>
                  <a:lnTo>
                    <a:pt x="14" y="101"/>
                  </a:lnTo>
                  <a:lnTo>
                    <a:pt x="6" y="68"/>
                  </a:lnTo>
                  <a:lnTo>
                    <a:pt x="3" y="34"/>
                  </a:lnTo>
                  <a:lnTo>
                    <a:pt x="0" y="0"/>
                  </a:lnTo>
                  <a:lnTo>
                    <a:pt x="68" y="0"/>
                  </a:lnTo>
                  <a:lnTo>
                    <a:pt x="68" y="0"/>
                  </a:lnTo>
                  <a:lnTo>
                    <a:pt x="71" y="31"/>
                  </a:lnTo>
                  <a:lnTo>
                    <a:pt x="73" y="62"/>
                  </a:lnTo>
                  <a:lnTo>
                    <a:pt x="82" y="93"/>
                  </a:lnTo>
                  <a:lnTo>
                    <a:pt x="90" y="124"/>
                  </a:lnTo>
                  <a:lnTo>
                    <a:pt x="110" y="186"/>
                  </a:lnTo>
                  <a:lnTo>
                    <a:pt x="130" y="247"/>
                  </a:lnTo>
                  <a:lnTo>
                    <a:pt x="132" y="250"/>
                  </a:lnTo>
                  <a:lnTo>
                    <a:pt x="132" y="250"/>
                  </a:lnTo>
                  <a:lnTo>
                    <a:pt x="158" y="323"/>
                  </a:lnTo>
                  <a:lnTo>
                    <a:pt x="177" y="396"/>
                  </a:lnTo>
                  <a:lnTo>
                    <a:pt x="183" y="430"/>
                  </a:lnTo>
                  <a:lnTo>
                    <a:pt x="189" y="467"/>
                  </a:lnTo>
                  <a:lnTo>
                    <a:pt x="191" y="503"/>
                  </a:lnTo>
                  <a:lnTo>
                    <a:pt x="189" y="540"/>
                  </a:lnTo>
                  <a:close/>
                </a:path>
              </a:pathLst>
            </a:custGeom>
            <a:solidFill>
              <a:srgbClr val="17C5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79" name="Freeform 19"/>
            <p:cNvSpPr>
              <a:spLocks/>
            </p:cNvSpPr>
            <p:nvPr/>
          </p:nvSpPr>
          <p:spPr bwMode="auto">
            <a:xfrm>
              <a:off x="14604987" y="2478091"/>
              <a:ext cx="303213" cy="857251"/>
            </a:xfrm>
            <a:custGeom>
              <a:avLst/>
              <a:gdLst>
                <a:gd name="T0" fmla="*/ 189 w 191"/>
                <a:gd name="T1" fmla="*/ 540 h 540"/>
                <a:gd name="T2" fmla="*/ 121 w 191"/>
                <a:gd name="T3" fmla="*/ 540 h 540"/>
                <a:gd name="T4" fmla="*/ 121 w 191"/>
                <a:gd name="T5" fmla="*/ 540 h 540"/>
                <a:gd name="T6" fmla="*/ 124 w 191"/>
                <a:gd name="T7" fmla="*/ 506 h 540"/>
                <a:gd name="T8" fmla="*/ 121 w 191"/>
                <a:gd name="T9" fmla="*/ 472 h 540"/>
                <a:gd name="T10" fmla="*/ 116 w 191"/>
                <a:gd name="T11" fmla="*/ 438 h 540"/>
                <a:gd name="T12" fmla="*/ 110 w 191"/>
                <a:gd name="T13" fmla="*/ 405 h 540"/>
                <a:gd name="T14" fmla="*/ 90 w 191"/>
                <a:gd name="T15" fmla="*/ 337 h 540"/>
                <a:gd name="T16" fmla="*/ 65 w 191"/>
                <a:gd name="T17" fmla="*/ 267 h 540"/>
                <a:gd name="T18" fmla="*/ 65 w 191"/>
                <a:gd name="T19" fmla="*/ 267 h 540"/>
                <a:gd name="T20" fmla="*/ 65 w 191"/>
                <a:gd name="T21" fmla="*/ 267 h 540"/>
                <a:gd name="T22" fmla="*/ 43 w 191"/>
                <a:gd name="T23" fmla="*/ 202 h 540"/>
                <a:gd name="T24" fmla="*/ 23 w 191"/>
                <a:gd name="T25" fmla="*/ 135 h 540"/>
                <a:gd name="T26" fmla="*/ 14 w 191"/>
                <a:gd name="T27" fmla="*/ 101 h 540"/>
                <a:gd name="T28" fmla="*/ 6 w 191"/>
                <a:gd name="T29" fmla="*/ 68 h 540"/>
                <a:gd name="T30" fmla="*/ 3 w 191"/>
                <a:gd name="T31" fmla="*/ 34 h 540"/>
                <a:gd name="T32" fmla="*/ 0 w 191"/>
                <a:gd name="T33" fmla="*/ 0 h 540"/>
                <a:gd name="T34" fmla="*/ 68 w 191"/>
                <a:gd name="T35" fmla="*/ 0 h 540"/>
                <a:gd name="T36" fmla="*/ 68 w 191"/>
                <a:gd name="T37" fmla="*/ 0 h 540"/>
                <a:gd name="T38" fmla="*/ 71 w 191"/>
                <a:gd name="T39" fmla="*/ 31 h 540"/>
                <a:gd name="T40" fmla="*/ 73 w 191"/>
                <a:gd name="T41" fmla="*/ 62 h 540"/>
                <a:gd name="T42" fmla="*/ 82 w 191"/>
                <a:gd name="T43" fmla="*/ 93 h 540"/>
                <a:gd name="T44" fmla="*/ 90 w 191"/>
                <a:gd name="T45" fmla="*/ 124 h 540"/>
                <a:gd name="T46" fmla="*/ 110 w 191"/>
                <a:gd name="T47" fmla="*/ 186 h 540"/>
                <a:gd name="T48" fmla="*/ 130 w 191"/>
                <a:gd name="T49" fmla="*/ 247 h 540"/>
                <a:gd name="T50" fmla="*/ 132 w 191"/>
                <a:gd name="T51" fmla="*/ 250 h 540"/>
                <a:gd name="T52" fmla="*/ 132 w 191"/>
                <a:gd name="T53" fmla="*/ 250 h 540"/>
                <a:gd name="T54" fmla="*/ 158 w 191"/>
                <a:gd name="T55" fmla="*/ 323 h 540"/>
                <a:gd name="T56" fmla="*/ 177 w 191"/>
                <a:gd name="T57" fmla="*/ 396 h 540"/>
                <a:gd name="T58" fmla="*/ 183 w 191"/>
                <a:gd name="T59" fmla="*/ 430 h 540"/>
                <a:gd name="T60" fmla="*/ 189 w 191"/>
                <a:gd name="T61" fmla="*/ 467 h 540"/>
                <a:gd name="T62" fmla="*/ 191 w 191"/>
                <a:gd name="T63" fmla="*/ 503 h 540"/>
                <a:gd name="T64" fmla="*/ 189 w 191"/>
                <a:gd name="T65"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1" h="540">
                  <a:moveTo>
                    <a:pt x="189" y="540"/>
                  </a:moveTo>
                  <a:lnTo>
                    <a:pt x="121" y="540"/>
                  </a:lnTo>
                  <a:lnTo>
                    <a:pt x="121" y="540"/>
                  </a:lnTo>
                  <a:lnTo>
                    <a:pt x="124" y="506"/>
                  </a:lnTo>
                  <a:lnTo>
                    <a:pt x="121" y="472"/>
                  </a:lnTo>
                  <a:lnTo>
                    <a:pt x="116" y="438"/>
                  </a:lnTo>
                  <a:lnTo>
                    <a:pt x="110" y="405"/>
                  </a:lnTo>
                  <a:lnTo>
                    <a:pt x="90" y="337"/>
                  </a:lnTo>
                  <a:lnTo>
                    <a:pt x="65" y="267"/>
                  </a:lnTo>
                  <a:lnTo>
                    <a:pt x="65" y="267"/>
                  </a:lnTo>
                  <a:lnTo>
                    <a:pt x="65" y="267"/>
                  </a:lnTo>
                  <a:lnTo>
                    <a:pt x="43" y="202"/>
                  </a:lnTo>
                  <a:lnTo>
                    <a:pt x="23" y="135"/>
                  </a:lnTo>
                  <a:lnTo>
                    <a:pt x="14" y="101"/>
                  </a:lnTo>
                  <a:lnTo>
                    <a:pt x="6" y="68"/>
                  </a:lnTo>
                  <a:lnTo>
                    <a:pt x="3" y="34"/>
                  </a:lnTo>
                  <a:lnTo>
                    <a:pt x="0" y="0"/>
                  </a:lnTo>
                  <a:lnTo>
                    <a:pt x="68" y="0"/>
                  </a:lnTo>
                  <a:lnTo>
                    <a:pt x="68" y="0"/>
                  </a:lnTo>
                  <a:lnTo>
                    <a:pt x="71" y="31"/>
                  </a:lnTo>
                  <a:lnTo>
                    <a:pt x="73" y="62"/>
                  </a:lnTo>
                  <a:lnTo>
                    <a:pt x="82" y="93"/>
                  </a:lnTo>
                  <a:lnTo>
                    <a:pt x="90" y="124"/>
                  </a:lnTo>
                  <a:lnTo>
                    <a:pt x="110" y="186"/>
                  </a:lnTo>
                  <a:lnTo>
                    <a:pt x="130" y="247"/>
                  </a:lnTo>
                  <a:lnTo>
                    <a:pt x="132" y="250"/>
                  </a:lnTo>
                  <a:lnTo>
                    <a:pt x="132" y="250"/>
                  </a:lnTo>
                  <a:lnTo>
                    <a:pt x="158" y="323"/>
                  </a:lnTo>
                  <a:lnTo>
                    <a:pt x="177" y="396"/>
                  </a:lnTo>
                  <a:lnTo>
                    <a:pt x="183" y="430"/>
                  </a:lnTo>
                  <a:lnTo>
                    <a:pt x="189" y="467"/>
                  </a:lnTo>
                  <a:lnTo>
                    <a:pt x="191" y="503"/>
                  </a:lnTo>
                  <a:lnTo>
                    <a:pt x="189" y="5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80" name="Freeform 20"/>
            <p:cNvSpPr>
              <a:spLocks/>
            </p:cNvSpPr>
            <p:nvPr/>
          </p:nvSpPr>
          <p:spPr bwMode="auto">
            <a:xfrm>
              <a:off x="14855812" y="2478091"/>
              <a:ext cx="187324" cy="857251"/>
            </a:xfrm>
            <a:custGeom>
              <a:avLst/>
              <a:gdLst>
                <a:gd name="T0" fmla="*/ 118 w 118"/>
                <a:gd name="T1" fmla="*/ 540 h 540"/>
                <a:gd name="T2" fmla="*/ 61 w 118"/>
                <a:gd name="T3" fmla="*/ 540 h 540"/>
                <a:gd name="T4" fmla="*/ 61 w 118"/>
                <a:gd name="T5" fmla="*/ 540 h 540"/>
                <a:gd name="T6" fmla="*/ 53 w 118"/>
                <a:gd name="T7" fmla="*/ 517 h 540"/>
                <a:gd name="T8" fmla="*/ 53 w 118"/>
                <a:gd name="T9" fmla="*/ 517 h 540"/>
                <a:gd name="T10" fmla="*/ 33 w 118"/>
                <a:gd name="T11" fmla="*/ 458 h 540"/>
                <a:gd name="T12" fmla="*/ 19 w 118"/>
                <a:gd name="T13" fmla="*/ 399 h 540"/>
                <a:gd name="T14" fmla="*/ 11 w 118"/>
                <a:gd name="T15" fmla="*/ 340 h 540"/>
                <a:gd name="T16" fmla="*/ 3 w 118"/>
                <a:gd name="T17" fmla="*/ 278 h 540"/>
                <a:gd name="T18" fmla="*/ 3 w 118"/>
                <a:gd name="T19" fmla="*/ 278 h 540"/>
                <a:gd name="T20" fmla="*/ 0 w 118"/>
                <a:gd name="T21" fmla="*/ 208 h 540"/>
                <a:gd name="T22" fmla="*/ 3 w 118"/>
                <a:gd name="T23" fmla="*/ 138 h 540"/>
                <a:gd name="T24" fmla="*/ 8 w 118"/>
                <a:gd name="T25" fmla="*/ 70 h 540"/>
                <a:gd name="T26" fmla="*/ 22 w 118"/>
                <a:gd name="T27" fmla="*/ 0 h 540"/>
                <a:gd name="T28" fmla="*/ 76 w 118"/>
                <a:gd name="T29" fmla="*/ 0 h 540"/>
                <a:gd name="T30" fmla="*/ 76 w 118"/>
                <a:gd name="T31" fmla="*/ 0 h 540"/>
                <a:gd name="T32" fmla="*/ 61 w 118"/>
                <a:gd name="T33" fmla="*/ 68 h 540"/>
                <a:gd name="T34" fmla="*/ 56 w 118"/>
                <a:gd name="T35" fmla="*/ 135 h 540"/>
                <a:gd name="T36" fmla="*/ 53 w 118"/>
                <a:gd name="T37" fmla="*/ 205 h 540"/>
                <a:gd name="T38" fmla="*/ 56 w 118"/>
                <a:gd name="T39" fmla="*/ 273 h 540"/>
                <a:gd name="T40" fmla="*/ 64 w 118"/>
                <a:gd name="T41" fmla="*/ 340 h 540"/>
                <a:gd name="T42" fmla="*/ 76 w 118"/>
                <a:gd name="T43" fmla="*/ 408 h 540"/>
                <a:gd name="T44" fmla="*/ 95 w 118"/>
                <a:gd name="T45" fmla="*/ 475 h 540"/>
                <a:gd name="T46" fmla="*/ 118 w 118"/>
                <a:gd name="T47"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8" h="540">
                  <a:moveTo>
                    <a:pt x="118" y="540"/>
                  </a:moveTo>
                  <a:lnTo>
                    <a:pt x="61" y="540"/>
                  </a:lnTo>
                  <a:lnTo>
                    <a:pt x="61" y="540"/>
                  </a:lnTo>
                  <a:lnTo>
                    <a:pt x="53" y="517"/>
                  </a:lnTo>
                  <a:lnTo>
                    <a:pt x="53" y="517"/>
                  </a:lnTo>
                  <a:lnTo>
                    <a:pt x="33" y="458"/>
                  </a:lnTo>
                  <a:lnTo>
                    <a:pt x="19" y="399"/>
                  </a:lnTo>
                  <a:lnTo>
                    <a:pt x="11" y="340"/>
                  </a:lnTo>
                  <a:lnTo>
                    <a:pt x="3" y="278"/>
                  </a:lnTo>
                  <a:lnTo>
                    <a:pt x="3" y="278"/>
                  </a:lnTo>
                  <a:lnTo>
                    <a:pt x="0" y="208"/>
                  </a:lnTo>
                  <a:lnTo>
                    <a:pt x="3" y="138"/>
                  </a:lnTo>
                  <a:lnTo>
                    <a:pt x="8" y="70"/>
                  </a:lnTo>
                  <a:lnTo>
                    <a:pt x="22" y="0"/>
                  </a:lnTo>
                  <a:lnTo>
                    <a:pt x="76" y="0"/>
                  </a:lnTo>
                  <a:lnTo>
                    <a:pt x="76" y="0"/>
                  </a:lnTo>
                  <a:lnTo>
                    <a:pt x="61" y="68"/>
                  </a:lnTo>
                  <a:lnTo>
                    <a:pt x="56" y="135"/>
                  </a:lnTo>
                  <a:lnTo>
                    <a:pt x="53" y="205"/>
                  </a:lnTo>
                  <a:lnTo>
                    <a:pt x="56" y="273"/>
                  </a:lnTo>
                  <a:lnTo>
                    <a:pt x="64" y="340"/>
                  </a:lnTo>
                  <a:lnTo>
                    <a:pt x="76" y="408"/>
                  </a:lnTo>
                  <a:lnTo>
                    <a:pt x="95" y="475"/>
                  </a:lnTo>
                  <a:lnTo>
                    <a:pt x="118" y="540"/>
                  </a:lnTo>
                  <a:close/>
                </a:path>
              </a:pathLst>
            </a:custGeom>
            <a:solidFill>
              <a:srgbClr val="F42A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81" name="Freeform 21"/>
            <p:cNvSpPr>
              <a:spLocks/>
            </p:cNvSpPr>
            <p:nvPr/>
          </p:nvSpPr>
          <p:spPr bwMode="auto">
            <a:xfrm>
              <a:off x="14855812" y="2478091"/>
              <a:ext cx="187324" cy="857251"/>
            </a:xfrm>
            <a:custGeom>
              <a:avLst/>
              <a:gdLst>
                <a:gd name="T0" fmla="*/ 118 w 118"/>
                <a:gd name="T1" fmla="*/ 540 h 540"/>
                <a:gd name="T2" fmla="*/ 61 w 118"/>
                <a:gd name="T3" fmla="*/ 540 h 540"/>
                <a:gd name="T4" fmla="*/ 61 w 118"/>
                <a:gd name="T5" fmla="*/ 540 h 540"/>
                <a:gd name="T6" fmla="*/ 53 w 118"/>
                <a:gd name="T7" fmla="*/ 517 h 540"/>
                <a:gd name="T8" fmla="*/ 53 w 118"/>
                <a:gd name="T9" fmla="*/ 517 h 540"/>
                <a:gd name="T10" fmla="*/ 33 w 118"/>
                <a:gd name="T11" fmla="*/ 458 h 540"/>
                <a:gd name="T12" fmla="*/ 19 w 118"/>
                <a:gd name="T13" fmla="*/ 399 h 540"/>
                <a:gd name="T14" fmla="*/ 11 w 118"/>
                <a:gd name="T15" fmla="*/ 340 h 540"/>
                <a:gd name="T16" fmla="*/ 3 w 118"/>
                <a:gd name="T17" fmla="*/ 278 h 540"/>
                <a:gd name="T18" fmla="*/ 3 w 118"/>
                <a:gd name="T19" fmla="*/ 278 h 540"/>
                <a:gd name="T20" fmla="*/ 0 w 118"/>
                <a:gd name="T21" fmla="*/ 208 h 540"/>
                <a:gd name="T22" fmla="*/ 3 w 118"/>
                <a:gd name="T23" fmla="*/ 138 h 540"/>
                <a:gd name="T24" fmla="*/ 8 w 118"/>
                <a:gd name="T25" fmla="*/ 70 h 540"/>
                <a:gd name="T26" fmla="*/ 22 w 118"/>
                <a:gd name="T27" fmla="*/ 0 h 540"/>
                <a:gd name="T28" fmla="*/ 76 w 118"/>
                <a:gd name="T29" fmla="*/ 0 h 540"/>
                <a:gd name="T30" fmla="*/ 76 w 118"/>
                <a:gd name="T31" fmla="*/ 0 h 540"/>
                <a:gd name="T32" fmla="*/ 61 w 118"/>
                <a:gd name="T33" fmla="*/ 68 h 540"/>
                <a:gd name="T34" fmla="*/ 56 w 118"/>
                <a:gd name="T35" fmla="*/ 135 h 540"/>
                <a:gd name="T36" fmla="*/ 53 w 118"/>
                <a:gd name="T37" fmla="*/ 205 h 540"/>
                <a:gd name="T38" fmla="*/ 56 w 118"/>
                <a:gd name="T39" fmla="*/ 273 h 540"/>
                <a:gd name="T40" fmla="*/ 64 w 118"/>
                <a:gd name="T41" fmla="*/ 340 h 540"/>
                <a:gd name="T42" fmla="*/ 76 w 118"/>
                <a:gd name="T43" fmla="*/ 408 h 540"/>
                <a:gd name="T44" fmla="*/ 95 w 118"/>
                <a:gd name="T45" fmla="*/ 475 h 540"/>
                <a:gd name="T46" fmla="*/ 118 w 118"/>
                <a:gd name="T47"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8" h="540">
                  <a:moveTo>
                    <a:pt x="118" y="540"/>
                  </a:moveTo>
                  <a:lnTo>
                    <a:pt x="61" y="540"/>
                  </a:lnTo>
                  <a:lnTo>
                    <a:pt x="61" y="540"/>
                  </a:lnTo>
                  <a:lnTo>
                    <a:pt x="53" y="517"/>
                  </a:lnTo>
                  <a:lnTo>
                    <a:pt x="53" y="517"/>
                  </a:lnTo>
                  <a:lnTo>
                    <a:pt x="33" y="458"/>
                  </a:lnTo>
                  <a:lnTo>
                    <a:pt x="19" y="399"/>
                  </a:lnTo>
                  <a:lnTo>
                    <a:pt x="11" y="340"/>
                  </a:lnTo>
                  <a:lnTo>
                    <a:pt x="3" y="278"/>
                  </a:lnTo>
                  <a:lnTo>
                    <a:pt x="3" y="278"/>
                  </a:lnTo>
                  <a:lnTo>
                    <a:pt x="0" y="208"/>
                  </a:lnTo>
                  <a:lnTo>
                    <a:pt x="3" y="138"/>
                  </a:lnTo>
                  <a:lnTo>
                    <a:pt x="8" y="70"/>
                  </a:lnTo>
                  <a:lnTo>
                    <a:pt x="22" y="0"/>
                  </a:lnTo>
                  <a:lnTo>
                    <a:pt x="76" y="0"/>
                  </a:lnTo>
                  <a:lnTo>
                    <a:pt x="76" y="0"/>
                  </a:lnTo>
                  <a:lnTo>
                    <a:pt x="61" y="68"/>
                  </a:lnTo>
                  <a:lnTo>
                    <a:pt x="56" y="135"/>
                  </a:lnTo>
                  <a:lnTo>
                    <a:pt x="53" y="205"/>
                  </a:lnTo>
                  <a:lnTo>
                    <a:pt x="56" y="273"/>
                  </a:lnTo>
                  <a:lnTo>
                    <a:pt x="64" y="340"/>
                  </a:lnTo>
                  <a:lnTo>
                    <a:pt x="76" y="408"/>
                  </a:lnTo>
                  <a:lnTo>
                    <a:pt x="95" y="475"/>
                  </a:lnTo>
                  <a:lnTo>
                    <a:pt x="118" y="5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82" name="Freeform 22"/>
            <p:cNvSpPr>
              <a:spLocks/>
            </p:cNvSpPr>
            <p:nvPr/>
          </p:nvSpPr>
          <p:spPr bwMode="auto">
            <a:xfrm>
              <a:off x="14636738" y="2478091"/>
              <a:ext cx="271463" cy="857251"/>
            </a:xfrm>
            <a:custGeom>
              <a:avLst/>
              <a:gdLst>
                <a:gd name="T0" fmla="*/ 112 w 171"/>
                <a:gd name="T1" fmla="*/ 250 h 540"/>
                <a:gd name="T2" fmla="*/ 112 w 171"/>
                <a:gd name="T3" fmla="*/ 250 h 540"/>
                <a:gd name="T4" fmla="*/ 138 w 171"/>
                <a:gd name="T5" fmla="*/ 323 h 540"/>
                <a:gd name="T6" fmla="*/ 157 w 171"/>
                <a:gd name="T7" fmla="*/ 396 h 540"/>
                <a:gd name="T8" fmla="*/ 163 w 171"/>
                <a:gd name="T9" fmla="*/ 430 h 540"/>
                <a:gd name="T10" fmla="*/ 169 w 171"/>
                <a:gd name="T11" fmla="*/ 467 h 540"/>
                <a:gd name="T12" fmla="*/ 171 w 171"/>
                <a:gd name="T13" fmla="*/ 503 h 540"/>
                <a:gd name="T14" fmla="*/ 169 w 171"/>
                <a:gd name="T15" fmla="*/ 540 h 540"/>
                <a:gd name="T16" fmla="*/ 124 w 171"/>
                <a:gd name="T17" fmla="*/ 540 h 540"/>
                <a:gd name="T18" fmla="*/ 124 w 171"/>
                <a:gd name="T19" fmla="*/ 540 h 540"/>
                <a:gd name="T20" fmla="*/ 124 w 171"/>
                <a:gd name="T21" fmla="*/ 506 h 540"/>
                <a:gd name="T22" fmla="*/ 121 w 171"/>
                <a:gd name="T23" fmla="*/ 472 h 540"/>
                <a:gd name="T24" fmla="*/ 115 w 171"/>
                <a:gd name="T25" fmla="*/ 438 h 540"/>
                <a:gd name="T26" fmla="*/ 107 w 171"/>
                <a:gd name="T27" fmla="*/ 405 h 540"/>
                <a:gd name="T28" fmla="*/ 90 w 171"/>
                <a:gd name="T29" fmla="*/ 337 h 540"/>
                <a:gd name="T30" fmla="*/ 68 w 171"/>
                <a:gd name="T31" fmla="*/ 270 h 540"/>
                <a:gd name="T32" fmla="*/ 65 w 171"/>
                <a:gd name="T33" fmla="*/ 267 h 540"/>
                <a:gd name="T34" fmla="*/ 65 w 171"/>
                <a:gd name="T35" fmla="*/ 267 h 540"/>
                <a:gd name="T36" fmla="*/ 42 w 171"/>
                <a:gd name="T37" fmla="*/ 202 h 540"/>
                <a:gd name="T38" fmla="*/ 23 w 171"/>
                <a:gd name="T39" fmla="*/ 135 h 540"/>
                <a:gd name="T40" fmla="*/ 9 w 171"/>
                <a:gd name="T41" fmla="*/ 68 h 540"/>
                <a:gd name="T42" fmla="*/ 3 w 171"/>
                <a:gd name="T43" fmla="*/ 34 h 540"/>
                <a:gd name="T44" fmla="*/ 0 w 171"/>
                <a:gd name="T45" fmla="*/ 0 h 540"/>
                <a:gd name="T46" fmla="*/ 48 w 171"/>
                <a:gd name="T47" fmla="*/ 0 h 540"/>
                <a:gd name="T48" fmla="*/ 48 w 171"/>
                <a:gd name="T49" fmla="*/ 0 h 540"/>
                <a:gd name="T50" fmla="*/ 51 w 171"/>
                <a:gd name="T51" fmla="*/ 31 h 540"/>
                <a:gd name="T52" fmla="*/ 53 w 171"/>
                <a:gd name="T53" fmla="*/ 62 h 540"/>
                <a:gd name="T54" fmla="*/ 62 w 171"/>
                <a:gd name="T55" fmla="*/ 93 h 540"/>
                <a:gd name="T56" fmla="*/ 70 w 171"/>
                <a:gd name="T57" fmla="*/ 124 h 540"/>
                <a:gd name="T58" fmla="*/ 90 w 171"/>
                <a:gd name="T59" fmla="*/ 186 h 540"/>
                <a:gd name="T60" fmla="*/ 110 w 171"/>
                <a:gd name="T61" fmla="*/ 247 h 540"/>
                <a:gd name="T62" fmla="*/ 112 w 171"/>
                <a:gd name="T63" fmla="*/ 25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1" h="540">
                  <a:moveTo>
                    <a:pt x="112" y="250"/>
                  </a:moveTo>
                  <a:lnTo>
                    <a:pt x="112" y="250"/>
                  </a:lnTo>
                  <a:lnTo>
                    <a:pt x="138" y="323"/>
                  </a:lnTo>
                  <a:lnTo>
                    <a:pt x="157" y="396"/>
                  </a:lnTo>
                  <a:lnTo>
                    <a:pt x="163" y="430"/>
                  </a:lnTo>
                  <a:lnTo>
                    <a:pt x="169" y="467"/>
                  </a:lnTo>
                  <a:lnTo>
                    <a:pt x="171" y="503"/>
                  </a:lnTo>
                  <a:lnTo>
                    <a:pt x="169" y="540"/>
                  </a:lnTo>
                  <a:lnTo>
                    <a:pt x="124" y="540"/>
                  </a:lnTo>
                  <a:lnTo>
                    <a:pt x="124" y="540"/>
                  </a:lnTo>
                  <a:lnTo>
                    <a:pt x="124" y="506"/>
                  </a:lnTo>
                  <a:lnTo>
                    <a:pt x="121" y="472"/>
                  </a:lnTo>
                  <a:lnTo>
                    <a:pt x="115" y="438"/>
                  </a:lnTo>
                  <a:lnTo>
                    <a:pt x="107" y="405"/>
                  </a:lnTo>
                  <a:lnTo>
                    <a:pt x="90" y="337"/>
                  </a:lnTo>
                  <a:lnTo>
                    <a:pt x="68" y="270"/>
                  </a:lnTo>
                  <a:lnTo>
                    <a:pt x="65" y="267"/>
                  </a:lnTo>
                  <a:lnTo>
                    <a:pt x="65" y="267"/>
                  </a:lnTo>
                  <a:lnTo>
                    <a:pt x="42" y="202"/>
                  </a:lnTo>
                  <a:lnTo>
                    <a:pt x="23" y="135"/>
                  </a:lnTo>
                  <a:lnTo>
                    <a:pt x="9" y="68"/>
                  </a:lnTo>
                  <a:lnTo>
                    <a:pt x="3" y="34"/>
                  </a:lnTo>
                  <a:lnTo>
                    <a:pt x="0" y="0"/>
                  </a:lnTo>
                  <a:lnTo>
                    <a:pt x="48" y="0"/>
                  </a:lnTo>
                  <a:lnTo>
                    <a:pt x="48" y="0"/>
                  </a:lnTo>
                  <a:lnTo>
                    <a:pt x="51" y="31"/>
                  </a:lnTo>
                  <a:lnTo>
                    <a:pt x="53" y="62"/>
                  </a:lnTo>
                  <a:lnTo>
                    <a:pt x="62" y="93"/>
                  </a:lnTo>
                  <a:lnTo>
                    <a:pt x="70" y="124"/>
                  </a:lnTo>
                  <a:lnTo>
                    <a:pt x="90" y="186"/>
                  </a:lnTo>
                  <a:lnTo>
                    <a:pt x="110" y="247"/>
                  </a:lnTo>
                  <a:lnTo>
                    <a:pt x="112" y="250"/>
                  </a:lnTo>
                  <a:close/>
                </a:path>
              </a:pathLst>
            </a:custGeom>
            <a:solidFill>
              <a:srgbClr val="14B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83" name="Freeform 23"/>
            <p:cNvSpPr>
              <a:spLocks/>
            </p:cNvSpPr>
            <p:nvPr/>
          </p:nvSpPr>
          <p:spPr bwMode="auto">
            <a:xfrm>
              <a:off x="14636738" y="2478091"/>
              <a:ext cx="271463" cy="857251"/>
            </a:xfrm>
            <a:custGeom>
              <a:avLst/>
              <a:gdLst>
                <a:gd name="T0" fmla="*/ 112 w 171"/>
                <a:gd name="T1" fmla="*/ 250 h 540"/>
                <a:gd name="T2" fmla="*/ 112 w 171"/>
                <a:gd name="T3" fmla="*/ 250 h 540"/>
                <a:gd name="T4" fmla="*/ 138 w 171"/>
                <a:gd name="T5" fmla="*/ 323 h 540"/>
                <a:gd name="T6" fmla="*/ 157 w 171"/>
                <a:gd name="T7" fmla="*/ 396 h 540"/>
                <a:gd name="T8" fmla="*/ 163 w 171"/>
                <a:gd name="T9" fmla="*/ 430 h 540"/>
                <a:gd name="T10" fmla="*/ 169 w 171"/>
                <a:gd name="T11" fmla="*/ 467 h 540"/>
                <a:gd name="T12" fmla="*/ 171 w 171"/>
                <a:gd name="T13" fmla="*/ 503 h 540"/>
                <a:gd name="T14" fmla="*/ 169 w 171"/>
                <a:gd name="T15" fmla="*/ 540 h 540"/>
                <a:gd name="T16" fmla="*/ 124 w 171"/>
                <a:gd name="T17" fmla="*/ 540 h 540"/>
                <a:gd name="T18" fmla="*/ 124 w 171"/>
                <a:gd name="T19" fmla="*/ 540 h 540"/>
                <a:gd name="T20" fmla="*/ 124 w 171"/>
                <a:gd name="T21" fmla="*/ 506 h 540"/>
                <a:gd name="T22" fmla="*/ 121 w 171"/>
                <a:gd name="T23" fmla="*/ 472 h 540"/>
                <a:gd name="T24" fmla="*/ 115 w 171"/>
                <a:gd name="T25" fmla="*/ 438 h 540"/>
                <a:gd name="T26" fmla="*/ 107 w 171"/>
                <a:gd name="T27" fmla="*/ 405 h 540"/>
                <a:gd name="T28" fmla="*/ 90 w 171"/>
                <a:gd name="T29" fmla="*/ 337 h 540"/>
                <a:gd name="T30" fmla="*/ 68 w 171"/>
                <a:gd name="T31" fmla="*/ 270 h 540"/>
                <a:gd name="T32" fmla="*/ 65 w 171"/>
                <a:gd name="T33" fmla="*/ 267 h 540"/>
                <a:gd name="T34" fmla="*/ 65 w 171"/>
                <a:gd name="T35" fmla="*/ 267 h 540"/>
                <a:gd name="T36" fmla="*/ 42 w 171"/>
                <a:gd name="T37" fmla="*/ 202 h 540"/>
                <a:gd name="T38" fmla="*/ 23 w 171"/>
                <a:gd name="T39" fmla="*/ 135 h 540"/>
                <a:gd name="T40" fmla="*/ 9 w 171"/>
                <a:gd name="T41" fmla="*/ 68 h 540"/>
                <a:gd name="T42" fmla="*/ 3 w 171"/>
                <a:gd name="T43" fmla="*/ 34 h 540"/>
                <a:gd name="T44" fmla="*/ 0 w 171"/>
                <a:gd name="T45" fmla="*/ 0 h 540"/>
                <a:gd name="T46" fmla="*/ 48 w 171"/>
                <a:gd name="T47" fmla="*/ 0 h 540"/>
                <a:gd name="T48" fmla="*/ 48 w 171"/>
                <a:gd name="T49" fmla="*/ 0 h 540"/>
                <a:gd name="T50" fmla="*/ 51 w 171"/>
                <a:gd name="T51" fmla="*/ 31 h 540"/>
                <a:gd name="T52" fmla="*/ 53 w 171"/>
                <a:gd name="T53" fmla="*/ 62 h 540"/>
                <a:gd name="T54" fmla="*/ 62 w 171"/>
                <a:gd name="T55" fmla="*/ 93 h 540"/>
                <a:gd name="T56" fmla="*/ 70 w 171"/>
                <a:gd name="T57" fmla="*/ 124 h 540"/>
                <a:gd name="T58" fmla="*/ 90 w 171"/>
                <a:gd name="T59" fmla="*/ 186 h 540"/>
                <a:gd name="T60" fmla="*/ 110 w 171"/>
                <a:gd name="T61" fmla="*/ 247 h 540"/>
                <a:gd name="T62" fmla="*/ 112 w 171"/>
                <a:gd name="T63" fmla="*/ 25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1" h="540">
                  <a:moveTo>
                    <a:pt x="112" y="250"/>
                  </a:moveTo>
                  <a:lnTo>
                    <a:pt x="112" y="250"/>
                  </a:lnTo>
                  <a:lnTo>
                    <a:pt x="138" y="323"/>
                  </a:lnTo>
                  <a:lnTo>
                    <a:pt x="157" y="396"/>
                  </a:lnTo>
                  <a:lnTo>
                    <a:pt x="163" y="430"/>
                  </a:lnTo>
                  <a:lnTo>
                    <a:pt x="169" y="467"/>
                  </a:lnTo>
                  <a:lnTo>
                    <a:pt x="171" y="503"/>
                  </a:lnTo>
                  <a:lnTo>
                    <a:pt x="169" y="540"/>
                  </a:lnTo>
                  <a:lnTo>
                    <a:pt x="124" y="540"/>
                  </a:lnTo>
                  <a:lnTo>
                    <a:pt x="124" y="540"/>
                  </a:lnTo>
                  <a:lnTo>
                    <a:pt x="124" y="506"/>
                  </a:lnTo>
                  <a:lnTo>
                    <a:pt x="121" y="472"/>
                  </a:lnTo>
                  <a:lnTo>
                    <a:pt x="115" y="438"/>
                  </a:lnTo>
                  <a:lnTo>
                    <a:pt x="107" y="405"/>
                  </a:lnTo>
                  <a:lnTo>
                    <a:pt x="90" y="337"/>
                  </a:lnTo>
                  <a:lnTo>
                    <a:pt x="68" y="270"/>
                  </a:lnTo>
                  <a:lnTo>
                    <a:pt x="65" y="267"/>
                  </a:lnTo>
                  <a:lnTo>
                    <a:pt x="65" y="267"/>
                  </a:lnTo>
                  <a:lnTo>
                    <a:pt x="42" y="202"/>
                  </a:lnTo>
                  <a:lnTo>
                    <a:pt x="23" y="135"/>
                  </a:lnTo>
                  <a:lnTo>
                    <a:pt x="9" y="68"/>
                  </a:lnTo>
                  <a:lnTo>
                    <a:pt x="3" y="34"/>
                  </a:lnTo>
                  <a:lnTo>
                    <a:pt x="0" y="0"/>
                  </a:lnTo>
                  <a:lnTo>
                    <a:pt x="48" y="0"/>
                  </a:lnTo>
                  <a:lnTo>
                    <a:pt x="48" y="0"/>
                  </a:lnTo>
                  <a:lnTo>
                    <a:pt x="51" y="31"/>
                  </a:lnTo>
                  <a:lnTo>
                    <a:pt x="53" y="62"/>
                  </a:lnTo>
                  <a:lnTo>
                    <a:pt x="62" y="93"/>
                  </a:lnTo>
                  <a:lnTo>
                    <a:pt x="70" y="124"/>
                  </a:lnTo>
                  <a:lnTo>
                    <a:pt x="90" y="186"/>
                  </a:lnTo>
                  <a:lnTo>
                    <a:pt x="110" y="247"/>
                  </a:lnTo>
                  <a:lnTo>
                    <a:pt x="112" y="2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84" name="Freeform 24"/>
            <p:cNvSpPr>
              <a:spLocks/>
            </p:cNvSpPr>
            <p:nvPr/>
          </p:nvSpPr>
          <p:spPr bwMode="auto">
            <a:xfrm>
              <a:off x="14885975" y="2478091"/>
              <a:ext cx="157163" cy="857251"/>
            </a:xfrm>
            <a:custGeom>
              <a:avLst/>
              <a:gdLst>
                <a:gd name="T0" fmla="*/ 99 w 99"/>
                <a:gd name="T1" fmla="*/ 540 h 540"/>
                <a:gd name="T2" fmla="*/ 57 w 99"/>
                <a:gd name="T3" fmla="*/ 540 h 540"/>
                <a:gd name="T4" fmla="*/ 57 w 99"/>
                <a:gd name="T5" fmla="*/ 540 h 540"/>
                <a:gd name="T6" fmla="*/ 37 w 99"/>
                <a:gd name="T7" fmla="*/ 475 h 540"/>
                <a:gd name="T8" fmla="*/ 23 w 99"/>
                <a:gd name="T9" fmla="*/ 408 h 540"/>
                <a:gd name="T10" fmla="*/ 12 w 99"/>
                <a:gd name="T11" fmla="*/ 340 h 540"/>
                <a:gd name="T12" fmla="*/ 3 w 99"/>
                <a:gd name="T13" fmla="*/ 273 h 540"/>
                <a:gd name="T14" fmla="*/ 0 w 99"/>
                <a:gd name="T15" fmla="*/ 205 h 540"/>
                <a:gd name="T16" fmla="*/ 3 w 99"/>
                <a:gd name="T17" fmla="*/ 135 h 540"/>
                <a:gd name="T18" fmla="*/ 9 w 99"/>
                <a:gd name="T19" fmla="*/ 68 h 540"/>
                <a:gd name="T20" fmla="*/ 20 w 99"/>
                <a:gd name="T21" fmla="*/ 0 h 540"/>
                <a:gd name="T22" fmla="*/ 57 w 99"/>
                <a:gd name="T23" fmla="*/ 0 h 540"/>
                <a:gd name="T24" fmla="*/ 57 w 99"/>
                <a:gd name="T25" fmla="*/ 0 h 540"/>
                <a:gd name="T26" fmla="*/ 42 w 99"/>
                <a:gd name="T27" fmla="*/ 68 h 540"/>
                <a:gd name="T28" fmla="*/ 37 w 99"/>
                <a:gd name="T29" fmla="*/ 135 h 540"/>
                <a:gd name="T30" fmla="*/ 34 w 99"/>
                <a:gd name="T31" fmla="*/ 205 h 540"/>
                <a:gd name="T32" fmla="*/ 37 w 99"/>
                <a:gd name="T33" fmla="*/ 273 h 540"/>
                <a:gd name="T34" fmla="*/ 45 w 99"/>
                <a:gd name="T35" fmla="*/ 340 h 540"/>
                <a:gd name="T36" fmla="*/ 57 w 99"/>
                <a:gd name="T37" fmla="*/ 408 h 540"/>
                <a:gd name="T38" fmla="*/ 76 w 99"/>
                <a:gd name="T39" fmla="*/ 475 h 540"/>
                <a:gd name="T40" fmla="*/ 99 w 99"/>
                <a:gd name="T41"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9" h="540">
                  <a:moveTo>
                    <a:pt x="99" y="540"/>
                  </a:moveTo>
                  <a:lnTo>
                    <a:pt x="57" y="540"/>
                  </a:lnTo>
                  <a:lnTo>
                    <a:pt x="57" y="540"/>
                  </a:lnTo>
                  <a:lnTo>
                    <a:pt x="37" y="475"/>
                  </a:lnTo>
                  <a:lnTo>
                    <a:pt x="23" y="408"/>
                  </a:lnTo>
                  <a:lnTo>
                    <a:pt x="12" y="340"/>
                  </a:lnTo>
                  <a:lnTo>
                    <a:pt x="3" y="273"/>
                  </a:lnTo>
                  <a:lnTo>
                    <a:pt x="0" y="205"/>
                  </a:lnTo>
                  <a:lnTo>
                    <a:pt x="3" y="135"/>
                  </a:lnTo>
                  <a:lnTo>
                    <a:pt x="9" y="68"/>
                  </a:lnTo>
                  <a:lnTo>
                    <a:pt x="20" y="0"/>
                  </a:lnTo>
                  <a:lnTo>
                    <a:pt x="57" y="0"/>
                  </a:lnTo>
                  <a:lnTo>
                    <a:pt x="57" y="0"/>
                  </a:lnTo>
                  <a:lnTo>
                    <a:pt x="42" y="68"/>
                  </a:lnTo>
                  <a:lnTo>
                    <a:pt x="37" y="135"/>
                  </a:lnTo>
                  <a:lnTo>
                    <a:pt x="34" y="205"/>
                  </a:lnTo>
                  <a:lnTo>
                    <a:pt x="37" y="273"/>
                  </a:lnTo>
                  <a:lnTo>
                    <a:pt x="45" y="340"/>
                  </a:lnTo>
                  <a:lnTo>
                    <a:pt x="57" y="408"/>
                  </a:lnTo>
                  <a:lnTo>
                    <a:pt x="76" y="475"/>
                  </a:lnTo>
                  <a:lnTo>
                    <a:pt x="99" y="540"/>
                  </a:lnTo>
                  <a:close/>
                </a:path>
              </a:pathLst>
            </a:custGeom>
            <a:solidFill>
              <a:srgbClr val="CC19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85" name="Freeform 25"/>
            <p:cNvSpPr>
              <a:spLocks/>
            </p:cNvSpPr>
            <p:nvPr/>
          </p:nvSpPr>
          <p:spPr bwMode="auto">
            <a:xfrm>
              <a:off x="14885975" y="2478093"/>
              <a:ext cx="157163" cy="857251"/>
            </a:xfrm>
            <a:custGeom>
              <a:avLst/>
              <a:gdLst>
                <a:gd name="T0" fmla="*/ 99 w 99"/>
                <a:gd name="T1" fmla="*/ 540 h 540"/>
                <a:gd name="T2" fmla="*/ 57 w 99"/>
                <a:gd name="T3" fmla="*/ 540 h 540"/>
                <a:gd name="T4" fmla="*/ 57 w 99"/>
                <a:gd name="T5" fmla="*/ 540 h 540"/>
                <a:gd name="T6" fmla="*/ 37 w 99"/>
                <a:gd name="T7" fmla="*/ 475 h 540"/>
                <a:gd name="T8" fmla="*/ 23 w 99"/>
                <a:gd name="T9" fmla="*/ 408 h 540"/>
                <a:gd name="T10" fmla="*/ 12 w 99"/>
                <a:gd name="T11" fmla="*/ 340 h 540"/>
                <a:gd name="T12" fmla="*/ 3 w 99"/>
                <a:gd name="T13" fmla="*/ 273 h 540"/>
                <a:gd name="T14" fmla="*/ 0 w 99"/>
                <a:gd name="T15" fmla="*/ 205 h 540"/>
                <a:gd name="T16" fmla="*/ 3 w 99"/>
                <a:gd name="T17" fmla="*/ 135 h 540"/>
                <a:gd name="T18" fmla="*/ 9 w 99"/>
                <a:gd name="T19" fmla="*/ 68 h 540"/>
                <a:gd name="T20" fmla="*/ 20 w 99"/>
                <a:gd name="T21" fmla="*/ 0 h 540"/>
                <a:gd name="T22" fmla="*/ 57 w 99"/>
                <a:gd name="T23" fmla="*/ 0 h 540"/>
                <a:gd name="T24" fmla="*/ 57 w 99"/>
                <a:gd name="T25" fmla="*/ 0 h 540"/>
                <a:gd name="T26" fmla="*/ 42 w 99"/>
                <a:gd name="T27" fmla="*/ 68 h 540"/>
                <a:gd name="T28" fmla="*/ 37 w 99"/>
                <a:gd name="T29" fmla="*/ 135 h 540"/>
                <a:gd name="T30" fmla="*/ 34 w 99"/>
                <a:gd name="T31" fmla="*/ 205 h 540"/>
                <a:gd name="T32" fmla="*/ 37 w 99"/>
                <a:gd name="T33" fmla="*/ 273 h 540"/>
                <a:gd name="T34" fmla="*/ 45 w 99"/>
                <a:gd name="T35" fmla="*/ 340 h 540"/>
                <a:gd name="T36" fmla="*/ 57 w 99"/>
                <a:gd name="T37" fmla="*/ 408 h 540"/>
                <a:gd name="T38" fmla="*/ 76 w 99"/>
                <a:gd name="T39" fmla="*/ 475 h 540"/>
                <a:gd name="T40" fmla="*/ 99 w 99"/>
                <a:gd name="T41"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9" h="540">
                  <a:moveTo>
                    <a:pt x="99" y="540"/>
                  </a:moveTo>
                  <a:lnTo>
                    <a:pt x="57" y="540"/>
                  </a:lnTo>
                  <a:lnTo>
                    <a:pt x="57" y="540"/>
                  </a:lnTo>
                  <a:lnTo>
                    <a:pt x="37" y="475"/>
                  </a:lnTo>
                  <a:lnTo>
                    <a:pt x="23" y="408"/>
                  </a:lnTo>
                  <a:lnTo>
                    <a:pt x="12" y="340"/>
                  </a:lnTo>
                  <a:lnTo>
                    <a:pt x="3" y="273"/>
                  </a:lnTo>
                  <a:lnTo>
                    <a:pt x="0" y="205"/>
                  </a:lnTo>
                  <a:lnTo>
                    <a:pt x="3" y="135"/>
                  </a:lnTo>
                  <a:lnTo>
                    <a:pt x="9" y="68"/>
                  </a:lnTo>
                  <a:lnTo>
                    <a:pt x="20" y="0"/>
                  </a:lnTo>
                  <a:lnTo>
                    <a:pt x="57" y="0"/>
                  </a:lnTo>
                  <a:lnTo>
                    <a:pt x="57" y="0"/>
                  </a:lnTo>
                  <a:lnTo>
                    <a:pt x="42" y="68"/>
                  </a:lnTo>
                  <a:lnTo>
                    <a:pt x="37" y="135"/>
                  </a:lnTo>
                  <a:lnTo>
                    <a:pt x="34" y="205"/>
                  </a:lnTo>
                  <a:lnTo>
                    <a:pt x="37" y="273"/>
                  </a:lnTo>
                  <a:lnTo>
                    <a:pt x="45" y="340"/>
                  </a:lnTo>
                  <a:lnTo>
                    <a:pt x="57" y="408"/>
                  </a:lnTo>
                  <a:lnTo>
                    <a:pt x="76" y="475"/>
                  </a:lnTo>
                  <a:lnTo>
                    <a:pt x="99" y="5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86" name="Freeform 26"/>
            <p:cNvSpPr>
              <a:spLocks/>
            </p:cNvSpPr>
            <p:nvPr/>
          </p:nvSpPr>
          <p:spPr bwMode="auto">
            <a:xfrm>
              <a:off x="14422424" y="2514606"/>
              <a:ext cx="981073" cy="579439"/>
            </a:xfrm>
            <a:custGeom>
              <a:avLst/>
              <a:gdLst>
                <a:gd name="T0" fmla="*/ 598 w 618"/>
                <a:gd name="T1" fmla="*/ 112 h 365"/>
                <a:gd name="T2" fmla="*/ 573 w 618"/>
                <a:gd name="T3" fmla="*/ 146 h 365"/>
                <a:gd name="T4" fmla="*/ 542 w 618"/>
                <a:gd name="T5" fmla="*/ 171 h 365"/>
                <a:gd name="T6" fmla="*/ 478 w 618"/>
                <a:gd name="T7" fmla="*/ 210 h 365"/>
                <a:gd name="T8" fmla="*/ 436 w 618"/>
                <a:gd name="T9" fmla="*/ 230 h 365"/>
                <a:gd name="T10" fmla="*/ 407 w 618"/>
                <a:gd name="T11" fmla="*/ 250 h 365"/>
                <a:gd name="T12" fmla="*/ 354 w 618"/>
                <a:gd name="T13" fmla="*/ 292 h 365"/>
                <a:gd name="T14" fmla="*/ 326 w 618"/>
                <a:gd name="T15" fmla="*/ 312 h 365"/>
                <a:gd name="T16" fmla="*/ 284 w 618"/>
                <a:gd name="T17" fmla="*/ 328 h 365"/>
                <a:gd name="T18" fmla="*/ 242 w 618"/>
                <a:gd name="T19" fmla="*/ 342 h 365"/>
                <a:gd name="T20" fmla="*/ 194 w 618"/>
                <a:gd name="T21" fmla="*/ 356 h 365"/>
                <a:gd name="T22" fmla="*/ 141 w 618"/>
                <a:gd name="T23" fmla="*/ 365 h 365"/>
                <a:gd name="T24" fmla="*/ 87 w 618"/>
                <a:gd name="T25" fmla="*/ 359 h 365"/>
                <a:gd name="T26" fmla="*/ 51 w 618"/>
                <a:gd name="T27" fmla="*/ 345 h 365"/>
                <a:gd name="T28" fmla="*/ 42 w 618"/>
                <a:gd name="T29" fmla="*/ 337 h 365"/>
                <a:gd name="T30" fmla="*/ 12 w 618"/>
                <a:gd name="T31" fmla="*/ 295 h 365"/>
                <a:gd name="T32" fmla="*/ 3 w 618"/>
                <a:gd name="T33" fmla="*/ 275 h 365"/>
                <a:gd name="T34" fmla="*/ 0 w 618"/>
                <a:gd name="T35" fmla="*/ 252 h 365"/>
                <a:gd name="T36" fmla="*/ 0 w 618"/>
                <a:gd name="T37" fmla="*/ 227 h 365"/>
                <a:gd name="T38" fmla="*/ 17 w 618"/>
                <a:gd name="T39" fmla="*/ 174 h 365"/>
                <a:gd name="T40" fmla="*/ 51 w 618"/>
                <a:gd name="T41" fmla="*/ 126 h 365"/>
                <a:gd name="T42" fmla="*/ 68 w 618"/>
                <a:gd name="T43" fmla="*/ 115 h 365"/>
                <a:gd name="T44" fmla="*/ 96 w 618"/>
                <a:gd name="T45" fmla="*/ 98 h 365"/>
                <a:gd name="T46" fmla="*/ 138 w 618"/>
                <a:gd name="T47" fmla="*/ 87 h 365"/>
                <a:gd name="T48" fmla="*/ 169 w 618"/>
                <a:gd name="T49" fmla="*/ 87 h 365"/>
                <a:gd name="T50" fmla="*/ 188 w 618"/>
                <a:gd name="T51" fmla="*/ 87 h 365"/>
                <a:gd name="T52" fmla="*/ 287 w 618"/>
                <a:gd name="T53" fmla="*/ 98 h 365"/>
                <a:gd name="T54" fmla="*/ 323 w 618"/>
                <a:gd name="T55" fmla="*/ 92 h 365"/>
                <a:gd name="T56" fmla="*/ 405 w 618"/>
                <a:gd name="T57" fmla="*/ 73 h 365"/>
                <a:gd name="T58" fmla="*/ 481 w 618"/>
                <a:gd name="T59" fmla="*/ 39 h 365"/>
                <a:gd name="T60" fmla="*/ 506 w 618"/>
                <a:gd name="T61" fmla="*/ 25 h 365"/>
                <a:gd name="T62" fmla="*/ 551 w 618"/>
                <a:gd name="T63" fmla="*/ 5 h 365"/>
                <a:gd name="T64" fmla="*/ 579 w 618"/>
                <a:gd name="T65" fmla="*/ 0 h 365"/>
                <a:gd name="T66" fmla="*/ 590 w 618"/>
                <a:gd name="T67" fmla="*/ 5 h 365"/>
                <a:gd name="T68" fmla="*/ 601 w 618"/>
                <a:gd name="T69" fmla="*/ 11 h 365"/>
                <a:gd name="T70" fmla="*/ 607 w 618"/>
                <a:gd name="T71" fmla="*/ 19 h 365"/>
                <a:gd name="T72" fmla="*/ 612 w 618"/>
                <a:gd name="T73" fmla="*/ 28 h 365"/>
                <a:gd name="T74" fmla="*/ 618 w 618"/>
                <a:gd name="T75" fmla="*/ 47 h 365"/>
                <a:gd name="T76" fmla="*/ 607 w 618"/>
                <a:gd name="T77" fmla="*/ 9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18" h="365">
                  <a:moveTo>
                    <a:pt x="598" y="112"/>
                  </a:moveTo>
                  <a:lnTo>
                    <a:pt x="598" y="112"/>
                  </a:lnTo>
                  <a:lnTo>
                    <a:pt x="584" y="129"/>
                  </a:lnTo>
                  <a:lnTo>
                    <a:pt x="573" y="146"/>
                  </a:lnTo>
                  <a:lnTo>
                    <a:pt x="559" y="160"/>
                  </a:lnTo>
                  <a:lnTo>
                    <a:pt x="542" y="171"/>
                  </a:lnTo>
                  <a:lnTo>
                    <a:pt x="511" y="191"/>
                  </a:lnTo>
                  <a:lnTo>
                    <a:pt x="478" y="210"/>
                  </a:lnTo>
                  <a:lnTo>
                    <a:pt x="478" y="210"/>
                  </a:lnTo>
                  <a:lnTo>
                    <a:pt x="436" y="230"/>
                  </a:lnTo>
                  <a:lnTo>
                    <a:pt x="436" y="230"/>
                  </a:lnTo>
                  <a:lnTo>
                    <a:pt x="407" y="250"/>
                  </a:lnTo>
                  <a:lnTo>
                    <a:pt x="379" y="269"/>
                  </a:lnTo>
                  <a:lnTo>
                    <a:pt x="354" y="292"/>
                  </a:lnTo>
                  <a:lnTo>
                    <a:pt x="326" y="312"/>
                  </a:lnTo>
                  <a:lnTo>
                    <a:pt x="326" y="312"/>
                  </a:lnTo>
                  <a:lnTo>
                    <a:pt x="306" y="320"/>
                  </a:lnTo>
                  <a:lnTo>
                    <a:pt x="284" y="328"/>
                  </a:lnTo>
                  <a:lnTo>
                    <a:pt x="242" y="342"/>
                  </a:lnTo>
                  <a:lnTo>
                    <a:pt x="242" y="342"/>
                  </a:lnTo>
                  <a:lnTo>
                    <a:pt x="219" y="351"/>
                  </a:lnTo>
                  <a:lnTo>
                    <a:pt x="194" y="356"/>
                  </a:lnTo>
                  <a:lnTo>
                    <a:pt x="166" y="362"/>
                  </a:lnTo>
                  <a:lnTo>
                    <a:pt x="141" y="365"/>
                  </a:lnTo>
                  <a:lnTo>
                    <a:pt x="113" y="365"/>
                  </a:lnTo>
                  <a:lnTo>
                    <a:pt x="87" y="359"/>
                  </a:lnTo>
                  <a:lnTo>
                    <a:pt x="62" y="351"/>
                  </a:lnTo>
                  <a:lnTo>
                    <a:pt x="51" y="345"/>
                  </a:lnTo>
                  <a:lnTo>
                    <a:pt x="42" y="337"/>
                  </a:lnTo>
                  <a:lnTo>
                    <a:pt x="42" y="337"/>
                  </a:lnTo>
                  <a:lnTo>
                    <a:pt x="23" y="317"/>
                  </a:lnTo>
                  <a:lnTo>
                    <a:pt x="12" y="295"/>
                  </a:lnTo>
                  <a:lnTo>
                    <a:pt x="12" y="295"/>
                  </a:lnTo>
                  <a:lnTo>
                    <a:pt x="3" y="275"/>
                  </a:lnTo>
                  <a:lnTo>
                    <a:pt x="3" y="275"/>
                  </a:lnTo>
                  <a:lnTo>
                    <a:pt x="0" y="252"/>
                  </a:lnTo>
                  <a:lnTo>
                    <a:pt x="0" y="227"/>
                  </a:lnTo>
                  <a:lnTo>
                    <a:pt x="0" y="227"/>
                  </a:lnTo>
                  <a:lnTo>
                    <a:pt x="6" y="199"/>
                  </a:lnTo>
                  <a:lnTo>
                    <a:pt x="17" y="174"/>
                  </a:lnTo>
                  <a:lnTo>
                    <a:pt x="31" y="149"/>
                  </a:lnTo>
                  <a:lnTo>
                    <a:pt x="51" y="126"/>
                  </a:lnTo>
                  <a:lnTo>
                    <a:pt x="51" y="126"/>
                  </a:lnTo>
                  <a:lnTo>
                    <a:pt x="68" y="115"/>
                  </a:lnTo>
                  <a:lnTo>
                    <a:pt x="82" y="106"/>
                  </a:lnTo>
                  <a:lnTo>
                    <a:pt x="96" y="98"/>
                  </a:lnTo>
                  <a:lnTo>
                    <a:pt x="110" y="92"/>
                  </a:lnTo>
                  <a:lnTo>
                    <a:pt x="138" y="87"/>
                  </a:lnTo>
                  <a:lnTo>
                    <a:pt x="169" y="87"/>
                  </a:lnTo>
                  <a:lnTo>
                    <a:pt x="169" y="87"/>
                  </a:lnTo>
                  <a:lnTo>
                    <a:pt x="188" y="87"/>
                  </a:lnTo>
                  <a:lnTo>
                    <a:pt x="188" y="87"/>
                  </a:lnTo>
                  <a:lnTo>
                    <a:pt x="253" y="95"/>
                  </a:lnTo>
                  <a:lnTo>
                    <a:pt x="287" y="98"/>
                  </a:lnTo>
                  <a:lnTo>
                    <a:pt x="323" y="92"/>
                  </a:lnTo>
                  <a:lnTo>
                    <a:pt x="323" y="92"/>
                  </a:lnTo>
                  <a:lnTo>
                    <a:pt x="363" y="84"/>
                  </a:lnTo>
                  <a:lnTo>
                    <a:pt x="405" y="73"/>
                  </a:lnTo>
                  <a:lnTo>
                    <a:pt x="444" y="56"/>
                  </a:lnTo>
                  <a:lnTo>
                    <a:pt x="481" y="39"/>
                  </a:lnTo>
                  <a:lnTo>
                    <a:pt x="481" y="39"/>
                  </a:lnTo>
                  <a:lnTo>
                    <a:pt x="506" y="25"/>
                  </a:lnTo>
                  <a:lnTo>
                    <a:pt x="534" y="11"/>
                  </a:lnTo>
                  <a:lnTo>
                    <a:pt x="551" y="5"/>
                  </a:lnTo>
                  <a:lnTo>
                    <a:pt x="565" y="0"/>
                  </a:lnTo>
                  <a:lnTo>
                    <a:pt x="579" y="0"/>
                  </a:lnTo>
                  <a:lnTo>
                    <a:pt x="590" y="5"/>
                  </a:lnTo>
                  <a:lnTo>
                    <a:pt x="590" y="5"/>
                  </a:lnTo>
                  <a:lnTo>
                    <a:pt x="590" y="5"/>
                  </a:lnTo>
                  <a:lnTo>
                    <a:pt x="601" y="11"/>
                  </a:lnTo>
                  <a:lnTo>
                    <a:pt x="607" y="19"/>
                  </a:lnTo>
                  <a:lnTo>
                    <a:pt x="607" y="19"/>
                  </a:lnTo>
                  <a:lnTo>
                    <a:pt x="612" y="28"/>
                  </a:lnTo>
                  <a:lnTo>
                    <a:pt x="612" y="28"/>
                  </a:lnTo>
                  <a:lnTo>
                    <a:pt x="615" y="39"/>
                  </a:lnTo>
                  <a:lnTo>
                    <a:pt x="618" y="47"/>
                  </a:lnTo>
                  <a:lnTo>
                    <a:pt x="615" y="70"/>
                  </a:lnTo>
                  <a:lnTo>
                    <a:pt x="607" y="92"/>
                  </a:lnTo>
                  <a:lnTo>
                    <a:pt x="598" y="112"/>
                  </a:lnTo>
                  <a:close/>
                </a:path>
              </a:pathLst>
            </a:custGeom>
            <a:solidFill>
              <a:srgbClr val="E58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87" name="Freeform 27"/>
            <p:cNvSpPr>
              <a:spLocks/>
            </p:cNvSpPr>
            <p:nvPr/>
          </p:nvSpPr>
          <p:spPr bwMode="auto">
            <a:xfrm>
              <a:off x="14422422" y="2514606"/>
              <a:ext cx="981073" cy="579439"/>
            </a:xfrm>
            <a:custGeom>
              <a:avLst/>
              <a:gdLst>
                <a:gd name="T0" fmla="*/ 598 w 618"/>
                <a:gd name="T1" fmla="*/ 112 h 365"/>
                <a:gd name="T2" fmla="*/ 573 w 618"/>
                <a:gd name="T3" fmla="*/ 146 h 365"/>
                <a:gd name="T4" fmla="*/ 542 w 618"/>
                <a:gd name="T5" fmla="*/ 171 h 365"/>
                <a:gd name="T6" fmla="*/ 478 w 618"/>
                <a:gd name="T7" fmla="*/ 210 h 365"/>
                <a:gd name="T8" fmla="*/ 436 w 618"/>
                <a:gd name="T9" fmla="*/ 230 h 365"/>
                <a:gd name="T10" fmla="*/ 407 w 618"/>
                <a:gd name="T11" fmla="*/ 250 h 365"/>
                <a:gd name="T12" fmla="*/ 354 w 618"/>
                <a:gd name="T13" fmla="*/ 292 h 365"/>
                <a:gd name="T14" fmla="*/ 326 w 618"/>
                <a:gd name="T15" fmla="*/ 312 h 365"/>
                <a:gd name="T16" fmla="*/ 284 w 618"/>
                <a:gd name="T17" fmla="*/ 328 h 365"/>
                <a:gd name="T18" fmla="*/ 242 w 618"/>
                <a:gd name="T19" fmla="*/ 342 h 365"/>
                <a:gd name="T20" fmla="*/ 194 w 618"/>
                <a:gd name="T21" fmla="*/ 356 h 365"/>
                <a:gd name="T22" fmla="*/ 141 w 618"/>
                <a:gd name="T23" fmla="*/ 365 h 365"/>
                <a:gd name="T24" fmla="*/ 87 w 618"/>
                <a:gd name="T25" fmla="*/ 359 h 365"/>
                <a:gd name="T26" fmla="*/ 51 w 618"/>
                <a:gd name="T27" fmla="*/ 345 h 365"/>
                <a:gd name="T28" fmla="*/ 42 w 618"/>
                <a:gd name="T29" fmla="*/ 337 h 365"/>
                <a:gd name="T30" fmla="*/ 12 w 618"/>
                <a:gd name="T31" fmla="*/ 295 h 365"/>
                <a:gd name="T32" fmla="*/ 3 w 618"/>
                <a:gd name="T33" fmla="*/ 275 h 365"/>
                <a:gd name="T34" fmla="*/ 0 w 618"/>
                <a:gd name="T35" fmla="*/ 252 h 365"/>
                <a:gd name="T36" fmla="*/ 0 w 618"/>
                <a:gd name="T37" fmla="*/ 227 h 365"/>
                <a:gd name="T38" fmla="*/ 17 w 618"/>
                <a:gd name="T39" fmla="*/ 174 h 365"/>
                <a:gd name="T40" fmla="*/ 51 w 618"/>
                <a:gd name="T41" fmla="*/ 126 h 365"/>
                <a:gd name="T42" fmla="*/ 68 w 618"/>
                <a:gd name="T43" fmla="*/ 115 h 365"/>
                <a:gd name="T44" fmla="*/ 96 w 618"/>
                <a:gd name="T45" fmla="*/ 98 h 365"/>
                <a:gd name="T46" fmla="*/ 138 w 618"/>
                <a:gd name="T47" fmla="*/ 87 h 365"/>
                <a:gd name="T48" fmla="*/ 169 w 618"/>
                <a:gd name="T49" fmla="*/ 87 h 365"/>
                <a:gd name="T50" fmla="*/ 188 w 618"/>
                <a:gd name="T51" fmla="*/ 87 h 365"/>
                <a:gd name="T52" fmla="*/ 287 w 618"/>
                <a:gd name="T53" fmla="*/ 98 h 365"/>
                <a:gd name="T54" fmla="*/ 323 w 618"/>
                <a:gd name="T55" fmla="*/ 92 h 365"/>
                <a:gd name="T56" fmla="*/ 405 w 618"/>
                <a:gd name="T57" fmla="*/ 73 h 365"/>
                <a:gd name="T58" fmla="*/ 481 w 618"/>
                <a:gd name="T59" fmla="*/ 39 h 365"/>
                <a:gd name="T60" fmla="*/ 506 w 618"/>
                <a:gd name="T61" fmla="*/ 25 h 365"/>
                <a:gd name="T62" fmla="*/ 551 w 618"/>
                <a:gd name="T63" fmla="*/ 5 h 365"/>
                <a:gd name="T64" fmla="*/ 579 w 618"/>
                <a:gd name="T65" fmla="*/ 0 h 365"/>
                <a:gd name="T66" fmla="*/ 590 w 618"/>
                <a:gd name="T67" fmla="*/ 5 h 365"/>
                <a:gd name="T68" fmla="*/ 601 w 618"/>
                <a:gd name="T69" fmla="*/ 11 h 365"/>
                <a:gd name="T70" fmla="*/ 607 w 618"/>
                <a:gd name="T71" fmla="*/ 19 h 365"/>
                <a:gd name="T72" fmla="*/ 612 w 618"/>
                <a:gd name="T73" fmla="*/ 28 h 365"/>
                <a:gd name="T74" fmla="*/ 618 w 618"/>
                <a:gd name="T75" fmla="*/ 47 h 365"/>
                <a:gd name="T76" fmla="*/ 607 w 618"/>
                <a:gd name="T77" fmla="*/ 9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18" h="365">
                  <a:moveTo>
                    <a:pt x="598" y="112"/>
                  </a:moveTo>
                  <a:lnTo>
                    <a:pt x="598" y="112"/>
                  </a:lnTo>
                  <a:lnTo>
                    <a:pt x="584" y="129"/>
                  </a:lnTo>
                  <a:lnTo>
                    <a:pt x="573" y="146"/>
                  </a:lnTo>
                  <a:lnTo>
                    <a:pt x="559" y="160"/>
                  </a:lnTo>
                  <a:lnTo>
                    <a:pt x="542" y="171"/>
                  </a:lnTo>
                  <a:lnTo>
                    <a:pt x="511" y="191"/>
                  </a:lnTo>
                  <a:lnTo>
                    <a:pt x="478" y="210"/>
                  </a:lnTo>
                  <a:lnTo>
                    <a:pt x="478" y="210"/>
                  </a:lnTo>
                  <a:lnTo>
                    <a:pt x="436" y="230"/>
                  </a:lnTo>
                  <a:lnTo>
                    <a:pt x="436" y="230"/>
                  </a:lnTo>
                  <a:lnTo>
                    <a:pt x="407" y="250"/>
                  </a:lnTo>
                  <a:lnTo>
                    <a:pt x="379" y="269"/>
                  </a:lnTo>
                  <a:lnTo>
                    <a:pt x="354" y="292"/>
                  </a:lnTo>
                  <a:lnTo>
                    <a:pt x="326" y="312"/>
                  </a:lnTo>
                  <a:lnTo>
                    <a:pt x="326" y="312"/>
                  </a:lnTo>
                  <a:lnTo>
                    <a:pt x="306" y="320"/>
                  </a:lnTo>
                  <a:lnTo>
                    <a:pt x="284" y="328"/>
                  </a:lnTo>
                  <a:lnTo>
                    <a:pt x="242" y="342"/>
                  </a:lnTo>
                  <a:lnTo>
                    <a:pt x="242" y="342"/>
                  </a:lnTo>
                  <a:lnTo>
                    <a:pt x="219" y="351"/>
                  </a:lnTo>
                  <a:lnTo>
                    <a:pt x="194" y="356"/>
                  </a:lnTo>
                  <a:lnTo>
                    <a:pt x="166" y="362"/>
                  </a:lnTo>
                  <a:lnTo>
                    <a:pt x="141" y="365"/>
                  </a:lnTo>
                  <a:lnTo>
                    <a:pt x="113" y="365"/>
                  </a:lnTo>
                  <a:lnTo>
                    <a:pt x="87" y="359"/>
                  </a:lnTo>
                  <a:lnTo>
                    <a:pt x="62" y="351"/>
                  </a:lnTo>
                  <a:lnTo>
                    <a:pt x="51" y="345"/>
                  </a:lnTo>
                  <a:lnTo>
                    <a:pt x="42" y="337"/>
                  </a:lnTo>
                  <a:lnTo>
                    <a:pt x="42" y="337"/>
                  </a:lnTo>
                  <a:lnTo>
                    <a:pt x="23" y="317"/>
                  </a:lnTo>
                  <a:lnTo>
                    <a:pt x="12" y="295"/>
                  </a:lnTo>
                  <a:lnTo>
                    <a:pt x="12" y="295"/>
                  </a:lnTo>
                  <a:lnTo>
                    <a:pt x="3" y="275"/>
                  </a:lnTo>
                  <a:lnTo>
                    <a:pt x="3" y="275"/>
                  </a:lnTo>
                  <a:lnTo>
                    <a:pt x="0" y="252"/>
                  </a:lnTo>
                  <a:lnTo>
                    <a:pt x="0" y="227"/>
                  </a:lnTo>
                  <a:lnTo>
                    <a:pt x="0" y="227"/>
                  </a:lnTo>
                  <a:lnTo>
                    <a:pt x="6" y="199"/>
                  </a:lnTo>
                  <a:lnTo>
                    <a:pt x="17" y="174"/>
                  </a:lnTo>
                  <a:lnTo>
                    <a:pt x="31" y="149"/>
                  </a:lnTo>
                  <a:lnTo>
                    <a:pt x="51" y="126"/>
                  </a:lnTo>
                  <a:lnTo>
                    <a:pt x="51" y="126"/>
                  </a:lnTo>
                  <a:lnTo>
                    <a:pt x="68" y="115"/>
                  </a:lnTo>
                  <a:lnTo>
                    <a:pt x="82" y="106"/>
                  </a:lnTo>
                  <a:lnTo>
                    <a:pt x="96" y="98"/>
                  </a:lnTo>
                  <a:lnTo>
                    <a:pt x="110" y="92"/>
                  </a:lnTo>
                  <a:lnTo>
                    <a:pt x="138" y="87"/>
                  </a:lnTo>
                  <a:lnTo>
                    <a:pt x="169" y="87"/>
                  </a:lnTo>
                  <a:lnTo>
                    <a:pt x="169" y="87"/>
                  </a:lnTo>
                  <a:lnTo>
                    <a:pt x="188" y="87"/>
                  </a:lnTo>
                  <a:lnTo>
                    <a:pt x="188" y="87"/>
                  </a:lnTo>
                  <a:lnTo>
                    <a:pt x="253" y="95"/>
                  </a:lnTo>
                  <a:lnTo>
                    <a:pt x="287" y="98"/>
                  </a:lnTo>
                  <a:lnTo>
                    <a:pt x="323" y="92"/>
                  </a:lnTo>
                  <a:lnTo>
                    <a:pt x="323" y="92"/>
                  </a:lnTo>
                  <a:lnTo>
                    <a:pt x="363" y="84"/>
                  </a:lnTo>
                  <a:lnTo>
                    <a:pt x="405" y="73"/>
                  </a:lnTo>
                  <a:lnTo>
                    <a:pt x="444" y="56"/>
                  </a:lnTo>
                  <a:lnTo>
                    <a:pt x="481" y="39"/>
                  </a:lnTo>
                  <a:lnTo>
                    <a:pt x="481" y="39"/>
                  </a:lnTo>
                  <a:lnTo>
                    <a:pt x="506" y="25"/>
                  </a:lnTo>
                  <a:lnTo>
                    <a:pt x="534" y="11"/>
                  </a:lnTo>
                  <a:lnTo>
                    <a:pt x="551" y="5"/>
                  </a:lnTo>
                  <a:lnTo>
                    <a:pt x="565" y="0"/>
                  </a:lnTo>
                  <a:lnTo>
                    <a:pt x="579" y="0"/>
                  </a:lnTo>
                  <a:lnTo>
                    <a:pt x="590" y="5"/>
                  </a:lnTo>
                  <a:lnTo>
                    <a:pt x="590" y="5"/>
                  </a:lnTo>
                  <a:lnTo>
                    <a:pt x="590" y="5"/>
                  </a:lnTo>
                  <a:lnTo>
                    <a:pt x="601" y="11"/>
                  </a:lnTo>
                  <a:lnTo>
                    <a:pt x="607" y="19"/>
                  </a:lnTo>
                  <a:lnTo>
                    <a:pt x="607" y="19"/>
                  </a:lnTo>
                  <a:lnTo>
                    <a:pt x="612" y="28"/>
                  </a:lnTo>
                  <a:lnTo>
                    <a:pt x="612" y="28"/>
                  </a:lnTo>
                  <a:lnTo>
                    <a:pt x="615" y="39"/>
                  </a:lnTo>
                  <a:lnTo>
                    <a:pt x="618" y="47"/>
                  </a:lnTo>
                  <a:lnTo>
                    <a:pt x="615" y="70"/>
                  </a:lnTo>
                  <a:lnTo>
                    <a:pt x="607" y="92"/>
                  </a:lnTo>
                  <a:lnTo>
                    <a:pt x="598" y="1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88" name="Freeform 28"/>
            <p:cNvSpPr>
              <a:spLocks/>
            </p:cNvSpPr>
            <p:nvPr/>
          </p:nvSpPr>
          <p:spPr bwMode="auto">
            <a:xfrm>
              <a:off x="14422429" y="2514606"/>
              <a:ext cx="971550" cy="517526"/>
            </a:xfrm>
            <a:custGeom>
              <a:avLst/>
              <a:gdLst>
                <a:gd name="T0" fmla="*/ 612 w 612"/>
                <a:gd name="T1" fmla="*/ 28 h 326"/>
                <a:gd name="T2" fmla="*/ 596 w 612"/>
                <a:gd name="T3" fmla="*/ 70 h 326"/>
                <a:gd name="T4" fmla="*/ 584 w 612"/>
                <a:gd name="T5" fmla="*/ 90 h 326"/>
                <a:gd name="T6" fmla="*/ 556 w 612"/>
                <a:gd name="T7" fmla="*/ 118 h 326"/>
                <a:gd name="T8" fmla="*/ 509 w 612"/>
                <a:gd name="T9" fmla="*/ 151 h 326"/>
                <a:gd name="T10" fmla="*/ 475 w 612"/>
                <a:gd name="T11" fmla="*/ 168 h 326"/>
                <a:gd name="T12" fmla="*/ 433 w 612"/>
                <a:gd name="T13" fmla="*/ 191 h 326"/>
                <a:gd name="T14" fmla="*/ 379 w 612"/>
                <a:gd name="T15" fmla="*/ 230 h 326"/>
                <a:gd name="T16" fmla="*/ 323 w 612"/>
                <a:gd name="T17" fmla="*/ 269 h 326"/>
                <a:gd name="T18" fmla="*/ 304 w 612"/>
                <a:gd name="T19" fmla="*/ 281 h 326"/>
                <a:gd name="T20" fmla="*/ 242 w 612"/>
                <a:gd name="T21" fmla="*/ 303 h 326"/>
                <a:gd name="T22" fmla="*/ 217 w 612"/>
                <a:gd name="T23" fmla="*/ 309 h 326"/>
                <a:gd name="T24" fmla="*/ 166 w 612"/>
                <a:gd name="T25" fmla="*/ 323 h 326"/>
                <a:gd name="T26" fmla="*/ 110 w 612"/>
                <a:gd name="T27" fmla="*/ 326 h 326"/>
                <a:gd name="T28" fmla="*/ 62 w 612"/>
                <a:gd name="T29" fmla="*/ 312 h 326"/>
                <a:gd name="T30" fmla="*/ 40 w 612"/>
                <a:gd name="T31" fmla="*/ 295 h 326"/>
                <a:gd name="T32" fmla="*/ 23 w 612"/>
                <a:gd name="T33" fmla="*/ 275 h 326"/>
                <a:gd name="T34" fmla="*/ 9 w 612"/>
                <a:gd name="T35" fmla="*/ 252 h 326"/>
                <a:gd name="T36" fmla="*/ 0 w 612"/>
                <a:gd name="T37" fmla="*/ 233 h 326"/>
                <a:gd name="T38" fmla="*/ 0 w 612"/>
                <a:gd name="T39" fmla="*/ 227 h 326"/>
                <a:gd name="T40" fmla="*/ 17 w 612"/>
                <a:gd name="T41" fmla="*/ 174 h 326"/>
                <a:gd name="T42" fmla="*/ 51 w 612"/>
                <a:gd name="T43" fmla="*/ 126 h 326"/>
                <a:gd name="T44" fmla="*/ 68 w 612"/>
                <a:gd name="T45" fmla="*/ 115 h 326"/>
                <a:gd name="T46" fmla="*/ 96 w 612"/>
                <a:gd name="T47" fmla="*/ 98 h 326"/>
                <a:gd name="T48" fmla="*/ 138 w 612"/>
                <a:gd name="T49" fmla="*/ 87 h 326"/>
                <a:gd name="T50" fmla="*/ 169 w 612"/>
                <a:gd name="T51" fmla="*/ 87 h 326"/>
                <a:gd name="T52" fmla="*/ 188 w 612"/>
                <a:gd name="T53" fmla="*/ 87 h 326"/>
                <a:gd name="T54" fmla="*/ 287 w 612"/>
                <a:gd name="T55" fmla="*/ 98 h 326"/>
                <a:gd name="T56" fmla="*/ 323 w 612"/>
                <a:gd name="T57" fmla="*/ 92 h 326"/>
                <a:gd name="T58" fmla="*/ 405 w 612"/>
                <a:gd name="T59" fmla="*/ 73 h 326"/>
                <a:gd name="T60" fmla="*/ 481 w 612"/>
                <a:gd name="T61" fmla="*/ 39 h 326"/>
                <a:gd name="T62" fmla="*/ 506 w 612"/>
                <a:gd name="T63" fmla="*/ 25 h 326"/>
                <a:gd name="T64" fmla="*/ 551 w 612"/>
                <a:gd name="T65" fmla="*/ 5 h 326"/>
                <a:gd name="T66" fmla="*/ 579 w 612"/>
                <a:gd name="T67" fmla="*/ 0 h 326"/>
                <a:gd name="T68" fmla="*/ 590 w 612"/>
                <a:gd name="T69" fmla="*/ 5 h 326"/>
                <a:gd name="T70" fmla="*/ 601 w 612"/>
                <a:gd name="T71" fmla="*/ 11 h 326"/>
                <a:gd name="T72" fmla="*/ 607 w 612"/>
                <a:gd name="T73" fmla="*/ 19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2" h="326">
                  <a:moveTo>
                    <a:pt x="612" y="28"/>
                  </a:moveTo>
                  <a:lnTo>
                    <a:pt x="612" y="28"/>
                  </a:lnTo>
                  <a:lnTo>
                    <a:pt x="607" y="50"/>
                  </a:lnTo>
                  <a:lnTo>
                    <a:pt x="596" y="70"/>
                  </a:lnTo>
                  <a:lnTo>
                    <a:pt x="596" y="70"/>
                  </a:lnTo>
                  <a:lnTo>
                    <a:pt x="584" y="90"/>
                  </a:lnTo>
                  <a:lnTo>
                    <a:pt x="570" y="106"/>
                  </a:lnTo>
                  <a:lnTo>
                    <a:pt x="556" y="118"/>
                  </a:lnTo>
                  <a:lnTo>
                    <a:pt x="542" y="132"/>
                  </a:lnTo>
                  <a:lnTo>
                    <a:pt x="509" y="151"/>
                  </a:lnTo>
                  <a:lnTo>
                    <a:pt x="475" y="168"/>
                  </a:lnTo>
                  <a:lnTo>
                    <a:pt x="475" y="168"/>
                  </a:lnTo>
                  <a:lnTo>
                    <a:pt x="433" y="191"/>
                  </a:lnTo>
                  <a:lnTo>
                    <a:pt x="433" y="191"/>
                  </a:lnTo>
                  <a:lnTo>
                    <a:pt x="405" y="210"/>
                  </a:lnTo>
                  <a:lnTo>
                    <a:pt x="379" y="230"/>
                  </a:lnTo>
                  <a:lnTo>
                    <a:pt x="351" y="250"/>
                  </a:lnTo>
                  <a:lnTo>
                    <a:pt x="323" y="269"/>
                  </a:lnTo>
                  <a:lnTo>
                    <a:pt x="323" y="269"/>
                  </a:lnTo>
                  <a:lnTo>
                    <a:pt x="304" y="281"/>
                  </a:lnTo>
                  <a:lnTo>
                    <a:pt x="284" y="286"/>
                  </a:lnTo>
                  <a:lnTo>
                    <a:pt x="242" y="303"/>
                  </a:lnTo>
                  <a:lnTo>
                    <a:pt x="242" y="303"/>
                  </a:lnTo>
                  <a:lnTo>
                    <a:pt x="217" y="309"/>
                  </a:lnTo>
                  <a:lnTo>
                    <a:pt x="191" y="317"/>
                  </a:lnTo>
                  <a:lnTo>
                    <a:pt x="166" y="323"/>
                  </a:lnTo>
                  <a:lnTo>
                    <a:pt x="138" y="326"/>
                  </a:lnTo>
                  <a:lnTo>
                    <a:pt x="110" y="326"/>
                  </a:lnTo>
                  <a:lnTo>
                    <a:pt x="85" y="320"/>
                  </a:lnTo>
                  <a:lnTo>
                    <a:pt x="62" y="312"/>
                  </a:lnTo>
                  <a:lnTo>
                    <a:pt x="51" y="303"/>
                  </a:lnTo>
                  <a:lnTo>
                    <a:pt x="40" y="295"/>
                  </a:lnTo>
                  <a:lnTo>
                    <a:pt x="40" y="295"/>
                  </a:lnTo>
                  <a:lnTo>
                    <a:pt x="23" y="275"/>
                  </a:lnTo>
                  <a:lnTo>
                    <a:pt x="9" y="252"/>
                  </a:lnTo>
                  <a:lnTo>
                    <a:pt x="9" y="252"/>
                  </a:lnTo>
                  <a:lnTo>
                    <a:pt x="0" y="233"/>
                  </a:lnTo>
                  <a:lnTo>
                    <a:pt x="0" y="233"/>
                  </a:lnTo>
                  <a:lnTo>
                    <a:pt x="0" y="227"/>
                  </a:lnTo>
                  <a:lnTo>
                    <a:pt x="0" y="227"/>
                  </a:lnTo>
                  <a:lnTo>
                    <a:pt x="6" y="199"/>
                  </a:lnTo>
                  <a:lnTo>
                    <a:pt x="17" y="174"/>
                  </a:lnTo>
                  <a:lnTo>
                    <a:pt x="31" y="149"/>
                  </a:lnTo>
                  <a:lnTo>
                    <a:pt x="51" y="126"/>
                  </a:lnTo>
                  <a:lnTo>
                    <a:pt x="51" y="126"/>
                  </a:lnTo>
                  <a:lnTo>
                    <a:pt x="68" y="115"/>
                  </a:lnTo>
                  <a:lnTo>
                    <a:pt x="82" y="106"/>
                  </a:lnTo>
                  <a:lnTo>
                    <a:pt x="96" y="98"/>
                  </a:lnTo>
                  <a:lnTo>
                    <a:pt x="110" y="92"/>
                  </a:lnTo>
                  <a:lnTo>
                    <a:pt x="138" y="87"/>
                  </a:lnTo>
                  <a:lnTo>
                    <a:pt x="169" y="87"/>
                  </a:lnTo>
                  <a:lnTo>
                    <a:pt x="169" y="87"/>
                  </a:lnTo>
                  <a:lnTo>
                    <a:pt x="188" y="87"/>
                  </a:lnTo>
                  <a:lnTo>
                    <a:pt x="188" y="87"/>
                  </a:lnTo>
                  <a:lnTo>
                    <a:pt x="253" y="95"/>
                  </a:lnTo>
                  <a:lnTo>
                    <a:pt x="287" y="98"/>
                  </a:lnTo>
                  <a:lnTo>
                    <a:pt x="323" y="92"/>
                  </a:lnTo>
                  <a:lnTo>
                    <a:pt x="323" y="92"/>
                  </a:lnTo>
                  <a:lnTo>
                    <a:pt x="363" y="84"/>
                  </a:lnTo>
                  <a:lnTo>
                    <a:pt x="405" y="73"/>
                  </a:lnTo>
                  <a:lnTo>
                    <a:pt x="444" y="56"/>
                  </a:lnTo>
                  <a:lnTo>
                    <a:pt x="481" y="39"/>
                  </a:lnTo>
                  <a:lnTo>
                    <a:pt x="481" y="39"/>
                  </a:lnTo>
                  <a:lnTo>
                    <a:pt x="506" y="25"/>
                  </a:lnTo>
                  <a:lnTo>
                    <a:pt x="534" y="11"/>
                  </a:lnTo>
                  <a:lnTo>
                    <a:pt x="551" y="5"/>
                  </a:lnTo>
                  <a:lnTo>
                    <a:pt x="565" y="0"/>
                  </a:lnTo>
                  <a:lnTo>
                    <a:pt x="579" y="0"/>
                  </a:lnTo>
                  <a:lnTo>
                    <a:pt x="590" y="5"/>
                  </a:lnTo>
                  <a:lnTo>
                    <a:pt x="590" y="5"/>
                  </a:lnTo>
                  <a:lnTo>
                    <a:pt x="590" y="5"/>
                  </a:lnTo>
                  <a:lnTo>
                    <a:pt x="601" y="11"/>
                  </a:lnTo>
                  <a:lnTo>
                    <a:pt x="607" y="19"/>
                  </a:lnTo>
                  <a:lnTo>
                    <a:pt x="607" y="19"/>
                  </a:lnTo>
                  <a:lnTo>
                    <a:pt x="612" y="28"/>
                  </a:lnTo>
                  <a:close/>
                </a:path>
              </a:pathLst>
            </a:custGeom>
            <a:solidFill>
              <a:srgbClr val="F9A2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89" name="Freeform 29"/>
            <p:cNvSpPr>
              <a:spLocks/>
            </p:cNvSpPr>
            <p:nvPr/>
          </p:nvSpPr>
          <p:spPr bwMode="auto">
            <a:xfrm>
              <a:off x="14422424" y="2514604"/>
              <a:ext cx="971550" cy="517525"/>
            </a:xfrm>
            <a:custGeom>
              <a:avLst/>
              <a:gdLst>
                <a:gd name="T0" fmla="*/ 612 w 612"/>
                <a:gd name="T1" fmla="*/ 28 h 326"/>
                <a:gd name="T2" fmla="*/ 596 w 612"/>
                <a:gd name="T3" fmla="*/ 70 h 326"/>
                <a:gd name="T4" fmla="*/ 584 w 612"/>
                <a:gd name="T5" fmla="*/ 90 h 326"/>
                <a:gd name="T6" fmla="*/ 556 w 612"/>
                <a:gd name="T7" fmla="*/ 118 h 326"/>
                <a:gd name="T8" fmla="*/ 509 w 612"/>
                <a:gd name="T9" fmla="*/ 151 h 326"/>
                <a:gd name="T10" fmla="*/ 475 w 612"/>
                <a:gd name="T11" fmla="*/ 168 h 326"/>
                <a:gd name="T12" fmla="*/ 433 w 612"/>
                <a:gd name="T13" fmla="*/ 191 h 326"/>
                <a:gd name="T14" fmla="*/ 379 w 612"/>
                <a:gd name="T15" fmla="*/ 230 h 326"/>
                <a:gd name="T16" fmla="*/ 323 w 612"/>
                <a:gd name="T17" fmla="*/ 269 h 326"/>
                <a:gd name="T18" fmla="*/ 304 w 612"/>
                <a:gd name="T19" fmla="*/ 281 h 326"/>
                <a:gd name="T20" fmla="*/ 242 w 612"/>
                <a:gd name="T21" fmla="*/ 303 h 326"/>
                <a:gd name="T22" fmla="*/ 217 w 612"/>
                <a:gd name="T23" fmla="*/ 309 h 326"/>
                <a:gd name="T24" fmla="*/ 166 w 612"/>
                <a:gd name="T25" fmla="*/ 323 h 326"/>
                <a:gd name="T26" fmla="*/ 110 w 612"/>
                <a:gd name="T27" fmla="*/ 326 h 326"/>
                <a:gd name="T28" fmla="*/ 62 w 612"/>
                <a:gd name="T29" fmla="*/ 312 h 326"/>
                <a:gd name="T30" fmla="*/ 40 w 612"/>
                <a:gd name="T31" fmla="*/ 295 h 326"/>
                <a:gd name="T32" fmla="*/ 23 w 612"/>
                <a:gd name="T33" fmla="*/ 275 h 326"/>
                <a:gd name="T34" fmla="*/ 9 w 612"/>
                <a:gd name="T35" fmla="*/ 252 h 326"/>
                <a:gd name="T36" fmla="*/ 0 w 612"/>
                <a:gd name="T37" fmla="*/ 233 h 326"/>
                <a:gd name="T38" fmla="*/ 0 w 612"/>
                <a:gd name="T39" fmla="*/ 227 h 326"/>
                <a:gd name="T40" fmla="*/ 17 w 612"/>
                <a:gd name="T41" fmla="*/ 174 h 326"/>
                <a:gd name="T42" fmla="*/ 51 w 612"/>
                <a:gd name="T43" fmla="*/ 126 h 326"/>
                <a:gd name="T44" fmla="*/ 68 w 612"/>
                <a:gd name="T45" fmla="*/ 115 h 326"/>
                <a:gd name="T46" fmla="*/ 96 w 612"/>
                <a:gd name="T47" fmla="*/ 98 h 326"/>
                <a:gd name="T48" fmla="*/ 138 w 612"/>
                <a:gd name="T49" fmla="*/ 87 h 326"/>
                <a:gd name="T50" fmla="*/ 169 w 612"/>
                <a:gd name="T51" fmla="*/ 87 h 326"/>
                <a:gd name="T52" fmla="*/ 188 w 612"/>
                <a:gd name="T53" fmla="*/ 87 h 326"/>
                <a:gd name="T54" fmla="*/ 287 w 612"/>
                <a:gd name="T55" fmla="*/ 98 h 326"/>
                <a:gd name="T56" fmla="*/ 323 w 612"/>
                <a:gd name="T57" fmla="*/ 92 h 326"/>
                <a:gd name="T58" fmla="*/ 405 w 612"/>
                <a:gd name="T59" fmla="*/ 73 h 326"/>
                <a:gd name="T60" fmla="*/ 481 w 612"/>
                <a:gd name="T61" fmla="*/ 39 h 326"/>
                <a:gd name="T62" fmla="*/ 506 w 612"/>
                <a:gd name="T63" fmla="*/ 25 h 326"/>
                <a:gd name="T64" fmla="*/ 551 w 612"/>
                <a:gd name="T65" fmla="*/ 5 h 326"/>
                <a:gd name="T66" fmla="*/ 579 w 612"/>
                <a:gd name="T67" fmla="*/ 0 h 326"/>
                <a:gd name="T68" fmla="*/ 590 w 612"/>
                <a:gd name="T69" fmla="*/ 5 h 326"/>
                <a:gd name="T70" fmla="*/ 601 w 612"/>
                <a:gd name="T71" fmla="*/ 11 h 326"/>
                <a:gd name="T72" fmla="*/ 607 w 612"/>
                <a:gd name="T73" fmla="*/ 19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2" h="326">
                  <a:moveTo>
                    <a:pt x="612" y="28"/>
                  </a:moveTo>
                  <a:lnTo>
                    <a:pt x="612" y="28"/>
                  </a:lnTo>
                  <a:lnTo>
                    <a:pt x="607" y="50"/>
                  </a:lnTo>
                  <a:lnTo>
                    <a:pt x="596" y="70"/>
                  </a:lnTo>
                  <a:lnTo>
                    <a:pt x="596" y="70"/>
                  </a:lnTo>
                  <a:lnTo>
                    <a:pt x="584" y="90"/>
                  </a:lnTo>
                  <a:lnTo>
                    <a:pt x="570" y="106"/>
                  </a:lnTo>
                  <a:lnTo>
                    <a:pt x="556" y="118"/>
                  </a:lnTo>
                  <a:lnTo>
                    <a:pt x="542" y="132"/>
                  </a:lnTo>
                  <a:lnTo>
                    <a:pt x="509" y="151"/>
                  </a:lnTo>
                  <a:lnTo>
                    <a:pt x="475" y="168"/>
                  </a:lnTo>
                  <a:lnTo>
                    <a:pt x="475" y="168"/>
                  </a:lnTo>
                  <a:lnTo>
                    <a:pt x="433" y="191"/>
                  </a:lnTo>
                  <a:lnTo>
                    <a:pt x="433" y="191"/>
                  </a:lnTo>
                  <a:lnTo>
                    <a:pt x="405" y="210"/>
                  </a:lnTo>
                  <a:lnTo>
                    <a:pt x="379" y="230"/>
                  </a:lnTo>
                  <a:lnTo>
                    <a:pt x="351" y="250"/>
                  </a:lnTo>
                  <a:lnTo>
                    <a:pt x="323" y="269"/>
                  </a:lnTo>
                  <a:lnTo>
                    <a:pt x="323" y="269"/>
                  </a:lnTo>
                  <a:lnTo>
                    <a:pt x="304" y="281"/>
                  </a:lnTo>
                  <a:lnTo>
                    <a:pt x="284" y="286"/>
                  </a:lnTo>
                  <a:lnTo>
                    <a:pt x="242" y="303"/>
                  </a:lnTo>
                  <a:lnTo>
                    <a:pt x="242" y="303"/>
                  </a:lnTo>
                  <a:lnTo>
                    <a:pt x="217" y="309"/>
                  </a:lnTo>
                  <a:lnTo>
                    <a:pt x="191" y="317"/>
                  </a:lnTo>
                  <a:lnTo>
                    <a:pt x="166" y="323"/>
                  </a:lnTo>
                  <a:lnTo>
                    <a:pt x="138" y="326"/>
                  </a:lnTo>
                  <a:lnTo>
                    <a:pt x="110" y="326"/>
                  </a:lnTo>
                  <a:lnTo>
                    <a:pt x="85" y="320"/>
                  </a:lnTo>
                  <a:lnTo>
                    <a:pt x="62" y="312"/>
                  </a:lnTo>
                  <a:lnTo>
                    <a:pt x="51" y="303"/>
                  </a:lnTo>
                  <a:lnTo>
                    <a:pt x="40" y="295"/>
                  </a:lnTo>
                  <a:lnTo>
                    <a:pt x="40" y="295"/>
                  </a:lnTo>
                  <a:lnTo>
                    <a:pt x="23" y="275"/>
                  </a:lnTo>
                  <a:lnTo>
                    <a:pt x="9" y="252"/>
                  </a:lnTo>
                  <a:lnTo>
                    <a:pt x="9" y="252"/>
                  </a:lnTo>
                  <a:lnTo>
                    <a:pt x="0" y="233"/>
                  </a:lnTo>
                  <a:lnTo>
                    <a:pt x="0" y="233"/>
                  </a:lnTo>
                  <a:lnTo>
                    <a:pt x="0" y="227"/>
                  </a:lnTo>
                  <a:lnTo>
                    <a:pt x="0" y="227"/>
                  </a:lnTo>
                  <a:lnTo>
                    <a:pt x="6" y="199"/>
                  </a:lnTo>
                  <a:lnTo>
                    <a:pt x="17" y="174"/>
                  </a:lnTo>
                  <a:lnTo>
                    <a:pt x="31" y="149"/>
                  </a:lnTo>
                  <a:lnTo>
                    <a:pt x="51" y="126"/>
                  </a:lnTo>
                  <a:lnTo>
                    <a:pt x="51" y="126"/>
                  </a:lnTo>
                  <a:lnTo>
                    <a:pt x="68" y="115"/>
                  </a:lnTo>
                  <a:lnTo>
                    <a:pt x="82" y="106"/>
                  </a:lnTo>
                  <a:lnTo>
                    <a:pt x="96" y="98"/>
                  </a:lnTo>
                  <a:lnTo>
                    <a:pt x="110" y="92"/>
                  </a:lnTo>
                  <a:lnTo>
                    <a:pt x="138" y="87"/>
                  </a:lnTo>
                  <a:lnTo>
                    <a:pt x="169" y="87"/>
                  </a:lnTo>
                  <a:lnTo>
                    <a:pt x="169" y="87"/>
                  </a:lnTo>
                  <a:lnTo>
                    <a:pt x="188" y="87"/>
                  </a:lnTo>
                  <a:lnTo>
                    <a:pt x="188" y="87"/>
                  </a:lnTo>
                  <a:lnTo>
                    <a:pt x="253" y="95"/>
                  </a:lnTo>
                  <a:lnTo>
                    <a:pt x="287" y="98"/>
                  </a:lnTo>
                  <a:lnTo>
                    <a:pt x="323" y="92"/>
                  </a:lnTo>
                  <a:lnTo>
                    <a:pt x="323" y="92"/>
                  </a:lnTo>
                  <a:lnTo>
                    <a:pt x="363" y="84"/>
                  </a:lnTo>
                  <a:lnTo>
                    <a:pt x="405" y="73"/>
                  </a:lnTo>
                  <a:lnTo>
                    <a:pt x="444" y="56"/>
                  </a:lnTo>
                  <a:lnTo>
                    <a:pt x="481" y="39"/>
                  </a:lnTo>
                  <a:lnTo>
                    <a:pt x="481" y="39"/>
                  </a:lnTo>
                  <a:lnTo>
                    <a:pt x="506" y="25"/>
                  </a:lnTo>
                  <a:lnTo>
                    <a:pt x="534" y="11"/>
                  </a:lnTo>
                  <a:lnTo>
                    <a:pt x="551" y="5"/>
                  </a:lnTo>
                  <a:lnTo>
                    <a:pt x="565" y="0"/>
                  </a:lnTo>
                  <a:lnTo>
                    <a:pt x="579" y="0"/>
                  </a:lnTo>
                  <a:lnTo>
                    <a:pt x="590" y="5"/>
                  </a:lnTo>
                  <a:lnTo>
                    <a:pt x="590" y="5"/>
                  </a:lnTo>
                  <a:lnTo>
                    <a:pt x="590" y="5"/>
                  </a:lnTo>
                  <a:lnTo>
                    <a:pt x="601" y="11"/>
                  </a:lnTo>
                  <a:lnTo>
                    <a:pt x="607" y="19"/>
                  </a:lnTo>
                  <a:lnTo>
                    <a:pt x="607" y="19"/>
                  </a:lnTo>
                  <a:lnTo>
                    <a:pt x="612"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90" name="Freeform 30"/>
            <p:cNvSpPr>
              <a:spLocks/>
            </p:cNvSpPr>
            <p:nvPr/>
          </p:nvSpPr>
          <p:spPr bwMode="auto">
            <a:xfrm>
              <a:off x="14471635" y="2581279"/>
              <a:ext cx="860423" cy="347663"/>
            </a:xfrm>
            <a:custGeom>
              <a:avLst/>
              <a:gdLst>
                <a:gd name="T0" fmla="*/ 523 w 542"/>
                <a:gd name="T1" fmla="*/ 0 h 219"/>
                <a:gd name="T2" fmla="*/ 517 w 542"/>
                <a:gd name="T3" fmla="*/ 0 h 219"/>
                <a:gd name="T4" fmla="*/ 494 w 542"/>
                <a:gd name="T5" fmla="*/ 11 h 219"/>
                <a:gd name="T6" fmla="*/ 441 w 542"/>
                <a:gd name="T7" fmla="*/ 48 h 219"/>
                <a:gd name="T8" fmla="*/ 379 w 542"/>
                <a:gd name="T9" fmla="*/ 73 h 219"/>
                <a:gd name="T10" fmla="*/ 354 w 542"/>
                <a:gd name="T11" fmla="*/ 78 h 219"/>
                <a:gd name="T12" fmla="*/ 273 w 542"/>
                <a:gd name="T13" fmla="*/ 81 h 219"/>
                <a:gd name="T14" fmla="*/ 261 w 542"/>
                <a:gd name="T15" fmla="*/ 84 h 219"/>
                <a:gd name="T16" fmla="*/ 205 w 542"/>
                <a:gd name="T17" fmla="*/ 81 h 219"/>
                <a:gd name="T18" fmla="*/ 146 w 542"/>
                <a:gd name="T19" fmla="*/ 78 h 219"/>
                <a:gd name="T20" fmla="*/ 121 w 542"/>
                <a:gd name="T21" fmla="*/ 78 h 219"/>
                <a:gd name="T22" fmla="*/ 90 w 542"/>
                <a:gd name="T23" fmla="*/ 84 h 219"/>
                <a:gd name="T24" fmla="*/ 45 w 542"/>
                <a:gd name="T25" fmla="*/ 101 h 219"/>
                <a:gd name="T26" fmla="*/ 20 w 542"/>
                <a:gd name="T27" fmla="*/ 118 h 219"/>
                <a:gd name="T28" fmla="*/ 9 w 542"/>
                <a:gd name="T29" fmla="*/ 129 h 219"/>
                <a:gd name="T30" fmla="*/ 0 w 542"/>
                <a:gd name="T31" fmla="*/ 154 h 219"/>
                <a:gd name="T32" fmla="*/ 3 w 542"/>
                <a:gd name="T33" fmla="*/ 182 h 219"/>
                <a:gd name="T34" fmla="*/ 20 w 542"/>
                <a:gd name="T35" fmla="*/ 205 h 219"/>
                <a:gd name="T36" fmla="*/ 42 w 542"/>
                <a:gd name="T37" fmla="*/ 216 h 219"/>
                <a:gd name="T38" fmla="*/ 59 w 542"/>
                <a:gd name="T39" fmla="*/ 219 h 219"/>
                <a:gd name="T40" fmla="*/ 70 w 542"/>
                <a:gd name="T41" fmla="*/ 219 h 219"/>
                <a:gd name="T42" fmla="*/ 110 w 542"/>
                <a:gd name="T43" fmla="*/ 205 h 219"/>
                <a:gd name="T44" fmla="*/ 129 w 542"/>
                <a:gd name="T45" fmla="*/ 196 h 219"/>
                <a:gd name="T46" fmla="*/ 155 w 542"/>
                <a:gd name="T47" fmla="*/ 188 h 219"/>
                <a:gd name="T48" fmla="*/ 225 w 542"/>
                <a:gd name="T49" fmla="*/ 168 h 219"/>
                <a:gd name="T50" fmla="*/ 323 w 542"/>
                <a:gd name="T51" fmla="*/ 149 h 219"/>
                <a:gd name="T52" fmla="*/ 396 w 542"/>
                <a:gd name="T53" fmla="*/ 126 h 219"/>
                <a:gd name="T54" fmla="*/ 461 w 542"/>
                <a:gd name="T55" fmla="*/ 90 h 219"/>
                <a:gd name="T56" fmla="*/ 503 w 542"/>
                <a:gd name="T57" fmla="*/ 64 h 219"/>
                <a:gd name="T58" fmla="*/ 531 w 542"/>
                <a:gd name="T59" fmla="*/ 42 h 219"/>
                <a:gd name="T60" fmla="*/ 539 w 542"/>
                <a:gd name="T61" fmla="*/ 33 h 219"/>
                <a:gd name="T62" fmla="*/ 542 w 542"/>
                <a:gd name="T63" fmla="*/ 19 h 219"/>
                <a:gd name="T64" fmla="*/ 539 w 542"/>
                <a:gd name="T65" fmla="*/ 5 h 219"/>
                <a:gd name="T66" fmla="*/ 531 w 542"/>
                <a:gd name="T67"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2" h="219">
                  <a:moveTo>
                    <a:pt x="523" y="0"/>
                  </a:moveTo>
                  <a:lnTo>
                    <a:pt x="523" y="0"/>
                  </a:lnTo>
                  <a:lnTo>
                    <a:pt x="517" y="0"/>
                  </a:lnTo>
                  <a:lnTo>
                    <a:pt x="517" y="0"/>
                  </a:lnTo>
                  <a:lnTo>
                    <a:pt x="506" y="5"/>
                  </a:lnTo>
                  <a:lnTo>
                    <a:pt x="494" y="11"/>
                  </a:lnTo>
                  <a:lnTo>
                    <a:pt x="494" y="11"/>
                  </a:lnTo>
                  <a:lnTo>
                    <a:pt x="441" y="48"/>
                  </a:lnTo>
                  <a:lnTo>
                    <a:pt x="410" y="62"/>
                  </a:lnTo>
                  <a:lnTo>
                    <a:pt x="379" y="73"/>
                  </a:lnTo>
                  <a:lnTo>
                    <a:pt x="379" y="73"/>
                  </a:lnTo>
                  <a:lnTo>
                    <a:pt x="354" y="78"/>
                  </a:lnTo>
                  <a:lnTo>
                    <a:pt x="326" y="81"/>
                  </a:lnTo>
                  <a:lnTo>
                    <a:pt x="273" y="81"/>
                  </a:lnTo>
                  <a:lnTo>
                    <a:pt x="273" y="81"/>
                  </a:lnTo>
                  <a:lnTo>
                    <a:pt x="261" y="84"/>
                  </a:lnTo>
                  <a:lnTo>
                    <a:pt x="261" y="84"/>
                  </a:lnTo>
                  <a:lnTo>
                    <a:pt x="205" y="81"/>
                  </a:lnTo>
                  <a:lnTo>
                    <a:pt x="205" y="81"/>
                  </a:lnTo>
                  <a:lnTo>
                    <a:pt x="146" y="78"/>
                  </a:lnTo>
                  <a:lnTo>
                    <a:pt x="146" y="78"/>
                  </a:lnTo>
                  <a:lnTo>
                    <a:pt x="121" y="78"/>
                  </a:lnTo>
                  <a:lnTo>
                    <a:pt x="121" y="78"/>
                  </a:lnTo>
                  <a:lnTo>
                    <a:pt x="90" y="84"/>
                  </a:lnTo>
                  <a:lnTo>
                    <a:pt x="59" y="92"/>
                  </a:lnTo>
                  <a:lnTo>
                    <a:pt x="45" y="101"/>
                  </a:lnTo>
                  <a:lnTo>
                    <a:pt x="31" y="109"/>
                  </a:lnTo>
                  <a:lnTo>
                    <a:pt x="20" y="118"/>
                  </a:lnTo>
                  <a:lnTo>
                    <a:pt x="9" y="129"/>
                  </a:lnTo>
                  <a:lnTo>
                    <a:pt x="9" y="129"/>
                  </a:lnTo>
                  <a:lnTo>
                    <a:pt x="3" y="143"/>
                  </a:lnTo>
                  <a:lnTo>
                    <a:pt x="0" y="154"/>
                  </a:lnTo>
                  <a:lnTo>
                    <a:pt x="0" y="168"/>
                  </a:lnTo>
                  <a:lnTo>
                    <a:pt x="3" y="182"/>
                  </a:lnTo>
                  <a:lnTo>
                    <a:pt x="11" y="194"/>
                  </a:lnTo>
                  <a:lnTo>
                    <a:pt x="20" y="205"/>
                  </a:lnTo>
                  <a:lnTo>
                    <a:pt x="31" y="213"/>
                  </a:lnTo>
                  <a:lnTo>
                    <a:pt x="42" y="216"/>
                  </a:lnTo>
                  <a:lnTo>
                    <a:pt x="42" y="216"/>
                  </a:lnTo>
                  <a:lnTo>
                    <a:pt x="59" y="219"/>
                  </a:lnTo>
                  <a:lnTo>
                    <a:pt x="59" y="219"/>
                  </a:lnTo>
                  <a:lnTo>
                    <a:pt x="70" y="219"/>
                  </a:lnTo>
                  <a:lnTo>
                    <a:pt x="84" y="216"/>
                  </a:lnTo>
                  <a:lnTo>
                    <a:pt x="110" y="205"/>
                  </a:lnTo>
                  <a:lnTo>
                    <a:pt x="110" y="205"/>
                  </a:lnTo>
                  <a:lnTo>
                    <a:pt x="129" y="196"/>
                  </a:lnTo>
                  <a:lnTo>
                    <a:pt x="129" y="196"/>
                  </a:lnTo>
                  <a:lnTo>
                    <a:pt x="155" y="188"/>
                  </a:lnTo>
                  <a:lnTo>
                    <a:pt x="177" y="180"/>
                  </a:lnTo>
                  <a:lnTo>
                    <a:pt x="225" y="168"/>
                  </a:lnTo>
                  <a:lnTo>
                    <a:pt x="323" y="149"/>
                  </a:lnTo>
                  <a:lnTo>
                    <a:pt x="323" y="149"/>
                  </a:lnTo>
                  <a:lnTo>
                    <a:pt x="360" y="140"/>
                  </a:lnTo>
                  <a:lnTo>
                    <a:pt x="396" y="126"/>
                  </a:lnTo>
                  <a:lnTo>
                    <a:pt x="430" y="109"/>
                  </a:lnTo>
                  <a:lnTo>
                    <a:pt x="461" y="90"/>
                  </a:lnTo>
                  <a:lnTo>
                    <a:pt x="461" y="90"/>
                  </a:lnTo>
                  <a:lnTo>
                    <a:pt x="503" y="64"/>
                  </a:lnTo>
                  <a:lnTo>
                    <a:pt x="523" y="50"/>
                  </a:lnTo>
                  <a:lnTo>
                    <a:pt x="531" y="42"/>
                  </a:lnTo>
                  <a:lnTo>
                    <a:pt x="539" y="33"/>
                  </a:lnTo>
                  <a:lnTo>
                    <a:pt x="539" y="33"/>
                  </a:lnTo>
                  <a:lnTo>
                    <a:pt x="542" y="25"/>
                  </a:lnTo>
                  <a:lnTo>
                    <a:pt x="542" y="19"/>
                  </a:lnTo>
                  <a:lnTo>
                    <a:pt x="542" y="11"/>
                  </a:lnTo>
                  <a:lnTo>
                    <a:pt x="539" y="5"/>
                  </a:lnTo>
                  <a:lnTo>
                    <a:pt x="539" y="5"/>
                  </a:lnTo>
                  <a:lnTo>
                    <a:pt x="531" y="0"/>
                  </a:lnTo>
                  <a:lnTo>
                    <a:pt x="523" y="0"/>
                  </a:lnTo>
                  <a:close/>
                </a:path>
              </a:pathLst>
            </a:custGeom>
            <a:solidFill>
              <a:srgbClr val="FABC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91" name="Freeform 31"/>
            <p:cNvSpPr>
              <a:spLocks/>
            </p:cNvSpPr>
            <p:nvPr/>
          </p:nvSpPr>
          <p:spPr bwMode="auto">
            <a:xfrm>
              <a:off x="14471635" y="2581279"/>
              <a:ext cx="860423" cy="347663"/>
            </a:xfrm>
            <a:custGeom>
              <a:avLst/>
              <a:gdLst>
                <a:gd name="T0" fmla="*/ 523 w 542"/>
                <a:gd name="T1" fmla="*/ 0 h 219"/>
                <a:gd name="T2" fmla="*/ 517 w 542"/>
                <a:gd name="T3" fmla="*/ 0 h 219"/>
                <a:gd name="T4" fmla="*/ 494 w 542"/>
                <a:gd name="T5" fmla="*/ 11 h 219"/>
                <a:gd name="T6" fmla="*/ 441 w 542"/>
                <a:gd name="T7" fmla="*/ 48 h 219"/>
                <a:gd name="T8" fmla="*/ 379 w 542"/>
                <a:gd name="T9" fmla="*/ 73 h 219"/>
                <a:gd name="T10" fmla="*/ 354 w 542"/>
                <a:gd name="T11" fmla="*/ 78 h 219"/>
                <a:gd name="T12" fmla="*/ 273 w 542"/>
                <a:gd name="T13" fmla="*/ 81 h 219"/>
                <a:gd name="T14" fmla="*/ 261 w 542"/>
                <a:gd name="T15" fmla="*/ 84 h 219"/>
                <a:gd name="T16" fmla="*/ 205 w 542"/>
                <a:gd name="T17" fmla="*/ 81 h 219"/>
                <a:gd name="T18" fmla="*/ 146 w 542"/>
                <a:gd name="T19" fmla="*/ 78 h 219"/>
                <a:gd name="T20" fmla="*/ 121 w 542"/>
                <a:gd name="T21" fmla="*/ 78 h 219"/>
                <a:gd name="T22" fmla="*/ 90 w 542"/>
                <a:gd name="T23" fmla="*/ 84 h 219"/>
                <a:gd name="T24" fmla="*/ 45 w 542"/>
                <a:gd name="T25" fmla="*/ 101 h 219"/>
                <a:gd name="T26" fmla="*/ 20 w 542"/>
                <a:gd name="T27" fmla="*/ 118 h 219"/>
                <a:gd name="T28" fmla="*/ 9 w 542"/>
                <a:gd name="T29" fmla="*/ 129 h 219"/>
                <a:gd name="T30" fmla="*/ 0 w 542"/>
                <a:gd name="T31" fmla="*/ 154 h 219"/>
                <a:gd name="T32" fmla="*/ 3 w 542"/>
                <a:gd name="T33" fmla="*/ 182 h 219"/>
                <a:gd name="T34" fmla="*/ 20 w 542"/>
                <a:gd name="T35" fmla="*/ 205 h 219"/>
                <a:gd name="T36" fmla="*/ 42 w 542"/>
                <a:gd name="T37" fmla="*/ 216 h 219"/>
                <a:gd name="T38" fmla="*/ 59 w 542"/>
                <a:gd name="T39" fmla="*/ 219 h 219"/>
                <a:gd name="T40" fmla="*/ 70 w 542"/>
                <a:gd name="T41" fmla="*/ 219 h 219"/>
                <a:gd name="T42" fmla="*/ 110 w 542"/>
                <a:gd name="T43" fmla="*/ 205 h 219"/>
                <a:gd name="T44" fmla="*/ 129 w 542"/>
                <a:gd name="T45" fmla="*/ 196 h 219"/>
                <a:gd name="T46" fmla="*/ 155 w 542"/>
                <a:gd name="T47" fmla="*/ 188 h 219"/>
                <a:gd name="T48" fmla="*/ 225 w 542"/>
                <a:gd name="T49" fmla="*/ 168 h 219"/>
                <a:gd name="T50" fmla="*/ 323 w 542"/>
                <a:gd name="T51" fmla="*/ 149 h 219"/>
                <a:gd name="T52" fmla="*/ 396 w 542"/>
                <a:gd name="T53" fmla="*/ 126 h 219"/>
                <a:gd name="T54" fmla="*/ 461 w 542"/>
                <a:gd name="T55" fmla="*/ 90 h 219"/>
                <a:gd name="T56" fmla="*/ 503 w 542"/>
                <a:gd name="T57" fmla="*/ 64 h 219"/>
                <a:gd name="T58" fmla="*/ 531 w 542"/>
                <a:gd name="T59" fmla="*/ 42 h 219"/>
                <a:gd name="T60" fmla="*/ 539 w 542"/>
                <a:gd name="T61" fmla="*/ 33 h 219"/>
                <a:gd name="T62" fmla="*/ 542 w 542"/>
                <a:gd name="T63" fmla="*/ 19 h 219"/>
                <a:gd name="T64" fmla="*/ 539 w 542"/>
                <a:gd name="T65" fmla="*/ 5 h 219"/>
                <a:gd name="T66" fmla="*/ 531 w 542"/>
                <a:gd name="T67"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2" h="219">
                  <a:moveTo>
                    <a:pt x="523" y="0"/>
                  </a:moveTo>
                  <a:lnTo>
                    <a:pt x="523" y="0"/>
                  </a:lnTo>
                  <a:lnTo>
                    <a:pt x="517" y="0"/>
                  </a:lnTo>
                  <a:lnTo>
                    <a:pt x="517" y="0"/>
                  </a:lnTo>
                  <a:lnTo>
                    <a:pt x="506" y="5"/>
                  </a:lnTo>
                  <a:lnTo>
                    <a:pt x="494" y="11"/>
                  </a:lnTo>
                  <a:lnTo>
                    <a:pt x="494" y="11"/>
                  </a:lnTo>
                  <a:lnTo>
                    <a:pt x="441" y="48"/>
                  </a:lnTo>
                  <a:lnTo>
                    <a:pt x="410" y="62"/>
                  </a:lnTo>
                  <a:lnTo>
                    <a:pt x="379" y="73"/>
                  </a:lnTo>
                  <a:lnTo>
                    <a:pt x="379" y="73"/>
                  </a:lnTo>
                  <a:lnTo>
                    <a:pt x="354" y="78"/>
                  </a:lnTo>
                  <a:lnTo>
                    <a:pt x="326" y="81"/>
                  </a:lnTo>
                  <a:lnTo>
                    <a:pt x="273" y="81"/>
                  </a:lnTo>
                  <a:lnTo>
                    <a:pt x="273" y="81"/>
                  </a:lnTo>
                  <a:lnTo>
                    <a:pt x="261" y="84"/>
                  </a:lnTo>
                  <a:lnTo>
                    <a:pt x="261" y="84"/>
                  </a:lnTo>
                  <a:lnTo>
                    <a:pt x="205" y="81"/>
                  </a:lnTo>
                  <a:lnTo>
                    <a:pt x="205" y="81"/>
                  </a:lnTo>
                  <a:lnTo>
                    <a:pt x="146" y="78"/>
                  </a:lnTo>
                  <a:lnTo>
                    <a:pt x="146" y="78"/>
                  </a:lnTo>
                  <a:lnTo>
                    <a:pt x="121" y="78"/>
                  </a:lnTo>
                  <a:lnTo>
                    <a:pt x="121" y="78"/>
                  </a:lnTo>
                  <a:lnTo>
                    <a:pt x="90" y="84"/>
                  </a:lnTo>
                  <a:lnTo>
                    <a:pt x="59" y="92"/>
                  </a:lnTo>
                  <a:lnTo>
                    <a:pt x="45" y="101"/>
                  </a:lnTo>
                  <a:lnTo>
                    <a:pt x="31" y="109"/>
                  </a:lnTo>
                  <a:lnTo>
                    <a:pt x="20" y="118"/>
                  </a:lnTo>
                  <a:lnTo>
                    <a:pt x="9" y="129"/>
                  </a:lnTo>
                  <a:lnTo>
                    <a:pt x="9" y="129"/>
                  </a:lnTo>
                  <a:lnTo>
                    <a:pt x="3" y="143"/>
                  </a:lnTo>
                  <a:lnTo>
                    <a:pt x="0" y="154"/>
                  </a:lnTo>
                  <a:lnTo>
                    <a:pt x="0" y="168"/>
                  </a:lnTo>
                  <a:lnTo>
                    <a:pt x="3" y="182"/>
                  </a:lnTo>
                  <a:lnTo>
                    <a:pt x="11" y="194"/>
                  </a:lnTo>
                  <a:lnTo>
                    <a:pt x="20" y="205"/>
                  </a:lnTo>
                  <a:lnTo>
                    <a:pt x="31" y="213"/>
                  </a:lnTo>
                  <a:lnTo>
                    <a:pt x="42" y="216"/>
                  </a:lnTo>
                  <a:lnTo>
                    <a:pt x="42" y="216"/>
                  </a:lnTo>
                  <a:lnTo>
                    <a:pt x="59" y="219"/>
                  </a:lnTo>
                  <a:lnTo>
                    <a:pt x="59" y="219"/>
                  </a:lnTo>
                  <a:lnTo>
                    <a:pt x="70" y="219"/>
                  </a:lnTo>
                  <a:lnTo>
                    <a:pt x="84" y="216"/>
                  </a:lnTo>
                  <a:lnTo>
                    <a:pt x="110" y="205"/>
                  </a:lnTo>
                  <a:lnTo>
                    <a:pt x="110" y="205"/>
                  </a:lnTo>
                  <a:lnTo>
                    <a:pt x="129" y="196"/>
                  </a:lnTo>
                  <a:lnTo>
                    <a:pt x="129" y="196"/>
                  </a:lnTo>
                  <a:lnTo>
                    <a:pt x="155" y="188"/>
                  </a:lnTo>
                  <a:lnTo>
                    <a:pt x="177" y="180"/>
                  </a:lnTo>
                  <a:lnTo>
                    <a:pt x="225" y="168"/>
                  </a:lnTo>
                  <a:lnTo>
                    <a:pt x="323" y="149"/>
                  </a:lnTo>
                  <a:lnTo>
                    <a:pt x="323" y="149"/>
                  </a:lnTo>
                  <a:lnTo>
                    <a:pt x="360" y="140"/>
                  </a:lnTo>
                  <a:lnTo>
                    <a:pt x="396" y="126"/>
                  </a:lnTo>
                  <a:lnTo>
                    <a:pt x="430" y="109"/>
                  </a:lnTo>
                  <a:lnTo>
                    <a:pt x="461" y="90"/>
                  </a:lnTo>
                  <a:lnTo>
                    <a:pt x="461" y="90"/>
                  </a:lnTo>
                  <a:lnTo>
                    <a:pt x="503" y="64"/>
                  </a:lnTo>
                  <a:lnTo>
                    <a:pt x="523" y="50"/>
                  </a:lnTo>
                  <a:lnTo>
                    <a:pt x="531" y="42"/>
                  </a:lnTo>
                  <a:lnTo>
                    <a:pt x="539" y="33"/>
                  </a:lnTo>
                  <a:lnTo>
                    <a:pt x="539" y="33"/>
                  </a:lnTo>
                  <a:lnTo>
                    <a:pt x="542" y="25"/>
                  </a:lnTo>
                  <a:lnTo>
                    <a:pt x="542" y="19"/>
                  </a:lnTo>
                  <a:lnTo>
                    <a:pt x="542" y="11"/>
                  </a:lnTo>
                  <a:lnTo>
                    <a:pt x="539" y="5"/>
                  </a:lnTo>
                  <a:lnTo>
                    <a:pt x="539" y="5"/>
                  </a:lnTo>
                  <a:lnTo>
                    <a:pt x="531" y="0"/>
                  </a:lnTo>
                  <a:lnTo>
                    <a:pt x="5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92" name="Freeform 32"/>
            <p:cNvSpPr>
              <a:spLocks/>
            </p:cNvSpPr>
            <p:nvPr/>
          </p:nvSpPr>
          <p:spPr bwMode="auto">
            <a:xfrm>
              <a:off x="14427186" y="2522542"/>
              <a:ext cx="958850" cy="460376"/>
            </a:xfrm>
            <a:custGeom>
              <a:avLst/>
              <a:gdLst>
                <a:gd name="T0" fmla="*/ 28 w 604"/>
                <a:gd name="T1" fmla="*/ 276 h 290"/>
                <a:gd name="T2" fmla="*/ 59 w 604"/>
                <a:gd name="T3" fmla="*/ 259 h 290"/>
                <a:gd name="T4" fmla="*/ 96 w 604"/>
                <a:gd name="T5" fmla="*/ 267 h 290"/>
                <a:gd name="T6" fmla="*/ 129 w 604"/>
                <a:gd name="T7" fmla="*/ 284 h 290"/>
                <a:gd name="T8" fmla="*/ 138 w 604"/>
                <a:gd name="T9" fmla="*/ 278 h 290"/>
                <a:gd name="T10" fmla="*/ 110 w 604"/>
                <a:gd name="T11" fmla="*/ 259 h 290"/>
                <a:gd name="T12" fmla="*/ 112 w 604"/>
                <a:gd name="T13" fmla="*/ 239 h 290"/>
                <a:gd name="T14" fmla="*/ 163 w 604"/>
                <a:gd name="T15" fmla="*/ 233 h 290"/>
                <a:gd name="T16" fmla="*/ 214 w 604"/>
                <a:gd name="T17" fmla="*/ 256 h 290"/>
                <a:gd name="T18" fmla="*/ 222 w 604"/>
                <a:gd name="T19" fmla="*/ 253 h 290"/>
                <a:gd name="T20" fmla="*/ 222 w 604"/>
                <a:gd name="T21" fmla="*/ 245 h 290"/>
                <a:gd name="T22" fmla="*/ 177 w 604"/>
                <a:gd name="T23" fmla="*/ 225 h 290"/>
                <a:gd name="T24" fmla="*/ 326 w 604"/>
                <a:gd name="T25" fmla="*/ 200 h 290"/>
                <a:gd name="T26" fmla="*/ 385 w 604"/>
                <a:gd name="T27" fmla="*/ 191 h 290"/>
                <a:gd name="T28" fmla="*/ 424 w 604"/>
                <a:gd name="T29" fmla="*/ 205 h 290"/>
                <a:gd name="T30" fmla="*/ 435 w 604"/>
                <a:gd name="T31" fmla="*/ 200 h 290"/>
                <a:gd name="T32" fmla="*/ 430 w 604"/>
                <a:gd name="T33" fmla="*/ 191 h 290"/>
                <a:gd name="T34" fmla="*/ 444 w 604"/>
                <a:gd name="T35" fmla="*/ 169 h 290"/>
                <a:gd name="T36" fmla="*/ 536 w 604"/>
                <a:gd name="T37" fmla="*/ 113 h 290"/>
                <a:gd name="T38" fmla="*/ 567 w 604"/>
                <a:gd name="T39" fmla="*/ 79 h 290"/>
                <a:gd name="T40" fmla="*/ 604 w 604"/>
                <a:gd name="T41" fmla="*/ 14 h 290"/>
                <a:gd name="T42" fmla="*/ 581 w 604"/>
                <a:gd name="T43" fmla="*/ 17 h 290"/>
                <a:gd name="T44" fmla="*/ 562 w 604"/>
                <a:gd name="T45" fmla="*/ 56 h 290"/>
                <a:gd name="T46" fmla="*/ 511 w 604"/>
                <a:gd name="T47" fmla="*/ 110 h 290"/>
                <a:gd name="T48" fmla="*/ 503 w 604"/>
                <a:gd name="T49" fmla="*/ 115 h 290"/>
                <a:gd name="T50" fmla="*/ 522 w 604"/>
                <a:gd name="T51" fmla="*/ 70 h 290"/>
                <a:gd name="T52" fmla="*/ 517 w 604"/>
                <a:gd name="T53" fmla="*/ 65 h 290"/>
                <a:gd name="T54" fmla="*/ 511 w 604"/>
                <a:gd name="T55" fmla="*/ 68 h 290"/>
                <a:gd name="T56" fmla="*/ 489 w 604"/>
                <a:gd name="T57" fmla="*/ 110 h 290"/>
                <a:gd name="T58" fmla="*/ 463 w 604"/>
                <a:gd name="T59" fmla="*/ 138 h 290"/>
                <a:gd name="T60" fmla="*/ 348 w 604"/>
                <a:gd name="T61" fmla="*/ 177 h 290"/>
                <a:gd name="T62" fmla="*/ 295 w 604"/>
                <a:gd name="T63" fmla="*/ 186 h 290"/>
                <a:gd name="T64" fmla="*/ 298 w 604"/>
                <a:gd name="T65" fmla="*/ 183 h 290"/>
                <a:gd name="T66" fmla="*/ 331 w 604"/>
                <a:gd name="T67" fmla="*/ 149 h 290"/>
                <a:gd name="T68" fmla="*/ 329 w 604"/>
                <a:gd name="T69" fmla="*/ 141 h 290"/>
                <a:gd name="T70" fmla="*/ 320 w 604"/>
                <a:gd name="T71" fmla="*/ 144 h 290"/>
                <a:gd name="T72" fmla="*/ 306 w 604"/>
                <a:gd name="T73" fmla="*/ 160 h 290"/>
                <a:gd name="T74" fmla="*/ 287 w 604"/>
                <a:gd name="T75" fmla="*/ 180 h 290"/>
                <a:gd name="T76" fmla="*/ 191 w 604"/>
                <a:gd name="T77" fmla="*/ 200 h 290"/>
                <a:gd name="T78" fmla="*/ 110 w 604"/>
                <a:gd name="T79" fmla="*/ 219 h 290"/>
                <a:gd name="T80" fmla="*/ 155 w 604"/>
                <a:gd name="T81" fmla="*/ 163 h 290"/>
                <a:gd name="T82" fmla="*/ 180 w 604"/>
                <a:gd name="T83" fmla="*/ 104 h 290"/>
                <a:gd name="T84" fmla="*/ 166 w 604"/>
                <a:gd name="T85" fmla="*/ 82 h 290"/>
                <a:gd name="T86" fmla="*/ 155 w 604"/>
                <a:gd name="T87" fmla="*/ 121 h 290"/>
                <a:gd name="T88" fmla="*/ 138 w 604"/>
                <a:gd name="T89" fmla="*/ 158 h 290"/>
                <a:gd name="T90" fmla="*/ 132 w 604"/>
                <a:gd name="T91" fmla="*/ 155 h 290"/>
                <a:gd name="T92" fmla="*/ 126 w 604"/>
                <a:gd name="T93" fmla="*/ 138 h 290"/>
                <a:gd name="T94" fmla="*/ 118 w 604"/>
                <a:gd name="T95" fmla="*/ 144 h 290"/>
                <a:gd name="T96" fmla="*/ 121 w 604"/>
                <a:gd name="T97" fmla="*/ 183 h 290"/>
                <a:gd name="T98" fmla="*/ 96 w 604"/>
                <a:gd name="T99" fmla="*/ 211 h 290"/>
                <a:gd name="T100" fmla="*/ 62 w 604"/>
                <a:gd name="T101" fmla="*/ 236 h 290"/>
                <a:gd name="T102" fmla="*/ 28 w 604"/>
                <a:gd name="T103" fmla="*/ 250 h 290"/>
                <a:gd name="T104" fmla="*/ 20 w 604"/>
                <a:gd name="T105" fmla="*/ 256 h 290"/>
                <a:gd name="T106" fmla="*/ 9 w 604"/>
                <a:gd name="T107" fmla="*/ 2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4" h="290">
                  <a:moveTo>
                    <a:pt x="9" y="290"/>
                  </a:moveTo>
                  <a:lnTo>
                    <a:pt x="9" y="290"/>
                  </a:lnTo>
                  <a:lnTo>
                    <a:pt x="28" y="276"/>
                  </a:lnTo>
                  <a:lnTo>
                    <a:pt x="53" y="262"/>
                  </a:lnTo>
                  <a:lnTo>
                    <a:pt x="53" y="262"/>
                  </a:lnTo>
                  <a:lnTo>
                    <a:pt x="59" y="259"/>
                  </a:lnTo>
                  <a:lnTo>
                    <a:pt x="59" y="259"/>
                  </a:lnTo>
                  <a:lnTo>
                    <a:pt x="79" y="262"/>
                  </a:lnTo>
                  <a:lnTo>
                    <a:pt x="96" y="267"/>
                  </a:lnTo>
                  <a:lnTo>
                    <a:pt x="112" y="276"/>
                  </a:lnTo>
                  <a:lnTo>
                    <a:pt x="129" y="284"/>
                  </a:lnTo>
                  <a:lnTo>
                    <a:pt x="129" y="284"/>
                  </a:lnTo>
                  <a:lnTo>
                    <a:pt x="132" y="287"/>
                  </a:lnTo>
                  <a:lnTo>
                    <a:pt x="138" y="284"/>
                  </a:lnTo>
                  <a:lnTo>
                    <a:pt x="138" y="278"/>
                  </a:lnTo>
                  <a:lnTo>
                    <a:pt x="135" y="273"/>
                  </a:lnTo>
                  <a:lnTo>
                    <a:pt x="135" y="273"/>
                  </a:lnTo>
                  <a:lnTo>
                    <a:pt x="110" y="259"/>
                  </a:lnTo>
                  <a:lnTo>
                    <a:pt x="82" y="250"/>
                  </a:lnTo>
                  <a:lnTo>
                    <a:pt x="82" y="250"/>
                  </a:lnTo>
                  <a:lnTo>
                    <a:pt x="112" y="239"/>
                  </a:lnTo>
                  <a:lnTo>
                    <a:pt x="143" y="231"/>
                  </a:lnTo>
                  <a:lnTo>
                    <a:pt x="143" y="231"/>
                  </a:lnTo>
                  <a:lnTo>
                    <a:pt x="163" y="233"/>
                  </a:lnTo>
                  <a:lnTo>
                    <a:pt x="180" y="239"/>
                  </a:lnTo>
                  <a:lnTo>
                    <a:pt x="197" y="245"/>
                  </a:lnTo>
                  <a:lnTo>
                    <a:pt x="214" y="256"/>
                  </a:lnTo>
                  <a:lnTo>
                    <a:pt x="214" y="256"/>
                  </a:lnTo>
                  <a:lnTo>
                    <a:pt x="219" y="256"/>
                  </a:lnTo>
                  <a:lnTo>
                    <a:pt x="222" y="253"/>
                  </a:lnTo>
                  <a:lnTo>
                    <a:pt x="225" y="247"/>
                  </a:lnTo>
                  <a:lnTo>
                    <a:pt x="222" y="245"/>
                  </a:lnTo>
                  <a:lnTo>
                    <a:pt x="222" y="245"/>
                  </a:lnTo>
                  <a:lnTo>
                    <a:pt x="200" y="231"/>
                  </a:lnTo>
                  <a:lnTo>
                    <a:pt x="177" y="225"/>
                  </a:lnTo>
                  <a:lnTo>
                    <a:pt x="177" y="225"/>
                  </a:lnTo>
                  <a:lnTo>
                    <a:pt x="228" y="217"/>
                  </a:lnTo>
                  <a:lnTo>
                    <a:pt x="275" y="208"/>
                  </a:lnTo>
                  <a:lnTo>
                    <a:pt x="326" y="200"/>
                  </a:lnTo>
                  <a:lnTo>
                    <a:pt x="374" y="191"/>
                  </a:lnTo>
                  <a:lnTo>
                    <a:pt x="374" y="191"/>
                  </a:lnTo>
                  <a:lnTo>
                    <a:pt x="385" y="191"/>
                  </a:lnTo>
                  <a:lnTo>
                    <a:pt x="385" y="191"/>
                  </a:lnTo>
                  <a:lnTo>
                    <a:pt x="404" y="197"/>
                  </a:lnTo>
                  <a:lnTo>
                    <a:pt x="424" y="205"/>
                  </a:lnTo>
                  <a:lnTo>
                    <a:pt x="424" y="205"/>
                  </a:lnTo>
                  <a:lnTo>
                    <a:pt x="430" y="205"/>
                  </a:lnTo>
                  <a:lnTo>
                    <a:pt x="435" y="200"/>
                  </a:lnTo>
                  <a:lnTo>
                    <a:pt x="435" y="197"/>
                  </a:lnTo>
                  <a:lnTo>
                    <a:pt x="430" y="191"/>
                  </a:lnTo>
                  <a:lnTo>
                    <a:pt x="430" y="191"/>
                  </a:lnTo>
                  <a:lnTo>
                    <a:pt x="404" y="183"/>
                  </a:lnTo>
                  <a:lnTo>
                    <a:pt x="404" y="183"/>
                  </a:lnTo>
                  <a:lnTo>
                    <a:pt x="444" y="169"/>
                  </a:lnTo>
                  <a:lnTo>
                    <a:pt x="483" y="149"/>
                  </a:lnTo>
                  <a:lnTo>
                    <a:pt x="520" y="127"/>
                  </a:lnTo>
                  <a:lnTo>
                    <a:pt x="536" y="113"/>
                  </a:lnTo>
                  <a:lnTo>
                    <a:pt x="553" y="99"/>
                  </a:lnTo>
                  <a:lnTo>
                    <a:pt x="553" y="99"/>
                  </a:lnTo>
                  <a:lnTo>
                    <a:pt x="567" y="79"/>
                  </a:lnTo>
                  <a:lnTo>
                    <a:pt x="584" y="59"/>
                  </a:lnTo>
                  <a:lnTo>
                    <a:pt x="595" y="37"/>
                  </a:lnTo>
                  <a:lnTo>
                    <a:pt x="604" y="14"/>
                  </a:lnTo>
                  <a:lnTo>
                    <a:pt x="587" y="0"/>
                  </a:lnTo>
                  <a:lnTo>
                    <a:pt x="587" y="0"/>
                  </a:lnTo>
                  <a:lnTo>
                    <a:pt x="581" y="17"/>
                  </a:lnTo>
                  <a:lnTo>
                    <a:pt x="573" y="37"/>
                  </a:lnTo>
                  <a:lnTo>
                    <a:pt x="573" y="37"/>
                  </a:lnTo>
                  <a:lnTo>
                    <a:pt x="562" y="56"/>
                  </a:lnTo>
                  <a:lnTo>
                    <a:pt x="545" y="76"/>
                  </a:lnTo>
                  <a:lnTo>
                    <a:pt x="528" y="93"/>
                  </a:lnTo>
                  <a:lnTo>
                    <a:pt x="511" y="110"/>
                  </a:lnTo>
                  <a:lnTo>
                    <a:pt x="511" y="110"/>
                  </a:lnTo>
                  <a:lnTo>
                    <a:pt x="503" y="115"/>
                  </a:lnTo>
                  <a:lnTo>
                    <a:pt x="503" y="115"/>
                  </a:lnTo>
                  <a:lnTo>
                    <a:pt x="517" y="93"/>
                  </a:lnTo>
                  <a:lnTo>
                    <a:pt x="520" y="79"/>
                  </a:lnTo>
                  <a:lnTo>
                    <a:pt x="522" y="70"/>
                  </a:lnTo>
                  <a:lnTo>
                    <a:pt x="522" y="70"/>
                  </a:lnTo>
                  <a:lnTo>
                    <a:pt x="520" y="65"/>
                  </a:lnTo>
                  <a:lnTo>
                    <a:pt x="517" y="65"/>
                  </a:lnTo>
                  <a:lnTo>
                    <a:pt x="514" y="65"/>
                  </a:lnTo>
                  <a:lnTo>
                    <a:pt x="511" y="68"/>
                  </a:lnTo>
                  <a:lnTo>
                    <a:pt x="511" y="68"/>
                  </a:lnTo>
                  <a:lnTo>
                    <a:pt x="500" y="87"/>
                  </a:lnTo>
                  <a:lnTo>
                    <a:pt x="489" y="110"/>
                  </a:lnTo>
                  <a:lnTo>
                    <a:pt x="489" y="110"/>
                  </a:lnTo>
                  <a:lnTo>
                    <a:pt x="478" y="124"/>
                  </a:lnTo>
                  <a:lnTo>
                    <a:pt x="463" y="138"/>
                  </a:lnTo>
                  <a:lnTo>
                    <a:pt x="463" y="138"/>
                  </a:lnTo>
                  <a:lnTo>
                    <a:pt x="427" y="155"/>
                  </a:lnTo>
                  <a:lnTo>
                    <a:pt x="388" y="166"/>
                  </a:lnTo>
                  <a:lnTo>
                    <a:pt x="348" y="177"/>
                  </a:lnTo>
                  <a:lnTo>
                    <a:pt x="306" y="183"/>
                  </a:lnTo>
                  <a:lnTo>
                    <a:pt x="306" y="183"/>
                  </a:lnTo>
                  <a:lnTo>
                    <a:pt x="295" y="186"/>
                  </a:lnTo>
                  <a:lnTo>
                    <a:pt x="295" y="186"/>
                  </a:lnTo>
                  <a:lnTo>
                    <a:pt x="298" y="183"/>
                  </a:lnTo>
                  <a:lnTo>
                    <a:pt x="298" y="183"/>
                  </a:lnTo>
                  <a:lnTo>
                    <a:pt x="320" y="166"/>
                  </a:lnTo>
                  <a:lnTo>
                    <a:pt x="329" y="155"/>
                  </a:lnTo>
                  <a:lnTo>
                    <a:pt x="331" y="149"/>
                  </a:lnTo>
                  <a:lnTo>
                    <a:pt x="331" y="144"/>
                  </a:lnTo>
                  <a:lnTo>
                    <a:pt x="331" y="144"/>
                  </a:lnTo>
                  <a:lnTo>
                    <a:pt x="329" y="141"/>
                  </a:lnTo>
                  <a:lnTo>
                    <a:pt x="326" y="138"/>
                  </a:lnTo>
                  <a:lnTo>
                    <a:pt x="326" y="138"/>
                  </a:lnTo>
                  <a:lnTo>
                    <a:pt x="320" y="144"/>
                  </a:lnTo>
                  <a:lnTo>
                    <a:pt x="315" y="149"/>
                  </a:lnTo>
                  <a:lnTo>
                    <a:pt x="315" y="149"/>
                  </a:lnTo>
                  <a:lnTo>
                    <a:pt x="306" y="160"/>
                  </a:lnTo>
                  <a:lnTo>
                    <a:pt x="298" y="172"/>
                  </a:lnTo>
                  <a:lnTo>
                    <a:pt x="298" y="172"/>
                  </a:lnTo>
                  <a:lnTo>
                    <a:pt x="287" y="180"/>
                  </a:lnTo>
                  <a:lnTo>
                    <a:pt x="273" y="188"/>
                  </a:lnTo>
                  <a:lnTo>
                    <a:pt x="273" y="188"/>
                  </a:lnTo>
                  <a:lnTo>
                    <a:pt x="191" y="200"/>
                  </a:lnTo>
                  <a:lnTo>
                    <a:pt x="149" y="208"/>
                  </a:lnTo>
                  <a:lnTo>
                    <a:pt x="110" y="219"/>
                  </a:lnTo>
                  <a:lnTo>
                    <a:pt x="110" y="219"/>
                  </a:lnTo>
                  <a:lnTo>
                    <a:pt x="135" y="194"/>
                  </a:lnTo>
                  <a:lnTo>
                    <a:pt x="155" y="163"/>
                  </a:lnTo>
                  <a:lnTo>
                    <a:pt x="155" y="163"/>
                  </a:lnTo>
                  <a:lnTo>
                    <a:pt x="166" y="144"/>
                  </a:lnTo>
                  <a:lnTo>
                    <a:pt x="171" y="124"/>
                  </a:lnTo>
                  <a:lnTo>
                    <a:pt x="180" y="104"/>
                  </a:lnTo>
                  <a:lnTo>
                    <a:pt x="185" y="82"/>
                  </a:lnTo>
                  <a:lnTo>
                    <a:pt x="185" y="82"/>
                  </a:lnTo>
                  <a:lnTo>
                    <a:pt x="166" y="82"/>
                  </a:lnTo>
                  <a:lnTo>
                    <a:pt x="166" y="82"/>
                  </a:lnTo>
                  <a:lnTo>
                    <a:pt x="160" y="101"/>
                  </a:lnTo>
                  <a:lnTo>
                    <a:pt x="155" y="121"/>
                  </a:lnTo>
                  <a:lnTo>
                    <a:pt x="149" y="141"/>
                  </a:lnTo>
                  <a:lnTo>
                    <a:pt x="138" y="158"/>
                  </a:lnTo>
                  <a:lnTo>
                    <a:pt x="138" y="158"/>
                  </a:lnTo>
                  <a:lnTo>
                    <a:pt x="132" y="166"/>
                  </a:lnTo>
                  <a:lnTo>
                    <a:pt x="132" y="166"/>
                  </a:lnTo>
                  <a:lnTo>
                    <a:pt x="132" y="155"/>
                  </a:lnTo>
                  <a:lnTo>
                    <a:pt x="129" y="141"/>
                  </a:lnTo>
                  <a:lnTo>
                    <a:pt x="129" y="141"/>
                  </a:lnTo>
                  <a:lnTo>
                    <a:pt x="126" y="138"/>
                  </a:lnTo>
                  <a:lnTo>
                    <a:pt x="124" y="138"/>
                  </a:lnTo>
                  <a:lnTo>
                    <a:pt x="121" y="141"/>
                  </a:lnTo>
                  <a:lnTo>
                    <a:pt x="118" y="144"/>
                  </a:lnTo>
                  <a:lnTo>
                    <a:pt x="118" y="144"/>
                  </a:lnTo>
                  <a:lnTo>
                    <a:pt x="124" y="163"/>
                  </a:lnTo>
                  <a:lnTo>
                    <a:pt x="121" y="183"/>
                  </a:lnTo>
                  <a:lnTo>
                    <a:pt x="121" y="183"/>
                  </a:lnTo>
                  <a:lnTo>
                    <a:pt x="110" y="197"/>
                  </a:lnTo>
                  <a:lnTo>
                    <a:pt x="96" y="211"/>
                  </a:lnTo>
                  <a:lnTo>
                    <a:pt x="96" y="211"/>
                  </a:lnTo>
                  <a:lnTo>
                    <a:pt x="79" y="225"/>
                  </a:lnTo>
                  <a:lnTo>
                    <a:pt x="62" y="236"/>
                  </a:lnTo>
                  <a:lnTo>
                    <a:pt x="62" y="236"/>
                  </a:lnTo>
                  <a:lnTo>
                    <a:pt x="31" y="250"/>
                  </a:lnTo>
                  <a:lnTo>
                    <a:pt x="28" y="250"/>
                  </a:lnTo>
                  <a:lnTo>
                    <a:pt x="28" y="253"/>
                  </a:lnTo>
                  <a:lnTo>
                    <a:pt x="28" y="253"/>
                  </a:lnTo>
                  <a:lnTo>
                    <a:pt x="20" y="256"/>
                  </a:lnTo>
                  <a:lnTo>
                    <a:pt x="20" y="256"/>
                  </a:lnTo>
                  <a:lnTo>
                    <a:pt x="0" y="270"/>
                  </a:lnTo>
                  <a:lnTo>
                    <a:pt x="9" y="290"/>
                  </a:lnTo>
                  <a:close/>
                </a:path>
              </a:pathLst>
            </a:custGeom>
            <a:solidFill>
              <a:srgbClr val="D1E9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93" name="Freeform 33"/>
            <p:cNvSpPr>
              <a:spLocks/>
            </p:cNvSpPr>
            <p:nvPr/>
          </p:nvSpPr>
          <p:spPr bwMode="auto">
            <a:xfrm>
              <a:off x="14262086" y="2549530"/>
              <a:ext cx="209549" cy="276225"/>
            </a:xfrm>
            <a:custGeom>
              <a:avLst/>
              <a:gdLst>
                <a:gd name="T0" fmla="*/ 132 w 132"/>
                <a:gd name="T1" fmla="*/ 0 h 174"/>
                <a:gd name="T2" fmla="*/ 132 w 132"/>
                <a:gd name="T3" fmla="*/ 0 h 174"/>
                <a:gd name="T4" fmla="*/ 132 w 132"/>
                <a:gd name="T5" fmla="*/ 0 h 174"/>
                <a:gd name="T6" fmla="*/ 101 w 132"/>
                <a:gd name="T7" fmla="*/ 17 h 174"/>
                <a:gd name="T8" fmla="*/ 76 w 132"/>
                <a:gd name="T9" fmla="*/ 37 h 174"/>
                <a:gd name="T10" fmla="*/ 76 w 132"/>
                <a:gd name="T11" fmla="*/ 37 h 174"/>
                <a:gd name="T12" fmla="*/ 59 w 132"/>
                <a:gd name="T13" fmla="*/ 51 h 174"/>
                <a:gd name="T14" fmla="*/ 45 w 132"/>
                <a:gd name="T15" fmla="*/ 65 h 174"/>
                <a:gd name="T16" fmla="*/ 34 w 132"/>
                <a:gd name="T17" fmla="*/ 82 h 174"/>
                <a:gd name="T18" fmla="*/ 23 w 132"/>
                <a:gd name="T19" fmla="*/ 98 h 174"/>
                <a:gd name="T20" fmla="*/ 14 w 132"/>
                <a:gd name="T21" fmla="*/ 118 h 174"/>
                <a:gd name="T22" fmla="*/ 6 w 132"/>
                <a:gd name="T23" fmla="*/ 135 h 174"/>
                <a:gd name="T24" fmla="*/ 3 w 132"/>
                <a:gd name="T25" fmla="*/ 155 h 174"/>
                <a:gd name="T26" fmla="*/ 0 w 132"/>
                <a:gd name="T27" fmla="*/ 174 h 174"/>
                <a:gd name="T28" fmla="*/ 0 w 132"/>
                <a:gd name="T29" fmla="*/ 174 h 174"/>
                <a:gd name="T30" fmla="*/ 17 w 132"/>
                <a:gd name="T31" fmla="*/ 138 h 174"/>
                <a:gd name="T32" fmla="*/ 40 w 132"/>
                <a:gd name="T33" fmla="*/ 101 h 174"/>
                <a:gd name="T34" fmla="*/ 68 w 132"/>
                <a:gd name="T35" fmla="*/ 73 h 174"/>
                <a:gd name="T36" fmla="*/ 99 w 132"/>
                <a:gd name="T37" fmla="*/ 45 h 174"/>
                <a:gd name="T38" fmla="*/ 99 w 132"/>
                <a:gd name="T39" fmla="*/ 45 h 174"/>
                <a:gd name="T40" fmla="*/ 113 w 132"/>
                <a:gd name="T41" fmla="*/ 34 h 174"/>
                <a:gd name="T42" fmla="*/ 121 w 132"/>
                <a:gd name="T43" fmla="*/ 28 h 174"/>
                <a:gd name="T44" fmla="*/ 127 w 132"/>
                <a:gd name="T45" fmla="*/ 23 h 174"/>
                <a:gd name="T46" fmla="*/ 127 w 132"/>
                <a:gd name="T47" fmla="*/ 23 h 174"/>
                <a:gd name="T48" fmla="*/ 132 w 132"/>
                <a:gd name="T49" fmla="*/ 11 h 174"/>
                <a:gd name="T50" fmla="*/ 132 w 132"/>
                <a:gd name="T51"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 h="174">
                  <a:moveTo>
                    <a:pt x="132" y="0"/>
                  </a:moveTo>
                  <a:lnTo>
                    <a:pt x="132" y="0"/>
                  </a:lnTo>
                  <a:lnTo>
                    <a:pt x="132" y="0"/>
                  </a:lnTo>
                  <a:lnTo>
                    <a:pt x="101" y="17"/>
                  </a:lnTo>
                  <a:lnTo>
                    <a:pt x="76" y="37"/>
                  </a:lnTo>
                  <a:lnTo>
                    <a:pt x="76" y="37"/>
                  </a:lnTo>
                  <a:lnTo>
                    <a:pt x="59" y="51"/>
                  </a:lnTo>
                  <a:lnTo>
                    <a:pt x="45" y="65"/>
                  </a:lnTo>
                  <a:lnTo>
                    <a:pt x="34" y="82"/>
                  </a:lnTo>
                  <a:lnTo>
                    <a:pt x="23" y="98"/>
                  </a:lnTo>
                  <a:lnTo>
                    <a:pt x="14" y="118"/>
                  </a:lnTo>
                  <a:lnTo>
                    <a:pt x="6" y="135"/>
                  </a:lnTo>
                  <a:lnTo>
                    <a:pt x="3" y="155"/>
                  </a:lnTo>
                  <a:lnTo>
                    <a:pt x="0" y="174"/>
                  </a:lnTo>
                  <a:lnTo>
                    <a:pt x="0" y="174"/>
                  </a:lnTo>
                  <a:lnTo>
                    <a:pt x="17" y="138"/>
                  </a:lnTo>
                  <a:lnTo>
                    <a:pt x="40" y="101"/>
                  </a:lnTo>
                  <a:lnTo>
                    <a:pt x="68" y="73"/>
                  </a:lnTo>
                  <a:lnTo>
                    <a:pt x="99" y="45"/>
                  </a:lnTo>
                  <a:lnTo>
                    <a:pt x="99" y="45"/>
                  </a:lnTo>
                  <a:lnTo>
                    <a:pt x="113" y="34"/>
                  </a:lnTo>
                  <a:lnTo>
                    <a:pt x="121" y="28"/>
                  </a:lnTo>
                  <a:lnTo>
                    <a:pt x="127" y="23"/>
                  </a:lnTo>
                  <a:lnTo>
                    <a:pt x="127" y="23"/>
                  </a:lnTo>
                  <a:lnTo>
                    <a:pt x="132" y="11"/>
                  </a:lnTo>
                  <a:lnTo>
                    <a:pt x="132" y="0"/>
                  </a:lnTo>
                  <a:close/>
                </a:path>
              </a:pathLst>
            </a:custGeom>
            <a:solidFill>
              <a:srgbClr val="DC9D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94" name="Freeform 34"/>
            <p:cNvSpPr>
              <a:spLocks/>
            </p:cNvSpPr>
            <p:nvPr/>
          </p:nvSpPr>
          <p:spPr bwMode="auto">
            <a:xfrm>
              <a:off x="14262069" y="2549530"/>
              <a:ext cx="209549" cy="276224"/>
            </a:xfrm>
            <a:custGeom>
              <a:avLst/>
              <a:gdLst>
                <a:gd name="T0" fmla="*/ 132 w 132"/>
                <a:gd name="T1" fmla="*/ 0 h 174"/>
                <a:gd name="T2" fmla="*/ 132 w 132"/>
                <a:gd name="T3" fmla="*/ 0 h 174"/>
                <a:gd name="T4" fmla="*/ 132 w 132"/>
                <a:gd name="T5" fmla="*/ 0 h 174"/>
                <a:gd name="T6" fmla="*/ 101 w 132"/>
                <a:gd name="T7" fmla="*/ 17 h 174"/>
                <a:gd name="T8" fmla="*/ 76 w 132"/>
                <a:gd name="T9" fmla="*/ 37 h 174"/>
                <a:gd name="T10" fmla="*/ 76 w 132"/>
                <a:gd name="T11" fmla="*/ 37 h 174"/>
                <a:gd name="T12" fmla="*/ 59 w 132"/>
                <a:gd name="T13" fmla="*/ 51 h 174"/>
                <a:gd name="T14" fmla="*/ 45 w 132"/>
                <a:gd name="T15" fmla="*/ 65 h 174"/>
                <a:gd name="T16" fmla="*/ 34 w 132"/>
                <a:gd name="T17" fmla="*/ 82 h 174"/>
                <a:gd name="T18" fmla="*/ 23 w 132"/>
                <a:gd name="T19" fmla="*/ 98 h 174"/>
                <a:gd name="T20" fmla="*/ 14 w 132"/>
                <a:gd name="T21" fmla="*/ 118 h 174"/>
                <a:gd name="T22" fmla="*/ 6 w 132"/>
                <a:gd name="T23" fmla="*/ 135 h 174"/>
                <a:gd name="T24" fmla="*/ 3 w 132"/>
                <a:gd name="T25" fmla="*/ 155 h 174"/>
                <a:gd name="T26" fmla="*/ 0 w 132"/>
                <a:gd name="T27" fmla="*/ 174 h 174"/>
                <a:gd name="T28" fmla="*/ 0 w 132"/>
                <a:gd name="T29" fmla="*/ 174 h 174"/>
                <a:gd name="T30" fmla="*/ 17 w 132"/>
                <a:gd name="T31" fmla="*/ 138 h 174"/>
                <a:gd name="T32" fmla="*/ 40 w 132"/>
                <a:gd name="T33" fmla="*/ 101 h 174"/>
                <a:gd name="T34" fmla="*/ 68 w 132"/>
                <a:gd name="T35" fmla="*/ 73 h 174"/>
                <a:gd name="T36" fmla="*/ 99 w 132"/>
                <a:gd name="T37" fmla="*/ 45 h 174"/>
                <a:gd name="T38" fmla="*/ 99 w 132"/>
                <a:gd name="T39" fmla="*/ 45 h 174"/>
                <a:gd name="T40" fmla="*/ 113 w 132"/>
                <a:gd name="T41" fmla="*/ 34 h 174"/>
                <a:gd name="T42" fmla="*/ 121 w 132"/>
                <a:gd name="T43" fmla="*/ 28 h 174"/>
                <a:gd name="T44" fmla="*/ 127 w 132"/>
                <a:gd name="T45" fmla="*/ 23 h 174"/>
                <a:gd name="T46" fmla="*/ 127 w 132"/>
                <a:gd name="T47" fmla="*/ 23 h 174"/>
                <a:gd name="T48" fmla="*/ 132 w 132"/>
                <a:gd name="T49" fmla="*/ 11 h 174"/>
                <a:gd name="T50" fmla="*/ 132 w 132"/>
                <a:gd name="T51"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 h="174">
                  <a:moveTo>
                    <a:pt x="132" y="0"/>
                  </a:moveTo>
                  <a:lnTo>
                    <a:pt x="132" y="0"/>
                  </a:lnTo>
                  <a:lnTo>
                    <a:pt x="132" y="0"/>
                  </a:lnTo>
                  <a:lnTo>
                    <a:pt x="101" y="17"/>
                  </a:lnTo>
                  <a:lnTo>
                    <a:pt x="76" y="37"/>
                  </a:lnTo>
                  <a:lnTo>
                    <a:pt x="76" y="37"/>
                  </a:lnTo>
                  <a:lnTo>
                    <a:pt x="59" y="51"/>
                  </a:lnTo>
                  <a:lnTo>
                    <a:pt x="45" y="65"/>
                  </a:lnTo>
                  <a:lnTo>
                    <a:pt x="34" y="82"/>
                  </a:lnTo>
                  <a:lnTo>
                    <a:pt x="23" y="98"/>
                  </a:lnTo>
                  <a:lnTo>
                    <a:pt x="14" y="118"/>
                  </a:lnTo>
                  <a:lnTo>
                    <a:pt x="6" y="135"/>
                  </a:lnTo>
                  <a:lnTo>
                    <a:pt x="3" y="155"/>
                  </a:lnTo>
                  <a:lnTo>
                    <a:pt x="0" y="174"/>
                  </a:lnTo>
                  <a:lnTo>
                    <a:pt x="0" y="174"/>
                  </a:lnTo>
                  <a:lnTo>
                    <a:pt x="17" y="138"/>
                  </a:lnTo>
                  <a:lnTo>
                    <a:pt x="40" y="101"/>
                  </a:lnTo>
                  <a:lnTo>
                    <a:pt x="68" y="73"/>
                  </a:lnTo>
                  <a:lnTo>
                    <a:pt x="99" y="45"/>
                  </a:lnTo>
                  <a:lnTo>
                    <a:pt x="99" y="45"/>
                  </a:lnTo>
                  <a:lnTo>
                    <a:pt x="113" y="34"/>
                  </a:lnTo>
                  <a:lnTo>
                    <a:pt x="121" y="28"/>
                  </a:lnTo>
                  <a:lnTo>
                    <a:pt x="127" y="23"/>
                  </a:lnTo>
                  <a:lnTo>
                    <a:pt x="127" y="23"/>
                  </a:lnTo>
                  <a:lnTo>
                    <a:pt x="132" y="11"/>
                  </a:lnTo>
                  <a:lnTo>
                    <a:pt x="1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95" name="Freeform 35"/>
            <p:cNvSpPr>
              <a:spLocks/>
            </p:cNvSpPr>
            <p:nvPr/>
          </p:nvSpPr>
          <p:spPr bwMode="auto">
            <a:xfrm>
              <a:off x="14311290" y="2933703"/>
              <a:ext cx="290513" cy="293689"/>
            </a:xfrm>
            <a:custGeom>
              <a:avLst/>
              <a:gdLst>
                <a:gd name="T0" fmla="*/ 9 w 183"/>
                <a:gd name="T1" fmla="*/ 0 h 185"/>
                <a:gd name="T2" fmla="*/ 9 w 183"/>
                <a:gd name="T3" fmla="*/ 0 h 185"/>
                <a:gd name="T4" fmla="*/ 6 w 183"/>
                <a:gd name="T5" fmla="*/ 3 h 185"/>
                <a:gd name="T6" fmla="*/ 6 w 183"/>
                <a:gd name="T7" fmla="*/ 3 h 185"/>
                <a:gd name="T8" fmla="*/ 3 w 183"/>
                <a:gd name="T9" fmla="*/ 5 h 185"/>
                <a:gd name="T10" fmla="*/ 0 w 183"/>
                <a:gd name="T11" fmla="*/ 8 h 185"/>
                <a:gd name="T12" fmla="*/ 0 w 183"/>
                <a:gd name="T13" fmla="*/ 19 h 185"/>
                <a:gd name="T14" fmla="*/ 0 w 183"/>
                <a:gd name="T15" fmla="*/ 19 h 185"/>
                <a:gd name="T16" fmla="*/ 9 w 183"/>
                <a:gd name="T17" fmla="*/ 50 h 185"/>
                <a:gd name="T18" fmla="*/ 23 w 183"/>
                <a:gd name="T19" fmla="*/ 81 h 185"/>
                <a:gd name="T20" fmla="*/ 42 w 183"/>
                <a:gd name="T21" fmla="*/ 109 h 185"/>
                <a:gd name="T22" fmla="*/ 65 w 183"/>
                <a:gd name="T23" fmla="*/ 132 h 185"/>
                <a:gd name="T24" fmla="*/ 65 w 183"/>
                <a:gd name="T25" fmla="*/ 132 h 185"/>
                <a:gd name="T26" fmla="*/ 90 w 183"/>
                <a:gd name="T27" fmla="*/ 154 h 185"/>
                <a:gd name="T28" fmla="*/ 118 w 183"/>
                <a:gd name="T29" fmla="*/ 168 h 185"/>
                <a:gd name="T30" fmla="*/ 149 w 183"/>
                <a:gd name="T31" fmla="*/ 180 h 185"/>
                <a:gd name="T32" fmla="*/ 183 w 183"/>
                <a:gd name="T33" fmla="*/ 185 h 185"/>
                <a:gd name="T34" fmla="*/ 183 w 183"/>
                <a:gd name="T35" fmla="*/ 185 h 185"/>
                <a:gd name="T36" fmla="*/ 157 w 183"/>
                <a:gd name="T37" fmla="*/ 171 h 185"/>
                <a:gd name="T38" fmla="*/ 135 w 183"/>
                <a:gd name="T39" fmla="*/ 151 h 185"/>
                <a:gd name="T40" fmla="*/ 112 w 183"/>
                <a:gd name="T41" fmla="*/ 135 h 185"/>
                <a:gd name="T42" fmla="*/ 93 w 183"/>
                <a:gd name="T43" fmla="*/ 112 h 185"/>
                <a:gd name="T44" fmla="*/ 73 w 183"/>
                <a:gd name="T45" fmla="*/ 90 h 185"/>
                <a:gd name="T46" fmla="*/ 56 w 183"/>
                <a:gd name="T47" fmla="*/ 67 h 185"/>
                <a:gd name="T48" fmla="*/ 39 w 183"/>
                <a:gd name="T49" fmla="*/ 42 h 185"/>
                <a:gd name="T50" fmla="*/ 25 w 183"/>
                <a:gd name="T51" fmla="*/ 17 h 185"/>
                <a:gd name="T52" fmla="*/ 25 w 183"/>
                <a:gd name="T53" fmla="*/ 17 h 185"/>
                <a:gd name="T54" fmla="*/ 20 w 183"/>
                <a:gd name="T55" fmla="*/ 5 h 185"/>
                <a:gd name="T56" fmla="*/ 14 w 183"/>
                <a:gd name="T57" fmla="*/ 3 h 185"/>
                <a:gd name="T58" fmla="*/ 9 w 183"/>
                <a:gd name="T5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3" h="185">
                  <a:moveTo>
                    <a:pt x="9" y="0"/>
                  </a:moveTo>
                  <a:lnTo>
                    <a:pt x="9" y="0"/>
                  </a:lnTo>
                  <a:lnTo>
                    <a:pt x="6" y="3"/>
                  </a:lnTo>
                  <a:lnTo>
                    <a:pt x="6" y="3"/>
                  </a:lnTo>
                  <a:lnTo>
                    <a:pt x="3" y="5"/>
                  </a:lnTo>
                  <a:lnTo>
                    <a:pt x="0" y="8"/>
                  </a:lnTo>
                  <a:lnTo>
                    <a:pt x="0" y="19"/>
                  </a:lnTo>
                  <a:lnTo>
                    <a:pt x="0" y="19"/>
                  </a:lnTo>
                  <a:lnTo>
                    <a:pt x="9" y="50"/>
                  </a:lnTo>
                  <a:lnTo>
                    <a:pt x="23" y="81"/>
                  </a:lnTo>
                  <a:lnTo>
                    <a:pt x="42" y="109"/>
                  </a:lnTo>
                  <a:lnTo>
                    <a:pt x="65" y="132"/>
                  </a:lnTo>
                  <a:lnTo>
                    <a:pt x="65" y="132"/>
                  </a:lnTo>
                  <a:lnTo>
                    <a:pt x="90" y="154"/>
                  </a:lnTo>
                  <a:lnTo>
                    <a:pt x="118" y="168"/>
                  </a:lnTo>
                  <a:lnTo>
                    <a:pt x="149" y="180"/>
                  </a:lnTo>
                  <a:lnTo>
                    <a:pt x="183" y="185"/>
                  </a:lnTo>
                  <a:lnTo>
                    <a:pt x="183" y="185"/>
                  </a:lnTo>
                  <a:lnTo>
                    <a:pt x="157" y="171"/>
                  </a:lnTo>
                  <a:lnTo>
                    <a:pt x="135" y="151"/>
                  </a:lnTo>
                  <a:lnTo>
                    <a:pt x="112" y="135"/>
                  </a:lnTo>
                  <a:lnTo>
                    <a:pt x="93" y="112"/>
                  </a:lnTo>
                  <a:lnTo>
                    <a:pt x="73" y="90"/>
                  </a:lnTo>
                  <a:lnTo>
                    <a:pt x="56" y="67"/>
                  </a:lnTo>
                  <a:lnTo>
                    <a:pt x="39" y="42"/>
                  </a:lnTo>
                  <a:lnTo>
                    <a:pt x="25" y="17"/>
                  </a:lnTo>
                  <a:lnTo>
                    <a:pt x="25" y="17"/>
                  </a:lnTo>
                  <a:lnTo>
                    <a:pt x="20" y="5"/>
                  </a:lnTo>
                  <a:lnTo>
                    <a:pt x="14" y="3"/>
                  </a:lnTo>
                  <a:lnTo>
                    <a:pt x="9" y="0"/>
                  </a:lnTo>
                  <a:close/>
                </a:path>
              </a:pathLst>
            </a:custGeom>
            <a:solidFill>
              <a:srgbClr val="CB82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96" name="Freeform 36"/>
            <p:cNvSpPr>
              <a:spLocks/>
            </p:cNvSpPr>
            <p:nvPr/>
          </p:nvSpPr>
          <p:spPr bwMode="auto">
            <a:xfrm>
              <a:off x="14311314" y="2933701"/>
              <a:ext cx="290513" cy="293689"/>
            </a:xfrm>
            <a:custGeom>
              <a:avLst/>
              <a:gdLst>
                <a:gd name="T0" fmla="*/ 9 w 183"/>
                <a:gd name="T1" fmla="*/ 0 h 185"/>
                <a:gd name="T2" fmla="*/ 9 w 183"/>
                <a:gd name="T3" fmla="*/ 0 h 185"/>
                <a:gd name="T4" fmla="*/ 6 w 183"/>
                <a:gd name="T5" fmla="*/ 3 h 185"/>
                <a:gd name="T6" fmla="*/ 6 w 183"/>
                <a:gd name="T7" fmla="*/ 3 h 185"/>
                <a:gd name="T8" fmla="*/ 3 w 183"/>
                <a:gd name="T9" fmla="*/ 5 h 185"/>
                <a:gd name="T10" fmla="*/ 0 w 183"/>
                <a:gd name="T11" fmla="*/ 8 h 185"/>
                <a:gd name="T12" fmla="*/ 0 w 183"/>
                <a:gd name="T13" fmla="*/ 19 h 185"/>
                <a:gd name="T14" fmla="*/ 0 w 183"/>
                <a:gd name="T15" fmla="*/ 19 h 185"/>
                <a:gd name="T16" fmla="*/ 9 w 183"/>
                <a:gd name="T17" fmla="*/ 50 h 185"/>
                <a:gd name="T18" fmla="*/ 23 w 183"/>
                <a:gd name="T19" fmla="*/ 81 h 185"/>
                <a:gd name="T20" fmla="*/ 42 w 183"/>
                <a:gd name="T21" fmla="*/ 109 h 185"/>
                <a:gd name="T22" fmla="*/ 65 w 183"/>
                <a:gd name="T23" fmla="*/ 132 h 185"/>
                <a:gd name="T24" fmla="*/ 65 w 183"/>
                <a:gd name="T25" fmla="*/ 132 h 185"/>
                <a:gd name="T26" fmla="*/ 90 w 183"/>
                <a:gd name="T27" fmla="*/ 154 h 185"/>
                <a:gd name="T28" fmla="*/ 118 w 183"/>
                <a:gd name="T29" fmla="*/ 168 h 185"/>
                <a:gd name="T30" fmla="*/ 149 w 183"/>
                <a:gd name="T31" fmla="*/ 180 h 185"/>
                <a:gd name="T32" fmla="*/ 183 w 183"/>
                <a:gd name="T33" fmla="*/ 185 h 185"/>
                <a:gd name="T34" fmla="*/ 183 w 183"/>
                <a:gd name="T35" fmla="*/ 185 h 185"/>
                <a:gd name="T36" fmla="*/ 157 w 183"/>
                <a:gd name="T37" fmla="*/ 171 h 185"/>
                <a:gd name="T38" fmla="*/ 135 w 183"/>
                <a:gd name="T39" fmla="*/ 151 h 185"/>
                <a:gd name="T40" fmla="*/ 112 w 183"/>
                <a:gd name="T41" fmla="*/ 135 h 185"/>
                <a:gd name="T42" fmla="*/ 93 w 183"/>
                <a:gd name="T43" fmla="*/ 112 h 185"/>
                <a:gd name="T44" fmla="*/ 73 w 183"/>
                <a:gd name="T45" fmla="*/ 90 h 185"/>
                <a:gd name="T46" fmla="*/ 56 w 183"/>
                <a:gd name="T47" fmla="*/ 67 h 185"/>
                <a:gd name="T48" fmla="*/ 39 w 183"/>
                <a:gd name="T49" fmla="*/ 42 h 185"/>
                <a:gd name="T50" fmla="*/ 25 w 183"/>
                <a:gd name="T51" fmla="*/ 17 h 185"/>
                <a:gd name="T52" fmla="*/ 25 w 183"/>
                <a:gd name="T53" fmla="*/ 17 h 185"/>
                <a:gd name="T54" fmla="*/ 20 w 183"/>
                <a:gd name="T55" fmla="*/ 5 h 185"/>
                <a:gd name="T56" fmla="*/ 14 w 183"/>
                <a:gd name="T57" fmla="*/ 3 h 185"/>
                <a:gd name="T58" fmla="*/ 9 w 183"/>
                <a:gd name="T5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3" h="185">
                  <a:moveTo>
                    <a:pt x="9" y="0"/>
                  </a:moveTo>
                  <a:lnTo>
                    <a:pt x="9" y="0"/>
                  </a:lnTo>
                  <a:lnTo>
                    <a:pt x="6" y="3"/>
                  </a:lnTo>
                  <a:lnTo>
                    <a:pt x="6" y="3"/>
                  </a:lnTo>
                  <a:lnTo>
                    <a:pt x="3" y="5"/>
                  </a:lnTo>
                  <a:lnTo>
                    <a:pt x="0" y="8"/>
                  </a:lnTo>
                  <a:lnTo>
                    <a:pt x="0" y="19"/>
                  </a:lnTo>
                  <a:lnTo>
                    <a:pt x="0" y="19"/>
                  </a:lnTo>
                  <a:lnTo>
                    <a:pt x="9" y="50"/>
                  </a:lnTo>
                  <a:lnTo>
                    <a:pt x="23" y="81"/>
                  </a:lnTo>
                  <a:lnTo>
                    <a:pt x="42" y="109"/>
                  </a:lnTo>
                  <a:lnTo>
                    <a:pt x="65" y="132"/>
                  </a:lnTo>
                  <a:lnTo>
                    <a:pt x="65" y="132"/>
                  </a:lnTo>
                  <a:lnTo>
                    <a:pt x="90" y="154"/>
                  </a:lnTo>
                  <a:lnTo>
                    <a:pt x="118" y="168"/>
                  </a:lnTo>
                  <a:lnTo>
                    <a:pt x="149" y="180"/>
                  </a:lnTo>
                  <a:lnTo>
                    <a:pt x="183" y="185"/>
                  </a:lnTo>
                  <a:lnTo>
                    <a:pt x="183" y="185"/>
                  </a:lnTo>
                  <a:lnTo>
                    <a:pt x="157" y="171"/>
                  </a:lnTo>
                  <a:lnTo>
                    <a:pt x="135" y="151"/>
                  </a:lnTo>
                  <a:lnTo>
                    <a:pt x="112" y="135"/>
                  </a:lnTo>
                  <a:lnTo>
                    <a:pt x="93" y="112"/>
                  </a:lnTo>
                  <a:lnTo>
                    <a:pt x="73" y="90"/>
                  </a:lnTo>
                  <a:lnTo>
                    <a:pt x="56" y="67"/>
                  </a:lnTo>
                  <a:lnTo>
                    <a:pt x="39" y="42"/>
                  </a:lnTo>
                  <a:lnTo>
                    <a:pt x="25" y="17"/>
                  </a:lnTo>
                  <a:lnTo>
                    <a:pt x="25" y="17"/>
                  </a:lnTo>
                  <a:lnTo>
                    <a:pt x="20" y="5"/>
                  </a:lnTo>
                  <a:lnTo>
                    <a:pt x="14" y="3"/>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grpSp>
      <p:grpSp>
        <p:nvGrpSpPr>
          <p:cNvPr id="97" name="Group 96"/>
          <p:cNvGrpSpPr/>
          <p:nvPr/>
        </p:nvGrpSpPr>
        <p:grpSpPr>
          <a:xfrm>
            <a:off x="6169237" y="2173055"/>
            <a:ext cx="470462" cy="336466"/>
            <a:chOff x="4646615" y="2428897"/>
            <a:chExt cx="1516064" cy="1084271"/>
          </a:xfrm>
        </p:grpSpPr>
        <p:sp>
          <p:nvSpPr>
            <p:cNvPr id="98" name="Freeform 37"/>
            <p:cNvSpPr>
              <a:spLocks/>
            </p:cNvSpPr>
            <p:nvPr/>
          </p:nvSpPr>
          <p:spPr bwMode="auto">
            <a:xfrm>
              <a:off x="4646615" y="2563833"/>
              <a:ext cx="334964" cy="168276"/>
            </a:xfrm>
            <a:custGeom>
              <a:avLst/>
              <a:gdLst>
                <a:gd name="T0" fmla="*/ 0 w 211"/>
                <a:gd name="T1" fmla="*/ 81 h 106"/>
                <a:gd name="T2" fmla="*/ 0 w 211"/>
                <a:gd name="T3" fmla="*/ 81 h 106"/>
                <a:gd name="T4" fmla="*/ 6 w 211"/>
                <a:gd name="T5" fmla="*/ 92 h 106"/>
                <a:gd name="T6" fmla="*/ 11 w 211"/>
                <a:gd name="T7" fmla="*/ 101 h 106"/>
                <a:gd name="T8" fmla="*/ 20 w 211"/>
                <a:gd name="T9" fmla="*/ 103 h 106"/>
                <a:gd name="T10" fmla="*/ 31 w 211"/>
                <a:gd name="T11" fmla="*/ 106 h 106"/>
                <a:gd name="T12" fmla="*/ 59 w 211"/>
                <a:gd name="T13" fmla="*/ 106 h 106"/>
                <a:gd name="T14" fmla="*/ 93 w 211"/>
                <a:gd name="T15" fmla="*/ 101 h 106"/>
                <a:gd name="T16" fmla="*/ 93 w 211"/>
                <a:gd name="T17" fmla="*/ 101 h 106"/>
                <a:gd name="T18" fmla="*/ 112 w 211"/>
                <a:gd name="T19" fmla="*/ 98 h 106"/>
                <a:gd name="T20" fmla="*/ 132 w 211"/>
                <a:gd name="T21" fmla="*/ 95 h 106"/>
                <a:gd name="T22" fmla="*/ 171 w 211"/>
                <a:gd name="T23" fmla="*/ 95 h 106"/>
                <a:gd name="T24" fmla="*/ 188 w 211"/>
                <a:gd name="T25" fmla="*/ 92 h 106"/>
                <a:gd name="T26" fmla="*/ 202 w 211"/>
                <a:gd name="T27" fmla="*/ 89 h 106"/>
                <a:gd name="T28" fmla="*/ 208 w 211"/>
                <a:gd name="T29" fmla="*/ 87 h 106"/>
                <a:gd name="T30" fmla="*/ 211 w 211"/>
                <a:gd name="T31" fmla="*/ 81 h 106"/>
                <a:gd name="T32" fmla="*/ 211 w 211"/>
                <a:gd name="T33" fmla="*/ 75 h 106"/>
                <a:gd name="T34" fmla="*/ 211 w 211"/>
                <a:gd name="T35" fmla="*/ 70 h 106"/>
                <a:gd name="T36" fmla="*/ 211 w 211"/>
                <a:gd name="T37" fmla="*/ 70 h 106"/>
                <a:gd name="T38" fmla="*/ 205 w 211"/>
                <a:gd name="T39" fmla="*/ 56 h 106"/>
                <a:gd name="T40" fmla="*/ 194 w 211"/>
                <a:gd name="T41" fmla="*/ 42 h 106"/>
                <a:gd name="T42" fmla="*/ 177 w 211"/>
                <a:gd name="T43" fmla="*/ 30 h 106"/>
                <a:gd name="T44" fmla="*/ 157 w 211"/>
                <a:gd name="T45" fmla="*/ 16 h 106"/>
                <a:gd name="T46" fmla="*/ 138 w 211"/>
                <a:gd name="T47" fmla="*/ 8 h 106"/>
                <a:gd name="T48" fmla="*/ 115 w 211"/>
                <a:gd name="T49" fmla="*/ 2 h 106"/>
                <a:gd name="T50" fmla="*/ 93 w 211"/>
                <a:gd name="T51" fmla="*/ 0 h 106"/>
                <a:gd name="T52" fmla="*/ 73 w 211"/>
                <a:gd name="T53" fmla="*/ 0 h 106"/>
                <a:gd name="T54" fmla="*/ 73 w 211"/>
                <a:gd name="T55" fmla="*/ 0 h 106"/>
                <a:gd name="T56" fmla="*/ 56 w 211"/>
                <a:gd name="T57" fmla="*/ 2 h 106"/>
                <a:gd name="T58" fmla="*/ 42 w 211"/>
                <a:gd name="T59" fmla="*/ 11 h 106"/>
                <a:gd name="T60" fmla="*/ 28 w 211"/>
                <a:gd name="T61" fmla="*/ 19 h 106"/>
                <a:gd name="T62" fmla="*/ 17 w 211"/>
                <a:gd name="T63" fmla="*/ 28 h 106"/>
                <a:gd name="T64" fmla="*/ 8 w 211"/>
                <a:gd name="T65" fmla="*/ 42 h 106"/>
                <a:gd name="T66" fmla="*/ 3 w 211"/>
                <a:gd name="T67" fmla="*/ 53 h 106"/>
                <a:gd name="T68" fmla="*/ 0 w 211"/>
                <a:gd name="T69" fmla="*/ 67 h 106"/>
                <a:gd name="T70" fmla="*/ 0 w 211"/>
                <a:gd name="T71" fmla="*/ 8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1" h="106">
                  <a:moveTo>
                    <a:pt x="0" y="81"/>
                  </a:moveTo>
                  <a:lnTo>
                    <a:pt x="0" y="81"/>
                  </a:lnTo>
                  <a:lnTo>
                    <a:pt x="6" y="92"/>
                  </a:lnTo>
                  <a:lnTo>
                    <a:pt x="11" y="101"/>
                  </a:lnTo>
                  <a:lnTo>
                    <a:pt x="20" y="103"/>
                  </a:lnTo>
                  <a:lnTo>
                    <a:pt x="31" y="106"/>
                  </a:lnTo>
                  <a:lnTo>
                    <a:pt x="59" y="106"/>
                  </a:lnTo>
                  <a:lnTo>
                    <a:pt x="93" y="101"/>
                  </a:lnTo>
                  <a:lnTo>
                    <a:pt x="93" y="101"/>
                  </a:lnTo>
                  <a:lnTo>
                    <a:pt x="112" y="98"/>
                  </a:lnTo>
                  <a:lnTo>
                    <a:pt x="132" y="95"/>
                  </a:lnTo>
                  <a:lnTo>
                    <a:pt x="171" y="95"/>
                  </a:lnTo>
                  <a:lnTo>
                    <a:pt x="188" y="92"/>
                  </a:lnTo>
                  <a:lnTo>
                    <a:pt x="202" y="89"/>
                  </a:lnTo>
                  <a:lnTo>
                    <a:pt x="208" y="87"/>
                  </a:lnTo>
                  <a:lnTo>
                    <a:pt x="211" y="81"/>
                  </a:lnTo>
                  <a:lnTo>
                    <a:pt x="211" y="75"/>
                  </a:lnTo>
                  <a:lnTo>
                    <a:pt x="211" y="70"/>
                  </a:lnTo>
                  <a:lnTo>
                    <a:pt x="211" y="70"/>
                  </a:lnTo>
                  <a:lnTo>
                    <a:pt x="205" y="56"/>
                  </a:lnTo>
                  <a:lnTo>
                    <a:pt x="194" y="42"/>
                  </a:lnTo>
                  <a:lnTo>
                    <a:pt x="177" y="30"/>
                  </a:lnTo>
                  <a:lnTo>
                    <a:pt x="157" y="16"/>
                  </a:lnTo>
                  <a:lnTo>
                    <a:pt x="138" y="8"/>
                  </a:lnTo>
                  <a:lnTo>
                    <a:pt x="115" y="2"/>
                  </a:lnTo>
                  <a:lnTo>
                    <a:pt x="93" y="0"/>
                  </a:lnTo>
                  <a:lnTo>
                    <a:pt x="73" y="0"/>
                  </a:lnTo>
                  <a:lnTo>
                    <a:pt x="73" y="0"/>
                  </a:lnTo>
                  <a:lnTo>
                    <a:pt x="56" y="2"/>
                  </a:lnTo>
                  <a:lnTo>
                    <a:pt x="42" y="11"/>
                  </a:lnTo>
                  <a:lnTo>
                    <a:pt x="28" y="19"/>
                  </a:lnTo>
                  <a:lnTo>
                    <a:pt x="17" y="28"/>
                  </a:lnTo>
                  <a:lnTo>
                    <a:pt x="8" y="42"/>
                  </a:lnTo>
                  <a:lnTo>
                    <a:pt x="3" y="53"/>
                  </a:lnTo>
                  <a:lnTo>
                    <a:pt x="0" y="67"/>
                  </a:lnTo>
                  <a:lnTo>
                    <a:pt x="0" y="81"/>
                  </a:lnTo>
                  <a:close/>
                </a:path>
              </a:pathLst>
            </a:custGeom>
            <a:solidFill>
              <a:srgbClr val="E35E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99" name="Freeform 38"/>
            <p:cNvSpPr>
              <a:spLocks/>
            </p:cNvSpPr>
            <p:nvPr/>
          </p:nvSpPr>
          <p:spPr bwMode="auto">
            <a:xfrm>
              <a:off x="4646615" y="2563833"/>
              <a:ext cx="334964" cy="168276"/>
            </a:xfrm>
            <a:custGeom>
              <a:avLst/>
              <a:gdLst>
                <a:gd name="T0" fmla="*/ 0 w 211"/>
                <a:gd name="T1" fmla="*/ 81 h 106"/>
                <a:gd name="T2" fmla="*/ 0 w 211"/>
                <a:gd name="T3" fmla="*/ 81 h 106"/>
                <a:gd name="T4" fmla="*/ 6 w 211"/>
                <a:gd name="T5" fmla="*/ 92 h 106"/>
                <a:gd name="T6" fmla="*/ 11 w 211"/>
                <a:gd name="T7" fmla="*/ 101 h 106"/>
                <a:gd name="T8" fmla="*/ 20 w 211"/>
                <a:gd name="T9" fmla="*/ 103 h 106"/>
                <a:gd name="T10" fmla="*/ 31 w 211"/>
                <a:gd name="T11" fmla="*/ 106 h 106"/>
                <a:gd name="T12" fmla="*/ 59 w 211"/>
                <a:gd name="T13" fmla="*/ 106 h 106"/>
                <a:gd name="T14" fmla="*/ 93 w 211"/>
                <a:gd name="T15" fmla="*/ 101 h 106"/>
                <a:gd name="T16" fmla="*/ 93 w 211"/>
                <a:gd name="T17" fmla="*/ 101 h 106"/>
                <a:gd name="T18" fmla="*/ 112 w 211"/>
                <a:gd name="T19" fmla="*/ 98 h 106"/>
                <a:gd name="T20" fmla="*/ 132 w 211"/>
                <a:gd name="T21" fmla="*/ 95 h 106"/>
                <a:gd name="T22" fmla="*/ 171 w 211"/>
                <a:gd name="T23" fmla="*/ 95 h 106"/>
                <a:gd name="T24" fmla="*/ 188 w 211"/>
                <a:gd name="T25" fmla="*/ 92 h 106"/>
                <a:gd name="T26" fmla="*/ 202 w 211"/>
                <a:gd name="T27" fmla="*/ 89 h 106"/>
                <a:gd name="T28" fmla="*/ 208 w 211"/>
                <a:gd name="T29" fmla="*/ 87 h 106"/>
                <a:gd name="T30" fmla="*/ 211 w 211"/>
                <a:gd name="T31" fmla="*/ 81 h 106"/>
                <a:gd name="T32" fmla="*/ 211 w 211"/>
                <a:gd name="T33" fmla="*/ 75 h 106"/>
                <a:gd name="T34" fmla="*/ 211 w 211"/>
                <a:gd name="T35" fmla="*/ 70 h 106"/>
                <a:gd name="T36" fmla="*/ 211 w 211"/>
                <a:gd name="T37" fmla="*/ 70 h 106"/>
                <a:gd name="T38" fmla="*/ 205 w 211"/>
                <a:gd name="T39" fmla="*/ 56 h 106"/>
                <a:gd name="T40" fmla="*/ 194 w 211"/>
                <a:gd name="T41" fmla="*/ 42 h 106"/>
                <a:gd name="T42" fmla="*/ 177 w 211"/>
                <a:gd name="T43" fmla="*/ 30 h 106"/>
                <a:gd name="T44" fmla="*/ 157 w 211"/>
                <a:gd name="T45" fmla="*/ 16 h 106"/>
                <a:gd name="T46" fmla="*/ 138 w 211"/>
                <a:gd name="T47" fmla="*/ 8 h 106"/>
                <a:gd name="T48" fmla="*/ 115 w 211"/>
                <a:gd name="T49" fmla="*/ 2 h 106"/>
                <a:gd name="T50" fmla="*/ 93 w 211"/>
                <a:gd name="T51" fmla="*/ 0 h 106"/>
                <a:gd name="T52" fmla="*/ 73 w 211"/>
                <a:gd name="T53" fmla="*/ 0 h 106"/>
                <a:gd name="T54" fmla="*/ 73 w 211"/>
                <a:gd name="T55" fmla="*/ 0 h 106"/>
                <a:gd name="T56" fmla="*/ 56 w 211"/>
                <a:gd name="T57" fmla="*/ 2 h 106"/>
                <a:gd name="T58" fmla="*/ 42 w 211"/>
                <a:gd name="T59" fmla="*/ 11 h 106"/>
                <a:gd name="T60" fmla="*/ 28 w 211"/>
                <a:gd name="T61" fmla="*/ 19 h 106"/>
                <a:gd name="T62" fmla="*/ 17 w 211"/>
                <a:gd name="T63" fmla="*/ 28 h 106"/>
                <a:gd name="T64" fmla="*/ 8 w 211"/>
                <a:gd name="T65" fmla="*/ 42 h 106"/>
                <a:gd name="T66" fmla="*/ 3 w 211"/>
                <a:gd name="T67" fmla="*/ 53 h 106"/>
                <a:gd name="T68" fmla="*/ 0 w 211"/>
                <a:gd name="T69" fmla="*/ 67 h 106"/>
                <a:gd name="T70" fmla="*/ 0 w 211"/>
                <a:gd name="T71" fmla="*/ 8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1" h="106">
                  <a:moveTo>
                    <a:pt x="0" y="81"/>
                  </a:moveTo>
                  <a:lnTo>
                    <a:pt x="0" y="81"/>
                  </a:lnTo>
                  <a:lnTo>
                    <a:pt x="6" y="92"/>
                  </a:lnTo>
                  <a:lnTo>
                    <a:pt x="11" y="101"/>
                  </a:lnTo>
                  <a:lnTo>
                    <a:pt x="20" y="103"/>
                  </a:lnTo>
                  <a:lnTo>
                    <a:pt x="31" y="106"/>
                  </a:lnTo>
                  <a:lnTo>
                    <a:pt x="59" y="106"/>
                  </a:lnTo>
                  <a:lnTo>
                    <a:pt x="93" y="101"/>
                  </a:lnTo>
                  <a:lnTo>
                    <a:pt x="93" y="101"/>
                  </a:lnTo>
                  <a:lnTo>
                    <a:pt x="112" y="98"/>
                  </a:lnTo>
                  <a:lnTo>
                    <a:pt x="132" y="95"/>
                  </a:lnTo>
                  <a:lnTo>
                    <a:pt x="171" y="95"/>
                  </a:lnTo>
                  <a:lnTo>
                    <a:pt x="188" y="92"/>
                  </a:lnTo>
                  <a:lnTo>
                    <a:pt x="202" y="89"/>
                  </a:lnTo>
                  <a:lnTo>
                    <a:pt x="208" y="87"/>
                  </a:lnTo>
                  <a:lnTo>
                    <a:pt x="211" y="81"/>
                  </a:lnTo>
                  <a:lnTo>
                    <a:pt x="211" y="75"/>
                  </a:lnTo>
                  <a:lnTo>
                    <a:pt x="211" y="70"/>
                  </a:lnTo>
                  <a:lnTo>
                    <a:pt x="211" y="70"/>
                  </a:lnTo>
                  <a:lnTo>
                    <a:pt x="205" y="56"/>
                  </a:lnTo>
                  <a:lnTo>
                    <a:pt x="194" y="42"/>
                  </a:lnTo>
                  <a:lnTo>
                    <a:pt x="177" y="30"/>
                  </a:lnTo>
                  <a:lnTo>
                    <a:pt x="157" y="16"/>
                  </a:lnTo>
                  <a:lnTo>
                    <a:pt x="138" y="8"/>
                  </a:lnTo>
                  <a:lnTo>
                    <a:pt x="115" y="2"/>
                  </a:lnTo>
                  <a:lnTo>
                    <a:pt x="93" y="0"/>
                  </a:lnTo>
                  <a:lnTo>
                    <a:pt x="73" y="0"/>
                  </a:lnTo>
                  <a:lnTo>
                    <a:pt x="73" y="0"/>
                  </a:lnTo>
                  <a:lnTo>
                    <a:pt x="56" y="2"/>
                  </a:lnTo>
                  <a:lnTo>
                    <a:pt x="42" y="11"/>
                  </a:lnTo>
                  <a:lnTo>
                    <a:pt x="28" y="19"/>
                  </a:lnTo>
                  <a:lnTo>
                    <a:pt x="17" y="28"/>
                  </a:lnTo>
                  <a:lnTo>
                    <a:pt x="8" y="42"/>
                  </a:lnTo>
                  <a:lnTo>
                    <a:pt x="3" y="53"/>
                  </a:lnTo>
                  <a:lnTo>
                    <a:pt x="0" y="67"/>
                  </a:lnTo>
                  <a:lnTo>
                    <a:pt x="0" y="8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00" name="Freeform 39"/>
            <p:cNvSpPr>
              <a:spLocks/>
            </p:cNvSpPr>
            <p:nvPr/>
          </p:nvSpPr>
          <p:spPr bwMode="auto">
            <a:xfrm>
              <a:off x="5827715" y="2559070"/>
              <a:ext cx="334964" cy="173039"/>
            </a:xfrm>
            <a:custGeom>
              <a:avLst/>
              <a:gdLst>
                <a:gd name="T0" fmla="*/ 0 w 211"/>
                <a:gd name="T1" fmla="*/ 73 h 109"/>
                <a:gd name="T2" fmla="*/ 0 w 211"/>
                <a:gd name="T3" fmla="*/ 73 h 109"/>
                <a:gd name="T4" fmla="*/ 0 w 211"/>
                <a:gd name="T5" fmla="*/ 78 h 109"/>
                <a:gd name="T6" fmla="*/ 0 w 211"/>
                <a:gd name="T7" fmla="*/ 84 h 109"/>
                <a:gd name="T8" fmla="*/ 3 w 211"/>
                <a:gd name="T9" fmla="*/ 87 h 109"/>
                <a:gd name="T10" fmla="*/ 9 w 211"/>
                <a:gd name="T11" fmla="*/ 90 h 109"/>
                <a:gd name="T12" fmla="*/ 23 w 211"/>
                <a:gd name="T13" fmla="*/ 95 h 109"/>
                <a:gd name="T14" fmla="*/ 39 w 211"/>
                <a:gd name="T15" fmla="*/ 98 h 109"/>
                <a:gd name="T16" fmla="*/ 79 w 211"/>
                <a:gd name="T17" fmla="*/ 98 h 109"/>
                <a:gd name="T18" fmla="*/ 101 w 211"/>
                <a:gd name="T19" fmla="*/ 98 h 109"/>
                <a:gd name="T20" fmla="*/ 118 w 211"/>
                <a:gd name="T21" fmla="*/ 101 h 109"/>
                <a:gd name="T22" fmla="*/ 118 w 211"/>
                <a:gd name="T23" fmla="*/ 101 h 109"/>
                <a:gd name="T24" fmla="*/ 152 w 211"/>
                <a:gd name="T25" fmla="*/ 106 h 109"/>
                <a:gd name="T26" fmla="*/ 180 w 211"/>
                <a:gd name="T27" fmla="*/ 109 h 109"/>
                <a:gd name="T28" fmla="*/ 191 w 211"/>
                <a:gd name="T29" fmla="*/ 106 h 109"/>
                <a:gd name="T30" fmla="*/ 200 w 211"/>
                <a:gd name="T31" fmla="*/ 101 h 109"/>
                <a:gd name="T32" fmla="*/ 205 w 211"/>
                <a:gd name="T33" fmla="*/ 92 h 109"/>
                <a:gd name="T34" fmla="*/ 211 w 211"/>
                <a:gd name="T35" fmla="*/ 81 h 109"/>
                <a:gd name="T36" fmla="*/ 211 w 211"/>
                <a:gd name="T37" fmla="*/ 81 h 109"/>
                <a:gd name="T38" fmla="*/ 211 w 211"/>
                <a:gd name="T39" fmla="*/ 67 h 109"/>
                <a:gd name="T40" fmla="*/ 208 w 211"/>
                <a:gd name="T41" fmla="*/ 56 h 109"/>
                <a:gd name="T42" fmla="*/ 202 w 211"/>
                <a:gd name="T43" fmla="*/ 42 h 109"/>
                <a:gd name="T44" fmla="*/ 194 w 211"/>
                <a:gd name="T45" fmla="*/ 31 h 109"/>
                <a:gd name="T46" fmla="*/ 183 w 211"/>
                <a:gd name="T47" fmla="*/ 19 h 109"/>
                <a:gd name="T48" fmla="*/ 169 w 211"/>
                <a:gd name="T49" fmla="*/ 11 h 109"/>
                <a:gd name="T50" fmla="*/ 155 w 211"/>
                <a:gd name="T51" fmla="*/ 5 h 109"/>
                <a:gd name="T52" fmla="*/ 138 w 211"/>
                <a:gd name="T53" fmla="*/ 0 h 109"/>
                <a:gd name="T54" fmla="*/ 138 w 211"/>
                <a:gd name="T55" fmla="*/ 0 h 109"/>
                <a:gd name="T56" fmla="*/ 118 w 211"/>
                <a:gd name="T57" fmla="*/ 0 h 109"/>
                <a:gd name="T58" fmla="*/ 96 w 211"/>
                <a:gd name="T59" fmla="*/ 3 h 109"/>
                <a:gd name="T60" fmla="*/ 73 w 211"/>
                <a:gd name="T61" fmla="*/ 11 h 109"/>
                <a:gd name="T62" fmla="*/ 54 w 211"/>
                <a:gd name="T63" fmla="*/ 19 h 109"/>
                <a:gd name="T64" fmla="*/ 34 w 211"/>
                <a:gd name="T65" fmla="*/ 31 h 109"/>
                <a:gd name="T66" fmla="*/ 17 w 211"/>
                <a:gd name="T67" fmla="*/ 45 h 109"/>
                <a:gd name="T68" fmla="*/ 6 w 211"/>
                <a:gd name="T69" fmla="*/ 59 h 109"/>
                <a:gd name="T70" fmla="*/ 0 w 211"/>
                <a:gd name="T71" fmla="*/ 7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1" h="109">
                  <a:moveTo>
                    <a:pt x="0" y="73"/>
                  </a:moveTo>
                  <a:lnTo>
                    <a:pt x="0" y="73"/>
                  </a:lnTo>
                  <a:lnTo>
                    <a:pt x="0" y="78"/>
                  </a:lnTo>
                  <a:lnTo>
                    <a:pt x="0" y="84"/>
                  </a:lnTo>
                  <a:lnTo>
                    <a:pt x="3" y="87"/>
                  </a:lnTo>
                  <a:lnTo>
                    <a:pt x="9" y="90"/>
                  </a:lnTo>
                  <a:lnTo>
                    <a:pt x="23" y="95"/>
                  </a:lnTo>
                  <a:lnTo>
                    <a:pt x="39" y="98"/>
                  </a:lnTo>
                  <a:lnTo>
                    <a:pt x="79" y="98"/>
                  </a:lnTo>
                  <a:lnTo>
                    <a:pt x="101" y="98"/>
                  </a:lnTo>
                  <a:lnTo>
                    <a:pt x="118" y="101"/>
                  </a:lnTo>
                  <a:lnTo>
                    <a:pt x="118" y="101"/>
                  </a:lnTo>
                  <a:lnTo>
                    <a:pt x="152" y="106"/>
                  </a:lnTo>
                  <a:lnTo>
                    <a:pt x="180" y="109"/>
                  </a:lnTo>
                  <a:lnTo>
                    <a:pt x="191" y="106"/>
                  </a:lnTo>
                  <a:lnTo>
                    <a:pt x="200" y="101"/>
                  </a:lnTo>
                  <a:lnTo>
                    <a:pt x="205" y="92"/>
                  </a:lnTo>
                  <a:lnTo>
                    <a:pt x="211" y="81"/>
                  </a:lnTo>
                  <a:lnTo>
                    <a:pt x="211" y="81"/>
                  </a:lnTo>
                  <a:lnTo>
                    <a:pt x="211" y="67"/>
                  </a:lnTo>
                  <a:lnTo>
                    <a:pt x="208" y="56"/>
                  </a:lnTo>
                  <a:lnTo>
                    <a:pt x="202" y="42"/>
                  </a:lnTo>
                  <a:lnTo>
                    <a:pt x="194" y="31"/>
                  </a:lnTo>
                  <a:lnTo>
                    <a:pt x="183" y="19"/>
                  </a:lnTo>
                  <a:lnTo>
                    <a:pt x="169" y="11"/>
                  </a:lnTo>
                  <a:lnTo>
                    <a:pt x="155" y="5"/>
                  </a:lnTo>
                  <a:lnTo>
                    <a:pt x="138" y="0"/>
                  </a:lnTo>
                  <a:lnTo>
                    <a:pt x="138" y="0"/>
                  </a:lnTo>
                  <a:lnTo>
                    <a:pt x="118" y="0"/>
                  </a:lnTo>
                  <a:lnTo>
                    <a:pt x="96" y="3"/>
                  </a:lnTo>
                  <a:lnTo>
                    <a:pt x="73" y="11"/>
                  </a:lnTo>
                  <a:lnTo>
                    <a:pt x="54" y="19"/>
                  </a:lnTo>
                  <a:lnTo>
                    <a:pt x="34" y="31"/>
                  </a:lnTo>
                  <a:lnTo>
                    <a:pt x="17" y="45"/>
                  </a:lnTo>
                  <a:lnTo>
                    <a:pt x="6" y="59"/>
                  </a:lnTo>
                  <a:lnTo>
                    <a:pt x="0" y="73"/>
                  </a:lnTo>
                  <a:close/>
                </a:path>
              </a:pathLst>
            </a:custGeom>
            <a:solidFill>
              <a:srgbClr val="E35E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01" name="Freeform 40"/>
            <p:cNvSpPr>
              <a:spLocks/>
            </p:cNvSpPr>
            <p:nvPr/>
          </p:nvSpPr>
          <p:spPr bwMode="auto">
            <a:xfrm>
              <a:off x="5827715" y="2559070"/>
              <a:ext cx="334964" cy="173039"/>
            </a:xfrm>
            <a:custGeom>
              <a:avLst/>
              <a:gdLst>
                <a:gd name="T0" fmla="*/ 0 w 211"/>
                <a:gd name="T1" fmla="*/ 73 h 109"/>
                <a:gd name="T2" fmla="*/ 0 w 211"/>
                <a:gd name="T3" fmla="*/ 73 h 109"/>
                <a:gd name="T4" fmla="*/ 0 w 211"/>
                <a:gd name="T5" fmla="*/ 78 h 109"/>
                <a:gd name="T6" fmla="*/ 0 w 211"/>
                <a:gd name="T7" fmla="*/ 84 h 109"/>
                <a:gd name="T8" fmla="*/ 3 w 211"/>
                <a:gd name="T9" fmla="*/ 87 h 109"/>
                <a:gd name="T10" fmla="*/ 9 w 211"/>
                <a:gd name="T11" fmla="*/ 90 h 109"/>
                <a:gd name="T12" fmla="*/ 23 w 211"/>
                <a:gd name="T13" fmla="*/ 95 h 109"/>
                <a:gd name="T14" fmla="*/ 39 w 211"/>
                <a:gd name="T15" fmla="*/ 98 h 109"/>
                <a:gd name="T16" fmla="*/ 79 w 211"/>
                <a:gd name="T17" fmla="*/ 98 h 109"/>
                <a:gd name="T18" fmla="*/ 101 w 211"/>
                <a:gd name="T19" fmla="*/ 98 h 109"/>
                <a:gd name="T20" fmla="*/ 118 w 211"/>
                <a:gd name="T21" fmla="*/ 101 h 109"/>
                <a:gd name="T22" fmla="*/ 118 w 211"/>
                <a:gd name="T23" fmla="*/ 101 h 109"/>
                <a:gd name="T24" fmla="*/ 152 w 211"/>
                <a:gd name="T25" fmla="*/ 106 h 109"/>
                <a:gd name="T26" fmla="*/ 180 w 211"/>
                <a:gd name="T27" fmla="*/ 109 h 109"/>
                <a:gd name="T28" fmla="*/ 191 w 211"/>
                <a:gd name="T29" fmla="*/ 106 h 109"/>
                <a:gd name="T30" fmla="*/ 200 w 211"/>
                <a:gd name="T31" fmla="*/ 101 h 109"/>
                <a:gd name="T32" fmla="*/ 205 w 211"/>
                <a:gd name="T33" fmla="*/ 92 h 109"/>
                <a:gd name="T34" fmla="*/ 211 w 211"/>
                <a:gd name="T35" fmla="*/ 81 h 109"/>
                <a:gd name="T36" fmla="*/ 211 w 211"/>
                <a:gd name="T37" fmla="*/ 81 h 109"/>
                <a:gd name="T38" fmla="*/ 211 w 211"/>
                <a:gd name="T39" fmla="*/ 67 h 109"/>
                <a:gd name="T40" fmla="*/ 208 w 211"/>
                <a:gd name="T41" fmla="*/ 56 h 109"/>
                <a:gd name="T42" fmla="*/ 202 w 211"/>
                <a:gd name="T43" fmla="*/ 42 h 109"/>
                <a:gd name="T44" fmla="*/ 194 w 211"/>
                <a:gd name="T45" fmla="*/ 31 h 109"/>
                <a:gd name="T46" fmla="*/ 183 w 211"/>
                <a:gd name="T47" fmla="*/ 19 h 109"/>
                <a:gd name="T48" fmla="*/ 169 w 211"/>
                <a:gd name="T49" fmla="*/ 11 h 109"/>
                <a:gd name="T50" fmla="*/ 155 w 211"/>
                <a:gd name="T51" fmla="*/ 5 h 109"/>
                <a:gd name="T52" fmla="*/ 138 w 211"/>
                <a:gd name="T53" fmla="*/ 0 h 109"/>
                <a:gd name="T54" fmla="*/ 138 w 211"/>
                <a:gd name="T55" fmla="*/ 0 h 109"/>
                <a:gd name="T56" fmla="*/ 118 w 211"/>
                <a:gd name="T57" fmla="*/ 0 h 109"/>
                <a:gd name="T58" fmla="*/ 96 w 211"/>
                <a:gd name="T59" fmla="*/ 3 h 109"/>
                <a:gd name="T60" fmla="*/ 73 w 211"/>
                <a:gd name="T61" fmla="*/ 11 h 109"/>
                <a:gd name="T62" fmla="*/ 54 w 211"/>
                <a:gd name="T63" fmla="*/ 19 h 109"/>
                <a:gd name="T64" fmla="*/ 34 w 211"/>
                <a:gd name="T65" fmla="*/ 31 h 109"/>
                <a:gd name="T66" fmla="*/ 17 w 211"/>
                <a:gd name="T67" fmla="*/ 45 h 109"/>
                <a:gd name="T68" fmla="*/ 6 w 211"/>
                <a:gd name="T69" fmla="*/ 59 h 109"/>
                <a:gd name="T70" fmla="*/ 0 w 211"/>
                <a:gd name="T71" fmla="*/ 7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1" h="109">
                  <a:moveTo>
                    <a:pt x="0" y="73"/>
                  </a:moveTo>
                  <a:lnTo>
                    <a:pt x="0" y="73"/>
                  </a:lnTo>
                  <a:lnTo>
                    <a:pt x="0" y="78"/>
                  </a:lnTo>
                  <a:lnTo>
                    <a:pt x="0" y="84"/>
                  </a:lnTo>
                  <a:lnTo>
                    <a:pt x="3" y="87"/>
                  </a:lnTo>
                  <a:lnTo>
                    <a:pt x="9" y="90"/>
                  </a:lnTo>
                  <a:lnTo>
                    <a:pt x="23" y="95"/>
                  </a:lnTo>
                  <a:lnTo>
                    <a:pt x="39" y="98"/>
                  </a:lnTo>
                  <a:lnTo>
                    <a:pt x="79" y="98"/>
                  </a:lnTo>
                  <a:lnTo>
                    <a:pt x="101" y="98"/>
                  </a:lnTo>
                  <a:lnTo>
                    <a:pt x="118" y="101"/>
                  </a:lnTo>
                  <a:lnTo>
                    <a:pt x="118" y="101"/>
                  </a:lnTo>
                  <a:lnTo>
                    <a:pt x="152" y="106"/>
                  </a:lnTo>
                  <a:lnTo>
                    <a:pt x="180" y="109"/>
                  </a:lnTo>
                  <a:lnTo>
                    <a:pt x="191" y="106"/>
                  </a:lnTo>
                  <a:lnTo>
                    <a:pt x="200" y="101"/>
                  </a:lnTo>
                  <a:lnTo>
                    <a:pt x="205" y="92"/>
                  </a:lnTo>
                  <a:lnTo>
                    <a:pt x="211" y="81"/>
                  </a:lnTo>
                  <a:lnTo>
                    <a:pt x="211" y="81"/>
                  </a:lnTo>
                  <a:lnTo>
                    <a:pt x="211" y="67"/>
                  </a:lnTo>
                  <a:lnTo>
                    <a:pt x="208" y="56"/>
                  </a:lnTo>
                  <a:lnTo>
                    <a:pt x="202" y="42"/>
                  </a:lnTo>
                  <a:lnTo>
                    <a:pt x="194" y="31"/>
                  </a:lnTo>
                  <a:lnTo>
                    <a:pt x="183" y="19"/>
                  </a:lnTo>
                  <a:lnTo>
                    <a:pt x="169" y="11"/>
                  </a:lnTo>
                  <a:lnTo>
                    <a:pt x="155" y="5"/>
                  </a:lnTo>
                  <a:lnTo>
                    <a:pt x="138" y="0"/>
                  </a:lnTo>
                  <a:lnTo>
                    <a:pt x="138" y="0"/>
                  </a:lnTo>
                  <a:lnTo>
                    <a:pt x="118" y="0"/>
                  </a:lnTo>
                  <a:lnTo>
                    <a:pt x="96" y="3"/>
                  </a:lnTo>
                  <a:lnTo>
                    <a:pt x="73" y="11"/>
                  </a:lnTo>
                  <a:lnTo>
                    <a:pt x="54" y="19"/>
                  </a:lnTo>
                  <a:lnTo>
                    <a:pt x="34" y="31"/>
                  </a:lnTo>
                  <a:lnTo>
                    <a:pt x="17" y="45"/>
                  </a:lnTo>
                  <a:lnTo>
                    <a:pt x="6" y="59"/>
                  </a:lnTo>
                  <a:lnTo>
                    <a:pt x="0" y="7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02" name="Rectangle 41"/>
            <p:cNvSpPr>
              <a:spLocks noChangeArrowheads="1"/>
            </p:cNvSpPr>
            <p:nvPr/>
          </p:nvSpPr>
          <p:spPr bwMode="auto">
            <a:xfrm>
              <a:off x="5287966" y="3027387"/>
              <a:ext cx="231775" cy="436567"/>
            </a:xfrm>
            <a:prstGeom prst="rect">
              <a:avLst/>
            </a:prstGeom>
            <a:solidFill>
              <a:srgbClr val="E35E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03" name="Freeform 42"/>
            <p:cNvSpPr>
              <a:spLocks/>
            </p:cNvSpPr>
            <p:nvPr/>
          </p:nvSpPr>
          <p:spPr bwMode="auto">
            <a:xfrm>
              <a:off x="5302254" y="3414739"/>
              <a:ext cx="204788" cy="66676"/>
            </a:xfrm>
            <a:custGeom>
              <a:avLst/>
              <a:gdLst>
                <a:gd name="T0" fmla="*/ 129 w 129"/>
                <a:gd name="T1" fmla="*/ 40 h 42"/>
                <a:gd name="T2" fmla="*/ 129 w 129"/>
                <a:gd name="T3" fmla="*/ 40 h 42"/>
                <a:gd name="T4" fmla="*/ 123 w 129"/>
                <a:gd name="T5" fmla="*/ 28 h 42"/>
                <a:gd name="T6" fmla="*/ 109 w 129"/>
                <a:gd name="T7" fmla="*/ 14 h 42"/>
                <a:gd name="T8" fmla="*/ 101 w 129"/>
                <a:gd name="T9" fmla="*/ 9 h 42"/>
                <a:gd name="T10" fmla="*/ 90 w 129"/>
                <a:gd name="T11" fmla="*/ 3 h 42"/>
                <a:gd name="T12" fmla="*/ 78 w 129"/>
                <a:gd name="T13" fmla="*/ 0 h 42"/>
                <a:gd name="T14" fmla="*/ 64 w 129"/>
                <a:gd name="T15" fmla="*/ 0 h 42"/>
                <a:gd name="T16" fmla="*/ 64 w 129"/>
                <a:gd name="T17" fmla="*/ 0 h 42"/>
                <a:gd name="T18" fmla="*/ 50 w 129"/>
                <a:gd name="T19" fmla="*/ 0 h 42"/>
                <a:gd name="T20" fmla="*/ 39 w 129"/>
                <a:gd name="T21" fmla="*/ 3 h 42"/>
                <a:gd name="T22" fmla="*/ 28 w 129"/>
                <a:gd name="T23" fmla="*/ 9 h 42"/>
                <a:gd name="T24" fmla="*/ 19 w 129"/>
                <a:gd name="T25" fmla="*/ 14 h 42"/>
                <a:gd name="T26" fmla="*/ 5 w 129"/>
                <a:gd name="T27" fmla="*/ 28 h 42"/>
                <a:gd name="T28" fmla="*/ 0 w 129"/>
                <a:gd name="T29" fmla="*/ 40 h 42"/>
                <a:gd name="T30" fmla="*/ 0 w 129"/>
                <a:gd name="T31" fmla="*/ 40 h 42"/>
                <a:gd name="T32" fmla="*/ 3 w 129"/>
                <a:gd name="T33" fmla="*/ 42 h 42"/>
                <a:gd name="T34" fmla="*/ 5 w 129"/>
                <a:gd name="T35" fmla="*/ 42 h 42"/>
                <a:gd name="T36" fmla="*/ 19 w 129"/>
                <a:gd name="T37" fmla="*/ 42 h 42"/>
                <a:gd name="T38" fmla="*/ 39 w 129"/>
                <a:gd name="T39" fmla="*/ 37 h 42"/>
                <a:gd name="T40" fmla="*/ 64 w 129"/>
                <a:gd name="T41" fmla="*/ 34 h 42"/>
                <a:gd name="T42" fmla="*/ 64 w 129"/>
                <a:gd name="T43" fmla="*/ 34 h 42"/>
                <a:gd name="T44" fmla="*/ 90 w 129"/>
                <a:gd name="T45" fmla="*/ 37 h 42"/>
                <a:gd name="T46" fmla="*/ 109 w 129"/>
                <a:gd name="T47" fmla="*/ 42 h 42"/>
                <a:gd name="T48" fmla="*/ 123 w 129"/>
                <a:gd name="T49" fmla="*/ 42 h 42"/>
                <a:gd name="T50" fmla="*/ 126 w 129"/>
                <a:gd name="T51" fmla="*/ 42 h 42"/>
                <a:gd name="T52" fmla="*/ 129 w 129"/>
                <a:gd name="T53" fmla="*/ 40 h 42"/>
                <a:gd name="T54" fmla="*/ 129 w 129"/>
                <a:gd name="T55"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9" h="42">
                  <a:moveTo>
                    <a:pt x="129" y="40"/>
                  </a:moveTo>
                  <a:lnTo>
                    <a:pt x="129" y="40"/>
                  </a:lnTo>
                  <a:lnTo>
                    <a:pt x="123" y="28"/>
                  </a:lnTo>
                  <a:lnTo>
                    <a:pt x="109" y="14"/>
                  </a:lnTo>
                  <a:lnTo>
                    <a:pt x="101" y="9"/>
                  </a:lnTo>
                  <a:lnTo>
                    <a:pt x="90" y="3"/>
                  </a:lnTo>
                  <a:lnTo>
                    <a:pt x="78" y="0"/>
                  </a:lnTo>
                  <a:lnTo>
                    <a:pt x="64" y="0"/>
                  </a:lnTo>
                  <a:lnTo>
                    <a:pt x="64" y="0"/>
                  </a:lnTo>
                  <a:lnTo>
                    <a:pt x="50" y="0"/>
                  </a:lnTo>
                  <a:lnTo>
                    <a:pt x="39" y="3"/>
                  </a:lnTo>
                  <a:lnTo>
                    <a:pt x="28" y="9"/>
                  </a:lnTo>
                  <a:lnTo>
                    <a:pt x="19" y="14"/>
                  </a:lnTo>
                  <a:lnTo>
                    <a:pt x="5" y="28"/>
                  </a:lnTo>
                  <a:lnTo>
                    <a:pt x="0" y="40"/>
                  </a:lnTo>
                  <a:lnTo>
                    <a:pt x="0" y="40"/>
                  </a:lnTo>
                  <a:lnTo>
                    <a:pt x="3" y="42"/>
                  </a:lnTo>
                  <a:lnTo>
                    <a:pt x="5" y="42"/>
                  </a:lnTo>
                  <a:lnTo>
                    <a:pt x="19" y="42"/>
                  </a:lnTo>
                  <a:lnTo>
                    <a:pt x="39" y="37"/>
                  </a:lnTo>
                  <a:lnTo>
                    <a:pt x="64" y="34"/>
                  </a:lnTo>
                  <a:lnTo>
                    <a:pt x="64" y="34"/>
                  </a:lnTo>
                  <a:lnTo>
                    <a:pt x="90" y="37"/>
                  </a:lnTo>
                  <a:lnTo>
                    <a:pt x="109" y="42"/>
                  </a:lnTo>
                  <a:lnTo>
                    <a:pt x="123" y="42"/>
                  </a:lnTo>
                  <a:lnTo>
                    <a:pt x="126" y="42"/>
                  </a:lnTo>
                  <a:lnTo>
                    <a:pt x="129" y="40"/>
                  </a:lnTo>
                  <a:lnTo>
                    <a:pt x="129" y="40"/>
                  </a:lnTo>
                  <a:close/>
                </a:path>
              </a:pathLst>
            </a:custGeom>
            <a:solidFill>
              <a:srgbClr val="E35E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04" name="Freeform 43"/>
            <p:cNvSpPr>
              <a:spLocks/>
            </p:cNvSpPr>
            <p:nvPr/>
          </p:nvSpPr>
          <p:spPr bwMode="auto">
            <a:xfrm>
              <a:off x="5243514" y="3040086"/>
              <a:ext cx="76199" cy="473080"/>
            </a:xfrm>
            <a:custGeom>
              <a:avLst/>
              <a:gdLst>
                <a:gd name="T0" fmla="*/ 48 w 48"/>
                <a:gd name="T1" fmla="*/ 284 h 298"/>
                <a:gd name="T2" fmla="*/ 48 w 48"/>
                <a:gd name="T3" fmla="*/ 284 h 298"/>
                <a:gd name="T4" fmla="*/ 48 w 48"/>
                <a:gd name="T5" fmla="*/ 290 h 298"/>
                <a:gd name="T6" fmla="*/ 45 w 48"/>
                <a:gd name="T7" fmla="*/ 292 h 298"/>
                <a:gd name="T8" fmla="*/ 42 w 48"/>
                <a:gd name="T9" fmla="*/ 295 h 298"/>
                <a:gd name="T10" fmla="*/ 37 w 48"/>
                <a:gd name="T11" fmla="*/ 298 h 298"/>
                <a:gd name="T12" fmla="*/ 37 w 48"/>
                <a:gd name="T13" fmla="*/ 298 h 298"/>
                <a:gd name="T14" fmla="*/ 31 w 48"/>
                <a:gd name="T15" fmla="*/ 298 h 298"/>
                <a:gd name="T16" fmla="*/ 28 w 48"/>
                <a:gd name="T17" fmla="*/ 295 h 298"/>
                <a:gd name="T18" fmla="*/ 26 w 48"/>
                <a:gd name="T19" fmla="*/ 290 h 298"/>
                <a:gd name="T20" fmla="*/ 23 w 48"/>
                <a:gd name="T21" fmla="*/ 287 h 298"/>
                <a:gd name="T22" fmla="*/ 0 w 48"/>
                <a:gd name="T23" fmla="*/ 14 h 298"/>
                <a:gd name="T24" fmla="*/ 0 w 48"/>
                <a:gd name="T25" fmla="*/ 14 h 298"/>
                <a:gd name="T26" fmla="*/ 0 w 48"/>
                <a:gd name="T27" fmla="*/ 9 h 298"/>
                <a:gd name="T28" fmla="*/ 3 w 48"/>
                <a:gd name="T29" fmla="*/ 3 h 298"/>
                <a:gd name="T30" fmla="*/ 6 w 48"/>
                <a:gd name="T31" fmla="*/ 0 h 298"/>
                <a:gd name="T32" fmla="*/ 12 w 48"/>
                <a:gd name="T33" fmla="*/ 0 h 298"/>
                <a:gd name="T34" fmla="*/ 12 w 48"/>
                <a:gd name="T35" fmla="*/ 0 h 298"/>
                <a:gd name="T36" fmla="*/ 17 w 48"/>
                <a:gd name="T37" fmla="*/ 0 h 298"/>
                <a:gd name="T38" fmla="*/ 20 w 48"/>
                <a:gd name="T39" fmla="*/ 3 h 298"/>
                <a:gd name="T40" fmla="*/ 23 w 48"/>
                <a:gd name="T41" fmla="*/ 6 h 298"/>
                <a:gd name="T42" fmla="*/ 26 w 48"/>
                <a:gd name="T43" fmla="*/ 11 h 298"/>
                <a:gd name="T44" fmla="*/ 48 w 48"/>
                <a:gd name="T45" fmla="*/ 284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298">
                  <a:moveTo>
                    <a:pt x="48" y="284"/>
                  </a:moveTo>
                  <a:lnTo>
                    <a:pt x="48" y="284"/>
                  </a:lnTo>
                  <a:lnTo>
                    <a:pt x="48" y="290"/>
                  </a:lnTo>
                  <a:lnTo>
                    <a:pt x="45" y="292"/>
                  </a:lnTo>
                  <a:lnTo>
                    <a:pt x="42" y="295"/>
                  </a:lnTo>
                  <a:lnTo>
                    <a:pt x="37" y="298"/>
                  </a:lnTo>
                  <a:lnTo>
                    <a:pt x="37" y="298"/>
                  </a:lnTo>
                  <a:lnTo>
                    <a:pt x="31" y="298"/>
                  </a:lnTo>
                  <a:lnTo>
                    <a:pt x="28" y="295"/>
                  </a:lnTo>
                  <a:lnTo>
                    <a:pt x="26" y="290"/>
                  </a:lnTo>
                  <a:lnTo>
                    <a:pt x="23" y="287"/>
                  </a:lnTo>
                  <a:lnTo>
                    <a:pt x="0" y="14"/>
                  </a:lnTo>
                  <a:lnTo>
                    <a:pt x="0" y="14"/>
                  </a:lnTo>
                  <a:lnTo>
                    <a:pt x="0" y="9"/>
                  </a:lnTo>
                  <a:lnTo>
                    <a:pt x="3" y="3"/>
                  </a:lnTo>
                  <a:lnTo>
                    <a:pt x="6" y="0"/>
                  </a:lnTo>
                  <a:lnTo>
                    <a:pt x="12" y="0"/>
                  </a:lnTo>
                  <a:lnTo>
                    <a:pt x="12" y="0"/>
                  </a:lnTo>
                  <a:lnTo>
                    <a:pt x="17" y="0"/>
                  </a:lnTo>
                  <a:lnTo>
                    <a:pt x="20" y="3"/>
                  </a:lnTo>
                  <a:lnTo>
                    <a:pt x="23" y="6"/>
                  </a:lnTo>
                  <a:lnTo>
                    <a:pt x="26" y="11"/>
                  </a:lnTo>
                  <a:lnTo>
                    <a:pt x="48" y="284"/>
                  </a:lnTo>
                  <a:close/>
                </a:path>
              </a:pathLst>
            </a:custGeom>
            <a:solidFill>
              <a:srgbClr val="F9AA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05" name="Freeform 44"/>
            <p:cNvSpPr>
              <a:spLocks/>
            </p:cNvSpPr>
            <p:nvPr/>
          </p:nvSpPr>
          <p:spPr bwMode="auto">
            <a:xfrm>
              <a:off x="5489578" y="3040088"/>
              <a:ext cx="79374" cy="473080"/>
            </a:xfrm>
            <a:custGeom>
              <a:avLst/>
              <a:gdLst>
                <a:gd name="T0" fmla="*/ 25 w 50"/>
                <a:gd name="T1" fmla="*/ 287 h 298"/>
                <a:gd name="T2" fmla="*/ 25 w 50"/>
                <a:gd name="T3" fmla="*/ 287 h 298"/>
                <a:gd name="T4" fmla="*/ 22 w 50"/>
                <a:gd name="T5" fmla="*/ 290 h 298"/>
                <a:gd name="T6" fmla="*/ 19 w 50"/>
                <a:gd name="T7" fmla="*/ 295 h 298"/>
                <a:gd name="T8" fmla="*/ 17 w 50"/>
                <a:gd name="T9" fmla="*/ 298 h 298"/>
                <a:gd name="T10" fmla="*/ 11 w 50"/>
                <a:gd name="T11" fmla="*/ 298 h 298"/>
                <a:gd name="T12" fmla="*/ 11 w 50"/>
                <a:gd name="T13" fmla="*/ 298 h 298"/>
                <a:gd name="T14" fmla="*/ 5 w 50"/>
                <a:gd name="T15" fmla="*/ 295 h 298"/>
                <a:gd name="T16" fmla="*/ 3 w 50"/>
                <a:gd name="T17" fmla="*/ 292 h 298"/>
                <a:gd name="T18" fmla="*/ 0 w 50"/>
                <a:gd name="T19" fmla="*/ 290 h 298"/>
                <a:gd name="T20" fmla="*/ 0 w 50"/>
                <a:gd name="T21" fmla="*/ 284 h 298"/>
                <a:gd name="T22" fmla="*/ 22 w 50"/>
                <a:gd name="T23" fmla="*/ 11 h 298"/>
                <a:gd name="T24" fmla="*/ 22 w 50"/>
                <a:gd name="T25" fmla="*/ 11 h 298"/>
                <a:gd name="T26" fmla="*/ 25 w 50"/>
                <a:gd name="T27" fmla="*/ 6 h 298"/>
                <a:gd name="T28" fmla="*/ 28 w 50"/>
                <a:gd name="T29" fmla="*/ 3 h 298"/>
                <a:gd name="T30" fmla="*/ 31 w 50"/>
                <a:gd name="T31" fmla="*/ 0 h 298"/>
                <a:gd name="T32" fmla="*/ 36 w 50"/>
                <a:gd name="T33" fmla="*/ 0 h 298"/>
                <a:gd name="T34" fmla="*/ 36 w 50"/>
                <a:gd name="T35" fmla="*/ 0 h 298"/>
                <a:gd name="T36" fmla="*/ 42 w 50"/>
                <a:gd name="T37" fmla="*/ 0 h 298"/>
                <a:gd name="T38" fmla="*/ 45 w 50"/>
                <a:gd name="T39" fmla="*/ 3 h 298"/>
                <a:gd name="T40" fmla="*/ 47 w 50"/>
                <a:gd name="T41" fmla="*/ 9 h 298"/>
                <a:gd name="T42" fmla="*/ 50 w 50"/>
                <a:gd name="T43" fmla="*/ 14 h 298"/>
                <a:gd name="T44" fmla="*/ 25 w 50"/>
                <a:gd name="T45" fmla="*/ 287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 h="298">
                  <a:moveTo>
                    <a:pt x="25" y="287"/>
                  </a:moveTo>
                  <a:lnTo>
                    <a:pt x="25" y="287"/>
                  </a:lnTo>
                  <a:lnTo>
                    <a:pt x="22" y="290"/>
                  </a:lnTo>
                  <a:lnTo>
                    <a:pt x="19" y="295"/>
                  </a:lnTo>
                  <a:lnTo>
                    <a:pt x="17" y="298"/>
                  </a:lnTo>
                  <a:lnTo>
                    <a:pt x="11" y="298"/>
                  </a:lnTo>
                  <a:lnTo>
                    <a:pt x="11" y="298"/>
                  </a:lnTo>
                  <a:lnTo>
                    <a:pt x="5" y="295"/>
                  </a:lnTo>
                  <a:lnTo>
                    <a:pt x="3" y="292"/>
                  </a:lnTo>
                  <a:lnTo>
                    <a:pt x="0" y="290"/>
                  </a:lnTo>
                  <a:lnTo>
                    <a:pt x="0" y="284"/>
                  </a:lnTo>
                  <a:lnTo>
                    <a:pt x="22" y="11"/>
                  </a:lnTo>
                  <a:lnTo>
                    <a:pt x="22" y="11"/>
                  </a:lnTo>
                  <a:lnTo>
                    <a:pt x="25" y="6"/>
                  </a:lnTo>
                  <a:lnTo>
                    <a:pt x="28" y="3"/>
                  </a:lnTo>
                  <a:lnTo>
                    <a:pt x="31" y="0"/>
                  </a:lnTo>
                  <a:lnTo>
                    <a:pt x="36" y="0"/>
                  </a:lnTo>
                  <a:lnTo>
                    <a:pt x="36" y="0"/>
                  </a:lnTo>
                  <a:lnTo>
                    <a:pt x="42" y="0"/>
                  </a:lnTo>
                  <a:lnTo>
                    <a:pt x="45" y="3"/>
                  </a:lnTo>
                  <a:lnTo>
                    <a:pt x="47" y="9"/>
                  </a:lnTo>
                  <a:lnTo>
                    <a:pt x="50" y="14"/>
                  </a:lnTo>
                  <a:lnTo>
                    <a:pt x="25" y="287"/>
                  </a:lnTo>
                  <a:close/>
                </a:path>
              </a:pathLst>
            </a:custGeom>
            <a:solidFill>
              <a:srgbClr val="F9AA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06" name="Freeform 45"/>
            <p:cNvSpPr>
              <a:spLocks/>
            </p:cNvSpPr>
            <p:nvPr/>
          </p:nvSpPr>
          <p:spPr bwMode="auto">
            <a:xfrm>
              <a:off x="5119691" y="2455885"/>
              <a:ext cx="569914" cy="781057"/>
            </a:xfrm>
            <a:custGeom>
              <a:avLst/>
              <a:gdLst>
                <a:gd name="T0" fmla="*/ 179 w 359"/>
                <a:gd name="T1" fmla="*/ 0 h 492"/>
                <a:gd name="T2" fmla="*/ 109 w 359"/>
                <a:gd name="T3" fmla="*/ 9 h 492"/>
                <a:gd name="T4" fmla="*/ 53 w 359"/>
                <a:gd name="T5" fmla="*/ 34 h 492"/>
                <a:gd name="T6" fmla="*/ 31 w 359"/>
                <a:gd name="T7" fmla="*/ 53 h 492"/>
                <a:gd name="T8" fmla="*/ 14 w 359"/>
                <a:gd name="T9" fmla="*/ 79 h 492"/>
                <a:gd name="T10" fmla="*/ 5 w 359"/>
                <a:gd name="T11" fmla="*/ 107 h 492"/>
                <a:gd name="T12" fmla="*/ 0 w 359"/>
                <a:gd name="T13" fmla="*/ 143 h 492"/>
                <a:gd name="T14" fmla="*/ 2 w 359"/>
                <a:gd name="T15" fmla="*/ 166 h 492"/>
                <a:gd name="T16" fmla="*/ 19 w 359"/>
                <a:gd name="T17" fmla="*/ 211 h 492"/>
                <a:gd name="T18" fmla="*/ 53 w 359"/>
                <a:gd name="T19" fmla="*/ 281 h 492"/>
                <a:gd name="T20" fmla="*/ 73 w 359"/>
                <a:gd name="T21" fmla="*/ 323 h 492"/>
                <a:gd name="T22" fmla="*/ 75 w 359"/>
                <a:gd name="T23" fmla="*/ 340 h 492"/>
                <a:gd name="T24" fmla="*/ 75 w 359"/>
                <a:gd name="T25" fmla="*/ 360 h 492"/>
                <a:gd name="T26" fmla="*/ 84 w 359"/>
                <a:gd name="T27" fmla="*/ 413 h 492"/>
                <a:gd name="T28" fmla="*/ 109 w 359"/>
                <a:gd name="T29" fmla="*/ 461 h 492"/>
                <a:gd name="T30" fmla="*/ 126 w 359"/>
                <a:gd name="T31" fmla="*/ 481 h 492"/>
                <a:gd name="T32" fmla="*/ 148 w 359"/>
                <a:gd name="T33" fmla="*/ 492 h 492"/>
                <a:gd name="T34" fmla="*/ 154 w 359"/>
                <a:gd name="T35" fmla="*/ 492 h 492"/>
                <a:gd name="T36" fmla="*/ 171 w 359"/>
                <a:gd name="T37" fmla="*/ 483 h 492"/>
                <a:gd name="T38" fmla="*/ 179 w 359"/>
                <a:gd name="T39" fmla="*/ 455 h 492"/>
                <a:gd name="T40" fmla="*/ 182 w 359"/>
                <a:gd name="T41" fmla="*/ 469 h 492"/>
                <a:gd name="T42" fmla="*/ 199 w 359"/>
                <a:gd name="T43" fmla="*/ 489 h 492"/>
                <a:gd name="T44" fmla="*/ 210 w 359"/>
                <a:gd name="T45" fmla="*/ 492 h 492"/>
                <a:gd name="T46" fmla="*/ 222 w 359"/>
                <a:gd name="T47" fmla="*/ 489 h 492"/>
                <a:gd name="T48" fmla="*/ 250 w 359"/>
                <a:gd name="T49" fmla="*/ 461 h 492"/>
                <a:gd name="T50" fmla="*/ 264 w 359"/>
                <a:gd name="T51" fmla="*/ 438 h 492"/>
                <a:gd name="T52" fmla="*/ 280 w 359"/>
                <a:gd name="T53" fmla="*/ 385 h 492"/>
                <a:gd name="T54" fmla="*/ 283 w 359"/>
                <a:gd name="T55" fmla="*/ 360 h 492"/>
                <a:gd name="T56" fmla="*/ 286 w 359"/>
                <a:gd name="T57" fmla="*/ 323 h 492"/>
                <a:gd name="T58" fmla="*/ 295 w 359"/>
                <a:gd name="T59" fmla="*/ 304 h 492"/>
                <a:gd name="T60" fmla="*/ 328 w 359"/>
                <a:gd name="T61" fmla="*/ 236 h 492"/>
                <a:gd name="T62" fmla="*/ 351 w 359"/>
                <a:gd name="T63" fmla="*/ 188 h 492"/>
                <a:gd name="T64" fmla="*/ 359 w 359"/>
                <a:gd name="T65" fmla="*/ 143 h 492"/>
                <a:gd name="T66" fmla="*/ 356 w 359"/>
                <a:gd name="T67" fmla="*/ 124 h 492"/>
                <a:gd name="T68" fmla="*/ 351 w 359"/>
                <a:gd name="T69" fmla="*/ 93 h 492"/>
                <a:gd name="T70" fmla="*/ 337 w 359"/>
                <a:gd name="T71" fmla="*/ 65 h 492"/>
                <a:gd name="T72" fmla="*/ 317 w 359"/>
                <a:gd name="T73" fmla="*/ 45 h 492"/>
                <a:gd name="T74" fmla="*/ 280 w 359"/>
                <a:gd name="T75" fmla="*/ 20 h 492"/>
                <a:gd name="T76" fmla="*/ 216 w 359"/>
                <a:gd name="T77" fmla="*/ 3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492">
                  <a:moveTo>
                    <a:pt x="179" y="0"/>
                  </a:moveTo>
                  <a:lnTo>
                    <a:pt x="179" y="0"/>
                  </a:lnTo>
                  <a:lnTo>
                    <a:pt x="143" y="3"/>
                  </a:lnTo>
                  <a:lnTo>
                    <a:pt x="109" y="9"/>
                  </a:lnTo>
                  <a:lnTo>
                    <a:pt x="78" y="20"/>
                  </a:lnTo>
                  <a:lnTo>
                    <a:pt x="53" y="34"/>
                  </a:lnTo>
                  <a:lnTo>
                    <a:pt x="42" y="45"/>
                  </a:lnTo>
                  <a:lnTo>
                    <a:pt x="31" y="53"/>
                  </a:lnTo>
                  <a:lnTo>
                    <a:pt x="22" y="65"/>
                  </a:lnTo>
                  <a:lnTo>
                    <a:pt x="14" y="79"/>
                  </a:lnTo>
                  <a:lnTo>
                    <a:pt x="8" y="93"/>
                  </a:lnTo>
                  <a:lnTo>
                    <a:pt x="5" y="107"/>
                  </a:lnTo>
                  <a:lnTo>
                    <a:pt x="2" y="124"/>
                  </a:lnTo>
                  <a:lnTo>
                    <a:pt x="0" y="143"/>
                  </a:lnTo>
                  <a:lnTo>
                    <a:pt x="0" y="143"/>
                  </a:lnTo>
                  <a:lnTo>
                    <a:pt x="2" y="166"/>
                  </a:lnTo>
                  <a:lnTo>
                    <a:pt x="8" y="188"/>
                  </a:lnTo>
                  <a:lnTo>
                    <a:pt x="19" y="211"/>
                  </a:lnTo>
                  <a:lnTo>
                    <a:pt x="31" y="236"/>
                  </a:lnTo>
                  <a:lnTo>
                    <a:pt x="53" y="281"/>
                  </a:lnTo>
                  <a:lnTo>
                    <a:pt x="64" y="304"/>
                  </a:lnTo>
                  <a:lnTo>
                    <a:pt x="73" y="323"/>
                  </a:lnTo>
                  <a:lnTo>
                    <a:pt x="73" y="323"/>
                  </a:lnTo>
                  <a:lnTo>
                    <a:pt x="75" y="340"/>
                  </a:lnTo>
                  <a:lnTo>
                    <a:pt x="75" y="360"/>
                  </a:lnTo>
                  <a:lnTo>
                    <a:pt x="75" y="360"/>
                  </a:lnTo>
                  <a:lnTo>
                    <a:pt x="78" y="385"/>
                  </a:lnTo>
                  <a:lnTo>
                    <a:pt x="84" y="413"/>
                  </a:lnTo>
                  <a:lnTo>
                    <a:pt x="95" y="438"/>
                  </a:lnTo>
                  <a:lnTo>
                    <a:pt x="109" y="461"/>
                  </a:lnTo>
                  <a:lnTo>
                    <a:pt x="109" y="461"/>
                  </a:lnTo>
                  <a:lnTo>
                    <a:pt x="126" y="481"/>
                  </a:lnTo>
                  <a:lnTo>
                    <a:pt x="137" y="489"/>
                  </a:lnTo>
                  <a:lnTo>
                    <a:pt x="148" y="492"/>
                  </a:lnTo>
                  <a:lnTo>
                    <a:pt x="148" y="492"/>
                  </a:lnTo>
                  <a:lnTo>
                    <a:pt x="154" y="492"/>
                  </a:lnTo>
                  <a:lnTo>
                    <a:pt x="160" y="489"/>
                  </a:lnTo>
                  <a:lnTo>
                    <a:pt x="171" y="483"/>
                  </a:lnTo>
                  <a:lnTo>
                    <a:pt x="177" y="469"/>
                  </a:lnTo>
                  <a:lnTo>
                    <a:pt x="179" y="455"/>
                  </a:lnTo>
                  <a:lnTo>
                    <a:pt x="179" y="455"/>
                  </a:lnTo>
                  <a:lnTo>
                    <a:pt x="182" y="469"/>
                  </a:lnTo>
                  <a:lnTo>
                    <a:pt x="188" y="483"/>
                  </a:lnTo>
                  <a:lnTo>
                    <a:pt x="199" y="489"/>
                  </a:lnTo>
                  <a:lnTo>
                    <a:pt x="205" y="492"/>
                  </a:lnTo>
                  <a:lnTo>
                    <a:pt x="210" y="492"/>
                  </a:lnTo>
                  <a:lnTo>
                    <a:pt x="210" y="492"/>
                  </a:lnTo>
                  <a:lnTo>
                    <a:pt x="222" y="489"/>
                  </a:lnTo>
                  <a:lnTo>
                    <a:pt x="233" y="481"/>
                  </a:lnTo>
                  <a:lnTo>
                    <a:pt x="250" y="461"/>
                  </a:lnTo>
                  <a:lnTo>
                    <a:pt x="250" y="461"/>
                  </a:lnTo>
                  <a:lnTo>
                    <a:pt x="264" y="438"/>
                  </a:lnTo>
                  <a:lnTo>
                    <a:pt x="275" y="413"/>
                  </a:lnTo>
                  <a:lnTo>
                    <a:pt x="280" y="385"/>
                  </a:lnTo>
                  <a:lnTo>
                    <a:pt x="283" y="360"/>
                  </a:lnTo>
                  <a:lnTo>
                    <a:pt x="283" y="360"/>
                  </a:lnTo>
                  <a:lnTo>
                    <a:pt x="283" y="340"/>
                  </a:lnTo>
                  <a:lnTo>
                    <a:pt x="286" y="323"/>
                  </a:lnTo>
                  <a:lnTo>
                    <a:pt x="286" y="323"/>
                  </a:lnTo>
                  <a:lnTo>
                    <a:pt x="295" y="304"/>
                  </a:lnTo>
                  <a:lnTo>
                    <a:pt x="306" y="281"/>
                  </a:lnTo>
                  <a:lnTo>
                    <a:pt x="328" y="236"/>
                  </a:lnTo>
                  <a:lnTo>
                    <a:pt x="339" y="211"/>
                  </a:lnTo>
                  <a:lnTo>
                    <a:pt x="351" y="188"/>
                  </a:lnTo>
                  <a:lnTo>
                    <a:pt x="356" y="166"/>
                  </a:lnTo>
                  <a:lnTo>
                    <a:pt x="359" y="143"/>
                  </a:lnTo>
                  <a:lnTo>
                    <a:pt x="359" y="143"/>
                  </a:lnTo>
                  <a:lnTo>
                    <a:pt x="356" y="124"/>
                  </a:lnTo>
                  <a:lnTo>
                    <a:pt x="353" y="107"/>
                  </a:lnTo>
                  <a:lnTo>
                    <a:pt x="351" y="93"/>
                  </a:lnTo>
                  <a:lnTo>
                    <a:pt x="345" y="79"/>
                  </a:lnTo>
                  <a:lnTo>
                    <a:pt x="337" y="65"/>
                  </a:lnTo>
                  <a:lnTo>
                    <a:pt x="328" y="53"/>
                  </a:lnTo>
                  <a:lnTo>
                    <a:pt x="317" y="45"/>
                  </a:lnTo>
                  <a:lnTo>
                    <a:pt x="306" y="34"/>
                  </a:lnTo>
                  <a:lnTo>
                    <a:pt x="280" y="20"/>
                  </a:lnTo>
                  <a:lnTo>
                    <a:pt x="250" y="9"/>
                  </a:lnTo>
                  <a:lnTo>
                    <a:pt x="216" y="3"/>
                  </a:lnTo>
                  <a:lnTo>
                    <a:pt x="179" y="0"/>
                  </a:lnTo>
                  <a:close/>
                </a:path>
              </a:pathLst>
            </a:custGeom>
            <a:solidFill>
              <a:srgbClr val="F9AA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07" name="Freeform 46"/>
            <p:cNvSpPr>
              <a:spLocks/>
            </p:cNvSpPr>
            <p:nvPr/>
          </p:nvSpPr>
          <p:spPr bwMode="auto">
            <a:xfrm>
              <a:off x="5119691" y="2455885"/>
              <a:ext cx="569914" cy="781057"/>
            </a:xfrm>
            <a:custGeom>
              <a:avLst/>
              <a:gdLst>
                <a:gd name="T0" fmla="*/ 179 w 359"/>
                <a:gd name="T1" fmla="*/ 0 h 492"/>
                <a:gd name="T2" fmla="*/ 109 w 359"/>
                <a:gd name="T3" fmla="*/ 9 h 492"/>
                <a:gd name="T4" fmla="*/ 53 w 359"/>
                <a:gd name="T5" fmla="*/ 34 h 492"/>
                <a:gd name="T6" fmla="*/ 31 w 359"/>
                <a:gd name="T7" fmla="*/ 53 h 492"/>
                <a:gd name="T8" fmla="*/ 14 w 359"/>
                <a:gd name="T9" fmla="*/ 79 h 492"/>
                <a:gd name="T10" fmla="*/ 5 w 359"/>
                <a:gd name="T11" fmla="*/ 107 h 492"/>
                <a:gd name="T12" fmla="*/ 0 w 359"/>
                <a:gd name="T13" fmla="*/ 143 h 492"/>
                <a:gd name="T14" fmla="*/ 2 w 359"/>
                <a:gd name="T15" fmla="*/ 166 h 492"/>
                <a:gd name="T16" fmla="*/ 19 w 359"/>
                <a:gd name="T17" fmla="*/ 211 h 492"/>
                <a:gd name="T18" fmla="*/ 53 w 359"/>
                <a:gd name="T19" fmla="*/ 281 h 492"/>
                <a:gd name="T20" fmla="*/ 73 w 359"/>
                <a:gd name="T21" fmla="*/ 323 h 492"/>
                <a:gd name="T22" fmla="*/ 75 w 359"/>
                <a:gd name="T23" fmla="*/ 340 h 492"/>
                <a:gd name="T24" fmla="*/ 75 w 359"/>
                <a:gd name="T25" fmla="*/ 360 h 492"/>
                <a:gd name="T26" fmla="*/ 84 w 359"/>
                <a:gd name="T27" fmla="*/ 413 h 492"/>
                <a:gd name="T28" fmla="*/ 109 w 359"/>
                <a:gd name="T29" fmla="*/ 461 h 492"/>
                <a:gd name="T30" fmla="*/ 126 w 359"/>
                <a:gd name="T31" fmla="*/ 481 h 492"/>
                <a:gd name="T32" fmla="*/ 148 w 359"/>
                <a:gd name="T33" fmla="*/ 492 h 492"/>
                <a:gd name="T34" fmla="*/ 154 w 359"/>
                <a:gd name="T35" fmla="*/ 492 h 492"/>
                <a:gd name="T36" fmla="*/ 171 w 359"/>
                <a:gd name="T37" fmla="*/ 483 h 492"/>
                <a:gd name="T38" fmla="*/ 179 w 359"/>
                <a:gd name="T39" fmla="*/ 455 h 492"/>
                <a:gd name="T40" fmla="*/ 182 w 359"/>
                <a:gd name="T41" fmla="*/ 469 h 492"/>
                <a:gd name="T42" fmla="*/ 199 w 359"/>
                <a:gd name="T43" fmla="*/ 489 h 492"/>
                <a:gd name="T44" fmla="*/ 210 w 359"/>
                <a:gd name="T45" fmla="*/ 492 h 492"/>
                <a:gd name="T46" fmla="*/ 222 w 359"/>
                <a:gd name="T47" fmla="*/ 489 h 492"/>
                <a:gd name="T48" fmla="*/ 250 w 359"/>
                <a:gd name="T49" fmla="*/ 461 h 492"/>
                <a:gd name="T50" fmla="*/ 264 w 359"/>
                <a:gd name="T51" fmla="*/ 438 h 492"/>
                <a:gd name="T52" fmla="*/ 280 w 359"/>
                <a:gd name="T53" fmla="*/ 385 h 492"/>
                <a:gd name="T54" fmla="*/ 283 w 359"/>
                <a:gd name="T55" fmla="*/ 360 h 492"/>
                <a:gd name="T56" fmla="*/ 286 w 359"/>
                <a:gd name="T57" fmla="*/ 323 h 492"/>
                <a:gd name="T58" fmla="*/ 295 w 359"/>
                <a:gd name="T59" fmla="*/ 304 h 492"/>
                <a:gd name="T60" fmla="*/ 328 w 359"/>
                <a:gd name="T61" fmla="*/ 236 h 492"/>
                <a:gd name="T62" fmla="*/ 351 w 359"/>
                <a:gd name="T63" fmla="*/ 188 h 492"/>
                <a:gd name="T64" fmla="*/ 359 w 359"/>
                <a:gd name="T65" fmla="*/ 143 h 492"/>
                <a:gd name="T66" fmla="*/ 356 w 359"/>
                <a:gd name="T67" fmla="*/ 124 h 492"/>
                <a:gd name="T68" fmla="*/ 351 w 359"/>
                <a:gd name="T69" fmla="*/ 93 h 492"/>
                <a:gd name="T70" fmla="*/ 337 w 359"/>
                <a:gd name="T71" fmla="*/ 65 h 492"/>
                <a:gd name="T72" fmla="*/ 317 w 359"/>
                <a:gd name="T73" fmla="*/ 45 h 492"/>
                <a:gd name="T74" fmla="*/ 280 w 359"/>
                <a:gd name="T75" fmla="*/ 20 h 492"/>
                <a:gd name="T76" fmla="*/ 216 w 359"/>
                <a:gd name="T77" fmla="*/ 3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492">
                  <a:moveTo>
                    <a:pt x="179" y="0"/>
                  </a:moveTo>
                  <a:lnTo>
                    <a:pt x="179" y="0"/>
                  </a:lnTo>
                  <a:lnTo>
                    <a:pt x="143" y="3"/>
                  </a:lnTo>
                  <a:lnTo>
                    <a:pt x="109" y="9"/>
                  </a:lnTo>
                  <a:lnTo>
                    <a:pt x="78" y="20"/>
                  </a:lnTo>
                  <a:lnTo>
                    <a:pt x="53" y="34"/>
                  </a:lnTo>
                  <a:lnTo>
                    <a:pt x="42" y="45"/>
                  </a:lnTo>
                  <a:lnTo>
                    <a:pt x="31" y="53"/>
                  </a:lnTo>
                  <a:lnTo>
                    <a:pt x="22" y="65"/>
                  </a:lnTo>
                  <a:lnTo>
                    <a:pt x="14" y="79"/>
                  </a:lnTo>
                  <a:lnTo>
                    <a:pt x="8" y="93"/>
                  </a:lnTo>
                  <a:lnTo>
                    <a:pt x="5" y="107"/>
                  </a:lnTo>
                  <a:lnTo>
                    <a:pt x="2" y="124"/>
                  </a:lnTo>
                  <a:lnTo>
                    <a:pt x="0" y="143"/>
                  </a:lnTo>
                  <a:lnTo>
                    <a:pt x="0" y="143"/>
                  </a:lnTo>
                  <a:lnTo>
                    <a:pt x="2" y="166"/>
                  </a:lnTo>
                  <a:lnTo>
                    <a:pt x="8" y="188"/>
                  </a:lnTo>
                  <a:lnTo>
                    <a:pt x="19" y="211"/>
                  </a:lnTo>
                  <a:lnTo>
                    <a:pt x="31" y="236"/>
                  </a:lnTo>
                  <a:lnTo>
                    <a:pt x="53" y="281"/>
                  </a:lnTo>
                  <a:lnTo>
                    <a:pt x="64" y="304"/>
                  </a:lnTo>
                  <a:lnTo>
                    <a:pt x="73" y="323"/>
                  </a:lnTo>
                  <a:lnTo>
                    <a:pt x="73" y="323"/>
                  </a:lnTo>
                  <a:lnTo>
                    <a:pt x="75" y="340"/>
                  </a:lnTo>
                  <a:lnTo>
                    <a:pt x="75" y="360"/>
                  </a:lnTo>
                  <a:lnTo>
                    <a:pt x="75" y="360"/>
                  </a:lnTo>
                  <a:lnTo>
                    <a:pt x="78" y="385"/>
                  </a:lnTo>
                  <a:lnTo>
                    <a:pt x="84" y="413"/>
                  </a:lnTo>
                  <a:lnTo>
                    <a:pt x="95" y="438"/>
                  </a:lnTo>
                  <a:lnTo>
                    <a:pt x="109" y="461"/>
                  </a:lnTo>
                  <a:lnTo>
                    <a:pt x="109" y="461"/>
                  </a:lnTo>
                  <a:lnTo>
                    <a:pt x="126" y="481"/>
                  </a:lnTo>
                  <a:lnTo>
                    <a:pt x="137" y="489"/>
                  </a:lnTo>
                  <a:lnTo>
                    <a:pt x="148" y="492"/>
                  </a:lnTo>
                  <a:lnTo>
                    <a:pt x="148" y="492"/>
                  </a:lnTo>
                  <a:lnTo>
                    <a:pt x="154" y="492"/>
                  </a:lnTo>
                  <a:lnTo>
                    <a:pt x="160" y="489"/>
                  </a:lnTo>
                  <a:lnTo>
                    <a:pt x="171" y="483"/>
                  </a:lnTo>
                  <a:lnTo>
                    <a:pt x="177" y="469"/>
                  </a:lnTo>
                  <a:lnTo>
                    <a:pt x="179" y="455"/>
                  </a:lnTo>
                  <a:lnTo>
                    <a:pt x="179" y="455"/>
                  </a:lnTo>
                  <a:lnTo>
                    <a:pt x="182" y="469"/>
                  </a:lnTo>
                  <a:lnTo>
                    <a:pt x="188" y="483"/>
                  </a:lnTo>
                  <a:lnTo>
                    <a:pt x="199" y="489"/>
                  </a:lnTo>
                  <a:lnTo>
                    <a:pt x="205" y="492"/>
                  </a:lnTo>
                  <a:lnTo>
                    <a:pt x="210" y="492"/>
                  </a:lnTo>
                  <a:lnTo>
                    <a:pt x="210" y="492"/>
                  </a:lnTo>
                  <a:lnTo>
                    <a:pt x="222" y="489"/>
                  </a:lnTo>
                  <a:lnTo>
                    <a:pt x="233" y="481"/>
                  </a:lnTo>
                  <a:lnTo>
                    <a:pt x="250" y="461"/>
                  </a:lnTo>
                  <a:lnTo>
                    <a:pt x="250" y="461"/>
                  </a:lnTo>
                  <a:lnTo>
                    <a:pt x="264" y="438"/>
                  </a:lnTo>
                  <a:lnTo>
                    <a:pt x="275" y="413"/>
                  </a:lnTo>
                  <a:lnTo>
                    <a:pt x="280" y="385"/>
                  </a:lnTo>
                  <a:lnTo>
                    <a:pt x="283" y="360"/>
                  </a:lnTo>
                  <a:lnTo>
                    <a:pt x="283" y="360"/>
                  </a:lnTo>
                  <a:lnTo>
                    <a:pt x="283" y="340"/>
                  </a:lnTo>
                  <a:lnTo>
                    <a:pt x="286" y="323"/>
                  </a:lnTo>
                  <a:lnTo>
                    <a:pt x="286" y="323"/>
                  </a:lnTo>
                  <a:lnTo>
                    <a:pt x="295" y="304"/>
                  </a:lnTo>
                  <a:lnTo>
                    <a:pt x="306" y="281"/>
                  </a:lnTo>
                  <a:lnTo>
                    <a:pt x="328" y="236"/>
                  </a:lnTo>
                  <a:lnTo>
                    <a:pt x="339" y="211"/>
                  </a:lnTo>
                  <a:lnTo>
                    <a:pt x="351" y="188"/>
                  </a:lnTo>
                  <a:lnTo>
                    <a:pt x="356" y="166"/>
                  </a:lnTo>
                  <a:lnTo>
                    <a:pt x="359" y="143"/>
                  </a:lnTo>
                  <a:lnTo>
                    <a:pt x="359" y="143"/>
                  </a:lnTo>
                  <a:lnTo>
                    <a:pt x="356" y="124"/>
                  </a:lnTo>
                  <a:lnTo>
                    <a:pt x="353" y="107"/>
                  </a:lnTo>
                  <a:lnTo>
                    <a:pt x="351" y="93"/>
                  </a:lnTo>
                  <a:lnTo>
                    <a:pt x="345" y="79"/>
                  </a:lnTo>
                  <a:lnTo>
                    <a:pt x="337" y="65"/>
                  </a:lnTo>
                  <a:lnTo>
                    <a:pt x="328" y="53"/>
                  </a:lnTo>
                  <a:lnTo>
                    <a:pt x="317" y="45"/>
                  </a:lnTo>
                  <a:lnTo>
                    <a:pt x="306" y="34"/>
                  </a:lnTo>
                  <a:lnTo>
                    <a:pt x="280" y="20"/>
                  </a:lnTo>
                  <a:lnTo>
                    <a:pt x="250" y="9"/>
                  </a:lnTo>
                  <a:lnTo>
                    <a:pt x="216" y="3"/>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08" name="Freeform 47"/>
            <p:cNvSpPr>
              <a:spLocks/>
            </p:cNvSpPr>
            <p:nvPr/>
          </p:nvSpPr>
          <p:spPr bwMode="auto">
            <a:xfrm>
              <a:off x="5078415" y="2571773"/>
              <a:ext cx="650876" cy="388942"/>
            </a:xfrm>
            <a:custGeom>
              <a:avLst/>
              <a:gdLst>
                <a:gd name="T0" fmla="*/ 410 w 410"/>
                <a:gd name="T1" fmla="*/ 9 h 245"/>
                <a:gd name="T2" fmla="*/ 410 w 410"/>
                <a:gd name="T3" fmla="*/ 9 h 245"/>
                <a:gd name="T4" fmla="*/ 408 w 410"/>
                <a:gd name="T5" fmla="*/ 3 h 245"/>
                <a:gd name="T6" fmla="*/ 405 w 410"/>
                <a:gd name="T7" fmla="*/ 0 h 245"/>
                <a:gd name="T8" fmla="*/ 394 w 410"/>
                <a:gd name="T9" fmla="*/ 0 h 245"/>
                <a:gd name="T10" fmla="*/ 374 w 410"/>
                <a:gd name="T11" fmla="*/ 3 h 245"/>
                <a:gd name="T12" fmla="*/ 349 w 410"/>
                <a:gd name="T13" fmla="*/ 9 h 245"/>
                <a:gd name="T14" fmla="*/ 284 w 410"/>
                <a:gd name="T15" fmla="*/ 23 h 245"/>
                <a:gd name="T16" fmla="*/ 248 w 410"/>
                <a:gd name="T17" fmla="*/ 25 h 245"/>
                <a:gd name="T18" fmla="*/ 205 w 410"/>
                <a:gd name="T19" fmla="*/ 28 h 245"/>
                <a:gd name="T20" fmla="*/ 205 w 410"/>
                <a:gd name="T21" fmla="*/ 28 h 245"/>
                <a:gd name="T22" fmla="*/ 163 w 410"/>
                <a:gd name="T23" fmla="*/ 25 h 245"/>
                <a:gd name="T24" fmla="*/ 127 w 410"/>
                <a:gd name="T25" fmla="*/ 23 h 245"/>
                <a:gd name="T26" fmla="*/ 62 w 410"/>
                <a:gd name="T27" fmla="*/ 9 h 245"/>
                <a:gd name="T28" fmla="*/ 37 w 410"/>
                <a:gd name="T29" fmla="*/ 3 h 245"/>
                <a:gd name="T30" fmla="*/ 17 w 410"/>
                <a:gd name="T31" fmla="*/ 0 h 245"/>
                <a:gd name="T32" fmla="*/ 6 w 410"/>
                <a:gd name="T33" fmla="*/ 0 h 245"/>
                <a:gd name="T34" fmla="*/ 3 w 410"/>
                <a:gd name="T35" fmla="*/ 3 h 245"/>
                <a:gd name="T36" fmla="*/ 0 w 410"/>
                <a:gd name="T37" fmla="*/ 9 h 245"/>
                <a:gd name="T38" fmla="*/ 0 w 410"/>
                <a:gd name="T39" fmla="*/ 9 h 245"/>
                <a:gd name="T40" fmla="*/ 3 w 410"/>
                <a:gd name="T41" fmla="*/ 11 h 245"/>
                <a:gd name="T42" fmla="*/ 9 w 410"/>
                <a:gd name="T43" fmla="*/ 17 h 245"/>
                <a:gd name="T44" fmla="*/ 26 w 410"/>
                <a:gd name="T45" fmla="*/ 28 h 245"/>
                <a:gd name="T46" fmla="*/ 82 w 410"/>
                <a:gd name="T47" fmla="*/ 54 h 245"/>
                <a:gd name="T48" fmla="*/ 135 w 410"/>
                <a:gd name="T49" fmla="*/ 76 h 245"/>
                <a:gd name="T50" fmla="*/ 152 w 410"/>
                <a:gd name="T51" fmla="*/ 87 h 245"/>
                <a:gd name="T52" fmla="*/ 158 w 410"/>
                <a:gd name="T53" fmla="*/ 93 h 245"/>
                <a:gd name="T54" fmla="*/ 160 w 410"/>
                <a:gd name="T55" fmla="*/ 96 h 245"/>
                <a:gd name="T56" fmla="*/ 160 w 410"/>
                <a:gd name="T57" fmla="*/ 96 h 245"/>
                <a:gd name="T58" fmla="*/ 160 w 410"/>
                <a:gd name="T59" fmla="*/ 124 h 245"/>
                <a:gd name="T60" fmla="*/ 163 w 410"/>
                <a:gd name="T61" fmla="*/ 152 h 245"/>
                <a:gd name="T62" fmla="*/ 169 w 410"/>
                <a:gd name="T63" fmla="*/ 177 h 245"/>
                <a:gd name="T64" fmla="*/ 174 w 410"/>
                <a:gd name="T65" fmla="*/ 197 h 245"/>
                <a:gd name="T66" fmla="*/ 180 w 410"/>
                <a:gd name="T67" fmla="*/ 216 h 245"/>
                <a:gd name="T68" fmla="*/ 189 w 410"/>
                <a:gd name="T69" fmla="*/ 231 h 245"/>
                <a:gd name="T70" fmla="*/ 197 w 410"/>
                <a:gd name="T71" fmla="*/ 242 h 245"/>
                <a:gd name="T72" fmla="*/ 205 w 410"/>
                <a:gd name="T73" fmla="*/ 245 h 245"/>
                <a:gd name="T74" fmla="*/ 205 w 410"/>
                <a:gd name="T75" fmla="*/ 245 h 245"/>
                <a:gd name="T76" fmla="*/ 214 w 410"/>
                <a:gd name="T77" fmla="*/ 242 h 245"/>
                <a:gd name="T78" fmla="*/ 222 w 410"/>
                <a:gd name="T79" fmla="*/ 231 h 245"/>
                <a:gd name="T80" fmla="*/ 231 w 410"/>
                <a:gd name="T81" fmla="*/ 216 h 245"/>
                <a:gd name="T82" fmla="*/ 236 w 410"/>
                <a:gd name="T83" fmla="*/ 197 h 245"/>
                <a:gd name="T84" fmla="*/ 242 w 410"/>
                <a:gd name="T85" fmla="*/ 177 h 245"/>
                <a:gd name="T86" fmla="*/ 248 w 410"/>
                <a:gd name="T87" fmla="*/ 152 h 245"/>
                <a:gd name="T88" fmla="*/ 250 w 410"/>
                <a:gd name="T89" fmla="*/ 124 h 245"/>
                <a:gd name="T90" fmla="*/ 250 w 410"/>
                <a:gd name="T91" fmla="*/ 96 h 245"/>
                <a:gd name="T92" fmla="*/ 250 w 410"/>
                <a:gd name="T93" fmla="*/ 96 h 245"/>
                <a:gd name="T94" fmla="*/ 253 w 410"/>
                <a:gd name="T95" fmla="*/ 93 h 245"/>
                <a:gd name="T96" fmla="*/ 259 w 410"/>
                <a:gd name="T97" fmla="*/ 87 h 245"/>
                <a:gd name="T98" fmla="*/ 276 w 410"/>
                <a:gd name="T99" fmla="*/ 76 h 245"/>
                <a:gd name="T100" fmla="*/ 329 w 410"/>
                <a:gd name="T101" fmla="*/ 54 h 245"/>
                <a:gd name="T102" fmla="*/ 385 w 410"/>
                <a:gd name="T103" fmla="*/ 28 h 245"/>
                <a:gd name="T104" fmla="*/ 402 w 410"/>
                <a:gd name="T105" fmla="*/ 17 h 245"/>
                <a:gd name="T106" fmla="*/ 408 w 410"/>
                <a:gd name="T107" fmla="*/ 11 h 245"/>
                <a:gd name="T108" fmla="*/ 410 w 410"/>
                <a:gd name="T109" fmla="*/ 9 h 245"/>
                <a:gd name="T110" fmla="*/ 410 w 410"/>
                <a:gd name="T111" fmla="*/ 9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0" h="245">
                  <a:moveTo>
                    <a:pt x="410" y="9"/>
                  </a:moveTo>
                  <a:lnTo>
                    <a:pt x="410" y="9"/>
                  </a:lnTo>
                  <a:lnTo>
                    <a:pt x="408" y="3"/>
                  </a:lnTo>
                  <a:lnTo>
                    <a:pt x="405" y="0"/>
                  </a:lnTo>
                  <a:lnTo>
                    <a:pt x="394" y="0"/>
                  </a:lnTo>
                  <a:lnTo>
                    <a:pt x="374" y="3"/>
                  </a:lnTo>
                  <a:lnTo>
                    <a:pt x="349" y="9"/>
                  </a:lnTo>
                  <a:lnTo>
                    <a:pt x="284" y="23"/>
                  </a:lnTo>
                  <a:lnTo>
                    <a:pt x="248" y="25"/>
                  </a:lnTo>
                  <a:lnTo>
                    <a:pt x="205" y="28"/>
                  </a:lnTo>
                  <a:lnTo>
                    <a:pt x="205" y="28"/>
                  </a:lnTo>
                  <a:lnTo>
                    <a:pt x="163" y="25"/>
                  </a:lnTo>
                  <a:lnTo>
                    <a:pt x="127" y="23"/>
                  </a:lnTo>
                  <a:lnTo>
                    <a:pt x="62" y="9"/>
                  </a:lnTo>
                  <a:lnTo>
                    <a:pt x="37" y="3"/>
                  </a:lnTo>
                  <a:lnTo>
                    <a:pt x="17" y="0"/>
                  </a:lnTo>
                  <a:lnTo>
                    <a:pt x="6" y="0"/>
                  </a:lnTo>
                  <a:lnTo>
                    <a:pt x="3" y="3"/>
                  </a:lnTo>
                  <a:lnTo>
                    <a:pt x="0" y="9"/>
                  </a:lnTo>
                  <a:lnTo>
                    <a:pt x="0" y="9"/>
                  </a:lnTo>
                  <a:lnTo>
                    <a:pt x="3" y="11"/>
                  </a:lnTo>
                  <a:lnTo>
                    <a:pt x="9" y="17"/>
                  </a:lnTo>
                  <a:lnTo>
                    <a:pt x="26" y="28"/>
                  </a:lnTo>
                  <a:lnTo>
                    <a:pt x="82" y="54"/>
                  </a:lnTo>
                  <a:lnTo>
                    <a:pt x="135" y="76"/>
                  </a:lnTo>
                  <a:lnTo>
                    <a:pt x="152" y="87"/>
                  </a:lnTo>
                  <a:lnTo>
                    <a:pt x="158" y="93"/>
                  </a:lnTo>
                  <a:lnTo>
                    <a:pt x="160" y="96"/>
                  </a:lnTo>
                  <a:lnTo>
                    <a:pt x="160" y="96"/>
                  </a:lnTo>
                  <a:lnTo>
                    <a:pt x="160" y="124"/>
                  </a:lnTo>
                  <a:lnTo>
                    <a:pt x="163" y="152"/>
                  </a:lnTo>
                  <a:lnTo>
                    <a:pt x="169" y="177"/>
                  </a:lnTo>
                  <a:lnTo>
                    <a:pt x="174" y="197"/>
                  </a:lnTo>
                  <a:lnTo>
                    <a:pt x="180" y="216"/>
                  </a:lnTo>
                  <a:lnTo>
                    <a:pt x="189" y="231"/>
                  </a:lnTo>
                  <a:lnTo>
                    <a:pt x="197" y="242"/>
                  </a:lnTo>
                  <a:lnTo>
                    <a:pt x="205" y="245"/>
                  </a:lnTo>
                  <a:lnTo>
                    <a:pt x="205" y="245"/>
                  </a:lnTo>
                  <a:lnTo>
                    <a:pt x="214" y="242"/>
                  </a:lnTo>
                  <a:lnTo>
                    <a:pt x="222" y="231"/>
                  </a:lnTo>
                  <a:lnTo>
                    <a:pt x="231" y="216"/>
                  </a:lnTo>
                  <a:lnTo>
                    <a:pt x="236" y="197"/>
                  </a:lnTo>
                  <a:lnTo>
                    <a:pt x="242" y="177"/>
                  </a:lnTo>
                  <a:lnTo>
                    <a:pt x="248" y="152"/>
                  </a:lnTo>
                  <a:lnTo>
                    <a:pt x="250" y="124"/>
                  </a:lnTo>
                  <a:lnTo>
                    <a:pt x="250" y="96"/>
                  </a:lnTo>
                  <a:lnTo>
                    <a:pt x="250" y="96"/>
                  </a:lnTo>
                  <a:lnTo>
                    <a:pt x="253" y="93"/>
                  </a:lnTo>
                  <a:lnTo>
                    <a:pt x="259" y="87"/>
                  </a:lnTo>
                  <a:lnTo>
                    <a:pt x="276" y="76"/>
                  </a:lnTo>
                  <a:lnTo>
                    <a:pt x="329" y="54"/>
                  </a:lnTo>
                  <a:lnTo>
                    <a:pt x="385" y="28"/>
                  </a:lnTo>
                  <a:lnTo>
                    <a:pt x="402" y="17"/>
                  </a:lnTo>
                  <a:lnTo>
                    <a:pt x="408" y="11"/>
                  </a:lnTo>
                  <a:lnTo>
                    <a:pt x="410" y="9"/>
                  </a:lnTo>
                  <a:lnTo>
                    <a:pt x="410" y="9"/>
                  </a:lnTo>
                  <a:close/>
                </a:path>
              </a:pathLst>
            </a:custGeom>
            <a:solidFill>
              <a:srgbClr val="E35E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09" name="Freeform 48"/>
            <p:cNvSpPr>
              <a:spLocks/>
            </p:cNvSpPr>
            <p:nvPr/>
          </p:nvSpPr>
          <p:spPr bwMode="auto">
            <a:xfrm>
              <a:off x="5381629" y="2928963"/>
              <a:ext cx="49214" cy="280989"/>
            </a:xfrm>
            <a:custGeom>
              <a:avLst/>
              <a:gdLst>
                <a:gd name="T0" fmla="*/ 31 w 31"/>
                <a:gd name="T1" fmla="*/ 87 h 177"/>
                <a:gd name="T2" fmla="*/ 31 w 31"/>
                <a:gd name="T3" fmla="*/ 87 h 177"/>
                <a:gd name="T4" fmla="*/ 28 w 31"/>
                <a:gd name="T5" fmla="*/ 53 h 177"/>
                <a:gd name="T6" fmla="*/ 26 w 31"/>
                <a:gd name="T7" fmla="*/ 25 h 177"/>
                <a:gd name="T8" fmla="*/ 20 w 31"/>
                <a:gd name="T9" fmla="*/ 6 h 177"/>
                <a:gd name="T10" fmla="*/ 17 w 31"/>
                <a:gd name="T11" fmla="*/ 3 h 177"/>
                <a:gd name="T12" fmla="*/ 14 w 31"/>
                <a:gd name="T13" fmla="*/ 0 h 177"/>
                <a:gd name="T14" fmla="*/ 14 w 31"/>
                <a:gd name="T15" fmla="*/ 0 h 177"/>
                <a:gd name="T16" fmla="*/ 12 w 31"/>
                <a:gd name="T17" fmla="*/ 3 h 177"/>
                <a:gd name="T18" fmla="*/ 9 w 31"/>
                <a:gd name="T19" fmla="*/ 6 h 177"/>
                <a:gd name="T20" fmla="*/ 3 w 31"/>
                <a:gd name="T21" fmla="*/ 25 h 177"/>
                <a:gd name="T22" fmla="*/ 0 w 31"/>
                <a:gd name="T23" fmla="*/ 53 h 177"/>
                <a:gd name="T24" fmla="*/ 0 w 31"/>
                <a:gd name="T25" fmla="*/ 87 h 177"/>
                <a:gd name="T26" fmla="*/ 0 w 31"/>
                <a:gd name="T27" fmla="*/ 87 h 177"/>
                <a:gd name="T28" fmla="*/ 0 w 31"/>
                <a:gd name="T29" fmla="*/ 124 h 177"/>
                <a:gd name="T30" fmla="*/ 3 w 31"/>
                <a:gd name="T31" fmla="*/ 149 h 177"/>
                <a:gd name="T32" fmla="*/ 9 w 31"/>
                <a:gd name="T33" fmla="*/ 169 h 177"/>
                <a:gd name="T34" fmla="*/ 12 w 31"/>
                <a:gd name="T35" fmla="*/ 174 h 177"/>
                <a:gd name="T36" fmla="*/ 14 w 31"/>
                <a:gd name="T37" fmla="*/ 177 h 177"/>
                <a:gd name="T38" fmla="*/ 14 w 31"/>
                <a:gd name="T39" fmla="*/ 177 h 177"/>
                <a:gd name="T40" fmla="*/ 17 w 31"/>
                <a:gd name="T41" fmla="*/ 174 h 177"/>
                <a:gd name="T42" fmla="*/ 20 w 31"/>
                <a:gd name="T43" fmla="*/ 169 h 177"/>
                <a:gd name="T44" fmla="*/ 26 w 31"/>
                <a:gd name="T45" fmla="*/ 149 h 177"/>
                <a:gd name="T46" fmla="*/ 28 w 31"/>
                <a:gd name="T47" fmla="*/ 124 h 177"/>
                <a:gd name="T48" fmla="*/ 31 w 31"/>
                <a:gd name="T49" fmla="*/ 87 h 177"/>
                <a:gd name="T50" fmla="*/ 31 w 31"/>
                <a:gd name="T51" fmla="*/ 8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177">
                  <a:moveTo>
                    <a:pt x="31" y="87"/>
                  </a:moveTo>
                  <a:lnTo>
                    <a:pt x="31" y="87"/>
                  </a:lnTo>
                  <a:lnTo>
                    <a:pt x="28" y="53"/>
                  </a:lnTo>
                  <a:lnTo>
                    <a:pt x="26" y="25"/>
                  </a:lnTo>
                  <a:lnTo>
                    <a:pt x="20" y="6"/>
                  </a:lnTo>
                  <a:lnTo>
                    <a:pt x="17" y="3"/>
                  </a:lnTo>
                  <a:lnTo>
                    <a:pt x="14" y="0"/>
                  </a:lnTo>
                  <a:lnTo>
                    <a:pt x="14" y="0"/>
                  </a:lnTo>
                  <a:lnTo>
                    <a:pt x="12" y="3"/>
                  </a:lnTo>
                  <a:lnTo>
                    <a:pt x="9" y="6"/>
                  </a:lnTo>
                  <a:lnTo>
                    <a:pt x="3" y="25"/>
                  </a:lnTo>
                  <a:lnTo>
                    <a:pt x="0" y="53"/>
                  </a:lnTo>
                  <a:lnTo>
                    <a:pt x="0" y="87"/>
                  </a:lnTo>
                  <a:lnTo>
                    <a:pt x="0" y="87"/>
                  </a:lnTo>
                  <a:lnTo>
                    <a:pt x="0" y="124"/>
                  </a:lnTo>
                  <a:lnTo>
                    <a:pt x="3" y="149"/>
                  </a:lnTo>
                  <a:lnTo>
                    <a:pt x="9" y="169"/>
                  </a:lnTo>
                  <a:lnTo>
                    <a:pt x="12" y="174"/>
                  </a:lnTo>
                  <a:lnTo>
                    <a:pt x="14" y="177"/>
                  </a:lnTo>
                  <a:lnTo>
                    <a:pt x="14" y="177"/>
                  </a:lnTo>
                  <a:lnTo>
                    <a:pt x="17" y="174"/>
                  </a:lnTo>
                  <a:lnTo>
                    <a:pt x="20" y="169"/>
                  </a:lnTo>
                  <a:lnTo>
                    <a:pt x="26" y="149"/>
                  </a:lnTo>
                  <a:lnTo>
                    <a:pt x="28" y="124"/>
                  </a:lnTo>
                  <a:lnTo>
                    <a:pt x="31" y="87"/>
                  </a:lnTo>
                  <a:lnTo>
                    <a:pt x="31" y="87"/>
                  </a:lnTo>
                  <a:close/>
                </a:path>
              </a:pathLst>
            </a:custGeom>
            <a:solidFill>
              <a:srgbClr val="E35E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10" name="Freeform 49"/>
            <p:cNvSpPr>
              <a:spLocks/>
            </p:cNvSpPr>
            <p:nvPr/>
          </p:nvSpPr>
          <p:spPr bwMode="auto">
            <a:xfrm>
              <a:off x="5792792" y="2633687"/>
              <a:ext cx="338139" cy="214315"/>
            </a:xfrm>
            <a:custGeom>
              <a:avLst/>
              <a:gdLst>
                <a:gd name="T0" fmla="*/ 213 w 213"/>
                <a:gd name="T1" fmla="*/ 31 h 135"/>
                <a:gd name="T2" fmla="*/ 213 w 213"/>
                <a:gd name="T3" fmla="*/ 31 h 135"/>
                <a:gd name="T4" fmla="*/ 208 w 213"/>
                <a:gd name="T5" fmla="*/ 17 h 135"/>
                <a:gd name="T6" fmla="*/ 202 w 213"/>
                <a:gd name="T7" fmla="*/ 9 h 135"/>
                <a:gd name="T8" fmla="*/ 191 w 213"/>
                <a:gd name="T9" fmla="*/ 0 h 135"/>
                <a:gd name="T10" fmla="*/ 177 w 213"/>
                <a:gd name="T11" fmla="*/ 0 h 135"/>
                <a:gd name="T12" fmla="*/ 160 w 213"/>
                <a:gd name="T13" fmla="*/ 0 h 135"/>
                <a:gd name="T14" fmla="*/ 140 w 213"/>
                <a:gd name="T15" fmla="*/ 0 h 135"/>
                <a:gd name="T16" fmla="*/ 98 w 213"/>
                <a:gd name="T17" fmla="*/ 9 h 135"/>
                <a:gd name="T18" fmla="*/ 98 w 213"/>
                <a:gd name="T19" fmla="*/ 9 h 135"/>
                <a:gd name="T20" fmla="*/ 59 w 213"/>
                <a:gd name="T21" fmla="*/ 15 h 135"/>
                <a:gd name="T22" fmla="*/ 39 w 213"/>
                <a:gd name="T23" fmla="*/ 20 h 135"/>
                <a:gd name="T24" fmla="*/ 25 w 213"/>
                <a:gd name="T25" fmla="*/ 26 h 135"/>
                <a:gd name="T26" fmla="*/ 11 w 213"/>
                <a:gd name="T27" fmla="*/ 34 h 135"/>
                <a:gd name="T28" fmla="*/ 3 w 213"/>
                <a:gd name="T29" fmla="*/ 43 h 135"/>
                <a:gd name="T30" fmla="*/ 0 w 213"/>
                <a:gd name="T31" fmla="*/ 54 h 135"/>
                <a:gd name="T32" fmla="*/ 0 w 213"/>
                <a:gd name="T33" fmla="*/ 71 h 135"/>
                <a:gd name="T34" fmla="*/ 0 w 213"/>
                <a:gd name="T35" fmla="*/ 71 h 135"/>
                <a:gd name="T36" fmla="*/ 5 w 213"/>
                <a:gd name="T37" fmla="*/ 88 h 135"/>
                <a:gd name="T38" fmla="*/ 14 w 213"/>
                <a:gd name="T39" fmla="*/ 102 h 135"/>
                <a:gd name="T40" fmla="*/ 25 w 213"/>
                <a:gd name="T41" fmla="*/ 113 h 135"/>
                <a:gd name="T42" fmla="*/ 42 w 213"/>
                <a:gd name="T43" fmla="*/ 124 h 135"/>
                <a:gd name="T44" fmla="*/ 59 w 213"/>
                <a:gd name="T45" fmla="*/ 130 h 135"/>
                <a:gd name="T46" fmla="*/ 78 w 213"/>
                <a:gd name="T47" fmla="*/ 135 h 135"/>
                <a:gd name="T48" fmla="*/ 101 w 213"/>
                <a:gd name="T49" fmla="*/ 135 h 135"/>
                <a:gd name="T50" fmla="*/ 120 w 213"/>
                <a:gd name="T51" fmla="*/ 133 h 135"/>
                <a:gd name="T52" fmla="*/ 120 w 213"/>
                <a:gd name="T53" fmla="*/ 133 h 135"/>
                <a:gd name="T54" fmla="*/ 143 w 213"/>
                <a:gd name="T55" fmla="*/ 127 h 135"/>
                <a:gd name="T56" fmla="*/ 163 w 213"/>
                <a:gd name="T57" fmla="*/ 118 h 135"/>
                <a:gd name="T58" fmla="*/ 179 w 213"/>
                <a:gd name="T59" fmla="*/ 110 h 135"/>
                <a:gd name="T60" fmla="*/ 193 w 213"/>
                <a:gd name="T61" fmla="*/ 96 h 135"/>
                <a:gd name="T62" fmla="*/ 205 w 213"/>
                <a:gd name="T63" fmla="*/ 82 h 135"/>
                <a:gd name="T64" fmla="*/ 210 w 213"/>
                <a:gd name="T65" fmla="*/ 65 h 135"/>
                <a:gd name="T66" fmla="*/ 213 w 213"/>
                <a:gd name="T67" fmla="*/ 48 h 135"/>
                <a:gd name="T68" fmla="*/ 213 w 213"/>
                <a:gd name="T69" fmla="*/ 3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135">
                  <a:moveTo>
                    <a:pt x="213" y="31"/>
                  </a:moveTo>
                  <a:lnTo>
                    <a:pt x="213" y="31"/>
                  </a:lnTo>
                  <a:lnTo>
                    <a:pt x="208" y="17"/>
                  </a:lnTo>
                  <a:lnTo>
                    <a:pt x="202" y="9"/>
                  </a:lnTo>
                  <a:lnTo>
                    <a:pt x="191" y="0"/>
                  </a:lnTo>
                  <a:lnTo>
                    <a:pt x="177" y="0"/>
                  </a:lnTo>
                  <a:lnTo>
                    <a:pt x="160" y="0"/>
                  </a:lnTo>
                  <a:lnTo>
                    <a:pt x="140" y="0"/>
                  </a:lnTo>
                  <a:lnTo>
                    <a:pt x="98" y="9"/>
                  </a:lnTo>
                  <a:lnTo>
                    <a:pt x="98" y="9"/>
                  </a:lnTo>
                  <a:lnTo>
                    <a:pt x="59" y="15"/>
                  </a:lnTo>
                  <a:lnTo>
                    <a:pt x="39" y="20"/>
                  </a:lnTo>
                  <a:lnTo>
                    <a:pt x="25" y="26"/>
                  </a:lnTo>
                  <a:lnTo>
                    <a:pt x="11" y="34"/>
                  </a:lnTo>
                  <a:lnTo>
                    <a:pt x="3" y="43"/>
                  </a:lnTo>
                  <a:lnTo>
                    <a:pt x="0" y="54"/>
                  </a:lnTo>
                  <a:lnTo>
                    <a:pt x="0" y="71"/>
                  </a:lnTo>
                  <a:lnTo>
                    <a:pt x="0" y="71"/>
                  </a:lnTo>
                  <a:lnTo>
                    <a:pt x="5" y="88"/>
                  </a:lnTo>
                  <a:lnTo>
                    <a:pt x="14" y="102"/>
                  </a:lnTo>
                  <a:lnTo>
                    <a:pt x="25" y="113"/>
                  </a:lnTo>
                  <a:lnTo>
                    <a:pt x="42" y="124"/>
                  </a:lnTo>
                  <a:lnTo>
                    <a:pt x="59" y="130"/>
                  </a:lnTo>
                  <a:lnTo>
                    <a:pt x="78" y="135"/>
                  </a:lnTo>
                  <a:lnTo>
                    <a:pt x="101" y="135"/>
                  </a:lnTo>
                  <a:lnTo>
                    <a:pt x="120" y="133"/>
                  </a:lnTo>
                  <a:lnTo>
                    <a:pt x="120" y="133"/>
                  </a:lnTo>
                  <a:lnTo>
                    <a:pt x="143" y="127"/>
                  </a:lnTo>
                  <a:lnTo>
                    <a:pt x="163" y="118"/>
                  </a:lnTo>
                  <a:lnTo>
                    <a:pt x="179" y="110"/>
                  </a:lnTo>
                  <a:lnTo>
                    <a:pt x="193" y="96"/>
                  </a:lnTo>
                  <a:lnTo>
                    <a:pt x="205" y="82"/>
                  </a:lnTo>
                  <a:lnTo>
                    <a:pt x="210" y="65"/>
                  </a:lnTo>
                  <a:lnTo>
                    <a:pt x="213" y="48"/>
                  </a:lnTo>
                  <a:lnTo>
                    <a:pt x="213" y="31"/>
                  </a:lnTo>
                  <a:close/>
                </a:path>
              </a:pathLst>
            </a:custGeom>
            <a:solidFill>
              <a:srgbClr val="FFD8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11" name="Freeform 50"/>
            <p:cNvSpPr>
              <a:spLocks/>
            </p:cNvSpPr>
            <p:nvPr/>
          </p:nvSpPr>
          <p:spPr bwMode="auto">
            <a:xfrm>
              <a:off x="5792792" y="2633687"/>
              <a:ext cx="338139" cy="214315"/>
            </a:xfrm>
            <a:custGeom>
              <a:avLst/>
              <a:gdLst>
                <a:gd name="T0" fmla="*/ 213 w 213"/>
                <a:gd name="T1" fmla="*/ 31 h 135"/>
                <a:gd name="T2" fmla="*/ 213 w 213"/>
                <a:gd name="T3" fmla="*/ 31 h 135"/>
                <a:gd name="T4" fmla="*/ 208 w 213"/>
                <a:gd name="T5" fmla="*/ 17 h 135"/>
                <a:gd name="T6" fmla="*/ 202 w 213"/>
                <a:gd name="T7" fmla="*/ 9 h 135"/>
                <a:gd name="T8" fmla="*/ 191 w 213"/>
                <a:gd name="T9" fmla="*/ 0 h 135"/>
                <a:gd name="T10" fmla="*/ 177 w 213"/>
                <a:gd name="T11" fmla="*/ 0 h 135"/>
                <a:gd name="T12" fmla="*/ 160 w 213"/>
                <a:gd name="T13" fmla="*/ 0 h 135"/>
                <a:gd name="T14" fmla="*/ 140 w 213"/>
                <a:gd name="T15" fmla="*/ 0 h 135"/>
                <a:gd name="T16" fmla="*/ 98 w 213"/>
                <a:gd name="T17" fmla="*/ 9 h 135"/>
                <a:gd name="T18" fmla="*/ 98 w 213"/>
                <a:gd name="T19" fmla="*/ 9 h 135"/>
                <a:gd name="T20" fmla="*/ 59 w 213"/>
                <a:gd name="T21" fmla="*/ 15 h 135"/>
                <a:gd name="T22" fmla="*/ 39 w 213"/>
                <a:gd name="T23" fmla="*/ 20 h 135"/>
                <a:gd name="T24" fmla="*/ 25 w 213"/>
                <a:gd name="T25" fmla="*/ 26 h 135"/>
                <a:gd name="T26" fmla="*/ 11 w 213"/>
                <a:gd name="T27" fmla="*/ 34 h 135"/>
                <a:gd name="T28" fmla="*/ 3 w 213"/>
                <a:gd name="T29" fmla="*/ 43 h 135"/>
                <a:gd name="T30" fmla="*/ 0 w 213"/>
                <a:gd name="T31" fmla="*/ 54 h 135"/>
                <a:gd name="T32" fmla="*/ 0 w 213"/>
                <a:gd name="T33" fmla="*/ 71 h 135"/>
                <a:gd name="T34" fmla="*/ 0 w 213"/>
                <a:gd name="T35" fmla="*/ 71 h 135"/>
                <a:gd name="T36" fmla="*/ 5 w 213"/>
                <a:gd name="T37" fmla="*/ 88 h 135"/>
                <a:gd name="T38" fmla="*/ 14 w 213"/>
                <a:gd name="T39" fmla="*/ 102 h 135"/>
                <a:gd name="T40" fmla="*/ 25 w 213"/>
                <a:gd name="T41" fmla="*/ 113 h 135"/>
                <a:gd name="T42" fmla="*/ 42 w 213"/>
                <a:gd name="T43" fmla="*/ 124 h 135"/>
                <a:gd name="T44" fmla="*/ 59 w 213"/>
                <a:gd name="T45" fmla="*/ 130 h 135"/>
                <a:gd name="T46" fmla="*/ 78 w 213"/>
                <a:gd name="T47" fmla="*/ 135 h 135"/>
                <a:gd name="T48" fmla="*/ 101 w 213"/>
                <a:gd name="T49" fmla="*/ 135 h 135"/>
                <a:gd name="T50" fmla="*/ 120 w 213"/>
                <a:gd name="T51" fmla="*/ 133 h 135"/>
                <a:gd name="T52" fmla="*/ 120 w 213"/>
                <a:gd name="T53" fmla="*/ 133 h 135"/>
                <a:gd name="T54" fmla="*/ 143 w 213"/>
                <a:gd name="T55" fmla="*/ 127 h 135"/>
                <a:gd name="T56" fmla="*/ 163 w 213"/>
                <a:gd name="T57" fmla="*/ 118 h 135"/>
                <a:gd name="T58" fmla="*/ 179 w 213"/>
                <a:gd name="T59" fmla="*/ 110 h 135"/>
                <a:gd name="T60" fmla="*/ 193 w 213"/>
                <a:gd name="T61" fmla="*/ 96 h 135"/>
                <a:gd name="T62" fmla="*/ 205 w 213"/>
                <a:gd name="T63" fmla="*/ 82 h 135"/>
                <a:gd name="T64" fmla="*/ 210 w 213"/>
                <a:gd name="T65" fmla="*/ 65 h 135"/>
                <a:gd name="T66" fmla="*/ 213 w 213"/>
                <a:gd name="T67" fmla="*/ 48 h 135"/>
                <a:gd name="T68" fmla="*/ 213 w 213"/>
                <a:gd name="T69" fmla="*/ 3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135">
                  <a:moveTo>
                    <a:pt x="213" y="31"/>
                  </a:moveTo>
                  <a:lnTo>
                    <a:pt x="213" y="31"/>
                  </a:lnTo>
                  <a:lnTo>
                    <a:pt x="208" y="17"/>
                  </a:lnTo>
                  <a:lnTo>
                    <a:pt x="202" y="9"/>
                  </a:lnTo>
                  <a:lnTo>
                    <a:pt x="191" y="0"/>
                  </a:lnTo>
                  <a:lnTo>
                    <a:pt x="177" y="0"/>
                  </a:lnTo>
                  <a:lnTo>
                    <a:pt x="160" y="0"/>
                  </a:lnTo>
                  <a:lnTo>
                    <a:pt x="140" y="0"/>
                  </a:lnTo>
                  <a:lnTo>
                    <a:pt x="98" y="9"/>
                  </a:lnTo>
                  <a:lnTo>
                    <a:pt x="98" y="9"/>
                  </a:lnTo>
                  <a:lnTo>
                    <a:pt x="59" y="15"/>
                  </a:lnTo>
                  <a:lnTo>
                    <a:pt x="39" y="20"/>
                  </a:lnTo>
                  <a:lnTo>
                    <a:pt x="25" y="26"/>
                  </a:lnTo>
                  <a:lnTo>
                    <a:pt x="11" y="34"/>
                  </a:lnTo>
                  <a:lnTo>
                    <a:pt x="3" y="43"/>
                  </a:lnTo>
                  <a:lnTo>
                    <a:pt x="0" y="54"/>
                  </a:lnTo>
                  <a:lnTo>
                    <a:pt x="0" y="71"/>
                  </a:lnTo>
                  <a:lnTo>
                    <a:pt x="0" y="71"/>
                  </a:lnTo>
                  <a:lnTo>
                    <a:pt x="5" y="88"/>
                  </a:lnTo>
                  <a:lnTo>
                    <a:pt x="14" y="102"/>
                  </a:lnTo>
                  <a:lnTo>
                    <a:pt x="25" y="113"/>
                  </a:lnTo>
                  <a:lnTo>
                    <a:pt x="42" y="124"/>
                  </a:lnTo>
                  <a:lnTo>
                    <a:pt x="59" y="130"/>
                  </a:lnTo>
                  <a:lnTo>
                    <a:pt x="78" y="135"/>
                  </a:lnTo>
                  <a:lnTo>
                    <a:pt x="101" y="135"/>
                  </a:lnTo>
                  <a:lnTo>
                    <a:pt x="120" y="133"/>
                  </a:lnTo>
                  <a:lnTo>
                    <a:pt x="120" y="133"/>
                  </a:lnTo>
                  <a:lnTo>
                    <a:pt x="143" y="127"/>
                  </a:lnTo>
                  <a:lnTo>
                    <a:pt x="163" y="118"/>
                  </a:lnTo>
                  <a:lnTo>
                    <a:pt x="179" y="110"/>
                  </a:lnTo>
                  <a:lnTo>
                    <a:pt x="193" y="96"/>
                  </a:lnTo>
                  <a:lnTo>
                    <a:pt x="205" y="82"/>
                  </a:lnTo>
                  <a:lnTo>
                    <a:pt x="210" y="65"/>
                  </a:lnTo>
                  <a:lnTo>
                    <a:pt x="213" y="48"/>
                  </a:lnTo>
                  <a:lnTo>
                    <a:pt x="213" y="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12" name="Freeform 51"/>
            <p:cNvSpPr>
              <a:spLocks/>
            </p:cNvSpPr>
            <p:nvPr/>
          </p:nvSpPr>
          <p:spPr bwMode="auto">
            <a:xfrm>
              <a:off x="4678365" y="2633687"/>
              <a:ext cx="338139" cy="214315"/>
            </a:xfrm>
            <a:custGeom>
              <a:avLst/>
              <a:gdLst>
                <a:gd name="T0" fmla="*/ 213 w 213"/>
                <a:gd name="T1" fmla="*/ 71 h 135"/>
                <a:gd name="T2" fmla="*/ 213 w 213"/>
                <a:gd name="T3" fmla="*/ 71 h 135"/>
                <a:gd name="T4" fmla="*/ 213 w 213"/>
                <a:gd name="T5" fmla="*/ 57 h 135"/>
                <a:gd name="T6" fmla="*/ 210 w 213"/>
                <a:gd name="T7" fmla="*/ 43 h 135"/>
                <a:gd name="T8" fmla="*/ 202 w 213"/>
                <a:gd name="T9" fmla="*/ 34 h 135"/>
                <a:gd name="T10" fmla="*/ 188 w 213"/>
                <a:gd name="T11" fmla="*/ 26 h 135"/>
                <a:gd name="T12" fmla="*/ 174 w 213"/>
                <a:gd name="T13" fmla="*/ 20 h 135"/>
                <a:gd name="T14" fmla="*/ 154 w 213"/>
                <a:gd name="T15" fmla="*/ 17 h 135"/>
                <a:gd name="T16" fmla="*/ 115 w 213"/>
                <a:gd name="T17" fmla="*/ 9 h 135"/>
                <a:gd name="T18" fmla="*/ 115 w 213"/>
                <a:gd name="T19" fmla="*/ 9 h 135"/>
                <a:gd name="T20" fmla="*/ 73 w 213"/>
                <a:gd name="T21" fmla="*/ 3 h 135"/>
                <a:gd name="T22" fmla="*/ 53 w 213"/>
                <a:gd name="T23" fmla="*/ 0 h 135"/>
                <a:gd name="T24" fmla="*/ 36 w 213"/>
                <a:gd name="T25" fmla="*/ 0 h 135"/>
                <a:gd name="T26" fmla="*/ 22 w 213"/>
                <a:gd name="T27" fmla="*/ 3 h 135"/>
                <a:gd name="T28" fmla="*/ 11 w 213"/>
                <a:gd name="T29" fmla="*/ 9 h 135"/>
                <a:gd name="T30" fmla="*/ 5 w 213"/>
                <a:gd name="T31" fmla="*/ 17 h 135"/>
                <a:gd name="T32" fmla="*/ 0 w 213"/>
                <a:gd name="T33" fmla="*/ 34 h 135"/>
                <a:gd name="T34" fmla="*/ 0 w 213"/>
                <a:gd name="T35" fmla="*/ 34 h 135"/>
                <a:gd name="T36" fmla="*/ 0 w 213"/>
                <a:gd name="T37" fmla="*/ 51 h 135"/>
                <a:gd name="T38" fmla="*/ 2 w 213"/>
                <a:gd name="T39" fmla="*/ 68 h 135"/>
                <a:gd name="T40" fmla="*/ 8 w 213"/>
                <a:gd name="T41" fmla="*/ 82 h 135"/>
                <a:gd name="T42" fmla="*/ 19 w 213"/>
                <a:gd name="T43" fmla="*/ 96 h 135"/>
                <a:gd name="T44" fmla="*/ 33 w 213"/>
                <a:gd name="T45" fmla="*/ 110 h 135"/>
                <a:gd name="T46" fmla="*/ 50 w 213"/>
                <a:gd name="T47" fmla="*/ 121 h 135"/>
                <a:gd name="T48" fmla="*/ 70 w 213"/>
                <a:gd name="T49" fmla="*/ 130 h 135"/>
                <a:gd name="T50" fmla="*/ 92 w 213"/>
                <a:gd name="T51" fmla="*/ 135 h 135"/>
                <a:gd name="T52" fmla="*/ 92 w 213"/>
                <a:gd name="T53" fmla="*/ 135 h 135"/>
                <a:gd name="T54" fmla="*/ 112 w 213"/>
                <a:gd name="T55" fmla="*/ 135 h 135"/>
                <a:gd name="T56" fmla="*/ 134 w 213"/>
                <a:gd name="T57" fmla="*/ 135 h 135"/>
                <a:gd name="T58" fmla="*/ 154 w 213"/>
                <a:gd name="T59" fmla="*/ 130 h 135"/>
                <a:gd name="T60" fmla="*/ 171 w 213"/>
                <a:gd name="T61" fmla="*/ 124 h 135"/>
                <a:gd name="T62" fmla="*/ 188 w 213"/>
                <a:gd name="T63" fmla="*/ 113 h 135"/>
                <a:gd name="T64" fmla="*/ 199 w 213"/>
                <a:gd name="T65" fmla="*/ 102 h 135"/>
                <a:gd name="T66" fmla="*/ 207 w 213"/>
                <a:gd name="T67" fmla="*/ 88 h 135"/>
                <a:gd name="T68" fmla="*/ 213 w 213"/>
                <a:gd name="T69" fmla="*/ 7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135">
                  <a:moveTo>
                    <a:pt x="213" y="71"/>
                  </a:moveTo>
                  <a:lnTo>
                    <a:pt x="213" y="71"/>
                  </a:lnTo>
                  <a:lnTo>
                    <a:pt x="213" y="57"/>
                  </a:lnTo>
                  <a:lnTo>
                    <a:pt x="210" y="43"/>
                  </a:lnTo>
                  <a:lnTo>
                    <a:pt x="202" y="34"/>
                  </a:lnTo>
                  <a:lnTo>
                    <a:pt x="188" y="26"/>
                  </a:lnTo>
                  <a:lnTo>
                    <a:pt x="174" y="20"/>
                  </a:lnTo>
                  <a:lnTo>
                    <a:pt x="154" y="17"/>
                  </a:lnTo>
                  <a:lnTo>
                    <a:pt x="115" y="9"/>
                  </a:lnTo>
                  <a:lnTo>
                    <a:pt x="115" y="9"/>
                  </a:lnTo>
                  <a:lnTo>
                    <a:pt x="73" y="3"/>
                  </a:lnTo>
                  <a:lnTo>
                    <a:pt x="53" y="0"/>
                  </a:lnTo>
                  <a:lnTo>
                    <a:pt x="36" y="0"/>
                  </a:lnTo>
                  <a:lnTo>
                    <a:pt x="22" y="3"/>
                  </a:lnTo>
                  <a:lnTo>
                    <a:pt x="11" y="9"/>
                  </a:lnTo>
                  <a:lnTo>
                    <a:pt x="5" y="17"/>
                  </a:lnTo>
                  <a:lnTo>
                    <a:pt x="0" y="34"/>
                  </a:lnTo>
                  <a:lnTo>
                    <a:pt x="0" y="34"/>
                  </a:lnTo>
                  <a:lnTo>
                    <a:pt x="0" y="51"/>
                  </a:lnTo>
                  <a:lnTo>
                    <a:pt x="2" y="68"/>
                  </a:lnTo>
                  <a:lnTo>
                    <a:pt x="8" y="82"/>
                  </a:lnTo>
                  <a:lnTo>
                    <a:pt x="19" y="96"/>
                  </a:lnTo>
                  <a:lnTo>
                    <a:pt x="33" y="110"/>
                  </a:lnTo>
                  <a:lnTo>
                    <a:pt x="50" y="121"/>
                  </a:lnTo>
                  <a:lnTo>
                    <a:pt x="70" y="130"/>
                  </a:lnTo>
                  <a:lnTo>
                    <a:pt x="92" y="135"/>
                  </a:lnTo>
                  <a:lnTo>
                    <a:pt x="92" y="135"/>
                  </a:lnTo>
                  <a:lnTo>
                    <a:pt x="112" y="135"/>
                  </a:lnTo>
                  <a:lnTo>
                    <a:pt x="134" y="135"/>
                  </a:lnTo>
                  <a:lnTo>
                    <a:pt x="154" y="130"/>
                  </a:lnTo>
                  <a:lnTo>
                    <a:pt x="171" y="124"/>
                  </a:lnTo>
                  <a:lnTo>
                    <a:pt x="188" y="113"/>
                  </a:lnTo>
                  <a:lnTo>
                    <a:pt x="199" y="102"/>
                  </a:lnTo>
                  <a:lnTo>
                    <a:pt x="207" y="88"/>
                  </a:lnTo>
                  <a:lnTo>
                    <a:pt x="213" y="71"/>
                  </a:lnTo>
                  <a:close/>
                </a:path>
              </a:pathLst>
            </a:custGeom>
            <a:solidFill>
              <a:srgbClr val="FFD8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13" name="Freeform 52"/>
            <p:cNvSpPr>
              <a:spLocks/>
            </p:cNvSpPr>
            <p:nvPr/>
          </p:nvSpPr>
          <p:spPr bwMode="auto">
            <a:xfrm>
              <a:off x="4678367" y="2633689"/>
              <a:ext cx="338139" cy="214315"/>
            </a:xfrm>
            <a:custGeom>
              <a:avLst/>
              <a:gdLst>
                <a:gd name="T0" fmla="*/ 213 w 213"/>
                <a:gd name="T1" fmla="*/ 71 h 135"/>
                <a:gd name="T2" fmla="*/ 213 w 213"/>
                <a:gd name="T3" fmla="*/ 71 h 135"/>
                <a:gd name="T4" fmla="*/ 213 w 213"/>
                <a:gd name="T5" fmla="*/ 57 h 135"/>
                <a:gd name="T6" fmla="*/ 210 w 213"/>
                <a:gd name="T7" fmla="*/ 43 h 135"/>
                <a:gd name="T8" fmla="*/ 202 w 213"/>
                <a:gd name="T9" fmla="*/ 34 h 135"/>
                <a:gd name="T10" fmla="*/ 188 w 213"/>
                <a:gd name="T11" fmla="*/ 26 h 135"/>
                <a:gd name="T12" fmla="*/ 174 w 213"/>
                <a:gd name="T13" fmla="*/ 20 h 135"/>
                <a:gd name="T14" fmla="*/ 154 w 213"/>
                <a:gd name="T15" fmla="*/ 17 h 135"/>
                <a:gd name="T16" fmla="*/ 115 w 213"/>
                <a:gd name="T17" fmla="*/ 9 h 135"/>
                <a:gd name="T18" fmla="*/ 115 w 213"/>
                <a:gd name="T19" fmla="*/ 9 h 135"/>
                <a:gd name="T20" fmla="*/ 73 w 213"/>
                <a:gd name="T21" fmla="*/ 3 h 135"/>
                <a:gd name="T22" fmla="*/ 53 w 213"/>
                <a:gd name="T23" fmla="*/ 0 h 135"/>
                <a:gd name="T24" fmla="*/ 36 w 213"/>
                <a:gd name="T25" fmla="*/ 0 h 135"/>
                <a:gd name="T26" fmla="*/ 22 w 213"/>
                <a:gd name="T27" fmla="*/ 3 h 135"/>
                <a:gd name="T28" fmla="*/ 11 w 213"/>
                <a:gd name="T29" fmla="*/ 9 h 135"/>
                <a:gd name="T30" fmla="*/ 5 w 213"/>
                <a:gd name="T31" fmla="*/ 17 h 135"/>
                <a:gd name="T32" fmla="*/ 0 w 213"/>
                <a:gd name="T33" fmla="*/ 34 h 135"/>
                <a:gd name="T34" fmla="*/ 0 w 213"/>
                <a:gd name="T35" fmla="*/ 34 h 135"/>
                <a:gd name="T36" fmla="*/ 0 w 213"/>
                <a:gd name="T37" fmla="*/ 51 h 135"/>
                <a:gd name="T38" fmla="*/ 2 w 213"/>
                <a:gd name="T39" fmla="*/ 68 h 135"/>
                <a:gd name="T40" fmla="*/ 8 w 213"/>
                <a:gd name="T41" fmla="*/ 82 h 135"/>
                <a:gd name="T42" fmla="*/ 19 w 213"/>
                <a:gd name="T43" fmla="*/ 96 h 135"/>
                <a:gd name="T44" fmla="*/ 33 w 213"/>
                <a:gd name="T45" fmla="*/ 110 h 135"/>
                <a:gd name="T46" fmla="*/ 50 w 213"/>
                <a:gd name="T47" fmla="*/ 121 h 135"/>
                <a:gd name="T48" fmla="*/ 70 w 213"/>
                <a:gd name="T49" fmla="*/ 130 h 135"/>
                <a:gd name="T50" fmla="*/ 92 w 213"/>
                <a:gd name="T51" fmla="*/ 135 h 135"/>
                <a:gd name="T52" fmla="*/ 92 w 213"/>
                <a:gd name="T53" fmla="*/ 135 h 135"/>
                <a:gd name="T54" fmla="*/ 112 w 213"/>
                <a:gd name="T55" fmla="*/ 135 h 135"/>
                <a:gd name="T56" fmla="*/ 134 w 213"/>
                <a:gd name="T57" fmla="*/ 135 h 135"/>
                <a:gd name="T58" fmla="*/ 154 w 213"/>
                <a:gd name="T59" fmla="*/ 130 h 135"/>
                <a:gd name="T60" fmla="*/ 171 w 213"/>
                <a:gd name="T61" fmla="*/ 124 h 135"/>
                <a:gd name="T62" fmla="*/ 188 w 213"/>
                <a:gd name="T63" fmla="*/ 113 h 135"/>
                <a:gd name="T64" fmla="*/ 199 w 213"/>
                <a:gd name="T65" fmla="*/ 102 h 135"/>
                <a:gd name="T66" fmla="*/ 207 w 213"/>
                <a:gd name="T67" fmla="*/ 88 h 135"/>
                <a:gd name="T68" fmla="*/ 213 w 213"/>
                <a:gd name="T69" fmla="*/ 7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135">
                  <a:moveTo>
                    <a:pt x="213" y="71"/>
                  </a:moveTo>
                  <a:lnTo>
                    <a:pt x="213" y="71"/>
                  </a:lnTo>
                  <a:lnTo>
                    <a:pt x="213" y="57"/>
                  </a:lnTo>
                  <a:lnTo>
                    <a:pt x="210" y="43"/>
                  </a:lnTo>
                  <a:lnTo>
                    <a:pt x="202" y="34"/>
                  </a:lnTo>
                  <a:lnTo>
                    <a:pt x="188" y="26"/>
                  </a:lnTo>
                  <a:lnTo>
                    <a:pt x="174" y="20"/>
                  </a:lnTo>
                  <a:lnTo>
                    <a:pt x="154" y="17"/>
                  </a:lnTo>
                  <a:lnTo>
                    <a:pt x="115" y="9"/>
                  </a:lnTo>
                  <a:lnTo>
                    <a:pt x="115" y="9"/>
                  </a:lnTo>
                  <a:lnTo>
                    <a:pt x="73" y="3"/>
                  </a:lnTo>
                  <a:lnTo>
                    <a:pt x="53" y="0"/>
                  </a:lnTo>
                  <a:lnTo>
                    <a:pt x="36" y="0"/>
                  </a:lnTo>
                  <a:lnTo>
                    <a:pt x="22" y="3"/>
                  </a:lnTo>
                  <a:lnTo>
                    <a:pt x="11" y="9"/>
                  </a:lnTo>
                  <a:lnTo>
                    <a:pt x="5" y="17"/>
                  </a:lnTo>
                  <a:lnTo>
                    <a:pt x="0" y="34"/>
                  </a:lnTo>
                  <a:lnTo>
                    <a:pt x="0" y="34"/>
                  </a:lnTo>
                  <a:lnTo>
                    <a:pt x="0" y="51"/>
                  </a:lnTo>
                  <a:lnTo>
                    <a:pt x="2" y="68"/>
                  </a:lnTo>
                  <a:lnTo>
                    <a:pt x="8" y="82"/>
                  </a:lnTo>
                  <a:lnTo>
                    <a:pt x="19" y="96"/>
                  </a:lnTo>
                  <a:lnTo>
                    <a:pt x="33" y="110"/>
                  </a:lnTo>
                  <a:lnTo>
                    <a:pt x="50" y="121"/>
                  </a:lnTo>
                  <a:lnTo>
                    <a:pt x="70" y="130"/>
                  </a:lnTo>
                  <a:lnTo>
                    <a:pt x="92" y="135"/>
                  </a:lnTo>
                  <a:lnTo>
                    <a:pt x="92" y="135"/>
                  </a:lnTo>
                  <a:lnTo>
                    <a:pt x="112" y="135"/>
                  </a:lnTo>
                  <a:lnTo>
                    <a:pt x="134" y="135"/>
                  </a:lnTo>
                  <a:lnTo>
                    <a:pt x="154" y="130"/>
                  </a:lnTo>
                  <a:lnTo>
                    <a:pt x="171" y="124"/>
                  </a:lnTo>
                  <a:lnTo>
                    <a:pt x="188" y="113"/>
                  </a:lnTo>
                  <a:lnTo>
                    <a:pt x="199" y="102"/>
                  </a:lnTo>
                  <a:lnTo>
                    <a:pt x="207" y="88"/>
                  </a:lnTo>
                  <a:lnTo>
                    <a:pt x="213" y="7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14" name="Freeform 53"/>
            <p:cNvSpPr>
              <a:spLocks/>
            </p:cNvSpPr>
            <p:nvPr/>
          </p:nvSpPr>
          <p:spPr bwMode="auto">
            <a:xfrm>
              <a:off x="4740280" y="2428899"/>
              <a:ext cx="468313" cy="214315"/>
            </a:xfrm>
            <a:custGeom>
              <a:avLst/>
              <a:gdLst>
                <a:gd name="T0" fmla="*/ 272 w 295"/>
                <a:gd name="T1" fmla="*/ 135 h 135"/>
                <a:gd name="T2" fmla="*/ 256 w 295"/>
                <a:gd name="T3" fmla="*/ 132 h 135"/>
                <a:gd name="T4" fmla="*/ 194 w 295"/>
                <a:gd name="T5" fmla="*/ 110 h 135"/>
                <a:gd name="T6" fmla="*/ 143 w 295"/>
                <a:gd name="T7" fmla="*/ 79 h 135"/>
                <a:gd name="T8" fmla="*/ 118 w 295"/>
                <a:gd name="T9" fmla="*/ 59 h 135"/>
                <a:gd name="T10" fmla="*/ 90 w 295"/>
                <a:gd name="T11" fmla="*/ 42 h 135"/>
                <a:gd name="T12" fmla="*/ 62 w 295"/>
                <a:gd name="T13" fmla="*/ 42 h 135"/>
                <a:gd name="T14" fmla="*/ 53 w 295"/>
                <a:gd name="T15" fmla="*/ 48 h 135"/>
                <a:gd name="T16" fmla="*/ 42 w 295"/>
                <a:gd name="T17" fmla="*/ 68 h 135"/>
                <a:gd name="T18" fmla="*/ 42 w 295"/>
                <a:gd name="T19" fmla="*/ 85 h 135"/>
                <a:gd name="T20" fmla="*/ 36 w 295"/>
                <a:gd name="T21" fmla="*/ 99 h 135"/>
                <a:gd name="T22" fmla="*/ 22 w 295"/>
                <a:gd name="T23" fmla="*/ 104 h 135"/>
                <a:gd name="T24" fmla="*/ 14 w 295"/>
                <a:gd name="T25" fmla="*/ 101 h 135"/>
                <a:gd name="T26" fmla="*/ 3 w 295"/>
                <a:gd name="T27" fmla="*/ 93 h 135"/>
                <a:gd name="T28" fmla="*/ 0 w 295"/>
                <a:gd name="T29" fmla="*/ 85 h 135"/>
                <a:gd name="T30" fmla="*/ 8 w 295"/>
                <a:gd name="T31" fmla="*/ 45 h 135"/>
                <a:gd name="T32" fmla="*/ 20 w 295"/>
                <a:gd name="T33" fmla="*/ 26 h 135"/>
                <a:gd name="T34" fmla="*/ 36 w 295"/>
                <a:gd name="T35" fmla="*/ 9 h 135"/>
                <a:gd name="T36" fmla="*/ 48 w 295"/>
                <a:gd name="T37" fmla="*/ 3 h 135"/>
                <a:gd name="T38" fmla="*/ 73 w 295"/>
                <a:gd name="T39" fmla="*/ 0 h 135"/>
                <a:gd name="T40" fmla="*/ 98 w 295"/>
                <a:gd name="T41" fmla="*/ 3 h 135"/>
                <a:gd name="T42" fmla="*/ 124 w 295"/>
                <a:gd name="T43" fmla="*/ 11 h 135"/>
                <a:gd name="T44" fmla="*/ 146 w 295"/>
                <a:gd name="T45" fmla="*/ 31 h 135"/>
                <a:gd name="T46" fmla="*/ 168 w 295"/>
                <a:gd name="T47" fmla="*/ 48 h 135"/>
                <a:gd name="T48" fmla="*/ 211 w 295"/>
                <a:gd name="T49" fmla="*/ 73 h 135"/>
                <a:gd name="T50" fmla="*/ 264 w 295"/>
                <a:gd name="T51" fmla="*/ 93 h 135"/>
                <a:gd name="T52" fmla="*/ 275 w 295"/>
                <a:gd name="T53" fmla="*/ 96 h 135"/>
                <a:gd name="T54" fmla="*/ 289 w 295"/>
                <a:gd name="T55" fmla="*/ 101 h 135"/>
                <a:gd name="T56" fmla="*/ 295 w 295"/>
                <a:gd name="T57" fmla="*/ 118 h 135"/>
                <a:gd name="T58" fmla="*/ 292 w 295"/>
                <a:gd name="T59" fmla="*/ 124 h 135"/>
                <a:gd name="T60" fmla="*/ 281 w 295"/>
                <a:gd name="T61" fmla="*/ 132 h 135"/>
                <a:gd name="T62" fmla="*/ 272 w 295"/>
                <a:gd name="T63"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5" h="135">
                  <a:moveTo>
                    <a:pt x="272" y="135"/>
                  </a:moveTo>
                  <a:lnTo>
                    <a:pt x="272" y="135"/>
                  </a:lnTo>
                  <a:lnTo>
                    <a:pt x="272" y="135"/>
                  </a:lnTo>
                  <a:lnTo>
                    <a:pt x="256" y="132"/>
                  </a:lnTo>
                  <a:lnTo>
                    <a:pt x="216" y="121"/>
                  </a:lnTo>
                  <a:lnTo>
                    <a:pt x="194" y="110"/>
                  </a:lnTo>
                  <a:lnTo>
                    <a:pt x="168" y="96"/>
                  </a:lnTo>
                  <a:lnTo>
                    <a:pt x="143" y="79"/>
                  </a:lnTo>
                  <a:lnTo>
                    <a:pt x="118" y="59"/>
                  </a:lnTo>
                  <a:lnTo>
                    <a:pt x="118" y="59"/>
                  </a:lnTo>
                  <a:lnTo>
                    <a:pt x="104" y="48"/>
                  </a:lnTo>
                  <a:lnTo>
                    <a:pt x="90" y="42"/>
                  </a:lnTo>
                  <a:lnTo>
                    <a:pt x="76" y="40"/>
                  </a:lnTo>
                  <a:lnTo>
                    <a:pt x="62" y="42"/>
                  </a:lnTo>
                  <a:lnTo>
                    <a:pt x="62" y="42"/>
                  </a:lnTo>
                  <a:lnTo>
                    <a:pt x="53" y="48"/>
                  </a:lnTo>
                  <a:lnTo>
                    <a:pt x="48" y="56"/>
                  </a:lnTo>
                  <a:lnTo>
                    <a:pt x="42" y="68"/>
                  </a:lnTo>
                  <a:lnTo>
                    <a:pt x="42" y="85"/>
                  </a:lnTo>
                  <a:lnTo>
                    <a:pt x="42" y="85"/>
                  </a:lnTo>
                  <a:lnTo>
                    <a:pt x="39" y="93"/>
                  </a:lnTo>
                  <a:lnTo>
                    <a:pt x="36" y="99"/>
                  </a:lnTo>
                  <a:lnTo>
                    <a:pt x="28" y="101"/>
                  </a:lnTo>
                  <a:lnTo>
                    <a:pt x="22" y="104"/>
                  </a:lnTo>
                  <a:lnTo>
                    <a:pt x="22" y="104"/>
                  </a:lnTo>
                  <a:lnTo>
                    <a:pt x="14" y="101"/>
                  </a:lnTo>
                  <a:lnTo>
                    <a:pt x="8" y="99"/>
                  </a:lnTo>
                  <a:lnTo>
                    <a:pt x="3" y="93"/>
                  </a:lnTo>
                  <a:lnTo>
                    <a:pt x="0" y="85"/>
                  </a:lnTo>
                  <a:lnTo>
                    <a:pt x="0" y="85"/>
                  </a:lnTo>
                  <a:lnTo>
                    <a:pt x="6" y="56"/>
                  </a:lnTo>
                  <a:lnTo>
                    <a:pt x="8" y="45"/>
                  </a:lnTo>
                  <a:lnTo>
                    <a:pt x="14" y="34"/>
                  </a:lnTo>
                  <a:lnTo>
                    <a:pt x="20" y="26"/>
                  </a:lnTo>
                  <a:lnTo>
                    <a:pt x="28" y="17"/>
                  </a:lnTo>
                  <a:lnTo>
                    <a:pt x="36" y="9"/>
                  </a:lnTo>
                  <a:lnTo>
                    <a:pt x="48" y="3"/>
                  </a:lnTo>
                  <a:lnTo>
                    <a:pt x="48" y="3"/>
                  </a:lnTo>
                  <a:lnTo>
                    <a:pt x="59" y="0"/>
                  </a:lnTo>
                  <a:lnTo>
                    <a:pt x="73" y="0"/>
                  </a:lnTo>
                  <a:lnTo>
                    <a:pt x="87" y="0"/>
                  </a:lnTo>
                  <a:lnTo>
                    <a:pt x="98" y="3"/>
                  </a:lnTo>
                  <a:lnTo>
                    <a:pt x="112" y="6"/>
                  </a:lnTo>
                  <a:lnTo>
                    <a:pt x="124" y="11"/>
                  </a:lnTo>
                  <a:lnTo>
                    <a:pt x="135" y="20"/>
                  </a:lnTo>
                  <a:lnTo>
                    <a:pt x="146" y="31"/>
                  </a:lnTo>
                  <a:lnTo>
                    <a:pt x="146" y="31"/>
                  </a:lnTo>
                  <a:lnTo>
                    <a:pt x="168" y="48"/>
                  </a:lnTo>
                  <a:lnTo>
                    <a:pt x="188" y="62"/>
                  </a:lnTo>
                  <a:lnTo>
                    <a:pt x="211" y="73"/>
                  </a:lnTo>
                  <a:lnTo>
                    <a:pt x="230" y="82"/>
                  </a:lnTo>
                  <a:lnTo>
                    <a:pt x="264" y="93"/>
                  </a:lnTo>
                  <a:lnTo>
                    <a:pt x="275" y="96"/>
                  </a:lnTo>
                  <a:lnTo>
                    <a:pt x="275" y="96"/>
                  </a:lnTo>
                  <a:lnTo>
                    <a:pt x="284" y="96"/>
                  </a:lnTo>
                  <a:lnTo>
                    <a:pt x="289" y="101"/>
                  </a:lnTo>
                  <a:lnTo>
                    <a:pt x="292" y="110"/>
                  </a:lnTo>
                  <a:lnTo>
                    <a:pt x="295" y="118"/>
                  </a:lnTo>
                  <a:lnTo>
                    <a:pt x="295" y="118"/>
                  </a:lnTo>
                  <a:lnTo>
                    <a:pt x="292" y="124"/>
                  </a:lnTo>
                  <a:lnTo>
                    <a:pt x="286" y="129"/>
                  </a:lnTo>
                  <a:lnTo>
                    <a:pt x="281" y="132"/>
                  </a:lnTo>
                  <a:lnTo>
                    <a:pt x="272" y="135"/>
                  </a:lnTo>
                  <a:lnTo>
                    <a:pt x="272" y="135"/>
                  </a:lnTo>
                  <a:close/>
                </a:path>
              </a:pathLst>
            </a:custGeom>
            <a:solidFill>
              <a:srgbClr val="E35E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15" name="Freeform 54"/>
            <p:cNvSpPr>
              <a:spLocks/>
            </p:cNvSpPr>
            <p:nvPr/>
          </p:nvSpPr>
          <p:spPr bwMode="auto">
            <a:xfrm>
              <a:off x="5600707" y="2428897"/>
              <a:ext cx="468313" cy="214315"/>
            </a:xfrm>
            <a:custGeom>
              <a:avLst/>
              <a:gdLst>
                <a:gd name="T0" fmla="*/ 22 w 295"/>
                <a:gd name="T1" fmla="*/ 135 h 135"/>
                <a:gd name="T2" fmla="*/ 22 w 295"/>
                <a:gd name="T3" fmla="*/ 135 h 135"/>
                <a:gd name="T4" fmla="*/ 14 w 295"/>
                <a:gd name="T5" fmla="*/ 132 h 135"/>
                <a:gd name="T6" fmla="*/ 8 w 295"/>
                <a:gd name="T7" fmla="*/ 129 h 135"/>
                <a:gd name="T8" fmla="*/ 3 w 295"/>
                <a:gd name="T9" fmla="*/ 124 h 135"/>
                <a:gd name="T10" fmla="*/ 0 w 295"/>
                <a:gd name="T11" fmla="*/ 118 h 135"/>
                <a:gd name="T12" fmla="*/ 0 w 295"/>
                <a:gd name="T13" fmla="*/ 118 h 135"/>
                <a:gd name="T14" fmla="*/ 3 w 295"/>
                <a:gd name="T15" fmla="*/ 110 h 135"/>
                <a:gd name="T16" fmla="*/ 6 w 295"/>
                <a:gd name="T17" fmla="*/ 101 h 135"/>
                <a:gd name="T18" fmla="*/ 11 w 295"/>
                <a:gd name="T19" fmla="*/ 96 h 135"/>
                <a:gd name="T20" fmla="*/ 20 w 295"/>
                <a:gd name="T21" fmla="*/ 96 h 135"/>
                <a:gd name="T22" fmla="*/ 20 w 295"/>
                <a:gd name="T23" fmla="*/ 96 h 135"/>
                <a:gd name="T24" fmla="*/ 31 w 295"/>
                <a:gd name="T25" fmla="*/ 93 h 135"/>
                <a:gd name="T26" fmla="*/ 65 w 295"/>
                <a:gd name="T27" fmla="*/ 82 h 135"/>
                <a:gd name="T28" fmla="*/ 84 w 295"/>
                <a:gd name="T29" fmla="*/ 73 h 135"/>
                <a:gd name="T30" fmla="*/ 107 w 295"/>
                <a:gd name="T31" fmla="*/ 62 h 135"/>
                <a:gd name="T32" fmla="*/ 126 w 295"/>
                <a:gd name="T33" fmla="*/ 48 h 135"/>
                <a:gd name="T34" fmla="*/ 149 w 295"/>
                <a:gd name="T35" fmla="*/ 31 h 135"/>
                <a:gd name="T36" fmla="*/ 149 w 295"/>
                <a:gd name="T37" fmla="*/ 31 h 135"/>
                <a:gd name="T38" fmla="*/ 160 w 295"/>
                <a:gd name="T39" fmla="*/ 20 h 135"/>
                <a:gd name="T40" fmla="*/ 171 w 295"/>
                <a:gd name="T41" fmla="*/ 11 h 135"/>
                <a:gd name="T42" fmla="*/ 182 w 295"/>
                <a:gd name="T43" fmla="*/ 6 h 135"/>
                <a:gd name="T44" fmla="*/ 197 w 295"/>
                <a:gd name="T45" fmla="*/ 3 h 135"/>
                <a:gd name="T46" fmla="*/ 208 w 295"/>
                <a:gd name="T47" fmla="*/ 0 h 135"/>
                <a:gd name="T48" fmla="*/ 222 w 295"/>
                <a:gd name="T49" fmla="*/ 0 h 135"/>
                <a:gd name="T50" fmla="*/ 236 w 295"/>
                <a:gd name="T51" fmla="*/ 0 h 135"/>
                <a:gd name="T52" fmla="*/ 247 w 295"/>
                <a:gd name="T53" fmla="*/ 3 h 135"/>
                <a:gd name="T54" fmla="*/ 247 w 295"/>
                <a:gd name="T55" fmla="*/ 3 h 135"/>
                <a:gd name="T56" fmla="*/ 258 w 295"/>
                <a:gd name="T57" fmla="*/ 9 h 135"/>
                <a:gd name="T58" fmla="*/ 267 w 295"/>
                <a:gd name="T59" fmla="*/ 17 h 135"/>
                <a:gd name="T60" fmla="*/ 275 w 295"/>
                <a:gd name="T61" fmla="*/ 26 h 135"/>
                <a:gd name="T62" fmla="*/ 281 w 295"/>
                <a:gd name="T63" fmla="*/ 34 h 135"/>
                <a:gd name="T64" fmla="*/ 286 w 295"/>
                <a:gd name="T65" fmla="*/ 45 h 135"/>
                <a:gd name="T66" fmla="*/ 289 w 295"/>
                <a:gd name="T67" fmla="*/ 56 h 135"/>
                <a:gd name="T68" fmla="*/ 295 w 295"/>
                <a:gd name="T69" fmla="*/ 85 h 135"/>
                <a:gd name="T70" fmla="*/ 295 w 295"/>
                <a:gd name="T71" fmla="*/ 85 h 135"/>
                <a:gd name="T72" fmla="*/ 292 w 295"/>
                <a:gd name="T73" fmla="*/ 93 h 135"/>
                <a:gd name="T74" fmla="*/ 286 w 295"/>
                <a:gd name="T75" fmla="*/ 99 h 135"/>
                <a:gd name="T76" fmla="*/ 281 w 295"/>
                <a:gd name="T77" fmla="*/ 101 h 135"/>
                <a:gd name="T78" fmla="*/ 272 w 295"/>
                <a:gd name="T79" fmla="*/ 104 h 135"/>
                <a:gd name="T80" fmla="*/ 272 w 295"/>
                <a:gd name="T81" fmla="*/ 104 h 135"/>
                <a:gd name="T82" fmla="*/ 267 w 295"/>
                <a:gd name="T83" fmla="*/ 101 h 135"/>
                <a:gd name="T84" fmla="*/ 258 w 295"/>
                <a:gd name="T85" fmla="*/ 99 h 135"/>
                <a:gd name="T86" fmla="*/ 255 w 295"/>
                <a:gd name="T87" fmla="*/ 93 h 135"/>
                <a:gd name="T88" fmla="*/ 253 w 295"/>
                <a:gd name="T89" fmla="*/ 85 h 135"/>
                <a:gd name="T90" fmla="*/ 253 w 295"/>
                <a:gd name="T91" fmla="*/ 85 h 135"/>
                <a:gd name="T92" fmla="*/ 253 w 295"/>
                <a:gd name="T93" fmla="*/ 68 h 135"/>
                <a:gd name="T94" fmla="*/ 247 w 295"/>
                <a:gd name="T95" fmla="*/ 56 h 135"/>
                <a:gd name="T96" fmla="*/ 241 w 295"/>
                <a:gd name="T97" fmla="*/ 48 h 135"/>
                <a:gd name="T98" fmla="*/ 233 w 295"/>
                <a:gd name="T99" fmla="*/ 42 h 135"/>
                <a:gd name="T100" fmla="*/ 233 w 295"/>
                <a:gd name="T101" fmla="*/ 42 h 135"/>
                <a:gd name="T102" fmla="*/ 219 w 295"/>
                <a:gd name="T103" fmla="*/ 40 h 135"/>
                <a:gd name="T104" fmla="*/ 205 w 295"/>
                <a:gd name="T105" fmla="*/ 42 h 135"/>
                <a:gd name="T106" fmla="*/ 191 w 295"/>
                <a:gd name="T107" fmla="*/ 48 h 135"/>
                <a:gd name="T108" fmla="*/ 177 w 295"/>
                <a:gd name="T109" fmla="*/ 59 h 135"/>
                <a:gd name="T110" fmla="*/ 177 w 295"/>
                <a:gd name="T111" fmla="*/ 59 h 135"/>
                <a:gd name="T112" fmla="*/ 152 w 295"/>
                <a:gd name="T113" fmla="*/ 79 h 135"/>
                <a:gd name="T114" fmla="*/ 126 w 295"/>
                <a:gd name="T115" fmla="*/ 96 h 135"/>
                <a:gd name="T116" fmla="*/ 101 w 295"/>
                <a:gd name="T117" fmla="*/ 110 h 135"/>
                <a:gd name="T118" fmla="*/ 79 w 295"/>
                <a:gd name="T119" fmla="*/ 121 h 135"/>
                <a:gd name="T120" fmla="*/ 39 w 295"/>
                <a:gd name="T121" fmla="*/ 132 h 135"/>
                <a:gd name="T122" fmla="*/ 22 w 295"/>
                <a:gd name="T123" fmla="*/ 135 h 135"/>
                <a:gd name="T124" fmla="*/ 22 w 295"/>
                <a:gd name="T125"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5" h="135">
                  <a:moveTo>
                    <a:pt x="22" y="135"/>
                  </a:moveTo>
                  <a:lnTo>
                    <a:pt x="22" y="135"/>
                  </a:lnTo>
                  <a:lnTo>
                    <a:pt x="14" y="132"/>
                  </a:lnTo>
                  <a:lnTo>
                    <a:pt x="8" y="129"/>
                  </a:lnTo>
                  <a:lnTo>
                    <a:pt x="3" y="124"/>
                  </a:lnTo>
                  <a:lnTo>
                    <a:pt x="0" y="118"/>
                  </a:lnTo>
                  <a:lnTo>
                    <a:pt x="0" y="118"/>
                  </a:lnTo>
                  <a:lnTo>
                    <a:pt x="3" y="110"/>
                  </a:lnTo>
                  <a:lnTo>
                    <a:pt x="6" y="101"/>
                  </a:lnTo>
                  <a:lnTo>
                    <a:pt x="11" y="96"/>
                  </a:lnTo>
                  <a:lnTo>
                    <a:pt x="20" y="96"/>
                  </a:lnTo>
                  <a:lnTo>
                    <a:pt x="20" y="96"/>
                  </a:lnTo>
                  <a:lnTo>
                    <a:pt x="31" y="93"/>
                  </a:lnTo>
                  <a:lnTo>
                    <a:pt x="65" y="82"/>
                  </a:lnTo>
                  <a:lnTo>
                    <a:pt x="84" y="73"/>
                  </a:lnTo>
                  <a:lnTo>
                    <a:pt x="107" y="62"/>
                  </a:lnTo>
                  <a:lnTo>
                    <a:pt x="126" y="48"/>
                  </a:lnTo>
                  <a:lnTo>
                    <a:pt x="149" y="31"/>
                  </a:lnTo>
                  <a:lnTo>
                    <a:pt x="149" y="31"/>
                  </a:lnTo>
                  <a:lnTo>
                    <a:pt x="160" y="20"/>
                  </a:lnTo>
                  <a:lnTo>
                    <a:pt x="171" y="11"/>
                  </a:lnTo>
                  <a:lnTo>
                    <a:pt x="182" y="6"/>
                  </a:lnTo>
                  <a:lnTo>
                    <a:pt x="197" y="3"/>
                  </a:lnTo>
                  <a:lnTo>
                    <a:pt x="208" y="0"/>
                  </a:lnTo>
                  <a:lnTo>
                    <a:pt x="222" y="0"/>
                  </a:lnTo>
                  <a:lnTo>
                    <a:pt x="236" y="0"/>
                  </a:lnTo>
                  <a:lnTo>
                    <a:pt x="247" y="3"/>
                  </a:lnTo>
                  <a:lnTo>
                    <a:pt x="247" y="3"/>
                  </a:lnTo>
                  <a:lnTo>
                    <a:pt x="258" y="9"/>
                  </a:lnTo>
                  <a:lnTo>
                    <a:pt x="267" y="17"/>
                  </a:lnTo>
                  <a:lnTo>
                    <a:pt x="275" y="26"/>
                  </a:lnTo>
                  <a:lnTo>
                    <a:pt x="281" y="34"/>
                  </a:lnTo>
                  <a:lnTo>
                    <a:pt x="286" y="45"/>
                  </a:lnTo>
                  <a:lnTo>
                    <a:pt x="289" y="56"/>
                  </a:lnTo>
                  <a:lnTo>
                    <a:pt x="295" y="85"/>
                  </a:lnTo>
                  <a:lnTo>
                    <a:pt x="295" y="85"/>
                  </a:lnTo>
                  <a:lnTo>
                    <a:pt x="292" y="93"/>
                  </a:lnTo>
                  <a:lnTo>
                    <a:pt x="286" y="99"/>
                  </a:lnTo>
                  <a:lnTo>
                    <a:pt x="281" y="101"/>
                  </a:lnTo>
                  <a:lnTo>
                    <a:pt x="272" y="104"/>
                  </a:lnTo>
                  <a:lnTo>
                    <a:pt x="272" y="104"/>
                  </a:lnTo>
                  <a:lnTo>
                    <a:pt x="267" y="101"/>
                  </a:lnTo>
                  <a:lnTo>
                    <a:pt x="258" y="99"/>
                  </a:lnTo>
                  <a:lnTo>
                    <a:pt x="255" y="93"/>
                  </a:lnTo>
                  <a:lnTo>
                    <a:pt x="253" y="85"/>
                  </a:lnTo>
                  <a:lnTo>
                    <a:pt x="253" y="85"/>
                  </a:lnTo>
                  <a:lnTo>
                    <a:pt x="253" y="68"/>
                  </a:lnTo>
                  <a:lnTo>
                    <a:pt x="247" y="56"/>
                  </a:lnTo>
                  <a:lnTo>
                    <a:pt x="241" y="48"/>
                  </a:lnTo>
                  <a:lnTo>
                    <a:pt x="233" y="42"/>
                  </a:lnTo>
                  <a:lnTo>
                    <a:pt x="233" y="42"/>
                  </a:lnTo>
                  <a:lnTo>
                    <a:pt x="219" y="40"/>
                  </a:lnTo>
                  <a:lnTo>
                    <a:pt x="205" y="42"/>
                  </a:lnTo>
                  <a:lnTo>
                    <a:pt x="191" y="48"/>
                  </a:lnTo>
                  <a:lnTo>
                    <a:pt x="177" y="59"/>
                  </a:lnTo>
                  <a:lnTo>
                    <a:pt x="177" y="59"/>
                  </a:lnTo>
                  <a:lnTo>
                    <a:pt x="152" y="79"/>
                  </a:lnTo>
                  <a:lnTo>
                    <a:pt x="126" y="96"/>
                  </a:lnTo>
                  <a:lnTo>
                    <a:pt x="101" y="110"/>
                  </a:lnTo>
                  <a:lnTo>
                    <a:pt x="79" y="121"/>
                  </a:lnTo>
                  <a:lnTo>
                    <a:pt x="39" y="132"/>
                  </a:lnTo>
                  <a:lnTo>
                    <a:pt x="22" y="135"/>
                  </a:lnTo>
                  <a:lnTo>
                    <a:pt x="22" y="135"/>
                  </a:lnTo>
                  <a:close/>
                </a:path>
              </a:pathLst>
            </a:custGeom>
            <a:solidFill>
              <a:srgbClr val="E35E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16" name="Freeform 55"/>
            <p:cNvSpPr>
              <a:spLocks/>
            </p:cNvSpPr>
            <p:nvPr/>
          </p:nvSpPr>
          <p:spPr bwMode="auto">
            <a:xfrm>
              <a:off x="4718057" y="2660674"/>
              <a:ext cx="49214" cy="90489"/>
            </a:xfrm>
            <a:custGeom>
              <a:avLst/>
              <a:gdLst>
                <a:gd name="T0" fmla="*/ 14 w 31"/>
                <a:gd name="T1" fmla="*/ 0 h 57"/>
                <a:gd name="T2" fmla="*/ 14 w 31"/>
                <a:gd name="T3" fmla="*/ 0 h 57"/>
                <a:gd name="T4" fmla="*/ 8 w 31"/>
                <a:gd name="T5" fmla="*/ 3 h 57"/>
                <a:gd name="T6" fmla="*/ 3 w 31"/>
                <a:gd name="T7" fmla="*/ 9 h 57"/>
                <a:gd name="T8" fmla="*/ 0 w 31"/>
                <a:gd name="T9" fmla="*/ 17 h 57"/>
                <a:gd name="T10" fmla="*/ 0 w 31"/>
                <a:gd name="T11" fmla="*/ 28 h 57"/>
                <a:gd name="T12" fmla="*/ 0 w 31"/>
                <a:gd name="T13" fmla="*/ 28 h 57"/>
                <a:gd name="T14" fmla="*/ 0 w 31"/>
                <a:gd name="T15" fmla="*/ 40 h 57"/>
                <a:gd name="T16" fmla="*/ 3 w 31"/>
                <a:gd name="T17" fmla="*/ 48 h 57"/>
                <a:gd name="T18" fmla="*/ 8 w 31"/>
                <a:gd name="T19" fmla="*/ 54 h 57"/>
                <a:gd name="T20" fmla="*/ 14 w 31"/>
                <a:gd name="T21" fmla="*/ 57 h 57"/>
                <a:gd name="T22" fmla="*/ 14 w 31"/>
                <a:gd name="T23" fmla="*/ 57 h 57"/>
                <a:gd name="T24" fmla="*/ 22 w 31"/>
                <a:gd name="T25" fmla="*/ 54 h 57"/>
                <a:gd name="T26" fmla="*/ 28 w 31"/>
                <a:gd name="T27" fmla="*/ 48 h 57"/>
                <a:gd name="T28" fmla="*/ 31 w 31"/>
                <a:gd name="T29" fmla="*/ 40 h 57"/>
                <a:gd name="T30" fmla="*/ 31 w 31"/>
                <a:gd name="T31" fmla="*/ 28 h 57"/>
                <a:gd name="T32" fmla="*/ 31 w 31"/>
                <a:gd name="T33" fmla="*/ 28 h 57"/>
                <a:gd name="T34" fmla="*/ 31 w 31"/>
                <a:gd name="T35" fmla="*/ 17 h 57"/>
                <a:gd name="T36" fmla="*/ 28 w 31"/>
                <a:gd name="T37" fmla="*/ 9 h 57"/>
                <a:gd name="T38" fmla="*/ 22 w 31"/>
                <a:gd name="T39" fmla="*/ 3 h 57"/>
                <a:gd name="T40" fmla="*/ 14 w 31"/>
                <a:gd name="T4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57">
                  <a:moveTo>
                    <a:pt x="14" y="0"/>
                  </a:moveTo>
                  <a:lnTo>
                    <a:pt x="14" y="0"/>
                  </a:lnTo>
                  <a:lnTo>
                    <a:pt x="8" y="3"/>
                  </a:lnTo>
                  <a:lnTo>
                    <a:pt x="3" y="9"/>
                  </a:lnTo>
                  <a:lnTo>
                    <a:pt x="0" y="17"/>
                  </a:lnTo>
                  <a:lnTo>
                    <a:pt x="0" y="28"/>
                  </a:lnTo>
                  <a:lnTo>
                    <a:pt x="0" y="28"/>
                  </a:lnTo>
                  <a:lnTo>
                    <a:pt x="0" y="40"/>
                  </a:lnTo>
                  <a:lnTo>
                    <a:pt x="3" y="48"/>
                  </a:lnTo>
                  <a:lnTo>
                    <a:pt x="8" y="54"/>
                  </a:lnTo>
                  <a:lnTo>
                    <a:pt x="14" y="57"/>
                  </a:lnTo>
                  <a:lnTo>
                    <a:pt x="14" y="57"/>
                  </a:lnTo>
                  <a:lnTo>
                    <a:pt x="22" y="54"/>
                  </a:lnTo>
                  <a:lnTo>
                    <a:pt x="28" y="48"/>
                  </a:lnTo>
                  <a:lnTo>
                    <a:pt x="31" y="40"/>
                  </a:lnTo>
                  <a:lnTo>
                    <a:pt x="31" y="28"/>
                  </a:lnTo>
                  <a:lnTo>
                    <a:pt x="31" y="28"/>
                  </a:lnTo>
                  <a:lnTo>
                    <a:pt x="31" y="17"/>
                  </a:lnTo>
                  <a:lnTo>
                    <a:pt x="28" y="9"/>
                  </a:lnTo>
                  <a:lnTo>
                    <a:pt x="22" y="3"/>
                  </a:lnTo>
                  <a:lnTo>
                    <a:pt x="14" y="0"/>
                  </a:lnTo>
                  <a:close/>
                </a:path>
              </a:pathLst>
            </a:custGeom>
            <a:solidFill>
              <a:srgbClr val="FFEC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17" name="Freeform 56"/>
            <p:cNvSpPr>
              <a:spLocks/>
            </p:cNvSpPr>
            <p:nvPr/>
          </p:nvSpPr>
          <p:spPr bwMode="auto">
            <a:xfrm>
              <a:off x="4718055" y="2660674"/>
              <a:ext cx="49214" cy="90489"/>
            </a:xfrm>
            <a:custGeom>
              <a:avLst/>
              <a:gdLst>
                <a:gd name="T0" fmla="*/ 14 w 31"/>
                <a:gd name="T1" fmla="*/ 0 h 57"/>
                <a:gd name="T2" fmla="*/ 14 w 31"/>
                <a:gd name="T3" fmla="*/ 0 h 57"/>
                <a:gd name="T4" fmla="*/ 8 w 31"/>
                <a:gd name="T5" fmla="*/ 3 h 57"/>
                <a:gd name="T6" fmla="*/ 3 w 31"/>
                <a:gd name="T7" fmla="*/ 9 h 57"/>
                <a:gd name="T8" fmla="*/ 0 w 31"/>
                <a:gd name="T9" fmla="*/ 17 h 57"/>
                <a:gd name="T10" fmla="*/ 0 w 31"/>
                <a:gd name="T11" fmla="*/ 28 h 57"/>
                <a:gd name="T12" fmla="*/ 0 w 31"/>
                <a:gd name="T13" fmla="*/ 28 h 57"/>
                <a:gd name="T14" fmla="*/ 0 w 31"/>
                <a:gd name="T15" fmla="*/ 40 h 57"/>
                <a:gd name="T16" fmla="*/ 3 w 31"/>
                <a:gd name="T17" fmla="*/ 48 h 57"/>
                <a:gd name="T18" fmla="*/ 8 w 31"/>
                <a:gd name="T19" fmla="*/ 54 h 57"/>
                <a:gd name="T20" fmla="*/ 14 w 31"/>
                <a:gd name="T21" fmla="*/ 57 h 57"/>
                <a:gd name="T22" fmla="*/ 14 w 31"/>
                <a:gd name="T23" fmla="*/ 57 h 57"/>
                <a:gd name="T24" fmla="*/ 22 w 31"/>
                <a:gd name="T25" fmla="*/ 54 h 57"/>
                <a:gd name="T26" fmla="*/ 28 w 31"/>
                <a:gd name="T27" fmla="*/ 48 h 57"/>
                <a:gd name="T28" fmla="*/ 31 w 31"/>
                <a:gd name="T29" fmla="*/ 40 h 57"/>
                <a:gd name="T30" fmla="*/ 31 w 31"/>
                <a:gd name="T31" fmla="*/ 28 h 57"/>
                <a:gd name="T32" fmla="*/ 31 w 31"/>
                <a:gd name="T33" fmla="*/ 28 h 57"/>
                <a:gd name="T34" fmla="*/ 31 w 31"/>
                <a:gd name="T35" fmla="*/ 17 h 57"/>
                <a:gd name="T36" fmla="*/ 28 w 31"/>
                <a:gd name="T37" fmla="*/ 9 h 57"/>
                <a:gd name="T38" fmla="*/ 22 w 31"/>
                <a:gd name="T39" fmla="*/ 3 h 57"/>
                <a:gd name="T40" fmla="*/ 14 w 31"/>
                <a:gd name="T4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57">
                  <a:moveTo>
                    <a:pt x="14" y="0"/>
                  </a:moveTo>
                  <a:lnTo>
                    <a:pt x="14" y="0"/>
                  </a:lnTo>
                  <a:lnTo>
                    <a:pt x="8" y="3"/>
                  </a:lnTo>
                  <a:lnTo>
                    <a:pt x="3" y="9"/>
                  </a:lnTo>
                  <a:lnTo>
                    <a:pt x="0" y="17"/>
                  </a:lnTo>
                  <a:lnTo>
                    <a:pt x="0" y="28"/>
                  </a:lnTo>
                  <a:lnTo>
                    <a:pt x="0" y="28"/>
                  </a:lnTo>
                  <a:lnTo>
                    <a:pt x="0" y="40"/>
                  </a:lnTo>
                  <a:lnTo>
                    <a:pt x="3" y="48"/>
                  </a:lnTo>
                  <a:lnTo>
                    <a:pt x="8" y="54"/>
                  </a:lnTo>
                  <a:lnTo>
                    <a:pt x="14" y="57"/>
                  </a:lnTo>
                  <a:lnTo>
                    <a:pt x="14" y="57"/>
                  </a:lnTo>
                  <a:lnTo>
                    <a:pt x="22" y="54"/>
                  </a:lnTo>
                  <a:lnTo>
                    <a:pt x="28" y="48"/>
                  </a:lnTo>
                  <a:lnTo>
                    <a:pt x="31" y="40"/>
                  </a:lnTo>
                  <a:lnTo>
                    <a:pt x="31" y="28"/>
                  </a:lnTo>
                  <a:lnTo>
                    <a:pt x="31" y="28"/>
                  </a:lnTo>
                  <a:lnTo>
                    <a:pt x="31" y="17"/>
                  </a:lnTo>
                  <a:lnTo>
                    <a:pt x="28" y="9"/>
                  </a:lnTo>
                  <a:lnTo>
                    <a:pt x="22" y="3"/>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18" name="Freeform 57"/>
            <p:cNvSpPr>
              <a:spLocks/>
            </p:cNvSpPr>
            <p:nvPr/>
          </p:nvSpPr>
          <p:spPr bwMode="auto">
            <a:xfrm>
              <a:off x="5832482" y="2687662"/>
              <a:ext cx="53975" cy="88901"/>
            </a:xfrm>
            <a:custGeom>
              <a:avLst/>
              <a:gdLst>
                <a:gd name="T0" fmla="*/ 17 w 34"/>
                <a:gd name="T1" fmla="*/ 0 h 56"/>
                <a:gd name="T2" fmla="*/ 17 w 34"/>
                <a:gd name="T3" fmla="*/ 0 h 56"/>
                <a:gd name="T4" fmla="*/ 11 w 34"/>
                <a:gd name="T5" fmla="*/ 3 h 56"/>
                <a:gd name="T6" fmla="*/ 6 w 34"/>
                <a:gd name="T7" fmla="*/ 9 h 56"/>
                <a:gd name="T8" fmla="*/ 3 w 34"/>
                <a:gd name="T9" fmla="*/ 17 h 56"/>
                <a:gd name="T10" fmla="*/ 0 w 34"/>
                <a:gd name="T11" fmla="*/ 28 h 56"/>
                <a:gd name="T12" fmla="*/ 0 w 34"/>
                <a:gd name="T13" fmla="*/ 28 h 56"/>
                <a:gd name="T14" fmla="*/ 3 w 34"/>
                <a:gd name="T15" fmla="*/ 40 h 56"/>
                <a:gd name="T16" fmla="*/ 6 w 34"/>
                <a:gd name="T17" fmla="*/ 48 h 56"/>
                <a:gd name="T18" fmla="*/ 11 w 34"/>
                <a:gd name="T19" fmla="*/ 54 h 56"/>
                <a:gd name="T20" fmla="*/ 17 w 34"/>
                <a:gd name="T21" fmla="*/ 56 h 56"/>
                <a:gd name="T22" fmla="*/ 17 w 34"/>
                <a:gd name="T23" fmla="*/ 56 h 56"/>
                <a:gd name="T24" fmla="*/ 22 w 34"/>
                <a:gd name="T25" fmla="*/ 54 h 56"/>
                <a:gd name="T26" fmla="*/ 28 w 34"/>
                <a:gd name="T27" fmla="*/ 48 h 56"/>
                <a:gd name="T28" fmla="*/ 34 w 34"/>
                <a:gd name="T29" fmla="*/ 40 h 56"/>
                <a:gd name="T30" fmla="*/ 34 w 34"/>
                <a:gd name="T31" fmla="*/ 28 h 56"/>
                <a:gd name="T32" fmla="*/ 34 w 34"/>
                <a:gd name="T33" fmla="*/ 28 h 56"/>
                <a:gd name="T34" fmla="*/ 34 w 34"/>
                <a:gd name="T35" fmla="*/ 17 h 56"/>
                <a:gd name="T36" fmla="*/ 28 w 34"/>
                <a:gd name="T37" fmla="*/ 9 h 56"/>
                <a:gd name="T38" fmla="*/ 22 w 34"/>
                <a:gd name="T39" fmla="*/ 3 h 56"/>
                <a:gd name="T40" fmla="*/ 17 w 34"/>
                <a:gd name="T4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56">
                  <a:moveTo>
                    <a:pt x="17" y="0"/>
                  </a:moveTo>
                  <a:lnTo>
                    <a:pt x="17" y="0"/>
                  </a:lnTo>
                  <a:lnTo>
                    <a:pt x="11" y="3"/>
                  </a:lnTo>
                  <a:lnTo>
                    <a:pt x="6" y="9"/>
                  </a:lnTo>
                  <a:lnTo>
                    <a:pt x="3" y="17"/>
                  </a:lnTo>
                  <a:lnTo>
                    <a:pt x="0" y="28"/>
                  </a:lnTo>
                  <a:lnTo>
                    <a:pt x="0" y="28"/>
                  </a:lnTo>
                  <a:lnTo>
                    <a:pt x="3" y="40"/>
                  </a:lnTo>
                  <a:lnTo>
                    <a:pt x="6" y="48"/>
                  </a:lnTo>
                  <a:lnTo>
                    <a:pt x="11" y="54"/>
                  </a:lnTo>
                  <a:lnTo>
                    <a:pt x="17" y="56"/>
                  </a:lnTo>
                  <a:lnTo>
                    <a:pt x="17" y="56"/>
                  </a:lnTo>
                  <a:lnTo>
                    <a:pt x="22" y="54"/>
                  </a:lnTo>
                  <a:lnTo>
                    <a:pt x="28" y="48"/>
                  </a:lnTo>
                  <a:lnTo>
                    <a:pt x="34" y="40"/>
                  </a:lnTo>
                  <a:lnTo>
                    <a:pt x="34" y="28"/>
                  </a:lnTo>
                  <a:lnTo>
                    <a:pt x="34" y="28"/>
                  </a:lnTo>
                  <a:lnTo>
                    <a:pt x="34" y="17"/>
                  </a:lnTo>
                  <a:lnTo>
                    <a:pt x="28" y="9"/>
                  </a:lnTo>
                  <a:lnTo>
                    <a:pt x="22" y="3"/>
                  </a:lnTo>
                  <a:lnTo>
                    <a:pt x="17" y="0"/>
                  </a:lnTo>
                  <a:close/>
                </a:path>
              </a:pathLst>
            </a:custGeom>
            <a:solidFill>
              <a:srgbClr val="FFEC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19" name="Freeform 58"/>
            <p:cNvSpPr>
              <a:spLocks/>
            </p:cNvSpPr>
            <p:nvPr/>
          </p:nvSpPr>
          <p:spPr bwMode="auto">
            <a:xfrm>
              <a:off x="5832480" y="2687664"/>
              <a:ext cx="53975" cy="88901"/>
            </a:xfrm>
            <a:custGeom>
              <a:avLst/>
              <a:gdLst>
                <a:gd name="T0" fmla="*/ 17 w 34"/>
                <a:gd name="T1" fmla="*/ 0 h 56"/>
                <a:gd name="T2" fmla="*/ 17 w 34"/>
                <a:gd name="T3" fmla="*/ 0 h 56"/>
                <a:gd name="T4" fmla="*/ 11 w 34"/>
                <a:gd name="T5" fmla="*/ 3 h 56"/>
                <a:gd name="T6" fmla="*/ 6 w 34"/>
                <a:gd name="T7" fmla="*/ 9 h 56"/>
                <a:gd name="T8" fmla="*/ 3 w 34"/>
                <a:gd name="T9" fmla="*/ 17 h 56"/>
                <a:gd name="T10" fmla="*/ 0 w 34"/>
                <a:gd name="T11" fmla="*/ 28 h 56"/>
                <a:gd name="T12" fmla="*/ 0 w 34"/>
                <a:gd name="T13" fmla="*/ 28 h 56"/>
                <a:gd name="T14" fmla="*/ 3 w 34"/>
                <a:gd name="T15" fmla="*/ 40 h 56"/>
                <a:gd name="T16" fmla="*/ 6 w 34"/>
                <a:gd name="T17" fmla="*/ 48 h 56"/>
                <a:gd name="T18" fmla="*/ 11 w 34"/>
                <a:gd name="T19" fmla="*/ 54 h 56"/>
                <a:gd name="T20" fmla="*/ 17 w 34"/>
                <a:gd name="T21" fmla="*/ 56 h 56"/>
                <a:gd name="T22" fmla="*/ 17 w 34"/>
                <a:gd name="T23" fmla="*/ 56 h 56"/>
                <a:gd name="T24" fmla="*/ 22 w 34"/>
                <a:gd name="T25" fmla="*/ 54 h 56"/>
                <a:gd name="T26" fmla="*/ 28 w 34"/>
                <a:gd name="T27" fmla="*/ 48 h 56"/>
                <a:gd name="T28" fmla="*/ 34 w 34"/>
                <a:gd name="T29" fmla="*/ 40 h 56"/>
                <a:gd name="T30" fmla="*/ 34 w 34"/>
                <a:gd name="T31" fmla="*/ 28 h 56"/>
                <a:gd name="T32" fmla="*/ 34 w 34"/>
                <a:gd name="T33" fmla="*/ 28 h 56"/>
                <a:gd name="T34" fmla="*/ 34 w 34"/>
                <a:gd name="T35" fmla="*/ 17 h 56"/>
                <a:gd name="T36" fmla="*/ 28 w 34"/>
                <a:gd name="T37" fmla="*/ 9 h 56"/>
                <a:gd name="T38" fmla="*/ 22 w 34"/>
                <a:gd name="T39" fmla="*/ 3 h 56"/>
                <a:gd name="T40" fmla="*/ 17 w 34"/>
                <a:gd name="T4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56">
                  <a:moveTo>
                    <a:pt x="17" y="0"/>
                  </a:moveTo>
                  <a:lnTo>
                    <a:pt x="17" y="0"/>
                  </a:lnTo>
                  <a:lnTo>
                    <a:pt x="11" y="3"/>
                  </a:lnTo>
                  <a:lnTo>
                    <a:pt x="6" y="9"/>
                  </a:lnTo>
                  <a:lnTo>
                    <a:pt x="3" y="17"/>
                  </a:lnTo>
                  <a:lnTo>
                    <a:pt x="0" y="28"/>
                  </a:lnTo>
                  <a:lnTo>
                    <a:pt x="0" y="28"/>
                  </a:lnTo>
                  <a:lnTo>
                    <a:pt x="3" y="40"/>
                  </a:lnTo>
                  <a:lnTo>
                    <a:pt x="6" y="48"/>
                  </a:lnTo>
                  <a:lnTo>
                    <a:pt x="11" y="54"/>
                  </a:lnTo>
                  <a:lnTo>
                    <a:pt x="17" y="56"/>
                  </a:lnTo>
                  <a:lnTo>
                    <a:pt x="17" y="56"/>
                  </a:lnTo>
                  <a:lnTo>
                    <a:pt x="22" y="54"/>
                  </a:lnTo>
                  <a:lnTo>
                    <a:pt x="28" y="48"/>
                  </a:lnTo>
                  <a:lnTo>
                    <a:pt x="34" y="40"/>
                  </a:lnTo>
                  <a:lnTo>
                    <a:pt x="34" y="28"/>
                  </a:lnTo>
                  <a:lnTo>
                    <a:pt x="34" y="28"/>
                  </a:lnTo>
                  <a:lnTo>
                    <a:pt x="34" y="17"/>
                  </a:lnTo>
                  <a:lnTo>
                    <a:pt x="28" y="9"/>
                  </a:lnTo>
                  <a:lnTo>
                    <a:pt x="22" y="3"/>
                  </a:lnTo>
                  <a:lnTo>
                    <a:pt x="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20" name="Freeform 59"/>
            <p:cNvSpPr>
              <a:spLocks/>
            </p:cNvSpPr>
            <p:nvPr/>
          </p:nvSpPr>
          <p:spPr bwMode="auto">
            <a:xfrm>
              <a:off x="5213343" y="2478099"/>
              <a:ext cx="177800" cy="53975"/>
            </a:xfrm>
            <a:custGeom>
              <a:avLst/>
              <a:gdLst>
                <a:gd name="T0" fmla="*/ 95 w 112"/>
                <a:gd name="T1" fmla="*/ 0 h 34"/>
                <a:gd name="T2" fmla="*/ 95 w 112"/>
                <a:gd name="T3" fmla="*/ 0 h 34"/>
                <a:gd name="T4" fmla="*/ 75 w 112"/>
                <a:gd name="T5" fmla="*/ 3 h 34"/>
                <a:gd name="T6" fmla="*/ 53 w 112"/>
                <a:gd name="T7" fmla="*/ 6 h 34"/>
                <a:gd name="T8" fmla="*/ 53 w 112"/>
                <a:gd name="T9" fmla="*/ 6 h 34"/>
                <a:gd name="T10" fmla="*/ 33 w 112"/>
                <a:gd name="T11" fmla="*/ 11 h 34"/>
                <a:gd name="T12" fmla="*/ 16 w 112"/>
                <a:gd name="T13" fmla="*/ 20 h 34"/>
                <a:gd name="T14" fmla="*/ 5 w 112"/>
                <a:gd name="T15" fmla="*/ 25 h 34"/>
                <a:gd name="T16" fmla="*/ 0 w 112"/>
                <a:gd name="T17" fmla="*/ 31 h 34"/>
                <a:gd name="T18" fmla="*/ 0 w 112"/>
                <a:gd name="T19" fmla="*/ 31 h 34"/>
                <a:gd name="T20" fmla="*/ 5 w 112"/>
                <a:gd name="T21" fmla="*/ 34 h 34"/>
                <a:gd name="T22" fmla="*/ 16 w 112"/>
                <a:gd name="T23" fmla="*/ 34 h 34"/>
                <a:gd name="T24" fmla="*/ 16 w 112"/>
                <a:gd name="T25" fmla="*/ 34 h 34"/>
                <a:gd name="T26" fmla="*/ 36 w 112"/>
                <a:gd name="T27" fmla="*/ 34 h 34"/>
                <a:gd name="T28" fmla="*/ 59 w 112"/>
                <a:gd name="T29" fmla="*/ 28 h 34"/>
                <a:gd name="T30" fmla="*/ 59 w 112"/>
                <a:gd name="T31" fmla="*/ 28 h 34"/>
                <a:gd name="T32" fmla="*/ 78 w 112"/>
                <a:gd name="T33" fmla="*/ 23 h 34"/>
                <a:gd name="T34" fmla="*/ 98 w 112"/>
                <a:gd name="T35" fmla="*/ 17 h 34"/>
                <a:gd name="T36" fmla="*/ 106 w 112"/>
                <a:gd name="T37" fmla="*/ 11 h 34"/>
                <a:gd name="T38" fmla="*/ 112 w 112"/>
                <a:gd name="T39" fmla="*/ 6 h 34"/>
                <a:gd name="T40" fmla="*/ 112 w 112"/>
                <a:gd name="T41" fmla="*/ 6 h 34"/>
                <a:gd name="T42" fmla="*/ 106 w 112"/>
                <a:gd name="T43" fmla="*/ 3 h 34"/>
                <a:gd name="T44" fmla="*/ 95 w 112"/>
                <a:gd name="T4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 h="34">
                  <a:moveTo>
                    <a:pt x="95" y="0"/>
                  </a:moveTo>
                  <a:lnTo>
                    <a:pt x="95" y="0"/>
                  </a:lnTo>
                  <a:lnTo>
                    <a:pt x="75" y="3"/>
                  </a:lnTo>
                  <a:lnTo>
                    <a:pt x="53" y="6"/>
                  </a:lnTo>
                  <a:lnTo>
                    <a:pt x="53" y="6"/>
                  </a:lnTo>
                  <a:lnTo>
                    <a:pt x="33" y="11"/>
                  </a:lnTo>
                  <a:lnTo>
                    <a:pt x="16" y="20"/>
                  </a:lnTo>
                  <a:lnTo>
                    <a:pt x="5" y="25"/>
                  </a:lnTo>
                  <a:lnTo>
                    <a:pt x="0" y="31"/>
                  </a:lnTo>
                  <a:lnTo>
                    <a:pt x="0" y="31"/>
                  </a:lnTo>
                  <a:lnTo>
                    <a:pt x="5" y="34"/>
                  </a:lnTo>
                  <a:lnTo>
                    <a:pt x="16" y="34"/>
                  </a:lnTo>
                  <a:lnTo>
                    <a:pt x="16" y="34"/>
                  </a:lnTo>
                  <a:lnTo>
                    <a:pt x="36" y="34"/>
                  </a:lnTo>
                  <a:lnTo>
                    <a:pt x="59" y="28"/>
                  </a:lnTo>
                  <a:lnTo>
                    <a:pt x="59" y="28"/>
                  </a:lnTo>
                  <a:lnTo>
                    <a:pt x="78" y="23"/>
                  </a:lnTo>
                  <a:lnTo>
                    <a:pt x="98" y="17"/>
                  </a:lnTo>
                  <a:lnTo>
                    <a:pt x="106" y="11"/>
                  </a:lnTo>
                  <a:lnTo>
                    <a:pt x="112" y="6"/>
                  </a:lnTo>
                  <a:lnTo>
                    <a:pt x="112" y="6"/>
                  </a:lnTo>
                  <a:lnTo>
                    <a:pt x="106" y="3"/>
                  </a:lnTo>
                  <a:lnTo>
                    <a:pt x="95" y="0"/>
                  </a:lnTo>
                  <a:close/>
                </a:path>
              </a:pathLst>
            </a:custGeom>
            <a:solidFill>
              <a:srgbClr val="FCD5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21" name="Freeform 60"/>
            <p:cNvSpPr>
              <a:spLocks/>
            </p:cNvSpPr>
            <p:nvPr/>
          </p:nvSpPr>
          <p:spPr bwMode="auto">
            <a:xfrm>
              <a:off x="5213352" y="2478088"/>
              <a:ext cx="177800" cy="53975"/>
            </a:xfrm>
            <a:custGeom>
              <a:avLst/>
              <a:gdLst>
                <a:gd name="T0" fmla="*/ 95 w 112"/>
                <a:gd name="T1" fmla="*/ 0 h 34"/>
                <a:gd name="T2" fmla="*/ 95 w 112"/>
                <a:gd name="T3" fmla="*/ 0 h 34"/>
                <a:gd name="T4" fmla="*/ 75 w 112"/>
                <a:gd name="T5" fmla="*/ 3 h 34"/>
                <a:gd name="T6" fmla="*/ 53 w 112"/>
                <a:gd name="T7" fmla="*/ 6 h 34"/>
                <a:gd name="T8" fmla="*/ 53 w 112"/>
                <a:gd name="T9" fmla="*/ 6 h 34"/>
                <a:gd name="T10" fmla="*/ 33 w 112"/>
                <a:gd name="T11" fmla="*/ 11 h 34"/>
                <a:gd name="T12" fmla="*/ 16 w 112"/>
                <a:gd name="T13" fmla="*/ 20 h 34"/>
                <a:gd name="T14" fmla="*/ 5 w 112"/>
                <a:gd name="T15" fmla="*/ 25 h 34"/>
                <a:gd name="T16" fmla="*/ 0 w 112"/>
                <a:gd name="T17" fmla="*/ 31 h 34"/>
                <a:gd name="T18" fmla="*/ 0 w 112"/>
                <a:gd name="T19" fmla="*/ 31 h 34"/>
                <a:gd name="T20" fmla="*/ 5 w 112"/>
                <a:gd name="T21" fmla="*/ 34 h 34"/>
                <a:gd name="T22" fmla="*/ 16 w 112"/>
                <a:gd name="T23" fmla="*/ 34 h 34"/>
                <a:gd name="T24" fmla="*/ 16 w 112"/>
                <a:gd name="T25" fmla="*/ 34 h 34"/>
                <a:gd name="T26" fmla="*/ 36 w 112"/>
                <a:gd name="T27" fmla="*/ 34 h 34"/>
                <a:gd name="T28" fmla="*/ 59 w 112"/>
                <a:gd name="T29" fmla="*/ 28 h 34"/>
                <a:gd name="T30" fmla="*/ 59 w 112"/>
                <a:gd name="T31" fmla="*/ 28 h 34"/>
                <a:gd name="T32" fmla="*/ 78 w 112"/>
                <a:gd name="T33" fmla="*/ 23 h 34"/>
                <a:gd name="T34" fmla="*/ 98 w 112"/>
                <a:gd name="T35" fmla="*/ 17 h 34"/>
                <a:gd name="T36" fmla="*/ 106 w 112"/>
                <a:gd name="T37" fmla="*/ 11 h 34"/>
                <a:gd name="T38" fmla="*/ 112 w 112"/>
                <a:gd name="T39" fmla="*/ 6 h 34"/>
                <a:gd name="T40" fmla="*/ 112 w 112"/>
                <a:gd name="T41" fmla="*/ 6 h 34"/>
                <a:gd name="T42" fmla="*/ 106 w 112"/>
                <a:gd name="T43" fmla="*/ 3 h 34"/>
                <a:gd name="T44" fmla="*/ 95 w 112"/>
                <a:gd name="T4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 h="34">
                  <a:moveTo>
                    <a:pt x="95" y="0"/>
                  </a:moveTo>
                  <a:lnTo>
                    <a:pt x="95" y="0"/>
                  </a:lnTo>
                  <a:lnTo>
                    <a:pt x="75" y="3"/>
                  </a:lnTo>
                  <a:lnTo>
                    <a:pt x="53" y="6"/>
                  </a:lnTo>
                  <a:lnTo>
                    <a:pt x="53" y="6"/>
                  </a:lnTo>
                  <a:lnTo>
                    <a:pt x="33" y="11"/>
                  </a:lnTo>
                  <a:lnTo>
                    <a:pt x="16" y="20"/>
                  </a:lnTo>
                  <a:lnTo>
                    <a:pt x="5" y="25"/>
                  </a:lnTo>
                  <a:lnTo>
                    <a:pt x="0" y="31"/>
                  </a:lnTo>
                  <a:lnTo>
                    <a:pt x="0" y="31"/>
                  </a:lnTo>
                  <a:lnTo>
                    <a:pt x="5" y="34"/>
                  </a:lnTo>
                  <a:lnTo>
                    <a:pt x="16" y="34"/>
                  </a:lnTo>
                  <a:lnTo>
                    <a:pt x="16" y="34"/>
                  </a:lnTo>
                  <a:lnTo>
                    <a:pt x="36" y="34"/>
                  </a:lnTo>
                  <a:lnTo>
                    <a:pt x="59" y="28"/>
                  </a:lnTo>
                  <a:lnTo>
                    <a:pt x="59" y="28"/>
                  </a:lnTo>
                  <a:lnTo>
                    <a:pt x="78" y="23"/>
                  </a:lnTo>
                  <a:lnTo>
                    <a:pt x="98" y="17"/>
                  </a:lnTo>
                  <a:lnTo>
                    <a:pt x="106" y="11"/>
                  </a:lnTo>
                  <a:lnTo>
                    <a:pt x="112" y="6"/>
                  </a:lnTo>
                  <a:lnTo>
                    <a:pt x="112" y="6"/>
                  </a:lnTo>
                  <a:lnTo>
                    <a:pt x="106" y="3"/>
                  </a:lnTo>
                  <a:lnTo>
                    <a:pt x="9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grpSp>
      <p:grpSp>
        <p:nvGrpSpPr>
          <p:cNvPr id="172" name="Group 171"/>
          <p:cNvGrpSpPr/>
          <p:nvPr/>
        </p:nvGrpSpPr>
        <p:grpSpPr>
          <a:xfrm>
            <a:off x="6234526" y="4557691"/>
            <a:ext cx="308513" cy="364556"/>
            <a:chOff x="10566412" y="2470147"/>
            <a:chExt cx="882653" cy="1042988"/>
          </a:xfrm>
        </p:grpSpPr>
        <p:sp>
          <p:nvSpPr>
            <p:cNvPr id="173" name="Freeform 109"/>
            <p:cNvSpPr>
              <a:spLocks/>
            </p:cNvSpPr>
            <p:nvPr/>
          </p:nvSpPr>
          <p:spPr bwMode="auto">
            <a:xfrm>
              <a:off x="10566416" y="2470147"/>
              <a:ext cx="165100" cy="414337"/>
            </a:xfrm>
            <a:custGeom>
              <a:avLst/>
              <a:gdLst>
                <a:gd name="T0" fmla="*/ 70 w 104"/>
                <a:gd name="T1" fmla="*/ 219 h 261"/>
                <a:gd name="T2" fmla="*/ 70 w 104"/>
                <a:gd name="T3" fmla="*/ 219 h 261"/>
                <a:gd name="T4" fmla="*/ 73 w 104"/>
                <a:gd name="T5" fmla="*/ 230 h 261"/>
                <a:gd name="T6" fmla="*/ 68 w 104"/>
                <a:gd name="T7" fmla="*/ 241 h 261"/>
                <a:gd name="T8" fmla="*/ 68 w 104"/>
                <a:gd name="T9" fmla="*/ 241 h 261"/>
                <a:gd name="T10" fmla="*/ 56 w 104"/>
                <a:gd name="T11" fmla="*/ 252 h 261"/>
                <a:gd name="T12" fmla="*/ 48 w 104"/>
                <a:gd name="T13" fmla="*/ 261 h 261"/>
                <a:gd name="T14" fmla="*/ 48 w 104"/>
                <a:gd name="T15" fmla="*/ 261 h 261"/>
                <a:gd name="T16" fmla="*/ 31 w 104"/>
                <a:gd name="T17" fmla="*/ 238 h 261"/>
                <a:gd name="T18" fmla="*/ 20 w 104"/>
                <a:gd name="T19" fmla="*/ 216 h 261"/>
                <a:gd name="T20" fmla="*/ 11 w 104"/>
                <a:gd name="T21" fmla="*/ 196 h 261"/>
                <a:gd name="T22" fmla="*/ 6 w 104"/>
                <a:gd name="T23" fmla="*/ 177 h 261"/>
                <a:gd name="T24" fmla="*/ 0 w 104"/>
                <a:gd name="T25" fmla="*/ 160 h 261"/>
                <a:gd name="T26" fmla="*/ 0 w 104"/>
                <a:gd name="T27" fmla="*/ 143 h 261"/>
                <a:gd name="T28" fmla="*/ 3 w 104"/>
                <a:gd name="T29" fmla="*/ 126 h 261"/>
                <a:gd name="T30" fmla="*/ 6 w 104"/>
                <a:gd name="T31" fmla="*/ 109 h 261"/>
                <a:gd name="T32" fmla="*/ 17 w 104"/>
                <a:gd name="T33" fmla="*/ 81 h 261"/>
                <a:gd name="T34" fmla="*/ 31 w 104"/>
                <a:gd name="T35" fmla="*/ 53 h 261"/>
                <a:gd name="T36" fmla="*/ 65 w 104"/>
                <a:gd name="T37" fmla="*/ 0 h 261"/>
                <a:gd name="T38" fmla="*/ 65 w 104"/>
                <a:gd name="T39" fmla="*/ 0 h 261"/>
                <a:gd name="T40" fmla="*/ 79 w 104"/>
                <a:gd name="T41" fmla="*/ 8 h 261"/>
                <a:gd name="T42" fmla="*/ 79 w 104"/>
                <a:gd name="T43" fmla="*/ 8 h 261"/>
                <a:gd name="T44" fmla="*/ 93 w 104"/>
                <a:gd name="T45" fmla="*/ 19 h 261"/>
                <a:gd name="T46" fmla="*/ 93 w 104"/>
                <a:gd name="T47" fmla="*/ 19 h 261"/>
                <a:gd name="T48" fmla="*/ 104 w 104"/>
                <a:gd name="T49" fmla="*/ 25 h 261"/>
                <a:gd name="T50" fmla="*/ 104 w 104"/>
                <a:gd name="T51" fmla="*/ 25 h 261"/>
                <a:gd name="T52" fmla="*/ 93 w 104"/>
                <a:gd name="T53" fmla="*/ 42 h 261"/>
                <a:gd name="T54" fmla="*/ 76 w 104"/>
                <a:gd name="T55" fmla="*/ 70 h 261"/>
                <a:gd name="T56" fmla="*/ 68 w 104"/>
                <a:gd name="T57" fmla="*/ 87 h 261"/>
                <a:gd name="T58" fmla="*/ 59 w 104"/>
                <a:gd name="T59" fmla="*/ 106 h 261"/>
                <a:gd name="T60" fmla="*/ 56 w 104"/>
                <a:gd name="T61" fmla="*/ 132 h 261"/>
                <a:gd name="T62" fmla="*/ 56 w 104"/>
                <a:gd name="T63" fmla="*/ 160 h 261"/>
                <a:gd name="T64" fmla="*/ 56 w 104"/>
                <a:gd name="T65" fmla="*/ 160 h 261"/>
                <a:gd name="T66" fmla="*/ 59 w 104"/>
                <a:gd name="T67" fmla="*/ 177 h 261"/>
                <a:gd name="T68" fmla="*/ 62 w 104"/>
                <a:gd name="T69" fmla="*/ 191 h 261"/>
                <a:gd name="T70" fmla="*/ 70 w 104"/>
                <a:gd name="T71" fmla="*/ 219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4" h="261">
                  <a:moveTo>
                    <a:pt x="70" y="219"/>
                  </a:moveTo>
                  <a:lnTo>
                    <a:pt x="70" y="219"/>
                  </a:lnTo>
                  <a:lnTo>
                    <a:pt x="73" y="230"/>
                  </a:lnTo>
                  <a:lnTo>
                    <a:pt x="68" y="241"/>
                  </a:lnTo>
                  <a:lnTo>
                    <a:pt x="68" y="241"/>
                  </a:lnTo>
                  <a:lnTo>
                    <a:pt x="56" y="252"/>
                  </a:lnTo>
                  <a:lnTo>
                    <a:pt x="48" y="261"/>
                  </a:lnTo>
                  <a:lnTo>
                    <a:pt x="48" y="261"/>
                  </a:lnTo>
                  <a:lnTo>
                    <a:pt x="31" y="238"/>
                  </a:lnTo>
                  <a:lnTo>
                    <a:pt x="20" y="216"/>
                  </a:lnTo>
                  <a:lnTo>
                    <a:pt x="11" y="196"/>
                  </a:lnTo>
                  <a:lnTo>
                    <a:pt x="6" y="177"/>
                  </a:lnTo>
                  <a:lnTo>
                    <a:pt x="0" y="160"/>
                  </a:lnTo>
                  <a:lnTo>
                    <a:pt x="0" y="143"/>
                  </a:lnTo>
                  <a:lnTo>
                    <a:pt x="3" y="126"/>
                  </a:lnTo>
                  <a:lnTo>
                    <a:pt x="6" y="109"/>
                  </a:lnTo>
                  <a:lnTo>
                    <a:pt x="17" y="81"/>
                  </a:lnTo>
                  <a:lnTo>
                    <a:pt x="31" y="53"/>
                  </a:lnTo>
                  <a:lnTo>
                    <a:pt x="65" y="0"/>
                  </a:lnTo>
                  <a:lnTo>
                    <a:pt x="65" y="0"/>
                  </a:lnTo>
                  <a:lnTo>
                    <a:pt x="79" y="8"/>
                  </a:lnTo>
                  <a:lnTo>
                    <a:pt x="79" y="8"/>
                  </a:lnTo>
                  <a:lnTo>
                    <a:pt x="93" y="19"/>
                  </a:lnTo>
                  <a:lnTo>
                    <a:pt x="93" y="19"/>
                  </a:lnTo>
                  <a:lnTo>
                    <a:pt x="104" y="25"/>
                  </a:lnTo>
                  <a:lnTo>
                    <a:pt x="104" y="25"/>
                  </a:lnTo>
                  <a:lnTo>
                    <a:pt x="93" y="42"/>
                  </a:lnTo>
                  <a:lnTo>
                    <a:pt x="76" y="70"/>
                  </a:lnTo>
                  <a:lnTo>
                    <a:pt x="68" y="87"/>
                  </a:lnTo>
                  <a:lnTo>
                    <a:pt x="59" y="106"/>
                  </a:lnTo>
                  <a:lnTo>
                    <a:pt x="56" y="132"/>
                  </a:lnTo>
                  <a:lnTo>
                    <a:pt x="56" y="160"/>
                  </a:lnTo>
                  <a:lnTo>
                    <a:pt x="56" y="160"/>
                  </a:lnTo>
                  <a:lnTo>
                    <a:pt x="59" y="177"/>
                  </a:lnTo>
                  <a:lnTo>
                    <a:pt x="62" y="191"/>
                  </a:lnTo>
                  <a:lnTo>
                    <a:pt x="70" y="219"/>
                  </a:lnTo>
                  <a:close/>
                </a:path>
              </a:pathLst>
            </a:custGeom>
            <a:solidFill>
              <a:srgbClr val="F9A2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74" name="Freeform 110"/>
            <p:cNvSpPr>
              <a:spLocks/>
            </p:cNvSpPr>
            <p:nvPr/>
          </p:nvSpPr>
          <p:spPr bwMode="auto">
            <a:xfrm>
              <a:off x="10566412" y="2470147"/>
              <a:ext cx="165100" cy="414337"/>
            </a:xfrm>
            <a:custGeom>
              <a:avLst/>
              <a:gdLst>
                <a:gd name="T0" fmla="*/ 70 w 104"/>
                <a:gd name="T1" fmla="*/ 219 h 261"/>
                <a:gd name="T2" fmla="*/ 70 w 104"/>
                <a:gd name="T3" fmla="*/ 219 h 261"/>
                <a:gd name="T4" fmla="*/ 73 w 104"/>
                <a:gd name="T5" fmla="*/ 230 h 261"/>
                <a:gd name="T6" fmla="*/ 68 w 104"/>
                <a:gd name="T7" fmla="*/ 241 h 261"/>
                <a:gd name="T8" fmla="*/ 68 w 104"/>
                <a:gd name="T9" fmla="*/ 241 h 261"/>
                <a:gd name="T10" fmla="*/ 56 w 104"/>
                <a:gd name="T11" fmla="*/ 252 h 261"/>
                <a:gd name="T12" fmla="*/ 48 w 104"/>
                <a:gd name="T13" fmla="*/ 261 h 261"/>
                <a:gd name="T14" fmla="*/ 48 w 104"/>
                <a:gd name="T15" fmla="*/ 261 h 261"/>
                <a:gd name="T16" fmla="*/ 31 w 104"/>
                <a:gd name="T17" fmla="*/ 238 h 261"/>
                <a:gd name="T18" fmla="*/ 20 w 104"/>
                <a:gd name="T19" fmla="*/ 216 h 261"/>
                <a:gd name="T20" fmla="*/ 11 w 104"/>
                <a:gd name="T21" fmla="*/ 196 h 261"/>
                <a:gd name="T22" fmla="*/ 6 w 104"/>
                <a:gd name="T23" fmla="*/ 177 h 261"/>
                <a:gd name="T24" fmla="*/ 0 w 104"/>
                <a:gd name="T25" fmla="*/ 160 h 261"/>
                <a:gd name="T26" fmla="*/ 0 w 104"/>
                <a:gd name="T27" fmla="*/ 143 h 261"/>
                <a:gd name="T28" fmla="*/ 3 w 104"/>
                <a:gd name="T29" fmla="*/ 126 h 261"/>
                <a:gd name="T30" fmla="*/ 6 w 104"/>
                <a:gd name="T31" fmla="*/ 109 h 261"/>
                <a:gd name="T32" fmla="*/ 17 w 104"/>
                <a:gd name="T33" fmla="*/ 81 h 261"/>
                <a:gd name="T34" fmla="*/ 31 w 104"/>
                <a:gd name="T35" fmla="*/ 53 h 261"/>
                <a:gd name="T36" fmla="*/ 65 w 104"/>
                <a:gd name="T37" fmla="*/ 0 h 261"/>
                <a:gd name="T38" fmla="*/ 65 w 104"/>
                <a:gd name="T39" fmla="*/ 0 h 261"/>
                <a:gd name="T40" fmla="*/ 79 w 104"/>
                <a:gd name="T41" fmla="*/ 8 h 261"/>
                <a:gd name="T42" fmla="*/ 79 w 104"/>
                <a:gd name="T43" fmla="*/ 8 h 261"/>
                <a:gd name="T44" fmla="*/ 93 w 104"/>
                <a:gd name="T45" fmla="*/ 19 h 261"/>
                <a:gd name="T46" fmla="*/ 93 w 104"/>
                <a:gd name="T47" fmla="*/ 19 h 261"/>
                <a:gd name="T48" fmla="*/ 104 w 104"/>
                <a:gd name="T49" fmla="*/ 25 h 261"/>
                <a:gd name="T50" fmla="*/ 104 w 104"/>
                <a:gd name="T51" fmla="*/ 25 h 261"/>
                <a:gd name="T52" fmla="*/ 93 w 104"/>
                <a:gd name="T53" fmla="*/ 42 h 261"/>
                <a:gd name="T54" fmla="*/ 76 w 104"/>
                <a:gd name="T55" fmla="*/ 70 h 261"/>
                <a:gd name="T56" fmla="*/ 68 w 104"/>
                <a:gd name="T57" fmla="*/ 87 h 261"/>
                <a:gd name="T58" fmla="*/ 59 w 104"/>
                <a:gd name="T59" fmla="*/ 106 h 261"/>
                <a:gd name="T60" fmla="*/ 56 w 104"/>
                <a:gd name="T61" fmla="*/ 132 h 261"/>
                <a:gd name="T62" fmla="*/ 56 w 104"/>
                <a:gd name="T63" fmla="*/ 160 h 261"/>
                <a:gd name="T64" fmla="*/ 56 w 104"/>
                <a:gd name="T65" fmla="*/ 160 h 261"/>
                <a:gd name="T66" fmla="*/ 59 w 104"/>
                <a:gd name="T67" fmla="*/ 177 h 261"/>
                <a:gd name="T68" fmla="*/ 62 w 104"/>
                <a:gd name="T69" fmla="*/ 191 h 261"/>
                <a:gd name="T70" fmla="*/ 70 w 104"/>
                <a:gd name="T71" fmla="*/ 219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4" h="261">
                  <a:moveTo>
                    <a:pt x="70" y="219"/>
                  </a:moveTo>
                  <a:lnTo>
                    <a:pt x="70" y="219"/>
                  </a:lnTo>
                  <a:lnTo>
                    <a:pt x="73" y="230"/>
                  </a:lnTo>
                  <a:lnTo>
                    <a:pt x="68" y="241"/>
                  </a:lnTo>
                  <a:lnTo>
                    <a:pt x="68" y="241"/>
                  </a:lnTo>
                  <a:lnTo>
                    <a:pt x="56" y="252"/>
                  </a:lnTo>
                  <a:lnTo>
                    <a:pt x="48" y="261"/>
                  </a:lnTo>
                  <a:lnTo>
                    <a:pt x="48" y="261"/>
                  </a:lnTo>
                  <a:lnTo>
                    <a:pt x="31" y="238"/>
                  </a:lnTo>
                  <a:lnTo>
                    <a:pt x="20" y="216"/>
                  </a:lnTo>
                  <a:lnTo>
                    <a:pt x="11" y="196"/>
                  </a:lnTo>
                  <a:lnTo>
                    <a:pt x="6" y="177"/>
                  </a:lnTo>
                  <a:lnTo>
                    <a:pt x="0" y="160"/>
                  </a:lnTo>
                  <a:lnTo>
                    <a:pt x="0" y="143"/>
                  </a:lnTo>
                  <a:lnTo>
                    <a:pt x="3" y="126"/>
                  </a:lnTo>
                  <a:lnTo>
                    <a:pt x="6" y="109"/>
                  </a:lnTo>
                  <a:lnTo>
                    <a:pt x="17" y="81"/>
                  </a:lnTo>
                  <a:lnTo>
                    <a:pt x="31" y="53"/>
                  </a:lnTo>
                  <a:lnTo>
                    <a:pt x="65" y="0"/>
                  </a:lnTo>
                  <a:lnTo>
                    <a:pt x="65" y="0"/>
                  </a:lnTo>
                  <a:lnTo>
                    <a:pt x="79" y="8"/>
                  </a:lnTo>
                  <a:lnTo>
                    <a:pt x="79" y="8"/>
                  </a:lnTo>
                  <a:lnTo>
                    <a:pt x="93" y="19"/>
                  </a:lnTo>
                  <a:lnTo>
                    <a:pt x="93" y="19"/>
                  </a:lnTo>
                  <a:lnTo>
                    <a:pt x="104" y="25"/>
                  </a:lnTo>
                  <a:lnTo>
                    <a:pt x="104" y="25"/>
                  </a:lnTo>
                  <a:lnTo>
                    <a:pt x="93" y="42"/>
                  </a:lnTo>
                  <a:lnTo>
                    <a:pt x="76" y="70"/>
                  </a:lnTo>
                  <a:lnTo>
                    <a:pt x="68" y="87"/>
                  </a:lnTo>
                  <a:lnTo>
                    <a:pt x="59" y="106"/>
                  </a:lnTo>
                  <a:lnTo>
                    <a:pt x="56" y="132"/>
                  </a:lnTo>
                  <a:lnTo>
                    <a:pt x="56" y="160"/>
                  </a:lnTo>
                  <a:lnTo>
                    <a:pt x="56" y="160"/>
                  </a:lnTo>
                  <a:lnTo>
                    <a:pt x="59" y="177"/>
                  </a:lnTo>
                  <a:lnTo>
                    <a:pt x="62" y="191"/>
                  </a:lnTo>
                  <a:lnTo>
                    <a:pt x="70" y="2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75" name="Freeform 111"/>
            <p:cNvSpPr>
              <a:spLocks/>
            </p:cNvSpPr>
            <p:nvPr/>
          </p:nvSpPr>
          <p:spPr bwMode="auto">
            <a:xfrm>
              <a:off x="10593399" y="2482848"/>
              <a:ext cx="120650" cy="330199"/>
            </a:xfrm>
            <a:custGeom>
              <a:avLst/>
              <a:gdLst>
                <a:gd name="T0" fmla="*/ 62 w 76"/>
                <a:gd name="T1" fmla="*/ 0 h 208"/>
                <a:gd name="T2" fmla="*/ 62 w 76"/>
                <a:gd name="T3" fmla="*/ 0 h 208"/>
                <a:gd name="T4" fmla="*/ 31 w 76"/>
                <a:gd name="T5" fmla="*/ 45 h 208"/>
                <a:gd name="T6" fmla="*/ 20 w 76"/>
                <a:gd name="T7" fmla="*/ 67 h 208"/>
                <a:gd name="T8" fmla="*/ 9 w 76"/>
                <a:gd name="T9" fmla="*/ 93 h 208"/>
                <a:gd name="T10" fmla="*/ 3 w 76"/>
                <a:gd name="T11" fmla="*/ 118 h 208"/>
                <a:gd name="T12" fmla="*/ 0 w 76"/>
                <a:gd name="T13" fmla="*/ 146 h 208"/>
                <a:gd name="T14" fmla="*/ 6 w 76"/>
                <a:gd name="T15" fmla="*/ 177 h 208"/>
                <a:gd name="T16" fmla="*/ 11 w 76"/>
                <a:gd name="T17" fmla="*/ 191 h 208"/>
                <a:gd name="T18" fmla="*/ 17 w 76"/>
                <a:gd name="T19" fmla="*/ 208 h 208"/>
                <a:gd name="T20" fmla="*/ 17 w 76"/>
                <a:gd name="T21" fmla="*/ 208 h 208"/>
                <a:gd name="T22" fmla="*/ 34 w 76"/>
                <a:gd name="T23" fmla="*/ 185 h 208"/>
                <a:gd name="T24" fmla="*/ 34 w 76"/>
                <a:gd name="T25" fmla="*/ 185 h 208"/>
                <a:gd name="T26" fmla="*/ 28 w 76"/>
                <a:gd name="T27" fmla="*/ 171 h 208"/>
                <a:gd name="T28" fmla="*/ 25 w 76"/>
                <a:gd name="T29" fmla="*/ 152 h 208"/>
                <a:gd name="T30" fmla="*/ 25 w 76"/>
                <a:gd name="T31" fmla="*/ 152 h 208"/>
                <a:gd name="T32" fmla="*/ 25 w 76"/>
                <a:gd name="T33" fmla="*/ 129 h 208"/>
                <a:gd name="T34" fmla="*/ 31 w 76"/>
                <a:gd name="T35" fmla="*/ 110 h 208"/>
                <a:gd name="T36" fmla="*/ 37 w 76"/>
                <a:gd name="T37" fmla="*/ 87 h 208"/>
                <a:gd name="T38" fmla="*/ 42 w 76"/>
                <a:gd name="T39" fmla="*/ 70 h 208"/>
                <a:gd name="T40" fmla="*/ 62 w 76"/>
                <a:gd name="T41" fmla="*/ 36 h 208"/>
                <a:gd name="T42" fmla="*/ 76 w 76"/>
                <a:gd name="T43" fmla="*/ 11 h 208"/>
                <a:gd name="T44" fmla="*/ 76 w 76"/>
                <a:gd name="T45" fmla="*/ 11 h 208"/>
                <a:gd name="T46" fmla="*/ 62 w 76"/>
                <a:gd name="T47" fmla="*/ 0 h 208"/>
                <a:gd name="T48" fmla="*/ 62 w 76"/>
                <a:gd name="T49"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 h="208">
                  <a:moveTo>
                    <a:pt x="62" y="0"/>
                  </a:moveTo>
                  <a:lnTo>
                    <a:pt x="62" y="0"/>
                  </a:lnTo>
                  <a:lnTo>
                    <a:pt x="31" y="45"/>
                  </a:lnTo>
                  <a:lnTo>
                    <a:pt x="20" y="67"/>
                  </a:lnTo>
                  <a:lnTo>
                    <a:pt x="9" y="93"/>
                  </a:lnTo>
                  <a:lnTo>
                    <a:pt x="3" y="118"/>
                  </a:lnTo>
                  <a:lnTo>
                    <a:pt x="0" y="146"/>
                  </a:lnTo>
                  <a:lnTo>
                    <a:pt x="6" y="177"/>
                  </a:lnTo>
                  <a:lnTo>
                    <a:pt x="11" y="191"/>
                  </a:lnTo>
                  <a:lnTo>
                    <a:pt x="17" y="208"/>
                  </a:lnTo>
                  <a:lnTo>
                    <a:pt x="17" y="208"/>
                  </a:lnTo>
                  <a:lnTo>
                    <a:pt x="34" y="185"/>
                  </a:lnTo>
                  <a:lnTo>
                    <a:pt x="34" y="185"/>
                  </a:lnTo>
                  <a:lnTo>
                    <a:pt x="28" y="171"/>
                  </a:lnTo>
                  <a:lnTo>
                    <a:pt x="25" y="152"/>
                  </a:lnTo>
                  <a:lnTo>
                    <a:pt x="25" y="152"/>
                  </a:lnTo>
                  <a:lnTo>
                    <a:pt x="25" y="129"/>
                  </a:lnTo>
                  <a:lnTo>
                    <a:pt x="31" y="110"/>
                  </a:lnTo>
                  <a:lnTo>
                    <a:pt x="37" y="87"/>
                  </a:lnTo>
                  <a:lnTo>
                    <a:pt x="42" y="70"/>
                  </a:lnTo>
                  <a:lnTo>
                    <a:pt x="62" y="36"/>
                  </a:lnTo>
                  <a:lnTo>
                    <a:pt x="76" y="11"/>
                  </a:lnTo>
                  <a:lnTo>
                    <a:pt x="76" y="11"/>
                  </a:lnTo>
                  <a:lnTo>
                    <a:pt x="62" y="0"/>
                  </a:lnTo>
                  <a:lnTo>
                    <a:pt x="62" y="0"/>
                  </a:lnTo>
                  <a:close/>
                </a:path>
              </a:pathLst>
            </a:custGeom>
            <a:solidFill>
              <a:srgbClr val="FABC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76" name="Freeform 112"/>
            <p:cNvSpPr>
              <a:spLocks/>
            </p:cNvSpPr>
            <p:nvPr/>
          </p:nvSpPr>
          <p:spPr bwMode="auto">
            <a:xfrm>
              <a:off x="10593399" y="2482848"/>
              <a:ext cx="120650" cy="330199"/>
            </a:xfrm>
            <a:custGeom>
              <a:avLst/>
              <a:gdLst>
                <a:gd name="T0" fmla="*/ 62 w 76"/>
                <a:gd name="T1" fmla="*/ 0 h 208"/>
                <a:gd name="T2" fmla="*/ 62 w 76"/>
                <a:gd name="T3" fmla="*/ 0 h 208"/>
                <a:gd name="T4" fmla="*/ 31 w 76"/>
                <a:gd name="T5" fmla="*/ 45 h 208"/>
                <a:gd name="T6" fmla="*/ 20 w 76"/>
                <a:gd name="T7" fmla="*/ 67 h 208"/>
                <a:gd name="T8" fmla="*/ 9 w 76"/>
                <a:gd name="T9" fmla="*/ 93 h 208"/>
                <a:gd name="T10" fmla="*/ 3 w 76"/>
                <a:gd name="T11" fmla="*/ 118 h 208"/>
                <a:gd name="T12" fmla="*/ 0 w 76"/>
                <a:gd name="T13" fmla="*/ 146 h 208"/>
                <a:gd name="T14" fmla="*/ 6 w 76"/>
                <a:gd name="T15" fmla="*/ 177 h 208"/>
                <a:gd name="T16" fmla="*/ 11 w 76"/>
                <a:gd name="T17" fmla="*/ 191 h 208"/>
                <a:gd name="T18" fmla="*/ 17 w 76"/>
                <a:gd name="T19" fmla="*/ 208 h 208"/>
                <a:gd name="T20" fmla="*/ 17 w 76"/>
                <a:gd name="T21" fmla="*/ 208 h 208"/>
                <a:gd name="T22" fmla="*/ 34 w 76"/>
                <a:gd name="T23" fmla="*/ 185 h 208"/>
                <a:gd name="T24" fmla="*/ 34 w 76"/>
                <a:gd name="T25" fmla="*/ 185 h 208"/>
                <a:gd name="T26" fmla="*/ 28 w 76"/>
                <a:gd name="T27" fmla="*/ 171 h 208"/>
                <a:gd name="T28" fmla="*/ 25 w 76"/>
                <a:gd name="T29" fmla="*/ 152 h 208"/>
                <a:gd name="T30" fmla="*/ 25 w 76"/>
                <a:gd name="T31" fmla="*/ 152 h 208"/>
                <a:gd name="T32" fmla="*/ 25 w 76"/>
                <a:gd name="T33" fmla="*/ 129 h 208"/>
                <a:gd name="T34" fmla="*/ 31 w 76"/>
                <a:gd name="T35" fmla="*/ 110 h 208"/>
                <a:gd name="T36" fmla="*/ 37 w 76"/>
                <a:gd name="T37" fmla="*/ 87 h 208"/>
                <a:gd name="T38" fmla="*/ 42 w 76"/>
                <a:gd name="T39" fmla="*/ 70 h 208"/>
                <a:gd name="T40" fmla="*/ 62 w 76"/>
                <a:gd name="T41" fmla="*/ 36 h 208"/>
                <a:gd name="T42" fmla="*/ 76 w 76"/>
                <a:gd name="T43" fmla="*/ 11 h 208"/>
                <a:gd name="T44" fmla="*/ 76 w 76"/>
                <a:gd name="T45" fmla="*/ 11 h 208"/>
                <a:gd name="T46" fmla="*/ 62 w 76"/>
                <a:gd name="T47" fmla="*/ 0 h 208"/>
                <a:gd name="T48" fmla="*/ 62 w 76"/>
                <a:gd name="T49"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 h="208">
                  <a:moveTo>
                    <a:pt x="62" y="0"/>
                  </a:moveTo>
                  <a:lnTo>
                    <a:pt x="62" y="0"/>
                  </a:lnTo>
                  <a:lnTo>
                    <a:pt x="31" y="45"/>
                  </a:lnTo>
                  <a:lnTo>
                    <a:pt x="20" y="67"/>
                  </a:lnTo>
                  <a:lnTo>
                    <a:pt x="9" y="93"/>
                  </a:lnTo>
                  <a:lnTo>
                    <a:pt x="3" y="118"/>
                  </a:lnTo>
                  <a:lnTo>
                    <a:pt x="0" y="146"/>
                  </a:lnTo>
                  <a:lnTo>
                    <a:pt x="6" y="177"/>
                  </a:lnTo>
                  <a:lnTo>
                    <a:pt x="11" y="191"/>
                  </a:lnTo>
                  <a:lnTo>
                    <a:pt x="17" y="208"/>
                  </a:lnTo>
                  <a:lnTo>
                    <a:pt x="17" y="208"/>
                  </a:lnTo>
                  <a:lnTo>
                    <a:pt x="34" y="185"/>
                  </a:lnTo>
                  <a:lnTo>
                    <a:pt x="34" y="185"/>
                  </a:lnTo>
                  <a:lnTo>
                    <a:pt x="28" y="171"/>
                  </a:lnTo>
                  <a:lnTo>
                    <a:pt x="25" y="152"/>
                  </a:lnTo>
                  <a:lnTo>
                    <a:pt x="25" y="152"/>
                  </a:lnTo>
                  <a:lnTo>
                    <a:pt x="25" y="129"/>
                  </a:lnTo>
                  <a:lnTo>
                    <a:pt x="31" y="110"/>
                  </a:lnTo>
                  <a:lnTo>
                    <a:pt x="37" y="87"/>
                  </a:lnTo>
                  <a:lnTo>
                    <a:pt x="42" y="70"/>
                  </a:lnTo>
                  <a:lnTo>
                    <a:pt x="62" y="36"/>
                  </a:lnTo>
                  <a:lnTo>
                    <a:pt x="76" y="11"/>
                  </a:lnTo>
                  <a:lnTo>
                    <a:pt x="76" y="11"/>
                  </a:lnTo>
                  <a:lnTo>
                    <a:pt x="62" y="0"/>
                  </a:lnTo>
                  <a:lnTo>
                    <a:pt x="62" y="0"/>
                  </a:lnTo>
                </a:path>
              </a:pathLst>
            </a:custGeom>
            <a:noFill/>
            <a:ln w="9525">
              <a:solidFill>
                <a:schemeClr val="accent6">
                  <a:lumMod val="50000"/>
                </a:schemeClr>
              </a:solidFill>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77" name="Freeform 113"/>
            <p:cNvSpPr>
              <a:spLocks/>
            </p:cNvSpPr>
            <p:nvPr/>
          </p:nvSpPr>
          <p:spPr bwMode="auto">
            <a:xfrm>
              <a:off x="11266500" y="2470147"/>
              <a:ext cx="160337" cy="414337"/>
            </a:xfrm>
            <a:custGeom>
              <a:avLst/>
              <a:gdLst>
                <a:gd name="T0" fmla="*/ 56 w 101"/>
                <a:gd name="T1" fmla="*/ 261 h 261"/>
                <a:gd name="T2" fmla="*/ 56 w 101"/>
                <a:gd name="T3" fmla="*/ 261 h 261"/>
                <a:gd name="T4" fmla="*/ 45 w 101"/>
                <a:gd name="T5" fmla="*/ 252 h 261"/>
                <a:gd name="T6" fmla="*/ 34 w 101"/>
                <a:gd name="T7" fmla="*/ 241 h 261"/>
                <a:gd name="T8" fmla="*/ 34 w 101"/>
                <a:gd name="T9" fmla="*/ 241 h 261"/>
                <a:gd name="T10" fmla="*/ 28 w 101"/>
                <a:gd name="T11" fmla="*/ 230 h 261"/>
                <a:gd name="T12" fmla="*/ 31 w 101"/>
                <a:gd name="T13" fmla="*/ 219 h 261"/>
                <a:gd name="T14" fmla="*/ 31 w 101"/>
                <a:gd name="T15" fmla="*/ 219 h 261"/>
                <a:gd name="T16" fmla="*/ 39 w 101"/>
                <a:gd name="T17" fmla="*/ 191 h 261"/>
                <a:gd name="T18" fmla="*/ 45 w 101"/>
                <a:gd name="T19" fmla="*/ 177 h 261"/>
                <a:gd name="T20" fmla="*/ 48 w 101"/>
                <a:gd name="T21" fmla="*/ 160 h 261"/>
                <a:gd name="T22" fmla="*/ 48 w 101"/>
                <a:gd name="T23" fmla="*/ 160 h 261"/>
                <a:gd name="T24" fmla="*/ 48 w 101"/>
                <a:gd name="T25" fmla="*/ 132 h 261"/>
                <a:gd name="T26" fmla="*/ 42 w 101"/>
                <a:gd name="T27" fmla="*/ 106 h 261"/>
                <a:gd name="T28" fmla="*/ 37 w 101"/>
                <a:gd name="T29" fmla="*/ 87 h 261"/>
                <a:gd name="T30" fmla="*/ 28 w 101"/>
                <a:gd name="T31" fmla="*/ 70 h 261"/>
                <a:gd name="T32" fmla="*/ 11 w 101"/>
                <a:gd name="T33" fmla="*/ 42 h 261"/>
                <a:gd name="T34" fmla="*/ 0 w 101"/>
                <a:gd name="T35" fmla="*/ 25 h 261"/>
                <a:gd name="T36" fmla="*/ 0 w 101"/>
                <a:gd name="T37" fmla="*/ 25 h 261"/>
                <a:gd name="T38" fmla="*/ 11 w 101"/>
                <a:gd name="T39" fmla="*/ 16 h 261"/>
                <a:gd name="T40" fmla="*/ 11 w 101"/>
                <a:gd name="T41" fmla="*/ 16 h 261"/>
                <a:gd name="T42" fmla="*/ 28 w 101"/>
                <a:gd name="T43" fmla="*/ 5 h 261"/>
                <a:gd name="T44" fmla="*/ 28 w 101"/>
                <a:gd name="T45" fmla="*/ 5 h 261"/>
                <a:gd name="T46" fmla="*/ 37 w 101"/>
                <a:gd name="T47" fmla="*/ 0 h 261"/>
                <a:gd name="T48" fmla="*/ 37 w 101"/>
                <a:gd name="T49" fmla="*/ 0 h 261"/>
                <a:gd name="T50" fmla="*/ 70 w 101"/>
                <a:gd name="T51" fmla="*/ 53 h 261"/>
                <a:gd name="T52" fmla="*/ 87 w 101"/>
                <a:gd name="T53" fmla="*/ 81 h 261"/>
                <a:gd name="T54" fmla="*/ 98 w 101"/>
                <a:gd name="T55" fmla="*/ 109 h 261"/>
                <a:gd name="T56" fmla="*/ 101 w 101"/>
                <a:gd name="T57" fmla="*/ 126 h 261"/>
                <a:gd name="T58" fmla="*/ 101 w 101"/>
                <a:gd name="T59" fmla="*/ 143 h 261"/>
                <a:gd name="T60" fmla="*/ 101 w 101"/>
                <a:gd name="T61" fmla="*/ 160 h 261"/>
                <a:gd name="T62" fmla="*/ 98 w 101"/>
                <a:gd name="T63" fmla="*/ 177 h 261"/>
                <a:gd name="T64" fmla="*/ 93 w 101"/>
                <a:gd name="T65" fmla="*/ 196 h 261"/>
                <a:gd name="T66" fmla="*/ 84 w 101"/>
                <a:gd name="T67" fmla="*/ 216 h 261"/>
                <a:gd name="T68" fmla="*/ 73 w 101"/>
                <a:gd name="T69" fmla="*/ 238 h 261"/>
                <a:gd name="T70" fmla="*/ 56 w 101"/>
                <a:gd name="T71" fmla="*/ 26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1" h="261">
                  <a:moveTo>
                    <a:pt x="56" y="261"/>
                  </a:moveTo>
                  <a:lnTo>
                    <a:pt x="56" y="261"/>
                  </a:lnTo>
                  <a:lnTo>
                    <a:pt x="45" y="252"/>
                  </a:lnTo>
                  <a:lnTo>
                    <a:pt x="34" y="241"/>
                  </a:lnTo>
                  <a:lnTo>
                    <a:pt x="34" y="241"/>
                  </a:lnTo>
                  <a:lnTo>
                    <a:pt x="28" y="230"/>
                  </a:lnTo>
                  <a:lnTo>
                    <a:pt x="31" y="219"/>
                  </a:lnTo>
                  <a:lnTo>
                    <a:pt x="31" y="219"/>
                  </a:lnTo>
                  <a:lnTo>
                    <a:pt x="39" y="191"/>
                  </a:lnTo>
                  <a:lnTo>
                    <a:pt x="45" y="177"/>
                  </a:lnTo>
                  <a:lnTo>
                    <a:pt x="48" y="160"/>
                  </a:lnTo>
                  <a:lnTo>
                    <a:pt x="48" y="160"/>
                  </a:lnTo>
                  <a:lnTo>
                    <a:pt x="48" y="132"/>
                  </a:lnTo>
                  <a:lnTo>
                    <a:pt x="42" y="106"/>
                  </a:lnTo>
                  <a:lnTo>
                    <a:pt x="37" y="87"/>
                  </a:lnTo>
                  <a:lnTo>
                    <a:pt x="28" y="70"/>
                  </a:lnTo>
                  <a:lnTo>
                    <a:pt x="11" y="42"/>
                  </a:lnTo>
                  <a:lnTo>
                    <a:pt x="0" y="25"/>
                  </a:lnTo>
                  <a:lnTo>
                    <a:pt x="0" y="25"/>
                  </a:lnTo>
                  <a:lnTo>
                    <a:pt x="11" y="16"/>
                  </a:lnTo>
                  <a:lnTo>
                    <a:pt x="11" y="16"/>
                  </a:lnTo>
                  <a:lnTo>
                    <a:pt x="28" y="5"/>
                  </a:lnTo>
                  <a:lnTo>
                    <a:pt x="28" y="5"/>
                  </a:lnTo>
                  <a:lnTo>
                    <a:pt x="37" y="0"/>
                  </a:lnTo>
                  <a:lnTo>
                    <a:pt x="37" y="0"/>
                  </a:lnTo>
                  <a:lnTo>
                    <a:pt x="70" y="53"/>
                  </a:lnTo>
                  <a:lnTo>
                    <a:pt x="87" y="81"/>
                  </a:lnTo>
                  <a:lnTo>
                    <a:pt x="98" y="109"/>
                  </a:lnTo>
                  <a:lnTo>
                    <a:pt x="101" y="126"/>
                  </a:lnTo>
                  <a:lnTo>
                    <a:pt x="101" y="143"/>
                  </a:lnTo>
                  <a:lnTo>
                    <a:pt x="101" y="160"/>
                  </a:lnTo>
                  <a:lnTo>
                    <a:pt x="98" y="177"/>
                  </a:lnTo>
                  <a:lnTo>
                    <a:pt x="93" y="196"/>
                  </a:lnTo>
                  <a:lnTo>
                    <a:pt x="84" y="216"/>
                  </a:lnTo>
                  <a:lnTo>
                    <a:pt x="73" y="238"/>
                  </a:lnTo>
                  <a:lnTo>
                    <a:pt x="56" y="261"/>
                  </a:lnTo>
                  <a:close/>
                </a:path>
              </a:pathLst>
            </a:custGeom>
            <a:solidFill>
              <a:srgbClr val="F9A2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78" name="Freeform 114"/>
            <p:cNvSpPr>
              <a:spLocks/>
            </p:cNvSpPr>
            <p:nvPr/>
          </p:nvSpPr>
          <p:spPr bwMode="auto">
            <a:xfrm>
              <a:off x="11266500" y="2470149"/>
              <a:ext cx="160337" cy="414337"/>
            </a:xfrm>
            <a:custGeom>
              <a:avLst/>
              <a:gdLst>
                <a:gd name="T0" fmla="*/ 56 w 101"/>
                <a:gd name="T1" fmla="*/ 261 h 261"/>
                <a:gd name="T2" fmla="*/ 56 w 101"/>
                <a:gd name="T3" fmla="*/ 261 h 261"/>
                <a:gd name="T4" fmla="*/ 45 w 101"/>
                <a:gd name="T5" fmla="*/ 252 h 261"/>
                <a:gd name="T6" fmla="*/ 34 w 101"/>
                <a:gd name="T7" fmla="*/ 241 h 261"/>
                <a:gd name="T8" fmla="*/ 34 w 101"/>
                <a:gd name="T9" fmla="*/ 241 h 261"/>
                <a:gd name="T10" fmla="*/ 28 w 101"/>
                <a:gd name="T11" fmla="*/ 230 h 261"/>
                <a:gd name="T12" fmla="*/ 31 w 101"/>
                <a:gd name="T13" fmla="*/ 219 h 261"/>
                <a:gd name="T14" fmla="*/ 31 w 101"/>
                <a:gd name="T15" fmla="*/ 219 h 261"/>
                <a:gd name="T16" fmla="*/ 39 w 101"/>
                <a:gd name="T17" fmla="*/ 191 h 261"/>
                <a:gd name="T18" fmla="*/ 45 w 101"/>
                <a:gd name="T19" fmla="*/ 177 h 261"/>
                <a:gd name="T20" fmla="*/ 48 w 101"/>
                <a:gd name="T21" fmla="*/ 160 h 261"/>
                <a:gd name="T22" fmla="*/ 48 w 101"/>
                <a:gd name="T23" fmla="*/ 160 h 261"/>
                <a:gd name="T24" fmla="*/ 48 w 101"/>
                <a:gd name="T25" fmla="*/ 132 h 261"/>
                <a:gd name="T26" fmla="*/ 42 w 101"/>
                <a:gd name="T27" fmla="*/ 106 h 261"/>
                <a:gd name="T28" fmla="*/ 37 w 101"/>
                <a:gd name="T29" fmla="*/ 87 h 261"/>
                <a:gd name="T30" fmla="*/ 28 w 101"/>
                <a:gd name="T31" fmla="*/ 70 h 261"/>
                <a:gd name="T32" fmla="*/ 11 w 101"/>
                <a:gd name="T33" fmla="*/ 42 h 261"/>
                <a:gd name="T34" fmla="*/ 0 w 101"/>
                <a:gd name="T35" fmla="*/ 25 h 261"/>
                <a:gd name="T36" fmla="*/ 0 w 101"/>
                <a:gd name="T37" fmla="*/ 25 h 261"/>
                <a:gd name="T38" fmla="*/ 11 w 101"/>
                <a:gd name="T39" fmla="*/ 16 h 261"/>
                <a:gd name="T40" fmla="*/ 11 w 101"/>
                <a:gd name="T41" fmla="*/ 16 h 261"/>
                <a:gd name="T42" fmla="*/ 28 w 101"/>
                <a:gd name="T43" fmla="*/ 5 h 261"/>
                <a:gd name="T44" fmla="*/ 28 w 101"/>
                <a:gd name="T45" fmla="*/ 5 h 261"/>
                <a:gd name="T46" fmla="*/ 37 w 101"/>
                <a:gd name="T47" fmla="*/ 0 h 261"/>
                <a:gd name="T48" fmla="*/ 37 w 101"/>
                <a:gd name="T49" fmla="*/ 0 h 261"/>
                <a:gd name="T50" fmla="*/ 70 w 101"/>
                <a:gd name="T51" fmla="*/ 53 h 261"/>
                <a:gd name="T52" fmla="*/ 87 w 101"/>
                <a:gd name="T53" fmla="*/ 81 h 261"/>
                <a:gd name="T54" fmla="*/ 98 w 101"/>
                <a:gd name="T55" fmla="*/ 109 h 261"/>
                <a:gd name="T56" fmla="*/ 101 w 101"/>
                <a:gd name="T57" fmla="*/ 126 h 261"/>
                <a:gd name="T58" fmla="*/ 101 w 101"/>
                <a:gd name="T59" fmla="*/ 143 h 261"/>
                <a:gd name="T60" fmla="*/ 101 w 101"/>
                <a:gd name="T61" fmla="*/ 160 h 261"/>
                <a:gd name="T62" fmla="*/ 98 w 101"/>
                <a:gd name="T63" fmla="*/ 177 h 261"/>
                <a:gd name="T64" fmla="*/ 93 w 101"/>
                <a:gd name="T65" fmla="*/ 196 h 261"/>
                <a:gd name="T66" fmla="*/ 84 w 101"/>
                <a:gd name="T67" fmla="*/ 216 h 261"/>
                <a:gd name="T68" fmla="*/ 73 w 101"/>
                <a:gd name="T69" fmla="*/ 238 h 261"/>
                <a:gd name="T70" fmla="*/ 56 w 101"/>
                <a:gd name="T71" fmla="*/ 26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1" h="261">
                  <a:moveTo>
                    <a:pt x="56" y="261"/>
                  </a:moveTo>
                  <a:lnTo>
                    <a:pt x="56" y="261"/>
                  </a:lnTo>
                  <a:lnTo>
                    <a:pt x="45" y="252"/>
                  </a:lnTo>
                  <a:lnTo>
                    <a:pt x="34" y="241"/>
                  </a:lnTo>
                  <a:lnTo>
                    <a:pt x="34" y="241"/>
                  </a:lnTo>
                  <a:lnTo>
                    <a:pt x="28" y="230"/>
                  </a:lnTo>
                  <a:lnTo>
                    <a:pt x="31" y="219"/>
                  </a:lnTo>
                  <a:lnTo>
                    <a:pt x="31" y="219"/>
                  </a:lnTo>
                  <a:lnTo>
                    <a:pt x="39" y="191"/>
                  </a:lnTo>
                  <a:lnTo>
                    <a:pt x="45" y="177"/>
                  </a:lnTo>
                  <a:lnTo>
                    <a:pt x="48" y="160"/>
                  </a:lnTo>
                  <a:lnTo>
                    <a:pt x="48" y="160"/>
                  </a:lnTo>
                  <a:lnTo>
                    <a:pt x="48" y="132"/>
                  </a:lnTo>
                  <a:lnTo>
                    <a:pt x="42" y="106"/>
                  </a:lnTo>
                  <a:lnTo>
                    <a:pt x="37" y="87"/>
                  </a:lnTo>
                  <a:lnTo>
                    <a:pt x="28" y="70"/>
                  </a:lnTo>
                  <a:lnTo>
                    <a:pt x="11" y="42"/>
                  </a:lnTo>
                  <a:lnTo>
                    <a:pt x="0" y="25"/>
                  </a:lnTo>
                  <a:lnTo>
                    <a:pt x="0" y="25"/>
                  </a:lnTo>
                  <a:lnTo>
                    <a:pt x="11" y="16"/>
                  </a:lnTo>
                  <a:lnTo>
                    <a:pt x="11" y="16"/>
                  </a:lnTo>
                  <a:lnTo>
                    <a:pt x="28" y="5"/>
                  </a:lnTo>
                  <a:lnTo>
                    <a:pt x="28" y="5"/>
                  </a:lnTo>
                  <a:lnTo>
                    <a:pt x="37" y="0"/>
                  </a:lnTo>
                  <a:lnTo>
                    <a:pt x="37" y="0"/>
                  </a:lnTo>
                  <a:lnTo>
                    <a:pt x="70" y="53"/>
                  </a:lnTo>
                  <a:lnTo>
                    <a:pt x="87" y="81"/>
                  </a:lnTo>
                  <a:lnTo>
                    <a:pt x="98" y="109"/>
                  </a:lnTo>
                  <a:lnTo>
                    <a:pt x="101" y="126"/>
                  </a:lnTo>
                  <a:lnTo>
                    <a:pt x="101" y="143"/>
                  </a:lnTo>
                  <a:lnTo>
                    <a:pt x="101" y="160"/>
                  </a:lnTo>
                  <a:lnTo>
                    <a:pt x="98" y="177"/>
                  </a:lnTo>
                  <a:lnTo>
                    <a:pt x="93" y="196"/>
                  </a:lnTo>
                  <a:lnTo>
                    <a:pt x="84" y="216"/>
                  </a:lnTo>
                  <a:lnTo>
                    <a:pt x="73" y="238"/>
                  </a:lnTo>
                  <a:lnTo>
                    <a:pt x="56" y="261"/>
                  </a:lnTo>
                </a:path>
              </a:pathLst>
            </a:custGeom>
            <a:noFill/>
            <a:ln w="9525">
              <a:solidFill>
                <a:schemeClr val="accent6">
                  <a:lumMod val="50000"/>
                </a:schemeClr>
              </a:solidFill>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79" name="Freeform 115"/>
            <p:cNvSpPr>
              <a:spLocks/>
            </p:cNvSpPr>
            <p:nvPr/>
          </p:nvSpPr>
          <p:spPr bwMode="auto">
            <a:xfrm>
              <a:off x="11283963" y="2478085"/>
              <a:ext cx="120650" cy="312738"/>
            </a:xfrm>
            <a:custGeom>
              <a:avLst/>
              <a:gdLst>
                <a:gd name="T0" fmla="*/ 17 w 76"/>
                <a:gd name="T1" fmla="*/ 0 h 197"/>
                <a:gd name="T2" fmla="*/ 17 w 76"/>
                <a:gd name="T3" fmla="*/ 0 h 197"/>
                <a:gd name="T4" fmla="*/ 17 w 76"/>
                <a:gd name="T5" fmla="*/ 0 h 197"/>
                <a:gd name="T6" fmla="*/ 0 w 76"/>
                <a:gd name="T7" fmla="*/ 11 h 197"/>
                <a:gd name="T8" fmla="*/ 0 w 76"/>
                <a:gd name="T9" fmla="*/ 11 h 197"/>
                <a:gd name="T10" fmla="*/ 20 w 76"/>
                <a:gd name="T11" fmla="*/ 42 h 197"/>
                <a:gd name="T12" fmla="*/ 37 w 76"/>
                <a:gd name="T13" fmla="*/ 79 h 197"/>
                <a:gd name="T14" fmla="*/ 42 w 76"/>
                <a:gd name="T15" fmla="*/ 96 h 197"/>
                <a:gd name="T16" fmla="*/ 45 w 76"/>
                <a:gd name="T17" fmla="*/ 115 h 197"/>
                <a:gd name="T18" fmla="*/ 48 w 76"/>
                <a:gd name="T19" fmla="*/ 135 h 197"/>
                <a:gd name="T20" fmla="*/ 48 w 76"/>
                <a:gd name="T21" fmla="*/ 155 h 197"/>
                <a:gd name="T22" fmla="*/ 48 w 76"/>
                <a:gd name="T23" fmla="*/ 155 h 197"/>
                <a:gd name="T24" fmla="*/ 45 w 76"/>
                <a:gd name="T25" fmla="*/ 174 h 197"/>
                <a:gd name="T26" fmla="*/ 45 w 76"/>
                <a:gd name="T27" fmla="*/ 174 h 197"/>
                <a:gd name="T28" fmla="*/ 65 w 76"/>
                <a:gd name="T29" fmla="*/ 197 h 197"/>
                <a:gd name="T30" fmla="*/ 65 w 76"/>
                <a:gd name="T31" fmla="*/ 197 h 197"/>
                <a:gd name="T32" fmla="*/ 73 w 76"/>
                <a:gd name="T33" fmla="*/ 169 h 197"/>
                <a:gd name="T34" fmla="*/ 76 w 76"/>
                <a:gd name="T35" fmla="*/ 141 h 197"/>
                <a:gd name="T36" fmla="*/ 73 w 76"/>
                <a:gd name="T37" fmla="*/ 115 h 197"/>
                <a:gd name="T38" fmla="*/ 65 w 76"/>
                <a:gd name="T39" fmla="*/ 90 h 197"/>
                <a:gd name="T40" fmla="*/ 57 w 76"/>
                <a:gd name="T41" fmla="*/ 65 h 197"/>
                <a:gd name="T42" fmla="*/ 45 w 76"/>
                <a:gd name="T43" fmla="*/ 42 h 197"/>
                <a:gd name="T44" fmla="*/ 17 w 76"/>
                <a:gd name="T45"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 h="197">
                  <a:moveTo>
                    <a:pt x="17" y="0"/>
                  </a:moveTo>
                  <a:lnTo>
                    <a:pt x="17" y="0"/>
                  </a:lnTo>
                  <a:lnTo>
                    <a:pt x="17" y="0"/>
                  </a:lnTo>
                  <a:lnTo>
                    <a:pt x="0" y="11"/>
                  </a:lnTo>
                  <a:lnTo>
                    <a:pt x="0" y="11"/>
                  </a:lnTo>
                  <a:lnTo>
                    <a:pt x="20" y="42"/>
                  </a:lnTo>
                  <a:lnTo>
                    <a:pt x="37" y="79"/>
                  </a:lnTo>
                  <a:lnTo>
                    <a:pt x="42" y="96"/>
                  </a:lnTo>
                  <a:lnTo>
                    <a:pt x="45" y="115"/>
                  </a:lnTo>
                  <a:lnTo>
                    <a:pt x="48" y="135"/>
                  </a:lnTo>
                  <a:lnTo>
                    <a:pt x="48" y="155"/>
                  </a:lnTo>
                  <a:lnTo>
                    <a:pt x="48" y="155"/>
                  </a:lnTo>
                  <a:lnTo>
                    <a:pt x="45" y="174"/>
                  </a:lnTo>
                  <a:lnTo>
                    <a:pt x="45" y="174"/>
                  </a:lnTo>
                  <a:lnTo>
                    <a:pt x="65" y="197"/>
                  </a:lnTo>
                  <a:lnTo>
                    <a:pt x="65" y="197"/>
                  </a:lnTo>
                  <a:lnTo>
                    <a:pt x="73" y="169"/>
                  </a:lnTo>
                  <a:lnTo>
                    <a:pt x="76" y="141"/>
                  </a:lnTo>
                  <a:lnTo>
                    <a:pt x="73" y="115"/>
                  </a:lnTo>
                  <a:lnTo>
                    <a:pt x="65" y="90"/>
                  </a:lnTo>
                  <a:lnTo>
                    <a:pt x="57" y="65"/>
                  </a:lnTo>
                  <a:lnTo>
                    <a:pt x="45" y="42"/>
                  </a:lnTo>
                  <a:lnTo>
                    <a:pt x="17" y="0"/>
                  </a:lnTo>
                  <a:close/>
                </a:path>
              </a:pathLst>
            </a:custGeom>
            <a:solidFill>
              <a:srgbClr val="FABC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80" name="Freeform 116"/>
            <p:cNvSpPr>
              <a:spLocks/>
            </p:cNvSpPr>
            <p:nvPr/>
          </p:nvSpPr>
          <p:spPr bwMode="auto">
            <a:xfrm>
              <a:off x="11283963" y="2478085"/>
              <a:ext cx="120650" cy="312738"/>
            </a:xfrm>
            <a:custGeom>
              <a:avLst/>
              <a:gdLst>
                <a:gd name="T0" fmla="*/ 17 w 76"/>
                <a:gd name="T1" fmla="*/ 0 h 197"/>
                <a:gd name="T2" fmla="*/ 17 w 76"/>
                <a:gd name="T3" fmla="*/ 0 h 197"/>
                <a:gd name="T4" fmla="*/ 17 w 76"/>
                <a:gd name="T5" fmla="*/ 0 h 197"/>
                <a:gd name="T6" fmla="*/ 0 w 76"/>
                <a:gd name="T7" fmla="*/ 11 h 197"/>
                <a:gd name="T8" fmla="*/ 0 w 76"/>
                <a:gd name="T9" fmla="*/ 11 h 197"/>
                <a:gd name="T10" fmla="*/ 20 w 76"/>
                <a:gd name="T11" fmla="*/ 42 h 197"/>
                <a:gd name="T12" fmla="*/ 37 w 76"/>
                <a:gd name="T13" fmla="*/ 79 h 197"/>
                <a:gd name="T14" fmla="*/ 42 w 76"/>
                <a:gd name="T15" fmla="*/ 96 h 197"/>
                <a:gd name="T16" fmla="*/ 45 w 76"/>
                <a:gd name="T17" fmla="*/ 115 h 197"/>
                <a:gd name="T18" fmla="*/ 48 w 76"/>
                <a:gd name="T19" fmla="*/ 135 h 197"/>
                <a:gd name="T20" fmla="*/ 48 w 76"/>
                <a:gd name="T21" fmla="*/ 155 h 197"/>
                <a:gd name="T22" fmla="*/ 48 w 76"/>
                <a:gd name="T23" fmla="*/ 155 h 197"/>
                <a:gd name="T24" fmla="*/ 45 w 76"/>
                <a:gd name="T25" fmla="*/ 174 h 197"/>
                <a:gd name="T26" fmla="*/ 45 w 76"/>
                <a:gd name="T27" fmla="*/ 174 h 197"/>
                <a:gd name="T28" fmla="*/ 65 w 76"/>
                <a:gd name="T29" fmla="*/ 197 h 197"/>
                <a:gd name="T30" fmla="*/ 65 w 76"/>
                <a:gd name="T31" fmla="*/ 197 h 197"/>
                <a:gd name="T32" fmla="*/ 73 w 76"/>
                <a:gd name="T33" fmla="*/ 169 h 197"/>
                <a:gd name="T34" fmla="*/ 76 w 76"/>
                <a:gd name="T35" fmla="*/ 141 h 197"/>
                <a:gd name="T36" fmla="*/ 73 w 76"/>
                <a:gd name="T37" fmla="*/ 115 h 197"/>
                <a:gd name="T38" fmla="*/ 65 w 76"/>
                <a:gd name="T39" fmla="*/ 90 h 197"/>
                <a:gd name="T40" fmla="*/ 57 w 76"/>
                <a:gd name="T41" fmla="*/ 65 h 197"/>
                <a:gd name="T42" fmla="*/ 45 w 76"/>
                <a:gd name="T43" fmla="*/ 42 h 197"/>
                <a:gd name="T44" fmla="*/ 17 w 76"/>
                <a:gd name="T45"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 h="197">
                  <a:moveTo>
                    <a:pt x="17" y="0"/>
                  </a:moveTo>
                  <a:lnTo>
                    <a:pt x="17" y="0"/>
                  </a:lnTo>
                  <a:lnTo>
                    <a:pt x="17" y="0"/>
                  </a:lnTo>
                  <a:lnTo>
                    <a:pt x="0" y="11"/>
                  </a:lnTo>
                  <a:lnTo>
                    <a:pt x="0" y="11"/>
                  </a:lnTo>
                  <a:lnTo>
                    <a:pt x="20" y="42"/>
                  </a:lnTo>
                  <a:lnTo>
                    <a:pt x="37" y="79"/>
                  </a:lnTo>
                  <a:lnTo>
                    <a:pt x="42" y="96"/>
                  </a:lnTo>
                  <a:lnTo>
                    <a:pt x="45" y="115"/>
                  </a:lnTo>
                  <a:lnTo>
                    <a:pt x="48" y="135"/>
                  </a:lnTo>
                  <a:lnTo>
                    <a:pt x="48" y="155"/>
                  </a:lnTo>
                  <a:lnTo>
                    <a:pt x="48" y="155"/>
                  </a:lnTo>
                  <a:lnTo>
                    <a:pt x="45" y="174"/>
                  </a:lnTo>
                  <a:lnTo>
                    <a:pt x="45" y="174"/>
                  </a:lnTo>
                  <a:lnTo>
                    <a:pt x="65" y="197"/>
                  </a:lnTo>
                  <a:lnTo>
                    <a:pt x="65" y="197"/>
                  </a:lnTo>
                  <a:lnTo>
                    <a:pt x="73" y="169"/>
                  </a:lnTo>
                  <a:lnTo>
                    <a:pt x="76" y="141"/>
                  </a:lnTo>
                  <a:lnTo>
                    <a:pt x="73" y="115"/>
                  </a:lnTo>
                  <a:lnTo>
                    <a:pt x="65" y="90"/>
                  </a:lnTo>
                  <a:lnTo>
                    <a:pt x="57" y="65"/>
                  </a:lnTo>
                  <a:lnTo>
                    <a:pt x="45" y="42"/>
                  </a:lnTo>
                  <a:lnTo>
                    <a:pt x="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81" name="Freeform 117"/>
            <p:cNvSpPr>
              <a:spLocks/>
            </p:cNvSpPr>
            <p:nvPr/>
          </p:nvSpPr>
          <p:spPr bwMode="auto">
            <a:xfrm>
              <a:off x="10571173" y="2660648"/>
              <a:ext cx="877888" cy="852487"/>
            </a:xfrm>
            <a:custGeom>
              <a:avLst/>
              <a:gdLst>
                <a:gd name="T0" fmla="*/ 421 w 553"/>
                <a:gd name="T1" fmla="*/ 17 h 537"/>
                <a:gd name="T2" fmla="*/ 348 w 553"/>
                <a:gd name="T3" fmla="*/ 3 h 537"/>
                <a:gd name="T4" fmla="*/ 278 w 553"/>
                <a:gd name="T5" fmla="*/ 0 h 537"/>
                <a:gd name="T6" fmla="*/ 242 w 553"/>
                <a:gd name="T7" fmla="*/ 0 h 537"/>
                <a:gd name="T8" fmla="*/ 169 w 553"/>
                <a:gd name="T9" fmla="*/ 9 h 537"/>
                <a:gd name="T10" fmla="*/ 135 w 553"/>
                <a:gd name="T11" fmla="*/ 17 h 537"/>
                <a:gd name="T12" fmla="*/ 79 w 553"/>
                <a:gd name="T13" fmla="*/ 45 h 537"/>
                <a:gd name="T14" fmla="*/ 39 w 553"/>
                <a:gd name="T15" fmla="*/ 85 h 537"/>
                <a:gd name="T16" fmla="*/ 14 w 553"/>
                <a:gd name="T17" fmla="*/ 132 h 537"/>
                <a:gd name="T18" fmla="*/ 3 w 553"/>
                <a:gd name="T19" fmla="*/ 186 h 537"/>
                <a:gd name="T20" fmla="*/ 6 w 553"/>
                <a:gd name="T21" fmla="*/ 242 h 537"/>
                <a:gd name="T22" fmla="*/ 23 w 553"/>
                <a:gd name="T23" fmla="*/ 295 h 537"/>
                <a:gd name="T24" fmla="*/ 53 w 553"/>
                <a:gd name="T25" fmla="*/ 346 h 537"/>
                <a:gd name="T26" fmla="*/ 96 w 553"/>
                <a:gd name="T27" fmla="*/ 385 h 537"/>
                <a:gd name="T28" fmla="*/ 129 w 553"/>
                <a:gd name="T29" fmla="*/ 405 h 537"/>
                <a:gd name="T30" fmla="*/ 177 w 553"/>
                <a:gd name="T31" fmla="*/ 433 h 537"/>
                <a:gd name="T32" fmla="*/ 202 w 553"/>
                <a:gd name="T33" fmla="*/ 458 h 537"/>
                <a:gd name="T34" fmla="*/ 213 w 553"/>
                <a:gd name="T35" fmla="*/ 475 h 537"/>
                <a:gd name="T36" fmla="*/ 228 w 553"/>
                <a:gd name="T37" fmla="*/ 506 h 537"/>
                <a:gd name="T38" fmla="*/ 233 w 553"/>
                <a:gd name="T39" fmla="*/ 515 h 537"/>
                <a:gd name="T40" fmla="*/ 253 w 553"/>
                <a:gd name="T41" fmla="*/ 531 h 537"/>
                <a:gd name="T42" fmla="*/ 278 w 553"/>
                <a:gd name="T43" fmla="*/ 537 h 537"/>
                <a:gd name="T44" fmla="*/ 289 w 553"/>
                <a:gd name="T45" fmla="*/ 534 h 537"/>
                <a:gd name="T46" fmla="*/ 312 w 553"/>
                <a:gd name="T47" fmla="*/ 523 h 537"/>
                <a:gd name="T48" fmla="*/ 323 w 553"/>
                <a:gd name="T49" fmla="*/ 515 h 537"/>
                <a:gd name="T50" fmla="*/ 331 w 553"/>
                <a:gd name="T51" fmla="*/ 495 h 537"/>
                <a:gd name="T52" fmla="*/ 340 w 553"/>
                <a:gd name="T53" fmla="*/ 475 h 537"/>
                <a:gd name="T54" fmla="*/ 362 w 553"/>
                <a:gd name="T55" fmla="*/ 444 h 537"/>
                <a:gd name="T56" fmla="*/ 393 w 553"/>
                <a:gd name="T57" fmla="*/ 422 h 537"/>
                <a:gd name="T58" fmla="*/ 458 w 553"/>
                <a:gd name="T59" fmla="*/ 385 h 537"/>
                <a:gd name="T60" fmla="*/ 480 w 553"/>
                <a:gd name="T61" fmla="*/ 366 h 537"/>
                <a:gd name="T62" fmla="*/ 520 w 553"/>
                <a:gd name="T63" fmla="*/ 321 h 537"/>
                <a:gd name="T64" fmla="*/ 542 w 553"/>
                <a:gd name="T65" fmla="*/ 270 h 537"/>
                <a:gd name="T66" fmla="*/ 553 w 553"/>
                <a:gd name="T67" fmla="*/ 214 h 537"/>
                <a:gd name="T68" fmla="*/ 548 w 553"/>
                <a:gd name="T69" fmla="*/ 160 h 537"/>
                <a:gd name="T70" fmla="*/ 531 w 553"/>
                <a:gd name="T71" fmla="*/ 107 h 537"/>
                <a:gd name="T72" fmla="*/ 497 w 553"/>
                <a:gd name="T73" fmla="*/ 62 h 537"/>
                <a:gd name="T74" fmla="*/ 449 w 553"/>
                <a:gd name="T75" fmla="*/ 2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3" h="537">
                  <a:moveTo>
                    <a:pt x="421" y="17"/>
                  </a:moveTo>
                  <a:lnTo>
                    <a:pt x="421" y="17"/>
                  </a:lnTo>
                  <a:lnTo>
                    <a:pt x="385" y="9"/>
                  </a:lnTo>
                  <a:lnTo>
                    <a:pt x="348" y="3"/>
                  </a:lnTo>
                  <a:lnTo>
                    <a:pt x="315" y="0"/>
                  </a:lnTo>
                  <a:lnTo>
                    <a:pt x="278" y="0"/>
                  </a:lnTo>
                  <a:lnTo>
                    <a:pt x="278" y="0"/>
                  </a:lnTo>
                  <a:lnTo>
                    <a:pt x="242" y="0"/>
                  </a:lnTo>
                  <a:lnTo>
                    <a:pt x="205" y="3"/>
                  </a:lnTo>
                  <a:lnTo>
                    <a:pt x="169" y="9"/>
                  </a:lnTo>
                  <a:lnTo>
                    <a:pt x="135" y="17"/>
                  </a:lnTo>
                  <a:lnTo>
                    <a:pt x="135" y="17"/>
                  </a:lnTo>
                  <a:lnTo>
                    <a:pt x="104" y="28"/>
                  </a:lnTo>
                  <a:lnTo>
                    <a:pt x="79" y="45"/>
                  </a:lnTo>
                  <a:lnTo>
                    <a:pt x="56" y="62"/>
                  </a:lnTo>
                  <a:lnTo>
                    <a:pt x="39" y="85"/>
                  </a:lnTo>
                  <a:lnTo>
                    <a:pt x="25" y="107"/>
                  </a:lnTo>
                  <a:lnTo>
                    <a:pt x="14" y="132"/>
                  </a:lnTo>
                  <a:lnTo>
                    <a:pt x="6" y="160"/>
                  </a:lnTo>
                  <a:lnTo>
                    <a:pt x="3" y="186"/>
                  </a:lnTo>
                  <a:lnTo>
                    <a:pt x="0" y="214"/>
                  </a:lnTo>
                  <a:lnTo>
                    <a:pt x="6" y="242"/>
                  </a:lnTo>
                  <a:lnTo>
                    <a:pt x="11" y="270"/>
                  </a:lnTo>
                  <a:lnTo>
                    <a:pt x="23" y="295"/>
                  </a:lnTo>
                  <a:lnTo>
                    <a:pt x="34" y="321"/>
                  </a:lnTo>
                  <a:lnTo>
                    <a:pt x="53" y="346"/>
                  </a:lnTo>
                  <a:lnTo>
                    <a:pt x="73" y="366"/>
                  </a:lnTo>
                  <a:lnTo>
                    <a:pt x="96" y="385"/>
                  </a:lnTo>
                  <a:lnTo>
                    <a:pt x="96" y="385"/>
                  </a:lnTo>
                  <a:lnTo>
                    <a:pt x="129" y="405"/>
                  </a:lnTo>
                  <a:lnTo>
                    <a:pt x="163" y="422"/>
                  </a:lnTo>
                  <a:lnTo>
                    <a:pt x="177" y="433"/>
                  </a:lnTo>
                  <a:lnTo>
                    <a:pt x="191" y="444"/>
                  </a:lnTo>
                  <a:lnTo>
                    <a:pt x="202" y="458"/>
                  </a:lnTo>
                  <a:lnTo>
                    <a:pt x="213" y="475"/>
                  </a:lnTo>
                  <a:lnTo>
                    <a:pt x="213" y="475"/>
                  </a:lnTo>
                  <a:lnTo>
                    <a:pt x="222" y="495"/>
                  </a:lnTo>
                  <a:lnTo>
                    <a:pt x="228" y="506"/>
                  </a:lnTo>
                  <a:lnTo>
                    <a:pt x="233" y="515"/>
                  </a:lnTo>
                  <a:lnTo>
                    <a:pt x="233" y="515"/>
                  </a:lnTo>
                  <a:lnTo>
                    <a:pt x="242" y="523"/>
                  </a:lnTo>
                  <a:lnTo>
                    <a:pt x="253" y="531"/>
                  </a:lnTo>
                  <a:lnTo>
                    <a:pt x="264" y="534"/>
                  </a:lnTo>
                  <a:lnTo>
                    <a:pt x="278" y="537"/>
                  </a:lnTo>
                  <a:lnTo>
                    <a:pt x="278" y="537"/>
                  </a:lnTo>
                  <a:lnTo>
                    <a:pt x="289" y="534"/>
                  </a:lnTo>
                  <a:lnTo>
                    <a:pt x="301" y="531"/>
                  </a:lnTo>
                  <a:lnTo>
                    <a:pt x="312" y="523"/>
                  </a:lnTo>
                  <a:lnTo>
                    <a:pt x="323" y="515"/>
                  </a:lnTo>
                  <a:lnTo>
                    <a:pt x="323" y="515"/>
                  </a:lnTo>
                  <a:lnTo>
                    <a:pt x="329" y="506"/>
                  </a:lnTo>
                  <a:lnTo>
                    <a:pt x="331" y="495"/>
                  </a:lnTo>
                  <a:lnTo>
                    <a:pt x="340" y="475"/>
                  </a:lnTo>
                  <a:lnTo>
                    <a:pt x="340" y="475"/>
                  </a:lnTo>
                  <a:lnTo>
                    <a:pt x="351" y="458"/>
                  </a:lnTo>
                  <a:lnTo>
                    <a:pt x="362" y="444"/>
                  </a:lnTo>
                  <a:lnTo>
                    <a:pt x="376" y="433"/>
                  </a:lnTo>
                  <a:lnTo>
                    <a:pt x="393" y="422"/>
                  </a:lnTo>
                  <a:lnTo>
                    <a:pt x="424" y="405"/>
                  </a:lnTo>
                  <a:lnTo>
                    <a:pt x="458" y="385"/>
                  </a:lnTo>
                  <a:lnTo>
                    <a:pt x="458" y="385"/>
                  </a:lnTo>
                  <a:lnTo>
                    <a:pt x="480" y="366"/>
                  </a:lnTo>
                  <a:lnTo>
                    <a:pt x="503" y="346"/>
                  </a:lnTo>
                  <a:lnTo>
                    <a:pt x="520" y="321"/>
                  </a:lnTo>
                  <a:lnTo>
                    <a:pt x="534" y="295"/>
                  </a:lnTo>
                  <a:lnTo>
                    <a:pt x="542" y="270"/>
                  </a:lnTo>
                  <a:lnTo>
                    <a:pt x="550" y="242"/>
                  </a:lnTo>
                  <a:lnTo>
                    <a:pt x="553" y="214"/>
                  </a:lnTo>
                  <a:lnTo>
                    <a:pt x="553" y="186"/>
                  </a:lnTo>
                  <a:lnTo>
                    <a:pt x="548" y="160"/>
                  </a:lnTo>
                  <a:lnTo>
                    <a:pt x="542" y="132"/>
                  </a:lnTo>
                  <a:lnTo>
                    <a:pt x="531" y="107"/>
                  </a:lnTo>
                  <a:lnTo>
                    <a:pt x="517" y="85"/>
                  </a:lnTo>
                  <a:lnTo>
                    <a:pt x="497" y="62"/>
                  </a:lnTo>
                  <a:lnTo>
                    <a:pt x="475" y="45"/>
                  </a:lnTo>
                  <a:lnTo>
                    <a:pt x="449" y="28"/>
                  </a:lnTo>
                  <a:lnTo>
                    <a:pt x="421" y="17"/>
                  </a:lnTo>
                  <a:close/>
                </a:path>
              </a:pathLst>
            </a:custGeom>
            <a:solidFill>
              <a:srgbClr val="C66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82" name="Freeform 118"/>
            <p:cNvSpPr>
              <a:spLocks/>
            </p:cNvSpPr>
            <p:nvPr/>
          </p:nvSpPr>
          <p:spPr bwMode="auto">
            <a:xfrm>
              <a:off x="10571177" y="2660648"/>
              <a:ext cx="877888" cy="852487"/>
            </a:xfrm>
            <a:custGeom>
              <a:avLst/>
              <a:gdLst>
                <a:gd name="T0" fmla="*/ 421 w 553"/>
                <a:gd name="T1" fmla="*/ 17 h 537"/>
                <a:gd name="T2" fmla="*/ 348 w 553"/>
                <a:gd name="T3" fmla="*/ 3 h 537"/>
                <a:gd name="T4" fmla="*/ 278 w 553"/>
                <a:gd name="T5" fmla="*/ 0 h 537"/>
                <a:gd name="T6" fmla="*/ 242 w 553"/>
                <a:gd name="T7" fmla="*/ 0 h 537"/>
                <a:gd name="T8" fmla="*/ 169 w 553"/>
                <a:gd name="T9" fmla="*/ 9 h 537"/>
                <a:gd name="T10" fmla="*/ 135 w 553"/>
                <a:gd name="T11" fmla="*/ 17 h 537"/>
                <a:gd name="T12" fmla="*/ 79 w 553"/>
                <a:gd name="T13" fmla="*/ 45 h 537"/>
                <a:gd name="T14" fmla="*/ 39 w 553"/>
                <a:gd name="T15" fmla="*/ 85 h 537"/>
                <a:gd name="T16" fmla="*/ 14 w 553"/>
                <a:gd name="T17" fmla="*/ 132 h 537"/>
                <a:gd name="T18" fmla="*/ 3 w 553"/>
                <a:gd name="T19" fmla="*/ 186 h 537"/>
                <a:gd name="T20" fmla="*/ 6 w 553"/>
                <a:gd name="T21" fmla="*/ 242 h 537"/>
                <a:gd name="T22" fmla="*/ 23 w 553"/>
                <a:gd name="T23" fmla="*/ 295 h 537"/>
                <a:gd name="T24" fmla="*/ 53 w 553"/>
                <a:gd name="T25" fmla="*/ 346 h 537"/>
                <a:gd name="T26" fmla="*/ 96 w 553"/>
                <a:gd name="T27" fmla="*/ 385 h 537"/>
                <a:gd name="T28" fmla="*/ 129 w 553"/>
                <a:gd name="T29" fmla="*/ 405 h 537"/>
                <a:gd name="T30" fmla="*/ 177 w 553"/>
                <a:gd name="T31" fmla="*/ 433 h 537"/>
                <a:gd name="T32" fmla="*/ 202 w 553"/>
                <a:gd name="T33" fmla="*/ 458 h 537"/>
                <a:gd name="T34" fmla="*/ 213 w 553"/>
                <a:gd name="T35" fmla="*/ 475 h 537"/>
                <a:gd name="T36" fmla="*/ 228 w 553"/>
                <a:gd name="T37" fmla="*/ 506 h 537"/>
                <a:gd name="T38" fmla="*/ 233 w 553"/>
                <a:gd name="T39" fmla="*/ 515 h 537"/>
                <a:gd name="T40" fmla="*/ 253 w 553"/>
                <a:gd name="T41" fmla="*/ 531 h 537"/>
                <a:gd name="T42" fmla="*/ 278 w 553"/>
                <a:gd name="T43" fmla="*/ 537 h 537"/>
                <a:gd name="T44" fmla="*/ 289 w 553"/>
                <a:gd name="T45" fmla="*/ 534 h 537"/>
                <a:gd name="T46" fmla="*/ 312 w 553"/>
                <a:gd name="T47" fmla="*/ 523 h 537"/>
                <a:gd name="T48" fmla="*/ 323 w 553"/>
                <a:gd name="T49" fmla="*/ 515 h 537"/>
                <a:gd name="T50" fmla="*/ 331 w 553"/>
                <a:gd name="T51" fmla="*/ 495 h 537"/>
                <a:gd name="T52" fmla="*/ 340 w 553"/>
                <a:gd name="T53" fmla="*/ 475 h 537"/>
                <a:gd name="T54" fmla="*/ 362 w 553"/>
                <a:gd name="T55" fmla="*/ 444 h 537"/>
                <a:gd name="T56" fmla="*/ 393 w 553"/>
                <a:gd name="T57" fmla="*/ 422 h 537"/>
                <a:gd name="T58" fmla="*/ 458 w 553"/>
                <a:gd name="T59" fmla="*/ 385 h 537"/>
                <a:gd name="T60" fmla="*/ 480 w 553"/>
                <a:gd name="T61" fmla="*/ 366 h 537"/>
                <a:gd name="T62" fmla="*/ 520 w 553"/>
                <a:gd name="T63" fmla="*/ 321 h 537"/>
                <a:gd name="T64" fmla="*/ 542 w 553"/>
                <a:gd name="T65" fmla="*/ 270 h 537"/>
                <a:gd name="T66" fmla="*/ 553 w 553"/>
                <a:gd name="T67" fmla="*/ 214 h 537"/>
                <a:gd name="T68" fmla="*/ 548 w 553"/>
                <a:gd name="T69" fmla="*/ 160 h 537"/>
                <a:gd name="T70" fmla="*/ 531 w 553"/>
                <a:gd name="T71" fmla="*/ 107 h 537"/>
                <a:gd name="T72" fmla="*/ 497 w 553"/>
                <a:gd name="T73" fmla="*/ 62 h 537"/>
                <a:gd name="T74" fmla="*/ 449 w 553"/>
                <a:gd name="T75" fmla="*/ 2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3" h="537">
                  <a:moveTo>
                    <a:pt x="421" y="17"/>
                  </a:moveTo>
                  <a:lnTo>
                    <a:pt x="421" y="17"/>
                  </a:lnTo>
                  <a:lnTo>
                    <a:pt x="385" y="9"/>
                  </a:lnTo>
                  <a:lnTo>
                    <a:pt x="348" y="3"/>
                  </a:lnTo>
                  <a:lnTo>
                    <a:pt x="315" y="0"/>
                  </a:lnTo>
                  <a:lnTo>
                    <a:pt x="278" y="0"/>
                  </a:lnTo>
                  <a:lnTo>
                    <a:pt x="278" y="0"/>
                  </a:lnTo>
                  <a:lnTo>
                    <a:pt x="242" y="0"/>
                  </a:lnTo>
                  <a:lnTo>
                    <a:pt x="205" y="3"/>
                  </a:lnTo>
                  <a:lnTo>
                    <a:pt x="169" y="9"/>
                  </a:lnTo>
                  <a:lnTo>
                    <a:pt x="135" y="17"/>
                  </a:lnTo>
                  <a:lnTo>
                    <a:pt x="135" y="17"/>
                  </a:lnTo>
                  <a:lnTo>
                    <a:pt x="104" y="28"/>
                  </a:lnTo>
                  <a:lnTo>
                    <a:pt x="79" y="45"/>
                  </a:lnTo>
                  <a:lnTo>
                    <a:pt x="56" y="62"/>
                  </a:lnTo>
                  <a:lnTo>
                    <a:pt x="39" y="85"/>
                  </a:lnTo>
                  <a:lnTo>
                    <a:pt x="25" y="107"/>
                  </a:lnTo>
                  <a:lnTo>
                    <a:pt x="14" y="132"/>
                  </a:lnTo>
                  <a:lnTo>
                    <a:pt x="6" y="160"/>
                  </a:lnTo>
                  <a:lnTo>
                    <a:pt x="3" y="186"/>
                  </a:lnTo>
                  <a:lnTo>
                    <a:pt x="0" y="214"/>
                  </a:lnTo>
                  <a:lnTo>
                    <a:pt x="6" y="242"/>
                  </a:lnTo>
                  <a:lnTo>
                    <a:pt x="11" y="270"/>
                  </a:lnTo>
                  <a:lnTo>
                    <a:pt x="23" y="295"/>
                  </a:lnTo>
                  <a:lnTo>
                    <a:pt x="34" y="321"/>
                  </a:lnTo>
                  <a:lnTo>
                    <a:pt x="53" y="346"/>
                  </a:lnTo>
                  <a:lnTo>
                    <a:pt x="73" y="366"/>
                  </a:lnTo>
                  <a:lnTo>
                    <a:pt x="96" y="385"/>
                  </a:lnTo>
                  <a:lnTo>
                    <a:pt x="96" y="385"/>
                  </a:lnTo>
                  <a:lnTo>
                    <a:pt x="129" y="405"/>
                  </a:lnTo>
                  <a:lnTo>
                    <a:pt x="163" y="422"/>
                  </a:lnTo>
                  <a:lnTo>
                    <a:pt x="177" y="433"/>
                  </a:lnTo>
                  <a:lnTo>
                    <a:pt x="191" y="444"/>
                  </a:lnTo>
                  <a:lnTo>
                    <a:pt x="202" y="458"/>
                  </a:lnTo>
                  <a:lnTo>
                    <a:pt x="213" y="475"/>
                  </a:lnTo>
                  <a:lnTo>
                    <a:pt x="213" y="475"/>
                  </a:lnTo>
                  <a:lnTo>
                    <a:pt x="222" y="495"/>
                  </a:lnTo>
                  <a:lnTo>
                    <a:pt x="228" y="506"/>
                  </a:lnTo>
                  <a:lnTo>
                    <a:pt x="233" y="515"/>
                  </a:lnTo>
                  <a:lnTo>
                    <a:pt x="233" y="515"/>
                  </a:lnTo>
                  <a:lnTo>
                    <a:pt x="242" y="523"/>
                  </a:lnTo>
                  <a:lnTo>
                    <a:pt x="253" y="531"/>
                  </a:lnTo>
                  <a:lnTo>
                    <a:pt x="264" y="534"/>
                  </a:lnTo>
                  <a:lnTo>
                    <a:pt x="278" y="537"/>
                  </a:lnTo>
                  <a:lnTo>
                    <a:pt x="278" y="537"/>
                  </a:lnTo>
                  <a:lnTo>
                    <a:pt x="289" y="534"/>
                  </a:lnTo>
                  <a:lnTo>
                    <a:pt x="301" y="531"/>
                  </a:lnTo>
                  <a:lnTo>
                    <a:pt x="312" y="523"/>
                  </a:lnTo>
                  <a:lnTo>
                    <a:pt x="323" y="515"/>
                  </a:lnTo>
                  <a:lnTo>
                    <a:pt x="323" y="515"/>
                  </a:lnTo>
                  <a:lnTo>
                    <a:pt x="329" y="506"/>
                  </a:lnTo>
                  <a:lnTo>
                    <a:pt x="331" y="495"/>
                  </a:lnTo>
                  <a:lnTo>
                    <a:pt x="340" y="475"/>
                  </a:lnTo>
                  <a:lnTo>
                    <a:pt x="340" y="475"/>
                  </a:lnTo>
                  <a:lnTo>
                    <a:pt x="351" y="458"/>
                  </a:lnTo>
                  <a:lnTo>
                    <a:pt x="362" y="444"/>
                  </a:lnTo>
                  <a:lnTo>
                    <a:pt x="376" y="433"/>
                  </a:lnTo>
                  <a:lnTo>
                    <a:pt x="393" y="422"/>
                  </a:lnTo>
                  <a:lnTo>
                    <a:pt x="424" y="405"/>
                  </a:lnTo>
                  <a:lnTo>
                    <a:pt x="458" y="385"/>
                  </a:lnTo>
                  <a:lnTo>
                    <a:pt x="458" y="385"/>
                  </a:lnTo>
                  <a:lnTo>
                    <a:pt x="480" y="366"/>
                  </a:lnTo>
                  <a:lnTo>
                    <a:pt x="503" y="346"/>
                  </a:lnTo>
                  <a:lnTo>
                    <a:pt x="520" y="321"/>
                  </a:lnTo>
                  <a:lnTo>
                    <a:pt x="534" y="295"/>
                  </a:lnTo>
                  <a:lnTo>
                    <a:pt x="542" y="270"/>
                  </a:lnTo>
                  <a:lnTo>
                    <a:pt x="550" y="242"/>
                  </a:lnTo>
                  <a:lnTo>
                    <a:pt x="553" y="214"/>
                  </a:lnTo>
                  <a:lnTo>
                    <a:pt x="553" y="186"/>
                  </a:lnTo>
                  <a:lnTo>
                    <a:pt x="548" y="160"/>
                  </a:lnTo>
                  <a:lnTo>
                    <a:pt x="542" y="132"/>
                  </a:lnTo>
                  <a:lnTo>
                    <a:pt x="531" y="107"/>
                  </a:lnTo>
                  <a:lnTo>
                    <a:pt x="517" y="85"/>
                  </a:lnTo>
                  <a:lnTo>
                    <a:pt x="497" y="62"/>
                  </a:lnTo>
                  <a:lnTo>
                    <a:pt x="475" y="45"/>
                  </a:lnTo>
                  <a:lnTo>
                    <a:pt x="449" y="28"/>
                  </a:lnTo>
                  <a:lnTo>
                    <a:pt x="421" y="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83" name="Freeform 119"/>
            <p:cNvSpPr>
              <a:spLocks/>
            </p:cNvSpPr>
            <p:nvPr/>
          </p:nvSpPr>
          <p:spPr bwMode="auto">
            <a:xfrm>
              <a:off x="10588635" y="2660648"/>
              <a:ext cx="842963" cy="808037"/>
            </a:xfrm>
            <a:custGeom>
              <a:avLst/>
              <a:gdLst>
                <a:gd name="T0" fmla="*/ 405 w 531"/>
                <a:gd name="T1" fmla="*/ 17 h 509"/>
                <a:gd name="T2" fmla="*/ 337 w 531"/>
                <a:gd name="T3" fmla="*/ 3 h 509"/>
                <a:gd name="T4" fmla="*/ 267 w 531"/>
                <a:gd name="T5" fmla="*/ 0 h 509"/>
                <a:gd name="T6" fmla="*/ 231 w 531"/>
                <a:gd name="T7" fmla="*/ 0 h 509"/>
                <a:gd name="T8" fmla="*/ 160 w 531"/>
                <a:gd name="T9" fmla="*/ 9 h 509"/>
                <a:gd name="T10" fmla="*/ 127 w 531"/>
                <a:gd name="T11" fmla="*/ 17 h 509"/>
                <a:gd name="T12" fmla="*/ 76 w 531"/>
                <a:gd name="T13" fmla="*/ 42 h 509"/>
                <a:gd name="T14" fmla="*/ 37 w 531"/>
                <a:gd name="T15" fmla="*/ 79 h 509"/>
                <a:gd name="T16" fmla="*/ 12 w 531"/>
                <a:gd name="T17" fmla="*/ 127 h 509"/>
                <a:gd name="T18" fmla="*/ 0 w 531"/>
                <a:gd name="T19" fmla="*/ 177 h 509"/>
                <a:gd name="T20" fmla="*/ 3 w 531"/>
                <a:gd name="T21" fmla="*/ 231 h 509"/>
                <a:gd name="T22" fmla="*/ 20 w 531"/>
                <a:gd name="T23" fmla="*/ 281 h 509"/>
                <a:gd name="T24" fmla="*/ 48 w 531"/>
                <a:gd name="T25" fmla="*/ 329 h 509"/>
                <a:gd name="T26" fmla="*/ 93 w 531"/>
                <a:gd name="T27" fmla="*/ 366 h 509"/>
                <a:gd name="T28" fmla="*/ 124 w 531"/>
                <a:gd name="T29" fmla="*/ 385 h 509"/>
                <a:gd name="T30" fmla="*/ 169 w 531"/>
                <a:gd name="T31" fmla="*/ 411 h 509"/>
                <a:gd name="T32" fmla="*/ 194 w 531"/>
                <a:gd name="T33" fmla="*/ 436 h 509"/>
                <a:gd name="T34" fmla="*/ 205 w 531"/>
                <a:gd name="T35" fmla="*/ 450 h 509"/>
                <a:gd name="T36" fmla="*/ 217 w 531"/>
                <a:gd name="T37" fmla="*/ 481 h 509"/>
                <a:gd name="T38" fmla="*/ 222 w 531"/>
                <a:gd name="T39" fmla="*/ 489 h 509"/>
                <a:gd name="T40" fmla="*/ 242 w 531"/>
                <a:gd name="T41" fmla="*/ 506 h 509"/>
                <a:gd name="T42" fmla="*/ 267 w 531"/>
                <a:gd name="T43" fmla="*/ 509 h 509"/>
                <a:gd name="T44" fmla="*/ 278 w 531"/>
                <a:gd name="T45" fmla="*/ 509 h 509"/>
                <a:gd name="T46" fmla="*/ 301 w 531"/>
                <a:gd name="T47" fmla="*/ 498 h 509"/>
                <a:gd name="T48" fmla="*/ 309 w 531"/>
                <a:gd name="T49" fmla="*/ 489 h 509"/>
                <a:gd name="T50" fmla="*/ 320 w 531"/>
                <a:gd name="T51" fmla="*/ 472 h 509"/>
                <a:gd name="T52" fmla="*/ 329 w 531"/>
                <a:gd name="T53" fmla="*/ 450 h 509"/>
                <a:gd name="T54" fmla="*/ 349 w 531"/>
                <a:gd name="T55" fmla="*/ 422 h 509"/>
                <a:gd name="T56" fmla="*/ 377 w 531"/>
                <a:gd name="T57" fmla="*/ 402 h 509"/>
                <a:gd name="T58" fmla="*/ 441 w 531"/>
                <a:gd name="T59" fmla="*/ 366 h 509"/>
                <a:gd name="T60" fmla="*/ 464 w 531"/>
                <a:gd name="T61" fmla="*/ 349 h 509"/>
                <a:gd name="T62" fmla="*/ 500 w 531"/>
                <a:gd name="T63" fmla="*/ 307 h 509"/>
                <a:gd name="T64" fmla="*/ 523 w 531"/>
                <a:gd name="T65" fmla="*/ 256 h 509"/>
                <a:gd name="T66" fmla="*/ 531 w 531"/>
                <a:gd name="T67" fmla="*/ 205 h 509"/>
                <a:gd name="T68" fmla="*/ 528 w 531"/>
                <a:gd name="T69" fmla="*/ 152 h 509"/>
                <a:gd name="T70" fmla="*/ 511 w 531"/>
                <a:gd name="T71" fmla="*/ 101 h 509"/>
                <a:gd name="T72" fmla="*/ 478 w 531"/>
                <a:gd name="T73" fmla="*/ 59 h 509"/>
                <a:gd name="T74" fmla="*/ 433 w 531"/>
                <a:gd name="T75" fmla="*/ 28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31" h="509">
                  <a:moveTo>
                    <a:pt x="405" y="17"/>
                  </a:moveTo>
                  <a:lnTo>
                    <a:pt x="405" y="17"/>
                  </a:lnTo>
                  <a:lnTo>
                    <a:pt x="371" y="9"/>
                  </a:lnTo>
                  <a:lnTo>
                    <a:pt x="337" y="3"/>
                  </a:lnTo>
                  <a:lnTo>
                    <a:pt x="301" y="0"/>
                  </a:lnTo>
                  <a:lnTo>
                    <a:pt x="267" y="0"/>
                  </a:lnTo>
                  <a:lnTo>
                    <a:pt x="267" y="0"/>
                  </a:lnTo>
                  <a:lnTo>
                    <a:pt x="231" y="0"/>
                  </a:lnTo>
                  <a:lnTo>
                    <a:pt x="197" y="3"/>
                  </a:lnTo>
                  <a:lnTo>
                    <a:pt x="160" y="9"/>
                  </a:lnTo>
                  <a:lnTo>
                    <a:pt x="127" y="17"/>
                  </a:lnTo>
                  <a:lnTo>
                    <a:pt x="127" y="17"/>
                  </a:lnTo>
                  <a:lnTo>
                    <a:pt x="99" y="28"/>
                  </a:lnTo>
                  <a:lnTo>
                    <a:pt x="76" y="42"/>
                  </a:lnTo>
                  <a:lnTo>
                    <a:pt x="54" y="59"/>
                  </a:lnTo>
                  <a:lnTo>
                    <a:pt x="37" y="79"/>
                  </a:lnTo>
                  <a:lnTo>
                    <a:pt x="23" y="101"/>
                  </a:lnTo>
                  <a:lnTo>
                    <a:pt x="12" y="127"/>
                  </a:lnTo>
                  <a:lnTo>
                    <a:pt x="3" y="152"/>
                  </a:lnTo>
                  <a:lnTo>
                    <a:pt x="0" y="177"/>
                  </a:lnTo>
                  <a:lnTo>
                    <a:pt x="0" y="205"/>
                  </a:lnTo>
                  <a:lnTo>
                    <a:pt x="3" y="231"/>
                  </a:lnTo>
                  <a:lnTo>
                    <a:pt x="9" y="256"/>
                  </a:lnTo>
                  <a:lnTo>
                    <a:pt x="20" y="281"/>
                  </a:lnTo>
                  <a:lnTo>
                    <a:pt x="31" y="307"/>
                  </a:lnTo>
                  <a:lnTo>
                    <a:pt x="48" y="329"/>
                  </a:lnTo>
                  <a:lnTo>
                    <a:pt x="68" y="349"/>
                  </a:lnTo>
                  <a:lnTo>
                    <a:pt x="93" y="366"/>
                  </a:lnTo>
                  <a:lnTo>
                    <a:pt x="93" y="366"/>
                  </a:lnTo>
                  <a:lnTo>
                    <a:pt x="124" y="385"/>
                  </a:lnTo>
                  <a:lnTo>
                    <a:pt x="155" y="402"/>
                  </a:lnTo>
                  <a:lnTo>
                    <a:pt x="169" y="411"/>
                  </a:lnTo>
                  <a:lnTo>
                    <a:pt x="183" y="422"/>
                  </a:lnTo>
                  <a:lnTo>
                    <a:pt x="194" y="436"/>
                  </a:lnTo>
                  <a:lnTo>
                    <a:pt x="205" y="450"/>
                  </a:lnTo>
                  <a:lnTo>
                    <a:pt x="205" y="450"/>
                  </a:lnTo>
                  <a:lnTo>
                    <a:pt x="214" y="472"/>
                  </a:lnTo>
                  <a:lnTo>
                    <a:pt x="217" y="481"/>
                  </a:lnTo>
                  <a:lnTo>
                    <a:pt x="222" y="489"/>
                  </a:lnTo>
                  <a:lnTo>
                    <a:pt x="222" y="489"/>
                  </a:lnTo>
                  <a:lnTo>
                    <a:pt x="231" y="498"/>
                  </a:lnTo>
                  <a:lnTo>
                    <a:pt x="242" y="506"/>
                  </a:lnTo>
                  <a:lnTo>
                    <a:pt x="253" y="509"/>
                  </a:lnTo>
                  <a:lnTo>
                    <a:pt x="267" y="509"/>
                  </a:lnTo>
                  <a:lnTo>
                    <a:pt x="267" y="509"/>
                  </a:lnTo>
                  <a:lnTo>
                    <a:pt x="278" y="509"/>
                  </a:lnTo>
                  <a:lnTo>
                    <a:pt x="290" y="506"/>
                  </a:lnTo>
                  <a:lnTo>
                    <a:pt x="301" y="498"/>
                  </a:lnTo>
                  <a:lnTo>
                    <a:pt x="309" y="489"/>
                  </a:lnTo>
                  <a:lnTo>
                    <a:pt x="309" y="489"/>
                  </a:lnTo>
                  <a:lnTo>
                    <a:pt x="315" y="481"/>
                  </a:lnTo>
                  <a:lnTo>
                    <a:pt x="320" y="472"/>
                  </a:lnTo>
                  <a:lnTo>
                    <a:pt x="329" y="450"/>
                  </a:lnTo>
                  <a:lnTo>
                    <a:pt x="329" y="450"/>
                  </a:lnTo>
                  <a:lnTo>
                    <a:pt x="337" y="436"/>
                  </a:lnTo>
                  <a:lnTo>
                    <a:pt x="349" y="422"/>
                  </a:lnTo>
                  <a:lnTo>
                    <a:pt x="363" y="411"/>
                  </a:lnTo>
                  <a:lnTo>
                    <a:pt x="377" y="402"/>
                  </a:lnTo>
                  <a:lnTo>
                    <a:pt x="410" y="385"/>
                  </a:lnTo>
                  <a:lnTo>
                    <a:pt x="441" y="366"/>
                  </a:lnTo>
                  <a:lnTo>
                    <a:pt x="441" y="366"/>
                  </a:lnTo>
                  <a:lnTo>
                    <a:pt x="464" y="349"/>
                  </a:lnTo>
                  <a:lnTo>
                    <a:pt x="483" y="329"/>
                  </a:lnTo>
                  <a:lnTo>
                    <a:pt x="500" y="307"/>
                  </a:lnTo>
                  <a:lnTo>
                    <a:pt x="514" y="281"/>
                  </a:lnTo>
                  <a:lnTo>
                    <a:pt x="523" y="256"/>
                  </a:lnTo>
                  <a:lnTo>
                    <a:pt x="528" y="231"/>
                  </a:lnTo>
                  <a:lnTo>
                    <a:pt x="531" y="205"/>
                  </a:lnTo>
                  <a:lnTo>
                    <a:pt x="531" y="177"/>
                  </a:lnTo>
                  <a:lnTo>
                    <a:pt x="528" y="152"/>
                  </a:lnTo>
                  <a:lnTo>
                    <a:pt x="520" y="127"/>
                  </a:lnTo>
                  <a:lnTo>
                    <a:pt x="511" y="101"/>
                  </a:lnTo>
                  <a:lnTo>
                    <a:pt x="497" y="79"/>
                  </a:lnTo>
                  <a:lnTo>
                    <a:pt x="478" y="59"/>
                  </a:lnTo>
                  <a:lnTo>
                    <a:pt x="458" y="42"/>
                  </a:lnTo>
                  <a:lnTo>
                    <a:pt x="433" y="28"/>
                  </a:lnTo>
                  <a:lnTo>
                    <a:pt x="405" y="17"/>
                  </a:lnTo>
                  <a:close/>
                </a:path>
              </a:pathLst>
            </a:custGeom>
            <a:solidFill>
              <a:srgbClr val="D87C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84" name="Freeform 120"/>
            <p:cNvSpPr>
              <a:spLocks/>
            </p:cNvSpPr>
            <p:nvPr/>
          </p:nvSpPr>
          <p:spPr bwMode="auto">
            <a:xfrm>
              <a:off x="10588629" y="2660648"/>
              <a:ext cx="842963" cy="808037"/>
            </a:xfrm>
            <a:custGeom>
              <a:avLst/>
              <a:gdLst>
                <a:gd name="T0" fmla="*/ 405 w 531"/>
                <a:gd name="T1" fmla="*/ 17 h 509"/>
                <a:gd name="T2" fmla="*/ 337 w 531"/>
                <a:gd name="T3" fmla="*/ 3 h 509"/>
                <a:gd name="T4" fmla="*/ 267 w 531"/>
                <a:gd name="T5" fmla="*/ 0 h 509"/>
                <a:gd name="T6" fmla="*/ 231 w 531"/>
                <a:gd name="T7" fmla="*/ 0 h 509"/>
                <a:gd name="T8" fmla="*/ 160 w 531"/>
                <a:gd name="T9" fmla="*/ 9 h 509"/>
                <a:gd name="T10" fmla="*/ 127 w 531"/>
                <a:gd name="T11" fmla="*/ 17 h 509"/>
                <a:gd name="T12" fmla="*/ 76 w 531"/>
                <a:gd name="T13" fmla="*/ 42 h 509"/>
                <a:gd name="T14" fmla="*/ 37 w 531"/>
                <a:gd name="T15" fmla="*/ 79 h 509"/>
                <a:gd name="T16" fmla="*/ 12 w 531"/>
                <a:gd name="T17" fmla="*/ 127 h 509"/>
                <a:gd name="T18" fmla="*/ 0 w 531"/>
                <a:gd name="T19" fmla="*/ 177 h 509"/>
                <a:gd name="T20" fmla="*/ 3 w 531"/>
                <a:gd name="T21" fmla="*/ 231 h 509"/>
                <a:gd name="T22" fmla="*/ 20 w 531"/>
                <a:gd name="T23" fmla="*/ 281 h 509"/>
                <a:gd name="T24" fmla="*/ 48 w 531"/>
                <a:gd name="T25" fmla="*/ 329 h 509"/>
                <a:gd name="T26" fmla="*/ 93 w 531"/>
                <a:gd name="T27" fmla="*/ 366 h 509"/>
                <a:gd name="T28" fmla="*/ 124 w 531"/>
                <a:gd name="T29" fmla="*/ 385 h 509"/>
                <a:gd name="T30" fmla="*/ 169 w 531"/>
                <a:gd name="T31" fmla="*/ 411 h 509"/>
                <a:gd name="T32" fmla="*/ 194 w 531"/>
                <a:gd name="T33" fmla="*/ 436 h 509"/>
                <a:gd name="T34" fmla="*/ 205 w 531"/>
                <a:gd name="T35" fmla="*/ 450 h 509"/>
                <a:gd name="T36" fmla="*/ 217 w 531"/>
                <a:gd name="T37" fmla="*/ 481 h 509"/>
                <a:gd name="T38" fmla="*/ 222 w 531"/>
                <a:gd name="T39" fmla="*/ 489 h 509"/>
                <a:gd name="T40" fmla="*/ 242 w 531"/>
                <a:gd name="T41" fmla="*/ 506 h 509"/>
                <a:gd name="T42" fmla="*/ 267 w 531"/>
                <a:gd name="T43" fmla="*/ 509 h 509"/>
                <a:gd name="T44" fmla="*/ 278 w 531"/>
                <a:gd name="T45" fmla="*/ 509 h 509"/>
                <a:gd name="T46" fmla="*/ 301 w 531"/>
                <a:gd name="T47" fmla="*/ 498 h 509"/>
                <a:gd name="T48" fmla="*/ 309 w 531"/>
                <a:gd name="T49" fmla="*/ 489 h 509"/>
                <a:gd name="T50" fmla="*/ 320 w 531"/>
                <a:gd name="T51" fmla="*/ 472 h 509"/>
                <a:gd name="T52" fmla="*/ 329 w 531"/>
                <a:gd name="T53" fmla="*/ 450 h 509"/>
                <a:gd name="T54" fmla="*/ 349 w 531"/>
                <a:gd name="T55" fmla="*/ 422 h 509"/>
                <a:gd name="T56" fmla="*/ 377 w 531"/>
                <a:gd name="T57" fmla="*/ 402 h 509"/>
                <a:gd name="T58" fmla="*/ 441 w 531"/>
                <a:gd name="T59" fmla="*/ 366 h 509"/>
                <a:gd name="T60" fmla="*/ 464 w 531"/>
                <a:gd name="T61" fmla="*/ 349 h 509"/>
                <a:gd name="T62" fmla="*/ 500 w 531"/>
                <a:gd name="T63" fmla="*/ 307 h 509"/>
                <a:gd name="T64" fmla="*/ 523 w 531"/>
                <a:gd name="T65" fmla="*/ 256 h 509"/>
                <a:gd name="T66" fmla="*/ 531 w 531"/>
                <a:gd name="T67" fmla="*/ 205 h 509"/>
                <a:gd name="T68" fmla="*/ 528 w 531"/>
                <a:gd name="T69" fmla="*/ 152 h 509"/>
                <a:gd name="T70" fmla="*/ 511 w 531"/>
                <a:gd name="T71" fmla="*/ 101 h 509"/>
                <a:gd name="T72" fmla="*/ 478 w 531"/>
                <a:gd name="T73" fmla="*/ 59 h 509"/>
                <a:gd name="T74" fmla="*/ 433 w 531"/>
                <a:gd name="T75" fmla="*/ 28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31" h="509">
                  <a:moveTo>
                    <a:pt x="405" y="17"/>
                  </a:moveTo>
                  <a:lnTo>
                    <a:pt x="405" y="17"/>
                  </a:lnTo>
                  <a:lnTo>
                    <a:pt x="371" y="9"/>
                  </a:lnTo>
                  <a:lnTo>
                    <a:pt x="337" y="3"/>
                  </a:lnTo>
                  <a:lnTo>
                    <a:pt x="301" y="0"/>
                  </a:lnTo>
                  <a:lnTo>
                    <a:pt x="267" y="0"/>
                  </a:lnTo>
                  <a:lnTo>
                    <a:pt x="267" y="0"/>
                  </a:lnTo>
                  <a:lnTo>
                    <a:pt x="231" y="0"/>
                  </a:lnTo>
                  <a:lnTo>
                    <a:pt x="197" y="3"/>
                  </a:lnTo>
                  <a:lnTo>
                    <a:pt x="160" y="9"/>
                  </a:lnTo>
                  <a:lnTo>
                    <a:pt x="127" y="17"/>
                  </a:lnTo>
                  <a:lnTo>
                    <a:pt x="127" y="17"/>
                  </a:lnTo>
                  <a:lnTo>
                    <a:pt x="99" y="28"/>
                  </a:lnTo>
                  <a:lnTo>
                    <a:pt x="76" y="42"/>
                  </a:lnTo>
                  <a:lnTo>
                    <a:pt x="54" y="59"/>
                  </a:lnTo>
                  <a:lnTo>
                    <a:pt x="37" y="79"/>
                  </a:lnTo>
                  <a:lnTo>
                    <a:pt x="23" y="101"/>
                  </a:lnTo>
                  <a:lnTo>
                    <a:pt x="12" y="127"/>
                  </a:lnTo>
                  <a:lnTo>
                    <a:pt x="3" y="152"/>
                  </a:lnTo>
                  <a:lnTo>
                    <a:pt x="0" y="177"/>
                  </a:lnTo>
                  <a:lnTo>
                    <a:pt x="0" y="205"/>
                  </a:lnTo>
                  <a:lnTo>
                    <a:pt x="3" y="231"/>
                  </a:lnTo>
                  <a:lnTo>
                    <a:pt x="9" y="256"/>
                  </a:lnTo>
                  <a:lnTo>
                    <a:pt x="20" y="281"/>
                  </a:lnTo>
                  <a:lnTo>
                    <a:pt x="31" y="307"/>
                  </a:lnTo>
                  <a:lnTo>
                    <a:pt x="48" y="329"/>
                  </a:lnTo>
                  <a:lnTo>
                    <a:pt x="68" y="349"/>
                  </a:lnTo>
                  <a:lnTo>
                    <a:pt x="93" y="366"/>
                  </a:lnTo>
                  <a:lnTo>
                    <a:pt x="93" y="366"/>
                  </a:lnTo>
                  <a:lnTo>
                    <a:pt x="124" y="385"/>
                  </a:lnTo>
                  <a:lnTo>
                    <a:pt x="155" y="402"/>
                  </a:lnTo>
                  <a:lnTo>
                    <a:pt x="169" y="411"/>
                  </a:lnTo>
                  <a:lnTo>
                    <a:pt x="183" y="422"/>
                  </a:lnTo>
                  <a:lnTo>
                    <a:pt x="194" y="436"/>
                  </a:lnTo>
                  <a:lnTo>
                    <a:pt x="205" y="450"/>
                  </a:lnTo>
                  <a:lnTo>
                    <a:pt x="205" y="450"/>
                  </a:lnTo>
                  <a:lnTo>
                    <a:pt x="214" y="472"/>
                  </a:lnTo>
                  <a:lnTo>
                    <a:pt x="217" y="481"/>
                  </a:lnTo>
                  <a:lnTo>
                    <a:pt x="222" y="489"/>
                  </a:lnTo>
                  <a:lnTo>
                    <a:pt x="222" y="489"/>
                  </a:lnTo>
                  <a:lnTo>
                    <a:pt x="231" y="498"/>
                  </a:lnTo>
                  <a:lnTo>
                    <a:pt x="242" y="506"/>
                  </a:lnTo>
                  <a:lnTo>
                    <a:pt x="253" y="509"/>
                  </a:lnTo>
                  <a:lnTo>
                    <a:pt x="267" y="509"/>
                  </a:lnTo>
                  <a:lnTo>
                    <a:pt x="267" y="509"/>
                  </a:lnTo>
                  <a:lnTo>
                    <a:pt x="278" y="509"/>
                  </a:lnTo>
                  <a:lnTo>
                    <a:pt x="290" y="506"/>
                  </a:lnTo>
                  <a:lnTo>
                    <a:pt x="301" y="498"/>
                  </a:lnTo>
                  <a:lnTo>
                    <a:pt x="309" y="489"/>
                  </a:lnTo>
                  <a:lnTo>
                    <a:pt x="309" y="489"/>
                  </a:lnTo>
                  <a:lnTo>
                    <a:pt x="315" y="481"/>
                  </a:lnTo>
                  <a:lnTo>
                    <a:pt x="320" y="472"/>
                  </a:lnTo>
                  <a:lnTo>
                    <a:pt x="329" y="450"/>
                  </a:lnTo>
                  <a:lnTo>
                    <a:pt x="329" y="450"/>
                  </a:lnTo>
                  <a:lnTo>
                    <a:pt x="337" y="436"/>
                  </a:lnTo>
                  <a:lnTo>
                    <a:pt x="349" y="422"/>
                  </a:lnTo>
                  <a:lnTo>
                    <a:pt x="363" y="411"/>
                  </a:lnTo>
                  <a:lnTo>
                    <a:pt x="377" y="402"/>
                  </a:lnTo>
                  <a:lnTo>
                    <a:pt x="410" y="385"/>
                  </a:lnTo>
                  <a:lnTo>
                    <a:pt x="441" y="366"/>
                  </a:lnTo>
                  <a:lnTo>
                    <a:pt x="441" y="366"/>
                  </a:lnTo>
                  <a:lnTo>
                    <a:pt x="464" y="349"/>
                  </a:lnTo>
                  <a:lnTo>
                    <a:pt x="483" y="329"/>
                  </a:lnTo>
                  <a:lnTo>
                    <a:pt x="500" y="307"/>
                  </a:lnTo>
                  <a:lnTo>
                    <a:pt x="514" y="281"/>
                  </a:lnTo>
                  <a:lnTo>
                    <a:pt x="523" y="256"/>
                  </a:lnTo>
                  <a:lnTo>
                    <a:pt x="528" y="231"/>
                  </a:lnTo>
                  <a:lnTo>
                    <a:pt x="531" y="205"/>
                  </a:lnTo>
                  <a:lnTo>
                    <a:pt x="531" y="177"/>
                  </a:lnTo>
                  <a:lnTo>
                    <a:pt x="528" y="152"/>
                  </a:lnTo>
                  <a:lnTo>
                    <a:pt x="520" y="127"/>
                  </a:lnTo>
                  <a:lnTo>
                    <a:pt x="511" y="101"/>
                  </a:lnTo>
                  <a:lnTo>
                    <a:pt x="497" y="79"/>
                  </a:lnTo>
                  <a:lnTo>
                    <a:pt x="478" y="59"/>
                  </a:lnTo>
                  <a:lnTo>
                    <a:pt x="458" y="42"/>
                  </a:lnTo>
                  <a:lnTo>
                    <a:pt x="433" y="28"/>
                  </a:lnTo>
                  <a:lnTo>
                    <a:pt x="405" y="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85" name="Freeform 121"/>
            <p:cNvSpPr>
              <a:spLocks/>
            </p:cNvSpPr>
            <p:nvPr/>
          </p:nvSpPr>
          <p:spPr bwMode="auto">
            <a:xfrm>
              <a:off x="10633077" y="2705098"/>
              <a:ext cx="754062" cy="763587"/>
            </a:xfrm>
            <a:custGeom>
              <a:avLst/>
              <a:gdLst>
                <a:gd name="T0" fmla="*/ 360 w 475"/>
                <a:gd name="T1" fmla="*/ 14 h 481"/>
                <a:gd name="T2" fmla="*/ 301 w 475"/>
                <a:gd name="T3" fmla="*/ 3 h 481"/>
                <a:gd name="T4" fmla="*/ 239 w 475"/>
                <a:gd name="T5" fmla="*/ 0 h 481"/>
                <a:gd name="T6" fmla="*/ 208 w 475"/>
                <a:gd name="T7" fmla="*/ 0 h 481"/>
                <a:gd name="T8" fmla="*/ 146 w 475"/>
                <a:gd name="T9" fmla="*/ 9 h 481"/>
                <a:gd name="T10" fmla="*/ 116 w 475"/>
                <a:gd name="T11" fmla="*/ 14 h 481"/>
                <a:gd name="T12" fmla="*/ 68 w 475"/>
                <a:gd name="T13" fmla="*/ 37 h 481"/>
                <a:gd name="T14" fmla="*/ 34 w 475"/>
                <a:gd name="T15" fmla="*/ 71 h 481"/>
                <a:gd name="T16" fmla="*/ 12 w 475"/>
                <a:gd name="T17" fmla="*/ 113 h 481"/>
                <a:gd name="T18" fmla="*/ 3 w 475"/>
                <a:gd name="T19" fmla="*/ 158 h 481"/>
                <a:gd name="T20" fmla="*/ 3 w 475"/>
                <a:gd name="T21" fmla="*/ 206 h 481"/>
                <a:gd name="T22" fmla="*/ 20 w 475"/>
                <a:gd name="T23" fmla="*/ 251 h 481"/>
                <a:gd name="T24" fmla="*/ 45 w 475"/>
                <a:gd name="T25" fmla="*/ 293 h 481"/>
                <a:gd name="T26" fmla="*/ 85 w 475"/>
                <a:gd name="T27" fmla="*/ 326 h 481"/>
                <a:gd name="T28" fmla="*/ 110 w 475"/>
                <a:gd name="T29" fmla="*/ 340 h 481"/>
                <a:gd name="T30" fmla="*/ 152 w 475"/>
                <a:gd name="T31" fmla="*/ 366 h 481"/>
                <a:gd name="T32" fmla="*/ 174 w 475"/>
                <a:gd name="T33" fmla="*/ 388 h 481"/>
                <a:gd name="T34" fmla="*/ 183 w 475"/>
                <a:gd name="T35" fmla="*/ 402 h 481"/>
                <a:gd name="T36" fmla="*/ 200 w 475"/>
                <a:gd name="T37" fmla="*/ 436 h 481"/>
                <a:gd name="T38" fmla="*/ 217 w 475"/>
                <a:gd name="T39" fmla="*/ 464 h 481"/>
                <a:gd name="T40" fmla="*/ 233 w 475"/>
                <a:gd name="T41" fmla="*/ 481 h 481"/>
                <a:gd name="T42" fmla="*/ 239 w 475"/>
                <a:gd name="T43" fmla="*/ 481 h 481"/>
                <a:gd name="T44" fmla="*/ 250 w 475"/>
                <a:gd name="T45" fmla="*/ 475 h 481"/>
                <a:gd name="T46" fmla="*/ 276 w 475"/>
                <a:gd name="T47" fmla="*/ 436 h 481"/>
                <a:gd name="T48" fmla="*/ 284 w 475"/>
                <a:gd name="T49" fmla="*/ 419 h 481"/>
                <a:gd name="T50" fmla="*/ 292 w 475"/>
                <a:gd name="T51" fmla="*/ 402 h 481"/>
                <a:gd name="T52" fmla="*/ 312 w 475"/>
                <a:gd name="T53" fmla="*/ 374 h 481"/>
                <a:gd name="T54" fmla="*/ 337 w 475"/>
                <a:gd name="T55" fmla="*/ 357 h 481"/>
                <a:gd name="T56" fmla="*/ 394 w 475"/>
                <a:gd name="T57" fmla="*/ 326 h 481"/>
                <a:gd name="T58" fmla="*/ 413 w 475"/>
                <a:gd name="T59" fmla="*/ 310 h 481"/>
                <a:gd name="T60" fmla="*/ 447 w 475"/>
                <a:gd name="T61" fmla="*/ 273 h 481"/>
                <a:gd name="T62" fmla="*/ 467 w 475"/>
                <a:gd name="T63" fmla="*/ 228 h 481"/>
                <a:gd name="T64" fmla="*/ 475 w 475"/>
                <a:gd name="T65" fmla="*/ 183 h 481"/>
                <a:gd name="T66" fmla="*/ 472 w 475"/>
                <a:gd name="T67" fmla="*/ 135 h 481"/>
                <a:gd name="T68" fmla="*/ 455 w 475"/>
                <a:gd name="T69" fmla="*/ 90 h 481"/>
                <a:gd name="T70" fmla="*/ 427 w 475"/>
                <a:gd name="T71" fmla="*/ 54 h 481"/>
                <a:gd name="T72" fmla="*/ 385 w 475"/>
                <a:gd name="T73" fmla="*/ 2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75" h="481">
                  <a:moveTo>
                    <a:pt x="360" y="14"/>
                  </a:moveTo>
                  <a:lnTo>
                    <a:pt x="360" y="14"/>
                  </a:lnTo>
                  <a:lnTo>
                    <a:pt x="332" y="9"/>
                  </a:lnTo>
                  <a:lnTo>
                    <a:pt x="301" y="3"/>
                  </a:lnTo>
                  <a:lnTo>
                    <a:pt x="270" y="0"/>
                  </a:lnTo>
                  <a:lnTo>
                    <a:pt x="239" y="0"/>
                  </a:lnTo>
                  <a:lnTo>
                    <a:pt x="239" y="0"/>
                  </a:lnTo>
                  <a:lnTo>
                    <a:pt x="208" y="0"/>
                  </a:lnTo>
                  <a:lnTo>
                    <a:pt x="177" y="3"/>
                  </a:lnTo>
                  <a:lnTo>
                    <a:pt x="146" y="9"/>
                  </a:lnTo>
                  <a:lnTo>
                    <a:pt x="116" y="14"/>
                  </a:lnTo>
                  <a:lnTo>
                    <a:pt x="116" y="14"/>
                  </a:lnTo>
                  <a:lnTo>
                    <a:pt x="90" y="26"/>
                  </a:lnTo>
                  <a:lnTo>
                    <a:pt x="68" y="37"/>
                  </a:lnTo>
                  <a:lnTo>
                    <a:pt x="48" y="54"/>
                  </a:lnTo>
                  <a:lnTo>
                    <a:pt x="34" y="71"/>
                  </a:lnTo>
                  <a:lnTo>
                    <a:pt x="20" y="90"/>
                  </a:lnTo>
                  <a:lnTo>
                    <a:pt x="12" y="113"/>
                  </a:lnTo>
                  <a:lnTo>
                    <a:pt x="6" y="135"/>
                  </a:lnTo>
                  <a:lnTo>
                    <a:pt x="3" y="158"/>
                  </a:lnTo>
                  <a:lnTo>
                    <a:pt x="0" y="183"/>
                  </a:lnTo>
                  <a:lnTo>
                    <a:pt x="3" y="206"/>
                  </a:lnTo>
                  <a:lnTo>
                    <a:pt x="9" y="228"/>
                  </a:lnTo>
                  <a:lnTo>
                    <a:pt x="20" y="251"/>
                  </a:lnTo>
                  <a:lnTo>
                    <a:pt x="31" y="273"/>
                  </a:lnTo>
                  <a:lnTo>
                    <a:pt x="45" y="293"/>
                  </a:lnTo>
                  <a:lnTo>
                    <a:pt x="62" y="310"/>
                  </a:lnTo>
                  <a:lnTo>
                    <a:pt x="85" y="326"/>
                  </a:lnTo>
                  <a:lnTo>
                    <a:pt x="85" y="326"/>
                  </a:lnTo>
                  <a:lnTo>
                    <a:pt x="110" y="340"/>
                  </a:lnTo>
                  <a:lnTo>
                    <a:pt x="141" y="357"/>
                  </a:lnTo>
                  <a:lnTo>
                    <a:pt x="152" y="366"/>
                  </a:lnTo>
                  <a:lnTo>
                    <a:pt x="166" y="374"/>
                  </a:lnTo>
                  <a:lnTo>
                    <a:pt x="174" y="388"/>
                  </a:lnTo>
                  <a:lnTo>
                    <a:pt x="183" y="402"/>
                  </a:lnTo>
                  <a:lnTo>
                    <a:pt x="183" y="402"/>
                  </a:lnTo>
                  <a:lnTo>
                    <a:pt x="191" y="419"/>
                  </a:lnTo>
                  <a:lnTo>
                    <a:pt x="200" y="436"/>
                  </a:lnTo>
                  <a:lnTo>
                    <a:pt x="200" y="436"/>
                  </a:lnTo>
                  <a:lnTo>
                    <a:pt x="217" y="464"/>
                  </a:lnTo>
                  <a:lnTo>
                    <a:pt x="228" y="475"/>
                  </a:lnTo>
                  <a:lnTo>
                    <a:pt x="233" y="481"/>
                  </a:lnTo>
                  <a:lnTo>
                    <a:pt x="239" y="481"/>
                  </a:lnTo>
                  <a:lnTo>
                    <a:pt x="239" y="481"/>
                  </a:lnTo>
                  <a:lnTo>
                    <a:pt x="245" y="481"/>
                  </a:lnTo>
                  <a:lnTo>
                    <a:pt x="250" y="475"/>
                  </a:lnTo>
                  <a:lnTo>
                    <a:pt x="259" y="464"/>
                  </a:lnTo>
                  <a:lnTo>
                    <a:pt x="276" y="436"/>
                  </a:lnTo>
                  <a:lnTo>
                    <a:pt x="276" y="436"/>
                  </a:lnTo>
                  <a:lnTo>
                    <a:pt x="284" y="419"/>
                  </a:lnTo>
                  <a:lnTo>
                    <a:pt x="292" y="402"/>
                  </a:lnTo>
                  <a:lnTo>
                    <a:pt x="292" y="402"/>
                  </a:lnTo>
                  <a:lnTo>
                    <a:pt x="301" y="388"/>
                  </a:lnTo>
                  <a:lnTo>
                    <a:pt x="312" y="374"/>
                  </a:lnTo>
                  <a:lnTo>
                    <a:pt x="323" y="366"/>
                  </a:lnTo>
                  <a:lnTo>
                    <a:pt x="337" y="357"/>
                  </a:lnTo>
                  <a:lnTo>
                    <a:pt x="365" y="340"/>
                  </a:lnTo>
                  <a:lnTo>
                    <a:pt x="394" y="326"/>
                  </a:lnTo>
                  <a:lnTo>
                    <a:pt x="394" y="326"/>
                  </a:lnTo>
                  <a:lnTo>
                    <a:pt x="413" y="310"/>
                  </a:lnTo>
                  <a:lnTo>
                    <a:pt x="430" y="293"/>
                  </a:lnTo>
                  <a:lnTo>
                    <a:pt x="447" y="273"/>
                  </a:lnTo>
                  <a:lnTo>
                    <a:pt x="458" y="251"/>
                  </a:lnTo>
                  <a:lnTo>
                    <a:pt x="467" y="228"/>
                  </a:lnTo>
                  <a:lnTo>
                    <a:pt x="472" y="206"/>
                  </a:lnTo>
                  <a:lnTo>
                    <a:pt x="475" y="183"/>
                  </a:lnTo>
                  <a:lnTo>
                    <a:pt x="475" y="158"/>
                  </a:lnTo>
                  <a:lnTo>
                    <a:pt x="472" y="135"/>
                  </a:lnTo>
                  <a:lnTo>
                    <a:pt x="464" y="113"/>
                  </a:lnTo>
                  <a:lnTo>
                    <a:pt x="455" y="90"/>
                  </a:lnTo>
                  <a:lnTo>
                    <a:pt x="441" y="71"/>
                  </a:lnTo>
                  <a:lnTo>
                    <a:pt x="427" y="54"/>
                  </a:lnTo>
                  <a:lnTo>
                    <a:pt x="408" y="37"/>
                  </a:lnTo>
                  <a:lnTo>
                    <a:pt x="385" y="26"/>
                  </a:lnTo>
                  <a:lnTo>
                    <a:pt x="360" y="14"/>
                  </a:lnTo>
                  <a:close/>
                </a:path>
              </a:pathLst>
            </a:custGeom>
            <a:solidFill>
              <a:srgbClr val="EA8C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86" name="Freeform 122"/>
            <p:cNvSpPr>
              <a:spLocks/>
            </p:cNvSpPr>
            <p:nvPr/>
          </p:nvSpPr>
          <p:spPr bwMode="auto">
            <a:xfrm>
              <a:off x="10633075" y="2705098"/>
              <a:ext cx="754062" cy="763587"/>
            </a:xfrm>
            <a:custGeom>
              <a:avLst/>
              <a:gdLst>
                <a:gd name="T0" fmla="*/ 360 w 475"/>
                <a:gd name="T1" fmla="*/ 14 h 481"/>
                <a:gd name="T2" fmla="*/ 301 w 475"/>
                <a:gd name="T3" fmla="*/ 3 h 481"/>
                <a:gd name="T4" fmla="*/ 239 w 475"/>
                <a:gd name="T5" fmla="*/ 0 h 481"/>
                <a:gd name="T6" fmla="*/ 208 w 475"/>
                <a:gd name="T7" fmla="*/ 0 h 481"/>
                <a:gd name="T8" fmla="*/ 146 w 475"/>
                <a:gd name="T9" fmla="*/ 9 h 481"/>
                <a:gd name="T10" fmla="*/ 116 w 475"/>
                <a:gd name="T11" fmla="*/ 14 h 481"/>
                <a:gd name="T12" fmla="*/ 68 w 475"/>
                <a:gd name="T13" fmla="*/ 37 h 481"/>
                <a:gd name="T14" fmla="*/ 34 w 475"/>
                <a:gd name="T15" fmla="*/ 71 h 481"/>
                <a:gd name="T16" fmla="*/ 12 w 475"/>
                <a:gd name="T17" fmla="*/ 113 h 481"/>
                <a:gd name="T18" fmla="*/ 3 w 475"/>
                <a:gd name="T19" fmla="*/ 158 h 481"/>
                <a:gd name="T20" fmla="*/ 3 w 475"/>
                <a:gd name="T21" fmla="*/ 206 h 481"/>
                <a:gd name="T22" fmla="*/ 20 w 475"/>
                <a:gd name="T23" fmla="*/ 251 h 481"/>
                <a:gd name="T24" fmla="*/ 45 w 475"/>
                <a:gd name="T25" fmla="*/ 293 h 481"/>
                <a:gd name="T26" fmla="*/ 85 w 475"/>
                <a:gd name="T27" fmla="*/ 326 h 481"/>
                <a:gd name="T28" fmla="*/ 110 w 475"/>
                <a:gd name="T29" fmla="*/ 340 h 481"/>
                <a:gd name="T30" fmla="*/ 152 w 475"/>
                <a:gd name="T31" fmla="*/ 366 h 481"/>
                <a:gd name="T32" fmla="*/ 174 w 475"/>
                <a:gd name="T33" fmla="*/ 388 h 481"/>
                <a:gd name="T34" fmla="*/ 183 w 475"/>
                <a:gd name="T35" fmla="*/ 402 h 481"/>
                <a:gd name="T36" fmla="*/ 200 w 475"/>
                <a:gd name="T37" fmla="*/ 436 h 481"/>
                <a:gd name="T38" fmla="*/ 217 w 475"/>
                <a:gd name="T39" fmla="*/ 464 h 481"/>
                <a:gd name="T40" fmla="*/ 233 w 475"/>
                <a:gd name="T41" fmla="*/ 481 h 481"/>
                <a:gd name="T42" fmla="*/ 239 w 475"/>
                <a:gd name="T43" fmla="*/ 481 h 481"/>
                <a:gd name="T44" fmla="*/ 250 w 475"/>
                <a:gd name="T45" fmla="*/ 475 h 481"/>
                <a:gd name="T46" fmla="*/ 276 w 475"/>
                <a:gd name="T47" fmla="*/ 436 h 481"/>
                <a:gd name="T48" fmla="*/ 284 w 475"/>
                <a:gd name="T49" fmla="*/ 419 h 481"/>
                <a:gd name="T50" fmla="*/ 292 w 475"/>
                <a:gd name="T51" fmla="*/ 402 h 481"/>
                <a:gd name="T52" fmla="*/ 312 w 475"/>
                <a:gd name="T53" fmla="*/ 374 h 481"/>
                <a:gd name="T54" fmla="*/ 337 w 475"/>
                <a:gd name="T55" fmla="*/ 357 h 481"/>
                <a:gd name="T56" fmla="*/ 394 w 475"/>
                <a:gd name="T57" fmla="*/ 326 h 481"/>
                <a:gd name="T58" fmla="*/ 413 w 475"/>
                <a:gd name="T59" fmla="*/ 310 h 481"/>
                <a:gd name="T60" fmla="*/ 447 w 475"/>
                <a:gd name="T61" fmla="*/ 273 h 481"/>
                <a:gd name="T62" fmla="*/ 467 w 475"/>
                <a:gd name="T63" fmla="*/ 228 h 481"/>
                <a:gd name="T64" fmla="*/ 475 w 475"/>
                <a:gd name="T65" fmla="*/ 183 h 481"/>
                <a:gd name="T66" fmla="*/ 472 w 475"/>
                <a:gd name="T67" fmla="*/ 135 h 481"/>
                <a:gd name="T68" fmla="*/ 455 w 475"/>
                <a:gd name="T69" fmla="*/ 90 h 481"/>
                <a:gd name="T70" fmla="*/ 427 w 475"/>
                <a:gd name="T71" fmla="*/ 54 h 481"/>
                <a:gd name="T72" fmla="*/ 385 w 475"/>
                <a:gd name="T73" fmla="*/ 2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75" h="481">
                  <a:moveTo>
                    <a:pt x="360" y="14"/>
                  </a:moveTo>
                  <a:lnTo>
                    <a:pt x="360" y="14"/>
                  </a:lnTo>
                  <a:lnTo>
                    <a:pt x="332" y="9"/>
                  </a:lnTo>
                  <a:lnTo>
                    <a:pt x="301" y="3"/>
                  </a:lnTo>
                  <a:lnTo>
                    <a:pt x="270" y="0"/>
                  </a:lnTo>
                  <a:lnTo>
                    <a:pt x="239" y="0"/>
                  </a:lnTo>
                  <a:lnTo>
                    <a:pt x="239" y="0"/>
                  </a:lnTo>
                  <a:lnTo>
                    <a:pt x="208" y="0"/>
                  </a:lnTo>
                  <a:lnTo>
                    <a:pt x="177" y="3"/>
                  </a:lnTo>
                  <a:lnTo>
                    <a:pt x="146" y="9"/>
                  </a:lnTo>
                  <a:lnTo>
                    <a:pt x="116" y="14"/>
                  </a:lnTo>
                  <a:lnTo>
                    <a:pt x="116" y="14"/>
                  </a:lnTo>
                  <a:lnTo>
                    <a:pt x="90" y="26"/>
                  </a:lnTo>
                  <a:lnTo>
                    <a:pt x="68" y="37"/>
                  </a:lnTo>
                  <a:lnTo>
                    <a:pt x="48" y="54"/>
                  </a:lnTo>
                  <a:lnTo>
                    <a:pt x="34" y="71"/>
                  </a:lnTo>
                  <a:lnTo>
                    <a:pt x="20" y="90"/>
                  </a:lnTo>
                  <a:lnTo>
                    <a:pt x="12" y="113"/>
                  </a:lnTo>
                  <a:lnTo>
                    <a:pt x="6" y="135"/>
                  </a:lnTo>
                  <a:lnTo>
                    <a:pt x="3" y="158"/>
                  </a:lnTo>
                  <a:lnTo>
                    <a:pt x="0" y="183"/>
                  </a:lnTo>
                  <a:lnTo>
                    <a:pt x="3" y="206"/>
                  </a:lnTo>
                  <a:lnTo>
                    <a:pt x="9" y="228"/>
                  </a:lnTo>
                  <a:lnTo>
                    <a:pt x="20" y="251"/>
                  </a:lnTo>
                  <a:lnTo>
                    <a:pt x="31" y="273"/>
                  </a:lnTo>
                  <a:lnTo>
                    <a:pt x="45" y="293"/>
                  </a:lnTo>
                  <a:lnTo>
                    <a:pt x="62" y="310"/>
                  </a:lnTo>
                  <a:lnTo>
                    <a:pt x="85" y="326"/>
                  </a:lnTo>
                  <a:lnTo>
                    <a:pt x="85" y="326"/>
                  </a:lnTo>
                  <a:lnTo>
                    <a:pt x="110" y="340"/>
                  </a:lnTo>
                  <a:lnTo>
                    <a:pt x="141" y="357"/>
                  </a:lnTo>
                  <a:lnTo>
                    <a:pt x="152" y="366"/>
                  </a:lnTo>
                  <a:lnTo>
                    <a:pt x="166" y="374"/>
                  </a:lnTo>
                  <a:lnTo>
                    <a:pt x="174" y="388"/>
                  </a:lnTo>
                  <a:lnTo>
                    <a:pt x="183" y="402"/>
                  </a:lnTo>
                  <a:lnTo>
                    <a:pt x="183" y="402"/>
                  </a:lnTo>
                  <a:lnTo>
                    <a:pt x="191" y="419"/>
                  </a:lnTo>
                  <a:lnTo>
                    <a:pt x="200" y="436"/>
                  </a:lnTo>
                  <a:lnTo>
                    <a:pt x="200" y="436"/>
                  </a:lnTo>
                  <a:lnTo>
                    <a:pt x="217" y="464"/>
                  </a:lnTo>
                  <a:lnTo>
                    <a:pt x="228" y="475"/>
                  </a:lnTo>
                  <a:lnTo>
                    <a:pt x="233" y="481"/>
                  </a:lnTo>
                  <a:lnTo>
                    <a:pt x="239" y="481"/>
                  </a:lnTo>
                  <a:lnTo>
                    <a:pt x="239" y="481"/>
                  </a:lnTo>
                  <a:lnTo>
                    <a:pt x="245" y="481"/>
                  </a:lnTo>
                  <a:lnTo>
                    <a:pt x="250" y="475"/>
                  </a:lnTo>
                  <a:lnTo>
                    <a:pt x="259" y="464"/>
                  </a:lnTo>
                  <a:lnTo>
                    <a:pt x="276" y="436"/>
                  </a:lnTo>
                  <a:lnTo>
                    <a:pt x="276" y="436"/>
                  </a:lnTo>
                  <a:lnTo>
                    <a:pt x="284" y="419"/>
                  </a:lnTo>
                  <a:lnTo>
                    <a:pt x="292" y="402"/>
                  </a:lnTo>
                  <a:lnTo>
                    <a:pt x="292" y="402"/>
                  </a:lnTo>
                  <a:lnTo>
                    <a:pt x="301" y="388"/>
                  </a:lnTo>
                  <a:lnTo>
                    <a:pt x="312" y="374"/>
                  </a:lnTo>
                  <a:lnTo>
                    <a:pt x="323" y="366"/>
                  </a:lnTo>
                  <a:lnTo>
                    <a:pt x="337" y="357"/>
                  </a:lnTo>
                  <a:lnTo>
                    <a:pt x="365" y="340"/>
                  </a:lnTo>
                  <a:lnTo>
                    <a:pt x="394" y="326"/>
                  </a:lnTo>
                  <a:lnTo>
                    <a:pt x="394" y="326"/>
                  </a:lnTo>
                  <a:lnTo>
                    <a:pt x="413" y="310"/>
                  </a:lnTo>
                  <a:lnTo>
                    <a:pt x="430" y="293"/>
                  </a:lnTo>
                  <a:lnTo>
                    <a:pt x="447" y="273"/>
                  </a:lnTo>
                  <a:lnTo>
                    <a:pt x="458" y="251"/>
                  </a:lnTo>
                  <a:lnTo>
                    <a:pt x="467" y="228"/>
                  </a:lnTo>
                  <a:lnTo>
                    <a:pt x="472" y="206"/>
                  </a:lnTo>
                  <a:lnTo>
                    <a:pt x="475" y="183"/>
                  </a:lnTo>
                  <a:lnTo>
                    <a:pt x="475" y="158"/>
                  </a:lnTo>
                  <a:lnTo>
                    <a:pt x="472" y="135"/>
                  </a:lnTo>
                  <a:lnTo>
                    <a:pt x="464" y="113"/>
                  </a:lnTo>
                  <a:lnTo>
                    <a:pt x="455" y="90"/>
                  </a:lnTo>
                  <a:lnTo>
                    <a:pt x="441" y="71"/>
                  </a:lnTo>
                  <a:lnTo>
                    <a:pt x="427" y="54"/>
                  </a:lnTo>
                  <a:lnTo>
                    <a:pt x="408" y="37"/>
                  </a:lnTo>
                  <a:lnTo>
                    <a:pt x="385" y="26"/>
                  </a:lnTo>
                  <a:lnTo>
                    <a:pt x="360"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87" name="Freeform 123"/>
            <p:cNvSpPr>
              <a:spLocks/>
            </p:cNvSpPr>
            <p:nvPr/>
          </p:nvSpPr>
          <p:spPr bwMode="auto">
            <a:xfrm>
              <a:off x="10682288" y="2786060"/>
              <a:ext cx="655638" cy="665162"/>
            </a:xfrm>
            <a:custGeom>
              <a:avLst/>
              <a:gdLst>
                <a:gd name="T0" fmla="*/ 343 w 413"/>
                <a:gd name="T1" fmla="*/ 284 h 419"/>
                <a:gd name="T2" fmla="*/ 292 w 413"/>
                <a:gd name="T3" fmla="*/ 312 h 419"/>
                <a:gd name="T4" fmla="*/ 270 w 413"/>
                <a:gd name="T5" fmla="*/ 326 h 419"/>
                <a:gd name="T6" fmla="*/ 256 w 413"/>
                <a:gd name="T7" fmla="*/ 348 h 419"/>
                <a:gd name="T8" fmla="*/ 247 w 413"/>
                <a:gd name="T9" fmla="*/ 365 h 419"/>
                <a:gd name="T10" fmla="*/ 242 w 413"/>
                <a:gd name="T11" fmla="*/ 379 h 419"/>
                <a:gd name="T12" fmla="*/ 216 w 413"/>
                <a:gd name="T13" fmla="*/ 413 h 419"/>
                <a:gd name="T14" fmla="*/ 208 w 413"/>
                <a:gd name="T15" fmla="*/ 419 h 419"/>
                <a:gd name="T16" fmla="*/ 202 w 413"/>
                <a:gd name="T17" fmla="*/ 416 h 419"/>
                <a:gd name="T18" fmla="*/ 188 w 413"/>
                <a:gd name="T19" fmla="*/ 402 h 419"/>
                <a:gd name="T20" fmla="*/ 174 w 413"/>
                <a:gd name="T21" fmla="*/ 379 h 419"/>
                <a:gd name="T22" fmla="*/ 160 w 413"/>
                <a:gd name="T23" fmla="*/ 348 h 419"/>
                <a:gd name="T24" fmla="*/ 152 w 413"/>
                <a:gd name="T25" fmla="*/ 337 h 419"/>
                <a:gd name="T26" fmla="*/ 132 w 413"/>
                <a:gd name="T27" fmla="*/ 318 h 419"/>
                <a:gd name="T28" fmla="*/ 96 w 413"/>
                <a:gd name="T29" fmla="*/ 298 h 419"/>
                <a:gd name="T30" fmla="*/ 73 w 413"/>
                <a:gd name="T31" fmla="*/ 284 h 419"/>
                <a:gd name="T32" fmla="*/ 37 w 413"/>
                <a:gd name="T33" fmla="*/ 253 h 419"/>
                <a:gd name="T34" fmla="*/ 14 w 413"/>
                <a:gd name="T35" fmla="*/ 216 h 419"/>
                <a:gd name="T36" fmla="*/ 3 w 413"/>
                <a:gd name="T37" fmla="*/ 174 h 419"/>
                <a:gd name="T38" fmla="*/ 0 w 413"/>
                <a:gd name="T39" fmla="*/ 135 h 419"/>
                <a:gd name="T40" fmla="*/ 6 w 413"/>
                <a:gd name="T41" fmla="*/ 115 h 419"/>
                <a:gd name="T42" fmla="*/ 9 w 413"/>
                <a:gd name="T43" fmla="*/ 104 h 419"/>
                <a:gd name="T44" fmla="*/ 14 w 413"/>
                <a:gd name="T45" fmla="*/ 84 h 419"/>
                <a:gd name="T46" fmla="*/ 28 w 413"/>
                <a:gd name="T47" fmla="*/ 62 h 419"/>
                <a:gd name="T48" fmla="*/ 70 w 413"/>
                <a:gd name="T49" fmla="*/ 25 h 419"/>
                <a:gd name="T50" fmla="*/ 101 w 413"/>
                <a:gd name="T51" fmla="*/ 14 h 419"/>
                <a:gd name="T52" fmla="*/ 152 w 413"/>
                <a:gd name="T53" fmla="*/ 3 h 419"/>
                <a:gd name="T54" fmla="*/ 208 w 413"/>
                <a:gd name="T55" fmla="*/ 0 h 419"/>
                <a:gd name="T56" fmla="*/ 233 w 413"/>
                <a:gd name="T57" fmla="*/ 0 h 419"/>
                <a:gd name="T58" fmla="*/ 287 w 413"/>
                <a:gd name="T59" fmla="*/ 6 h 419"/>
                <a:gd name="T60" fmla="*/ 315 w 413"/>
                <a:gd name="T61" fmla="*/ 14 h 419"/>
                <a:gd name="T62" fmla="*/ 343 w 413"/>
                <a:gd name="T63" fmla="*/ 25 h 419"/>
                <a:gd name="T64" fmla="*/ 368 w 413"/>
                <a:gd name="T65" fmla="*/ 45 h 419"/>
                <a:gd name="T66" fmla="*/ 402 w 413"/>
                <a:gd name="T67" fmla="*/ 90 h 419"/>
                <a:gd name="T68" fmla="*/ 407 w 413"/>
                <a:gd name="T69" fmla="*/ 107 h 419"/>
                <a:gd name="T70" fmla="*/ 410 w 413"/>
                <a:gd name="T71" fmla="*/ 115 h 419"/>
                <a:gd name="T72" fmla="*/ 413 w 413"/>
                <a:gd name="T73" fmla="*/ 135 h 419"/>
                <a:gd name="T74" fmla="*/ 413 w 413"/>
                <a:gd name="T75" fmla="*/ 155 h 419"/>
                <a:gd name="T76" fmla="*/ 407 w 413"/>
                <a:gd name="T77" fmla="*/ 197 h 419"/>
                <a:gd name="T78" fmla="*/ 388 w 413"/>
                <a:gd name="T79" fmla="*/ 236 h 419"/>
                <a:gd name="T80" fmla="*/ 360 w 413"/>
                <a:gd name="T81" fmla="*/ 270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3" h="419">
                  <a:moveTo>
                    <a:pt x="343" y="284"/>
                  </a:moveTo>
                  <a:lnTo>
                    <a:pt x="343" y="284"/>
                  </a:lnTo>
                  <a:lnTo>
                    <a:pt x="318" y="298"/>
                  </a:lnTo>
                  <a:lnTo>
                    <a:pt x="292" y="312"/>
                  </a:lnTo>
                  <a:lnTo>
                    <a:pt x="281" y="318"/>
                  </a:lnTo>
                  <a:lnTo>
                    <a:pt x="270" y="326"/>
                  </a:lnTo>
                  <a:lnTo>
                    <a:pt x="261" y="337"/>
                  </a:lnTo>
                  <a:lnTo>
                    <a:pt x="256" y="348"/>
                  </a:lnTo>
                  <a:lnTo>
                    <a:pt x="256" y="348"/>
                  </a:lnTo>
                  <a:lnTo>
                    <a:pt x="247" y="365"/>
                  </a:lnTo>
                  <a:lnTo>
                    <a:pt x="242" y="379"/>
                  </a:lnTo>
                  <a:lnTo>
                    <a:pt x="242" y="379"/>
                  </a:lnTo>
                  <a:lnTo>
                    <a:pt x="225" y="402"/>
                  </a:lnTo>
                  <a:lnTo>
                    <a:pt x="216" y="413"/>
                  </a:lnTo>
                  <a:lnTo>
                    <a:pt x="211" y="416"/>
                  </a:lnTo>
                  <a:lnTo>
                    <a:pt x="208" y="419"/>
                  </a:lnTo>
                  <a:lnTo>
                    <a:pt x="208" y="419"/>
                  </a:lnTo>
                  <a:lnTo>
                    <a:pt x="202" y="416"/>
                  </a:lnTo>
                  <a:lnTo>
                    <a:pt x="197" y="413"/>
                  </a:lnTo>
                  <a:lnTo>
                    <a:pt x="188" y="402"/>
                  </a:lnTo>
                  <a:lnTo>
                    <a:pt x="174" y="379"/>
                  </a:lnTo>
                  <a:lnTo>
                    <a:pt x="174" y="379"/>
                  </a:lnTo>
                  <a:lnTo>
                    <a:pt x="166" y="365"/>
                  </a:lnTo>
                  <a:lnTo>
                    <a:pt x="160" y="348"/>
                  </a:lnTo>
                  <a:lnTo>
                    <a:pt x="160" y="348"/>
                  </a:lnTo>
                  <a:lnTo>
                    <a:pt x="152" y="337"/>
                  </a:lnTo>
                  <a:lnTo>
                    <a:pt x="143" y="326"/>
                  </a:lnTo>
                  <a:lnTo>
                    <a:pt x="132" y="318"/>
                  </a:lnTo>
                  <a:lnTo>
                    <a:pt x="121" y="312"/>
                  </a:lnTo>
                  <a:lnTo>
                    <a:pt x="96" y="298"/>
                  </a:lnTo>
                  <a:lnTo>
                    <a:pt x="73" y="284"/>
                  </a:lnTo>
                  <a:lnTo>
                    <a:pt x="73" y="284"/>
                  </a:lnTo>
                  <a:lnTo>
                    <a:pt x="54" y="270"/>
                  </a:lnTo>
                  <a:lnTo>
                    <a:pt x="37" y="253"/>
                  </a:lnTo>
                  <a:lnTo>
                    <a:pt x="26" y="236"/>
                  </a:lnTo>
                  <a:lnTo>
                    <a:pt x="14" y="216"/>
                  </a:lnTo>
                  <a:lnTo>
                    <a:pt x="9" y="197"/>
                  </a:lnTo>
                  <a:lnTo>
                    <a:pt x="3" y="174"/>
                  </a:lnTo>
                  <a:lnTo>
                    <a:pt x="0" y="155"/>
                  </a:lnTo>
                  <a:lnTo>
                    <a:pt x="0" y="135"/>
                  </a:lnTo>
                  <a:lnTo>
                    <a:pt x="0" y="135"/>
                  </a:lnTo>
                  <a:lnTo>
                    <a:pt x="6" y="115"/>
                  </a:lnTo>
                  <a:lnTo>
                    <a:pt x="6" y="115"/>
                  </a:lnTo>
                  <a:lnTo>
                    <a:pt x="9" y="104"/>
                  </a:lnTo>
                  <a:lnTo>
                    <a:pt x="9" y="104"/>
                  </a:lnTo>
                  <a:lnTo>
                    <a:pt x="14" y="84"/>
                  </a:lnTo>
                  <a:lnTo>
                    <a:pt x="14" y="84"/>
                  </a:lnTo>
                  <a:lnTo>
                    <a:pt x="28" y="62"/>
                  </a:lnTo>
                  <a:lnTo>
                    <a:pt x="48" y="42"/>
                  </a:lnTo>
                  <a:lnTo>
                    <a:pt x="70" y="25"/>
                  </a:lnTo>
                  <a:lnTo>
                    <a:pt x="101" y="14"/>
                  </a:lnTo>
                  <a:lnTo>
                    <a:pt x="101" y="14"/>
                  </a:lnTo>
                  <a:lnTo>
                    <a:pt x="127" y="6"/>
                  </a:lnTo>
                  <a:lnTo>
                    <a:pt x="152" y="3"/>
                  </a:lnTo>
                  <a:lnTo>
                    <a:pt x="180" y="0"/>
                  </a:lnTo>
                  <a:lnTo>
                    <a:pt x="208" y="0"/>
                  </a:lnTo>
                  <a:lnTo>
                    <a:pt x="208" y="0"/>
                  </a:lnTo>
                  <a:lnTo>
                    <a:pt x="233" y="0"/>
                  </a:lnTo>
                  <a:lnTo>
                    <a:pt x="261" y="3"/>
                  </a:lnTo>
                  <a:lnTo>
                    <a:pt x="287" y="6"/>
                  </a:lnTo>
                  <a:lnTo>
                    <a:pt x="315" y="14"/>
                  </a:lnTo>
                  <a:lnTo>
                    <a:pt x="315" y="14"/>
                  </a:lnTo>
                  <a:lnTo>
                    <a:pt x="329" y="20"/>
                  </a:lnTo>
                  <a:lnTo>
                    <a:pt x="343" y="25"/>
                  </a:lnTo>
                  <a:lnTo>
                    <a:pt x="357" y="34"/>
                  </a:lnTo>
                  <a:lnTo>
                    <a:pt x="368" y="45"/>
                  </a:lnTo>
                  <a:lnTo>
                    <a:pt x="388" y="65"/>
                  </a:lnTo>
                  <a:lnTo>
                    <a:pt x="402" y="90"/>
                  </a:lnTo>
                  <a:lnTo>
                    <a:pt x="402" y="90"/>
                  </a:lnTo>
                  <a:lnTo>
                    <a:pt x="407" y="107"/>
                  </a:lnTo>
                  <a:lnTo>
                    <a:pt x="407" y="107"/>
                  </a:lnTo>
                  <a:lnTo>
                    <a:pt x="410" y="115"/>
                  </a:lnTo>
                  <a:lnTo>
                    <a:pt x="410" y="115"/>
                  </a:lnTo>
                  <a:lnTo>
                    <a:pt x="413" y="135"/>
                  </a:lnTo>
                  <a:lnTo>
                    <a:pt x="413" y="135"/>
                  </a:lnTo>
                  <a:lnTo>
                    <a:pt x="413" y="155"/>
                  </a:lnTo>
                  <a:lnTo>
                    <a:pt x="410" y="177"/>
                  </a:lnTo>
                  <a:lnTo>
                    <a:pt x="407" y="197"/>
                  </a:lnTo>
                  <a:lnTo>
                    <a:pt x="399" y="216"/>
                  </a:lnTo>
                  <a:lnTo>
                    <a:pt x="388" y="236"/>
                  </a:lnTo>
                  <a:lnTo>
                    <a:pt x="377" y="253"/>
                  </a:lnTo>
                  <a:lnTo>
                    <a:pt x="360" y="270"/>
                  </a:lnTo>
                  <a:lnTo>
                    <a:pt x="343" y="284"/>
                  </a:lnTo>
                  <a:close/>
                </a:path>
              </a:pathLst>
            </a:custGeom>
            <a:solidFill>
              <a:srgbClr val="F9A2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88" name="Freeform 124"/>
            <p:cNvSpPr>
              <a:spLocks/>
            </p:cNvSpPr>
            <p:nvPr/>
          </p:nvSpPr>
          <p:spPr bwMode="auto">
            <a:xfrm>
              <a:off x="10682288" y="2786060"/>
              <a:ext cx="655638" cy="665162"/>
            </a:xfrm>
            <a:custGeom>
              <a:avLst/>
              <a:gdLst>
                <a:gd name="T0" fmla="*/ 343 w 413"/>
                <a:gd name="T1" fmla="*/ 284 h 419"/>
                <a:gd name="T2" fmla="*/ 292 w 413"/>
                <a:gd name="T3" fmla="*/ 312 h 419"/>
                <a:gd name="T4" fmla="*/ 270 w 413"/>
                <a:gd name="T5" fmla="*/ 326 h 419"/>
                <a:gd name="T6" fmla="*/ 256 w 413"/>
                <a:gd name="T7" fmla="*/ 348 h 419"/>
                <a:gd name="T8" fmla="*/ 247 w 413"/>
                <a:gd name="T9" fmla="*/ 365 h 419"/>
                <a:gd name="T10" fmla="*/ 242 w 413"/>
                <a:gd name="T11" fmla="*/ 379 h 419"/>
                <a:gd name="T12" fmla="*/ 216 w 413"/>
                <a:gd name="T13" fmla="*/ 413 h 419"/>
                <a:gd name="T14" fmla="*/ 208 w 413"/>
                <a:gd name="T15" fmla="*/ 419 h 419"/>
                <a:gd name="T16" fmla="*/ 202 w 413"/>
                <a:gd name="T17" fmla="*/ 416 h 419"/>
                <a:gd name="T18" fmla="*/ 188 w 413"/>
                <a:gd name="T19" fmla="*/ 402 h 419"/>
                <a:gd name="T20" fmla="*/ 174 w 413"/>
                <a:gd name="T21" fmla="*/ 379 h 419"/>
                <a:gd name="T22" fmla="*/ 160 w 413"/>
                <a:gd name="T23" fmla="*/ 348 h 419"/>
                <a:gd name="T24" fmla="*/ 152 w 413"/>
                <a:gd name="T25" fmla="*/ 337 h 419"/>
                <a:gd name="T26" fmla="*/ 132 w 413"/>
                <a:gd name="T27" fmla="*/ 318 h 419"/>
                <a:gd name="T28" fmla="*/ 96 w 413"/>
                <a:gd name="T29" fmla="*/ 298 h 419"/>
                <a:gd name="T30" fmla="*/ 73 w 413"/>
                <a:gd name="T31" fmla="*/ 284 h 419"/>
                <a:gd name="T32" fmla="*/ 37 w 413"/>
                <a:gd name="T33" fmla="*/ 253 h 419"/>
                <a:gd name="T34" fmla="*/ 14 w 413"/>
                <a:gd name="T35" fmla="*/ 216 h 419"/>
                <a:gd name="T36" fmla="*/ 3 w 413"/>
                <a:gd name="T37" fmla="*/ 174 h 419"/>
                <a:gd name="T38" fmla="*/ 0 w 413"/>
                <a:gd name="T39" fmla="*/ 135 h 419"/>
                <a:gd name="T40" fmla="*/ 6 w 413"/>
                <a:gd name="T41" fmla="*/ 115 h 419"/>
                <a:gd name="T42" fmla="*/ 9 w 413"/>
                <a:gd name="T43" fmla="*/ 104 h 419"/>
                <a:gd name="T44" fmla="*/ 14 w 413"/>
                <a:gd name="T45" fmla="*/ 84 h 419"/>
                <a:gd name="T46" fmla="*/ 28 w 413"/>
                <a:gd name="T47" fmla="*/ 62 h 419"/>
                <a:gd name="T48" fmla="*/ 70 w 413"/>
                <a:gd name="T49" fmla="*/ 25 h 419"/>
                <a:gd name="T50" fmla="*/ 101 w 413"/>
                <a:gd name="T51" fmla="*/ 14 h 419"/>
                <a:gd name="T52" fmla="*/ 152 w 413"/>
                <a:gd name="T53" fmla="*/ 3 h 419"/>
                <a:gd name="T54" fmla="*/ 208 w 413"/>
                <a:gd name="T55" fmla="*/ 0 h 419"/>
                <a:gd name="T56" fmla="*/ 233 w 413"/>
                <a:gd name="T57" fmla="*/ 0 h 419"/>
                <a:gd name="T58" fmla="*/ 287 w 413"/>
                <a:gd name="T59" fmla="*/ 6 h 419"/>
                <a:gd name="T60" fmla="*/ 315 w 413"/>
                <a:gd name="T61" fmla="*/ 14 h 419"/>
                <a:gd name="T62" fmla="*/ 343 w 413"/>
                <a:gd name="T63" fmla="*/ 25 h 419"/>
                <a:gd name="T64" fmla="*/ 368 w 413"/>
                <a:gd name="T65" fmla="*/ 45 h 419"/>
                <a:gd name="T66" fmla="*/ 402 w 413"/>
                <a:gd name="T67" fmla="*/ 90 h 419"/>
                <a:gd name="T68" fmla="*/ 407 w 413"/>
                <a:gd name="T69" fmla="*/ 107 h 419"/>
                <a:gd name="T70" fmla="*/ 410 w 413"/>
                <a:gd name="T71" fmla="*/ 115 h 419"/>
                <a:gd name="T72" fmla="*/ 413 w 413"/>
                <a:gd name="T73" fmla="*/ 135 h 419"/>
                <a:gd name="T74" fmla="*/ 413 w 413"/>
                <a:gd name="T75" fmla="*/ 155 h 419"/>
                <a:gd name="T76" fmla="*/ 407 w 413"/>
                <a:gd name="T77" fmla="*/ 197 h 419"/>
                <a:gd name="T78" fmla="*/ 388 w 413"/>
                <a:gd name="T79" fmla="*/ 236 h 419"/>
                <a:gd name="T80" fmla="*/ 360 w 413"/>
                <a:gd name="T81" fmla="*/ 270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3" h="419">
                  <a:moveTo>
                    <a:pt x="343" y="284"/>
                  </a:moveTo>
                  <a:lnTo>
                    <a:pt x="343" y="284"/>
                  </a:lnTo>
                  <a:lnTo>
                    <a:pt x="318" y="298"/>
                  </a:lnTo>
                  <a:lnTo>
                    <a:pt x="292" y="312"/>
                  </a:lnTo>
                  <a:lnTo>
                    <a:pt x="281" y="318"/>
                  </a:lnTo>
                  <a:lnTo>
                    <a:pt x="270" y="326"/>
                  </a:lnTo>
                  <a:lnTo>
                    <a:pt x="261" y="337"/>
                  </a:lnTo>
                  <a:lnTo>
                    <a:pt x="256" y="348"/>
                  </a:lnTo>
                  <a:lnTo>
                    <a:pt x="256" y="348"/>
                  </a:lnTo>
                  <a:lnTo>
                    <a:pt x="247" y="365"/>
                  </a:lnTo>
                  <a:lnTo>
                    <a:pt x="242" y="379"/>
                  </a:lnTo>
                  <a:lnTo>
                    <a:pt x="242" y="379"/>
                  </a:lnTo>
                  <a:lnTo>
                    <a:pt x="225" y="402"/>
                  </a:lnTo>
                  <a:lnTo>
                    <a:pt x="216" y="413"/>
                  </a:lnTo>
                  <a:lnTo>
                    <a:pt x="211" y="416"/>
                  </a:lnTo>
                  <a:lnTo>
                    <a:pt x="208" y="419"/>
                  </a:lnTo>
                  <a:lnTo>
                    <a:pt x="208" y="419"/>
                  </a:lnTo>
                  <a:lnTo>
                    <a:pt x="202" y="416"/>
                  </a:lnTo>
                  <a:lnTo>
                    <a:pt x="197" y="413"/>
                  </a:lnTo>
                  <a:lnTo>
                    <a:pt x="188" y="402"/>
                  </a:lnTo>
                  <a:lnTo>
                    <a:pt x="174" y="379"/>
                  </a:lnTo>
                  <a:lnTo>
                    <a:pt x="174" y="379"/>
                  </a:lnTo>
                  <a:lnTo>
                    <a:pt x="166" y="365"/>
                  </a:lnTo>
                  <a:lnTo>
                    <a:pt x="160" y="348"/>
                  </a:lnTo>
                  <a:lnTo>
                    <a:pt x="160" y="348"/>
                  </a:lnTo>
                  <a:lnTo>
                    <a:pt x="152" y="337"/>
                  </a:lnTo>
                  <a:lnTo>
                    <a:pt x="143" y="326"/>
                  </a:lnTo>
                  <a:lnTo>
                    <a:pt x="132" y="318"/>
                  </a:lnTo>
                  <a:lnTo>
                    <a:pt x="121" y="312"/>
                  </a:lnTo>
                  <a:lnTo>
                    <a:pt x="96" y="298"/>
                  </a:lnTo>
                  <a:lnTo>
                    <a:pt x="73" y="284"/>
                  </a:lnTo>
                  <a:lnTo>
                    <a:pt x="73" y="284"/>
                  </a:lnTo>
                  <a:lnTo>
                    <a:pt x="54" y="270"/>
                  </a:lnTo>
                  <a:lnTo>
                    <a:pt x="37" y="253"/>
                  </a:lnTo>
                  <a:lnTo>
                    <a:pt x="26" y="236"/>
                  </a:lnTo>
                  <a:lnTo>
                    <a:pt x="14" y="216"/>
                  </a:lnTo>
                  <a:lnTo>
                    <a:pt x="9" y="197"/>
                  </a:lnTo>
                  <a:lnTo>
                    <a:pt x="3" y="174"/>
                  </a:lnTo>
                  <a:lnTo>
                    <a:pt x="0" y="155"/>
                  </a:lnTo>
                  <a:lnTo>
                    <a:pt x="0" y="135"/>
                  </a:lnTo>
                  <a:lnTo>
                    <a:pt x="0" y="135"/>
                  </a:lnTo>
                  <a:lnTo>
                    <a:pt x="6" y="115"/>
                  </a:lnTo>
                  <a:lnTo>
                    <a:pt x="6" y="115"/>
                  </a:lnTo>
                  <a:lnTo>
                    <a:pt x="9" y="104"/>
                  </a:lnTo>
                  <a:lnTo>
                    <a:pt x="9" y="104"/>
                  </a:lnTo>
                  <a:lnTo>
                    <a:pt x="14" y="84"/>
                  </a:lnTo>
                  <a:lnTo>
                    <a:pt x="14" y="84"/>
                  </a:lnTo>
                  <a:lnTo>
                    <a:pt x="28" y="62"/>
                  </a:lnTo>
                  <a:lnTo>
                    <a:pt x="48" y="42"/>
                  </a:lnTo>
                  <a:lnTo>
                    <a:pt x="70" y="25"/>
                  </a:lnTo>
                  <a:lnTo>
                    <a:pt x="101" y="14"/>
                  </a:lnTo>
                  <a:lnTo>
                    <a:pt x="101" y="14"/>
                  </a:lnTo>
                  <a:lnTo>
                    <a:pt x="127" y="6"/>
                  </a:lnTo>
                  <a:lnTo>
                    <a:pt x="152" y="3"/>
                  </a:lnTo>
                  <a:lnTo>
                    <a:pt x="180" y="0"/>
                  </a:lnTo>
                  <a:lnTo>
                    <a:pt x="208" y="0"/>
                  </a:lnTo>
                  <a:lnTo>
                    <a:pt x="208" y="0"/>
                  </a:lnTo>
                  <a:lnTo>
                    <a:pt x="233" y="0"/>
                  </a:lnTo>
                  <a:lnTo>
                    <a:pt x="261" y="3"/>
                  </a:lnTo>
                  <a:lnTo>
                    <a:pt x="287" y="6"/>
                  </a:lnTo>
                  <a:lnTo>
                    <a:pt x="315" y="14"/>
                  </a:lnTo>
                  <a:lnTo>
                    <a:pt x="315" y="14"/>
                  </a:lnTo>
                  <a:lnTo>
                    <a:pt x="329" y="20"/>
                  </a:lnTo>
                  <a:lnTo>
                    <a:pt x="343" y="25"/>
                  </a:lnTo>
                  <a:lnTo>
                    <a:pt x="357" y="34"/>
                  </a:lnTo>
                  <a:lnTo>
                    <a:pt x="368" y="45"/>
                  </a:lnTo>
                  <a:lnTo>
                    <a:pt x="388" y="65"/>
                  </a:lnTo>
                  <a:lnTo>
                    <a:pt x="402" y="90"/>
                  </a:lnTo>
                  <a:lnTo>
                    <a:pt x="402" y="90"/>
                  </a:lnTo>
                  <a:lnTo>
                    <a:pt x="407" y="107"/>
                  </a:lnTo>
                  <a:lnTo>
                    <a:pt x="407" y="107"/>
                  </a:lnTo>
                  <a:lnTo>
                    <a:pt x="410" y="115"/>
                  </a:lnTo>
                  <a:lnTo>
                    <a:pt x="410" y="115"/>
                  </a:lnTo>
                  <a:lnTo>
                    <a:pt x="413" y="135"/>
                  </a:lnTo>
                  <a:lnTo>
                    <a:pt x="413" y="135"/>
                  </a:lnTo>
                  <a:lnTo>
                    <a:pt x="413" y="155"/>
                  </a:lnTo>
                  <a:lnTo>
                    <a:pt x="410" y="177"/>
                  </a:lnTo>
                  <a:lnTo>
                    <a:pt x="407" y="197"/>
                  </a:lnTo>
                  <a:lnTo>
                    <a:pt x="399" y="216"/>
                  </a:lnTo>
                  <a:lnTo>
                    <a:pt x="388" y="236"/>
                  </a:lnTo>
                  <a:lnTo>
                    <a:pt x="377" y="253"/>
                  </a:lnTo>
                  <a:lnTo>
                    <a:pt x="360" y="270"/>
                  </a:lnTo>
                  <a:lnTo>
                    <a:pt x="343" y="28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89" name="Freeform 125"/>
            <p:cNvSpPr>
              <a:spLocks/>
            </p:cNvSpPr>
            <p:nvPr/>
          </p:nvSpPr>
          <p:spPr bwMode="auto">
            <a:xfrm>
              <a:off x="10726738" y="2847974"/>
              <a:ext cx="566738" cy="581024"/>
            </a:xfrm>
            <a:custGeom>
              <a:avLst/>
              <a:gdLst>
                <a:gd name="T0" fmla="*/ 188 w 357"/>
                <a:gd name="T1" fmla="*/ 0 h 366"/>
                <a:gd name="T2" fmla="*/ 180 w 357"/>
                <a:gd name="T3" fmla="*/ 0 h 366"/>
                <a:gd name="T4" fmla="*/ 169 w 357"/>
                <a:gd name="T5" fmla="*/ 0 h 366"/>
                <a:gd name="T6" fmla="*/ 107 w 357"/>
                <a:gd name="T7" fmla="*/ 6 h 366"/>
                <a:gd name="T8" fmla="*/ 87 w 357"/>
                <a:gd name="T9" fmla="*/ 9 h 366"/>
                <a:gd name="T10" fmla="*/ 51 w 357"/>
                <a:gd name="T11" fmla="*/ 26 h 366"/>
                <a:gd name="T12" fmla="*/ 26 w 357"/>
                <a:gd name="T13" fmla="*/ 48 h 366"/>
                <a:gd name="T14" fmla="*/ 9 w 357"/>
                <a:gd name="T15" fmla="*/ 73 h 366"/>
                <a:gd name="T16" fmla="*/ 0 w 357"/>
                <a:gd name="T17" fmla="*/ 104 h 366"/>
                <a:gd name="T18" fmla="*/ 3 w 357"/>
                <a:gd name="T19" fmla="*/ 135 h 366"/>
                <a:gd name="T20" fmla="*/ 14 w 357"/>
                <a:gd name="T21" fmla="*/ 166 h 366"/>
                <a:gd name="T22" fmla="*/ 34 w 357"/>
                <a:gd name="T23" fmla="*/ 191 h 366"/>
                <a:gd name="T24" fmla="*/ 62 w 357"/>
                <a:gd name="T25" fmla="*/ 214 h 366"/>
                <a:gd name="T26" fmla="*/ 82 w 357"/>
                <a:gd name="T27" fmla="*/ 225 h 366"/>
                <a:gd name="T28" fmla="*/ 124 w 357"/>
                <a:gd name="T29" fmla="*/ 248 h 366"/>
                <a:gd name="T30" fmla="*/ 138 w 357"/>
                <a:gd name="T31" fmla="*/ 264 h 366"/>
                <a:gd name="T32" fmla="*/ 144 w 357"/>
                <a:gd name="T33" fmla="*/ 276 h 366"/>
                <a:gd name="T34" fmla="*/ 149 w 357"/>
                <a:gd name="T35" fmla="*/ 287 h 366"/>
                <a:gd name="T36" fmla="*/ 163 w 357"/>
                <a:gd name="T37" fmla="*/ 329 h 366"/>
                <a:gd name="T38" fmla="*/ 174 w 357"/>
                <a:gd name="T39" fmla="*/ 363 h 366"/>
                <a:gd name="T40" fmla="*/ 180 w 357"/>
                <a:gd name="T41" fmla="*/ 366 h 366"/>
                <a:gd name="T42" fmla="*/ 180 w 357"/>
                <a:gd name="T43" fmla="*/ 366 h 366"/>
                <a:gd name="T44" fmla="*/ 180 w 357"/>
                <a:gd name="T45" fmla="*/ 366 h 366"/>
                <a:gd name="T46" fmla="*/ 188 w 357"/>
                <a:gd name="T47" fmla="*/ 354 h 366"/>
                <a:gd name="T48" fmla="*/ 203 w 357"/>
                <a:gd name="T49" fmla="*/ 304 h 366"/>
                <a:gd name="T50" fmla="*/ 208 w 357"/>
                <a:gd name="T51" fmla="*/ 287 h 366"/>
                <a:gd name="T52" fmla="*/ 219 w 357"/>
                <a:gd name="T53" fmla="*/ 264 h 366"/>
                <a:gd name="T54" fmla="*/ 228 w 357"/>
                <a:gd name="T55" fmla="*/ 256 h 366"/>
                <a:gd name="T56" fmla="*/ 253 w 357"/>
                <a:gd name="T57" fmla="*/ 236 h 366"/>
                <a:gd name="T58" fmla="*/ 295 w 357"/>
                <a:gd name="T59" fmla="*/ 214 h 366"/>
                <a:gd name="T60" fmla="*/ 312 w 357"/>
                <a:gd name="T61" fmla="*/ 205 h 366"/>
                <a:gd name="T62" fmla="*/ 335 w 357"/>
                <a:gd name="T63" fmla="*/ 180 h 366"/>
                <a:gd name="T64" fmla="*/ 351 w 357"/>
                <a:gd name="T65" fmla="*/ 152 h 366"/>
                <a:gd name="T66" fmla="*/ 357 w 357"/>
                <a:gd name="T67" fmla="*/ 121 h 366"/>
                <a:gd name="T68" fmla="*/ 354 w 357"/>
                <a:gd name="T69" fmla="*/ 90 h 366"/>
                <a:gd name="T70" fmla="*/ 343 w 357"/>
                <a:gd name="T71" fmla="*/ 59 h 366"/>
                <a:gd name="T72" fmla="*/ 320 w 357"/>
                <a:gd name="T73" fmla="*/ 34 h 366"/>
                <a:gd name="T74" fmla="*/ 290 w 357"/>
                <a:gd name="T75" fmla="*/ 17 h 366"/>
                <a:gd name="T76" fmla="*/ 273 w 357"/>
                <a:gd name="T77" fmla="*/ 9 h 366"/>
                <a:gd name="T78" fmla="*/ 231 w 357"/>
                <a:gd name="T79" fmla="*/ 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7" h="366">
                  <a:moveTo>
                    <a:pt x="188" y="0"/>
                  </a:moveTo>
                  <a:lnTo>
                    <a:pt x="188" y="0"/>
                  </a:lnTo>
                  <a:lnTo>
                    <a:pt x="180" y="0"/>
                  </a:lnTo>
                  <a:lnTo>
                    <a:pt x="180" y="0"/>
                  </a:lnTo>
                  <a:lnTo>
                    <a:pt x="169" y="0"/>
                  </a:lnTo>
                  <a:lnTo>
                    <a:pt x="169" y="0"/>
                  </a:lnTo>
                  <a:lnTo>
                    <a:pt x="127" y="3"/>
                  </a:lnTo>
                  <a:lnTo>
                    <a:pt x="107" y="6"/>
                  </a:lnTo>
                  <a:lnTo>
                    <a:pt x="87" y="9"/>
                  </a:lnTo>
                  <a:lnTo>
                    <a:pt x="87" y="9"/>
                  </a:lnTo>
                  <a:lnTo>
                    <a:pt x="68" y="17"/>
                  </a:lnTo>
                  <a:lnTo>
                    <a:pt x="51" y="26"/>
                  </a:lnTo>
                  <a:lnTo>
                    <a:pt x="37" y="34"/>
                  </a:lnTo>
                  <a:lnTo>
                    <a:pt x="26" y="48"/>
                  </a:lnTo>
                  <a:lnTo>
                    <a:pt x="14" y="59"/>
                  </a:lnTo>
                  <a:lnTo>
                    <a:pt x="9" y="73"/>
                  </a:lnTo>
                  <a:lnTo>
                    <a:pt x="3" y="90"/>
                  </a:lnTo>
                  <a:lnTo>
                    <a:pt x="0" y="104"/>
                  </a:lnTo>
                  <a:lnTo>
                    <a:pt x="0" y="121"/>
                  </a:lnTo>
                  <a:lnTo>
                    <a:pt x="3" y="135"/>
                  </a:lnTo>
                  <a:lnTo>
                    <a:pt x="6" y="152"/>
                  </a:lnTo>
                  <a:lnTo>
                    <a:pt x="14" y="166"/>
                  </a:lnTo>
                  <a:lnTo>
                    <a:pt x="23" y="180"/>
                  </a:lnTo>
                  <a:lnTo>
                    <a:pt x="34" y="191"/>
                  </a:lnTo>
                  <a:lnTo>
                    <a:pt x="48" y="205"/>
                  </a:lnTo>
                  <a:lnTo>
                    <a:pt x="62" y="214"/>
                  </a:lnTo>
                  <a:lnTo>
                    <a:pt x="62" y="214"/>
                  </a:lnTo>
                  <a:lnTo>
                    <a:pt x="82" y="225"/>
                  </a:lnTo>
                  <a:lnTo>
                    <a:pt x="104" y="236"/>
                  </a:lnTo>
                  <a:lnTo>
                    <a:pt x="124" y="248"/>
                  </a:lnTo>
                  <a:lnTo>
                    <a:pt x="132" y="256"/>
                  </a:lnTo>
                  <a:lnTo>
                    <a:pt x="138" y="264"/>
                  </a:lnTo>
                  <a:lnTo>
                    <a:pt x="138" y="264"/>
                  </a:lnTo>
                  <a:lnTo>
                    <a:pt x="144" y="276"/>
                  </a:lnTo>
                  <a:lnTo>
                    <a:pt x="149" y="287"/>
                  </a:lnTo>
                  <a:lnTo>
                    <a:pt x="149" y="287"/>
                  </a:lnTo>
                  <a:lnTo>
                    <a:pt x="155" y="304"/>
                  </a:lnTo>
                  <a:lnTo>
                    <a:pt x="163" y="329"/>
                  </a:lnTo>
                  <a:lnTo>
                    <a:pt x="172" y="354"/>
                  </a:lnTo>
                  <a:lnTo>
                    <a:pt x="174" y="363"/>
                  </a:lnTo>
                  <a:lnTo>
                    <a:pt x="180" y="366"/>
                  </a:lnTo>
                  <a:lnTo>
                    <a:pt x="180" y="366"/>
                  </a:lnTo>
                  <a:lnTo>
                    <a:pt x="180" y="366"/>
                  </a:lnTo>
                  <a:lnTo>
                    <a:pt x="180" y="366"/>
                  </a:lnTo>
                  <a:lnTo>
                    <a:pt x="180" y="366"/>
                  </a:lnTo>
                  <a:lnTo>
                    <a:pt x="180" y="366"/>
                  </a:lnTo>
                  <a:lnTo>
                    <a:pt x="183" y="363"/>
                  </a:lnTo>
                  <a:lnTo>
                    <a:pt x="188" y="354"/>
                  </a:lnTo>
                  <a:lnTo>
                    <a:pt x="194" y="329"/>
                  </a:lnTo>
                  <a:lnTo>
                    <a:pt x="203" y="304"/>
                  </a:lnTo>
                  <a:lnTo>
                    <a:pt x="208" y="287"/>
                  </a:lnTo>
                  <a:lnTo>
                    <a:pt x="208" y="287"/>
                  </a:lnTo>
                  <a:lnTo>
                    <a:pt x="214" y="276"/>
                  </a:lnTo>
                  <a:lnTo>
                    <a:pt x="219" y="264"/>
                  </a:lnTo>
                  <a:lnTo>
                    <a:pt x="219" y="264"/>
                  </a:lnTo>
                  <a:lnTo>
                    <a:pt x="228" y="256"/>
                  </a:lnTo>
                  <a:lnTo>
                    <a:pt x="233" y="248"/>
                  </a:lnTo>
                  <a:lnTo>
                    <a:pt x="253" y="236"/>
                  </a:lnTo>
                  <a:lnTo>
                    <a:pt x="276" y="225"/>
                  </a:lnTo>
                  <a:lnTo>
                    <a:pt x="295" y="214"/>
                  </a:lnTo>
                  <a:lnTo>
                    <a:pt x="295" y="214"/>
                  </a:lnTo>
                  <a:lnTo>
                    <a:pt x="312" y="205"/>
                  </a:lnTo>
                  <a:lnTo>
                    <a:pt x="326" y="191"/>
                  </a:lnTo>
                  <a:lnTo>
                    <a:pt x="335" y="180"/>
                  </a:lnTo>
                  <a:lnTo>
                    <a:pt x="346" y="166"/>
                  </a:lnTo>
                  <a:lnTo>
                    <a:pt x="351" y="152"/>
                  </a:lnTo>
                  <a:lnTo>
                    <a:pt x="354" y="135"/>
                  </a:lnTo>
                  <a:lnTo>
                    <a:pt x="357" y="121"/>
                  </a:lnTo>
                  <a:lnTo>
                    <a:pt x="357" y="104"/>
                  </a:lnTo>
                  <a:lnTo>
                    <a:pt x="354" y="90"/>
                  </a:lnTo>
                  <a:lnTo>
                    <a:pt x="351" y="73"/>
                  </a:lnTo>
                  <a:lnTo>
                    <a:pt x="343" y="59"/>
                  </a:lnTo>
                  <a:lnTo>
                    <a:pt x="335" y="48"/>
                  </a:lnTo>
                  <a:lnTo>
                    <a:pt x="320" y="34"/>
                  </a:lnTo>
                  <a:lnTo>
                    <a:pt x="306" y="26"/>
                  </a:lnTo>
                  <a:lnTo>
                    <a:pt x="290" y="17"/>
                  </a:lnTo>
                  <a:lnTo>
                    <a:pt x="273" y="9"/>
                  </a:lnTo>
                  <a:lnTo>
                    <a:pt x="273" y="9"/>
                  </a:lnTo>
                  <a:lnTo>
                    <a:pt x="250" y="6"/>
                  </a:lnTo>
                  <a:lnTo>
                    <a:pt x="231" y="3"/>
                  </a:lnTo>
                  <a:lnTo>
                    <a:pt x="188" y="0"/>
                  </a:lnTo>
                  <a:close/>
                </a:path>
              </a:pathLst>
            </a:custGeom>
            <a:solidFill>
              <a:srgbClr val="FABC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90" name="Freeform 126"/>
            <p:cNvSpPr>
              <a:spLocks/>
            </p:cNvSpPr>
            <p:nvPr/>
          </p:nvSpPr>
          <p:spPr bwMode="auto">
            <a:xfrm>
              <a:off x="10726738" y="2847976"/>
              <a:ext cx="566738" cy="581024"/>
            </a:xfrm>
            <a:custGeom>
              <a:avLst/>
              <a:gdLst>
                <a:gd name="T0" fmla="*/ 188 w 357"/>
                <a:gd name="T1" fmla="*/ 0 h 366"/>
                <a:gd name="T2" fmla="*/ 180 w 357"/>
                <a:gd name="T3" fmla="*/ 0 h 366"/>
                <a:gd name="T4" fmla="*/ 169 w 357"/>
                <a:gd name="T5" fmla="*/ 0 h 366"/>
                <a:gd name="T6" fmla="*/ 107 w 357"/>
                <a:gd name="T7" fmla="*/ 6 h 366"/>
                <a:gd name="T8" fmla="*/ 87 w 357"/>
                <a:gd name="T9" fmla="*/ 9 h 366"/>
                <a:gd name="T10" fmla="*/ 51 w 357"/>
                <a:gd name="T11" fmla="*/ 26 h 366"/>
                <a:gd name="T12" fmla="*/ 26 w 357"/>
                <a:gd name="T13" fmla="*/ 48 h 366"/>
                <a:gd name="T14" fmla="*/ 9 w 357"/>
                <a:gd name="T15" fmla="*/ 73 h 366"/>
                <a:gd name="T16" fmla="*/ 0 w 357"/>
                <a:gd name="T17" fmla="*/ 104 h 366"/>
                <a:gd name="T18" fmla="*/ 3 w 357"/>
                <a:gd name="T19" fmla="*/ 135 h 366"/>
                <a:gd name="T20" fmla="*/ 14 w 357"/>
                <a:gd name="T21" fmla="*/ 166 h 366"/>
                <a:gd name="T22" fmla="*/ 34 w 357"/>
                <a:gd name="T23" fmla="*/ 191 h 366"/>
                <a:gd name="T24" fmla="*/ 62 w 357"/>
                <a:gd name="T25" fmla="*/ 214 h 366"/>
                <a:gd name="T26" fmla="*/ 82 w 357"/>
                <a:gd name="T27" fmla="*/ 225 h 366"/>
                <a:gd name="T28" fmla="*/ 124 w 357"/>
                <a:gd name="T29" fmla="*/ 248 h 366"/>
                <a:gd name="T30" fmla="*/ 138 w 357"/>
                <a:gd name="T31" fmla="*/ 264 h 366"/>
                <a:gd name="T32" fmla="*/ 144 w 357"/>
                <a:gd name="T33" fmla="*/ 276 h 366"/>
                <a:gd name="T34" fmla="*/ 149 w 357"/>
                <a:gd name="T35" fmla="*/ 287 h 366"/>
                <a:gd name="T36" fmla="*/ 163 w 357"/>
                <a:gd name="T37" fmla="*/ 329 h 366"/>
                <a:gd name="T38" fmla="*/ 174 w 357"/>
                <a:gd name="T39" fmla="*/ 363 h 366"/>
                <a:gd name="T40" fmla="*/ 180 w 357"/>
                <a:gd name="T41" fmla="*/ 366 h 366"/>
                <a:gd name="T42" fmla="*/ 180 w 357"/>
                <a:gd name="T43" fmla="*/ 366 h 366"/>
                <a:gd name="T44" fmla="*/ 180 w 357"/>
                <a:gd name="T45" fmla="*/ 366 h 366"/>
                <a:gd name="T46" fmla="*/ 188 w 357"/>
                <a:gd name="T47" fmla="*/ 354 h 366"/>
                <a:gd name="T48" fmla="*/ 203 w 357"/>
                <a:gd name="T49" fmla="*/ 304 h 366"/>
                <a:gd name="T50" fmla="*/ 208 w 357"/>
                <a:gd name="T51" fmla="*/ 287 h 366"/>
                <a:gd name="T52" fmla="*/ 219 w 357"/>
                <a:gd name="T53" fmla="*/ 264 h 366"/>
                <a:gd name="T54" fmla="*/ 228 w 357"/>
                <a:gd name="T55" fmla="*/ 256 h 366"/>
                <a:gd name="T56" fmla="*/ 253 w 357"/>
                <a:gd name="T57" fmla="*/ 236 h 366"/>
                <a:gd name="T58" fmla="*/ 295 w 357"/>
                <a:gd name="T59" fmla="*/ 214 h 366"/>
                <a:gd name="T60" fmla="*/ 312 w 357"/>
                <a:gd name="T61" fmla="*/ 205 h 366"/>
                <a:gd name="T62" fmla="*/ 335 w 357"/>
                <a:gd name="T63" fmla="*/ 180 h 366"/>
                <a:gd name="T64" fmla="*/ 351 w 357"/>
                <a:gd name="T65" fmla="*/ 152 h 366"/>
                <a:gd name="T66" fmla="*/ 357 w 357"/>
                <a:gd name="T67" fmla="*/ 121 h 366"/>
                <a:gd name="T68" fmla="*/ 354 w 357"/>
                <a:gd name="T69" fmla="*/ 90 h 366"/>
                <a:gd name="T70" fmla="*/ 343 w 357"/>
                <a:gd name="T71" fmla="*/ 59 h 366"/>
                <a:gd name="T72" fmla="*/ 320 w 357"/>
                <a:gd name="T73" fmla="*/ 34 h 366"/>
                <a:gd name="T74" fmla="*/ 290 w 357"/>
                <a:gd name="T75" fmla="*/ 17 h 366"/>
                <a:gd name="T76" fmla="*/ 273 w 357"/>
                <a:gd name="T77" fmla="*/ 9 h 366"/>
                <a:gd name="T78" fmla="*/ 231 w 357"/>
                <a:gd name="T79" fmla="*/ 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7" h="366">
                  <a:moveTo>
                    <a:pt x="188" y="0"/>
                  </a:moveTo>
                  <a:lnTo>
                    <a:pt x="188" y="0"/>
                  </a:lnTo>
                  <a:lnTo>
                    <a:pt x="180" y="0"/>
                  </a:lnTo>
                  <a:lnTo>
                    <a:pt x="180" y="0"/>
                  </a:lnTo>
                  <a:lnTo>
                    <a:pt x="169" y="0"/>
                  </a:lnTo>
                  <a:lnTo>
                    <a:pt x="169" y="0"/>
                  </a:lnTo>
                  <a:lnTo>
                    <a:pt x="127" y="3"/>
                  </a:lnTo>
                  <a:lnTo>
                    <a:pt x="107" y="6"/>
                  </a:lnTo>
                  <a:lnTo>
                    <a:pt x="87" y="9"/>
                  </a:lnTo>
                  <a:lnTo>
                    <a:pt x="87" y="9"/>
                  </a:lnTo>
                  <a:lnTo>
                    <a:pt x="68" y="17"/>
                  </a:lnTo>
                  <a:lnTo>
                    <a:pt x="51" y="26"/>
                  </a:lnTo>
                  <a:lnTo>
                    <a:pt x="37" y="34"/>
                  </a:lnTo>
                  <a:lnTo>
                    <a:pt x="26" y="48"/>
                  </a:lnTo>
                  <a:lnTo>
                    <a:pt x="14" y="59"/>
                  </a:lnTo>
                  <a:lnTo>
                    <a:pt x="9" y="73"/>
                  </a:lnTo>
                  <a:lnTo>
                    <a:pt x="3" y="90"/>
                  </a:lnTo>
                  <a:lnTo>
                    <a:pt x="0" y="104"/>
                  </a:lnTo>
                  <a:lnTo>
                    <a:pt x="0" y="121"/>
                  </a:lnTo>
                  <a:lnTo>
                    <a:pt x="3" y="135"/>
                  </a:lnTo>
                  <a:lnTo>
                    <a:pt x="6" y="152"/>
                  </a:lnTo>
                  <a:lnTo>
                    <a:pt x="14" y="166"/>
                  </a:lnTo>
                  <a:lnTo>
                    <a:pt x="23" y="180"/>
                  </a:lnTo>
                  <a:lnTo>
                    <a:pt x="34" y="191"/>
                  </a:lnTo>
                  <a:lnTo>
                    <a:pt x="48" y="205"/>
                  </a:lnTo>
                  <a:lnTo>
                    <a:pt x="62" y="214"/>
                  </a:lnTo>
                  <a:lnTo>
                    <a:pt x="62" y="214"/>
                  </a:lnTo>
                  <a:lnTo>
                    <a:pt x="82" y="225"/>
                  </a:lnTo>
                  <a:lnTo>
                    <a:pt x="104" y="236"/>
                  </a:lnTo>
                  <a:lnTo>
                    <a:pt x="124" y="248"/>
                  </a:lnTo>
                  <a:lnTo>
                    <a:pt x="132" y="256"/>
                  </a:lnTo>
                  <a:lnTo>
                    <a:pt x="138" y="264"/>
                  </a:lnTo>
                  <a:lnTo>
                    <a:pt x="138" y="264"/>
                  </a:lnTo>
                  <a:lnTo>
                    <a:pt x="144" y="276"/>
                  </a:lnTo>
                  <a:lnTo>
                    <a:pt x="149" y="287"/>
                  </a:lnTo>
                  <a:lnTo>
                    <a:pt x="149" y="287"/>
                  </a:lnTo>
                  <a:lnTo>
                    <a:pt x="155" y="304"/>
                  </a:lnTo>
                  <a:lnTo>
                    <a:pt x="163" y="329"/>
                  </a:lnTo>
                  <a:lnTo>
                    <a:pt x="172" y="354"/>
                  </a:lnTo>
                  <a:lnTo>
                    <a:pt x="174" y="363"/>
                  </a:lnTo>
                  <a:lnTo>
                    <a:pt x="180" y="366"/>
                  </a:lnTo>
                  <a:lnTo>
                    <a:pt x="180" y="366"/>
                  </a:lnTo>
                  <a:lnTo>
                    <a:pt x="180" y="366"/>
                  </a:lnTo>
                  <a:lnTo>
                    <a:pt x="180" y="366"/>
                  </a:lnTo>
                  <a:lnTo>
                    <a:pt x="180" y="366"/>
                  </a:lnTo>
                  <a:lnTo>
                    <a:pt x="180" y="366"/>
                  </a:lnTo>
                  <a:lnTo>
                    <a:pt x="183" y="363"/>
                  </a:lnTo>
                  <a:lnTo>
                    <a:pt x="188" y="354"/>
                  </a:lnTo>
                  <a:lnTo>
                    <a:pt x="194" y="329"/>
                  </a:lnTo>
                  <a:lnTo>
                    <a:pt x="203" y="304"/>
                  </a:lnTo>
                  <a:lnTo>
                    <a:pt x="208" y="287"/>
                  </a:lnTo>
                  <a:lnTo>
                    <a:pt x="208" y="287"/>
                  </a:lnTo>
                  <a:lnTo>
                    <a:pt x="214" y="276"/>
                  </a:lnTo>
                  <a:lnTo>
                    <a:pt x="219" y="264"/>
                  </a:lnTo>
                  <a:lnTo>
                    <a:pt x="219" y="264"/>
                  </a:lnTo>
                  <a:lnTo>
                    <a:pt x="228" y="256"/>
                  </a:lnTo>
                  <a:lnTo>
                    <a:pt x="233" y="248"/>
                  </a:lnTo>
                  <a:lnTo>
                    <a:pt x="253" y="236"/>
                  </a:lnTo>
                  <a:lnTo>
                    <a:pt x="276" y="225"/>
                  </a:lnTo>
                  <a:lnTo>
                    <a:pt x="295" y="214"/>
                  </a:lnTo>
                  <a:lnTo>
                    <a:pt x="295" y="214"/>
                  </a:lnTo>
                  <a:lnTo>
                    <a:pt x="312" y="205"/>
                  </a:lnTo>
                  <a:lnTo>
                    <a:pt x="326" y="191"/>
                  </a:lnTo>
                  <a:lnTo>
                    <a:pt x="335" y="180"/>
                  </a:lnTo>
                  <a:lnTo>
                    <a:pt x="346" y="166"/>
                  </a:lnTo>
                  <a:lnTo>
                    <a:pt x="351" y="152"/>
                  </a:lnTo>
                  <a:lnTo>
                    <a:pt x="354" y="135"/>
                  </a:lnTo>
                  <a:lnTo>
                    <a:pt x="357" y="121"/>
                  </a:lnTo>
                  <a:lnTo>
                    <a:pt x="357" y="104"/>
                  </a:lnTo>
                  <a:lnTo>
                    <a:pt x="354" y="90"/>
                  </a:lnTo>
                  <a:lnTo>
                    <a:pt x="351" y="73"/>
                  </a:lnTo>
                  <a:lnTo>
                    <a:pt x="343" y="59"/>
                  </a:lnTo>
                  <a:lnTo>
                    <a:pt x="335" y="48"/>
                  </a:lnTo>
                  <a:lnTo>
                    <a:pt x="320" y="34"/>
                  </a:lnTo>
                  <a:lnTo>
                    <a:pt x="306" y="26"/>
                  </a:lnTo>
                  <a:lnTo>
                    <a:pt x="290" y="17"/>
                  </a:lnTo>
                  <a:lnTo>
                    <a:pt x="273" y="9"/>
                  </a:lnTo>
                  <a:lnTo>
                    <a:pt x="273" y="9"/>
                  </a:lnTo>
                  <a:lnTo>
                    <a:pt x="250" y="6"/>
                  </a:lnTo>
                  <a:lnTo>
                    <a:pt x="231" y="3"/>
                  </a:lnTo>
                  <a:lnTo>
                    <a:pt x="18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91" name="Freeform 127"/>
            <p:cNvSpPr>
              <a:spLocks/>
            </p:cNvSpPr>
            <p:nvPr/>
          </p:nvSpPr>
          <p:spPr bwMode="auto">
            <a:xfrm>
              <a:off x="10682288" y="2914650"/>
              <a:ext cx="655638" cy="130175"/>
            </a:xfrm>
            <a:custGeom>
              <a:avLst/>
              <a:gdLst>
                <a:gd name="T0" fmla="*/ 413 w 413"/>
                <a:gd name="T1" fmla="*/ 54 h 82"/>
                <a:gd name="T2" fmla="*/ 363 w 413"/>
                <a:gd name="T3" fmla="*/ 60 h 82"/>
                <a:gd name="T4" fmla="*/ 354 w 413"/>
                <a:gd name="T5" fmla="*/ 62 h 82"/>
                <a:gd name="T6" fmla="*/ 329 w 413"/>
                <a:gd name="T7" fmla="*/ 74 h 82"/>
                <a:gd name="T8" fmla="*/ 301 w 413"/>
                <a:gd name="T9" fmla="*/ 71 h 82"/>
                <a:gd name="T10" fmla="*/ 292 w 413"/>
                <a:gd name="T11" fmla="*/ 68 h 82"/>
                <a:gd name="T12" fmla="*/ 270 w 413"/>
                <a:gd name="T13" fmla="*/ 48 h 82"/>
                <a:gd name="T14" fmla="*/ 259 w 413"/>
                <a:gd name="T15" fmla="*/ 40 h 82"/>
                <a:gd name="T16" fmla="*/ 250 w 413"/>
                <a:gd name="T17" fmla="*/ 31 h 82"/>
                <a:gd name="T18" fmla="*/ 219 w 413"/>
                <a:gd name="T19" fmla="*/ 26 h 82"/>
                <a:gd name="T20" fmla="*/ 200 w 413"/>
                <a:gd name="T21" fmla="*/ 31 h 82"/>
                <a:gd name="T22" fmla="*/ 169 w 413"/>
                <a:gd name="T23" fmla="*/ 54 h 82"/>
                <a:gd name="T24" fmla="*/ 158 w 413"/>
                <a:gd name="T25" fmla="*/ 68 h 82"/>
                <a:gd name="T26" fmla="*/ 141 w 413"/>
                <a:gd name="T27" fmla="*/ 76 h 82"/>
                <a:gd name="T28" fmla="*/ 118 w 413"/>
                <a:gd name="T29" fmla="*/ 82 h 82"/>
                <a:gd name="T30" fmla="*/ 104 w 413"/>
                <a:gd name="T31" fmla="*/ 82 h 82"/>
                <a:gd name="T32" fmla="*/ 73 w 413"/>
                <a:gd name="T33" fmla="*/ 62 h 82"/>
                <a:gd name="T34" fmla="*/ 62 w 413"/>
                <a:gd name="T35" fmla="*/ 54 h 82"/>
                <a:gd name="T36" fmla="*/ 51 w 413"/>
                <a:gd name="T37" fmla="*/ 48 h 82"/>
                <a:gd name="T38" fmla="*/ 28 w 413"/>
                <a:gd name="T39" fmla="*/ 45 h 82"/>
                <a:gd name="T40" fmla="*/ 0 w 413"/>
                <a:gd name="T41" fmla="*/ 54 h 82"/>
                <a:gd name="T42" fmla="*/ 6 w 413"/>
                <a:gd name="T43" fmla="*/ 34 h 82"/>
                <a:gd name="T44" fmla="*/ 9 w 413"/>
                <a:gd name="T45" fmla="*/ 23 h 82"/>
                <a:gd name="T46" fmla="*/ 20 w 413"/>
                <a:gd name="T47" fmla="*/ 20 h 82"/>
                <a:gd name="T48" fmla="*/ 48 w 413"/>
                <a:gd name="T49" fmla="*/ 20 h 82"/>
                <a:gd name="T50" fmla="*/ 62 w 413"/>
                <a:gd name="T51" fmla="*/ 23 h 82"/>
                <a:gd name="T52" fmla="*/ 90 w 413"/>
                <a:gd name="T53" fmla="*/ 43 h 82"/>
                <a:gd name="T54" fmla="*/ 99 w 413"/>
                <a:gd name="T55" fmla="*/ 51 h 82"/>
                <a:gd name="T56" fmla="*/ 118 w 413"/>
                <a:gd name="T57" fmla="*/ 57 h 82"/>
                <a:gd name="T58" fmla="*/ 132 w 413"/>
                <a:gd name="T59" fmla="*/ 54 h 82"/>
                <a:gd name="T60" fmla="*/ 152 w 413"/>
                <a:gd name="T61" fmla="*/ 37 h 82"/>
                <a:gd name="T62" fmla="*/ 169 w 413"/>
                <a:gd name="T63" fmla="*/ 20 h 82"/>
                <a:gd name="T64" fmla="*/ 188 w 413"/>
                <a:gd name="T65" fmla="*/ 6 h 82"/>
                <a:gd name="T66" fmla="*/ 219 w 413"/>
                <a:gd name="T67" fmla="*/ 0 h 82"/>
                <a:gd name="T68" fmla="*/ 256 w 413"/>
                <a:gd name="T69" fmla="*/ 9 h 82"/>
                <a:gd name="T70" fmla="*/ 267 w 413"/>
                <a:gd name="T71" fmla="*/ 12 h 82"/>
                <a:gd name="T72" fmla="*/ 290 w 413"/>
                <a:gd name="T73" fmla="*/ 31 h 82"/>
                <a:gd name="T74" fmla="*/ 298 w 413"/>
                <a:gd name="T75" fmla="*/ 40 h 82"/>
                <a:gd name="T76" fmla="*/ 309 w 413"/>
                <a:gd name="T77" fmla="*/ 48 h 82"/>
                <a:gd name="T78" fmla="*/ 326 w 413"/>
                <a:gd name="T79" fmla="*/ 45 h 82"/>
                <a:gd name="T80" fmla="*/ 343 w 413"/>
                <a:gd name="T81" fmla="*/ 40 h 82"/>
                <a:gd name="T82" fmla="*/ 354 w 413"/>
                <a:gd name="T83" fmla="*/ 34 h 82"/>
                <a:gd name="T84" fmla="*/ 407 w 413"/>
                <a:gd name="T85" fmla="*/ 26 h 82"/>
                <a:gd name="T86" fmla="*/ 410 w 413"/>
                <a:gd name="T87" fmla="*/ 34 h 82"/>
                <a:gd name="T88" fmla="*/ 413 w 413"/>
                <a:gd name="T89" fmla="*/ 5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3" h="82">
                  <a:moveTo>
                    <a:pt x="413" y="54"/>
                  </a:moveTo>
                  <a:lnTo>
                    <a:pt x="413" y="54"/>
                  </a:lnTo>
                  <a:lnTo>
                    <a:pt x="388" y="54"/>
                  </a:lnTo>
                  <a:lnTo>
                    <a:pt x="363" y="60"/>
                  </a:lnTo>
                  <a:lnTo>
                    <a:pt x="363" y="60"/>
                  </a:lnTo>
                  <a:lnTo>
                    <a:pt x="354" y="62"/>
                  </a:lnTo>
                  <a:lnTo>
                    <a:pt x="354" y="62"/>
                  </a:lnTo>
                  <a:lnTo>
                    <a:pt x="329" y="74"/>
                  </a:lnTo>
                  <a:lnTo>
                    <a:pt x="315" y="74"/>
                  </a:lnTo>
                  <a:lnTo>
                    <a:pt x="301" y="71"/>
                  </a:lnTo>
                  <a:lnTo>
                    <a:pt x="301" y="71"/>
                  </a:lnTo>
                  <a:lnTo>
                    <a:pt x="292" y="68"/>
                  </a:lnTo>
                  <a:lnTo>
                    <a:pt x="284" y="62"/>
                  </a:lnTo>
                  <a:lnTo>
                    <a:pt x="270" y="48"/>
                  </a:lnTo>
                  <a:lnTo>
                    <a:pt x="270" y="48"/>
                  </a:lnTo>
                  <a:lnTo>
                    <a:pt x="259" y="40"/>
                  </a:lnTo>
                  <a:lnTo>
                    <a:pt x="250" y="31"/>
                  </a:lnTo>
                  <a:lnTo>
                    <a:pt x="250" y="31"/>
                  </a:lnTo>
                  <a:lnTo>
                    <a:pt x="233" y="29"/>
                  </a:lnTo>
                  <a:lnTo>
                    <a:pt x="219" y="26"/>
                  </a:lnTo>
                  <a:lnTo>
                    <a:pt x="208" y="29"/>
                  </a:lnTo>
                  <a:lnTo>
                    <a:pt x="200" y="31"/>
                  </a:lnTo>
                  <a:lnTo>
                    <a:pt x="183" y="40"/>
                  </a:lnTo>
                  <a:lnTo>
                    <a:pt x="169" y="54"/>
                  </a:lnTo>
                  <a:lnTo>
                    <a:pt x="169" y="54"/>
                  </a:lnTo>
                  <a:lnTo>
                    <a:pt x="158" y="68"/>
                  </a:lnTo>
                  <a:lnTo>
                    <a:pt x="141" y="76"/>
                  </a:lnTo>
                  <a:lnTo>
                    <a:pt x="141" y="76"/>
                  </a:lnTo>
                  <a:lnTo>
                    <a:pt x="129" y="82"/>
                  </a:lnTo>
                  <a:lnTo>
                    <a:pt x="118" y="82"/>
                  </a:lnTo>
                  <a:lnTo>
                    <a:pt x="118" y="82"/>
                  </a:lnTo>
                  <a:lnTo>
                    <a:pt x="104" y="82"/>
                  </a:lnTo>
                  <a:lnTo>
                    <a:pt x="93" y="76"/>
                  </a:lnTo>
                  <a:lnTo>
                    <a:pt x="73" y="62"/>
                  </a:lnTo>
                  <a:lnTo>
                    <a:pt x="73" y="62"/>
                  </a:lnTo>
                  <a:lnTo>
                    <a:pt x="62" y="54"/>
                  </a:lnTo>
                  <a:lnTo>
                    <a:pt x="51" y="48"/>
                  </a:lnTo>
                  <a:lnTo>
                    <a:pt x="51" y="48"/>
                  </a:lnTo>
                  <a:lnTo>
                    <a:pt x="40" y="45"/>
                  </a:lnTo>
                  <a:lnTo>
                    <a:pt x="28" y="45"/>
                  </a:lnTo>
                  <a:lnTo>
                    <a:pt x="14" y="48"/>
                  </a:lnTo>
                  <a:lnTo>
                    <a:pt x="0" y="54"/>
                  </a:lnTo>
                  <a:lnTo>
                    <a:pt x="0" y="54"/>
                  </a:lnTo>
                  <a:lnTo>
                    <a:pt x="6" y="34"/>
                  </a:lnTo>
                  <a:lnTo>
                    <a:pt x="6" y="34"/>
                  </a:lnTo>
                  <a:lnTo>
                    <a:pt x="9" y="23"/>
                  </a:lnTo>
                  <a:lnTo>
                    <a:pt x="9" y="23"/>
                  </a:lnTo>
                  <a:lnTo>
                    <a:pt x="20" y="20"/>
                  </a:lnTo>
                  <a:lnTo>
                    <a:pt x="34" y="17"/>
                  </a:lnTo>
                  <a:lnTo>
                    <a:pt x="48" y="20"/>
                  </a:lnTo>
                  <a:lnTo>
                    <a:pt x="62" y="23"/>
                  </a:lnTo>
                  <a:lnTo>
                    <a:pt x="62" y="23"/>
                  </a:lnTo>
                  <a:lnTo>
                    <a:pt x="76" y="31"/>
                  </a:lnTo>
                  <a:lnTo>
                    <a:pt x="90" y="43"/>
                  </a:lnTo>
                  <a:lnTo>
                    <a:pt x="90" y="43"/>
                  </a:lnTo>
                  <a:lnTo>
                    <a:pt x="99" y="51"/>
                  </a:lnTo>
                  <a:lnTo>
                    <a:pt x="110" y="57"/>
                  </a:lnTo>
                  <a:lnTo>
                    <a:pt x="118" y="57"/>
                  </a:lnTo>
                  <a:lnTo>
                    <a:pt x="132" y="54"/>
                  </a:lnTo>
                  <a:lnTo>
                    <a:pt x="132" y="54"/>
                  </a:lnTo>
                  <a:lnTo>
                    <a:pt x="141" y="45"/>
                  </a:lnTo>
                  <a:lnTo>
                    <a:pt x="152" y="37"/>
                  </a:lnTo>
                  <a:lnTo>
                    <a:pt x="152" y="37"/>
                  </a:lnTo>
                  <a:lnTo>
                    <a:pt x="169" y="20"/>
                  </a:lnTo>
                  <a:lnTo>
                    <a:pt x="177" y="12"/>
                  </a:lnTo>
                  <a:lnTo>
                    <a:pt x="188" y="6"/>
                  </a:lnTo>
                  <a:lnTo>
                    <a:pt x="202" y="3"/>
                  </a:lnTo>
                  <a:lnTo>
                    <a:pt x="219" y="0"/>
                  </a:lnTo>
                  <a:lnTo>
                    <a:pt x="236" y="3"/>
                  </a:lnTo>
                  <a:lnTo>
                    <a:pt x="256" y="9"/>
                  </a:lnTo>
                  <a:lnTo>
                    <a:pt x="256" y="9"/>
                  </a:lnTo>
                  <a:lnTo>
                    <a:pt x="267" y="12"/>
                  </a:lnTo>
                  <a:lnTo>
                    <a:pt x="275" y="17"/>
                  </a:lnTo>
                  <a:lnTo>
                    <a:pt x="290" y="31"/>
                  </a:lnTo>
                  <a:lnTo>
                    <a:pt x="290" y="31"/>
                  </a:lnTo>
                  <a:lnTo>
                    <a:pt x="298" y="40"/>
                  </a:lnTo>
                  <a:lnTo>
                    <a:pt x="309" y="48"/>
                  </a:lnTo>
                  <a:lnTo>
                    <a:pt x="309" y="48"/>
                  </a:lnTo>
                  <a:lnTo>
                    <a:pt x="318" y="48"/>
                  </a:lnTo>
                  <a:lnTo>
                    <a:pt x="326" y="45"/>
                  </a:lnTo>
                  <a:lnTo>
                    <a:pt x="343" y="40"/>
                  </a:lnTo>
                  <a:lnTo>
                    <a:pt x="343" y="40"/>
                  </a:lnTo>
                  <a:lnTo>
                    <a:pt x="354" y="34"/>
                  </a:lnTo>
                  <a:lnTo>
                    <a:pt x="354" y="34"/>
                  </a:lnTo>
                  <a:lnTo>
                    <a:pt x="379" y="29"/>
                  </a:lnTo>
                  <a:lnTo>
                    <a:pt x="407" y="26"/>
                  </a:lnTo>
                  <a:lnTo>
                    <a:pt x="407" y="26"/>
                  </a:lnTo>
                  <a:lnTo>
                    <a:pt x="410" y="34"/>
                  </a:lnTo>
                  <a:lnTo>
                    <a:pt x="410" y="34"/>
                  </a:lnTo>
                  <a:lnTo>
                    <a:pt x="413" y="54"/>
                  </a:lnTo>
                  <a:lnTo>
                    <a:pt x="413" y="54"/>
                  </a:lnTo>
                  <a:close/>
                </a:path>
              </a:pathLst>
            </a:custGeom>
            <a:solidFill>
              <a:srgbClr val="F9A2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92" name="Freeform 128"/>
            <p:cNvSpPr>
              <a:spLocks/>
            </p:cNvSpPr>
            <p:nvPr/>
          </p:nvSpPr>
          <p:spPr bwMode="auto">
            <a:xfrm>
              <a:off x="10691822" y="2889250"/>
              <a:ext cx="641351" cy="128588"/>
            </a:xfrm>
            <a:custGeom>
              <a:avLst/>
              <a:gdLst>
                <a:gd name="T0" fmla="*/ 404 w 404"/>
                <a:gd name="T1" fmla="*/ 50 h 81"/>
                <a:gd name="T2" fmla="*/ 357 w 404"/>
                <a:gd name="T3" fmla="*/ 59 h 81"/>
                <a:gd name="T4" fmla="*/ 348 w 404"/>
                <a:gd name="T5" fmla="*/ 61 h 81"/>
                <a:gd name="T6" fmla="*/ 323 w 404"/>
                <a:gd name="T7" fmla="*/ 70 h 81"/>
                <a:gd name="T8" fmla="*/ 295 w 404"/>
                <a:gd name="T9" fmla="*/ 70 h 81"/>
                <a:gd name="T10" fmla="*/ 286 w 404"/>
                <a:gd name="T11" fmla="*/ 67 h 81"/>
                <a:gd name="T12" fmla="*/ 264 w 404"/>
                <a:gd name="T13" fmla="*/ 47 h 81"/>
                <a:gd name="T14" fmla="*/ 253 w 404"/>
                <a:gd name="T15" fmla="*/ 36 h 81"/>
                <a:gd name="T16" fmla="*/ 244 w 404"/>
                <a:gd name="T17" fmla="*/ 31 h 81"/>
                <a:gd name="T18" fmla="*/ 213 w 404"/>
                <a:gd name="T19" fmla="*/ 25 h 81"/>
                <a:gd name="T20" fmla="*/ 194 w 404"/>
                <a:gd name="T21" fmla="*/ 31 h 81"/>
                <a:gd name="T22" fmla="*/ 163 w 404"/>
                <a:gd name="T23" fmla="*/ 53 h 81"/>
                <a:gd name="T24" fmla="*/ 152 w 404"/>
                <a:gd name="T25" fmla="*/ 67 h 81"/>
                <a:gd name="T26" fmla="*/ 135 w 404"/>
                <a:gd name="T27" fmla="*/ 76 h 81"/>
                <a:gd name="T28" fmla="*/ 112 w 404"/>
                <a:gd name="T29" fmla="*/ 81 h 81"/>
                <a:gd name="T30" fmla="*/ 98 w 404"/>
                <a:gd name="T31" fmla="*/ 81 h 81"/>
                <a:gd name="T32" fmla="*/ 67 w 404"/>
                <a:gd name="T33" fmla="*/ 61 h 81"/>
                <a:gd name="T34" fmla="*/ 56 w 404"/>
                <a:gd name="T35" fmla="*/ 53 h 81"/>
                <a:gd name="T36" fmla="*/ 45 w 404"/>
                <a:gd name="T37" fmla="*/ 47 h 81"/>
                <a:gd name="T38" fmla="*/ 22 w 404"/>
                <a:gd name="T39" fmla="*/ 45 h 81"/>
                <a:gd name="T40" fmla="*/ 0 w 404"/>
                <a:gd name="T41" fmla="*/ 50 h 81"/>
                <a:gd name="T42" fmla="*/ 3 w 404"/>
                <a:gd name="T43" fmla="*/ 39 h 81"/>
                <a:gd name="T44" fmla="*/ 8 w 404"/>
                <a:gd name="T45" fmla="*/ 19 h 81"/>
                <a:gd name="T46" fmla="*/ 34 w 404"/>
                <a:gd name="T47" fmla="*/ 16 h 81"/>
                <a:gd name="T48" fmla="*/ 56 w 404"/>
                <a:gd name="T49" fmla="*/ 22 h 81"/>
                <a:gd name="T50" fmla="*/ 70 w 404"/>
                <a:gd name="T51" fmla="*/ 31 h 81"/>
                <a:gd name="T52" fmla="*/ 84 w 404"/>
                <a:gd name="T53" fmla="*/ 42 h 81"/>
                <a:gd name="T54" fmla="*/ 104 w 404"/>
                <a:gd name="T55" fmla="*/ 53 h 81"/>
                <a:gd name="T56" fmla="*/ 126 w 404"/>
                <a:gd name="T57" fmla="*/ 53 h 81"/>
                <a:gd name="T58" fmla="*/ 135 w 404"/>
                <a:gd name="T59" fmla="*/ 45 h 81"/>
                <a:gd name="T60" fmla="*/ 146 w 404"/>
                <a:gd name="T61" fmla="*/ 36 h 81"/>
                <a:gd name="T62" fmla="*/ 171 w 404"/>
                <a:gd name="T63" fmla="*/ 11 h 81"/>
                <a:gd name="T64" fmla="*/ 196 w 404"/>
                <a:gd name="T65" fmla="*/ 2 h 81"/>
                <a:gd name="T66" fmla="*/ 230 w 404"/>
                <a:gd name="T67" fmla="*/ 0 h 81"/>
                <a:gd name="T68" fmla="*/ 250 w 404"/>
                <a:gd name="T69" fmla="*/ 5 h 81"/>
                <a:gd name="T70" fmla="*/ 269 w 404"/>
                <a:gd name="T71" fmla="*/ 16 h 81"/>
                <a:gd name="T72" fmla="*/ 284 w 404"/>
                <a:gd name="T73" fmla="*/ 31 h 81"/>
                <a:gd name="T74" fmla="*/ 303 w 404"/>
                <a:gd name="T75" fmla="*/ 45 h 81"/>
                <a:gd name="T76" fmla="*/ 312 w 404"/>
                <a:gd name="T77" fmla="*/ 47 h 81"/>
                <a:gd name="T78" fmla="*/ 337 w 404"/>
                <a:gd name="T79" fmla="*/ 39 h 81"/>
                <a:gd name="T80" fmla="*/ 348 w 404"/>
                <a:gd name="T81" fmla="*/ 33 h 81"/>
                <a:gd name="T82" fmla="*/ 371 w 404"/>
                <a:gd name="T83" fmla="*/ 28 h 81"/>
                <a:gd name="T84" fmla="*/ 396 w 404"/>
                <a:gd name="T85" fmla="*/ 25 h 81"/>
                <a:gd name="T86" fmla="*/ 401 w 404"/>
                <a:gd name="T87" fmla="*/ 42 h 81"/>
                <a:gd name="T88" fmla="*/ 404 w 404"/>
                <a:gd name="T89" fmla="*/ 5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4" h="81">
                  <a:moveTo>
                    <a:pt x="404" y="50"/>
                  </a:moveTo>
                  <a:lnTo>
                    <a:pt x="404" y="50"/>
                  </a:lnTo>
                  <a:lnTo>
                    <a:pt x="382" y="53"/>
                  </a:lnTo>
                  <a:lnTo>
                    <a:pt x="357" y="59"/>
                  </a:lnTo>
                  <a:lnTo>
                    <a:pt x="357" y="59"/>
                  </a:lnTo>
                  <a:lnTo>
                    <a:pt x="348" y="61"/>
                  </a:lnTo>
                  <a:lnTo>
                    <a:pt x="348" y="61"/>
                  </a:lnTo>
                  <a:lnTo>
                    <a:pt x="323" y="70"/>
                  </a:lnTo>
                  <a:lnTo>
                    <a:pt x="309" y="73"/>
                  </a:lnTo>
                  <a:lnTo>
                    <a:pt x="295" y="70"/>
                  </a:lnTo>
                  <a:lnTo>
                    <a:pt x="295" y="70"/>
                  </a:lnTo>
                  <a:lnTo>
                    <a:pt x="286" y="67"/>
                  </a:lnTo>
                  <a:lnTo>
                    <a:pt x="278" y="61"/>
                  </a:lnTo>
                  <a:lnTo>
                    <a:pt x="264" y="47"/>
                  </a:lnTo>
                  <a:lnTo>
                    <a:pt x="264" y="47"/>
                  </a:lnTo>
                  <a:lnTo>
                    <a:pt x="253" y="36"/>
                  </a:lnTo>
                  <a:lnTo>
                    <a:pt x="244" y="31"/>
                  </a:lnTo>
                  <a:lnTo>
                    <a:pt x="244" y="31"/>
                  </a:lnTo>
                  <a:lnTo>
                    <a:pt x="227" y="28"/>
                  </a:lnTo>
                  <a:lnTo>
                    <a:pt x="213" y="25"/>
                  </a:lnTo>
                  <a:lnTo>
                    <a:pt x="202" y="28"/>
                  </a:lnTo>
                  <a:lnTo>
                    <a:pt x="194" y="31"/>
                  </a:lnTo>
                  <a:lnTo>
                    <a:pt x="177" y="39"/>
                  </a:lnTo>
                  <a:lnTo>
                    <a:pt x="163" y="53"/>
                  </a:lnTo>
                  <a:lnTo>
                    <a:pt x="163" y="53"/>
                  </a:lnTo>
                  <a:lnTo>
                    <a:pt x="152" y="67"/>
                  </a:lnTo>
                  <a:lnTo>
                    <a:pt x="135" y="76"/>
                  </a:lnTo>
                  <a:lnTo>
                    <a:pt x="135" y="76"/>
                  </a:lnTo>
                  <a:lnTo>
                    <a:pt x="123" y="81"/>
                  </a:lnTo>
                  <a:lnTo>
                    <a:pt x="112" y="81"/>
                  </a:lnTo>
                  <a:lnTo>
                    <a:pt x="112" y="81"/>
                  </a:lnTo>
                  <a:lnTo>
                    <a:pt x="98" y="81"/>
                  </a:lnTo>
                  <a:lnTo>
                    <a:pt x="87" y="76"/>
                  </a:lnTo>
                  <a:lnTo>
                    <a:pt x="67" y="61"/>
                  </a:lnTo>
                  <a:lnTo>
                    <a:pt x="67" y="61"/>
                  </a:lnTo>
                  <a:lnTo>
                    <a:pt x="56" y="53"/>
                  </a:lnTo>
                  <a:lnTo>
                    <a:pt x="45" y="47"/>
                  </a:lnTo>
                  <a:lnTo>
                    <a:pt x="45" y="47"/>
                  </a:lnTo>
                  <a:lnTo>
                    <a:pt x="34" y="45"/>
                  </a:lnTo>
                  <a:lnTo>
                    <a:pt x="22" y="45"/>
                  </a:lnTo>
                  <a:lnTo>
                    <a:pt x="11" y="45"/>
                  </a:lnTo>
                  <a:lnTo>
                    <a:pt x="0" y="50"/>
                  </a:lnTo>
                  <a:lnTo>
                    <a:pt x="0" y="50"/>
                  </a:lnTo>
                  <a:lnTo>
                    <a:pt x="3" y="39"/>
                  </a:lnTo>
                  <a:lnTo>
                    <a:pt x="3" y="39"/>
                  </a:lnTo>
                  <a:lnTo>
                    <a:pt x="8" y="19"/>
                  </a:lnTo>
                  <a:lnTo>
                    <a:pt x="8" y="19"/>
                  </a:lnTo>
                  <a:lnTo>
                    <a:pt x="34" y="16"/>
                  </a:lnTo>
                  <a:lnTo>
                    <a:pt x="45" y="19"/>
                  </a:lnTo>
                  <a:lnTo>
                    <a:pt x="56" y="22"/>
                  </a:lnTo>
                  <a:lnTo>
                    <a:pt x="56" y="22"/>
                  </a:lnTo>
                  <a:lnTo>
                    <a:pt x="70" y="31"/>
                  </a:lnTo>
                  <a:lnTo>
                    <a:pt x="84" y="42"/>
                  </a:lnTo>
                  <a:lnTo>
                    <a:pt x="84" y="42"/>
                  </a:lnTo>
                  <a:lnTo>
                    <a:pt x="93" y="50"/>
                  </a:lnTo>
                  <a:lnTo>
                    <a:pt x="104" y="53"/>
                  </a:lnTo>
                  <a:lnTo>
                    <a:pt x="112" y="56"/>
                  </a:lnTo>
                  <a:lnTo>
                    <a:pt x="126" y="53"/>
                  </a:lnTo>
                  <a:lnTo>
                    <a:pt x="126" y="53"/>
                  </a:lnTo>
                  <a:lnTo>
                    <a:pt x="135" y="45"/>
                  </a:lnTo>
                  <a:lnTo>
                    <a:pt x="146" y="36"/>
                  </a:lnTo>
                  <a:lnTo>
                    <a:pt x="146" y="36"/>
                  </a:lnTo>
                  <a:lnTo>
                    <a:pt x="163" y="19"/>
                  </a:lnTo>
                  <a:lnTo>
                    <a:pt x="171" y="11"/>
                  </a:lnTo>
                  <a:lnTo>
                    <a:pt x="182" y="5"/>
                  </a:lnTo>
                  <a:lnTo>
                    <a:pt x="196" y="2"/>
                  </a:lnTo>
                  <a:lnTo>
                    <a:pt x="213" y="0"/>
                  </a:lnTo>
                  <a:lnTo>
                    <a:pt x="230" y="0"/>
                  </a:lnTo>
                  <a:lnTo>
                    <a:pt x="250" y="5"/>
                  </a:lnTo>
                  <a:lnTo>
                    <a:pt x="250" y="5"/>
                  </a:lnTo>
                  <a:lnTo>
                    <a:pt x="261" y="11"/>
                  </a:lnTo>
                  <a:lnTo>
                    <a:pt x="269" y="16"/>
                  </a:lnTo>
                  <a:lnTo>
                    <a:pt x="284" y="31"/>
                  </a:lnTo>
                  <a:lnTo>
                    <a:pt x="284" y="31"/>
                  </a:lnTo>
                  <a:lnTo>
                    <a:pt x="292" y="39"/>
                  </a:lnTo>
                  <a:lnTo>
                    <a:pt x="303" y="45"/>
                  </a:lnTo>
                  <a:lnTo>
                    <a:pt x="303" y="45"/>
                  </a:lnTo>
                  <a:lnTo>
                    <a:pt x="312" y="47"/>
                  </a:lnTo>
                  <a:lnTo>
                    <a:pt x="320" y="45"/>
                  </a:lnTo>
                  <a:lnTo>
                    <a:pt x="337" y="39"/>
                  </a:lnTo>
                  <a:lnTo>
                    <a:pt x="337" y="39"/>
                  </a:lnTo>
                  <a:lnTo>
                    <a:pt x="348" y="33"/>
                  </a:lnTo>
                  <a:lnTo>
                    <a:pt x="348" y="33"/>
                  </a:lnTo>
                  <a:lnTo>
                    <a:pt x="371" y="28"/>
                  </a:lnTo>
                  <a:lnTo>
                    <a:pt x="396" y="25"/>
                  </a:lnTo>
                  <a:lnTo>
                    <a:pt x="396" y="25"/>
                  </a:lnTo>
                  <a:lnTo>
                    <a:pt x="401" y="42"/>
                  </a:lnTo>
                  <a:lnTo>
                    <a:pt x="401" y="42"/>
                  </a:lnTo>
                  <a:lnTo>
                    <a:pt x="404" y="50"/>
                  </a:lnTo>
                  <a:lnTo>
                    <a:pt x="404" y="50"/>
                  </a:lnTo>
                  <a:close/>
                </a:path>
              </a:pathLst>
            </a:custGeom>
            <a:solidFill>
              <a:srgbClr val="FED4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93" name="Freeform 129"/>
            <p:cNvSpPr>
              <a:spLocks/>
            </p:cNvSpPr>
            <p:nvPr/>
          </p:nvSpPr>
          <p:spPr bwMode="auto">
            <a:xfrm>
              <a:off x="10825175" y="3106737"/>
              <a:ext cx="374650" cy="209550"/>
            </a:xfrm>
            <a:custGeom>
              <a:avLst/>
              <a:gdLst>
                <a:gd name="T0" fmla="*/ 129 w 236"/>
                <a:gd name="T1" fmla="*/ 113 h 132"/>
                <a:gd name="T2" fmla="*/ 129 w 236"/>
                <a:gd name="T3" fmla="*/ 113 h 132"/>
                <a:gd name="T4" fmla="*/ 138 w 236"/>
                <a:gd name="T5" fmla="*/ 96 h 132"/>
                <a:gd name="T6" fmla="*/ 146 w 236"/>
                <a:gd name="T7" fmla="*/ 79 h 132"/>
                <a:gd name="T8" fmla="*/ 157 w 236"/>
                <a:gd name="T9" fmla="*/ 62 h 132"/>
                <a:gd name="T10" fmla="*/ 171 w 236"/>
                <a:gd name="T11" fmla="*/ 48 h 132"/>
                <a:gd name="T12" fmla="*/ 171 w 236"/>
                <a:gd name="T13" fmla="*/ 48 h 132"/>
                <a:gd name="T14" fmla="*/ 202 w 236"/>
                <a:gd name="T15" fmla="*/ 20 h 132"/>
                <a:gd name="T16" fmla="*/ 222 w 236"/>
                <a:gd name="T17" fmla="*/ 9 h 132"/>
                <a:gd name="T18" fmla="*/ 230 w 236"/>
                <a:gd name="T19" fmla="*/ 6 h 132"/>
                <a:gd name="T20" fmla="*/ 236 w 236"/>
                <a:gd name="T21" fmla="*/ 3 h 132"/>
                <a:gd name="T22" fmla="*/ 236 w 236"/>
                <a:gd name="T23" fmla="*/ 3 h 132"/>
                <a:gd name="T24" fmla="*/ 216 w 236"/>
                <a:gd name="T25" fmla="*/ 0 h 132"/>
                <a:gd name="T26" fmla="*/ 197 w 236"/>
                <a:gd name="T27" fmla="*/ 0 h 132"/>
                <a:gd name="T28" fmla="*/ 177 w 236"/>
                <a:gd name="T29" fmla="*/ 6 h 132"/>
                <a:gd name="T30" fmla="*/ 157 w 236"/>
                <a:gd name="T31" fmla="*/ 14 h 132"/>
                <a:gd name="T32" fmla="*/ 157 w 236"/>
                <a:gd name="T33" fmla="*/ 14 h 132"/>
                <a:gd name="T34" fmla="*/ 135 w 236"/>
                <a:gd name="T35" fmla="*/ 26 h 132"/>
                <a:gd name="T36" fmla="*/ 124 w 236"/>
                <a:gd name="T37" fmla="*/ 28 h 132"/>
                <a:gd name="T38" fmla="*/ 118 w 236"/>
                <a:gd name="T39" fmla="*/ 28 h 132"/>
                <a:gd name="T40" fmla="*/ 112 w 236"/>
                <a:gd name="T41" fmla="*/ 26 h 132"/>
                <a:gd name="T42" fmla="*/ 112 w 236"/>
                <a:gd name="T43" fmla="*/ 26 h 132"/>
                <a:gd name="T44" fmla="*/ 104 w 236"/>
                <a:gd name="T45" fmla="*/ 20 h 132"/>
                <a:gd name="T46" fmla="*/ 98 w 236"/>
                <a:gd name="T47" fmla="*/ 14 h 132"/>
                <a:gd name="T48" fmla="*/ 93 w 236"/>
                <a:gd name="T49" fmla="*/ 9 h 132"/>
                <a:gd name="T50" fmla="*/ 87 w 236"/>
                <a:gd name="T51" fmla="*/ 6 h 132"/>
                <a:gd name="T52" fmla="*/ 87 w 236"/>
                <a:gd name="T53" fmla="*/ 6 h 132"/>
                <a:gd name="T54" fmla="*/ 79 w 236"/>
                <a:gd name="T55" fmla="*/ 6 h 132"/>
                <a:gd name="T56" fmla="*/ 73 w 236"/>
                <a:gd name="T57" fmla="*/ 9 h 132"/>
                <a:gd name="T58" fmla="*/ 62 w 236"/>
                <a:gd name="T59" fmla="*/ 17 h 132"/>
                <a:gd name="T60" fmla="*/ 62 w 236"/>
                <a:gd name="T61" fmla="*/ 17 h 132"/>
                <a:gd name="T62" fmla="*/ 53 w 236"/>
                <a:gd name="T63" fmla="*/ 20 h 132"/>
                <a:gd name="T64" fmla="*/ 45 w 236"/>
                <a:gd name="T65" fmla="*/ 20 h 132"/>
                <a:gd name="T66" fmla="*/ 28 w 236"/>
                <a:gd name="T67" fmla="*/ 20 h 132"/>
                <a:gd name="T68" fmla="*/ 14 w 236"/>
                <a:gd name="T69" fmla="*/ 12 h 132"/>
                <a:gd name="T70" fmla="*/ 6 w 236"/>
                <a:gd name="T71" fmla="*/ 6 h 132"/>
                <a:gd name="T72" fmla="*/ 0 w 236"/>
                <a:gd name="T73" fmla="*/ 0 h 132"/>
                <a:gd name="T74" fmla="*/ 0 w 236"/>
                <a:gd name="T75" fmla="*/ 0 h 132"/>
                <a:gd name="T76" fmla="*/ 3 w 236"/>
                <a:gd name="T77" fmla="*/ 12 h 132"/>
                <a:gd name="T78" fmla="*/ 6 w 236"/>
                <a:gd name="T79" fmla="*/ 23 h 132"/>
                <a:gd name="T80" fmla="*/ 11 w 236"/>
                <a:gd name="T81" fmla="*/ 31 h 132"/>
                <a:gd name="T82" fmla="*/ 20 w 236"/>
                <a:gd name="T83" fmla="*/ 40 h 132"/>
                <a:gd name="T84" fmla="*/ 37 w 236"/>
                <a:gd name="T85" fmla="*/ 54 h 132"/>
                <a:gd name="T86" fmla="*/ 56 w 236"/>
                <a:gd name="T87" fmla="*/ 65 h 132"/>
                <a:gd name="T88" fmla="*/ 56 w 236"/>
                <a:gd name="T89" fmla="*/ 65 h 132"/>
                <a:gd name="T90" fmla="*/ 73 w 236"/>
                <a:gd name="T91" fmla="*/ 76 h 132"/>
                <a:gd name="T92" fmla="*/ 84 w 236"/>
                <a:gd name="T93" fmla="*/ 90 h 132"/>
                <a:gd name="T94" fmla="*/ 84 w 236"/>
                <a:gd name="T95" fmla="*/ 90 h 132"/>
                <a:gd name="T96" fmla="*/ 90 w 236"/>
                <a:gd name="T97" fmla="*/ 99 h 132"/>
                <a:gd name="T98" fmla="*/ 93 w 236"/>
                <a:gd name="T99" fmla="*/ 107 h 132"/>
                <a:gd name="T100" fmla="*/ 98 w 236"/>
                <a:gd name="T101" fmla="*/ 124 h 132"/>
                <a:gd name="T102" fmla="*/ 98 w 236"/>
                <a:gd name="T103" fmla="*/ 124 h 132"/>
                <a:gd name="T104" fmla="*/ 107 w 236"/>
                <a:gd name="T105" fmla="*/ 132 h 132"/>
                <a:gd name="T106" fmla="*/ 110 w 236"/>
                <a:gd name="T107" fmla="*/ 132 h 132"/>
                <a:gd name="T108" fmla="*/ 115 w 236"/>
                <a:gd name="T109" fmla="*/ 132 h 132"/>
                <a:gd name="T110" fmla="*/ 115 w 236"/>
                <a:gd name="T111" fmla="*/ 132 h 132"/>
                <a:gd name="T112" fmla="*/ 121 w 236"/>
                <a:gd name="T113" fmla="*/ 132 h 132"/>
                <a:gd name="T114" fmla="*/ 124 w 236"/>
                <a:gd name="T115" fmla="*/ 127 h 132"/>
                <a:gd name="T116" fmla="*/ 129 w 236"/>
                <a:gd name="T117" fmla="*/ 113 h 132"/>
                <a:gd name="T118" fmla="*/ 129 w 236"/>
                <a:gd name="T119" fmla="*/ 11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6" h="132">
                  <a:moveTo>
                    <a:pt x="129" y="113"/>
                  </a:moveTo>
                  <a:lnTo>
                    <a:pt x="129" y="113"/>
                  </a:lnTo>
                  <a:lnTo>
                    <a:pt x="138" y="96"/>
                  </a:lnTo>
                  <a:lnTo>
                    <a:pt x="146" y="79"/>
                  </a:lnTo>
                  <a:lnTo>
                    <a:pt x="157" y="62"/>
                  </a:lnTo>
                  <a:lnTo>
                    <a:pt x="171" y="48"/>
                  </a:lnTo>
                  <a:lnTo>
                    <a:pt x="171" y="48"/>
                  </a:lnTo>
                  <a:lnTo>
                    <a:pt x="202" y="20"/>
                  </a:lnTo>
                  <a:lnTo>
                    <a:pt x="222" y="9"/>
                  </a:lnTo>
                  <a:lnTo>
                    <a:pt x="230" y="6"/>
                  </a:lnTo>
                  <a:lnTo>
                    <a:pt x="236" y="3"/>
                  </a:lnTo>
                  <a:lnTo>
                    <a:pt x="236" y="3"/>
                  </a:lnTo>
                  <a:lnTo>
                    <a:pt x="216" y="0"/>
                  </a:lnTo>
                  <a:lnTo>
                    <a:pt x="197" y="0"/>
                  </a:lnTo>
                  <a:lnTo>
                    <a:pt x="177" y="6"/>
                  </a:lnTo>
                  <a:lnTo>
                    <a:pt x="157" y="14"/>
                  </a:lnTo>
                  <a:lnTo>
                    <a:pt x="157" y="14"/>
                  </a:lnTo>
                  <a:lnTo>
                    <a:pt x="135" y="26"/>
                  </a:lnTo>
                  <a:lnTo>
                    <a:pt x="124" y="28"/>
                  </a:lnTo>
                  <a:lnTo>
                    <a:pt x="118" y="28"/>
                  </a:lnTo>
                  <a:lnTo>
                    <a:pt x="112" y="26"/>
                  </a:lnTo>
                  <a:lnTo>
                    <a:pt x="112" y="26"/>
                  </a:lnTo>
                  <a:lnTo>
                    <a:pt x="104" y="20"/>
                  </a:lnTo>
                  <a:lnTo>
                    <a:pt x="98" y="14"/>
                  </a:lnTo>
                  <a:lnTo>
                    <a:pt x="93" y="9"/>
                  </a:lnTo>
                  <a:lnTo>
                    <a:pt x="87" y="6"/>
                  </a:lnTo>
                  <a:lnTo>
                    <a:pt x="87" y="6"/>
                  </a:lnTo>
                  <a:lnTo>
                    <a:pt x="79" y="6"/>
                  </a:lnTo>
                  <a:lnTo>
                    <a:pt x="73" y="9"/>
                  </a:lnTo>
                  <a:lnTo>
                    <a:pt x="62" y="17"/>
                  </a:lnTo>
                  <a:lnTo>
                    <a:pt x="62" y="17"/>
                  </a:lnTo>
                  <a:lnTo>
                    <a:pt x="53" y="20"/>
                  </a:lnTo>
                  <a:lnTo>
                    <a:pt x="45" y="20"/>
                  </a:lnTo>
                  <a:lnTo>
                    <a:pt x="28" y="20"/>
                  </a:lnTo>
                  <a:lnTo>
                    <a:pt x="14" y="12"/>
                  </a:lnTo>
                  <a:lnTo>
                    <a:pt x="6" y="6"/>
                  </a:lnTo>
                  <a:lnTo>
                    <a:pt x="0" y="0"/>
                  </a:lnTo>
                  <a:lnTo>
                    <a:pt x="0" y="0"/>
                  </a:lnTo>
                  <a:lnTo>
                    <a:pt x="3" y="12"/>
                  </a:lnTo>
                  <a:lnTo>
                    <a:pt x="6" y="23"/>
                  </a:lnTo>
                  <a:lnTo>
                    <a:pt x="11" y="31"/>
                  </a:lnTo>
                  <a:lnTo>
                    <a:pt x="20" y="40"/>
                  </a:lnTo>
                  <a:lnTo>
                    <a:pt x="37" y="54"/>
                  </a:lnTo>
                  <a:lnTo>
                    <a:pt x="56" y="65"/>
                  </a:lnTo>
                  <a:lnTo>
                    <a:pt x="56" y="65"/>
                  </a:lnTo>
                  <a:lnTo>
                    <a:pt x="73" y="76"/>
                  </a:lnTo>
                  <a:lnTo>
                    <a:pt x="84" y="90"/>
                  </a:lnTo>
                  <a:lnTo>
                    <a:pt x="84" y="90"/>
                  </a:lnTo>
                  <a:lnTo>
                    <a:pt x="90" y="99"/>
                  </a:lnTo>
                  <a:lnTo>
                    <a:pt x="93" y="107"/>
                  </a:lnTo>
                  <a:lnTo>
                    <a:pt x="98" y="124"/>
                  </a:lnTo>
                  <a:lnTo>
                    <a:pt x="98" y="124"/>
                  </a:lnTo>
                  <a:lnTo>
                    <a:pt x="107" y="132"/>
                  </a:lnTo>
                  <a:lnTo>
                    <a:pt x="110" y="132"/>
                  </a:lnTo>
                  <a:lnTo>
                    <a:pt x="115" y="132"/>
                  </a:lnTo>
                  <a:lnTo>
                    <a:pt x="115" y="132"/>
                  </a:lnTo>
                  <a:lnTo>
                    <a:pt x="121" y="132"/>
                  </a:lnTo>
                  <a:lnTo>
                    <a:pt x="124" y="127"/>
                  </a:lnTo>
                  <a:lnTo>
                    <a:pt x="129" y="113"/>
                  </a:lnTo>
                  <a:lnTo>
                    <a:pt x="129" y="113"/>
                  </a:lnTo>
                  <a:close/>
                </a:path>
              </a:pathLst>
            </a:custGeom>
            <a:solidFill>
              <a:srgbClr val="FED4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94" name="Freeform 130"/>
            <p:cNvSpPr>
              <a:spLocks/>
            </p:cNvSpPr>
            <p:nvPr/>
          </p:nvSpPr>
          <p:spPr bwMode="auto">
            <a:xfrm>
              <a:off x="10593399" y="2719388"/>
              <a:ext cx="241300" cy="490537"/>
            </a:xfrm>
            <a:custGeom>
              <a:avLst/>
              <a:gdLst>
                <a:gd name="T0" fmla="*/ 143 w 152"/>
                <a:gd name="T1" fmla="*/ 0 h 309"/>
                <a:gd name="T2" fmla="*/ 143 w 152"/>
                <a:gd name="T3" fmla="*/ 0 h 309"/>
                <a:gd name="T4" fmla="*/ 138 w 152"/>
                <a:gd name="T5" fmla="*/ 3 h 309"/>
                <a:gd name="T6" fmla="*/ 138 w 152"/>
                <a:gd name="T7" fmla="*/ 3 h 309"/>
                <a:gd name="T8" fmla="*/ 112 w 152"/>
                <a:gd name="T9" fmla="*/ 8 h 309"/>
                <a:gd name="T10" fmla="*/ 90 w 152"/>
                <a:gd name="T11" fmla="*/ 20 h 309"/>
                <a:gd name="T12" fmla="*/ 70 w 152"/>
                <a:gd name="T13" fmla="*/ 31 h 309"/>
                <a:gd name="T14" fmla="*/ 51 w 152"/>
                <a:gd name="T15" fmla="*/ 48 h 309"/>
                <a:gd name="T16" fmla="*/ 34 w 152"/>
                <a:gd name="T17" fmla="*/ 67 h 309"/>
                <a:gd name="T18" fmla="*/ 20 w 152"/>
                <a:gd name="T19" fmla="*/ 90 h 309"/>
                <a:gd name="T20" fmla="*/ 11 w 152"/>
                <a:gd name="T21" fmla="*/ 112 h 309"/>
                <a:gd name="T22" fmla="*/ 3 w 152"/>
                <a:gd name="T23" fmla="*/ 135 h 309"/>
                <a:gd name="T24" fmla="*/ 3 w 152"/>
                <a:gd name="T25" fmla="*/ 135 h 309"/>
                <a:gd name="T26" fmla="*/ 0 w 152"/>
                <a:gd name="T27" fmla="*/ 160 h 309"/>
                <a:gd name="T28" fmla="*/ 3 w 152"/>
                <a:gd name="T29" fmla="*/ 185 h 309"/>
                <a:gd name="T30" fmla="*/ 9 w 152"/>
                <a:gd name="T31" fmla="*/ 211 h 309"/>
                <a:gd name="T32" fmla="*/ 17 w 152"/>
                <a:gd name="T33" fmla="*/ 233 h 309"/>
                <a:gd name="T34" fmla="*/ 28 w 152"/>
                <a:gd name="T35" fmla="*/ 256 h 309"/>
                <a:gd name="T36" fmla="*/ 45 w 152"/>
                <a:gd name="T37" fmla="*/ 275 h 309"/>
                <a:gd name="T38" fmla="*/ 62 w 152"/>
                <a:gd name="T39" fmla="*/ 292 h 309"/>
                <a:gd name="T40" fmla="*/ 82 w 152"/>
                <a:gd name="T41" fmla="*/ 309 h 309"/>
                <a:gd name="T42" fmla="*/ 82 w 152"/>
                <a:gd name="T43" fmla="*/ 309 h 309"/>
                <a:gd name="T44" fmla="*/ 67 w 152"/>
                <a:gd name="T45" fmla="*/ 286 h 309"/>
                <a:gd name="T46" fmla="*/ 53 w 152"/>
                <a:gd name="T47" fmla="*/ 261 h 309"/>
                <a:gd name="T48" fmla="*/ 53 w 152"/>
                <a:gd name="T49" fmla="*/ 261 h 309"/>
                <a:gd name="T50" fmla="*/ 45 w 152"/>
                <a:gd name="T51" fmla="*/ 244 h 309"/>
                <a:gd name="T52" fmla="*/ 37 w 152"/>
                <a:gd name="T53" fmla="*/ 225 h 309"/>
                <a:gd name="T54" fmla="*/ 31 w 152"/>
                <a:gd name="T55" fmla="*/ 208 h 309"/>
                <a:gd name="T56" fmla="*/ 28 w 152"/>
                <a:gd name="T57" fmla="*/ 188 h 309"/>
                <a:gd name="T58" fmla="*/ 25 w 152"/>
                <a:gd name="T59" fmla="*/ 168 h 309"/>
                <a:gd name="T60" fmla="*/ 28 w 152"/>
                <a:gd name="T61" fmla="*/ 152 h 309"/>
                <a:gd name="T62" fmla="*/ 28 w 152"/>
                <a:gd name="T63" fmla="*/ 132 h 309"/>
                <a:gd name="T64" fmla="*/ 34 w 152"/>
                <a:gd name="T65" fmla="*/ 112 h 309"/>
                <a:gd name="T66" fmla="*/ 39 w 152"/>
                <a:gd name="T67" fmla="*/ 95 h 309"/>
                <a:gd name="T68" fmla="*/ 48 w 152"/>
                <a:gd name="T69" fmla="*/ 79 h 309"/>
                <a:gd name="T70" fmla="*/ 59 w 152"/>
                <a:gd name="T71" fmla="*/ 64 h 309"/>
                <a:gd name="T72" fmla="*/ 70 w 152"/>
                <a:gd name="T73" fmla="*/ 48 h 309"/>
                <a:gd name="T74" fmla="*/ 84 w 152"/>
                <a:gd name="T75" fmla="*/ 36 h 309"/>
                <a:gd name="T76" fmla="*/ 101 w 152"/>
                <a:gd name="T77" fmla="*/ 25 h 309"/>
                <a:gd name="T78" fmla="*/ 121 w 152"/>
                <a:gd name="T79" fmla="*/ 14 h 309"/>
                <a:gd name="T80" fmla="*/ 141 w 152"/>
                <a:gd name="T81" fmla="*/ 5 h 309"/>
                <a:gd name="T82" fmla="*/ 141 w 152"/>
                <a:gd name="T83" fmla="*/ 5 h 309"/>
                <a:gd name="T84" fmla="*/ 152 w 152"/>
                <a:gd name="T85" fmla="*/ 3 h 309"/>
                <a:gd name="T86" fmla="*/ 152 w 152"/>
                <a:gd name="T87" fmla="*/ 3 h 309"/>
                <a:gd name="T88" fmla="*/ 143 w 152"/>
                <a:gd name="T89"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2" h="309">
                  <a:moveTo>
                    <a:pt x="143" y="0"/>
                  </a:moveTo>
                  <a:lnTo>
                    <a:pt x="143" y="0"/>
                  </a:lnTo>
                  <a:lnTo>
                    <a:pt x="138" y="3"/>
                  </a:lnTo>
                  <a:lnTo>
                    <a:pt x="138" y="3"/>
                  </a:lnTo>
                  <a:lnTo>
                    <a:pt x="112" y="8"/>
                  </a:lnTo>
                  <a:lnTo>
                    <a:pt x="90" y="20"/>
                  </a:lnTo>
                  <a:lnTo>
                    <a:pt x="70" y="31"/>
                  </a:lnTo>
                  <a:lnTo>
                    <a:pt x="51" y="48"/>
                  </a:lnTo>
                  <a:lnTo>
                    <a:pt x="34" y="67"/>
                  </a:lnTo>
                  <a:lnTo>
                    <a:pt x="20" y="90"/>
                  </a:lnTo>
                  <a:lnTo>
                    <a:pt x="11" y="112"/>
                  </a:lnTo>
                  <a:lnTo>
                    <a:pt x="3" y="135"/>
                  </a:lnTo>
                  <a:lnTo>
                    <a:pt x="3" y="135"/>
                  </a:lnTo>
                  <a:lnTo>
                    <a:pt x="0" y="160"/>
                  </a:lnTo>
                  <a:lnTo>
                    <a:pt x="3" y="185"/>
                  </a:lnTo>
                  <a:lnTo>
                    <a:pt x="9" y="211"/>
                  </a:lnTo>
                  <a:lnTo>
                    <a:pt x="17" y="233"/>
                  </a:lnTo>
                  <a:lnTo>
                    <a:pt x="28" y="256"/>
                  </a:lnTo>
                  <a:lnTo>
                    <a:pt x="45" y="275"/>
                  </a:lnTo>
                  <a:lnTo>
                    <a:pt x="62" y="292"/>
                  </a:lnTo>
                  <a:lnTo>
                    <a:pt x="82" y="309"/>
                  </a:lnTo>
                  <a:lnTo>
                    <a:pt x="82" y="309"/>
                  </a:lnTo>
                  <a:lnTo>
                    <a:pt x="67" y="286"/>
                  </a:lnTo>
                  <a:lnTo>
                    <a:pt x="53" y="261"/>
                  </a:lnTo>
                  <a:lnTo>
                    <a:pt x="53" y="261"/>
                  </a:lnTo>
                  <a:lnTo>
                    <a:pt x="45" y="244"/>
                  </a:lnTo>
                  <a:lnTo>
                    <a:pt x="37" y="225"/>
                  </a:lnTo>
                  <a:lnTo>
                    <a:pt x="31" y="208"/>
                  </a:lnTo>
                  <a:lnTo>
                    <a:pt x="28" y="188"/>
                  </a:lnTo>
                  <a:lnTo>
                    <a:pt x="25" y="168"/>
                  </a:lnTo>
                  <a:lnTo>
                    <a:pt x="28" y="152"/>
                  </a:lnTo>
                  <a:lnTo>
                    <a:pt x="28" y="132"/>
                  </a:lnTo>
                  <a:lnTo>
                    <a:pt x="34" y="112"/>
                  </a:lnTo>
                  <a:lnTo>
                    <a:pt x="39" y="95"/>
                  </a:lnTo>
                  <a:lnTo>
                    <a:pt x="48" y="79"/>
                  </a:lnTo>
                  <a:lnTo>
                    <a:pt x="59" y="64"/>
                  </a:lnTo>
                  <a:lnTo>
                    <a:pt x="70" y="48"/>
                  </a:lnTo>
                  <a:lnTo>
                    <a:pt x="84" y="36"/>
                  </a:lnTo>
                  <a:lnTo>
                    <a:pt x="101" y="25"/>
                  </a:lnTo>
                  <a:lnTo>
                    <a:pt x="121" y="14"/>
                  </a:lnTo>
                  <a:lnTo>
                    <a:pt x="141" y="5"/>
                  </a:lnTo>
                  <a:lnTo>
                    <a:pt x="141" y="5"/>
                  </a:lnTo>
                  <a:lnTo>
                    <a:pt x="152" y="3"/>
                  </a:lnTo>
                  <a:lnTo>
                    <a:pt x="152" y="3"/>
                  </a:lnTo>
                  <a:lnTo>
                    <a:pt x="143" y="0"/>
                  </a:lnTo>
                  <a:close/>
                </a:path>
              </a:pathLst>
            </a:custGeom>
            <a:solidFill>
              <a:srgbClr val="DC9D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95" name="Freeform 131"/>
            <p:cNvSpPr>
              <a:spLocks/>
            </p:cNvSpPr>
            <p:nvPr/>
          </p:nvSpPr>
          <p:spPr bwMode="auto">
            <a:xfrm>
              <a:off x="10593393" y="2719388"/>
              <a:ext cx="241299" cy="490537"/>
            </a:xfrm>
            <a:custGeom>
              <a:avLst/>
              <a:gdLst>
                <a:gd name="T0" fmla="*/ 143 w 152"/>
                <a:gd name="T1" fmla="*/ 0 h 309"/>
                <a:gd name="T2" fmla="*/ 143 w 152"/>
                <a:gd name="T3" fmla="*/ 0 h 309"/>
                <a:gd name="T4" fmla="*/ 138 w 152"/>
                <a:gd name="T5" fmla="*/ 3 h 309"/>
                <a:gd name="T6" fmla="*/ 138 w 152"/>
                <a:gd name="T7" fmla="*/ 3 h 309"/>
                <a:gd name="T8" fmla="*/ 112 w 152"/>
                <a:gd name="T9" fmla="*/ 8 h 309"/>
                <a:gd name="T10" fmla="*/ 90 w 152"/>
                <a:gd name="T11" fmla="*/ 20 h 309"/>
                <a:gd name="T12" fmla="*/ 70 w 152"/>
                <a:gd name="T13" fmla="*/ 31 h 309"/>
                <a:gd name="T14" fmla="*/ 51 w 152"/>
                <a:gd name="T15" fmla="*/ 48 h 309"/>
                <a:gd name="T16" fmla="*/ 34 w 152"/>
                <a:gd name="T17" fmla="*/ 67 h 309"/>
                <a:gd name="T18" fmla="*/ 20 w 152"/>
                <a:gd name="T19" fmla="*/ 90 h 309"/>
                <a:gd name="T20" fmla="*/ 11 w 152"/>
                <a:gd name="T21" fmla="*/ 112 h 309"/>
                <a:gd name="T22" fmla="*/ 3 w 152"/>
                <a:gd name="T23" fmla="*/ 135 h 309"/>
                <a:gd name="T24" fmla="*/ 3 w 152"/>
                <a:gd name="T25" fmla="*/ 135 h 309"/>
                <a:gd name="T26" fmla="*/ 0 w 152"/>
                <a:gd name="T27" fmla="*/ 160 h 309"/>
                <a:gd name="T28" fmla="*/ 3 w 152"/>
                <a:gd name="T29" fmla="*/ 185 h 309"/>
                <a:gd name="T30" fmla="*/ 9 w 152"/>
                <a:gd name="T31" fmla="*/ 211 h 309"/>
                <a:gd name="T32" fmla="*/ 17 w 152"/>
                <a:gd name="T33" fmla="*/ 233 h 309"/>
                <a:gd name="T34" fmla="*/ 28 w 152"/>
                <a:gd name="T35" fmla="*/ 256 h 309"/>
                <a:gd name="T36" fmla="*/ 45 w 152"/>
                <a:gd name="T37" fmla="*/ 275 h 309"/>
                <a:gd name="T38" fmla="*/ 62 w 152"/>
                <a:gd name="T39" fmla="*/ 292 h 309"/>
                <a:gd name="T40" fmla="*/ 82 w 152"/>
                <a:gd name="T41" fmla="*/ 309 h 309"/>
                <a:gd name="T42" fmla="*/ 82 w 152"/>
                <a:gd name="T43" fmla="*/ 309 h 309"/>
                <a:gd name="T44" fmla="*/ 67 w 152"/>
                <a:gd name="T45" fmla="*/ 286 h 309"/>
                <a:gd name="T46" fmla="*/ 53 w 152"/>
                <a:gd name="T47" fmla="*/ 261 h 309"/>
                <a:gd name="T48" fmla="*/ 53 w 152"/>
                <a:gd name="T49" fmla="*/ 261 h 309"/>
                <a:gd name="T50" fmla="*/ 45 w 152"/>
                <a:gd name="T51" fmla="*/ 244 h 309"/>
                <a:gd name="T52" fmla="*/ 37 w 152"/>
                <a:gd name="T53" fmla="*/ 225 h 309"/>
                <a:gd name="T54" fmla="*/ 31 w 152"/>
                <a:gd name="T55" fmla="*/ 208 h 309"/>
                <a:gd name="T56" fmla="*/ 28 w 152"/>
                <a:gd name="T57" fmla="*/ 188 h 309"/>
                <a:gd name="T58" fmla="*/ 25 w 152"/>
                <a:gd name="T59" fmla="*/ 168 h 309"/>
                <a:gd name="T60" fmla="*/ 28 w 152"/>
                <a:gd name="T61" fmla="*/ 152 h 309"/>
                <a:gd name="T62" fmla="*/ 28 w 152"/>
                <a:gd name="T63" fmla="*/ 132 h 309"/>
                <a:gd name="T64" fmla="*/ 34 w 152"/>
                <a:gd name="T65" fmla="*/ 112 h 309"/>
                <a:gd name="T66" fmla="*/ 39 w 152"/>
                <a:gd name="T67" fmla="*/ 95 h 309"/>
                <a:gd name="T68" fmla="*/ 48 w 152"/>
                <a:gd name="T69" fmla="*/ 79 h 309"/>
                <a:gd name="T70" fmla="*/ 59 w 152"/>
                <a:gd name="T71" fmla="*/ 64 h 309"/>
                <a:gd name="T72" fmla="*/ 70 w 152"/>
                <a:gd name="T73" fmla="*/ 48 h 309"/>
                <a:gd name="T74" fmla="*/ 84 w 152"/>
                <a:gd name="T75" fmla="*/ 36 h 309"/>
                <a:gd name="T76" fmla="*/ 101 w 152"/>
                <a:gd name="T77" fmla="*/ 25 h 309"/>
                <a:gd name="T78" fmla="*/ 121 w 152"/>
                <a:gd name="T79" fmla="*/ 14 h 309"/>
                <a:gd name="T80" fmla="*/ 141 w 152"/>
                <a:gd name="T81" fmla="*/ 5 h 309"/>
                <a:gd name="T82" fmla="*/ 141 w 152"/>
                <a:gd name="T83" fmla="*/ 5 h 309"/>
                <a:gd name="T84" fmla="*/ 152 w 152"/>
                <a:gd name="T85" fmla="*/ 3 h 309"/>
                <a:gd name="T86" fmla="*/ 152 w 152"/>
                <a:gd name="T87" fmla="*/ 3 h 309"/>
                <a:gd name="T88" fmla="*/ 143 w 152"/>
                <a:gd name="T89"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2" h="309">
                  <a:moveTo>
                    <a:pt x="143" y="0"/>
                  </a:moveTo>
                  <a:lnTo>
                    <a:pt x="143" y="0"/>
                  </a:lnTo>
                  <a:lnTo>
                    <a:pt x="138" y="3"/>
                  </a:lnTo>
                  <a:lnTo>
                    <a:pt x="138" y="3"/>
                  </a:lnTo>
                  <a:lnTo>
                    <a:pt x="112" y="8"/>
                  </a:lnTo>
                  <a:lnTo>
                    <a:pt x="90" y="20"/>
                  </a:lnTo>
                  <a:lnTo>
                    <a:pt x="70" y="31"/>
                  </a:lnTo>
                  <a:lnTo>
                    <a:pt x="51" y="48"/>
                  </a:lnTo>
                  <a:lnTo>
                    <a:pt x="34" y="67"/>
                  </a:lnTo>
                  <a:lnTo>
                    <a:pt x="20" y="90"/>
                  </a:lnTo>
                  <a:lnTo>
                    <a:pt x="11" y="112"/>
                  </a:lnTo>
                  <a:lnTo>
                    <a:pt x="3" y="135"/>
                  </a:lnTo>
                  <a:lnTo>
                    <a:pt x="3" y="135"/>
                  </a:lnTo>
                  <a:lnTo>
                    <a:pt x="0" y="160"/>
                  </a:lnTo>
                  <a:lnTo>
                    <a:pt x="3" y="185"/>
                  </a:lnTo>
                  <a:lnTo>
                    <a:pt x="9" y="211"/>
                  </a:lnTo>
                  <a:lnTo>
                    <a:pt x="17" y="233"/>
                  </a:lnTo>
                  <a:lnTo>
                    <a:pt x="28" y="256"/>
                  </a:lnTo>
                  <a:lnTo>
                    <a:pt x="45" y="275"/>
                  </a:lnTo>
                  <a:lnTo>
                    <a:pt x="62" y="292"/>
                  </a:lnTo>
                  <a:lnTo>
                    <a:pt x="82" y="309"/>
                  </a:lnTo>
                  <a:lnTo>
                    <a:pt x="82" y="309"/>
                  </a:lnTo>
                  <a:lnTo>
                    <a:pt x="67" y="286"/>
                  </a:lnTo>
                  <a:lnTo>
                    <a:pt x="53" y="261"/>
                  </a:lnTo>
                  <a:lnTo>
                    <a:pt x="53" y="261"/>
                  </a:lnTo>
                  <a:lnTo>
                    <a:pt x="45" y="244"/>
                  </a:lnTo>
                  <a:lnTo>
                    <a:pt x="37" y="225"/>
                  </a:lnTo>
                  <a:lnTo>
                    <a:pt x="31" y="208"/>
                  </a:lnTo>
                  <a:lnTo>
                    <a:pt x="28" y="188"/>
                  </a:lnTo>
                  <a:lnTo>
                    <a:pt x="25" y="168"/>
                  </a:lnTo>
                  <a:lnTo>
                    <a:pt x="28" y="152"/>
                  </a:lnTo>
                  <a:lnTo>
                    <a:pt x="28" y="132"/>
                  </a:lnTo>
                  <a:lnTo>
                    <a:pt x="34" y="112"/>
                  </a:lnTo>
                  <a:lnTo>
                    <a:pt x="39" y="95"/>
                  </a:lnTo>
                  <a:lnTo>
                    <a:pt x="48" y="79"/>
                  </a:lnTo>
                  <a:lnTo>
                    <a:pt x="59" y="64"/>
                  </a:lnTo>
                  <a:lnTo>
                    <a:pt x="70" y="48"/>
                  </a:lnTo>
                  <a:lnTo>
                    <a:pt x="84" y="36"/>
                  </a:lnTo>
                  <a:lnTo>
                    <a:pt x="101" y="25"/>
                  </a:lnTo>
                  <a:lnTo>
                    <a:pt x="121" y="14"/>
                  </a:lnTo>
                  <a:lnTo>
                    <a:pt x="141" y="5"/>
                  </a:lnTo>
                  <a:lnTo>
                    <a:pt x="141" y="5"/>
                  </a:lnTo>
                  <a:lnTo>
                    <a:pt x="152" y="3"/>
                  </a:lnTo>
                  <a:lnTo>
                    <a:pt x="152" y="3"/>
                  </a:lnTo>
                  <a:lnTo>
                    <a:pt x="14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96" name="Freeform 132"/>
            <p:cNvSpPr>
              <a:spLocks/>
            </p:cNvSpPr>
            <p:nvPr/>
          </p:nvSpPr>
          <p:spPr bwMode="auto">
            <a:xfrm>
              <a:off x="10633077" y="2724151"/>
              <a:ext cx="209550" cy="409575"/>
            </a:xfrm>
            <a:custGeom>
              <a:avLst/>
              <a:gdLst>
                <a:gd name="T0" fmla="*/ 127 w 132"/>
                <a:gd name="T1" fmla="*/ 0 h 258"/>
                <a:gd name="T2" fmla="*/ 127 w 132"/>
                <a:gd name="T3" fmla="*/ 0 h 258"/>
                <a:gd name="T4" fmla="*/ 116 w 132"/>
                <a:gd name="T5" fmla="*/ 2 h 258"/>
                <a:gd name="T6" fmla="*/ 116 w 132"/>
                <a:gd name="T7" fmla="*/ 2 h 258"/>
                <a:gd name="T8" fmla="*/ 96 w 132"/>
                <a:gd name="T9" fmla="*/ 11 h 258"/>
                <a:gd name="T10" fmla="*/ 76 w 132"/>
                <a:gd name="T11" fmla="*/ 22 h 258"/>
                <a:gd name="T12" fmla="*/ 59 w 132"/>
                <a:gd name="T13" fmla="*/ 33 h 258"/>
                <a:gd name="T14" fmla="*/ 45 w 132"/>
                <a:gd name="T15" fmla="*/ 45 h 258"/>
                <a:gd name="T16" fmla="*/ 34 w 132"/>
                <a:gd name="T17" fmla="*/ 61 h 258"/>
                <a:gd name="T18" fmla="*/ 23 w 132"/>
                <a:gd name="T19" fmla="*/ 76 h 258"/>
                <a:gd name="T20" fmla="*/ 14 w 132"/>
                <a:gd name="T21" fmla="*/ 92 h 258"/>
                <a:gd name="T22" fmla="*/ 9 w 132"/>
                <a:gd name="T23" fmla="*/ 109 h 258"/>
                <a:gd name="T24" fmla="*/ 3 w 132"/>
                <a:gd name="T25" fmla="*/ 129 h 258"/>
                <a:gd name="T26" fmla="*/ 3 w 132"/>
                <a:gd name="T27" fmla="*/ 149 h 258"/>
                <a:gd name="T28" fmla="*/ 0 w 132"/>
                <a:gd name="T29" fmla="*/ 165 h 258"/>
                <a:gd name="T30" fmla="*/ 3 w 132"/>
                <a:gd name="T31" fmla="*/ 185 h 258"/>
                <a:gd name="T32" fmla="*/ 6 w 132"/>
                <a:gd name="T33" fmla="*/ 205 h 258"/>
                <a:gd name="T34" fmla="*/ 12 w 132"/>
                <a:gd name="T35" fmla="*/ 222 h 258"/>
                <a:gd name="T36" fmla="*/ 20 w 132"/>
                <a:gd name="T37" fmla="*/ 241 h 258"/>
                <a:gd name="T38" fmla="*/ 28 w 132"/>
                <a:gd name="T39" fmla="*/ 258 h 258"/>
                <a:gd name="T40" fmla="*/ 28 w 132"/>
                <a:gd name="T41" fmla="*/ 258 h 258"/>
                <a:gd name="T42" fmla="*/ 20 w 132"/>
                <a:gd name="T43" fmla="*/ 233 h 258"/>
                <a:gd name="T44" fmla="*/ 17 w 132"/>
                <a:gd name="T45" fmla="*/ 208 h 258"/>
                <a:gd name="T46" fmla="*/ 14 w 132"/>
                <a:gd name="T47" fmla="*/ 182 h 258"/>
                <a:gd name="T48" fmla="*/ 20 w 132"/>
                <a:gd name="T49" fmla="*/ 154 h 258"/>
                <a:gd name="T50" fmla="*/ 20 w 132"/>
                <a:gd name="T51" fmla="*/ 154 h 258"/>
                <a:gd name="T52" fmla="*/ 23 w 132"/>
                <a:gd name="T53" fmla="*/ 137 h 258"/>
                <a:gd name="T54" fmla="*/ 31 w 132"/>
                <a:gd name="T55" fmla="*/ 118 h 258"/>
                <a:gd name="T56" fmla="*/ 40 w 132"/>
                <a:gd name="T57" fmla="*/ 101 h 258"/>
                <a:gd name="T58" fmla="*/ 51 w 132"/>
                <a:gd name="T59" fmla="*/ 84 h 258"/>
                <a:gd name="T60" fmla="*/ 65 w 132"/>
                <a:gd name="T61" fmla="*/ 67 h 258"/>
                <a:gd name="T62" fmla="*/ 79 w 132"/>
                <a:gd name="T63" fmla="*/ 56 h 258"/>
                <a:gd name="T64" fmla="*/ 93 w 132"/>
                <a:gd name="T65" fmla="*/ 42 h 258"/>
                <a:gd name="T66" fmla="*/ 110 w 132"/>
                <a:gd name="T67" fmla="*/ 33 h 258"/>
                <a:gd name="T68" fmla="*/ 110 w 132"/>
                <a:gd name="T69" fmla="*/ 33 h 258"/>
                <a:gd name="T70" fmla="*/ 121 w 132"/>
                <a:gd name="T71" fmla="*/ 28 h 258"/>
                <a:gd name="T72" fmla="*/ 130 w 132"/>
                <a:gd name="T73" fmla="*/ 19 h 258"/>
                <a:gd name="T74" fmla="*/ 130 w 132"/>
                <a:gd name="T75" fmla="*/ 19 h 258"/>
                <a:gd name="T76" fmla="*/ 130 w 132"/>
                <a:gd name="T77" fmla="*/ 14 h 258"/>
                <a:gd name="T78" fmla="*/ 132 w 132"/>
                <a:gd name="T79" fmla="*/ 8 h 258"/>
                <a:gd name="T80" fmla="*/ 130 w 132"/>
                <a:gd name="T81" fmla="*/ 5 h 258"/>
                <a:gd name="T82" fmla="*/ 127 w 132"/>
                <a:gd name="T83" fmla="*/ 0 h 258"/>
                <a:gd name="T84" fmla="*/ 127 w 132"/>
                <a:gd name="T85" fmla="*/ 0 h 258"/>
                <a:gd name="T86" fmla="*/ 127 w 132"/>
                <a:gd name="T87"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2" h="258">
                  <a:moveTo>
                    <a:pt x="127" y="0"/>
                  </a:moveTo>
                  <a:lnTo>
                    <a:pt x="127" y="0"/>
                  </a:lnTo>
                  <a:lnTo>
                    <a:pt x="116" y="2"/>
                  </a:lnTo>
                  <a:lnTo>
                    <a:pt x="116" y="2"/>
                  </a:lnTo>
                  <a:lnTo>
                    <a:pt x="96" y="11"/>
                  </a:lnTo>
                  <a:lnTo>
                    <a:pt x="76" y="22"/>
                  </a:lnTo>
                  <a:lnTo>
                    <a:pt x="59" y="33"/>
                  </a:lnTo>
                  <a:lnTo>
                    <a:pt x="45" y="45"/>
                  </a:lnTo>
                  <a:lnTo>
                    <a:pt x="34" y="61"/>
                  </a:lnTo>
                  <a:lnTo>
                    <a:pt x="23" y="76"/>
                  </a:lnTo>
                  <a:lnTo>
                    <a:pt x="14" y="92"/>
                  </a:lnTo>
                  <a:lnTo>
                    <a:pt x="9" y="109"/>
                  </a:lnTo>
                  <a:lnTo>
                    <a:pt x="3" y="129"/>
                  </a:lnTo>
                  <a:lnTo>
                    <a:pt x="3" y="149"/>
                  </a:lnTo>
                  <a:lnTo>
                    <a:pt x="0" y="165"/>
                  </a:lnTo>
                  <a:lnTo>
                    <a:pt x="3" y="185"/>
                  </a:lnTo>
                  <a:lnTo>
                    <a:pt x="6" y="205"/>
                  </a:lnTo>
                  <a:lnTo>
                    <a:pt x="12" y="222"/>
                  </a:lnTo>
                  <a:lnTo>
                    <a:pt x="20" y="241"/>
                  </a:lnTo>
                  <a:lnTo>
                    <a:pt x="28" y="258"/>
                  </a:lnTo>
                  <a:lnTo>
                    <a:pt x="28" y="258"/>
                  </a:lnTo>
                  <a:lnTo>
                    <a:pt x="20" y="233"/>
                  </a:lnTo>
                  <a:lnTo>
                    <a:pt x="17" y="208"/>
                  </a:lnTo>
                  <a:lnTo>
                    <a:pt x="14" y="182"/>
                  </a:lnTo>
                  <a:lnTo>
                    <a:pt x="20" y="154"/>
                  </a:lnTo>
                  <a:lnTo>
                    <a:pt x="20" y="154"/>
                  </a:lnTo>
                  <a:lnTo>
                    <a:pt x="23" y="137"/>
                  </a:lnTo>
                  <a:lnTo>
                    <a:pt x="31" y="118"/>
                  </a:lnTo>
                  <a:lnTo>
                    <a:pt x="40" y="101"/>
                  </a:lnTo>
                  <a:lnTo>
                    <a:pt x="51" y="84"/>
                  </a:lnTo>
                  <a:lnTo>
                    <a:pt x="65" y="67"/>
                  </a:lnTo>
                  <a:lnTo>
                    <a:pt x="79" y="56"/>
                  </a:lnTo>
                  <a:lnTo>
                    <a:pt x="93" y="42"/>
                  </a:lnTo>
                  <a:lnTo>
                    <a:pt x="110" y="33"/>
                  </a:lnTo>
                  <a:lnTo>
                    <a:pt x="110" y="33"/>
                  </a:lnTo>
                  <a:lnTo>
                    <a:pt x="121" y="28"/>
                  </a:lnTo>
                  <a:lnTo>
                    <a:pt x="130" y="19"/>
                  </a:lnTo>
                  <a:lnTo>
                    <a:pt x="130" y="19"/>
                  </a:lnTo>
                  <a:lnTo>
                    <a:pt x="130" y="14"/>
                  </a:lnTo>
                  <a:lnTo>
                    <a:pt x="132" y="8"/>
                  </a:lnTo>
                  <a:lnTo>
                    <a:pt x="130" y="5"/>
                  </a:lnTo>
                  <a:lnTo>
                    <a:pt x="127" y="0"/>
                  </a:lnTo>
                  <a:lnTo>
                    <a:pt x="127" y="0"/>
                  </a:lnTo>
                  <a:lnTo>
                    <a:pt x="127" y="0"/>
                  </a:lnTo>
                  <a:close/>
                </a:path>
              </a:pathLst>
            </a:custGeom>
            <a:solidFill>
              <a:srgbClr val="ECAC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197" name="Freeform 133"/>
            <p:cNvSpPr>
              <a:spLocks/>
            </p:cNvSpPr>
            <p:nvPr/>
          </p:nvSpPr>
          <p:spPr bwMode="auto">
            <a:xfrm>
              <a:off x="10633075" y="2724151"/>
              <a:ext cx="209550" cy="409575"/>
            </a:xfrm>
            <a:custGeom>
              <a:avLst/>
              <a:gdLst>
                <a:gd name="T0" fmla="*/ 127 w 132"/>
                <a:gd name="T1" fmla="*/ 0 h 258"/>
                <a:gd name="T2" fmla="*/ 127 w 132"/>
                <a:gd name="T3" fmla="*/ 0 h 258"/>
                <a:gd name="T4" fmla="*/ 116 w 132"/>
                <a:gd name="T5" fmla="*/ 2 h 258"/>
                <a:gd name="T6" fmla="*/ 116 w 132"/>
                <a:gd name="T7" fmla="*/ 2 h 258"/>
                <a:gd name="T8" fmla="*/ 96 w 132"/>
                <a:gd name="T9" fmla="*/ 11 h 258"/>
                <a:gd name="T10" fmla="*/ 76 w 132"/>
                <a:gd name="T11" fmla="*/ 22 h 258"/>
                <a:gd name="T12" fmla="*/ 59 w 132"/>
                <a:gd name="T13" fmla="*/ 33 h 258"/>
                <a:gd name="T14" fmla="*/ 45 w 132"/>
                <a:gd name="T15" fmla="*/ 45 h 258"/>
                <a:gd name="T16" fmla="*/ 34 w 132"/>
                <a:gd name="T17" fmla="*/ 61 h 258"/>
                <a:gd name="T18" fmla="*/ 23 w 132"/>
                <a:gd name="T19" fmla="*/ 76 h 258"/>
                <a:gd name="T20" fmla="*/ 14 w 132"/>
                <a:gd name="T21" fmla="*/ 92 h 258"/>
                <a:gd name="T22" fmla="*/ 9 w 132"/>
                <a:gd name="T23" fmla="*/ 109 h 258"/>
                <a:gd name="T24" fmla="*/ 3 w 132"/>
                <a:gd name="T25" fmla="*/ 129 h 258"/>
                <a:gd name="T26" fmla="*/ 3 w 132"/>
                <a:gd name="T27" fmla="*/ 149 h 258"/>
                <a:gd name="T28" fmla="*/ 0 w 132"/>
                <a:gd name="T29" fmla="*/ 165 h 258"/>
                <a:gd name="T30" fmla="*/ 3 w 132"/>
                <a:gd name="T31" fmla="*/ 185 h 258"/>
                <a:gd name="T32" fmla="*/ 6 w 132"/>
                <a:gd name="T33" fmla="*/ 205 h 258"/>
                <a:gd name="T34" fmla="*/ 12 w 132"/>
                <a:gd name="T35" fmla="*/ 222 h 258"/>
                <a:gd name="T36" fmla="*/ 20 w 132"/>
                <a:gd name="T37" fmla="*/ 241 h 258"/>
                <a:gd name="T38" fmla="*/ 28 w 132"/>
                <a:gd name="T39" fmla="*/ 258 h 258"/>
                <a:gd name="T40" fmla="*/ 28 w 132"/>
                <a:gd name="T41" fmla="*/ 258 h 258"/>
                <a:gd name="T42" fmla="*/ 20 w 132"/>
                <a:gd name="T43" fmla="*/ 233 h 258"/>
                <a:gd name="T44" fmla="*/ 17 w 132"/>
                <a:gd name="T45" fmla="*/ 208 h 258"/>
                <a:gd name="T46" fmla="*/ 14 w 132"/>
                <a:gd name="T47" fmla="*/ 182 h 258"/>
                <a:gd name="T48" fmla="*/ 20 w 132"/>
                <a:gd name="T49" fmla="*/ 154 h 258"/>
                <a:gd name="T50" fmla="*/ 20 w 132"/>
                <a:gd name="T51" fmla="*/ 154 h 258"/>
                <a:gd name="T52" fmla="*/ 23 w 132"/>
                <a:gd name="T53" fmla="*/ 137 h 258"/>
                <a:gd name="T54" fmla="*/ 31 w 132"/>
                <a:gd name="T55" fmla="*/ 118 h 258"/>
                <a:gd name="T56" fmla="*/ 40 w 132"/>
                <a:gd name="T57" fmla="*/ 101 h 258"/>
                <a:gd name="T58" fmla="*/ 51 w 132"/>
                <a:gd name="T59" fmla="*/ 84 h 258"/>
                <a:gd name="T60" fmla="*/ 65 w 132"/>
                <a:gd name="T61" fmla="*/ 67 h 258"/>
                <a:gd name="T62" fmla="*/ 79 w 132"/>
                <a:gd name="T63" fmla="*/ 56 h 258"/>
                <a:gd name="T64" fmla="*/ 93 w 132"/>
                <a:gd name="T65" fmla="*/ 42 h 258"/>
                <a:gd name="T66" fmla="*/ 110 w 132"/>
                <a:gd name="T67" fmla="*/ 33 h 258"/>
                <a:gd name="T68" fmla="*/ 110 w 132"/>
                <a:gd name="T69" fmla="*/ 33 h 258"/>
                <a:gd name="T70" fmla="*/ 121 w 132"/>
                <a:gd name="T71" fmla="*/ 28 h 258"/>
                <a:gd name="T72" fmla="*/ 130 w 132"/>
                <a:gd name="T73" fmla="*/ 19 h 258"/>
                <a:gd name="T74" fmla="*/ 130 w 132"/>
                <a:gd name="T75" fmla="*/ 19 h 258"/>
                <a:gd name="T76" fmla="*/ 130 w 132"/>
                <a:gd name="T77" fmla="*/ 14 h 258"/>
                <a:gd name="T78" fmla="*/ 132 w 132"/>
                <a:gd name="T79" fmla="*/ 8 h 258"/>
                <a:gd name="T80" fmla="*/ 130 w 132"/>
                <a:gd name="T81" fmla="*/ 5 h 258"/>
                <a:gd name="T82" fmla="*/ 127 w 132"/>
                <a:gd name="T83" fmla="*/ 0 h 258"/>
                <a:gd name="T84" fmla="*/ 127 w 132"/>
                <a:gd name="T85" fmla="*/ 0 h 258"/>
                <a:gd name="T86" fmla="*/ 127 w 132"/>
                <a:gd name="T87"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2" h="258">
                  <a:moveTo>
                    <a:pt x="127" y="0"/>
                  </a:moveTo>
                  <a:lnTo>
                    <a:pt x="127" y="0"/>
                  </a:lnTo>
                  <a:lnTo>
                    <a:pt x="116" y="2"/>
                  </a:lnTo>
                  <a:lnTo>
                    <a:pt x="116" y="2"/>
                  </a:lnTo>
                  <a:lnTo>
                    <a:pt x="96" y="11"/>
                  </a:lnTo>
                  <a:lnTo>
                    <a:pt x="76" y="22"/>
                  </a:lnTo>
                  <a:lnTo>
                    <a:pt x="59" y="33"/>
                  </a:lnTo>
                  <a:lnTo>
                    <a:pt x="45" y="45"/>
                  </a:lnTo>
                  <a:lnTo>
                    <a:pt x="34" y="61"/>
                  </a:lnTo>
                  <a:lnTo>
                    <a:pt x="23" y="76"/>
                  </a:lnTo>
                  <a:lnTo>
                    <a:pt x="14" y="92"/>
                  </a:lnTo>
                  <a:lnTo>
                    <a:pt x="9" y="109"/>
                  </a:lnTo>
                  <a:lnTo>
                    <a:pt x="3" y="129"/>
                  </a:lnTo>
                  <a:lnTo>
                    <a:pt x="3" y="149"/>
                  </a:lnTo>
                  <a:lnTo>
                    <a:pt x="0" y="165"/>
                  </a:lnTo>
                  <a:lnTo>
                    <a:pt x="3" y="185"/>
                  </a:lnTo>
                  <a:lnTo>
                    <a:pt x="6" y="205"/>
                  </a:lnTo>
                  <a:lnTo>
                    <a:pt x="12" y="222"/>
                  </a:lnTo>
                  <a:lnTo>
                    <a:pt x="20" y="241"/>
                  </a:lnTo>
                  <a:lnTo>
                    <a:pt x="28" y="258"/>
                  </a:lnTo>
                  <a:lnTo>
                    <a:pt x="28" y="258"/>
                  </a:lnTo>
                  <a:lnTo>
                    <a:pt x="20" y="233"/>
                  </a:lnTo>
                  <a:lnTo>
                    <a:pt x="17" y="208"/>
                  </a:lnTo>
                  <a:lnTo>
                    <a:pt x="14" y="182"/>
                  </a:lnTo>
                  <a:lnTo>
                    <a:pt x="20" y="154"/>
                  </a:lnTo>
                  <a:lnTo>
                    <a:pt x="20" y="154"/>
                  </a:lnTo>
                  <a:lnTo>
                    <a:pt x="23" y="137"/>
                  </a:lnTo>
                  <a:lnTo>
                    <a:pt x="31" y="118"/>
                  </a:lnTo>
                  <a:lnTo>
                    <a:pt x="40" y="101"/>
                  </a:lnTo>
                  <a:lnTo>
                    <a:pt x="51" y="84"/>
                  </a:lnTo>
                  <a:lnTo>
                    <a:pt x="65" y="67"/>
                  </a:lnTo>
                  <a:lnTo>
                    <a:pt x="79" y="56"/>
                  </a:lnTo>
                  <a:lnTo>
                    <a:pt x="93" y="42"/>
                  </a:lnTo>
                  <a:lnTo>
                    <a:pt x="110" y="33"/>
                  </a:lnTo>
                  <a:lnTo>
                    <a:pt x="110" y="33"/>
                  </a:lnTo>
                  <a:lnTo>
                    <a:pt x="121" y="28"/>
                  </a:lnTo>
                  <a:lnTo>
                    <a:pt x="130" y="19"/>
                  </a:lnTo>
                  <a:lnTo>
                    <a:pt x="130" y="19"/>
                  </a:lnTo>
                  <a:lnTo>
                    <a:pt x="130" y="14"/>
                  </a:lnTo>
                  <a:lnTo>
                    <a:pt x="132" y="8"/>
                  </a:lnTo>
                  <a:lnTo>
                    <a:pt x="130" y="5"/>
                  </a:lnTo>
                  <a:lnTo>
                    <a:pt x="127" y="0"/>
                  </a:lnTo>
                  <a:lnTo>
                    <a:pt x="127" y="0"/>
                  </a:lnTo>
                  <a:lnTo>
                    <a:pt x="1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grpSp>
      <p:grpSp>
        <p:nvGrpSpPr>
          <p:cNvPr id="198" name="Group 197"/>
          <p:cNvGrpSpPr/>
          <p:nvPr/>
        </p:nvGrpSpPr>
        <p:grpSpPr>
          <a:xfrm>
            <a:off x="6232013" y="5049607"/>
            <a:ext cx="320480" cy="325036"/>
            <a:chOff x="16535525" y="2692404"/>
            <a:chExt cx="334965" cy="339725"/>
          </a:xfrm>
        </p:grpSpPr>
        <p:sp>
          <p:nvSpPr>
            <p:cNvPr id="199" name="Freeform 145"/>
            <p:cNvSpPr>
              <a:spLocks/>
            </p:cNvSpPr>
            <p:nvPr/>
          </p:nvSpPr>
          <p:spPr bwMode="auto">
            <a:xfrm>
              <a:off x="16535525" y="2692404"/>
              <a:ext cx="334965" cy="339725"/>
            </a:xfrm>
            <a:custGeom>
              <a:avLst/>
              <a:gdLst>
                <a:gd name="T0" fmla="*/ 194 w 211"/>
                <a:gd name="T1" fmla="*/ 115 h 214"/>
                <a:gd name="T2" fmla="*/ 205 w 211"/>
                <a:gd name="T3" fmla="*/ 104 h 214"/>
                <a:gd name="T4" fmla="*/ 211 w 211"/>
                <a:gd name="T5" fmla="*/ 90 h 214"/>
                <a:gd name="T6" fmla="*/ 208 w 211"/>
                <a:gd name="T7" fmla="*/ 79 h 214"/>
                <a:gd name="T8" fmla="*/ 194 w 211"/>
                <a:gd name="T9" fmla="*/ 62 h 214"/>
                <a:gd name="T10" fmla="*/ 183 w 211"/>
                <a:gd name="T11" fmla="*/ 53 h 214"/>
                <a:gd name="T12" fmla="*/ 183 w 211"/>
                <a:gd name="T13" fmla="*/ 48 h 214"/>
                <a:gd name="T14" fmla="*/ 180 w 211"/>
                <a:gd name="T15" fmla="*/ 39 h 214"/>
                <a:gd name="T16" fmla="*/ 169 w 211"/>
                <a:gd name="T17" fmla="*/ 20 h 214"/>
                <a:gd name="T18" fmla="*/ 149 w 211"/>
                <a:gd name="T19" fmla="*/ 8 h 214"/>
                <a:gd name="T20" fmla="*/ 135 w 211"/>
                <a:gd name="T21" fmla="*/ 11 h 214"/>
                <a:gd name="T22" fmla="*/ 127 w 211"/>
                <a:gd name="T23" fmla="*/ 20 h 214"/>
                <a:gd name="T24" fmla="*/ 116 w 211"/>
                <a:gd name="T25" fmla="*/ 6 h 214"/>
                <a:gd name="T26" fmla="*/ 99 w 211"/>
                <a:gd name="T27" fmla="*/ 0 h 214"/>
                <a:gd name="T28" fmla="*/ 87 w 211"/>
                <a:gd name="T29" fmla="*/ 3 h 214"/>
                <a:gd name="T30" fmla="*/ 71 w 211"/>
                <a:gd name="T31" fmla="*/ 17 h 214"/>
                <a:gd name="T32" fmla="*/ 68 w 211"/>
                <a:gd name="T33" fmla="*/ 28 h 214"/>
                <a:gd name="T34" fmla="*/ 51 w 211"/>
                <a:gd name="T35" fmla="*/ 22 h 214"/>
                <a:gd name="T36" fmla="*/ 37 w 211"/>
                <a:gd name="T37" fmla="*/ 25 h 214"/>
                <a:gd name="T38" fmla="*/ 20 w 211"/>
                <a:gd name="T39" fmla="*/ 42 h 214"/>
                <a:gd name="T40" fmla="*/ 17 w 211"/>
                <a:gd name="T41" fmla="*/ 56 h 214"/>
                <a:gd name="T42" fmla="*/ 23 w 211"/>
                <a:gd name="T43" fmla="*/ 70 h 214"/>
                <a:gd name="T44" fmla="*/ 14 w 211"/>
                <a:gd name="T45" fmla="*/ 76 h 214"/>
                <a:gd name="T46" fmla="*/ 0 w 211"/>
                <a:gd name="T47" fmla="*/ 90 h 214"/>
                <a:gd name="T48" fmla="*/ 0 w 211"/>
                <a:gd name="T49" fmla="*/ 101 h 214"/>
                <a:gd name="T50" fmla="*/ 6 w 211"/>
                <a:gd name="T51" fmla="*/ 118 h 214"/>
                <a:gd name="T52" fmla="*/ 20 w 211"/>
                <a:gd name="T53" fmla="*/ 132 h 214"/>
                <a:gd name="T54" fmla="*/ 17 w 211"/>
                <a:gd name="T55" fmla="*/ 138 h 214"/>
                <a:gd name="T56" fmla="*/ 20 w 211"/>
                <a:gd name="T57" fmla="*/ 149 h 214"/>
                <a:gd name="T58" fmla="*/ 37 w 211"/>
                <a:gd name="T59" fmla="*/ 166 h 214"/>
                <a:gd name="T60" fmla="*/ 51 w 211"/>
                <a:gd name="T61" fmla="*/ 169 h 214"/>
                <a:gd name="T62" fmla="*/ 54 w 211"/>
                <a:gd name="T63" fmla="*/ 169 h 214"/>
                <a:gd name="T64" fmla="*/ 51 w 211"/>
                <a:gd name="T65" fmla="*/ 180 h 214"/>
                <a:gd name="T66" fmla="*/ 62 w 211"/>
                <a:gd name="T67" fmla="*/ 202 h 214"/>
                <a:gd name="T68" fmla="*/ 85 w 211"/>
                <a:gd name="T69" fmla="*/ 211 h 214"/>
                <a:gd name="T70" fmla="*/ 93 w 211"/>
                <a:gd name="T71" fmla="*/ 211 h 214"/>
                <a:gd name="T72" fmla="*/ 104 w 211"/>
                <a:gd name="T73" fmla="*/ 202 h 214"/>
                <a:gd name="T74" fmla="*/ 110 w 211"/>
                <a:gd name="T75" fmla="*/ 197 h 214"/>
                <a:gd name="T76" fmla="*/ 121 w 211"/>
                <a:gd name="T77" fmla="*/ 211 h 214"/>
                <a:gd name="T78" fmla="*/ 138 w 211"/>
                <a:gd name="T79" fmla="*/ 214 h 214"/>
                <a:gd name="T80" fmla="*/ 152 w 211"/>
                <a:gd name="T81" fmla="*/ 211 h 214"/>
                <a:gd name="T82" fmla="*/ 169 w 211"/>
                <a:gd name="T83" fmla="*/ 194 h 214"/>
                <a:gd name="T84" fmla="*/ 172 w 211"/>
                <a:gd name="T85" fmla="*/ 183 h 214"/>
                <a:gd name="T86" fmla="*/ 169 w 211"/>
                <a:gd name="T87" fmla="*/ 174 h 214"/>
                <a:gd name="T88" fmla="*/ 174 w 211"/>
                <a:gd name="T89" fmla="*/ 174 h 214"/>
                <a:gd name="T90" fmla="*/ 197 w 211"/>
                <a:gd name="T91" fmla="*/ 166 h 214"/>
                <a:gd name="T92" fmla="*/ 205 w 211"/>
                <a:gd name="T93" fmla="*/ 143 h 214"/>
                <a:gd name="T94" fmla="*/ 205 w 211"/>
                <a:gd name="T95" fmla="*/ 135 h 214"/>
                <a:gd name="T96" fmla="*/ 194 w 211"/>
                <a:gd name="T97" fmla="*/ 115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 h="214">
                  <a:moveTo>
                    <a:pt x="194" y="115"/>
                  </a:moveTo>
                  <a:lnTo>
                    <a:pt x="194" y="115"/>
                  </a:lnTo>
                  <a:lnTo>
                    <a:pt x="200" y="112"/>
                  </a:lnTo>
                  <a:lnTo>
                    <a:pt x="205" y="104"/>
                  </a:lnTo>
                  <a:lnTo>
                    <a:pt x="208" y="98"/>
                  </a:lnTo>
                  <a:lnTo>
                    <a:pt x="211" y="90"/>
                  </a:lnTo>
                  <a:lnTo>
                    <a:pt x="211" y="90"/>
                  </a:lnTo>
                  <a:lnTo>
                    <a:pt x="208" y="79"/>
                  </a:lnTo>
                  <a:lnTo>
                    <a:pt x="203" y="67"/>
                  </a:lnTo>
                  <a:lnTo>
                    <a:pt x="194" y="62"/>
                  </a:lnTo>
                  <a:lnTo>
                    <a:pt x="183" y="56"/>
                  </a:lnTo>
                  <a:lnTo>
                    <a:pt x="183" y="53"/>
                  </a:lnTo>
                  <a:lnTo>
                    <a:pt x="183" y="53"/>
                  </a:lnTo>
                  <a:lnTo>
                    <a:pt x="183" y="48"/>
                  </a:lnTo>
                  <a:lnTo>
                    <a:pt x="180" y="39"/>
                  </a:lnTo>
                  <a:lnTo>
                    <a:pt x="180" y="39"/>
                  </a:lnTo>
                  <a:lnTo>
                    <a:pt x="177" y="28"/>
                  </a:lnTo>
                  <a:lnTo>
                    <a:pt x="169" y="20"/>
                  </a:lnTo>
                  <a:lnTo>
                    <a:pt x="160" y="11"/>
                  </a:lnTo>
                  <a:lnTo>
                    <a:pt x="149" y="8"/>
                  </a:lnTo>
                  <a:lnTo>
                    <a:pt x="149" y="8"/>
                  </a:lnTo>
                  <a:lnTo>
                    <a:pt x="135" y="11"/>
                  </a:lnTo>
                  <a:lnTo>
                    <a:pt x="127" y="20"/>
                  </a:lnTo>
                  <a:lnTo>
                    <a:pt x="127" y="20"/>
                  </a:lnTo>
                  <a:lnTo>
                    <a:pt x="121" y="11"/>
                  </a:lnTo>
                  <a:lnTo>
                    <a:pt x="116" y="6"/>
                  </a:lnTo>
                  <a:lnTo>
                    <a:pt x="107" y="3"/>
                  </a:lnTo>
                  <a:lnTo>
                    <a:pt x="99" y="0"/>
                  </a:lnTo>
                  <a:lnTo>
                    <a:pt x="99" y="0"/>
                  </a:lnTo>
                  <a:lnTo>
                    <a:pt x="87" y="3"/>
                  </a:lnTo>
                  <a:lnTo>
                    <a:pt x="76" y="8"/>
                  </a:lnTo>
                  <a:lnTo>
                    <a:pt x="71" y="17"/>
                  </a:lnTo>
                  <a:lnTo>
                    <a:pt x="68" y="28"/>
                  </a:lnTo>
                  <a:lnTo>
                    <a:pt x="68" y="28"/>
                  </a:lnTo>
                  <a:lnTo>
                    <a:pt x="59" y="25"/>
                  </a:lnTo>
                  <a:lnTo>
                    <a:pt x="51" y="22"/>
                  </a:lnTo>
                  <a:lnTo>
                    <a:pt x="51" y="22"/>
                  </a:lnTo>
                  <a:lnTo>
                    <a:pt x="37" y="25"/>
                  </a:lnTo>
                  <a:lnTo>
                    <a:pt x="28" y="34"/>
                  </a:lnTo>
                  <a:lnTo>
                    <a:pt x="20" y="42"/>
                  </a:lnTo>
                  <a:lnTo>
                    <a:pt x="17" y="56"/>
                  </a:lnTo>
                  <a:lnTo>
                    <a:pt x="17" y="56"/>
                  </a:lnTo>
                  <a:lnTo>
                    <a:pt x="20" y="65"/>
                  </a:lnTo>
                  <a:lnTo>
                    <a:pt x="23" y="70"/>
                  </a:lnTo>
                  <a:lnTo>
                    <a:pt x="23" y="70"/>
                  </a:lnTo>
                  <a:lnTo>
                    <a:pt x="14" y="76"/>
                  </a:lnTo>
                  <a:lnTo>
                    <a:pt x="6" y="81"/>
                  </a:lnTo>
                  <a:lnTo>
                    <a:pt x="0" y="90"/>
                  </a:lnTo>
                  <a:lnTo>
                    <a:pt x="0" y="101"/>
                  </a:lnTo>
                  <a:lnTo>
                    <a:pt x="0" y="101"/>
                  </a:lnTo>
                  <a:lnTo>
                    <a:pt x="0" y="110"/>
                  </a:lnTo>
                  <a:lnTo>
                    <a:pt x="6" y="118"/>
                  </a:lnTo>
                  <a:lnTo>
                    <a:pt x="12" y="126"/>
                  </a:lnTo>
                  <a:lnTo>
                    <a:pt x="20" y="132"/>
                  </a:lnTo>
                  <a:lnTo>
                    <a:pt x="20" y="132"/>
                  </a:lnTo>
                  <a:lnTo>
                    <a:pt x="17" y="138"/>
                  </a:lnTo>
                  <a:lnTo>
                    <a:pt x="17" y="138"/>
                  </a:lnTo>
                  <a:lnTo>
                    <a:pt x="20" y="149"/>
                  </a:lnTo>
                  <a:lnTo>
                    <a:pt x="28" y="160"/>
                  </a:lnTo>
                  <a:lnTo>
                    <a:pt x="37" y="166"/>
                  </a:lnTo>
                  <a:lnTo>
                    <a:pt x="51" y="169"/>
                  </a:lnTo>
                  <a:lnTo>
                    <a:pt x="51" y="169"/>
                  </a:lnTo>
                  <a:lnTo>
                    <a:pt x="54" y="169"/>
                  </a:lnTo>
                  <a:lnTo>
                    <a:pt x="54" y="169"/>
                  </a:lnTo>
                  <a:lnTo>
                    <a:pt x="51" y="180"/>
                  </a:lnTo>
                  <a:lnTo>
                    <a:pt x="51" y="180"/>
                  </a:lnTo>
                  <a:lnTo>
                    <a:pt x="54" y="191"/>
                  </a:lnTo>
                  <a:lnTo>
                    <a:pt x="62" y="202"/>
                  </a:lnTo>
                  <a:lnTo>
                    <a:pt x="71" y="211"/>
                  </a:lnTo>
                  <a:lnTo>
                    <a:pt x="85" y="211"/>
                  </a:lnTo>
                  <a:lnTo>
                    <a:pt x="85" y="211"/>
                  </a:lnTo>
                  <a:lnTo>
                    <a:pt x="93" y="211"/>
                  </a:lnTo>
                  <a:lnTo>
                    <a:pt x="99" y="208"/>
                  </a:lnTo>
                  <a:lnTo>
                    <a:pt x="104" y="202"/>
                  </a:lnTo>
                  <a:lnTo>
                    <a:pt x="110" y="197"/>
                  </a:lnTo>
                  <a:lnTo>
                    <a:pt x="110" y="197"/>
                  </a:lnTo>
                  <a:lnTo>
                    <a:pt x="116" y="205"/>
                  </a:lnTo>
                  <a:lnTo>
                    <a:pt x="121" y="211"/>
                  </a:lnTo>
                  <a:lnTo>
                    <a:pt x="130" y="214"/>
                  </a:lnTo>
                  <a:lnTo>
                    <a:pt x="138" y="214"/>
                  </a:lnTo>
                  <a:lnTo>
                    <a:pt x="138" y="214"/>
                  </a:lnTo>
                  <a:lnTo>
                    <a:pt x="152" y="211"/>
                  </a:lnTo>
                  <a:lnTo>
                    <a:pt x="160" y="205"/>
                  </a:lnTo>
                  <a:lnTo>
                    <a:pt x="169" y="194"/>
                  </a:lnTo>
                  <a:lnTo>
                    <a:pt x="172" y="183"/>
                  </a:lnTo>
                  <a:lnTo>
                    <a:pt x="172" y="183"/>
                  </a:lnTo>
                  <a:lnTo>
                    <a:pt x="169" y="174"/>
                  </a:lnTo>
                  <a:lnTo>
                    <a:pt x="169" y="174"/>
                  </a:lnTo>
                  <a:lnTo>
                    <a:pt x="174" y="174"/>
                  </a:lnTo>
                  <a:lnTo>
                    <a:pt x="174" y="174"/>
                  </a:lnTo>
                  <a:lnTo>
                    <a:pt x="186" y="171"/>
                  </a:lnTo>
                  <a:lnTo>
                    <a:pt x="197" y="166"/>
                  </a:lnTo>
                  <a:lnTo>
                    <a:pt x="205" y="155"/>
                  </a:lnTo>
                  <a:lnTo>
                    <a:pt x="205" y="143"/>
                  </a:lnTo>
                  <a:lnTo>
                    <a:pt x="205" y="143"/>
                  </a:lnTo>
                  <a:lnTo>
                    <a:pt x="205" y="135"/>
                  </a:lnTo>
                  <a:lnTo>
                    <a:pt x="203" y="126"/>
                  </a:lnTo>
                  <a:lnTo>
                    <a:pt x="194" y="115"/>
                  </a:lnTo>
                  <a:lnTo>
                    <a:pt x="194" y="115"/>
                  </a:lnTo>
                  <a:close/>
                </a:path>
              </a:pathLst>
            </a:custGeom>
            <a:solidFill>
              <a:srgbClr val="93C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200" name="Freeform 146"/>
            <p:cNvSpPr>
              <a:spLocks noEditPoints="1"/>
            </p:cNvSpPr>
            <p:nvPr/>
          </p:nvSpPr>
          <p:spPr bwMode="auto">
            <a:xfrm>
              <a:off x="16638712" y="2714625"/>
              <a:ext cx="66675" cy="66675"/>
            </a:xfrm>
            <a:custGeom>
              <a:avLst/>
              <a:gdLst>
                <a:gd name="T0" fmla="*/ 28 w 42"/>
                <a:gd name="T1" fmla="*/ 3 h 42"/>
                <a:gd name="T2" fmla="*/ 28 w 42"/>
                <a:gd name="T3" fmla="*/ 3 h 42"/>
                <a:gd name="T4" fmla="*/ 22 w 42"/>
                <a:gd name="T5" fmla="*/ 0 h 42"/>
                <a:gd name="T6" fmla="*/ 14 w 42"/>
                <a:gd name="T7" fmla="*/ 3 h 42"/>
                <a:gd name="T8" fmla="*/ 8 w 42"/>
                <a:gd name="T9" fmla="*/ 6 h 42"/>
                <a:gd name="T10" fmla="*/ 3 w 42"/>
                <a:gd name="T11" fmla="*/ 11 h 42"/>
                <a:gd name="T12" fmla="*/ 3 w 42"/>
                <a:gd name="T13" fmla="*/ 11 h 42"/>
                <a:gd name="T14" fmla="*/ 0 w 42"/>
                <a:gd name="T15" fmla="*/ 17 h 42"/>
                <a:gd name="T16" fmla="*/ 0 w 42"/>
                <a:gd name="T17" fmla="*/ 25 h 42"/>
                <a:gd name="T18" fmla="*/ 3 w 42"/>
                <a:gd name="T19" fmla="*/ 31 h 42"/>
                <a:gd name="T20" fmla="*/ 8 w 42"/>
                <a:gd name="T21" fmla="*/ 37 h 42"/>
                <a:gd name="T22" fmla="*/ 8 w 42"/>
                <a:gd name="T23" fmla="*/ 37 h 42"/>
                <a:gd name="T24" fmla="*/ 14 w 42"/>
                <a:gd name="T25" fmla="*/ 39 h 42"/>
                <a:gd name="T26" fmla="*/ 22 w 42"/>
                <a:gd name="T27" fmla="*/ 42 h 42"/>
                <a:gd name="T28" fmla="*/ 22 w 42"/>
                <a:gd name="T29" fmla="*/ 42 h 42"/>
                <a:gd name="T30" fmla="*/ 28 w 42"/>
                <a:gd name="T31" fmla="*/ 39 h 42"/>
                <a:gd name="T32" fmla="*/ 34 w 42"/>
                <a:gd name="T33" fmla="*/ 37 h 42"/>
                <a:gd name="T34" fmla="*/ 34 w 42"/>
                <a:gd name="T35" fmla="*/ 37 h 42"/>
                <a:gd name="T36" fmla="*/ 34 w 42"/>
                <a:gd name="T37" fmla="*/ 37 h 42"/>
                <a:gd name="T38" fmla="*/ 39 w 42"/>
                <a:gd name="T39" fmla="*/ 31 h 42"/>
                <a:gd name="T40" fmla="*/ 39 w 42"/>
                <a:gd name="T41" fmla="*/ 31 h 42"/>
                <a:gd name="T42" fmla="*/ 39 w 42"/>
                <a:gd name="T43" fmla="*/ 25 h 42"/>
                <a:gd name="T44" fmla="*/ 42 w 42"/>
                <a:gd name="T45" fmla="*/ 23 h 42"/>
                <a:gd name="T46" fmla="*/ 42 w 42"/>
                <a:gd name="T47" fmla="*/ 23 h 42"/>
                <a:gd name="T48" fmla="*/ 39 w 42"/>
                <a:gd name="T49" fmla="*/ 17 h 42"/>
                <a:gd name="T50" fmla="*/ 36 w 42"/>
                <a:gd name="T51" fmla="*/ 11 h 42"/>
                <a:gd name="T52" fmla="*/ 28 w 42"/>
                <a:gd name="T53" fmla="*/ 3 h 42"/>
                <a:gd name="T54" fmla="*/ 28 w 42"/>
                <a:gd name="T55" fmla="*/ 3 h 42"/>
                <a:gd name="T56" fmla="*/ 14 w 42"/>
                <a:gd name="T57" fmla="*/ 31 h 42"/>
                <a:gd name="T58" fmla="*/ 14 w 42"/>
                <a:gd name="T59" fmla="*/ 31 h 42"/>
                <a:gd name="T60" fmla="*/ 14 w 42"/>
                <a:gd name="T61" fmla="*/ 31 h 42"/>
                <a:gd name="T62" fmla="*/ 14 w 42"/>
                <a:gd name="T63" fmla="*/ 31 h 42"/>
                <a:gd name="T64" fmla="*/ 34 w 42"/>
                <a:gd name="T65" fmla="*/ 37 h 42"/>
                <a:gd name="T66" fmla="*/ 34 w 42"/>
                <a:gd name="T67" fmla="*/ 37 h 42"/>
                <a:gd name="T68" fmla="*/ 34 w 42"/>
                <a:gd name="T69" fmla="*/ 37 h 42"/>
                <a:gd name="T70" fmla="*/ 34 w 42"/>
                <a:gd name="T71"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 h="42">
                  <a:moveTo>
                    <a:pt x="28" y="3"/>
                  </a:moveTo>
                  <a:lnTo>
                    <a:pt x="28" y="3"/>
                  </a:lnTo>
                  <a:lnTo>
                    <a:pt x="22" y="0"/>
                  </a:lnTo>
                  <a:lnTo>
                    <a:pt x="14" y="3"/>
                  </a:lnTo>
                  <a:lnTo>
                    <a:pt x="8" y="6"/>
                  </a:lnTo>
                  <a:lnTo>
                    <a:pt x="3" y="11"/>
                  </a:lnTo>
                  <a:lnTo>
                    <a:pt x="3" y="11"/>
                  </a:lnTo>
                  <a:lnTo>
                    <a:pt x="0" y="17"/>
                  </a:lnTo>
                  <a:lnTo>
                    <a:pt x="0" y="25"/>
                  </a:lnTo>
                  <a:lnTo>
                    <a:pt x="3" y="31"/>
                  </a:lnTo>
                  <a:lnTo>
                    <a:pt x="8" y="37"/>
                  </a:lnTo>
                  <a:lnTo>
                    <a:pt x="8" y="37"/>
                  </a:lnTo>
                  <a:lnTo>
                    <a:pt x="14" y="39"/>
                  </a:lnTo>
                  <a:lnTo>
                    <a:pt x="22" y="42"/>
                  </a:lnTo>
                  <a:lnTo>
                    <a:pt x="22" y="42"/>
                  </a:lnTo>
                  <a:lnTo>
                    <a:pt x="28" y="39"/>
                  </a:lnTo>
                  <a:lnTo>
                    <a:pt x="34" y="37"/>
                  </a:lnTo>
                  <a:lnTo>
                    <a:pt x="34" y="37"/>
                  </a:lnTo>
                  <a:lnTo>
                    <a:pt x="34" y="37"/>
                  </a:lnTo>
                  <a:lnTo>
                    <a:pt x="39" y="31"/>
                  </a:lnTo>
                  <a:lnTo>
                    <a:pt x="39" y="31"/>
                  </a:lnTo>
                  <a:lnTo>
                    <a:pt x="39" y="25"/>
                  </a:lnTo>
                  <a:lnTo>
                    <a:pt x="42" y="23"/>
                  </a:lnTo>
                  <a:lnTo>
                    <a:pt x="42" y="23"/>
                  </a:lnTo>
                  <a:lnTo>
                    <a:pt x="39" y="17"/>
                  </a:lnTo>
                  <a:lnTo>
                    <a:pt x="36" y="11"/>
                  </a:lnTo>
                  <a:lnTo>
                    <a:pt x="28" y="3"/>
                  </a:lnTo>
                  <a:lnTo>
                    <a:pt x="28" y="3"/>
                  </a:lnTo>
                  <a:close/>
                  <a:moveTo>
                    <a:pt x="14" y="31"/>
                  </a:moveTo>
                  <a:lnTo>
                    <a:pt x="14" y="31"/>
                  </a:lnTo>
                  <a:lnTo>
                    <a:pt x="14" y="31"/>
                  </a:lnTo>
                  <a:lnTo>
                    <a:pt x="14" y="31"/>
                  </a:lnTo>
                  <a:close/>
                  <a:moveTo>
                    <a:pt x="34" y="37"/>
                  </a:moveTo>
                  <a:lnTo>
                    <a:pt x="34" y="37"/>
                  </a:lnTo>
                  <a:lnTo>
                    <a:pt x="34" y="37"/>
                  </a:lnTo>
                  <a:lnTo>
                    <a:pt x="34" y="37"/>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201" name="Freeform 147"/>
            <p:cNvSpPr>
              <a:spLocks noEditPoints="1"/>
            </p:cNvSpPr>
            <p:nvPr/>
          </p:nvSpPr>
          <p:spPr bwMode="auto">
            <a:xfrm>
              <a:off x="16576812" y="2830512"/>
              <a:ext cx="61913" cy="61913"/>
            </a:xfrm>
            <a:custGeom>
              <a:avLst/>
              <a:gdLst>
                <a:gd name="T0" fmla="*/ 5 w 39"/>
                <a:gd name="T1" fmla="*/ 6 h 39"/>
                <a:gd name="T2" fmla="*/ 5 w 39"/>
                <a:gd name="T3" fmla="*/ 6 h 39"/>
                <a:gd name="T4" fmla="*/ 2 w 39"/>
                <a:gd name="T5" fmla="*/ 11 h 39"/>
                <a:gd name="T6" fmla="*/ 0 w 39"/>
                <a:gd name="T7" fmla="*/ 17 h 39"/>
                <a:gd name="T8" fmla="*/ 0 w 39"/>
                <a:gd name="T9" fmla="*/ 25 h 39"/>
                <a:gd name="T10" fmla="*/ 2 w 39"/>
                <a:gd name="T11" fmla="*/ 31 h 39"/>
                <a:gd name="T12" fmla="*/ 2 w 39"/>
                <a:gd name="T13" fmla="*/ 31 h 39"/>
                <a:gd name="T14" fmla="*/ 8 w 39"/>
                <a:gd name="T15" fmla="*/ 37 h 39"/>
                <a:gd name="T16" fmla="*/ 14 w 39"/>
                <a:gd name="T17" fmla="*/ 39 h 39"/>
                <a:gd name="T18" fmla="*/ 14 w 39"/>
                <a:gd name="T19" fmla="*/ 39 h 39"/>
                <a:gd name="T20" fmla="*/ 19 w 39"/>
                <a:gd name="T21" fmla="*/ 39 h 39"/>
                <a:gd name="T22" fmla="*/ 25 w 39"/>
                <a:gd name="T23" fmla="*/ 39 h 39"/>
                <a:gd name="T24" fmla="*/ 28 w 39"/>
                <a:gd name="T25" fmla="*/ 39 h 39"/>
                <a:gd name="T26" fmla="*/ 28 w 39"/>
                <a:gd name="T27" fmla="*/ 39 h 39"/>
                <a:gd name="T28" fmla="*/ 33 w 39"/>
                <a:gd name="T29" fmla="*/ 37 h 39"/>
                <a:gd name="T30" fmla="*/ 33 w 39"/>
                <a:gd name="T31" fmla="*/ 37 h 39"/>
                <a:gd name="T32" fmla="*/ 36 w 39"/>
                <a:gd name="T33" fmla="*/ 31 h 39"/>
                <a:gd name="T34" fmla="*/ 39 w 39"/>
                <a:gd name="T35" fmla="*/ 28 h 39"/>
                <a:gd name="T36" fmla="*/ 39 w 39"/>
                <a:gd name="T37" fmla="*/ 28 h 39"/>
                <a:gd name="T38" fmla="*/ 39 w 39"/>
                <a:gd name="T39" fmla="*/ 23 h 39"/>
                <a:gd name="T40" fmla="*/ 39 w 39"/>
                <a:gd name="T41" fmla="*/ 17 h 39"/>
                <a:gd name="T42" fmla="*/ 33 w 39"/>
                <a:gd name="T43" fmla="*/ 6 h 39"/>
                <a:gd name="T44" fmla="*/ 33 w 39"/>
                <a:gd name="T45" fmla="*/ 6 h 39"/>
                <a:gd name="T46" fmla="*/ 28 w 39"/>
                <a:gd name="T47" fmla="*/ 3 h 39"/>
                <a:gd name="T48" fmla="*/ 19 w 39"/>
                <a:gd name="T49" fmla="*/ 0 h 39"/>
                <a:gd name="T50" fmla="*/ 14 w 39"/>
                <a:gd name="T51" fmla="*/ 3 h 39"/>
                <a:gd name="T52" fmla="*/ 5 w 39"/>
                <a:gd name="T53" fmla="*/ 6 h 39"/>
                <a:gd name="T54" fmla="*/ 5 w 39"/>
                <a:gd name="T55" fmla="*/ 6 h 39"/>
                <a:gd name="T56" fmla="*/ 11 w 39"/>
                <a:gd name="T57" fmla="*/ 25 h 39"/>
                <a:gd name="T58" fmla="*/ 11 w 39"/>
                <a:gd name="T59" fmla="*/ 28 h 39"/>
                <a:gd name="T60" fmla="*/ 11 w 39"/>
                <a:gd name="T61" fmla="*/ 25 h 39"/>
                <a:gd name="T62" fmla="*/ 11 w 39"/>
                <a:gd name="T63" fmla="*/ 25 h 39"/>
                <a:gd name="T64" fmla="*/ 28 w 39"/>
                <a:gd name="T65" fmla="*/ 39 h 39"/>
                <a:gd name="T66" fmla="*/ 28 w 39"/>
                <a:gd name="T67" fmla="*/ 39 h 39"/>
                <a:gd name="T68" fmla="*/ 28 w 39"/>
                <a:gd name="T69" fmla="*/ 39 h 39"/>
                <a:gd name="T70" fmla="*/ 28 w 39"/>
                <a:gd name="T71"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 h="39">
                  <a:moveTo>
                    <a:pt x="5" y="6"/>
                  </a:moveTo>
                  <a:lnTo>
                    <a:pt x="5" y="6"/>
                  </a:lnTo>
                  <a:lnTo>
                    <a:pt x="2" y="11"/>
                  </a:lnTo>
                  <a:lnTo>
                    <a:pt x="0" y="17"/>
                  </a:lnTo>
                  <a:lnTo>
                    <a:pt x="0" y="25"/>
                  </a:lnTo>
                  <a:lnTo>
                    <a:pt x="2" y="31"/>
                  </a:lnTo>
                  <a:lnTo>
                    <a:pt x="2" y="31"/>
                  </a:lnTo>
                  <a:lnTo>
                    <a:pt x="8" y="37"/>
                  </a:lnTo>
                  <a:lnTo>
                    <a:pt x="14" y="39"/>
                  </a:lnTo>
                  <a:lnTo>
                    <a:pt x="14" y="39"/>
                  </a:lnTo>
                  <a:lnTo>
                    <a:pt x="19" y="39"/>
                  </a:lnTo>
                  <a:lnTo>
                    <a:pt x="25" y="39"/>
                  </a:lnTo>
                  <a:lnTo>
                    <a:pt x="28" y="39"/>
                  </a:lnTo>
                  <a:lnTo>
                    <a:pt x="28" y="39"/>
                  </a:lnTo>
                  <a:lnTo>
                    <a:pt x="33" y="37"/>
                  </a:lnTo>
                  <a:lnTo>
                    <a:pt x="33" y="37"/>
                  </a:lnTo>
                  <a:lnTo>
                    <a:pt x="36" y="31"/>
                  </a:lnTo>
                  <a:lnTo>
                    <a:pt x="39" y="28"/>
                  </a:lnTo>
                  <a:lnTo>
                    <a:pt x="39" y="28"/>
                  </a:lnTo>
                  <a:lnTo>
                    <a:pt x="39" y="23"/>
                  </a:lnTo>
                  <a:lnTo>
                    <a:pt x="39" y="17"/>
                  </a:lnTo>
                  <a:lnTo>
                    <a:pt x="33" y="6"/>
                  </a:lnTo>
                  <a:lnTo>
                    <a:pt x="33" y="6"/>
                  </a:lnTo>
                  <a:lnTo>
                    <a:pt x="28" y="3"/>
                  </a:lnTo>
                  <a:lnTo>
                    <a:pt x="19" y="0"/>
                  </a:lnTo>
                  <a:lnTo>
                    <a:pt x="14" y="3"/>
                  </a:lnTo>
                  <a:lnTo>
                    <a:pt x="5" y="6"/>
                  </a:lnTo>
                  <a:lnTo>
                    <a:pt x="5" y="6"/>
                  </a:lnTo>
                  <a:close/>
                  <a:moveTo>
                    <a:pt x="11" y="25"/>
                  </a:moveTo>
                  <a:lnTo>
                    <a:pt x="11" y="28"/>
                  </a:lnTo>
                  <a:lnTo>
                    <a:pt x="11" y="25"/>
                  </a:lnTo>
                  <a:lnTo>
                    <a:pt x="11" y="25"/>
                  </a:lnTo>
                  <a:close/>
                  <a:moveTo>
                    <a:pt x="28" y="39"/>
                  </a:moveTo>
                  <a:lnTo>
                    <a:pt x="28" y="39"/>
                  </a:lnTo>
                  <a:lnTo>
                    <a:pt x="28" y="39"/>
                  </a:lnTo>
                  <a:lnTo>
                    <a:pt x="28" y="39"/>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202" name="Freeform 148"/>
            <p:cNvSpPr>
              <a:spLocks noEditPoints="1"/>
            </p:cNvSpPr>
            <p:nvPr/>
          </p:nvSpPr>
          <p:spPr bwMode="auto">
            <a:xfrm>
              <a:off x="16629209" y="2879730"/>
              <a:ext cx="63501" cy="61913"/>
            </a:xfrm>
            <a:custGeom>
              <a:avLst/>
              <a:gdLst>
                <a:gd name="T0" fmla="*/ 6 w 40"/>
                <a:gd name="T1" fmla="*/ 6 h 39"/>
                <a:gd name="T2" fmla="*/ 6 w 40"/>
                <a:gd name="T3" fmla="*/ 6 h 39"/>
                <a:gd name="T4" fmla="*/ 3 w 40"/>
                <a:gd name="T5" fmla="*/ 11 h 39"/>
                <a:gd name="T6" fmla="*/ 0 w 40"/>
                <a:gd name="T7" fmla="*/ 17 h 39"/>
                <a:gd name="T8" fmla="*/ 0 w 40"/>
                <a:gd name="T9" fmla="*/ 25 h 39"/>
                <a:gd name="T10" fmla="*/ 0 w 40"/>
                <a:gd name="T11" fmla="*/ 31 h 39"/>
                <a:gd name="T12" fmla="*/ 0 w 40"/>
                <a:gd name="T13" fmla="*/ 31 h 39"/>
                <a:gd name="T14" fmla="*/ 6 w 40"/>
                <a:gd name="T15" fmla="*/ 37 h 39"/>
                <a:gd name="T16" fmla="*/ 14 w 40"/>
                <a:gd name="T17" fmla="*/ 39 h 39"/>
                <a:gd name="T18" fmla="*/ 14 w 40"/>
                <a:gd name="T19" fmla="*/ 39 h 39"/>
                <a:gd name="T20" fmla="*/ 20 w 40"/>
                <a:gd name="T21" fmla="*/ 39 h 39"/>
                <a:gd name="T22" fmla="*/ 26 w 40"/>
                <a:gd name="T23" fmla="*/ 39 h 39"/>
                <a:gd name="T24" fmla="*/ 28 w 40"/>
                <a:gd name="T25" fmla="*/ 39 h 39"/>
                <a:gd name="T26" fmla="*/ 28 w 40"/>
                <a:gd name="T27" fmla="*/ 39 h 39"/>
                <a:gd name="T28" fmla="*/ 34 w 40"/>
                <a:gd name="T29" fmla="*/ 37 h 39"/>
                <a:gd name="T30" fmla="*/ 34 w 40"/>
                <a:gd name="T31" fmla="*/ 37 h 39"/>
                <a:gd name="T32" fmla="*/ 37 w 40"/>
                <a:gd name="T33" fmla="*/ 31 h 39"/>
                <a:gd name="T34" fmla="*/ 40 w 40"/>
                <a:gd name="T35" fmla="*/ 28 h 39"/>
                <a:gd name="T36" fmla="*/ 40 w 40"/>
                <a:gd name="T37" fmla="*/ 28 h 39"/>
                <a:gd name="T38" fmla="*/ 40 w 40"/>
                <a:gd name="T39" fmla="*/ 22 h 39"/>
                <a:gd name="T40" fmla="*/ 40 w 40"/>
                <a:gd name="T41" fmla="*/ 17 h 39"/>
                <a:gd name="T42" fmla="*/ 31 w 40"/>
                <a:gd name="T43" fmla="*/ 6 h 39"/>
                <a:gd name="T44" fmla="*/ 31 w 40"/>
                <a:gd name="T45" fmla="*/ 6 h 39"/>
                <a:gd name="T46" fmla="*/ 26 w 40"/>
                <a:gd name="T47" fmla="*/ 3 h 39"/>
                <a:gd name="T48" fmla="*/ 20 w 40"/>
                <a:gd name="T49" fmla="*/ 0 h 39"/>
                <a:gd name="T50" fmla="*/ 12 w 40"/>
                <a:gd name="T51" fmla="*/ 3 h 39"/>
                <a:gd name="T52" fmla="*/ 6 w 40"/>
                <a:gd name="T53" fmla="*/ 6 h 39"/>
                <a:gd name="T54" fmla="*/ 6 w 40"/>
                <a:gd name="T55" fmla="*/ 6 h 39"/>
                <a:gd name="T56" fmla="*/ 9 w 40"/>
                <a:gd name="T57" fmla="*/ 25 h 39"/>
                <a:gd name="T58" fmla="*/ 9 w 40"/>
                <a:gd name="T59" fmla="*/ 28 h 39"/>
                <a:gd name="T60" fmla="*/ 9 w 40"/>
                <a:gd name="T61" fmla="*/ 25 h 39"/>
                <a:gd name="T62" fmla="*/ 9 w 40"/>
                <a:gd name="T63" fmla="*/ 25 h 39"/>
                <a:gd name="T64" fmla="*/ 26 w 40"/>
                <a:gd name="T65" fmla="*/ 39 h 39"/>
                <a:gd name="T66" fmla="*/ 26 w 40"/>
                <a:gd name="T67" fmla="*/ 39 h 39"/>
                <a:gd name="T68" fmla="*/ 26 w 40"/>
                <a:gd name="T69" fmla="*/ 39 h 39"/>
                <a:gd name="T70" fmla="*/ 26 w 40"/>
                <a:gd name="T71"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39">
                  <a:moveTo>
                    <a:pt x="6" y="6"/>
                  </a:moveTo>
                  <a:lnTo>
                    <a:pt x="6" y="6"/>
                  </a:lnTo>
                  <a:lnTo>
                    <a:pt x="3" y="11"/>
                  </a:lnTo>
                  <a:lnTo>
                    <a:pt x="0" y="17"/>
                  </a:lnTo>
                  <a:lnTo>
                    <a:pt x="0" y="25"/>
                  </a:lnTo>
                  <a:lnTo>
                    <a:pt x="0" y="31"/>
                  </a:lnTo>
                  <a:lnTo>
                    <a:pt x="0" y="31"/>
                  </a:lnTo>
                  <a:lnTo>
                    <a:pt x="6" y="37"/>
                  </a:lnTo>
                  <a:lnTo>
                    <a:pt x="14" y="39"/>
                  </a:lnTo>
                  <a:lnTo>
                    <a:pt x="14" y="39"/>
                  </a:lnTo>
                  <a:lnTo>
                    <a:pt x="20" y="39"/>
                  </a:lnTo>
                  <a:lnTo>
                    <a:pt x="26" y="39"/>
                  </a:lnTo>
                  <a:lnTo>
                    <a:pt x="28" y="39"/>
                  </a:lnTo>
                  <a:lnTo>
                    <a:pt x="28" y="39"/>
                  </a:lnTo>
                  <a:lnTo>
                    <a:pt x="34" y="37"/>
                  </a:lnTo>
                  <a:lnTo>
                    <a:pt x="34" y="37"/>
                  </a:lnTo>
                  <a:lnTo>
                    <a:pt x="37" y="31"/>
                  </a:lnTo>
                  <a:lnTo>
                    <a:pt x="40" y="28"/>
                  </a:lnTo>
                  <a:lnTo>
                    <a:pt x="40" y="28"/>
                  </a:lnTo>
                  <a:lnTo>
                    <a:pt x="40" y="22"/>
                  </a:lnTo>
                  <a:lnTo>
                    <a:pt x="40" y="17"/>
                  </a:lnTo>
                  <a:lnTo>
                    <a:pt x="31" y="6"/>
                  </a:lnTo>
                  <a:lnTo>
                    <a:pt x="31" y="6"/>
                  </a:lnTo>
                  <a:lnTo>
                    <a:pt x="26" y="3"/>
                  </a:lnTo>
                  <a:lnTo>
                    <a:pt x="20" y="0"/>
                  </a:lnTo>
                  <a:lnTo>
                    <a:pt x="12" y="3"/>
                  </a:lnTo>
                  <a:lnTo>
                    <a:pt x="6" y="6"/>
                  </a:lnTo>
                  <a:lnTo>
                    <a:pt x="6" y="6"/>
                  </a:lnTo>
                  <a:close/>
                  <a:moveTo>
                    <a:pt x="9" y="25"/>
                  </a:moveTo>
                  <a:lnTo>
                    <a:pt x="9" y="28"/>
                  </a:lnTo>
                  <a:lnTo>
                    <a:pt x="9" y="25"/>
                  </a:lnTo>
                  <a:lnTo>
                    <a:pt x="9" y="25"/>
                  </a:lnTo>
                  <a:close/>
                  <a:moveTo>
                    <a:pt x="26" y="39"/>
                  </a:moveTo>
                  <a:lnTo>
                    <a:pt x="26" y="39"/>
                  </a:lnTo>
                  <a:lnTo>
                    <a:pt x="26" y="39"/>
                  </a:lnTo>
                  <a:lnTo>
                    <a:pt x="26" y="39"/>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203" name="Freeform 149"/>
            <p:cNvSpPr>
              <a:spLocks noEditPoints="1"/>
            </p:cNvSpPr>
            <p:nvPr/>
          </p:nvSpPr>
          <p:spPr bwMode="auto">
            <a:xfrm>
              <a:off x="16670458" y="2776542"/>
              <a:ext cx="61913" cy="63500"/>
            </a:xfrm>
            <a:custGeom>
              <a:avLst/>
              <a:gdLst>
                <a:gd name="T0" fmla="*/ 5 w 39"/>
                <a:gd name="T1" fmla="*/ 6 h 40"/>
                <a:gd name="T2" fmla="*/ 5 w 39"/>
                <a:gd name="T3" fmla="*/ 6 h 40"/>
                <a:gd name="T4" fmla="*/ 2 w 39"/>
                <a:gd name="T5" fmla="*/ 12 h 40"/>
                <a:gd name="T6" fmla="*/ 0 w 39"/>
                <a:gd name="T7" fmla="*/ 17 h 40"/>
                <a:gd name="T8" fmla="*/ 0 w 39"/>
                <a:gd name="T9" fmla="*/ 23 h 40"/>
                <a:gd name="T10" fmla="*/ 0 w 39"/>
                <a:gd name="T11" fmla="*/ 31 h 40"/>
                <a:gd name="T12" fmla="*/ 0 w 39"/>
                <a:gd name="T13" fmla="*/ 31 h 40"/>
                <a:gd name="T14" fmla="*/ 5 w 39"/>
                <a:gd name="T15" fmla="*/ 37 h 40"/>
                <a:gd name="T16" fmla="*/ 14 w 39"/>
                <a:gd name="T17" fmla="*/ 40 h 40"/>
                <a:gd name="T18" fmla="*/ 14 w 39"/>
                <a:gd name="T19" fmla="*/ 40 h 40"/>
                <a:gd name="T20" fmla="*/ 19 w 39"/>
                <a:gd name="T21" fmla="*/ 40 h 40"/>
                <a:gd name="T22" fmla="*/ 25 w 39"/>
                <a:gd name="T23" fmla="*/ 40 h 40"/>
                <a:gd name="T24" fmla="*/ 28 w 39"/>
                <a:gd name="T25" fmla="*/ 40 h 40"/>
                <a:gd name="T26" fmla="*/ 28 w 39"/>
                <a:gd name="T27" fmla="*/ 40 h 40"/>
                <a:gd name="T28" fmla="*/ 33 w 39"/>
                <a:gd name="T29" fmla="*/ 34 h 40"/>
                <a:gd name="T30" fmla="*/ 33 w 39"/>
                <a:gd name="T31" fmla="*/ 34 h 40"/>
                <a:gd name="T32" fmla="*/ 36 w 39"/>
                <a:gd name="T33" fmla="*/ 31 h 40"/>
                <a:gd name="T34" fmla="*/ 39 w 39"/>
                <a:gd name="T35" fmla="*/ 26 h 40"/>
                <a:gd name="T36" fmla="*/ 39 w 39"/>
                <a:gd name="T37" fmla="*/ 26 h 40"/>
                <a:gd name="T38" fmla="*/ 39 w 39"/>
                <a:gd name="T39" fmla="*/ 20 h 40"/>
                <a:gd name="T40" fmla="*/ 39 w 39"/>
                <a:gd name="T41" fmla="*/ 14 h 40"/>
                <a:gd name="T42" fmla="*/ 31 w 39"/>
                <a:gd name="T43" fmla="*/ 6 h 40"/>
                <a:gd name="T44" fmla="*/ 31 w 39"/>
                <a:gd name="T45" fmla="*/ 6 h 40"/>
                <a:gd name="T46" fmla="*/ 25 w 39"/>
                <a:gd name="T47" fmla="*/ 0 h 40"/>
                <a:gd name="T48" fmla="*/ 19 w 39"/>
                <a:gd name="T49" fmla="*/ 0 h 40"/>
                <a:gd name="T50" fmla="*/ 11 w 39"/>
                <a:gd name="T51" fmla="*/ 0 h 40"/>
                <a:gd name="T52" fmla="*/ 5 w 39"/>
                <a:gd name="T53" fmla="*/ 6 h 40"/>
                <a:gd name="T54" fmla="*/ 5 w 39"/>
                <a:gd name="T55" fmla="*/ 6 h 40"/>
                <a:gd name="T56" fmla="*/ 8 w 39"/>
                <a:gd name="T57" fmla="*/ 26 h 40"/>
                <a:gd name="T58" fmla="*/ 8 w 39"/>
                <a:gd name="T59" fmla="*/ 26 h 40"/>
                <a:gd name="T60" fmla="*/ 8 w 39"/>
                <a:gd name="T61" fmla="*/ 26 h 40"/>
                <a:gd name="T62" fmla="*/ 8 w 39"/>
                <a:gd name="T63" fmla="*/ 26 h 40"/>
                <a:gd name="T64" fmla="*/ 25 w 39"/>
                <a:gd name="T65" fmla="*/ 40 h 40"/>
                <a:gd name="T66" fmla="*/ 25 w 39"/>
                <a:gd name="T67" fmla="*/ 40 h 40"/>
                <a:gd name="T68" fmla="*/ 25 w 39"/>
                <a:gd name="T69" fmla="*/ 40 h 40"/>
                <a:gd name="T70" fmla="*/ 25 w 39"/>
                <a:gd name="T7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 h="40">
                  <a:moveTo>
                    <a:pt x="5" y="6"/>
                  </a:moveTo>
                  <a:lnTo>
                    <a:pt x="5" y="6"/>
                  </a:lnTo>
                  <a:lnTo>
                    <a:pt x="2" y="12"/>
                  </a:lnTo>
                  <a:lnTo>
                    <a:pt x="0" y="17"/>
                  </a:lnTo>
                  <a:lnTo>
                    <a:pt x="0" y="23"/>
                  </a:lnTo>
                  <a:lnTo>
                    <a:pt x="0" y="31"/>
                  </a:lnTo>
                  <a:lnTo>
                    <a:pt x="0" y="31"/>
                  </a:lnTo>
                  <a:lnTo>
                    <a:pt x="5" y="37"/>
                  </a:lnTo>
                  <a:lnTo>
                    <a:pt x="14" y="40"/>
                  </a:lnTo>
                  <a:lnTo>
                    <a:pt x="14" y="40"/>
                  </a:lnTo>
                  <a:lnTo>
                    <a:pt x="19" y="40"/>
                  </a:lnTo>
                  <a:lnTo>
                    <a:pt x="25" y="40"/>
                  </a:lnTo>
                  <a:lnTo>
                    <a:pt x="28" y="40"/>
                  </a:lnTo>
                  <a:lnTo>
                    <a:pt x="28" y="40"/>
                  </a:lnTo>
                  <a:lnTo>
                    <a:pt x="33" y="34"/>
                  </a:lnTo>
                  <a:lnTo>
                    <a:pt x="33" y="34"/>
                  </a:lnTo>
                  <a:lnTo>
                    <a:pt x="36" y="31"/>
                  </a:lnTo>
                  <a:lnTo>
                    <a:pt x="39" y="26"/>
                  </a:lnTo>
                  <a:lnTo>
                    <a:pt x="39" y="26"/>
                  </a:lnTo>
                  <a:lnTo>
                    <a:pt x="39" y="20"/>
                  </a:lnTo>
                  <a:lnTo>
                    <a:pt x="39" y="14"/>
                  </a:lnTo>
                  <a:lnTo>
                    <a:pt x="31" y="6"/>
                  </a:lnTo>
                  <a:lnTo>
                    <a:pt x="31" y="6"/>
                  </a:lnTo>
                  <a:lnTo>
                    <a:pt x="25" y="0"/>
                  </a:lnTo>
                  <a:lnTo>
                    <a:pt x="19" y="0"/>
                  </a:lnTo>
                  <a:lnTo>
                    <a:pt x="11" y="0"/>
                  </a:lnTo>
                  <a:lnTo>
                    <a:pt x="5" y="6"/>
                  </a:lnTo>
                  <a:lnTo>
                    <a:pt x="5" y="6"/>
                  </a:lnTo>
                  <a:close/>
                  <a:moveTo>
                    <a:pt x="8" y="26"/>
                  </a:moveTo>
                  <a:lnTo>
                    <a:pt x="8" y="26"/>
                  </a:lnTo>
                  <a:lnTo>
                    <a:pt x="8" y="26"/>
                  </a:lnTo>
                  <a:lnTo>
                    <a:pt x="8" y="26"/>
                  </a:lnTo>
                  <a:close/>
                  <a:moveTo>
                    <a:pt x="25" y="40"/>
                  </a:moveTo>
                  <a:lnTo>
                    <a:pt x="25" y="40"/>
                  </a:lnTo>
                  <a:lnTo>
                    <a:pt x="25" y="40"/>
                  </a:lnTo>
                  <a:lnTo>
                    <a:pt x="25" y="40"/>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204" name="Freeform 150"/>
            <p:cNvSpPr>
              <a:spLocks noEditPoints="1"/>
            </p:cNvSpPr>
            <p:nvPr/>
          </p:nvSpPr>
          <p:spPr bwMode="auto">
            <a:xfrm>
              <a:off x="16744994" y="2867027"/>
              <a:ext cx="63500" cy="61913"/>
            </a:xfrm>
            <a:custGeom>
              <a:avLst/>
              <a:gdLst>
                <a:gd name="T0" fmla="*/ 6 w 40"/>
                <a:gd name="T1" fmla="*/ 2 h 39"/>
                <a:gd name="T2" fmla="*/ 6 w 40"/>
                <a:gd name="T3" fmla="*/ 2 h 39"/>
                <a:gd name="T4" fmla="*/ 3 w 40"/>
                <a:gd name="T5" fmla="*/ 8 h 39"/>
                <a:gd name="T6" fmla="*/ 0 w 40"/>
                <a:gd name="T7" fmla="*/ 16 h 39"/>
                <a:gd name="T8" fmla="*/ 0 w 40"/>
                <a:gd name="T9" fmla="*/ 22 h 39"/>
                <a:gd name="T10" fmla="*/ 0 w 40"/>
                <a:gd name="T11" fmla="*/ 30 h 39"/>
                <a:gd name="T12" fmla="*/ 0 w 40"/>
                <a:gd name="T13" fmla="*/ 30 h 39"/>
                <a:gd name="T14" fmla="*/ 6 w 40"/>
                <a:gd name="T15" fmla="*/ 36 h 39"/>
                <a:gd name="T16" fmla="*/ 14 w 40"/>
                <a:gd name="T17" fmla="*/ 39 h 39"/>
                <a:gd name="T18" fmla="*/ 14 w 40"/>
                <a:gd name="T19" fmla="*/ 39 h 39"/>
                <a:gd name="T20" fmla="*/ 20 w 40"/>
                <a:gd name="T21" fmla="*/ 39 h 39"/>
                <a:gd name="T22" fmla="*/ 26 w 40"/>
                <a:gd name="T23" fmla="*/ 36 h 39"/>
                <a:gd name="T24" fmla="*/ 28 w 40"/>
                <a:gd name="T25" fmla="*/ 36 h 39"/>
                <a:gd name="T26" fmla="*/ 28 w 40"/>
                <a:gd name="T27" fmla="*/ 36 h 39"/>
                <a:gd name="T28" fmla="*/ 34 w 40"/>
                <a:gd name="T29" fmla="*/ 33 h 39"/>
                <a:gd name="T30" fmla="*/ 34 w 40"/>
                <a:gd name="T31" fmla="*/ 33 h 39"/>
                <a:gd name="T32" fmla="*/ 37 w 40"/>
                <a:gd name="T33" fmla="*/ 30 h 39"/>
                <a:gd name="T34" fmla="*/ 40 w 40"/>
                <a:gd name="T35" fmla="*/ 25 h 39"/>
                <a:gd name="T36" fmla="*/ 40 w 40"/>
                <a:gd name="T37" fmla="*/ 25 h 39"/>
                <a:gd name="T38" fmla="*/ 40 w 40"/>
                <a:gd name="T39" fmla="*/ 19 h 39"/>
                <a:gd name="T40" fmla="*/ 40 w 40"/>
                <a:gd name="T41" fmla="*/ 14 h 39"/>
                <a:gd name="T42" fmla="*/ 31 w 40"/>
                <a:gd name="T43" fmla="*/ 5 h 39"/>
                <a:gd name="T44" fmla="*/ 31 w 40"/>
                <a:gd name="T45" fmla="*/ 5 h 39"/>
                <a:gd name="T46" fmla="*/ 26 w 40"/>
                <a:gd name="T47" fmla="*/ 0 h 39"/>
                <a:gd name="T48" fmla="*/ 20 w 40"/>
                <a:gd name="T49" fmla="*/ 0 h 39"/>
                <a:gd name="T50" fmla="*/ 12 w 40"/>
                <a:gd name="T51" fmla="*/ 0 h 39"/>
                <a:gd name="T52" fmla="*/ 6 w 40"/>
                <a:gd name="T53" fmla="*/ 2 h 39"/>
                <a:gd name="T54" fmla="*/ 6 w 40"/>
                <a:gd name="T55" fmla="*/ 2 h 39"/>
                <a:gd name="T56" fmla="*/ 9 w 40"/>
                <a:gd name="T57" fmla="*/ 25 h 39"/>
                <a:gd name="T58" fmla="*/ 9 w 40"/>
                <a:gd name="T59" fmla="*/ 25 h 39"/>
                <a:gd name="T60" fmla="*/ 9 w 40"/>
                <a:gd name="T61" fmla="*/ 25 h 39"/>
                <a:gd name="T62" fmla="*/ 9 w 40"/>
                <a:gd name="T63" fmla="*/ 25 h 39"/>
                <a:gd name="T64" fmla="*/ 26 w 40"/>
                <a:gd name="T65" fmla="*/ 36 h 39"/>
                <a:gd name="T66" fmla="*/ 26 w 40"/>
                <a:gd name="T67" fmla="*/ 36 h 39"/>
                <a:gd name="T68" fmla="*/ 26 w 40"/>
                <a:gd name="T69" fmla="*/ 36 h 39"/>
                <a:gd name="T70" fmla="*/ 26 w 40"/>
                <a:gd name="T71" fmla="*/ 3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39">
                  <a:moveTo>
                    <a:pt x="6" y="2"/>
                  </a:moveTo>
                  <a:lnTo>
                    <a:pt x="6" y="2"/>
                  </a:lnTo>
                  <a:lnTo>
                    <a:pt x="3" y="8"/>
                  </a:lnTo>
                  <a:lnTo>
                    <a:pt x="0" y="16"/>
                  </a:lnTo>
                  <a:lnTo>
                    <a:pt x="0" y="22"/>
                  </a:lnTo>
                  <a:lnTo>
                    <a:pt x="0" y="30"/>
                  </a:lnTo>
                  <a:lnTo>
                    <a:pt x="0" y="30"/>
                  </a:lnTo>
                  <a:lnTo>
                    <a:pt x="6" y="36"/>
                  </a:lnTo>
                  <a:lnTo>
                    <a:pt x="14" y="39"/>
                  </a:lnTo>
                  <a:lnTo>
                    <a:pt x="14" y="39"/>
                  </a:lnTo>
                  <a:lnTo>
                    <a:pt x="20" y="39"/>
                  </a:lnTo>
                  <a:lnTo>
                    <a:pt x="26" y="36"/>
                  </a:lnTo>
                  <a:lnTo>
                    <a:pt x="28" y="36"/>
                  </a:lnTo>
                  <a:lnTo>
                    <a:pt x="28" y="36"/>
                  </a:lnTo>
                  <a:lnTo>
                    <a:pt x="34" y="33"/>
                  </a:lnTo>
                  <a:lnTo>
                    <a:pt x="34" y="33"/>
                  </a:lnTo>
                  <a:lnTo>
                    <a:pt x="37" y="30"/>
                  </a:lnTo>
                  <a:lnTo>
                    <a:pt x="40" y="25"/>
                  </a:lnTo>
                  <a:lnTo>
                    <a:pt x="40" y="25"/>
                  </a:lnTo>
                  <a:lnTo>
                    <a:pt x="40" y="19"/>
                  </a:lnTo>
                  <a:lnTo>
                    <a:pt x="40" y="14"/>
                  </a:lnTo>
                  <a:lnTo>
                    <a:pt x="31" y="5"/>
                  </a:lnTo>
                  <a:lnTo>
                    <a:pt x="31" y="5"/>
                  </a:lnTo>
                  <a:lnTo>
                    <a:pt x="26" y="0"/>
                  </a:lnTo>
                  <a:lnTo>
                    <a:pt x="20" y="0"/>
                  </a:lnTo>
                  <a:lnTo>
                    <a:pt x="12" y="0"/>
                  </a:lnTo>
                  <a:lnTo>
                    <a:pt x="6" y="2"/>
                  </a:lnTo>
                  <a:lnTo>
                    <a:pt x="6" y="2"/>
                  </a:lnTo>
                  <a:close/>
                  <a:moveTo>
                    <a:pt x="9" y="25"/>
                  </a:moveTo>
                  <a:lnTo>
                    <a:pt x="9" y="25"/>
                  </a:lnTo>
                  <a:lnTo>
                    <a:pt x="9" y="25"/>
                  </a:lnTo>
                  <a:lnTo>
                    <a:pt x="9" y="25"/>
                  </a:lnTo>
                  <a:close/>
                  <a:moveTo>
                    <a:pt x="26" y="36"/>
                  </a:moveTo>
                  <a:lnTo>
                    <a:pt x="26" y="36"/>
                  </a:lnTo>
                  <a:lnTo>
                    <a:pt x="26" y="36"/>
                  </a:lnTo>
                  <a:lnTo>
                    <a:pt x="26" y="36"/>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205" name="Freeform 151"/>
            <p:cNvSpPr>
              <a:spLocks noEditPoints="1"/>
            </p:cNvSpPr>
            <p:nvPr/>
          </p:nvSpPr>
          <p:spPr bwMode="auto">
            <a:xfrm>
              <a:off x="16749713" y="2751138"/>
              <a:ext cx="61913" cy="61913"/>
            </a:xfrm>
            <a:custGeom>
              <a:avLst/>
              <a:gdLst>
                <a:gd name="T0" fmla="*/ 34 w 39"/>
                <a:gd name="T1" fmla="*/ 8 h 39"/>
                <a:gd name="T2" fmla="*/ 34 w 39"/>
                <a:gd name="T3" fmla="*/ 8 h 39"/>
                <a:gd name="T4" fmla="*/ 31 w 39"/>
                <a:gd name="T5" fmla="*/ 2 h 39"/>
                <a:gd name="T6" fmla="*/ 23 w 39"/>
                <a:gd name="T7" fmla="*/ 0 h 39"/>
                <a:gd name="T8" fmla="*/ 17 w 39"/>
                <a:gd name="T9" fmla="*/ 0 h 39"/>
                <a:gd name="T10" fmla="*/ 9 w 39"/>
                <a:gd name="T11" fmla="*/ 2 h 39"/>
                <a:gd name="T12" fmla="*/ 9 w 39"/>
                <a:gd name="T13" fmla="*/ 2 h 39"/>
                <a:gd name="T14" fmla="*/ 3 w 39"/>
                <a:gd name="T15" fmla="*/ 8 h 39"/>
                <a:gd name="T16" fmla="*/ 0 w 39"/>
                <a:gd name="T17" fmla="*/ 14 h 39"/>
                <a:gd name="T18" fmla="*/ 0 w 39"/>
                <a:gd name="T19" fmla="*/ 19 h 39"/>
                <a:gd name="T20" fmla="*/ 0 w 39"/>
                <a:gd name="T21" fmla="*/ 28 h 39"/>
                <a:gd name="T22" fmla="*/ 0 w 39"/>
                <a:gd name="T23" fmla="*/ 28 h 39"/>
                <a:gd name="T24" fmla="*/ 6 w 39"/>
                <a:gd name="T25" fmla="*/ 33 h 39"/>
                <a:gd name="T26" fmla="*/ 11 w 39"/>
                <a:gd name="T27" fmla="*/ 39 h 39"/>
                <a:gd name="T28" fmla="*/ 11 w 39"/>
                <a:gd name="T29" fmla="*/ 39 h 39"/>
                <a:gd name="T30" fmla="*/ 17 w 39"/>
                <a:gd name="T31" fmla="*/ 39 h 39"/>
                <a:gd name="T32" fmla="*/ 23 w 39"/>
                <a:gd name="T33" fmla="*/ 39 h 39"/>
                <a:gd name="T34" fmla="*/ 25 w 39"/>
                <a:gd name="T35" fmla="*/ 39 h 39"/>
                <a:gd name="T36" fmla="*/ 25 w 39"/>
                <a:gd name="T37" fmla="*/ 39 h 39"/>
                <a:gd name="T38" fmla="*/ 31 w 39"/>
                <a:gd name="T39" fmla="*/ 36 h 39"/>
                <a:gd name="T40" fmla="*/ 31 w 39"/>
                <a:gd name="T41" fmla="*/ 36 h 39"/>
                <a:gd name="T42" fmla="*/ 34 w 39"/>
                <a:gd name="T43" fmla="*/ 33 h 39"/>
                <a:gd name="T44" fmla="*/ 37 w 39"/>
                <a:gd name="T45" fmla="*/ 30 h 39"/>
                <a:gd name="T46" fmla="*/ 37 w 39"/>
                <a:gd name="T47" fmla="*/ 30 h 39"/>
                <a:gd name="T48" fmla="*/ 39 w 39"/>
                <a:gd name="T49" fmla="*/ 25 h 39"/>
                <a:gd name="T50" fmla="*/ 39 w 39"/>
                <a:gd name="T51" fmla="*/ 19 h 39"/>
                <a:gd name="T52" fmla="*/ 34 w 39"/>
                <a:gd name="T53" fmla="*/ 8 h 39"/>
                <a:gd name="T54" fmla="*/ 34 w 39"/>
                <a:gd name="T55" fmla="*/ 8 h 39"/>
                <a:gd name="T56" fmla="*/ 9 w 39"/>
                <a:gd name="T57" fmla="*/ 25 h 39"/>
                <a:gd name="T58" fmla="*/ 9 w 39"/>
                <a:gd name="T59" fmla="*/ 25 h 39"/>
                <a:gd name="T60" fmla="*/ 9 w 39"/>
                <a:gd name="T61" fmla="*/ 25 h 39"/>
                <a:gd name="T62" fmla="*/ 9 w 39"/>
                <a:gd name="T63" fmla="*/ 25 h 39"/>
                <a:gd name="T64" fmla="*/ 9 w 39"/>
                <a:gd name="T65" fmla="*/ 25 h 39"/>
                <a:gd name="T66" fmla="*/ 23 w 39"/>
                <a:gd name="T67" fmla="*/ 39 h 39"/>
                <a:gd name="T68" fmla="*/ 23 w 39"/>
                <a:gd name="T69" fmla="*/ 39 h 39"/>
                <a:gd name="T70" fmla="*/ 23 w 39"/>
                <a:gd name="T71" fmla="*/ 39 h 39"/>
                <a:gd name="T72" fmla="*/ 23 w 39"/>
                <a:gd name="T73"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 h="39">
                  <a:moveTo>
                    <a:pt x="34" y="8"/>
                  </a:moveTo>
                  <a:lnTo>
                    <a:pt x="34" y="8"/>
                  </a:lnTo>
                  <a:lnTo>
                    <a:pt x="31" y="2"/>
                  </a:lnTo>
                  <a:lnTo>
                    <a:pt x="23" y="0"/>
                  </a:lnTo>
                  <a:lnTo>
                    <a:pt x="17" y="0"/>
                  </a:lnTo>
                  <a:lnTo>
                    <a:pt x="9" y="2"/>
                  </a:lnTo>
                  <a:lnTo>
                    <a:pt x="9" y="2"/>
                  </a:lnTo>
                  <a:lnTo>
                    <a:pt x="3" y="8"/>
                  </a:lnTo>
                  <a:lnTo>
                    <a:pt x="0" y="14"/>
                  </a:lnTo>
                  <a:lnTo>
                    <a:pt x="0" y="19"/>
                  </a:lnTo>
                  <a:lnTo>
                    <a:pt x="0" y="28"/>
                  </a:lnTo>
                  <a:lnTo>
                    <a:pt x="0" y="28"/>
                  </a:lnTo>
                  <a:lnTo>
                    <a:pt x="6" y="33"/>
                  </a:lnTo>
                  <a:lnTo>
                    <a:pt x="11" y="39"/>
                  </a:lnTo>
                  <a:lnTo>
                    <a:pt x="11" y="39"/>
                  </a:lnTo>
                  <a:lnTo>
                    <a:pt x="17" y="39"/>
                  </a:lnTo>
                  <a:lnTo>
                    <a:pt x="23" y="39"/>
                  </a:lnTo>
                  <a:lnTo>
                    <a:pt x="25" y="39"/>
                  </a:lnTo>
                  <a:lnTo>
                    <a:pt x="25" y="39"/>
                  </a:lnTo>
                  <a:lnTo>
                    <a:pt x="31" y="36"/>
                  </a:lnTo>
                  <a:lnTo>
                    <a:pt x="31" y="36"/>
                  </a:lnTo>
                  <a:lnTo>
                    <a:pt x="34" y="33"/>
                  </a:lnTo>
                  <a:lnTo>
                    <a:pt x="37" y="30"/>
                  </a:lnTo>
                  <a:lnTo>
                    <a:pt x="37" y="30"/>
                  </a:lnTo>
                  <a:lnTo>
                    <a:pt x="39" y="25"/>
                  </a:lnTo>
                  <a:lnTo>
                    <a:pt x="39" y="19"/>
                  </a:lnTo>
                  <a:lnTo>
                    <a:pt x="34" y="8"/>
                  </a:lnTo>
                  <a:lnTo>
                    <a:pt x="34" y="8"/>
                  </a:lnTo>
                  <a:close/>
                  <a:moveTo>
                    <a:pt x="9" y="25"/>
                  </a:moveTo>
                  <a:lnTo>
                    <a:pt x="9" y="25"/>
                  </a:lnTo>
                  <a:lnTo>
                    <a:pt x="9" y="25"/>
                  </a:lnTo>
                  <a:lnTo>
                    <a:pt x="9" y="25"/>
                  </a:lnTo>
                  <a:lnTo>
                    <a:pt x="9" y="25"/>
                  </a:lnTo>
                  <a:close/>
                  <a:moveTo>
                    <a:pt x="23" y="39"/>
                  </a:moveTo>
                  <a:lnTo>
                    <a:pt x="23" y="39"/>
                  </a:lnTo>
                  <a:lnTo>
                    <a:pt x="23" y="39"/>
                  </a:lnTo>
                  <a:lnTo>
                    <a:pt x="23" y="39"/>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grpSp>
      <p:grpSp>
        <p:nvGrpSpPr>
          <p:cNvPr id="262" name="Group 261"/>
          <p:cNvGrpSpPr/>
          <p:nvPr/>
        </p:nvGrpSpPr>
        <p:grpSpPr>
          <a:xfrm>
            <a:off x="6169237" y="2650575"/>
            <a:ext cx="470462" cy="336466"/>
            <a:chOff x="4646615" y="2428897"/>
            <a:chExt cx="1516064" cy="1084271"/>
          </a:xfrm>
        </p:grpSpPr>
        <p:sp>
          <p:nvSpPr>
            <p:cNvPr id="263" name="Freeform 37"/>
            <p:cNvSpPr>
              <a:spLocks/>
            </p:cNvSpPr>
            <p:nvPr/>
          </p:nvSpPr>
          <p:spPr bwMode="auto">
            <a:xfrm>
              <a:off x="4646615" y="2563833"/>
              <a:ext cx="334964" cy="168276"/>
            </a:xfrm>
            <a:custGeom>
              <a:avLst/>
              <a:gdLst>
                <a:gd name="T0" fmla="*/ 0 w 211"/>
                <a:gd name="T1" fmla="*/ 81 h 106"/>
                <a:gd name="T2" fmla="*/ 0 w 211"/>
                <a:gd name="T3" fmla="*/ 81 h 106"/>
                <a:gd name="T4" fmla="*/ 6 w 211"/>
                <a:gd name="T5" fmla="*/ 92 h 106"/>
                <a:gd name="T6" fmla="*/ 11 w 211"/>
                <a:gd name="T7" fmla="*/ 101 h 106"/>
                <a:gd name="T8" fmla="*/ 20 w 211"/>
                <a:gd name="T9" fmla="*/ 103 h 106"/>
                <a:gd name="T10" fmla="*/ 31 w 211"/>
                <a:gd name="T11" fmla="*/ 106 h 106"/>
                <a:gd name="T12" fmla="*/ 59 w 211"/>
                <a:gd name="T13" fmla="*/ 106 h 106"/>
                <a:gd name="T14" fmla="*/ 93 w 211"/>
                <a:gd name="T15" fmla="*/ 101 h 106"/>
                <a:gd name="T16" fmla="*/ 93 w 211"/>
                <a:gd name="T17" fmla="*/ 101 h 106"/>
                <a:gd name="T18" fmla="*/ 112 w 211"/>
                <a:gd name="T19" fmla="*/ 98 h 106"/>
                <a:gd name="T20" fmla="*/ 132 w 211"/>
                <a:gd name="T21" fmla="*/ 95 h 106"/>
                <a:gd name="T22" fmla="*/ 171 w 211"/>
                <a:gd name="T23" fmla="*/ 95 h 106"/>
                <a:gd name="T24" fmla="*/ 188 w 211"/>
                <a:gd name="T25" fmla="*/ 92 h 106"/>
                <a:gd name="T26" fmla="*/ 202 w 211"/>
                <a:gd name="T27" fmla="*/ 89 h 106"/>
                <a:gd name="T28" fmla="*/ 208 w 211"/>
                <a:gd name="T29" fmla="*/ 87 h 106"/>
                <a:gd name="T30" fmla="*/ 211 w 211"/>
                <a:gd name="T31" fmla="*/ 81 h 106"/>
                <a:gd name="T32" fmla="*/ 211 w 211"/>
                <a:gd name="T33" fmla="*/ 75 h 106"/>
                <a:gd name="T34" fmla="*/ 211 w 211"/>
                <a:gd name="T35" fmla="*/ 70 h 106"/>
                <a:gd name="T36" fmla="*/ 211 w 211"/>
                <a:gd name="T37" fmla="*/ 70 h 106"/>
                <a:gd name="T38" fmla="*/ 205 w 211"/>
                <a:gd name="T39" fmla="*/ 56 h 106"/>
                <a:gd name="T40" fmla="*/ 194 w 211"/>
                <a:gd name="T41" fmla="*/ 42 h 106"/>
                <a:gd name="T42" fmla="*/ 177 w 211"/>
                <a:gd name="T43" fmla="*/ 30 h 106"/>
                <a:gd name="T44" fmla="*/ 157 w 211"/>
                <a:gd name="T45" fmla="*/ 16 h 106"/>
                <a:gd name="T46" fmla="*/ 138 w 211"/>
                <a:gd name="T47" fmla="*/ 8 h 106"/>
                <a:gd name="T48" fmla="*/ 115 w 211"/>
                <a:gd name="T49" fmla="*/ 2 h 106"/>
                <a:gd name="T50" fmla="*/ 93 w 211"/>
                <a:gd name="T51" fmla="*/ 0 h 106"/>
                <a:gd name="T52" fmla="*/ 73 w 211"/>
                <a:gd name="T53" fmla="*/ 0 h 106"/>
                <a:gd name="T54" fmla="*/ 73 w 211"/>
                <a:gd name="T55" fmla="*/ 0 h 106"/>
                <a:gd name="T56" fmla="*/ 56 w 211"/>
                <a:gd name="T57" fmla="*/ 2 h 106"/>
                <a:gd name="T58" fmla="*/ 42 w 211"/>
                <a:gd name="T59" fmla="*/ 11 h 106"/>
                <a:gd name="T60" fmla="*/ 28 w 211"/>
                <a:gd name="T61" fmla="*/ 19 h 106"/>
                <a:gd name="T62" fmla="*/ 17 w 211"/>
                <a:gd name="T63" fmla="*/ 28 h 106"/>
                <a:gd name="T64" fmla="*/ 8 w 211"/>
                <a:gd name="T65" fmla="*/ 42 h 106"/>
                <a:gd name="T66" fmla="*/ 3 w 211"/>
                <a:gd name="T67" fmla="*/ 53 h 106"/>
                <a:gd name="T68" fmla="*/ 0 w 211"/>
                <a:gd name="T69" fmla="*/ 67 h 106"/>
                <a:gd name="T70" fmla="*/ 0 w 211"/>
                <a:gd name="T71" fmla="*/ 8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1" h="106">
                  <a:moveTo>
                    <a:pt x="0" y="81"/>
                  </a:moveTo>
                  <a:lnTo>
                    <a:pt x="0" y="81"/>
                  </a:lnTo>
                  <a:lnTo>
                    <a:pt x="6" y="92"/>
                  </a:lnTo>
                  <a:lnTo>
                    <a:pt x="11" y="101"/>
                  </a:lnTo>
                  <a:lnTo>
                    <a:pt x="20" y="103"/>
                  </a:lnTo>
                  <a:lnTo>
                    <a:pt x="31" y="106"/>
                  </a:lnTo>
                  <a:lnTo>
                    <a:pt x="59" y="106"/>
                  </a:lnTo>
                  <a:lnTo>
                    <a:pt x="93" y="101"/>
                  </a:lnTo>
                  <a:lnTo>
                    <a:pt x="93" y="101"/>
                  </a:lnTo>
                  <a:lnTo>
                    <a:pt x="112" y="98"/>
                  </a:lnTo>
                  <a:lnTo>
                    <a:pt x="132" y="95"/>
                  </a:lnTo>
                  <a:lnTo>
                    <a:pt x="171" y="95"/>
                  </a:lnTo>
                  <a:lnTo>
                    <a:pt x="188" y="92"/>
                  </a:lnTo>
                  <a:lnTo>
                    <a:pt x="202" y="89"/>
                  </a:lnTo>
                  <a:lnTo>
                    <a:pt x="208" y="87"/>
                  </a:lnTo>
                  <a:lnTo>
                    <a:pt x="211" y="81"/>
                  </a:lnTo>
                  <a:lnTo>
                    <a:pt x="211" y="75"/>
                  </a:lnTo>
                  <a:lnTo>
                    <a:pt x="211" y="70"/>
                  </a:lnTo>
                  <a:lnTo>
                    <a:pt x="211" y="70"/>
                  </a:lnTo>
                  <a:lnTo>
                    <a:pt x="205" y="56"/>
                  </a:lnTo>
                  <a:lnTo>
                    <a:pt x="194" y="42"/>
                  </a:lnTo>
                  <a:lnTo>
                    <a:pt x="177" y="30"/>
                  </a:lnTo>
                  <a:lnTo>
                    <a:pt x="157" y="16"/>
                  </a:lnTo>
                  <a:lnTo>
                    <a:pt x="138" y="8"/>
                  </a:lnTo>
                  <a:lnTo>
                    <a:pt x="115" y="2"/>
                  </a:lnTo>
                  <a:lnTo>
                    <a:pt x="93" y="0"/>
                  </a:lnTo>
                  <a:lnTo>
                    <a:pt x="73" y="0"/>
                  </a:lnTo>
                  <a:lnTo>
                    <a:pt x="73" y="0"/>
                  </a:lnTo>
                  <a:lnTo>
                    <a:pt x="56" y="2"/>
                  </a:lnTo>
                  <a:lnTo>
                    <a:pt x="42" y="11"/>
                  </a:lnTo>
                  <a:lnTo>
                    <a:pt x="28" y="19"/>
                  </a:lnTo>
                  <a:lnTo>
                    <a:pt x="17" y="28"/>
                  </a:lnTo>
                  <a:lnTo>
                    <a:pt x="8" y="42"/>
                  </a:lnTo>
                  <a:lnTo>
                    <a:pt x="3" y="53"/>
                  </a:lnTo>
                  <a:lnTo>
                    <a:pt x="0" y="67"/>
                  </a:lnTo>
                  <a:lnTo>
                    <a:pt x="0" y="81"/>
                  </a:lnTo>
                  <a:close/>
                </a:path>
              </a:pathLst>
            </a:custGeom>
            <a:solidFill>
              <a:srgbClr val="E35E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264" name="Freeform 38"/>
            <p:cNvSpPr>
              <a:spLocks/>
            </p:cNvSpPr>
            <p:nvPr/>
          </p:nvSpPr>
          <p:spPr bwMode="auto">
            <a:xfrm>
              <a:off x="4646615" y="2563833"/>
              <a:ext cx="334964" cy="168276"/>
            </a:xfrm>
            <a:custGeom>
              <a:avLst/>
              <a:gdLst>
                <a:gd name="T0" fmla="*/ 0 w 211"/>
                <a:gd name="T1" fmla="*/ 81 h 106"/>
                <a:gd name="T2" fmla="*/ 0 w 211"/>
                <a:gd name="T3" fmla="*/ 81 h 106"/>
                <a:gd name="T4" fmla="*/ 6 w 211"/>
                <a:gd name="T5" fmla="*/ 92 h 106"/>
                <a:gd name="T6" fmla="*/ 11 w 211"/>
                <a:gd name="T7" fmla="*/ 101 h 106"/>
                <a:gd name="T8" fmla="*/ 20 w 211"/>
                <a:gd name="T9" fmla="*/ 103 h 106"/>
                <a:gd name="T10" fmla="*/ 31 w 211"/>
                <a:gd name="T11" fmla="*/ 106 h 106"/>
                <a:gd name="T12" fmla="*/ 59 w 211"/>
                <a:gd name="T13" fmla="*/ 106 h 106"/>
                <a:gd name="T14" fmla="*/ 93 w 211"/>
                <a:gd name="T15" fmla="*/ 101 h 106"/>
                <a:gd name="T16" fmla="*/ 93 w 211"/>
                <a:gd name="T17" fmla="*/ 101 h 106"/>
                <a:gd name="T18" fmla="*/ 112 w 211"/>
                <a:gd name="T19" fmla="*/ 98 h 106"/>
                <a:gd name="T20" fmla="*/ 132 w 211"/>
                <a:gd name="T21" fmla="*/ 95 h 106"/>
                <a:gd name="T22" fmla="*/ 171 w 211"/>
                <a:gd name="T23" fmla="*/ 95 h 106"/>
                <a:gd name="T24" fmla="*/ 188 w 211"/>
                <a:gd name="T25" fmla="*/ 92 h 106"/>
                <a:gd name="T26" fmla="*/ 202 w 211"/>
                <a:gd name="T27" fmla="*/ 89 h 106"/>
                <a:gd name="T28" fmla="*/ 208 w 211"/>
                <a:gd name="T29" fmla="*/ 87 h 106"/>
                <a:gd name="T30" fmla="*/ 211 w 211"/>
                <a:gd name="T31" fmla="*/ 81 h 106"/>
                <a:gd name="T32" fmla="*/ 211 w 211"/>
                <a:gd name="T33" fmla="*/ 75 h 106"/>
                <a:gd name="T34" fmla="*/ 211 w 211"/>
                <a:gd name="T35" fmla="*/ 70 h 106"/>
                <a:gd name="T36" fmla="*/ 211 w 211"/>
                <a:gd name="T37" fmla="*/ 70 h 106"/>
                <a:gd name="T38" fmla="*/ 205 w 211"/>
                <a:gd name="T39" fmla="*/ 56 h 106"/>
                <a:gd name="T40" fmla="*/ 194 w 211"/>
                <a:gd name="T41" fmla="*/ 42 h 106"/>
                <a:gd name="T42" fmla="*/ 177 w 211"/>
                <a:gd name="T43" fmla="*/ 30 h 106"/>
                <a:gd name="T44" fmla="*/ 157 w 211"/>
                <a:gd name="T45" fmla="*/ 16 h 106"/>
                <a:gd name="T46" fmla="*/ 138 w 211"/>
                <a:gd name="T47" fmla="*/ 8 h 106"/>
                <a:gd name="T48" fmla="*/ 115 w 211"/>
                <a:gd name="T49" fmla="*/ 2 h 106"/>
                <a:gd name="T50" fmla="*/ 93 w 211"/>
                <a:gd name="T51" fmla="*/ 0 h 106"/>
                <a:gd name="T52" fmla="*/ 73 w 211"/>
                <a:gd name="T53" fmla="*/ 0 h 106"/>
                <a:gd name="T54" fmla="*/ 73 w 211"/>
                <a:gd name="T55" fmla="*/ 0 h 106"/>
                <a:gd name="T56" fmla="*/ 56 w 211"/>
                <a:gd name="T57" fmla="*/ 2 h 106"/>
                <a:gd name="T58" fmla="*/ 42 w 211"/>
                <a:gd name="T59" fmla="*/ 11 h 106"/>
                <a:gd name="T60" fmla="*/ 28 w 211"/>
                <a:gd name="T61" fmla="*/ 19 h 106"/>
                <a:gd name="T62" fmla="*/ 17 w 211"/>
                <a:gd name="T63" fmla="*/ 28 h 106"/>
                <a:gd name="T64" fmla="*/ 8 w 211"/>
                <a:gd name="T65" fmla="*/ 42 h 106"/>
                <a:gd name="T66" fmla="*/ 3 w 211"/>
                <a:gd name="T67" fmla="*/ 53 h 106"/>
                <a:gd name="T68" fmla="*/ 0 w 211"/>
                <a:gd name="T69" fmla="*/ 67 h 106"/>
                <a:gd name="T70" fmla="*/ 0 w 211"/>
                <a:gd name="T71" fmla="*/ 8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1" h="106">
                  <a:moveTo>
                    <a:pt x="0" y="81"/>
                  </a:moveTo>
                  <a:lnTo>
                    <a:pt x="0" y="81"/>
                  </a:lnTo>
                  <a:lnTo>
                    <a:pt x="6" y="92"/>
                  </a:lnTo>
                  <a:lnTo>
                    <a:pt x="11" y="101"/>
                  </a:lnTo>
                  <a:lnTo>
                    <a:pt x="20" y="103"/>
                  </a:lnTo>
                  <a:lnTo>
                    <a:pt x="31" y="106"/>
                  </a:lnTo>
                  <a:lnTo>
                    <a:pt x="59" y="106"/>
                  </a:lnTo>
                  <a:lnTo>
                    <a:pt x="93" y="101"/>
                  </a:lnTo>
                  <a:lnTo>
                    <a:pt x="93" y="101"/>
                  </a:lnTo>
                  <a:lnTo>
                    <a:pt x="112" y="98"/>
                  </a:lnTo>
                  <a:lnTo>
                    <a:pt x="132" y="95"/>
                  </a:lnTo>
                  <a:lnTo>
                    <a:pt x="171" y="95"/>
                  </a:lnTo>
                  <a:lnTo>
                    <a:pt x="188" y="92"/>
                  </a:lnTo>
                  <a:lnTo>
                    <a:pt x="202" y="89"/>
                  </a:lnTo>
                  <a:lnTo>
                    <a:pt x="208" y="87"/>
                  </a:lnTo>
                  <a:lnTo>
                    <a:pt x="211" y="81"/>
                  </a:lnTo>
                  <a:lnTo>
                    <a:pt x="211" y="75"/>
                  </a:lnTo>
                  <a:lnTo>
                    <a:pt x="211" y="70"/>
                  </a:lnTo>
                  <a:lnTo>
                    <a:pt x="211" y="70"/>
                  </a:lnTo>
                  <a:lnTo>
                    <a:pt x="205" y="56"/>
                  </a:lnTo>
                  <a:lnTo>
                    <a:pt x="194" y="42"/>
                  </a:lnTo>
                  <a:lnTo>
                    <a:pt x="177" y="30"/>
                  </a:lnTo>
                  <a:lnTo>
                    <a:pt x="157" y="16"/>
                  </a:lnTo>
                  <a:lnTo>
                    <a:pt x="138" y="8"/>
                  </a:lnTo>
                  <a:lnTo>
                    <a:pt x="115" y="2"/>
                  </a:lnTo>
                  <a:lnTo>
                    <a:pt x="93" y="0"/>
                  </a:lnTo>
                  <a:lnTo>
                    <a:pt x="73" y="0"/>
                  </a:lnTo>
                  <a:lnTo>
                    <a:pt x="73" y="0"/>
                  </a:lnTo>
                  <a:lnTo>
                    <a:pt x="56" y="2"/>
                  </a:lnTo>
                  <a:lnTo>
                    <a:pt x="42" y="11"/>
                  </a:lnTo>
                  <a:lnTo>
                    <a:pt x="28" y="19"/>
                  </a:lnTo>
                  <a:lnTo>
                    <a:pt x="17" y="28"/>
                  </a:lnTo>
                  <a:lnTo>
                    <a:pt x="8" y="42"/>
                  </a:lnTo>
                  <a:lnTo>
                    <a:pt x="3" y="53"/>
                  </a:lnTo>
                  <a:lnTo>
                    <a:pt x="0" y="67"/>
                  </a:lnTo>
                  <a:lnTo>
                    <a:pt x="0" y="8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265" name="Freeform 39"/>
            <p:cNvSpPr>
              <a:spLocks/>
            </p:cNvSpPr>
            <p:nvPr/>
          </p:nvSpPr>
          <p:spPr bwMode="auto">
            <a:xfrm>
              <a:off x="5827715" y="2559070"/>
              <a:ext cx="334964" cy="173039"/>
            </a:xfrm>
            <a:custGeom>
              <a:avLst/>
              <a:gdLst>
                <a:gd name="T0" fmla="*/ 0 w 211"/>
                <a:gd name="T1" fmla="*/ 73 h 109"/>
                <a:gd name="T2" fmla="*/ 0 w 211"/>
                <a:gd name="T3" fmla="*/ 73 h 109"/>
                <a:gd name="T4" fmla="*/ 0 w 211"/>
                <a:gd name="T5" fmla="*/ 78 h 109"/>
                <a:gd name="T6" fmla="*/ 0 w 211"/>
                <a:gd name="T7" fmla="*/ 84 h 109"/>
                <a:gd name="T8" fmla="*/ 3 w 211"/>
                <a:gd name="T9" fmla="*/ 87 h 109"/>
                <a:gd name="T10" fmla="*/ 9 w 211"/>
                <a:gd name="T11" fmla="*/ 90 h 109"/>
                <a:gd name="T12" fmla="*/ 23 w 211"/>
                <a:gd name="T13" fmla="*/ 95 h 109"/>
                <a:gd name="T14" fmla="*/ 39 w 211"/>
                <a:gd name="T15" fmla="*/ 98 h 109"/>
                <a:gd name="T16" fmla="*/ 79 w 211"/>
                <a:gd name="T17" fmla="*/ 98 h 109"/>
                <a:gd name="T18" fmla="*/ 101 w 211"/>
                <a:gd name="T19" fmla="*/ 98 h 109"/>
                <a:gd name="T20" fmla="*/ 118 w 211"/>
                <a:gd name="T21" fmla="*/ 101 h 109"/>
                <a:gd name="T22" fmla="*/ 118 w 211"/>
                <a:gd name="T23" fmla="*/ 101 h 109"/>
                <a:gd name="T24" fmla="*/ 152 w 211"/>
                <a:gd name="T25" fmla="*/ 106 h 109"/>
                <a:gd name="T26" fmla="*/ 180 w 211"/>
                <a:gd name="T27" fmla="*/ 109 h 109"/>
                <a:gd name="T28" fmla="*/ 191 w 211"/>
                <a:gd name="T29" fmla="*/ 106 h 109"/>
                <a:gd name="T30" fmla="*/ 200 w 211"/>
                <a:gd name="T31" fmla="*/ 101 h 109"/>
                <a:gd name="T32" fmla="*/ 205 w 211"/>
                <a:gd name="T33" fmla="*/ 92 h 109"/>
                <a:gd name="T34" fmla="*/ 211 w 211"/>
                <a:gd name="T35" fmla="*/ 81 h 109"/>
                <a:gd name="T36" fmla="*/ 211 w 211"/>
                <a:gd name="T37" fmla="*/ 81 h 109"/>
                <a:gd name="T38" fmla="*/ 211 w 211"/>
                <a:gd name="T39" fmla="*/ 67 h 109"/>
                <a:gd name="T40" fmla="*/ 208 w 211"/>
                <a:gd name="T41" fmla="*/ 56 h 109"/>
                <a:gd name="T42" fmla="*/ 202 w 211"/>
                <a:gd name="T43" fmla="*/ 42 h 109"/>
                <a:gd name="T44" fmla="*/ 194 w 211"/>
                <a:gd name="T45" fmla="*/ 31 h 109"/>
                <a:gd name="T46" fmla="*/ 183 w 211"/>
                <a:gd name="T47" fmla="*/ 19 h 109"/>
                <a:gd name="T48" fmla="*/ 169 w 211"/>
                <a:gd name="T49" fmla="*/ 11 h 109"/>
                <a:gd name="T50" fmla="*/ 155 w 211"/>
                <a:gd name="T51" fmla="*/ 5 h 109"/>
                <a:gd name="T52" fmla="*/ 138 w 211"/>
                <a:gd name="T53" fmla="*/ 0 h 109"/>
                <a:gd name="T54" fmla="*/ 138 w 211"/>
                <a:gd name="T55" fmla="*/ 0 h 109"/>
                <a:gd name="T56" fmla="*/ 118 w 211"/>
                <a:gd name="T57" fmla="*/ 0 h 109"/>
                <a:gd name="T58" fmla="*/ 96 w 211"/>
                <a:gd name="T59" fmla="*/ 3 h 109"/>
                <a:gd name="T60" fmla="*/ 73 w 211"/>
                <a:gd name="T61" fmla="*/ 11 h 109"/>
                <a:gd name="T62" fmla="*/ 54 w 211"/>
                <a:gd name="T63" fmla="*/ 19 h 109"/>
                <a:gd name="T64" fmla="*/ 34 w 211"/>
                <a:gd name="T65" fmla="*/ 31 h 109"/>
                <a:gd name="T66" fmla="*/ 17 w 211"/>
                <a:gd name="T67" fmla="*/ 45 h 109"/>
                <a:gd name="T68" fmla="*/ 6 w 211"/>
                <a:gd name="T69" fmla="*/ 59 h 109"/>
                <a:gd name="T70" fmla="*/ 0 w 211"/>
                <a:gd name="T71" fmla="*/ 7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1" h="109">
                  <a:moveTo>
                    <a:pt x="0" y="73"/>
                  </a:moveTo>
                  <a:lnTo>
                    <a:pt x="0" y="73"/>
                  </a:lnTo>
                  <a:lnTo>
                    <a:pt x="0" y="78"/>
                  </a:lnTo>
                  <a:lnTo>
                    <a:pt x="0" y="84"/>
                  </a:lnTo>
                  <a:lnTo>
                    <a:pt x="3" y="87"/>
                  </a:lnTo>
                  <a:lnTo>
                    <a:pt x="9" y="90"/>
                  </a:lnTo>
                  <a:lnTo>
                    <a:pt x="23" y="95"/>
                  </a:lnTo>
                  <a:lnTo>
                    <a:pt x="39" y="98"/>
                  </a:lnTo>
                  <a:lnTo>
                    <a:pt x="79" y="98"/>
                  </a:lnTo>
                  <a:lnTo>
                    <a:pt x="101" y="98"/>
                  </a:lnTo>
                  <a:lnTo>
                    <a:pt x="118" y="101"/>
                  </a:lnTo>
                  <a:lnTo>
                    <a:pt x="118" y="101"/>
                  </a:lnTo>
                  <a:lnTo>
                    <a:pt x="152" y="106"/>
                  </a:lnTo>
                  <a:lnTo>
                    <a:pt x="180" y="109"/>
                  </a:lnTo>
                  <a:lnTo>
                    <a:pt x="191" y="106"/>
                  </a:lnTo>
                  <a:lnTo>
                    <a:pt x="200" y="101"/>
                  </a:lnTo>
                  <a:lnTo>
                    <a:pt x="205" y="92"/>
                  </a:lnTo>
                  <a:lnTo>
                    <a:pt x="211" y="81"/>
                  </a:lnTo>
                  <a:lnTo>
                    <a:pt x="211" y="81"/>
                  </a:lnTo>
                  <a:lnTo>
                    <a:pt x="211" y="67"/>
                  </a:lnTo>
                  <a:lnTo>
                    <a:pt x="208" y="56"/>
                  </a:lnTo>
                  <a:lnTo>
                    <a:pt x="202" y="42"/>
                  </a:lnTo>
                  <a:lnTo>
                    <a:pt x="194" y="31"/>
                  </a:lnTo>
                  <a:lnTo>
                    <a:pt x="183" y="19"/>
                  </a:lnTo>
                  <a:lnTo>
                    <a:pt x="169" y="11"/>
                  </a:lnTo>
                  <a:lnTo>
                    <a:pt x="155" y="5"/>
                  </a:lnTo>
                  <a:lnTo>
                    <a:pt x="138" y="0"/>
                  </a:lnTo>
                  <a:lnTo>
                    <a:pt x="138" y="0"/>
                  </a:lnTo>
                  <a:lnTo>
                    <a:pt x="118" y="0"/>
                  </a:lnTo>
                  <a:lnTo>
                    <a:pt x="96" y="3"/>
                  </a:lnTo>
                  <a:lnTo>
                    <a:pt x="73" y="11"/>
                  </a:lnTo>
                  <a:lnTo>
                    <a:pt x="54" y="19"/>
                  </a:lnTo>
                  <a:lnTo>
                    <a:pt x="34" y="31"/>
                  </a:lnTo>
                  <a:lnTo>
                    <a:pt x="17" y="45"/>
                  </a:lnTo>
                  <a:lnTo>
                    <a:pt x="6" y="59"/>
                  </a:lnTo>
                  <a:lnTo>
                    <a:pt x="0" y="73"/>
                  </a:lnTo>
                  <a:close/>
                </a:path>
              </a:pathLst>
            </a:custGeom>
            <a:solidFill>
              <a:srgbClr val="E35E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266" name="Freeform 40"/>
            <p:cNvSpPr>
              <a:spLocks/>
            </p:cNvSpPr>
            <p:nvPr/>
          </p:nvSpPr>
          <p:spPr bwMode="auto">
            <a:xfrm>
              <a:off x="5827715" y="2559070"/>
              <a:ext cx="334964" cy="173039"/>
            </a:xfrm>
            <a:custGeom>
              <a:avLst/>
              <a:gdLst>
                <a:gd name="T0" fmla="*/ 0 w 211"/>
                <a:gd name="T1" fmla="*/ 73 h 109"/>
                <a:gd name="T2" fmla="*/ 0 w 211"/>
                <a:gd name="T3" fmla="*/ 73 h 109"/>
                <a:gd name="T4" fmla="*/ 0 w 211"/>
                <a:gd name="T5" fmla="*/ 78 h 109"/>
                <a:gd name="T6" fmla="*/ 0 w 211"/>
                <a:gd name="T7" fmla="*/ 84 h 109"/>
                <a:gd name="T8" fmla="*/ 3 w 211"/>
                <a:gd name="T9" fmla="*/ 87 h 109"/>
                <a:gd name="T10" fmla="*/ 9 w 211"/>
                <a:gd name="T11" fmla="*/ 90 h 109"/>
                <a:gd name="T12" fmla="*/ 23 w 211"/>
                <a:gd name="T13" fmla="*/ 95 h 109"/>
                <a:gd name="T14" fmla="*/ 39 w 211"/>
                <a:gd name="T15" fmla="*/ 98 h 109"/>
                <a:gd name="T16" fmla="*/ 79 w 211"/>
                <a:gd name="T17" fmla="*/ 98 h 109"/>
                <a:gd name="T18" fmla="*/ 101 w 211"/>
                <a:gd name="T19" fmla="*/ 98 h 109"/>
                <a:gd name="T20" fmla="*/ 118 w 211"/>
                <a:gd name="T21" fmla="*/ 101 h 109"/>
                <a:gd name="T22" fmla="*/ 118 w 211"/>
                <a:gd name="T23" fmla="*/ 101 h 109"/>
                <a:gd name="T24" fmla="*/ 152 w 211"/>
                <a:gd name="T25" fmla="*/ 106 h 109"/>
                <a:gd name="T26" fmla="*/ 180 w 211"/>
                <a:gd name="T27" fmla="*/ 109 h 109"/>
                <a:gd name="T28" fmla="*/ 191 w 211"/>
                <a:gd name="T29" fmla="*/ 106 h 109"/>
                <a:gd name="T30" fmla="*/ 200 w 211"/>
                <a:gd name="T31" fmla="*/ 101 h 109"/>
                <a:gd name="T32" fmla="*/ 205 w 211"/>
                <a:gd name="T33" fmla="*/ 92 h 109"/>
                <a:gd name="T34" fmla="*/ 211 w 211"/>
                <a:gd name="T35" fmla="*/ 81 h 109"/>
                <a:gd name="T36" fmla="*/ 211 w 211"/>
                <a:gd name="T37" fmla="*/ 81 h 109"/>
                <a:gd name="T38" fmla="*/ 211 w 211"/>
                <a:gd name="T39" fmla="*/ 67 h 109"/>
                <a:gd name="T40" fmla="*/ 208 w 211"/>
                <a:gd name="T41" fmla="*/ 56 h 109"/>
                <a:gd name="T42" fmla="*/ 202 w 211"/>
                <a:gd name="T43" fmla="*/ 42 h 109"/>
                <a:gd name="T44" fmla="*/ 194 w 211"/>
                <a:gd name="T45" fmla="*/ 31 h 109"/>
                <a:gd name="T46" fmla="*/ 183 w 211"/>
                <a:gd name="T47" fmla="*/ 19 h 109"/>
                <a:gd name="T48" fmla="*/ 169 w 211"/>
                <a:gd name="T49" fmla="*/ 11 h 109"/>
                <a:gd name="T50" fmla="*/ 155 w 211"/>
                <a:gd name="T51" fmla="*/ 5 h 109"/>
                <a:gd name="T52" fmla="*/ 138 w 211"/>
                <a:gd name="T53" fmla="*/ 0 h 109"/>
                <a:gd name="T54" fmla="*/ 138 w 211"/>
                <a:gd name="T55" fmla="*/ 0 h 109"/>
                <a:gd name="T56" fmla="*/ 118 w 211"/>
                <a:gd name="T57" fmla="*/ 0 h 109"/>
                <a:gd name="T58" fmla="*/ 96 w 211"/>
                <a:gd name="T59" fmla="*/ 3 h 109"/>
                <a:gd name="T60" fmla="*/ 73 w 211"/>
                <a:gd name="T61" fmla="*/ 11 h 109"/>
                <a:gd name="T62" fmla="*/ 54 w 211"/>
                <a:gd name="T63" fmla="*/ 19 h 109"/>
                <a:gd name="T64" fmla="*/ 34 w 211"/>
                <a:gd name="T65" fmla="*/ 31 h 109"/>
                <a:gd name="T66" fmla="*/ 17 w 211"/>
                <a:gd name="T67" fmla="*/ 45 h 109"/>
                <a:gd name="T68" fmla="*/ 6 w 211"/>
                <a:gd name="T69" fmla="*/ 59 h 109"/>
                <a:gd name="T70" fmla="*/ 0 w 211"/>
                <a:gd name="T71" fmla="*/ 7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1" h="109">
                  <a:moveTo>
                    <a:pt x="0" y="73"/>
                  </a:moveTo>
                  <a:lnTo>
                    <a:pt x="0" y="73"/>
                  </a:lnTo>
                  <a:lnTo>
                    <a:pt x="0" y="78"/>
                  </a:lnTo>
                  <a:lnTo>
                    <a:pt x="0" y="84"/>
                  </a:lnTo>
                  <a:lnTo>
                    <a:pt x="3" y="87"/>
                  </a:lnTo>
                  <a:lnTo>
                    <a:pt x="9" y="90"/>
                  </a:lnTo>
                  <a:lnTo>
                    <a:pt x="23" y="95"/>
                  </a:lnTo>
                  <a:lnTo>
                    <a:pt x="39" y="98"/>
                  </a:lnTo>
                  <a:lnTo>
                    <a:pt x="79" y="98"/>
                  </a:lnTo>
                  <a:lnTo>
                    <a:pt x="101" y="98"/>
                  </a:lnTo>
                  <a:lnTo>
                    <a:pt x="118" y="101"/>
                  </a:lnTo>
                  <a:lnTo>
                    <a:pt x="118" y="101"/>
                  </a:lnTo>
                  <a:lnTo>
                    <a:pt x="152" y="106"/>
                  </a:lnTo>
                  <a:lnTo>
                    <a:pt x="180" y="109"/>
                  </a:lnTo>
                  <a:lnTo>
                    <a:pt x="191" y="106"/>
                  </a:lnTo>
                  <a:lnTo>
                    <a:pt x="200" y="101"/>
                  </a:lnTo>
                  <a:lnTo>
                    <a:pt x="205" y="92"/>
                  </a:lnTo>
                  <a:lnTo>
                    <a:pt x="211" y="81"/>
                  </a:lnTo>
                  <a:lnTo>
                    <a:pt x="211" y="81"/>
                  </a:lnTo>
                  <a:lnTo>
                    <a:pt x="211" y="67"/>
                  </a:lnTo>
                  <a:lnTo>
                    <a:pt x="208" y="56"/>
                  </a:lnTo>
                  <a:lnTo>
                    <a:pt x="202" y="42"/>
                  </a:lnTo>
                  <a:lnTo>
                    <a:pt x="194" y="31"/>
                  </a:lnTo>
                  <a:lnTo>
                    <a:pt x="183" y="19"/>
                  </a:lnTo>
                  <a:lnTo>
                    <a:pt x="169" y="11"/>
                  </a:lnTo>
                  <a:lnTo>
                    <a:pt x="155" y="5"/>
                  </a:lnTo>
                  <a:lnTo>
                    <a:pt x="138" y="0"/>
                  </a:lnTo>
                  <a:lnTo>
                    <a:pt x="138" y="0"/>
                  </a:lnTo>
                  <a:lnTo>
                    <a:pt x="118" y="0"/>
                  </a:lnTo>
                  <a:lnTo>
                    <a:pt x="96" y="3"/>
                  </a:lnTo>
                  <a:lnTo>
                    <a:pt x="73" y="11"/>
                  </a:lnTo>
                  <a:lnTo>
                    <a:pt x="54" y="19"/>
                  </a:lnTo>
                  <a:lnTo>
                    <a:pt x="34" y="31"/>
                  </a:lnTo>
                  <a:lnTo>
                    <a:pt x="17" y="45"/>
                  </a:lnTo>
                  <a:lnTo>
                    <a:pt x="6" y="59"/>
                  </a:lnTo>
                  <a:lnTo>
                    <a:pt x="0" y="7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267" name="Rectangle 41"/>
            <p:cNvSpPr>
              <a:spLocks noChangeArrowheads="1"/>
            </p:cNvSpPr>
            <p:nvPr/>
          </p:nvSpPr>
          <p:spPr bwMode="auto">
            <a:xfrm>
              <a:off x="5287966" y="3027387"/>
              <a:ext cx="231775" cy="436567"/>
            </a:xfrm>
            <a:prstGeom prst="rect">
              <a:avLst/>
            </a:prstGeom>
            <a:solidFill>
              <a:srgbClr val="E35E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268" name="Freeform 42"/>
            <p:cNvSpPr>
              <a:spLocks/>
            </p:cNvSpPr>
            <p:nvPr/>
          </p:nvSpPr>
          <p:spPr bwMode="auto">
            <a:xfrm>
              <a:off x="5302254" y="3414739"/>
              <a:ext cx="204788" cy="66676"/>
            </a:xfrm>
            <a:custGeom>
              <a:avLst/>
              <a:gdLst>
                <a:gd name="T0" fmla="*/ 129 w 129"/>
                <a:gd name="T1" fmla="*/ 40 h 42"/>
                <a:gd name="T2" fmla="*/ 129 w 129"/>
                <a:gd name="T3" fmla="*/ 40 h 42"/>
                <a:gd name="T4" fmla="*/ 123 w 129"/>
                <a:gd name="T5" fmla="*/ 28 h 42"/>
                <a:gd name="T6" fmla="*/ 109 w 129"/>
                <a:gd name="T7" fmla="*/ 14 h 42"/>
                <a:gd name="T8" fmla="*/ 101 w 129"/>
                <a:gd name="T9" fmla="*/ 9 h 42"/>
                <a:gd name="T10" fmla="*/ 90 w 129"/>
                <a:gd name="T11" fmla="*/ 3 h 42"/>
                <a:gd name="T12" fmla="*/ 78 w 129"/>
                <a:gd name="T13" fmla="*/ 0 h 42"/>
                <a:gd name="T14" fmla="*/ 64 w 129"/>
                <a:gd name="T15" fmla="*/ 0 h 42"/>
                <a:gd name="T16" fmla="*/ 64 w 129"/>
                <a:gd name="T17" fmla="*/ 0 h 42"/>
                <a:gd name="T18" fmla="*/ 50 w 129"/>
                <a:gd name="T19" fmla="*/ 0 h 42"/>
                <a:gd name="T20" fmla="*/ 39 w 129"/>
                <a:gd name="T21" fmla="*/ 3 h 42"/>
                <a:gd name="T22" fmla="*/ 28 w 129"/>
                <a:gd name="T23" fmla="*/ 9 h 42"/>
                <a:gd name="T24" fmla="*/ 19 w 129"/>
                <a:gd name="T25" fmla="*/ 14 h 42"/>
                <a:gd name="T26" fmla="*/ 5 w 129"/>
                <a:gd name="T27" fmla="*/ 28 h 42"/>
                <a:gd name="T28" fmla="*/ 0 w 129"/>
                <a:gd name="T29" fmla="*/ 40 h 42"/>
                <a:gd name="T30" fmla="*/ 0 w 129"/>
                <a:gd name="T31" fmla="*/ 40 h 42"/>
                <a:gd name="T32" fmla="*/ 3 w 129"/>
                <a:gd name="T33" fmla="*/ 42 h 42"/>
                <a:gd name="T34" fmla="*/ 5 w 129"/>
                <a:gd name="T35" fmla="*/ 42 h 42"/>
                <a:gd name="T36" fmla="*/ 19 w 129"/>
                <a:gd name="T37" fmla="*/ 42 h 42"/>
                <a:gd name="T38" fmla="*/ 39 w 129"/>
                <a:gd name="T39" fmla="*/ 37 h 42"/>
                <a:gd name="T40" fmla="*/ 64 w 129"/>
                <a:gd name="T41" fmla="*/ 34 h 42"/>
                <a:gd name="T42" fmla="*/ 64 w 129"/>
                <a:gd name="T43" fmla="*/ 34 h 42"/>
                <a:gd name="T44" fmla="*/ 90 w 129"/>
                <a:gd name="T45" fmla="*/ 37 h 42"/>
                <a:gd name="T46" fmla="*/ 109 w 129"/>
                <a:gd name="T47" fmla="*/ 42 h 42"/>
                <a:gd name="T48" fmla="*/ 123 w 129"/>
                <a:gd name="T49" fmla="*/ 42 h 42"/>
                <a:gd name="T50" fmla="*/ 126 w 129"/>
                <a:gd name="T51" fmla="*/ 42 h 42"/>
                <a:gd name="T52" fmla="*/ 129 w 129"/>
                <a:gd name="T53" fmla="*/ 40 h 42"/>
                <a:gd name="T54" fmla="*/ 129 w 129"/>
                <a:gd name="T55"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9" h="42">
                  <a:moveTo>
                    <a:pt x="129" y="40"/>
                  </a:moveTo>
                  <a:lnTo>
                    <a:pt x="129" y="40"/>
                  </a:lnTo>
                  <a:lnTo>
                    <a:pt x="123" y="28"/>
                  </a:lnTo>
                  <a:lnTo>
                    <a:pt x="109" y="14"/>
                  </a:lnTo>
                  <a:lnTo>
                    <a:pt x="101" y="9"/>
                  </a:lnTo>
                  <a:lnTo>
                    <a:pt x="90" y="3"/>
                  </a:lnTo>
                  <a:lnTo>
                    <a:pt x="78" y="0"/>
                  </a:lnTo>
                  <a:lnTo>
                    <a:pt x="64" y="0"/>
                  </a:lnTo>
                  <a:lnTo>
                    <a:pt x="64" y="0"/>
                  </a:lnTo>
                  <a:lnTo>
                    <a:pt x="50" y="0"/>
                  </a:lnTo>
                  <a:lnTo>
                    <a:pt x="39" y="3"/>
                  </a:lnTo>
                  <a:lnTo>
                    <a:pt x="28" y="9"/>
                  </a:lnTo>
                  <a:lnTo>
                    <a:pt x="19" y="14"/>
                  </a:lnTo>
                  <a:lnTo>
                    <a:pt x="5" y="28"/>
                  </a:lnTo>
                  <a:lnTo>
                    <a:pt x="0" y="40"/>
                  </a:lnTo>
                  <a:lnTo>
                    <a:pt x="0" y="40"/>
                  </a:lnTo>
                  <a:lnTo>
                    <a:pt x="3" y="42"/>
                  </a:lnTo>
                  <a:lnTo>
                    <a:pt x="5" y="42"/>
                  </a:lnTo>
                  <a:lnTo>
                    <a:pt x="19" y="42"/>
                  </a:lnTo>
                  <a:lnTo>
                    <a:pt x="39" y="37"/>
                  </a:lnTo>
                  <a:lnTo>
                    <a:pt x="64" y="34"/>
                  </a:lnTo>
                  <a:lnTo>
                    <a:pt x="64" y="34"/>
                  </a:lnTo>
                  <a:lnTo>
                    <a:pt x="90" y="37"/>
                  </a:lnTo>
                  <a:lnTo>
                    <a:pt x="109" y="42"/>
                  </a:lnTo>
                  <a:lnTo>
                    <a:pt x="123" y="42"/>
                  </a:lnTo>
                  <a:lnTo>
                    <a:pt x="126" y="42"/>
                  </a:lnTo>
                  <a:lnTo>
                    <a:pt x="129" y="40"/>
                  </a:lnTo>
                  <a:lnTo>
                    <a:pt x="129" y="40"/>
                  </a:lnTo>
                  <a:close/>
                </a:path>
              </a:pathLst>
            </a:custGeom>
            <a:solidFill>
              <a:srgbClr val="E35E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269" name="Freeform 43"/>
            <p:cNvSpPr>
              <a:spLocks/>
            </p:cNvSpPr>
            <p:nvPr/>
          </p:nvSpPr>
          <p:spPr bwMode="auto">
            <a:xfrm>
              <a:off x="5243514" y="3040086"/>
              <a:ext cx="76199" cy="473080"/>
            </a:xfrm>
            <a:custGeom>
              <a:avLst/>
              <a:gdLst>
                <a:gd name="T0" fmla="*/ 48 w 48"/>
                <a:gd name="T1" fmla="*/ 284 h 298"/>
                <a:gd name="T2" fmla="*/ 48 w 48"/>
                <a:gd name="T3" fmla="*/ 284 h 298"/>
                <a:gd name="T4" fmla="*/ 48 w 48"/>
                <a:gd name="T5" fmla="*/ 290 h 298"/>
                <a:gd name="T6" fmla="*/ 45 w 48"/>
                <a:gd name="T7" fmla="*/ 292 h 298"/>
                <a:gd name="T8" fmla="*/ 42 w 48"/>
                <a:gd name="T9" fmla="*/ 295 h 298"/>
                <a:gd name="T10" fmla="*/ 37 w 48"/>
                <a:gd name="T11" fmla="*/ 298 h 298"/>
                <a:gd name="T12" fmla="*/ 37 w 48"/>
                <a:gd name="T13" fmla="*/ 298 h 298"/>
                <a:gd name="T14" fmla="*/ 31 w 48"/>
                <a:gd name="T15" fmla="*/ 298 h 298"/>
                <a:gd name="T16" fmla="*/ 28 w 48"/>
                <a:gd name="T17" fmla="*/ 295 h 298"/>
                <a:gd name="T18" fmla="*/ 26 w 48"/>
                <a:gd name="T19" fmla="*/ 290 h 298"/>
                <a:gd name="T20" fmla="*/ 23 w 48"/>
                <a:gd name="T21" fmla="*/ 287 h 298"/>
                <a:gd name="T22" fmla="*/ 0 w 48"/>
                <a:gd name="T23" fmla="*/ 14 h 298"/>
                <a:gd name="T24" fmla="*/ 0 w 48"/>
                <a:gd name="T25" fmla="*/ 14 h 298"/>
                <a:gd name="T26" fmla="*/ 0 w 48"/>
                <a:gd name="T27" fmla="*/ 9 h 298"/>
                <a:gd name="T28" fmla="*/ 3 w 48"/>
                <a:gd name="T29" fmla="*/ 3 h 298"/>
                <a:gd name="T30" fmla="*/ 6 w 48"/>
                <a:gd name="T31" fmla="*/ 0 h 298"/>
                <a:gd name="T32" fmla="*/ 12 w 48"/>
                <a:gd name="T33" fmla="*/ 0 h 298"/>
                <a:gd name="T34" fmla="*/ 12 w 48"/>
                <a:gd name="T35" fmla="*/ 0 h 298"/>
                <a:gd name="T36" fmla="*/ 17 w 48"/>
                <a:gd name="T37" fmla="*/ 0 h 298"/>
                <a:gd name="T38" fmla="*/ 20 w 48"/>
                <a:gd name="T39" fmla="*/ 3 h 298"/>
                <a:gd name="T40" fmla="*/ 23 w 48"/>
                <a:gd name="T41" fmla="*/ 6 h 298"/>
                <a:gd name="T42" fmla="*/ 26 w 48"/>
                <a:gd name="T43" fmla="*/ 11 h 298"/>
                <a:gd name="T44" fmla="*/ 48 w 48"/>
                <a:gd name="T45" fmla="*/ 284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298">
                  <a:moveTo>
                    <a:pt x="48" y="284"/>
                  </a:moveTo>
                  <a:lnTo>
                    <a:pt x="48" y="284"/>
                  </a:lnTo>
                  <a:lnTo>
                    <a:pt x="48" y="290"/>
                  </a:lnTo>
                  <a:lnTo>
                    <a:pt x="45" y="292"/>
                  </a:lnTo>
                  <a:lnTo>
                    <a:pt x="42" y="295"/>
                  </a:lnTo>
                  <a:lnTo>
                    <a:pt x="37" y="298"/>
                  </a:lnTo>
                  <a:lnTo>
                    <a:pt x="37" y="298"/>
                  </a:lnTo>
                  <a:lnTo>
                    <a:pt x="31" y="298"/>
                  </a:lnTo>
                  <a:lnTo>
                    <a:pt x="28" y="295"/>
                  </a:lnTo>
                  <a:lnTo>
                    <a:pt x="26" y="290"/>
                  </a:lnTo>
                  <a:lnTo>
                    <a:pt x="23" y="287"/>
                  </a:lnTo>
                  <a:lnTo>
                    <a:pt x="0" y="14"/>
                  </a:lnTo>
                  <a:lnTo>
                    <a:pt x="0" y="14"/>
                  </a:lnTo>
                  <a:lnTo>
                    <a:pt x="0" y="9"/>
                  </a:lnTo>
                  <a:lnTo>
                    <a:pt x="3" y="3"/>
                  </a:lnTo>
                  <a:lnTo>
                    <a:pt x="6" y="0"/>
                  </a:lnTo>
                  <a:lnTo>
                    <a:pt x="12" y="0"/>
                  </a:lnTo>
                  <a:lnTo>
                    <a:pt x="12" y="0"/>
                  </a:lnTo>
                  <a:lnTo>
                    <a:pt x="17" y="0"/>
                  </a:lnTo>
                  <a:lnTo>
                    <a:pt x="20" y="3"/>
                  </a:lnTo>
                  <a:lnTo>
                    <a:pt x="23" y="6"/>
                  </a:lnTo>
                  <a:lnTo>
                    <a:pt x="26" y="11"/>
                  </a:lnTo>
                  <a:lnTo>
                    <a:pt x="48" y="284"/>
                  </a:lnTo>
                  <a:close/>
                </a:path>
              </a:pathLst>
            </a:custGeom>
            <a:solidFill>
              <a:srgbClr val="F9AA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270" name="Freeform 44"/>
            <p:cNvSpPr>
              <a:spLocks/>
            </p:cNvSpPr>
            <p:nvPr/>
          </p:nvSpPr>
          <p:spPr bwMode="auto">
            <a:xfrm>
              <a:off x="5489578" y="3040088"/>
              <a:ext cx="79374" cy="473080"/>
            </a:xfrm>
            <a:custGeom>
              <a:avLst/>
              <a:gdLst>
                <a:gd name="T0" fmla="*/ 25 w 50"/>
                <a:gd name="T1" fmla="*/ 287 h 298"/>
                <a:gd name="T2" fmla="*/ 25 w 50"/>
                <a:gd name="T3" fmla="*/ 287 h 298"/>
                <a:gd name="T4" fmla="*/ 22 w 50"/>
                <a:gd name="T5" fmla="*/ 290 h 298"/>
                <a:gd name="T6" fmla="*/ 19 w 50"/>
                <a:gd name="T7" fmla="*/ 295 h 298"/>
                <a:gd name="T8" fmla="*/ 17 w 50"/>
                <a:gd name="T9" fmla="*/ 298 h 298"/>
                <a:gd name="T10" fmla="*/ 11 w 50"/>
                <a:gd name="T11" fmla="*/ 298 h 298"/>
                <a:gd name="T12" fmla="*/ 11 w 50"/>
                <a:gd name="T13" fmla="*/ 298 h 298"/>
                <a:gd name="T14" fmla="*/ 5 w 50"/>
                <a:gd name="T15" fmla="*/ 295 h 298"/>
                <a:gd name="T16" fmla="*/ 3 w 50"/>
                <a:gd name="T17" fmla="*/ 292 h 298"/>
                <a:gd name="T18" fmla="*/ 0 w 50"/>
                <a:gd name="T19" fmla="*/ 290 h 298"/>
                <a:gd name="T20" fmla="*/ 0 w 50"/>
                <a:gd name="T21" fmla="*/ 284 h 298"/>
                <a:gd name="T22" fmla="*/ 22 w 50"/>
                <a:gd name="T23" fmla="*/ 11 h 298"/>
                <a:gd name="T24" fmla="*/ 22 w 50"/>
                <a:gd name="T25" fmla="*/ 11 h 298"/>
                <a:gd name="T26" fmla="*/ 25 w 50"/>
                <a:gd name="T27" fmla="*/ 6 h 298"/>
                <a:gd name="T28" fmla="*/ 28 w 50"/>
                <a:gd name="T29" fmla="*/ 3 h 298"/>
                <a:gd name="T30" fmla="*/ 31 w 50"/>
                <a:gd name="T31" fmla="*/ 0 h 298"/>
                <a:gd name="T32" fmla="*/ 36 w 50"/>
                <a:gd name="T33" fmla="*/ 0 h 298"/>
                <a:gd name="T34" fmla="*/ 36 w 50"/>
                <a:gd name="T35" fmla="*/ 0 h 298"/>
                <a:gd name="T36" fmla="*/ 42 w 50"/>
                <a:gd name="T37" fmla="*/ 0 h 298"/>
                <a:gd name="T38" fmla="*/ 45 w 50"/>
                <a:gd name="T39" fmla="*/ 3 h 298"/>
                <a:gd name="T40" fmla="*/ 47 w 50"/>
                <a:gd name="T41" fmla="*/ 9 h 298"/>
                <a:gd name="T42" fmla="*/ 50 w 50"/>
                <a:gd name="T43" fmla="*/ 14 h 298"/>
                <a:gd name="T44" fmla="*/ 25 w 50"/>
                <a:gd name="T45" fmla="*/ 287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 h="298">
                  <a:moveTo>
                    <a:pt x="25" y="287"/>
                  </a:moveTo>
                  <a:lnTo>
                    <a:pt x="25" y="287"/>
                  </a:lnTo>
                  <a:lnTo>
                    <a:pt x="22" y="290"/>
                  </a:lnTo>
                  <a:lnTo>
                    <a:pt x="19" y="295"/>
                  </a:lnTo>
                  <a:lnTo>
                    <a:pt x="17" y="298"/>
                  </a:lnTo>
                  <a:lnTo>
                    <a:pt x="11" y="298"/>
                  </a:lnTo>
                  <a:lnTo>
                    <a:pt x="11" y="298"/>
                  </a:lnTo>
                  <a:lnTo>
                    <a:pt x="5" y="295"/>
                  </a:lnTo>
                  <a:lnTo>
                    <a:pt x="3" y="292"/>
                  </a:lnTo>
                  <a:lnTo>
                    <a:pt x="0" y="290"/>
                  </a:lnTo>
                  <a:lnTo>
                    <a:pt x="0" y="284"/>
                  </a:lnTo>
                  <a:lnTo>
                    <a:pt x="22" y="11"/>
                  </a:lnTo>
                  <a:lnTo>
                    <a:pt x="22" y="11"/>
                  </a:lnTo>
                  <a:lnTo>
                    <a:pt x="25" y="6"/>
                  </a:lnTo>
                  <a:lnTo>
                    <a:pt x="28" y="3"/>
                  </a:lnTo>
                  <a:lnTo>
                    <a:pt x="31" y="0"/>
                  </a:lnTo>
                  <a:lnTo>
                    <a:pt x="36" y="0"/>
                  </a:lnTo>
                  <a:lnTo>
                    <a:pt x="36" y="0"/>
                  </a:lnTo>
                  <a:lnTo>
                    <a:pt x="42" y="0"/>
                  </a:lnTo>
                  <a:lnTo>
                    <a:pt x="45" y="3"/>
                  </a:lnTo>
                  <a:lnTo>
                    <a:pt x="47" y="9"/>
                  </a:lnTo>
                  <a:lnTo>
                    <a:pt x="50" y="14"/>
                  </a:lnTo>
                  <a:lnTo>
                    <a:pt x="25" y="287"/>
                  </a:lnTo>
                  <a:close/>
                </a:path>
              </a:pathLst>
            </a:custGeom>
            <a:solidFill>
              <a:srgbClr val="F9AA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271" name="Freeform 45"/>
            <p:cNvSpPr>
              <a:spLocks/>
            </p:cNvSpPr>
            <p:nvPr/>
          </p:nvSpPr>
          <p:spPr bwMode="auto">
            <a:xfrm>
              <a:off x="5119691" y="2455885"/>
              <a:ext cx="569914" cy="781057"/>
            </a:xfrm>
            <a:custGeom>
              <a:avLst/>
              <a:gdLst>
                <a:gd name="T0" fmla="*/ 179 w 359"/>
                <a:gd name="T1" fmla="*/ 0 h 492"/>
                <a:gd name="T2" fmla="*/ 109 w 359"/>
                <a:gd name="T3" fmla="*/ 9 h 492"/>
                <a:gd name="T4" fmla="*/ 53 w 359"/>
                <a:gd name="T5" fmla="*/ 34 h 492"/>
                <a:gd name="T6" fmla="*/ 31 w 359"/>
                <a:gd name="T7" fmla="*/ 53 h 492"/>
                <a:gd name="T8" fmla="*/ 14 w 359"/>
                <a:gd name="T9" fmla="*/ 79 h 492"/>
                <a:gd name="T10" fmla="*/ 5 w 359"/>
                <a:gd name="T11" fmla="*/ 107 h 492"/>
                <a:gd name="T12" fmla="*/ 0 w 359"/>
                <a:gd name="T13" fmla="*/ 143 h 492"/>
                <a:gd name="T14" fmla="*/ 2 w 359"/>
                <a:gd name="T15" fmla="*/ 166 h 492"/>
                <a:gd name="T16" fmla="*/ 19 w 359"/>
                <a:gd name="T17" fmla="*/ 211 h 492"/>
                <a:gd name="T18" fmla="*/ 53 w 359"/>
                <a:gd name="T19" fmla="*/ 281 h 492"/>
                <a:gd name="T20" fmla="*/ 73 w 359"/>
                <a:gd name="T21" fmla="*/ 323 h 492"/>
                <a:gd name="T22" fmla="*/ 75 w 359"/>
                <a:gd name="T23" fmla="*/ 340 h 492"/>
                <a:gd name="T24" fmla="*/ 75 w 359"/>
                <a:gd name="T25" fmla="*/ 360 h 492"/>
                <a:gd name="T26" fmla="*/ 84 w 359"/>
                <a:gd name="T27" fmla="*/ 413 h 492"/>
                <a:gd name="T28" fmla="*/ 109 w 359"/>
                <a:gd name="T29" fmla="*/ 461 h 492"/>
                <a:gd name="T30" fmla="*/ 126 w 359"/>
                <a:gd name="T31" fmla="*/ 481 h 492"/>
                <a:gd name="T32" fmla="*/ 148 w 359"/>
                <a:gd name="T33" fmla="*/ 492 h 492"/>
                <a:gd name="T34" fmla="*/ 154 w 359"/>
                <a:gd name="T35" fmla="*/ 492 h 492"/>
                <a:gd name="T36" fmla="*/ 171 w 359"/>
                <a:gd name="T37" fmla="*/ 483 h 492"/>
                <a:gd name="T38" fmla="*/ 179 w 359"/>
                <a:gd name="T39" fmla="*/ 455 h 492"/>
                <a:gd name="T40" fmla="*/ 182 w 359"/>
                <a:gd name="T41" fmla="*/ 469 h 492"/>
                <a:gd name="T42" fmla="*/ 199 w 359"/>
                <a:gd name="T43" fmla="*/ 489 h 492"/>
                <a:gd name="T44" fmla="*/ 210 w 359"/>
                <a:gd name="T45" fmla="*/ 492 h 492"/>
                <a:gd name="T46" fmla="*/ 222 w 359"/>
                <a:gd name="T47" fmla="*/ 489 h 492"/>
                <a:gd name="T48" fmla="*/ 250 w 359"/>
                <a:gd name="T49" fmla="*/ 461 h 492"/>
                <a:gd name="T50" fmla="*/ 264 w 359"/>
                <a:gd name="T51" fmla="*/ 438 h 492"/>
                <a:gd name="T52" fmla="*/ 280 w 359"/>
                <a:gd name="T53" fmla="*/ 385 h 492"/>
                <a:gd name="T54" fmla="*/ 283 w 359"/>
                <a:gd name="T55" fmla="*/ 360 h 492"/>
                <a:gd name="T56" fmla="*/ 286 w 359"/>
                <a:gd name="T57" fmla="*/ 323 h 492"/>
                <a:gd name="T58" fmla="*/ 295 w 359"/>
                <a:gd name="T59" fmla="*/ 304 h 492"/>
                <a:gd name="T60" fmla="*/ 328 w 359"/>
                <a:gd name="T61" fmla="*/ 236 h 492"/>
                <a:gd name="T62" fmla="*/ 351 w 359"/>
                <a:gd name="T63" fmla="*/ 188 h 492"/>
                <a:gd name="T64" fmla="*/ 359 w 359"/>
                <a:gd name="T65" fmla="*/ 143 h 492"/>
                <a:gd name="T66" fmla="*/ 356 w 359"/>
                <a:gd name="T67" fmla="*/ 124 h 492"/>
                <a:gd name="T68" fmla="*/ 351 w 359"/>
                <a:gd name="T69" fmla="*/ 93 h 492"/>
                <a:gd name="T70" fmla="*/ 337 w 359"/>
                <a:gd name="T71" fmla="*/ 65 h 492"/>
                <a:gd name="T72" fmla="*/ 317 w 359"/>
                <a:gd name="T73" fmla="*/ 45 h 492"/>
                <a:gd name="T74" fmla="*/ 280 w 359"/>
                <a:gd name="T75" fmla="*/ 20 h 492"/>
                <a:gd name="T76" fmla="*/ 216 w 359"/>
                <a:gd name="T77" fmla="*/ 3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492">
                  <a:moveTo>
                    <a:pt x="179" y="0"/>
                  </a:moveTo>
                  <a:lnTo>
                    <a:pt x="179" y="0"/>
                  </a:lnTo>
                  <a:lnTo>
                    <a:pt x="143" y="3"/>
                  </a:lnTo>
                  <a:lnTo>
                    <a:pt x="109" y="9"/>
                  </a:lnTo>
                  <a:lnTo>
                    <a:pt x="78" y="20"/>
                  </a:lnTo>
                  <a:lnTo>
                    <a:pt x="53" y="34"/>
                  </a:lnTo>
                  <a:lnTo>
                    <a:pt x="42" y="45"/>
                  </a:lnTo>
                  <a:lnTo>
                    <a:pt x="31" y="53"/>
                  </a:lnTo>
                  <a:lnTo>
                    <a:pt x="22" y="65"/>
                  </a:lnTo>
                  <a:lnTo>
                    <a:pt x="14" y="79"/>
                  </a:lnTo>
                  <a:lnTo>
                    <a:pt x="8" y="93"/>
                  </a:lnTo>
                  <a:lnTo>
                    <a:pt x="5" y="107"/>
                  </a:lnTo>
                  <a:lnTo>
                    <a:pt x="2" y="124"/>
                  </a:lnTo>
                  <a:lnTo>
                    <a:pt x="0" y="143"/>
                  </a:lnTo>
                  <a:lnTo>
                    <a:pt x="0" y="143"/>
                  </a:lnTo>
                  <a:lnTo>
                    <a:pt x="2" y="166"/>
                  </a:lnTo>
                  <a:lnTo>
                    <a:pt x="8" y="188"/>
                  </a:lnTo>
                  <a:lnTo>
                    <a:pt x="19" y="211"/>
                  </a:lnTo>
                  <a:lnTo>
                    <a:pt x="31" y="236"/>
                  </a:lnTo>
                  <a:lnTo>
                    <a:pt x="53" y="281"/>
                  </a:lnTo>
                  <a:lnTo>
                    <a:pt x="64" y="304"/>
                  </a:lnTo>
                  <a:lnTo>
                    <a:pt x="73" y="323"/>
                  </a:lnTo>
                  <a:lnTo>
                    <a:pt x="73" y="323"/>
                  </a:lnTo>
                  <a:lnTo>
                    <a:pt x="75" y="340"/>
                  </a:lnTo>
                  <a:lnTo>
                    <a:pt x="75" y="360"/>
                  </a:lnTo>
                  <a:lnTo>
                    <a:pt x="75" y="360"/>
                  </a:lnTo>
                  <a:lnTo>
                    <a:pt x="78" y="385"/>
                  </a:lnTo>
                  <a:lnTo>
                    <a:pt x="84" y="413"/>
                  </a:lnTo>
                  <a:lnTo>
                    <a:pt x="95" y="438"/>
                  </a:lnTo>
                  <a:lnTo>
                    <a:pt x="109" y="461"/>
                  </a:lnTo>
                  <a:lnTo>
                    <a:pt x="109" y="461"/>
                  </a:lnTo>
                  <a:lnTo>
                    <a:pt x="126" y="481"/>
                  </a:lnTo>
                  <a:lnTo>
                    <a:pt x="137" y="489"/>
                  </a:lnTo>
                  <a:lnTo>
                    <a:pt x="148" y="492"/>
                  </a:lnTo>
                  <a:lnTo>
                    <a:pt x="148" y="492"/>
                  </a:lnTo>
                  <a:lnTo>
                    <a:pt x="154" y="492"/>
                  </a:lnTo>
                  <a:lnTo>
                    <a:pt x="160" y="489"/>
                  </a:lnTo>
                  <a:lnTo>
                    <a:pt x="171" y="483"/>
                  </a:lnTo>
                  <a:lnTo>
                    <a:pt x="177" y="469"/>
                  </a:lnTo>
                  <a:lnTo>
                    <a:pt x="179" y="455"/>
                  </a:lnTo>
                  <a:lnTo>
                    <a:pt x="179" y="455"/>
                  </a:lnTo>
                  <a:lnTo>
                    <a:pt x="182" y="469"/>
                  </a:lnTo>
                  <a:lnTo>
                    <a:pt x="188" y="483"/>
                  </a:lnTo>
                  <a:lnTo>
                    <a:pt x="199" y="489"/>
                  </a:lnTo>
                  <a:lnTo>
                    <a:pt x="205" y="492"/>
                  </a:lnTo>
                  <a:lnTo>
                    <a:pt x="210" y="492"/>
                  </a:lnTo>
                  <a:lnTo>
                    <a:pt x="210" y="492"/>
                  </a:lnTo>
                  <a:lnTo>
                    <a:pt x="222" y="489"/>
                  </a:lnTo>
                  <a:lnTo>
                    <a:pt x="233" y="481"/>
                  </a:lnTo>
                  <a:lnTo>
                    <a:pt x="250" y="461"/>
                  </a:lnTo>
                  <a:lnTo>
                    <a:pt x="250" y="461"/>
                  </a:lnTo>
                  <a:lnTo>
                    <a:pt x="264" y="438"/>
                  </a:lnTo>
                  <a:lnTo>
                    <a:pt x="275" y="413"/>
                  </a:lnTo>
                  <a:lnTo>
                    <a:pt x="280" y="385"/>
                  </a:lnTo>
                  <a:lnTo>
                    <a:pt x="283" y="360"/>
                  </a:lnTo>
                  <a:lnTo>
                    <a:pt x="283" y="360"/>
                  </a:lnTo>
                  <a:lnTo>
                    <a:pt x="283" y="340"/>
                  </a:lnTo>
                  <a:lnTo>
                    <a:pt x="286" y="323"/>
                  </a:lnTo>
                  <a:lnTo>
                    <a:pt x="286" y="323"/>
                  </a:lnTo>
                  <a:lnTo>
                    <a:pt x="295" y="304"/>
                  </a:lnTo>
                  <a:lnTo>
                    <a:pt x="306" y="281"/>
                  </a:lnTo>
                  <a:lnTo>
                    <a:pt x="328" y="236"/>
                  </a:lnTo>
                  <a:lnTo>
                    <a:pt x="339" y="211"/>
                  </a:lnTo>
                  <a:lnTo>
                    <a:pt x="351" y="188"/>
                  </a:lnTo>
                  <a:lnTo>
                    <a:pt x="356" y="166"/>
                  </a:lnTo>
                  <a:lnTo>
                    <a:pt x="359" y="143"/>
                  </a:lnTo>
                  <a:lnTo>
                    <a:pt x="359" y="143"/>
                  </a:lnTo>
                  <a:lnTo>
                    <a:pt x="356" y="124"/>
                  </a:lnTo>
                  <a:lnTo>
                    <a:pt x="353" y="107"/>
                  </a:lnTo>
                  <a:lnTo>
                    <a:pt x="351" y="93"/>
                  </a:lnTo>
                  <a:lnTo>
                    <a:pt x="345" y="79"/>
                  </a:lnTo>
                  <a:lnTo>
                    <a:pt x="337" y="65"/>
                  </a:lnTo>
                  <a:lnTo>
                    <a:pt x="328" y="53"/>
                  </a:lnTo>
                  <a:lnTo>
                    <a:pt x="317" y="45"/>
                  </a:lnTo>
                  <a:lnTo>
                    <a:pt x="306" y="34"/>
                  </a:lnTo>
                  <a:lnTo>
                    <a:pt x="280" y="20"/>
                  </a:lnTo>
                  <a:lnTo>
                    <a:pt x="250" y="9"/>
                  </a:lnTo>
                  <a:lnTo>
                    <a:pt x="216" y="3"/>
                  </a:lnTo>
                  <a:lnTo>
                    <a:pt x="179" y="0"/>
                  </a:lnTo>
                  <a:close/>
                </a:path>
              </a:pathLst>
            </a:custGeom>
            <a:solidFill>
              <a:srgbClr val="F9AA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272" name="Freeform 46"/>
            <p:cNvSpPr>
              <a:spLocks/>
            </p:cNvSpPr>
            <p:nvPr/>
          </p:nvSpPr>
          <p:spPr bwMode="auto">
            <a:xfrm>
              <a:off x="5119691" y="2455885"/>
              <a:ext cx="569914" cy="781057"/>
            </a:xfrm>
            <a:custGeom>
              <a:avLst/>
              <a:gdLst>
                <a:gd name="T0" fmla="*/ 179 w 359"/>
                <a:gd name="T1" fmla="*/ 0 h 492"/>
                <a:gd name="T2" fmla="*/ 109 w 359"/>
                <a:gd name="T3" fmla="*/ 9 h 492"/>
                <a:gd name="T4" fmla="*/ 53 w 359"/>
                <a:gd name="T5" fmla="*/ 34 h 492"/>
                <a:gd name="T6" fmla="*/ 31 w 359"/>
                <a:gd name="T7" fmla="*/ 53 h 492"/>
                <a:gd name="T8" fmla="*/ 14 w 359"/>
                <a:gd name="T9" fmla="*/ 79 h 492"/>
                <a:gd name="T10" fmla="*/ 5 w 359"/>
                <a:gd name="T11" fmla="*/ 107 h 492"/>
                <a:gd name="T12" fmla="*/ 0 w 359"/>
                <a:gd name="T13" fmla="*/ 143 h 492"/>
                <a:gd name="T14" fmla="*/ 2 w 359"/>
                <a:gd name="T15" fmla="*/ 166 h 492"/>
                <a:gd name="T16" fmla="*/ 19 w 359"/>
                <a:gd name="T17" fmla="*/ 211 h 492"/>
                <a:gd name="T18" fmla="*/ 53 w 359"/>
                <a:gd name="T19" fmla="*/ 281 h 492"/>
                <a:gd name="T20" fmla="*/ 73 w 359"/>
                <a:gd name="T21" fmla="*/ 323 h 492"/>
                <a:gd name="T22" fmla="*/ 75 w 359"/>
                <a:gd name="T23" fmla="*/ 340 h 492"/>
                <a:gd name="T24" fmla="*/ 75 w 359"/>
                <a:gd name="T25" fmla="*/ 360 h 492"/>
                <a:gd name="T26" fmla="*/ 84 w 359"/>
                <a:gd name="T27" fmla="*/ 413 h 492"/>
                <a:gd name="T28" fmla="*/ 109 w 359"/>
                <a:gd name="T29" fmla="*/ 461 h 492"/>
                <a:gd name="T30" fmla="*/ 126 w 359"/>
                <a:gd name="T31" fmla="*/ 481 h 492"/>
                <a:gd name="T32" fmla="*/ 148 w 359"/>
                <a:gd name="T33" fmla="*/ 492 h 492"/>
                <a:gd name="T34" fmla="*/ 154 w 359"/>
                <a:gd name="T35" fmla="*/ 492 h 492"/>
                <a:gd name="T36" fmla="*/ 171 w 359"/>
                <a:gd name="T37" fmla="*/ 483 h 492"/>
                <a:gd name="T38" fmla="*/ 179 w 359"/>
                <a:gd name="T39" fmla="*/ 455 h 492"/>
                <a:gd name="T40" fmla="*/ 182 w 359"/>
                <a:gd name="T41" fmla="*/ 469 h 492"/>
                <a:gd name="T42" fmla="*/ 199 w 359"/>
                <a:gd name="T43" fmla="*/ 489 h 492"/>
                <a:gd name="T44" fmla="*/ 210 w 359"/>
                <a:gd name="T45" fmla="*/ 492 h 492"/>
                <a:gd name="T46" fmla="*/ 222 w 359"/>
                <a:gd name="T47" fmla="*/ 489 h 492"/>
                <a:gd name="T48" fmla="*/ 250 w 359"/>
                <a:gd name="T49" fmla="*/ 461 h 492"/>
                <a:gd name="T50" fmla="*/ 264 w 359"/>
                <a:gd name="T51" fmla="*/ 438 h 492"/>
                <a:gd name="T52" fmla="*/ 280 w 359"/>
                <a:gd name="T53" fmla="*/ 385 h 492"/>
                <a:gd name="T54" fmla="*/ 283 w 359"/>
                <a:gd name="T55" fmla="*/ 360 h 492"/>
                <a:gd name="T56" fmla="*/ 286 w 359"/>
                <a:gd name="T57" fmla="*/ 323 h 492"/>
                <a:gd name="T58" fmla="*/ 295 w 359"/>
                <a:gd name="T59" fmla="*/ 304 h 492"/>
                <a:gd name="T60" fmla="*/ 328 w 359"/>
                <a:gd name="T61" fmla="*/ 236 h 492"/>
                <a:gd name="T62" fmla="*/ 351 w 359"/>
                <a:gd name="T63" fmla="*/ 188 h 492"/>
                <a:gd name="T64" fmla="*/ 359 w 359"/>
                <a:gd name="T65" fmla="*/ 143 h 492"/>
                <a:gd name="T66" fmla="*/ 356 w 359"/>
                <a:gd name="T67" fmla="*/ 124 h 492"/>
                <a:gd name="T68" fmla="*/ 351 w 359"/>
                <a:gd name="T69" fmla="*/ 93 h 492"/>
                <a:gd name="T70" fmla="*/ 337 w 359"/>
                <a:gd name="T71" fmla="*/ 65 h 492"/>
                <a:gd name="T72" fmla="*/ 317 w 359"/>
                <a:gd name="T73" fmla="*/ 45 h 492"/>
                <a:gd name="T74" fmla="*/ 280 w 359"/>
                <a:gd name="T75" fmla="*/ 20 h 492"/>
                <a:gd name="T76" fmla="*/ 216 w 359"/>
                <a:gd name="T77" fmla="*/ 3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492">
                  <a:moveTo>
                    <a:pt x="179" y="0"/>
                  </a:moveTo>
                  <a:lnTo>
                    <a:pt x="179" y="0"/>
                  </a:lnTo>
                  <a:lnTo>
                    <a:pt x="143" y="3"/>
                  </a:lnTo>
                  <a:lnTo>
                    <a:pt x="109" y="9"/>
                  </a:lnTo>
                  <a:lnTo>
                    <a:pt x="78" y="20"/>
                  </a:lnTo>
                  <a:lnTo>
                    <a:pt x="53" y="34"/>
                  </a:lnTo>
                  <a:lnTo>
                    <a:pt x="42" y="45"/>
                  </a:lnTo>
                  <a:lnTo>
                    <a:pt x="31" y="53"/>
                  </a:lnTo>
                  <a:lnTo>
                    <a:pt x="22" y="65"/>
                  </a:lnTo>
                  <a:lnTo>
                    <a:pt x="14" y="79"/>
                  </a:lnTo>
                  <a:lnTo>
                    <a:pt x="8" y="93"/>
                  </a:lnTo>
                  <a:lnTo>
                    <a:pt x="5" y="107"/>
                  </a:lnTo>
                  <a:lnTo>
                    <a:pt x="2" y="124"/>
                  </a:lnTo>
                  <a:lnTo>
                    <a:pt x="0" y="143"/>
                  </a:lnTo>
                  <a:lnTo>
                    <a:pt x="0" y="143"/>
                  </a:lnTo>
                  <a:lnTo>
                    <a:pt x="2" y="166"/>
                  </a:lnTo>
                  <a:lnTo>
                    <a:pt x="8" y="188"/>
                  </a:lnTo>
                  <a:lnTo>
                    <a:pt x="19" y="211"/>
                  </a:lnTo>
                  <a:lnTo>
                    <a:pt x="31" y="236"/>
                  </a:lnTo>
                  <a:lnTo>
                    <a:pt x="53" y="281"/>
                  </a:lnTo>
                  <a:lnTo>
                    <a:pt x="64" y="304"/>
                  </a:lnTo>
                  <a:lnTo>
                    <a:pt x="73" y="323"/>
                  </a:lnTo>
                  <a:lnTo>
                    <a:pt x="73" y="323"/>
                  </a:lnTo>
                  <a:lnTo>
                    <a:pt x="75" y="340"/>
                  </a:lnTo>
                  <a:lnTo>
                    <a:pt x="75" y="360"/>
                  </a:lnTo>
                  <a:lnTo>
                    <a:pt x="75" y="360"/>
                  </a:lnTo>
                  <a:lnTo>
                    <a:pt x="78" y="385"/>
                  </a:lnTo>
                  <a:lnTo>
                    <a:pt x="84" y="413"/>
                  </a:lnTo>
                  <a:lnTo>
                    <a:pt x="95" y="438"/>
                  </a:lnTo>
                  <a:lnTo>
                    <a:pt x="109" y="461"/>
                  </a:lnTo>
                  <a:lnTo>
                    <a:pt x="109" y="461"/>
                  </a:lnTo>
                  <a:lnTo>
                    <a:pt x="126" y="481"/>
                  </a:lnTo>
                  <a:lnTo>
                    <a:pt x="137" y="489"/>
                  </a:lnTo>
                  <a:lnTo>
                    <a:pt x="148" y="492"/>
                  </a:lnTo>
                  <a:lnTo>
                    <a:pt x="148" y="492"/>
                  </a:lnTo>
                  <a:lnTo>
                    <a:pt x="154" y="492"/>
                  </a:lnTo>
                  <a:lnTo>
                    <a:pt x="160" y="489"/>
                  </a:lnTo>
                  <a:lnTo>
                    <a:pt x="171" y="483"/>
                  </a:lnTo>
                  <a:lnTo>
                    <a:pt x="177" y="469"/>
                  </a:lnTo>
                  <a:lnTo>
                    <a:pt x="179" y="455"/>
                  </a:lnTo>
                  <a:lnTo>
                    <a:pt x="179" y="455"/>
                  </a:lnTo>
                  <a:lnTo>
                    <a:pt x="182" y="469"/>
                  </a:lnTo>
                  <a:lnTo>
                    <a:pt x="188" y="483"/>
                  </a:lnTo>
                  <a:lnTo>
                    <a:pt x="199" y="489"/>
                  </a:lnTo>
                  <a:lnTo>
                    <a:pt x="205" y="492"/>
                  </a:lnTo>
                  <a:lnTo>
                    <a:pt x="210" y="492"/>
                  </a:lnTo>
                  <a:lnTo>
                    <a:pt x="210" y="492"/>
                  </a:lnTo>
                  <a:lnTo>
                    <a:pt x="222" y="489"/>
                  </a:lnTo>
                  <a:lnTo>
                    <a:pt x="233" y="481"/>
                  </a:lnTo>
                  <a:lnTo>
                    <a:pt x="250" y="461"/>
                  </a:lnTo>
                  <a:lnTo>
                    <a:pt x="250" y="461"/>
                  </a:lnTo>
                  <a:lnTo>
                    <a:pt x="264" y="438"/>
                  </a:lnTo>
                  <a:lnTo>
                    <a:pt x="275" y="413"/>
                  </a:lnTo>
                  <a:lnTo>
                    <a:pt x="280" y="385"/>
                  </a:lnTo>
                  <a:lnTo>
                    <a:pt x="283" y="360"/>
                  </a:lnTo>
                  <a:lnTo>
                    <a:pt x="283" y="360"/>
                  </a:lnTo>
                  <a:lnTo>
                    <a:pt x="283" y="340"/>
                  </a:lnTo>
                  <a:lnTo>
                    <a:pt x="286" y="323"/>
                  </a:lnTo>
                  <a:lnTo>
                    <a:pt x="286" y="323"/>
                  </a:lnTo>
                  <a:lnTo>
                    <a:pt x="295" y="304"/>
                  </a:lnTo>
                  <a:lnTo>
                    <a:pt x="306" y="281"/>
                  </a:lnTo>
                  <a:lnTo>
                    <a:pt x="328" y="236"/>
                  </a:lnTo>
                  <a:lnTo>
                    <a:pt x="339" y="211"/>
                  </a:lnTo>
                  <a:lnTo>
                    <a:pt x="351" y="188"/>
                  </a:lnTo>
                  <a:lnTo>
                    <a:pt x="356" y="166"/>
                  </a:lnTo>
                  <a:lnTo>
                    <a:pt x="359" y="143"/>
                  </a:lnTo>
                  <a:lnTo>
                    <a:pt x="359" y="143"/>
                  </a:lnTo>
                  <a:lnTo>
                    <a:pt x="356" y="124"/>
                  </a:lnTo>
                  <a:lnTo>
                    <a:pt x="353" y="107"/>
                  </a:lnTo>
                  <a:lnTo>
                    <a:pt x="351" y="93"/>
                  </a:lnTo>
                  <a:lnTo>
                    <a:pt x="345" y="79"/>
                  </a:lnTo>
                  <a:lnTo>
                    <a:pt x="337" y="65"/>
                  </a:lnTo>
                  <a:lnTo>
                    <a:pt x="328" y="53"/>
                  </a:lnTo>
                  <a:lnTo>
                    <a:pt x="317" y="45"/>
                  </a:lnTo>
                  <a:lnTo>
                    <a:pt x="306" y="34"/>
                  </a:lnTo>
                  <a:lnTo>
                    <a:pt x="280" y="20"/>
                  </a:lnTo>
                  <a:lnTo>
                    <a:pt x="250" y="9"/>
                  </a:lnTo>
                  <a:lnTo>
                    <a:pt x="216" y="3"/>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273" name="Freeform 47"/>
            <p:cNvSpPr>
              <a:spLocks/>
            </p:cNvSpPr>
            <p:nvPr/>
          </p:nvSpPr>
          <p:spPr bwMode="auto">
            <a:xfrm>
              <a:off x="5078415" y="2571773"/>
              <a:ext cx="650876" cy="388942"/>
            </a:xfrm>
            <a:custGeom>
              <a:avLst/>
              <a:gdLst>
                <a:gd name="T0" fmla="*/ 410 w 410"/>
                <a:gd name="T1" fmla="*/ 9 h 245"/>
                <a:gd name="T2" fmla="*/ 410 w 410"/>
                <a:gd name="T3" fmla="*/ 9 h 245"/>
                <a:gd name="T4" fmla="*/ 408 w 410"/>
                <a:gd name="T5" fmla="*/ 3 h 245"/>
                <a:gd name="T6" fmla="*/ 405 w 410"/>
                <a:gd name="T7" fmla="*/ 0 h 245"/>
                <a:gd name="T8" fmla="*/ 394 w 410"/>
                <a:gd name="T9" fmla="*/ 0 h 245"/>
                <a:gd name="T10" fmla="*/ 374 w 410"/>
                <a:gd name="T11" fmla="*/ 3 h 245"/>
                <a:gd name="T12" fmla="*/ 349 w 410"/>
                <a:gd name="T13" fmla="*/ 9 h 245"/>
                <a:gd name="T14" fmla="*/ 284 w 410"/>
                <a:gd name="T15" fmla="*/ 23 h 245"/>
                <a:gd name="T16" fmla="*/ 248 w 410"/>
                <a:gd name="T17" fmla="*/ 25 h 245"/>
                <a:gd name="T18" fmla="*/ 205 w 410"/>
                <a:gd name="T19" fmla="*/ 28 h 245"/>
                <a:gd name="T20" fmla="*/ 205 w 410"/>
                <a:gd name="T21" fmla="*/ 28 h 245"/>
                <a:gd name="T22" fmla="*/ 163 w 410"/>
                <a:gd name="T23" fmla="*/ 25 h 245"/>
                <a:gd name="T24" fmla="*/ 127 w 410"/>
                <a:gd name="T25" fmla="*/ 23 h 245"/>
                <a:gd name="T26" fmla="*/ 62 w 410"/>
                <a:gd name="T27" fmla="*/ 9 h 245"/>
                <a:gd name="T28" fmla="*/ 37 w 410"/>
                <a:gd name="T29" fmla="*/ 3 h 245"/>
                <a:gd name="T30" fmla="*/ 17 w 410"/>
                <a:gd name="T31" fmla="*/ 0 h 245"/>
                <a:gd name="T32" fmla="*/ 6 w 410"/>
                <a:gd name="T33" fmla="*/ 0 h 245"/>
                <a:gd name="T34" fmla="*/ 3 w 410"/>
                <a:gd name="T35" fmla="*/ 3 h 245"/>
                <a:gd name="T36" fmla="*/ 0 w 410"/>
                <a:gd name="T37" fmla="*/ 9 h 245"/>
                <a:gd name="T38" fmla="*/ 0 w 410"/>
                <a:gd name="T39" fmla="*/ 9 h 245"/>
                <a:gd name="T40" fmla="*/ 3 w 410"/>
                <a:gd name="T41" fmla="*/ 11 h 245"/>
                <a:gd name="T42" fmla="*/ 9 w 410"/>
                <a:gd name="T43" fmla="*/ 17 h 245"/>
                <a:gd name="T44" fmla="*/ 26 w 410"/>
                <a:gd name="T45" fmla="*/ 28 h 245"/>
                <a:gd name="T46" fmla="*/ 82 w 410"/>
                <a:gd name="T47" fmla="*/ 54 h 245"/>
                <a:gd name="T48" fmla="*/ 135 w 410"/>
                <a:gd name="T49" fmla="*/ 76 h 245"/>
                <a:gd name="T50" fmla="*/ 152 w 410"/>
                <a:gd name="T51" fmla="*/ 87 h 245"/>
                <a:gd name="T52" fmla="*/ 158 w 410"/>
                <a:gd name="T53" fmla="*/ 93 h 245"/>
                <a:gd name="T54" fmla="*/ 160 w 410"/>
                <a:gd name="T55" fmla="*/ 96 h 245"/>
                <a:gd name="T56" fmla="*/ 160 w 410"/>
                <a:gd name="T57" fmla="*/ 96 h 245"/>
                <a:gd name="T58" fmla="*/ 160 w 410"/>
                <a:gd name="T59" fmla="*/ 124 h 245"/>
                <a:gd name="T60" fmla="*/ 163 w 410"/>
                <a:gd name="T61" fmla="*/ 152 h 245"/>
                <a:gd name="T62" fmla="*/ 169 w 410"/>
                <a:gd name="T63" fmla="*/ 177 h 245"/>
                <a:gd name="T64" fmla="*/ 174 w 410"/>
                <a:gd name="T65" fmla="*/ 197 h 245"/>
                <a:gd name="T66" fmla="*/ 180 w 410"/>
                <a:gd name="T67" fmla="*/ 216 h 245"/>
                <a:gd name="T68" fmla="*/ 189 w 410"/>
                <a:gd name="T69" fmla="*/ 231 h 245"/>
                <a:gd name="T70" fmla="*/ 197 w 410"/>
                <a:gd name="T71" fmla="*/ 242 h 245"/>
                <a:gd name="T72" fmla="*/ 205 w 410"/>
                <a:gd name="T73" fmla="*/ 245 h 245"/>
                <a:gd name="T74" fmla="*/ 205 w 410"/>
                <a:gd name="T75" fmla="*/ 245 h 245"/>
                <a:gd name="T76" fmla="*/ 214 w 410"/>
                <a:gd name="T77" fmla="*/ 242 h 245"/>
                <a:gd name="T78" fmla="*/ 222 w 410"/>
                <a:gd name="T79" fmla="*/ 231 h 245"/>
                <a:gd name="T80" fmla="*/ 231 w 410"/>
                <a:gd name="T81" fmla="*/ 216 h 245"/>
                <a:gd name="T82" fmla="*/ 236 w 410"/>
                <a:gd name="T83" fmla="*/ 197 h 245"/>
                <a:gd name="T84" fmla="*/ 242 w 410"/>
                <a:gd name="T85" fmla="*/ 177 h 245"/>
                <a:gd name="T86" fmla="*/ 248 w 410"/>
                <a:gd name="T87" fmla="*/ 152 h 245"/>
                <a:gd name="T88" fmla="*/ 250 w 410"/>
                <a:gd name="T89" fmla="*/ 124 h 245"/>
                <a:gd name="T90" fmla="*/ 250 w 410"/>
                <a:gd name="T91" fmla="*/ 96 h 245"/>
                <a:gd name="T92" fmla="*/ 250 w 410"/>
                <a:gd name="T93" fmla="*/ 96 h 245"/>
                <a:gd name="T94" fmla="*/ 253 w 410"/>
                <a:gd name="T95" fmla="*/ 93 h 245"/>
                <a:gd name="T96" fmla="*/ 259 w 410"/>
                <a:gd name="T97" fmla="*/ 87 h 245"/>
                <a:gd name="T98" fmla="*/ 276 w 410"/>
                <a:gd name="T99" fmla="*/ 76 h 245"/>
                <a:gd name="T100" fmla="*/ 329 w 410"/>
                <a:gd name="T101" fmla="*/ 54 h 245"/>
                <a:gd name="T102" fmla="*/ 385 w 410"/>
                <a:gd name="T103" fmla="*/ 28 h 245"/>
                <a:gd name="T104" fmla="*/ 402 w 410"/>
                <a:gd name="T105" fmla="*/ 17 h 245"/>
                <a:gd name="T106" fmla="*/ 408 w 410"/>
                <a:gd name="T107" fmla="*/ 11 h 245"/>
                <a:gd name="T108" fmla="*/ 410 w 410"/>
                <a:gd name="T109" fmla="*/ 9 h 245"/>
                <a:gd name="T110" fmla="*/ 410 w 410"/>
                <a:gd name="T111" fmla="*/ 9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0" h="245">
                  <a:moveTo>
                    <a:pt x="410" y="9"/>
                  </a:moveTo>
                  <a:lnTo>
                    <a:pt x="410" y="9"/>
                  </a:lnTo>
                  <a:lnTo>
                    <a:pt x="408" y="3"/>
                  </a:lnTo>
                  <a:lnTo>
                    <a:pt x="405" y="0"/>
                  </a:lnTo>
                  <a:lnTo>
                    <a:pt x="394" y="0"/>
                  </a:lnTo>
                  <a:lnTo>
                    <a:pt x="374" y="3"/>
                  </a:lnTo>
                  <a:lnTo>
                    <a:pt x="349" y="9"/>
                  </a:lnTo>
                  <a:lnTo>
                    <a:pt x="284" y="23"/>
                  </a:lnTo>
                  <a:lnTo>
                    <a:pt x="248" y="25"/>
                  </a:lnTo>
                  <a:lnTo>
                    <a:pt x="205" y="28"/>
                  </a:lnTo>
                  <a:lnTo>
                    <a:pt x="205" y="28"/>
                  </a:lnTo>
                  <a:lnTo>
                    <a:pt x="163" y="25"/>
                  </a:lnTo>
                  <a:lnTo>
                    <a:pt x="127" y="23"/>
                  </a:lnTo>
                  <a:lnTo>
                    <a:pt x="62" y="9"/>
                  </a:lnTo>
                  <a:lnTo>
                    <a:pt x="37" y="3"/>
                  </a:lnTo>
                  <a:lnTo>
                    <a:pt x="17" y="0"/>
                  </a:lnTo>
                  <a:lnTo>
                    <a:pt x="6" y="0"/>
                  </a:lnTo>
                  <a:lnTo>
                    <a:pt x="3" y="3"/>
                  </a:lnTo>
                  <a:lnTo>
                    <a:pt x="0" y="9"/>
                  </a:lnTo>
                  <a:lnTo>
                    <a:pt x="0" y="9"/>
                  </a:lnTo>
                  <a:lnTo>
                    <a:pt x="3" y="11"/>
                  </a:lnTo>
                  <a:lnTo>
                    <a:pt x="9" y="17"/>
                  </a:lnTo>
                  <a:lnTo>
                    <a:pt x="26" y="28"/>
                  </a:lnTo>
                  <a:lnTo>
                    <a:pt x="82" y="54"/>
                  </a:lnTo>
                  <a:lnTo>
                    <a:pt x="135" y="76"/>
                  </a:lnTo>
                  <a:lnTo>
                    <a:pt x="152" y="87"/>
                  </a:lnTo>
                  <a:lnTo>
                    <a:pt x="158" y="93"/>
                  </a:lnTo>
                  <a:lnTo>
                    <a:pt x="160" y="96"/>
                  </a:lnTo>
                  <a:lnTo>
                    <a:pt x="160" y="96"/>
                  </a:lnTo>
                  <a:lnTo>
                    <a:pt x="160" y="124"/>
                  </a:lnTo>
                  <a:lnTo>
                    <a:pt x="163" y="152"/>
                  </a:lnTo>
                  <a:lnTo>
                    <a:pt x="169" y="177"/>
                  </a:lnTo>
                  <a:lnTo>
                    <a:pt x="174" y="197"/>
                  </a:lnTo>
                  <a:lnTo>
                    <a:pt x="180" y="216"/>
                  </a:lnTo>
                  <a:lnTo>
                    <a:pt x="189" y="231"/>
                  </a:lnTo>
                  <a:lnTo>
                    <a:pt x="197" y="242"/>
                  </a:lnTo>
                  <a:lnTo>
                    <a:pt x="205" y="245"/>
                  </a:lnTo>
                  <a:lnTo>
                    <a:pt x="205" y="245"/>
                  </a:lnTo>
                  <a:lnTo>
                    <a:pt x="214" y="242"/>
                  </a:lnTo>
                  <a:lnTo>
                    <a:pt x="222" y="231"/>
                  </a:lnTo>
                  <a:lnTo>
                    <a:pt x="231" y="216"/>
                  </a:lnTo>
                  <a:lnTo>
                    <a:pt x="236" y="197"/>
                  </a:lnTo>
                  <a:lnTo>
                    <a:pt x="242" y="177"/>
                  </a:lnTo>
                  <a:lnTo>
                    <a:pt x="248" y="152"/>
                  </a:lnTo>
                  <a:lnTo>
                    <a:pt x="250" y="124"/>
                  </a:lnTo>
                  <a:lnTo>
                    <a:pt x="250" y="96"/>
                  </a:lnTo>
                  <a:lnTo>
                    <a:pt x="250" y="96"/>
                  </a:lnTo>
                  <a:lnTo>
                    <a:pt x="253" y="93"/>
                  </a:lnTo>
                  <a:lnTo>
                    <a:pt x="259" y="87"/>
                  </a:lnTo>
                  <a:lnTo>
                    <a:pt x="276" y="76"/>
                  </a:lnTo>
                  <a:lnTo>
                    <a:pt x="329" y="54"/>
                  </a:lnTo>
                  <a:lnTo>
                    <a:pt x="385" y="28"/>
                  </a:lnTo>
                  <a:lnTo>
                    <a:pt x="402" y="17"/>
                  </a:lnTo>
                  <a:lnTo>
                    <a:pt x="408" y="11"/>
                  </a:lnTo>
                  <a:lnTo>
                    <a:pt x="410" y="9"/>
                  </a:lnTo>
                  <a:lnTo>
                    <a:pt x="410" y="9"/>
                  </a:lnTo>
                  <a:close/>
                </a:path>
              </a:pathLst>
            </a:custGeom>
            <a:solidFill>
              <a:srgbClr val="E35E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274" name="Freeform 48"/>
            <p:cNvSpPr>
              <a:spLocks/>
            </p:cNvSpPr>
            <p:nvPr/>
          </p:nvSpPr>
          <p:spPr bwMode="auto">
            <a:xfrm>
              <a:off x="5381629" y="2928963"/>
              <a:ext cx="49214" cy="280989"/>
            </a:xfrm>
            <a:custGeom>
              <a:avLst/>
              <a:gdLst>
                <a:gd name="T0" fmla="*/ 31 w 31"/>
                <a:gd name="T1" fmla="*/ 87 h 177"/>
                <a:gd name="T2" fmla="*/ 31 w 31"/>
                <a:gd name="T3" fmla="*/ 87 h 177"/>
                <a:gd name="T4" fmla="*/ 28 w 31"/>
                <a:gd name="T5" fmla="*/ 53 h 177"/>
                <a:gd name="T6" fmla="*/ 26 w 31"/>
                <a:gd name="T7" fmla="*/ 25 h 177"/>
                <a:gd name="T8" fmla="*/ 20 w 31"/>
                <a:gd name="T9" fmla="*/ 6 h 177"/>
                <a:gd name="T10" fmla="*/ 17 w 31"/>
                <a:gd name="T11" fmla="*/ 3 h 177"/>
                <a:gd name="T12" fmla="*/ 14 w 31"/>
                <a:gd name="T13" fmla="*/ 0 h 177"/>
                <a:gd name="T14" fmla="*/ 14 w 31"/>
                <a:gd name="T15" fmla="*/ 0 h 177"/>
                <a:gd name="T16" fmla="*/ 12 w 31"/>
                <a:gd name="T17" fmla="*/ 3 h 177"/>
                <a:gd name="T18" fmla="*/ 9 w 31"/>
                <a:gd name="T19" fmla="*/ 6 h 177"/>
                <a:gd name="T20" fmla="*/ 3 w 31"/>
                <a:gd name="T21" fmla="*/ 25 h 177"/>
                <a:gd name="T22" fmla="*/ 0 w 31"/>
                <a:gd name="T23" fmla="*/ 53 h 177"/>
                <a:gd name="T24" fmla="*/ 0 w 31"/>
                <a:gd name="T25" fmla="*/ 87 h 177"/>
                <a:gd name="T26" fmla="*/ 0 w 31"/>
                <a:gd name="T27" fmla="*/ 87 h 177"/>
                <a:gd name="T28" fmla="*/ 0 w 31"/>
                <a:gd name="T29" fmla="*/ 124 h 177"/>
                <a:gd name="T30" fmla="*/ 3 w 31"/>
                <a:gd name="T31" fmla="*/ 149 h 177"/>
                <a:gd name="T32" fmla="*/ 9 w 31"/>
                <a:gd name="T33" fmla="*/ 169 h 177"/>
                <a:gd name="T34" fmla="*/ 12 w 31"/>
                <a:gd name="T35" fmla="*/ 174 h 177"/>
                <a:gd name="T36" fmla="*/ 14 w 31"/>
                <a:gd name="T37" fmla="*/ 177 h 177"/>
                <a:gd name="T38" fmla="*/ 14 w 31"/>
                <a:gd name="T39" fmla="*/ 177 h 177"/>
                <a:gd name="T40" fmla="*/ 17 w 31"/>
                <a:gd name="T41" fmla="*/ 174 h 177"/>
                <a:gd name="T42" fmla="*/ 20 w 31"/>
                <a:gd name="T43" fmla="*/ 169 h 177"/>
                <a:gd name="T44" fmla="*/ 26 w 31"/>
                <a:gd name="T45" fmla="*/ 149 h 177"/>
                <a:gd name="T46" fmla="*/ 28 w 31"/>
                <a:gd name="T47" fmla="*/ 124 h 177"/>
                <a:gd name="T48" fmla="*/ 31 w 31"/>
                <a:gd name="T49" fmla="*/ 87 h 177"/>
                <a:gd name="T50" fmla="*/ 31 w 31"/>
                <a:gd name="T51" fmla="*/ 8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177">
                  <a:moveTo>
                    <a:pt x="31" y="87"/>
                  </a:moveTo>
                  <a:lnTo>
                    <a:pt x="31" y="87"/>
                  </a:lnTo>
                  <a:lnTo>
                    <a:pt x="28" y="53"/>
                  </a:lnTo>
                  <a:lnTo>
                    <a:pt x="26" y="25"/>
                  </a:lnTo>
                  <a:lnTo>
                    <a:pt x="20" y="6"/>
                  </a:lnTo>
                  <a:lnTo>
                    <a:pt x="17" y="3"/>
                  </a:lnTo>
                  <a:lnTo>
                    <a:pt x="14" y="0"/>
                  </a:lnTo>
                  <a:lnTo>
                    <a:pt x="14" y="0"/>
                  </a:lnTo>
                  <a:lnTo>
                    <a:pt x="12" y="3"/>
                  </a:lnTo>
                  <a:lnTo>
                    <a:pt x="9" y="6"/>
                  </a:lnTo>
                  <a:lnTo>
                    <a:pt x="3" y="25"/>
                  </a:lnTo>
                  <a:lnTo>
                    <a:pt x="0" y="53"/>
                  </a:lnTo>
                  <a:lnTo>
                    <a:pt x="0" y="87"/>
                  </a:lnTo>
                  <a:lnTo>
                    <a:pt x="0" y="87"/>
                  </a:lnTo>
                  <a:lnTo>
                    <a:pt x="0" y="124"/>
                  </a:lnTo>
                  <a:lnTo>
                    <a:pt x="3" y="149"/>
                  </a:lnTo>
                  <a:lnTo>
                    <a:pt x="9" y="169"/>
                  </a:lnTo>
                  <a:lnTo>
                    <a:pt x="12" y="174"/>
                  </a:lnTo>
                  <a:lnTo>
                    <a:pt x="14" y="177"/>
                  </a:lnTo>
                  <a:lnTo>
                    <a:pt x="14" y="177"/>
                  </a:lnTo>
                  <a:lnTo>
                    <a:pt x="17" y="174"/>
                  </a:lnTo>
                  <a:lnTo>
                    <a:pt x="20" y="169"/>
                  </a:lnTo>
                  <a:lnTo>
                    <a:pt x="26" y="149"/>
                  </a:lnTo>
                  <a:lnTo>
                    <a:pt x="28" y="124"/>
                  </a:lnTo>
                  <a:lnTo>
                    <a:pt x="31" y="87"/>
                  </a:lnTo>
                  <a:lnTo>
                    <a:pt x="31" y="87"/>
                  </a:lnTo>
                  <a:close/>
                </a:path>
              </a:pathLst>
            </a:custGeom>
            <a:solidFill>
              <a:srgbClr val="E35E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275" name="Freeform 49"/>
            <p:cNvSpPr>
              <a:spLocks/>
            </p:cNvSpPr>
            <p:nvPr/>
          </p:nvSpPr>
          <p:spPr bwMode="auto">
            <a:xfrm>
              <a:off x="5792792" y="2633687"/>
              <a:ext cx="338139" cy="214315"/>
            </a:xfrm>
            <a:custGeom>
              <a:avLst/>
              <a:gdLst>
                <a:gd name="T0" fmla="*/ 213 w 213"/>
                <a:gd name="T1" fmla="*/ 31 h 135"/>
                <a:gd name="T2" fmla="*/ 213 w 213"/>
                <a:gd name="T3" fmla="*/ 31 h 135"/>
                <a:gd name="T4" fmla="*/ 208 w 213"/>
                <a:gd name="T5" fmla="*/ 17 h 135"/>
                <a:gd name="T6" fmla="*/ 202 w 213"/>
                <a:gd name="T7" fmla="*/ 9 h 135"/>
                <a:gd name="T8" fmla="*/ 191 w 213"/>
                <a:gd name="T9" fmla="*/ 0 h 135"/>
                <a:gd name="T10" fmla="*/ 177 w 213"/>
                <a:gd name="T11" fmla="*/ 0 h 135"/>
                <a:gd name="T12" fmla="*/ 160 w 213"/>
                <a:gd name="T13" fmla="*/ 0 h 135"/>
                <a:gd name="T14" fmla="*/ 140 w 213"/>
                <a:gd name="T15" fmla="*/ 0 h 135"/>
                <a:gd name="T16" fmla="*/ 98 w 213"/>
                <a:gd name="T17" fmla="*/ 9 h 135"/>
                <a:gd name="T18" fmla="*/ 98 w 213"/>
                <a:gd name="T19" fmla="*/ 9 h 135"/>
                <a:gd name="T20" fmla="*/ 59 w 213"/>
                <a:gd name="T21" fmla="*/ 15 h 135"/>
                <a:gd name="T22" fmla="*/ 39 w 213"/>
                <a:gd name="T23" fmla="*/ 20 h 135"/>
                <a:gd name="T24" fmla="*/ 25 w 213"/>
                <a:gd name="T25" fmla="*/ 26 h 135"/>
                <a:gd name="T26" fmla="*/ 11 w 213"/>
                <a:gd name="T27" fmla="*/ 34 h 135"/>
                <a:gd name="T28" fmla="*/ 3 w 213"/>
                <a:gd name="T29" fmla="*/ 43 h 135"/>
                <a:gd name="T30" fmla="*/ 0 w 213"/>
                <a:gd name="T31" fmla="*/ 54 h 135"/>
                <a:gd name="T32" fmla="*/ 0 w 213"/>
                <a:gd name="T33" fmla="*/ 71 h 135"/>
                <a:gd name="T34" fmla="*/ 0 w 213"/>
                <a:gd name="T35" fmla="*/ 71 h 135"/>
                <a:gd name="T36" fmla="*/ 5 w 213"/>
                <a:gd name="T37" fmla="*/ 88 h 135"/>
                <a:gd name="T38" fmla="*/ 14 w 213"/>
                <a:gd name="T39" fmla="*/ 102 h 135"/>
                <a:gd name="T40" fmla="*/ 25 w 213"/>
                <a:gd name="T41" fmla="*/ 113 h 135"/>
                <a:gd name="T42" fmla="*/ 42 w 213"/>
                <a:gd name="T43" fmla="*/ 124 h 135"/>
                <a:gd name="T44" fmla="*/ 59 w 213"/>
                <a:gd name="T45" fmla="*/ 130 h 135"/>
                <a:gd name="T46" fmla="*/ 78 w 213"/>
                <a:gd name="T47" fmla="*/ 135 h 135"/>
                <a:gd name="T48" fmla="*/ 101 w 213"/>
                <a:gd name="T49" fmla="*/ 135 h 135"/>
                <a:gd name="T50" fmla="*/ 120 w 213"/>
                <a:gd name="T51" fmla="*/ 133 h 135"/>
                <a:gd name="T52" fmla="*/ 120 w 213"/>
                <a:gd name="T53" fmla="*/ 133 h 135"/>
                <a:gd name="T54" fmla="*/ 143 w 213"/>
                <a:gd name="T55" fmla="*/ 127 h 135"/>
                <a:gd name="T56" fmla="*/ 163 w 213"/>
                <a:gd name="T57" fmla="*/ 118 h 135"/>
                <a:gd name="T58" fmla="*/ 179 w 213"/>
                <a:gd name="T59" fmla="*/ 110 h 135"/>
                <a:gd name="T60" fmla="*/ 193 w 213"/>
                <a:gd name="T61" fmla="*/ 96 h 135"/>
                <a:gd name="T62" fmla="*/ 205 w 213"/>
                <a:gd name="T63" fmla="*/ 82 h 135"/>
                <a:gd name="T64" fmla="*/ 210 w 213"/>
                <a:gd name="T65" fmla="*/ 65 h 135"/>
                <a:gd name="T66" fmla="*/ 213 w 213"/>
                <a:gd name="T67" fmla="*/ 48 h 135"/>
                <a:gd name="T68" fmla="*/ 213 w 213"/>
                <a:gd name="T69" fmla="*/ 3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135">
                  <a:moveTo>
                    <a:pt x="213" y="31"/>
                  </a:moveTo>
                  <a:lnTo>
                    <a:pt x="213" y="31"/>
                  </a:lnTo>
                  <a:lnTo>
                    <a:pt x="208" y="17"/>
                  </a:lnTo>
                  <a:lnTo>
                    <a:pt x="202" y="9"/>
                  </a:lnTo>
                  <a:lnTo>
                    <a:pt x="191" y="0"/>
                  </a:lnTo>
                  <a:lnTo>
                    <a:pt x="177" y="0"/>
                  </a:lnTo>
                  <a:lnTo>
                    <a:pt x="160" y="0"/>
                  </a:lnTo>
                  <a:lnTo>
                    <a:pt x="140" y="0"/>
                  </a:lnTo>
                  <a:lnTo>
                    <a:pt x="98" y="9"/>
                  </a:lnTo>
                  <a:lnTo>
                    <a:pt x="98" y="9"/>
                  </a:lnTo>
                  <a:lnTo>
                    <a:pt x="59" y="15"/>
                  </a:lnTo>
                  <a:lnTo>
                    <a:pt x="39" y="20"/>
                  </a:lnTo>
                  <a:lnTo>
                    <a:pt x="25" y="26"/>
                  </a:lnTo>
                  <a:lnTo>
                    <a:pt x="11" y="34"/>
                  </a:lnTo>
                  <a:lnTo>
                    <a:pt x="3" y="43"/>
                  </a:lnTo>
                  <a:lnTo>
                    <a:pt x="0" y="54"/>
                  </a:lnTo>
                  <a:lnTo>
                    <a:pt x="0" y="71"/>
                  </a:lnTo>
                  <a:lnTo>
                    <a:pt x="0" y="71"/>
                  </a:lnTo>
                  <a:lnTo>
                    <a:pt x="5" y="88"/>
                  </a:lnTo>
                  <a:lnTo>
                    <a:pt x="14" y="102"/>
                  </a:lnTo>
                  <a:lnTo>
                    <a:pt x="25" y="113"/>
                  </a:lnTo>
                  <a:lnTo>
                    <a:pt x="42" y="124"/>
                  </a:lnTo>
                  <a:lnTo>
                    <a:pt x="59" y="130"/>
                  </a:lnTo>
                  <a:lnTo>
                    <a:pt x="78" y="135"/>
                  </a:lnTo>
                  <a:lnTo>
                    <a:pt x="101" y="135"/>
                  </a:lnTo>
                  <a:lnTo>
                    <a:pt x="120" y="133"/>
                  </a:lnTo>
                  <a:lnTo>
                    <a:pt x="120" y="133"/>
                  </a:lnTo>
                  <a:lnTo>
                    <a:pt x="143" y="127"/>
                  </a:lnTo>
                  <a:lnTo>
                    <a:pt x="163" y="118"/>
                  </a:lnTo>
                  <a:lnTo>
                    <a:pt x="179" y="110"/>
                  </a:lnTo>
                  <a:lnTo>
                    <a:pt x="193" y="96"/>
                  </a:lnTo>
                  <a:lnTo>
                    <a:pt x="205" y="82"/>
                  </a:lnTo>
                  <a:lnTo>
                    <a:pt x="210" y="65"/>
                  </a:lnTo>
                  <a:lnTo>
                    <a:pt x="213" y="48"/>
                  </a:lnTo>
                  <a:lnTo>
                    <a:pt x="213" y="31"/>
                  </a:lnTo>
                  <a:close/>
                </a:path>
              </a:pathLst>
            </a:custGeom>
            <a:solidFill>
              <a:srgbClr val="FFD8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276" name="Freeform 50"/>
            <p:cNvSpPr>
              <a:spLocks/>
            </p:cNvSpPr>
            <p:nvPr/>
          </p:nvSpPr>
          <p:spPr bwMode="auto">
            <a:xfrm>
              <a:off x="5792792" y="2633687"/>
              <a:ext cx="338139" cy="214315"/>
            </a:xfrm>
            <a:custGeom>
              <a:avLst/>
              <a:gdLst>
                <a:gd name="T0" fmla="*/ 213 w 213"/>
                <a:gd name="T1" fmla="*/ 31 h 135"/>
                <a:gd name="T2" fmla="*/ 213 w 213"/>
                <a:gd name="T3" fmla="*/ 31 h 135"/>
                <a:gd name="T4" fmla="*/ 208 w 213"/>
                <a:gd name="T5" fmla="*/ 17 h 135"/>
                <a:gd name="T6" fmla="*/ 202 w 213"/>
                <a:gd name="T7" fmla="*/ 9 h 135"/>
                <a:gd name="T8" fmla="*/ 191 w 213"/>
                <a:gd name="T9" fmla="*/ 0 h 135"/>
                <a:gd name="T10" fmla="*/ 177 w 213"/>
                <a:gd name="T11" fmla="*/ 0 h 135"/>
                <a:gd name="T12" fmla="*/ 160 w 213"/>
                <a:gd name="T13" fmla="*/ 0 h 135"/>
                <a:gd name="T14" fmla="*/ 140 w 213"/>
                <a:gd name="T15" fmla="*/ 0 h 135"/>
                <a:gd name="T16" fmla="*/ 98 w 213"/>
                <a:gd name="T17" fmla="*/ 9 h 135"/>
                <a:gd name="T18" fmla="*/ 98 w 213"/>
                <a:gd name="T19" fmla="*/ 9 h 135"/>
                <a:gd name="T20" fmla="*/ 59 w 213"/>
                <a:gd name="T21" fmla="*/ 15 h 135"/>
                <a:gd name="T22" fmla="*/ 39 w 213"/>
                <a:gd name="T23" fmla="*/ 20 h 135"/>
                <a:gd name="T24" fmla="*/ 25 w 213"/>
                <a:gd name="T25" fmla="*/ 26 h 135"/>
                <a:gd name="T26" fmla="*/ 11 w 213"/>
                <a:gd name="T27" fmla="*/ 34 h 135"/>
                <a:gd name="T28" fmla="*/ 3 w 213"/>
                <a:gd name="T29" fmla="*/ 43 h 135"/>
                <a:gd name="T30" fmla="*/ 0 w 213"/>
                <a:gd name="T31" fmla="*/ 54 h 135"/>
                <a:gd name="T32" fmla="*/ 0 w 213"/>
                <a:gd name="T33" fmla="*/ 71 h 135"/>
                <a:gd name="T34" fmla="*/ 0 w 213"/>
                <a:gd name="T35" fmla="*/ 71 h 135"/>
                <a:gd name="T36" fmla="*/ 5 w 213"/>
                <a:gd name="T37" fmla="*/ 88 h 135"/>
                <a:gd name="T38" fmla="*/ 14 w 213"/>
                <a:gd name="T39" fmla="*/ 102 h 135"/>
                <a:gd name="T40" fmla="*/ 25 w 213"/>
                <a:gd name="T41" fmla="*/ 113 h 135"/>
                <a:gd name="T42" fmla="*/ 42 w 213"/>
                <a:gd name="T43" fmla="*/ 124 h 135"/>
                <a:gd name="T44" fmla="*/ 59 w 213"/>
                <a:gd name="T45" fmla="*/ 130 h 135"/>
                <a:gd name="T46" fmla="*/ 78 w 213"/>
                <a:gd name="T47" fmla="*/ 135 h 135"/>
                <a:gd name="T48" fmla="*/ 101 w 213"/>
                <a:gd name="T49" fmla="*/ 135 h 135"/>
                <a:gd name="T50" fmla="*/ 120 w 213"/>
                <a:gd name="T51" fmla="*/ 133 h 135"/>
                <a:gd name="T52" fmla="*/ 120 w 213"/>
                <a:gd name="T53" fmla="*/ 133 h 135"/>
                <a:gd name="T54" fmla="*/ 143 w 213"/>
                <a:gd name="T55" fmla="*/ 127 h 135"/>
                <a:gd name="T56" fmla="*/ 163 w 213"/>
                <a:gd name="T57" fmla="*/ 118 h 135"/>
                <a:gd name="T58" fmla="*/ 179 w 213"/>
                <a:gd name="T59" fmla="*/ 110 h 135"/>
                <a:gd name="T60" fmla="*/ 193 w 213"/>
                <a:gd name="T61" fmla="*/ 96 h 135"/>
                <a:gd name="T62" fmla="*/ 205 w 213"/>
                <a:gd name="T63" fmla="*/ 82 h 135"/>
                <a:gd name="T64" fmla="*/ 210 w 213"/>
                <a:gd name="T65" fmla="*/ 65 h 135"/>
                <a:gd name="T66" fmla="*/ 213 w 213"/>
                <a:gd name="T67" fmla="*/ 48 h 135"/>
                <a:gd name="T68" fmla="*/ 213 w 213"/>
                <a:gd name="T69" fmla="*/ 3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135">
                  <a:moveTo>
                    <a:pt x="213" y="31"/>
                  </a:moveTo>
                  <a:lnTo>
                    <a:pt x="213" y="31"/>
                  </a:lnTo>
                  <a:lnTo>
                    <a:pt x="208" y="17"/>
                  </a:lnTo>
                  <a:lnTo>
                    <a:pt x="202" y="9"/>
                  </a:lnTo>
                  <a:lnTo>
                    <a:pt x="191" y="0"/>
                  </a:lnTo>
                  <a:lnTo>
                    <a:pt x="177" y="0"/>
                  </a:lnTo>
                  <a:lnTo>
                    <a:pt x="160" y="0"/>
                  </a:lnTo>
                  <a:lnTo>
                    <a:pt x="140" y="0"/>
                  </a:lnTo>
                  <a:lnTo>
                    <a:pt x="98" y="9"/>
                  </a:lnTo>
                  <a:lnTo>
                    <a:pt x="98" y="9"/>
                  </a:lnTo>
                  <a:lnTo>
                    <a:pt x="59" y="15"/>
                  </a:lnTo>
                  <a:lnTo>
                    <a:pt x="39" y="20"/>
                  </a:lnTo>
                  <a:lnTo>
                    <a:pt x="25" y="26"/>
                  </a:lnTo>
                  <a:lnTo>
                    <a:pt x="11" y="34"/>
                  </a:lnTo>
                  <a:lnTo>
                    <a:pt x="3" y="43"/>
                  </a:lnTo>
                  <a:lnTo>
                    <a:pt x="0" y="54"/>
                  </a:lnTo>
                  <a:lnTo>
                    <a:pt x="0" y="71"/>
                  </a:lnTo>
                  <a:lnTo>
                    <a:pt x="0" y="71"/>
                  </a:lnTo>
                  <a:lnTo>
                    <a:pt x="5" y="88"/>
                  </a:lnTo>
                  <a:lnTo>
                    <a:pt x="14" y="102"/>
                  </a:lnTo>
                  <a:lnTo>
                    <a:pt x="25" y="113"/>
                  </a:lnTo>
                  <a:lnTo>
                    <a:pt x="42" y="124"/>
                  </a:lnTo>
                  <a:lnTo>
                    <a:pt x="59" y="130"/>
                  </a:lnTo>
                  <a:lnTo>
                    <a:pt x="78" y="135"/>
                  </a:lnTo>
                  <a:lnTo>
                    <a:pt x="101" y="135"/>
                  </a:lnTo>
                  <a:lnTo>
                    <a:pt x="120" y="133"/>
                  </a:lnTo>
                  <a:lnTo>
                    <a:pt x="120" y="133"/>
                  </a:lnTo>
                  <a:lnTo>
                    <a:pt x="143" y="127"/>
                  </a:lnTo>
                  <a:lnTo>
                    <a:pt x="163" y="118"/>
                  </a:lnTo>
                  <a:lnTo>
                    <a:pt x="179" y="110"/>
                  </a:lnTo>
                  <a:lnTo>
                    <a:pt x="193" y="96"/>
                  </a:lnTo>
                  <a:lnTo>
                    <a:pt x="205" y="82"/>
                  </a:lnTo>
                  <a:lnTo>
                    <a:pt x="210" y="65"/>
                  </a:lnTo>
                  <a:lnTo>
                    <a:pt x="213" y="48"/>
                  </a:lnTo>
                  <a:lnTo>
                    <a:pt x="213" y="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277" name="Freeform 51"/>
            <p:cNvSpPr>
              <a:spLocks/>
            </p:cNvSpPr>
            <p:nvPr/>
          </p:nvSpPr>
          <p:spPr bwMode="auto">
            <a:xfrm>
              <a:off x="4678365" y="2633687"/>
              <a:ext cx="338139" cy="214315"/>
            </a:xfrm>
            <a:custGeom>
              <a:avLst/>
              <a:gdLst>
                <a:gd name="T0" fmla="*/ 213 w 213"/>
                <a:gd name="T1" fmla="*/ 71 h 135"/>
                <a:gd name="T2" fmla="*/ 213 w 213"/>
                <a:gd name="T3" fmla="*/ 71 h 135"/>
                <a:gd name="T4" fmla="*/ 213 w 213"/>
                <a:gd name="T5" fmla="*/ 57 h 135"/>
                <a:gd name="T6" fmla="*/ 210 w 213"/>
                <a:gd name="T7" fmla="*/ 43 h 135"/>
                <a:gd name="T8" fmla="*/ 202 w 213"/>
                <a:gd name="T9" fmla="*/ 34 h 135"/>
                <a:gd name="T10" fmla="*/ 188 w 213"/>
                <a:gd name="T11" fmla="*/ 26 h 135"/>
                <a:gd name="T12" fmla="*/ 174 w 213"/>
                <a:gd name="T13" fmla="*/ 20 h 135"/>
                <a:gd name="T14" fmla="*/ 154 w 213"/>
                <a:gd name="T15" fmla="*/ 17 h 135"/>
                <a:gd name="T16" fmla="*/ 115 w 213"/>
                <a:gd name="T17" fmla="*/ 9 h 135"/>
                <a:gd name="T18" fmla="*/ 115 w 213"/>
                <a:gd name="T19" fmla="*/ 9 h 135"/>
                <a:gd name="T20" fmla="*/ 73 w 213"/>
                <a:gd name="T21" fmla="*/ 3 h 135"/>
                <a:gd name="T22" fmla="*/ 53 w 213"/>
                <a:gd name="T23" fmla="*/ 0 h 135"/>
                <a:gd name="T24" fmla="*/ 36 w 213"/>
                <a:gd name="T25" fmla="*/ 0 h 135"/>
                <a:gd name="T26" fmla="*/ 22 w 213"/>
                <a:gd name="T27" fmla="*/ 3 h 135"/>
                <a:gd name="T28" fmla="*/ 11 w 213"/>
                <a:gd name="T29" fmla="*/ 9 h 135"/>
                <a:gd name="T30" fmla="*/ 5 w 213"/>
                <a:gd name="T31" fmla="*/ 17 h 135"/>
                <a:gd name="T32" fmla="*/ 0 w 213"/>
                <a:gd name="T33" fmla="*/ 34 h 135"/>
                <a:gd name="T34" fmla="*/ 0 w 213"/>
                <a:gd name="T35" fmla="*/ 34 h 135"/>
                <a:gd name="T36" fmla="*/ 0 w 213"/>
                <a:gd name="T37" fmla="*/ 51 h 135"/>
                <a:gd name="T38" fmla="*/ 2 w 213"/>
                <a:gd name="T39" fmla="*/ 68 h 135"/>
                <a:gd name="T40" fmla="*/ 8 w 213"/>
                <a:gd name="T41" fmla="*/ 82 h 135"/>
                <a:gd name="T42" fmla="*/ 19 w 213"/>
                <a:gd name="T43" fmla="*/ 96 h 135"/>
                <a:gd name="T44" fmla="*/ 33 w 213"/>
                <a:gd name="T45" fmla="*/ 110 h 135"/>
                <a:gd name="T46" fmla="*/ 50 w 213"/>
                <a:gd name="T47" fmla="*/ 121 h 135"/>
                <a:gd name="T48" fmla="*/ 70 w 213"/>
                <a:gd name="T49" fmla="*/ 130 h 135"/>
                <a:gd name="T50" fmla="*/ 92 w 213"/>
                <a:gd name="T51" fmla="*/ 135 h 135"/>
                <a:gd name="T52" fmla="*/ 92 w 213"/>
                <a:gd name="T53" fmla="*/ 135 h 135"/>
                <a:gd name="T54" fmla="*/ 112 w 213"/>
                <a:gd name="T55" fmla="*/ 135 h 135"/>
                <a:gd name="T56" fmla="*/ 134 w 213"/>
                <a:gd name="T57" fmla="*/ 135 h 135"/>
                <a:gd name="T58" fmla="*/ 154 w 213"/>
                <a:gd name="T59" fmla="*/ 130 h 135"/>
                <a:gd name="T60" fmla="*/ 171 w 213"/>
                <a:gd name="T61" fmla="*/ 124 h 135"/>
                <a:gd name="T62" fmla="*/ 188 w 213"/>
                <a:gd name="T63" fmla="*/ 113 h 135"/>
                <a:gd name="T64" fmla="*/ 199 w 213"/>
                <a:gd name="T65" fmla="*/ 102 h 135"/>
                <a:gd name="T66" fmla="*/ 207 w 213"/>
                <a:gd name="T67" fmla="*/ 88 h 135"/>
                <a:gd name="T68" fmla="*/ 213 w 213"/>
                <a:gd name="T69" fmla="*/ 7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135">
                  <a:moveTo>
                    <a:pt x="213" y="71"/>
                  </a:moveTo>
                  <a:lnTo>
                    <a:pt x="213" y="71"/>
                  </a:lnTo>
                  <a:lnTo>
                    <a:pt x="213" y="57"/>
                  </a:lnTo>
                  <a:lnTo>
                    <a:pt x="210" y="43"/>
                  </a:lnTo>
                  <a:lnTo>
                    <a:pt x="202" y="34"/>
                  </a:lnTo>
                  <a:lnTo>
                    <a:pt x="188" y="26"/>
                  </a:lnTo>
                  <a:lnTo>
                    <a:pt x="174" y="20"/>
                  </a:lnTo>
                  <a:lnTo>
                    <a:pt x="154" y="17"/>
                  </a:lnTo>
                  <a:lnTo>
                    <a:pt x="115" y="9"/>
                  </a:lnTo>
                  <a:lnTo>
                    <a:pt x="115" y="9"/>
                  </a:lnTo>
                  <a:lnTo>
                    <a:pt x="73" y="3"/>
                  </a:lnTo>
                  <a:lnTo>
                    <a:pt x="53" y="0"/>
                  </a:lnTo>
                  <a:lnTo>
                    <a:pt x="36" y="0"/>
                  </a:lnTo>
                  <a:lnTo>
                    <a:pt x="22" y="3"/>
                  </a:lnTo>
                  <a:lnTo>
                    <a:pt x="11" y="9"/>
                  </a:lnTo>
                  <a:lnTo>
                    <a:pt x="5" y="17"/>
                  </a:lnTo>
                  <a:lnTo>
                    <a:pt x="0" y="34"/>
                  </a:lnTo>
                  <a:lnTo>
                    <a:pt x="0" y="34"/>
                  </a:lnTo>
                  <a:lnTo>
                    <a:pt x="0" y="51"/>
                  </a:lnTo>
                  <a:lnTo>
                    <a:pt x="2" y="68"/>
                  </a:lnTo>
                  <a:lnTo>
                    <a:pt x="8" y="82"/>
                  </a:lnTo>
                  <a:lnTo>
                    <a:pt x="19" y="96"/>
                  </a:lnTo>
                  <a:lnTo>
                    <a:pt x="33" y="110"/>
                  </a:lnTo>
                  <a:lnTo>
                    <a:pt x="50" y="121"/>
                  </a:lnTo>
                  <a:lnTo>
                    <a:pt x="70" y="130"/>
                  </a:lnTo>
                  <a:lnTo>
                    <a:pt x="92" y="135"/>
                  </a:lnTo>
                  <a:lnTo>
                    <a:pt x="92" y="135"/>
                  </a:lnTo>
                  <a:lnTo>
                    <a:pt x="112" y="135"/>
                  </a:lnTo>
                  <a:lnTo>
                    <a:pt x="134" y="135"/>
                  </a:lnTo>
                  <a:lnTo>
                    <a:pt x="154" y="130"/>
                  </a:lnTo>
                  <a:lnTo>
                    <a:pt x="171" y="124"/>
                  </a:lnTo>
                  <a:lnTo>
                    <a:pt x="188" y="113"/>
                  </a:lnTo>
                  <a:lnTo>
                    <a:pt x="199" y="102"/>
                  </a:lnTo>
                  <a:lnTo>
                    <a:pt x="207" y="88"/>
                  </a:lnTo>
                  <a:lnTo>
                    <a:pt x="213" y="71"/>
                  </a:lnTo>
                  <a:close/>
                </a:path>
              </a:pathLst>
            </a:custGeom>
            <a:solidFill>
              <a:srgbClr val="FFD8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278" name="Freeform 52"/>
            <p:cNvSpPr>
              <a:spLocks/>
            </p:cNvSpPr>
            <p:nvPr/>
          </p:nvSpPr>
          <p:spPr bwMode="auto">
            <a:xfrm>
              <a:off x="4678367" y="2633689"/>
              <a:ext cx="338139" cy="214315"/>
            </a:xfrm>
            <a:custGeom>
              <a:avLst/>
              <a:gdLst>
                <a:gd name="T0" fmla="*/ 213 w 213"/>
                <a:gd name="T1" fmla="*/ 71 h 135"/>
                <a:gd name="T2" fmla="*/ 213 w 213"/>
                <a:gd name="T3" fmla="*/ 71 h 135"/>
                <a:gd name="T4" fmla="*/ 213 w 213"/>
                <a:gd name="T5" fmla="*/ 57 h 135"/>
                <a:gd name="T6" fmla="*/ 210 w 213"/>
                <a:gd name="T7" fmla="*/ 43 h 135"/>
                <a:gd name="T8" fmla="*/ 202 w 213"/>
                <a:gd name="T9" fmla="*/ 34 h 135"/>
                <a:gd name="T10" fmla="*/ 188 w 213"/>
                <a:gd name="T11" fmla="*/ 26 h 135"/>
                <a:gd name="T12" fmla="*/ 174 w 213"/>
                <a:gd name="T13" fmla="*/ 20 h 135"/>
                <a:gd name="T14" fmla="*/ 154 w 213"/>
                <a:gd name="T15" fmla="*/ 17 h 135"/>
                <a:gd name="T16" fmla="*/ 115 w 213"/>
                <a:gd name="T17" fmla="*/ 9 h 135"/>
                <a:gd name="T18" fmla="*/ 115 w 213"/>
                <a:gd name="T19" fmla="*/ 9 h 135"/>
                <a:gd name="T20" fmla="*/ 73 w 213"/>
                <a:gd name="T21" fmla="*/ 3 h 135"/>
                <a:gd name="T22" fmla="*/ 53 w 213"/>
                <a:gd name="T23" fmla="*/ 0 h 135"/>
                <a:gd name="T24" fmla="*/ 36 w 213"/>
                <a:gd name="T25" fmla="*/ 0 h 135"/>
                <a:gd name="T26" fmla="*/ 22 w 213"/>
                <a:gd name="T27" fmla="*/ 3 h 135"/>
                <a:gd name="T28" fmla="*/ 11 w 213"/>
                <a:gd name="T29" fmla="*/ 9 h 135"/>
                <a:gd name="T30" fmla="*/ 5 w 213"/>
                <a:gd name="T31" fmla="*/ 17 h 135"/>
                <a:gd name="T32" fmla="*/ 0 w 213"/>
                <a:gd name="T33" fmla="*/ 34 h 135"/>
                <a:gd name="T34" fmla="*/ 0 w 213"/>
                <a:gd name="T35" fmla="*/ 34 h 135"/>
                <a:gd name="T36" fmla="*/ 0 w 213"/>
                <a:gd name="T37" fmla="*/ 51 h 135"/>
                <a:gd name="T38" fmla="*/ 2 w 213"/>
                <a:gd name="T39" fmla="*/ 68 h 135"/>
                <a:gd name="T40" fmla="*/ 8 w 213"/>
                <a:gd name="T41" fmla="*/ 82 h 135"/>
                <a:gd name="T42" fmla="*/ 19 w 213"/>
                <a:gd name="T43" fmla="*/ 96 h 135"/>
                <a:gd name="T44" fmla="*/ 33 w 213"/>
                <a:gd name="T45" fmla="*/ 110 h 135"/>
                <a:gd name="T46" fmla="*/ 50 w 213"/>
                <a:gd name="T47" fmla="*/ 121 h 135"/>
                <a:gd name="T48" fmla="*/ 70 w 213"/>
                <a:gd name="T49" fmla="*/ 130 h 135"/>
                <a:gd name="T50" fmla="*/ 92 w 213"/>
                <a:gd name="T51" fmla="*/ 135 h 135"/>
                <a:gd name="T52" fmla="*/ 92 w 213"/>
                <a:gd name="T53" fmla="*/ 135 h 135"/>
                <a:gd name="T54" fmla="*/ 112 w 213"/>
                <a:gd name="T55" fmla="*/ 135 h 135"/>
                <a:gd name="T56" fmla="*/ 134 w 213"/>
                <a:gd name="T57" fmla="*/ 135 h 135"/>
                <a:gd name="T58" fmla="*/ 154 w 213"/>
                <a:gd name="T59" fmla="*/ 130 h 135"/>
                <a:gd name="T60" fmla="*/ 171 w 213"/>
                <a:gd name="T61" fmla="*/ 124 h 135"/>
                <a:gd name="T62" fmla="*/ 188 w 213"/>
                <a:gd name="T63" fmla="*/ 113 h 135"/>
                <a:gd name="T64" fmla="*/ 199 w 213"/>
                <a:gd name="T65" fmla="*/ 102 h 135"/>
                <a:gd name="T66" fmla="*/ 207 w 213"/>
                <a:gd name="T67" fmla="*/ 88 h 135"/>
                <a:gd name="T68" fmla="*/ 213 w 213"/>
                <a:gd name="T69" fmla="*/ 7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135">
                  <a:moveTo>
                    <a:pt x="213" y="71"/>
                  </a:moveTo>
                  <a:lnTo>
                    <a:pt x="213" y="71"/>
                  </a:lnTo>
                  <a:lnTo>
                    <a:pt x="213" y="57"/>
                  </a:lnTo>
                  <a:lnTo>
                    <a:pt x="210" y="43"/>
                  </a:lnTo>
                  <a:lnTo>
                    <a:pt x="202" y="34"/>
                  </a:lnTo>
                  <a:lnTo>
                    <a:pt x="188" y="26"/>
                  </a:lnTo>
                  <a:lnTo>
                    <a:pt x="174" y="20"/>
                  </a:lnTo>
                  <a:lnTo>
                    <a:pt x="154" y="17"/>
                  </a:lnTo>
                  <a:lnTo>
                    <a:pt x="115" y="9"/>
                  </a:lnTo>
                  <a:lnTo>
                    <a:pt x="115" y="9"/>
                  </a:lnTo>
                  <a:lnTo>
                    <a:pt x="73" y="3"/>
                  </a:lnTo>
                  <a:lnTo>
                    <a:pt x="53" y="0"/>
                  </a:lnTo>
                  <a:lnTo>
                    <a:pt x="36" y="0"/>
                  </a:lnTo>
                  <a:lnTo>
                    <a:pt x="22" y="3"/>
                  </a:lnTo>
                  <a:lnTo>
                    <a:pt x="11" y="9"/>
                  </a:lnTo>
                  <a:lnTo>
                    <a:pt x="5" y="17"/>
                  </a:lnTo>
                  <a:lnTo>
                    <a:pt x="0" y="34"/>
                  </a:lnTo>
                  <a:lnTo>
                    <a:pt x="0" y="34"/>
                  </a:lnTo>
                  <a:lnTo>
                    <a:pt x="0" y="51"/>
                  </a:lnTo>
                  <a:lnTo>
                    <a:pt x="2" y="68"/>
                  </a:lnTo>
                  <a:lnTo>
                    <a:pt x="8" y="82"/>
                  </a:lnTo>
                  <a:lnTo>
                    <a:pt x="19" y="96"/>
                  </a:lnTo>
                  <a:lnTo>
                    <a:pt x="33" y="110"/>
                  </a:lnTo>
                  <a:lnTo>
                    <a:pt x="50" y="121"/>
                  </a:lnTo>
                  <a:lnTo>
                    <a:pt x="70" y="130"/>
                  </a:lnTo>
                  <a:lnTo>
                    <a:pt x="92" y="135"/>
                  </a:lnTo>
                  <a:lnTo>
                    <a:pt x="92" y="135"/>
                  </a:lnTo>
                  <a:lnTo>
                    <a:pt x="112" y="135"/>
                  </a:lnTo>
                  <a:lnTo>
                    <a:pt x="134" y="135"/>
                  </a:lnTo>
                  <a:lnTo>
                    <a:pt x="154" y="130"/>
                  </a:lnTo>
                  <a:lnTo>
                    <a:pt x="171" y="124"/>
                  </a:lnTo>
                  <a:lnTo>
                    <a:pt x="188" y="113"/>
                  </a:lnTo>
                  <a:lnTo>
                    <a:pt x="199" y="102"/>
                  </a:lnTo>
                  <a:lnTo>
                    <a:pt x="207" y="88"/>
                  </a:lnTo>
                  <a:lnTo>
                    <a:pt x="213" y="7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279" name="Freeform 53"/>
            <p:cNvSpPr>
              <a:spLocks/>
            </p:cNvSpPr>
            <p:nvPr/>
          </p:nvSpPr>
          <p:spPr bwMode="auto">
            <a:xfrm>
              <a:off x="4740280" y="2428899"/>
              <a:ext cx="468313" cy="214315"/>
            </a:xfrm>
            <a:custGeom>
              <a:avLst/>
              <a:gdLst>
                <a:gd name="T0" fmla="*/ 272 w 295"/>
                <a:gd name="T1" fmla="*/ 135 h 135"/>
                <a:gd name="T2" fmla="*/ 256 w 295"/>
                <a:gd name="T3" fmla="*/ 132 h 135"/>
                <a:gd name="T4" fmla="*/ 194 w 295"/>
                <a:gd name="T5" fmla="*/ 110 h 135"/>
                <a:gd name="T6" fmla="*/ 143 w 295"/>
                <a:gd name="T7" fmla="*/ 79 h 135"/>
                <a:gd name="T8" fmla="*/ 118 w 295"/>
                <a:gd name="T9" fmla="*/ 59 h 135"/>
                <a:gd name="T10" fmla="*/ 90 w 295"/>
                <a:gd name="T11" fmla="*/ 42 h 135"/>
                <a:gd name="T12" fmla="*/ 62 w 295"/>
                <a:gd name="T13" fmla="*/ 42 h 135"/>
                <a:gd name="T14" fmla="*/ 53 w 295"/>
                <a:gd name="T15" fmla="*/ 48 h 135"/>
                <a:gd name="T16" fmla="*/ 42 w 295"/>
                <a:gd name="T17" fmla="*/ 68 h 135"/>
                <a:gd name="T18" fmla="*/ 42 w 295"/>
                <a:gd name="T19" fmla="*/ 85 h 135"/>
                <a:gd name="T20" fmla="*/ 36 w 295"/>
                <a:gd name="T21" fmla="*/ 99 h 135"/>
                <a:gd name="T22" fmla="*/ 22 w 295"/>
                <a:gd name="T23" fmla="*/ 104 h 135"/>
                <a:gd name="T24" fmla="*/ 14 w 295"/>
                <a:gd name="T25" fmla="*/ 101 h 135"/>
                <a:gd name="T26" fmla="*/ 3 w 295"/>
                <a:gd name="T27" fmla="*/ 93 h 135"/>
                <a:gd name="T28" fmla="*/ 0 w 295"/>
                <a:gd name="T29" fmla="*/ 85 h 135"/>
                <a:gd name="T30" fmla="*/ 8 w 295"/>
                <a:gd name="T31" fmla="*/ 45 h 135"/>
                <a:gd name="T32" fmla="*/ 20 w 295"/>
                <a:gd name="T33" fmla="*/ 26 h 135"/>
                <a:gd name="T34" fmla="*/ 36 w 295"/>
                <a:gd name="T35" fmla="*/ 9 h 135"/>
                <a:gd name="T36" fmla="*/ 48 w 295"/>
                <a:gd name="T37" fmla="*/ 3 h 135"/>
                <a:gd name="T38" fmla="*/ 73 w 295"/>
                <a:gd name="T39" fmla="*/ 0 h 135"/>
                <a:gd name="T40" fmla="*/ 98 w 295"/>
                <a:gd name="T41" fmla="*/ 3 h 135"/>
                <a:gd name="T42" fmla="*/ 124 w 295"/>
                <a:gd name="T43" fmla="*/ 11 h 135"/>
                <a:gd name="T44" fmla="*/ 146 w 295"/>
                <a:gd name="T45" fmla="*/ 31 h 135"/>
                <a:gd name="T46" fmla="*/ 168 w 295"/>
                <a:gd name="T47" fmla="*/ 48 h 135"/>
                <a:gd name="T48" fmla="*/ 211 w 295"/>
                <a:gd name="T49" fmla="*/ 73 h 135"/>
                <a:gd name="T50" fmla="*/ 264 w 295"/>
                <a:gd name="T51" fmla="*/ 93 h 135"/>
                <a:gd name="T52" fmla="*/ 275 w 295"/>
                <a:gd name="T53" fmla="*/ 96 h 135"/>
                <a:gd name="T54" fmla="*/ 289 w 295"/>
                <a:gd name="T55" fmla="*/ 101 h 135"/>
                <a:gd name="T56" fmla="*/ 295 w 295"/>
                <a:gd name="T57" fmla="*/ 118 h 135"/>
                <a:gd name="T58" fmla="*/ 292 w 295"/>
                <a:gd name="T59" fmla="*/ 124 h 135"/>
                <a:gd name="T60" fmla="*/ 281 w 295"/>
                <a:gd name="T61" fmla="*/ 132 h 135"/>
                <a:gd name="T62" fmla="*/ 272 w 295"/>
                <a:gd name="T63"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5" h="135">
                  <a:moveTo>
                    <a:pt x="272" y="135"/>
                  </a:moveTo>
                  <a:lnTo>
                    <a:pt x="272" y="135"/>
                  </a:lnTo>
                  <a:lnTo>
                    <a:pt x="272" y="135"/>
                  </a:lnTo>
                  <a:lnTo>
                    <a:pt x="256" y="132"/>
                  </a:lnTo>
                  <a:lnTo>
                    <a:pt x="216" y="121"/>
                  </a:lnTo>
                  <a:lnTo>
                    <a:pt x="194" y="110"/>
                  </a:lnTo>
                  <a:lnTo>
                    <a:pt x="168" y="96"/>
                  </a:lnTo>
                  <a:lnTo>
                    <a:pt x="143" y="79"/>
                  </a:lnTo>
                  <a:lnTo>
                    <a:pt x="118" y="59"/>
                  </a:lnTo>
                  <a:lnTo>
                    <a:pt x="118" y="59"/>
                  </a:lnTo>
                  <a:lnTo>
                    <a:pt x="104" y="48"/>
                  </a:lnTo>
                  <a:lnTo>
                    <a:pt x="90" y="42"/>
                  </a:lnTo>
                  <a:lnTo>
                    <a:pt x="76" y="40"/>
                  </a:lnTo>
                  <a:lnTo>
                    <a:pt x="62" y="42"/>
                  </a:lnTo>
                  <a:lnTo>
                    <a:pt x="62" y="42"/>
                  </a:lnTo>
                  <a:lnTo>
                    <a:pt x="53" y="48"/>
                  </a:lnTo>
                  <a:lnTo>
                    <a:pt x="48" y="56"/>
                  </a:lnTo>
                  <a:lnTo>
                    <a:pt x="42" y="68"/>
                  </a:lnTo>
                  <a:lnTo>
                    <a:pt x="42" y="85"/>
                  </a:lnTo>
                  <a:lnTo>
                    <a:pt x="42" y="85"/>
                  </a:lnTo>
                  <a:lnTo>
                    <a:pt x="39" y="93"/>
                  </a:lnTo>
                  <a:lnTo>
                    <a:pt x="36" y="99"/>
                  </a:lnTo>
                  <a:lnTo>
                    <a:pt x="28" y="101"/>
                  </a:lnTo>
                  <a:lnTo>
                    <a:pt x="22" y="104"/>
                  </a:lnTo>
                  <a:lnTo>
                    <a:pt x="22" y="104"/>
                  </a:lnTo>
                  <a:lnTo>
                    <a:pt x="14" y="101"/>
                  </a:lnTo>
                  <a:lnTo>
                    <a:pt x="8" y="99"/>
                  </a:lnTo>
                  <a:lnTo>
                    <a:pt x="3" y="93"/>
                  </a:lnTo>
                  <a:lnTo>
                    <a:pt x="0" y="85"/>
                  </a:lnTo>
                  <a:lnTo>
                    <a:pt x="0" y="85"/>
                  </a:lnTo>
                  <a:lnTo>
                    <a:pt x="6" y="56"/>
                  </a:lnTo>
                  <a:lnTo>
                    <a:pt x="8" y="45"/>
                  </a:lnTo>
                  <a:lnTo>
                    <a:pt x="14" y="34"/>
                  </a:lnTo>
                  <a:lnTo>
                    <a:pt x="20" y="26"/>
                  </a:lnTo>
                  <a:lnTo>
                    <a:pt x="28" y="17"/>
                  </a:lnTo>
                  <a:lnTo>
                    <a:pt x="36" y="9"/>
                  </a:lnTo>
                  <a:lnTo>
                    <a:pt x="48" y="3"/>
                  </a:lnTo>
                  <a:lnTo>
                    <a:pt x="48" y="3"/>
                  </a:lnTo>
                  <a:lnTo>
                    <a:pt x="59" y="0"/>
                  </a:lnTo>
                  <a:lnTo>
                    <a:pt x="73" y="0"/>
                  </a:lnTo>
                  <a:lnTo>
                    <a:pt x="87" y="0"/>
                  </a:lnTo>
                  <a:lnTo>
                    <a:pt x="98" y="3"/>
                  </a:lnTo>
                  <a:lnTo>
                    <a:pt x="112" y="6"/>
                  </a:lnTo>
                  <a:lnTo>
                    <a:pt x="124" y="11"/>
                  </a:lnTo>
                  <a:lnTo>
                    <a:pt x="135" y="20"/>
                  </a:lnTo>
                  <a:lnTo>
                    <a:pt x="146" y="31"/>
                  </a:lnTo>
                  <a:lnTo>
                    <a:pt x="146" y="31"/>
                  </a:lnTo>
                  <a:lnTo>
                    <a:pt x="168" y="48"/>
                  </a:lnTo>
                  <a:lnTo>
                    <a:pt x="188" y="62"/>
                  </a:lnTo>
                  <a:lnTo>
                    <a:pt x="211" y="73"/>
                  </a:lnTo>
                  <a:lnTo>
                    <a:pt x="230" y="82"/>
                  </a:lnTo>
                  <a:lnTo>
                    <a:pt x="264" y="93"/>
                  </a:lnTo>
                  <a:lnTo>
                    <a:pt x="275" y="96"/>
                  </a:lnTo>
                  <a:lnTo>
                    <a:pt x="275" y="96"/>
                  </a:lnTo>
                  <a:lnTo>
                    <a:pt x="284" y="96"/>
                  </a:lnTo>
                  <a:lnTo>
                    <a:pt x="289" y="101"/>
                  </a:lnTo>
                  <a:lnTo>
                    <a:pt x="292" y="110"/>
                  </a:lnTo>
                  <a:lnTo>
                    <a:pt x="295" y="118"/>
                  </a:lnTo>
                  <a:lnTo>
                    <a:pt x="295" y="118"/>
                  </a:lnTo>
                  <a:lnTo>
                    <a:pt x="292" y="124"/>
                  </a:lnTo>
                  <a:lnTo>
                    <a:pt x="286" y="129"/>
                  </a:lnTo>
                  <a:lnTo>
                    <a:pt x="281" y="132"/>
                  </a:lnTo>
                  <a:lnTo>
                    <a:pt x="272" y="135"/>
                  </a:lnTo>
                  <a:lnTo>
                    <a:pt x="272" y="135"/>
                  </a:lnTo>
                  <a:close/>
                </a:path>
              </a:pathLst>
            </a:custGeom>
            <a:solidFill>
              <a:srgbClr val="E35E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280" name="Freeform 54"/>
            <p:cNvSpPr>
              <a:spLocks/>
            </p:cNvSpPr>
            <p:nvPr/>
          </p:nvSpPr>
          <p:spPr bwMode="auto">
            <a:xfrm>
              <a:off x="5600707" y="2428897"/>
              <a:ext cx="468313" cy="214315"/>
            </a:xfrm>
            <a:custGeom>
              <a:avLst/>
              <a:gdLst>
                <a:gd name="T0" fmla="*/ 22 w 295"/>
                <a:gd name="T1" fmla="*/ 135 h 135"/>
                <a:gd name="T2" fmla="*/ 22 w 295"/>
                <a:gd name="T3" fmla="*/ 135 h 135"/>
                <a:gd name="T4" fmla="*/ 14 w 295"/>
                <a:gd name="T5" fmla="*/ 132 h 135"/>
                <a:gd name="T6" fmla="*/ 8 w 295"/>
                <a:gd name="T7" fmla="*/ 129 h 135"/>
                <a:gd name="T8" fmla="*/ 3 w 295"/>
                <a:gd name="T9" fmla="*/ 124 h 135"/>
                <a:gd name="T10" fmla="*/ 0 w 295"/>
                <a:gd name="T11" fmla="*/ 118 h 135"/>
                <a:gd name="T12" fmla="*/ 0 w 295"/>
                <a:gd name="T13" fmla="*/ 118 h 135"/>
                <a:gd name="T14" fmla="*/ 3 w 295"/>
                <a:gd name="T15" fmla="*/ 110 h 135"/>
                <a:gd name="T16" fmla="*/ 6 w 295"/>
                <a:gd name="T17" fmla="*/ 101 h 135"/>
                <a:gd name="T18" fmla="*/ 11 w 295"/>
                <a:gd name="T19" fmla="*/ 96 h 135"/>
                <a:gd name="T20" fmla="*/ 20 w 295"/>
                <a:gd name="T21" fmla="*/ 96 h 135"/>
                <a:gd name="T22" fmla="*/ 20 w 295"/>
                <a:gd name="T23" fmla="*/ 96 h 135"/>
                <a:gd name="T24" fmla="*/ 31 w 295"/>
                <a:gd name="T25" fmla="*/ 93 h 135"/>
                <a:gd name="T26" fmla="*/ 65 w 295"/>
                <a:gd name="T27" fmla="*/ 82 h 135"/>
                <a:gd name="T28" fmla="*/ 84 w 295"/>
                <a:gd name="T29" fmla="*/ 73 h 135"/>
                <a:gd name="T30" fmla="*/ 107 w 295"/>
                <a:gd name="T31" fmla="*/ 62 h 135"/>
                <a:gd name="T32" fmla="*/ 126 w 295"/>
                <a:gd name="T33" fmla="*/ 48 h 135"/>
                <a:gd name="T34" fmla="*/ 149 w 295"/>
                <a:gd name="T35" fmla="*/ 31 h 135"/>
                <a:gd name="T36" fmla="*/ 149 w 295"/>
                <a:gd name="T37" fmla="*/ 31 h 135"/>
                <a:gd name="T38" fmla="*/ 160 w 295"/>
                <a:gd name="T39" fmla="*/ 20 h 135"/>
                <a:gd name="T40" fmla="*/ 171 w 295"/>
                <a:gd name="T41" fmla="*/ 11 h 135"/>
                <a:gd name="T42" fmla="*/ 182 w 295"/>
                <a:gd name="T43" fmla="*/ 6 h 135"/>
                <a:gd name="T44" fmla="*/ 197 w 295"/>
                <a:gd name="T45" fmla="*/ 3 h 135"/>
                <a:gd name="T46" fmla="*/ 208 w 295"/>
                <a:gd name="T47" fmla="*/ 0 h 135"/>
                <a:gd name="T48" fmla="*/ 222 w 295"/>
                <a:gd name="T49" fmla="*/ 0 h 135"/>
                <a:gd name="T50" fmla="*/ 236 w 295"/>
                <a:gd name="T51" fmla="*/ 0 h 135"/>
                <a:gd name="T52" fmla="*/ 247 w 295"/>
                <a:gd name="T53" fmla="*/ 3 h 135"/>
                <a:gd name="T54" fmla="*/ 247 w 295"/>
                <a:gd name="T55" fmla="*/ 3 h 135"/>
                <a:gd name="T56" fmla="*/ 258 w 295"/>
                <a:gd name="T57" fmla="*/ 9 h 135"/>
                <a:gd name="T58" fmla="*/ 267 w 295"/>
                <a:gd name="T59" fmla="*/ 17 h 135"/>
                <a:gd name="T60" fmla="*/ 275 w 295"/>
                <a:gd name="T61" fmla="*/ 26 h 135"/>
                <a:gd name="T62" fmla="*/ 281 w 295"/>
                <a:gd name="T63" fmla="*/ 34 h 135"/>
                <a:gd name="T64" fmla="*/ 286 w 295"/>
                <a:gd name="T65" fmla="*/ 45 h 135"/>
                <a:gd name="T66" fmla="*/ 289 w 295"/>
                <a:gd name="T67" fmla="*/ 56 h 135"/>
                <a:gd name="T68" fmla="*/ 295 w 295"/>
                <a:gd name="T69" fmla="*/ 85 h 135"/>
                <a:gd name="T70" fmla="*/ 295 w 295"/>
                <a:gd name="T71" fmla="*/ 85 h 135"/>
                <a:gd name="T72" fmla="*/ 292 w 295"/>
                <a:gd name="T73" fmla="*/ 93 h 135"/>
                <a:gd name="T74" fmla="*/ 286 w 295"/>
                <a:gd name="T75" fmla="*/ 99 h 135"/>
                <a:gd name="T76" fmla="*/ 281 w 295"/>
                <a:gd name="T77" fmla="*/ 101 h 135"/>
                <a:gd name="T78" fmla="*/ 272 w 295"/>
                <a:gd name="T79" fmla="*/ 104 h 135"/>
                <a:gd name="T80" fmla="*/ 272 w 295"/>
                <a:gd name="T81" fmla="*/ 104 h 135"/>
                <a:gd name="T82" fmla="*/ 267 w 295"/>
                <a:gd name="T83" fmla="*/ 101 h 135"/>
                <a:gd name="T84" fmla="*/ 258 w 295"/>
                <a:gd name="T85" fmla="*/ 99 h 135"/>
                <a:gd name="T86" fmla="*/ 255 w 295"/>
                <a:gd name="T87" fmla="*/ 93 h 135"/>
                <a:gd name="T88" fmla="*/ 253 w 295"/>
                <a:gd name="T89" fmla="*/ 85 h 135"/>
                <a:gd name="T90" fmla="*/ 253 w 295"/>
                <a:gd name="T91" fmla="*/ 85 h 135"/>
                <a:gd name="T92" fmla="*/ 253 w 295"/>
                <a:gd name="T93" fmla="*/ 68 h 135"/>
                <a:gd name="T94" fmla="*/ 247 w 295"/>
                <a:gd name="T95" fmla="*/ 56 h 135"/>
                <a:gd name="T96" fmla="*/ 241 w 295"/>
                <a:gd name="T97" fmla="*/ 48 h 135"/>
                <a:gd name="T98" fmla="*/ 233 w 295"/>
                <a:gd name="T99" fmla="*/ 42 h 135"/>
                <a:gd name="T100" fmla="*/ 233 w 295"/>
                <a:gd name="T101" fmla="*/ 42 h 135"/>
                <a:gd name="T102" fmla="*/ 219 w 295"/>
                <a:gd name="T103" fmla="*/ 40 h 135"/>
                <a:gd name="T104" fmla="*/ 205 w 295"/>
                <a:gd name="T105" fmla="*/ 42 h 135"/>
                <a:gd name="T106" fmla="*/ 191 w 295"/>
                <a:gd name="T107" fmla="*/ 48 h 135"/>
                <a:gd name="T108" fmla="*/ 177 w 295"/>
                <a:gd name="T109" fmla="*/ 59 h 135"/>
                <a:gd name="T110" fmla="*/ 177 w 295"/>
                <a:gd name="T111" fmla="*/ 59 h 135"/>
                <a:gd name="T112" fmla="*/ 152 w 295"/>
                <a:gd name="T113" fmla="*/ 79 h 135"/>
                <a:gd name="T114" fmla="*/ 126 w 295"/>
                <a:gd name="T115" fmla="*/ 96 h 135"/>
                <a:gd name="T116" fmla="*/ 101 w 295"/>
                <a:gd name="T117" fmla="*/ 110 h 135"/>
                <a:gd name="T118" fmla="*/ 79 w 295"/>
                <a:gd name="T119" fmla="*/ 121 h 135"/>
                <a:gd name="T120" fmla="*/ 39 w 295"/>
                <a:gd name="T121" fmla="*/ 132 h 135"/>
                <a:gd name="T122" fmla="*/ 22 w 295"/>
                <a:gd name="T123" fmla="*/ 135 h 135"/>
                <a:gd name="T124" fmla="*/ 22 w 295"/>
                <a:gd name="T125"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5" h="135">
                  <a:moveTo>
                    <a:pt x="22" y="135"/>
                  </a:moveTo>
                  <a:lnTo>
                    <a:pt x="22" y="135"/>
                  </a:lnTo>
                  <a:lnTo>
                    <a:pt x="14" y="132"/>
                  </a:lnTo>
                  <a:lnTo>
                    <a:pt x="8" y="129"/>
                  </a:lnTo>
                  <a:lnTo>
                    <a:pt x="3" y="124"/>
                  </a:lnTo>
                  <a:lnTo>
                    <a:pt x="0" y="118"/>
                  </a:lnTo>
                  <a:lnTo>
                    <a:pt x="0" y="118"/>
                  </a:lnTo>
                  <a:lnTo>
                    <a:pt x="3" y="110"/>
                  </a:lnTo>
                  <a:lnTo>
                    <a:pt x="6" y="101"/>
                  </a:lnTo>
                  <a:lnTo>
                    <a:pt x="11" y="96"/>
                  </a:lnTo>
                  <a:lnTo>
                    <a:pt x="20" y="96"/>
                  </a:lnTo>
                  <a:lnTo>
                    <a:pt x="20" y="96"/>
                  </a:lnTo>
                  <a:lnTo>
                    <a:pt x="31" y="93"/>
                  </a:lnTo>
                  <a:lnTo>
                    <a:pt x="65" y="82"/>
                  </a:lnTo>
                  <a:lnTo>
                    <a:pt x="84" y="73"/>
                  </a:lnTo>
                  <a:lnTo>
                    <a:pt x="107" y="62"/>
                  </a:lnTo>
                  <a:lnTo>
                    <a:pt x="126" y="48"/>
                  </a:lnTo>
                  <a:lnTo>
                    <a:pt x="149" y="31"/>
                  </a:lnTo>
                  <a:lnTo>
                    <a:pt x="149" y="31"/>
                  </a:lnTo>
                  <a:lnTo>
                    <a:pt x="160" y="20"/>
                  </a:lnTo>
                  <a:lnTo>
                    <a:pt x="171" y="11"/>
                  </a:lnTo>
                  <a:lnTo>
                    <a:pt x="182" y="6"/>
                  </a:lnTo>
                  <a:lnTo>
                    <a:pt x="197" y="3"/>
                  </a:lnTo>
                  <a:lnTo>
                    <a:pt x="208" y="0"/>
                  </a:lnTo>
                  <a:lnTo>
                    <a:pt x="222" y="0"/>
                  </a:lnTo>
                  <a:lnTo>
                    <a:pt x="236" y="0"/>
                  </a:lnTo>
                  <a:lnTo>
                    <a:pt x="247" y="3"/>
                  </a:lnTo>
                  <a:lnTo>
                    <a:pt x="247" y="3"/>
                  </a:lnTo>
                  <a:lnTo>
                    <a:pt x="258" y="9"/>
                  </a:lnTo>
                  <a:lnTo>
                    <a:pt x="267" y="17"/>
                  </a:lnTo>
                  <a:lnTo>
                    <a:pt x="275" y="26"/>
                  </a:lnTo>
                  <a:lnTo>
                    <a:pt x="281" y="34"/>
                  </a:lnTo>
                  <a:lnTo>
                    <a:pt x="286" y="45"/>
                  </a:lnTo>
                  <a:lnTo>
                    <a:pt x="289" y="56"/>
                  </a:lnTo>
                  <a:lnTo>
                    <a:pt x="295" y="85"/>
                  </a:lnTo>
                  <a:lnTo>
                    <a:pt x="295" y="85"/>
                  </a:lnTo>
                  <a:lnTo>
                    <a:pt x="292" y="93"/>
                  </a:lnTo>
                  <a:lnTo>
                    <a:pt x="286" y="99"/>
                  </a:lnTo>
                  <a:lnTo>
                    <a:pt x="281" y="101"/>
                  </a:lnTo>
                  <a:lnTo>
                    <a:pt x="272" y="104"/>
                  </a:lnTo>
                  <a:lnTo>
                    <a:pt x="272" y="104"/>
                  </a:lnTo>
                  <a:lnTo>
                    <a:pt x="267" y="101"/>
                  </a:lnTo>
                  <a:lnTo>
                    <a:pt x="258" y="99"/>
                  </a:lnTo>
                  <a:lnTo>
                    <a:pt x="255" y="93"/>
                  </a:lnTo>
                  <a:lnTo>
                    <a:pt x="253" y="85"/>
                  </a:lnTo>
                  <a:lnTo>
                    <a:pt x="253" y="85"/>
                  </a:lnTo>
                  <a:lnTo>
                    <a:pt x="253" y="68"/>
                  </a:lnTo>
                  <a:lnTo>
                    <a:pt x="247" y="56"/>
                  </a:lnTo>
                  <a:lnTo>
                    <a:pt x="241" y="48"/>
                  </a:lnTo>
                  <a:lnTo>
                    <a:pt x="233" y="42"/>
                  </a:lnTo>
                  <a:lnTo>
                    <a:pt x="233" y="42"/>
                  </a:lnTo>
                  <a:lnTo>
                    <a:pt x="219" y="40"/>
                  </a:lnTo>
                  <a:lnTo>
                    <a:pt x="205" y="42"/>
                  </a:lnTo>
                  <a:lnTo>
                    <a:pt x="191" y="48"/>
                  </a:lnTo>
                  <a:lnTo>
                    <a:pt x="177" y="59"/>
                  </a:lnTo>
                  <a:lnTo>
                    <a:pt x="177" y="59"/>
                  </a:lnTo>
                  <a:lnTo>
                    <a:pt x="152" y="79"/>
                  </a:lnTo>
                  <a:lnTo>
                    <a:pt x="126" y="96"/>
                  </a:lnTo>
                  <a:lnTo>
                    <a:pt x="101" y="110"/>
                  </a:lnTo>
                  <a:lnTo>
                    <a:pt x="79" y="121"/>
                  </a:lnTo>
                  <a:lnTo>
                    <a:pt x="39" y="132"/>
                  </a:lnTo>
                  <a:lnTo>
                    <a:pt x="22" y="135"/>
                  </a:lnTo>
                  <a:lnTo>
                    <a:pt x="22" y="135"/>
                  </a:lnTo>
                  <a:close/>
                </a:path>
              </a:pathLst>
            </a:custGeom>
            <a:solidFill>
              <a:srgbClr val="E35E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281" name="Freeform 55"/>
            <p:cNvSpPr>
              <a:spLocks/>
            </p:cNvSpPr>
            <p:nvPr/>
          </p:nvSpPr>
          <p:spPr bwMode="auto">
            <a:xfrm>
              <a:off x="4718057" y="2660674"/>
              <a:ext cx="49214" cy="90489"/>
            </a:xfrm>
            <a:custGeom>
              <a:avLst/>
              <a:gdLst>
                <a:gd name="T0" fmla="*/ 14 w 31"/>
                <a:gd name="T1" fmla="*/ 0 h 57"/>
                <a:gd name="T2" fmla="*/ 14 w 31"/>
                <a:gd name="T3" fmla="*/ 0 h 57"/>
                <a:gd name="T4" fmla="*/ 8 w 31"/>
                <a:gd name="T5" fmla="*/ 3 h 57"/>
                <a:gd name="T6" fmla="*/ 3 w 31"/>
                <a:gd name="T7" fmla="*/ 9 h 57"/>
                <a:gd name="T8" fmla="*/ 0 w 31"/>
                <a:gd name="T9" fmla="*/ 17 h 57"/>
                <a:gd name="T10" fmla="*/ 0 w 31"/>
                <a:gd name="T11" fmla="*/ 28 h 57"/>
                <a:gd name="T12" fmla="*/ 0 w 31"/>
                <a:gd name="T13" fmla="*/ 28 h 57"/>
                <a:gd name="T14" fmla="*/ 0 w 31"/>
                <a:gd name="T15" fmla="*/ 40 h 57"/>
                <a:gd name="T16" fmla="*/ 3 w 31"/>
                <a:gd name="T17" fmla="*/ 48 h 57"/>
                <a:gd name="T18" fmla="*/ 8 w 31"/>
                <a:gd name="T19" fmla="*/ 54 h 57"/>
                <a:gd name="T20" fmla="*/ 14 w 31"/>
                <a:gd name="T21" fmla="*/ 57 h 57"/>
                <a:gd name="T22" fmla="*/ 14 w 31"/>
                <a:gd name="T23" fmla="*/ 57 h 57"/>
                <a:gd name="T24" fmla="*/ 22 w 31"/>
                <a:gd name="T25" fmla="*/ 54 h 57"/>
                <a:gd name="T26" fmla="*/ 28 w 31"/>
                <a:gd name="T27" fmla="*/ 48 h 57"/>
                <a:gd name="T28" fmla="*/ 31 w 31"/>
                <a:gd name="T29" fmla="*/ 40 h 57"/>
                <a:gd name="T30" fmla="*/ 31 w 31"/>
                <a:gd name="T31" fmla="*/ 28 h 57"/>
                <a:gd name="T32" fmla="*/ 31 w 31"/>
                <a:gd name="T33" fmla="*/ 28 h 57"/>
                <a:gd name="T34" fmla="*/ 31 w 31"/>
                <a:gd name="T35" fmla="*/ 17 h 57"/>
                <a:gd name="T36" fmla="*/ 28 w 31"/>
                <a:gd name="T37" fmla="*/ 9 h 57"/>
                <a:gd name="T38" fmla="*/ 22 w 31"/>
                <a:gd name="T39" fmla="*/ 3 h 57"/>
                <a:gd name="T40" fmla="*/ 14 w 31"/>
                <a:gd name="T4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57">
                  <a:moveTo>
                    <a:pt x="14" y="0"/>
                  </a:moveTo>
                  <a:lnTo>
                    <a:pt x="14" y="0"/>
                  </a:lnTo>
                  <a:lnTo>
                    <a:pt x="8" y="3"/>
                  </a:lnTo>
                  <a:lnTo>
                    <a:pt x="3" y="9"/>
                  </a:lnTo>
                  <a:lnTo>
                    <a:pt x="0" y="17"/>
                  </a:lnTo>
                  <a:lnTo>
                    <a:pt x="0" y="28"/>
                  </a:lnTo>
                  <a:lnTo>
                    <a:pt x="0" y="28"/>
                  </a:lnTo>
                  <a:lnTo>
                    <a:pt x="0" y="40"/>
                  </a:lnTo>
                  <a:lnTo>
                    <a:pt x="3" y="48"/>
                  </a:lnTo>
                  <a:lnTo>
                    <a:pt x="8" y="54"/>
                  </a:lnTo>
                  <a:lnTo>
                    <a:pt x="14" y="57"/>
                  </a:lnTo>
                  <a:lnTo>
                    <a:pt x="14" y="57"/>
                  </a:lnTo>
                  <a:lnTo>
                    <a:pt x="22" y="54"/>
                  </a:lnTo>
                  <a:lnTo>
                    <a:pt x="28" y="48"/>
                  </a:lnTo>
                  <a:lnTo>
                    <a:pt x="31" y="40"/>
                  </a:lnTo>
                  <a:lnTo>
                    <a:pt x="31" y="28"/>
                  </a:lnTo>
                  <a:lnTo>
                    <a:pt x="31" y="28"/>
                  </a:lnTo>
                  <a:lnTo>
                    <a:pt x="31" y="17"/>
                  </a:lnTo>
                  <a:lnTo>
                    <a:pt x="28" y="9"/>
                  </a:lnTo>
                  <a:lnTo>
                    <a:pt x="22" y="3"/>
                  </a:lnTo>
                  <a:lnTo>
                    <a:pt x="14" y="0"/>
                  </a:lnTo>
                  <a:close/>
                </a:path>
              </a:pathLst>
            </a:custGeom>
            <a:solidFill>
              <a:srgbClr val="FFEC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282" name="Freeform 56"/>
            <p:cNvSpPr>
              <a:spLocks/>
            </p:cNvSpPr>
            <p:nvPr/>
          </p:nvSpPr>
          <p:spPr bwMode="auto">
            <a:xfrm>
              <a:off x="4718055" y="2660674"/>
              <a:ext cx="49214" cy="90489"/>
            </a:xfrm>
            <a:custGeom>
              <a:avLst/>
              <a:gdLst>
                <a:gd name="T0" fmla="*/ 14 w 31"/>
                <a:gd name="T1" fmla="*/ 0 h 57"/>
                <a:gd name="T2" fmla="*/ 14 w 31"/>
                <a:gd name="T3" fmla="*/ 0 h 57"/>
                <a:gd name="T4" fmla="*/ 8 w 31"/>
                <a:gd name="T5" fmla="*/ 3 h 57"/>
                <a:gd name="T6" fmla="*/ 3 w 31"/>
                <a:gd name="T7" fmla="*/ 9 h 57"/>
                <a:gd name="T8" fmla="*/ 0 w 31"/>
                <a:gd name="T9" fmla="*/ 17 h 57"/>
                <a:gd name="T10" fmla="*/ 0 w 31"/>
                <a:gd name="T11" fmla="*/ 28 h 57"/>
                <a:gd name="T12" fmla="*/ 0 w 31"/>
                <a:gd name="T13" fmla="*/ 28 h 57"/>
                <a:gd name="T14" fmla="*/ 0 w 31"/>
                <a:gd name="T15" fmla="*/ 40 h 57"/>
                <a:gd name="T16" fmla="*/ 3 w 31"/>
                <a:gd name="T17" fmla="*/ 48 h 57"/>
                <a:gd name="T18" fmla="*/ 8 w 31"/>
                <a:gd name="T19" fmla="*/ 54 h 57"/>
                <a:gd name="T20" fmla="*/ 14 w 31"/>
                <a:gd name="T21" fmla="*/ 57 h 57"/>
                <a:gd name="T22" fmla="*/ 14 w 31"/>
                <a:gd name="T23" fmla="*/ 57 h 57"/>
                <a:gd name="T24" fmla="*/ 22 w 31"/>
                <a:gd name="T25" fmla="*/ 54 h 57"/>
                <a:gd name="T26" fmla="*/ 28 w 31"/>
                <a:gd name="T27" fmla="*/ 48 h 57"/>
                <a:gd name="T28" fmla="*/ 31 w 31"/>
                <a:gd name="T29" fmla="*/ 40 h 57"/>
                <a:gd name="T30" fmla="*/ 31 w 31"/>
                <a:gd name="T31" fmla="*/ 28 h 57"/>
                <a:gd name="T32" fmla="*/ 31 w 31"/>
                <a:gd name="T33" fmla="*/ 28 h 57"/>
                <a:gd name="T34" fmla="*/ 31 w 31"/>
                <a:gd name="T35" fmla="*/ 17 h 57"/>
                <a:gd name="T36" fmla="*/ 28 w 31"/>
                <a:gd name="T37" fmla="*/ 9 h 57"/>
                <a:gd name="T38" fmla="*/ 22 w 31"/>
                <a:gd name="T39" fmla="*/ 3 h 57"/>
                <a:gd name="T40" fmla="*/ 14 w 31"/>
                <a:gd name="T4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57">
                  <a:moveTo>
                    <a:pt x="14" y="0"/>
                  </a:moveTo>
                  <a:lnTo>
                    <a:pt x="14" y="0"/>
                  </a:lnTo>
                  <a:lnTo>
                    <a:pt x="8" y="3"/>
                  </a:lnTo>
                  <a:lnTo>
                    <a:pt x="3" y="9"/>
                  </a:lnTo>
                  <a:lnTo>
                    <a:pt x="0" y="17"/>
                  </a:lnTo>
                  <a:lnTo>
                    <a:pt x="0" y="28"/>
                  </a:lnTo>
                  <a:lnTo>
                    <a:pt x="0" y="28"/>
                  </a:lnTo>
                  <a:lnTo>
                    <a:pt x="0" y="40"/>
                  </a:lnTo>
                  <a:lnTo>
                    <a:pt x="3" y="48"/>
                  </a:lnTo>
                  <a:lnTo>
                    <a:pt x="8" y="54"/>
                  </a:lnTo>
                  <a:lnTo>
                    <a:pt x="14" y="57"/>
                  </a:lnTo>
                  <a:lnTo>
                    <a:pt x="14" y="57"/>
                  </a:lnTo>
                  <a:lnTo>
                    <a:pt x="22" y="54"/>
                  </a:lnTo>
                  <a:lnTo>
                    <a:pt x="28" y="48"/>
                  </a:lnTo>
                  <a:lnTo>
                    <a:pt x="31" y="40"/>
                  </a:lnTo>
                  <a:lnTo>
                    <a:pt x="31" y="28"/>
                  </a:lnTo>
                  <a:lnTo>
                    <a:pt x="31" y="28"/>
                  </a:lnTo>
                  <a:lnTo>
                    <a:pt x="31" y="17"/>
                  </a:lnTo>
                  <a:lnTo>
                    <a:pt x="28" y="9"/>
                  </a:lnTo>
                  <a:lnTo>
                    <a:pt x="22" y="3"/>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283" name="Freeform 57"/>
            <p:cNvSpPr>
              <a:spLocks/>
            </p:cNvSpPr>
            <p:nvPr/>
          </p:nvSpPr>
          <p:spPr bwMode="auto">
            <a:xfrm>
              <a:off x="5832482" y="2687662"/>
              <a:ext cx="53975" cy="88901"/>
            </a:xfrm>
            <a:custGeom>
              <a:avLst/>
              <a:gdLst>
                <a:gd name="T0" fmla="*/ 17 w 34"/>
                <a:gd name="T1" fmla="*/ 0 h 56"/>
                <a:gd name="T2" fmla="*/ 17 w 34"/>
                <a:gd name="T3" fmla="*/ 0 h 56"/>
                <a:gd name="T4" fmla="*/ 11 w 34"/>
                <a:gd name="T5" fmla="*/ 3 h 56"/>
                <a:gd name="T6" fmla="*/ 6 w 34"/>
                <a:gd name="T7" fmla="*/ 9 h 56"/>
                <a:gd name="T8" fmla="*/ 3 w 34"/>
                <a:gd name="T9" fmla="*/ 17 h 56"/>
                <a:gd name="T10" fmla="*/ 0 w 34"/>
                <a:gd name="T11" fmla="*/ 28 h 56"/>
                <a:gd name="T12" fmla="*/ 0 w 34"/>
                <a:gd name="T13" fmla="*/ 28 h 56"/>
                <a:gd name="T14" fmla="*/ 3 w 34"/>
                <a:gd name="T15" fmla="*/ 40 h 56"/>
                <a:gd name="T16" fmla="*/ 6 w 34"/>
                <a:gd name="T17" fmla="*/ 48 h 56"/>
                <a:gd name="T18" fmla="*/ 11 w 34"/>
                <a:gd name="T19" fmla="*/ 54 h 56"/>
                <a:gd name="T20" fmla="*/ 17 w 34"/>
                <a:gd name="T21" fmla="*/ 56 h 56"/>
                <a:gd name="T22" fmla="*/ 17 w 34"/>
                <a:gd name="T23" fmla="*/ 56 h 56"/>
                <a:gd name="T24" fmla="*/ 22 w 34"/>
                <a:gd name="T25" fmla="*/ 54 h 56"/>
                <a:gd name="T26" fmla="*/ 28 w 34"/>
                <a:gd name="T27" fmla="*/ 48 h 56"/>
                <a:gd name="T28" fmla="*/ 34 w 34"/>
                <a:gd name="T29" fmla="*/ 40 h 56"/>
                <a:gd name="T30" fmla="*/ 34 w 34"/>
                <a:gd name="T31" fmla="*/ 28 h 56"/>
                <a:gd name="T32" fmla="*/ 34 w 34"/>
                <a:gd name="T33" fmla="*/ 28 h 56"/>
                <a:gd name="T34" fmla="*/ 34 w 34"/>
                <a:gd name="T35" fmla="*/ 17 h 56"/>
                <a:gd name="T36" fmla="*/ 28 w 34"/>
                <a:gd name="T37" fmla="*/ 9 h 56"/>
                <a:gd name="T38" fmla="*/ 22 w 34"/>
                <a:gd name="T39" fmla="*/ 3 h 56"/>
                <a:gd name="T40" fmla="*/ 17 w 34"/>
                <a:gd name="T4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56">
                  <a:moveTo>
                    <a:pt x="17" y="0"/>
                  </a:moveTo>
                  <a:lnTo>
                    <a:pt x="17" y="0"/>
                  </a:lnTo>
                  <a:lnTo>
                    <a:pt x="11" y="3"/>
                  </a:lnTo>
                  <a:lnTo>
                    <a:pt x="6" y="9"/>
                  </a:lnTo>
                  <a:lnTo>
                    <a:pt x="3" y="17"/>
                  </a:lnTo>
                  <a:lnTo>
                    <a:pt x="0" y="28"/>
                  </a:lnTo>
                  <a:lnTo>
                    <a:pt x="0" y="28"/>
                  </a:lnTo>
                  <a:lnTo>
                    <a:pt x="3" y="40"/>
                  </a:lnTo>
                  <a:lnTo>
                    <a:pt x="6" y="48"/>
                  </a:lnTo>
                  <a:lnTo>
                    <a:pt x="11" y="54"/>
                  </a:lnTo>
                  <a:lnTo>
                    <a:pt x="17" y="56"/>
                  </a:lnTo>
                  <a:lnTo>
                    <a:pt x="17" y="56"/>
                  </a:lnTo>
                  <a:lnTo>
                    <a:pt x="22" y="54"/>
                  </a:lnTo>
                  <a:lnTo>
                    <a:pt x="28" y="48"/>
                  </a:lnTo>
                  <a:lnTo>
                    <a:pt x="34" y="40"/>
                  </a:lnTo>
                  <a:lnTo>
                    <a:pt x="34" y="28"/>
                  </a:lnTo>
                  <a:lnTo>
                    <a:pt x="34" y="28"/>
                  </a:lnTo>
                  <a:lnTo>
                    <a:pt x="34" y="17"/>
                  </a:lnTo>
                  <a:lnTo>
                    <a:pt x="28" y="9"/>
                  </a:lnTo>
                  <a:lnTo>
                    <a:pt x="22" y="3"/>
                  </a:lnTo>
                  <a:lnTo>
                    <a:pt x="17" y="0"/>
                  </a:lnTo>
                  <a:close/>
                </a:path>
              </a:pathLst>
            </a:custGeom>
            <a:solidFill>
              <a:srgbClr val="FFEC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284" name="Freeform 58"/>
            <p:cNvSpPr>
              <a:spLocks/>
            </p:cNvSpPr>
            <p:nvPr/>
          </p:nvSpPr>
          <p:spPr bwMode="auto">
            <a:xfrm>
              <a:off x="5832480" y="2687664"/>
              <a:ext cx="53975" cy="88901"/>
            </a:xfrm>
            <a:custGeom>
              <a:avLst/>
              <a:gdLst>
                <a:gd name="T0" fmla="*/ 17 w 34"/>
                <a:gd name="T1" fmla="*/ 0 h 56"/>
                <a:gd name="T2" fmla="*/ 17 w 34"/>
                <a:gd name="T3" fmla="*/ 0 h 56"/>
                <a:gd name="T4" fmla="*/ 11 w 34"/>
                <a:gd name="T5" fmla="*/ 3 h 56"/>
                <a:gd name="T6" fmla="*/ 6 w 34"/>
                <a:gd name="T7" fmla="*/ 9 h 56"/>
                <a:gd name="T8" fmla="*/ 3 w 34"/>
                <a:gd name="T9" fmla="*/ 17 h 56"/>
                <a:gd name="T10" fmla="*/ 0 w 34"/>
                <a:gd name="T11" fmla="*/ 28 h 56"/>
                <a:gd name="T12" fmla="*/ 0 w 34"/>
                <a:gd name="T13" fmla="*/ 28 h 56"/>
                <a:gd name="T14" fmla="*/ 3 w 34"/>
                <a:gd name="T15" fmla="*/ 40 h 56"/>
                <a:gd name="T16" fmla="*/ 6 w 34"/>
                <a:gd name="T17" fmla="*/ 48 h 56"/>
                <a:gd name="T18" fmla="*/ 11 w 34"/>
                <a:gd name="T19" fmla="*/ 54 h 56"/>
                <a:gd name="T20" fmla="*/ 17 w 34"/>
                <a:gd name="T21" fmla="*/ 56 h 56"/>
                <a:gd name="T22" fmla="*/ 17 w 34"/>
                <a:gd name="T23" fmla="*/ 56 h 56"/>
                <a:gd name="T24" fmla="*/ 22 w 34"/>
                <a:gd name="T25" fmla="*/ 54 h 56"/>
                <a:gd name="T26" fmla="*/ 28 w 34"/>
                <a:gd name="T27" fmla="*/ 48 h 56"/>
                <a:gd name="T28" fmla="*/ 34 w 34"/>
                <a:gd name="T29" fmla="*/ 40 h 56"/>
                <a:gd name="T30" fmla="*/ 34 w 34"/>
                <a:gd name="T31" fmla="*/ 28 h 56"/>
                <a:gd name="T32" fmla="*/ 34 w 34"/>
                <a:gd name="T33" fmla="*/ 28 h 56"/>
                <a:gd name="T34" fmla="*/ 34 w 34"/>
                <a:gd name="T35" fmla="*/ 17 h 56"/>
                <a:gd name="T36" fmla="*/ 28 w 34"/>
                <a:gd name="T37" fmla="*/ 9 h 56"/>
                <a:gd name="T38" fmla="*/ 22 w 34"/>
                <a:gd name="T39" fmla="*/ 3 h 56"/>
                <a:gd name="T40" fmla="*/ 17 w 34"/>
                <a:gd name="T4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56">
                  <a:moveTo>
                    <a:pt x="17" y="0"/>
                  </a:moveTo>
                  <a:lnTo>
                    <a:pt x="17" y="0"/>
                  </a:lnTo>
                  <a:lnTo>
                    <a:pt x="11" y="3"/>
                  </a:lnTo>
                  <a:lnTo>
                    <a:pt x="6" y="9"/>
                  </a:lnTo>
                  <a:lnTo>
                    <a:pt x="3" y="17"/>
                  </a:lnTo>
                  <a:lnTo>
                    <a:pt x="0" y="28"/>
                  </a:lnTo>
                  <a:lnTo>
                    <a:pt x="0" y="28"/>
                  </a:lnTo>
                  <a:lnTo>
                    <a:pt x="3" y="40"/>
                  </a:lnTo>
                  <a:lnTo>
                    <a:pt x="6" y="48"/>
                  </a:lnTo>
                  <a:lnTo>
                    <a:pt x="11" y="54"/>
                  </a:lnTo>
                  <a:lnTo>
                    <a:pt x="17" y="56"/>
                  </a:lnTo>
                  <a:lnTo>
                    <a:pt x="17" y="56"/>
                  </a:lnTo>
                  <a:lnTo>
                    <a:pt x="22" y="54"/>
                  </a:lnTo>
                  <a:lnTo>
                    <a:pt x="28" y="48"/>
                  </a:lnTo>
                  <a:lnTo>
                    <a:pt x="34" y="40"/>
                  </a:lnTo>
                  <a:lnTo>
                    <a:pt x="34" y="28"/>
                  </a:lnTo>
                  <a:lnTo>
                    <a:pt x="34" y="28"/>
                  </a:lnTo>
                  <a:lnTo>
                    <a:pt x="34" y="17"/>
                  </a:lnTo>
                  <a:lnTo>
                    <a:pt x="28" y="9"/>
                  </a:lnTo>
                  <a:lnTo>
                    <a:pt x="22" y="3"/>
                  </a:lnTo>
                  <a:lnTo>
                    <a:pt x="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285" name="Freeform 59"/>
            <p:cNvSpPr>
              <a:spLocks/>
            </p:cNvSpPr>
            <p:nvPr/>
          </p:nvSpPr>
          <p:spPr bwMode="auto">
            <a:xfrm>
              <a:off x="5213343" y="2478099"/>
              <a:ext cx="177800" cy="53975"/>
            </a:xfrm>
            <a:custGeom>
              <a:avLst/>
              <a:gdLst>
                <a:gd name="T0" fmla="*/ 95 w 112"/>
                <a:gd name="T1" fmla="*/ 0 h 34"/>
                <a:gd name="T2" fmla="*/ 95 w 112"/>
                <a:gd name="T3" fmla="*/ 0 h 34"/>
                <a:gd name="T4" fmla="*/ 75 w 112"/>
                <a:gd name="T5" fmla="*/ 3 h 34"/>
                <a:gd name="T6" fmla="*/ 53 w 112"/>
                <a:gd name="T7" fmla="*/ 6 h 34"/>
                <a:gd name="T8" fmla="*/ 53 w 112"/>
                <a:gd name="T9" fmla="*/ 6 h 34"/>
                <a:gd name="T10" fmla="*/ 33 w 112"/>
                <a:gd name="T11" fmla="*/ 11 h 34"/>
                <a:gd name="T12" fmla="*/ 16 w 112"/>
                <a:gd name="T13" fmla="*/ 20 h 34"/>
                <a:gd name="T14" fmla="*/ 5 w 112"/>
                <a:gd name="T15" fmla="*/ 25 h 34"/>
                <a:gd name="T16" fmla="*/ 0 w 112"/>
                <a:gd name="T17" fmla="*/ 31 h 34"/>
                <a:gd name="T18" fmla="*/ 0 w 112"/>
                <a:gd name="T19" fmla="*/ 31 h 34"/>
                <a:gd name="T20" fmla="*/ 5 w 112"/>
                <a:gd name="T21" fmla="*/ 34 h 34"/>
                <a:gd name="T22" fmla="*/ 16 w 112"/>
                <a:gd name="T23" fmla="*/ 34 h 34"/>
                <a:gd name="T24" fmla="*/ 16 w 112"/>
                <a:gd name="T25" fmla="*/ 34 h 34"/>
                <a:gd name="T26" fmla="*/ 36 w 112"/>
                <a:gd name="T27" fmla="*/ 34 h 34"/>
                <a:gd name="T28" fmla="*/ 59 w 112"/>
                <a:gd name="T29" fmla="*/ 28 h 34"/>
                <a:gd name="T30" fmla="*/ 59 w 112"/>
                <a:gd name="T31" fmla="*/ 28 h 34"/>
                <a:gd name="T32" fmla="*/ 78 w 112"/>
                <a:gd name="T33" fmla="*/ 23 h 34"/>
                <a:gd name="T34" fmla="*/ 98 w 112"/>
                <a:gd name="T35" fmla="*/ 17 h 34"/>
                <a:gd name="T36" fmla="*/ 106 w 112"/>
                <a:gd name="T37" fmla="*/ 11 h 34"/>
                <a:gd name="T38" fmla="*/ 112 w 112"/>
                <a:gd name="T39" fmla="*/ 6 h 34"/>
                <a:gd name="T40" fmla="*/ 112 w 112"/>
                <a:gd name="T41" fmla="*/ 6 h 34"/>
                <a:gd name="T42" fmla="*/ 106 w 112"/>
                <a:gd name="T43" fmla="*/ 3 h 34"/>
                <a:gd name="T44" fmla="*/ 95 w 112"/>
                <a:gd name="T4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 h="34">
                  <a:moveTo>
                    <a:pt x="95" y="0"/>
                  </a:moveTo>
                  <a:lnTo>
                    <a:pt x="95" y="0"/>
                  </a:lnTo>
                  <a:lnTo>
                    <a:pt x="75" y="3"/>
                  </a:lnTo>
                  <a:lnTo>
                    <a:pt x="53" y="6"/>
                  </a:lnTo>
                  <a:lnTo>
                    <a:pt x="53" y="6"/>
                  </a:lnTo>
                  <a:lnTo>
                    <a:pt x="33" y="11"/>
                  </a:lnTo>
                  <a:lnTo>
                    <a:pt x="16" y="20"/>
                  </a:lnTo>
                  <a:lnTo>
                    <a:pt x="5" y="25"/>
                  </a:lnTo>
                  <a:lnTo>
                    <a:pt x="0" y="31"/>
                  </a:lnTo>
                  <a:lnTo>
                    <a:pt x="0" y="31"/>
                  </a:lnTo>
                  <a:lnTo>
                    <a:pt x="5" y="34"/>
                  </a:lnTo>
                  <a:lnTo>
                    <a:pt x="16" y="34"/>
                  </a:lnTo>
                  <a:lnTo>
                    <a:pt x="16" y="34"/>
                  </a:lnTo>
                  <a:lnTo>
                    <a:pt x="36" y="34"/>
                  </a:lnTo>
                  <a:lnTo>
                    <a:pt x="59" y="28"/>
                  </a:lnTo>
                  <a:lnTo>
                    <a:pt x="59" y="28"/>
                  </a:lnTo>
                  <a:lnTo>
                    <a:pt x="78" y="23"/>
                  </a:lnTo>
                  <a:lnTo>
                    <a:pt x="98" y="17"/>
                  </a:lnTo>
                  <a:lnTo>
                    <a:pt x="106" y="11"/>
                  </a:lnTo>
                  <a:lnTo>
                    <a:pt x="112" y="6"/>
                  </a:lnTo>
                  <a:lnTo>
                    <a:pt x="112" y="6"/>
                  </a:lnTo>
                  <a:lnTo>
                    <a:pt x="106" y="3"/>
                  </a:lnTo>
                  <a:lnTo>
                    <a:pt x="95" y="0"/>
                  </a:lnTo>
                  <a:close/>
                </a:path>
              </a:pathLst>
            </a:custGeom>
            <a:solidFill>
              <a:srgbClr val="FCD5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286" name="Freeform 60"/>
            <p:cNvSpPr>
              <a:spLocks/>
            </p:cNvSpPr>
            <p:nvPr/>
          </p:nvSpPr>
          <p:spPr bwMode="auto">
            <a:xfrm>
              <a:off x="5213352" y="2478088"/>
              <a:ext cx="177800" cy="53975"/>
            </a:xfrm>
            <a:custGeom>
              <a:avLst/>
              <a:gdLst>
                <a:gd name="T0" fmla="*/ 95 w 112"/>
                <a:gd name="T1" fmla="*/ 0 h 34"/>
                <a:gd name="T2" fmla="*/ 95 w 112"/>
                <a:gd name="T3" fmla="*/ 0 h 34"/>
                <a:gd name="T4" fmla="*/ 75 w 112"/>
                <a:gd name="T5" fmla="*/ 3 h 34"/>
                <a:gd name="T6" fmla="*/ 53 w 112"/>
                <a:gd name="T7" fmla="*/ 6 h 34"/>
                <a:gd name="T8" fmla="*/ 53 w 112"/>
                <a:gd name="T9" fmla="*/ 6 h 34"/>
                <a:gd name="T10" fmla="*/ 33 w 112"/>
                <a:gd name="T11" fmla="*/ 11 h 34"/>
                <a:gd name="T12" fmla="*/ 16 w 112"/>
                <a:gd name="T13" fmla="*/ 20 h 34"/>
                <a:gd name="T14" fmla="*/ 5 w 112"/>
                <a:gd name="T15" fmla="*/ 25 h 34"/>
                <a:gd name="T16" fmla="*/ 0 w 112"/>
                <a:gd name="T17" fmla="*/ 31 h 34"/>
                <a:gd name="T18" fmla="*/ 0 w 112"/>
                <a:gd name="T19" fmla="*/ 31 h 34"/>
                <a:gd name="T20" fmla="*/ 5 w 112"/>
                <a:gd name="T21" fmla="*/ 34 h 34"/>
                <a:gd name="T22" fmla="*/ 16 w 112"/>
                <a:gd name="T23" fmla="*/ 34 h 34"/>
                <a:gd name="T24" fmla="*/ 16 w 112"/>
                <a:gd name="T25" fmla="*/ 34 h 34"/>
                <a:gd name="T26" fmla="*/ 36 w 112"/>
                <a:gd name="T27" fmla="*/ 34 h 34"/>
                <a:gd name="T28" fmla="*/ 59 w 112"/>
                <a:gd name="T29" fmla="*/ 28 h 34"/>
                <a:gd name="T30" fmla="*/ 59 w 112"/>
                <a:gd name="T31" fmla="*/ 28 h 34"/>
                <a:gd name="T32" fmla="*/ 78 w 112"/>
                <a:gd name="T33" fmla="*/ 23 h 34"/>
                <a:gd name="T34" fmla="*/ 98 w 112"/>
                <a:gd name="T35" fmla="*/ 17 h 34"/>
                <a:gd name="T36" fmla="*/ 106 w 112"/>
                <a:gd name="T37" fmla="*/ 11 h 34"/>
                <a:gd name="T38" fmla="*/ 112 w 112"/>
                <a:gd name="T39" fmla="*/ 6 h 34"/>
                <a:gd name="T40" fmla="*/ 112 w 112"/>
                <a:gd name="T41" fmla="*/ 6 h 34"/>
                <a:gd name="T42" fmla="*/ 106 w 112"/>
                <a:gd name="T43" fmla="*/ 3 h 34"/>
                <a:gd name="T44" fmla="*/ 95 w 112"/>
                <a:gd name="T4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 h="34">
                  <a:moveTo>
                    <a:pt x="95" y="0"/>
                  </a:moveTo>
                  <a:lnTo>
                    <a:pt x="95" y="0"/>
                  </a:lnTo>
                  <a:lnTo>
                    <a:pt x="75" y="3"/>
                  </a:lnTo>
                  <a:lnTo>
                    <a:pt x="53" y="6"/>
                  </a:lnTo>
                  <a:lnTo>
                    <a:pt x="53" y="6"/>
                  </a:lnTo>
                  <a:lnTo>
                    <a:pt x="33" y="11"/>
                  </a:lnTo>
                  <a:lnTo>
                    <a:pt x="16" y="20"/>
                  </a:lnTo>
                  <a:lnTo>
                    <a:pt x="5" y="25"/>
                  </a:lnTo>
                  <a:lnTo>
                    <a:pt x="0" y="31"/>
                  </a:lnTo>
                  <a:lnTo>
                    <a:pt x="0" y="31"/>
                  </a:lnTo>
                  <a:lnTo>
                    <a:pt x="5" y="34"/>
                  </a:lnTo>
                  <a:lnTo>
                    <a:pt x="16" y="34"/>
                  </a:lnTo>
                  <a:lnTo>
                    <a:pt x="16" y="34"/>
                  </a:lnTo>
                  <a:lnTo>
                    <a:pt x="36" y="34"/>
                  </a:lnTo>
                  <a:lnTo>
                    <a:pt x="59" y="28"/>
                  </a:lnTo>
                  <a:lnTo>
                    <a:pt x="59" y="28"/>
                  </a:lnTo>
                  <a:lnTo>
                    <a:pt x="78" y="23"/>
                  </a:lnTo>
                  <a:lnTo>
                    <a:pt x="98" y="17"/>
                  </a:lnTo>
                  <a:lnTo>
                    <a:pt x="106" y="11"/>
                  </a:lnTo>
                  <a:lnTo>
                    <a:pt x="112" y="6"/>
                  </a:lnTo>
                  <a:lnTo>
                    <a:pt x="112" y="6"/>
                  </a:lnTo>
                  <a:lnTo>
                    <a:pt x="106" y="3"/>
                  </a:lnTo>
                  <a:lnTo>
                    <a:pt x="9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grpSp>
      <p:grpSp>
        <p:nvGrpSpPr>
          <p:cNvPr id="287" name="Group 286"/>
          <p:cNvGrpSpPr/>
          <p:nvPr/>
        </p:nvGrpSpPr>
        <p:grpSpPr>
          <a:xfrm>
            <a:off x="6169237" y="3143335"/>
            <a:ext cx="470462" cy="336466"/>
            <a:chOff x="4646615" y="2428897"/>
            <a:chExt cx="1516064" cy="1084271"/>
          </a:xfrm>
        </p:grpSpPr>
        <p:sp>
          <p:nvSpPr>
            <p:cNvPr id="288" name="Freeform 37"/>
            <p:cNvSpPr>
              <a:spLocks/>
            </p:cNvSpPr>
            <p:nvPr/>
          </p:nvSpPr>
          <p:spPr bwMode="auto">
            <a:xfrm>
              <a:off x="4646615" y="2563833"/>
              <a:ext cx="334964" cy="168276"/>
            </a:xfrm>
            <a:custGeom>
              <a:avLst/>
              <a:gdLst>
                <a:gd name="T0" fmla="*/ 0 w 211"/>
                <a:gd name="T1" fmla="*/ 81 h 106"/>
                <a:gd name="T2" fmla="*/ 0 w 211"/>
                <a:gd name="T3" fmla="*/ 81 h 106"/>
                <a:gd name="T4" fmla="*/ 6 w 211"/>
                <a:gd name="T5" fmla="*/ 92 h 106"/>
                <a:gd name="T6" fmla="*/ 11 w 211"/>
                <a:gd name="T7" fmla="*/ 101 h 106"/>
                <a:gd name="T8" fmla="*/ 20 w 211"/>
                <a:gd name="T9" fmla="*/ 103 h 106"/>
                <a:gd name="T10" fmla="*/ 31 w 211"/>
                <a:gd name="T11" fmla="*/ 106 h 106"/>
                <a:gd name="T12" fmla="*/ 59 w 211"/>
                <a:gd name="T13" fmla="*/ 106 h 106"/>
                <a:gd name="T14" fmla="*/ 93 w 211"/>
                <a:gd name="T15" fmla="*/ 101 h 106"/>
                <a:gd name="T16" fmla="*/ 93 w 211"/>
                <a:gd name="T17" fmla="*/ 101 h 106"/>
                <a:gd name="T18" fmla="*/ 112 w 211"/>
                <a:gd name="T19" fmla="*/ 98 h 106"/>
                <a:gd name="T20" fmla="*/ 132 w 211"/>
                <a:gd name="T21" fmla="*/ 95 h 106"/>
                <a:gd name="T22" fmla="*/ 171 w 211"/>
                <a:gd name="T23" fmla="*/ 95 h 106"/>
                <a:gd name="T24" fmla="*/ 188 w 211"/>
                <a:gd name="T25" fmla="*/ 92 h 106"/>
                <a:gd name="T26" fmla="*/ 202 w 211"/>
                <a:gd name="T27" fmla="*/ 89 h 106"/>
                <a:gd name="T28" fmla="*/ 208 w 211"/>
                <a:gd name="T29" fmla="*/ 87 h 106"/>
                <a:gd name="T30" fmla="*/ 211 w 211"/>
                <a:gd name="T31" fmla="*/ 81 h 106"/>
                <a:gd name="T32" fmla="*/ 211 w 211"/>
                <a:gd name="T33" fmla="*/ 75 h 106"/>
                <a:gd name="T34" fmla="*/ 211 w 211"/>
                <a:gd name="T35" fmla="*/ 70 h 106"/>
                <a:gd name="T36" fmla="*/ 211 w 211"/>
                <a:gd name="T37" fmla="*/ 70 h 106"/>
                <a:gd name="T38" fmla="*/ 205 w 211"/>
                <a:gd name="T39" fmla="*/ 56 h 106"/>
                <a:gd name="T40" fmla="*/ 194 w 211"/>
                <a:gd name="T41" fmla="*/ 42 h 106"/>
                <a:gd name="T42" fmla="*/ 177 w 211"/>
                <a:gd name="T43" fmla="*/ 30 h 106"/>
                <a:gd name="T44" fmla="*/ 157 w 211"/>
                <a:gd name="T45" fmla="*/ 16 h 106"/>
                <a:gd name="T46" fmla="*/ 138 w 211"/>
                <a:gd name="T47" fmla="*/ 8 h 106"/>
                <a:gd name="T48" fmla="*/ 115 w 211"/>
                <a:gd name="T49" fmla="*/ 2 h 106"/>
                <a:gd name="T50" fmla="*/ 93 w 211"/>
                <a:gd name="T51" fmla="*/ 0 h 106"/>
                <a:gd name="T52" fmla="*/ 73 w 211"/>
                <a:gd name="T53" fmla="*/ 0 h 106"/>
                <a:gd name="T54" fmla="*/ 73 w 211"/>
                <a:gd name="T55" fmla="*/ 0 h 106"/>
                <a:gd name="T56" fmla="*/ 56 w 211"/>
                <a:gd name="T57" fmla="*/ 2 h 106"/>
                <a:gd name="T58" fmla="*/ 42 w 211"/>
                <a:gd name="T59" fmla="*/ 11 h 106"/>
                <a:gd name="T60" fmla="*/ 28 w 211"/>
                <a:gd name="T61" fmla="*/ 19 h 106"/>
                <a:gd name="T62" fmla="*/ 17 w 211"/>
                <a:gd name="T63" fmla="*/ 28 h 106"/>
                <a:gd name="T64" fmla="*/ 8 w 211"/>
                <a:gd name="T65" fmla="*/ 42 h 106"/>
                <a:gd name="T66" fmla="*/ 3 w 211"/>
                <a:gd name="T67" fmla="*/ 53 h 106"/>
                <a:gd name="T68" fmla="*/ 0 w 211"/>
                <a:gd name="T69" fmla="*/ 67 h 106"/>
                <a:gd name="T70" fmla="*/ 0 w 211"/>
                <a:gd name="T71" fmla="*/ 8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1" h="106">
                  <a:moveTo>
                    <a:pt x="0" y="81"/>
                  </a:moveTo>
                  <a:lnTo>
                    <a:pt x="0" y="81"/>
                  </a:lnTo>
                  <a:lnTo>
                    <a:pt x="6" y="92"/>
                  </a:lnTo>
                  <a:lnTo>
                    <a:pt x="11" y="101"/>
                  </a:lnTo>
                  <a:lnTo>
                    <a:pt x="20" y="103"/>
                  </a:lnTo>
                  <a:lnTo>
                    <a:pt x="31" y="106"/>
                  </a:lnTo>
                  <a:lnTo>
                    <a:pt x="59" y="106"/>
                  </a:lnTo>
                  <a:lnTo>
                    <a:pt x="93" y="101"/>
                  </a:lnTo>
                  <a:lnTo>
                    <a:pt x="93" y="101"/>
                  </a:lnTo>
                  <a:lnTo>
                    <a:pt x="112" y="98"/>
                  </a:lnTo>
                  <a:lnTo>
                    <a:pt x="132" y="95"/>
                  </a:lnTo>
                  <a:lnTo>
                    <a:pt x="171" y="95"/>
                  </a:lnTo>
                  <a:lnTo>
                    <a:pt x="188" y="92"/>
                  </a:lnTo>
                  <a:lnTo>
                    <a:pt x="202" y="89"/>
                  </a:lnTo>
                  <a:lnTo>
                    <a:pt x="208" y="87"/>
                  </a:lnTo>
                  <a:lnTo>
                    <a:pt x="211" y="81"/>
                  </a:lnTo>
                  <a:lnTo>
                    <a:pt x="211" y="75"/>
                  </a:lnTo>
                  <a:lnTo>
                    <a:pt x="211" y="70"/>
                  </a:lnTo>
                  <a:lnTo>
                    <a:pt x="211" y="70"/>
                  </a:lnTo>
                  <a:lnTo>
                    <a:pt x="205" y="56"/>
                  </a:lnTo>
                  <a:lnTo>
                    <a:pt x="194" y="42"/>
                  </a:lnTo>
                  <a:lnTo>
                    <a:pt x="177" y="30"/>
                  </a:lnTo>
                  <a:lnTo>
                    <a:pt x="157" y="16"/>
                  </a:lnTo>
                  <a:lnTo>
                    <a:pt x="138" y="8"/>
                  </a:lnTo>
                  <a:lnTo>
                    <a:pt x="115" y="2"/>
                  </a:lnTo>
                  <a:lnTo>
                    <a:pt x="93" y="0"/>
                  </a:lnTo>
                  <a:lnTo>
                    <a:pt x="73" y="0"/>
                  </a:lnTo>
                  <a:lnTo>
                    <a:pt x="73" y="0"/>
                  </a:lnTo>
                  <a:lnTo>
                    <a:pt x="56" y="2"/>
                  </a:lnTo>
                  <a:lnTo>
                    <a:pt x="42" y="11"/>
                  </a:lnTo>
                  <a:lnTo>
                    <a:pt x="28" y="19"/>
                  </a:lnTo>
                  <a:lnTo>
                    <a:pt x="17" y="28"/>
                  </a:lnTo>
                  <a:lnTo>
                    <a:pt x="8" y="42"/>
                  </a:lnTo>
                  <a:lnTo>
                    <a:pt x="3" y="53"/>
                  </a:lnTo>
                  <a:lnTo>
                    <a:pt x="0" y="67"/>
                  </a:lnTo>
                  <a:lnTo>
                    <a:pt x="0" y="81"/>
                  </a:lnTo>
                  <a:close/>
                </a:path>
              </a:pathLst>
            </a:custGeom>
            <a:solidFill>
              <a:srgbClr val="E35E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289" name="Freeform 38"/>
            <p:cNvSpPr>
              <a:spLocks/>
            </p:cNvSpPr>
            <p:nvPr/>
          </p:nvSpPr>
          <p:spPr bwMode="auto">
            <a:xfrm>
              <a:off x="4646615" y="2563833"/>
              <a:ext cx="334964" cy="168276"/>
            </a:xfrm>
            <a:custGeom>
              <a:avLst/>
              <a:gdLst>
                <a:gd name="T0" fmla="*/ 0 w 211"/>
                <a:gd name="T1" fmla="*/ 81 h 106"/>
                <a:gd name="T2" fmla="*/ 0 w 211"/>
                <a:gd name="T3" fmla="*/ 81 h 106"/>
                <a:gd name="T4" fmla="*/ 6 w 211"/>
                <a:gd name="T5" fmla="*/ 92 h 106"/>
                <a:gd name="T6" fmla="*/ 11 w 211"/>
                <a:gd name="T7" fmla="*/ 101 h 106"/>
                <a:gd name="T8" fmla="*/ 20 w 211"/>
                <a:gd name="T9" fmla="*/ 103 h 106"/>
                <a:gd name="T10" fmla="*/ 31 w 211"/>
                <a:gd name="T11" fmla="*/ 106 h 106"/>
                <a:gd name="T12" fmla="*/ 59 w 211"/>
                <a:gd name="T13" fmla="*/ 106 h 106"/>
                <a:gd name="T14" fmla="*/ 93 w 211"/>
                <a:gd name="T15" fmla="*/ 101 h 106"/>
                <a:gd name="T16" fmla="*/ 93 w 211"/>
                <a:gd name="T17" fmla="*/ 101 h 106"/>
                <a:gd name="T18" fmla="*/ 112 w 211"/>
                <a:gd name="T19" fmla="*/ 98 h 106"/>
                <a:gd name="T20" fmla="*/ 132 w 211"/>
                <a:gd name="T21" fmla="*/ 95 h 106"/>
                <a:gd name="T22" fmla="*/ 171 w 211"/>
                <a:gd name="T23" fmla="*/ 95 h 106"/>
                <a:gd name="T24" fmla="*/ 188 w 211"/>
                <a:gd name="T25" fmla="*/ 92 h 106"/>
                <a:gd name="T26" fmla="*/ 202 w 211"/>
                <a:gd name="T27" fmla="*/ 89 h 106"/>
                <a:gd name="T28" fmla="*/ 208 w 211"/>
                <a:gd name="T29" fmla="*/ 87 h 106"/>
                <a:gd name="T30" fmla="*/ 211 w 211"/>
                <a:gd name="T31" fmla="*/ 81 h 106"/>
                <a:gd name="T32" fmla="*/ 211 w 211"/>
                <a:gd name="T33" fmla="*/ 75 h 106"/>
                <a:gd name="T34" fmla="*/ 211 w 211"/>
                <a:gd name="T35" fmla="*/ 70 h 106"/>
                <a:gd name="T36" fmla="*/ 211 w 211"/>
                <a:gd name="T37" fmla="*/ 70 h 106"/>
                <a:gd name="T38" fmla="*/ 205 w 211"/>
                <a:gd name="T39" fmla="*/ 56 h 106"/>
                <a:gd name="T40" fmla="*/ 194 w 211"/>
                <a:gd name="T41" fmla="*/ 42 h 106"/>
                <a:gd name="T42" fmla="*/ 177 w 211"/>
                <a:gd name="T43" fmla="*/ 30 h 106"/>
                <a:gd name="T44" fmla="*/ 157 w 211"/>
                <a:gd name="T45" fmla="*/ 16 h 106"/>
                <a:gd name="T46" fmla="*/ 138 w 211"/>
                <a:gd name="T47" fmla="*/ 8 h 106"/>
                <a:gd name="T48" fmla="*/ 115 w 211"/>
                <a:gd name="T49" fmla="*/ 2 h 106"/>
                <a:gd name="T50" fmla="*/ 93 w 211"/>
                <a:gd name="T51" fmla="*/ 0 h 106"/>
                <a:gd name="T52" fmla="*/ 73 w 211"/>
                <a:gd name="T53" fmla="*/ 0 h 106"/>
                <a:gd name="T54" fmla="*/ 73 w 211"/>
                <a:gd name="T55" fmla="*/ 0 h 106"/>
                <a:gd name="T56" fmla="*/ 56 w 211"/>
                <a:gd name="T57" fmla="*/ 2 h 106"/>
                <a:gd name="T58" fmla="*/ 42 w 211"/>
                <a:gd name="T59" fmla="*/ 11 h 106"/>
                <a:gd name="T60" fmla="*/ 28 w 211"/>
                <a:gd name="T61" fmla="*/ 19 h 106"/>
                <a:gd name="T62" fmla="*/ 17 w 211"/>
                <a:gd name="T63" fmla="*/ 28 h 106"/>
                <a:gd name="T64" fmla="*/ 8 w 211"/>
                <a:gd name="T65" fmla="*/ 42 h 106"/>
                <a:gd name="T66" fmla="*/ 3 w 211"/>
                <a:gd name="T67" fmla="*/ 53 h 106"/>
                <a:gd name="T68" fmla="*/ 0 w 211"/>
                <a:gd name="T69" fmla="*/ 67 h 106"/>
                <a:gd name="T70" fmla="*/ 0 w 211"/>
                <a:gd name="T71" fmla="*/ 8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1" h="106">
                  <a:moveTo>
                    <a:pt x="0" y="81"/>
                  </a:moveTo>
                  <a:lnTo>
                    <a:pt x="0" y="81"/>
                  </a:lnTo>
                  <a:lnTo>
                    <a:pt x="6" y="92"/>
                  </a:lnTo>
                  <a:lnTo>
                    <a:pt x="11" y="101"/>
                  </a:lnTo>
                  <a:lnTo>
                    <a:pt x="20" y="103"/>
                  </a:lnTo>
                  <a:lnTo>
                    <a:pt x="31" y="106"/>
                  </a:lnTo>
                  <a:lnTo>
                    <a:pt x="59" y="106"/>
                  </a:lnTo>
                  <a:lnTo>
                    <a:pt x="93" y="101"/>
                  </a:lnTo>
                  <a:lnTo>
                    <a:pt x="93" y="101"/>
                  </a:lnTo>
                  <a:lnTo>
                    <a:pt x="112" y="98"/>
                  </a:lnTo>
                  <a:lnTo>
                    <a:pt x="132" y="95"/>
                  </a:lnTo>
                  <a:lnTo>
                    <a:pt x="171" y="95"/>
                  </a:lnTo>
                  <a:lnTo>
                    <a:pt x="188" y="92"/>
                  </a:lnTo>
                  <a:lnTo>
                    <a:pt x="202" y="89"/>
                  </a:lnTo>
                  <a:lnTo>
                    <a:pt x="208" y="87"/>
                  </a:lnTo>
                  <a:lnTo>
                    <a:pt x="211" y="81"/>
                  </a:lnTo>
                  <a:lnTo>
                    <a:pt x="211" y="75"/>
                  </a:lnTo>
                  <a:lnTo>
                    <a:pt x="211" y="70"/>
                  </a:lnTo>
                  <a:lnTo>
                    <a:pt x="211" y="70"/>
                  </a:lnTo>
                  <a:lnTo>
                    <a:pt x="205" y="56"/>
                  </a:lnTo>
                  <a:lnTo>
                    <a:pt x="194" y="42"/>
                  </a:lnTo>
                  <a:lnTo>
                    <a:pt x="177" y="30"/>
                  </a:lnTo>
                  <a:lnTo>
                    <a:pt x="157" y="16"/>
                  </a:lnTo>
                  <a:lnTo>
                    <a:pt x="138" y="8"/>
                  </a:lnTo>
                  <a:lnTo>
                    <a:pt x="115" y="2"/>
                  </a:lnTo>
                  <a:lnTo>
                    <a:pt x="93" y="0"/>
                  </a:lnTo>
                  <a:lnTo>
                    <a:pt x="73" y="0"/>
                  </a:lnTo>
                  <a:lnTo>
                    <a:pt x="73" y="0"/>
                  </a:lnTo>
                  <a:lnTo>
                    <a:pt x="56" y="2"/>
                  </a:lnTo>
                  <a:lnTo>
                    <a:pt x="42" y="11"/>
                  </a:lnTo>
                  <a:lnTo>
                    <a:pt x="28" y="19"/>
                  </a:lnTo>
                  <a:lnTo>
                    <a:pt x="17" y="28"/>
                  </a:lnTo>
                  <a:lnTo>
                    <a:pt x="8" y="42"/>
                  </a:lnTo>
                  <a:lnTo>
                    <a:pt x="3" y="53"/>
                  </a:lnTo>
                  <a:lnTo>
                    <a:pt x="0" y="67"/>
                  </a:lnTo>
                  <a:lnTo>
                    <a:pt x="0" y="8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290" name="Freeform 39"/>
            <p:cNvSpPr>
              <a:spLocks/>
            </p:cNvSpPr>
            <p:nvPr/>
          </p:nvSpPr>
          <p:spPr bwMode="auto">
            <a:xfrm>
              <a:off x="5827715" y="2559070"/>
              <a:ext cx="334964" cy="173039"/>
            </a:xfrm>
            <a:custGeom>
              <a:avLst/>
              <a:gdLst>
                <a:gd name="T0" fmla="*/ 0 w 211"/>
                <a:gd name="T1" fmla="*/ 73 h 109"/>
                <a:gd name="T2" fmla="*/ 0 w 211"/>
                <a:gd name="T3" fmla="*/ 73 h 109"/>
                <a:gd name="T4" fmla="*/ 0 w 211"/>
                <a:gd name="T5" fmla="*/ 78 h 109"/>
                <a:gd name="T6" fmla="*/ 0 w 211"/>
                <a:gd name="T7" fmla="*/ 84 h 109"/>
                <a:gd name="T8" fmla="*/ 3 w 211"/>
                <a:gd name="T9" fmla="*/ 87 h 109"/>
                <a:gd name="T10" fmla="*/ 9 w 211"/>
                <a:gd name="T11" fmla="*/ 90 h 109"/>
                <a:gd name="T12" fmla="*/ 23 w 211"/>
                <a:gd name="T13" fmla="*/ 95 h 109"/>
                <a:gd name="T14" fmla="*/ 39 w 211"/>
                <a:gd name="T15" fmla="*/ 98 h 109"/>
                <a:gd name="T16" fmla="*/ 79 w 211"/>
                <a:gd name="T17" fmla="*/ 98 h 109"/>
                <a:gd name="T18" fmla="*/ 101 w 211"/>
                <a:gd name="T19" fmla="*/ 98 h 109"/>
                <a:gd name="T20" fmla="*/ 118 w 211"/>
                <a:gd name="T21" fmla="*/ 101 h 109"/>
                <a:gd name="T22" fmla="*/ 118 w 211"/>
                <a:gd name="T23" fmla="*/ 101 h 109"/>
                <a:gd name="T24" fmla="*/ 152 w 211"/>
                <a:gd name="T25" fmla="*/ 106 h 109"/>
                <a:gd name="T26" fmla="*/ 180 w 211"/>
                <a:gd name="T27" fmla="*/ 109 h 109"/>
                <a:gd name="T28" fmla="*/ 191 w 211"/>
                <a:gd name="T29" fmla="*/ 106 h 109"/>
                <a:gd name="T30" fmla="*/ 200 w 211"/>
                <a:gd name="T31" fmla="*/ 101 h 109"/>
                <a:gd name="T32" fmla="*/ 205 w 211"/>
                <a:gd name="T33" fmla="*/ 92 h 109"/>
                <a:gd name="T34" fmla="*/ 211 w 211"/>
                <a:gd name="T35" fmla="*/ 81 h 109"/>
                <a:gd name="T36" fmla="*/ 211 w 211"/>
                <a:gd name="T37" fmla="*/ 81 h 109"/>
                <a:gd name="T38" fmla="*/ 211 w 211"/>
                <a:gd name="T39" fmla="*/ 67 h 109"/>
                <a:gd name="T40" fmla="*/ 208 w 211"/>
                <a:gd name="T41" fmla="*/ 56 h 109"/>
                <a:gd name="T42" fmla="*/ 202 w 211"/>
                <a:gd name="T43" fmla="*/ 42 h 109"/>
                <a:gd name="T44" fmla="*/ 194 w 211"/>
                <a:gd name="T45" fmla="*/ 31 h 109"/>
                <a:gd name="T46" fmla="*/ 183 w 211"/>
                <a:gd name="T47" fmla="*/ 19 h 109"/>
                <a:gd name="T48" fmla="*/ 169 w 211"/>
                <a:gd name="T49" fmla="*/ 11 h 109"/>
                <a:gd name="T50" fmla="*/ 155 w 211"/>
                <a:gd name="T51" fmla="*/ 5 h 109"/>
                <a:gd name="T52" fmla="*/ 138 w 211"/>
                <a:gd name="T53" fmla="*/ 0 h 109"/>
                <a:gd name="T54" fmla="*/ 138 w 211"/>
                <a:gd name="T55" fmla="*/ 0 h 109"/>
                <a:gd name="T56" fmla="*/ 118 w 211"/>
                <a:gd name="T57" fmla="*/ 0 h 109"/>
                <a:gd name="T58" fmla="*/ 96 w 211"/>
                <a:gd name="T59" fmla="*/ 3 h 109"/>
                <a:gd name="T60" fmla="*/ 73 w 211"/>
                <a:gd name="T61" fmla="*/ 11 h 109"/>
                <a:gd name="T62" fmla="*/ 54 w 211"/>
                <a:gd name="T63" fmla="*/ 19 h 109"/>
                <a:gd name="T64" fmla="*/ 34 w 211"/>
                <a:gd name="T65" fmla="*/ 31 h 109"/>
                <a:gd name="T66" fmla="*/ 17 w 211"/>
                <a:gd name="T67" fmla="*/ 45 h 109"/>
                <a:gd name="T68" fmla="*/ 6 w 211"/>
                <a:gd name="T69" fmla="*/ 59 h 109"/>
                <a:gd name="T70" fmla="*/ 0 w 211"/>
                <a:gd name="T71" fmla="*/ 7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1" h="109">
                  <a:moveTo>
                    <a:pt x="0" y="73"/>
                  </a:moveTo>
                  <a:lnTo>
                    <a:pt x="0" y="73"/>
                  </a:lnTo>
                  <a:lnTo>
                    <a:pt x="0" y="78"/>
                  </a:lnTo>
                  <a:lnTo>
                    <a:pt x="0" y="84"/>
                  </a:lnTo>
                  <a:lnTo>
                    <a:pt x="3" y="87"/>
                  </a:lnTo>
                  <a:lnTo>
                    <a:pt x="9" y="90"/>
                  </a:lnTo>
                  <a:lnTo>
                    <a:pt x="23" y="95"/>
                  </a:lnTo>
                  <a:lnTo>
                    <a:pt x="39" y="98"/>
                  </a:lnTo>
                  <a:lnTo>
                    <a:pt x="79" y="98"/>
                  </a:lnTo>
                  <a:lnTo>
                    <a:pt x="101" y="98"/>
                  </a:lnTo>
                  <a:lnTo>
                    <a:pt x="118" y="101"/>
                  </a:lnTo>
                  <a:lnTo>
                    <a:pt x="118" y="101"/>
                  </a:lnTo>
                  <a:lnTo>
                    <a:pt x="152" y="106"/>
                  </a:lnTo>
                  <a:lnTo>
                    <a:pt x="180" y="109"/>
                  </a:lnTo>
                  <a:lnTo>
                    <a:pt x="191" y="106"/>
                  </a:lnTo>
                  <a:lnTo>
                    <a:pt x="200" y="101"/>
                  </a:lnTo>
                  <a:lnTo>
                    <a:pt x="205" y="92"/>
                  </a:lnTo>
                  <a:lnTo>
                    <a:pt x="211" y="81"/>
                  </a:lnTo>
                  <a:lnTo>
                    <a:pt x="211" y="81"/>
                  </a:lnTo>
                  <a:lnTo>
                    <a:pt x="211" y="67"/>
                  </a:lnTo>
                  <a:lnTo>
                    <a:pt x="208" y="56"/>
                  </a:lnTo>
                  <a:lnTo>
                    <a:pt x="202" y="42"/>
                  </a:lnTo>
                  <a:lnTo>
                    <a:pt x="194" y="31"/>
                  </a:lnTo>
                  <a:lnTo>
                    <a:pt x="183" y="19"/>
                  </a:lnTo>
                  <a:lnTo>
                    <a:pt x="169" y="11"/>
                  </a:lnTo>
                  <a:lnTo>
                    <a:pt x="155" y="5"/>
                  </a:lnTo>
                  <a:lnTo>
                    <a:pt x="138" y="0"/>
                  </a:lnTo>
                  <a:lnTo>
                    <a:pt x="138" y="0"/>
                  </a:lnTo>
                  <a:lnTo>
                    <a:pt x="118" y="0"/>
                  </a:lnTo>
                  <a:lnTo>
                    <a:pt x="96" y="3"/>
                  </a:lnTo>
                  <a:lnTo>
                    <a:pt x="73" y="11"/>
                  </a:lnTo>
                  <a:lnTo>
                    <a:pt x="54" y="19"/>
                  </a:lnTo>
                  <a:lnTo>
                    <a:pt x="34" y="31"/>
                  </a:lnTo>
                  <a:lnTo>
                    <a:pt x="17" y="45"/>
                  </a:lnTo>
                  <a:lnTo>
                    <a:pt x="6" y="59"/>
                  </a:lnTo>
                  <a:lnTo>
                    <a:pt x="0" y="73"/>
                  </a:lnTo>
                  <a:close/>
                </a:path>
              </a:pathLst>
            </a:custGeom>
            <a:solidFill>
              <a:srgbClr val="E35E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291" name="Freeform 40"/>
            <p:cNvSpPr>
              <a:spLocks/>
            </p:cNvSpPr>
            <p:nvPr/>
          </p:nvSpPr>
          <p:spPr bwMode="auto">
            <a:xfrm>
              <a:off x="5827715" y="2559070"/>
              <a:ext cx="334964" cy="173039"/>
            </a:xfrm>
            <a:custGeom>
              <a:avLst/>
              <a:gdLst>
                <a:gd name="T0" fmla="*/ 0 w 211"/>
                <a:gd name="T1" fmla="*/ 73 h 109"/>
                <a:gd name="T2" fmla="*/ 0 w 211"/>
                <a:gd name="T3" fmla="*/ 73 h 109"/>
                <a:gd name="T4" fmla="*/ 0 w 211"/>
                <a:gd name="T5" fmla="*/ 78 h 109"/>
                <a:gd name="T6" fmla="*/ 0 w 211"/>
                <a:gd name="T7" fmla="*/ 84 h 109"/>
                <a:gd name="T8" fmla="*/ 3 w 211"/>
                <a:gd name="T9" fmla="*/ 87 h 109"/>
                <a:gd name="T10" fmla="*/ 9 w 211"/>
                <a:gd name="T11" fmla="*/ 90 h 109"/>
                <a:gd name="T12" fmla="*/ 23 w 211"/>
                <a:gd name="T13" fmla="*/ 95 h 109"/>
                <a:gd name="T14" fmla="*/ 39 w 211"/>
                <a:gd name="T15" fmla="*/ 98 h 109"/>
                <a:gd name="T16" fmla="*/ 79 w 211"/>
                <a:gd name="T17" fmla="*/ 98 h 109"/>
                <a:gd name="T18" fmla="*/ 101 w 211"/>
                <a:gd name="T19" fmla="*/ 98 h 109"/>
                <a:gd name="T20" fmla="*/ 118 w 211"/>
                <a:gd name="T21" fmla="*/ 101 h 109"/>
                <a:gd name="T22" fmla="*/ 118 w 211"/>
                <a:gd name="T23" fmla="*/ 101 h 109"/>
                <a:gd name="T24" fmla="*/ 152 w 211"/>
                <a:gd name="T25" fmla="*/ 106 h 109"/>
                <a:gd name="T26" fmla="*/ 180 w 211"/>
                <a:gd name="T27" fmla="*/ 109 h 109"/>
                <a:gd name="T28" fmla="*/ 191 w 211"/>
                <a:gd name="T29" fmla="*/ 106 h 109"/>
                <a:gd name="T30" fmla="*/ 200 w 211"/>
                <a:gd name="T31" fmla="*/ 101 h 109"/>
                <a:gd name="T32" fmla="*/ 205 w 211"/>
                <a:gd name="T33" fmla="*/ 92 h 109"/>
                <a:gd name="T34" fmla="*/ 211 w 211"/>
                <a:gd name="T35" fmla="*/ 81 h 109"/>
                <a:gd name="T36" fmla="*/ 211 w 211"/>
                <a:gd name="T37" fmla="*/ 81 h 109"/>
                <a:gd name="T38" fmla="*/ 211 w 211"/>
                <a:gd name="T39" fmla="*/ 67 h 109"/>
                <a:gd name="T40" fmla="*/ 208 w 211"/>
                <a:gd name="T41" fmla="*/ 56 h 109"/>
                <a:gd name="T42" fmla="*/ 202 w 211"/>
                <a:gd name="T43" fmla="*/ 42 h 109"/>
                <a:gd name="T44" fmla="*/ 194 w 211"/>
                <a:gd name="T45" fmla="*/ 31 h 109"/>
                <a:gd name="T46" fmla="*/ 183 w 211"/>
                <a:gd name="T47" fmla="*/ 19 h 109"/>
                <a:gd name="T48" fmla="*/ 169 w 211"/>
                <a:gd name="T49" fmla="*/ 11 h 109"/>
                <a:gd name="T50" fmla="*/ 155 w 211"/>
                <a:gd name="T51" fmla="*/ 5 h 109"/>
                <a:gd name="T52" fmla="*/ 138 w 211"/>
                <a:gd name="T53" fmla="*/ 0 h 109"/>
                <a:gd name="T54" fmla="*/ 138 w 211"/>
                <a:gd name="T55" fmla="*/ 0 h 109"/>
                <a:gd name="T56" fmla="*/ 118 w 211"/>
                <a:gd name="T57" fmla="*/ 0 h 109"/>
                <a:gd name="T58" fmla="*/ 96 w 211"/>
                <a:gd name="T59" fmla="*/ 3 h 109"/>
                <a:gd name="T60" fmla="*/ 73 w 211"/>
                <a:gd name="T61" fmla="*/ 11 h 109"/>
                <a:gd name="T62" fmla="*/ 54 w 211"/>
                <a:gd name="T63" fmla="*/ 19 h 109"/>
                <a:gd name="T64" fmla="*/ 34 w 211"/>
                <a:gd name="T65" fmla="*/ 31 h 109"/>
                <a:gd name="T66" fmla="*/ 17 w 211"/>
                <a:gd name="T67" fmla="*/ 45 h 109"/>
                <a:gd name="T68" fmla="*/ 6 w 211"/>
                <a:gd name="T69" fmla="*/ 59 h 109"/>
                <a:gd name="T70" fmla="*/ 0 w 211"/>
                <a:gd name="T71" fmla="*/ 7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1" h="109">
                  <a:moveTo>
                    <a:pt x="0" y="73"/>
                  </a:moveTo>
                  <a:lnTo>
                    <a:pt x="0" y="73"/>
                  </a:lnTo>
                  <a:lnTo>
                    <a:pt x="0" y="78"/>
                  </a:lnTo>
                  <a:lnTo>
                    <a:pt x="0" y="84"/>
                  </a:lnTo>
                  <a:lnTo>
                    <a:pt x="3" y="87"/>
                  </a:lnTo>
                  <a:lnTo>
                    <a:pt x="9" y="90"/>
                  </a:lnTo>
                  <a:lnTo>
                    <a:pt x="23" y="95"/>
                  </a:lnTo>
                  <a:lnTo>
                    <a:pt x="39" y="98"/>
                  </a:lnTo>
                  <a:lnTo>
                    <a:pt x="79" y="98"/>
                  </a:lnTo>
                  <a:lnTo>
                    <a:pt x="101" y="98"/>
                  </a:lnTo>
                  <a:lnTo>
                    <a:pt x="118" y="101"/>
                  </a:lnTo>
                  <a:lnTo>
                    <a:pt x="118" y="101"/>
                  </a:lnTo>
                  <a:lnTo>
                    <a:pt x="152" y="106"/>
                  </a:lnTo>
                  <a:lnTo>
                    <a:pt x="180" y="109"/>
                  </a:lnTo>
                  <a:lnTo>
                    <a:pt x="191" y="106"/>
                  </a:lnTo>
                  <a:lnTo>
                    <a:pt x="200" y="101"/>
                  </a:lnTo>
                  <a:lnTo>
                    <a:pt x="205" y="92"/>
                  </a:lnTo>
                  <a:lnTo>
                    <a:pt x="211" y="81"/>
                  </a:lnTo>
                  <a:lnTo>
                    <a:pt x="211" y="81"/>
                  </a:lnTo>
                  <a:lnTo>
                    <a:pt x="211" y="67"/>
                  </a:lnTo>
                  <a:lnTo>
                    <a:pt x="208" y="56"/>
                  </a:lnTo>
                  <a:lnTo>
                    <a:pt x="202" y="42"/>
                  </a:lnTo>
                  <a:lnTo>
                    <a:pt x="194" y="31"/>
                  </a:lnTo>
                  <a:lnTo>
                    <a:pt x="183" y="19"/>
                  </a:lnTo>
                  <a:lnTo>
                    <a:pt x="169" y="11"/>
                  </a:lnTo>
                  <a:lnTo>
                    <a:pt x="155" y="5"/>
                  </a:lnTo>
                  <a:lnTo>
                    <a:pt x="138" y="0"/>
                  </a:lnTo>
                  <a:lnTo>
                    <a:pt x="138" y="0"/>
                  </a:lnTo>
                  <a:lnTo>
                    <a:pt x="118" y="0"/>
                  </a:lnTo>
                  <a:lnTo>
                    <a:pt x="96" y="3"/>
                  </a:lnTo>
                  <a:lnTo>
                    <a:pt x="73" y="11"/>
                  </a:lnTo>
                  <a:lnTo>
                    <a:pt x="54" y="19"/>
                  </a:lnTo>
                  <a:lnTo>
                    <a:pt x="34" y="31"/>
                  </a:lnTo>
                  <a:lnTo>
                    <a:pt x="17" y="45"/>
                  </a:lnTo>
                  <a:lnTo>
                    <a:pt x="6" y="59"/>
                  </a:lnTo>
                  <a:lnTo>
                    <a:pt x="0" y="7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292" name="Rectangle 41"/>
            <p:cNvSpPr>
              <a:spLocks noChangeArrowheads="1"/>
            </p:cNvSpPr>
            <p:nvPr/>
          </p:nvSpPr>
          <p:spPr bwMode="auto">
            <a:xfrm>
              <a:off x="5287966" y="3027387"/>
              <a:ext cx="231775" cy="436567"/>
            </a:xfrm>
            <a:prstGeom prst="rect">
              <a:avLst/>
            </a:prstGeom>
            <a:solidFill>
              <a:srgbClr val="E35E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293" name="Freeform 42"/>
            <p:cNvSpPr>
              <a:spLocks/>
            </p:cNvSpPr>
            <p:nvPr/>
          </p:nvSpPr>
          <p:spPr bwMode="auto">
            <a:xfrm>
              <a:off x="5302254" y="3414739"/>
              <a:ext cx="204788" cy="66676"/>
            </a:xfrm>
            <a:custGeom>
              <a:avLst/>
              <a:gdLst>
                <a:gd name="T0" fmla="*/ 129 w 129"/>
                <a:gd name="T1" fmla="*/ 40 h 42"/>
                <a:gd name="T2" fmla="*/ 129 w 129"/>
                <a:gd name="T3" fmla="*/ 40 h 42"/>
                <a:gd name="T4" fmla="*/ 123 w 129"/>
                <a:gd name="T5" fmla="*/ 28 h 42"/>
                <a:gd name="T6" fmla="*/ 109 w 129"/>
                <a:gd name="T7" fmla="*/ 14 h 42"/>
                <a:gd name="T8" fmla="*/ 101 w 129"/>
                <a:gd name="T9" fmla="*/ 9 h 42"/>
                <a:gd name="T10" fmla="*/ 90 w 129"/>
                <a:gd name="T11" fmla="*/ 3 h 42"/>
                <a:gd name="T12" fmla="*/ 78 w 129"/>
                <a:gd name="T13" fmla="*/ 0 h 42"/>
                <a:gd name="T14" fmla="*/ 64 w 129"/>
                <a:gd name="T15" fmla="*/ 0 h 42"/>
                <a:gd name="T16" fmla="*/ 64 w 129"/>
                <a:gd name="T17" fmla="*/ 0 h 42"/>
                <a:gd name="T18" fmla="*/ 50 w 129"/>
                <a:gd name="T19" fmla="*/ 0 h 42"/>
                <a:gd name="T20" fmla="*/ 39 w 129"/>
                <a:gd name="T21" fmla="*/ 3 h 42"/>
                <a:gd name="T22" fmla="*/ 28 w 129"/>
                <a:gd name="T23" fmla="*/ 9 h 42"/>
                <a:gd name="T24" fmla="*/ 19 w 129"/>
                <a:gd name="T25" fmla="*/ 14 h 42"/>
                <a:gd name="T26" fmla="*/ 5 w 129"/>
                <a:gd name="T27" fmla="*/ 28 h 42"/>
                <a:gd name="T28" fmla="*/ 0 w 129"/>
                <a:gd name="T29" fmla="*/ 40 h 42"/>
                <a:gd name="T30" fmla="*/ 0 w 129"/>
                <a:gd name="T31" fmla="*/ 40 h 42"/>
                <a:gd name="T32" fmla="*/ 3 w 129"/>
                <a:gd name="T33" fmla="*/ 42 h 42"/>
                <a:gd name="T34" fmla="*/ 5 w 129"/>
                <a:gd name="T35" fmla="*/ 42 h 42"/>
                <a:gd name="T36" fmla="*/ 19 w 129"/>
                <a:gd name="T37" fmla="*/ 42 h 42"/>
                <a:gd name="T38" fmla="*/ 39 w 129"/>
                <a:gd name="T39" fmla="*/ 37 h 42"/>
                <a:gd name="T40" fmla="*/ 64 w 129"/>
                <a:gd name="T41" fmla="*/ 34 h 42"/>
                <a:gd name="T42" fmla="*/ 64 w 129"/>
                <a:gd name="T43" fmla="*/ 34 h 42"/>
                <a:gd name="T44" fmla="*/ 90 w 129"/>
                <a:gd name="T45" fmla="*/ 37 h 42"/>
                <a:gd name="T46" fmla="*/ 109 w 129"/>
                <a:gd name="T47" fmla="*/ 42 h 42"/>
                <a:gd name="T48" fmla="*/ 123 w 129"/>
                <a:gd name="T49" fmla="*/ 42 h 42"/>
                <a:gd name="T50" fmla="*/ 126 w 129"/>
                <a:gd name="T51" fmla="*/ 42 h 42"/>
                <a:gd name="T52" fmla="*/ 129 w 129"/>
                <a:gd name="T53" fmla="*/ 40 h 42"/>
                <a:gd name="T54" fmla="*/ 129 w 129"/>
                <a:gd name="T55"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9" h="42">
                  <a:moveTo>
                    <a:pt x="129" y="40"/>
                  </a:moveTo>
                  <a:lnTo>
                    <a:pt x="129" y="40"/>
                  </a:lnTo>
                  <a:lnTo>
                    <a:pt x="123" y="28"/>
                  </a:lnTo>
                  <a:lnTo>
                    <a:pt x="109" y="14"/>
                  </a:lnTo>
                  <a:lnTo>
                    <a:pt x="101" y="9"/>
                  </a:lnTo>
                  <a:lnTo>
                    <a:pt x="90" y="3"/>
                  </a:lnTo>
                  <a:lnTo>
                    <a:pt x="78" y="0"/>
                  </a:lnTo>
                  <a:lnTo>
                    <a:pt x="64" y="0"/>
                  </a:lnTo>
                  <a:lnTo>
                    <a:pt x="64" y="0"/>
                  </a:lnTo>
                  <a:lnTo>
                    <a:pt x="50" y="0"/>
                  </a:lnTo>
                  <a:lnTo>
                    <a:pt x="39" y="3"/>
                  </a:lnTo>
                  <a:lnTo>
                    <a:pt x="28" y="9"/>
                  </a:lnTo>
                  <a:lnTo>
                    <a:pt x="19" y="14"/>
                  </a:lnTo>
                  <a:lnTo>
                    <a:pt x="5" y="28"/>
                  </a:lnTo>
                  <a:lnTo>
                    <a:pt x="0" y="40"/>
                  </a:lnTo>
                  <a:lnTo>
                    <a:pt x="0" y="40"/>
                  </a:lnTo>
                  <a:lnTo>
                    <a:pt x="3" y="42"/>
                  </a:lnTo>
                  <a:lnTo>
                    <a:pt x="5" y="42"/>
                  </a:lnTo>
                  <a:lnTo>
                    <a:pt x="19" y="42"/>
                  </a:lnTo>
                  <a:lnTo>
                    <a:pt x="39" y="37"/>
                  </a:lnTo>
                  <a:lnTo>
                    <a:pt x="64" y="34"/>
                  </a:lnTo>
                  <a:lnTo>
                    <a:pt x="64" y="34"/>
                  </a:lnTo>
                  <a:lnTo>
                    <a:pt x="90" y="37"/>
                  </a:lnTo>
                  <a:lnTo>
                    <a:pt x="109" y="42"/>
                  </a:lnTo>
                  <a:lnTo>
                    <a:pt x="123" y="42"/>
                  </a:lnTo>
                  <a:lnTo>
                    <a:pt x="126" y="42"/>
                  </a:lnTo>
                  <a:lnTo>
                    <a:pt x="129" y="40"/>
                  </a:lnTo>
                  <a:lnTo>
                    <a:pt x="129" y="40"/>
                  </a:lnTo>
                  <a:close/>
                </a:path>
              </a:pathLst>
            </a:custGeom>
            <a:solidFill>
              <a:srgbClr val="E35E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294" name="Freeform 43"/>
            <p:cNvSpPr>
              <a:spLocks/>
            </p:cNvSpPr>
            <p:nvPr/>
          </p:nvSpPr>
          <p:spPr bwMode="auto">
            <a:xfrm>
              <a:off x="5243514" y="3040086"/>
              <a:ext cx="76199" cy="473080"/>
            </a:xfrm>
            <a:custGeom>
              <a:avLst/>
              <a:gdLst>
                <a:gd name="T0" fmla="*/ 48 w 48"/>
                <a:gd name="T1" fmla="*/ 284 h 298"/>
                <a:gd name="T2" fmla="*/ 48 w 48"/>
                <a:gd name="T3" fmla="*/ 284 h 298"/>
                <a:gd name="T4" fmla="*/ 48 w 48"/>
                <a:gd name="T5" fmla="*/ 290 h 298"/>
                <a:gd name="T6" fmla="*/ 45 w 48"/>
                <a:gd name="T7" fmla="*/ 292 h 298"/>
                <a:gd name="T8" fmla="*/ 42 w 48"/>
                <a:gd name="T9" fmla="*/ 295 h 298"/>
                <a:gd name="T10" fmla="*/ 37 w 48"/>
                <a:gd name="T11" fmla="*/ 298 h 298"/>
                <a:gd name="T12" fmla="*/ 37 w 48"/>
                <a:gd name="T13" fmla="*/ 298 h 298"/>
                <a:gd name="T14" fmla="*/ 31 w 48"/>
                <a:gd name="T15" fmla="*/ 298 h 298"/>
                <a:gd name="T16" fmla="*/ 28 w 48"/>
                <a:gd name="T17" fmla="*/ 295 h 298"/>
                <a:gd name="T18" fmla="*/ 26 w 48"/>
                <a:gd name="T19" fmla="*/ 290 h 298"/>
                <a:gd name="T20" fmla="*/ 23 w 48"/>
                <a:gd name="T21" fmla="*/ 287 h 298"/>
                <a:gd name="T22" fmla="*/ 0 w 48"/>
                <a:gd name="T23" fmla="*/ 14 h 298"/>
                <a:gd name="T24" fmla="*/ 0 w 48"/>
                <a:gd name="T25" fmla="*/ 14 h 298"/>
                <a:gd name="T26" fmla="*/ 0 w 48"/>
                <a:gd name="T27" fmla="*/ 9 h 298"/>
                <a:gd name="T28" fmla="*/ 3 w 48"/>
                <a:gd name="T29" fmla="*/ 3 h 298"/>
                <a:gd name="T30" fmla="*/ 6 w 48"/>
                <a:gd name="T31" fmla="*/ 0 h 298"/>
                <a:gd name="T32" fmla="*/ 12 w 48"/>
                <a:gd name="T33" fmla="*/ 0 h 298"/>
                <a:gd name="T34" fmla="*/ 12 w 48"/>
                <a:gd name="T35" fmla="*/ 0 h 298"/>
                <a:gd name="T36" fmla="*/ 17 w 48"/>
                <a:gd name="T37" fmla="*/ 0 h 298"/>
                <a:gd name="T38" fmla="*/ 20 w 48"/>
                <a:gd name="T39" fmla="*/ 3 h 298"/>
                <a:gd name="T40" fmla="*/ 23 w 48"/>
                <a:gd name="T41" fmla="*/ 6 h 298"/>
                <a:gd name="T42" fmla="*/ 26 w 48"/>
                <a:gd name="T43" fmla="*/ 11 h 298"/>
                <a:gd name="T44" fmla="*/ 48 w 48"/>
                <a:gd name="T45" fmla="*/ 284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298">
                  <a:moveTo>
                    <a:pt x="48" y="284"/>
                  </a:moveTo>
                  <a:lnTo>
                    <a:pt x="48" y="284"/>
                  </a:lnTo>
                  <a:lnTo>
                    <a:pt x="48" y="290"/>
                  </a:lnTo>
                  <a:lnTo>
                    <a:pt x="45" y="292"/>
                  </a:lnTo>
                  <a:lnTo>
                    <a:pt x="42" y="295"/>
                  </a:lnTo>
                  <a:lnTo>
                    <a:pt x="37" y="298"/>
                  </a:lnTo>
                  <a:lnTo>
                    <a:pt x="37" y="298"/>
                  </a:lnTo>
                  <a:lnTo>
                    <a:pt x="31" y="298"/>
                  </a:lnTo>
                  <a:lnTo>
                    <a:pt x="28" y="295"/>
                  </a:lnTo>
                  <a:lnTo>
                    <a:pt x="26" y="290"/>
                  </a:lnTo>
                  <a:lnTo>
                    <a:pt x="23" y="287"/>
                  </a:lnTo>
                  <a:lnTo>
                    <a:pt x="0" y="14"/>
                  </a:lnTo>
                  <a:lnTo>
                    <a:pt x="0" y="14"/>
                  </a:lnTo>
                  <a:lnTo>
                    <a:pt x="0" y="9"/>
                  </a:lnTo>
                  <a:lnTo>
                    <a:pt x="3" y="3"/>
                  </a:lnTo>
                  <a:lnTo>
                    <a:pt x="6" y="0"/>
                  </a:lnTo>
                  <a:lnTo>
                    <a:pt x="12" y="0"/>
                  </a:lnTo>
                  <a:lnTo>
                    <a:pt x="12" y="0"/>
                  </a:lnTo>
                  <a:lnTo>
                    <a:pt x="17" y="0"/>
                  </a:lnTo>
                  <a:lnTo>
                    <a:pt x="20" y="3"/>
                  </a:lnTo>
                  <a:lnTo>
                    <a:pt x="23" y="6"/>
                  </a:lnTo>
                  <a:lnTo>
                    <a:pt x="26" y="11"/>
                  </a:lnTo>
                  <a:lnTo>
                    <a:pt x="48" y="284"/>
                  </a:lnTo>
                  <a:close/>
                </a:path>
              </a:pathLst>
            </a:custGeom>
            <a:solidFill>
              <a:srgbClr val="F9AA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295" name="Freeform 44"/>
            <p:cNvSpPr>
              <a:spLocks/>
            </p:cNvSpPr>
            <p:nvPr/>
          </p:nvSpPr>
          <p:spPr bwMode="auto">
            <a:xfrm>
              <a:off x="5489578" y="3040088"/>
              <a:ext cx="79374" cy="473080"/>
            </a:xfrm>
            <a:custGeom>
              <a:avLst/>
              <a:gdLst>
                <a:gd name="T0" fmla="*/ 25 w 50"/>
                <a:gd name="T1" fmla="*/ 287 h 298"/>
                <a:gd name="T2" fmla="*/ 25 w 50"/>
                <a:gd name="T3" fmla="*/ 287 h 298"/>
                <a:gd name="T4" fmla="*/ 22 w 50"/>
                <a:gd name="T5" fmla="*/ 290 h 298"/>
                <a:gd name="T6" fmla="*/ 19 w 50"/>
                <a:gd name="T7" fmla="*/ 295 h 298"/>
                <a:gd name="T8" fmla="*/ 17 w 50"/>
                <a:gd name="T9" fmla="*/ 298 h 298"/>
                <a:gd name="T10" fmla="*/ 11 w 50"/>
                <a:gd name="T11" fmla="*/ 298 h 298"/>
                <a:gd name="T12" fmla="*/ 11 w 50"/>
                <a:gd name="T13" fmla="*/ 298 h 298"/>
                <a:gd name="T14" fmla="*/ 5 w 50"/>
                <a:gd name="T15" fmla="*/ 295 h 298"/>
                <a:gd name="T16" fmla="*/ 3 w 50"/>
                <a:gd name="T17" fmla="*/ 292 h 298"/>
                <a:gd name="T18" fmla="*/ 0 w 50"/>
                <a:gd name="T19" fmla="*/ 290 h 298"/>
                <a:gd name="T20" fmla="*/ 0 w 50"/>
                <a:gd name="T21" fmla="*/ 284 h 298"/>
                <a:gd name="T22" fmla="*/ 22 w 50"/>
                <a:gd name="T23" fmla="*/ 11 h 298"/>
                <a:gd name="T24" fmla="*/ 22 w 50"/>
                <a:gd name="T25" fmla="*/ 11 h 298"/>
                <a:gd name="T26" fmla="*/ 25 w 50"/>
                <a:gd name="T27" fmla="*/ 6 h 298"/>
                <a:gd name="T28" fmla="*/ 28 w 50"/>
                <a:gd name="T29" fmla="*/ 3 h 298"/>
                <a:gd name="T30" fmla="*/ 31 w 50"/>
                <a:gd name="T31" fmla="*/ 0 h 298"/>
                <a:gd name="T32" fmla="*/ 36 w 50"/>
                <a:gd name="T33" fmla="*/ 0 h 298"/>
                <a:gd name="T34" fmla="*/ 36 w 50"/>
                <a:gd name="T35" fmla="*/ 0 h 298"/>
                <a:gd name="T36" fmla="*/ 42 w 50"/>
                <a:gd name="T37" fmla="*/ 0 h 298"/>
                <a:gd name="T38" fmla="*/ 45 w 50"/>
                <a:gd name="T39" fmla="*/ 3 h 298"/>
                <a:gd name="T40" fmla="*/ 47 w 50"/>
                <a:gd name="T41" fmla="*/ 9 h 298"/>
                <a:gd name="T42" fmla="*/ 50 w 50"/>
                <a:gd name="T43" fmla="*/ 14 h 298"/>
                <a:gd name="T44" fmla="*/ 25 w 50"/>
                <a:gd name="T45" fmla="*/ 287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 h="298">
                  <a:moveTo>
                    <a:pt x="25" y="287"/>
                  </a:moveTo>
                  <a:lnTo>
                    <a:pt x="25" y="287"/>
                  </a:lnTo>
                  <a:lnTo>
                    <a:pt x="22" y="290"/>
                  </a:lnTo>
                  <a:lnTo>
                    <a:pt x="19" y="295"/>
                  </a:lnTo>
                  <a:lnTo>
                    <a:pt x="17" y="298"/>
                  </a:lnTo>
                  <a:lnTo>
                    <a:pt x="11" y="298"/>
                  </a:lnTo>
                  <a:lnTo>
                    <a:pt x="11" y="298"/>
                  </a:lnTo>
                  <a:lnTo>
                    <a:pt x="5" y="295"/>
                  </a:lnTo>
                  <a:lnTo>
                    <a:pt x="3" y="292"/>
                  </a:lnTo>
                  <a:lnTo>
                    <a:pt x="0" y="290"/>
                  </a:lnTo>
                  <a:lnTo>
                    <a:pt x="0" y="284"/>
                  </a:lnTo>
                  <a:lnTo>
                    <a:pt x="22" y="11"/>
                  </a:lnTo>
                  <a:lnTo>
                    <a:pt x="22" y="11"/>
                  </a:lnTo>
                  <a:lnTo>
                    <a:pt x="25" y="6"/>
                  </a:lnTo>
                  <a:lnTo>
                    <a:pt x="28" y="3"/>
                  </a:lnTo>
                  <a:lnTo>
                    <a:pt x="31" y="0"/>
                  </a:lnTo>
                  <a:lnTo>
                    <a:pt x="36" y="0"/>
                  </a:lnTo>
                  <a:lnTo>
                    <a:pt x="36" y="0"/>
                  </a:lnTo>
                  <a:lnTo>
                    <a:pt x="42" y="0"/>
                  </a:lnTo>
                  <a:lnTo>
                    <a:pt x="45" y="3"/>
                  </a:lnTo>
                  <a:lnTo>
                    <a:pt x="47" y="9"/>
                  </a:lnTo>
                  <a:lnTo>
                    <a:pt x="50" y="14"/>
                  </a:lnTo>
                  <a:lnTo>
                    <a:pt x="25" y="287"/>
                  </a:lnTo>
                  <a:close/>
                </a:path>
              </a:pathLst>
            </a:custGeom>
            <a:solidFill>
              <a:srgbClr val="F9AA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296" name="Freeform 45"/>
            <p:cNvSpPr>
              <a:spLocks/>
            </p:cNvSpPr>
            <p:nvPr/>
          </p:nvSpPr>
          <p:spPr bwMode="auto">
            <a:xfrm>
              <a:off x="5119691" y="2455885"/>
              <a:ext cx="569914" cy="781057"/>
            </a:xfrm>
            <a:custGeom>
              <a:avLst/>
              <a:gdLst>
                <a:gd name="T0" fmla="*/ 179 w 359"/>
                <a:gd name="T1" fmla="*/ 0 h 492"/>
                <a:gd name="T2" fmla="*/ 109 w 359"/>
                <a:gd name="T3" fmla="*/ 9 h 492"/>
                <a:gd name="T4" fmla="*/ 53 w 359"/>
                <a:gd name="T5" fmla="*/ 34 h 492"/>
                <a:gd name="T6" fmla="*/ 31 w 359"/>
                <a:gd name="T7" fmla="*/ 53 h 492"/>
                <a:gd name="T8" fmla="*/ 14 w 359"/>
                <a:gd name="T9" fmla="*/ 79 h 492"/>
                <a:gd name="T10" fmla="*/ 5 w 359"/>
                <a:gd name="T11" fmla="*/ 107 h 492"/>
                <a:gd name="T12" fmla="*/ 0 w 359"/>
                <a:gd name="T13" fmla="*/ 143 h 492"/>
                <a:gd name="T14" fmla="*/ 2 w 359"/>
                <a:gd name="T15" fmla="*/ 166 h 492"/>
                <a:gd name="T16" fmla="*/ 19 w 359"/>
                <a:gd name="T17" fmla="*/ 211 h 492"/>
                <a:gd name="T18" fmla="*/ 53 w 359"/>
                <a:gd name="T19" fmla="*/ 281 h 492"/>
                <a:gd name="T20" fmla="*/ 73 w 359"/>
                <a:gd name="T21" fmla="*/ 323 h 492"/>
                <a:gd name="T22" fmla="*/ 75 w 359"/>
                <a:gd name="T23" fmla="*/ 340 h 492"/>
                <a:gd name="T24" fmla="*/ 75 w 359"/>
                <a:gd name="T25" fmla="*/ 360 h 492"/>
                <a:gd name="T26" fmla="*/ 84 w 359"/>
                <a:gd name="T27" fmla="*/ 413 h 492"/>
                <a:gd name="T28" fmla="*/ 109 w 359"/>
                <a:gd name="T29" fmla="*/ 461 h 492"/>
                <a:gd name="T30" fmla="*/ 126 w 359"/>
                <a:gd name="T31" fmla="*/ 481 h 492"/>
                <a:gd name="T32" fmla="*/ 148 w 359"/>
                <a:gd name="T33" fmla="*/ 492 h 492"/>
                <a:gd name="T34" fmla="*/ 154 w 359"/>
                <a:gd name="T35" fmla="*/ 492 h 492"/>
                <a:gd name="T36" fmla="*/ 171 w 359"/>
                <a:gd name="T37" fmla="*/ 483 h 492"/>
                <a:gd name="T38" fmla="*/ 179 w 359"/>
                <a:gd name="T39" fmla="*/ 455 h 492"/>
                <a:gd name="T40" fmla="*/ 182 w 359"/>
                <a:gd name="T41" fmla="*/ 469 h 492"/>
                <a:gd name="T42" fmla="*/ 199 w 359"/>
                <a:gd name="T43" fmla="*/ 489 h 492"/>
                <a:gd name="T44" fmla="*/ 210 w 359"/>
                <a:gd name="T45" fmla="*/ 492 h 492"/>
                <a:gd name="T46" fmla="*/ 222 w 359"/>
                <a:gd name="T47" fmla="*/ 489 h 492"/>
                <a:gd name="T48" fmla="*/ 250 w 359"/>
                <a:gd name="T49" fmla="*/ 461 h 492"/>
                <a:gd name="T50" fmla="*/ 264 w 359"/>
                <a:gd name="T51" fmla="*/ 438 h 492"/>
                <a:gd name="T52" fmla="*/ 280 w 359"/>
                <a:gd name="T53" fmla="*/ 385 h 492"/>
                <a:gd name="T54" fmla="*/ 283 w 359"/>
                <a:gd name="T55" fmla="*/ 360 h 492"/>
                <a:gd name="T56" fmla="*/ 286 w 359"/>
                <a:gd name="T57" fmla="*/ 323 h 492"/>
                <a:gd name="T58" fmla="*/ 295 w 359"/>
                <a:gd name="T59" fmla="*/ 304 h 492"/>
                <a:gd name="T60" fmla="*/ 328 w 359"/>
                <a:gd name="T61" fmla="*/ 236 h 492"/>
                <a:gd name="T62" fmla="*/ 351 w 359"/>
                <a:gd name="T63" fmla="*/ 188 h 492"/>
                <a:gd name="T64" fmla="*/ 359 w 359"/>
                <a:gd name="T65" fmla="*/ 143 h 492"/>
                <a:gd name="T66" fmla="*/ 356 w 359"/>
                <a:gd name="T67" fmla="*/ 124 h 492"/>
                <a:gd name="T68" fmla="*/ 351 w 359"/>
                <a:gd name="T69" fmla="*/ 93 h 492"/>
                <a:gd name="T70" fmla="*/ 337 w 359"/>
                <a:gd name="T71" fmla="*/ 65 h 492"/>
                <a:gd name="T72" fmla="*/ 317 w 359"/>
                <a:gd name="T73" fmla="*/ 45 h 492"/>
                <a:gd name="T74" fmla="*/ 280 w 359"/>
                <a:gd name="T75" fmla="*/ 20 h 492"/>
                <a:gd name="T76" fmla="*/ 216 w 359"/>
                <a:gd name="T77" fmla="*/ 3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492">
                  <a:moveTo>
                    <a:pt x="179" y="0"/>
                  </a:moveTo>
                  <a:lnTo>
                    <a:pt x="179" y="0"/>
                  </a:lnTo>
                  <a:lnTo>
                    <a:pt x="143" y="3"/>
                  </a:lnTo>
                  <a:lnTo>
                    <a:pt x="109" y="9"/>
                  </a:lnTo>
                  <a:lnTo>
                    <a:pt x="78" y="20"/>
                  </a:lnTo>
                  <a:lnTo>
                    <a:pt x="53" y="34"/>
                  </a:lnTo>
                  <a:lnTo>
                    <a:pt x="42" y="45"/>
                  </a:lnTo>
                  <a:lnTo>
                    <a:pt x="31" y="53"/>
                  </a:lnTo>
                  <a:lnTo>
                    <a:pt x="22" y="65"/>
                  </a:lnTo>
                  <a:lnTo>
                    <a:pt x="14" y="79"/>
                  </a:lnTo>
                  <a:lnTo>
                    <a:pt x="8" y="93"/>
                  </a:lnTo>
                  <a:lnTo>
                    <a:pt x="5" y="107"/>
                  </a:lnTo>
                  <a:lnTo>
                    <a:pt x="2" y="124"/>
                  </a:lnTo>
                  <a:lnTo>
                    <a:pt x="0" y="143"/>
                  </a:lnTo>
                  <a:lnTo>
                    <a:pt x="0" y="143"/>
                  </a:lnTo>
                  <a:lnTo>
                    <a:pt x="2" y="166"/>
                  </a:lnTo>
                  <a:lnTo>
                    <a:pt x="8" y="188"/>
                  </a:lnTo>
                  <a:lnTo>
                    <a:pt x="19" y="211"/>
                  </a:lnTo>
                  <a:lnTo>
                    <a:pt x="31" y="236"/>
                  </a:lnTo>
                  <a:lnTo>
                    <a:pt x="53" y="281"/>
                  </a:lnTo>
                  <a:lnTo>
                    <a:pt x="64" y="304"/>
                  </a:lnTo>
                  <a:lnTo>
                    <a:pt x="73" y="323"/>
                  </a:lnTo>
                  <a:lnTo>
                    <a:pt x="73" y="323"/>
                  </a:lnTo>
                  <a:lnTo>
                    <a:pt x="75" y="340"/>
                  </a:lnTo>
                  <a:lnTo>
                    <a:pt x="75" y="360"/>
                  </a:lnTo>
                  <a:lnTo>
                    <a:pt x="75" y="360"/>
                  </a:lnTo>
                  <a:lnTo>
                    <a:pt x="78" y="385"/>
                  </a:lnTo>
                  <a:lnTo>
                    <a:pt x="84" y="413"/>
                  </a:lnTo>
                  <a:lnTo>
                    <a:pt x="95" y="438"/>
                  </a:lnTo>
                  <a:lnTo>
                    <a:pt x="109" y="461"/>
                  </a:lnTo>
                  <a:lnTo>
                    <a:pt x="109" y="461"/>
                  </a:lnTo>
                  <a:lnTo>
                    <a:pt x="126" y="481"/>
                  </a:lnTo>
                  <a:lnTo>
                    <a:pt x="137" y="489"/>
                  </a:lnTo>
                  <a:lnTo>
                    <a:pt x="148" y="492"/>
                  </a:lnTo>
                  <a:lnTo>
                    <a:pt x="148" y="492"/>
                  </a:lnTo>
                  <a:lnTo>
                    <a:pt x="154" y="492"/>
                  </a:lnTo>
                  <a:lnTo>
                    <a:pt x="160" y="489"/>
                  </a:lnTo>
                  <a:lnTo>
                    <a:pt x="171" y="483"/>
                  </a:lnTo>
                  <a:lnTo>
                    <a:pt x="177" y="469"/>
                  </a:lnTo>
                  <a:lnTo>
                    <a:pt x="179" y="455"/>
                  </a:lnTo>
                  <a:lnTo>
                    <a:pt x="179" y="455"/>
                  </a:lnTo>
                  <a:lnTo>
                    <a:pt x="182" y="469"/>
                  </a:lnTo>
                  <a:lnTo>
                    <a:pt x="188" y="483"/>
                  </a:lnTo>
                  <a:lnTo>
                    <a:pt x="199" y="489"/>
                  </a:lnTo>
                  <a:lnTo>
                    <a:pt x="205" y="492"/>
                  </a:lnTo>
                  <a:lnTo>
                    <a:pt x="210" y="492"/>
                  </a:lnTo>
                  <a:lnTo>
                    <a:pt x="210" y="492"/>
                  </a:lnTo>
                  <a:lnTo>
                    <a:pt x="222" y="489"/>
                  </a:lnTo>
                  <a:lnTo>
                    <a:pt x="233" y="481"/>
                  </a:lnTo>
                  <a:lnTo>
                    <a:pt x="250" y="461"/>
                  </a:lnTo>
                  <a:lnTo>
                    <a:pt x="250" y="461"/>
                  </a:lnTo>
                  <a:lnTo>
                    <a:pt x="264" y="438"/>
                  </a:lnTo>
                  <a:lnTo>
                    <a:pt x="275" y="413"/>
                  </a:lnTo>
                  <a:lnTo>
                    <a:pt x="280" y="385"/>
                  </a:lnTo>
                  <a:lnTo>
                    <a:pt x="283" y="360"/>
                  </a:lnTo>
                  <a:lnTo>
                    <a:pt x="283" y="360"/>
                  </a:lnTo>
                  <a:lnTo>
                    <a:pt x="283" y="340"/>
                  </a:lnTo>
                  <a:lnTo>
                    <a:pt x="286" y="323"/>
                  </a:lnTo>
                  <a:lnTo>
                    <a:pt x="286" y="323"/>
                  </a:lnTo>
                  <a:lnTo>
                    <a:pt x="295" y="304"/>
                  </a:lnTo>
                  <a:lnTo>
                    <a:pt x="306" y="281"/>
                  </a:lnTo>
                  <a:lnTo>
                    <a:pt x="328" y="236"/>
                  </a:lnTo>
                  <a:lnTo>
                    <a:pt x="339" y="211"/>
                  </a:lnTo>
                  <a:lnTo>
                    <a:pt x="351" y="188"/>
                  </a:lnTo>
                  <a:lnTo>
                    <a:pt x="356" y="166"/>
                  </a:lnTo>
                  <a:lnTo>
                    <a:pt x="359" y="143"/>
                  </a:lnTo>
                  <a:lnTo>
                    <a:pt x="359" y="143"/>
                  </a:lnTo>
                  <a:lnTo>
                    <a:pt x="356" y="124"/>
                  </a:lnTo>
                  <a:lnTo>
                    <a:pt x="353" y="107"/>
                  </a:lnTo>
                  <a:lnTo>
                    <a:pt x="351" y="93"/>
                  </a:lnTo>
                  <a:lnTo>
                    <a:pt x="345" y="79"/>
                  </a:lnTo>
                  <a:lnTo>
                    <a:pt x="337" y="65"/>
                  </a:lnTo>
                  <a:lnTo>
                    <a:pt x="328" y="53"/>
                  </a:lnTo>
                  <a:lnTo>
                    <a:pt x="317" y="45"/>
                  </a:lnTo>
                  <a:lnTo>
                    <a:pt x="306" y="34"/>
                  </a:lnTo>
                  <a:lnTo>
                    <a:pt x="280" y="20"/>
                  </a:lnTo>
                  <a:lnTo>
                    <a:pt x="250" y="9"/>
                  </a:lnTo>
                  <a:lnTo>
                    <a:pt x="216" y="3"/>
                  </a:lnTo>
                  <a:lnTo>
                    <a:pt x="179" y="0"/>
                  </a:lnTo>
                  <a:close/>
                </a:path>
              </a:pathLst>
            </a:custGeom>
            <a:solidFill>
              <a:srgbClr val="F9AA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297" name="Freeform 46"/>
            <p:cNvSpPr>
              <a:spLocks/>
            </p:cNvSpPr>
            <p:nvPr/>
          </p:nvSpPr>
          <p:spPr bwMode="auto">
            <a:xfrm>
              <a:off x="5119691" y="2455885"/>
              <a:ext cx="569914" cy="781057"/>
            </a:xfrm>
            <a:custGeom>
              <a:avLst/>
              <a:gdLst>
                <a:gd name="T0" fmla="*/ 179 w 359"/>
                <a:gd name="T1" fmla="*/ 0 h 492"/>
                <a:gd name="T2" fmla="*/ 109 w 359"/>
                <a:gd name="T3" fmla="*/ 9 h 492"/>
                <a:gd name="T4" fmla="*/ 53 w 359"/>
                <a:gd name="T5" fmla="*/ 34 h 492"/>
                <a:gd name="T6" fmla="*/ 31 w 359"/>
                <a:gd name="T7" fmla="*/ 53 h 492"/>
                <a:gd name="T8" fmla="*/ 14 w 359"/>
                <a:gd name="T9" fmla="*/ 79 h 492"/>
                <a:gd name="T10" fmla="*/ 5 w 359"/>
                <a:gd name="T11" fmla="*/ 107 h 492"/>
                <a:gd name="T12" fmla="*/ 0 w 359"/>
                <a:gd name="T13" fmla="*/ 143 h 492"/>
                <a:gd name="T14" fmla="*/ 2 w 359"/>
                <a:gd name="T15" fmla="*/ 166 h 492"/>
                <a:gd name="T16" fmla="*/ 19 w 359"/>
                <a:gd name="T17" fmla="*/ 211 h 492"/>
                <a:gd name="T18" fmla="*/ 53 w 359"/>
                <a:gd name="T19" fmla="*/ 281 h 492"/>
                <a:gd name="T20" fmla="*/ 73 w 359"/>
                <a:gd name="T21" fmla="*/ 323 h 492"/>
                <a:gd name="T22" fmla="*/ 75 w 359"/>
                <a:gd name="T23" fmla="*/ 340 h 492"/>
                <a:gd name="T24" fmla="*/ 75 w 359"/>
                <a:gd name="T25" fmla="*/ 360 h 492"/>
                <a:gd name="T26" fmla="*/ 84 w 359"/>
                <a:gd name="T27" fmla="*/ 413 h 492"/>
                <a:gd name="T28" fmla="*/ 109 w 359"/>
                <a:gd name="T29" fmla="*/ 461 h 492"/>
                <a:gd name="T30" fmla="*/ 126 w 359"/>
                <a:gd name="T31" fmla="*/ 481 h 492"/>
                <a:gd name="T32" fmla="*/ 148 w 359"/>
                <a:gd name="T33" fmla="*/ 492 h 492"/>
                <a:gd name="T34" fmla="*/ 154 w 359"/>
                <a:gd name="T35" fmla="*/ 492 h 492"/>
                <a:gd name="T36" fmla="*/ 171 w 359"/>
                <a:gd name="T37" fmla="*/ 483 h 492"/>
                <a:gd name="T38" fmla="*/ 179 w 359"/>
                <a:gd name="T39" fmla="*/ 455 h 492"/>
                <a:gd name="T40" fmla="*/ 182 w 359"/>
                <a:gd name="T41" fmla="*/ 469 h 492"/>
                <a:gd name="T42" fmla="*/ 199 w 359"/>
                <a:gd name="T43" fmla="*/ 489 h 492"/>
                <a:gd name="T44" fmla="*/ 210 w 359"/>
                <a:gd name="T45" fmla="*/ 492 h 492"/>
                <a:gd name="T46" fmla="*/ 222 w 359"/>
                <a:gd name="T47" fmla="*/ 489 h 492"/>
                <a:gd name="T48" fmla="*/ 250 w 359"/>
                <a:gd name="T49" fmla="*/ 461 h 492"/>
                <a:gd name="T50" fmla="*/ 264 w 359"/>
                <a:gd name="T51" fmla="*/ 438 h 492"/>
                <a:gd name="T52" fmla="*/ 280 w 359"/>
                <a:gd name="T53" fmla="*/ 385 h 492"/>
                <a:gd name="T54" fmla="*/ 283 w 359"/>
                <a:gd name="T55" fmla="*/ 360 h 492"/>
                <a:gd name="T56" fmla="*/ 286 w 359"/>
                <a:gd name="T57" fmla="*/ 323 h 492"/>
                <a:gd name="T58" fmla="*/ 295 w 359"/>
                <a:gd name="T59" fmla="*/ 304 h 492"/>
                <a:gd name="T60" fmla="*/ 328 w 359"/>
                <a:gd name="T61" fmla="*/ 236 h 492"/>
                <a:gd name="T62" fmla="*/ 351 w 359"/>
                <a:gd name="T63" fmla="*/ 188 h 492"/>
                <a:gd name="T64" fmla="*/ 359 w 359"/>
                <a:gd name="T65" fmla="*/ 143 h 492"/>
                <a:gd name="T66" fmla="*/ 356 w 359"/>
                <a:gd name="T67" fmla="*/ 124 h 492"/>
                <a:gd name="T68" fmla="*/ 351 w 359"/>
                <a:gd name="T69" fmla="*/ 93 h 492"/>
                <a:gd name="T70" fmla="*/ 337 w 359"/>
                <a:gd name="T71" fmla="*/ 65 h 492"/>
                <a:gd name="T72" fmla="*/ 317 w 359"/>
                <a:gd name="T73" fmla="*/ 45 h 492"/>
                <a:gd name="T74" fmla="*/ 280 w 359"/>
                <a:gd name="T75" fmla="*/ 20 h 492"/>
                <a:gd name="T76" fmla="*/ 216 w 359"/>
                <a:gd name="T77" fmla="*/ 3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492">
                  <a:moveTo>
                    <a:pt x="179" y="0"/>
                  </a:moveTo>
                  <a:lnTo>
                    <a:pt x="179" y="0"/>
                  </a:lnTo>
                  <a:lnTo>
                    <a:pt x="143" y="3"/>
                  </a:lnTo>
                  <a:lnTo>
                    <a:pt x="109" y="9"/>
                  </a:lnTo>
                  <a:lnTo>
                    <a:pt x="78" y="20"/>
                  </a:lnTo>
                  <a:lnTo>
                    <a:pt x="53" y="34"/>
                  </a:lnTo>
                  <a:lnTo>
                    <a:pt x="42" y="45"/>
                  </a:lnTo>
                  <a:lnTo>
                    <a:pt x="31" y="53"/>
                  </a:lnTo>
                  <a:lnTo>
                    <a:pt x="22" y="65"/>
                  </a:lnTo>
                  <a:lnTo>
                    <a:pt x="14" y="79"/>
                  </a:lnTo>
                  <a:lnTo>
                    <a:pt x="8" y="93"/>
                  </a:lnTo>
                  <a:lnTo>
                    <a:pt x="5" y="107"/>
                  </a:lnTo>
                  <a:lnTo>
                    <a:pt x="2" y="124"/>
                  </a:lnTo>
                  <a:lnTo>
                    <a:pt x="0" y="143"/>
                  </a:lnTo>
                  <a:lnTo>
                    <a:pt x="0" y="143"/>
                  </a:lnTo>
                  <a:lnTo>
                    <a:pt x="2" y="166"/>
                  </a:lnTo>
                  <a:lnTo>
                    <a:pt x="8" y="188"/>
                  </a:lnTo>
                  <a:lnTo>
                    <a:pt x="19" y="211"/>
                  </a:lnTo>
                  <a:lnTo>
                    <a:pt x="31" y="236"/>
                  </a:lnTo>
                  <a:lnTo>
                    <a:pt x="53" y="281"/>
                  </a:lnTo>
                  <a:lnTo>
                    <a:pt x="64" y="304"/>
                  </a:lnTo>
                  <a:lnTo>
                    <a:pt x="73" y="323"/>
                  </a:lnTo>
                  <a:lnTo>
                    <a:pt x="73" y="323"/>
                  </a:lnTo>
                  <a:lnTo>
                    <a:pt x="75" y="340"/>
                  </a:lnTo>
                  <a:lnTo>
                    <a:pt x="75" y="360"/>
                  </a:lnTo>
                  <a:lnTo>
                    <a:pt x="75" y="360"/>
                  </a:lnTo>
                  <a:lnTo>
                    <a:pt x="78" y="385"/>
                  </a:lnTo>
                  <a:lnTo>
                    <a:pt x="84" y="413"/>
                  </a:lnTo>
                  <a:lnTo>
                    <a:pt x="95" y="438"/>
                  </a:lnTo>
                  <a:lnTo>
                    <a:pt x="109" y="461"/>
                  </a:lnTo>
                  <a:lnTo>
                    <a:pt x="109" y="461"/>
                  </a:lnTo>
                  <a:lnTo>
                    <a:pt x="126" y="481"/>
                  </a:lnTo>
                  <a:lnTo>
                    <a:pt x="137" y="489"/>
                  </a:lnTo>
                  <a:lnTo>
                    <a:pt x="148" y="492"/>
                  </a:lnTo>
                  <a:lnTo>
                    <a:pt x="148" y="492"/>
                  </a:lnTo>
                  <a:lnTo>
                    <a:pt x="154" y="492"/>
                  </a:lnTo>
                  <a:lnTo>
                    <a:pt x="160" y="489"/>
                  </a:lnTo>
                  <a:lnTo>
                    <a:pt x="171" y="483"/>
                  </a:lnTo>
                  <a:lnTo>
                    <a:pt x="177" y="469"/>
                  </a:lnTo>
                  <a:lnTo>
                    <a:pt x="179" y="455"/>
                  </a:lnTo>
                  <a:lnTo>
                    <a:pt x="179" y="455"/>
                  </a:lnTo>
                  <a:lnTo>
                    <a:pt x="182" y="469"/>
                  </a:lnTo>
                  <a:lnTo>
                    <a:pt x="188" y="483"/>
                  </a:lnTo>
                  <a:lnTo>
                    <a:pt x="199" y="489"/>
                  </a:lnTo>
                  <a:lnTo>
                    <a:pt x="205" y="492"/>
                  </a:lnTo>
                  <a:lnTo>
                    <a:pt x="210" y="492"/>
                  </a:lnTo>
                  <a:lnTo>
                    <a:pt x="210" y="492"/>
                  </a:lnTo>
                  <a:lnTo>
                    <a:pt x="222" y="489"/>
                  </a:lnTo>
                  <a:lnTo>
                    <a:pt x="233" y="481"/>
                  </a:lnTo>
                  <a:lnTo>
                    <a:pt x="250" y="461"/>
                  </a:lnTo>
                  <a:lnTo>
                    <a:pt x="250" y="461"/>
                  </a:lnTo>
                  <a:lnTo>
                    <a:pt x="264" y="438"/>
                  </a:lnTo>
                  <a:lnTo>
                    <a:pt x="275" y="413"/>
                  </a:lnTo>
                  <a:lnTo>
                    <a:pt x="280" y="385"/>
                  </a:lnTo>
                  <a:lnTo>
                    <a:pt x="283" y="360"/>
                  </a:lnTo>
                  <a:lnTo>
                    <a:pt x="283" y="360"/>
                  </a:lnTo>
                  <a:lnTo>
                    <a:pt x="283" y="340"/>
                  </a:lnTo>
                  <a:lnTo>
                    <a:pt x="286" y="323"/>
                  </a:lnTo>
                  <a:lnTo>
                    <a:pt x="286" y="323"/>
                  </a:lnTo>
                  <a:lnTo>
                    <a:pt x="295" y="304"/>
                  </a:lnTo>
                  <a:lnTo>
                    <a:pt x="306" y="281"/>
                  </a:lnTo>
                  <a:lnTo>
                    <a:pt x="328" y="236"/>
                  </a:lnTo>
                  <a:lnTo>
                    <a:pt x="339" y="211"/>
                  </a:lnTo>
                  <a:lnTo>
                    <a:pt x="351" y="188"/>
                  </a:lnTo>
                  <a:lnTo>
                    <a:pt x="356" y="166"/>
                  </a:lnTo>
                  <a:lnTo>
                    <a:pt x="359" y="143"/>
                  </a:lnTo>
                  <a:lnTo>
                    <a:pt x="359" y="143"/>
                  </a:lnTo>
                  <a:lnTo>
                    <a:pt x="356" y="124"/>
                  </a:lnTo>
                  <a:lnTo>
                    <a:pt x="353" y="107"/>
                  </a:lnTo>
                  <a:lnTo>
                    <a:pt x="351" y="93"/>
                  </a:lnTo>
                  <a:lnTo>
                    <a:pt x="345" y="79"/>
                  </a:lnTo>
                  <a:lnTo>
                    <a:pt x="337" y="65"/>
                  </a:lnTo>
                  <a:lnTo>
                    <a:pt x="328" y="53"/>
                  </a:lnTo>
                  <a:lnTo>
                    <a:pt x="317" y="45"/>
                  </a:lnTo>
                  <a:lnTo>
                    <a:pt x="306" y="34"/>
                  </a:lnTo>
                  <a:lnTo>
                    <a:pt x="280" y="20"/>
                  </a:lnTo>
                  <a:lnTo>
                    <a:pt x="250" y="9"/>
                  </a:lnTo>
                  <a:lnTo>
                    <a:pt x="216" y="3"/>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298" name="Freeform 47"/>
            <p:cNvSpPr>
              <a:spLocks/>
            </p:cNvSpPr>
            <p:nvPr/>
          </p:nvSpPr>
          <p:spPr bwMode="auto">
            <a:xfrm>
              <a:off x="5078415" y="2571773"/>
              <a:ext cx="650876" cy="388942"/>
            </a:xfrm>
            <a:custGeom>
              <a:avLst/>
              <a:gdLst>
                <a:gd name="T0" fmla="*/ 410 w 410"/>
                <a:gd name="T1" fmla="*/ 9 h 245"/>
                <a:gd name="T2" fmla="*/ 410 w 410"/>
                <a:gd name="T3" fmla="*/ 9 h 245"/>
                <a:gd name="T4" fmla="*/ 408 w 410"/>
                <a:gd name="T5" fmla="*/ 3 h 245"/>
                <a:gd name="T6" fmla="*/ 405 w 410"/>
                <a:gd name="T7" fmla="*/ 0 h 245"/>
                <a:gd name="T8" fmla="*/ 394 w 410"/>
                <a:gd name="T9" fmla="*/ 0 h 245"/>
                <a:gd name="T10" fmla="*/ 374 w 410"/>
                <a:gd name="T11" fmla="*/ 3 h 245"/>
                <a:gd name="T12" fmla="*/ 349 w 410"/>
                <a:gd name="T13" fmla="*/ 9 h 245"/>
                <a:gd name="T14" fmla="*/ 284 w 410"/>
                <a:gd name="T15" fmla="*/ 23 h 245"/>
                <a:gd name="T16" fmla="*/ 248 w 410"/>
                <a:gd name="T17" fmla="*/ 25 h 245"/>
                <a:gd name="T18" fmla="*/ 205 w 410"/>
                <a:gd name="T19" fmla="*/ 28 h 245"/>
                <a:gd name="T20" fmla="*/ 205 w 410"/>
                <a:gd name="T21" fmla="*/ 28 h 245"/>
                <a:gd name="T22" fmla="*/ 163 w 410"/>
                <a:gd name="T23" fmla="*/ 25 h 245"/>
                <a:gd name="T24" fmla="*/ 127 w 410"/>
                <a:gd name="T25" fmla="*/ 23 h 245"/>
                <a:gd name="T26" fmla="*/ 62 w 410"/>
                <a:gd name="T27" fmla="*/ 9 h 245"/>
                <a:gd name="T28" fmla="*/ 37 w 410"/>
                <a:gd name="T29" fmla="*/ 3 h 245"/>
                <a:gd name="T30" fmla="*/ 17 w 410"/>
                <a:gd name="T31" fmla="*/ 0 h 245"/>
                <a:gd name="T32" fmla="*/ 6 w 410"/>
                <a:gd name="T33" fmla="*/ 0 h 245"/>
                <a:gd name="T34" fmla="*/ 3 w 410"/>
                <a:gd name="T35" fmla="*/ 3 h 245"/>
                <a:gd name="T36" fmla="*/ 0 w 410"/>
                <a:gd name="T37" fmla="*/ 9 h 245"/>
                <a:gd name="T38" fmla="*/ 0 w 410"/>
                <a:gd name="T39" fmla="*/ 9 h 245"/>
                <a:gd name="T40" fmla="*/ 3 w 410"/>
                <a:gd name="T41" fmla="*/ 11 h 245"/>
                <a:gd name="T42" fmla="*/ 9 w 410"/>
                <a:gd name="T43" fmla="*/ 17 h 245"/>
                <a:gd name="T44" fmla="*/ 26 w 410"/>
                <a:gd name="T45" fmla="*/ 28 h 245"/>
                <a:gd name="T46" fmla="*/ 82 w 410"/>
                <a:gd name="T47" fmla="*/ 54 h 245"/>
                <a:gd name="T48" fmla="*/ 135 w 410"/>
                <a:gd name="T49" fmla="*/ 76 h 245"/>
                <a:gd name="T50" fmla="*/ 152 w 410"/>
                <a:gd name="T51" fmla="*/ 87 h 245"/>
                <a:gd name="T52" fmla="*/ 158 w 410"/>
                <a:gd name="T53" fmla="*/ 93 h 245"/>
                <a:gd name="T54" fmla="*/ 160 w 410"/>
                <a:gd name="T55" fmla="*/ 96 h 245"/>
                <a:gd name="T56" fmla="*/ 160 w 410"/>
                <a:gd name="T57" fmla="*/ 96 h 245"/>
                <a:gd name="T58" fmla="*/ 160 w 410"/>
                <a:gd name="T59" fmla="*/ 124 h 245"/>
                <a:gd name="T60" fmla="*/ 163 w 410"/>
                <a:gd name="T61" fmla="*/ 152 h 245"/>
                <a:gd name="T62" fmla="*/ 169 w 410"/>
                <a:gd name="T63" fmla="*/ 177 h 245"/>
                <a:gd name="T64" fmla="*/ 174 w 410"/>
                <a:gd name="T65" fmla="*/ 197 h 245"/>
                <a:gd name="T66" fmla="*/ 180 w 410"/>
                <a:gd name="T67" fmla="*/ 216 h 245"/>
                <a:gd name="T68" fmla="*/ 189 w 410"/>
                <a:gd name="T69" fmla="*/ 231 h 245"/>
                <a:gd name="T70" fmla="*/ 197 w 410"/>
                <a:gd name="T71" fmla="*/ 242 h 245"/>
                <a:gd name="T72" fmla="*/ 205 w 410"/>
                <a:gd name="T73" fmla="*/ 245 h 245"/>
                <a:gd name="T74" fmla="*/ 205 w 410"/>
                <a:gd name="T75" fmla="*/ 245 h 245"/>
                <a:gd name="T76" fmla="*/ 214 w 410"/>
                <a:gd name="T77" fmla="*/ 242 h 245"/>
                <a:gd name="T78" fmla="*/ 222 w 410"/>
                <a:gd name="T79" fmla="*/ 231 h 245"/>
                <a:gd name="T80" fmla="*/ 231 w 410"/>
                <a:gd name="T81" fmla="*/ 216 h 245"/>
                <a:gd name="T82" fmla="*/ 236 w 410"/>
                <a:gd name="T83" fmla="*/ 197 h 245"/>
                <a:gd name="T84" fmla="*/ 242 w 410"/>
                <a:gd name="T85" fmla="*/ 177 h 245"/>
                <a:gd name="T86" fmla="*/ 248 w 410"/>
                <a:gd name="T87" fmla="*/ 152 h 245"/>
                <a:gd name="T88" fmla="*/ 250 w 410"/>
                <a:gd name="T89" fmla="*/ 124 h 245"/>
                <a:gd name="T90" fmla="*/ 250 w 410"/>
                <a:gd name="T91" fmla="*/ 96 h 245"/>
                <a:gd name="T92" fmla="*/ 250 w 410"/>
                <a:gd name="T93" fmla="*/ 96 h 245"/>
                <a:gd name="T94" fmla="*/ 253 w 410"/>
                <a:gd name="T95" fmla="*/ 93 h 245"/>
                <a:gd name="T96" fmla="*/ 259 w 410"/>
                <a:gd name="T97" fmla="*/ 87 h 245"/>
                <a:gd name="T98" fmla="*/ 276 w 410"/>
                <a:gd name="T99" fmla="*/ 76 h 245"/>
                <a:gd name="T100" fmla="*/ 329 w 410"/>
                <a:gd name="T101" fmla="*/ 54 h 245"/>
                <a:gd name="T102" fmla="*/ 385 w 410"/>
                <a:gd name="T103" fmla="*/ 28 h 245"/>
                <a:gd name="T104" fmla="*/ 402 w 410"/>
                <a:gd name="T105" fmla="*/ 17 h 245"/>
                <a:gd name="T106" fmla="*/ 408 w 410"/>
                <a:gd name="T107" fmla="*/ 11 h 245"/>
                <a:gd name="T108" fmla="*/ 410 w 410"/>
                <a:gd name="T109" fmla="*/ 9 h 245"/>
                <a:gd name="T110" fmla="*/ 410 w 410"/>
                <a:gd name="T111" fmla="*/ 9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0" h="245">
                  <a:moveTo>
                    <a:pt x="410" y="9"/>
                  </a:moveTo>
                  <a:lnTo>
                    <a:pt x="410" y="9"/>
                  </a:lnTo>
                  <a:lnTo>
                    <a:pt x="408" y="3"/>
                  </a:lnTo>
                  <a:lnTo>
                    <a:pt x="405" y="0"/>
                  </a:lnTo>
                  <a:lnTo>
                    <a:pt x="394" y="0"/>
                  </a:lnTo>
                  <a:lnTo>
                    <a:pt x="374" y="3"/>
                  </a:lnTo>
                  <a:lnTo>
                    <a:pt x="349" y="9"/>
                  </a:lnTo>
                  <a:lnTo>
                    <a:pt x="284" y="23"/>
                  </a:lnTo>
                  <a:lnTo>
                    <a:pt x="248" y="25"/>
                  </a:lnTo>
                  <a:lnTo>
                    <a:pt x="205" y="28"/>
                  </a:lnTo>
                  <a:lnTo>
                    <a:pt x="205" y="28"/>
                  </a:lnTo>
                  <a:lnTo>
                    <a:pt x="163" y="25"/>
                  </a:lnTo>
                  <a:lnTo>
                    <a:pt x="127" y="23"/>
                  </a:lnTo>
                  <a:lnTo>
                    <a:pt x="62" y="9"/>
                  </a:lnTo>
                  <a:lnTo>
                    <a:pt x="37" y="3"/>
                  </a:lnTo>
                  <a:lnTo>
                    <a:pt x="17" y="0"/>
                  </a:lnTo>
                  <a:lnTo>
                    <a:pt x="6" y="0"/>
                  </a:lnTo>
                  <a:lnTo>
                    <a:pt x="3" y="3"/>
                  </a:lnTo>
                  <a:lnTo>
                    <a:pt x="0" y="9"/>
                  </a:lnTo>
                  <a:lnTo>
                    <a:pt x="0" y="9"/>
                  </a:lnTo>
                  <a:lnTo>
                    <a:pt x="3" y="11"/>
                  </a:lnTo>
                  <a:lnTo>
                    <a:pt x="9" y="17"/>
                  </a:lnTo>
                  <a:lnTo>
                    <a:pt x="26" y="28"/>
                  </a:lnTo>
                  <a:lnTo>
                    <a:pt x="82" y="54"/>
                  </a:lnTo>
                  <a:lnTo>
                    <a:pt x="135" y="76"/>
                  </a:lnTo>
                  <a:lnTo>
                    <a:pt x="152" y="87"/>
                  </a:lnTo>
                  <a:lnTo>
                    <a:pt x="158" y="93"/>
                  </a:lnTo>
                  <a:lnTo>
                    <a:pt x="160" y="96"/>
                  </a:lnTo>
                  <a:lnTo>
                    <a:pt x="160" y="96"/>
                  </a:lnTo>
                  <a:lnTo>
                    <a:pt x="160" y="124"/>
                  </a:lnTo>
                  <a:lnTo>
                    <a:pt x="163" y="152"/>
                  </a:lnTo>
                  <a:lnTo>
                    <a:pt x="169" y="177"/>
                  </a:lnTo>
                  <a:lnTo>
                    <a:pt x="174" y="197"/>
                  </a:lnTo>
                  <a:lnTo>
                    <a:pt x="180" y="216"/>
                  </a:lnTo>
                  <a:lnTo>
                    <a:pt x="189" y="231"/>
                  </a:lnTo>
                  <a:lnTo>
                    <a:pt x="197" y="242"/>
                  </a:lnTo>
                  <a:lnTo>
                    <a:pt x="205" y="245"/>
                  </a:lnTo>
                  <a:lnTo>
                    <a:pt x="205" y="245"/>
                  </a:lnTo>
                  <a:lnTo>
                    <a:pt x="214" y="242"/>
                  </a:lnTo>
                  <a:lnTo>
                    <a:pt x="222" y="231"/>
                  </a:lnTo>
                  <a:lnTo>
                    <a:pt x="231" y="216"/>
                  </a:lnTo>
                  <a:lnTo>
                    <a:pt x="236" y="197"/>
                  </a:lnTo>
                  <a:lnTo>
                    <a:pt x="242" y="177"/>
                  </a:lnTo>
                  <a:lnTo>
                    <a:pt x="248" y="152"/>
                  </a:lnTo>
                  <a:lnTo>
                    <a:pt x="250" y="124"/>
                  </a:lnTo>
                  <a:lnTo>
                    <a:pt x="250" y="96"/>
                  </a:lnTo>
                  <a:lnTo>
                    <a:pt x="250" y="96"/>
                  </a:lnTo>
                  <a:lnTo>
                    <a:pt x="253" y="93"/>
                  </a:lnTo>
                  <a:lnTo>
                    <a:pt x="259" y="87"/>
                  </a:lnTo>
                  <a:lnTo>
                    <a:pt x="276" y="76"/>
                  </a:lnTo>
                  <a:lnTo>
                    <a:pt x="329" y="54"/>
                  </a:lnTo>
                  <a:lnTo>
                    <a:pt x="385" y="28"/>
                  </a:lnTo>
                  <a:lnTo>
                    <a:pt x="402" y="17"/>
                  </a:lnTo>
                  <a:lnTo>
                    <a:pt x="408" y="11"/>
                  </a:lnTo>
                  <a:lnTo>
                    <a:pt x="410" y="9"/>
                  </a:lnTo>
                  <a:lnTo>
                    <a:pt x="410" y="9"/>
                  </a:lnTo>
                  <a:close/>
                </a:path>
              </a:pathLst>
            </a:custGeom>
            <a:solidFill>
              <a:srgbClr val="E35E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299" name="Freeform 48"/>
            <p:cNvSpPr>
              <a:spLocks/>
            </p:cNvSpPr>
            <p:nvPr/>
          </p:nvSpPr>
          <p:spPr bwMode="auto">
            <a:xfrm>
              <a:off x="5381629" y="2928963"/>
              <a:ext cx="49214" cy="280989"/>
            </a:xfrm>
            <a:custGeom>
              <a:avLst/>
              <a:gdLst>
                <a:gd name="T0" fmla="*/ 31 w 31"/>
                <a:gd name="T1" fmla="*/ 87 h 177"/>
                <a:gd name="T2" fmla="*/ 31 w 31"/>
                <a:gd name="T3" fmla="*/ 87 h 177"/>
                <a:gd name="T4" fmla="*/ 28 w 31"/>
                <a:gd name="T5" fmla="*/ 53 h 177"/>
                <a:gd name="T6" fmla="*/ 26 w 31"/>
                <a:gd name="T7" fmla="*/ 25 h 177"/>
                <a:gd name="T8" fmla="*/ 20 w 31"/>
                <a:gd name="T9" fmla="*/ 6 h 177"/>
                <a:gd name="T10" fmla="*/ 17 w 31"/>
                <a:gd name="T11" fmla="*/ 3 h 177"/>
                <a:gd name="T12" fmla="*/ 14 w 31"/>
                <a:gd name="T13" fmla="*/ 0 h 177"/>
                <a:gd name="T14" fmla="*/ 14 w 31"/>
                <a:gd name="T15" fmla="*/ 0 h 177"/>
                <a:gd name="T16" fmla="*/ 12 w 31"/>
                <a:gd name="T17" fmla="*/ 3 h 177"/>
                <a:gd name="T18" fmla="*/ 9 w 31"/>
                <a:gd name="T19" fmla="*/ 6 h 177"/>
                <a:gd name="T20" fmla="*/ 3 w 31"/>
                <a:gd name="T21" fmla="*/ 25 h 177"/>
                <a:gd name="T22" fmla="*/ 0 w 31"/>
                <a:gd name="T23" fmla="*/ 53 h 177"/>
                <a:gd name="T24" fmla="*/ 0 w 31"/>
                <a:gd name="T25" fmla="*/ 87 h 177"/>
                <a:gd name="T26" fmla="*/ 0 w 31"/>
                <a:gd name="T27" fmla="*/ 87 h 177"/>
                <a:gd name="T28" fmla="*/ 0 w 31"/>
                <a:gd name="T29" fmla="*/ 124 h 177"/>
                <a:gd name="T30" fmla="*/ 3 w 31"/>
                <a:gd name="T31" fmla="*/ 149 h 177"/>
                <a:gd name="T32" fmla="*/ 9 w 31"/>
                <a:gd name="T33" fmla="*/ 169 h 177"/>
                <a:gd name="T34" fmla="*/ 12 w 31"/>
                <a:gd name="T35" fmla="*/ 174 h 177"/>
                <a:gd name="T36" fmla="*/ 14 w 31"/>
                <a:gd name="T37" fmla="*/ 177 h 177"/>
                <a:gd name="T38" fmla="*/ 14 w 31"/>
                <a:gd name="T39" fmla="*/ 177 h 177"/>
                <a:gd name="T40" fmla="*/ 17 w 31"/>
                <a:gd name="T41" fmla="*/ 174 h 177"/>
                <a:gd name="T42" fmla="*/ 20 w 31"/>
                <a:gd name="T43" fmla="*/ 169 h 177"/>
                <a:gd name="T44" fmla="*/ 26 w 31"/>
                <a:gd name="T45" fmla="*/ 149 h 177"/>
                <a:gd name="T46" fmla="*/ 28 w 31"/>
                <a:gd name="T47" fmla="*/ 124 h 177"/>
                <a:gd name="T48" fmla="*/ 31 w 31"/>
                <a:gd name="T49" fmla="*/ 87 h 177"/>
                <a:gd name="T50" fmla="*/ 31 w 31"/>
                <a:gd name="T51" fmla="*/ 8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177">
                  <a:moveTo>
                    <a:pt x="31" y="87"/>
                  </a:moveTo>
                  <a:lnTo>
                    <a:pt x="31" y="87"/>
                  </a:lnTo>
                  <a:lnTo>
                    <a:pt x="28" y="53"/>
                  </a:lnTo>
                  <a:lnTo>
                    <a:pt x="26" y="25"/>
                  </a:lnTo>
                  <a:lnTo>
                    <a:pt x="20" y="6"/>
                  </a:lnTo>
                  <a:lnTo>
                    <a:pt x="17" y="3"/>
                  </a:lnTo>
                  <a:lnTo>
                    <a:pt x="14" y="0"/>
                  </a:lnTo>
                  <a:lnTo>
                    <a:pt x="14" y="0"/>
                  </a:lnTo>
                  <a:lnTo>
                    <a:pt x="12" y="3"/>
                  </a:lnTo>
                  <a:lnTo>
                    <a:pt x="9" y="6"/>
                  </a:lnTo>
                  <a:lnTo>
                    <a:pt x="3" y="25"/>
                  </a:lnTo>
                  <a:lnTo>
                    <a:pt x="0" y="53"/>
                  </a:lnTo>
                  <a:lnTo>
                    <a:pt x="0" y="87"/>
                  </a:lnTo>
                  <a:lnTo>
                    <a:pt x="0" y="87"/>
                  </a:lnTo>
                  <a:lnTo>
                    <a:pt x="0" y="124"/>
                  </a:lnTo>
                  <a:lnTo>
                    <a:pt x="3" y="149"/>
                  </a:lnTo>
                  <a:lnTo>
                    <a:pt x="9" y="169"/>
                  </a:lnTo>
                  <a:lnTo>
                    <a:pt x="12" y="174"/>
                  </a:lnTo>
                  <a:lnTo>
                    <a:pt x="14" y="177"/>
                  </a:lnTo>
                  <a:lnTo>
                    <a:pt x="14" y="177"/>
                  </a:lnTo>
                  <a:lnTo>
                    <a:pt x="17" y="174"/>
                  </a:lnTo>
                  <a:lnTo>
                    <a:pt x="20" y="169"/>
                  </a:lnTo>
                  <a:lnTo>
                    <a:pt x="26" y="149"/>
                  </a:lnTo>
                  <a:lnTo>
                    <a:pt x="28" y="124"/>
                  </a:lnTo>
                  <a:lnTo>
                    <a:pt x="31" y="87"/>
                  </a:lnTo>
                  <a:lnTo>
                    <a:pt x="31" y="87"/>
                  </a:lnTo>
                  <a:close/>
                </a:path>
              </a:pathLst>
            </a:custGeom>
            <a:solidFill>
              <a:srgbClr val="E35E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300" name="Freeform 49"/>
            <p:cNvSpPr>
              <a:spLocks/>
            </p:cNvSpPr>
            <p:nvPr/>
          </p:nvSpPr>
          <p:spPr bwMode="auto">
            <a:xfrm>
              <a:off x="5792792" y="2633687"/>
              <a:ext cx="338139" cy="214315"/>
            </a:xfrm>
            <a:custGeom>
              <a:avLst/>
              <a:gdLst>
                <a:gd name="T0" fmla="*/ 213 w 213"/>
                <a:gd name="T1" fmla="*/ 31 h 135"/>
                <a:gd name="T2" fmla="*/ 213 w 213"/>
                <a:gd name="T3" fmla="*/ 31 h 135"/>
                <a:gd name="T4" fmla="*/ 208 w 213"/>
                <a:gd name="T5" fmla="*/ 17 h 135"/>
                <a:gd name="T6" fmla="*/ 202 w 213"/>
                <a:gd name="T7" fmla="*/ 9 h 135"/>
                <a:gd name="T8" fmla="*/ 191 w 213"/>
                <a:gd name="T9" fmla="*/ 0 h 135"/>
                <a:gd name="T10" fmla="*/ 177 w 213"/>
                <a:gd name="T11" fmla="*/ 0 h 135"/>
                <a:gd name="T12" fmla="*/ 160 w 213"/>
                <a:gd name="T13" fmla="*/ 0 h 135"/>
                <a:gd name="T14" fmla="*/ 140 w 213"/>
                <a:gd name="T15" fmla="*/ 0 h 135"/>
                <a:gd name="T16" fmla="*/ 98 w 213"/>
                <a:gd name="T17" fmla="*/ 9 h 135"/>
                <a:gd name="T18" fmla="*/ 98 w 213"/>
                <a:gd name="T19" fmla="*/ 9 h 135"/>
                <a:gd name="T20" fmla="*/ 59 w 213"/>
                <a:gd name="T21" fmla="*/ 15 h 135"/>
                <a:gd name="T22" fmla="*/ 39 w 213"/>
                <a:gd name="T23" fmla="*/ 20 h 135"/>
                <a:gd name="T24" fmla="*/ 25 w 213"/>
                <a:gd name="T25" fmla="*/ 26 h 135"/>
                <a:gd name="T26" fmla="*/ 11 w 213"/>
                <a:gd name="T27" fmla="*/ 34 h 135"/>
                <a:gd name="T28" fmla="*/ 3 w 213"/>
                <a:gd name="T29" fmla="*/ 43 h 135"/>
                <a:gd name="T30" fmla="*/ 0 w 213"/>
                <a:gd name="T31" fmla="*/ 54 h 135"/>
                <a:gd name="T32" fmla="*/ 0 w 213"/>
                <a:gd name="T33" fmla="*/ 71 h 135"/>
                <a:gd name="T34" fmla="*/ 0 w 213"/>
                <a:gd name="T35" fmla="*/ 71 h 135"/>
                <a:gd name="T36" fmla="*/ 5 w 213"/>
                <a:gd name="T37" fmla="*/ 88 h 135"/>
                <a:gd name="T38" fmla="*/ 14 w 213"/>
                <a:gd name="T39" fmla="*/ 102 h 135"/>
                <a:gd name="T40" fmla="*/ 25 w 213"/>
                <a:gd name="T41" fmla="*/ 113 h 135"/>
                <a:gd name="T42" fmla="*/ 42 w 213"/>
                <a:gd name="T43" fmla="*/ 124 h 135"/>
                <a:gd name="T44" fmla="*/ 59 w 213"/>
                <a:gd name="T45" fmla="*/ 130 h 135"/>
                <a:gd name="T46" fmla="*/ 78 w 213"/>
                <a:gd name="T47" fmla="*/ 135 h 135"/>
                <a:gd name="T48" fmla="*/ 101 w 213"/>
                <a:gd name="T49" fmla="*/ 135 h 135"/>
                <a:gd name="T50" fmla="*/ 120 w 213"/>
                <a:gd name="T51" fmla="*/ 133 h 135"/>
                <a:gd name="T52" fmla="*/ 120 w 213"/>
                <a:gd name="T53" fmla="*/ 133 h 135"/>
                <a:gd name="T54" fmla="*/ 143 w 213"/>
                <a:gd name="T55" fmla="*/ 127 h 135"/>
                <a:gd name="T56" fmla="*/ 163 w 213"/>
                <a:gd name="T57" fmla="*/ 118 h 135"/>
                <a:gd name="T58" fmla="*/ 179 w 213"/>
                <a:gd name="T59" fmla="*/ 110 h 135"/>
                <a:gd name="T60" fmla="*/ 193 w 213"/>
                <a:gd name="T61" fmla="*/ 96 h 135"/>
                <a:gd name="T62" fmla="*/ 205 w 213"/>
                <a:gd name="T63" fmla="*/ 82 h 135"/>
                <a:gd name="T64" fmla="*/ 210 w 213"/>
                <a:gd name="T65" fmla="*/ 65 h 135"/>
                <a:gd name="T66" fmla="*/ 213 w 213"/>
                <a:gd name="T67" fmla="*/ 48 h 135"/>
                <a:gd name="T68" fmla="*/ 213 w 213"/>
                <a:gd name="T69" fmla="*/ 3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135">
                  <a:moveTo>
                    <a:pt x="213" y="31"/>
                  </a:moveTo>
                  <a:lnTo>
                    <a:pt x="213" y="31"/>
                  </a:lnTo>
                  <a:lnTo>
                    <a:pt x="208" y="17"/>
                  </a:lnTo>
                  <a:lnTo>
                    <a:pt x="202" y="9"/>
                  </a:lnTo>
                  <a:lnTo>
                    <a:pt x="191" y="0"/>
                  </a:lnTo>
                  <a:lnTo>
                    <a:pt x="177" y="0"/>
                  </a:lnTo>
                  <a:lnTo>
                    <a:pt x="160" y="0"/>
                  </a:lnTo>
                  <a:lnTo>
                    <a:pt x="140" y="0"/>
                  </a:lnTo>
                  <a:lnTo>
                    <a:pt x="98" y="9"/>
                  </a:lnTo>
                  <a:lnTo>
                    <a:pt x="98" y="9"/>
                  </a:lnTo>
                  <a:lnTo>
                    <a:pt x="59" y="15"/>
                  </a:lnTo>
                  <a:lnTo>
                    <a:pt x="39" y="20"/>
                  </a:lnTo>
                  <a:lnTo>
                    <a:pt x="25" y="26"/>
                  </a:lnTo>
                  <a:lnTo>
                    <a:pt x="11" y="34"/>
                  </a:lnTo>
                  <a:lnTo>
                    <a:pt x="3" y="43"/>
                  </a:lnTo>
                  <a:lnTo>
                    <a:pt x="0" y="54"/>
                  </a:lnTo>
                  <a:lnTo>
                    <a:pt x="0" y="71"/>
                  </a:lnTo>
                  <a:lnTo>
                    <a:pt x="0" y="71"/>
                  </a:lnTo>
                  <a:lnTo>
                    <a:pt x="5" y="88"/>
                  </a:lnTo>
                  <a:lnTo>
                    <a:pt x="14" y="102"/>
                  </a:lnTo>
                  <a:lnTo>
                    <a:pt x="25" y="113"/>
                  </a:lnTo>
                  <a:lnTo>
                    <a:pt x="42" y="124"/>
                  </a:lnTo>
                  <a:lnTo>
                    <a:pt x="59" y="130"/>
                  </a:lnTo>
                  <a:lnTo>
                    <a:pt x="78" y="135"/>
                  </a:lnTo>
                  <a:lnTo>
                    <a:pt x="101" y="135"/>
                  </a:lnTo>
                  <a:lnTo>
                    <a:pt x="120" y="133"/>
                  </a:lnTo>
                  <a:lnTo>
                    <a:pt x="120" y="133"/>
                  </a:lnTo>
                  <a:lnTo>
                    <a:pt x="143" y="127"/>
                  </a:lnTo>
                  <a:lnTo>
                    <a:pt x="163" y="118"/>
                  </a:lnTo>
                  <a:lnTo>
                    <a:pt x="179" y="110"/>
                  </a:lnTo>
                  <a:lnTo>
                    <a:pt x="193" y="96"/>
                  </a:lnTo>
                  <a:lnTo>
                    <a:pt x="205" y="82"/>
                  </a:lnTo>
                  <a:lnTo>
                    <a:pt x="210" y="65"/>
                  </a:lnTo>
                  <a:lnTo>
                    <a:pt x="213" y="48"/>
                  </a:lnTo>
                  <a:lnTo>
                    <a:pt x="213" y="31"/>
                  </a:lnTo>
                  <a:close/>
                </a:path>
              </a:pathLst>
            </a:custGeom>
            <a:solidFill>
              <a:srgbClr val="FFD8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301" name="Freeform 50"/>
            <p:cNvSpPr>
              <a:spLocks/>
            </p:cNvSpPr>
            <p:nvPr/>
          </p:nvSpPr>
          <p:spPr bwMode="auto">
            <a:xfrm>
              <a:off x="5792792" y="2633687"/>
              <a:ext cx="338139" cy="214315"/>
            </a:xfrm>
            <a:custGeom>
              <a:avLst/>
              <a:gdLst>
                <a:gd name="T0" fmla="*/ 213 w 213"/>
                <a:gd name="T1" fmla="*/ 31 h 135"/>
                <a:gd name="T2" fmla="*/ 213 w 213"/>
                <a:gd name="T3" fmla="*/ 31 h 135"/>
                <a:gd name="T4" fmla="*/ 208 w 213"/>
                <a:gd name="T5" fmla="*/ 17 h 135"/>
                <a:gd name="T6" fmla="*/ 202 w 213"/>
                <a:gd name="T7" fmla="*/ 9 h 135"/>
                <a:gd name="T8" fmla="*/ 191 w 213"/>
                <a:gd name="T9" fmla="*/ 0 h 135"/>
                <a:gd name="T10" fmla="*/ 177 w 213"/>
                <a:gd name="T11" fmla="*/ 0 h 135"/>
                <a:gd name="T12" fmla="*/ 160 w 213"/>
                <a:gd name="T13" fmla="*/ 0 h 135"/>
                <a:gd name="T14" fmla="*/ 140 w 213"/>
                <a:gd name="T15" fmla="*/ 0 h 135"/>
                <a:gd name="T16" fmla="*/ 98 w 213"/>
                <a:gd name="T17" fmla="*/ 9 h 135"/>
                <a:gd name="T18" fmla="*/ 98 w 213"/>
                <a:gd name="T19" fmla="*/ 9 h 135"/>
                <a:gd name="T20" fmla="*/ 59 w 213"/>
                <a:gd name="T21" fmla="*/ 15 h 135"/>
                <a:gd name="T22" fmla="*/ 39 w 213"/>
                <a:gd name="T23" fmla="*/ 20 h 135"/>
                <a:gd name="T24" fmla="*/ 25 w 213"/>
                <a:gd name="T25" fmla="*/ 26 h 135"/>
                <a:gd name="T26" fmla="*/ 11 w 213"/>
                <a:gd name="T27" fmla="*/ 34 h 135"/>
                <a:gd name="T28" fmla="*/ 3 w 213"/>
                <a:gd name="T29" fmla="*/ 43 h 135"/>
                <a:gd name="T30" fmla="*/ 0 w 213"/>
                <a:gd name="T31" fmla="*/ 54 h 135"/>
                <a:gd name="T32" fmla="*/ 0 w 213"/>
                <a:gd name="T33" fmla="*/ 71 h 135"/>
                <a:gd name="T34" fmla="*/ 0 w 213"/>
                <a:gd name="T35" fmla="*/ 71 h 135"/>
                <a:gd name="T36" fmla="*/ 5 w 213"/>
                <a:gd name="T37" fmla="*/ 88 h 135"/>
                <a:gd name="T38" fmla="*/ 14 w 213"/>
                <a:gd name="T39" fmla="*/ 102 h 135"/>
                <a:gd name="T40" fmla="*/ 25 w 213"/>
                <a:gd name="T41" fmla="*/ 113 h 135"/>
                <a:gd name="T42" fmla="*/ 42 w 213"/>
                <a:gd name="T43" fmla="*/ 124 h 135"/>
                <a:gd name="T44" fmla="*/ 59 w 213"/>
                <a:gd name="T45" fmla="*/ 130 h 135"/>
                <a:gd name="T46" fmla="*/ 78 w 213"/>
                <a:gd name="T47" fmla="*/ 135 h 135"/>
                <a:gd name="T48" fmla="*/ 101 w 213"/>
                <a:gd name="T49" fmla="*/ 135 h 135"/>
                <a:gd name="T50" fmla="*/ 120 w 213"/>
                <a:gd name="T51" fmla="*/ 133 h 135"/>
                <a:gd name="T52" fmla="*/ 120 w 213"/>
                <a:gd name="T53" fmla="*/ 133 h 135"/>
                <a:gd name="T54" fmla="*/ 143 w 213"/>
                <a:gd name="T55" fmla="*/ 127 h 135"/>
                <a:gd name="T56" fmla="*/ 163 w 213"/>
                <a:gd name="T57" fmla="*/ 118 h 135"/>
                <a:gd name="T58" fmla="*/ 179 w 213"/>
                <a:gd name="T59" fmla="*/ 110 h 135"/>
                <a:gd name="T60" fmla="*/ 193 w 213"/>
                <a:gd name="T61" fmla="*/ 96 h 135"/>
                <a:gd name="T62" fmla="*/ 205 w 213"/>
                <a:gd name="T63" fmla="*/ 82 h 135"/>
                <a:gd name="T64" fmla="*/ 210 w 213"/>
                <a:gd name="T65" fmla="*/ 65 h 135"/>
                <a:gd name="T66" fmla="*/ 213 w 213"/>
                <a:gd name="T67" fmla="*/ 48 h 135"/>
                <a:gd name="T68" fmla="*/ 213 w 213"/>
                <a:gd name="T69" fmla="*/ 3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135">
                  <a:moveTo>
                    <a:pt x="213" y="31"/>
                  </a:moveTo>
                  <a:lnTo>
                    <a:pt x="213" y="31"/>
                  </a:lnTo>
                  <a:lnTo>
                    <a:pt x="208" y="17"/>
                  </a:lnTo>
                  <a:lnTo>
                    <a:pt x="202" y="9"/>
                  </a:lnTo>
                  <a:lnTo>
                    <a:pt x="191" y="0"/>
                  </a:lnTo>
                  <a:lnTo>
                    <a:pt x="177" y="0"/>
                  </a:lnTo>
                  <a:lnTo>
                    <a:pt x="160" y="0"/>
                  </a:lnTo>
                  <a:lnTo>
                    <a:pt x="140" y="0"/>
                  </a:lnTo>
                  <a:lnTo>
                    <a:pt x="98" y="9"/>
                  </a:lnTo>
                  <a:lnTo>
                    <a:pt x="98" y="9"/>
                  </a:lnTo>
                  <a:lnTo>
                    <a:pt x="59" y="15"/>
                  </a:lnTo>
                  <a:lnTo>
                    <a:pt x="39" y="20"/>
                  </a:lnTo>
                  <a:lnTo>
                    <a:pt x="25" y="26"/>
                  </a:lnTo>
                  <a:lnTo>
                    <a:pt x="11" y="34"/>
                  </a:lnTo>
                  <a:lnTo>
                    <a:pt x="3" y="43"/>
                  </a:lnTo>
                  <a:lnTo>
                    <a:pt x="0" y="54"/>
                  </a:lnTo>
                  <a:lnTo>
                    <a:pt x="0" y="71"/>
                  </a:lnTo>
                  <a:lnTo>
                    <a:pt x="0" y="71"/>
                  </a:lnTo>
                  <a:lnTo>
                    <a:pt x="5" y="88"/>
                  </a:lnTo>
                  <a:lnTo>
                    <a:pt x="14" y="102"/>
                  </a:lnTo>
                  <a:lnTo>
                    <a:pt x="25" y="113"/>
                  </a:lnTo>
                  <a:lnTo>
                    <a:pt x="42" y="124"/>
                  </a:lnTo>
                  <a:lnTo>
                    <a:pt x="59" y="130"/>
                  </a:lnTo>
                  <a:lnTo>
                    <a:pt x="78" y="135"/>
                  </a:lnTo>
                  <a:lnTo>
                    <a:pt x="101" y="135"/>
                  </a:lnTo>
                  <a:lnTo>
                    <a:pt x="120" y="133"/>
                  </a:lnTo>
                  <a:lnTo>
                    <a:pt x="120" y="133"/>
                  </a:lnTo>
                  <a:lnTo>
                    <a:pt x="143" y="127"/>
                  </a:lnTo>
                  <a:lnTo>
                    <a:pt x="163" y="118"/>
                  </a:lnTo>
                  <a:lnTo>
                    <a:pt x="179" y="110"/>
                  </a:lnTo>
                  <a:lnTo>
                    <a:pt x="193" y="96"/>
                  </a:lnTo>
                  <a:lnTo>
                    <a:pt x="205" y="82"/>
                  </a:lnTo>
                  <a:lnTo>
                    <a:pt x="210" y="65"/>
                  </a:lnTo>
                  <a:lnTo>
                    <a:pt x="213" y="48"/>
                  </a:lnTo>
                  <a:lnTo>
                    <a:pt x="213" y="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302" name="Freeform 51"/>
            <p:cNvSpPr>
              <a:spLocks/>
            </p:cNvSpPr>
            <p:nvPr/>
          </p:nvSpPr>
          <p:spPr bwMode="auto">
            <a:xfrm>
              <a:off x="4678365" y="2633687"/>
              <a:ext cx="338139" cy="214315"/>
            </a:xfrm>
            <a:custGeom>
              <a:avLst/>
              <a:gdLst>
                <a:gd name="T0" fmla="*/ 213 w 213"/>
                <a:gd name="T1" fmla="*/ 71 h 135"/>
                <a:gd name="T2" fmla="*/ 213 w 213"/>
                <a:gd name="T3" fmla="*/ 71 h 135"/>
                <a:gd name="T4" fmla="*/ 213 w 213"/>
                <a:gd name="T5" fmla="*/ 57 h 135"/>
                <a:gd name="T6" fmla="*/ 210 w 213"/>
                <a:gd name="T7" fmla="*/ 43 h 135"/>
                <a:gd name="T8" fmla="*/ 202 w 213"/>
                <a:gd name="T9" fmla="*/ 34 h 135"/>
                <a:gd name="T10" fmla="*/ 188 w 213"/>
                <a:gd name="T11" fmla="*/ 26 h 135"/>
                <a:gd name="T12" fmla="*/ 174 w 213"/>
                <a:gd name="T13" fmla="*/ 20 h 135"/>
                <a:gd name="T14" fmla="*/ 154 w 213"/>
                <a:gd name="T15" fmla="*/ 17 h 135"/>
                <a:gd name="T16" fmla="*/ 115 w 213"/>
                <a:gd name="T17" fmla="*/ 9 h 135"/>
                <a:gd name="T18" fmla="*/ 115 w 213"/>
                <a:gd name="T19" fmla="*/ 9 h 135"/>
                <a:gd name="T20" fmla="*/ 73 w 213"/>
                <a:gd name="T21" fmla="*/ 3 h 135"/>
                <a:gd name="T22" fmla="*/ 53 w 213"/>
                <a:gd name="T23" fmla="*/ 0 h 135"/>
                <a:gd name="T24" fmla="*/ 36 w 213"/>
                <a:gd name="T25" fmla="*/ 0 h 135"/>
                <a:gd name="T26" fmla="*/ 22 w 213"/>
                <a:gd name="T27" fmla="*/ 3 h 135"/>
                <a:gd name="T28" fmla="*/ 11 w 213"/>
                <a:gd name="T29" fmla="*/ 9 h 135"/>
                <a:gd name="T30" fmla="*/ 5 w 213"/>
                <a:gd name="T31" fmla="*/ 17 h 135"/>
                <a:gd name="T32" fmla="*/ 0 w 213"/>
                <a:gd name="T33" fmla="*/ 34 h 135"/>
                <a:gd name="T34" fmla="*/ 0 w 213"/>
                <a:gd name="T35" fmla="*/ 34 h 135"/>
                <a:gd name="T36" fmla="*/ 0 w 213"/>
                <a:gd name="T37" fmla="*/ 51 h 135"/>
                <a:gd name="T38" fmla="*/ 2 w 213"/>
                <a:gd name="T39" fmla="*/ 68 h 135"/>
                <a:gd name="T40" fmla="*/ 8 w 213"/>
                <a:gd name="T41" fmla="*/ 82 h 135"/>
                <a:gd name="T42" fmla="*/ 19 w 213"/>
                <a:gd name="T43" fmla="*/ 96 h 135"/>
                <a:gd name="T44" fmla="*/ 33 w 213"/>
                <a:gd name="T45" fmla="*/ 110 h 135"/>
                <a:gd name="T46" fmla="*/ 50 w 213"/>
                <a:gd name="T47" fmla="*/ 121 h 135"/>
                <a:gd name="T48" fmla="*/ 70 w 213"/>
                <a:gd name="T49" fmla="*/ 130 h 135"/>
                <a:gd name="T50" fmla="*/ 92 w 213"/>
                <a:gd name="T51" fmla="*/ 135 h 135"/>
                <a:gd name="T52" fmla="*/ 92 w 213"/>
                <a:gd name="T53" fmla="*/ 135 h 135"/>
                <a:gd name="T54" fmla="*/ 112 w 213"/>
                <a:gd name="T55" fmla="*/ 135 h 135"/>
                <a:gd name="T56" fmla="*/ 134 w 213"/>
                <a:gd name="T57" fmla="*/ 135 h 135"/>
                <a:gd name="T58" fmla="*/ 154 w 213"/>
                <a:gd name="T59" fmla="*/ 130 h 135"/>
                <a:gd name="T60" fmla="*/ 171 w 213"/>
                <a:gd name="T61" fmla="*/ 124 h 135"/>
                <a:gd name="T62" fmla="*/ 188 w 213"/>
                <a:gd name="T63" fmla="*/ 113 h 135"/>
                <a:gd name="T64" fmla="*/ 199 w 213"/>
                <a:gd name="T65" fmla="*/ 102 h 135"/>
                <a:gd name="T66" fmla="*/ 207 w 213"/>
                <a:gd name="T67" fmla="*/ 88 h 135"/>
                <a:gd name="T68" fmla="*/ 213 w 213"/>
                <a:gd name="T69" fmla="*/ 7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135">
                  <a:moveTo>
                    <a:pt x="213" y="71"/>
                  </a:moveTo>
                  <a:lnTo>
                    <a:pt x="213" y="71"/>
                  </a:lnTo>
                  <a:lnTo>
                    <a:pt x="213" y="57"/>
                  </a:lnTo>
                  <a:lnTo>
                    <a:pt x="210" y="43"/>
                  </a:lnTo>
                  <a:lnTo>
                    <a:pt x="202" y="34"/>
                  </a:lnTo>
                  <a:lnTo>
                    <a:pt x="188" y="26"/>
                  </a:lnTo>
                  <a:lnTo>
                    <a:pt x="174" y="20"/>
                  </a:lnTo>
                  <a:lnTo>
                    <a:pt x="154" y="17"/>
                  </a:lnTo>
                  <a:lnTo>
                    <a:pt x="115" y="9"/>
                  </a:lnTo>
                  <a:lnTo>
                    <a:pt x="115" y="9"/>
                  </a:lnTo>
                  <a:lnTo>
                    <a:pt x="73" y="3"/>
                  </a:lnTo>
                  <a:lnTo>
                    <a:pt x="53" y="0"/>
                  </a:lnTo>
                  <a:lnTo>
                    <a:pt x="36" y="0"/>
                  </a:lnTo>
                  <a:lnTo>
                    <a:pt x="22" y="3"/>
                  </a:lnTo>
                  <a:lnTo>
                    <a:pt x="11" y="9"/>
                  </a:lnTo>
                  <a:lnTo>
                    <a:pt x="5" y="17"/>
                  </a:lnTo>
                  <a:lnTo>
                    <a:pt x="0" y="34"/>
                  </a:lnTo>
                  <a:lnTo>
                    <a:pt x="0" y="34"/>
                  </a:lnTo>
                  <a:lnTo>
                    <a:pt x="0" y="51"/>
                  </a:lnTo>
                  <a:lnTo>
                    <a:pt x="2" y="68"/>
                  </a:lnTo>
                  <a:lnTo>
                    <a:pt x="8" y="82"/>
                  </a:lnTo>
                  <a:lnTo>
                    <a:pt x="19" y="96"/>
                  </a:lnTo>
                  <a:lnTo>
                    <a:pt x="33" y="110"/>
                  </a:lnTo>
                  <a:lnTo>
                    <a:pt x="50" y="121"/>
                  </a:lnTo>
                  <a:lnTo>
                    <a:pt x="70" y="130"/>
                  </a:lnTo>
                  <a:lnTo>
                    <a:pt x="92" y="135"/>
                  </a:lnTo>
                  <a:lnTo>
                    <a:pt x="92" y="135"/>
                  </a:lnTo>
                  <a:lnTo>
                    <a:pt x="112" y="135"/>
                  </a:lnTo>
                  <a:lnTo>
                    <a:pt x="134" y="135"/>
                  </a:lnTo>
                  <a:lnTo>
                    <a:pt x="154" y="130"/>
                  </a:lnTo>
                  <a:lnTo>
                    <a:pt x="171" y="124"/>
                  </a:lnTo>
                  <a:lnTo>
                    <a:pt x="188" y="113"/>
                  </a:lnTo>
                  <a:lnTo>
                    <a:pt x="199" y="102"/>
                  </a:lnTo>
                  <a:lnTo>
                    <a:pt x="207" y="88"/>
                  </a:lnTo>
                  <a:lnTo>
                    <a:pt x="213" y="71"/>
                  </a:lnTo>
                  <a:close/>
                </a:path>
              </a:pathLst>
            </a:custGeom>
            <a:solidFill>
              <a:srgbClr val="FFD8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303" name="Freeform 52"/>
            <p:cNvSpPr>
              <a:spLocks/>
            </p:cNvSpPr>
            <p:nvPr/>
          </p:nvSpPr>
          <p:spPr bwMode="auto">
            <a:xfrm>
              <a:off x="4678367" y="2633689"/>
              <a:ext cx="338139" cy="214315"/>
            </a:xfrm>
            <a:custGeom>
              <a:avLst/>
              <a:gdLst>
                <a:gd name="T0" fmla="*/ 213 w 213"/>
                <a:gd name="T1" fmla="*/ 71 h 135"/>
                <a:gd name="T2" fmla="*/ 213 w 213"/>
                <a:gd name="T3" fmla="*/ 71 h 135"/>
                <a:gd name="T4" fmla="*/ 213 w 213"/>
                <a:gd name="T5" fmla="*/ 57 h 135"/>
                <a:gd name="T6" fmla="*/ 210 w 213"/>
                <a:gd name="T7" fmla="*/ 43 h 135"/>
                <a:gd name="T8" fmla="*/ 202 w 213"/>
                <a:gd name="T9" fmla="*/ 34 h 135"/>
                <a:gd name="T10" fmla="*/ 188 w 213"/>
                <a:gd name="T11" fmla="*/ 26 h 135"/>
                <a:gd name="T12" fmla="*/ 174 w 213"/>
                <a:gd name="T13" fmla="*/ 20 h 135"/>
                <a:gd name="T14" fmla="*/ 154 w 213"/>
                <a:gd name="T15" fmla="*/ 17 h 135"/>
                <a:gd name="T16" fmla="*/ 115 w 213"/>
                <a:gd name="T17" fmla="*/ 9 h 135"/>
                <a:gd name="T18" fmla="*/ 115 w 213"/>
                <a:gd name="T19" fmla="*/ 9 h 135"/>
                <a:gd name="T20" fmla="*/ 73 w 213"/>
                <a:gd name="T21" fmla="*/ 3 h 135"/>
                <a:gd name="T22" fmla="*/ 53 w 213"/>
                <a:gd name="T23" fmla="*/ 0 h 135"/>
                <a:gd name="T24" fmla="*/ 36 w 213"/>
                <a:gd name="T25" fmla="*/ 0 h 135"/>
                <a:gd name="T26" fmla="*/ 22 w 213"/>
                <a:gd name="T27" fmla="*/ 3 h 135"/>
                <a:gd name="T28" fmla="*/ 11 w 213"/>
                <a:gd name="T29" fmla="*/ 9 h 135"/>
                <a:gd name="T30" fmla="*/ 5 w 213"/>
                <a:gd name="T31" fmla="*/ 17 h 135"/>
                <a:gd name="T32" fmla="*/ 0 w 213"/>
                <a:gd name="T33" fmla="*/ 34 h 135"/>
                <a:gd name="T34" fmla="*/ 0 w 213"/>
                <a:gd name="T35" fmla="*/ 34 h 135"/>
                <a:gd name="T36" fmla="*/ 0 w 213"/>
                <a:gd name="T37" fmla="*/ 51 h 135"/>
                <a:gd name="T38" fmla="*/ 2 w 213"/>
                <a:gd name="T39" fmla="*/ 68 h 135"/>
                <a:gd name="T40" fmla="*/ 8 w 213"/>
                <a:gd name="T41" fmla="*/ 82 h 135"/>
                <a:gd name="T42" fmla="*/ 19 w 213"/>
                <a:gd name="T43" fmla="*/ 96 h 135"/>
                <a:gd name="T44" fmla="*/ 33 w 213"/>
                <a:gd name="T45" fmla="*/ 110 h 135"/>
                <a:gd name="T46" fmla="*/ 50 w 213"/>
                <a:gd name="T47" fmla="*/ 121 h 135"/>
                <a:gd name="T48" fmla="*/ 70 w 213"/>
                <a:gd name="T49" fmla="*/ 130 h 135"/>
                <a:gd name="T50" fmla="*/ 92 w 213"/>
                <a:gd name="T51" fmla="*/ 135 h 135"/>
                <a:gd name="T52" fmla="*/ 92 w 213"/>
                <a:gd name="T53" fmla="*/ 135 h 135"/>
                <a:gd name="T54" fmla="*/ 112 w 213"/>
                <a:gd name="T55" fmla="*/ 135 h 135"/>
                <a:gd name="T56" fmla="*/ 134 w 213"/>
                <a:gd name="T57" fmla="*/ 135 h 135"/>
                <a:gd name="T58" fmla="*/ 154 w 213"/>
                <a:gd name="T59" fmla="*/ 130 h 135"/>
                <a:gd name="T60" fmla="*/ 171 w 213"/>
                <a:gd name="T61" fmla="*/ 124 h 135"/>
                <a:gd name="T62" fmla="*/ 188 w 213"/>
                <a:gd name="T63" fmla="*/ 113 h 135"/>
                <a:gd name="T64" fmla="*/ 199 w 213"/>
                <a:gd name="T65" fmla="*/ 102 h 135"/>
                <a:gd name="T66" fmla="*/ 207 w 213"/>
                <a:gd name="T67" fmla="*/ 88 h 135"/>
                <a:gd name="T68" fmla="*/ 213 w 213"/>
                <a:gd name="T69" fmla="*/ 7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135">
                  <a:moveTo>
                    <a:pt x="213" y="71"/>
                  </a:moveTo>
                  <a:lnTo>
                    <a:pt x="213" y="71"/>
                  </a:lnTo>
                  <a:lnTo>
                    <a:pt x="213" y="57"/>
                  </a:lnTo>
                  <a:lnTo>
                    <a:pt x="210" y="43"/>
                  </a:lnTo>
                  <a:lnTo>
                    <a:pt x="202" y="34"/>
                  </a:lnTo>
                  <a:lnTo>
                    <a:pt x="188" y="26"/>
                  </a:lnTo>
                  <a:lnTo>
                    <a:pt x="174" y="20"/>
                  </a:lnTo>
                  <a:lnTo>
                    <a:pt x="154" y="17"/>
                  </a:lnTo>
                  <a:lnTo>
                    <a:pt x="115" y="9"/>
                  </a:lnTo>
                  <a:lnTo>
                    <a:pt x="115" y="9"/>
                  </a:lnTo>
                  <a:lnTo>
                    <a:pt x="73" y="3"/>
                  </a:lnTo>
                  <a:lnTo>
                    <a:pt x="53" y="0"/>
                  </a:lnTo>
                  <a:lnTo>
                    <a:pt x="36" y="0"/>
                  </a:lnTo>
                  <a:lnTo>
                    <a:pt x="22" y="3"/>
                  </a:lnTo>
                  <a:lnTo>
                    <a:pt x="11" y="9"/>
                  </a:lnTo>
                  <a:lnTo>
                    <a:pt x="5" y="17"/>
                  </a:lnTo>
                  <a:lnTo>
                    <a:pt x="0" y="34"/>
                  </a:lnTo>
                  <a:lnTo>
                    <a:pt x="0" y="34"/>
                  </a:lnTo>
                  <a:lnTo>
                    <a:pt x="0" y="51"/>
                  </a:lnTo>
                  <a:lnTo>
                    <a:pt x="2" y="68"/>
                  </a:lnTo>
                  <a:lnTo>
                    <a:pt x="8" y="82"/>
                  </a:lnTo>
                  <a:lnTo>
                    <a:pt x="19" y="96"/>
                  </a:lnTo>
                  <a:lnTo>
                    <a:pt x="33" y="110"/>
                  </a:lnTo>
                  <a:lnTo>
                    <a:pt x="50" y="121"/>
                  </a:lnTo>
                  <a:lnTo>
                    <a:pt x="70" y="130"/>
                  </a:lnTo>
                  <a:lnTo>
                    <a:pt x="92" y="135"/>
                  </a:lnTo>
                  <a:lnTo>
                    <a:pt x="92" y="135"/>
                  </a:lnTo>
                  <a:lnTo>
                    <a:pt x="112" y="135"/>
                  </a:lnTo>
                  <a:lnTo>
                    <a:pt x="134" y="135"/>
                  </a:lnTo>
                  <a:lnTo>
                    <a:pt x="154" y="130"/>
                  </a:lnTo>
                  <a:lnTo>
                    <a:pt x="171" y="124"/>
                  </a:lnTo>
                  <a:lnTo>
                    <a:pt x="188" y="113"/>
                  </a:lnTo>
                  <a:lnTo>
                    <a:pt x="199" y="102"/>
                  </a:lnTo>
                  <a:lnTo>
                    <a:pt x="207" y="88"/>
                  </a:lnTo>
                  <a:lnTo>
                    <a:pt x="213" y="7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304" name="Freeform 53"/>
            <p:cNvSpPr>
              <a:spLocks/>
            </p:cNvSpPr>
            <p:nvPr/>
          </p:nvSpPr>
          <p:spPr bwMode="auto">
            <a:xfrm>
              <a:off x="4740280" y="2428899"/>
              <a:ext cx="468313" cy="214315"/>
            </a:xfrm>
            <a:custGeom>
              <a:avLst/>
              <a:gdLst>
                <a:gd name="T0" fmla="*/ 272 w 295"/>
                <a:gd name="T1" fmla="*/ 135 h 135"/>
                <a:gd name="T2" fmla="*/ 256 w 295"/>
                <a:gd name="T3" fmla="*/ 132 h 135"/>
                <a:gd name="T4" fmla="*/ 194 w 295"/>
                <a:gd name="T5" fmla="*/ 110 h 135"/>
                <a:gd name="T6" fmla="*/ 143 w 295"/>
                <a:gd name="T7" fmla="*/ 79 h 135"/>
                <a:gd name="T8" fmla="*/ 118 w 295"/>
                <a:gd name="T9" fmla="*/ 59 h 135"/>
                <a:gd name="T10" fmla="*/ 90 w 295"/>
                <a:gd name="T11" fmla="*/ 42 h 135"/>
                <a:gd name="T12" fmla="*/ 62 w 295"/>
                <a:gd name="T13" fmla="*/ 42 h 135"/>
                <a:gd name="T14" fmla="*/ 53 w 295"/>
                <a:gd name="T15" fmla="*/ 48 h 135"/>
                <a:gd name="T16" fmla="*/ 42 w 295"/>
                <a:gd name="T17" fmla="*/ 68 h 135"/>
                <a:gd name="T18" fmla="*/ 42 w 295"/>
                <a:gd name="T19" fmla="*/ 85 h 135"/>
                <a:gd name="T20" fmla="*/ 36 w 295"/>
                <a:gd name="T21" fmla="*/ 99 h 135"/>
                <a:gd name="T22" fmla="*/ 22 w 295"/>
                <a:gd name="T23" fmla="*/ 104 h 135"/>
                <a:gd name="T24" fmla="*/ 14 w 295"/>
                <a:gd name="T25" fmla="*/ 101 h 135"/>
                <a:gd name="T26" fmla="*/ 3 w 295"/>
                <a:gd name="T27" fmla="*/ 93 h 135"/>
                <a:gd name="T28" fmla="*/ 0 w 295"/>
                <a:gd name="T29" fmla="*/ 85 h 135"/>
                <a:gd name="T30" fmla="*/ 8 w 295"/>
                <a:gd name="T31" fmla="*/ 45 h 135"/>
                <a:gd name="T32" fmla="*/ 20 w 295"/>
                <a:gd name="T33" fmla="*/ 26 h 135"/>
                <a:gd name="T34" fmla="*/ 36 w 295"/>
                <a:gd name="T35" fmla="*/ 9 h 135"/>
                <a:gd name="T36" fmla="*/ 48 w 295"/>
                <a:gd name="T37" fmla="*/ 3 h 135"/>
                <a:gd name="T38" fmla="*/ 73 w 295"/>
                <a:gd name="T39" fmla="*/ 0 h 135"/>
                <a:gd name="T40" fmla="*/ 98 w 295"/>
                <a:gd name="T41" fmla="*/ 3 h 135"/>
                <a:gd name="T42" fmla="*/ 124 w 295"/>
                <a:gd name="T43" fmla="*/ 11 h 135"/>
                <a:gd name="T44" fmla="*/ 146 w 295"/>
                <a:gd name="T45" fmla="*/ 31 h 135"/>
                <a:gd name="T46" fmla="*/ 168 w 295"/>
                <a:gd name="T47" fmla="*/ 48 h 135"/>
                <a:gd name="T48" fmla="*/ 211 w 295"/>
                <a:gd name="T49" fmla="*/ 73 h 135"/>
                <a:gd name="T50" fmla="*/ 264 w 295"/>
                <a:gd name="T51" fmla="*/ 93 h 135"/>
                <a:gd name="T52" fmla="*/ 275 w 295"/>
                <a:gd name="T53" fmla="*/ 96 h 135"/>
                <a:gd name="T54" fmla="*/ 289 w 295"/>
                <a:gd name="T55" fmla="*/ 101 h 135"/>
                <a:gd name="T56" fmla="*/ 295 w 295"/>
                <a:gd name="T57" fmla="*/ 118 h 135"/>
                <a:gd name="T58" fmla="*/ 292 w 295"/>
                <a:gd name="T59" fmla="*/ 124 h 135"/>
                <a:gd name="T60" fmla="*/ 281 w 295"/>
                <a:gd name="T61" fmla="*/ 132 h 135"/>
                <a:gd name="T62" fmla="*/ 272 w 295"/>
                <a:gd name="T63"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5" h="135">
                  <a:moveTo>
                    <a:pt x="272" y="135"/>
                  </a:moveTo>
                  <a:lnTo>
                    <a:pt x="272" y="135"/>
                  </a:lnTo>
                  <a:lnTo>
                    <a:pt x="272" y="135"/>
                  </a:lnTo>
                  <a:lnTo>
                    <a:pt x="256" y="132"/>
                  </a:lnTo>
                  <a:lnTo>
                    <a:pt x="216" y="121"/>
                  </a:lnTo>
                  <a:lnTo>
                    <a:pt x="194" y="110"/>
                  </a:lnTo>
                  <a:lnTo>
                    <a:pt x="168" y="96"/>
                  </a:lnTo>
                  <a:lnTo>
                    <a:pt x="143" y="79"/>
                  </a:lnTo>
                  <a:lnTo>
                    <a:pt x="118" y="59"/>
                  </a:lnTo>
                  <a:lnTo>
                    <a:pt x="118" y="59"/>
                  </a:lnTo>
                  <a:lnTo>
                    <a:pt x="104" y="48"/>
                  </a:lnTo>
                  <a:lnTo>
                    <a:pt x="90" y="42"/>
                  </a:lnTo>
                  <a:lnTo>
                    <a:pt x="76" y="40"/>
                  </a:lnTo>
                  <a:lnTo>
                    <a:pt x="62" y="42"/>
                  </a:lnTo>
                  <a:lnTo>
                    <a:pt x="62" y="42"/>
                  </a:lnTo>
                  <a:lnTo>
                    <a:pt x="53" y="48"/>
                  </a:lnTo>
                  <a:lnTo>
                    <a:pt x="48" y="56"/>
                  </a:lnTo>
                  <a:lnTo>
                    <a:pt x="42" y="68"/>
                  </a:lnTo>
                  <a:lnTo>
                    <a:pt x="42" y="85"/>
                  </a:lnTo>
                  <a:lnTo>
                    <a:pt x="42" y="85"/>
                  </a:lnTo>
                  <a:lnTo>
                    <a:pt x="39" y="93"/>
                  </a:lnTo>
                  <a:lnTo>
                    <a:pt x="36" y="99"/>
                  </a:lnTo>
                  <a:lnTo>
                    <a:pt x="28" y="101"/>
                  </a:lnTo>
                  <a:lnTo>
                    <a:pt x="22" y="104"/>
                  </a:lnTo>
                  <a:lnTo>
                    <a:pt x="22" y="104"/>
                  </a:lnTo>
                  <a:lnTo>
                    <a:pt x="14" y="101"/>
                  </a:lnTo>
                  <a:lnTo>
                    <a:pt x="8" y="99"/>
                  </a:lnTo>
                  <a:lnTo>
                    <a:pt x="3" y="93"/>
                  </a:lnTo>
                  <a:lnTo>
                    <a:pt x="0" y="85"/>
                  </a:lnTo>
                  <a:lnTo>
                    <a:pt x="0" y="85"/>
                  </a:lnTo>
                  <a:lnTo>
                    <a:pt x="6" y="56"/>
                  </a:lnTo>
                  <a:lnTo>
                    <a:pt x="8" y="45"/>
                  </a:lnTo>
                  <a:lnTo>
                    <a:pt x="14" y="34"/>
                  </a:lnTo>
                  <a:lnTo>
                    <a:pt x="20" y="26"/>
                  </a:lnTo>
                  <a:lnTo>
                    <a:pt x="28" y="17"/>
                  </a:lnTo>
                  <a:lnTo>
                    <a:pt x="36" y="9"/>
                  </a:lnTo>
                  <a:lnTo>
                    <a:pt x="48" y="3"/>
                  </a:lnTo>
                  <a:lnTo>
                    <a:pt x="48" y="3"/>
                  </a:lnTo>
                  <a:lnTo>
                    <a:pt x="59" y="0"/>
                  </a:lnTo>
                  <a:lnTo>
                    <a:pt x="73" y="0"/>
                  </a:lnTo>
                  <a:lnTo>
                    <a:pt x="87" y="0"/>
                  </a:lnTo>
                  <a:lnTo>
                    <a:pt x="98" y="3"/>
                  </a:lnTo>
                  <a:lnTo>
                    <a:pt x="112" y="6"/>
                  </a:lnTo>
                  <a:lnTo>
                    <a:pt x="124" y="11"/>
                  </a:lnTo>
                  <a:lnTo>
                    <a:pt x="135" y="20"/>
                  </a:lnTo>
                  <a:lnTo>
                    <a:pt x="146" y="31"/>
                  </a:lnTo>
                  <a:lnTo>
                    <a:pt x="146" y="31"/>
                  </a:lnTo>
                  <a:lnTo>
                    <a:pt x="168" y="48"/>
                  </a:lnTo>
                  <a:lnTo>
                    <a:pt x="188" y="62"/>
                  </a:lnTo>
                  <a:lnTo>
                    <a:pt x="211" y="73"/>
                  </a:lnTo>
                  <a:lnTo>
                    <a:pt x="230" y="82"/>
                  </a:lnTo>
                  <a:lnTo>
                    <a:pt x="264" y="93"/>
                  </a:lnTo>
                  <a:lnTo>
                    <a:pt x="275" y="96"/>
                  </a:lnTo>
                  <a:lnTo>
                    <a:pt x="275" y="96"/>
                  </a:lnTo>
                  <a:lnTo>
                    <a:pt x="284" y="96"/>
                  </a:lnTo>
                  <a:lnTo>
                    <a:pt x="289" y="101"/>
                  </a:lnTo>
                  <a:lnTo>
                    <a:pt x="292" y="110"/>
                  </a:lnTo>
                  <a:lnTo>
                    <a:pt x="295" y="118"/>
                  </a:lnTo>
                  <a:lnTo>
                    <a:pt x="295" y="118"/>
                  </a:lnTo>
                  <a:lnTo>
                    <a:pt x="292" y="124"/>
                  </a:lnTo>
                  <a:lnTo>
                    <a:pt x="286" y="129"/>
                  </a:lnTo>
                  <a:lnTo>
                    <a:pt x="281" y="132"/>
                  </a:lnTo>
                  <a:lnTo>
                    <a:pt x="272" y="135"/>
                  </a:lnTo>
                  <a:lnTo>
                    <a:pt x="272" y="135"/>
                  </a:lnTo>
                  <a:close/>
                </a:path>
              </a:pathLst>
            </a:custGeom>
            <a:solidFill>
              <a:srgbClr val="E35E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305" name="Freeform 54"/>
            <p:cNvSpPr>
              <a:spLocks/>
            </p:cNvSpPr>
            <p:nvPr/>
          </p:nvSpPr>
          <p:spPr bwMode="auto">
            <a:xfrm>
              <a:off x="5600707" y="2428897"/>
              <a:ext cx="468313" cy="214315"/>
            </a:xfrm>
            <a:custGeom>
              <a:avLst/>
              <a:gdLst>
                <a:gd name="T0" fmla="*/ 22 w 295"/>
                <a:gd name="T1" fmla="*/ 135 h 135"/>
                <a:gd name="T2" fmla="*/ 22 w 295"/>
                <a:gd name="T3" fmla="*/ 135 h 135"/>
                <a:gd name="T4" fmla="*/ 14 w 295"/>
                <a:gd name="T5" fmla="*/ 132 h 135"/>
                <a:gd name="T6" fmla="*/ 8 w 295"/>
                <a:gd name="T7" fmla="*/ 129 h 135"/>
                <a:gd name="T8" fmla="*/ 3 w 295"/>
                <a:gd name="T9" fmla="*/ 124 h 135"/>
                <a:gd name="T10" fmla="*/ 0 w 295"/>
                <a:gd name="T11" fmla="*/ 118 h 135"/>
                <a:gd name="T12" fmla="*/ 0 w 295"/>
                <a:gd name="T13" fmla="*/ 118 h 135"/>
                <a:gd name="T14" fmla="*/ 3 w 295"/>
                <a:gd name="T15" fmla="*/ 110 h 135"/>
                <a:gd name="T16" fmla="*/ 6 w 295"/>
                <a:gd name="T17" fmla="*/ 101 h 135"/>
                <a:gd name="T18" fmla="*/ 11 w 295"/>
                <a:gd name="T19" fmla="*/ 96 h 135"/>
                <a:gd name="T20" fmla="*/ 20 w 295"/>
                <a:gd name="T21" fmla="*/ 96 h 135"/>
                <a:gd name="T22" fmla="*/ 20 w 295"/>
                <a:gd name="T23" fmla="*/ 96 h 135"/>
                <a:gd name="T24" fmla="*/ 31 w 295"/>
                <a:gd name="T25" fmla="*/ 93 h 135"/>
                <a:gd name="T26" fmla="*/ 65 w 295"/>
                <a:gd name="T27" fmla="*/ 82 h 135"/>
                <a:gd name="T28" fmla="*/ 84 w 295"/>
                <a:gd name="T29" fmla="*/ 73 h 135"/>
                <a:gd name="T30" fmla="*/ 107 w 295"/>
                <a:gd name="T31" fmla="*/ 62 h 135"/>
                <a:gd name="T32" fmla="*/ 126 w 295"/>
                <a:gd name="T33" fmla="*/ 48 h 135"/>
                <a:gd name="T34" fmla="*/ 149 w 295"/>
                <a:gd name="T35" fmla="*/ 31 h 135"/>
                <a:gd name="T36" fmla="*/ 149 w 295"/>
                <a:gd name="T37" fmla="*/ 31 h 135"/>
                <a:gd name="T38" fmla="*/ 160 w 295"/>
                <a:gd name="T39" fmla="*/ 20 h 135"/>
                <a:gd name="T40" fmla="*/ 171 w 295"/>
                <a:gd name="T41" fmla="*/ 11 h 135"/>
                <a:gd name="T42" fmla="*/ 182 w 295"/>
                <a:gd name="T43" fmla="*/ 6 h 135"/>
                <a:gd name="T44" fmla="*/ 197 w 295"/>
                <a:gd name="T45" fmla="*/ 3 h 135"/>
                <a:gd name="T46" fmla="*/ 208 w 295"/>
                <a:gd name="T47" fmla="*/ 0 h 135"/>
                <a:gd name="T48" fmla="*/ 222 w 295"/>
                <a:gd name="T49" fmla="*/ 0 h 135"/>
                <a:gd name="T50" fmla="*/ 236 w 295"/>
                <a:gd name="T51" fmla="*/ 0 h 135"/>
                <a:gd name="T52" fmla="*/ 247 w 295"/>
                <a:gd name="T53" fmla="*/ 3 h 135"/>
                <a:gd name="T54" fmla="*/ 247 w 295"/>
                <a:gd name="T55" fmla="*/ 3 h 135"/>
                <a:gd name="T56" fmla="*/ 258 w 295"/>
                <a:gd name="T57" fmla="*/ 9 h 135"/>
                <a:gd name="T58" fmla="*/ 267 w 295"/>
                <a:gd name="T59" fmla="*/ 17 h 135"/>
                <a:gd name="T60" fmla="*/ 275 w 295"/>
                <a:gd name="T61" fmla="*/ 26 h 135"/>
                <a:gd name="T62" fmla="*/ 281 w 295"/>
                <a:gd name="T63" fmla="*/ 34 h 135"/>
                <a:gd name="T64" fmla="*/ 286 w 295"/>
                <a:gd name="T65" fmla="*/ 45 h 135"/>
                <a:gd name="T66" fmla="*/ 289 w 295"/>
                <a:gd name="T67" fmla="*/ 56 h 135"/>
                <a:gd name="T68" fmla="*/ 295 w 295"/>
                <a:gd name="T69" fmla="*/ 85 h 135"/>
                <a:gd name="T70" fmla="*/ 295 w 295"/>
                <a:gd name="T71" fmla="*/ 85 h 135"/>
                <a:gd name="T72" fmla="*/ 292 w 295"/>
                <a:gd name="T73" fmla="*/ 93 h 135"/>
                <a:gd name="T74" fmla="*/ 286 w 295"/>
                <a:gd name="T75" fmla="*/ 99 h 135"/>
                <a:gd name="T76" fmla="*/ 281 w 295"/>
                <a:gd name="T77" fmla="*/ 101 h 135"/>
                <a:gd name="T78" fmla="*/ 272 w 295"/>
                <a:gd name="T79" fmla="*/ 104 h 135"/>
                <a:gd name="T80" fmla="*/ 272 w 295"/>
                <a:gd name="T81" fmla="*/ 104 h 135"/>
                <a:gd name="T82" fmla="*/ 267 w 295"/>
                <a:gd name="T83" fmla="*/ 101 h 135"/>
                <a:gd name="T84" fmla="*/ 258 w 295"/>
                <a:gd name="T85" fmla="*/ 99 h 135"/>
                <a:gd name="T86" fmla="*/ 255 w 295"/>
                <a:gd name="T87" fmla="*/ 93 h 135"/>
                <a:gd name="T88" fmla="*/ 253 w 295"/>
                <a:gd name="T89" fmla="*/ 85 h 135"/>
                <a:gd name="T90" fmla="*/ 253 w 295"/>
                <a:gd name="T91" fmla="*/ 85 h 135"/>
                <a:gd name="T92" fmla="*/ 253 w 295"/>
                <a:gd name="T93" fmla="*/ 68 h 135"/>
                <a:gd name="T94" fmla="*/ 247 w 295"/>
                <a:gd name="T95" fmla="*/ 56 h 135"/>
                <a:gd name="T96" fmla="*/ 241 w 295"/>
                <a:gd name="T97" fmla="*/ 48 h 135"/>
                <a:gd name="T98" fmla="*/ 233 w 295"/>
                <a:gd name="T99" fmla="*/ 42 h 135"/>
                <a:gd name="T100" fmla="*/ 233 w 295"/>
                <a:gd name="T101" fmla="*/ 42 h 135"/>
                <a:gd name="T102" fmla="*/ 219 w 295"/>
                <a:gd name="T103" fmla="*/ 40 h 135"/>
                <a:gd name="T104" fmla="*/ 205 w 295"/>
                <a:gd name="T105" fmla="*/ 42 h 135"/>
                <a:gd name="T106" fmla="*/ 191 w 295"/>
                <a:gd name="T107" fmla="*/ 48 h 135"/>
                <a:gd name="T108" fmla="*/ 177 w 295"/>
                <a:gd name="T109" fmla="*/ 59 h 135"/>
                <a:gd name="T110" fmla="*/ 177 w 295"/>
                <a:gd name="T111" fmla="*/ 59 h 135"/>
                <a:gd name="T112" fmla="*/ 152 w 295"/>
                <a:gd name="T113" fmla="*/ 79 h 135"/>
                <a:gd name="T114" fmla="*/ 126 w 295"/>
                <a:gd name="T115" fmla="*/ 96 h 135"/>
                <a:gd name="T116" fmla="*/ 101 w 295"/>
                <a:gd name="T117" fmla="*/ 110 h 135"/>
                <a:gd name="T118" fmla="*/ 79 w 295"/>
                <a:gd name="T119" fmla="*/ 121 h 135"/>
                <a:gd name="T120" fmla="*/ 39 w 295"/>
                <a:gd name="T121" fmla="*/ 132 h 135"/>
                <a:gd name="T122" fmla="*/ 22 w 295"/>
                <a:gd name="T123" fmla="*/ 135 h 135"/>
                <a:gd name="T124" fmla="*/ 22 w 295"/>
                <a:gd name="T125"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5" h="135">
                  <a:moveTo>
                    <a:pt x="22" y="135"/>
                  </a:moveTo>
                  <a:lnTo>
                    <a:pt x="22" y="135"/>
                  </a:lnTo>
                  <a:lnTo>
                    <a:pt x="14" y="132"/>
                  </a:lnTo>
                  <a:lnTo>
                    <a:pt x="8" y="129"/>
                  </a:lnTo>
                  <a:lnTo>
                    <a:pt x="3" y="124"/>
                  </a:lnTo>
                  <a:lnTo>
                    <a:pt x="0" y="118"/>
                  </a:lnTo>
                  <a:lnTo>
                    <a:pt x="0" y="118"/>
                  </a:lnTo>
                  <a:lnTo>
                    <a:pt x="3" y="110"/>
                  </a:lnTo>
                  <a:lnTo>
                    <a:pt x="6" y="101"/>
                  </a:lnTo>
                  <a:lnTo>
                    <a:pt x="11" y="96"/>
                  </a:lnTo>
                  <a:lnTo>
                    <a:pt x="20" y="96"/>
                  </a:lnTo>
                  <a:lnTo>
                    <a:pt x="20" y="96"/>
                  </a:lnTo>
                  <a:lnTo>
                    <a:pt x="31" y="93"/>
                  </a:lnTo>
                  <a:lnTo>
                    <a:pt x="65" y="82"/>
                  </a:lnTo>
                  <a:lnTo>
                    <a:pt x="84" y="73"/>
                  </a:lnTo>
                  <a:lnTo>
                    <a:pt x="107" y="62"/>
                  </a:lnTo>
                  <a:lnTo>
                    <a:pt x="126" y="48"/>
                  </a:lnTo>
                  <a:lnTo>
                    <a:pt x="149" y="31"/>
                  </a:lnTo>
                  <a:lnTo>
                    <a:pt x="149" y="31"/>
                  </a:lnTo>
                  <a:lnTo>
                    <a:pt x="160" y="20"/>
                  </a:lnTo>
                  <a:lnTo>
                    <a:pt x="171" y="11"/>
                  </a:lnTo>
                  <a:lnTo>
                    <a:pt x="182" y="6"/>
                  </a:lnTo>
                  <a:lnTo>
                    <a:pt x="197" y="3"/>
                  </a:lnTo>
                  <a:lnTo>
                    <a:pt x="208" y="0"/>
                  </a:lnTo>
                  <a:lnTo>
                    <a:pt x="222" y="0"/>
                  </a:lnTo>
                  <a:lnTo>
                    <a:pt x="236" y="0"/>
                  </a:lnTo>
                  <a:lnTo>
                    <a:pt x="247" y="3"/>
                  </a:lnTo>
                  <a:lnTo>
                    <a:pt x="247" y="3"/>
                  </a:lnTo>
                  <a:lnTo>
                    <a:pt x="258" y="9"/>
                  </a:lnTo>
                  <a:lnTo>
                    <a:pt x="267" y="17"/>
                  </a:lnTo>
                  <a:lnTo>
                    <a:pt x="275" y="26"/>
                  </a:lnTo>
                  <a:lnTo>
                    <a:pt x="281" y="34"/>
                  </a:lnTo>
                  <a:lnTo>
                    <a:pt x="286" y="45"/>
                  </a:lnTo>
                  <a:lnTo>
                    <a:pt x="289" y="56"/>
                  </a:lnTo>
                  <a:lnTo>
                    <a:pt x="295" y="85"/>
                  </a:lnTo>
                  <a:lnTo>
                    <a:pt x="295" y="85"/>
                  </a:lnTo>
                  <a:lnTo>
                    <a:pt x="292" y="93"/>
                  </a:lnTo>
                  <a:lnTo>
                    <a:pt x="286" y="99"/>
                  </a:lnTo>
                  <a:lnTo>
                    <a:pt x="281" y="101"/>
                  </a:lnTo>
                  <a:lnTo>
                    <a:pt x="272" y="104"/>
                  </a:lnTo>
                  <a:lnTo>
                    <a:pt x="272" y="104"/>
                  </a:lnTo>
                  <a:lnTo>
                    <a:pt x="267" y="101"/>
                  </a:lnTo>
                  <a:lnTo>
                    <a:pt x="258" y="99"/>
                  </a:lnTo>
                  <a:lnTo>
                    <a:pt x="255" y="93"/>
                  </a:lnTo>
                  <a:lnTo>
                    <a:pt x="253" y="85"/>
                  </a:lnTo>
                  <a:lnTo>
                    <a:pt x="253" y="85"/>
                  </a:lnTo>
                  <a:lnTo>
                    <a:pt x="253" y="68"/>
                  </a:lnTo>
                  <a:lnTo>
                    <a:pt x="247" y="56"/>
                  </a:lnTo>
                  <a:lnTo>
                    <a:pt x="241" y="48"/>
                  </a:lnTo>
                  <a:lnTo>
                    <a:pt x="233" y="42"/>
                  </a:lnTo>
                  <a:lnTo>
                    <a:pt x="233" y="42"/>
                  </a:lnTo>
                  <a:lnTo>
                    <a:pt x="219" y="40"/>
                  </a:lnTo>
                  <a:lnTo>
                    <a:pt x="205" y="42"/>
                  </a:lnTo>
                  <a:lnTo>
                    <a:pt x="191" y="48"/>
                  </a:lnTo>
                  <a:lnTo>
                    <a:pt x="177" y="59"/>
                  </a:lnTo>
                  <a:lnTo>
                    <a:pt x="177" y="59"/>
                  </a:lnTo>
                  <a:lnTo>
                    <a:pt x="152" y="79"/>
                  </a:lnTo>
                  <a:lnTo>
                    <a:pt x="126" y="96"/>
                  </a:lnTo>
                  <a:lnTo>
                    <a:pt x="101" y="110"/>
                  </a:lnTo>
                  <a:lnTo>
                    <a:pt x="79" y="121"/>
                  </a:lnTo>
                  <a:lnTo>
                    <a:pt x="39" y="132"/>
                  </a:lnTo>
                  <a:lnTo>
                    <a:pt x="22" y="135"/>
                  </a:lnTo>
                  <a:lnTo>
                    <a:pt x="22" y="135"/>
                  </a:lnTo>
                  <a:close/>
                </a:path>
              </a:pathLst>
            </a:custGeom>
            <a:solidFill>
              <a:srgbClr val="E35E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306" name="Freeform 55"/>
            <p:cNvSpPr>
              <a:spLocks/>
            </p:cNvSpPr>
            <p:nvPr/>
          </p:nvSpPr>
          <p:spPr bwMode="auto">
            <a:xfrm>
              <a:off x="4718057" y="2660674"/>
              <a:ext cx="49214" cy="90489"/>
            </a:xfrm>
            <a:custGeom>
              <a:avLst/>
              <a:gdLst>
                <a:gd name="T0" fmla="*/ 14 w 31"/>
                <a:gd name="T1" fmla="*/ 0 h 57"/>
                <a:gd name="T2" fmla="*/ 14 w 31"/>
                <a:gd name="T3" fmla="*/ 0 h 57"/>
                <a:gd name="T4" fmla="*/ 8 w 31"/>
                <a:gd name="T5" fmla="*/ 3 h 57"/>
                <a:gd name="T6" fmla="*/ 3 w 31"/>
                <a:gd name="T7" fmla="*/ 9 h 57"/>
                <a:gd name="T8" fmla="*/ 0 w 31"/>
                <a:gd name="T9" fmla="*/ 17 h 57"/>
                <a:gd name="T10" fmla="*/ 0 w 31"/>
                <a:gd name="T11" fmla="*/ 28 h 57"/>
                <a:gd name="T12" fmla="*/ 0 w 31"/>
                <a:gd name="T13" fmla="*/ 28 h 57"/>
                <a:gd name="T14" fmla="*/ 0 w 31"/>
                <a:gd name="T15" fmla="*/ 40 h 57"/>
                <a:gd name="T16" fmla="*/ 3 w 31"/>
                <a:gd name="T17" fmla="*/ 48 h 57"/>
                <a:gd name="T18" fmla="*/ 8 w 31"/>
                <a:gd name="T19" fmla="*/ 54 h 57"/>
                <a:gd name="T20" fmla="*/ 14 w 31"/>
                <a:gd name="T21" fmla="*/ 57 h 57"/>
                <a:gd name="T22" fmla="*/ 14 w 31"/>
                <a:gd name="T23" fmla="*/ 57 h 57"/>
                <a:gd name="T24" fmla="*/ 22 w 31"/>
                <a:gd name="T25" fmla="*/ 54 h 57"/>
                <a:gd name="T26" fmla="*/ 28 w 31"/>
                <a:gd name="T27" fmla="*/ 48 h 57"/>
                <a:gd name="T28" fmla="*/ 31 w 31"/>
                <a:gd name="T29" fmla="*/ 40 h 57"/>
                <a:gd name="T30" fmla="*/ 31 w 31"/>
                <a:gd name="T31" fmla="*/ 28 h 57"/>
                <a:gd name="T32" fmla="*/ 31 w 31"/>
                <a:gd name="T33" fmla="*/ 28 h 57"/>
                <a:gd name="T34" fmla="*/ 31 w 31"/>
                <a:gd name="T35" fmla="*/ 17 h 57"/>
                <a:gd name="T36" fmla="*/ 28 w 31"/>
                <a:gd name="T37" fmla="*/ 9 h 57"/>
                <a:gd name="T38" fmla="*/ 22 w 31"/>
                <a:gd name="T39" fmla="*/ 3 h 57"/>
                <a:gd name="T40" fmla="*/ 14 w 31"/>
                <a:gd name="T4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57">
                  <a:moveTo>
                    <a:pt x="14" y="0"/>
                  </a:moveTo>
                  <a:lnTo>
                    <a:pt x="14" y="0"/>
                  </a:lnTo>
                  <a:lnTo>
                    <a:pt x="8" y="3"/>
                  </a:lnTo>
                  <a:lnTo>
                    <a:pt x="3" y="9"/>
                  </a:lnTo>
                  <a:lnTo>
                    <a:pt x="0" y="17"/>
                  </a:lnTo>
                  <a:lnTo>
                    <a:pt x="0" y="28"/>
                  </a:lnTo>
                  <a:lnTo>
                    <a:pt x="0" y="28"/>
                  </a:lnTo>
                  <a:lnTo>
                    <a:pt x="0" y="40"/>
                  </a:lnTo>
                  <a:lnTo>
                    <a:pt x="3" y="48"/>
                  </a:lnTo>
                  <a:lnTo>
                    <a:pt x="8" y="54"/>
                  </a:lnTo>
                  <a:lnTo>
                    <a:pt x="14" y="57"/>
                  </a:lnTo>
                  <a:lnTo>
                    <a:pt x="14" y="57"/>
                  </a:lnTo>
                  <a:lnTo>
                    <a:pt x="22" y="54"/>
                  </a:lnTo>
                  <a:lnTo>
                    <a:pt x="28" y="48"/>
                  </a:lnTo>
                  <a:lnTo>
                    <a:pt x="31" y="40"/>
                  </a:lnTo>
                  <a:lnTo>
                    <a:pt x="31" y="28"/>
                  </a:lnTo>
                  <a:lnTo>
                    <a:pt x="31" y="28"/>
                  </a:lnTo>
                  <a:lnTo>
                    <a:pt x="31" y="17"/>
                  </a:lnTo>
                  <a:lnTo>
                    <a:pt x="28" y="9"/>
                  </a:lnTo>
                  <a:lnTo>
                    <a:pt x="22" y="3"/>
                  </a:lnTo>
                  <a:lnTo>
                    <a:pt x="14" y="0"/>
                  </a:lnTo>
                  <a:close/>
                </a:path>
              </a:pathLst>
            </a:custGeom>
            <a:solidFill>
              <a:srgbClr val="FFEC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307" name="Freeform 56"/>
            <p:cNvSpPr>
              <a:spLocks/>
            </p:cNvSpPr>
            <p:nvPr/>
          </p:nvSpPr>
          <p:spPr bwMode="auto">
            <a:xfrm>
              <a:off x="4718055" y="2660674"/>
              <a:ext cx="49214" cy="90489"/>
            </a:xfrm>
            <a:custGeom>
              <a:avLst/>
              <a:gdLst>
                <a:gd name="T0" fmla="*/ 14 w 31"/>
                <a:gd name="T1" fmla="*/ 0 h 57"/>
                <a:gd name="T2" fmla="*/ 14 w 31"/>
                <a:gd name="T3" fmla="*/ 0 h 57"/>
                <a:gd name="T4" fmla="*/ 8 w 31"/>
                <a:gd name="T5" fmla="*/ 3 h 57"/>
                <a:gd name="T6" fmla="*/ 3 w 31"/>
                <a:gd name="T7" fmla="*/ 9 h 57"/>
                <a:gd name="T8" fmla="*/ 0 w 31"/>
                <a:gd name="T9" fmla="*/ 17 h 57"/>
                <a:gd name="T10" fmla="*/ 0 w 31"/>
                <a:gd name="T11" fmla="*/ 28 h 57"/>
                <a:gd name="T12" fmla="*/ 0 w 31"/>
                <a:gd name="T13" fmla="*/ 28 h 57"/>
                <a:gd name="T14" fmla="*/ 0 w 31"/>
                <a:gd name="T15" fmla="*/ 40 h 57"/>
                <a:gd name="T16" fmla="*/ 3 w 31"/>
                <a:gd name="T17" fmla="*/ 48 h 57"/>
                <a:gd name="T18" fmla="*/ 8 w 31"/>
                <a:gd name="T19" fmla="*/ 54 h 57"/>
                <a:gd name="T20" fmla="*/ 14 w 31"/>
                <a:gd name="T21" fmla="*/ 57 h 57"/>
                <a:gd name="T22" fmla="*/ 14 w 31"/>
                <a:gd name="T23" fmla="*/ 57 h 57"/>
                <a:gd name="T24" fmla="*/ 22 w 31"/>
                <a:gd name="T25" fmla="*/ 54 h 57"/>
                <a:gd name="T26" fmla="*/ 28 w 31"/>
                <a:gd name="T27" fmla="*/ 48 h 57"/>
                <a:gd name="T28" fmla="*/ 31 w 31"/>
                <a:gd name="T29" fmla="*/ 40 h 57"/>
                <a:gd name="T30" fmla="*/ 31 w 31"/>
                <a:gd name="T31" fmla="*/ 28 h 57"/>
                <a:gd name="T32" fmla="*/ 31 w 31"/>
                <a:gd name="T33" fmla="*/ 28 h 57"/>
                <a:gd name="T34" fmla="*/ 31 w 31"/>
                <a:gd name="T35" fmla="*/ 17 h 57"/>
                <a:gd name="T36" fmla="*/ 28 w 31"/>
                <a:gd name="T37" fmla="*/ 9 h 57"/>
                <a:gd name="T38" fmla="*/ 22 w 31"/>
                <a:gd name="T39" fmla="*/ 3 h 57"/>
                <a:gd name="T40" fmla="*/ 14 w 31"/>
                <a:gd name="T4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57">
                  <a:moveTo>
                    <a:pt x="14" y="0"/>
                  </a:moveTo>
                  <a:lnTo>
                    <a:pt x="14" y="0"/>
                  </a:lnTo>
                  <a:lnTo>
                    <a:pt x="8" y="3"/>
                  </a:lnTo>
                  <a:lnTo>
                    <a:pt x="3" y="9"/>
                  </a:lnTo>
                  <a:lnTo>
                    <a:pt x="0" y="17"/>
                  </a:lnTo>
                  <a:lnTo>
                    <a:pt x="0" y="28"/>
                  </a:lnTo>
                  <a:lnTo>
                    <a:pt x="0" y="28"/>
                  </a:lnTo>
                  <a:lnTo>
                    <a:pt x="0" y="40"/>
                  </a:lnTo>
                  <a:lnTo>
                    <a:pt x="3" y="48"/>
                  </a:lnTo>
                  <a:lnTo>
                    <a:pt x="8" y="54"/>
                  </a:lnTo>
                  <a:lnTo>
                    <a:pt x="14" y="57"/>
                  </a:lnTo>
                  <a:lnTo>
                    <a:pt x="14" y="57"/>
                  </a:lnTo>
                  <a:lnTo>
                    <a:pt x="22" y="54"/>
                  </a:lnTo>
                  <a:lnTo>
                    <a:pt x="28" y="48"/>
                  </a:lnTo>
                  <a:lnTo>
                    <a:pt x="31" y="40"/>
                  </a:lnTo>
                  <a:lnTo>
                    <a:pt x="31" y="28"/>
                  </a:lnTo>
                  <a:lnTo>
                    <a:pt x="31" y="28"/>
                  </a:lnTo>
                  <a:lnTo>
                    <a:pt x="31" y="17"/>
                  </a:lnTo>
                  <a:lnTo>
                    <a:pt x="28" y="9"/>
                  </a:lnTo>
                  <a:lnTo>
                    <a:pt x="22" y="3"/>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308" name="Freeform 57"/>
            <p:cNvSpPr>
              <a:spLocks/>
            </p:cNvSpPr>
            <p:nvPr/>
          </p:nvSpPr>
          <p:spPr bwMode="auto">
            <a:xfrm>
              <a:off x="5832482" y="2687662"/>
              <a:ext cx="53975" cy="88901"/>
            </a:xfrm>
            <a:custGeom>
              <a:avLst/>
              <a:gdLst>
                <a:gd name="T0" fmla="*/ 17 w 34"/>
                <a:gd name="T1" fmla="*/ 0 h 56"/>
                <a:gd name="T2" fmla="*/ 17 w 34"/>
                <a:gd name="T3" fmla="*/ 0 h 56"/>
                <a:gd name="T4" fmla="*/ 11 w 34"/>
                <a:gd name="T5" fmla="*/ 3 h 56"/>
                <a:gd name="T6" fmla="*/ 6 w 34"/>
                <a:gd name="T7" fmla="*/ 9 h 56"/>
                <a:gd name="T8" fmla="*/ 3 w 34"/>
                <a:gd name="T9" fmla="*/ 17 h 56"/>
                <a:gd name="T10" fmla="*/ 0 w 34"/>
                <a:gd name="T11" fmla="*/ 28 h 56"/>
                <a:gd name="T12" fmla="*/ 0 w 34"/>
                <a:gd name="T13" fmla="*/ 28 h 56"/>
                <a:gd name="T14" fmla="*/ 3 w 34"/>
                <a:gd name="T15" fmla="*/ 40 h 56"/>
                <a:gd name="T16" fmla="*/ 6 w 34"/>
                <a:gd name="T17" fmla="*/ 48 h 56"/>
                <a:gd name="T18" fmla="*/ 11 w 34"/>
                <a:gd name="T19" fmla="*/ 54 h 56"/>
                <a:gd name="T20" fmla="*/ 17 w 34"/>
                <a:gd name="T21" fmla="*/ 56 h 56"/>
                <a:gd name="T22" fmla="*/ 17 w 34"/>
                <a:gd name="T23" fmla="*/ 56 h 56"/>
                <a:gd name="T24" fmla="*/ 22 w 34"/>
                <a:gd name="T25" fmla="*/ 54 h 56"/>
                <a:gd name="T26" fmla="*/ 28 w 34"/>
                <a:gd name="T27" fmla="*/ 48 h 56"/>
                <a:gd name="T28" fmla="*/ 34 w 34"/>
                <a:gd name="T29" fmla="*/ 40 h 56"/>
                <a:gd name="T30" fmla="*/ 34 w 34"/>
                <a:gd name="T31" fmla="*/ 28 h 56"/>
                <a:gd name="T32" fmla="*/ 34 w 34"/>
                <a:gd name="T33" fmla="*/ 28 h 56"/>
                <a:gd name="T34" fmla="*/ 34 w 34"/>
                <a:gd name="T35" fmla="*/ 17 h 56"/>
                <a:gd name="T36" fmla="*/ 28 w 34"/>
                <a:gd name="T37" fmla="*/ 9 h 56"/>
                <a:gd name="T38" fmla="*/ 22 w 34"/>
                <a:gd name="T39" fmla="*/ 3 h 56"/>
                <a:gd name="T40" fmla="*/ 17 w 34"/>
                <a:gd name="T4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56">
                  <a:moveTo>
                    <a:pt x="17" y="0"/>
                  </a:moveTo>
                  <a:lnTo>
                    <a:pt x="17" y="0"/>
                  </a:lnTo>
                  <a:lnTo>
                    <a:pt x="11" y="3"/>
                  </a:lnTo>
                  <a:lnTo>
                    <a:pt x="6" y="9"/>
                  </a:lnTo>
                  <a:lnTo>
                    <a:pt x="3" y="17"/>
                  </a:lnTo>
                  <a:lnTo>
                    <a:pt x="0" y="28"/>
                  </a:lnTo>
                  <a:lnTo>
                    <a:pt x="0" y="28"/>
                  </a:lnTo>
                  <a:lnTo>
                    <a:pt x="3" y="40"/>
                  </a:lnTo>
                  <a:lnTo>
                    <a:pt x="6" y="48"/>
                  </a:lnTo>
                  <a:lnTo>
                    <a:pt x="11" y="54"/>
                  </a:lnTo>
                  <a:lnTo>
                    <a:pt x="17" y="56"/>
                  </a:lnTo>
                  <a:lnTo>
                    <a:pt x="17" y="56"/>
                  </a:lnTo>
                  <a:lnTo>
                    <a:pt x="22" y="54"/>
                  </a:lnTo>
                  <a:lnTo>
                    <a:pt x="28" y="48"/>
                  </a:lnTo>
                  <a:lnTo>
                    <a:pt x="34" y="40"/>
                  </a:lnTo>
                  <a:lnTo>
                    <a:pt x="34" y="28"/>
                  </a:lnTo>
                  <a:lnTo>
                    <a:pt x="34" y="28"/>
                  </a:lnTo>
                  <a:lnTo>
                    <a:pt x="34" y="17"/>
                  </a:lnTo>
                  <a:lnTo>
                    <a:pt x="28" y="9"/>
                  </a:lnTo>
                  <a:lnTo>
                    <a:pt x="22" y="3"/>
                  </a:lnTo>
                  <a:lnTo>
                    <a:pt x="17" y="0"/>
                  </a:lnTo>
                  <a:close/>
                </a:path>
              </a:pathLst>
            </a:custGeom>
            <a:solidFill>
              <a:srgbClr val="FFEC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309" name="Freeform 58"/>
            <p:cNvSpPr>
              <a:spLocks/>
            </p:cNvSpPr>
            <p:nvPr/>
          </p:nvSpPr>
          <p:spPr bwMode="auto">
            <a:xfrm>
              <a:off x="5832480" y="2687664"/>
              <a:ext cx="53975" cy="88901"/>
            </a:xfrm>
            <a:custGeom>
              <a:avLst/>
              <a:gdLst>
                <a:gd name="T0" fmla="*/ 17 w 34"/>
                <a:gd name="T1" fmla="*/ 0 h 56"/>
                <a:gd name="T2" fmla="*/ 17 w 34"/>
                <a:gd name="T3" fmla="*/ 0 h 56"/>
                <a:gd name="T4" fmla="*/ 11 w 34"/>
                <a:gd name="T5" fmla="*/ 3 h 56"/>
                <a:gd name="T6" fmla="*/ 6 w 34"/>
                <a:gd name="T7" fmla="*/ 9 h 56"/>
                <a:gd name="T8" fmla="*/ 3 w 34"/>
                <a:gd name="T9" fmla="*/ 17 h 56"/>
                <a:gd name="T10" fmla="*/ 0 w 34"/>
                <a:gd name="T11" fmla="*/ 28 h 56"/>
                <a:gd name="T12" fmla="*/ 0 w 34"/>
                <a:gd name="T13" fmla="*/ 28 h 56"/>
                <a:gd name="T14" fmla="*/ 3 w 34"/>
                <a:gd name="T15" fmla="*/ 40 h 56"/>
                <a:gd name="T16" fmla="*/ 6 w 34"/>
                <a:gd name="T17" fmla="*/ 48 h 56"/>
                <a:gd name="T18" fmla="*/ 11 w 34"/>
                <a:gd name="T19" fmla="*/ 54 h 56"/>
                <a:gd name="T20" fmla="*/ 17 w 34"/>
                <a:gd name="T21" fmla="*/ 56 h 56"/>
                <a:gd name="T22" fmla="*/ 17 w 34"/>
                <a:gd name="T23" fmla="*/ 56 h 56"/>
                <a:gd name="T24" fmla="*/ 22 w 34"/>
                <a:gd name="T25" fmla="*/ 54 h 56"/>
                <a:gd name="T26" fmla="*/ 28 w 34"/>
                <a:gd name="T27" fmla="*/ 48 h 56"/>
                <a:gd name="T28" fmla="*/ 34 w 34"/>
                <a:gd name="T29" fmla="*/ 40 h 56"/>
                <a:gd name="T30" fmla="*/ 34 w 34"/>
                <a:gd name="T31" fmla="*/ 28 h 56"/>
                <a:gd name="T32" fmla="*/ 34 w 34"/>
                <a:gd name="T33" fmla="*/ 28 h 56"/>
                <a:gd name="T34" fmla="*/ 34 w 34"/>
                <a:gd name="T35" fmla="*/ 17 h 56"/>
                <a:gd name="T36" fmla="*/ 28 w 34"/>
                <a:gd name="T37" fmla="*/ 9 h 56"/>
                <a:gd name="T38" fmla="*/ 22 w 34"/>
                <a:gd name="T39" fmla="*/ 3 h 56"/>
                <a:gd name="T40" fmla="*/ 17 w 34"/>
                <a:gd name="T4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56">
                  <a:moveTo>
                    <a:pt x="17" y="0"/>
                  </a:moveTo>
                  <a:lnTo>
                    <a:pt x="17" y="0"/>
                  </a:lnTo>
                  <a:lnTo>
                    <a:pt x="11" y="3"/>
                  </a:lnTo>
                  <a:lnTo>
                    <a:pt x="6" y="9"/>
                  </a:lnTo>
                  <a:lnTo>
                    <a:pt x="3" y="17"/>
                  </a:lnTo>
                  <a:lnTo>
                    <a:pt x="0" y="28"/>
                  </a:lnTo>
                  <a:lnTo>
                    <a:pt x="0" y="28"/>
                  </a:lnTo>
                  <a:lnTo>
                    <a:pt x="3" y="40"/>
                  </a:lnTo>
                  <a:lnTo>
                    <a:pt x="6" y="48"/>
                  </a:lnTo>
                  <a:lnTo>
                    <a:pt x="11" y="54"/>
                  </a:lnTo>
                  <a:lnTo>
                    <a:pt x="17" y="56"/>
                  </a:lnTo>
                  <a:lnTo>
                    <a:pt x="17" y="56"/>
                  </a:lnTo>
                  <a:lnTo>
                    <a:pt x="22" y="54"/>
                  </a:lnTo>
                  <a:lnTo>
                    <a:pt x="28" y="48"/>
                  </a:lnTo>
                  <a:lnTo>
                    <a:pt x="34" y="40"/>
                  </a:lnTo>
                  <a:lnTo>
                    <a:pt x="34" y="28"/>
                  </a:lnTo>
                  <a:lnTo>
                    <a:pt x="34" y="28"/>
                  </a:lnTo>
                  <a:lnTo>
                    <a:pt x="34" y="17"/>
                  </a:lnTo>
                  <a:lnTo>
                    <a:pt x="28" y="9"/>
                  </a:lnTo>
                  <a:lnTo>
                    <a:pt x="22" y="3"/>
                  </a:lnTo>
                  <a:lnTo>
                    <a:pt x="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310" name="Freeform 59"/>
            <p:cNvSpPr>
              <a:spLocks/>
            </p:cNvSpPr>
            <p:nvPr/>
          </p:nvSpPr>
          <p:spPr bwMode="auto">
            <a:xfrm>
              <a:off x="5213343" y="2478099"/>
              <a:ext cx="177800" cy="53975"/>
            </a:xfrm>
            <a:custGeom>
              <a:avLst/>
              <a:gdLst>
                <a:gd name="T0" fmla="*/ 95 w 112"/>
                <a:gd name="T1" fmla="*/ 0 h 34"/>
                <a:gd name="T2" fmla="*/ 95 w 112"/>
                <a:gd name="T3" fmla="*/ 0 h 34"/>
                <a:gd name="T4" fmla="*/ 75 w 112"/>
                <a:gd name="T5" fmla="*/ 3 h 34"/>
                <a:gd name="T6" fmla="*/ 53 w 112"/>
                <a:gd name="T7" fmla="*/ 6 h 34"/>
                <a:gd name="T8" fmla="*/ 53 w 112"/>
                <a:gd name="T9" fmla="*/ 6 h 34"/>
                <a:gd name="T10" fmla="*/ 33 w 112"/>
                <a:gd name="T11" fmla="*/ 11 h 34"/>
                <a:gd name="T12" fmla="*/ 16 w 112"/>
                <a:gd name="T13" fmla="*/ 20 h 34"/>
                <a:gd name="T14" fmla="*/ 5 w 112"/>
                <a:gd name="T15" fmla="*/ 25 h 34"/>
                <a:gd name="T16" fmla="*/ 0 w 112"/>
                <a:gd name="T17" fmla="*/ 31 h 34"/>
                <a:gd name="T18" fmla="*/ 0 w 112"/>
                <a:gd name="T19" fmla="*/ 31 h 34"/>
                <a:gd name="T20" fmla="*/ 5 w 112"/>
                <a:gd name="T21" fmla="*/ 34 h 34"/>
                <a:gd name="T22" fmla="*/ 16 w 112"/>
                <a:gd name="T23" fmla="*/ 34 h 34"/>
                <a:gd name="T24" fmla="*/ 16 w 112"/>
                <a:gd name="T25" fmla="*/ 34 h 34"/>
                <a:gd name="T26" fmla="*/ 36 w 112"/>
                <a:gd name="T27" fmla="*/ 34 h 34"/>
                <a:gd name="T28" fmla="*/ 59 w 112"/>
                <a:gd name="T29" fmla="*/ 28 h 34"/>
                <a:gd name="T30" fmla="*/ 59 w 112"/>
                <a:gd name="T31" fmla="*/ 28 h 34"/>
                <a:gd name="T32" fmla="*/ 78 w 112"/>
                <a:gd name="T33" fmla="*/ 23 h 34"/>
                <a:gd name="T34" fmla="*/ 98 w 112"/>
                <a:gd name="T35" fmla="*/ 17 h 34"/>
                <a:gd name="T36" fmla="*/ 106 w 112"/>
                <a:gd name="T37" fmla="*/ 11 h 34"/>
                <a:gd name="T38" fmla="*/ 112 w 112"/>
                <a:gd name="T39" fmla="*/ 6 h 34"/>
                <a:gd name="T40" fmla="*/ 112 w 112"/>
                <a:gd name="T41" fmla="*/ 6 h 34"/>
                <a:gd name="T42" fmla="*/ 106 w 112"/>
                <a:gd name="T43" fmla="*/ 3 h 34"/>
                <a:gd name="T44" fmla="*/ 95 w 112"/>
                <a:gd name="T4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 h="34">
                  <a:moveTo>
                    <a:pt x="95" y="0"/>
                  </a:moveTo>
                  <a:lnTo>
                    <a:pt x="95" y="0"/>
                  </a:lnTo>
                  <a:lnTo>
                    <a:pt x="75" y="3"/>
                  </a:lnTo>
                  <a:lnTo>
                    <a:pt x="53" y="6"/>
                  </a:lnTo>
                  <a:lnTo>
                    <a:pt x="53" y="6"/>
                  </a:lnTo>
                  <a:lnTo>
                    <a:pt x="33" y="11"/>
                  </a:lnTo>
                  <a:lnTo>
                    <a:pt x="16" y="20"/>
                  </a:lnTo>
                  <a:lnTo>
                    <a:pt x="5" y="25"/>
                  </a:lnTo>
                  <a:lnTo>
                    <a:pt x="0" y="31"/>
                  </a:lnTo>
                  <a:lnTo>
                    <a:pt x="0" y="31"/>
                  </a:lnTo>
                  <a:lnTo>
                    <a:pt x="5" y="34"/>
                  </a:lnTo>
                  <a:lnTo>
                    <a:pt x="16" y="34"/>
                  </a:lnTo>
                  <a:lnTo>
                    <a:pt x="16" y="34"/>
                  </a:lnTo>
                  <a:lnTo>
                    <a:pt x="36" y="34"/>
                  </a:lnTo>
                  <a:lnTo>
                    <a:pt x="59" y="28"/>
                  </a:lnTo>
                  <a:lnTo>
                    <a:pt x="59" y="28"/>
                  </a:lnTo>
                  <a:lnTo>
                    <a:pt x="78" y="23"/>
                  </a:lnTo>
                  <a:lnTo>
                    <a:pt x="98" y="17"/>
                  </a:lnTo>
                  <a:lnTo>
                    <a:pt x="106" y="11"/>
                  </a:lnTo>
                  <a:lnTo>
                    <a:pt x="112" y="6"/>
                  </a:lnTo>
                  <a:lnTo>
                    <a:pt x="112" y="6"/>
                  </a:lnTo>
                  <a:lnTo>
                    <a:pt x="106" y="3"/>
                  </a:lnTo>
                  <a:lnTo>
                    <a:pt x="95" y="0"/>
                  </a:lnTo>
                  <a:close/>
                </a:path>
              </a:pathLst>
            </a:custGeom>
            <a:solidFill>
              <a:srgbClr val="FCD5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sp>
          <p:nvSpPr>
            <p:cNvPr id="311" name="Freeform 60"/>
            <p:cNvSpPr>
              <a:spLocks/>
            </p:cNvSpPr>
            <p:nvPr/>
          </p:nvSpPr>
          <p:spPr bwMode="auto">
            <a:xfrm>
              <a:off x="5213352" y="2478088"/>
              <a:ext cx="177800" cy="53975"/>
            </a:xfrm>
            <a:custGeom>
              <a:avLst/>
              <a:gdLst>
                <a:gd name="T0" fmla="*/ 95 w 112"/>
                <a:gd name="T1" fmla="*/ 0 h 34"/>
                <a:gd name="T2" fmla="*/ 95 w 112"/>
                <a:gd name="T3" fmla="*/ 0 h 34"/>
                <a:gd name="T4" fmla="*/ 75 w 112"/>
                <a:gd name="T5" fmla="*/ 3 h 34"/>
                <a:gd name="T6" fmla="*/ 53 w 112"/>
                <a:gd name="T7" fmla="*/ 6 h 34"/>
                <a:gd name="T8" fmla="*/ 53 w 112"/>
                <a:gd name="T9" fmla="*/ 6 h 34"/>
                <a:gd name="T10" fmla="*/ 33 w 112"/>
                <a:gd name="T11" fmla="*/ 11 h 34"/>
                <a:gd name="T12" fmla="*/ 16 w 112"/>
                <a:gd name="T13" fmla="*/ 20 h 34"/>
                <a:gd name="T14" fmla="*/ 5 w 112"/>
                <a:gd name="T15" fmla="*/ 25 h 34"/>
                <a:gd name="T16" fmla="*/ 0 w 112"/>
                <a:gd name="T17" fmla="*/ 31 h 34"/>
                <a:gd name="T18" fmla="*/ 0 w 112"/>
                <a:gd name="T19" fmla="*/ 31 h 34"/>
                <a:gd name="T20" fmla="*/ 5 w 112"/>
                <a:gd name="T21" fmla="*/ 34 h 34"/>
                <a:gd name="T22" fmla="*/ 16 w 112"/>
                <a:gd name="T23" fmla="*/ 34 h 34"/>
                <a:gd name="T24" fmla="*/ 16 w 112"/>
                <a:gd name="T25" fmla="*/ 34 h 34"/>
                <a:gd name="T26" fmla="*/ 36 w 112"/>
                <a:gd name="T27" fmla="*/ 34 h 34"/>
                <a:gd name="T28" fmla="*/ 59 w 112"/>
                <a:gd name="T29" fmla="*/ 28 h 34"/>
                <a:gd name="T30" fmla="*/ 59 w 112"/>
                <a:gd name="T31" fmla="*/ 28 h 34"/>
                <a:gd name="T32" fmla="*/ 78 w 112"/>
                <a:gd name="T33" fmla="*/ 23 h 34"/>
                <a:gd name="T34" fmla="*/ 98 w 112"/>
                <a:gd name="T35" fmla="*/ 17 h 34"/>
                <a:gd name="T36" fmla="*/ 106 w 112"/>
                <a:gd name="T37" fmla="*/ 11 h 34"/>
                <a:gd name="T38" fmla="*/ 112 w 112"/>
                <a:gd name="T39" fmla="*/ 6 h 34"/>
                <a:gd name="T40" fmla="*/ 112 w 112"/>
                <a:gd name="T41" fmla="*/ 6 h 34"/>
                <a:gd name="T42" fmla="*/ 106 w 112"/>
                <a:gd name="T43" fmla="*/ 3 h 34"/>
                <a:gd name="T44" fmla="*/ 95 w 112"/>
                <a:gd name="T4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 h="34">
                  <a:moveTo>
                    <a:pt x="95" y="0"/>
                  </a:moveTo>
                  <a:lnTo>
                    <a:pt x="95" y="0"/>
                  </a:lnTo>
                  <a:lnTo>
                    <a:pt x="75" y="3"/>
                  </a:lnTo>
                  <a:lnTo>
                    <a:pt x="53" y="6"/>
                  </a:lnTo>
                  <a:lnTo>
                    <a:pt x="53" y="6"/>
                  </a:lnTo>
                  <a:lnTo>
                    <a:pt x="33" y="11"/>
                  </a:lnTo>
                  <a:lnTo>
                    <a:pt x="16" y="20"/>
                  </a:lnTo>
                  <a:lnTo>
                    <a:pt x="5" y="25"/>
                  </a:lnTo>
                  <a:lnTo>
                    <a:pt x="0" y="31"/>
                  </a:lnTo>
                  <a:lnTo>
                    <a:pt x="0" y="31"/>
                  </a:lnTo>
                  <a:lnTo>
                    <a:pt x="5" y="34"/>
                  </a:lnTo>
                  <a:lnTo>
                    <a:pt x="16" y="34"/>
                  </a:lnTo>
                  <a:lnTo>
                    <a:pt x="16" y="34"/>
                  </a:lnTo>
                  <a:lnTo>
                    <a:pt x="36" y="34"/>
                  </a:lnTo>
                  <a:lnTo>
                    <a:pt x="59" y="28"/>
                  </a:lnTo>
                  <a:lnTo>
                    <a:pt x="59" y="28"/>
                  </a:lnTo>
                  <a:lnTo>
                    <a:pt x="78" y="23"/>
                  </a:lnTo>
                  <a:lnTo>
                    <a:pt x="98" y="17"/>
                  </a:lnTo>
                  <a:lnTo>
                    <a:pt x="106" y="11"/>
                  </a:lnTo>
                  <a:lnTo>
                    <a:pt x="112" y="6"/>
                  </a:lnTo>
                  <a:lnTo>
                    <a:pt x="112" y="6"/>
                  </a:lnTo>
                  <a:lnTo>
                    <a:pt x="106" y="3"/>
                  </a:lnTo>
                  <a:lnTo>
                    <a:pt x="9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srgbClr val="1C2E37"/>
                </a:solidFill>
                <a:effectLst/>
                <a:uLnTx/>
                <a:uFillTx/>
                <a:latin typeface="Aptos Display" panose="02110004020202020204"/>
                <a:ea typeface="+mn-ea"/>
                <a:cs typeface="+mn-cs"/>
              </a:endParaRPr>
            </a:p>
          </p:txBody>
        </p:sp>
      </p:grpSp>
    </p:spTree>
    <p:extLst>
      <p:ext uri="{BB962C8B-B14F-4D97-AF65-F5344CB8AC3E}">
        <p14:creationId xmlns:p14="http://schemas.microsoft.com/office/powerpoint/2010/main" val="19011490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B79D94-C5BA-1FFE-1CB6-4911F4BE7D47}"/>
              </a:ext>
            </a:extLst>
          </p:cNvPr>
          <p:cNvSpPr>
            <a:spLocks noGrp="1"/>
          </p:cNvSpPr>
          <p:nvPr>
            <p:ph type="title"/>
          </p:nvPr>
        </p:nvSpPr>
        <p:spPr>
          <a:xfrm>
            <a:off x="863124" y="49392"/>
            <a:ext cx="10515600" cy="1325563"/>
          </a:xfrm>
        </p:spPr>
        <p:txBody>
          <a:bodyPr>
            <a:normAutofit/>
          </a:bodyPr>
          <a:lstStyle/>
          <a:p>
            <a:r>
              <a:rPr lang="en-US" sz="3000" dirty="0"/>
              <a:t>DESTINY-PanTumor02: Trastuzumab </a:t>
            </a:r>
            <a:r>
              <a:rPr lang="en-US" sz="3000" dirty="0" err="1"/>
              <a:t>Deruxtecan</a:t>
            </a:r>
            <a:r>
              <a:rPr lang="en-US" sz="3000" dirty="0"/>
              <a:t> Efficacy </a:t>
            </a:r>
            <a:br>
              <a:rPr lang="en-US" sz="3000" dirty="0"/>
            </a:br>
            <a:r>
              <a:rPr lang="en-US" sz="3000" dirty="0"/>
              <a:t>by HER2 Expression</a:t>
            </a:r>
          </a:p>
        </p:txBody>
      </p:sp>
      <p:sp>
        <p:nvSpPr>
          <p:cNvPr id="7" name="Text Placeholder 6">
            <a:extLst>
              <a:ext uri="{FF2B5EF4-FFF2-40B4-BE49-F238E27FC236}">
                <a16:creationId xmlns:a16="http://schemas.microsoft.com/office/drawing/2014/main" id="{25181E82-1031-2A60-CF5D-D2ECBA20A719}"/>
              </a:ext>
            </a:extLst>
          </p:cNvPr>
          <p:cNvSpPr>
            <a:spLocks noGrp="1"/>
          </p:cNvSpPr>
          <p:nvPr>
            <p:ph type="body" sz="quarter" idx="10"/>
          </p:nvPr>
        </p:nvSpPr>
        <p:spPr/>
        <p:txBody>
          <a:bodyPr>
            <a:noAutofit/>
          </a:bodyPr>
          <a:lstStyle/>
          <a:p>
            <a:pPr>
              <a:defRPr/>
            </a:pPr>
            <a:r>
              <a:rPr kumimoji="0" lang="en-US" b="0" i="0" u="none" strike="noStrike" kern="1200" cap="none" spc="0" normalizeH="0" baseline="0" noProof="0" err="1">
                <a:ln>
                  <a:noFill/>
                </a:ln>
                <a:solidFill>
                  <a:prstClr val="black"/>
                </a:solidFill>
                <a:effectLst/>
                <a:uLnTx/>
                <a:uFillTx/>
                <a:ea typeface="+mn-ea"/>
                <a:cs typeface="Calibri" panose="020F0502020204030204" pitchFamily="34" charset="0"/>
              </a:rPr>
              <a:t>Meric</a:t>
            </a:r>
            <a:r>
              <a:rPr kumimoji="0" lang="en-US" b="0" i="0" u="none" strike="noStrike" kern="1200" cap="none" spc="0" normalizeH="0" baseline="0" noProof="0">
                <a:ln>
                  <a:noFill/>
                </a:ln>
                <a:solidFill>
                  <a:prstClr val="black"/>
                </a:solidFill>
                <a:effectLst/>
                <a:uLnTx/>
                <a:uFillTx/>
                <a:ea typeface="+mn-ea"/>
                <a:cs typeface="Calibri" panose="020F0502020204030204" pitchFamily="34" charset="0"/>
              </a:rPr>
              <a:t>-Bernstam F, et al. </a:t>
            </a:r>
            <a:r>
              <a:rPr kumimoji="0" lang="en-US" b="0" i="1" u="none" strike="noStrike" kern="1200" cap="none" spc="0" normalizeH="0" baseline="0" noProof="0">
                <a:ln>
                  <a:noFill/>
                </a:ln>
                <a:solidFill>
                  <a:prstClr val="black"/>
                </a:solidFill>
                <a:effectLst/>
                <a:uLnTx/>
                <a:uFillTx/>
                <a:ea typeface="+mn-ea"/>
                <a:cs typeface="Calibri" panose="020F0502020204030204" pitchFamily="34" charset="0"/>
              </a:rPr>
              <a:t>J Clin Oncol</a:t>
            </a:r>
            <a:r>
              <a:rPr kumimoji="0" lang="en-US" b="0" i="0" u="none" strike="noStrike" kern="1200" cap="none" spc="0" normalizeH="0" baseline="0" noProof="0">
                <a:ln>
                  <a:noFill/>
                </a:ln>
                <a:solidFill>
                  <a:prstClr val="black"/>
                </a:solidFill>
                <a:effectLst/>
                <a:uLnTx/>
                <a:uFillTx/>
                <a:ea typeface="+mn-ea"/>
                <a:cs typeface="Calibri" panose="020F0502020204030204" pitchFamily="34" charset="0"/>
              </a:rPr>
              <a:t>. 2024;42:47-58; </a:t>
            </a:r>
          </a:p>
          <a:p>
            <a:pPr>
              <a:defRPr/>
            </a:pPr>
            <a:r>
              <a:rPr kumimoji="0" lang="en-US" b="0" i="0" u="none" strike="noStrike" kern="1200" cap="none" spc="0" normalizeH="0" baseline="0" noProof="0">
                <a:ln>
                  <a:noFill/>
                </a:ln>
                <a:solidFill>
                  <a:prstClr val="black"/>
                </a:solidFill>
                <a:effectLst/>
                <a:uLnTx/>
                <a:uFillTx/>
                <a:ea typeface="+mn-ea"/>
                <a:cs typeface="+mn-cs"/>
              </a:rPr>
              <a:t>National Comprehensive Cancer Network. https://www.nccn.org/professionals/physician_gls/pdf/uterine.pdf. Accessed </a:t>
            </a:r>
            <a:r>
              <a:rPr lang="en-US">
                <a:solidFill>
                  <a:prstClr val="black"/>
                </a:solidFill>
              </a:rPr>
              <a:t>September 23</a:t>
            </a:r>
            <a:r>
              <a:rPr kumimoji="0" lang="en-US" b="0" i="0" u="none" strike="noStrike" kern="1200" cap="none" spc="0" normalizeH="0" baseline="0" noProof="0">
                <a:ln>
                  <a:noFill/>
                </a:ln>
                <a:solidFill>
                  <a:prstClr val="black"/>
                </a:solidFill>
                <a:effectLst/>
                <a:uLnTx/>
                <a:uFillTx/>
                <a:ea typeface="+mn-ea"/>
                <a:cs typeface="+mn-cs"/>
              </a:rPr>
              <a:t>, 2024.</a:t>
            </a:r>
          </a:p>
        </p:txBody>
      </p:sp>
      <p:graphicFrame>
        <p:nvGraphicFramePr>
          <p:cNvPr id="18" name="Chart 17">
            <a:extLst>
              <a:ext uri="{FF2B5EF4-FFF2-40B4-BE49-F238E27FC236}">
                <a16:creationId xmlns:a16="http://schemas.microsoft.com/office/drawing/2014/main" id="{268D2396-2D85-C50B-B41D-AB65AEF0CAE4}"/>
              </a:ext>
            </a:extLst>
          </p:cNvPr>
          <p:cNvGraphicFramePr/>
          <p:nvPr/>
        </p:nvGraphicFramePr>
        <p:xfrm>
          <a:off x="317853" y="1784549"/>
          <a:ext cx="2678856" cy="394015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7" name="Table 236">
            <a:extLst>
              <a:ext uri="{FF2B5EF4-FFF2-40B4-BE49-F238E27FC236}">
                <a16:creationId xmlns:a16="http://schemas.microsoft.com/office/drawing/2014/main" id="{9D1FC9FD-6D06-2E94-7E01-2C9EED8A5C1A}"/>
              </a:ext>
            </a:extLst>
          </p:cNvPr>
          <p:cNvGraphicFramePr>
            <a:graphicFrameLocks noGrp="1"/>
          </p:cNvGraphicFramePr>
          <p:nvPr/>
        </p:nvGraphicFramePr>
        <p:xfrm>
          <a:off x="1475118" y="5572213"/>
          <a:ext cx="1074699" cy="283294"/>
        </p:xfrm>
        <a:graphic>
          <a:graphicData uri="http://schemas.openxmlformats.org/drawingml/2006/table">
            <a:tbl>
              <a:tblPr firstRow="1" bandRow="1">
                <a:tableStyleId>{2D5ABB26-0587-4C30-8999-92F81FD0307C}</a:tableStyleId>
              </a:tblPr>
              <a:tblGrid>
                <a:gridCol w="358233">
                  <a:extLst>
                    <a:ext uri="{9D8B030D-6E8A-4147-A177-3AD203B41FA5}">
                      <a16:colId xmlns:a16="http://schemas.microsoft.com/office/drawing/2014/main" val="517884365"/>
                    </a:ext>
                  </a:extLst>
                </a:gridCol>
                <a:gridCol w="358233">
                  <a:extLst>
                    <a:ext uri="{9D8B030D-6E8A-4147-A177-3AD203B41FA5}">
                      <a16:colId xmlns:a16="http://schemas.microsoft.com/office/drawing/2014/main" val="3201608103"/>
                    </a:ext>
                  </a:extLst>
                </a:gridCol>
                <a:gridCol w="358233">
                  <a:extLst>
                    <a:ext uri="{9D8B030D-6E8A-4147-A177-3AD203B41FA5}">
                      <a16:colId xmlns:a16="http://schemas.microsoft.com/office/drawing/2014/main" val="1087906454"/>
                    </a:ext>
                  </a:extLst>
                </a:gridCol>
              </a:tblGrid>
              <a:tr h="283294">
                <a:tc>
                  <a:txBody>
                    <a:bodyPr/>
                    <a:lstStyle/>
                    <a:p>
                      <a:pPr algn="ctr"/>
                      <a:r>
                        <a:rPr lang="en-US" sz="1200">
                          <a:solidFill>
                            <a:schemeClr val="tx1"/>
                          </a:solidFill>
                        </a:rPr>
                        <a:t>40</a:t>
                      </a:r>
                    </a:p>
                  </a:txBody>
                  <a:tcPr marL="0" marR="0" marT="0" marB="0">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200">
                          <a:solidFill>
                            <a:schemeClr val="tx1"/>
                          </a:solidFill>
                        </a:rPr>
                        <a:t>13</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200">
                          <a:solidFill>
                            <a:schemeClr val="tx1"/>
                          </a:solidFill>
                        </a:rPr>
                        <a:t>17</a:t>
                      </a:r>
                    </a:p>
                  </a:txBody>
                  <a:tcPr marL="0" marR="0" marT="0" marB="0">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36056154"/>
                  </a:ext>
                </a:extLst>
              </a:tr>
            </a:tbl>
          </a:graphicData>
        </a:graphic>
      </p:graphicFrame>
      <p:graphicFrame>
        <p:nvGraphicFramePr>
          <p:cNvPr id="238" name="Table 237">
            <a:extLst>
              <a:ext uri="{FF2B5EF4-FFF2-40B4-BE49-F238E27FC236}">
                <a16:creationId xmlns:a16="http://schemas.microsoft.com/office/drawing/2014/main" id="{6A937097-B399-F823-7EA6-FA08C8562939}"/>
              </a:ext>
            </a:extLst>
          </p:cNvPr>
          <p:cNvGraphicFramePr>
            <a:graphicFrameLocks noGrp="1"/>
          </p:cNvGraphicFramePr>
          <p:nvPr/>
        </p:nvGraphicFramePr>
        <p:xfrm>
          <a:off x="863124" y="5578482"/>
          <a:ext cx="431925" cy="283294"/>
        </p:xfrm>
        <a:graphic>
          <a:graphicData uri="http://schemas.openxmlformats.org/drawingml/2006/table">
            <a:tbl>
              <a:tblPr firstRow="1" bandRow="1">
                <a:tableStyleId>{2D5ABB26-0587-4C30-8999-92F81FD0307C}</a:tableStyleId>
              </a:tblPr>
              <a:tblGrid>
                <a:gridCol w="431925">
                  <a:extLst>
                    <a:ext uri="{9D8B030D-6E8A-4147-A177-3AD203B41FA5}">
                      <a16:colId xmlns:a16="http://schemas.microsoft.com/office/drawing/2014/main" val="1087906454"/>
                    </a:ext>
                  </a:extLst>
                </a:gridCol>
              </a:tblGrid>
              <a:tr h="283294">
                <a:tc>
                  <a:txBody>
                    <a:bodyPr/>
                    <a:lstStyle/>
                    <a:p>
                      <a:pPr algn="r"/>
                      <a:r>
                        <a:rPr lang="en-US" sz="1200">
                          <a:solidFill>
                            <a:schemeClr val="tx1"/>
                          </a:solidFill>
                        </a:rPr>
                        <a:t>n =</a:t>
                      </a:r>
                    </a:p>
                  </a:txBody>
                  <a:tcPr marL="0" marR="0" marT="0" marB="0">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36056154"/>
                  </a:ext>
                </a:extLst>
              </a:tr>
            </a:tbl>
          </a:graphicData>
        </a:graphic>
      </p:graphicFrame>
      <p:grpSp>
        <p:nvGrpSpPr>
          <p:cNvPr id="687" name="Group 686">
            <a:extLst>
              <a:ext uri="{FF2B5EF4-FFF2-40B4-BE49-F238E27FC236}">
                <a16:creationId xmlns:a16="http://schemas.microsoft.com/office/drawing/2014/main" id="{2FCECEB8-E845-27A0-A81B-B86C70CD948A}"/>
              </a:ext>
            </a:extLst>
          </p:cNvPr>
          <p:cNvGrpSpPr/>
          <p:nvPr/>
        </p:nvGrpSpPr>
        <p:grpSpPr>
          <a:xfrm>
            <a:off x="3024565" y="1682657"/>
            <a:ext cx="5721705" cy="2038528"/>
            <a:chOff x="3379062" y="1982787"/>
            <a:chExt cx="5467285" cy="2185611"/>
          </a:xfrm>
        </p:grpSpPr>
        <p:sp>
          <p:nvSpPr>
            <p:cNvPr id="450" name="Freeform 24">
              <a:extLst>
                <a:ext uri="{FF2B5EF4-FFF2-40B4-BE49-F238E27FC236}">
                  <a16:creationId xmlns:a16="http://schemas.microsoft.com/office/drawing/2014/main" id="{65224BFD-05DB-C944-4FAD-099DCFB0FE8C}"/>
                </a:ext>
              </a:extLst>
            </p:cNvPr>
            <p:cNvSpPr>
              <a:spLocks/>
            </p:cNvSpPr>
            <p:nvPr/>
          </p:nvSpPr>
          <p:spPr bwMode="auto">
            <a:xfrm>
              <a:off x="4135749" y="2090355"/>
              <a:ext cx="4574864" cy="1576498"/>
            </a:xfrm>
            <a:custGeom>
              <a:avLst/>
              <a:gdLst>
                <a:gd name="T0" fmla="*/ 2526 w 2526"/>
                <a:gd name="T1" fmla="*/ 1501 h 1501"/>
                <a:gd name="T2" fmla="*/ 0 w 2526"/>
                <a:gd name="T3" fmla="*/ 1501 h 1501"/>
                <a:gd name="T4" fmla="*/ 0 w 2526"/>
                <a:gd name="T5" fmla="*/ 0 h 1501"/>
              </a:gdLst>
              <a:ahLst/>
              <a:cxnLst>
                <a:cxn ang="0">
                  <a:pos x="T0" y="T1"/>
                </a:cxn>
                <a:cxn ang="0">
                  <a:pos x="T2" y="T3"/>
                </a:cxn>
                <a:cxn ang="0">
                  <a:pos x="T4" y="T5"/>
                </a:cxn>
              </a:cxnLst>
              <a:rect l="0" t="0" r="r" b="b"/>
              <a:pathLst>
                <a:path w="2526" h="1501">
                  <a:moveTo>
                    <a:pt x="2526" y="1501"/>
                  </a:moveTo>
                  <a:lnTo>
                    <a:pt x="0" y="1501"/>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Line 25">
              <a:extLst>
                <a:ext uri="{FF2B5EF4-FFF2-40B4-BE49-F238E27FC236}">
                  <a16:creationId xmlns:a16="http://schemas.microsoft.com/office/drawing/2014/main" id="{B6F1A7B7-BF21-67F0-48C3-0339651CD77E}"/>
                </a:ext>
              </a:extLst>
            </p:cNvPr>
            <p:cNvSpPr>
              <a:spLocks noChangeShapeType="1"/>
            </p:cNvSpPr>
            <p:nvPr/>
          </p:nvSpPr>
          <p:spPr bwMode="auto">
            <a:xfrm>
              <a:off x="4086222" y="3610137"/>
              <a:ext cx="45720"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Line 26">
              <a:extLst>
                <a:ext uri="{FF2B5EF4-FFF2-40B4-BE49-F238E27FC236}">
                  <a16:creationId xmlns:a16="http://schemas.microsoft.com/office/drawing/2014/main" id="{09BB2073-0A41-D345-8A68-95C44267ED0E}"/>
                </a:ext>
              </a:extLst>
            </p:cNvPr>
            <p:cNvSpPr>
              <a:spLocks noChangeShapeType="1"/>
            </p:cNvSpPr>
            <p:nvPr/>
          </p:nvSpPr>
          <p:spPr bwMode="auto">
            <a:xfrm>
              <a:off x="4086222" y="3310801"/>
              <a:ext cx="45720"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Line 27">
              <a:extLst>
                <a:ext uri="{FF2B5EF4-FFF2-40B4-BE49-F238E27FC236}">
                  <a16:creationId xmlns:a16="http://schemas.microsoft.com/office/drawing/2014/main" id="{D59DCE9E-4FB4-967A-885C-197F4059384A}"/>
                </a:ext>
              </a:extLst>
            </p:cNvPr>
            <p:cNvSpPr>
              <a:spLocks noChangeShapeType="1"/>
            </p:cNvSpPr>
            <p:nvPr/>
          </p:nvSpPr>
          <p:spPr bwMode="auto">
            <a:xfrm>
              <a:off x="4086222" y="3017769"/>
              <a:ext cx="45720"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Line 28">
              <a:extLst>
                <a:ext uri="{FF2B5EF4-FFF2-40B4-BE49-F238E27FC236}">
                  <a16:creationId xmlns:a16="http://schemas.microsoft.com/office/drawing/2014/main" id="{2214F278-11C1-8488-BDA2-DC2B3C53AC07}"/>
                </a:ext>
              </a:extLst>
            </p:cNvPr>
            <p:cNvSpPr>
              <a:spLocks noChangeShapeType="1"/>
            </p:cNvSpPr>
            <p:nvPr/>
          </p:nvSpPr>
          <p:spPr bwMode="auto">
            <a:xfrm>
              <a:off x="4086222" y="2706880"/>
              <a:ext cx="45720"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Line 29">
              <a:extLst>
                <a:ext uri="{FF2B5EF4-FFF2-40B4-BE49-F238E27FC236}">
                  <a16:creationId xmlns:a16="http://schemas.microsoft.com/office/drawing/2014/main" id="{BB5888EE-9278-D71D-12FF-0C98988DCEBA}"/>
                </a:ext>
              </a:extLst>
            </p:cNvPr>
            <p:cNvSpPr>
              <a:spLocks noChangeShapeType="1"/>
            </p:cNvSpPr>
            <p:nvPr/>
          </p:nvSpPr>
          <p:spPr bwMode="auto">
            <a:xfrm>
              <a:off x="4086222" y="2410696"/>
              <a:ext cx="45720"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Line 30">
              <a:extLst>
                <a:ext uri="{FF2B5EF4-FFF2-40B4-BE49-F238E27FC236}">
                  <a16:creationId xmlns:a16="http://schemas.microsoft.com/office/drawing/2014/main" id="{0984CFFE-ECE7-311D-4342-A78CABA205EC}"/>
                </a:ext>
              </a:extLst>
            </p:cNvPr>
            <p:cNvSpPr>
              <a:spLocks noChangeShapeType="1"/>
            </p:cNvSpPr>
            <p:nvPr/>
          </p:nvSpPr>
          <p:spPr bwMode="auto">
            <a:xfrm>
              <a:off x="4086222" y="2094556"/>
              <a:ext cx="45720"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Line 31">
              <a:extLst>
                <a:ext uri="{FF2B5EF4-FFF2-40B4-BE49-F238E27FC236}">
                  <a16:creationId xmlns:a16="http://schemas.microsoft.com/office/drawing/2014/main" id="{6AF2EA12-86C2-02AA-533F-5BF96353CDC1}"/>
                </a:ext>
              </a:extLst>
            </p:cNvPr>
            <p:cNvSpPr>
              <a:spLocks noChangeShapeType="1"/>
            </p:cNvSpPr>
            <p:nvPr/>
          </p:nvSpPr>
          <p:spPr bwMode="auto">
            <a:xfrm flipV="1">
              <a:off x="4206383" y="3671054"/>
              <a:ext cx="0" cy="46213"/>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Line 32">
              <a:extLst>
                <a:ext uri="{FF2B5EF4-FFF2-40B4-BE49-F238E27FC236}">
                  <a16:creationId xmlns:a16="http://schemas.microsoft.com/office/drawing/2014/main" id="{52AB83FA-434A-6C71-1637-53CA8E22899E}"/>
                </a:ext>
              </a:extLst>
            </p:cNvPr>
            <p:cNvSpPr>
              <a:spLocks noChangeShapeType="1"/>
            </p:cNvSpPr>
            <p:nvPr/>
          </p:nvSpPr>
          <p:spPr bwMode="auto">
            <a:xfrm flipV="1">
              <a:off x="5023193" y="3671054"/>
              <a:ext cx="0" cy="46213"/>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Line 33">
              <a:extLst>
                <a:ext uri="{FF2B5EF4-FFF2-40B4-BE49-F238E27FC236}">
                  <a16:creationId xmlns:a16="http://schemas.microsoft.com/office/drawing/2014/main" id="{B6071E55-A8B2-5F1F-5AFC-FD989BC6788F}"/>
                </a:ext>
              </a:extLst>
            </p:cNvPr>
            <p:cNvSpPr>
              <a:spLocks noChangeShapeType="1"/>
            </p:cNvSpPr>
            <p:nvPr/>
          </p:nvSpPr>
          <p:spPr bwMode="auto">
            <a:xfrm flipV="1">
              <a:off x="4615694" y="3671054"/>
              <a:ext cx="0" cy="46213"/>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Line 34">
              <a:extLst>
                <a:ext uri="{FF2B5EF4-FFF2-40B4-BE49-F238E27FC236}">
                  <a16:creationId xmlns:a16="http://schemas.microsoft.com/office/drawing/2014/main" id="{025D8C8E-A751-E8EF-6BDB-52345F25598D}"/>
                </a:ext>
              </a:extLst>
            </p:cNvPr>
            <p:cNvSpPr>
              <a:spLocks noChangeShapeType="1"/>
            </p:cNvSpPr>
            <p:nvPr/>
          </p:nvSpPr>
          <p:spPr bwMode="auto">
            <a:xfrm flipV="1">
              <a:off x="5841815" y="3671054"/>
              <a:ext cx="0" cy="46213"/>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Line 35">
              <a:extLst>
                <a:ext uri="{FF2B5EF4-FFF2-40B4-BE49-F238E27FC236}">
                  <a16:creationId xmlns:a16="http://schemas.microsoft.com/office/drawing/2014/main" id="{270F396D-BD52-D006-B456-D9BFC8B0AD15}"/>
                </a:ext>
              </a:extLst>
            </p:cNvPr>
            <p:cNvSpPr>
              <a:spLocks noChangeShapeType="1"/>
            </p:cNvSpPr>
            <p:nvPr/>
          </p:nvSpPr>
          <p:spPr bwMode="auto">
            <a:xfrm flipV="1">
              <a:off x="5432504" y="3671054"/>
              <a:ext cx="0" cy="46213"/>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Line 36">
              <a:extLst>
                <a:ext uri="{FF2B5EF4-FFF2-40B4-BE49-F238E27FC236}">
                  <a16:creationId xmlns:a16="http://schemas.microsoft.com/office/drawing/2014/main" id="{9E7142D5-1268-BD07-EDEC-E15AA29CD906}"/>
                </a:ext>
              </a:extLst>
            </p:cNvPr>
            <p:cNvSpPr>
              <a:spLocks noChangeShapeType="1"/>
            </p:cNvSpPr>
            <p:nvPr/>
          </p:nvSpPr>
          <p:spPr bwMode="auto">
            <a:xfrm flipV="1">
              <a:off x="6658626" y="3671054"/>
              <a:ext cx="0" cy="46213"/>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Line 37">
              <a:extLst>
                <a:ext uri="{FF2B5EF4-FFF2-40B4-BE49-F238E27FC236}">
                  <a16:creationId xmlns:a16="http://schemas.microsoft.com/office/drawing/2014/main" id="{61204B76-94DA-F21F-C901-BCAFCEF49057}"/>
                </a:ext>
              </a:extLst>
            </p:cNvPr>
            <p:cNvSpPr>
              <a:spLocks noChangeShapeType="1"/>
            </p:cNvSpPr>
            <p:nvPr/>
          </p:nvSpPr>
          <p:spPr bwMode="auto">
            <a:xfrm flipV="1">
              <a:off x="6249315" y="3671054"/>
              <a:ext cx="0" cy="46213"/>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Line 38">
              <a:extLst>
                <a:ext uri="{FF2B5EF4-FFF2-40B4-BE49-F238E27FC236}">
                  <a16:creationId xmlns:a16="http://schemas.microsoft.com/office/drawing/2014/main" id="{8AFC9816-E69E-7867-55F1-9FBB33238556}"/>
                </a:ext>
              </a:extLst>
            </p:cNvPr>
            <p:cNvSpPr>
              <a:spLocks noChangeShapeType="1"/>
            </p:cNvSpPr>
            <p:nvPr/>
          </p:nvSpPr>
          <p:spPr bwMode="auto">
            <a:xfrm flipV="1">
              <a:off x="7066125" y="3671054"/>
              <a:ext cx="0" cy="46213"/>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Line 39">
              <a:extLst>
                <a:ext uri="{FF2B5EF4-FFF2-40B4-BE49-F238E27FC236}">
                  <a16:creationId xmlns:a16="http://schemas.microsoft.com/office/drawing/2014/main" id="{93C8557C-CAAB-E176-4305-A5297F227DCB}"/>
                </a:ext>
              </a:extLst>
            </p:cNvPr>
            <p:cNvSpPr>
              <a:spLocks noChangeShapeType="1"/>
            </p:cNvSpPr>
            <p:nvPr/>
          </p:nvSpPr>
          <p:spPr bwMode="auto">
            <a:xfrm flipV="1">
              <a:off x="7882936" y="3671054"/>
              <a:ext cx="0" cy="46213"/>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Line 40">
              <a:extLst>
                <a:ext uri="{FF2B5EF4-FFF2-40B4-BE49-F238E27FC236}">
                  <a16:creationId xmlns:a16="http://schemas.microsoft.com/office/drawing/2014/main" id="{4408208B-9C3E-F410-7FE3-C71E4C085FE1}"/>
                </a:ext>
              </a:extLst>
            </p:cNvPr>
            <p:cNvSpPr>
              <a:spLocks noChangeShapeType="1"/>
            </p:cNvSpPr>
            <p:nvPr/>
          </p:nvSpPr>
          <p:spPr bwMode="auto">
            <a:xfrm flipV="1">
              <a:off x="8295869" y="3671054"/>
              <a:ext cx="0" cy="46213"/>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Line 41">
              <a:extLst>
                <a:ext uri="{FF2B5EF4-FFF2-40B4-BE49-F238E27FC236}">
                  <a16:creationId xmlns:a16="http://schemas.microsoft.com/office/drawing/2014/main" id="{0EFEDA58-D949-8C68-456E-96184B7210A6}"/>
                </a:ext>
              </a:extLst>
            </p:cNvPr>
            <p:cNvSpPr>
              <a:spLocks noChangeShapeType="1"/>
            </p:cNvSpPr>
            <p:nvPr/>
          </p:nvSpPr>
          <p:spPr bwMode="auto">
            <a:xfrm flipV="1">
              <a:off x="7475436" y="3671054"/>
              <a:ext cx="0" cy="46213"/>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Line 42">
              <a:extLst>
                <a:ext uri="{FF2B5EF4-FFF2-40B4-BE49-F238E27FC236}">
                  <a16:creationId xmlns:a16="http://schemas.microsoft.com/office/drawing/2014/main" id="{EB8A5ED1-53CF-62BC-8B59-A9008C702AE1}"/>
                </a:ext>
              </a:extLst>
            </p:cNvPr>
            <p:cNvSpPr>
              <a:spLocks noChangeShapeType="1"/>
            </p:cNvSpPr>
            <p:nvPr/>
          </p:nvSpPr>
          <p:spPr bwMode="auto">
            <a:xfrm flipV="1">
              <a:off x="8703369" y="3671054"/>
              <a:ext cx="0" cy="46213"/>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43">
              <a:extLst>
                <a:ext uri="{FF2B5EF4-FFF2-40B4-BE49-F238E27FC236}">
                  <a16:creationId xmlns:a16="http://schemas.microsoft.com/office/drawing/2014/main" id="{A04BE8BA-439A-ADE1-D311-94F82C16DEB7}"/>
                </a:ext>
              </a:extLst>
            </p:cNvPr>
            <p:cNvSpPr>
              <a:spLocks/>
            </p:cNvSpPr>
            <p:nvPr/>
          </p:nvSpPr>
          <p:spPr bwMode="auto">
            <a:xfrm>
              <a:off x="4300560" y="2108211"/>
              <a:ext cx="3911998" cy="1418953"/>
            </a:xfrm>
            <a:custGeom>
              <a:avLst/>
              <a:gdLst>
                <a:gd name="T0" fmla="*/ 1831 w 2160"/>
                <a:gd name="T1" fmla="*/ 1351 h 1351"/>
                <a:gd name="T2" fmla="*/ 1712 w 2160"/>
                <a:gd name="T3" fmla="*/ 1303 h 1351"/>
                <a:gd name="T4" fmla="*/ 1437 w 2160"/>
                <a:gd name="T5" fmla="*/ 1277 h 1351"/>
                <a:gd name="T6" fmla="*/ 1407 w 2160"/>
                <a:gd name="T7" fmla="*/ 1262 h 1351"/>
                <a:gd name="T8" fmla="*/ 1213 w 2160"/>
                <a:gd name="T9" fmla="*/ 1249 h 1351"/>
                <a:gd name="T10" fmla="*/ 1200 w 2160"/>
                <a:gd name="T11" fmla="*/ 1236 h 1351"/>
                <a:gd name="T12" fmla="*/ 1124 w 2160"/>
                <a:gd name="T13" fmla="*/ 1219 h 1351"/>
                <a:gd name="T14" fmla="*/ 1106 w 2160"/>
                <a:gd name="T15" fmla="*/ 1206 h 1351"/>
                <a:gd name="T16" fmla="*/ 941 w 2160"/>
                <a:gd name="T17" fmla="*/ 1193 h 1351"/>
                <a:gd name="T18" fmla="*/ 917 w 2160"/>
                <a:gd name="T19" fmla="*/ 1179 h 1351"/>
                <a:gd name="T20" fmla="*/ 841 w 2160"/>
                <a:gd name="T21" fmla="*/ 1166 h 1351"/>
                <a:gd name="T22" fmla="*/ 817 w 2160"/>
                <a:gd name="T23" fmla="*/ 1106 h 1351"/>
                <a:gd name="T24" fmla="*/ 791 w 2160"/>
                <a:gd name="T25" fmla="*/ 1071 h 1351"/>
                <a:gd name="T26" fmla="*/ 712 w 2160"/>
                <a:gd name="T27" fmla="*/ 1062 h 1351"/>
                <a:gd name="T28" fmla="*/ 647 w 2160"/>
                <a:gd name="T29" fmla="*/ 1019 h 1351"/>
                <a:gd name="T30" fmla="*/ 571 w 2160"/>
                <a:gd name="T31" fmla="*/ 947 h 1351"/>
                <a:gd name="T32" fmla="*/ 471 w 2160"/>
                <a:gd name="T33" fmla="*/ 875 h 1351"/>
                <a:gd name="T34" fmla="*/ 440 w 2160"/>
                <a:gd name="T35" fmla="*/ 858 h 1351"/>
                <a:gd name="T36" fmla="*/ 422 w 2160"/>
                <a:gd name="T37" fmla="*/ 827 h 1351"/>
                <a:gd name="T38" fmla="*/ 372 w 2160"/>
                <a:gd name="T39" fmla="*/ 729 h 1351"/>
                <a:gd name="T40" fmla="*/ 329 w 2160"/>
                <a:gd name="T41" fmla="*/ 675 h 1351"/>
                <a:gd name="T42" fmla="*/ 281 w 2160"/>
                <a:gd name="T43" fmla="*/ 588 h 1351"/>
                <a:gd name="T44" fmla="*/ 246 w 2160"/>
                <a:gd name="T45" fmla="*/ 525 h 1351"/>
                <a:gd name="T46" fmla="*/ 192 w 2160"/>
                <a:gd name="T47" fmla="*/ 514 h 1351"/>
                <a:gd name="T48" fmla="*/ 183 w 2160"/>
                <a:gd name="T49" fmla="*/ 479 h 1351"/>
                <a:gd name="T50" fmla="*/ 163 w 2160"/>
                <a:gd name="T51" fmla="*/ 359 h 1351"/>
                <a:gd name="T52" fmla="*/ 140 w 2160"/>
                <a:gd name="T53" fmla="*/ 290 h 1351"/>
                <a:gd name="T54" fmla="*/ 104 w 2160"/>
                <a:gd name="T55" fmla="*/ 259 h 1351"/>
                <a:gd name="T56" fmla="*/ 81 w 2160"/>
                <a:gd name="T57" fmla="*/ 246 h 1351"/>
                <a:gd name="T58" fmla="*/ 65 w 2160"/>
                <a:gd name="T59" fmla="*/ 146 h 1351"/>
                <a:gd name="T60" fmla="*/ 52 w 2160"/>
                <a:gd name="T61" fmla="*/ 57 h 1351"/>
                <a:gd name="T62" fmla="*/ 37 w 2160"/>
                <a:gd name="T63" fmla="*/ 20 h 1351"/>
                <a:gd name="T64" fmla="*/ 24 w 2160"/>
                <a:gd name="T65" fmla="*/ 13 h 1351"/>
                <a:gd name="T66" fmla="*/ 0 w 2160"/>
                <a:gd name="T67" fmla="*/ 0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60" h="1351">
                  <a:moveTo>
                    <a:pt x="2160" y="1351"/>
                  </a:moveTo>
                  <a:lnTo>
                    <a:pt x="1831" y="1351"/>
                  </a:lnTo>
                  <a:lnTo>
                    <a:pt x="1831" y="1303"/>
                  </a:lnTo>
                  <a:lnTo>
                    <a:pt x="1712" y="1303"/>
                  </a:lnTo>
                  <a:lnTo>
                    <a:pt x="1712" y="1277"/>
                  </a:lnTo>
                  <a:lnTo>
                    <a:pt x="1437" y="1277"/>
                  </a:lnTo>
                  <a:lnTo>
                    <a:pt x="1437" y="1262"/>
                  </a:lnTo>
                  <a:lnTo>
                    <a:pt x="1407" y="1262"/>
                  </a:lnTo>
                  <a:lnTo>
                    <a:pt x="1407" y="1249"/>
                  </a:lnTo>
                  <a:lnTo>
                    <a:pt x="1213" y="1249"/>
                  </a:lnTo>
                  <a:lnTo>
                    <a:pt x="1213" y="1236"/>
                  </a:lnTo>
                  <a:lnTo>
                    <a:pt x="1200" y="1236"/>
                  </a:lnTo>
                  <a:lnTo>
                    <a:pt x="1200" y="1219"/>
                  </a:lnTo>
                  <a:lnTo>
                    <a:pt x="1124" y="1219"/>
                  </a:lnTo>
                  <a:lnTo>
                    <a:pt x="1124" y="1206"/>
                  </a:lnTo>
                  <a:lnTo>
                    <a:pt x="1106" y="1206"/>
                  </a:lnTo>
                  <a:lnTo>
                    <a:pt x="1106" y="1193"/>
                  </a:lnTo>
                  <a:lnTo>
                    <a:pt x="941" y="1193"/>
                  </a:lnTo>
                  <a:lnTo>
                    <a:pt x="941" y="1179"/>
                  </a:lnTo>
                  <a:lnTo>
                    <a:pt x="917" y="1179"/>
                  </a:lnTo>
                  <a:lnTo>
                    <a:pt x="917" y="1166"/>
                  </a:lnTo>
                  <a:lnTo>
                    <a:pt x="841" y="1166"/>
                  </a:lnTo>
                  <a:lnTo>
                    <a:pt x="841" y="1153"/>
                  </a:lnTo>
                  <a:lnTo>
                    <a:pt x="817" y="1106"/>
                  </a:lnTo>
                  <a:lnTo>
                    <a:pt x="791" y="1106"/>
                  </a:lnTo>
                  <a:lnTo>
                    <a:pt x="791" y="1071"/>
                  </a:lnTo>
                  <a:lnTo>
                    <a:pt x="712" y="1071"/>
                  </a:lnTo>
                  <a:lnTo>
                    <a:pt x="712" y="1062"/>
                  </a:lnTo>
                  <a:lnTo>
                    <a:pt x="673" y="1062"/>
                  </a:lnTo>
                  <a:lnTo>
                    <a:pt x="647" y="1019"/>
                  </a:lnTo>
                  <a:lnTo>
                    <a:pt x="625" y="1019"/>
                  </a:lnTo>
                  <a:lnTo>
                    <a:pt x="571" y="947"/>
                  </a:lnTo>
                  <a:lnTo>
                    <a:pt x="510" y="947"/>
                  </a:lnTo>
                  <a:lnTo>
                    <a:pt x="471" y="875"/>
                  </a:lnTo>
                  <a:lnTo>
                    <a:pt x="440" y="875"/>
                  </a:lnTo>
                  <a:lnTo>
                    <a:pt x="440" y="858"/>
                  </a:lnTo>
                  <a:lnTo>
                    <a:pt x="422" y="858"/>
                  </a:lnTo>
                  <a:lnTo>
                    <a:pt x="422" y="827"/>
                  </a:lnTo>
                  <a:lnTo>
                    <a:pt x="379" y="766"/>
                  </a:lnTo>
                  <a:lnTo>
                    <a:pt x="372" y="729"/>
                  </a:lnTo>
                  <a:lnTo>
                    <a:pt x="349" y="729"/>
                  </a:lnTo>
                  <a:lnTo>
                    <a:pt x="329" y="675"/>
                  </a:lnTo>
                  <a:lnTo>
                    <a:pt x="316" y="675"/>
                  </a:lnTo>
                  <a:lnTo>
                    <a:pt x="281" y="588"/>
                  </a:lnTo>
                  <a:lnTo>
                    <a:pt x="257" y="525"/>
                  </a:lnTo>
                  <a:lnTo>
                    <a:pt x="246" y="525"/>
                  </a:lnTo>
                  <a:lnTo>
                    <a:pt x="246" y="514"/>
                  </a:lnTo>
                  <a:lnTo>
                    <a:pt x="192" y="514"/>
                  </a:lnTo>
                  <a:lnTo>
                    <a:pt x="192" y="479"/>
                  </a:lnTo>
                  <a:lnTo>
                    <a:pt x="183" y="479"/>
                  </a:lnTo>
                  <a:lnTo>
                    <a:pt x="177" y="359"/>
                  </a:lnTo>
                  <a:lnTo>
                    <a:pt x="163" y="359"/>
                  </a:lnTo>
                  <a:lnTo>
                    <a:pt x="163" y="290"/>
                  </a:lnTo>
                  <a:lnTo>
                    <a:pt x="140" y="290"/>
                  </a:lnTo>
                  <a:lnTo>
                    <a:pt x="140" y="259"/>
                  </a:lnTo>
                  <a:lnTo>
                    <a:pt x="104" y="259"/>
                  </a:lnTo>
                  <a:lnTo>
                    <a:pt x="104" y="246"/>
                  </a:lnTo>
                  <a:lnTo>
                    <a:pt x="81" y="246"/>
                  </a:lnTo>
                  <a:lnTo>
                    <a:pt x="81" y="146"/>
                  </a:lnTo>
                  <a:lnTo>
                    <a:pt x="65" y="146"/>
                  </a:lnTo>
                  <a:lnTo>
                    <a:pt x="65" y="57"/>
                  </a:lnTo>
                  <a:lnTo>
                    <a:pt x="52" y="57"/>
                  </a:lnTo>
                  <a:lnTo>
                    <a:pt x="52" y="20"/>
                  </a:lnTo>
                  <a:lnTo>
                    <a:pt x="37" y="20"/>
                  </a:lnTo>
                  <a:lnTo>
                    <a:pt x="37" y="13"/>
                  </a:lnTo>
                  <a:lnTo>
                    <a:pt x="24" y="13"/>
                  </a:lnTo>
                  <a:lnTo>
                    <a:pt x="24" y="0"/>
                  </a:lnTo>
                  <a:lnTo>
                    <a:pt x="0" y="0"/>
                  </a:lnTo>
                </a:path>
              </a:pathLst>
            </a:cu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44">
              <a:extLst>
                <a:ext uri="{FF2B5EF4-FFF2-40B4-BE49-F238E27FC236}">
                  <a16:creationId xmlns:a16="http://schemas.microsoft.com/office/drawing/2014/main" id="{6D85B57A-F8F3-6828-E670-9D59FD26E7FE}"/>
                </a:ext>
              </a:extLst>
            </p:cNvPr>
            <p:cNvSpPr>
              <a:spLocks/>
            </p:cNvSpPr>
            <p:nvPr/>
          </p:nvSpPr>
          <p:spPr bwMode="auto">
            <a:xfrm>
              <a:off x="4226304" y="2123965"/>
              <a:ext cx="4172798" cy="1323375"/>
            </a:xfrm>
            <a:custGeom>
              <a:avLst/>
              <a:gdLst>
                <a:gd name="T0" fmla="*/ 2304 w 2304"/>
                <a:gd name="T1" fmla="*/ 1260 h 1260"/>
                <a:gd name="T2" fmla="*/ 1870 w 2304"/>
                <a:gd name="T3" fmla="*/ 1260 h 1260"/>
                <a:gd name="T4" fmla="*/ 1870 w 2304"/>
                <a:gd name="T5" fmla="*/ 1225 h 1260"/>
                <a:gd name="T6" fmla="*/ 1799 w 2304"/>
                <a:gd name="T7" fmla="*/ 1225 h 1260"/>
                <a:gd name="T8" fmla="*/ 1799 w 2304"/>
                <a:gd name="T9" fmla="*/ 1210 h 1260"/>
                <a:gd name="T10" fmla="*/ 1759 w 2304"/>
                <a:gd name="T11" fmla="*/ 1210 h 1260"/>
                <a:gd name="T12" fmla="*/ 1759 w 2304"/>
                <a:gd name="T13" fmla="*/ 1177 h 1260"/>
                <a:gd name="T14" fmla="*/ 1676 w 2304"/>
                <a:gd name="T15" fmla="*/ 1177 h 1260"/>
                <a:gd name="T16" fmla="*/ 1676 w 2304"/>
                <a:gd name="T17" fmla="*/ 1164 h 1260"/>
                <a:gd name="T18" fmla="*/ 1600 w 2304"/>
                <a:gd name="T19" fmla="*/ 1164 h 1260"/>
                <a:gd name="T20" fmla="*/ 1600 w 2304"/>
                <a:gd name="T21" fmla="*/ 1147 h 1260"/>
                <a:gd name="T22" fmla="*/ 1483 w 2304"/>
                <a:gd name="T23" fmla="*/ 1147 h 1260"/>
                <a:gd name="T24" fmla="*/ 1483 w 2304"/>
                <a:gd name="T25" fmla="*/ 1134 h 1260"/>
                <a:gd name="T26" fmla="*/ 1248 w 2304"/>
                <a:gd name="T27" fmla="*/ 1134 h 1260"/>
                <a:gd name="T28" fmla="*/ 1248 w 2304"/>
                <a:gd name="T29" fmla="*/ 1114 h 1260"/>
                <a:gd name="T30" fmla="*/ 1165 w 2304"/>
                <a:gd name="T31" fmla="*/ 1114 h 1260"/>
                <a:gd name="T32" fmla="*/ 1165 w 2304"/>
                <a:gd name="T33" fmla="*/ 1106 h 1260"/>
                <a:gd name="T34" fmla="*/ 1150 w 2304"/>
                <a:gd name="T35" fmla="*/ 1106 h 1260"/>
                <a:gd name="T36" fmla="*/ 1150 w 2304"/>
                <a:gd name="T37" fmla="*/ 1078 h 1260"/>
                <a:gd name="T38" fmla="*/ 988 w 2304"/>
                <a:gd name="T39" fmla="*/ 1078 h 1260"/>
                <a:gd name="T40" fmla="*/ 988 w 2304"/>
                <a:gd name="T41" fmla="*/ 1067 h 1260"/>
                <a:gd name="T42" fmla="*/ 967 w 2304"/>
                <a:gd name="T43" fmla="*/ 1067 h 1260"/>
                <a:gd name="T44" fmla="*/ 967 w 2304"/>
                <a:gd name="T45" fmla="*/ 1053 h 1260"/>
                <a:gd name="T46" fmla="*/ 947 w 2304"/>
                <a:gd name="T47" fmla="*/ 1053 h 1260"/>
                <a:gd name="T48" fmla="*/ 947 w 2304"/>
                <a:gd name="T49" fmla="*/ 1038 h 1260"/>
                <a:gd name="T50" fmla="*/ 934 w 2304"/>
                <a:gd name="T51" fmla="*/ 1038 h 1260"/>
                <a:gd name="T52" fmla="*/ 934 w 2304"/>
                <a:gd name="T53" fmla="*/ 997 h 1260"/>
                <a:gd name="T54" fmla="*/ 867 w 2304"/>
                <a:gd name="T55" fmla="*/ 997 h 1260"/>
                <a:gd name="T56" fmla="*/ 867 w 2304"/>
                <a:gd name="T57" fmla="*/ 986 h 1260"/>
                <a:gd name="T58" fmla="*/ 836 w 2304"/>
                <a:gd name="T59" fmla="*/ 986 h 1260"/>
                <a:gd name="T60" fmla="*/ 836 w 2304"/>
                <a:gd name="T61" fmla="*/ 940 h 1260"/>
                <a:gd name="T62" fmla="*/ 745 w 2304"/>
                <a:gd name="T63" fmla="*/ 940 h 1260"/>
                <a:gd name="T64" fmla="*/ 745 w 2304"/>
                <a:gd name="T65" fmla="*/ 919 h 1260"/>
                <a:gd name="T66" fmla="*/ 733 w 2304"/>
                <a:gd name="T67" fmla="*/ 919 h 1260"/>
                <a:gd name="T68" fmla="*/ 733 w 2304"/>
                <a:gd name="T69" fmla="*/ 904 h 1260"/>
                <a:gd name="T70" fmla="*/ 690 w 2304"/>
                <a:gd name="T71" fmla="*/ 904 h 1260"/>
                <a:gd name="T72" fmla="*/ 690 w 2304"/>
                <a:gd name="T73" fmla="*/ 888 h 1260"/>
                <a:gd name="T74" fmla="*/ 655 w 2304"/>
                <a:gd name="T75" fmla="*/ 886 h 1260"/>
                <a:gd name="T76" fmla="*/ 653 w 2304"/>
                <a:gd name="T77" fmla="*/ 864 h 1260"/>
                <a:gd name="T78" fmla="*/ 636 w 2304"/>
                <a:gd name="T79" fmla="*/ 862 h 1260"/>
                <a:gd name="T80" fmla="*/ 614 w 2304"/>
                <a:gd name="T81" fmla="*/ 803 h 1260"/>
                <a:gd name="T82" fmla="*/ 568 w 2304"/>
                <a:gd name="T83" fmla="*/ 803 h 1260"/>
                <a:gd name="T84" fmla="*/ 514 w 2304"/>
                <a:gd name="T85" fmla="*/ 694 h 1260"/>
                <a:gd name="T86" fmla="*/ 464 w 2304"/>
                <a:gd name="T87" fmla="*/ 690 h 1260"/>
                <a:gd name="T88" fmla="*/ 459 w 2304"/>
                <a:gd name="T89" fmla="*/ 664 h 1260"/>
                <a:gd name="T90" fmla="*/ 435 w 2304"/>
                <a:gd name="T91" fmla="*/ 664 h 1260"/>
                <a:gd name="T92" fmla="*/ 422 w 2304"/>
                <a:gd name="T93" fmla="*/ 603 h 1260"/>
                <a:gd name="T94" fmla="*/ 331 w 2304"/>
                <a:gd name="T95" fmla="*/ 521 h 1260"/>
                <a:gd name="T96" fmla="*/ 300 w 2304"/>
                <a:gd name="T97" fmla="*/ 431 h 1260"/>
                <a:gd name="T98" fmla="*/ 231 w 2304"/>
                <a:gd name="T99" fmla="*/ 381 h 1260"/>
                <a:gd name="T100" fmla="*/ 196 w 2304"/>
                <a:gd name="T101" fmla="*/ 244 h 1260"/>
                <a:gd name="T102" fmla="*/ 126 w 2304"/>
                <a:gd name="T103" fmla="*/ 209 h 1260"/>
                <a:gd name="T104" fmla="*/ 102 w 2304"/>
                <a:gd name="T105" fmla="*/ 129 h 1260"/>
                <a:gd name="T106" fmla="*/ 95 w 2304"/>
                <a:gd name="T107" fmla="*/ 48 h 1260"/>
                <a:gd name="T108" fmla="*/ 39 w 2304"/>
                <a:gd name="T109" fmla="*/ 0 h 1260"/>
                <a:gd name="T110" fmla="*/ 0 w 2304"/>
                <a:gd name="T111" fmla="*/ 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04" h="1260">
                  <a:moveTo>
                    <a:pt x="2304" y="1260"/>
                  </a:moveTo>
                  <a:lnTo>
                    <a:pt x="1870" y="1260"/>
                  </a:lnTo>
                  <a:lnTo>
                    <a:pt x="1870" y="1225"/>
                  </a:lnTo>
                  <a:lnTo>
                    <a:pt x="1799" y="1225"/>
                  </a:lnTo>
                  <a:lnTo>
                    <a:pt x="1799" y="1210"/>
                  </a:lnTo>
                  <a:lnTo>
                    <a:pt x="1759" y="1210"/>
                  </a:lnTo>
                  <a:lnTo>
                    <a:pt x="1759" y="1177"/>
                  </a:lnTo>
                  <a:lnTo>
                    <a:pt x="1676" y="1177"/>
                  </a:lnTo>
                  <a:lnTo>
                    <a:pt x="1676" y="1164"/>
                  </a:lnTo>
                  <a:lnTo>
                    <a:pt x="1600" y="1164"/>
                  </a:lnTo>
                  <a:lnTo>
                    <a:pt x="1600" y="1147"/>
                  </a:lnTo>
                  <a:lnTo>
                    <a:pt x="1483" y="1147"/>
                  </a:lnTo>
                  <a:lnTo>
                    <a:pt x="1483" y="1134"/>
                  </a:lnTo>
                  <a:lnTo>
                    <a:pt x="1248" y="1134"/>
                  </a:lnTo>
                  <a:lnTo>
                    <a:pt x="1248" y="1114"/>
                  </a:lnTo>
                  <a:lnTo>
                    <a:pt x="1165" y="1114"/>
                  </a:lnTo>
                  <a:lnTo>
                    <a:pt x="1165" y="1106"/>
                  </a:lnTo>
                  <a:lnTo>
                    <a:pt x="1150" y="1106"/>
                  </a:lnTo>
                  <a:lnTo>
                    <a:pt x="1150" y="1078"/>
                  </a:lnTo>
                  <a:lnTo>
                    <a:pt x="988" y="1078"/>
                  </a:lnTo>
                  <a:lnTo>
                    <a:pt x="988" y="1067"/>
                  </a:lnTo>
                  <a:lnTo>
                    <a:pt x="967" y="1067"/>
                  </a:lnTo>
                  <a:lnTo>
                    <a:pt x="967" y="1053"/>
                  </a:lnTo>
                  <a:lnTo>
                    <a:pt x="947" y="1053"/>
                  </a:lnTo>
                  <a:lnTo>
                    <a:pt x="947" y="1038"/>
                  </a:lnTo>
                  <a:lnTo>
                    <a:pt x="934" y="1038"/>
                  </a:lnTo>
                  <a:lnTo>
                    <a:pt x="934" y="997"/>
                  </a:lnTo>
                  <a:lnTo>
                    <a:pt x="867" y="997"/>
                  </a:lnTo>
                  <a:lnTo>
                    <a:pt x="867" y="986"/>
                  </a:lnTo>
                  <a:lnTo>
                    <a:pt x="836" y="986"/>
                  </a:lnTo>
                  <a:lnTo>
                    <a:pt x="836" y="940"/>
                  </a:lnTo>
                  <a:lnTo>
                    <a:pt x="745" y="940"/>
                  </a:lnTo>
                  <a:lnTo>
                    <a:pt x="745" y="919"/>
                  </a:lnTo>
                  <a:lnTo>
                    <a:pt x="733" y="919"/>
                  </a:lnTo>
                  <a:lnTo>
                    <a:pt x="733" y="904"/>
                  </a:lnTo>
                  <a:lnTo>
                    <a:pt x="690" y="904"/>
                  </a:lnTo>
                  <a:lnTo>
                    <a:pt x="690" y="888"/>
                  </a:lnTo>
                  <a:lnTo>
                    <a:pt x="655" y="886"/>
                  </a:lnTo>
                  <a:lnTo>
                    <a:pt x="653" y="864"/>
                  </a:lnTo>
                  <a:lnTo>
                    <a:pt x="636" y="862"/>
                  </a:lnTo>
                  <a:lnTo>
                    <a:pt x="614" y="803"/>
                  </a:lnTo>
                  <a:lnTo>
                    <a:pt x="568" y="803"/>
                  </a:lnTo>
                  <a:lnTo>
                    <a:pt x="514" y="694"/>
                  </a:lnTo>
                  <a:lnTo>
                    <a:pt x="464" y="690"/>
                  </a:lnTo>
                  <a:lnTo>
                    <a:pt x="459" y="664"/>
                  </a:lnTo>
                  <a:lnTo>
                    <a:pt x="435" y="664"/>
                  </a:lnTo>
                  <a:lnTo>
                    <a:pt x="422" y="603"/>
                  </a:lnTo>
                  <a:lnTo>
                    <a:pt x="331" y="521"/>
                  </a:lnTo>
                  <a:lnTo>
                    <a:pt x="300" y="431"/>
                  </a:lnTo>
                  <a:lnTo>
                    <a:pt x="231" y="381"/>
                  </a:lnTo>
                  <a:lnTo>
                    <a:pt x="196" y="244"/>
                  </a:lnTo>
                  <a:lnTo>
                    <a:pt x="126" y="209"/>
                  </a:lnTo>
                  <a:lnTo>
                    <a:pt x="102" y="129"/>
                  </a:lnTo>
                  <a:lnTo>
                    <a:pt x="95" y="48"/>
                  </a:lnTo>
                  <a:lnTo>
                    <a:pt x="39" y="0"/>
                  </a:lnTo>
                  <a:lnTo>
                    <a:pt x="0" y="0"/>
                  </a:lnTo>
                </a:path>
              </a:pathLst>
            </a:custGeom>
            <a:noFill/>
            <a:ln w="19050" cap="flat">
              <a:solidFill>
                <a:srgbClr val="49AFA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45">
              <a:extLst>
                <a:ext uri="{FF2B5EF4-FFF2-40B4-BE49-F238E27FC236}">
                  <a16:creationId xmlns:a16="http://schemas.microsoft.com/office/drawing/2014/main" id="{889FBB6B-76E3-75EE-6F9E-0258A3A361FF}"/>
                </a:ext>
              </a:extLst>
            </p:cNvPr>
            <p:cNvSpPr>
              <a:spLocks/>
            </p:cNvSpPr>
            <p:nvPr/>
          </p:nvSpPr>
          <p:spPr bwMode="auto">
            <a:xfrm>
              <a:off x="4289694" y="2113462"/>
              <a:ext cx="3540721" cy="1133272"/>
            </a:xfrm>
            <a:custGeom>
              <a:avLst/>
              <a:gdLst>
                <a:gd name="T0" fmla="*/ 1955 w 1955"/>
                <a:gd name="T1" fmla="*/ 1079 h 1079"/>
                <a:gd name="T2" fmla="*/ 1729 w 1955"/>
                <a:gd name="T3" fmla="*/ 1079 h 1079"/>
                <a:gd name="T4" fmla="*/ 1729 w 1955"/>
                <a:gd name="T5" fmla="*/ 935 h 1079"/>
                <a:gd name="T6" fmla="*/ 1115 w 1955"/>
                <a:gd name="T7" fmla="*/ 935 h 1079"/>
                <a:gd name="T8" fmla="*/ 1115 w 1955"/>
                <a:gd name="T9" fmla="*/ 914 h 1079"/>
                <a:gd name="T10" fmla="*/ 1104 w 1955"/>
                <a:gd name="T11" fmla="*/ 914 h 1079"/>
                <a:gd name="T12" fmla="*/ 1104 w 1955"/>
                <a:gd name="T13" fmla="*/ 890 h 1079"/>
                <a:gd name="T14" fmla="*/ 955 w 1955"/>
                <a:gd name="T15" fmla="*/ 890 h 1079"/>
                <a:gd name="T16" fmla="*/ 955 w 1955"/>
                <a:gd name="T17" fmla="*/ 866 h 1079"/>
                <a:gd name="T18" fmla="*/ 938 w 1955"/>
                <a:gd name="T19" fmla="*/ 866 h 1079"/>
                <a:gd name="T20" fmla="*/ 912 w 1955"/>
                <a:gd name="T21" fmla="*/ 813 h 1079"/>
                <a:gd name="T22" fmla="*/ 895 w 1955"/>
                <a:gd name="T23" fmla="*/ 742 h 1079"/>
                <a:gd name="T24" fmla="*/ 869 w 1955"/>
                <a:gd name="T25" fmla="*/ 742 h 1079"/>
                <a:gd name="T26" fmla="*/ 869 w 1955"/>
                <a:gd name="T27" fmla="*/ 724 h 1079"/>
                <a:gd name="T28" fmla="*/ 768 w 1955"/>
                <a:gd name="T29" fmla="*/ 724 h 1079"/>
                <a:gd name="T30" fmla="*/ 768 w 1955"/>
                <a:gd name="T31" fmla="*/ 704 h 1079"/>
                <a:gd name="T32" fmla="*/ 716 w 1955"/>
                <a:gd name="T33" fmla="*/ 704 h 1079"/>
                <a:gd name="T34" fmla="*/ 716 w 1955"/>
                <a:gd name="T35" fmla="*/ 689 h 1079"/>
                <a:gd name="T36" fmla="*/ 703 w 1955"/>
                <a:gd name="T37" fmla="*/ 689 h 1079"/>
                <a:gd name="T38" fmla="*/ 703 w 1955"/>
                <a:gd name="T39" fmla="*/ 639 h 1079"/>
                <a:gd name="T40" fmla="*/ 596 w 1955"/>
                <a:gd name="T41" fmla="*/ 639 h 1079"/>
                <a:gd name="T42" fmla="*/ 587 w 1955"/>
                <a:gd name="T43" fmla="*/ 541 h 1079"/>
                <a:gd name="T44" fmla="*/ 566 w 1955"/>
                <a:gd name="T45" fmla="*/ 500 h 1079"/>
                <a:gd name="T46" fmla="*/ 533 w 1955"/>
                <a:gd name="T47" fmla="*/ 500 h 1079"/>
                <a:gd name="T48" fmla="*/ 522 w 1955"/>
                <a:gd name="T49" fmla="*/ 461 h 1079"/>
                <a:gd name="T50" fmla="*/ 492 w 1955"/>
                <a:gd name="T51" fmla="*/ 461 h 1079"/>
                <a:gd name="T52" fmla="*/ 492 w 1955"/>
                <a:gd name="T53" fmla="*/ 439 h 1079"/>
                <a:gd name="T54" fmla="*/ 472 w 1955"/>
                <a:gd name="T55" fmla="*/ 439 h 1079"/>
                <a:gd name="T56" fmla="*/ 472 w 1955"/>
                <a:gd name="T57" fmla="*/ 420 h 1079"/>
                <a:gd name="T58" fmla="*/ 415 w 1955"/>
                <a:gd name="T59" fmla="*/ 420 h 1079"/>
                <a:gd name="T60" fmla="*/ 415 w 1955"/>
                <a:gd name="T61" fmla="*/ 398 h 1079"/>
                <a:gd name="T62" fmla="*/ 400 w 1955"/>
                <a:gd name="T63" fmla="*/ 398 h 1079"/>
                <a:gd name="T64" fmla="*/ 372 w 1955"/>
                <a:gd name="T65" fmla="*/ 322 h 1079"/>
                <a:gd name="T66" fmla="*/ 313 w 1955"/>
                <a:gd name="T67" fmla="*/ 322 h 1079"/>
                <a:gd name="T68" fmla="*/ 307 w 1955"/>
                <a:gd name="T69" fmla="*/ 278 h 1079"/>
                <a:gd name="T70" fmla="*/ 269 w 1955"/>
                <a:gd name="T71" fmla="*/ 278 h 1079"/>
                <a:gd name="T72" fmla="*/ 269 w 1955"/>
                <a:gd name="T73" fmla="*/ 243 h 1079"/>
                <a:gd name="T74" fmla="*/ 237 w 1955"/>
                <a:gd name="T75" fmla="*/ 243 h 1079"/>
                <a:gd name="T76" fmla="*/ 237 w 1955"/>
                <a:gd name="T77" fmla="*/ 226 h 1079"/>
                <a:gd name="T78" fmla="*/ 204 w 1955"/>
                <a:gd name="T79" fmla="*/ 226 h 1079"/>
                <a:gd name="T80" fmla="*/ 180 w 1955"/>
                <a:gd name="T81" fmla="*/ 139 h 1079"/>
                <a:gd name="T82" fmla="*/ 124 w 1955"/>
                <a:gd name="T83" fmla="*/ 139 h 1079"/>
                <a:gd name="T84" fmla="*/ 124 w 1955"/>
                <a:gd name="T85" fmla="*/ 126 h 1079"/>
                <a:gd name="T86" fmla="*/ 93 w 1955"/>
                <a:gd name="T87" fmla="*/ 126 h 1079"/>
                <a:gd name="T88" fmla="*/ 93 w 1955"/>
                <a:gd name="T89" fmla="*/ 80 h 1079"/>
                <a:gd name="T90" fmla="*/ 69 w 1955"/>
                <a:gd name="T91" fmla="*/ 80 h 1079"/>
                <a:gd name="T92" fmla="*/ 69 w 1955"/>
                <a:gd name="T93" fmla="*/ 60 h 1079"/>
                <a:gd name="T94" fmla="*/ 34 w 1955"/>
                <a:gd name="T95" fmla="*/ 60 h 1079"/>
                <a:gd name="T96" fmla="*/ 34 w 1955"/>
                <a:gd name="T97" fmla="*/ 34 h 1079"/>
                <a:gd name="T98" fmla="*/ 0 w 1955"/>
                <a:gd name="T99" fmla="*/ 34 h 1079"/>
                <a:gd name="T100" fmla="*/ 0 w 1955"/>
                <a:gd name="T101" fmla="*/ 0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55" h="1079">
                  <a:moveTo>
                    <a:pt x="1955" y="1079"/>
                  </a:moveTo>
                  <a:lnTo>
                    <a:pt x="1729" y="1079"/>
                  </a:lnTo>
                  <a:lnTo>
                    <a:pt x="1729" y="935"/>
                  </a:lnTo>
                  <a:lnTo>
                    <a:pt x="1115" y="935"/>
                  </a:lnTo>
                  <a:lnTo>
                    <a:pt x="1115" y="914"/>
                  </a:lnTo>
                  <a:lnTo>
                    <a:pt x="1104" y="914"/>
                  </a:lnTo>
                  <a:lnTo>
                    <a:pt x="1104" y="890"/>
                  </a:lnTo>
                  <a:lnTo>
                    <a:pt x="955" y="890"/>
                  </a:lnTo>
                  <a:lnTo>
                    <a:pt x="955" y="866"/>
                  </a:lnTo>
                  <a:lnTo>
                    <a:pt x="938" y="866"/>
                  </a:lnTo>
                  <a:lnTo>
                    <a:pt x="912" y="813"/>
                  </a:lnTo>
                  <a:lnTo>
                    <a:pt x="895" y="742"/>
                  </a:lnTo>
                  <a:lnTo>
                    <a:pt x="869" y="742"/>
                  </a:lnTo>
                  <a:lnTo>
                    <a:pt x="869" y="724"/>
                  </a:lnTo>
                  <a:lnTo>
                    <a:pt x="768" y="724"/>
                  </a:lnTo>
                  <a:lnTo>
                    <a:pt x="768" y="704"/>
                  </a:lnTo>
                  <a:lnTo>
                    <a:pt x="716" y="704"/>
                  </a:lnTo>
                  <a:lnTo>
                    <a:pt x="716" y="689"/>
                  </a:lnTo>
                  <a:lnTo>
                    <a:pt x="703" y="689"/>
                  </a:lnTo>
                  <a:lnTo>
                    <a:pt x="703" y="639"/>
                  </a:lnTo>
                  <a:lnTo>
                    <a:pt x="596" y="639"/>
                  </a:lnTo>
                  <a:lnTo>
                    <a:pt x="587" y="541"/>
                  </a:lnTo>
                  <a:lnTo>
                    <a:pt x="566" y="500"/>
                  </a:lnTo>
                  <a:lnTo>
                    <a:pt x="533" y="500"/>
                  </a:lnTo>
                  <a:lnTo>
                    <a:pt x="522" y="461"/>
                  </a:lnTo>
                  <a:lnTo>
                    <a:pt x="492" y="461"/>
                  </a:lnTo>
                  <a:lnTo>
                    <a:pt x="492" y="439"/>
                  </a:lnTo>
                  <a:lnTo>
                    <a:pt x="472" y="439"/>
                  </a:lnTo>
                  <a:lnTo>
                    <a:pt x="472" y="420"/>
                  </a:lnTo>
                  <a:lnTo>
                    <a:pt x="415" y="420"/>
                  </a:lnTo>
                  <a:lnTo>
                    <a:pt x="415" y="398"/>
                  </a:lnTo>
                  <a:lnTo>
                    <a:pt x="400" y="398"/>
                  </a:lnTo>
                  <a:lnTo>
                    <a:pt x="372" y="322"/>
                  </a:lnTo>
                  <a:lnTo>
                    <a:pt x="313" y="322"/>
                  </a:lnTo>
                  <a:lnTo>
                    <a:pt x="307" y="278"/>
                  </a:lnTo>
                  <a:lnTo>
                    <a:pt x="269" y="278"/>
                  </a:lnTo>
                  <a:lnTo>
                    <a:pt x="269" y="243"/>
                  </a:lnTo>
                  <a:lnTo>
                    <a:pt x="237" y="243"/>
                  </a:lnTo>
                  <a:lnTo>
                    <a:pt x="237" y="226"/>
                  </a:lnTo>
                  <a:lnTo>
                    <a:pt x="204" y="226"/>
                  </a:lnTo>
                  <a:lnTo>
                    <a:pt x="180" y="139"/>
                  </a:lnTo>
                  <a:lnTo>
                    <a:pt x="124" y="139"/>
                  </a:lnTo>
                  <a:lnTo>
                    <a:pt x="124" y="126"/>
                  </a:lnTo>
                  <a:lnTo>
                    <a:pt x="93" y="126"/>
                  </a:lnTo>
                  <a:lnTo>
                    <a:pt x="93" y="80"/>
                  </a:lnTo>
                  <a:lnTo>
                    <a:pt x="69" y="80"/>
                  </a:lnTo>
                  <a:lnTo>
                    <a:pt x="69" y="60"/>
                  </a:lnTo>
                  <a:lnTo>
                    <a:pt x="34" y="60"/>
                  </a:lnTo>
                  <a:lnTo>
                    <a:pt x="34" y="34"/>
                  </a:lnTo>
                  <a:lnTo>
                    <a:pt x="0" y="34"/>
                  </a:lnTo>
                  <a:lnTo>
                    <a:pt x="0" y="0"/>
                  </a:lnTo>
                </a:path>
              </a:pathLst>
            </a:custGeom>
            <a:noFill/>
            <a:ln w="19050"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Line 46">
              <a:extLst>
                <a:ext uri="{FF2B5EF4-FFF2-40B4-BE49-F238E27FC236}">
                  <a16:creationId xmlns:a16="http://schemas.microsoft.com/office/drawing/2014/main" id="{9B14411F-6BE7-D06E-E10C-824F348E3C16}"/>
                </a:ext>
              </a:extLst>
            </p:cNvPr>
            <p:cNvSpPr>
              <a:spLocks noChangeShapeType="1"/>
            </p:cNvSpPr>
            <p:nvPr/>
          </p:nvSpPr>
          <p:spPr bwMode="auto">
            <a:xfrm>
              <a:off x="7263537" y="3066082"/>
              <a:ext cx="0" cy="66169"/>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Line 47">
              <a:extLst>
                <a:ext uri="{FF2B5EF4-FFF2-40B4-BE49-F238E27FC236}">
                  <a16:creationId xmlns:a16="http://schemas.microsoft.com/office/drawing/2014/main" id="{CA169FEE-D1D0-16D0-91A7-2763EF3AE2D3}"/>
                </a:ext>
              </a:extLst>
            </p:cNvPr>
            <p:cNvSpPr>
              <a:spLocks noChangeShapeType="1"/>
            </p:cNvSpPr>
            <p:nvPr/>
          </p:nvSpPr>
          <p:spPr bwMode="auto">
            <a:xfrm>
              <a:off x="7814114" y="3212073"/>
              <a:ext cx="0" cy="66169"/>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Line 48">
              <a:extLst>
                <a:ext uri="{FF2B5EF4-FFF2-40B4-BE49-F238E27FC236}">
                  <a16:creationId xmlns:a16="http://schemas.microsoft.com/office/drawing/2014/main" id="{AE5AB9A2-ADCF-7195-9C18-18BD20507F45}"/>
                </a:ext>
              </a:extLst>
            </p:cNvPr>
            <p:cNvSpPr>
              <a:spLocks noChangeShapeType="1"/>
            </p:cNvSpPr>
            <p:nvPr/>
          </p:nvSpPr>
          <p:spPr bwMode="auto">
            <a:xfrm>
              <a:off x="7814114" y="3413731"/>
              <a:ext cx="0" cy="66169"/>
            </a:xfrm>
            <a:prstGeom prst="line">
              <a:avLst/>
            </a:prstGeom>
            <a:noFill/>
            <a:ln w="12700" cap="flat">
              <a:solidFill>
                <a:srgbClr val="49AF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Line 49">
              <a:extLst>
                <a:ext uri="{FF2B5EF4-FFF2-40B4-BE49-F238E27FC236}">
                  <a16:creationId xmlns:a16="http://schemas.microsoft.com/office/drawing/2014/main" id="{29F75BEE-E9B4-329D-C361-CC2189A27CEF}"/>
                </a:ext>
              </a:extLst>
            </p:cNvPr>
            <p:cNvSpPr>
              <a:spLocks noChangeShapeType="1"/>
            </p:cNvSpPr>
            <p:nvPr/>
          </p:nvSpPr>
          <p:spPr bwMode="auto">
            <a:xfrm>
              <a:off x="8192636" y="3413731"/>
              <a:ext cx="0" cy="66169"/>
            </a:xfrm>
            <a:prstGeom prst="line">
              <a:avLst/>
            </a:prstGeom>
            <a:noFill/>
            <a:ln w="12700" cap="flat">
              <a:solidFill>
                <a:srgbClr val="49AF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Line 50">
              <a:extLst>
                <a:ext uri="{FF2B5EF4-FFF2-40B4-BE49-F238E27FC236}">
                  <a16:creationId xmlns:a16="http://schemas.microsoft.com/office/drawing/2014/main" id="{E47BD7EF-9CF2-806C-4900-759202ACA4DB}"/>
                </a:ext>
              </a:extLst>
            </p:cNvPr>
            <p:cNvSpPr>
              <a:spLocks noChangeShapeType="1"/>
            </p:cNvSpPr>
            <p:nvPr/>
          </p:nvSpPr>
          <p:spPr bwMode="auto">
            <a:xfrm>
              <a:off x="8371936" y="3413731"/>
              <a:ext cx="0" cy="66169"/>
            </a:xfrm>
            <a:prstGeom prst="line">
              <a:avLst/>
            </a:prstGeom>
            <a:noFill/>
            <a:ln w="12700" cap="flat">
              <a:solidFill>
                <a:srgbClr val="49AF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Line 51">
              <a:extLst>
                <a:ext uri="{FF2B5EF4-FFF2-40B4-BE49-F238E27FC236}">
                  <a16:creationId xmlns:a16="http://schemas.microsoft.com/office/drawing/2014/main" id="{7212A0E0-D04C-B242-E45C-D074ECEFBFE0}"/>
                </a:ext>
              </a:extLst>
            </p:cNvPr>
            <p:cNvSpPr>
              <a:spLocks noChangeShapeType="1"/>
            </p:cNvSpPr>
            <p:nvPr/>
          </p:nvSpPr>
          <p:spPr bwMode="auto">
            <a:xfrm>
              <a:off x="8189013" y="3495654"/>
              <a:ext cx="0" cy="66169"/>
            </a:xfrm>
            <a:prstGeom prst="line">
              <a:avLst/>
            </a:prstGeom>
            <a:noFill/>
            <a:ln w="12700" cap="flat">
              <a:solidFill>
                <a:schemeClr val="accent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Line 52">
              <a:extLst>
                <a:ext uri="{FF2B5EF4-FFF2-40B4-BE49-F238E27FC236}">
                  <a16:creationId xmlns:a16="http://schemas.microsoft.com/office/drawing/2014/main" id="{F3612C29-42FE-238A-46D4-65EFC30DD347}"/>
                </a:ext>
              </a:extLst>
            </p:cNvPr>
            <p:cNvSpPr>
              <a:spLocks noChangeShapeType="1"/>
            </p:cNvSpPr>
            <p:nvPr/>
          </p:nvSpPr>
          <p:spPr bwMode="auto">
            <a:xfrm>
              <a:off x="7642058" y="3495654"/>
              <a:ext cx="0" cy="66169"/>
            </a:xfrm>
            <a:prstGeom prst="line">
              <a:avLst/>
            </a:prstGeom>
            <a:noFill/>
            <a:ln w="12700" cap="flat">
              <a:solidFill>
                <a:schemeClr val="accent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Line 53">
              <a:extLst>
                <a:ext uri="{FF2B5EF4-FFF2-40B4-BE49-F238E27FC236}">
                  <a16:creationId xmlns:a16="http://schemas.microsoft.com/office/drawing/2014/main" id="{E8CF983D-A76F-92D8-9C5D-1367D03F7AA6}"/>
                </a:ext>
              </a:extLst>
            </p:cNvPr>
            <p:cNvSpPr>
              <a:spLocks noChangeShapeType="1"/>
            </p:cNvSpPr>
            <p:nvPr/>
          </p:nvSpPr>
          <p:spPr bwMode="auto">
            <a:xfrm>
              <a:off x="7459136" y="3443139"/>
              <a:ext cx="0" cy="66169"/>
            </a:xfrm>
            <a:prstGeom prst="line">
              <a:avLst/>
            </a:prstGeom>
            <a:noFill/>
            <a:ln w="12700" cap="flat">
              <a:solidFill>
                <a:schemeClr val="accent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Line 54">
              <a:extLst>
                <a:ext uri="{FF2B5EF4-FFF2-40B4-BE49-F238E27FC236}">
                  <a16:creationId xmlns:a16="http://schemas.microsoft.com/office/drawing/2014/main" id="{1D02B015-9292-1686-AE37-7D01133E6A8C}"/>
                </a:ext>
              </a:extLst>
            </p:cNvPr>
            <p:cNvSpPr>
              <a:spLocks noChangeShapeType="1"/>
            </p:cNvSpPr>
            <p:nvPr/>
          </p:nvSpPr>
          <p:spPr bwMode="auto">
            <a:xfrm>
              <a:off x="7435591" y="3443139"/>
              <a:ext cx="0" cy="66169"/>
            </a:xfrm>
            <a:prstGeom prst="line">
              <a:avLst/>
            </a:prstGeom>
            <a:noFill/>
            <a:ln w="12700" cap="flat">
              <a:solidFill>
                <a:schemeClr val="accent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Line 55">
              <a:extLst>
                <a:ext uri="{FF2B5EF4-FFF2-40B4-BE49-F238E27FC236}">
                  <a16:creationId xmlns:a16="http://schemas.microsoft.com/office/drawing/2014/main" id="{5755C12A-99B1-C028-2B18-A7315128EB5D}"/>
                </a:ext>
              </a:extLst>
            </p:cNvPr>
            <p:cNvSpPr>
              <a:spLocks noChangeShapeType="1"/>
            </p:cNvSpPr>
            <p:nvPr/>
          </p:nvSpPr>
          <p:spPr bwMode="auto">
            <a:xfrm>
              <a:off x="7412048" y="3443139"/>
              <a:ext cx="0" cy="66169"/>
            </a:xfrm>
            <a:prstGeom prst="line">
              <a:avLst/>
            </a:prstGeom>
            <a:noFill/>
            <a:ln w="12700" cap="flat">
              <a:solidFill>
                <a:schemeClr val="accent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Line 56">
              <a:extLst>
                <a:ext uri="{FF2B5EF4-FFF2-40B4-BE49-F238E27FC236}">
                  <a16:creationId xmlns:a16="http://schemas.microsoft.com/office/drawing/2014/main" id="{7BD84817-DAF8-658D-2EED-A59AA6CDE32D}"/>
                </a:ext>
              </a:extLst>
            </p:cNvPr>
            <p:cNvSpPr>
              <a:spLocks noChangeShapeType="1"/>
            </p:cNvSpPr>
            <p:nvPr/>
          </p:nvSpPr>
          <p:spPr bwMode="auto">
            <a:xfrm>
              <a:off x="7214636" y="3415831"/>
              <a:ext cx="0" cy="66169"/>
            </a:xfrm>
            <a:prstGeom prst="line">
              <a:avLst/>
            </a:prstGeom>
            <a:noFill/>
            <a:ln w="12700" cap="flat">
              <a:solidFill>
                <a:schemeClr val="accent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Line 57">
              <a:extLst>
                <a:ext uri="{FF2B5EF4-FFF2-40B4-BE49-F238E27FC236}">
                  <a16:creationId xmlns:a16="http://schemas.microsoft.com/office/drawing/2014/main" id="{70588305-CF73-420A-48E8-02F5143C9068}"/>
                </a:ext>
              </a:extLst>
            </p:cNvPr>
            <p:cNvSpPr>
              <a:spLocks noChangeShapeType="1"/>
            </p:cNvSpPr>
            <p:nvPr/>
          </p:nvSpPr>
          <p:spPr bwMode="auto">
            <a:xfrm>
              <a:off x="7127703" y="3415831"/>
              <a:ext cx="0" cy="66169"/>
            </a:xfrm>
            <a:prstGeom prst="line">
              <a:avLst/>
            </a:prstGeom>
            <a:noFill/>
            <a:ln w="12700" cap="flat">
              <a:solidFill>
                <a:schemeClr val="accent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Line 58">
              <a:extLst>
                <a:ext uri="{FF2B5EF4-FFF2-40B4-BE49-F238E27FC236}">
                  <a16:creationId xmlns:a16="http://schemas.microsoft.com/office/drawing/2014/main" id="{62405FBA-EBDF-566E-04B1-36DFC6297C1F}"/>
                </a:ext>
              </a:extLst>
            </p:cNvPr>
            <p:cNvSpPr>
              <a:spLocks noChangeShapeType="1"/>
            </p:cNvSpPr>
            <p:nvPr/>
          </p:nvSpPr>
          <p:spPr bwMode="auto">
            <a:xfrm>
              <a:off x="7046203" y="3415831"/>
              <a:ext cx="0" cy="66169"/>
            </a:xfrm>
            <a:prstGeom prst="line">
              <a:avLst/>
            </a:prstGeom>
            <a:noFill/>
            <a:ln w="12700" cap="flat">
              <a:solidFill>
                <a:schemeClr val="accent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Line 59">
              <a:extLst>
                <a:ext uri="{FF2B5EF4-FFF2-40B4-BE49-F238E27FC236}">
                  <a16:creationId xmlns:a16="http://schemas.microsoft.com/office/drawing/2014/main" id="{9F3D49C7-D2F6-E729-9349-3302544B62AB}"/>
                </a:ext>
              </a:extLst>
            </p:cNvPr>
            <p:cNvSpPr>
              <a:spLocks noChangeShapeType="1"/>
            </p:cNvSpPr>
            <p:nvPr/>
          </p:nvSpPr>
          <p:spPr bwMode="auto">
            <a:xfrm>
              <a:off x="7017226" y="3415831"/>
              <a:ext cx="0" cy="66169"/>
            </a:xfrm>
            <a:prstGeom prst="line">
              <a:avLst/>
            </a:prstGeom>
            <a:noFill/>
            <a:ln w="12700" cap="flat">
              <a:solidFill>
                <a:schemeClr val="accent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Line 60">
              <a:extLst>
                <a:ext uri="{FF2B5EF4-FFF2-40B4-BE49-F238E27FC236}">
                  <a16:creationId xmlns:a16="http://schemas.microsoft.com/office/drawing/2014/main" id="{CF71C45A-D2B5-6B2E-8895-FDDD116E5C52}"/>
                </a:ext>
              </a:extLst>
            </p:cNvPr>
            <p:cNvSpPr>
              <a:spLocks noChangeShapeType="1"/>
            </p:cNvSpPr>
            <p:nvPr/>
          </p:nvSpPr>
          <p:spPr bwMode="auto">
            <a:xfrm>
              <a:off x="6497436" y="3386423"/>
              <a:ext cx="0" cy="66169"/>
            </a:xfrm>
            <a:prstGeom prst="line">
              <a:avLst/>
            </a:prstGeom>
            <a:noFill/>
            <a:ln w="12700" cap="flat">
              <a:solidFill>
                <a:schemeClr val="accent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Line 61">
              <a:extLst>
                <a:ext uri="{FF2B5EF4-FFF2-40B4-BE49-F238E27FC236}">
                  <a16:creationId xmlns:a16="http://schemas.microsoft.com/office/drawing/2014/main" id="{BB6E36EB-FEF4-BF09-C7DE-FD7398737ADA}"/>
                </a:ext>
              </a:extLst>
            </p:cNvPr>
            <p:cNvSpPr>
              <a:spLocks noChangeShapeType="1"/>
            </p:cNvSpPr>
            <p:nvPr/>
          </p:nvSpPr>
          <p:spPr bwMode="auto">
            <a:xfrm>
              <a:off x="5555659" y="3186866"/>
              <a:ext cx="0" cy="66169"/>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Line 62">
              <a:extLst>
                <a:ext uri="{FF2B5EF4-FFF2-40B4-BE49-F238E27FC236}">
                  <a16:creationId xmlns:a16="http://schemas.microsoft.com/office/drawing/2014/main" id="{D9B499BC-63A6-7868-E525-9C0BB6CE11A3}"/>
                </a:ext>
              </a:extLst>
            </p:cNvPr>
            <p:cNvSpPr>
              <a:spLocks noChangeShapeType="1"/>
            </p:cNvSpPr>
            <p:nvPr/>
          </p:nvSpPr>
          <p:spPr bwMode="auto">
            <a:xfrm>
              <a:off x="5555659" y="3188967"/>
              <a:ext cx="0" cy="66169"/>
            </a:xfrm>
            <a:prstGeom prst="line">
              <a:avLst/>
            </a:prstGeom>
            <a:noFill/>
            <a:ln w="12700" cap="flat">
              <a:solidFill>
                <a:schemeClr val="accent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Line 63">
              <a:extLst>
                <a:ext uri="{FF2B5EF4-FFF2-40B4-BE49-F238E27FC236}">
                  <a16:creationId xmlns:a16="http://schemas.microsoft.com/office/drawing/2014/main" id="{7FC440B5-E95A-32A5-64D2-A9CA3A2086AD}"/>
                </a:ext>
              </a:extLst>
            </p:cNvPr>
            <p:cNvSpPr>
              <a:spLocks noChangeShapeType="1"/>
            </p:cNvSpPr>
            <p:nvPr/>
          </p:nvSpPr>
          <p:spPr bwMode="auto">
            <a:xfrm>
              <a:off x="5164459" y="3006215"/>
              <a:ext cx="0" cy="66169"/>
            </a:xfrm>
            <a:prstGeom prst="line">
              <a:avLst/>
            </a:prstGeom>
            <a:noFill/>
            <a:ln w="12700" cap="flat">
              <a:solidFill>
                <a:schemeClr val="accent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Line 64">
              <a:extLst>
                <a:ext uri="{FF2B5EF4-FFF2-40B4-BE49-F238E27FC236}">
                  <a16:creationId xmlns:a16="http://schemas.microsoft.com/office/drawing/2014/main" id="{93F84ED6-D11F-F46E-672D-A13630AFCA46}"/>
                </a:ext>
              </a:extLst>
            </p:cNvPr>
            <p:cNvSpPr>
              <a:spLocks noChangeShapeType="1"/>
            </p:cNvSpPr>
            <p:nvPr/>
          </p:nvSpPr>
          <p:spPr bwMode="auto">
            <a:xfrm>
              <a:off x="7786947" y="3413731"/>
              <a:ext cx="0" cy="66169"/>
            </a:xfrm>
            <a:prstGeom prst="line">
              <a:avLst/>
            </a:prstGeom>
            <a:noFill/>
            <a:ln w="12700" cap="flat">
              <a:solidFill>
                <a:srgbClr val="49AF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Line 65">
              <a:extLst>
                <a:ext uri="{FF2B5EF4-FFF2-40B4-BE49-F238E27FC236}">
                  <a16:creationId xmlns:a16="http://schemas.microsoft.com/office/drawing/2014/main" id="{71BBAA31-8286-E539-6A96-CBB2926D7DA4}"/>
                </a:ext>
              </a:extLst>
            </p:cNvPr>
            <p:cNvSpPr>
              <a:spLocks noChangeShapeType="1"/>
            </p:cNvSpPr>
            <p:nvPr/>
          </p:nvSpPr>
          <p:spPr bwMode="auto">
            <a:xfrm>
              <a:off x="7652925" y="3413731"/>
              <a:ext cx="0" cy="66169"/>
            </a:xfrm>
            <a:prstGeom prst="line">
              <a:avLst/>
            </a:prstGeom>
            <a:noFill/>
            <a:ln w="12700" cap="flat">
              <a:solidFill>
                <a:srgbClr val="49AF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Line 66">
              <a:extLst>
                <a:ext uri="{FF2B5EF4-FFF2-40B4-BE49-F238E27FC236}">
                  <a16:creationId xmlns:a16="http://schemas.microsoft.com/office/drawing/2014/main" id="{38FCE342-8752-6494-FC1D-606BDDFBD5B2}"/>
                </a:ext>
              </a:extLst>
            </p:cNvPr>
            <p:cNvSpPr>
              <a:spLocks noChangeShapeType="1"/>
            </p:cNvSpPr>
            <p:nvPr/>
          </p:nvSpPr>
          <p:spPr bwMode="auto">
            <a:xfrm>
              <a:off x="7491736" y="3369618"/>
              <a:ext cx="0" cy="66169"/>
            </a:xfrm>
            <a:prstGeom prst="line">
              <a:avLst/>
            </a:prstGeom>
            <a:noFill/>
            <a:ln w="12700" cap="flat">
              <a:solidFill>
                <a:srgbClr val="49AF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Line 67">
              <a:extLst>
                <a:ext uri="{FF2B5EF4-FFF2-40B4-BE49-F238E27FC236}">
                  <a16:creationId xmlns:a16="http://schemas.microsoft.com/office/drawing/2014/main" id="{9C268789-2930-D02C-ACA0-E085650D797A}"/>
                </a:ext>
              </a:extLst>
            </p:cNvPr>
            <p:cNvSpPr>
              <a:spLocks noChangeShapeType="1"/>
            </p:cNvSpPr>
            <p:nvPr/>
          </p:nvSpPr>
          <p:spPr bwMode="auto">
            <a:xfrm>
              <a:off x="7460947" y="3369618"/>
              <a:ext cx="0" cy="66169"/>
            </a:xfrm>
            <a:prstGeom prst="line">
              <a:avLst/>
            </a:prstGeom>
            <a:noFill/>
            <a:ln w="12700" cap="flat">
              <a:solidFill>
                <a:srgbClr val="49AF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Line 68">
              <a:extLst>
                <a:ext uri="{FF2B5EF4-FFF2-40B4-BE49-F238E27FC236}">
                  <a16:creationId xmlns:a16="http://schemas.microsoft.com/office/drawing/2014/main" id="{107A8933-DC93-CA3E-B3E4-ABCAFA028B50}"/>
                </a:ext>
              </a:extLst>
            </p:cNvPr>
            <p:cNvSpPr>
              <a:spLocks noChangeShapeType="1"/>
            </p:cNvSpPr>
            <p:nvPr/>
          </p:nvSpPr>
          <p:spPr bwMode="auto">
            <a:xfrm>
              <a:off x="7431969" y="3369618"/>
              <a:ext cx="0" cy="66169"/>
            </a:xfrm>
            <a:prstGeom prst="line">
              <a:avLst/>
            </a:prstGeom>
            <a:noFill/>
            <a:ln w="12700" cap="flat">
              <a:solidFill>
                <a:srgbClr val="49AF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Line 69">
              <a:extLst>
                <a:ext uri="{FF2B5EF4-FFF2-40B4-BE49-F238E27FC236}">
                  <a16:creationId xmlns:a16="http://schemas.microsoft.com/office/drawing/2014/main" id="{43574D00-61A1-5A1F-A5C8-8971C211D71B}"/>
                </a:ext>
              </a:extLst>
            </p:cNvPr>
            <p:cNvSpPr>
              <a:spLocks noChangeShapeType="1"/>
            </p:cNvSpPr>
            <p:nvPr/>
          </p:nvSpPr>
          <p:spPr bwMode="auto">
            <a:xfrm>
              <a:off x="7263537" y="3310801"/>
              <a:ext cx="0" cy="66169"/>
            </a:xfrm>
            <a:prstGeom prst="line">
              <a:avLst/>
            </a:prstGeom>
            <a:noFill/>
            <a:ln w="12700" cap="flat">
              <a:solidFill>
                <a:srgbClr val="49AF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Line 70">
              <a:extLst>
                <a:ext uri="{FF2B5EF4-FFF2-40B4-BE49-F238E27FC236}">
                  <a16:creationId xmlns:a16="http://schemas.microsoft.com/office/drawing/2014/main" id="{0E08B1C1-18FB-F079-8E16-EF41400C97BB}"/>
                </a:ext>
              </a:extLst>
            </p:cNvPr>
            <p:cNvSpPr>
              <a:spLocks noChangeShapeType="1"/>
            </p:cNvSpPr>
            <p:nvPr/>
          </p:nvSpPr>
          <p:spPr bwMode="auto">
            <a:xfrm>
              <a:off x="7203769" y="3310801"/>
              <a:ext cx="0" cy="66169"/>
            </a:xfrm>
            <a:prstGeom prst="line">
              <a:avLst/>
            </a:prstGeom>
            <a:noFill/>
            <a:ln w="12700" cap="flat">
              <a:solidFill>
                <a:srgbClr val="49AF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Line 71">
              <a:extLst>
                <a:ext uri="{FF2B5EF4-FFF2-40B4-BE49-F238E27FC236}">
                  <a16:creationId xmlns:a16="http://schemas.microsoft.com/office/drawing/2014/main" id="{988267DD-890C-111A-7644-0DA225E2AED9}"/>
                </a:ext>
              </a:extLst>
            </p:cNvPr>
            <p:cNvSpPr>
              <a:spLocks noChangeShapeType="1"/>
            </p:cNvSpPr>
            <p:nvPr/>
          </p:nvSpPr>
          <p:spPr bwMode="auto">
            <a:xfrm>
              <a:off x="7124081" y="3310801"/>
              <a:ext cx="0" cy="66169"/>
            </a:xfrm>
            <a:prstGeom prst="line">
              <a:avLst/>
            </a:prstGeom>
            <a:noFill/>
            <a:ln w="12700" cap="flat">
              <a:solidFill>
                <a:srgbClr val="49AF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Line 72">
              <a:extLst>
                <a:ext uri="{FF2B5EF4-FFF2-40B4-BE49-F238E27FC236}">
                  <a16:creationId xmlns:a16="http://schemas.microsoft.com/office/drawing/2014/main" id="{5A9A5490-9DDD-53F7-1104-F187B89AAA0A}"/>
                </a:ext>
              </a:extLst>
            </p:cNvPr>
            <p:cNvSpPr>
              <a:spLocks noChangeShapeType="1"/>
            </p:cNvSpPr>
            <p:nvPr/>
          </p:nvSpPr>
          <p:spPr bwMode="auto">
            <a:xfrm>
              <a:off x="7093292" y="3297148"/>
              <a:ext cx="0" cy="66169"/>
            </a:xfrm>
            <a:prstGeom prst="line">
              <a:avLst/>
            </a:prstGeom>
            <a:noFill/>
            <a:ln w="12700" cap="flat">
              <a:solidFill>
                <a:srgbClr val="49AF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Line 73">
              <a:extLst>
                <a:ext uri="{FF2B5EF4-FFF2-40B4-BE49-F238E27FC236}">
                  <a16:creationId xmlns:a16="http://schemas.microsoft.com/office/drawing/2014/main" id="{1BF9CF55-141C-900E-AA45-DAF8AD1702CC}"/>
                </a:ext>
              </a:extLst>
            </p:cNvPr>
            <p:cNvSpPr>
              <a:spLocks noChangeShapeType="1"/>
            </p:cNvSpPr>
            <p:nvPr/>
          </p:nvSpPr>
          <p:spPr bwMode="auto">
            <a:xfrm>
              <a:off x="7053448" y="3297148"/>
              <a:ext cx="0" cy="66169"/>
            </a:xfrm>
            <a:prstGeom prst="line">
              <a:avLst/>
            </a:prstGeom>
            <a:noFill/>
            <a:ln w="12700" cap="flat">
              <a:solidFill>
                <a:srgbClr val="49AF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Line 74">
              <a:extLst>
                <a:ext uri="{FF2B5EF4-FFF2-40B4-BE49-F238E27FC236}">
                  <a16:creationId xmlns:a16="http://schemas.microsoft.com/office/drawing/2014/main" id="{CDC54A1C-F973-CFCE-D2CF-D7EE3D2FACA7}"/>
                </a:ext>
              </a:extLst>
            </p:cNvPr>
            <p:cNvSpPr>
              <a:spLocks noChangeShapeType="1"/>
            </p:cNvSpPr>
            <p:nvPr/>
          </p:nvSpPr>
          <p:spPr bwMode="auto">
            <a:xfrm>
              <a:off x="7037147" y="3297148"/>
              <a:ext cx="0" cy="66169"/>
            </a:xfrm>
            <a:prstGeom prst="line">
              <a:avLst/>
            </a:prstGeom>
            <a:noFill/>
            <a:ln w="12700" cap="flat">
              <a:solidFill>
                <a:srgbClr val="49AF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Line 75">
              <a:extLst>
                <a:ext uri="{FF2B5EF4-FFF2-40B4-BE49-F238E27FC236}">
                  <a16:creationId xmlns:a16="http://schemas.microsoft.com/office/drawing/2014/main" id="{029E6672-7D77-7430-C5B3-1FF48315A3D8}"/>
                </a:ext>
              </a:extLst>
            </p:cNvPr>
            <p:cNvSpPr>
              <a:spLocks noChangeShapeType="1"/>
            </p:cNvSpPr>
            <p:nvPr/>
          </p:nvSpPr>
          <p:spPr bwMode="auto">
            <a:xfrm>
              <a:off x="7022658" y="3297148"/>
              <a:ext cx="0" cy="66169"/>
            </a:xfrm>
            <a:prstGeom prst="line">
              <a:avLst/>
            </a:prstGeom>
            <a:noFill/>
            <a:ln w="12700" cap="flat">
              <a:solidFill>
                <a:srgbClr val="49AF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Line 76">
              <a:extLst>
                <a:ext uri="{FF2B5EF4-FFF2-40B4-BE49-F238E27FC236}">
                  <a16:creationId xmlns:a16="http://schemas.microsoft.com/office/drawing/2014/main" id="{586CF5E4-1CF3-2CD4-89B3-221876B95B7D}"/>
                </a:ext>
              </a:extLst>
            </p:cNvPr>
            <p:cNvSpPr>
              <a:spLocks noChangeShapeType="1"/>
            </p:cNvSpPr>
            <p:nvPr/>
          </p:nvSpPr>
          <p:spPr bwMode="auto">
            <a:xfrm>
              <a:off x="6915803" y="3297148"/>
              <a:ext cx="0" cy="66169"/>
            </a:xfrm>
            <a:prstGeom prst="line">
              <a:avLst/>
            </a:prstGeom>
            <a:noFill/>
            <a:ln w="12700" cap="flat">
              <a:solidFill>
                <a:srgbClr val="49AF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Line 77">
              <a:extLst>
                <a:ext uri="{FF2B5EF4-FFF2-40B4-BE49-F238E27FC236}">
                  <a16:creationId xmlns:a16="http://schemas.microsoft.com/office/drawing/2014/main" id="{4255500C-D54D-E108-1AF3-5FB079D468ED}"/>
                </a:ext>
              </a:extLst>
            </p:cNvPr>
            <p:cNvSpPr>
              <a:spLocks noChangeShapeType="1"/>
            </p:cNvSpPr>
            <p:nvPr/>
          </p:nvSpPr>
          <p:spPr bwMode="auto">
            <a:xfrm>
              <a:off x="6892258" y="3283494"/>
              <a:ext cx="0" cy="66169"/>
            </a:xfrm>
            <a:prstGeom prst="line">
              <a:avLst/>
            </a:prstGeom>
            <a:noFill/>
            <a:ln w="12700" cap="flat">
              <a:solidFill>
                <a:srgbClr val="49AF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Line 78">
              <a:extLst>
                <a:ext uri="{FF2B5EF4-FFF2-40B4-BE49-F238E27FC236}">
                  <a16:creationId xmlns:a16="http://schemas.microsoft.com/office/drawing/2014/main" id="{DBE7F7FC-4F8D-629B-053B-49DA1A6C25B1}"/>
                </a:ext>
              </a:extLst>
            </p:cNvPr>
            <p:cNvSpPr>
              <a:spLocks noChangeShapeType="1"/>
            </p:cNvSpPr>
            <p:nvPr/>
          </p:nvSpPr>
          <p:spPr bwMode="auto">
            <a:xfrm>
              <a:off x="6725636" y="3283494"/>
              <a:ext cx="0" cy="66169"/>
            </a:xfrm>
            <a:prstGeom prst="line">
              <a:avLst/>
            </a:prstGeom>
            <a:noFill/>
            <a:ln w="12700" cap="flat">
              <a:solidFill>
                <a:srgbClr val="49AF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Line 79">
              <a:extLst>
                <a:ext uri="{FF2B5EF4-FFF2-40B4-BE49-F238E27FC236}">
                  <a16:creationId xmlns:a16="http://schemas.microsoft.com/office/drawing/2014/main" id="{C3BF2F23-3EBC-20FB-E521-BB7EDD7EC2AB}"/>
                </a:ext>
              </a:extLst>
            </p:cNvPr>
            <p:cNvSpPr>
              <a:spLocks noChangeShapeType="1"/>
            </p:cNvSpPr>
            <p:nvPr/>
          </p:nvSpPr>
          <p:spPr bwMode="auto">
            <a:xfrm>
              <a:off x="6486570" y="3283494"/>
              <a:ext cx="0" cy="66169"/>
            </a:xfrm>
            <a:prstGeom prst="line">
              <a:avLst/>
            </a:prstGeom>
            <a:noFill/>
            <a:ln w="12700" cap="flat">
              <a:solidFill>
                <a:srgbClr val="49AF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Line 80">
              <a:extLst>
                <a:ext uri="{FF2B5EF4-FFF2-40B4-BE49-F238E27FC236}">
                  <a16:creationId xmlns:a16="http://schemas.microsoft.com/office/drawing/2014/main" id="{EA871728-3FBB-7FB3-2A4F-D6F891040911}"/>
                </a:ext>
              </a:extLst>
            </p:cNvPr>
            <p:cNvSpPr>
              <a:spLocks noChangeShapeType="1"/>
            </p:cNvSpPr>
            <p:nvPr/>
          </p:nvSpPr>
          <p:spPr bwMode="auto">
            <a:xfrm>
              <a:off x="6477515" y="3260387"/>
              <a:ext cx="0" cy="66169"/>
            </a:xfrm>
            <a:prstGeom prst="line">
              <a:avLst/>
            </a:prstGeom>
            <a:noFill/>
            <a:ln w="12700" cap="flat">
              <a:solidFill>
                <a:srgbClr val="49AF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Line 81">
              <a:extLst>
                <a:ext uri="{FF2B5EF4-FFF2-40B4-BE49-F238E27FC236}">
                  <a16:creationId xmlns:a16="http://schemas.microsoft.com/office/drawing/2014/main" id="{FAC9A06C-7C1C-4073-11FB-DF56B80F4365}"/>
                </a:ext>
              </a:extLst>
            </p:cNvPr>
            <p:cNvSpPr>
              <a:spLocks noChangeShapeType="1"/>
            </p:cNvSpPr>
            <p:nvPr/>
          </p:nvSpPr>
          <p:spPr bwMode="auto">
            <a:xfrm>
              <a:off x="6193170" y="3223627"/>
              <a:ext cx="0" cy="66169"/>
            </a:xfrm>
            <a:prstGeom prst="line">
              <a:avLst/>
            </a:prstGeom>
            <a:noFill/>
            <a:ln w="12700" cap="flat">
              <a:solidFill>
                <a:srgbClr val="49AF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Line 82">
              <a:extLst>
                <a:ext uri="{FF2B5EF4-FFF2-40B4-BE49-F238E27FC236}">
                  <a16:creationId xmlns:a16="http://schemas.microsoft.com/office/drawing/2014/main" id="{175FDADF-EE29-8293-BB91-F3C84A1878E9}"/>
                </a:ext>
              </a:extLst>
            </p:cNvPr>
            <p:cNvSpPr>
              <a:spLocks noChangeShapeType="1"/>
            </p:cNvSpPr>
            <p:nvPr/>
          </p:nvSpPr>
          <p:spPr bwMode="auto">
            <a:xfrm>
              <a:off x="6131592" y="3223627"/>
              <a:ext cx="0" cy="66169"/>
            </a:xfrm>
            <a:prstGeom prst="line">
              <a:avLst/>
            </a:prstGeom>
            <a:noFill/>
            <a:ln w="12700" cap="flat">
              <a:solidFill>
                <a:srgbClr val="49AF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Line 83">
              <a:extLst>
                <a:ext uri="{FF2B5EF4-FFF2-40B4-BE49-F238E27FC236}">
                  <a16:creationId xmlns:a16="http://schemas.microsoft.com/office/drawing/2014/main" id="{998F66FA-18ED-03AD-2FF7-1B14DE186F45}"/>
                </a:ext>
              </a:extLst>
            </p:cNvPr>
            <p:cNvSpPr>
              <a:spLocks noChangeShapeType="1"/>
            </p:cNvSpPr>
            <p:nvPr/>
          </p:nvSpPr>
          <p:spPr bwMode="auto">
            <a:xfrm>
              <a:off x="6071826" y="3223627"/>
              <a:ext cx="0" cy="66169"/>
            </a:xfrm>
            <a:prstGeom prst="line">
              <a:avLst/>
            </a:prstGeom>
            <a:noFill/>
            <a:ln w="12700" cap="flat">
              <a:solidFill>
                <a:srgbClr val="49AF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Line 84">
              <a:extLst>
                <a:ext uri="{FF2B5EF4-FFF2-40B4-BE49-F238E27FC236}">
                  <a16:creationId xmlns:a16="http://schemas.microsoft.com/office/drawing/2014/main" id="{52626287-E767-B7E4-08DE-F3F0D67FD9F7}"/>
                </a:ext>
              </a:extLst>
            </p:cNvPr>
            <p:cNvSpPr>
              <a:spLocks noChangeShapeType="1"/>
            </p:cNvSpPr>
            <p:nvPr/>
          </p:nvSpPr>
          <p:spPr bwMode="auto">
            <a:xfrm>
              <a:off x="4237171" y="2086154"/>
              <a:ext cx="0" cy="66169"/>
            </a:xfrm>
            <a:prstGeom prst="line">
              <a:avLst/>
            </a:prstGeom>
            <a:noFill/>
            <a:ln w="12700" cap="flat">
              <a:solidFill>
                <a:srgbClr val="49AF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Line 85">
              <a:extLst>
                <a:ext uri="{FF2B5EF4-FFF2-40B4-BE49-F238E27FC236}">
                  <a16:creationId xmlns:a16="http://schemas.microsoft.com/office/drawing/2014/main" id="{476AA980-E532-5CCC-04B1-2DAAC1623713}"/>
                </a:ext>
              </a:extLst>
            </p:cNvPr>
            <p:cNvSpPr>
              <a:spLocks noChangeShapeType="1"/>
            </p:cNvSpPr>
            <p:nvPr/>
          </p:nvSpPr>
          <p:spPr bwMode="auto">
            <a:xfrm>
              <a:off x="7491736" y="3212073"/>
              <a:ext cx="0" cy="66169"/>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Line 86">
              <a:extLst>
                <a:ext uri="{FF2B5EF4-FFF2-40B4-BE49-F238E27FC236}">
                  <a16:creationId xmlns:a16="http://schemas.microsoft.com/office/drawing/2014/main" id="{5ED8B44F-FD60-D21D-6DF5-D36A38C84DDB}"/>
                </a:ext>
              </a:extLst>
            </p:cNvPr>
            <p:cNvSpPr>
              <a:spLocks noChangeShapeType="1"/>
            </p:cNvSpPr>
            <p:nvPr/>
          </p:nvSpPr>
          <p:spPr bwMode="auto">
            <a:xfrm>
              <a:off x="7471814" y="3212073"/>
              <a:ext cx="0" cy="66169"/>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Line 87">
              <a:extLst>
                <a:ext uri="{FF2B5EF4-FFF2-40B4-BE49-F238E27FC236}">
                  <a16:creationId xmlns:a16="http://schemas.microsoft.com/office/drawing/2014/main" id="{194978D9-A21C-87FB-E17E-13AADCAECC03}"/>
                </a:ext>
              </a:extLst>
            </p:cNvPr>
            <p:cNvSpPr>
              <a:spLocks noChangeShapeType="1"/>
            </p:cNvSpPr>
            <p:nvPr/>
          </p:nvSpPr>
          <p:spPr bwMode="auto">
            <a:xfrm>
              <a:off x="7441025" y="3212073"/>
              <a:ext cx="0" cy="66169"/>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Line 88">
              <a:extLst>
                <a:ext uri="{FF2B5EF4-FFF2-40B4-BE49-F238E27FC236}">
                  <a16:creationId xmlns:a16="http://schemas.microsoft.com/office/drawing/2014/main" id="{EE3EE3D9-C70F-9DD7-03C8-BC46D653017C}"/>
                </a:ext>
              </a:extLst>
            </p:cNvPr>
            <p:cNvSpPr>
              <a:spLocks noChangeShapeType="1"/>
            </p:cNvSpPr>
            <p:nvPr/>
          </p:nvSpPr>
          <p:spPr bwMode="auto">
            <a:xfrm>
              <a:off x="7247236" y="3066082"/>
              <a:ext cx="0" cy="66169"/>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Line 89">
              <a:extLst>
                <a:ext uri="{FF2B5EF4-FFF2-40B4-BE49-F238E27FC236}">
                  <a16:creationId xmlns:a16="http://schemas.microsoft.com/office/drawing/2014/main" id="{777B89B9-8F57-C10A-08B6-3F52B73E2B37}"/>
                </a:ext>
              </a:extLst>
            </p:cNvPr>
            <p:cNvSpPr>
              <a:spLocks noChangeShapeType="1"/>
            </p:cNvSpPr>
            <p:nvPr/>
          </p:nvSpPr>
          <p:spPr bwMode="auto">
            <a:xfrm>
              <a:off x="7230937" y="3066082"/>
              <a:ext cx="0" cy="66169"/>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Line 90">
              <a:extLst>
                <a:ext uri="{FF2B5EF4-FFF2-40B4-BE49-F238E27FC236}">
                  <a16:creationId xmlns:a16="http://schemas.microsoft.com/office/drawing/2014/main" id="{8FAF4C65-F32D-EA1C-D2EC-27B79776BE35}"/>
                </a:ext>
              </a:extLst>
            </p:cNvPr>
            <p:cNvSpPr>
              <a:spLocks noChangeShapeType="1"/>
            </p:cNvSpPr>
            <p:nvPr/>
          </p:nvSpPr>
          <p:spPr bwMode="auto">
            <a:xfrm>
              <a:off x="7216448" y="3066082"/>
              <a:ext cx="0" cy="66169"/>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Line 91">
              <a:extLst>
                <a:ext uri="{FF2B5EF4-FFF2-40B4-BE49-F238E27FC236}">
                  <a16:creationId xmlns:a16="http://schemas.microsoft.com/office/drawing/2014/main" id="{81A5EAE0-AE86-36BA-C578-FDDBC8E52384}"/>
                </a:ext>
              </a:extLst>
            </p:cNvPr>
            <p:cNvSpPr>
              <a:spLocks noChangeShapeType="1"/>
            </p:cNvSpPr>
            <p:nvPr/>
          </p:nvSpPr>
          <p:spPr bwMode="auto">
            <a:xfrm>
              <a:off x="7089670" y="3066082"/>
              <a:ext cx="0" cy="66169"/>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Line 92">
              <a:extLst>
                <a:ext uri="{FF2B5EF4-FFF2-40B4-BE49-F238E27FC236}">
                  <a16:creationId xmlns:a16="http://schemas.microsoft.com/office/drawing/2014/main" id="{617E78C3-F42A-AF80-2FD1-6138EE61B65D}"/>
                </a:ext>
              </a:extLst>
            </p:cNvPr>
            <p:cNvSpPr>
              <a:spLocks noChangeShapeType="1"/>
            </p:cNvSpPr>
            <p:nvPr/>
          </p:nvSpPr>
          <p:spPr bwMode="auto">
            <a:xfrm>
              <a:off x="7053448" y="3066082"/>
              <a:ext cx="0" cy="66169"/>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Line 93">
              <a:extLst>
                <a:ext uri="{FF2B5EF4-FFF2-40B4-BE49-F238E27FC236}">
                  <a16:creationId xmlns:a16="http://schemas.microsoft.com/office/drawing/2014/main" id="{D0F0013D-8192-3088-798F-BBF07F76BEE1}"/>
                </a:ext>
              </a:extLst>
            </p:cNvPr>
            <p:cNvSpPr>
              <a:spLocks noChangeShapeType="1"/>
            </p:cNvSpPr>
            <p:nvPr/>
          </p:nvSpPr>
          <p:spPr bwMode="auto">
            <a:xfrm>
              <a:off x="7037147" y="3066082"/>
              <a:ext cx="0" cy="66169"/>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Line 94">
              <a:extLst>
                <a:ext uri="{FF2B5EF4-FFF2-40B4-BE49-F238E27FC236}">
                  <a16:creationId xmlns:a16="http://schemas.microsoft.com/office/drawing/2014/main" id="{6824E901-45BC-11FF-07E5-FA7710B57C50}"/>
                </a:ext>
              </a:extLst>
            </p:cNvPr>
            <p:cNvSpPr>
              <a:spLocks noChangeShapeType="1"/>
            </p:cNvSpPr>
            <p:nvPr/>
          </p:nvSpPr>
          <p:spPr bwMode="auto">
            <a:xfrm>
              <a:off x="7022658" y="3066082"/>
              <a:ext cx="0" cy="66169"/>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Line 95">
              <a:extLst>
                <a:ext uri="{FF2B5EF4-FFF2-40B4-BE49-F238E27FC236}">
                  <a16:creationId xmlns:a16="http://schemas.microsoft.com/office/drawing/2014/main" id="{A17489EC-BB21-C249-3AF5-8A06C62AC3E7}"/>
                </a:ext>
              </a:extLst>
            </p:cNvPr>
            <p:cNvSpPr>
              <a:spLocks noChangeShapeType="1"/>
            </p:cNvSpPr>
            <p:nvPr/>
          </p:nvSpPr>
          <p:spPr bwMode="auto">
            <a:xfrm>
              <a:off x="6926670" y="3066082"/>
              <a:ext cx="0" cy="66169"/>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Line 96">
              <a:extLst>
                <a:ext uri="{FF2B5EF4-FFF2-40B4-BE49-F238E27FC236}">
                  <a16:creationId xmlns:a16="http://schemas.microsoft.com/office/drawing/2014/main" id="{023BC0D7-4D4A-4E69-F737-02AF8A223DB0}"/>
                </a:ext>
              </a:extLst>
            </p:cNvPr>
            <p:cNvSpPr>
              <a:spLocks noChangeShapeType="1"/>
            </p:cNvSpPr>
            <p:nvPr/>
          </p:nvSpPr>
          <p:spPr bwMode="auto">
            <a:xfrm>
              <a:off x="6908559" y="3066082"/>
              <a:ext cx="0" cy="66169"/>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Line 97">
              <a:extLst>
                <a:ext uri="{FF2B5EF4-FFF2-40B4-BE49-F238E27FC236}">
                  <a16:creationId xmlns:a16="http://schemas.microsoft.com/office/drawing/2014/main" id="{0D202A10-46D1-7484-0076-311297B0300B}"/>
                </a:ext>
              </a:extLst>
            </p:cNvPr>
            <p:cNvSpPr>
              <a:spLocks noChangeShapeType="1"/>
            </p:cNvSpPr>
            <p:nvPr/>
          </p:nvSpPr>
          <p:spPr bwMode="auto">
            <a:xfrm>
              <a:off x="6895881" y="3066082"/>
              <a:ext cx="0" cy="66169"/>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Line 98">
              <a:extLst>
                <a:ext uri="{FF2B5EF4-FFF2-40B4-BE49-F238E27FC236}">
                  <a16:creationId xmlns:a16="http://schemas.microsoft.com/office/drawing/2014/main" id="{C1505489-3F96-FA68-5B61-1A521D81A84B}"/>
                </a:ext>
              </a:extLst>
            </p:cNvPr>
            <p:cNvSpPr>
              <a:spLocks noChangeShapeType="1"/>
            </p:cNvSpPr>
            <p:nvPr/>
          </p:nvSpPr>
          <p:spPr bwMode="auto">
            <a:xfrm>
              <a:off x="6722014" y="3066082"/>
              <a:ext cx="0" cy="66169"/>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Line 99">
              <a:extLst>
                <a:ext uri="{FF2B5EF4-FFF2-40B4-BE49-F238E27FC236}">
                  <a16:creationId xmlns:a16="http://schemas.microsoft.com/office/drawing/2014/main" id="{8771F58D-3E69-AC19-3488-47011587F59A}"/>
                </a:ext>
              </a:extLst>
            </p:cNvPr>
            <p:cNvSpPr>
              <a:spLocks noChangeShapeType="1"/>
            </p:cNvSpPr>
            <p:nvPr/>
          </p:nvSpPr>
          <p:spPr bwMode="auto">
            <a:xfrm>
              <a:off x="6490192" y="3066082"/>
              <a:ext cx="0" cy="66169"/>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Line 100">
              <a:extLst>
                <a:ext uri="{FF2B5EF4-FFF2-40B4-BE49-F238E27FC236}">
                  <a16:creationId xmlns:a16="http://schemas.microsoft.com/office/drawing/2014/main" id="{72AC0D81-CDEA-5F97-F652-670EE1379633}"/>
                </a:ext>
              </a:extLst>
            </p:cNvPr>
            <p:cNvSpPr>
              <a:spLocks noChangeShapeType="1"/>
            </p:cNvSpPr>
            <p:nvPr/>
          </p:nvSpPr>
          <p:spPr bwMode="auto">
            <a:xfrm>
              <a:off x="6193170" y="3015668"/>
              <a:ext cx="0" cy="66169"/>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Line 101">
              <a:extLst>
                <a:ext uri="{FF2B5EF4-FFF2-40B4-BE49-F238E27FC236}">
                  <a16:creationId xmlns:a16="http://schemas.microsoft.com/office/drawing/2014/main" id="{DA2C2569-B204-DA56-BC7C-1A6C6ECEA99E}"/>
                </a:ext>
              </a:extLst>
            </p:cNvPr>
            <p:cNvSpPr>
              <a:spLocks noChangeShapeType="1"/>
            </p:cNvSpPr>
            <p:nvPr/>
          </p:nvSpPr>
          <p:spPr bwMode="auto">
            <a:xfrm>
              <a:off x="6131592" y="3015668"/>
              <a:ext cx="0" cy="66169"/>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Line 102">
              <a:extLst>
                <a:ext uri="{FF2B5EF4-FFF2-40B4-BE49-F238E27FC236}">
                  <a16:creationId xmlns:a16="http://schemas.microsoft.com/office/drawing/2014/main" id="{DA78BF62-F0BC-36B2-B0FF-4B6451DE68D2}"/>
                </a:ext>
              </a:extLst>
            </p:cNvPr>
            <p:cNvSpPr>
              <a:spLocks noChangeShapeType="1"/>
            </p:cNvSpPr>
            <p:nvPr/>
          </p:nvSpPr>
          <p:spPr bwMode="auto">
            <a:xfrm>
              <a:off x="6075448" y="3015668"/>
              <a:ext cx="0" cy="66169"/>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Line 127">
              <a:extLst>
                <a:ext uri="{FF2B5EF4-FFF2-40B4-BE49-F238E27FC236}">
                  <a16:creationId xmlns:a16="http://schemas.microsoft.com/office/drawing/2014/main" id="{EA0F0F94-3968-A47B-431B-5B16C2B4BC86}"/>
                </a:ext>
              </a:extLst>
            </p:cNvPr>
            <p:cNvSpPr>
              <a:spLocks noChangeShapeType="1"/>
            </p:cNvSpPr>
            <p:nvPr/>
          </p:nvSpPr>
          <p:spPr bwMode="auto">
            <a:xfrm>
              <a:off x="5428881" y="2753094"/>
              <a:ext cx="0" cy="66169"/>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object 135">
              <a:extLst>
                <a:ext uri="{FF2B5EF4-FFF2-40B4-BE49-F238E27FC236}">
                  <a16:creationId xmlns:a16="http://schemas.microsoft.com/office/drawing/2014/main" id="{30E2BACE-6EFD-B433-7FDF-CC8B982E7A6E}"/>
                </a:ext>
              </a:extLst>
            </p:cNvPr>
            <p:cNvSpPr txBox="1">
              <a:spLocks/>
            </p:cNvSpPr>
            <p:nvPr/>
          </p:nvSpPr>
          <p:spPr>
            <a:xfrm>
              <a:off x="3379062" y="2067386"/>
              <a:ext cx="382156" cy="1568095"/>
            </a:xfrm>
            <a:prstGeom prst="rect">
              <a:avLst/>
            </a:prstGeom>
          </p:spPr>
          <p:txBody>
            <a:bodyPr vert="vert270"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200" b="1" i="0" u="none" strike="noStrike" kern="1200" cap="none" spc="-1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All Cohorts</a:t>
              </a:r>
            </a:p>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200" b="1" i="0" u="none" strike="noStrike" kern="1200" cap="none" spc="-1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Probability of PFS</a:t>
              </a:r>
            </a:p>
          </p:txBody>
        </p:sp>
        <p:sp>
          <p:nvSpPr>
            <p:cNvPr id="640" name="TextBox 639">
              <a:extLst>
                <a:ext uri="{FF2B5EF4-FFF2-40B4-BE49-F238E27FC236}">
                  <a16:creationId xmlns:a16="http://schemas.microsoft.com/office/drawing/2014/main" id="{39B67FE1-03CF-EF98-DB4C-EE5010F22436}"/>
                </a:ext>
              </a:extLst>
            </p:cNvPr>
            <p:cNvSpPr txBox="1">
              <a:spLocks/>
            </p:cNvSpPr>
            <p:nvPr/>
          </p:nvSpPr>
          <p:spPr>
            <a:xfrm>
              <a:off x="4131942" y="3860621"/>
              <a:ext cx="4571428" cy="307777"/>
            </a:xfrm>
            <a:prstGeom prst="rect">
              <a:avLst/>
            </a:prstGeom>
            <a:noFill/>
          </p:spPr>
          <p:txBody>
            <a:bodyPr wrap="square" tIns="4572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Time From First Dose (Months)</a:t>
              </a:r>
            </a:p>
          </p:txBody>
        </p:sp>
        <p:sp>
          <p:nvSpPr>
            <p:cNvPr id="641" name="Rectangle 55">
              <a:extLst>
                <a:ext uri="{FF2B5EF4-FFF2-40B4-BE49-F238E27FC236}">
                  <a16:creationId xmlns:a16="http://schemas.microsoft.com/office/drawing/2014/main" id="{C6AF5677-5335-ADBF-E128-82088FB06F5D}"/>
                </a:ext>
              </a:extLst>
            </p:cNvPr>
            <p:cNvSpPr>
              <a:spLocks noChangeArrowheads="1"/>
            </p:cNvSpPr>
            <p:nvPr/>
          </p:nvSpPr>
          <p:spPr bwMode="auto">
            <a:xfrm>
              <a:off x="3785519" y="3507310"/>
              <a:ext cx="242028"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0.0</a:t>
              </a: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2" name="Rectangle 60">
              <a:extLst>
                <a:ext uri="{FF2B5EF4-FFF2-40B4-BE49-F238E27FC236}">
                  <a16:creationId xmlns:a16="http://schemas.microsoft.com/office/drawing/2014/main" id="{089D7CA3-72F3-0355-6211-F7662888A7CA}"/>
                </a:ext>
              </a:extLst>
            </p:cNvPr>
            <p:cNvSpPr>
              <a:spLocks noChangeArrowheads="1"/>
            </p:cNvSpPr>
            <p:nvPr/>
          </p:nvSpPr>
          <p:spPr bwMode="auto">
            <a:xfrm>
              <a:off x="3785519" y="3202407"/>
              <a:ext cx="242028"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0.2</a:t>
              </a: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3" name="Rectangle 64">
              <a:extLst>
                <a:ext uri="{FF2B5EF4-FFF2-40B4-BE49-F238E27FC236}">
                  <a16:creationId xmlns:a16="http://schemas.microsoft.com/office/drawing/2014/main" id="{68340ACC-3CD9-7FDF-9918-AA86D28414EF}"/>
                </a:ext>
              </a:extLst>
            </p:cNvPr>
            <p:cNvSpPr>
              <a:spLocks noChangeArrowheads="1"/>
            </p:cNvSpPr>
            <p:nvPr/>
          </p:nvSpPr>
          <p:spPr bwMode="auto">
            <a:xfrm>
              <a:off x="3785519" y="2897502"/>
              <a:ext cx="242028"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0.4</a:t>
              </a: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4" name="Rectangle 69">
              <a:extLst>
                <a:ext uri="{FF2B5EF4-FFF2-40B4-BE49-F238E27FC236}">
                  <a16:creationId xmlns:a16="http://schemas.microsoft.com/office/drawing/2014/main" id="{60BA8ACE-6E2C-E2A9-316E-C64532D410C4}"/>
                </a:ext>
              </a:extLst>
            </p:cNvPr>
            <p:cNvSpPr>
              <a:spLocks noChangeArrowheads="1"/>
            </p:cNvSpPr>
            <p:nvPr/>
          </p:nvSpPr>
          <p:spPr bwMode="auto">
            <a:xfrm>
              <a:off x="3785519" y="2287692"/>
              <a:ext cx="242028"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0.8</a:t>
              </a: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5" name="Rectangle 74">
              <a:extLst>
                <a:ext uri="{FF2B5EF4-FFF2-40B4-BE49-F238E27FC236}">
                  <a16:creationId xmlns:a16="http://schemas.microsoft.com/office/drawing/2014/main" id="{88E35D3E-7C34-65E7-6E10-A5358EEB3B5B}"/>
                </a:ext>
              </a:extLst>
            </p:cNvPr>
            <p:cNvSpPr>
              <a:spLocks noChangeArrowheads="1"/>
            </p:cNvSpPr>
            <p:nvPr/>
          </p:nvSpPr>
          <p:spPr bwMode="auto">
            <a:xfrm>
              <a:off x="3785519" y="1982787"/>
              <a:ext cx="242028"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1.0</a:t>
              </a: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6" name="object 136">
              <a:extLst>
                <a:ext uri="{FF2B5EF4-FFF2-40B4-BE49-F238E27FC236}">
                  <a16:creationId xmlns:a16="http://schemas.microsoft.com/office/drawing/2014/main" id="{D5AEF810-2291-52F8-2A18-5AE55169E6A1}"/>
                </a:ext>
              </a:extLst>
            </p:cNvPr>
            <p:cNvSpPr txBox="1">
              <a:spLocks/>
            </p:cNvSpPr>
            <p:nvPr/>
          </p:nvSpPr>
          <p:spPr>
            <a:xfrm>
              <a:off x="4083388" y="3708110"/>
              <a:ext cx="241648" cy="196849"/>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sz="1200" b="0" i="0" u="none" strike="noStrike" kern="1200" cap="none" spc="4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0</a:t>
              </a:r>
              <a:endParaRPr kumimoji="0"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47" name="object 137">
              <a:extLst>
                <a:ext uri="{FF2B5EF4-FFF2-40B4-BE49-F238E27FC236}">
                  <a16:creationId xmlns:a16="http://schemas.microsoft.com/office/drawing/2014/main" id="{81A7577B-5D93-3551-08F2-9B70E4F41C73}"/>
                </a:ext>
              </a:extLst>
            </p:cNvPr>
            <p:cNvSpPr txBox="1">
              <a:spLocks/>
            </p:cNvSpPr>
            <p:nvPr/>
          </p:nvSpPr>
          <p:spPr>
            <a:xfrm>
              <a:off x="4497156" y="3708110"/>
              <a:ext cx="230231" cy="196849"/>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US" sz="1200" b="0" i="0" u="none" strike="noStrike" kern="1200" cap="none" spc="1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a:t>
              </a:r>
              <a:endParaRPr kumimoji="0"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48" name="object 138">
              <a:extLst>
                <a:ext uri="{FF2B5EF4-FFF2-40B4-BE49-F238E27FC236}">
                  <a16:creationId xmlns:a16="http://schemas.microsoft.com/office/drawing/2014/main" id="{6641C0D7-5380-0B41-B3D2-931A0ABDBB27}"/>
                </a:ext>
              </a:extLst>
            </p:cNvPr>
            <p:cNvSpPr txBox="1">
              <a:spLocks/>
            </p:cNvSpPr>
            <p:nvPr/>
          </p:nvSpPr>
          <p:spPr>
            <a:xfrm>
              <a:off x="5733757" y="3708110"/>
              <a:ext cx="206888" cy="196849"/>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tab pos="434340" algn="l"/>
                  <a:tab pos="853440" algn="l"/>
                </a:tabLst>
                <a:defRPr/>
              </a:pPr>
              <a:r>
                <a:rPr kumimoji="0"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12</a:t>
              </a:r>
              <a:endPar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49" name="object 158">
              <a:extLst>
                <a:ext uri="{FF2B5EF4-FFF2-40B4-BE49-F238E27FC236}">
                  <a16:creationId xmlns:a16="http://schemas.microsoft.com/office/drawing/2014/main" id="{5B67059D-1429-DC6F-20CC-15049774C65A}"/>
                </a:ext>
              </a:extLst>
            </p:cNvPr>
            <p:cNvSpPr txBox="1">
              <a:spLocks/>
            </p:cNvSpPr>
            <p:nvPr/>
          </p:nvSpPr>
          <p:spPr>
            <a:xfrm>
              <a:off x="6157175" y="3708110"/>
              <a:ext cx="191697" cy="196849"/>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15</a:t>
              </a:r>
              <a:endParaRPr kumimoji="0"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50" name="object 159">
              <a:extLst>
                <a:ext uri="{FF2B5EF4-FFF2-40B4-BE49-F238E27FC236}">
                  <a16:creationId xmlns:a16="http://schemas.microsoft.com/office/drawing/2014/main" id="{3DC2C821-75D1-4BE7-14A8-5203F06F37EB}"/>
                </a:ext>
              </a:extLst>
            </p:cNvPr>
            <p:cNvSpPr txBox="1">
              <a:spLocks/>
            </p:cNvSpPr>
            <p:nvPr/>
          </p:nvSpPr>
          <p:spPr>
            <a:xfrm>
              <a:off x="4905248" y="3708110"/>
              <a:ext cx="243306" cy="196849"/>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6</a:t>
              </a:r>
              <a:endParaRPr kumimoji="0"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51" name="object 138">
              <a:extLst>
                <a:ext uri="{FF2B5EF4-FFF2-40B4-BE49-F238E27FC236}">
                  <a16:creationId xmlns:a16="http://schemas.microsoft.com/office/drawing/2014/main" id="{F3624D6D-ABA2-34CB-77E2-31E010B8C71F}"/>
                </a:ext>
              </a:extLst>
            </p:cNvPr>
            <p:cNvSpPr txBox="1">
              <a:spLocks/>
            </p:cNvSpPr>
            <p:nvPr/>
          </p:nvSpPr>
          <p:spPr>
            <a:xfrm>
              <a:off x="6560866" y="3708110"/>
              <a:ext cx="193365" cy="196849"/>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tab pos="434340" algn="l"/>
                  <a:tab pos="853440" algn="l"/>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18</a:t>
              </a:r>
            </a:p>
          </p:txBody>
        </p:sp>
        <p:sp>
          <p:nvSpPr>
            <p:cNvPr id="652" name="object 138">
              <a:extLst>
                <a:ext uri="{FF2B5EF4-FFF2-40B4-BE49-F238E27FC236}">
                  <a16:creationId xmlns:a16="http://schemas.microsoft.com/office/drawing/2014/main" id="{E7DF2DC7-09F4-9802-F689-5E19F90C1583}"/>
                </a:ext>
              </a:extLst>
            </p:cNvPr>
            <p:cNvSpPr txBox="1">
              <a:spLocks/>
            </p:cNvSpPr>
            <p:nvPr/>
          </p:nvSpPr>
          <p:spPr>
            <a:xfrm>
              <a:off x="5328503" y="3708110"/>
              <a:ext cx="216393" cy="196849"/>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tab pos="434340" algn="l"/>
                  <a:tab pos="853440" algn="l"/>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9</a:t>
              </a:r>
            </a:p>
          </p:txBody>
        </p:sp>
        <p:sp>
          <p:nvSpPr>
            <p:cNvPr id="653" name="object 138">
              <a:extLst>
                <a:ext uri="{FF2B5EF4-FFF2-40B4-BE49-F238E27FC236}">
                  <a16:creationId xmlns:a16="http://schemas.microsoft.com/office/drawing/2014/main" id="{62B4D2D8-FC89-DC12-5DCC-5FC5FA69BE9A}"/>
                </a:ext>
              </a:extLst>
            </p:cNvPr>
            <p:cNvSpPr txBox="1">
              <a:spLocks/>
            </p:cNvSpPr>
            <p:nvPr/>
          </p:nvSpPr>
          <p:spPr>
            <a:xfrm>
              <a:off x="6957018" y="3708110"/>
              <a:ext cx="224275" cy="196849"/>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tab pos="434340" algn="l"/>
                  <a:tab pos="853440" algn="l"/>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21</a:t>
              </a:r>
            </a:p>
          </p:txBody>
        </p:sp>
        <p:sp>
          <p:nvSpPr>
            <p:cNvPr id="654" name="object 138">
              <a:extLst>
                <a:ext uri="{FF2B5EF4-FFF2-40B4-BE49-F238E27FC236}">
                  <a16:creationId xmlns:a16="http://schemas.microsoft.com/office/drawing/2014/main" id="{2F26DE17-3B4B-8B46-A179-DB5B3BC991EB}"/>
                </a:ext>
              </a:extLst>
            </p:cNvPr>
            <p:cNvSpPr txBox="1">
              <a:spLocks/>
            </p:cNvSpPr>
            <p:nvPr/>
          </p:nvSpPr>
          <p:spPr>
            <a:xfrm>
              <a:off x="7369132" y="3708110"/>
              <a:ext cx="206023" cy="196849"/>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tab pos="434340" algn="l"/>
                  <a:tab pos="853440" algn="l"/>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24</a:t>
              </a:r>
            </a:p>
          </p:txBody>
        </p:sp>
        <p:sp>
          <p:nvSpPr>
            <p:cNvPr id="655" name="object 138">
              <a:extLst>
                <a:ext uri="{FF2B5EF4-FFF2-40B4-BE49-F238E27FC236}">
                  <a16:creationId xmlns:a16="http://schemas.microsoft.com/office/drawing/2014/main" id="{E009D9CB-320A-8E34-A477-F816D72F1ECC}"/>
                </a:ext>
              </a:extLst>
            </p:cNvPr>
            <p:cNvSpPr txBox="1">
              <a:spLocks/>
            </p:cNvSpPr>
            <p:nvPr/>
          </p:nvSpPr>
          <p:spPr>
            <a:xfrm>
              <a:off x="7770448" y="3708110"/>
              <a:ext cx="214320" cy="196849"/>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tab pos="434340" algn="l"/>
                  <a:tab pos="853440" algn="l"/>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27</a:t>
              </a:r>
            </a:p>
          </p:txBody>
        </p:sp>
        <p:sp>
          <p:nvSpPr>
            <p:cNvPr id="656" name="object 138">
              <a:extLst>
                <a:ext uri="{FF2B5EF4-FFF2-40B4-BE49-F238E27FC236}">
                  <a16:creationId xmlns:a16="http://schemas.microsoft.com/office/drawing/2014/main" id="{ED8B601A-27D6-BC0E-96CC-744BF6B63BF9}"/>
                </a:ext>
              </a:extLst>
            </p:cNvPr>
            <p:cNvSpPr txBox="1">
              <a:spLocks/>
            </p:cNvSpPr>
            <p:nvPr/>
          </p:nvSpPr>
          <p:spPr>
            <a:xfrm>
              <a:off x="8199747" y="3708110"/>
              <a:ext cx="206498" cy="196849"/>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tab pos="434340" algn="l"/>
                  <a:tab pos="853440" algn="l"/>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30</a:t>
              </a:r>
            </a:p>
          </p:txBody>
        </p:sp>
        <p:sp>
          <p:nvSpPr>
            <p:cNvPr id="657" name="object 138">
              <a:extLst>
                <a:ext uri="{FF2B5EF4-FFF2-40B4-BE49-F238E27FC236}">
                  <a16:creationId xmlns:a16="http://schemas.microsoft.com/office/drawing/2014/main" id="{4DB5199B-124C-05B8-8CF7-B7FC4F12D9A3}"/>
                </a:ext>
              </a:extLst>
            </p:cNvPr>
            <p:cNvSpPr txBox="1">
              <a:spLocks/>
            </p:cNvSpPr>
            <p:nvPr/>
          </p:nvSpPr>
          <p:spPr>
            <a:xfrm>
              <a:off x="8569189" y="3708110"/>
              <a:ext cx="277158" cy="196849"/>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tab pos="434340" algn="l"/>
                  <a:tab pos="853440" algn="l"/>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33</a:t>
              </a:r>
            </a:p>
          </p:txBody>
        </p:sp>
        <p:sp>
          <p:nvSpPr>
            <p:cNvPr id="658" name="Rectangle 64">
              <a:extLst>
                <a:ext uri="{FF2B5EF4-FFF2-40B4-BE49-F238E27FC236}">
                  <a16:creationId xmlns:a16="http://schemas.microsoft.com/office/drawing/2014/main" id="{C90C304A-F832-EF2A-7170-B34C6A124DC1}"/>
                </a:ext>
              </a:extLst>
            </p:cNvPr>
            <p:cNvSpPr>
              <a:spLocks noChangeArrowheads="1"/>
            </p:cNvSpPr>
            <p:nvPr/>
          </p:nvSpPr>
          <p:spPr bwMode="auto">
            <a:xfrm>
              <a:off x="3785519" y="2592597"/>
              <a:ext cx="242028"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0.6</a:t>
              </a: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683" name="Group 682">
              <a:extLst>
                <a:ext uri="{FF2B5EF4-FFF2-40B4-BE49-F238E27FC236}">
                  <a16:creationId xmlns:a16="http://schemas.microsoft.com/office/drawing/2014/main" id="{AFABEB77-6661-FE71-24CA-41B2FF55AB4D}"/>
                </a:ext>
              </a:extLst>
            </p:cNvPr>
            <p:cNvGrpSpPr/>
            <p:nvPr/>
          </p:nvGrpSpPr>
          <p:grpSpPr>
            <a:xfrm>
              <a:off x="6834935" y="2006475"/>
              <a:ext cx="1911725" cy="663954"/>
              <a:chOff x="6652188" y="2059687"/>
              <a:chExt cx="1911725" cy="663954"/>
            </a:xfrm>
          </p:grpSpPr>
          <p:cxnSp>
            <p:nvCxnSpPr>
              <p:cNvPr id="662" name="Straight Connector 661">
                <a:extLst>
                  <a:ext uri="{FF2B5EF4-FFF2-40B4-BE49-F238E27FC236}">
                    <a16:creationId xmlns:a16="http://schemas.microsoft.com/office/drawing/2014/main" id="{296D138B-42FF-3285-EC06-4822CBFD26ED}"/>
                  </a:ext>
                </a:extLst>
              </p:cNvPr>
              <p:cNvCxnSpPr>
                <a:cxnSpLocks/>
              </p:cNvCxnSpPr>
              <p:nvPr/>
            </p:nvCxnSpPr>
            <p:spPr>
              <a:xfrm flipV="1">
                <a:off x="6652188" y="2314528"/>
                <a:ext cx="144241" cy="0"/>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64" name="Straight Connector 663">
                <a:extLst>
                  <a:ext uri="{FF2B5EF4-FFF2-40B4-BE49-F238E27FC236}">
                    <a16:creationId xmlns:a16="http://schemas.microsoft.com/office/drawing/2014/main" id="{4026C0FD-5654-A96B-6B94-2205A2508ABF}"/>
                  </a:ext>
                </a:extLst>
              </p:cNvPr>
              <p:cNvCxnSpPr>
                <a:cxnSpLocks/>
              </p:cNvCxnSpPr>
              <p:nvPr/>
            </p:nvCxnSpPr>
            <p:spPr>
              <a:xfrm flipV="1">
                <a:off x="6652188" y="2477567"/>
                <a:ext cx="144241"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82" name="Group 681">
                <a:extLst>
                  <a:ext uri="{FF2B5EF4-FFF2-40B4-BE49-F238E27FC236}">
                    <a16:creationId xmlns:a16="http://schemas.microsoft.com/office/drawing/2014/main" id="{4418BF31-C798-67C3-9246-827CA78D19E0}"/>
                  </a:ext>
                </a:extLst>
              </p:cNvPr>
              <p:cNvGrpSpPr/>
              <p:nvPr/>
            </p:nvGrpSpPr>
            <p:grpSpPr>
              <a:xfrm>
                <a:off x="6837801" y="2059687"/>
                <a:ext cx="1726112" cy="663954"/>
                <a:chOff x="6837800" y="2059687"/>
                <a:chExt cx="1913460" cy="663954"/>
              </a:xfrm>
            </p:grpSpPr>
            <p:sp>
              <p:nvSpPr>
                <p:cNvPr id="659" name="object 158">
                  <a:extLst>
                    <a:ext uri="{FF2B5EF4-FFF2-40B4-BE49-F238E27FC236}">
                      <a16:creationId xmlns:a16="http://schemas.microsoft.com/office/drawing/2014/main" id="{5F776B44-5C01-0E7D-5876-324A0D7F5CEA}"/>
                    </a:ext>
                  </a:extLst>
                </p:cNvPr>
                <p:cNvSpPr txBox="1">
                  <a:spLocks/>
                </p:cNvSpPr>
                <p:nvPr/>
              </p:nvSpPr>
              <p:spPr>
                <a:xfrm>
                  <a:off x="6837800" y="2059687"/>
                  <a:ext cx="1913460" cy="178053"/>
                </a:xfrm>
                <a:prstGeom prst="rect">
                  <a:avLst/>
                </a:prstGeom>
              </p:spPr>
              <p:txBody>
                <a:bodyPr vert="horz" wrap="square" lIns="0" tIns="12065" rIns="0" bIns="0" rtlCol="0" anchor="ctr">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n-US" sz="1000" b="1"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Median PFS in Months (95% CI)</a:t>
                  </a:r>
                  <a:endParaRPr kumimoji="0" sz="1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60" name="object 158">
                  <a:extLst>
                    <a:ext uri="{FF2B5EF4-FFF2-40B4-BE49-F238E27FC236}">
                      <a16:creationId xmlns:a16="http://schemas.microsoft.com/office/drawing/2014/main" id="{814EBB71-05B2-355B-7DD7-9E51C9C64D19}"/>
                    </a:ext>
                  </a:extLst>
                </p:cNvPr>
                <p:cNvSpPr txBox="1">
                  <a:spLocks/>
                </p:cNvSpPr>
                <p:nvPr/>
              </p:nvSpPr>
              <p:spPr>
                <a:xfrm>
                  <a:off x="6837800" y="2231492"/>
                  <a:ext cx="1913460" cy="166071"/>
                </a:xfrm>
                <a:prstGeom prst="rect">
                  <a:avLst/>
                </a:prstGeom>
              </p:spPr>
              <p:txBody>
                <a:bodyPr vert="horz" wrap="square" lIns="0" tIns="12065" rIns="0" bIns="0" rtlCol="0" anchor="ctr">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n-US" sz="10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All cohorts: IHC 3+ </a:t>
                  </a:r>
                  <a:r>
                    <a:rPr kumimoji="0" lang="en-US" sz="1000" b="1"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11.9</a:t>
                  </a:r>
                  <a:r>
                    <a:rPr kumimoji="0" lang="en-US" sz="10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(8.2, 13.0)</a:t>
                  </a:r>
                  <a:endParaRPr kumimoji="0" sz="1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63" name="object 158">
                  <a:extLst>
                    <a:ext uri="{FF2B5EF4-FFF2-40B4-BE49-F238E27FC236}">
                      <a16:creationId xmlns:a16="http://schemas.microsoft.com/office/drawing/2014/main" id="{551AFD49-4CF5-163C-B9C4-23CEE38941A1}"/>
                    </a:ext>
                  </a:extLst>
                </p:cNvPr>
                <p:cNvSpPr txBox="1">
                  <a:spLocks/>
                </p:cNvSpPr>
                <p:nvPr/>
              </p:nvSpPr>
              <p:spPr>
                <a:xfrm>
                  <a:off x="6837800" y="2394531"/>
                  <a:ext cx="1913460" cy="166071"/>
                </a:xfrm>
                <a:prstGeom prst="rect">
                  <a:avLst/>
                </a:prstGeom>
              </p:spPr>
              <p:txBody>
                <a:bodyPr vert="horz" wrap="square" lIns="0" tIns="12065" rIns="0" bIns="0" rtlCol="0" anchor="ctr">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n-US" sz="10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All cohorts: IHC 2+ </a:t>
                  </a:r>
                  <a:r>
                    <a:rPr kumimoji="0" lang="en-US" sz="1000" b="1"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5.4</a:t>
                  </a:r>
                  <a:r>
                    <a:rPr kumimoji="0" lang="en-US" sz="10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(4.2, 6.0)</a:t>
                  </a:r>
                  <a:endParaRPr kumimoji="0" sz="1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65" name="object 158">
                  <a:extLst>
                    <a:ext uri="{FF2B5EF4-FFF2-40B4-BE49-F238E27FC236}">
                      <a16:creationId xmlns:a16="http://schemas.microsoft.com/office/drawing/2014/main" id="{26B8EECA-3C31-0DAF-A1C9-9984289BDE91}"/>
                    </a:ext>
                  </a:extLst>
                </p:cNvPr>
                <p:cNvSpPr txBox="1">
                  <a:spLocks/>
                </p:cNvSpPr>
                <p:nvPr/>
              </p:nvSpPr>
              <p:spPr>
                <a:xfrm>
                  <a:off x="6837800" y="2557570"/>
                  <a:ext cx="1913460" cy="166071"/>
                </a:xfrm>
                <a:prstGeom prst="rect">
                  <a:avLst/>
                </a:prstGeom>
              </p:spPr>
              <p:txBody>
                <a:bodyPr vert="horz" wrap="square" lIns="0" tIns="12065" rIns="0" bIns="0" rtlCol="0" anchor="ctr">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n-US" sz="10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All cohorts: Total </a:t>
                  </a:r>
                  <a:r>
                    <a:rPr kumimoji="0" lang="en-US" sz="1000" b="1"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6.9</a:t>
                  </a:r>
                  <a:r>
                    <a:rPr kumimoji="0" lang="en-US" sz="10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(5.6, 8.0)</a:t>
                  </a:r>
                  <a:endParaRPr kumimoji="0" sz="1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cxnSp>
            <p:nvCxnSpPr>
              <p:cNvPr id="666" name="Straight Connector 665">
                <a:extLst>
                  <a:ext uri="{FF2B5EF4-FFF2-40B4-BE49-F238E27FC236}">
                    <a16:creationId xmlns:a16="http://schemas.microsoft.com/office/drawing/2014/main" id="{079697AF-AEE0-A3F5-2406-B00174658B5E}"/>
                  </a:ext>
                </a:extLst>
              </p:cNvPr>
              <p:cNvCxnSpPr>
                <a:cxnSpLocks/>
              </p:cNvCxnSpPr>
              <p:nvPr/>
            </p:nvCxnSpPr>
            <p:spPr>
              <a:xfrm flipV="1">
                <a:off x="6652188" y="2640606"/>
                <a:ext cx="144241"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686" name="Group 685">
            <a:extLst>
              <a:ext uri="{FF2B5EF4-FFF2-40B4-BE49-F238E27FC236}">
                <a16:creationId xmlns:a16="http://schemas.microsoft.com/office/drawing/2014/main" id="{EBD2ED9C-8808-A63E-5B10-7765104A10FE}"/>
              </a:ext>
            </a:extLst>
          </p:cNvPr>
          <p:cNvGrpSpPr/>
          <p:nvPr/>
        </p:nvGrpSpPr>
        <p:grpSpPr>
          <a:xfrm>
            <a:off x="3014598" y="4098620"/>
            <a:ext cx="5731672" cy="2093831"/>
            <a:chOff x="3369538" y="4199175"/>
            <a:chExt cx="5476809" cy="2311026"/>
          </a:xfrm>
        </p:grpSpPr>
        <p:grpSp>
          <p:nvGrpSpPr>
            <p:cNvPr id="674" name="Group 673">
              <a:extLst>
                <a:ext uri="{FF2B5EF4-FFF2-40B4-BE49-F238E27FC236}">
                  <a16:creationId xmlns:a16="http://schemas.microsoft.com/office/drawing/2014/main" id="{CB8E0E8E-6D1C-2C52-F7FE-A21D682FB8E9}"/>
                </a:ext>
              </a:extLst>
            </p:cNvPr>
            <p:cNvGrpSpPr/>
            <p:nvPr/>
          </p:nvGrpSpPr>
          <p:grpSpPr>
            <a:xfrm>
              <a:off x="3369538" y="4303542"/>
              <a:ext cx="5476809" cy="2206659"/>
              <a:chOff x="3369538" y="4139708"/>
              <a:chExt cx="5476809" cy="2206659"/>
            </a:xfrm>
          </p:grpSpPr>
          <p:sp>
            <p:nvSpPr>
              <p:cNvPr id="24" name="Freeform 5">
                <a:extLst>
                  <a:ext uri="{FF2B5EF4-FFF2-40B4-BE49-F238E27FC236}">
                    <a16:creationId xmlns:a16="http://schemas.microsoft.com/office/drawing/2014/main" id="{1B405F6E-7DB0-EC2A-5663-14D1020DE0A4}"/>
                  </a:ext>
                </a:extLst>
              </p:cNvPr>
              <p:cNvSpPr>
                <a:spLocks/>
              </p:cNvSpPr>
              <p:nvPr/>
            </p:nvSpPr>
            <p:spPr bwMode="auto">
              <a:xfrm>
                <a:off x="4135749" y="4232041"/>
                <a:ext cx="4574864" cy="1576498"/>
              </a:xfrm>
              <a:custGeom>
                <a:avLst/>
                <a:gdLst>
                  <a:gd name="T0" fmla="*/ 2526 w 2526"/>
                  <a:gd name="T1" fmla="*/ 1501 h 1501"/>
                  <a:gd name="T2" fmla="*/ 0 w 2526"/>
                  <a:gd name="T3" fmla="*/ 1501 h 1501"/>
                  <a:gd name="T4" fmla="*/ 0 w 2526"/>
                  <a:gd name="T5" fmla="*/ 0 h 1501"/>
                </a:gdLst>
                <a:ahLst/>
                <a:cxnLst>
                  <a:cxn ang="0">
                    <a:pos x="T0" y="T1"/>
                  </a:cxn>
                  <a:cxn ang="0">
                    <a:pos x="T2" y="T3"/>
                  </a:cxn>
                  <a:cxn ang="0">
                    <a:pos x="T4" y="T5"/>
                  </a:cxn>
                </a:cxnLst>
                <a:rect l="0" t="0" r="r" b="b"/>
                <a:pathLst>
                  <a:path w="2526" h="1501">
                    <a:moveTo>
                      <a:pt x="2526" y="1501"/>
                    </a:moveTo>
                    <a:lnTo>
                      <a:pt x="0" y="1501"/>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Line 6">
                <a:extLst>
                  <a:ext uri="{FF2B5EF4-FFF2-40B4-BE49-F238E27FC236}">
                    <a16:creationId xmlns:a16="http://schemas.microsoft.com/office/drawing/2014/main" id="{A1C7479C-06C3-1FC6-926C-2CC90E57659D}"/>
                  </a:ext>
                </a:extLst>
              </p:cNvPr>
              <p:cNvSpPr>
                <a:spLocks noChangeShapeType="1"/>
              </p:cNvSpPr>
              <p:nvPr/>
            </p:nvSpPr>
            <p:spPr bwMode="auto">
              <a:xfrm>
                <a:off x="4086222" y="5751823"/>
                <a:ext cx="45720"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Line 7">
                <a:extLst>
                  <a:ext uri="{FF2B5EF4-FFF2-40B4-BE49-F238E27FC236}">
                    <a16:creationId xmlns:a16="http://schemas.microsoft.com/office/drawing/2014/main" id="{70AE7978-C930-1B5D-0D43-0F65B43C13AE}"/>
                  </a:ext>
                </a:extLst>
              </p:cNvPr>
              <p:cNvSpPr>
                <a:spLocks noChangeShapeType="1"/>
              </p:cNvSpPr>
              <p:nvPr/>
            </p:nvSpPr>
            <p:spPr bwMode="auto">
              <a:xfrm>
                <a:off x="4086222" y="5452487"/>
                <a:ext cx="45720"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Line 8">
                <a:extLst>
                  <a:ext uri="{FF2B5EF4-FFF2-40B4-BE49-F238E27FC236}">
                    <a16:creationId xmlns:a16="http://schemas.microsoft.com/office/drawing/2014/main" id="{9C61C7F2-68AC-301D-761C-4BD6EC185474}"/>
                  </a:ext>
                </a:extLst>
              </p:cNvPr>
              <p:cNvSpPr>
                <a:spLocks noChangeShapeType="1"/>
              </p:cNvSpPr>
              <p:nvPr/>
            </p:nvSpPr>
            <p:spPr bwMode="auto">
              <a:xfrm>
                <a:off x="4086222" y="5159455"/>
                <a:ext cx="45720"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Line 9">
                <a:extLst>
                  <a:ext uri="{FF2B5EF4-FFF2-40B4-BE49-F238E27FC236}">
                    <a16:creationId xmlns:a16="http://schemas.microsoft.com/office/drawing/2014/main" id="{F4AB4C32-41AF-72FA-B9CC-A0A5911065D7}"/>
                  </a:ext>
                </a:extLst>
              </p:cNvPr>
              <p:cNvSpPr>
                <a:spLocks noChangeShapeType="1"/>
              </p:cNvSpPr>
              <p:nvPr/>
            </p:nvSpPr>
            <p:spPr bwMode="auto">
              <a:xfrm>
                <a:off x="4086222" y="4848566"/>
                <a:ext cx="45720"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Line 10">
                <a:extLst>
                  <a:ext uri="{FF2B5EF4-FFF2-40B4-BE49-F238E27FC236}">
                    <a16:creationId xmlns:a16="http://schemas.microsoft.com/office/drawing/2014/main" id="{534DA85B-E63E-60C3-6B23-677AC531AB67}"/>
                  </a:ext>
                </a:extLst>
              </p:cNvPr>
              <p:cNvSpPr>
                <a:spLocks noChangeShapeType="1"/>
              </p:cNvSpPr>
              <p:nvPr/>
            </p:nvSpPr>
            <p:spPr bwMode="auto">
              <a:xfrm>
                <a:off x="4086222" y="4552382"/>
                <a:ext cx="45720"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Line 11">
                <a:extLst>
                  <a:ext uri="{FF2B5EF4-FFF2-40B4-BE49-F238E27FC236}">
                    <a16:creationId xmlns:a16="http://schemas.microsoft.com/office/drawing/2014/main" id="{C119F7F7-EFF8-B2E1-E96E-2F62C13C8B26}"/>
                  </a:ext>
                </a:extLst>
              </p:cNvPr>
              <p:cNvSpPr>
                <a:spLocks noChangeShapeType="1"/>
              </p:cNvSpPr>
              <p:nvPr/>
            </p:nvSpPr>
            <p:spPr bwMode="auto">
              <a:xfrm>
                <a:off x="4086222" y="4236242"/>
                <a:ext cx="45720"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Line 12">
                <a:extLst>
                  <a:ext uri="{FF2B5EF4-FFF2-40B4-BE49-F238E27FC236}">
                    <a16:creationId xmlns:a16="http://schemas.microsoft.com/office/drawing/2014/main" id="{830C7721-DDE4-8D2E-5F07-921507FD76B6}"/>
                  </a:ext>
                </a:extLst>
              </p:cNvPr>
              <p:cNvSpPr>
                <a:spLocks noChangeShapeType="1"/>
              </p:cNvSpPr>
              <p:nvPr/>
            </p:nvSpPr>
            <p:spPr bwMode="auto">
              <a:xfrm flipV="1">
                <a:off x="4206383" y="5812740"/>
                <a:ext cx="0" cy="4621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Line 13">
                <a:extLst>
                  <a:ext uri="{FF2B5EF4-FFF2-40B4-BE49-F238E27FC236}">
                    <a16:creationId xmlns:a16="http://schemas.microsoft.com/office/drawing/2014/main" id="{B04674C2-1112-0C0D-0082-8C4FA5FA96E3}"/>
                  </a:ext>
                </a:extLst>
              </p:cNvPr>
              <p:cNvSpPr>
                <a:spLocks noChangeShapeType="1"/>
              </p:cNvSpPr>
              <p:nvPr/>
            </p:nvSpPr>
            <p:spPr bwMode="auto">
              <a:xfrm flipV="1">
                <a:off x="5023193" y="5812740"/>
                <a:ext cx="0" cy="4621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Line 14">
                <a:extLst>
                  <a:ext uri="{FF2B5EF4-FFF2-40B4-BE49-F238E27FC236}">
                    <a16:creationId xmlns:a16="http://schemas.microsoft.com/office/drawing/2014/main" id="{8B49F58B-66BA-82F6-9B05-30AD64D8715B}"/>
                  </a:ext>
                </a:extLst>
              </p:cNvPr>
              <p:cNvSpPr>
                <a:spLocks noChangeShapeType="1"/>
              </p:cNvSpPr>
              <p:nvPr/>
            </p:nvSpPr>
            <p:spPr bwMode="auto">
              <a:xfrm flipV="1">
                <a:off x="4615694" y="5812740"/>
                <a:ext cx="0" cy="4621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Line 15">
                <a:extLst>
                  <a:ext uri="{FF2B5EF4-FFF2-40B4-BE49-F238E27FC236}">
                    <a16:creationId xmlns:a16="http://schemas.microsoft.com/office/drawing/2014/main" id="{BB0C5615-F49F-396E-E41C-6C544C3DCE38}"/>
                  </a:ext>
                </a:extLst>
              </p:cNvPr>
              <p:cNvSpPr>
                <a:spLocks noChangeShapeType="1"/>
              </p:cNvSpPr>
              <p:nvPr/>
            </p:nvSpPr>
            <p:spPr bwMode="auto">
              <a:xfrm flipV="1">
                <a:off x="5840004" y="5812740"/>
                <a:ext cx="0" cy="4621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Line 16">
                <a:extLst>
                  <a:ext uri="{FF2B5EF4-FFF2-40B4-BE49-F238E27FC236}">
                    <a16:creationId xmlns:a16="http://schemas.microsoft.com/office/drawing/2014/main" id="{6FA083D4-67B4-2B99-0454-9E1271197CD4}"/>
                  </a:ext>
                </a:extLst>
              </p:cNvPr>
              <p:cNvSpPr>
                <a:spLocks noChangeShapeType="1"/>
              </p:cNvSpPr>
              <p:nvPr/>
            </p:nvSpPr>
            <p:spPr bwMode="auto">
              <a:xfrm flipV="1">
                <a:off x="5432504" y="5812740"/>
                <a:ext cx="0" cy="4621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Line 17">
                <a:extLst>
                  <a:ext uri="{FF2B5EF4-FFF2-40B4-BE49-F238E27FC236}">
                    <a16:creationId xmlns:a16="http://schemas.microsoft.com/office/drawing/2014/main" id="{D8E4ED0C-916F-69BC-4AF8-D8DFEE4B3BFF}"/>
                  </a:ext>
                </a:extLst>
              </p:cNvPr>
              <p:cNvSpPr>
                <a:spLocks noChangeShapeType="1"/>
              </p:cNvSpPr>
              <p:nvPr/>
            </p:nvSpPr>
            <p:spPr bwMode="auto">
              <a:xfrm flipV="1">
                <a:off x="6658626" y="5812740"/>
                <a:ext cx="0" cy="4621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Line 18">
                <a:extLst>
                  <a:ext uri="{FF2B5EF4-FFF2-40B4-BE49-F238E27FC236}">
                    <a16:creationId xmlns:a16="http://schemas.microsoft.com/office/drawing/2014/main" id="{DC724057-854B-7A90-89F8-9D48A1240AAE}"/>
                  </a:ext>
                </a:extLst>
              </p:cNvPr>
              <p:cNvSpPr>
                <a:spLocks noChangeShapeType="1"/>
              </p:cNvSpPr>
              <p:nvPr/>
            </p:nvSpPr>
            <p:spPr bwMode="auto">
              <a:xfrm flipV="1">
                <a:off x="6249315" y="5812740"/>
                <a:ext cx="0" cy="4621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Line 19">
                <a:extLst>
                  <a:ext uri="{FF2B5EF4-FFF2-40B4-BE49-F238E27FC236}">
                    <a16:creationId xmlns:a16="http://schemas.microsoft.com/office/drawing/2014/main" id="{72E1F839-C591-51AD-8BAB-E63E4AF6B9AC}"/>
                  </a:ext>
                </a:extLst>
              </p:cNvPr>
              <p:cNvSpPr>
                <a:spLocks noChangeShapeType="1"/>
              </p:cNvSpPr>
              <p:nvPr/>
            </p:nvSpPr>
            <p:spPr bwMode="auto">
              <a:xfrm flipV="1">
                <a:off x="7066125" y="5812740"/>
                <a:ext cx="0" cy="4621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Line 20">
                <a:extLst>
                  <a:ext uri="{FF2B5EF4-FFF2-40B4-BE49-F238E27FC236}">
                    <a16:creationId xmlns:a16="http://schemas.microsoft.com/office/drawing/2014/main" id="{268E9C75-2902-5185-4DAD-99399DC43462}"/>
                  </a:ext>
                </a:extLst>
              </p:cNvPr>
              <p:cNvSpPr>
                <a:spLocks noChangeShapeType="1"/>
              </p:cNvSpPr>
              <p:nvPr/>
            </p:nvSpPr>
            <p:spPr bwMode="auto">
              <a:xfrm flipV="1">
                <a:off x="7882936" y="5812740"/>
                <a:ext cx="0" cy="4621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Line 21">
                <a:extLst>
                  <a:ext uri="{FF2B5EF4-FFF2-40B4-BE49-F238E27FC236}">
                    <a16:creationId xmlns:a16="http://schemas.microsoft.com/office/drawing/2014/main" id="{9AB98672-4688-81C9-1813-95D1315951D0}"/>
                  </a:ext>
                </a:extLst>
              </p:cNvPr>
              <p:cNvSpPr>
                <a:spLocks noChangeShapeType="1"/>
              </p:cNvSpPr>
              <p:nvPr/>
            </p:nvSpPr>
            <p:spPr bwMode="auto">
              <a:xfrm flipV="1">
                <a:off x="8295869" y="5812740"/>
                <a:ext cx="0" cy="4621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Line 22">
                <a:extLst>
                  <a:ext uri="{FF2B5EF4-FFF2-40B4-BE49-F238E27FC236}">
                    <a16:creationId xmlns:a16="http://schemas.microsoft.com/office/drawing/2014/main" id="{FDC41C76-A4D0-1DEA-1E72-2A50EBC517B9}"/>
                  </a:ext>
                </a:extLst>
              </p:cNvPr>
              <p:cNvSpPr>
                <a:spLocks noChangeShapeType="1"/>
              </p:cNvSpPr>
              <p:nvPr/>
            </p:nvSpPr>
            <p:spPr bwMode="auto">
              <a:xfrm flipV="1">
                <a:off x="7475436" y="5812740"/>
                <a:ext cx="0" cy="4621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Line 23">
                <a:extLst>
                  <a:ext uri="{FF2B5EF4-FFF2-40B4-BE49-F238E27FC236}">
                    <a16:creationId xmlns:a16="http://schemas.microsoft.com/office/drawing/2014/main" id="{032A2BDC-525E-5F9F-2F9C-69E25E0FAB6A}"/>
                  </a:ext>
                </a:extLst>
              </p:cNvPr>
              <p:cNvSpPr>
                <a:spLocks noChangeShapeType="1"/>
              </p:cNvSpPr>
              <p:nvPr/>
            </p:nvSpPr>
            <p:spPr bwMode="auto">
              <a:xfrm flipV="1">
                <a:off x="8703369" y="5812740"/>
                <a:ext cx="0" cy="4621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Line 103">
                <a:extLst>
                  <a:ext uri="{FF2B5EF4-FFF2-40B4-BE49-F238E27FC236}">
                    <a16:creationId xmlns:a16="http://schemas.microsoft.com/office/drawing/2014/main" id="{DD9B1904-D8DA-09A5-8415-1BA7BCA81093}"/>
                  </a:ext>
                </a:extLst>
              </p:cNvPr>
              <p:cNvSpPr>
                <a:spLocks noChangeShapeType="1"/>
              </p:cNvSpPr>
              <p:nvPr/>
            </p:nvSpPr>
            <p:spPr bwMode="auto">
              <a:xfrm>
                <a:off x="4604827" y="4206834"/>
                <a:ext cx="0" cy="66169"/>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Line 104">
                <a:extLst>
                  <a:ext uri="{FF2B5EF4-FFF2-40B4-BE49-F238E27FC236}">
                    <a16:creationId xmlns:a16="http://schemas.microsoft.com/office/drawing/2014/main" id="{41E8F552-7524-9A98-2B78-BA5E19427B19}"/>
                  </a:ext>
                </a:extLst>
              </p:cNvPr>
              <p:cNvSpPr>
                <a:spLocks noChangeShapeType="1"/>
              </p:cNvSpPr>
              <p:nvPr/>
            </p:nvSpPr>
            <p:spPr bwMode="auto">
              <a:xfrm>
                <a:off x="4785938" y="4487264"/>
                <a:ext cx="0" cy="65118"/>
              </a:xfrm>
              <a:prstGeom prst="line">
                <a:avLst/>
              </a:prstGeom>
              <a:noFill/>
              <a:ln w="12700" cap="flat">
                <a:solidFill>
                  <a:srgbClr val="49AF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Line 105">
                <a:extLst>
                  <a:ext uri="{FF2B5EF4-FFF2-40B4-BE49-F238E27FC236}">
                    <a16:creationId xmlns:a16="http://schemas.microsoft.com/office/drawing/2014/main" id="{7F80402B-501A-3750-7E36-7135585CB2F6}"/>
                  </a:ext>
                </a:extLst>
              </p:cNvPr>
              <p:cNvSpPr>
                <a:spLocks noChangeShapeType="1"/>
              </p:cNvSpPr>
              <p:nvPr/>
            </p:nvSpPr>
            <p:spPr bwMode="auto">
              <a:xfrm>
                <a:off x="5034059" y="4691022"/>
                <a:ext cx="0" cy="66169"/>
              </a:xfrm>
              <a:prstGeom prst="line">
                <a:avLst/>
              </a:prstGeom>
              <a:noFill/>
              <a:ln w="12700" cap="flat">
                <a:solidFill>
                  <a:srgbClr val="49AF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Line 106">
                <a:extLst>
                  <a:ext uri="{FF2B5EF4-FFF2-40B4-BE49-F238E27FC236}">
                    <a16:creationId xmlns:a16="http://schemas.microsoft.com/office/drawing/2014/main" id="{E869F362-D57E-EAA9-03FF-9437AFA04155}"/>
                  </a:ext>
                </a:extLst>
              </p:cNvPr>
              <p:cNvSpPr>
                <a:spLocks noChangeShapeType="1"/>
              </p:cNvSpPr>
              <p:nvPr/>
            </p:nvSpPr>
            <p:spPr bwMode="auto">
              <a:xfrm>
                <a:off x="4387494" y="4368580"/>
                <a:ext cx="0" cy="66169"/>
              </a:xfrm>
              <a:prstGeom prst="line">
                <a:avLst/>
              </a:prstGeom>
              <a:noFill/>
              <a:ln w="12700" cap="flat">
                <a:solidFill>
                  <a:srgbClr val="49AF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Line 107">
                <a:extLst>
                  <a:ext uri="{FF2B5EF4-FFF2-40B4-BE49-F238E27FC236}">
                    <a16:creationId xmlns:a16="http://schemas.microsoft.com/office/drawing/2014/main" id="{36D8866D-40C6-DE28-C1F1-C253D0969102}"/>
                  </a:ext>
                </a:extLst>
              </p:cNvPr>
              <p:cNvSpPr>
                <a:spLocks noChangeShapeType="1"/>
              </p:cNvSpPr>
              <p:nvPr/>
            </p:nvSpPr>
            <p:spPr bwMode="auto">
              <a:xfrm>
                <a:off x="7026281" y="4720430"/>
                <a:ext cx="0" cy="66169"/>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Line 108">
                <a:extLst>
                  <a:ext uri="{FF2B5EF4-FFF2-40B4-BE49-F238E27FC236}">
                    <a16:creationId xmlns:a16="http://schemas.microsoft.com/office/drawing/2014/main" id="{77D50461-4DAA-9D21-D033-6FD2B0EF927D}"/>
                  </a:ext>
                </a:extLst>
              </p:cNvPr>
              <p:cNvSpPr>
                <a:spLocks noChangeShapeType="1"/>
              </p:cNvSpPr>
              <p:nvPr/>
            </p:nvSpPr>
            <p:spPr bwMode="auto">
              <a:xfrm>
                <a:off x="7066125" y="4720430"/>
                <a:ext cx="0" cy="66169"/>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Line 109">
                <a:extLst>
                  <a:ext uri="{FF2B5EF4-FFF2-40B4-BE49-F238E27FC236}">
                    <a16:creationId xmlns:a16="http://schemas.microsoft.com/office/drawing/2014/main" id="{12A82285-422B-5819-89D2-DD4057021DEF}"/>
                  </a:ext>
                </a:extLst>
              </p:cNvPr>
              <p:cNvSpPr>
                <a:spLocks noChangeShapeType="1"/>
              </p:cNvSpPr>
              <p:nvPr/>
            </p:nvSpPr>
            <p:spPr bwMode="auto">
              <a:xfrm>
                <a:off x="7441025" y="4720430"/>
                <a:ext cx="0" cy="66169"/>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Line 110">
                <a:extLst>
                  <a:ext uri="{FF2B5EF4-FFF2-40B4-BE49-F238E27FC236}">
                    <a16:creationId xmlns:a16="http://schemas.microsoft.com/office/drawing/2014/main" id="{CC968D9F-BF5B-55B4-75AC-1D7ED4399CD9}"/>
                  </a:ext>
                </a:extLst>
              </p:cNvPr>
              <p:cNvSpPr>
                <a:spLocks noChangeShapeType="1"/>
              </p:cNvSpPr>
              <p:nvPr/>
            </p:nvSpPr>
            <p:spPr bwMode="auto">
              <a:xfrm>
                <a:off x="7480870" y="4720430"/>
                <a:ext cx="0" cy="66169"/>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Line 111">
                <a:extLst>
                  <a:ext uri="{FF2B5EF4-FFF2-40B4-BE49-F238E27FC236}">
                    <a16:creationId xmlns:a16="http://schemas.microsoft.com/office/drawing/2014/main" id="{FDA14946-3B64-ECC1-3EEC-1DE9BA01CD07}"/>
                  </a:ext>
                </a:extLst>
              </p:cNvPr>
              <p:cNvSpPr>
                <a:spLocks noChangeShapeType="1"/>
              </p:cNvSpPr>
              <p:nvPr/>
            </p:nvSpPr>
            <p:spPr bwMode="auto">
              <a:xfrm>
                <a:off x="7180226" y="4720430"/>
                <a:ext cx="0" cy="66169"/>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Line 112">
                <a:extLst>
                  <a:ext uri="{FF2B5EF4-FFF2-40B4-BE49-F238E27FC236}">
                    <a16:creationId xmlns:a16="http://schemas.microsoft.com/office/drawing/2014/main" id="{1B52D764-C04B-FD2B-C88A-AAD591ECC32F}"/>
                  </a:ext>
                </a:extLst>
              </p:cNvPr>
              <p:cNvSpPr>
                <a:spLocks noChangeShapeType="1"/>
              </p:cNvSpPr>
              <p:nvPr/>
            </p:nvSpPr>
            <p:spPr bwMode="auto">
              <a:xfrm>
                <a:off x="7211014" y="4720430"/>
                <a:ext cx="0" cy="66169"/>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Line 113">
                <a:extLst>
                  <a:ext uri="{FF2B5EF4-FFF2-40B4-BE49-F238E27FC236}">
                    <a16:creationId xmlns:a16="http://schemas.microsoft.com/office/drawing/2014/main" id="{AD87BEB4-8F28-6194-C103-BC01655B7B28}"/>
                  </a:ext>
                </a:extLst>
              </p:cNvPr>
              <p:cNvSpPr>
                <a:spLocks noChangeShapeType="1"/>
              </p:cNvSpPr>
              <p:nvPr/>
            </p:nvSpPr>
            <p:spPr bwMode="auto">
              <a:xfrm>
                <a:off x="7239992" y="4720430"/>
                <a:ext cx="0" cy="66169"/>
              </a:xfrm>
              <a:prstGeom prst="line">
                <a:avLst/>
              </a:prstGeom>
              <a:noFill/>
              <a:ln w="1270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Line 114">
                <a:extLst>
                  <a:ext uri="{FF2B5EF4-FFF2-40B4-BE49-F238E27FC236}">
                    <a16:creationId xmlns:a16="http://schemas.microsoft.com/office/drawing/2014/main" id="{1B69269A-B6BB-EB5F-6525-C441D56593E5}"/>
                  </a:ext>
                </a:extLst>
              </p:cNvPr>
              <p:cNvSpPr>
                <a:spLocks noChangeShapeType="1"/>
              </p:cNvSpPr>
              <p:nvPr/>
            </p:nvSpPr>
            <p:spPr bwMode="auto">
              <a:xfrm>
                <a:off x="6995492" y="5159455"/>
                <a:ext cx="0" cy="66169"/>
              </a:xfrm>
              <a:prstGeom prst="line">
                <a:avLst/>
              </a:prstGeom>
              <a:noFill/>
              <a:ln w="12700" cap="flat">
                <a:solidFill>
                  <a:srgbClr val="49AF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Line 115">
                <a:extLst>
                  <a:ext uri="{FF2B5EF4-FFF2-40B4-BE49-F238E27FC236}">
                    <a16:creationId xmlns:a16="http://schemas.microsoft.com/office/drawing/2014/main" id="{086C5EF5-5FE4-9908-C2C9-2CD67B85AA84}"/>
                  </a:ext>
                </a:extLst>
              </p:cNvPr>
              <p:cNvSpPr>
                <a:spLocks noChangeShapeType="1"/>
              </p:cNvSpPr>
              <p:nvPr/>
            </p:nvSpPr>
            <p:spPr bwMode="auto">
              <a:xfrm>
                <a:off x="7187470" y="5159455"/>
                <a:ext cx="0" cy="66169"/>
              </a:xfrm>
              <a:prstGeom prst="line">
                <a:avLst/>
              </a:prstGeom>
              <a:noFill/>
              <a:ln w="12700" cap="flat">
                <a:solidFill>
                  <a:srgbClr val="49AF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Line 116">
                <a:extLst>
                  <a:ext uri="{FF2B5EF4-FFF2-40B4-BE49-F238E27FC236}">
                    <a16:creationId xmlns:a16="http://schemas.microsoft.com/office/drawing/2014/main" id="{FAD2EE11-0DA9-871A-9952-8DFB36A64323}"/>
                  </a:ext>
                </a:extLst>
              </p:cNvPr>
              <p:cNvSpPr>
                <a:spLocks noChangeShapeType="1"/>
              </p:cNvSpPr>
              <p:nvPr/>
            </p:nvSpPr>
            <p:spPr bwMode="auto">
              <a:xfrm>
                <a:off x="7230937" y="5159455"/>
                <a:ext cx="0" cy="66169"/>
              </a:xfrm>
              <a:prstGeom prst="line">
                <a:avLst/>
              </a:prstGeom>
              <a:noFill/>
              <a:ln w="12700" cap="flat">
                <a:solidFill>
                  <a:srgbClr val="49AF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Line 117">
                <a:extLst>
                  <a:ext uri="{FF2B5EF4-FFF2-40B4-BE49-F238E27FC236}">
                    <a16:creationId xmlns:a16="http://schemas.microsoft.com/office/drawing/2014/main" id="{452CBD78-D125-41BF-7F23-53BA3328A2BF}"/>
                  </a:ext>
                </a:extLst>
              </p:cNvPr>
              <p:cNvSpPr>
                <a:spLocks noChangeShapeType="1"/>
              </p:cNvSpPr>
              <p:nvPr/>
            </p:nvSpPr>
            <p:spPr bwMode="auto">
              <a:xfrm>
                <a:off x="7388503" y="5159455"/>
                <a:ext cx="0" cy="66169"/>
              </a:xfrm>
              <a:prstGeom prst="line">
                <a:avLst/>
              </a:prstGeom>
              <a:noFill/>
              <a:ln w="12700" cap="flat">
                <a:solidFill>
                  <a:srgbClr val="49AF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Line 118">
                <a:extLst>
                  <a:ext uri="{FF2B5EF4-FFF2-40B4-BE49-F238E27FC236}">
                    <a16:creationId xmlns:a16="http://schemas.microsoft.com/office/drawing/2014/main" id="{066C29B4-397C-C6AE-890F-FAB07A626BA5}"/>
                  </a:ext>
                </a:extLst>
              </p:cNvPr>
              <p:cNvSpPr>
                <a:spLocks noChangeShapeType="1"/>
              </p:cNvSpPr>
              <p:nvPr/>
            </p:nvSpPr>
            <p:spPr bwMode="auto">
              <a:xfrm>
                <a:off x="7437403" y="5159455"/>
                <a:ext cx="0" cy="66169"/>
              </a:xfrm>
              <a:prstGeom prst="line">
                <a:avLst/>
              </a:prstGeom>
              <a:noFill/>
              <a:ln w="12700" cap="flat">
                <a:solidFill>
                  <a:srgbClr val="49AF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Line 119">
                <a:extLst>
                  <a:ext uri="{FF2B5EF4-FFF2-40B4-BE49-F238E27FC236}">
                    <a16:creationId xmlns:a16="http://schemas.microsoft.com/office/drawing/2014/main" id="{6E78F146-24A7-66D3-1866-1B33BF2D5C6C}"/>
                  </a:ext>
                </a:extLst>
              </p:cNvPr>
              <p:cNvSpPr>
                <a:spLocks noChangeShapeType="1"/>
              </p:cNvSpPr>
              <p:nvPr/>
            </p:nvSpPr>
            <p:spPr bwMode="auto">
              <a:xfrm>
                <a:off x="7464569" y="5159455"/>
                <a:ext cx="0" cy="66169"/>
              </a:xfrm>
              <a:prstGeom prst="line">
                <a:avLst/>
              </a:prstGeom>
              <a:noFill/>
              <a:ln w="12700" cap="flat">
                <a:solidFill>
                  <a:srgbClr val="49AF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Line 120">
                <a:extLst>
                  <a:ext uri="{FF2B5EF4-FFF2-40B4-BE49-F238E27FC236}">
                    <a16:creationId xmlns:a16="http://schemas.microsoft.com/office/drawing/2014/main" id="{08DA95C3-19ED-7946-3E1D-99C2BBA3DEC5}"/>
                  </a:ext>
                </a:extLst>
              </p:cNvPr>
              <p:cNvSpPr>
                <a:spLocks noChangeShapeType="1"/>
              </p:cNvSpPr>
              <p:nvPr/>
            </p:nvSpPr>
            <p:spPr bwMode="auto">
              <a:xfrm>
                <a:off x="7622136" y="5159455"/>
                <a:ext cx="0" cy="66169"/>
              </a:xfrm>
              <a:prstGeom prst="line">
                <a:avLst/>
              </a:prstGeom>
              <a:noFill/>
              <a:ln w="12700" cap="flat">
                <a:solidFill>
                  <a:srgbClr val="49AF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Line 121">
                <a:extLst>
                  <a:ext uri="{FF2B5EF4-FFF2-40B4-BE49-F238E27FC236}">
                    <a16:creationId xmlns:a16="http://schemas.microsoft.com/office/drawing/2014/main" id="{CF9ECAE1-7139-0CD9-63E3-38574D376D56}"/>
                  </a:ext>
                </a:extLst>
              </p:cNvPr>
              <p:cNvSpPr>
                <a:spLocks noChangeShapeType="1"/>
              </p:cNvSpPr>
              <p:nvPr/>
            </p:nvSpPr>
            <p:spPr bwMode="auto">
              <a:xfrm>
                <a:off x="7629381" y="5443035"/>
                <a:ext cx="0" cy="66169"/>
              </a:xfrm>
              <a:prstGeom prst="line">
                <a:avLst/>
              </a:prstGeom>
              <a:noFill/>
              <a:ln w="12700" cap="flat">
                <a:solidFill>
                  <a:schemeClr val="accent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Line 122">
                <a:extLst>
                  <a:ext uri="{FF2B5EF4-FFF2-40B4-BE49-F238E27FC236}">
                    <a16:creationId xmlns:a16="http://schemas.microsoft.com/office/drawing/2014/main" id="{B81EE750-D385-2213-E8E3-7D0ACABCAFF5}"/>
                  </a:ext>
                </a:extLst>
              </p:cNvPr>
              <p:cNvSpPr>
                <a:spLocks noChangeShapeType="1"/>
              </p:cNvSpPr>
              <p:nvPr/>
            </p:nvSpPr>
            <p:spPr bwMode="auto">
              <a:xfrm>
                <a:off x="7384880" y="5443035"/>
                <a:ext cx="0" cy="66169"/>
              </a:xfrm>
              <a:prstGeom prst="line">
                <a:avLst/>
              </a:prstGeom>
              <a:noFill/>
              <a:ln w="12700" cap="flat">
                <a:solidFill>
                  <a:schemeClr val="accent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Line 123">
                <a:extLst>
                  <a:ext uri="{FF2B5EF4-FFF2-40B4-BE49-F238E27FC236}">
                    <a16:creationId xmlns:a16="http://schemas.microsoft.com/office/drawing/2014/main" id="{859BC6A7-5260-CACF-E639-A12B94EE4CA6}"/>
                  </a:ext>
                </a:extLst>
              </p:cNvPr>
              <p:cNvSpPr>
                <a:spLocks noChangeShapeType="1"/>
              </p:cNvSpPr>
              <p:nvPr/>
            </p:nvSpPr>
            <p:spPr bwMode="auto">
              <a:xfrm>
                <a:off x="6999115" y="5443035"/>
                <a:ext cx="0" cy="66169"/>
              </a:xfrm>
              <a:prstGeom prst="line">
                <a:avLst/>
              </a:prstGeom>
              <a:noFill/>
              <a:ln w="12700" cap="flat">
                <a:solidFill>
                  <a:schemeClr val="accent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Line 124">
                <a:extLst>
                  <a:ext uri="{FF2B5EF4-FFF2-40B4-BE49-F238E27FC236}">
                    <a16:creationId xmlns:a16="http://schemas.microsoft.com/office/drawing/2014/main" id="{1479C39C-2F86-7EF5-97AF-6995614BC817}"/>
                  </a:ext>
                </a:extLst>
              </p:cNvPr>
              <p:cNvSpPr>
                <a:spLocks noChangeShapeType="1"/>
              </p:cNvSpPr>
              <p:nvPr/>
            </p:nvSpPr>
            <p:spPr bwMode="auto">
              <a:xfrm>
                <a:off x="8342958" y="5159455"/>
                <a:ext cx="0" cy="66169"/>
              </a:xfrm>
              <a:prstGeom prst="line">
                <a:avLst/>
              </a:prstGeom>
              <a:noFill/>
              <a:ln w="12700" cap="flat">
                <a:solidFill>
                  <a:srgbClr val="49AF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Line 125">
                <a:extLst>
                  <a:ext uri="{FF2B5EF4-FFF2-40B4-BE49-F238E27FC236}">
                    <a16:creationId xmlns:a16="http://schemas.microsoft.com/office/drawing/2014/main" id="{4F4E06C0-91C6-4E78-513B-1A56DD290B14}"/>
                  </a:ext>
                </a:extLst>
              </p:cNvPr>
              <p:cNvSpPr>
                <a:spLocks noChangeShapeType="1"/>
              </p:cNvSpPr>
              <p:nvPr/>
            </p:nvSpPr>
            <p:spPr bwMode="auto">
              <a:xfrm>
                <a:off x="7037147" y="5159455"/>
                <a:ext cx="0" cy="66169"/>
              </a:xfrm>
              <a:prstGeom prst="line">
                <a:avLst/>
              </a:prstGeom>
              <a:noFill/>
              <a:ln w="12700" cap="flat">
                <a:solidFill>
                  <a:srgbClr val="49AF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Line 126">
                <a:extLst>
                  <a:ext uri="{FF2B5EF4-FFF2-40B4-BE49-F238E27FC236}">
                    <a16:creationId xmlns:a16="http://schemas.microsoft.com/office/drawing/2014/main" id="{0F050F89-FC78-1BBA-C673-CF9E4EAF558F}"/>
                  </a:ext>
                </a:extLst>
              </p:cNvPr>
              <p:cNvSpPr>
                <a:spLocks noChangeShapeType="1"/>
              </p:cNvSpPr>
              <p:nvPr/>
            </p:nvSpPr>
            <p:spPr bwMode="auto">
              <a:xfrm>
                <a:off x="7066125" y="5159455"/>
                <a:ext cx="0" cy="66169"/>
              </a:xfrm>
              <a:prstGeom prst="line">
                <a:avLst/>
              </a:prstGeom>
              <a:noFill/>
              <a:ln w="12700" cap="flat">
                <a:solidFill>
                  <a:srgbClr val="49AF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128">
                <a:extLst>
                  <a:ext uri="{FF2B5EF4-FFF2-40B4-BE49-F238E27FC236}">
                    <a16:creationId xmlns:a16="http://schemas.microsoft.com/office/drawing/2014/main" id="{0B8599E9-7FED-5656-6999-E21E73C63B15}"/>
                  </a:ext>
                </a:extLst>
              </p:cNvPr>
              <p:cNvSpPr>
                <a:spLocks/>
              </p:cNvSpPr>
              <p:nvPr/>
            </p:nvSpPr>
            <p:spPr bwMode="auto">
              <a:xfrm>
                <a:off x="4380249" y="4243595"/>
                <a:ext cx="3258188" cy="1232000"/>
              </a:xfrm>
              <a:custGeom>
                <a:avLst/>
                <a:gdLst>
                  <a:gd name="T0" fmla="*/ 1799 w 1799"/>
                  <a:gd name="T1" fmla="*/ 1173 h 1173"/>
                  <a:gd name="T2" fmla="*/ 1380 w 1799"/>
                  <a:gd name="T3" fmla="*/ 1173 h 1173"/>
                  <a:gd name="T4" fmla="*/ 1380 w 1799"/>
                  <a:gd name="T5" fmla="*/ 1083 h 1173"/>
                  <a:gd name="T6" fmla="*/ 1047 w 1799"/>
                  <a:gd name="T7" fmla="*/ 1083 h 1173"/>
                  <a:gd name="T8" fmla="*/ 1047 w 1799"/>
                  <a:gd name="T9" fmla="*/ 996 h 1173"/>
                  <a:gd name="T10" fmla="*/ 729 w 1799"/>
                  <a:gd name="T11" fmla="*/ 996 h 1173"/>
                  <a:gd name="T12" fmla="*/ 729 w 1799"/>
                  <a:gd name="T13" fmla="*/ 894 h 1173"/>
                  <a:gd name="T14" fmla="*/ 592 w 1799"/>
                  <a:gd name="T15" fmla="*/ 894 h 1173"/>
                  <a:gd name="T16" fmla="*/ 592 w 1799"/>
                  <a:gd name="T17" fmla="*/ 802 h 1173"/>
                  <a:gd name="T18" fmla="*/ 549 w 1799"/>
                  <a:gd name="T19" fmla="*/ 802 h 1173"/>
                  <a:gd name="T20" fmla="*/ 549 w 1799"/>
                  <a:gd name="T21" fmla="*/ 720 h 1173"/>
                  <a:gd name="T22" fmla="*/ 514 w 1799"/>
                  <a:gd name="T23" fmla="*/ 720 h 1173"/>
                  <a:gd name="T24" fmla="*/ 514 w 1799"/>
                  <a:gd name="T25" fmla="*/ 624 h 1173"/>
                  <a:gd name="T26" fmla="*/ 366 w 1799"/>
                  <a:gd name="T27" fmla="*/ 624 h 1173"/>
                  <a:gd name="T28" fmla="*/ 366 w 1799"/>
                  <a:gd name="T29" fmla="*/ 441 h 1173"/>
                  <a:gd name="T30" fmla="*/ 326 w 1799"/>
                  <a:gd name="T31" fmla="*/ 441 h 1173"/>
                  <a:gd name="T32" fmla="*/ 326 w 1799"/>
                  <a:gd name="T33" fmla="*/ 348 h 1173"/>
                  <a:gd name="T34" fmla="*/ 252 w 1799"/>
                  <a:gd name="T35" fmla="*/ 348 h 1173"/>
                  <a:gd name="T36" fmla="*/ 252 w 1799"/>
                  <a:gd name="T37" fmla="*/ 248 h 1173"/>
                  <a:gd name="T38" fmla="*/ 139 w 1799"/>
                  <a:gd name="T39" fmla="*/ 248 h 1173"/>
                  <a:gd name="T40" fmla="*/ 139 w 1799"/>
                  <a:gd name="T41" fmla="*/ 167 h 1173"/>
                  <a:gd name="T42" fmla="*/ 111 w 1799"/>
                  <a:gd name="T43" fmla="*/ 167 h 1173"/>
                  <a:gd name="T44" fmla="*/ 111 w 1799"/>
                  <a:gd name="T45" fmla="*/ 85 h 1173"/>
                  <a:gd name="T46" fmla="*/ 0 w 1799"/>
                  <a:gd name="T47" fmla="*/ 85 h 1173"/>
                  <a:gd name="T48" fmla="*/ 0 w 1799"/>
                  <a:gd name="T49" fmla="*/ 0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99" h="1173">
                    <a:moveTo>
                      <a:pt x="1799" y="1173"/>
                    </a:moveTo>
                    <a:lnTo>
                      <a:pt x="1380" y="1173"/>
                    </a:lnTo>
                    <a:lnTo>
                      <a:pt x="1380" y="1083"/>
                    </a:lnTo>
                    <a:lnTo>
                      <a:pt x="1047" y="1083"/>
                    </a:lnTo>
                    <a:lnTo>
                      <a:pt x="1047" y="996"/>
                    </a:lnTo>
                    <a:lnTo>
                      <a:pt x="729" y="996"/>
                    </a:lnTo>
                    <a:lnTo>
                      <a:pt x="729" y="894"/>
                    </a:lnTo>
                    <a:lnTo>
                      <a:pt x="592" y="894"/>
                    </a:lnTo>
                    <a:lnTo>
                      <a:pt x="592" y="802"/>
                    </a:lnTo>
                    <a:lnTo>
                      <a:pt x="549" y="802"/>
                    </a:lnTo>
                    <a:lnTo>
                      <a:pt x="549" y="720"/>
                    </a:lnTo>
                    <a:lnTo>
                      <a:pt x="514" y="720"/>
                    </a:lnTo>
                    <a:lnTo>
                      <a:pt x="514" y="624"/>
                    </a:lnTo>
                    <a:lnTo>
                      <a:pt x="366" y="624"/>
                    </a:lnTo>
                    <a:lnTo>
                      <a:pt x="366" y="441"/>
                    </a:lnTo>
                    <a:lnTo>
                      <a:pt x="326" y="441"/>
                    </a:lnTo>
                    <a:lnTo>
                      <a:pt x="326" y="348"/>
                    </a:lnTo>
                    <a:lnTo>
                      <a:pt x="252" y="348"/>
                    </a:lnTo>
                    <a:lnTo>
                      <a:pt x="252" y="248"/>
                    </a:lnTo>
                    <a:lnTo>
                      <a:pt x="139" y="248"/>
                    </a:lnTo>
                    <a:lnTo>
                      <a:pt x="139" y="167"/>
                    </a:lnTo>
                    <a:lnTo>
                      <a:pt x="111" y="167"/>
                    </a:lnTo>
                    <a:lnTo>
                      <a:pt x="111" y="85"/>
                    </a:lnTo>
                    <a:lnTo>
                      <a:pt x="0" y="85"/>
                    </a:lnTo>
                    <a:lnTo>
                      <a:pt x="0" y="0"/>
                    </a:lnTo>
                  </a:path>
                </a:pathLst>
              </a:cu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129">
                <a:extLst>
                  <a:ext uri="{FF2B5EF4-FFF2-40B4-BE49-F238E27FC236}">
                    <a16:creationId xmlns:a16="http://schemas.microsoft.com/office/drawing/2014/main" id="{58861DFB-4E49-3253-75E6-B35882E3355E}"/>
                  </a:ext>
                </a:extLst>
              </p:cNvPr>
              <p:cNvSpPr>
                <a:spLocks/>
              </p:cNvSpPr>
              <p:nvPr/>
            </p:nvSpPr>
            <p:spPr bwMode="auto">
              <a:xfrm>
                <a:off x="4219060" y="4240444"/>
                <a:ext cx="4149254" cy="951570"/>
              </a:xfrm>
              <a:custGeom>
                <a:avLst/>
                <a:gdLst>
                  <a:gd name="T0" fmla="*/ 2291 w 2291"/>
                  <a:gd name="T1" fmla="*/ 906 h 906"/>
                  <a:gd name="T2" fmla="*/ 1467 w 2291"/>
                  <a:gd name="T3" fmla="*/ 906 h 906"/>
                  <a:gd name="T4" fmla="*/ 1467 w 2291"/>
                  <a:gd name="T5" fmla="*/ 864 h 906"/>
                  <a:gd name="T6" fmla="*/ 1138 w 2291"/>
                  <a:gd name="T7" fmla="*/ 864 h 906"/>
                  <a:gd name="T8" fmla="*/ 1138 w 2291"/>
                  <a:gd name="T9" fmla="*/ 823 h 906"/>
                  <a:gd name="T10" fmla="*/ 1125 w 2291"/>
                  <a:gd name="T11" fmla="*/ 823 h 906"/>
                  <a:gd name="T12" fmla="*/ 1125 w 2291"/>
                  <a:gd name="T13" fmla="*/ 784 h 906"/>
                  <a:gd name="T14" fmla="*/ 947 w 2291"/>
                  <a:gd name="T15" fmla="*/ 784 h 906"/>
                  <a:gd name="T16" fmla="*/ 947 w 2291"/>
                  <a:gd name="T17" fmla="*/ 740 h 906"/>
                  <a:gd name="T18" fmla="*/ 831 w 2291"/>
                  <a:gd name="T19" fmla="*/ 740 h 906"/>
                  <a:gd name="T20" fmla="*/ 831 w 2291"/>
                  <a:gd name="T21" fmla="*/ 651 h 906"/>
                  <a:gd name="T22" fmla="*/ 683 w 2291"/>
                  <a:gd name="T23" fmla="*/ 651 h 906"/>
                  <a:gd name="T24" fmla="*/ 683 w 2291"/>
                  <a:gd name="T25" fmla="*/ 616 h 906"/>
                  <a:gd name="T26" fmla="*/ 642 w 2291"/>
                  <a:gd name="T27" fmla="*/ 616 h 906"/>
                  <a:gd name="T28" fmla="*/ 642 w 2291"/>
                  <a:gd name="T29" fmla="*/ 582 h 906"/>
                  <a:gd name="T30" fmla="*/ 603 w 2291"/>
                  <a:gd name="T31" fmla="*/ 582 h 906"/>
                  <a:gd name="T32" fmla="*/ 603 w 2291"/>
                  <a:gd name="T33" fmla="*/ 545 h 906"/>
                  <a:gd name="T34" fmla="*/ 551 w 2291"/>
                  <a:gd name="T35" fmla="*/ 545 h 906"/>
                  <a:gd name="T36" fmla="*/ 551 w 2291"/>
                  <a:gd name="T37" fmla="*/ 529 h 906"/>
                  <a:gd name="T38" fmla="*/ 533 w 2291"/>
                  <a:gd name="T39" fmla="*/ 529 h 906"/>
                  <a:gd name="T40" fmla="*/ 533 w 2291"/>
                  <a:gd name="T41" fmla="*/ 460 h 906"/>
                  <a:gd name="T42" fmla="*/ 452 w 2291"/>
                  <a:gd name="T43" fmla="*/ 460 h 906"/>
                  <a:gd name="T44" fmla="*/ 452 w 2291"/>
                  <a:gd name="T45" fmla="*/ 386 h 906"/>
                  <a:gd name="T46" fmla="*/ 415 w 2291"/>
                  <a:gd name="T47" fmla="*/ 386 h 906"/>
                  <a:gd name="T48" fmla="*/ 415 w 2291"/>
                  <a:gd name="T49" fmla="*/ 359 h 906"/>
                  <a:gd name="T50" fmla="*/ 337 w 2291"/>
                  <a:gd name="T51" fmla="*/ 359 h 906"/>
                  <a:gd name="T52" fmla="*/ 337 w 2291"/>
                  <a:gd name="T53" fmla="*/ 266 h 906"/>
                  <a:gd name="T54" fmla="*/ 222 w 2291"/>
                  <a:gd name="T55" fmla="*/ 266 h 906"/>
                  <a:gd name="T56" fmla="*/ 222 w 2291"/>
                  <a:gd name="T57" fmla="*/ 238 h 906"/>
                  <a:gd name="T58" fmla="*/ 198 w 2291"/>
                  <a:gd name="T59" fmla="*/ 238 h 906"/>
                  <a:gd name="T60" fmla="*/ 198 w 2291"/>
                  <a:gd name="T61" fmla="*/ 155 h 906"/>
                  <a:gd name="T62" fmla="*/ 89 w 2291"/>
                  <a:gd name="T63" fmla="*/ 155 h 906"/>
                  <a:gd name="T64" fmla="*/ 89 w 2291"/>
                  <a:gd name="T65" fmla="*/ 42 h 906"/>
                  <a:gd name="T66" fmla="*/ 52 w 2291"/>
                  <a:gd name="T67" fmla="*/ 42 h 906"/>
                  <a:gd name="T68" fmla="*/ 52 w 2291"/>
                  <a:gd name="T69" fmla="*/ 0 h 906"/>
                  <a:gd name="T70" fmla="*/ 0 w 2291"/>
                  <a:gd name="T71" fmla="*/ 0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91" h="906">
                    <a:moveTo>
                      <a:pt x="2291" y="906"/>
                    </a:moveTo>
                    <a:lnTo>
                      <a:pt x="1467" y="906"/>
                    </a:lnTo>
                    <a:lnTo>
                      <a:pt x="1467" y="864"/>
                    </a:lnTo>
                    <a:lnTo>
                      <a:pt x="1138" y="864"/>
                    </a:lnTo>
                    <a:lnTo>
                      <a:pt x="1138" y="823"/>
                    </a:lnTo>
                    <a:lnTo>
                      <a:pt x="1125" y="823"/>
                    </a:lnTo>
                    <a:lnTo>
                      <a:pt x="1125" y="784"/>
                    </a:lnTo>
                    <a:lnTo>
                      <a:pt x="947" y="784"/>
                    </a:lnTo>
                    <a:lnTo>
                      <a:pt x="947" y="740"/>
                    </a:lnTo>
                    <a:lnTo>
                      <a:pt x="831" y="740"/>
                    </a:lnTo>
                    <a:lnTo>
                      <a:pt x="831" y="651"/>
                    </a:lnTo>
                    <a:lnTo>
                      <a:pt x="683" y="651"/>
                    </a:lnTo>
                    <a:lnTo>
                      <a:pt x="683" y="616"/>
                    </a:lnTo>
                    <a:lnTo>
                      <a:pt x="642" y="616"/>
                    </a:lnTo>
                    <a:lnTo>
                      <a:pt x="642" y="582"/>
                    </a:lnTo>
                    <a:lnTo>
                      <a:pt x="603" y="582"/>
                    </a:lnTo>
                    <a:lnTo>
                      <a:pt x="603" y="545"/>
                    </a:lnTo>
                    <a:lnTo>
                      <a:pt x="551" y="545"/>
                    </a:lnTo>
                    <a:lnTo>
                      <a:pt x="551" y="529"/>
                    </a:lnTo>
                    <a:lnTo>
                      <a:pt x="533" y="529"/>
                    </a:lnTo>
                    <a:lnTo>
                      <a:pt x="533" y="460"/>
                    </a:lnTo>
                    <a:lnTo>
                      <a:pt x="452" y="460"/>
                    </a:lnTo>
                    <a:lnTo>
                      <a:pt x="452" y="386"/>
                    </a:lnTo>
                    <a:lnTo>
                      <a:pt x="415" y="386"/>
                    </a:lnTo>
                    <a:lnTo>
                      <a:pt x="415" y="359"/>
                    </a:lnTo>
                    <a:lnTo>
                      <a:pt x="337" y="359"/>
                    </a:lnTo>
                    <a:lnTo>
                      <a:pt x="337" y="266"/>
                    </a:lnTo>
                    <a:lnTo>
                      <a:pt x="222" y="266"/>
                    </a:lnTo>
                    <a:lnTo>
                      <a:pt x="222" y="238"/>
                    </a:lnTo>
                    <a:lnTo>
                      <a:pt x="198" y="238"/>
                    </a:lnTo>
                    <a:lnTo>
                      <a:pt x="198" y="155"/>
                    </a:lnTo>
                    <a:lnTo>
                      <a:pt x="89" y="155"/>
                    </a:lnTo>
                    <a:lnTo>
                      <a:pt x="89" y="42"/>
                    </a:lnTo>
                    <a:lnTo>
                      <a:pt x="52" y="42"/>
                    </a:lnTo>
                    <a:lnTo>
                      <a:pt x="52" y="0"/>
                    </a:lnTo>
                    <a:lnTo>
                      <a:pt x="0" y="0"/>
                    </a:lnTo>
                  </a:path>
                </a:pathLst>
              </a:custGeom>
              <a:noFill/>
              <a:ln w="19050" cap="flat">
                <a:solidFill>
                  <a:srgbClr val="49AFA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130">
                <a:extLst>
                  <a:ext uri="{FF2B5EF4-FFF2-40B4-BE49-F238E27FC236}">
                    <a16:creationId xmlns:a16="http://schemas.microsoft.com/office/drawing/2014/main" id="{BF988B7D-343C-C0AE-B996-27131F5B6BB1}"/>
                  </a:ext>
                </a:extLst>
              </p:cNvPr>
              <p:cNvSpPr>
                <a:spLocks/>
              </p:cNvSpPr>
              <p:nvPr/>
            </p:nvSpPr>
            <p:spPr bwMode="auto">
              <a:xfrm>
                <a:off x="4313238" y="4240444"/>
                <a:ext cx="3191176" cy="512545"/>
              </a:xfrm>
              <a:custGeom>
                <a:avLst/>
                <a:gdLst>
                  <a:gd name="T0" fmla="*/ 1762 w 1762"/>
                  <a:gd name="T1" fmla="*/ 486 h 488"/>
                  <a:gd name="T2" fmla="*/ 1069 w 1762"/>
                  <a:gd name="T3" fmla="*/ 488 h 488"/>
                  <a:gd name="T4" fmla="*/ 1069 w 1762"/>
                  <a:gd name="T5" fmla="*/ 366 h 488"/>
                  <a:gd name="T6" fmla="*/ 903 w 1762"/>
                  <a:gd name="T7" fmla="*/ 366 h 488"/>
                  <a:gd name="T8" fmla="*/ 903 w 1762"/>
                  <a:gd name="T9" fmla="*/ 249 h 488"/>
                  <a:gd name="T10" fmla="*/ 492 w 1762"/>
                  <a:gd name="T11" fmla="*/ 249 h 488"/>
                  <a:gd name="T12" fmla="*/ 492 w 1762"/>
                  <a:gd name="T13" fmla="*/ 131 h 488"/>
                  <a:gd name="T14" fmla="*/ 283 w 1762"/>
                  <a:gd name="T15" fmla="*/ 131 h 488"/>
                  <a:gd name="T16" fmla="*/ 283 w 1762"/>
                  <a:gd name="T17" fmla="*/ 0 h 488"/>
                  <a:gd name="T18" fmla="*/ 0 w 1762"/>
                  <a:gd name="T19" fmla="*/ 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2" h="488">
                    <a:moveTo>
                      <a:pt x="1762" y="486"/>
                    </a:moveTo>
                    <a:lnTo>
                      <a:pt x="1069" y="488"/>
                    </a:lnTo>
                    <a:lnTo>
                      <a:pt x="1069" y="366"/>
                    </a:lnTo>
                    <a:lnTo>
                      <a:pt x="903" y="366"/>
                    </a:lnTo>
                    <a:lnTo>
                      <a:pt x="903" y="249"/>
                    </a:lnTo>
                    <a:lnTo>
                      <a:pt x="492" y="249"/>
                    </a:lnTo>
                    <a:lnTo>
                      <a:pt x="492" y="131"/>
                    </a:lnTo>
                    <a:lnTo>
                      <a:pt x="283" y="131"/>
                    </a:lnTo>
                    <a:lnTo>
                      <a:pt x="283" y="0"/>
                    </a:lnTo>
                    <a:lnTo>
                      <a:pt x="0" y="0"/>
                    </a:lnTo>
                  </a:path>
                </a:pathLst>
              </a:custGeom>
              <a:noFill/>
              <a:ln w="19050"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object 135">
                <a:extLst>
                  <a:ext uri="{FF2B5EF4-FFF2-40B4-BE49-F238E27FC236}">
                    <a16:creationId xmlns:a16="http://schemas.microsoft.com/office/drawing/2014/main" id="{23810C77-3845-F9BE-1F60-53E16BA1BB03}"/>
                  </a:ext>
                </a:extLst>
              </p:cNvPr>
              <p:cNvSpPr txBox="1">
                <a:spLocks/>
              </p:cNvSpPr>
              <p:nvPr/>
            </p:nvSpPr>
            <p:spPr>
              <a:xfrm>
                <a:off x="3369538" y="4224306"/>
                <a:ext cx="382156" cy="1568095"/>
              </a:xfrm>
              <a:prstGeom prst="rect">
                <a:avLst/>
              </a:prstGeom>
            </p:spPr>
            <p:txBody>
              <a:bodyPr vert="vert270"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200" b="1" i="0" u="none" strike="noStrike" kern="1200" cap="none" spc="-1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Endometrial Cancer</a:t>
                </a:r>
              </a:p>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200" b="1" i="0" u="none" strike="noStrike" kern="1200" cap="none" spc="-1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Probability of PFS</a:t>
                </a:r>
              </a:p>
            </p:txBody>
          </p:sp>
          <p:sp>
            <p:nvSpPr>
              <p:cNvPr id="240" name="TextBox 239">
                <a:extLst>
                  <a:ext uri="{FF2B5EF4-FFF2-40B4-BE49-F238E27FC236}">
                    <a16:creationId xmlns:a16="http://schemas.microsoft.com/office/drawing/2014/main" id="{60B803BE-FC55-972C-F5BC-C3AADFDD9F16}"/>
                  </a:ext>
                </a:extLst>
              </p:cNvPr>
              <p:cNvSpPr txBox="1">
                <a:spLocks/>
              </p:cNvSpPr>
              <p:nvPr/>
            </p:nvSpPr>
            <p:spPr>
              <a:xfrm>
                <a:off x="4131942" y="6040635"/>
                <a:ext cx="4571428" cy="305732"/>
              </a:xfrm>
              <a:prstGeom prst="rect">
                <a:avLst/>
              </a:prstGeom>
              <a:noFill/>
            </p:spPr>
            <p:txBody>
              <a:bodyPr wrap="square" tIns="4572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Time From First Dose (Months)</a:t>
                </a:r>
              </a:p>
            </p:txBody>
          </p:sp>
          <p:sp>
            <p:nvSpPr>
              <p:cNvPr id="241" name="Rectangle 55">
                <a:extLst>
                  <a:ext uri="{FF2B5EF4-FFF2-40B4-BE49-F238E27FC236}">
                    <a16:creationId xmlns:a16="http://schemas.microsoft.com/office/drawing/2014/main" id="{86FD22BE-39B4-E8A2-513C-180A71C5E86E}"/>
                  </a:ext>
                </a:extLst>
              </p:cNvPr>
              <p:cNvSpPr>
                <a:spLocks noChangeArrowheads="1"/>
              </p:cNvSpPr>
              <p:nvPr/>
            </p:nvSpPr>
            <p:spPr bwMode="auto">
              <a:xfrm>
                <a:off x="3785519" y="5664231"/>
                <a:ext cx="242028"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0.0</a:t>
                </a: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2" name="Rectangle 60">
                <a:extLst>
                  <a:ext uri="{FF2B5EF4-FFF2-40B4-BE49-F238E27FC236}">
                    <a16:creationId xmlns:a16="http://schemas.microsoft.com/office/drawing/2014/main" id="{0DF86DC7-CC0B-12EA-64E6-ACEB662BC1F6}"/>
                  </a:ext>
                </a:extLst>
              </p:cNvPr>
              <p:cNvSpPr>
                <a:spLocks noChangeArrowheads="1"/>
              </p:cNvSpPr>
              <p:nvPr/>
            </p:nvSpPr>
            <p:spPr bwMode="auto">
              <a:xfrm>
                <a:off x="3785519" y="5359328"/>
                <a:ext cx="242028"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0.2</a:t>
                </a: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3" name="Rectangle 64">
                <a:extLst>
                  <a:ext uri="{FF2B5EF4-FFF2-40B4-BE49-F238E27FC236}">
                    <a16:creationId xmlns:a16="http://schemas.microsoft.com/office/drawing/2014/main" id="{7C346E90-1144-E6FC-8466-DD06078A72F3}"/>
                  </a:ext>
                </a:extLst>
              </p:cNvPr>
              <p:cNvSpPr>
                <a:spLocks noChangeArrowheads="1"/>
              </p:cNvSpPr>
              <p:nvPr/>
            </p:nvSpPr>
            <p:spPr bwMode="auto">
              <a:xfrm>
                <a:off x="3785519" y="5054423"/>
                <a:ext cx="242028"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0.4</a:t>
                </a: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4" name="Rectangle 69">
                <a:extLst>
                  <a:ext uri="{FF2B5EF4-FFF2-40B4-BE49-F238E27FC236}">
                    <a16:creationId xmlns:a16="http://schemas.microsoft.com/office/drawing/2014/main" id="{87654195-04BB-737C-F26B-B8DBC66700B7}"/>
                  </a:ext>
                </a:extLst>
              </p:cNvPr>
              <p:cNvSpPr>
                <a:spLocks noChangeArrowheads="1"/>
              </p:cNvSpPr>
              <p:nvPr/>
            </p:nvSpPr>
            <p:spPr bwMode="auto">
              <a:xfrm>
                <a:off x="3785519" y="4444613"/>
                <a:ext cx="242028"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0.8</a:t>
                </a: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5" name="Rectangle 74">
                <a:extLst>
                  <a:ext uri="{FF2B5EF4-FFF2-40B4-BE49-F238E27FC236}">
                    <a16:creationId xmlns:a16="http://schemas.microsoft.com/office/drawing/2014/main" id="{8A9ED08A-F731-0EC6-8E6D-11310EBEB22C}"/>
                  </a:ext>
                </a:extLst>
              </p:cNvPr>
              <p:cNvSpPr>
                <a:spLocks noChangeArrowheads="1"/>
              </p:cNvSpPr>
              <p:nvPr/>
            </p:nvSpPr>
            <p:spPr bwMode="auto">
              <a:xfrm>
                <a:off x="3785519" y="4139708"/>
                <a:ext cx="242028"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1.0</a:t>
                </a: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6" name="object 136">
                <a:extLst>
                  <a:ext uri="{FF2B5EF4-FFF2-40B4-BE49-F238E27FC236}">
                    <a16:creationId xmlns:a16="http://schemas.microsoft.com/office/drawing/2014/main" id="{2AF40345-10BD-1C7E-3700-26BDA963EAF8}"/>
                  </a:ext>
                </a:extLst>
              </p:cNvPr>
              <p:cNvSpPr txBox="1">
                <a:spLocks/>
              </p:cNvSpPr>
              <p:nvPr/>
            </p:nvSpPr>
            <p:spPr>
              <a:xfrm>
                <a:off x="4083388" y="5865031"/>
                <a:ext cx="241648" cy="196849"/>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sz="1200" b="0" i="0" u="none" strike="noStrike" kern="1200" cap="none" spc="4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0</a:t>
                </a:r>
                <a:endParaRPr kumimoji="0"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47" name="object 137">
                <a:extLst>
                  <a:ext uri="{FF2B5EF4-FFF2-40B4-BE49-F238E27FC236}">
                    <a16:creationId xmlns:a16="http://schemas.microsoft.com/office/drawing/2014/main" id="{86A00663-C594-22B3-069B-E8A6D6F8EC19}"/>
                  </a:ext>
                </a:extLst>
              </p:cNvPr>
              <p:cNvSpPr txBox="1">
                <a:spLocks/>
              </p:cNvSpPr>
              <p:nvPr/>
            </p:nvSpPr>
            <p:spPr>
              <a:xfrm>
                <a:off x="4497156" y="5865031"/>
                <a:ext cx="230231" cy="196849"/>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US" sz="1200" b="0" i="0" u="none" strike="noStrike" kern="1200" cap="none" spc="1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a:t>
                </a:r>
                <a:endParaRPr kumimoji="0"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48" name="object 138">
                <a:extLst>
                  <a:ext uri="{FF2B5EF4-FFF2-40B4-BE49-F238E27FC236}">
                    <a16:creationId xmlns:a16="http://schemas.microsoft.com/office/drawing/2014/main" id="{2B2BCF81-99A5-9CDE-6AA1-6F94617FD8C9}"/>
                  </a:ext>
                </a:extLst>
              </p:cNvPr>
              <p:cNvSpPr txBox="1">
                <a:spLocks/>
              </p:cNvSpPr>
              <p:nvPr/>
            </p:nvSpPr>
            <p:spPr>
              <a:xfrm>
                <a:off x="5733757" y="5865031"/>
                <a:ext cx="206888" cy="196849"/>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tab pos="434340" algn="l"/>
                    <a:tab pos="853440" algn="l"/>
                  </a:tabLst>
                  <a:defRPr/>
                </a:pPr>
                <a:r>
                  <a:rPr kumimoji="0"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12</a:t>
                </a:r>
                <a:endPar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49" name="object 158">
                <a:extLst>
                  <a:ext uri="{FF2B5EF4-FFF2-40B4-BE49-F238E27FC236}">
                    <a16:creationId xmlns:a16="http://schemas.microsoft.com/office/drawing/2014/main" id="{CF0E147B-1252-6113-0E51-A5890C282610}"/>
                  </a:ext>
                </a:extLst>
              </p:cNvPr>
              <p:cNvSpPr txBox="1">
                <a:spLocks/>
              </p:cNvSpPr>
              <p:nvPr/>
            </p:nvSpPr>
            <p:spPr>
              <a:xfrm>
                <a:off x="6157175" y="5865031"/>
                <a:ext cx="191697" cy="196849"/>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15</a:t>
                </a:r>
                <a:endParaRPr kumimoji="0"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50" name="object 159">
                <a:extLst>
                  <a:ext uri="{FF2B5EF4-FFF2-40B4-BE49-F238E27FC236}">
                    <a16:creationId xmlns:a16="http://schemas.microsoft.com/office/drawing/2014/main" id="{6EA41336-63D0-BD28-91C4-D6821D42ED54}"/>
                  </a:ext>
                </a:extLst>
              </p:cNvPr>
              <p:cNvSpPr txBox="1">
                <a:spLocks/>
              </p:cNvSpPr>
              <p:nvPr/>
            </p:nvSpPr>
            <p:spPr>
              <a:xfrm>
                <a:off x="4905248" y="5865031"/>
                <a:ext cx="243306" cy="196849"/>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6</a:t>
                </a:r>
                <a:endParaRPr kumimoji="0"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51" name="object 138">
                <a:extLst>
                  <a:ext uri="{FF2B5EF4-FFF2-40B4-BE49-F238E27FC236}">
                    <a16:creationId xmlns:a16="http://schemas.microsoft.com/office/drawing/2014/main" id="{3BE5ABED-1277-C617-811A-95302108ECF0}"/>
                  </a:ext>
                </a:extLst>
              </p:cNvPr>
              <p:cNvSpPr txBox="1">
                <a:spLocks/>
              </p:cNvSpPr>
              <p:nvPr/>
            </p:nvSpPr>
            <p:spPr>
              <a:xfrm>
                <a:off x="6560866" y="5865031"/>
                <a:ext cx="193365" cy="196849"/>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tab pos="434340" algn="l"/>
                    <a:tab pos="853440" algn="l"/>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18</a:t>
                </a:r>
              </a:p>
            </p:txBody>
          </p:sp>
          <p:sp>
            <p:nvSpPr>
              <p:cNvPr id="252" name="object 138">
                <a:extLst>
                  <a:ext uri="{FF2B5EF4-FFF2-40B4-BE49-F238E27FC236}">
                    <a16:creationId xmlns:a16="http://schemas.microsoft.com/office/drawing/2014/main" id="{A78526E5-6DD1-B448-8E94-F9298ED3640E}"/>
                  </a:ext>
                </a:extLst>
              </p:cNvPr>
              <p:cNvSpPr txBox="1">
                <a:spLocks/>
              </p:cNvSpPr>
              <p:nvPr/>
            </p:nvSpPr>
            <p:spPr>
              <a:xfrm>
                <a:off x="5328503" y="5865031"/>
                <a:ext cx="216393" cy="196849"/>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tab pos="434340" algn="l"/>
                    <a:tab pos="853440" algn="l"/>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9</a:t>
                </a:r>
              </a:p>
            </p:txBody>
          </p:sp>
          <p:sp>
            <p:nvSpPr>
              <p:cNvPr id="253" name="object 138">
                <a:extLst>
                  <a:ext uri="{FF2B5EF4-FFF2-40B4-BE49-F238E27FC236}">
                    <a16:creationId xmlns:a16="http://schemas.microsoft.com/office/drawing/2014/main" id="{05E25FE0-AEA2-1D2B-B7F3-742E85B5CA23}"/>
                  </a:ext>
                </a:extLst>
              </p:cNvPr>
              <p:cNvSpPr txBox="1">
                <a:spLocks/>
              </p:cNvSpPr>
              <p:nvPr/>
            </p:nvSpPr>
            <p:spPr>
              <a:xfrm>
                <a:off x="6957018" y="5865031"/>
                <a:ext cx="224275" cy="196849"/>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tab pos="434340" algn="l"/>
                    <a:tab pos="853440" algn="l"/>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21</a:t>
                </a:r>
              </a:p>
            </p:txBody>
          </p:sp>
          <p:sp>
            <p:nvSpPr>
              <p:cNvPr id="254" name="object 138">
                <a:extLst>
                  <a:ext uri="{FF2B5EF4-FFF2-40B4-BE49-F238E27FC236}">
                    <a16:creationId xmlns:a16="http://schemas.microsoft.com/office/drawing/2014/main" id="{1218E77A-FBE6-A8A9-AB4B-9121F008A5BB}"/>
                  </a:ext>
                </a:extLst>
              </p:cNvPr>
              <p:cNvSpPr txBox="1">
                <a:spLocks/>
              </p:cNvSpPr>
              <p:nvPr/>
            </p:nvSpPr>
            <p:spPr>
              <a:xfrm>
                <a:off x="7369132" y="5865031"/>
                <a:ext cx="206023" cy="196849"/>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tab pos="434340" algn="l"/>
                    <a:tab pos="853440" algn="l"/>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24</a:t>
                </a:r>
              </a:p>
            </p:txBody>
          </p:sp>
          <p:sp>
            <p:nvSpPr>
              <p:cNvPr id="255" name="object 138">
                <a:extLst>
                  <a:ext uri="{FF2B5EF4-FFF2-40B4-BE49-F238E27FC236}">
                    <a16:creationId xmlns:a16="http://schemas.microsoft.com/office/drawing/2014/main" id="{C09D9D78-CEB2-2F19-5B8F-D2B36CD9568A}"/>
                  </a:ext>
                </a:extLst>
              </p:cNvPr>
              <p:cNvSpPr txBox="1">
                <a:spLocks/>
              </p:cNvSpPr>
              <p:nvPr/>
            </p:nvSpPr>
            <p:spPr>
              <a:xfrm>
                <a:off x="7770448" y="5865031"/>
                <a:ext cx="214320" cy="196849"/>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tab pos="434340" algn="l"/>
                    <a:tab pos="853440" algn="l"/>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27</a:t>
                </a:r>
              </a:p>
            </p:txBody>
          </p:sp>
          <p:sp>
            <p:nvSpPr>
              <p:cNvPr id="256" name="object 138">
                <a:extLst>
                  <a:ext uri="{FF2B5EF4-FFF2-40B4-BE49-F238E27FC236}">
                    <a16:creationId xmlns:a16="http://schemas.microsoft.com/office/drawing/2014/main" id="{CAE777D4-F187-8B50-C1A6-F2294C6930CC}"/>
                  </a:ext>
                </a:extLst>
              </p:cNvPr>
              <p:cNvSpPr txBox="1">
                <a:spLocks/>
              </p:cNvSpPr>
              <p:nvPr/>
            </p:nvSpPr>
            <p:spPr>
              <a:xfrm>
                <a:off x="8199747" y="5865031"/>
                <a:ext cx="206498" cy="196849"/>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tab pos="434340" algn="l"/>
                    <a:tab pos="853440" algn="l"/>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30</a:t>
                </a:r>
              </a:p>
            </p:txBody>
          </p:sp>
          <p:sp>
            <p:nvSpPr>
              <p:cNvPr id="257" name="object 138">
                <a:extLst>
                  <a:ext uri="{FF2B5EF4-FFF2-40B4-BE49-F238E27FC236}">
                    <a16:creationId xmlns:a16="http://schemas.microsoft.com/office/drawing/2014/main" id="{3DCD5474-5C5B-7AC1-1FAD-BE474A8C315E}"/>
                  </a:ext>
                </a:extLst>
              </p:cNvPr>
              <p:cNvSpPr txBox="1">
                <a:spLocks/>
              </p:cNvSpPr>
              <p:nvPr/>
            </p:nvSpPr>
            <p:spPr>
              <a:xfrm>
                <a:off x="8569189" y="5865031"/>
                <a:ext cx="277158" cy="196849"/>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tab pos="434340" algn="l"/>
                    <a:tab pos="853440" algn="l"/>
                  </a:tabLst>
                  <a:defRPr/>
                </a:pPr>
                <a:r>
                  <a:rPr kumimoji="0" lang="en-US" sz="12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33</a:t>
                </a:r>
              </a:p>
            </p:txBody>
          </p:sp>
          <p:sp>
            <p:nvSpPr>
              <p:cNvPr id="260" name="Rectangle 64">
                <a:extLst>
                  <a:ext uri="{FF2B5EF4-FFF2-40B4-BE49-F238E27FC236}">
                    <a16:creationId xmlns:a16="http://schemas.microsoft.com/office/drawing/2014/main" id="{22B51CD8-0918-1723-6F2C-10F40AAD0762}"/>
                  </a:ext>
                </a:extLst>
              </p:cNvPr>
              <p:cNvSpPr>
                <a:spLocks noChangeArrowheads="1"/>
              </p:cNvSpPr>
              <p:nvPr/>
            </p:nvSpPr>
            <p:spPr bwMode="auto">
              <a:xfrm>
                <a:off x="3785519" y="4749518"/>
                <a:ext cx="242028" cy="1846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0.6</a:t>
                </a: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685" name="Group 684">
              <a:extLst>
                <a:ext uri="{FF2B5EF4-FFF2-40B4-BE49-F238E27FC236}">
                  <a16:creationId xmlns:a16="http://schemas.microsoft.com/office/drawing/2014/main" id="{3EF056C7-3D13-DBC9-A51E-0E97DFDB24A2}"/>
                </a:ext>
              </a:extLst>
            </p:cNvPr>
            <p:cNvGrpSpPr/>
            <p:nvPr/>
          </p:nvGrpSpPr>
          <p:grpSpPr>
            <a:xfrm>
              <a:off x="6550238" y="4199175"/>
              <a:ext cx="2254786" cy="660474"/>
              <a:chOff x="6550238" y="4061503"/>
              <a:chExt cx="2254786" cy="660474"/>
            </a:xfrm>
          </p:grpSpPr>
          <p:cxnSp>
            <p:nvCxnSpPr>
              <p:cNvPr id="677" name="Straight Connector 676">
                <a:extLst>
                  <a:ext uri="{FF2B5EF4-FFF2-40B4-BE49-F238E27FC236}">
                    <a16:creationId xmlns:a16="http://schemas.microsoft.com/office/drawing/2014/main" id="{3F8FDE6F-7037-0733-9314-583F330F7D75}"/>
                  </a:ext>
                </a:extLst>
              </p:cNvPr>
              <p:cNvCxnSpPr>
                <a:cxnSpLocks/>
              </p:cNvCxnSpPr>
              <p:nvPr/>
            </p:nvCxnSpPr>
            <p:spPr>
              <a:xfrm flipV="1">
                <a:off x="6550238" y="4318966"/>
                <a:ext cx="144241" cy="0"/>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a:extLst>
                  <a:ext uri="{FF2B5EF4-FFF2-40B4-BE49-F238E27FC236}">
                    <a16:creationId xmlns:a16="http://schemas.microsoft.com/office/drawing/2014/main" id="{14FAB46C-7955-09B0-0725-179F08215E98}"/>
                  </a:ext>
                </a:extLst>
              </p:cNvPr>
              <p:cNvCxnSpPr>
                <a:cxnSpLocks/>
              </p:cNvCxnSpPr>
              <p:nvPr/>
            </p:nvCxnSpPr>
            <p:spPr>
              <a:xfrm flipV="1">
                <a:off x="6550238" y="4460980"/>
                <a:ext cx="144241"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75" name="object 158">
                <a:extLst>
                  <a:ext uri="{FF2B5EF4-FFF2-40B4-BE49-F238E27FC236}">
                    <a16:creationId xmlns:a16="http://schemas.microsoft.com/office/drawing/2014/main" id="{E7A3C975-10F6-D807-0690-A09D2CF78E55}"/>
                  </a:ext>
                </a:extLst>
              </p:cNvPr>
              <p:cNvSpPr txBox="1">
                <a:spLocks/>
              </p:cNvSpPr>
              <p:nvPr/>
            </p:nvSpPr>
            <p:spPr>
              <a:xfrm>
                <a:off x="6735850" y="4061503"/>
                <a:ext cx="1913460" cy="183298"/>
              </a:xfrm>
              <a:prstGeom prst="rect">
                <a:avLst/>
              </a:prstGeom>
            </p:spPr>
            <p:txBody>
              <a:bodyPr vert="horz" wrap="square" lIns="0" tIns="12065" rIns="0" bIns="0" rtlCol="0" anchor="ctr">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n-US" sz="1000" b="1"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Median PFS in Months (95% CI)</a:t>
                </a:r>
                <a:endParaRPr kumimoji="0" sz="1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76" name="object 158">
                <a:extLst>
                  <a:ext uri="{FF2B5EF4-FFF2-40B4-BE49-F238E27FC236}">
                    <a16:creationId xmlns:a16="http://schemas.microsoft.com/office/drawing/2014/main" id="{6ACDC214-82B9-1BB4-EF79-32581BF01132}"/>
                  </a:ext>
                </a:extLst>
              </p:cNvPr>
              <p:cNvSpPr txBox="1">
                <a:spLocks/>
              </p:cNvSpPr>
              <p:nvPr/>
            </p:nvSpPr>
            <p:spPr>
              <a:xfrm>
                <a:off x="6735850" y="4235844"/>
                <a:ext cx="2027955" cy="166071"/>
              </a:xfrm>
              <a:prstGeom prst="rect">
                <a:avLst/>
              </a:prstGeom>
            </p:spPr>
            <p:txBody>
              <a:bodyPr vert="horz" wrap="square" lIns="0" tIns="12065" rIns="0" bIns="0" rtlCol="0" anchor="ctr">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n-US" sz="10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Endometrial cancer: IHC 3+ </a:t>
                </a:r>
                <a:r>
                  <a:rPr kumimoji="0" lang="en-US" sz="1000" b="1"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NR</a:t>
                </a:r>
                <a:r>
                  <a:rPr kumimoji="0" lang="en-US" sz="10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(7.3, NR)</a:t>
                </a:r>
                <a:endParaRPr kumimoji="0" sz="1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78" name="object 158">
                <a:extLst>
                  <a:ext uri="{FF2B5EF4-FFF2-40B4-BE49-F238E27FC236}">
                    <a16:creationId xmlns:a16="http://schemas.microsoft.com/office/drawing/2014/main" id="{4E987C42-D66F-C7C2-F3BD-6C7F9136E49E}"/>
                  </a:ext>
                </a:extLst>
              </p:cNvPr>
              <p:cNvSpPr txBox="1">
                <a:spLocks/>
              </p:cNvSpPr>
              <p:nvPr/>
            </p:nvSpPr>
            <p:spPr>
              <a:xfrm>
                <a:off x="6735849" y="4390210"/>
                <a:ext cx="2069175" cy="166071"/>
              </a:xfrm>
              <a:prstGeom prst="rect">
                <a:avLst/>
              </a:prstGeom>
            </p:spPr>
            <p:txBody>
              <a:bodyPr vert="horz" wrap="square" lIns="0" tIns="12065" rIns="0" bIns="0" rtlCol="0" anchor="ctr">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n-US" sz="10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Endometrial cancer: IHC 2+ </a:t>
                </a:r>
                <a:r>
                  <a:rPr kumimoji="0" lang="en-US" sz="1000" b="1"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8.5</a:t>
                </a:r>
                <a:r>
                  <a:rPr kumimoji="0" lang="en-US" sz="10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(4.6, 15.1)</a:t>
                </a:r>
                <a:endParaRPr kumimoji="0" sz="1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80" name="object 158">
                <a:extLst>
                  <a:ext uri="{FF2B5EF4-FFF2-40B4-BE49-F238E27FC236}">
                    <a16:creationId xmlns:a16="http://schemas.microsoft.com/office/drawing/2014/main" id="{5B15D984-D84C-2E43-D1A3-CAFFF36A429E}"/>
                  </a:ext>
                </a:extLst>
              </p:cNvPr>
              <p:cNvSpPr txBox="1">
                <a:spLocks/>
              </p:cNvSpPr>
              <p:nvPr/>
            </p:nvSpPr>
            <p:spPr>
              <a:xfrm>
                <a:off x="6735850" y="4550200"/>
                <a:ext cx="2055268" cy="171777"/>
              </a:xfrm>
              <a:prstGeom prst="rect">
                <a:avLst/>
              </a:prstGeom>
            </p:spPr>
            <p:txBody>
              <a:bodyPr vert="horz" wrap="square" lIns="0" tIns="12065" rIns="0" bIns="0" rtlCol="0" anchor="ctr">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n-US" sz="10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Endometrial cancer: Total </a:t>
                </a:r>
                <a:r>
                  <a:rPr kumimoji="0" lang="en-US" sz="1000" b="1"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11.1</a:t>
                </a:r>
                <a:r>
                  <a:rPr kumimoji="0" lang="en-US" sz="1000" b="0" i="0" u="none" strike="noStrike" kern="1200" cap="none" spc="-25"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(7.1, NR)</a:t>
                </a:r>
                <a:endParaRPr kumimoji="0" sz="1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681" name="Straight Connector 680">
                <a:extLst>
                  <a:ext uri="{FF2B5EF4-FFF2-40B4-BE49-F238E27FC236}">
                    <a16:creationId xmlns:a16="http://schemas.microsoft.com/office/drawing/2014/main" id="{D204B95D-6C02-0DD2-E70A-13CA93DC3AB4}"/>
                  </a:ext>
                </a:extLst>
              </p:cNvPr>
              <p:cNvCxnSpPr>
                <a:cxnSpLocks/>
              </p:cNvCxnSpPr>
              <p:nvPr/>
            </p:nvCxnSpPr>
            <p:spPr>
              <a:xfrm flipV="1">
                <a:off x="6550238" y="4634532"/>
                <a:ext cx="144241"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grpSp>
      </p:grpSp>
      <p:sp>
        <p:nvSpPr>
          <p:cNvPr id="2" name="Content Placeholder 4">
            <a:extLst>
              <a:ext uri="{FF2B5EF4-FFF2-40B4-BE49-F238E27FC236}">
                <a16:creationId xmlns:a16="http://schemas.microsoft.com/office/drawing/2014/main" id="{BDC987C6-C841-CD26-2AEE-94EAA06FC049}"/>
              </a:ext>
            </a:extLst>
          </p:cNvPr>
          <p:cNvSpPr txBox="1">
            <a:spLocks/>
          </p:cNvSpPr>
          <p:nvPr/>
        </p:nvSpPr>
        <p:spPr>
          <a:xfrm>
            <a:off x="8855265" y="3041773"/>
            <a:ext cx="3181792" cy="2043183"/>
          </a:xfrm>
          <a:prstGeom prst="rect">
            <a:avLst/>
          </a:prstGeom>
          <a:solidFill>
            <a:schemeClr val="accent2"/>
          </a:solidFill>
        </p:spPr>
        <p:txBody>
          <a:bodyPr vert="horz" lIns="91440" tIns="45720" rIns="91440" bIns="45720" rtlCol="0" anchor="ctr">
            <a:noAutofit/>
          </a:bodyPr>
          <a:lstStyle>
            <a:lvl1pPr marL="228600" indent="-228600" algn="l" defTabSz="914400" rtl="0" eaLnBrk="1" latinLnBrk="0" hangingPunct="1">
              <a:lnSpc>
                <a:spcPct val="100000"/>
              </a:lnSpc>
              <a:spcBef>
                <a:spcPts val="800"/>
              </a:spcBef>
              <a:buClr>
                <a:srgbClr val="49AFA9"/>
              </a:buClr>
              <a:buFont typeface="Arial" panose="020B0604020202020204" pitchFamily="34" charset="0"/>
              <a:buChar char="•"/>
              <a:defRPr sz="28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747713" indent="-290513" algn="l" defTabSz="914400" rtl="0" eaLnBrk="1" latinLnBrk="0" hangingPunct="1">
              <a:lnSpc>
                <a:spcPct val="100000"/>
              </a:lnSpc>
              <a:spcBef>
                <a:spcPts val="800"/>
              </a:spcBef>
              <a:buClr>
                <a:srgbClr val="49AFA9"/>
              </a:buClr>
              <a:buFont typeface="Calibri" panose="020F0502020204030204" pitchFamily="34" charset="0"/>
              <a:buChar char="‒"/>
              <a:defRPr sz="26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800"/>
              </a:spcBef>
              <a:buClr>
                <a:srgbClr val="49AFA9"/>
              </a:buClr>
              <a:buFont typeface="Arial" panose="020B0604020202020204" pitchFamily="34" charset="0"/>
              <a:buChar char="•"/>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800"/>
              </a:spcBef>
              <a:buClr>
                <a:srgbClr val="49AFA9"/>
              </a:buClr>
              <a:buFont typeface="Wingdings" panose="05000000000000000000" pitchFamily="2" charset="2"/>
              <a:buChar char="§"/>
              <a:defRPr sz="22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00000"/>
              </a:lnSpc>
              <a:spcBef>
                <a:spcPts val="800"/>
              </a:spcBef>
              <a:buClr>
                <a:srgbClr val="49AFA9"/>
              </a:buClr>
              <a:buFont typeface="Calibri" panose="020F0502020204030204" pitchFamily="34" charset="0"/>
              <a:buChar char="―"/>
              <a:defRPr sz="20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800"/>
              </a:spcBef>
              <a:spcAft>
                <a:spcPts val="0"/>
              </a:spcAft>
              <a:buClr>
                <a:srgbClr val="49AFA9"/>
              </a:buClr>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FDA granted accelerated approval to trastuzumab </a:t>
            </a:r>
            <a:r>
              <a:rPr kumimoji="0" lang="en-US" sz="2000" b="1" i="0" u="none" strike="noStrike" kern="1200" cap="none" spc="0" normalizeH="0" baseline="0" noProof="0" dirty="0" err="1">
                <a:ln>
                  <a:noFill/>
                </a:ln>
                <a:solidFill>
                  <a:prstClr val="white"/>
                </a:solidFill>
                <a:effectLst/>
                <a:uLnTx/>
                <a:uFillTx/>
                <a:latin typeface="Aptos" panose="02110004020202020204"/>
                <a:ea typeface="+mn-ea"/>
                <a:cs typeface="Calibri" panose="020F0502020204030204" pitchFamily="34" charset="0"/>
              </a:rPr>
              <a:t>deruxtecan</a:t>
            </a: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 for unresectable or metastatic HER2-positive solid tumors in April 2024.</a:t>
            </a:r>
          </a:p>
        </p:txBody>
      </p:sp>
      <p:sp>
        <p:nvSpPr>
          <p:cNvPr id="5" name="TextBox 8">
            <a:extLst>
              <a:ext uri="{FF2B5EF4-FFF2-40B4-BE49-F238E27FC236}">
                <a16:creationId xmlns:a16="http://schemas.microsoft.com/office/drawing/2014/main" id="{14BBCA70-D3A5-1C76-D53D-D2D54C1C2D86}"/>
              </a:ext>
            </a:extLst>
          </p:cNvPr>
          <p:cNvSpPr txBox="1"/>
          <p:nvPr/>
        </p:nvSpPr>
        <p:spPr>
          <a:xfrm>
            <a:off x="3653606" y="1477018"/>
            <a:ext cx="4463623" cy="30777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rPr>
              <a:t>PFS - All Cohorts</a:t>
            </a:r>
          </a:p>
        </p:txBody>
      </p:sp>
      <p:sp>
        <p:nvSpPr>
          <p:cNvPr id="6" name="TextBox 8">
            <a:extLst>
              <a:ext uri="{FF2B5EF4-FFF2-40B4-BE49-F238E27FC236}">
                <a16:creationId xmlns:a16="http://schemas.microsoft.com/office/drawing/2014/main" id="{6B855D56-E8C8-1A83-5563-DDDAF5DEAAD2}"/>
              </a:ext>
            </a:extLst>
          </p:cNvPr>
          <p:cNvSpPr txBox="1"/>
          <p:nvPr/>
        </p:nvSpPr>
        <p:spPr>
          <a:xfrm>
            <a:off x="3648623" y="3824447"/>
            <a:ext cx="4463623" cy="30777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rPr>
              <a:t>PFS - Endometrial Cancer</a:t>
            </a:r>
          </a:p>
        </p:txBody>
      </p:sp>
    </p:spTree>
    <p:extLst>
      <p:ext uri="{BB962C8B-B14F-4D97-AF65-F5344CB8AC3E}">
        <p14:creationId xmlns:p14="http://schemas.microsoft.com/office/powerpoint/2010/main" val="26060631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2E97BA-5DA4-4290-A9AD-7E9E7C1379FB}"/>
              </a:ext>
            </a:extLst>
          </p:cNvPr>
          <p:cNvPicPr>
            <a:picLocks noChangeAspect="1"/>
          </p:cNvPicPr>
          <p:nvPr/>
        </p:nvPicPr>
        <p:blipFill>
          <a:blip r:embed="rId2"/>
          <a:srcRect b="2594"/>
          <a:stretch/>
        </p:blipFill>
        <p:spPr>
          <a:xfrm>
            <a:off x="0" y="1479878"/>
            <a:ext cx="5813778" cy="4418345"/>
          </a:xfrm>
          <a:prstGeom prst="rect">
            <a:avLst/>
          </a:prstGeom>
        </p:spPr>
      </p:pic>
      <p:pic>
        <p:nvPicPr>
          <p:cNvPr id="5" name="Picture 4">
            <a:extLst>
              <a:ext uri="{FF2B5EF4-FFF2-40B4-BE49-F238E27FC236}">
                <a16:creationId xmlns:a16="http://schemas.microsoft.com/office/drawing/2014/main" id="{39DB3A17-02D9-45F4-933A-89C26792F435}"/>
              </a:ext>
            </a:extLst>
          </p:cNvPr>
          <p:cNvPicPr>
            <a:picLocks noChangeAspect="1"/>
          </p:cNvPicPr>
          <p:nvPr/>
        </p:nvPicPr>
        <p:blipFill>
          <a:blip r:embed="rId3"/>
          <a:stretch>
            <a:fillRect/>
          </a:stretch>
        </p:blipFill>
        <p:spPr>
          <a:xfrm>
            <a:off x="6096000" y="1214359"/>
            <a:ext cx="5936474" cy="3097996"/>
          </a:xfrm>
          <a:prstGeom prst="rect">
            <a:avLst/>
          </a:prstGeom>
        </p:spPr>
      </p:pic>
      <p:sp>
        <p:nvSpPr>
          <p:cNvPr id="7" name="TextBox 6">
            <a:extLst>
              <a:ext uri="{FF2B5EF4-FFF2-40B4-BE49-F238E27FC236}">
                <a16:creationId xmlns:a16="http://schemas.microsoft.com/office/drawing/2014/main" id="{E27A565B-B3EF-45F9-9131-2124EDB661E6}"/>
              </a:ext>
            </a:extLst>
          </p:cNvPr>
          <p:cNvSpPr txBox="1"/>
          <p:nvPr/>
        </p:nvSpPr>
        <p:spPr>
          <a:xfrm>
            <a:off x="241300" y="6157932"/>
            <a:ext cx="49177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Hasegawa K et al. ESMO 2021 poster 813p.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Nishikawa T et al. J Clin Oncol 2023.</a:t>
            </a:r>
          </a:p>
        </p:txBody>
      </p:sp>
      <p:pic>
        <p:nvPicPr>
          <p:cNvPr id="8" name="Picture 7">
            <a:extLst>
              <a:ext uri="{FF2B5EF4-FFF2-40B4-BE49-F238E27FC236}">
                <a16:creationId xmlns:a16="http://schemas.microsoft.com/office/drawing/2014/main" id="{46993B4A-8FB3-4160-9231-6BCB413EDFD9}"/>
              </a:ext>
            </a:extLst>
          </p:cNvPr>
          <p:cNvPicPr>
            <a:picLocks noChangeAspect="1"/>
          </p:cNvPicPr>
          <p:nvPr/>
        </p:nvPicPr>
        <p:blipFill rotWithShape="1">
          <a:blip r:embed="rId4"/>
          <a:srcRect t="1844" b="1"/>
          <a:stretch/>
        </p:blipFill>
        <p:spPr>
          <a:xfrm>
            <a:off x="6228302" y="4475732"/>
            <a:ext cx="2688509" cy="2226380"/>
          </a:xfrm>
          <a:prstGeom prst="rect">
            <a:avLst/>
          </a:prstGeom>
          <a:ln w="12700">
            <a:solidFill>
              <a:schemeClr val="tx1"/>
            </a:solidFill>
          </a:ln>
        </p:spPr>
      </p:pic>
      <p:sp>
        <p:nvSpPr>
          <p:cNvPr id="9" name="TextBox 8">
            <a:extLst>
              <a:ext uri="{FF2B5EF4-FFF2-40B4-BE49-F238E27FC236}">
                <a16:creationId xmlns:a16="http://schemas.microsoft.com/office/drawing/2014/main" id="{8B3EEDAF-23A8-4391-98A1-ED75FFE384E9}"/>
              </a:ext>
            </a:extLst>
          </p:cNvPr>
          <p:cNvSpPr txBox="1"/>
          <p:nvPr/>
        </p:nvSpPr>
        <p:spPr>
          <a:xfrm>
            <a:off x="9064238" y="4542143"/>
            <a:ext cx="2822963" cy="608591"/>
          </a:xfrm>
          <a:prstGeom prst="rect">
            <a:avLst/>
          </a:prstGeom>
          <a:solidFill>
            <a:schemeClr val="bg1">
              <a:lumMod val="85000"/>
            </a:schemeClr>
          </a:solidFill>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T-DXd in heavily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pretreated HER2-low MBC</a:t>
            </a:r>
          </a:p>
        </p:txBody>
      </p:sp>
      <p:sp>
        <p:nvSpPr>
          <p:cNvPr id="10" name="TextBox 9">
            <a:extLst>
              <a:ext uri="{FF2B5EF4-FFF2-40B4-BE49-F238E27FC236}">
                <a16:creationId xmlns:a16="http://schemas.microsoft.com/office/drawing/2014/main" id="{EF73A299-DB18-4375-95C4-604A3CA21B7A}"/>
              </a:ext>
            </a:extLst>
          </p:cNvPr>
          <p:cNvSpPr txBox="1"/>
          <p:nvPr/>
        </p:nvSpPr>
        <p:spPr>
          <a:xfrm>
            <a:off x="10429084" y="6539336"/>
            <a:ext cx="1762916" cy="318664"/>
          </a:xfrm>
          <a:prstGeom prst="rect">
            <a:avLst/>
          </a:prstGeom>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4546A"/>
                </a:solidFill>
                <a:effectLst/>
                <a:uLnTx/>
                <a:uFillTx/>
                <a:latin typeface="Calibri" panose="020F0502020204030204"/>
                <a:ea typeface="+mn-ea"/>
                <a:cs typeface="+mn-cs"/>
              </a:rPr>
              <a:t>Modi S et al JCO 2020</a:t>
            </a:r>
            <a:endParaRPr kumimoji="0" lang="en-US" sz="11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863A33FF-EC4B-401B-B7D7-BE2125E7B119}"/>
              </a:ext>
            </a:extLst>
          </p:cNvPr>
          <p:cNvSpPr txBox="1"/>
          <p:nvPr/>
        </p:nvSpPr>
        <p:spPr>
          <a:xfrm>
            <a:off x="9064237" y="5898223"/>
            <a:ext cx="2423132" cy="721111"/>
          </a:xfrm>
          <a:prstGeom prst="rect">
            <a:avLst/>
          </a:prstGeom>
        </p:spPr>
        <p:txBody>
          <a:bodyPr vert="horz" wrap="none" lIns="91440" tIns="45720" rIns="91440" bIns="45720" rtlCol="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ORR = 37%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mPFS</a:t>
            </a:r>
            <a:r>
              <a:rPr kumimoji="0" lang="en-US" sz="1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 11.1 months</a:t>
            </a:r>
          </a:p>
        </p:txBody>
      </p:sp>
      <p:sp>
        <p:nvSpPr>
          <p:cNvPr id="12" name="Title 1">
            <a:extLst>
              <a:ext uri="{FF2B5EF4-FFF2-40B4-BE49-F238E27FC236}">
                <a16:creationId xmlns:a16="http://schemas.microsoft.com/office/drawing/2014/main" id="{6BAF775B-03D7-4E03-AD57-B95C07566E4C}"/>
              </a:ext>
            </a:extLst>
          </p:cNvPr>
          <p:cNvSpPr txBox="1">
            <a:spLocks/>
          </p:cNvSpPr>
          <p:nvPr/>
        </p:nvSpPr>
        <p:spPr>
          <a:xfrm>
            <a:off x="241300" y="466870"/>
            <a:ext cx="11328400" cy="96347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Helvetica Neue"/>
                <a:ea typeface="+mj-ea"/>
                <a:cs typeface="+mj-cs"/>
              </a:rPr>
              <a:t>Clinical Data for Efficacy in HER2+ Uterine Carcinosarcoma </a:t>
            </a:r>
          </a:p>
        </p:txBody>
      </p:sp>
    </p:spTree>
    <p:extLst>
      <p:ext uri="{BB962C8B-B14F-4D97-AF65-F5344CB8AC3E}">
        <p14:creationId xmlns:p14="http://schemas.microsoft.com/office/powerpoint/2010/main" val="2080426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412294-7CEB-E7AC-536B-DD0CF59004AC}"/>
              </a:ext>
            </a:extLst>
          </p:cNvPr>
          <p:cNvSpPr>
            <a:spLocks noGrp="1"/>
          </p:cNvSpPr>
          <p:nvPr>
            <p:ph type="ctrTitle" sz="quarter"/>
          </p:nvPr>
        </p:nvSpPr>
        <p:spPr>
          <a:xfrm>
            <a:off x="1524000" y="736772"/>
            <a:ext cx="9144000" cy="2387600"/>
          </a:xfrm>
        </p:spPr>
        <p:txBody>
          <a:bodyPr/>
          <a:lstStyle/>
          <a:p>
            <a:r>
              <a:rPr lang="en-US" dirty="0"/>
              <a:t>Clinical Case</a:t>
            </a:r>
          </a:p>
        </p:txBody>
      </p:sp>
      <p:sp>
        <p:nvSpPr>
          <p:cNvPr id="6" name="Subtitle 5">
            <a:extLst>
              <a:ext uri="{FF2B5EF4-FFF2-40B4-BE49-F238E27FC236}">
                <a16:creationId xmlns:a16="http://schemas.microsoft.com/office/drawing/2014/main" id="{4BFBED23-1126-115D-DE68-31C54F3A6A7B}"/>
              </a:ext>
            </a:extLst>
          </p:cNvPr>
          <p:cNvSpPr>
            <a:spLocks noGrp="1"/>
          </p:cNvSpPr>
          <p:nvPr>
            <p:ph type="subTitle" sz="quarter" idx="1"/>
          </p:nvPr>
        </p:nvSpPr>
        <p:spPr>
          <a:xfrm>
            <a:off x="1524000" y="3216447"/>
            <a:ext cx="9144000" cy="1655762"/>
          </a:xfrm>
        </p:spPr>
        <p:txBody>
          <a:bodyPr/>
          <a:lstStyle/>
          <a:p>
            <a:r>
              <a:rPr lang="en-US" sz="2667" dirty="0">
                <a:latin typeface="Arial" panose="020B0604020202020204" pitchFamily="34" charset="0"/>
                <a:ea typeface="Aptos" panose="020B0004020202020204" pitchFamily="34" charset="0"/>
                <a:cs typeface="Arial" panose="020B0604020202020204" pitchFamily="34" charset="0"/>
              </a:rPr>
              <a:t>A 62-year-old woman with HER2+ recurrent EC</a:t>
            </a:r>
          </a:p>
          <a:p>
            <a:r>
              <a:rPr lang="en-US" sz="2667" dirty="0">
                <a:latin typeface="Arial" panose="020B0604020202020204" pitchFamily="34" charset="0"/>
                <a:cs typeface="Arial" panose="020B0604020202020204" pitchFamily="34" charset="0"/>
              </a:rPr>
              <a:t> </a:t>
            </a:r>
            <a:endParaRPr lang="en-US" dirty="0"/>
          </a:p>
          <a:p>
            <a:endParaRPr lang="en-US" dirty="0"/>
          </a:p>
        </p:txBody>
      </p:sp>
    </p:spTree>
    <p:extLst>
      <p:ext uri="{BB962C8B-B14F-4D97-AF65-F5344CB8AC3E}">
        <p14:creationId xmlns:p14="http://schemas.microsoft.com/office/powerpoint/2010/main" val="10531470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3C761-E4F8-90CD-DDF4-DDCF7465A2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355EFF-6C36-AC03-2901-7ED153042E92}"/>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40EE266F-99F6-A6F8-2DC2-B22EE984C9E9}"/>
              </a:ext>
            </a:extLst>
          </p:cNvPr>
          <p:cNvSpPr>
            <a:spLocks noGrp="1"/>
          </p:cNvSpPr>
          <p:nvPr>
            <p:ph idx="1"/>
          </p:nvPr>
        </p:nvSpPr>
        <p:spPr>
          <a:xfrm>
            <a:off x="912286" y="1222275"/>
            <a:ext cx="10656322"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Overview of Endometrial Cancer (EC)</a:t>
            </a:r>
          </a:p>
          <a:p>
            <a:pPr marL="0" indent="0">
              <a:spcBef>
                <a:spcPts val="1800"/>
              </a:spcBef>
              <a:spcAft>
                <a:spcPts val="0"/>
              </a:spcAft>
              <a:buNone/>
            </a:pPr>
            <a:r>
              <a:rPr lang="en-US" sz="2500" dirty="0">
                <a:solidFill>
                  <a:srgbClr val="0432FF"/>
                </a:solidFill>
              </a:rPr>
              <a:t>Module 1: </a:t>
            </a:r>
            <a:r>
              <a:rPr lang="en-US" sz="2500" dirty="0">
                <a:solidFill>
                  <a:schemeClr val="tx1"/>
                </a:solidFill>
              </a:rPr>
              <a:t>First-Line Therapy for Advanced or Recurrent EC</a:t>
            </a:r>
          </a:p>
          <a:p>
            <a:pPr marL="0" indent="0">
              <a:spcBef>
                <a:spcPts val="1800"/>
              </a:spcBef>
              <a:spcAft>
                <a:spcPts val="0"/>
              </a:spcAft>
              <a:buNone/>
            </a:pPr>
            <a:r>
              <a:rPr lang="en-US" sz="2500" dirty="0">
                <a:solidFill>
                  <a:srgbClr val="0432FF"/>
                </a:solidFill>
              </a:rPr>
              <a:t>Module 2: </a:t>
            </a:r>
            <a:r>
              <a:rPr lang="en-US" sz="2500" b="1" dirty="0">
                <a:solidFill>
                  <a:srgbClr val="000000"/>
                </a:solidFill>
                <a:effectLst/>
                <a:latin typeface="+mn-lt"/>
                <a:ea typeface="Calibri" panose="020F0502020204030204" pitchFamily="34" charset="0"/>
              </a:rPr>
              <a:t>Role of Lenvatinib/Pembrolizumab in the Management of Progressive Advanced EC </a:t>
            </a:r>
          </a:p>
          <a:p>
            <a:pPr marL="0" indent="0">
              <a:spcBef>
                <a:spcPts val="1800"/>
              </a:spcBef>
              <a:spcAft>
                <a:spcPts val="0"/>
              </a:spcAft>
              <a:buNone/>
            </a:pPr>
            <a:r>
              <a:rPr lang="en-US" sz="2500" dirty="0">
                <a:solidFill>
                  <a:srgbClr val="0432FF"/>
                </a:solidFill>
              </a:rPr>
              <a:t>Module 3: </a:t>
            </a:r>
            <a:r>
              <a:rPr lang="en-US" sz="2500" dirty="0">
                <a:solidFill>
                  <a:schemeClr val="tx1"/>
                </a:solidFill>
              </a:rPr>
              <a:t>Novel Investigational Strategies for Newly Diagnosed Advanced EC </a:t>
            </a:r>
          </a:p>
          <a:p>
            <a:pPr marL="0" indent="0">
              <a:spcBef>
                <a:spcPts val="1800"/>
              </a:spcBef>
              <a:spcAft>
                <a:spcPts val="0"/>
              </a:spcAft>
              <a:buNone/>
            </a:pPr>
            <a:r>
              <a:rPr lang="en-US" sz="2500" dirty="0">
                <a:solidFill>
                  <a:srgbClr val="0432FF"/>
                </a:solidFill>
              </a:rPr>
              <a:t>Module 4: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Incidence and Management of HER2-Positive EC </a:t>
            </a:r>
          </a:p>
        </p:txBody>
      </p:sp>
    </p:spTree>
    <p:extLst>
      <p:ext uri="{BB962C8B-B14F-4D97-AF65-F5344CB8AC3E}">
        <p14:creationId xmlns:p14="http://schemas.microsoft.com/office/powerpoint/2010/main" val="162537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4A707D-0BB2-2045-8185-1844181D8A7D}"/>
              </a:ext>
            </a:extLst>
          </p:cNvPr>
          <p:cNvSpPr>
            <a:spLocks noGrp="1"/>
          </p:cNvSpPr>
          <p:nvPr>
            <p:ph type="title"/>
          </p:nvPr>
        </p:nvSpPr>
        <p:spPr>
          <a:xfrm>
            <a:off x="0" y="220500"/>
            <a:ext cx="12209321" cy="838200"/>
          </a:xfrm>
        </p:spPr>
        <p:txBody>
          <a:bodyPr/>
          <a:lstStyle/>
          <a:p>
            <a:pPr algn="ctr"/>
            <a:r>
              <a:rPr lang="en-US" dirty="0">
                <a:solidFill>
                  <a:schemeClr val="tx1"/>
                </a:solidFill>
              </a:rPr>
              <a:t>Case: Presentation &amp; Workup</a:t>
            </a:r>
          </a:p>
        </p:txBody>
      </p:sp>
      <p:sp>
        <p:nvSpPr>
          <p:cNvPr id="5" name="Content Placeholder 4">
            <a:extLst>
              <a:ext uri="{FF2B5EF4-FFF2-40B4-BE49-F238E27FC236}">
                <a16:creationId xmlns:a16="http://schemas.microsoft.com/office/drawing/2014/main" id="{03384CED-FD44-F778-3B9A-20E75142921A}"/>
              </a:ext>
            </a:extLst>
          </p:cNvPr>
          <p:cNvSpPr>
            <a:spLocks noGrp="1"/>
          </p:cNvSpPr>
          <p:nvPr>
            <p:ph idx="1"/>
          </p:nvPr>
        </p:nvSpPr>
        <p:spPr/>
        <p:txBody>
          <a:bodyPr/>
          <a:lstStyle/>
          <a:p>
            <a:pPr lvl="1"/>
            <a:r>
              <a:rPr lang="en-US" dirty="0"/>
              <a:t>A 62 </a:t>
            </a:r>
            <a:r>
              <a:rPr lang="en-US" dirty="0" err="1"/>
              <a:t>yo</a:t>
            </a:r>
            <a:r>
              <a:rPr lang="en-US" dirty="0"/>
              <a:t> postmenopausal woman presents to her gyn/onc with vaginal bleeding </a:t>
            </a:r>
            <a:br>
              <a:rPr lang="en-US" dirty="0"/>
            </a:br>
            <a:r>
              <a:rPr lang="en-US" dirty="0"/>
              <a:t>in 2020</a:t>
            </a:r>
          </a:p>
          <a:p>
            <a:pPr lvl="1"/>
            <a:r>
              <a:rPr lang="en-US" b="1" dirty="0"/>
              <a:t>Pelvic US: </a:t>
            </a:r>
            <a:r>
              <a:rPr lang="en-US" dirty="0"/>
              <a:t>endometrial thickness 2 mm</a:t>
            </a:r>
          </a:p>
          <a:p>
            <a:pPr lvl="1"/>
            <a:r>
              <a:rPr lang="en-US" b="1" dirty="0"/>
              <a:t>CT CAP: </a:t>
            </a:r>
            <a:r>
              <a:rPr lang="en-US" dirty="0"/>
              <a:t>no evidence of metastatic disease</a:t>
            </a:r>
          </a:p>
          <a:p>
            <a:pPr lvl="1"/>
            <a:r>
              <a:rPr lang="en-US" b="1" dirty="0"/>
              <a:t>Endometrial biopsy </a:t>
            </a:r>
            <a:r>
              <a:rPr lang="en-US" dirty="0"/>
              <a:t>shows </a:t>
            </a:r>
            <a:r>
              <a:rPr lang="en-US" b="1" dirty="0"/>
              <a:t>high-grade serous adenocarcinoma</a:t>
            </a:r>
            <a:r>
              <a:rPr lang="en-US" dirty="0"/>
              <a:t>. IHC +p53, -ER, pMMR</a:t>
            </a:r>
          </a:p>
          <a:p>
            <a:pPr lvl="1"/>
            <a:r>
              <a:rPr lang="en-US" b="1" dirty="0"/>
              <a:t>Surgery</a:t>
            </a:r>
            <a:r>
              <a:rPr lang="en-US" dirty="0"/>
              <a:t>: Robotic hysterectomy, BSO, omental biopsy</a:t>
            </a:r>
          </a:p>
          <a:p>
            <a:pPr lvl="1"/>
            <a:r>
              <a:rPr lang="en-US" b="1" dirty="0"/>
              <a:t>Pathology: </a:t>
            </a:r>
            <a:r>
              <a:rPr lang="en-US" dirty="0"/>
              <a:t>endometrial serous carcinoma with </a:t>
            </a:r>
            <a:r>
              <a:rPr lang="en-US" b="1" dirty="0"/>
              <a:t>microscopic metastases to bilateral ovaries</a:t>
            </a:r>
            <a:r>
              <a:rPr lang="en-US" dirty="0"/>
              <a:t>, negative omentum, + pelvic nodes</a:t>
            </a:r>
          </a:p>
          <a:p>
            <a:pPr lvl="1"/>
            <a:r>
              <a:rPr lang="en-US" b="1" dirty="0"/>
              <a:t>Adjuvant therapy</a:t>
            </a:r>
            <a:r>
              <a:rPr lang="en-US" dirty="0"/>
              <a:t>: </a:t>
            </a:r>
            <a:r>
              <a:rPr lang="en-US" b="1" dirty="0"/>
              <a:t>Post-operative carboplatin + paclitaxel chemotherapy x 6 cycles</a:t>
            </a:r>
            <a:r>
              <a:rPr lang="en-US" dirty="0"/>
              <a:t>, along with vaginal cuff brachytherapy</a:t>
            </a:r>
          </a:p>
          <a:p>
            <a:pPr lvl="1"/>
            <a:r>
              <a:rPr lang="en-US" b="1" dirty="0"/>
              <a:t>Germline genetic testing</a:t>
            </a:r>
            <a:r>
              <a:rPr lang="en-US" dirty="0"/>
              <a:t>: no </a:t>
            </a:r>
            <a:r>
              <a:rPr lang="en-US" i="1" dirty="0"/>
              <a:t>BRCA</a:t>
            </a:r>
            <a:r>
              <a:rPr lang="en-US" dirty="0"/>
              <a:t>m, VUS in </a:t>
            </a:r>
            <a:r>
              <a:rPr lang="en-US" i="1" dirty="0"/>
              <a:t>ATM</a:t>
            </a:r>
            <a:r>
              <a:rPr lang="en-US" dirty="0"/>
              <a:t> gene </a:t>
            </a:r>
          </a:p>
        </p:txBody>
      </p:sp>
    </p:spTree>
    <p:extLst>
      <p:ext uri="{BB962C8B-B14F-4D97-AF65-F5344CB8AC3E}">
        <p14:creationId xmlns:p14="http://schemas.microsoft.com/office/powerpoint/2010/main" val="24534734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A20CA-4947-BF0A-7C68-6F198134ACBA}"/>
              </a:ext>
            </a:extLst>
          </p:cNvPr>
          <p:cNvSpPr>
            <a:spLocks noGrp="1"/>
          </p:cNvSpPr>
          <p:nvPr>
            <p:ph type="title"/>
          </p:nvPr>
        </p:nvSpPr>
        <p:spPr>
          <a:xfrm>
            <a:off x="0" y="220500"/>
            <a:ext cx="12209321" cy="838200"/>
          </a:xfrm>
        </p:spPr>
        <p:txBody>
          <a:bodyPr/>
          <a:lstStyle/>
          <a:p>
            <a:pPr algn="ctr"/>
            <a:r>
              <a:rPr lang="en-US" dirty="0">
                <a:solidFill>
                  <a:schemeClr val="tx1"/>
                </a:solidFill>
              </a:rPr>
              <a:t>Case: (cont.)</a:t>
            </a:r>
          </a:p>
        </p:txBody>
      </p:sp>
      <p:sp>
        <p:nvSpPr>
          <p:cNvPr id="3" name="Content Placeholder 2">
            <a:extLst>
              <a:ext uri="{FF2B5EF4-FFF2-40B4-BE49-F238E27FC236}">
                <a16:creationId xmlns:a16="http://schemas.microsoft.com/office/drawing/2014/main" id="{B3909AB1-9E2D-DB0A-A218-AB105CA9B79D}"/>
              </a:ext>
            </a:extLst>
          </p:cNvPr>
          <p:cNvSpPr>
            <a:spLocks noGrp="1"/>
          </p:cNvSpPr>
          <p:nvPr>
            <p:ph idx="1"/>
          </p:nvPr>
        </p:nvSpPr>
        <p:spPr/>
        <p:txBody>
          <a:bodyPr>
            <a:normAutofit/>
          </a:bodyPr>
          <a:lstStyle/>
          <a:p>
            <a:pPr lvl="1">
              <a:lnSpc>
                <a:spcPct val="100000"/>
              </a:lnSpc>
            </a:pPr>
            <a:r>
              <a:rPr lang="en-US" sz="2200" dirty="0"/>
              <a:t>1.5 years after completion of initial carboplatin and paclitaxel, she developed a recurrence with retroperitoneal adenopathy and mesenteric masses</a:t>
            </a:r>
          </a:p>
          <a:p>
            <a:pPr lvl="1">
              <a:lnSpc>
                <a:spcPct val="100000"/>
              </a:lnSpc>
            </a:pPr>
            <a:r>
              <a:rPr lang="en-US" sz="2200" dirty="0"/>
              <a:t>Treatment: </a:t>
            </a:r>
          </a:p>
          <a:p>
            <a:pPr lvl="2">
              <a:lnSpc>
                <a:spcPct val="100000"/>
              </a:lnSpc>
            </a:pPr>
            <a:r>
              <a:rPr lang="en-US" sz="2200" dirty="0"/>
              <a:t>Lenvatinib/pembrolizumab, develops PD</a:t>
            </a:r>
          </a:p>
          <a:p>
            <a:pPr lvl="1">
              <a:lnSpc>
                <a:spcPct val="100000"/>
              </a:lnSpc>
            </a:pPr>
            <a:r>
              <a:rPr lang="en-US" sz="2200" dirty="0"/>
              <a:t>Molecular testing: HER2 IHC 3+</a:t>
            </a:r>
          </a:p>
        </p:txBody>
      </p:sp>
    </p:spTree>
    <p:extLst>
      <p:ext uri="{BB962C8B-B14F-4D97-AF65-F5344CB8AC3E}">
        <p14:creationId xmlns:p14="http://schemas.microsoft.com/office/powerpoint/2010/main" val="39658494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DB301-FA3B-6550-01E9-64662A8D2B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290813-0A3E-10B6-5058-E09A586C7E7D}"/>
              </a:ext>
            </a:extLst>
          </p:cNvPr>
          <p:cNvSpPr>
            <a:spLocks noGrp="1"/>
          </p:cNvSpPr>
          <p:nvPr>
            <p:ph type="title"/>
          </p:nvPr>
        </p:nvSpPr>
        <p:spPr>
          <a:xfrm>
            <a:off x="0" y="220500"/>
            <a:ext cx="12209321" cy="838200"/>
          </a:xfrm>
        </p:spPr>
        <p:txBody>
          <a:bodyPr/>
          <a:lstStyle/>
          <a:p>
            <a:pPr algn="ctr"/>
            <a:r>
              <a:rPr lang="en-US" dirty="0">
                <a:solidFill>
                  <a:schemeClr val="tx1"/>
                </a:solidFill>
              </a:rPr>
              <a:t>Case: (cont.)</a:t>
            </a:r>
          </a:p>
        </p:txBody>
      </p:sp>
      <p:sp>
        <p:nvSpPr>
          <p:cNvPr id="3" name="Content Placeholder 2">
            <a:extLst>
              <a:ext uri="{FF2B5EF4-FFF2-40B4-BE49-F238E27FC236}">
                <a16:creationId xmlns:a16="http://schemas.microsoft.com/office/drawing/2014/main" id="{BCB34318-E90A-E112-D2A4-DCD7EC4F2EA4}"/>
              </a:ext>
            </a:extLst>
          </p:cNvPr>
          <p:cNvSpPr>
            <a:spLocks noGrp="1"/>
          </p:cNvSpPr>
          <p:nvPr>
            <p:ph idx="1"/>
          </p:nvPr>
        </p:nvSpPr>
        <p:spPr/>
        <p:txBody>
          <a:bodyPr>
            <a:normAutofit/>
          </a:bodyPr>
          <a:lstStyle/>
          <a:p>
            <a:pPr>
              <a:lnSpc>
                <a:spcPct val="100000"/>
              </a:lnSpc>
            </a:pPr>
            <a:r>
              <a:rPr lang="en-US" sz="2200" dirty="0">
                <a:solidFill>
                  <a:schemeClr val="tx1"/>
                </a:solidFill>
              </a:rPr>
              <a:t>Trastuzumab deruxtecan 5.4 mg/kg was initiated</a:t>
            </a:r>
          </a:p>
          <a:p>
            <a:pPr lvl="1">
              <a:lnSpc>
                <a:spcPct val="100000"/>
              </a:lnSpc>
            </a:pPr>
            <a:r>
              <a:rPr lang="en-US" sz="2200" dirty="0"/>
              <a:t>LVEF 65% pre—T-</a:t>
            </a:r>
            <a:r>
              <a:rPr lang="en-US" sz="2200"/>
              <a:t>DXd</a:t>
            </a:r>
            <a:endParaRPr lang="en-US" sz="2200" dirty="0"/>
          </a:p>
          <a:p>
            <a:pPr lvl="1">
              <a:lnSpc>
                <a:spcPct val="100000"/>
              </a:lnSpc>
            </a:pPr>
            <a:r>
              <a:rPr lang="en-US" sz="2200" dirty="0"/>
              <a:t>CAP CT scans were done every 2 cycles</a:t>
            </a:r>
          </a:p>
          <a:p>
            <a:pPr lvl="1">
              <a:lnSpc>
                <a:spcPct val="100000"/>
              </a:lnSpc>
            </a:pPr>
            <a:r>
              <a:rPr lang="en-US" sz="2200" dirty="0"/>
              <a:t>Improvement in measurable cancer after 2 cycles</a:t>
            </a:r>
          </a:p>
          <a:p>
            <a:pPr lvl="1">
              <a:lnSpc>
                <a:spcPct val="100000"/>
              </a:lnSpc>
            </a:pPr>
            <a:r>
              <a:rPr lang="en-US" sz="2200" dirty="0"/>
              <a:t>Because of grade 3 fatigue and grade 2 diarrhea, dose was dropped to 4.4 mg/kg and then again to 3.2 mg/kg because of persistent fatigue, diarrhea</a:t>
            </a:r>
          </a:p>
        </p:txBody>
      </p:sp>
    </p:spTree>
    <p:extLst>
      <p:ext uri="{BB962C8B-B14F-4D97-AF65-F5344CB8AC3E}">
        <p14:creationId xmlns:p14="http://schemas.microsoft.com/office/powerpoint/2010/main" val="31089999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5D5441-B4BE-7AB6-F51E-0C9240DD0210}"/>
              </a:ext>
            </a:extLst>
          </p:cNvPr>
          <p:cNvSpPr>
            <a:spLocks noGrp="1"/>
          </p:cNvSpPr>
          <p:nvPr>
            <p:ph type="title"/>
          </p:nvPr>
        </p:nvSpPr>
        <p:spPr>
          <a:xfrm>
            <a:off x="28278" y="65769"/>
            <a:ext cx="12163721" cy="838200"/>
          </a:xfrm>
        </p:spPr>
        <p:txBody>
          <a:bodyPr>
            <a:normAutofit/>
          </a:bodyPr>
          <a:lstStyle/>
          <a:p>
            <a:pPr algn="ctr"/>
            <a:r>
              <a:rPr lang="en-US" dirty="0">
                <a:solidFill>
                  <a:schemeClr val="tx1"/>
                </a:solidFill>
              </a:rPr>
              <a:t>Case: Radiology</a:t>
            </a:r>
          </a:p>
        </p:txBody>
      </p:sp>
      <p:pic>
        <p:nvPicPr>
          <p:cNvPr id="8" name="Content Placeholder 4" descr="An x-ray of a stomach&#10;&#10;AI-generated content may be incorrect.">
            <a:extLst>
              <a:ext uri="{FF2B5EF4-FFF2-40B4-BE49-F238E27FC236}">
                <a16:creationId xmlns:a16="http://schemas.microsoft.com/office/drawing/2014/main" id="{1C3F111A-DF85-7CC7-AA3F-4E43D0F6C425}"/>
              </a:ext>
            </a:extLst>
          </p:cNvPr>
          <p:cNvPicPr>
            <a:picLocks noChangeAspect="1"/>
          </p:cNvPicPr>
          <p:nvPr/>
        </p:nvPicPr>
        <p:blipFill rotWithShape="1">
          <a:blip r:embed="rId2">
            <a:extLst>
              <a:ext uri="{28A0092B-C50C-407E-A947-70E740481C1C}">
                <a14:useLocalDpi xmlns:a14="http://schemas.microsoft.com/office/drawing/2010/main" val="0"/>
              </a:ext>
            </a:extLst>
          </a:blip>
          <a:srcRect t="4869" b="4869"/>
          <a:stretch/>
        </p:blipFill>
        <p:spPr>
          <a:xfrm>
            <a:off x="1482697" y="863600"/>
            <a:ext cx="4406900" cy="2751192"/>
          </a:xfrm>
          <a:prstGeom prst="rect">
            <a:avLst/>
          </a:prstGeom>
          <a:ln w="28575">
            <a:solidFill>
              <a:schemeClr val="accent3"/>
            </a:solidFill>
          </a:ln>
        </p:spPr>
      </p:pic>
      <p:pic>
        <p:nvPicPr>
          <p:cNvPr id="9" name="Picture 8" descr="An x-ray of a body&#10;&#10;AI-generated content may be incorrect.">
            <a:extLst>
              <a:ext uri="{FF2B5EF4-FFF2-40B4-BE49-F238E27FC236}">
                <a16:creationId xmlns:a16="http://schemas.microsoft.com/office/drawing/2014/main" id="{61E33695-19C3-3BB3-620D-597BEBCACD69}"/>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6195066" y="863600"/>
            <a:ext cx="4188958" cy="2727960"/>
          </a:xfrm>
          <a:prstGeom prst="rect">
            <a:avLst/>
          </a:prstGeom>
          <a:ln w="28575">
            <a:solidFill>
              <a:schemeClr val="accent3"/>
            </a:solidFill>
          </a:ln>
        </p:spPr>
      </p:pic>
      <p:pic>
        <p:nvPicPr>
          <p:cNvPr id="11" name="Picture 10" descr="A close-up of an x-ray of a stomach&#10;&#10;AI-generated content may be incorrect.">
            <a:extLst>
              <a:ext uri="{FF2B5EF4-FFF2-40B4-BE49-F238E27FC236}">
                <a16:creationId xmlns:a16="http://schemas.microsoft.com/office/drawing/2014/main" id="{28FDA0D7-801B-64BD-BF3A-A3386341675B}"/>
              </a:ext>
            </a:extLst>
          </p:cNvPr>
          <p:cNvPicPr>
            <a:picLocks noChangeAspect="1"/>
          </p:cNvPicPr>
          <p:nvPr/>
        </p:nvPicPr>
        <p:blipFill rotWithShape="1">
          <a:blip r:embed="rId4">
            <a:extLst>
              <a:ext uri="{28A0092B-C50C-407E-A947-70E740481C1C}">
                <a14:useLocalDpi xmlns:a14="http://schemas.microsoft.com/office/drawing/2010/main" val="0"/>
              </a:ext>
            </a:extLst>
          </a:blip>
          <a:srcRect b="7089"/>
          <a:stretch/>
        </p:blipFill>
        <p:spPr>
          <a:xfrm>
            <a:off x="6187440" y="3719330"/>
            <a:ext cx="4188958" cy="2762750"/>
          </a:xfrm>
          <a:prstGeom prst="rect">
            <a:avLst/>
          </a:prstGeom>
          <a:ln w="28575">
            <a:solidFill>
              <a:schemeClr val="accent3"/>
            </a:solidFill>
          </a:ln>
        </p:spPr>
      </p:pic>
      <p:sp>
        <p:nvSpPr>
          <p:cNvPr id="12" name="TextBox 11">
            <a:extLst>
              <a:ext uri="{FF2B5EF4-FFF2-40B4-BE49-F238E27FC236}">
                <a16:creationId xmlns:a16="http://schemas.microsoft.com/office/drawing/2014/main" id="{F05F518C-A3BD-5C7E-FA55-4E77633993A9}"/>
              </a:ext>
            </a:extLst>
          </p:cNvPr>
          <p:cNvSpPr txBox="1"/>
          <p:nvPr/>
        </p:nvSpPr>
        <p:spPr>
          <a:xfrm>
            <a:off x="392642" y="1877559"/>
            <a:ext cx="938655" cy="707886"/>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Display" panose="02110004020202020204"/>
                <a:ea typeface="+mn-ea"/>
                <a:cs typeface="+mn-cs"/>
              </a:rPr>
              <a:t>Start of</a:t>
            </a:r>
            <a:br>
              <a:rPr kumimoji="0" lang="en-US" sz="2000" b="0" i="0" u="none" strike="noStrike" kern="1200" cap="none" spc="0" normalizeH="0" baseline="0" noProof="0" dirty="0">
                <a:ln>
                  <a:noFill/>
                </a:ln>
                <a:solidFill>
                  <a:prstClr val="black"/>
                </a:solidFill>
                <a:effectLst/>
                <a:uLnTx/>
                <a:uFillTx/>
                <a:latin typeface="Aptos Display" panose="02110004020202020204"/>
                <a:ea typeface="+mn-ea"/>
                <a:cs typeface="+mn-cs"/>
              </a:rPr>
            </a:br>
            <a:r>
              <a:rPr kumimoji="0" lang="en-US" sz="2000" b="0" i="0" u="none" strike="noStrike" kern="1200" cap="none" spc="0" normalizeH="0" baseline="0" noProof="0" dirty="0">
                <a:ln>
                  <a:noFill/>
                </a:ln>
                <a:solidFill>
                  <a:prstClr val="black"/>
                </a:solidFill>
                <a:effectLst/>
                <a:uLnTx/>
                <a:uFillTx/>
                <a:latin typeface="Aptos Display" panose="02110004020202020204"/>
                <a:ea typeface="+mn-ea"/>
                <a:cs typeface="+mn-cs"/>
              </a:rPr>
              <a:t>T-DXd</a:t>
            </a:r>
          </a:p>
        </p:txBody>
      </p:sp>
      <p:sp>
        <p:nvSpPr>
          <p:cNvPr id="13" name="TextBox 12">
            <a:extLst>
              <a:ext uri="{FF2B5EF4-FFF2-40B4-BE49-F238E27FC236}">
                <a16:creationId xmlns:a16="http://schemas.microsoft.com/office/drawing/2014/main" id="{7BBC4391-4E16-F9AE-1134-998415217F81}"/>
              </a:ext>
            </a:extLst>
          </p:cNvPr>
          <p:cNvSpPr txBox="1"/>
          <p:nvPr/>
        </p:nvSpPr>
        <p:spPr>
          <a:xfrm>
            <a:off x="392642" y="4516121"/>
            <a:ext cx="1069845" cy="830997"/>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Display" panose="02110004020202020204"/>
                <a:ea typeface="+mn-ea"/>
                <a:cs typeface="+mn-cs"/>
              </a:rPr>
              <a:t>After 8 </a:t>
            </a:r>
            <a:br>
              <a:rPr kumimoji="0" lang="en-US" sz="2400" b="0" i="0" u="none" strike="noStrike" kern="1200" cap="none" spc="0" normalizeH="0" baseline="0" noProof="0" dirty="0">
                <a:ln>
                  <a:noFill/>
                </a:ln>
                <a:solidFill>
                  <a:prstClr val="black"/>
                </a:solidFill>
                <a:effectLst/>
                <a:uLnTx/>
                <a:uFillTx/>
                <a:latin typeface="Aptos Display" panose="02110004020202020204"/>
                <a:ea typeface="+mn-ea"/>
                <a:cs typeface="+mn-cs"/>
              </a:rPr>
            </a:br>
            <a:r>
              <a:rPr kumimoji="0" lang="en-US" sz="2400" b="0" i="0" u="none" strike="noStrike" kern="1200" cap="none" spc="0" normalizeH="0" baseline="0" noProof="0" dirty="0">
                <a:ln>
                  <a:noFill/>
                </a:ln>
                <a:solidFill>
                  <a:prstClr val="black"/>
                </a:solidFill>
                <a:effectLst/>
                <a:uLnTx/>
                <a:uFillTx/>
                <a:latin typeface="Aptos Display" panose="02110004020202020204"/>
                <a:ea typeface="+mn-ea"/>
                <a:cs typeface="+mn-cs"/>
              </a:rPr>
              <a:t>cycles</a:t>
            </a:r>
          </a:p>
        </p:txBody>
      </p:sp>
      <p:sp>
        <p:nvSpPr>
          <p:cNvPr id="14" name="Oval 13">
            <a:extLst>
              <a:ext uri="{FF2B5EF4-FFF2-40B4-BE49-F238E27FC236}">
                <a16:creationId xmlns:a16="http://schemas.microsoft.com/office/drawing/2014/main" id="{0DB3D340-A800-C08F-4C61-7C0ED12F31D9}"/>
              </a:ext>
            </a:extLst>
          </p:cNvPr>
          <p:cNvSpPr/>
          <p:nvPr/>
        </p:nvSpPr>
        <p:spPr>
          <a:xfrm>
            <a:off x="3157828" y="1180016"/>
            <a:ext cx="861061" cy="78173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Oval 14">
            <a:extLst>
              <a:ext uri="{FF2B5EF4-FFF2-40B4-BE49-F238E27FC236}">
                <a16:creationId xmlns:a16="http://schemas.microsoft.com/office/drawing/2014/main" id="{60B5257E-76F4-02C1-3F9D-45C7CA6B95CB}"/>
              </a:ext>
            </a:extLst>
          </p:cNvPr>
          <p:cNvSpPr/>
          <p:nvPr/>
        </p:nvSpPr>
        <p:spPr>
          <a:xfrm>
            <a:off x="8503920" y="1286696"/>
            <a:ext cx="693174" cy="67505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6" name="Oval 15">
            <a:extLst>
              <a:ext uri="{FF2B5EF4-FFF2-40B4-BE49-F238E27FC236}">
                <a16:creationId xmlns:a16="http://schemas.microsoft.com/office/drawing/2014/main" id="{E30D4F8C-95A2-D86D-C1B9-7F596FA2DCBE}"/>
              </a:ext>
            </a:extLst>
          </p:cNvPr>
          <p:cNvSpPr/>
          <p:nvPr/>
        </p:nvSpPr>
        <p:spPr>
          <a:xfrm>
            <a:off x="8281920" y="4420772"/>
            <a:ext cx="693174" cy="70553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19" name="Group 18"/>
          <p:cNvGrpSpPr/>
          <p:nvPr/>
        </p:nvGrpSpPr>
        <p:grpSpPr>
          <a:xfrm>
            <a:off x="1482697" y="3738880"/>
            <a:ext cx="4402147" cy="2712721"/>
            <a:chOff x="1727832" y="5990984"/>
            <a:chExt cx="6377940" cy="3930257"/>
          </a:xfrm>
        </p:grpSpPr>
        <p:pic>
          <p:nvPicPr>
            <p:cNvPr id="10" name="Picture 9" descr="A close-up of an x-ray of a body&#10;&#10;AI-generated content may be incorrect.">
              <a:extLst>
                <a:ext uri="{FF2B5EF4-FFF2-40B4-BE49-F238E27FC236}">
                  <a16:creationId xmlns:a16="http://schemas.microsoft.com/office/drawing/2014/main" id="{A0BB9A89-4C4E-E251-F3D5-4E5763C7EE3E}"/>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1727832" y="5990984"/>
              <a:ext cx="6377940" cy="3930257"/>
            </a:xfrm>
            <a:prstGeom prst="rect">
              <a:avLst/>
            </a:prstGeom>
            <a:ln w="28575">
              <a:solidFill>
                <a:schemeClr val="accent3"/>
              </a:solidFill>
            </a:ln>
          </p:spPr>
        </p:pic>
        <p:sp>
          <p:nvSpPr>
            <p:cNvPr id="17" name="Oval 16">
              <a:extLst>
                <a:ext uri="{FF2B5EF4-FFF2-40B4-BE49-F238E27FC236}">
                  <a16:creationId xmlns:a16="http://schemas.microsoft.com/office/drawing/2014/main" id="{609C52CD-DB0D-D14C-32A1-F1A8F9923BB8}"/>
                </a:ext>
              </a:extLst>
            </p:cNvPr>
            <p:cNvSpPr/>
            <p:nvPr/>
          </p:nvSpPr>
          <p:spPr>
            <a:xfrm>
              <a:off x="4441011" y="6513047"/>
              <a:ext cx="976806" cy="105830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18" name="TextBox 17">
            <a:extLst>
              <a:ext uri="{FF2B5EF4-FFF2-40B4-BE49-F238E27FC236}">
                <a16:creationId xmlns:a16="http://schemas.microsoft.com/office/drawing/2014/main" id="{76D95C07-83CE-D3C2-0AA4-B791CEADED4E}"/>
              </a:ext>
            </a:extLst>
          </p:cNvPr>
          <p:cNvSpPr txBox="1"/>
          <p:nvPr/>
        </p:nvSpPr>
        <p:spPr>
          <a:xfrm>
            <a:off x="10438264" y="1769837"/>
            <a:ext cx="1339085" cy="646331"/>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Display" panose="02110004020202020204"/>
                <a:ea typeface="+mn-ea"/>
                <a:cs typeface="+mn-cs"/>
              </a:rPr>
              <a:t>She remains</a:t>
            </a:r>
            <a:br>
              <a:rPr kumimoji="0" lang="en-US" sz="1800" b="0" i="0" u="none" strike="noStrike" kern="1200" cap="none" spc="0" normalizeH="0" baseline="0" noProof="0" dirty="0">
                <a:ln>
                  <a:noFill/>
                </a:ln>
                <a:solidFill>
                  <a:prstClr val="black"/>
                </a:solidFill>
                <a:effectLst/>
                <a:uLnTx/>
                <a:uFillTx/>
                <a:latin typeface="Aptos Display" panose="02110004020202020204"/>
                <a:ea typeface="+mn-ea"/>
                <a:cs typeface="+mn-cs"/>
              </a:rPr>
            </a:br>
            <a:r>
              <a:rPr kumimoji="0" lang="en-US" sz="1800" b="0" i="0" u="none" strike="noStrike" kern="1200" cap="none" spc="0" normalizeH="0" baseline="0" noProof="0" dirty="0">
                <a:ln>
                  <a:noFill/>
                </a:ln>
                <a:solidFill>
                  <a:prstClr val="black"/>
                </a:solidFill>
                <a:effectLst/>
                <a:uLnTx/>
                <a:uFillTx/>
                <a:latin typeface="Aptos Display" panose="02110004020202020204"/>
                <a:ea typeface="+mn-ea"/>
                <a:cs typeface="+mn-cs"/>
              </a:rPr>
              <a:t>on T-</a:t>
            </a:r>
            <a:r>
              <a:rPr kumimoji="0" lang="en-US" sz="1800" b="0" i="0" u="none" strike="noStrike" kern="1200" cap="none" spc="0" normalizeH="0" baseline="0" noProof="0" dirty="0" err="1">
                <a:ln>
                  <a:noFill/>
                </a:ln>
                <a:solidFill>
                  <a:prstClr val="black"/>
                </a:solidFill>
                <a:effectLst/>
                <a:uLnTx/>
                <a:uFillTx/>
                <a:latin typeface="Aptos Display" panose="02110004020202020204"/>
                <a:ea typeface="+mn-ea"/>
                <a:cs typeface="+mn-cs"/>
              </a:rPr>
              <a:t>DXd</a:t>
            </a:r>
            <a:endParaRPr kumimoji="0" lang="en-US" sz="1800" b="0" i="0" u="none" strike="noStrike" kern="1200" cap="none" spc="0" normalizeH="0" baseline="0" noProof="0" dirty="0">
              <a:ln>
                <a:noFill/>
              </a:ln>
              <a:solidFill>
                <a:prstClr val="black"/>
              </a:solidFill>
              <a:effectLst/>
              <a:uLnTx/>
              <a:uFillTx/>
              <a:latin typeface="Aptos Display" panose="02110004020202020204"/>
              <a:ea typeface="+mn-ea"/>
              <a:cs typeface="+mn-cs"/>
            </a:endParaRPr>
          </a:p>
        </p:txBody>
      </p:sp>
    </p:spTree>
    <p:extLst>
      <p:ext uri="{BB962C8B-B14F-4D97-AF65-F5344CB8AC3E}">
        <p14:creationId xmlns:p14="http://schemas.microsoft.com/office/powerpoint/2010/main" val="35764712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1C7E8-567B-9F21-75F6-C3B371D3AA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F30A91-7CD1-BC7C-9BA8-18E4180A3771}"/>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6265698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C3C80-B8C2-B0D8-0A9D-34C3B66F22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E178E0-388C-53CD-CC1C-48310919F882}"/>
              </a:ext>
            </a:extLst>
          </p:cNvPr>
          <p:cNvSpPr>
            <a:spLocks noGrp="1"/>
          </p:cNvSpPr>
          <p:nvPr>
            <p:ph type="ctrTitle"/>
          </p:nvPr>
        </p:nvSpPr>
        <p:spPr>
          <a:xfrm>
            <a:off x="1123950" y="1122363"/>
            <a:ext cx="9944100" cy="2387600"/>
          </a:xfrm>
        </p:spPr>
        <p:txBody>
          <a:bodyPr>
            <a:normAutofit fontScale="90000"/>
          </a:bodyPr>
          <a:lstStyle/>
          <a:p>
            <a:r>
              <a:rPr lang="en-US" dirty="0"/>
              <a:t>Nursing Considerations for Patients Receiving HER2-Targeted Therapy</a:t>
            </a:r>
          </a:p>
        </p:txBody>
      </p:sp>
      <p:sp>
        <p:nvSpPr>
          <p:cNvPr id="3" name="Subtitle 2">
            <a:extLst>
              <a:ext uri="{FF2B5EF4-FFF2-40B4-BE49-F238E27FC236}">
                <a16:creationId xmlns:a16="http://schemas.microsoft.com/office/drawing/2014/main" id="{99AA1C35-5C84-D229-9801-D2C966905CA0}"/>
              </a:ext>
            </a:extLst>
          </p:cNvPr>
          <p:cNvSpPr>
            <a:spLocks noGrp="1"/>
          </p:cNvSpPr>
          <p:nvPr>
            <p:ph type="subTitle" idx="1"/>
          </p:nvPr>
        </p:nvSpPr>
        <p:spPr>
          <a:xfrm>
            <a:off x="1524000" y="4079875"/>
            <a:ext cx="9144000" cy="1655762"/>
          </a:xfrm>
        </p:spPr>
        <p:txBody>
          <a:bodyPr/>
          <a:lstStyle/>
          <a:p>
            <a:r>
              <a:rPr lang="en-US" dirty="0"/>
              <a:t>Jaclyn Shaver, MS, APRN, CNP, WHNP</a:t>
            </a:r>
          </a:p>
        </p:txBody>
      </p:sp>
    </p:spTree>
    <p:extLst>
      <p:ext uri="{BB962C8B-B14F-4D97-AF65-F5344CB8AC3E}">
        <p14:creationId xmlns:p14="http://schemas.microsoft.com/office/powerpoint/2010/main" val="9066273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00BD5-E1D5-4F05-80BD-E3D80A22234C}"/>
              </a:ext>
            </a:extLst>
          </p:cNvPr>
          <p:cNvSpPr>
            <a:spLocks noGrp="1"/>
          </p:cNvSpPr>
          <p:nvPr>
            <p:ph type="title"/>
          </p:nvPr>
        </p:nvSpPr>
        <p:spPr/>
        <p:txBody>
          <a:bodyPr/>
          <a:lstStyle/>
          <a:p>
            <a:r>
              <a:rPr lang="en-US" dirty="0"/>
              <a:t>Fam-Trastuzumab Deruxtecan (T-</a:t>
            </a:r>
            <a:r>
              <a:rPr lang="en-US" dirty="0" err="1"/>
              <a:t>DXd</a:t>
            </a:r>
            <a:r>
              <a:rPr lang="en-US" dirty="0"/>
              <a:t>)</a:t>
            </a:r>
          </a:p>
        </p:txBody>
      </p:sp>
      <p:sp>
        <p:nvSpPr>
          <p:cNvPr id="3" name="Content Placeholder 2">
            <a:extLst>
              <a:ext uri="{FF2B5EF4-FFF2-40B4-BE49-F238E27FC236}">
                <a16:creationId xmlns:a16="http://schemas.microsoft.com/office/drawing/2014/main" id="{B3AEEA39-F897-43E5-8638-F689B2C69A01}"/>
              </a:ext>
            </a:extLst>
          </p:cNvPr>
          <p:cNvSpPr>
            <a:spLocks noGrp="1"/>
          </p:cNvSpPr>
          <p:nvPr>
            <p:ph idx="1"/>
          </p:nvPr>
        </p:nvSpPr>
        <p:spPr/>
        <p:txBody>
          <a:bodyPr/>
          <a:lstStyle/>
          <a:p>
            <a:r>
              <a:rPr lang="en-US" dirty="0"/>
              <a:t>NCCN Guidelines – at least 2</a:t>
            </a:r>
            <a:r>
              <a:rPr lang="en-US" baseline="30000" dirty="0"/>
              <a:t>nd</a:t>
            </a:r>
            <a:r>
              <a:rPr lang="en-US" dirty="0"/>
              <a:t> line therapy</a:t>
            </a:r>
          </a:p>
          <a:p>
            <a:pPr lvl="1"/>
            <a:r>
              <a:rPr lang="en-US" dirty="0"/>
              <a:t>HER2-positive tumors IHC 3+</a:t>
            </a:r>
          </a:p>
        </p:txBody>
      </p:sp>
    </p:spTree>
    <p:extLst>
      <p:ext uri="{BB962C8B-B14F-4D97-AF65-F5344CB8AC3E}">
        <p14:creationId xmlns:p14="http://schemas.microsoft.com/office/powerpoint/2010/main" val="17701150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475C1-5187-4BD5-BD79-20ADC3926EA6}"/>
              </a:ext>
            </a:extLst>
          </p:cNvPr>
          <p:cNvSpPr>
            <a:spLocks noGrp="1"/>
          </p:cNvSpPr>
          <p:nvPr>
            <p:ph type="title"/>
          </p:nvPr>
        </p:nvSpPr>
        <p:spPr/>
        <p:txBody>
          <a:bodyPr/>
          <a:lstStyle/>
          <a:p>
            <a:r>
              <a:rPr lang="en-US" dirty="0"/>
              <a:t>T-</a:t>
            </a:r>
            <a:r>
              <a:rPr lang="en-US" dirty="0" err="1"/>
              <a:t>DXd</a:t>
            </a:r>
            <a:r>
              <a:rPr lang="en-US" dirty="0"/>
              <a:t> – Indications/Administration</a:t>
            </a:r>
          </a:p>
        </p:txBody>
      </p:sp>
      <p:sp>
        <p:nvSpPr>
          <p:cNvPr id="3" name="Content Placeholder 2">
            <a:extLst>
              <a:ext uri="{FF2B5EF4-FFF2-40B4-BE49-F238E27FC236}">
                <a16:creationId xmlns:a16="http://schemas.microsoft.com/office/drawing/2014/main" id="{D4616D33-97D4-419A-845B-228DB423C88C}"/>
              </a:ext>
            </a:extLst>
          </p:cNvPr>
          <p:cNvSpPr>
            <a:spLocks noGrp="1"/>
          </p:cNvSpPr>
          <p:nvPr>
            <p:ph idx="1"/>
          </p:nvPr>
        </p:nvSpPr>
        <p:spPr>
          <a:xfrm>
            <a:off x="838199" y="1825625"/>
            <a:ext cx="11194473" cy="4351338"/>
          </a:xfrm>
        </p:spPr>
        <p:txBody>
          <a:bodyPr/>
          <a:lstStyle/>
          <a:p>
            <a:r>
              <a:rPr lang="en-US" dirty="0"/>
              <a:t>Unresectable or Metastatic HER2 – positive (IHC 3+) solid tumors who have received prior systemic therapy and have no satisfactory alternative treatment options. </a:t>
            </a:r>
          </a:p>
          <a:p>
            <a:r>
              <a:rPr lang="en-US" dirty="0"/>
              <a:t>Administration – 5.4mg/kg every 3 weeks.</a:t>
            </a:r>
          </a:p>
          <a:p>
            <a:r>
              <a:rPr lang="en-US" dirty="0"/>
              <a:t>First dose over 90 minutes, second and subsequent doses over 30 minutes</a:t>
            </a:r>
          </a:p>
          <a:p>
            <a:r>
              <a:rPr lang="en-US" dirty="0"/>
              <a:t>Until disease progression or unacceptable toxicities.</a:t>
            </a:r>
          </a:p>
          <a:p>
            <a:r>
              <a:rPr lang="en-US" dirty="0"/>
              <a:t>1</a:t>
            </a:r>
            <a:r>
              <a:rPr lang="en-US" baseline="30000" dirty="0"/>
              <a:t>st</a:t>
            </a:r>
            <a:r>
              <a:rPr lang="en-US" dirty="0"/>
              <a:t> dose reduction – 4.4mg/kg, 2nd dose reduction 3.2mg/kg </a:t>
            </a:r>
          </a:p>
        </p:txBody>
      </p:sp>
      <p:sp>
        <p:nvSpPr>
          <p:cNvPr id="4" name="TextBox 3">
            <a:extLst>
              <a:ext uri="{FF2B5EF4-FFF2-40B4-BE49-F238E27FC236}">
                <a16:creationId xmlns:a16="http://schemas.microsoft.com/office/drawing/2014/main" id="{B0831A2C-B1E3-37F9-41E6-9E7EAB297330}"/>
              </a:ext>
            </a:extLst>
          </p:cNvPr>
          <p:cNvSpPr txBox="1"/>
          <p:nvPr/>
        </p:nvSpPr>
        <p:spPr>
          <a:xfrm>
            <a:off x="9013371" y="6550223"/>
            <a:ext cx="317862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Trastuzumab deruxtecan package insert.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083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44E26-7145-4377-88E9-719D051EA953}"/>
              </a:ext>
            </a:extLst>
          </p:cNvPr>
          <p:cNvSpPr>
            <a:spLocks noGrp="1"/>
          </p:cNvSpPr>
          <p:nvPr>
            <p:ph type="title"/>
          </p:nvPr>
        </p:nvSpPr>
        <p:spPr>
          <a:xfrm>
            <a:off x="838200" y="0"/>
            <a:ext cx="10515600" cy="1325563"/>
          </a:xfrm>
        </p:spPr>
        <p:txBody>
          <a:bodyPr/>
          <a:lstStyle/>
          <a:p>
            <a:r>
              <a:rPr lang="en-US" dirty="0"/>
              <a:t>Boxed Warning</a:t>
            </a:r>
          </a:p>
        </p:txBody>
      </p:sp>
      <p:sp>
        <p:nvSpPr>
          <p:cNvPr id="3" name="Content Placeholder 2">
            <a:extLst>
              <a:ext uri="{FF2B5EF4-FFF2-40B4-BE49-F238E27FC236}">
                <a16:creationId xmlns:a16="http://schemas.microsoft.com/office/drawing/2014/main" id="{FA7FBCF7-2E67-4574-9869-B4683B7246BF}"/>
              </a:ext>
            </a:extLst>
          </p:cNvPr>
          <p:cNvSpPr>
            <a:spLocks noGrp="1"/>
          </p:cNvSpPr>
          <p:nvPr>
            <p:ph idx="1"/>
          </p:nvPr>
        </p:nvSpPr>
        <p:spPr>
          <a:xfrm>
            <a:off x="838200" y="1460500"/>
            <a:ext cx="10515600" cy="4667250"/>
          </a:xfrm>
        </p:spPr>
        <p:txBody>
          <a:bodyPr>
            <a:normAutofit fontScale="77500" lnSpcReduction="20000"/>
          </a:bodyPr>
          <a:lstStyle/>
          <a:p>
            <a:pPr>
              <a:lnSpc>
                <a:spcPct val="120000"/>
              </a:lnSpc>
            </a:pPr>
            <a:r>
              <a:rPr lang="en-US" dirty="0"/>
              <a:t>ILD and pneumonitis, including fatal cases have been reported</a:t>
            </a:r>
          </a:p>
          <a:p>
            <a:pPr>
              <a:lnSpc>
                <a:spcPct val="120000"/>
              </a:lnSpc>
            </a:pPr>
            <a:r>
              <a:rPr lang="en-US" dirty="0"/>
              <a:t>Using 5.4mg/kg</a:t>
            </a:r>
          </a:p>
          <a:p>
            <a:pPr lvl="1">
              <a:lnSpc>
                <a:spcPct val="120000"/>
              </a:lnSpc>
            </a:pPr>
            <a:r>
              <a:rPr lang="en-US" dirty="0"/>
              <a:t>Overall Incidence - 12.3%. Median time to first onset of ILD - 5.5 months. </a:t>
            </a:r>
          </a:p>
          <a:p>
            <a:pPr lvl="1">
              <a:lnSpc>
                <a:spcPct val="120000"/>
              </a:lnSpc>
            </a:pPr>
            <a:r>
              <a:rPr lang="en-US" dirty="0"/>
              <a:t>Death occurred in 0.9%</a:t>
            </a:r>
          </a:p>
          <a:p>
            <a:pPr>
              <a:lnSpc>
                <a:spcPct val="120000"/>
              </a:lnSpc>
            </a:pPr>
            <a:r>
              <a:rPr lang="en-US" dirty="0"/>
              <a:t>Monitor for and promptly investigate signs and symptoms including, cough, dyspnea, fever, or other new or worsening respiratory symptoms. </a:t>
            </a:r>
          </a:p>
          <a:p>
            <a:pPr>
              <a:lnSpc>
                <a:spcPct val="120000"/>
              </a:lnSpc>
            </a:pPr>
            <a:r>
              <a:rPr lang="en-US" dirty="0"/>
              <a:t>Permanently discontinue in all patients with Grade 2 or higher ILD/pneumonitis </a:t>
            </a:r>
          </a:p>
          <a:p>
            <a:pPr>
              <a:lnSpc>
                <a:spcPct val="120000"/>
              </a:lnSpc>
            </a:pPr>
            <a:r>
              <a:rPr lang="en-US" dirty="0"/>
              <a:t>Advise patient of risk and the need to immediately report symptoms</a:t>
            </a:r>
          </a:p>
          <a:p>
            <a:pPr lvl="1">
              <a:lnSpc>
                <a:spcPct val="120000"/>
              </a:lnSpc>
            </a:pPr>
            <a:r>
              <a:rPr lang="en-US" dirty="0"/>
              <a:t>Early detection is key, know patient baseline</a:t>
            </a:r>
          </a:p>
          <a:p>
            <a:pPr>
              <a:lnSpc>
                <a:spcPct val="120000"/>
              </a:lnSpc>
            </a:pPr>
            <a:r>
              <a:rPr lang="en-US" dirty="0"/>
              <a:t>Higher incidence with patients who have moderate renal impairment</a:t>
            </a:r>
          </a:p>
          <a:p>
            <a:pPr>
              <a:lnSpc>
                <a:spcPct val="120000"/>
              </a:lnSpc>
            </a:pPr>
            <a:r>
              <a:rPr lang="en-US" dirty="0"/>
              <a:t>CT at baseline and then at least every 12 weeks or 6-9 if baseline symptoms are present.</a:t>
            </a:r>
          </a:p>
        </p:txBody>
      </p:sp>
      <p:sp>
        <p:nvSpPr>
          <p:cNvPr id="4" name="TextBox 3">
            <a:extLst>
              <a:ext uri="{FF2B5EF4-FFF2-40B4-BE49-F238E27FC236}">
                <a16:creationId xmlns:a16="http://schemas.microsoft.com/office/drawing/2014/main" id="{F17AC42E-AAFB-54CA-4FC2-8DA3113C6741}"/>
              </a:ext>
            </a:extLst>
          </p:cNvPr>
          <p:cNvSpPr txBox="1"/>
          <p:nvPr/>
        </p:nvSpPr>
        <p:spPr>
          <a:xfrm>
            <a:off x="9013371" y="6550223"/>
            <a:ext cx="317862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Trastuzumab deruxtecan package insert.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6479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93EC-D6E2-494F-9B2D-6FBD20B288E3}"/>
              </a:ext>
            </a:extLst>
          </p:cNvPr>
          <p:cNvSpPr>
            <a:spLocks noGrp="1"/>
          </p:cNvSpPr>
          <p:nvPr>
            <p:ph type="title"/>
          </p:nvPr>
        </p:nvSpPr>
        <p:spPr>
          <a:xfrm>
            <a:off x="838200" y="0"/>
            <a:ext cx="10515600" cy="1325563"/>
          </a:xfrm>
        </p:spPr>
        <p:txBody>
          <a:bodyPr/>
          <a:lstStyle/>
          <a:p>
            <a:r>
              <a:rPr lang="en-US" dirty="0"/>
              <a:t>Suspect ILD/Pneumonitis</a:t>
            </a:r>
          </a:p>
        </p:txBody>
      </p:sp>
      <p:sp>
        <p:nvSpPr>
          <p:cNvPr id="3" name="Content Placeholder 2">
            <a:extLst>
              <a:ext uri="{FF2B5EF4-FFF2-40B4-BE49-F238E27FC236}">
                <a16:creationId xmlns:a16="http://schemas.microsoft.com/office/drawing/2014/main" id="{87F507B7-7B53-4220-ACE6-314E52F702AA}"/>
              </a:ext>
            </a:extLst>
          </p:cNvPr>
          <p:cNvSpPr>
            <a:spLocks noGrp="1"/>
          </p:cNvSpPr>
          <p:nvPr>
            <p:ph idx="1"/>
          </p:nvPr>
        </p:nvSpPr>
        <p:spPr>
          <a:xfrm>
            <a:off x="838200" y="1236518"/>
            <a:ext cx="10839994" cy="5257800"/>
          </a:xfrm>
        </p:spPr>
        <p:txBody>
          <a:bodyPr>
            <a:normAutofit fontScale="85000" lnSpcReduction="20000"/>
          </a:bodyPr>
          <a:lstStyle/>
          <a:p>
            <a:pPr>
              <a:lnSpc>
                <a:spcPct val="120000"/>
              </a:lnSpc>
            </a:pPr>
            <a:r>
              <a:rPr lang="en-US" dirty="0"/>
              <a:t>Patient develops radiographic changes potentially consistent with ILD/pneumonitis or develops acute onset of new or worsening respiratory symptoms.</a:t>
            </a:r>
          </a:p>
          <a:p>
            <a:pPr lvl="1">
              <a:lnSpc>
                <a:spcPct val="120000"/>
              </a:lnSpc>
            </a:pPr>
            <a:r>
              <a:rPr lang="en-US" dirty="0"/>
              <a:t>High Resolution Chest CT</a:t>
            </a:r>
          </a:p>
          <a:p>
            <a:pPr lvl="1">
              <a:lnSpc>
                <a:spcPct val="120000"/>
              </a:lnSpc>
            </a:pPr>
            <a:r>
              <a:rPr lang="en-US" dirty="0"/>
              <a:t>Pulmonology Referral- Bronchoscopy/PFT’s</a:t>
            </a:r>
          </a:p>
          <a:p>
            <a:pPr lvl="1">
              <a:lnSpc>
                <a:spcPct val="120000"/>
              </a:lnSpc>
            </a:pPr>
            <a:r>
              <a:rPr lang="en-US" dirty="0"/>
              <a:t>R/o other causes – viral panel, CBC, blood cultures, etc. </a:t>
            </a:r>
          </a:p>
          <a:p>
            <a:pPr>
              <a:lnSpc>
                <a:spcPct val="120000"/>
              </a:lnSpc>
            </a:pPr>
            <a:r>
              <a:rPr lang="en-US" dirty="0"/>
              <a:t>Grade 1 – Interrupt until resolved and grade 0, consider starting systemic steroids 0.5mg/kg/day prednisone with gradual taper. Close follow up – 1-2 weeks</a:t>
            </a:r>
          </a:p>
          <a:p>
            <a:pPr lvl="1">
              <a:lnSpc>
                <a:spcPct val="120000"/>
              </a:lnSpc>
            </a:pPr>
            <a:r>
              <a:rPr lang="en-US" dirty="0"/>
              <a:t>&lt;28 days maintain dose</a:t>
            </a:r>
          </a:p>
          <a:p>
            <a:pPr lvl="1">
              <a:lnSpc>
                <a:spcPct val="120000"/>
              </a:lnSpc>
            </a:pPr>
            <a:r>
              <a:rPr lang="en-US" dirty="0"/>
              <a:t>&gt;28 days reduce dose 1 level</a:t>
            </a:r>
          </a:p>
          <a:p>
            <a:pPr>
              <a:lnSpc>
                <a:spcPct val="120000"/>
              </a:lnSpc>
            </a:pPr>
            <a:r>
              <a:rPr lang="en-US" dirty="0"/>
              <a:t>Grade 2 – Discontinue, start systemic steroids 1mg/kg/day with gradual taper, close follow up 1-2 weeks</a:t>
            </a:r>
          </a:p>
          <a:p>
            <a:pPr>
              <a:lnSpc>
                <a:spcPct val="120000"/>
              </a:lnSpc>
            </a:pPr>
            <a:r>
              <a:rPr lang="en-US" dirty="0"/>
              <a:t>Grade 3-4 – Hospitalization with IV high dose methylprednisolone</a:t>
            </a:r>
          </a:p>
        </p:txBody>
      </p:sp>
      <p:sp>
        <p:nvSpPr>
          <p:cNvPr id="4" name="TextBox 3">
            <a:extLst>
              <a:ext uri="{FF2B5EF4-FFF2-40B4-BE49-F238E27FC236}">
                <a16:creationId xmlns:a16="http://schemas.microsoft.com/office/drawing/2014/main" id="{D92E419F-395D-2A7A-DCA9-6753F684FBC7}"/>
              </a:ext>
            </a:extLst>
          </p:cNvPr>
          <p:cNvSpPr txBox="1"/>
          <p:nvPr/>
        </p:nvSpPr>
        <p:spPr>
          <a:xfrm>
            <a:off x="9013371" y="6550223"/>
            <a:ext cx="317862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Trastuzumab deruxtecan package insert.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3941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100"/>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2">
    <a:dk1>
      <a:srgbClr val="000000"/>
    </a:dk1>
    <a:lt1>
      <a:sysClr val="window" lastClr="FFFFFF"/>
    </a:lt1>
    <a:dk2>
      <a:srgbClr val="09345A"/>
    </a:dk2>
    <a:lt2>
      <a:srgbClr val="F0F0F4"/>
    </a:lt2>
    <a:accent1>
      <a:srgbClr val="09345A"/>
    </a:accent1>
    <a:accent2>
      <a:srgbClr val="1168B3"/>
    </a:accent2>
    <a:accent3>
      <a:srgbClr val="D77624"/>
    </a:accent3>
    <a:accent4>
      <a:srgbClr val="0C813D"/>
    </a:accent4>
    <a:accent5>
      <a:srgbClr val="5C1867"/>
    </a:accent5>
    <a:accent6>
      <a:srgbClr val="510B11"/>
    </a:accent6>
    <a:hlink>
      <a:srgbClr val="00689E"/>
    </a:hlink>
    <a:folHlink>
      <a:srgbClr val="007A4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500711ca9c67da191d2b15b5ca992245">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508e5b81f94dd78c708f6de3fbd9d7e"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lcf76f155ced4ddcb4097134ff3c332f xmlns="96f1686b-f877-4eb8-89ab-3a67a5dc2612">
      <Terms xmlns="http://schemas.microsoft.com/office/infopath/2007/PartnerControls"/>
    </lcf76f155ced4ddcb4097134ff3c332f>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CBC06155-F1A3-4DD8-B25D-D8C7DB5426D5}"/>
</file>

<file path=customXml/itemProps2.xml><?xml version="1.0" encoding="utf-8"?>
<ds:datastoreItem xmlns:ds="http://schemas.openxmlformats.org/officeDocument/2006/customXml" ds:itemID="{509DD0DB-DF1E-4281-949A-7D6749CC8B58}"/>
</file>

<file path=customXml/itemProps3.xml><?xml version="1.0" encoding="utf-8"?>
<ds:datastoreItem xmlns:ds="http://schemas.openxmlformats.org/officeDocument/2006/customXml" ds:itemID="{9AC8D26B-10B0-4678-88DB-D335C9EA7B0F}"/>
</file>

<file path=docProps/app.xml><?xml version="1.0" encoding="utf-8"?>
<Properties xmlns="http://schemas.openxmlformats.org/officeDocument/2006/extended-properties" xmlns:vt="http://schemas.openxmlformats.org/officeDocument/2006/docPropsVTypes">
  <Template/>
  <TotalTime>85089</TotalTime>
  <Words>11287</Words>
  <Application>Microsoft Macintosh PowerPoint</Application>
  <PresentationFormat>Widescreen</PresentationFormat>
  <Paragraphs>2821</Paragraphs>
  <Slides>102</Slides>
  <Notes>26</Notes>
  <HiddenSlides>0</HiddenSlides>
  <MMClips>0</MMClips>
  <ScaleCrop>false</ScaleCrop>
  <HeadingPairs>
    <vt:vector size="8" baseType="variant">
      <vt:variant>
        <vt:lpstr>Fonts Used</vt:lpstr>
      </vt:variant>
      <vt:variant>
        <vt:i4>16</vt:i4>
      </vt:variant>
      <vt:variant>
        <vt:lpstr>Theme</vt:lpstr>
      </vt:variant>
      <vt:variant>
        <vt:i4>8</vt:i4>
      </vt:variant>
      <vt:variant>
        <vt:lpstr>Embedded OLE Servers</vt:lpstr>
      </vt:variant>
      <vt:variant>
        <vt:i4>1</vt:i4>
      </vt:variant>
      <vt:variant>
        <vt:lpstr>Slide Titles</vt:lpstr>
      </vt:variant>
      <vt:variant>
        <vt:i4>102</vt:i4>
      </vt:variant>
    </vt:vector>
  </HeadingPairs>
  <TitlesOfParts>
    <vt:vector size="127" baseType="lpstr">
      <vt:lpstr>Aptos</vt:lpstr>
      <vt:lpstr>Aptos Display</vt:lpstr>
      <vt:lpstr>Arial</vt:lpstr>
      <vt:lpstr>Arial Narrow</vt:lpstr>
      <vt:lpstr>Calibri</vt:lpstr>
      <vt:lpstr>Calibri Light</vt:lpstr>
      <vt:lpstr>Century Gothic</vt:lpstr>
      <vt:lpstr>ff-quadraat-web-pro</vt:lpstr>
      <vt:lpstr>GSK Precision</vt:lpstr>
      <vt:lpstr>Helvetica</vt:lpstr>
      <vt:lpstr>Helvetica Neue</vt:lpstr>
      <vt:lpstr>Open Sans</vt:lpstr>
      <vt:lpstr>Symbol</vt:lpstr>
      <vt:lpstr>Times New Roman</vt:lpstr>
      <vt:lpstr>Wingdings</vt:lpstr>
      <vt:lpstr>Work Sans</vt:lpstr>
      <vt:lpstr>1_Default Design</vt:lpstr>
      <vt:lpstr>Custom Design</vt:lpstr>
      <vt:lpstr>3_Default Design</vt:lpstr>
      <vt:lpstr>Office Theme</vt:lpstr>
      <vt:lpstr>1_Office Theme</vt:lpstr>
      <vt:lpstr>4_Default Design</vt:lpstr>
      <vt:lpstr>Default Design</vt:lpstr>
      <vt:lpstr>2_Office Theme</vt:lpstr>
      <vt:lpstr>Bitmap Image</vt:lpstr>
      <vt:lpstr>Endometrial Cancer</vt:lpstr>
      <vt:lpstr>Faculty</vt:lpstr>
      <vt:lpstr>Ms Lyle — Disclosures</vt:lpstr>
      <vt:lpstr>Dr Salani — Disclosures</vt:lpstr>
      <vt:lpstr>Ms Shaver — Disclosures</vt:lpstr>
      <vt:lpstr>Dr Slomovitz — Disclosures</vt:lpstr>
      <vt:lpstr>Commercial Support</vt:lpstr>
      <vt:lpstr>PowerPoint Presentation</vt:lpstr>
      <vt:lpstr>Agenda</vt:lpstr>
      <vt:lpstr>Agenda</vt:lpstr>
      <vt:lpstr>Overview of Endometrial Cancer</vt:lpstr>
      <vt:lpstr>Agenda</vt:lpstr>
      <vt:lpstr>PowerPoint Presentation</vt:lpstr>
      <vt:lpstr>Endometrial Cancer First Line Therapy</vt:lpstr>
      <vt:lpstr>Molecular Profiling in Endometrial Cancer</vt:lpstr>
      <vt:lpstr>ProMisE Tool Classification of Endometrial Cancer</vt:lpstr>
      <vt:lpstr>Biomarker testing</vt:lpstr>
      <vt:lpstr>Advanced Endometrial Cancer Checkpoint inhibitors and Chemotherapy</vt:lpstr>
      <vt:lpstr>NRG-GY018: PFS </vt:lpstr>
      <vt:lpstr>NRG-GY018: OS </vt:lpstr>
      <vt:lpstr>RUBY: PFS and OS in dMMR</vt:lpstr>
      <vt:lpstr>DUO-E: PFS by MMR Subgroups</vt:lpstr>
      <vt:lpstr>DUO-E: OS</vt:lpstr>
      <vt:lpstr>Conclusions</vt:lpstr>
      <vt:lpstr>Roundtable Discussion</vt:lpstr>
      <vt:lpstr>   Endometrial Cancer Symposium Research To Practice | ONS 2025 </vt:lpstr>
      <vt:lpstr>Nursing Considerations for Patients Receiving an Anti-PD-1/PD-L1 Antibody</vt:lpstr>
      <vt:lpstr>How does it work and why do we give it?</vt:lpstr>
      <vt:lpstr>How does it work and why do we give it?</vt:lpstr>
      <vt:lpstr>irAEs</vt:lpstr>
      <vt:lpstr>irAEs</vt:lpstr>
      <vt:lpstr>Clinical Experience</vt:lpstr>
      <vt:lpstr>Roundtable Discussion</vt:lpstr>
      <vt:lpstr>Agenda</vt:lpstr>
      <vt:lpstr>PowerPoint Presentation</vt:lpstr>
      <vt:lpstr>Endometrial Cancer Recurrence in pMMR EC</vt:lpstr>
      <vt:lpstr>KEYNOTE-775: Recurrent Endometrial Cancer</vt:lpstr>
      <vt:lpstr>Study 309/KEYNOTE 775:  Baseline Characteristics</vt:lpstr>
      <vt:lpstr>KEYNOTE-775: Survival Outcomes-pMMR</vt:lpstr>
      <vt:lpstr>Study 309/KEYNOTE-775: Response</vt:lpstr>
      <vt:lpstr>KEYNOTE-775: Adverse Events</vt:lpstr>
      <vt:lpstr>Lenvatinib and Pembrolizumab: Adverse Events</vt:lpstr>
      <vt:lpstr> Lenvatinib and Pembrolizumab: Quality of Life</vt:lpstr>
      <vt:lpstr>ENGOT-en9/LEAP-001: Study Design</vt:lpstr>
      <vt:lpstr>LEAP-001</vt:lpstr>
      <vt:lpstr>Alternative options</vt:lpstr>
      <vt:lpstr>Conclusions</vt:lpstr>
      <vt:lpstr>Roundtable Discussion</vt:lpstr>
      <vt:lpstr>   Endometrial Cancer Symposium Research To Practice | ONS 2025 </vt:lpstr>
      <vt:lpstr>PowerPoint Presentation</vt:lpstr>
      <vt:lpstr>Lenvatinib/Pembrolizumab: Indication/Dosing</vt:lpstr>
      <vt:lpstr>Lenvatinib/Pembrolizumab: Side Effects</vt:lpstr>
      <vt:lpstr>Lenvatinib/Pembrolizumab: Monitoring/Education</vt:lpstr>
      <vt:lpstr>Clinical Experience</vt:lpstr>
      <vt:lpstr>Roundtable Discussion</vt:lpstr>
      <vt:lpstr>Agenda</vt:lpstr>
      <vt:lpstr>PowerPoint Presentation</vt:lpstr>
      <vt:lpstr>Novel Investigational Strategies for  Newly Diagnosed Advanced EC</vt:lpstr>
      <vt:lpstr>Mechanism of Action of PARP Inhibitors</vt:lpstr>
      <vt:lpstr>The Potential Synergy Between PARP Inhibition and Immune Checkpoint Blockade</vt:lpstr>
      <vt:lpstr>PowerPoint Presentation</vt:lpstr>
      <vt:lpstr>DUO-E: Maintenance Durvalumab ± Olaparib on PFS in ITT Population</vt:lpstr>
      <vt:lpstr>pMMR subpopulation: PFS by biomarker subgroup  CP + durvalumab + olaparib versus CP </vt:lpstr>
      <vt:lpstr>ENGOT-EN6-NSGO/GOG-3031/RUBY Part 2</vt:lpstr>
      <vt:lpstr>RUBY Part 2: Maintenance Dostarlimab ± Niraparib on  PFS in Overall and pMMR Populations</vt:lpstr>
      <vt:lpstr>Selecting Which Patient May Benefit From Addition of PARPi</vt:lpstr>
      <vt:lpstr>Selinexor Is a Targeted Oral XPO1 Inhibitor</vt:lpstr>
      <vt:lpstr>ENGOT-EN5/GOG-3055/SIENDO: PFS in ITT Population</vt:lpstr>
      <vt:lpstr>ENGOT-EN5/GOG-3055/SIENDO: Long-Term Follow-Up of PFS  in Prespecified Exploratory TP53WT and TP53mut/abn Subgroups</vt:lpstr>
      <vt:lpstr>XPORT-EC-042 (NCT05611931): A Phase 3, Randomized, Placebo-Controlled, Double-Blind, Multicenter Trial of Selinexor in Maintenance Therapy After Systemic Therapy for Patients With TP53 Wild-type, Advanced, or Recurrent EC</vt:lpstr>
      <vt:lpstr>Roundtable Discussion</vt:lpstr>
      <vt:lpstr>Nursing Considerations for Patients Receiving Selinexor</vt:lpstr>
      <vt:lpstr>Selinexor: TP53 Wild Type- What I tell my patients</vt:lpstr>
      <vt:lpstr>Selinexor: Common Side Effects</vt:lpstr>
      <vt:lpstr>Selinexor: Common Side Effects</vt:lpstr>
      <vt:lpstr>Selinexor: Less Common Side Effects</vt:lpstr>
      <vt:lpstr>Administration- GOG-3083/XPORT</vt:lpstr>
      <vt:lpstr>Clinic Scenario</vt:lpstr>
      <vt:lpstr>Roundtable Discussion</vt:lpstr>
      <vt:lpstr>Agenda</vt:lpstr>
      <vt:lpstr>PowerPoint Presentation</vt:lpstr>
      <vt:lpstr>Incidence and Management of HER2-Positive EC</vt:lpstr>
      <vt:lpstr>What is HER2? (Human Epidermal Growth Factor Receptor 2)</vt:lpstr>
      <vt:lpstr>Mechanism of ADC</vt:lpstr>
      <vt:lpstr>Trastuzumab Deruxtecan (T-DXd): an anti-Her2 ADC</vt:lpstr>
      <vt:lpstr>Open-Label, Phase 2 DESTINY-PanTumor02 Study of T-DXd for  HER2-Expressing Solid Tumors</vt:lpstr>
      <vt:lpstr>DESTINY-PanTumor02: Trastuzumab Deruxtecan Efficacy  by HER2 Expression</vt:lpstr>
      <vt:lpstr>PowerPoint Presentation</vt:lpstr>
      <vt:lpstr>Clinical Case</vt:lpstr>
      <vt:lpstr>Case: Presentation &amp; Workup</vt:lpstr>
      <vt:lpstr>Case: (cont.)</vt:lpstr>
      <vt:lpstr>Case: (cont.)</vt:lpstr>
      <vt:lpstr>Case: Radiology</vt:lpstr>
      <vt:lpstr>Roundtable Discussion</vt:lpstr>
      <vt:lpstr>Nursing Considerations for Patients Receiving HER2-Targeted Therapy</vt:lpstr>
      <vt:lpstr>Fam-Trastuzumab Deruxtecan (T-DXd)</vt:lpstr>
      <vt:lpstr>T-DXd – Indications/Administration</vt:lpstr>
      <vt:lpstr>Boxed Warning</vt:lpstr>
      <vt:lpstr>Suspect ILD/Pneumonitis</vt:lpstr>
      <vt:lpstr>Cardiac Toxicity- Left Ventricular Dysfunction</vt:lpstr>
      <vt:lpstr>Common Side Effects</vt:lpstr>
      <vt:lpstr>Clinical Example</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Silvana Izquierdo</cp:lastModifiedBy>
  <cp:revision>8078</cp:revision>
  <cp:lastPrinted>2020-10-06T19:03:59Z</cp:lastPrinted>
  <dcterms:created xsi:type="dcterms:W3CDTF">2013-03-19T19:50:02Z</dcterms:created>
  <dcterms:modified xsi:type="dcterms:W3CDTF">2025-04-21T12:14:04Z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ies>
</file>