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541" r:id="rId3"/>
    <p:sldId id="562" r:id="rId4"/>
    <p:sldId id="564" r:id="rId5"/>
    <p:sldId id="540" r:id="rId6"/>
    <p:sldId id="542" r:id="rId7"/>
    <p:sldId id="566" r:id="rId8"/>
    <p:sldId id="565" r:id="rId9"/>
    <p:sldId id="561" r:id="rId10"/>
    <p:sldId id="543" r:id="rId11"/>
    <p:sldId id="567" r:id="rId12"/>
    <p:sldId id="568" r:id="rId13"/>
    <p:sldId id="569" r:id="rId14"/>
    <p:sldId id="560" r:id="rId15"/>
    <p:sldId id="544" r:id="rId16"/>
    <p:sldId id="570" r:id="rId17"/>
    <p:sldId id="571" r:id="rId18"/>
    <p:sldId id="572" r:id="rId19"/>
    <p:sldId id="559" r:id="rId20"/>
    <p:sldId id="545" r:id="rId21"/>
    <p:sldId id="573" r:id="rId22"/>
    <p:sldId id="574" r:id="rId23"/>
    <p:sldId id="558" r:id="rId24"/>
    <p:sldId id="546" r:id="rId25"/>
    <p:sldId id="575" r:id="rId26"/>
    <p:sldId id="576" r:id="rId27"/>
    <p:sldId id="577" r:id="rId28"/>
    <p:sldId id="557" r:id="rId29"/>
    <p:sldId id="547" r:id="rId30"/>
    <p:sldId id="578" r:id="rId31"/>
    <p:sldId id="579" r:id="rId32"/>
    <p:sldId id="580" r:id="rId33"/>
    <p:sldId id="556" r:id="rId34"/>
    <p:sldId id="548" r:id="rId35"/>
    <p:sldId id="581" r:id="rId36"/>
    <p:sldId id="582" r:id="rId37"/>
    <p:sldId id="583" r:id="rId38"/>
    <p:sldId id="509" r:id="rId39"/>
    <p:sldId id="549" r:id="rId40"/>
    <p:sldId id="584" r:id="rId41"/>
    <p:sldId id="585" r:id="rId42"/>
    <p:sldId id="586" r:id="rId43"/>
    <p:sldId id="539" r:id="rId44"/>
    <p:sldId id="550" r:id="rId45"/>
    <p:sldId id="588" r:id="rId46"/>
    <p:sldId id="587" r:id="rId47"/>
    <p:sldId id="589" r:id="rId48"/>
    <p:sldId id="555" r:id="rId49"/>
    <p:sldId id="551" r:id="rId50"/>
    <p:sldId id="590" r:id="rId51"/>
    <p:sldId id="591" r:id="rId52"/>
    <p:sldId id="592" r:id="rId53"/>
    <p:sldId id="554" r:id="rId54"/>
    <p:sldId id="552" r:id="rId55"/>
    <p:sldId id="516" r:id="rId56"/>
    <p:sldId id="563" r:id="rId57"/>
    <p:sldId id="513" r:id="rId58"/>
    <p:sldId id="553" r:id="rId59"/>
    <p:sldId id="43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Handy Marshall" initials="CHM" lastIdx="1" clrIdx="0">
    <p:extLst>
      <p:ext uri="{19B8F6BF-5375-455C-9EA6-DF929625EA0E}">
        <p15:presenceInfo xmlns:p15="http://schemas.microsoft.com/office/powerpoint/2012/main" userId="S-1-5-21-1214440339-484763869-725345543-3484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  <a:srgbClr val="7FB1A7"/>
    <a:srgbClr val="A50021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01" autoAdjust="0"/>
    <p:restoredTop sz="94658"/>
  </p:normalViewPr>
  <p:slideViewPr>
    <p:cSldViewPr snapToGrid="0">
      <p:cViewPr varScale="1">
        <p:scale>
          <a:sx n="116" d="100"/>
          <a:sy n="116" d="100"/>
        </p:scale>
        <p:origin x="31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A6083-C705-4067-8643-27D6B1D65DC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4A7AE-B286-45BA-B45A-A0D4C6154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9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65E-A2F7-45E1-9CB5-019F35D32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6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0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5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7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4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1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3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5748-67D1-4FB5-8347-7DE8BA59D6A9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://www.clinicaltrials.go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8.wdp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23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microsoft.com/office/2007/relationships/hdphoto" Target="../media/hdphoto24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819" y="1612354"/>
            <a:ext cx="11166764" cy="2387600"/>
          </a:xfrm>
        </p:spPr>
        <p:txBody>
          <a:bodyPr>
            <a:normAutofit fontScale="90000"/>
          </a:bodyPr>
          <a:lstStyle/>
          <a:p>
            <a:pPr>
              <a:lnSpc>
                <a:spcPts val="6000"/>
              </a:lnSpc>
            </a:pPr>
            <a:br>
              <a:rPr lang="en-US" b="1" u="sng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1100" b="1" u="sng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100" b="1" dirty="0">
                <a:solidFill>
                  <a:srgbClr val="0070C0"/>
                </a:solidFill>
              </a:rPr>
              <a:t>   </a:t>
            </a:r>
            <a:r>
              <a:rPr lang="en-US" sz="5900" b="1" dirty="0">
                <a:solidFill>
                  <a:srgbClr val="0070C0"/>
                </a:solidFill>
              </a:rPr>
              <a:t>Available and Emerging Therapeutic Approaches for Metastatic CRPC</a:t>
            </a:r>
            <a:endParaRPr lang="en-US" sz="5600" b="1" i="1" dirty="0">
              <a:solidFill>
                <a:srgbClr val="0070C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61167" y="4587409"/>
            <a:ext cx="9802888" cy="1655762"/>
          </a:xfrm>
        </p:spPr>
        <p:txBody>
          <a:bodyPr>
            <a:noAutofit/>
          </a:bodyPr>
          <a:lstStyle/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2200" b="1" dirty="0"/>
              <a:t>Emmanuel S. Antonarakis, M.D.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Clark Endowed Professor of Medicine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Division of Hematology/Oncology &amp; Transplantation, University of Minnesota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1900" dirty="0"/>
              <a:t>Associate Director of Translation, Masonic Cancer Center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57522" y="1077667"/>
            <a:ext cx="9802888" cy="80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2300" b="1" i="1" dirty="0"/>
              <a:t>Research To Practice </a:t>
            </a:r>
          </a:p>
          <a:p>
            <a:pPr algn="l">
              <a:lnSpc>
                <a:spcPts val="2000"/>
              </a:lnSpc>
              <a:spcBef>
                <a:spcPts val="400"/>
              </a:spcBef>
            </a:pPr>
            <a:r>
              <a:rPr lang="en-US" sz="2000" dirty="0"/>
              <a:t>April 7, 2025</a:t>
            </a:r>
          </a:p>
        </p:txBody>
      </p:sp>
    </p:spTree>
    <p:extLst>
      <p:ext uri="{BB962C8B-B14F-4D97-AF65-F5344CB8AC3E}">
        <p14:creationId xmlns:p14="http://schemas.microsoft.com/office/powerpoint/2010/main" val="63279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98230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Agarwal N et al. Final overall survival (OS) with </a:t>
            </a:r>
            <a:r>
              <a:rPr lang="en-US" sz="3500" dirty="0" err="1"/>
              <a:t>talazoparib</a:t>
            </a:r>
            <a:r>
              <a:rPr lang="en-US" sz="3500" dirty="0"/>
              <a:t> (TALA) + enzalutamide (ENZA) as first-line treatment in unselected patients with metastatic castration-resistant prostate cancer (</a:t>
            </a:r>
            <a:r>
              <a:rPr lang="en-US" sz="3500" dirty="0" err="1"/>
              <a:t>mCRPC</a:t>
            </a:r>
            <a:r>
              <a:rPr lang="en-US" sz="3500" dirty="0"/>
              <a:t>) in the phase 3 TALAPRO-2 trial. ASCO Genitourinary Cancers Symposium 2025;Abstract LBA18.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95485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5"/>
            <a:ext cx="10515600" cy="898240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Talazop</a:t>
            </a:r>
            <a:r>
              <a:rPr lang="en-US" sz="4800" b="1" dirty="0"/>
              <a:t> + </a:t>
            </a:r>
            <a:r>
              <a:rPr lang="en-US" sz="4800" b="1" dirty="0" err="1"/>
              <a:t>Enza</a:t>
            </a:r>
            <a:r>
              <a:rPr lang="en-US" sz="4800" b="1" dirty="0"/>
              <a:t>: Phase 3 TALAPRO-2 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178" y="627471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da-DK" sz="1600" i="1" dirty="0"/>
              <a:t>ASCO GU Symposium</a:t>
            </a:r>
            <a:r>
              <a:rPr lang="da-DK" sz="1600" dirty="0"/>
              <a:t> 2025; Abstract LBA18</a:t>
            </a:r>
            <a:r>
              <a:rPr lang="en-US" sz="1600" dirty="0"/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1945" b="14396"/>
          <a:stretch/>
        </p:blipFill>
        <p:spPr bwMode="auto">
          <a:xfrm>
            <a:off x="935610" y="1187132"/>
            <a:ext cx="10320780" cy="501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43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43" y="214465"/>
            <a:ext cx="10515600" cy="876206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Phase 3 TALAPRO-2 trial: OS in unselected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928" y="622708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da-DK" sz="1600" i="1" dirty="0"/>
              <a:t>ASCO GU Symposium</a:t>
            </a:r>
            <a:r>
              <a:rPr lang="da-DK" sz="1600" dirty="0"/>
              <a:t> 2025; Abstract LBA18</a:t>
            </a:r>
            <a:r>
              <a:rPr lang="en-US" sz="1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076" y="1165740"/>
            <a:ext cx="10522067" cy="498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43" y="214465"/>
            <a:ext cx="10515600" cy="821122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Phase 3 TALAPRO-2 trial: OS in unselected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4878" y="622708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da-DK" sz="1600" i="1" dirty="0"/>
              <a:t>ASCO GU Symposium</a:t>
            </a:r>
            <a:r>
              <a:rPr lang="da-DK" sz="1600" dirty="0"/>
              <a:t> 2025; Abstract LBA18</a:t>
            </a:r>
            <a:r>
              <a:rPr lang="en-US" sz="1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69" y="1101130"/>
            <a:ext cx="10747348" cy="50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53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369" y="464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72622" y="179473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00" dirty="0">
                <a:solidFill>
                  <a:prstClr val="black"/>
                </a:solidFill>
              </a:rPr>
              <a:t>TALAPRO-2 was a randomized phase 3 trial of </a:t>
            </a:r>
            <a:r>
              <a:rPr lang="en-US" sz="3100" dirty="0" err="1">
                <a:solidFill>
                  <a:prstClr val="black"/>
                </a:solidFill>
              </a:rPr>
              <a:t>enza</a:t>
            </a:r>
            <a:r>
              <a:rPr lang="en-US" sz="3100" dirty="0">
                <a:solidFill>
                  <a:prstClr val="black"/>
                </a:solidFill>
              </a:rPr>
              <a:t> +/- </a:t>
            </a:r>
            <a:r>
              <a:rPr lang="en-US" sz="3100" dirty="0" err="1">
                <a:solidFill>
                  <a:prstClr val="black"/>
                </a:solidFill>
              </a:rPr>
              <a:t>talazop</a:t>
            </a:r>
            <a:r>
              <a:rPr lang="en-US" sz="3100" dirty="0">
                <a:solidFill>
                  <a:prstClr val="black"/>
                </a:solidFill>
              </a:rPr>
              <a:t> in both unselected and </a:t>
            </a:r>
            <a:r>
              <a:rPr lang="en-US" sz="3100" dirty="0" err="1">
                <a:solidFill>
                  <a:prstClr val="black"/>
                </a:solidFill>
              </a:rPr>
              <a:t>HRRm</a:t>
            </a:r>
            <a:r>
              <a:rPr lang="en-US" sz="3100" dirty="0">
                <a:solidFill>
                  <a:prstClr val="black"/>
                </a:solidFill>
              </a:rPr>
              <a:t> first-line </a:t>
            </a:r>
            <a:r>
              <a:rPr lang="en-US" sz="3100" dirty="0" err="1">
                <a:solidFill>
                  <a:prstClr val="black"/>
                </a:solidFill>
              </a:rPr>
              <a:t>mCRPC</a:t>
            </a:r>
            <a:r>
              <a:rPr lang="en-US" sz="3100" dirty="0">
                <a:solidFill>
                  <a:prstClr val="black"/>
                </a:solidFill>
              </a:rPr>
              <a:t> patients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The primary PFS endpoint in unselected pts was met (HR 0.63, </a:t>
            </a:r>
            <a:r>
              <a:rPr lang="en-US" sz="3150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&lt;0.001) and was previously reported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Here, we see that OS is also significantly improved with </a:t>
            </a:r>
            <a:r>
              <a:rPr lang="en-US" sz="3150" dirty="0" err="1">
                <a:solidFill>
                  <a:prstClr val="black"/>
                </a:solidFill>
              </a:rPr>
              <a:t>enza</a:t>
            </a:r>
            <a:r>
              <a:rPr lang="en-US" sz="3150" dirty="0">
                <a:solidFill>
                  <a:prstClr val="black"/>
                </a:solidFill>
              </a:rPr>
              <a:t>/ </a:t>
            </a:r>
            <a:r>
              <a:rPr lang="en-US" sz="3150" dirty="0" err="1">
                <a:solidFill>
                  <a:prstClr val="black"/>
                </a:solidFill>
              </a:rPr>
              <a:t>talazoparib</a:t>
            </a:r>
            <a:r>
              <a:rPr lang="en-US" sz="3150" dirty="0">
                <a:solidFill>
                  <a:prstClr val="black"/>
                </a:solidFill>
              </a:rPr>
              <a:t> in </a:t>
            </a:r>
            <a:r>
              <a:rPr lang="en-US" sz="3150" i="1" dirty="0">
                <a:solidFill>
                  <a:prstClr val="black"/>
                </a:solidFill>
              </a:rPr>
              <a:t>unselected</a:t>
            </a:r>
            <a:r>
              <a:rPr lang="en-US" sz="3150" dirty="0">
                <a:solidFill>
                  <a:prstClr val="black"/>
                </a:solidFill>
              </a:rPr>
              <a:t> first-line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pts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Although this combo regimen is currently only FDA approved for HRR-altered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, expanded FDA approval will likely be sought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115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596842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Hussain MH et al. </a:t>
            </a:r>
            <a:r>
              <a:rPr lang="en-US" sz="3500" dirty="0" err="1"/>
              <a:t>Abiraterone</a:t>
            </a:r>
            <a:r>
              <a:rPr lang="en-US" sz="3500" dirty="0"/>
              <a:t>, </a:t>
            </a:r>
            <a:r>
              <a:rPr lang="en-US" sz="3500" dirty="0" err="1"/>
              <a:t>Olaparib</a:t>
            </a:r>
            <a:r>
              <a:rPr lang="en-US" sz="3500" dirty="0"/>
              <a:t>, or </a:t>
            </a:r>
            <a:r>
              <a:rPr lang="en-US" sz="3500" dirty="0" err="1"/>
              <a:t>Abiraterone</a:t>
            </a:r>
            <a:r>
              <a:rPr lang="en-US" sz="3500" dirty="0"/>
              <a:t> + </a:t>
            </a:r>
            <a:r>
              <a:rPr lang="en-US" sz="3500" dirty="0" err="1"/>
              <a:t>Olaparib</a:t>
            </a:r>
            <a:r>
              <a:rPr lang="en-US" sz="3500" dirty="0"/>
              <a:t> in First-Line Metastatic Castration-Resistant Prostate Cancer with DNA Repair Defects (</a:t>
            </a:r>
            <a:r>
              <a:rPr lang="en-US" sz="3500" dirty="0" err="1"/>
              <a:t>BRCAAway</a:t>
            </a:r>
            <a:r>
              <a:rPr lang="en-US" sz="3500" dirty="0"/>
              <a:t>). </a:t>
            </a:r>
            <a:r>
              <a:rPr lang="en-US" sz="3500" dirty="0" err="1"/>
              <a:t>Clin</a:t>
            </a:r>
            <a:r>
              <a:rPr lang="en-US" sz="3500" dirty="0"/>
              <a:t> Cancer Res 2024;30(19):4318-28.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274929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143" y="22342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10213" y="617609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Hussain M, et al. </a:t>
            </a:r>
            <a:r>
              <a:rPr lang="da-DK" sz="1600" i="1" dirty="0"/>
              <a:t>Clin Cancer Res</a:t>
            </a:r>
            <a:r>
              <a:rPr lang="da-DK" sz="1600" dirty="0"/>
              <a:t> 2024; 30: 4318-28</a:t>
            </a:r>
            <a:r>
              <a:rPr lang="en-US" sz="1600" dirty="0"/>
              <a:t>. </a:t>
            </a:r>
            <a:r>
              <a:rPr lang="en-US" sz="1500" b="1" dirty="0">
                <a:hlinkClick r:id="rId2"/>
              </a:rPr>
              <a:t>www.clinicaltrials.gov</a:t>
            </a:r>
            <a:r>
              <a:rPr lang="en-US" sz="1500" b="1" dirty="0"/>
              <a:t>: (NCT03012321)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91" y="1501927"/>
            <a:ext cx="9339283" cy="458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87"/>
            <a:ext cx="10515600" cy="972964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2961" y="6474259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Hussain M, et al. </a:t>
            </a:r>
            <a:r>
              <a:rPr lang="da-DK" sz="1600" i="1" dirty="0"/>
              <a:t>Clin Cancer Res</a:t>
            </a:r>
            <a:r>
              <a:rPr lang="da-DK" sz="1600" dirty="0"/>
              <a:t> 2024; 30: 4318-28</a:t>
            </a:r>
            <a:r>
              <a:rPr lang="en-US" sz="1600" dirty="0"/>
              <a:t>.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695" y="936435"/>
            <a:ext cx="7792720" cy="53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4436" y="640908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Hussain M, et al. </a:t>
            </a:r>
            <a:r>
              <a:rPr lang="da-DK" sz="1600" i="1" dirty="0"/>
              <a:t>Clin Cancer Res</a:t>
            </a:r>
            <a:r>
              <a:rPr lang="da-DK" sz="1600" dirty="0"/>
              <a:t> 2024; 30: 4318-28</a:t>
            </a:r>
            <a:r>
              <a:rPr lang="en-US" sz="1600" dirty="0"/>
              <a:t>.</a:t>
            </a:r>
            <a:endParaRPr lang="en-US" sz="15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2877" y="1428802"/>
            <a:ext cx="10515599" cy="4520306"/>
            <a:chOff x="1241006" y="1383977"/>
            <a:chExt cx="9364241" cy="48216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512730" y="112253"/>
              <a:ext cx="4821664" cy="7365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114" y="2469294"/>
              <a:ext cx="1508133" cy="27425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21319" y="1823100"/>
              <a:ext cx="1279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</a:rPr>
                <a:t>Abi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>
                  <a:solidFill>
                    <a:prstClr val="black"/>
                  </a:solidFill>
                </a:rPr>
                <a:t>--&gt;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 err="1">
                  <a:solidFill>
                    <a:prstClr val="black"/>
                  </a:solidFill>
                </a:rPr>
                <a:t>Olap</a:t>
              </a:r>
              <a:endParaRPr lang="en-US" b="1" u="sng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3625" y="1816453"/>
              <a:ext cx="1279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 err="1">
                  <a:solidFill>
                    <a:prstClr val="black"/>
                  </a:solidFill>
                </a:rPr>
                <a:t>Olap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>
                  <a:solidFill>
                    <a:prstClr val="black"/>
                  </a:solidFill>
                </a:rPr>
                <a:t>--&gt;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>
                  <a:solidFill>
                    <a:prstClr val="black"/>
                  </a:solidFill>
                </a:rPr>
                <a:t>Abi</a:t>
              </a:r>
              <a:endParaRPr lang="en-US" b="1" u="sng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96570" y="1819994"/>
              <a:ext cx="1138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prstClr val="black"/>
                  </a:solidFill>
                </a:rPr>
                <a:t>Abi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>
                  <a:solidFill>
                    <a:prstClr val="black"/>
                  </a:solidFill>
                </a:rPr>
                <a:t>+</a:t>
              </a:r>
              <a:r>
                <a:rPr lang="en-US" sz="1200" b="1" u="sng" dirty="0">
                  <a:solidFill>
                    <a:prstClr val="black"/>
                  </a:solidFill>
                </a:rPr>
                <a:t> </a:t>
              </a:r>
              <a:r>
                <a:rPr lang="en-US" b="1" u="sng" dirty="0" err="1">
                  <a:solidFill>
                    <a:prstClr val="black"/>
                  </a:solidFill>
                </a:rPr>
                <a:t>Olap</a:t>
              </a:r>
              <a:endParaRPr lang="en-US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13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83" y="4759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77957" y="1799218"/>
            <a:ext cx="10786514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 err="1">
                <a:solidFill>
                  <a:prstClr val="black"/>
                </a:solidFill>
              </a:rPr>
              <a:t>BRCAaway</a:t>
            </a:r>
            <a:r>
              <a:rPr lang="en-US" sz="3150" dirty="0">
                <a:solidFill>
                  <a:prstClr val="black"/>
                </a:solidFill>
              </a:rPr>
              <a:t> is the only </a:t>
            </a:r>
            <a:r>
              <a:rPr lang="en-US" sz="3150" dirty="0" err="1">
                <a:solidFill>
                  <a:prstClr val="black"/>
                </a:solidFill>
              </a:rPr>
              <a:t>PARPi</a:t>
            </a:r>
            <a:r>
              <a:rPr lang="en-US" sz="3150" dirty="0">
                <a:solidFill>
                  <a:prstClr val="black"/>
                </a:solidFill>
              </a:rPr>
              <a:t>/ARPI randomized trial with </a:t>
            </a:r>
            <a:r>
              <a:rPr lang="en-US" sz="3150" i="1" dirty="0">
                <a:solidFill>
                  <a:prstClr val="black"/>
                </a:solidFill>
              </a:rPr>
              <a:t>two control</a:t>
            </a:r>
            <a:r>
              <a:rPr lang="en-US" sz="3150" dirty="0">
                <a:solidFill>
                  <a:prstClr val="black"/>
                </a:solidFill>
              </a:rPr>
              <a:t> arms: Olaparib alone and Abiraterone alone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The trial had a built-in crossover design for Arm A (</a:t>
            </a:r>
            <a:r>
              <a:rPr lang="en-US" sz="3150" dirty="0">
                <a:solidFill>
                  <a:prstClr val="black"/>
                </a:solidFill>
              </a:rPr>
              <a:t>abiraterone</a:t>
            </a:r>
          </a:p>
          <a:p>
            <a:pPr marL="0" lvl="0" indent="0">
              <a:spcBef>
                <a:spcPts val="100"/>
              </a:spcBef>
              <a:spcAft>
                <a:spcPts val="1100"/>
              </a:spcAft>
              <a:buNone/>
              <a:defRPr/>
            </a:pPr>
            <a:r>
              <a:rPr lang="en-US" sz="3150" dirty="0">
                <a:solidFill>
                  <a:prstClr val="black"/>
                </a:solidFill>
              </a:rPr>
              <a:t> --&gt;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olaparib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) and Arm B (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olaparib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--&gt;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abiraterone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Even accounting for crossover, the combo of </a:t>
            </a:r>
            <a:r>
              <a:rPr lang="en-US" sz="3150" dirty="0" err="1">
                <a:solidFill>
                  <a:prstClr val="black"/>
                </a:solidFill>
              </a:rPr>
              <a:t>olap</a:t>
            </a:r>
            <a:r>
              <a:rPr lang="en-US" sz="3150" dirty="0">
                <a:solidFill>
                  <a:prstClr val="black"/>
                </a:solidFill>
              </a:rPr>
              <a:t>/</a:t>
            </a:r>
            <a:r>
              <a:rPr lang="en-US" sz="3150" dirty="0" err="1">
                <a:solidFill>
                  <a:prstClr val="black"/>
                </a:solidFill>
              </a:rPr>
              <a:t>abi</a:t>
            </a:r>
            <a:r>
              <a:rPr lang="en-US" sz="3150" dirty="0">
                <a:solidFill>
                  <a:prstClr val="black"/>
                </a:solidFill>
              </a:rPr>
              <a:t> produced better PFS than sequential </a:t>
            </a:r>
            <a:r>
              <a:rPr lang="en-US" sz="3150" dirty="0" err="1">
                <a:solidFill>
                  <a:prstClr val="black"/>
                </a:solidFill>
              </a:rPr>
              <a:t>abi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3150" dirty="0">
                <a:solidFill>
                  <a:prstClr val="black"/>
                </a:solidFill>
              </a:rPr>
              <a:t>--&gt;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olap</a:t>
            </a:r>
            <a:r>
              <a:rPr lang="en-US" sz="3150" dirty="0">
                <a:solidFill>
                  <a:prstClr val="black"/>
                </a:solidFill>
              </a:rPr>
              <a:t> or </a:t>
            </a:r>
            <a:r>
              <a:rPr lang="en-US" sz="3150" dirty="0" err="1">
                <a:solidFill>
                  <a:prstClr val="black"/>
                </a:solidFill>
              </a:rPr>
              <a:t>olap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3150" dirty="0">
                <a:solidFill>
                  <a:prstClr val="black"/>
                </a:solidFill>
              </a:rPr>
              <a:t>--&gt;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abi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Albeit a small trial, this is the best evidence that combination </a:t>
            </a:r>
            <a:r>
              <a:rPr lang="en-US" sz="3150" dirty="0" err="1">
                <a:solidFill>
                  <a:prstClr val="black"/>
                </a:solidFill>
              </a:rPr>
              <a:t>PARPi</a:t>
            </a:r>
            <a:r>
              <a:rPr lang="en-US" sz="3150" dirty="0">
                <a:solidFill>
                  <a:prstClr val="black"/>
                </a:solidFill>
              </a:rPr>
              <a:t>/ARPI therapy may be superior to sequential treatment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637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98230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 err="1"/>
              <a:t>Saad</a:t>
            </a:r>
            <a:r>
              <a:rPr lang="en-US" sz="3500" dirty="0"/>
              <a:t> F et al. Efficacy of </a:t>
            </a:r>
            <a:r>
              <a:rPr lang="en-US" sz="3500" dirty="0" err="1"/>
              <a:t>olaparib</a:t>
            </a:r>
            <a:r>
              <a:rPr lang="en-US" sz="3500" dirty="0"/>
              <a:t> (</a:t>
            </a:r>
            <a:r>
              <a:rPr lang="en-US" sz="3500" dirty="0" err="1"/>
              <a:t>ola</a:t>
            </a:r>
            <a:r>
              <a:rPr lang="en-US" sz="3500" dirty="0"/>
              <a:t>) plus </a:t>
            </a:r>
            <a:r>
              <a:rPr lang="en-US" sz="3500" dirty="0" err="1"/>
              <a:t>abiraterone</a:t>
            </a:r>
            <a:r>
              <a:rPr lang="en-US" sz="3500" dirty="0"/>
              <a:t> (</a:t>
            </a:r>
            <a:r>
              <a:rPr lang="en-US" sz="3500" dirty="0" err="1"/>
              <a:t>abi</a:t>
            </a:r>
            <a:r>
              <a:rPr lang="en-US" sz="3500" dirty="0"/>
              <a:t>) versus placebo (</a:t>
            </a:r>
            <a:r>
              <a:rPr lang="en-US" sz="3500" dirty="0" err="1"/>
              <a:t>pbo</a:t>
            </a:r>
            <a:r>
              <a:rPr lang="en-US" sz="3500" dirty="0"/>
              <a:t>) plus </a:t>
            </a:r>
            <a:r>
              <a:rPr lang="en-US" sz="3500" dirty="0" err="1"/>
              <a:t>abi</a:t>
            </a:r>
            <a:r>
              <a:rPr lang="en-US" sz="3500" dirty="0"/>
              <a:t> in patients (pts) with metastatic castration-resistant prostate cancer (</a:t>
            </a:r>
            <a:r>
              <a:rPr lang="en-US" sz="3500" dirty="0" err="1"/>
              <a:t>mCRPC</a:t>
            </a:r>
            <a:r>
              <a:rPr lang="en-US" sz="3500" dirty="0"/>
              <a:t>) with a germline or somatic </a:t>
            </a:r>
            <a:r>
              <a:rPr lang="en-US" sz="3500" i="1" dirty="0"/>
              <a:t>BRCA</a:t>
            </a:r>
            <a:r>
              <a:rPr lang="en-US" sz="3500" dirty="0"/>
              <a:t> mutation in the </a:t>
            </a:r>
            <a:r>
              <a:rPr lang="en-US" sz="3500" dirty="0" err="1"/>
              <a:t>PROpel</a:t>
            </a:r>
            <a:r>
              <a:rPr lang="en-US" sz="3500" dirty="0"/>
              <a:t> trial. ASCO Genitourinary Cancers Symposium 2025;Abstract 219.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2577978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26510"/>
            <a:ext cx="10192176" cy="3764052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Azad A et al. Phase III, double-blind, placebo-controlled, 2-cohort, randomized study of </a:t>
            </a:r>
            <a:r>
              <a:rPr lang="en-US" sz="3500" dirty="0" err="1"/>
              <a:t>saruparib</a:t>
            </a:r>
            <a:r>
              <a:rPr lang="en-US" sz="3500" dirty="0"/>
              <a:t> (AZD5305) in combination with androgen receptor pathway inhibitors in patients with metastatic hormone-sensitive prostate cancer with and without homologous recombination repair mutation (EvoPAR-Prostate01). ASCO GU Cancers Symposium 2025;Abstract TPS279.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103592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Saruparib</a:t>
            </a:r>
            <a:r>
              <a:rPr lang="en-US" sz="4800" b="1" dirty="0"/>
              <a:t>: </a:t>
            </a:r>
            <a:r>
              <a:rPr lang="en-US" sz="4700" b="1" dirty="0"/>
              <a:t>PARP1-selective inhibitor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142" y="607748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Azad A, et al. </a:t>
            </a:r>
            <a:r>
              <a:rPr lang="en-US" sz="1600" i="1" dirty="0"/>
              <a:t>ASCO GU Symposium </a:t>
            </a:r>
            <a:r>
              <a:rPr lang="en-US" sz="1600" dirty="0"/>
              <a:t>2025; Abstract TPS279.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317" y="1498753"/>
            <a:ext cx="10653427" cy="410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8" y="160674"/>
            <a:ext cx="11030577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EvoPAR-01 trial: ARPI +/- </a:t>
            </a:r>
            <a:r>
              <a:rPr lang="en-US" sz="4800" b="1" dirty="0" err="1"/>
              <a:t>Saruparib</a:t>
            </a:r>
            <a:r>
              <a:rPr lang="en-US" sz="4800" b="1" dirty="0"/>
              <a:t> in </a:t>
            </a:r>
            <a:r>
              <a:rPr lang="en-US" sz="4800" b="1" dirty="0" err="1"/>
              <a:t>mHSPC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1953" y="6068520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Azad A, et al. </a:t>
            </a:r>
            <a:r>
              <a:rPr lang="en-US" sz="1600" i="1" dirty="0"/>
              <a:t>ASCO GU Symposium </a:t>
            </a:r>
            <a:r>
              <a:rPr lang="en-US" sz="1600" dirty="0"/>
              <a:t>2025; Abstract TPS279.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081" y="1434353"/>
            <a:ext cx="7429192" cy="247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15" y="1586430"/>
            <a:ext cx="4582737" cy="3971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519" y="3859252"/>
            <a:ext cx="4406110" cy="2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0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99" y="5477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94497" y="1915761"/>
            <a:ext cx="11001675" cy="4619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Saruparib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is the first PARP1-selective inhibitor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EvoPAR-01 is a Phase 3 randomized trial of ADT/ARPI +/- </a:t>
            </a:r>
            <a:r>
              <a:rPr lang="en-US" sz="3150" dirty="0" err="1">
                <a:solidFill>
                  <a:prstClr val="black"/>
                </a:solidFill>
              </a:rPr>
              <a:t>saruparib</a:t>
            </a:r>
            <a:r>
              <a:rPr lang="en-US" sz="3150" dirty="0">
                <a:solidFill>
                  <a:prstClr val="black"/>
                </a:solidFill>
              </a:rPr>
              <a:t> in </a:t>
            </a:r>
            <a:r>
              <a:rPr lang="en-US" sz="3150" dirty="0" err="1">
                <a:solidFill>
                  <a:prstClr val="black"/>
                </a:solidFill>
              </a:rPr>
              <a:t>mHSPC</a:t>
            </a:r>
            <a:r>
              <a:rPr lang="en-US" sz="3150" dirty="0">
                <a:solidFill>
                  <a:prstClr val="black"/>
                </a:solidFill>
              </a:rPr>
              <a:t> patients both with/without HRR </a:t>
            </a:r>
            <a:r>
              <a:rPr lang="en-US" sz="3150" dirty="0" err="1">
                <a:solidFill>
                  <a:prstClr val="black"/>
                </a:solidFill>
              </a:rPr>
              <a:t>muts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Other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PARPi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 trials in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mHSPC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: TALAPRO-3 (ADT/ARPI +/-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Talazop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),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and AMPLITUDE (ADT/ARPI +/- Nirap)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indication currently for </a:t>
            </a:r>
            <a:r>
              <a:rPr kumimoji="0" lang="en-US" sz="315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PARPi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in </a:t>
            </a:r>
            <a:r>
              <a:rPr kumimoji="0" lang="en-US" sz="315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mHSPC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space, even for </a:t>
            </a:r>
            <a:r>
              <a:rPr kumimoji="0" lang="en-US" sz="315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BRCA1/2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-altered patients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441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587877"/>
            <a:ext cx="10192176" cy="360106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 err="1"/>
              <a:t>Gillessen</a:t>
            </a:r>
            <a:r>
              <a:rPr lang="en-US" sz="3500" dirty="0"/>
              <a:t> S et al. A randomized multicenter open label phase III trial comparing enzalutamide vs a combination of Radium-223 (Ra223) and enzalutamide in asymptomatic or mildly symptomatic patients with bone metastatic castration-resistant prostate cancer (</a:t>
            </a:r>
            <a:r>
              <a:rPr lang="en-US" sz="3500" dirty="0" err="1"/>
              <a:t>mCRPC</a:t>
            </a:r>
            <a:r>
              <a:rPr lang="en-US" sz="3500" dirty="0"/>
              <a:t>): First results of EORTC-GUCG 1333/PEACE-3. ESMO 2024;Abstract LBA1.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150345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6" y="232394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4748" y="640983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Gillessen S, et al. </a:t>
            </a:r>
            <a:r>
              <a:rPr lang="en-US" sz="1600" i="1" dirty="0"/>
              <a:t>ESMO </a:t>
            </a:r>
            <a:r>
              <a:rPr lang="en-US" sz="1600" dirty="0"/>
              <a:t>2024; Abstract LBA1.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28" y="1513132"/>
            <a:ext cx="11055522" cy="3730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06" y="5669623"/>
            <a:ext cx="5416962" cy="7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26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16" y="150460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4728" y="636898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Gillessen S, et al. </a:t>
            </a:r>
            <a:r>
              <a:rPr lang="en-US" sz="1600" i="1" dirty="0"/>
              <a:t>ESMO </a:t>
            </a:r>
            <a:r>
              <a:rPr lang="en-US" sz="1600" dirty="0"/>
              <a:t>2024; Abstract LBA1.</a:t>
            </a:r>
            <a:endParaRPr lang="en-US" sz="15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75942" y="1310313"/>
            <a:ext cx="10736067" cy="4970538"/>
            <a:chOff x="1152181" y="1430346"/>
            <a:chExt cx="10137070" cy="46932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2181" y="1430346"/>
              <a:ext cx="4592728" cy="33726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16276"/>
            <a:stretch/>
          </p:blipFill>
          <p:spPr>
            <a:xfrm>
              <a:off x="2173895" y="4883601"/>
              <a:ext cx="2908461" cy="11017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6309" y="1468103"/>
              <a:ext cx="4940798" cy="32364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9101" y="4802959"/>
              <a:ext cx="2468833" cy="13206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22867" y="1956391"/>
              <a:ext cx="1158949" cy="1892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74102" y="1799651"/>
              <a:ext cx="815149" cy="3111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0785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58" y="158214"/>
            <a:ext cx="10734742" cy="852319"/>
          </a:xfrm>
        </p:spPr>
        <p:txBody>
          <a:bodyPr>
            <a:normAutofit/>
          </a:bodyPr>
          <a:lstStyle/>
          <a:p>
            <a:r>
              <a:rPr lang="en-US" sz="4800" b="1" dirty="0"/>
              <a:t>PEACE-3 trial: Adverse Events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3771" y="636123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Gillessen S, et al. </a:t>
            </a:r>
            <a:r>
              <a:rPr lang="en-US" sz="1600" i="1" dirty="0"/>
              <a:t>ESMO </a:t>
            </a:r>
            <a:r>
              <a:rPr lang="en-US" sz="1600" dirty="0"/>
              <a:t>2024; Abstract LBA1.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331" y="1079360"/>
            <a:ext cx="9003266" cy="50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4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69" y="511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64242" y="1832836"/>
            <a:ext cx="1085770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PEACE-3 showed a statistically significant and clinically meaningful OS advantage with Enza/Rad</a:t>
            </a:r>
            <a:r>
              <a:rPr lang="en-US" sz="3150" baseline="30000" dirty="0">
                <a:solidFill>
                  <a:prstClr val="black"/>
                </a:solidFill>
              </a:rPr>
              <a:t>223</a:t>
            </a:r>
            <a:r>
              <a:rPr lang="en-US" sz="3150" dirty="0">
                <a:solidFill>
                  <a:prstClr val="black"/>
                </a:solidFill>
              </a:rPr>
              <a:t> vs. </a:t>
            </a:r>
            <a:r>
              <a:rPr lang="en-US" sz="3150" dirty="0" err="1">
                <a:solidFill>
                  <a:prstClr val="black"/>
                </a:solidFill>
              </a:rPr>
              <a:t>Enza</a:t>
            </a:r>
            <a:r>
              <a:rPr lang="en-US" sz="3150" dirty="0">
                <a:solidFill>
                  <a:prstClr val="black"/>
                </a:solidFill>
              </a:rPr>
              <a:t> alone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Conversely, there is no demonstrable OS benefit with use of</a:t>
            </a:r>
            <a:r>
              <a:rPr lang="en-US" sz="3150" baseline="30000" dirty="0">
                <a:solidFill>
                  <a:prstClr val="black"/>
                </a:solidFill>
                <a:latin typeface="Calibri" panose="020F0502020204030204"/>
              </a:rPr>
              <a:t> 177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Lu-PSMA therapies in the pre-docetaxel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space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Safety of Enza/Rad</a:t>
            </a:r>
            <a:r>
              <a:rPr lang="en-US" sz="3150" baseline="30000" dirty="0">
                <a:solidFill>
                  <a:prstClr val="black"/>
                </a:solidFill>
              </a:rPr>
              <a:t>223</a:t>
            </a:r>
            <a:r>
              <a:rPr lang="en-US" sz="3150" dirty="0">
                <a:solidFill>
                  <a:prstClr val="black"/>
                </a:solidFill>
              </a:rPr>
              <a:t> seemed reasonable, with increased   grade-3 fatigue, anemia, neutropenia, and weight loss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00" dirty="0">
                <a:solidFill>
                  <a:prstClr val="black"/>
                </a:solidFill>
              </a:rPr>
              <a:t>Enza + Rad</a:t>
            </a:r>
            <a:r>
              <a:rPr lang="en-US" sz="3100" baseline="30000" dirty="0">
                <a:solidFill>
                  <a:prstClr val="black"/>
                </a:solidFill>
              </a:rPr>
              <a:t>223</a:t>
            </a:r>
            <a:r>
              <a:rPr lang="en-US" sz="3100" dirty="0">
                <a:solidFill>
                  <a:prstClr val="black"/>
                </a:solidFill>
              </a:rPr>
              <a:t> (+ bone protection) may be a new standard for  first-line bone-dominant </a:t>
            </a:r>
            <a:r>
              <a:rPr lang="en-US" sz="3100" dirty="0" err="1">
                <a:solidFill>
                  <a:prstClr val="black"/>
                </a:solidFill>
              </a:rPr>
              <a:t>mCRPC</a:t>
            </a:r>
            <a:r>
              <a:rPr lang="en-US" sz="3100" dirty="0">
                <a:solidFill>
                  <a:prstClr val="black"/>
                </a:solidFill>
              </a:rPr>
              <a:t> without prior ARPI treatment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5755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80" y="1668561"/>
            <a:ext cx="9861175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Morris MJ et al. 177Lu-PSMA-617 versus a change     of androgen receptor pathway inhibitor therapy for </a:t>
            </a:r>
            <a:r>
              <a:rPr lang="en-US" sz="3500" dirty="0" err="1"/>
              <a:t>taxane</a:t>
            </a:r>
            <a:r>
              <a:rPr lang="en-US" sz="3500" dirty="0"/>
              <a:t>-naive patients with progressive metastatic castration-resistant prostate cancer (</a:t>
            </a:r>
            <a:r>
              <a:rPr lang="en-US" sz="3500" dirty="0" err="1"/>
              <a:t>PSMAfore</a:t>
            </a:r>
            <a:r>
              <a:rPr lang="en-US" sz="3500" dirty="0"/>
              <a:t>): A phase 3, </a:t>
            </a:r>
            <a:r>
              <a:rPr lang="en-US" sz="3500" dirty="0" err="1"/>
              <a:t>randomised</a:t>
            </a:r>
            <a:r>
              <a:rPr lang="en-US" sz="3500" dirty="0"/>
              <a:t>, controlled trial. Lancet 2024; 404(10459):1227-39.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358825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93" y="3192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Olap</a:t>
            </a:r>
            <a:r>
              <a:rPr lang="en-US" sz="4800" b="1" dirty="0"/>
              <a:t> + Abi: Phase 3 </a:t>
            </a:r>
            <a:r>
              <a:rPr lang="en-US" sz="4800" b="1" dirty="0" err="1"/>
              <a:t>PROpel</a:t>
            </a:r>
            <a:r>
              <a:rPr lang="en-US" sz="4800" b="1" dirty="0"/>
              <a:t> trial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1153" y="586513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Saad F, et al. </a:t>
            </a:r>
            <a:r>
              <a:rPr lang="da-DK" sz="1600" i="1" dirty="0"/>
              <a:t>ASCO GU Symposium</a:t>
            </a:r>
            <a:r>
              <a:rPr lang="da-DK" sz="1600" dirty="0"/>
              <a:t> 2025; Abstract 219</a:t>
            </a:r>
            <a:r>
              <a:rPr lang="en-US" sz="1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"/>
          <a:stretch/>
        </p:blipFill>
        <p:spPr>
          <a:xfrm>
            <a:off x="625405" y="1680932"/>
            <a:ext cx="10991052" cy="37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2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14464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b="1" baseline="30000" dirty="0"/>
              <a:t>177</a:t>
            </a:r>
            <a:r>
              <a:rPr lang="en-US" b="1" dirty="0"/>
              <a:t>Lu-PSMA-617 in pre-</a:t>
            </a:r>
            <a:r>
              <a:rPr lang="en-US" b="1" dirty="0" err="1"/>
              <a:t>taxane</a:t>
            </a:r>
            <a:r>
              <a:rPr lang="en-US" b="1" dirty="0"/>
              <a:t>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454" y="630498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Morris MJ, et al. </a:t>
            </a:r>
            <a:r>
              <a:rPr lang="en-US" sz="1600" i="1" dirty="0"/>
              <a:t>Lancet</a:t>
            </a:r>
            <a:r>
              <a:rPr lang="en-US" sz="1600" dirty="0"/>
              <a:t> 2024; 404: 1227-39.</a:t>
            </a:r>
            <a:endParaRPr lang="en-US" sz="1500" dirty="0"/>
          </a:p>
        </p:txBody>
      </p:sp>
      <p:grpSp>
        <p:nvGrpSpPr>
          <p:cNvPr id="9" name="Group 8"/>
          <p:cNvGrpSpPr/>
          <p:nvPr/>
        </p:nvGrpSpPr>
        <p:grpSpPr>
          <a:xfrm>
            <a:off x="607363" y="1578127"/>
            <a:ext cx="11015937" cy="4445818"/>
            <a:chOff x="750238" y="1587652"/>
            <a:chExt cx="11015937" cy="4445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3047"/>
            <a:stretch/>
          </p:blipFill>
          <p:spPr>
            <a:xfrm>
              <a:off x="750238" y="1587652"/>
              <a:ext cx="8879538" cy="44458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6264" t="57443" b="14162"/>
            <a:stretch/>
          </p:blipFill>
          <p:spPr>
            <a:xfrm>
              <a:off x="9787218" y="2725673"/>
              <a:ext cx="1978957" cy="13144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95350" y="5457825"/>
              <a:ext cx="2971800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5389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00165"/>
            <a:ext cx="11163300" cy="882604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sz="4600" b="1" baseline="30000" dirty="0"/>
              <a:t>177</a:t>
            </a:r>
            <a:r>
              <a:rPr lang="en-US" sz="4600" b="1" dirty="0"/>
              <a:t>Lu-PSMA-617 vs. ARPI switch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60" y="648948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Morris MJ, et al. </a:t>
            </a:r>
            <a:r>
              <a:rPr lang="en-US" sz="1600" i="1" dirty="0"/>
              <a:t>Lancet</a:t>
            </a:r>
            <a:r>
              <a:rPr lang="en-US" sz="1600" dirty="0"/>
              <a:t> 2024; 404: 1227-39.</a:t>
            </a:r>
            <a:endParaRPr lang="en-US" sz="15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69857" y="892366"/>
            <a:ext cx="9852285" cy="5258563"/>
            <a:chOff x="1466850" y="1237159"/>
            <a:chExt cx="9852285" cy="48955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49" r="47889"/>
            <a:stretch/>
          </p:blipFill>
          <p:spPr>
            <a:xfrm>
              <a:off x="1466850" y="1237159"/>
              <a:ext cx="4324350" cy="23918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0214" y="1607821"/>
              <a:ext cx="4978921" cy="19810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703"/>
            <a:stretch/>
          </p:blipFill>
          <p:spPr>
            <a:xfrm>
              <a:off x="1571625" y="3825033"/>
              <a:ext cx="4229100" cy="23077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1126" y="4428954"/>
              <a:ext cx="4244972" cy="16249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15012" y="4114893"/>
              <a:ext cx="1724213" cy="403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631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00164"/>
            <a:ext cx="114681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Adverse Events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9671" y="635886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Morris MJ, et al. </a:t>
            </a:r>
            <a:r>
              <a:rPr lang="en-US" sz="1600" i="1" dirty="0"/>
              <a:t>Lancet</a:t>
            </a:r>
            <a:r>
              <a:rPr lang="en-US" sz="1600" dirty="0"/>
              <a:t> 2024; 404: 1227-39.</a:t>
            </a:r>
            <a:endParaRPr lang="en-US" sz="1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48537" y="1339779"/>
            <a:ext cx="7353176" cy="5019086"/>
            <a:chOff x="1448537" y="1339779"/>
            <a:chExt cx="7353176" cy="4699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8537" y="1339779"/>
              <a:ext cx="7353176" cy="46990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7825" y="24367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38300" y="29225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8300" y="31606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38300" y="43322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6453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69" y="464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7567" y="1823311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 err="1">
                <a:solidFill>
                  <a:prstClr val="black"/>
                </a:solidFill>
              </a:rPr>
              <a:t>PSMAfore</a:t>
            </a:r>
            <a:r>
              <a:rPr lang="en-US" sz="3150" dirty="0">
                <a:solidFill>
                  <a:prstClr val="black"/>
                </a:solidFill>
              </a:rPr>
              <a:t> is the first randomized Phase 3 trial to assess </a:t>
            </a:r>
            <a:br>
              <a:rPr lang="en-US" sz="3150" dirty="0">
                <a:solidFill>
                  <a:prstClr val="black"/>
                </a:solidFill>
              </a:rPr>
            </a:b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in the pre-</a:t>
            </a:r>
            <a:r>
              <a:rPr lang="en-US" sz="3150" dirty="0" err="1">
                <a:solidFill>
                  <a:prstClr val="black"/>
                </a:solidFill>
              </a:rPr>
              <a:t>taxane</a:t>
            </a: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space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In this setting,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improved </a:t>
            </a:r>
            <a:r>
              <a:rPr lang="en-US" sz="3150" dirty="0" err="1">
                <a:solidFill>
                  <a:prstClr val="black"/>
                </a:solidFill>
              </a:rPr>
              <a:t>rPFS</a:t>
            </a:r>
            <a:r>
              <a:rPr lang="en-US" sz="3150" dirty="0">
                <a:solidFill>
                  <a:prstClr val="black"/>
                </a:solidFill>
              </a:rPr>
              <a:t> (but not OS) when compared to ARPI switch in patients with one prior ARPI  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The toxicity profile of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is favorable, but includes dry mouth, nausea, diarrhea and anemia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On 3/28/2025, based on this trial, the FDA expanded the indication for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into the pre-</a:t>
            </a:r>
            <a:r>
              <a:rPr lang="en-US" sz="3150" dirty="0" err="1">
                <a:solidFill>
                  <a:prstClr val="black"/>
                </a:solidFill>
              </a:rPr>
              <a:t>taxane</a:t>
            </a: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setting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8376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587877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119063"/>
            <a:r>
              <a:rPr lang="en-US" sz="3500" dirty="0"/>
              <a:t>Emmett L et al. Overall survival and quality of life with 177Lu-PSMA-617 plus enzalutamide vs enzalutamide alone in metastatic castration-resistant prostate cancer (ENZA-p): Secondary outcomes from a </a:t>
            </a:r>
            <a:r>
              <a:rPr lang="en-US" sz="3500" dirty="0" err="1"/>
              <a:t>multicentre</a:t>
            </a:r>
            <a:r>
              <a:rPr lang="en-US" sz="3500" dirty="0"/>
              <a:t>, open-label, </a:t>
            </a:r>
            <a:r>
              <a:rPr lang="en-US" sz="3500" dirty="0" err="1"/>
              <a:t>randomised</a:t>
            </a:r>
            <a:r>
              <a:rPr lang="en-US" sz="3500" dirty="0"/>
              <a:t>, phase 2 trial. Lancet </a:t>
            </a:r>
            <a:r>
              <a:rPr lang="en-US" sz="3500" dirty="0" err="1"/>
              <a:t>Oncol</a:t>
            </a:r>
            <a:r>
              <a:rPr lang="en-US" sz="3500" dirty="0"/>
              <a:t> 2025;26(3):291-9.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2305846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10" y="141312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750" b="1" dirty="0" err="1"/>
              <a:t>Enza</a:t>
            </a:r>
            <a:r>
              <a:rPr lang="en-US" sz="4750" b="1" dirty="0"/>
              <a:t>-P trial:</a:t>
            </a:r>
            <a:r>
              <a:rPr lang="en-US" sz="4800" b="1" dirty="0"/>
              <a:t> </a:t>
            </a:r>
            <a:r>
              <a:rPr lang="en-US" sz="4450" b="1" dirty="0" err="1"/>
              <a:t>Enza</a:t>
            </a:r>
            <a:r>
              <a:rPr lang="en-US" sz="4450" b="1" dirty="0"/>
              <a:t> +/-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8528" y="620187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Emmett L, et al. </a:t>
            </a:r>
            <a:r>
              <a:rPr lang="en-US" sz="1600" i="1" dirty="0"/>
              <a:t>Lancet </a:t>
            </a:r>
            <a:r>
              <a:rPr lang="en-US" sz="1600" i="1" dirty="0" err="1"/>
              <a:t>Oncol</a:t>
            </a:r>
            <a:r>
              <a:rPr lang="en-US" sz="1600" dirty="0"/>
              <a:t> 2025; 26: 291-9.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" y="1276208"/>
            <a:ext cx="10188927" cy="479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2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40" y="168207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750" b="1" dirty="0" err="1"/>
              <a:t>Enza</a:t>
            </a:r>
            <a:r>
              <a:rPr lang="en-US" sz="4750" b="1" dirty="0"/>
              <a:t>-P trial:</a:t>
            </a:r>
            <a:r>
              <a:rPr lang="en-US" sz="4800" b="1" dirty="0"/>
              <a:t> </a:t>
            </a:r>
            <a:r>
              <a:rPr lang="en-US" sz="4500" b="1" dirty="0" err="1"/>
              <a:t>Enza</a:t>
            </a:r>
            <a:r>
              <a:rPr lang="en-US" sz="4500" b="1" dirty="0"/>
              <a:t> +/-</a:t>
            </a:r>
            <a:r>
              <a:rPr lang="en-US" sz="4800" b="1" dirty="0"/>
              <a:t>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140" y="641485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Emmett L, et al. </a:t>
            </a:r>
            <a:r>
              <a:rPr lang="en-US" sz="1600" i="1" dirty="0"/>
              <a:t>Lancet </a:t>
            </a:r>
            <a:r>
              <a:rPr lang="en-US" sz="1600" i="1" dirty="0" err="1"/>
              <a:t>Oncol</a:t>
            </a:r>
            <a:r>
              <a:rPr lang="en-US" sz="1600" dirty="0"/>
              <a:t> 2025; 26: 291-9.</a:t>
            </a:r>
            <a:endParaRPr lang="en-US" sz="1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89463" y="1452112"/>
            <a:ext cx="4746289" cy="4315578"/>
            <a:chOff x="889463" y="1496937"/>
            <a:chExt cx="4746289" cy="43155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463" y="2355038"/>
              <a:ext cx="4746289" cy="34574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72968" y="1496937"/>
              <a:ext cx="10789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u="sng" dirty="0" err="1"/>
                <a:t>rPFS</a:t>
              </a:r>
              <a:endParaRPr lang="en-US" sz="3000" u="sng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3640" y="1430776"/>
            <a:ext cx="4645152" cy="4774008"/>
            <a:chOff x="6263640" y="1475601"/>
            <a:chExt cx="4645152" cy="47740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8112"/>
            <a:stretch/>
          </p:blipFill>
          <p:spPr>
            <a:xfrm>
              <a:off x="6263640" y="2229966"/>
              <a:ext cx="4645152" cy="40196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94192" y="1475601"/>
              <a:ext cx="18531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u="sng" dirty="0"/>
                <a:t>Survival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710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05" y="141312"/>
            <a:ext cx="11468100" cy="873369"/>
          </a:xfrm>
        </p:spPr>
        <p:txBody>
          <a:bodyPr>
            <a:normAutofit fontScale="90000"/>
          </a:bodyPr>
          <a:lstStyle/>
          <a:p>
            <a:r>
              <a:rPr lang="en-US" sz="4750" b="1" dirty="0" err="1"/>
              <a:t>Enza</a:t>
            </a:r>
            <a:r>
              <a:rPr lang="en-US" sz="4750" b="1" dirty="0"/>
              <a:t>-P trial:</a:t>
            </a:r>
            <a:r>
              <a:rPr lang="en-US" sz="4800" b="1" dirty="0"/>
              <a:t> </a:t>
            </a:r>
            <a:r>
              <a:rPr lang="en-US" sz="4500" b="1" dirty="0" err="1"/>
              <a:t>Enza</a:t>
            </a:r>
            <a:r>
              <a:rPr lang="en-US" sz="4500" b="1" dirty="0"/>
              <a:t> +/-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0059" y="641099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Emmett L, et al. </a:t>
            </a:r>
            <a:r>
              <a:rPr lang="en-US" sz="1600" i="1" dirty="0"/>
              <a:t>Lancet </a:t>
            </a:r>
            <a:r>
              <a:rPr lang="en-US" sz="1600" i="1" dirty="0" err="1"/>
              <a:t>Oncol</a:t>
            </a:r>
            <a:r>
              <a:rPr lang="en-US" sz="1600" dirty="0"/>
              <a:t> 2025; 26: 291-9.</a:t>
            </a:r>
            <a:endParaRPr lang="en-US" sz="15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33424" y="1367723"/>
            <a:ext cx="7628967" cy="4845790"/>
            <a:chOff x="1120586" y="1466875"/>
            <a:chExt cx="7628967" cy="44678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0586" y="1466875"/>
              <a:ext cx="7628967" cy="446787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552576" y="3331576"/>
              <a:ext cx="2305050" cy="44032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52576" y="2036176"/>
              <a:ext cx="2305050" cy="649874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52576" y="4188827"/>
              <a:ext cx="2305050" cy="219074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333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12" y="440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5885" y="1718532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Enza-P is the first study to show an OS advantage using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(w/ Enza) in the pre-</a:t>
            </a:r>
            <a:r>
              <a:rPr lang="en-US" sz="3150" dirty="0" err="1">
                <a:solidFill>
                  <a:prstClr val="black"/>
                </a:solidFill>
              </a:rPr>
              <a:t>taxane</a:t>
            </a: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setting 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Relative to Enza alone,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 + Enza led to improved </a:t>
            </a:r>
            <a:r>
              <a:rPr lang="en-US" sz="3150" dirty="0" err="1">
                <a:solidFill>
                  <a:prstClr val="black"/>
                </a:solidFill>
              </a:rPr>
              <a:t>rPFS</a:t>
            </a:r>
            <a:r>
              <a:rPr lang="en-US" sz="3150" dirty="0">
                <a:solidFill>
                  <a:prstClr val="black"/>
                </a:solidFill>
              </a:rPr>
              <a:t>, improved deterioration-free survival, and improved pain/fatigue 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Adverse events were dry mouth/eyes, nausea, </a:t>
            </a:r>
            <a:r>
              <a:rPr lang="en-US" sz="3150" dirty="0" err="1">
                <a:solidFill>
                  <a:prstClr val="black"/>
                </a:solidFill>
              </a:rPr>
              <a:t>cytopenias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The combination of Enza +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 is </a:t>
            </a:r>
            <a:r>
              <a:rPr lang="en-US" sz="3150" u="sng" dirty="0">
                <a:solidFill>
                  <a:prstClr val="black"/>
                </a:solidFill>
              </a:rPr>
              <a:t>not</a:t>
            </a:r>
            <a:r>
              <a:rPr lang="en-US" sz="3150" dirty="0">
                <a:solidFill>
                  <a:prstClr val="black"/>
                </a:solidFill>
              </a:rPr>
              <a:t> currently     FDA approved in the pre-</a:t>
            </a:r>
            <a:r>
              <a:rPr lang="en-US" sz="3150" dirty="0" err="1">
                <a:solidFill>
                  <a:prstClr val="black"/>
                </a:solidFill>
              </a:rPr>
              <a:t>taxane</a:t>
            </a: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setting</a:t>
            </a: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Phase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3 trials of this combination are needed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891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944" y="1794065"/>
            <a:ext cx="10192176" cy="274207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Sartor O et al. Efficacy of 177Lu-PNT2002 in PSMA-positive </a:t>
            </a:r>
            <a:r>
              <a:rPr lang="en-US" sz="3500" dirty="0" err="1"/>
              <a:t>mCRPC</a:t>
            </a:r>
            <a:r>
              <a:rPr lang="en-US" sz="3500" dirty="0"/>
              <a:t> following progression on an androgen-receptor pathway inhibitor (SPLASH). ESMO 2024; Abstract LBA65.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250735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319239"/>
            <a:ext cx="10937568" cy="1325563"/>
          </a:xfrm>
        </p:spPr>
        <p:txBody>
          <a:bodyPr>
            <a:normAutofit fontScale="90000"/>
          </a:bodyPr>
          <a:lstStyle/>
          <a:p>
            <a:r>
              <a:rPr lang="en-US" sz="4700" b="1" dirty="0"/>
              <a:t>PFS/OS results by germline or somatic </a:t>
            </a:r>
            <a:r>
              <a:rPr lang="en-US" sz="4700" b="1" i="1" dirty="0" err="1"/>
              <a:t>BRCA</a:t>
            </a:r>
            <a:r>
              <a:rPr lang="en-US" sz="4700" b="1" dirty="0" err="1"/>
              <a:t>m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2925" y="608421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Saad F, et al. </a:t>
            </a:r>
            <a:r>
              <a:rPr lang="da-DK" sz="1600" i="1" dirty="0"/>
              <a:t>ASCO GU Symposium</a:t>
            </a:r>
            <a:r>
              <a:rPr lang="da-DK" sz="1600" dirty="0"/>
              <a:t> 2025; Abstract 219</a:t>
            </a:r>
            <a:r>
              <a:rPr lang="en-US" sz="1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30" y="1692428"/>
            <a:ext cx="6010389" cy="3543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076" y="1709787"/>
            <a:ext cx="5748394" cy="353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892" y="638468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Sartor O, et al. </a:t>
            </a:r>
            <a:r>
              <a:rPr lang="en-US" sz="1600" i="1" dirty="0"/>
              <a:t>ESMO 2024</a:t>
            </a:r>
            <a:r>
              <a:rPr lang="en-US" sz="1600" dirty="0"/>
              <a:t>; Abstract LBA65.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761" y="250221"/>
            <a:ext cx="11163300" cy="1632715"/>
          </a:xfrm>
        </p:spPr>
        <p:txBody>
          <a:bodyPr>
            <a:noAutofit/>
          </a:bodyPr>
          <a:lstStyle/>
          <a:p>
            <a:r>
              <a:rPr lang="en-US" sz="4850" b="1" dirty="0"/>
              <a:t>SPLASH</a:t>
            </a:r>
            <a:r>
              <a:rPr lang="en-US" sz="4800" b="1" dirty="0"/>
              <a:t>: </a:t>
            </a:r>
            <a:r>
              <a:rPr lang="en-US" sz="4800" b="1" baseline="30000" dirty="0"/>
              <a:t>177</a:t>
            </a:r>
            <a:r>
              <a:rPr lang="en-US" sz="4800" b="1" dirty="0"/>
              <a:t>Lu-PNT2002 </a:t>
            </a:r>
            <a:br>
              <a:rPr lang="en-US" sz="4800" b="1" dirty="0"/>
            </a:br>
            <a:r>
              <a:rPr lang="en-US" sz="4800" b="1" dirty="0"/>
              <a:t>                 </a:t>
            </a:r>
            <a:r>
              <a:rPr lang="en-US" sz="4750" b="1" dirty="0"/>
              <a:t>vs. ARPI switch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5759" y="2246383"/>
            <a:ext cx="10774496" cy="4004180"/>
            <a:chOff x="1100507" y="1995365"/>
            <a:chExt cx="9773849" cy="4004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507" y="1995365"/>
              <a:ext cx="9773849" cy="38914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5561979"/>
              <a:ext cx="2447365" cy="437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5410" y="3490962"/>
              <a:ext cx="1757084" cy="90030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211" y="250221"/>
            <a:ext cx="4673561" cy="1749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210" y="3741980"/>
            <a:ext cx="1209283" cy="9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505" y="637966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Sartor O, et al. </a:t>
            </a:r>
            <a:r>
              <a:rPr lang="en-US" sz="1600" i="1" dirty="0"/>
              <a:t>ESMO 2024</a:t>
            </a:r>
            <a:r>
              <a:rPr lang="en-US" sz="1600" dirty="0"/>
              <a:t>; Abstract LBA65.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5482" y="369188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SPLASH: </a:t>
            </a:r>
            <a:r>
              <a:rPr lang="en-US" sz="4800" b="1" baseline="30000" dirty="0"/>
              <a:t>177</a:t>
            </a:r>
            <a:r>
              <a:rPr lang="en-US" sz="4650" b="1" dirty="0"/>
              <a:t>Lu-PSMA-PNT2002 vs. ARPI switch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0643" y="2232875"/>
            <a:ext cx="11334524" cy="3418778"/>
            <a:chOff x="790862" y="2203058"/>
            <a:chExt cx="10932172" cy="32974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862" y="2290597"/>
              <a:ext cx="5270257" cy="32098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1708" y="2931876"/>
              <a:ext cx="1333396" cy="154151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674" y="2787694"/>
              <a:ext cx="5383360" cy="27127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3903" y="2274777"/>
              <a:ext cx="5119131" cy="5947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2105" y="3935675"/>
              <a:ext cx="1793450" cy="10754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35037" y="2203058"/>
              <a:ext cx="2112241" cy="573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6584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323" y="631953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Sartor O, et al. </a:t>
            </a:r>
            <a:r>
              <a:rPr lang="en-US" sz="1600" i="1" dirty="0"/>
              <a:t>ESMO 2024</a:t>
            </a:r>
            <a:r>
              <a:rPr lang="en-US" sz="1600" dirty="0"/>
              <a:t>; Abstract LBA65.         </a:t>
            </a:r>
            <a:r>
              <a:rPr lang="da-DK" sz="1600" dirty="0"/>
              <a:t>Morris MJ, et al. </a:t>
            </a:r>
            <a:r>
              <a:rPr lang="en-US" sz="1600" i="1" dirty="0"/>
              <a:t>Lancet</a:t>
            </a:r>
            <a:r>
              <a:rPr lang="en-US" sz="1600" dirty="0"/>
              <a:t> 2024; 404: 1227-39.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8463" y="199911"/>
            <a:ext cx="11855073" cy="1325563"/>
          </a:xfrm>
        </p:spPr>
        <p:txBody>
          <a:bodyPr>
            <a:noAutofit/>
          </a:bodyPr>
          <a:lstStyle/>
          <a:p>
            <a:r>
              <a:rPr lang="en-US" sz="4500" b="1" dirty="0"/>
              <a:t>Head-to-head comparison: SPLASH vs.</a:t>
            </a:r>
            <a:r>
              <a:rPr lang="en-US" sz="2000" b="1" dirty="0"/>
              <a:t> </a:t>
            </a:r>
            <a:r>
              <a:rPr lang="en-US" sz="4500" b="1" dirty="0" err="1"/>
              <a:t>PSMAfore</a:t>
            </a:r>
            <a:endParaRPr lang="en-US" sz="4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7" y="1727141"/>
            <a:ext cx="10916190" cy="3777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EDB08-EE88-B399-A5CB-17C261C01688}"/>
              </a:ext>
            </a:extLst>
          </p:cNvPr>
          <p:cNvSpPr/>
          <p:nvPr/>
        </p:nvSpPr>
        <p:spPr>
          <a:xfrm>
            <a:off x="4353636" y="3510888"/>
            <a:ext cx="450376" cy="200677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8007D4-124D-10C2-BD06-00907E246632}"/>
              </a:ext>
            </a:extLst>
          </p:cNvPr>
          <p:cNvSpPr txBox="1"/>
          <p:nvPr/>
        </p:nvSpPr>
        <p:spPr>
          <a:xfrm>
            <a:off x="4283642" y="341876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0.98</a:t>
            </a:r>
          </a:p>
        </p:txBody>
      </p:sp>
    </p:spTree>
    <p:extLst>
      <p:ext uri="{BB962C8B-B14F-4D97-AF65-F5344CB8AC3E}">
        <p14:creationId xmlns:p14="http://schemas.microsoft.com/office/powerpoint/2010/main" val="315464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60" y="3952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86918" y="1718531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SPLASH (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Lu-PNT2002) showed a more modest </a:t>
            </a:r>
            <a:r>
              <a:rPr lang="en-US" sz="3150" dirty="0" err="1">
                <a:solidFill>
                  <a:prstClr val="black"/>
                </a:solidFill>
              </a:rPr>
              <a:t>rPFS</a:t>
            </a:r>
            <a:r>
              <a:rPr lang="en-US" sz="3150" dirty="0">
                <a:solidFill>
                  <a:prstClr val="black"/>
                </a:solidFill>
              </a:rPr>
              <a:t> benefit    vs. ARPI switch compared to </a:t>
            </a:r>
            <a:r>
              <a:rPr lang="en-US" sz="3150" dirty="0" err="1">
                <a:solidFill>
                  <a:prstClr val="black"/>
                </a:solidFill>
              </a:rPr>
              <a:t>PSMAfore</a:t>
            </a:r>
            <a:r>
              <a:rPr lang="en-US" sz="3150" dirty="0">
                <a:solidFill>
                  <a:prstClr val="black"/>
                </a:solidFill>
              </a:rPr>
              <a:t> (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Lu-PSMA-617)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In SPLASH: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 was given at 6.8 </a:t>
            </a:r>
            <a:r>
              <a:rPr lang="en-US" sz="3150" dirty="0" err="1">
                <a:solidFill>
                  <a:prstClr val="black"/>
                </a:solidFill>
              </a:rPr>
              <a:t>GBq</a:t>
            </a:r>
            <a:r>
              <a:rPr lang="en-US" sz="3150" dirty="0">
                <a:solidFill>
                  <a:prstClr val="black"/>
                </a:solidFill>
              </a:rPr>
              <a:t> (184 </a:t>
            </a:r>
            <a:r>
              <a:rPr lang="en-US" sz="3150" dirty="0" err="1">
                <a:solidFill>
                  <a:prstClr val="black"/>
                </a:solidFill>
              </a:rPr>
              <a:t>mCi</a:t>
            </a:r>
            <a:r>
              <a:rPr lang="en-US" sz="3150" dirty="0">
                <a:solidFill>
                  <a:prstClr val="black"/>
                </a:solidFill>
              </a:rPr>
              <a:t>) x 4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In </a:t>
            </a:r>
            <a:r>
              <a:rPr lang="en-US" sz="3150" dirty="0" err="1">
                <a:solidFill>
                  <a:prstClr val="black"/>
                </a:solidFill>
              </a:rPr>
              <a:t>PSMAfore</a:t>
            </a:r>
            <a:r>
              <a:rPr lang="en-US" sz="3150" dirty="0">
                <a:solidFill>
                  <a:prstClr val="black"/>
                </a:solidFill>
              </a:rPr>
              <a:t>: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Lu-PSMA was given at 7.4 </a:t>
            </a:r>
            <a:r>
              <a:rPr lang="en-US" sz="3150" dirty="0" err="1">
                <a:solidFill>
                  <a:prstClr val="black"/>
                </a:solidFill>
              </a:rPr>
              <a:t>GBq</a:t>
            </a:r>
            <a:r>
              <a:rPr lang="en-US" sz="3150" dirty="0">
                <a:solidFill>
                  <a:prstClr val="black"/>
                </a:solidFill>
              </a:rPr>
              <a:t> (184 </a:t>
            </a:r>
            <a:r>
              <a:rPr lang="en-US" sz="3150" dirty="0" err="1">
                <a:solidFill>
                  <a:prstClr val="black"/>
                </a:solidFill>
              </a:rPr>
              <a:t>mCi</a:t>
            </a:r>
            <a:r>
              <a:rPr lang="en-US" sz="3150" dirty="0">
                <a:solidFill>
                  <a:prstClr val="black"/>
                </a:solidFill>
              </a:rPr>
              <a:t>) x 6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Dose intensity was higher in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PSMAfore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, leading to better PFS?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Unclear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if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Lu-PNT2002 will seek approval in 1</a:t>
            </a:r>
            <a:r>
              <a:rPr lang="en-US" sz="3150" baseline="30000" dirty="0">
                <a:solidFill>
                  <a:prstClr val="black"/>
                </a:solidFill>
              </a:rPr>
              <a:t>st</a:t>
            </a:r>
            <a:r>
              <a:rPr lang="en-US" sz="3150" dirty="0">
                <a:solidFill>
                  <a:prstClr val="black"/>
                </a:solidFill>
              </a:rPr>
              <a:t>-L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50" baseline="30000" dirty="0">
                <a:solidFill>
                  <a:prstClr val="black"/>
                </a:solidFill>
              </a:rPr>
              <a:t>177</a:t>
            </a:r>
            <a:r>
              <a:rPr lang="en-US" sz="3150" dirty="0">
                <a:solidFill>
                  <a:prstClr val="black"/>
                </a:solidFill>
              </a:rPr>
              <a:t>Lu-PNT2002 </a:t>
            </a:r>
            <a:r>
              <a:rPr lang="en-US" sz="3150" u="sng" dirty="0">
                <a:solidFill>
                  <a:prstClr val="black"/>
                </a:solidFill>
              </a:rPr>
              <a:t>not</a:t>
            </a:r>
            <a:r>
              <a:rPr lang="en-US" sz="3150" dirty="0">
                <a:solidFill>
                  <a:prstClr val="black"/>
                </a:solidFill>
              </a:rPr>
              <a:t> currently FDA approved in any indication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7505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650631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/>
              <a:t>Agarwal N et al. </a:t>
            </a:r>
            <a:r>
              <a:rPr lang="en-US" sz="3500" dirty="0" err="1"/>
              <a:t>Cabozantinib</a:t>
            </a:r>
            <a:r>
              <a:rPr lang="en-US" sz="3500" dirty="0"/>
              <a:t> (C) plus </a:t>
            </a:r>
            <a:r>
              <a:rPr lang="en-US" sz="3500" dirty="0" err="1"/>
              <a:t>atezolizumab</a:t>
            </a:r>
            <a:r>
              <a:rPr lang="en-US" sz="3500" dirty="0"/>
              <a:t> (A) versus 2nd novel hormonal therapy (NHT) in patients (Pts) with metastatic castration-resistant prostate cancer (</a:t>
            </a:r>
            <a:r>
              <a:rPr lang="en-US" sz="3500" dirty="0" err="1"/>
              <a:t>mCRPC</a:t>
            </a:r>
            <a:r>
              <a:rPr lang="en-US" sz="3500" dirty="0"/>
              <a:t>): Final overall survival (OS) results of the phase III, randomized, CONTACT-02 study. ESMO 2024; Abstract LBA67.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1089897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872" y="648090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en-US" sz="1600" i="1" dirty="0"/>
              <a:t>ESMO 2024</a:t>
            </a:r>
            <a:r>
              <a:rPr lang="en-US" sz="1600" dirty="0"/>
              <a:t>; Abstract LBA67.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7548" y="207819"/>
            <a:ext cx="11443887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CONTACT-02 trial: </a:t>
            </a:r>
            <a:r>
              <a:rPr lang="en-US" sz="4650" b="1" dirty="0"/>
              <a:t>Cabo/</a:t>
            </a:r>
            <a:r>
              <a:rPr lang="en-US" sz="4650" b="1" dirty="0" err="1"/>
              <a:t>Atezo</a:t>
            </a:r>
            <a:r>
              <a:rPr lang="en-US" sz="4650" b="1" dirty="0"/>
              <a:t> vs.</a:t>
            </a:r>
            <a:r>
              <a:rPr lang="en-US" sz="2000" b="1" dirty="0"/>
              <a:t> </a:t>
            </a:r>
            <a:r>
              <a:rPr lang="en-US" sz="4650" b="1" dirty="0"/>
              <a:t>ARPI switch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801"/>
          <a:stretch/>
        </p:blipFill>
        <p:spPr>
          <a:xfrm>
            <a:off x="597548" y="1533382"/>
            <a:ext cx="11075492" cy="45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3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916" y="642166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en-US" sz="1600" i="1" dirty="0"/>
              <a:t>ESMO 2024</a:t>
            </a:r>
            <a:r>
              <a:rPr lang="en-US" sz="1600" dirty="0"/>
              <a:t>; Abstract LBA67.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8075" y="133208"/>
            <a:ext cx="11352401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CONTACT-02: </a:t>
            </a:r>
            <a:r>
              <a:rPr lang="en-US" sz="4650" b="1" dirty="0"/>
              <a:t>Overall PFS, and in Subgroups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5487" y="1616243"/>
            <a:ext cx="10297575" cy="4647948"/>
            <a:chOff x="966143" y="1557158"/>
            <a:chExt cx="9880266" cy="48776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143" y="1649158"/>
              <a:ext cx="5183902" cy="39406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9794" y="1557158"/>
              <a:ext cx="3886615" cy="48084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937632" y="6238265"/>
              <a:ext cx="645459" cy="196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902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711" y="642100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Agarwal N, et al. </a:t>
            </a:r>
            <a:r>
              <a:rPr lang="en-US" sz="1600" i="1" dirty="0"/>
              <a:t>ESMO 2024</a:t>
            </a:r>
            <a:r>
              <a:rPr lang="en-US" sz="1600" dirty="0"/>
              <a:t>; Abstract LBA67.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705" y="58400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CONTACT-02: </a:t>
            </a:r>
            <a:r>
              <a:rPr lang="en-US" sz="4650" b="1" dirty="0"/>
              <a:t>Overall OS, and in Subgroups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9" y="1489681"/>
            <a:ext cx="6053976" cy="37521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05625" y="1409302"/>
            <a:ext cx="4273126" cy="5348500"/>
            <a:chOff x="6610350" y="1342627"/>
            <a:chExt cx="4273126" cy="5348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t="1" b="-3917"/>
            <a:stretch/>
          </p:blipFill>
          <p:spPr>
            <a:xfrm>
              <a:off x="6718674" y="1342627"/>
              <a:ext cx="4164802" cy="261199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-1305" b="-4932"/>
            <a:stretch/>
          </p:blipFill>
          <p:spPr>
            <a:xfrm>
              <a:off x="6799588" y="4079130"/>
              <a:ext cx="4071343" cy="261199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610350" y="6230504"/>
              <a:ext cx="419100" cy="179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10ACB1-A5CF-2C19-9A17-E42978E2219A}"/>
              </a:ext>
            </a:extLst>
          </p:cNvPr>
          <p:cNvSpPr txBox="1"/>
          <p:nvPr/>
        </p:nvSpPr>
        <p:spPr>
          <a:xfrm>
            <a:off x="9130534" y="3852720"/>
            <a:ext cx="415178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B7D91-9406-447A-4186-0A993E0455F6}"/>
              </a:ext>
            </a:extLst>
          </p:cNvPr>
          <p:cNvSpPr txBox="1"/>
          <p:nvPr/>
        </p:nvSpPr>
        <p:spPr>
          <a:xfrm>
            <a:off x="9130534" y="6496768"/>
            <a:ext cx="415178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F7568-78ED-D83F-6852-64C1183B4C25}"/>
              </a:ext>
            </a:extLst>
          </p:cNvPr>
          <p:cNvSpPr/>
          <p:nvPr/>
        </p:nvSpPr>
        <p:spPr>
          <a:xfrm>
            <a:off x="7013949" y="6421004"/>
            <a:ext cx="310776" cy="336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17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494" y="464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7567" y="177848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838" lvl="0" indent="-338138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Contact-02 met its PFS co-primary endpoint </a:t>
            </a:r>
            <a:r>
              <a:rPr lang="en-US" sz="3050" dirty="0">
                <a:solidFill>
                  <a:prstClr val="black"/>
                </a:solidFill>
              </a:rPr>
              <a:t>(HR 0.65, </a:t>
            </a:r>
            <a:r>
              <a:rPr lang="en-US" sz="3050" i="1" dirty="0">
                <a:solidFill>
                  <a:prstClr val="black"/>
                </a:solidFill>
              </a:rPr>
              <a:t>P</a:t>
            </a:r>
            <a:r>
              <a:rPr lang="en-US" sz="3050" dirty="0">
                <a:solidFill>
                  <a:prstClr val="black"/>
                </a:solidFill>
              </a:rPr>
              <a:t>&lt;0.01)</a:t>
            </a:r>
            <a:r>
              <a:rPr lang="en-US" sz="3150" dirty="0">
                <a:solidFill>
                  <a:prstClr val="black"/>
                </a:solidFill>
              </a:rPr>
              <a:t>, but not its OS co-primary endpoint </a:t>
            </a:r>
            <a:r>
              <a:rPr lang="en-US" sz="3050" dirty="0">
                <a:solidFill>
                  <a:prstClr val="black"/>
                </a:solidFill>
              </a:rPr>
              <a:t>(HR 0.89, </a:t>
            </a:r>
            <a:r>
              <a:rPr lang="en-US" sz="3050" i="1" dirty="0">
                <a:solidFill>
                  <a:prstClr val="black"/>
                </a:solidFill>
              </a:rPr>
              <a:t>P</a:t>
            </a:r>
            <a:r>
              <a:rPr lang="en-US" sz="3050" dirty="0">
                <a:solidFill>
                  <a:prstClr val="black"/>
                </a:solidFill>
              </a:rPr>
              <a:t>=0.30)</a:t>
            </a:r>
            <a:endParaRPr kumimoji="0" lang="en-US" sz="3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PFS and OS trends were greatest in liver and bone met subsets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Adverse events of Cabo/</a:t>
            </a:r>
            <a:r>
              <a:rPr lang="en-US" sz="3150" dirty="0" err="1">
                <a:solidFill>
                  <a:prstClr val="black"/>
                </a:solidFill>
              </a:rPr>
              <a:t>Atezo</a:t>
            </a:r>
            <a:r>
              <a:rPr lang="en-US" sz="3150" dirty="0">
                <a:solidFill>
                  <a:prstClr val="black"/>
                </a:solidFill>
              </a:rPr>
              <a:t>:</a:t>
            </a:r>
            <a:r>
              <a:rPr lang="en-US" sz="2200" dirty="0">
                <a:solidFill>
                  <a:prstClr val="black"/>
                </a:solidFill>
              </a:rPr>
              <a:t>  </a:t>
            </a:r>
            <a:r>
              <a:rPr lang="en-US" sz="3150" dirty="0">
                <a:solidFill>
                  <a:prstClr val="black"/>
                </a:solidFill>
              </a:rPr>
              <a:t>HTN, diarrhea, anemia, fatigue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Neither Cabo nor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Atezo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are currently FDA approved in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Regulatory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approval may be sought for liver </a:t>
            </a:r>
            <a:r>
              <a:rPr kumimoji="0" lang="en-US" sz="315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mets</a:t>
            </a:r>
            <a:r>
              <a:rPr kumimoji="0" lang="en-US" sz="31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subset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Open question: Does the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Atezo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add anything?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9933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722349"/>
            <a:ext cx="10192176" cy="319927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 err="1"/>
              <a:t>Schweizer</a:t>
            </a:r>
            <a:r>
              <a:rPr lang="en-US" sz="3500" dirty="0"/>
              <a:t> MT et al. </a:t>
            </a:r>
            <a:r>
              <a:rPr lang="en-US" sz="3500" dirty="0" err="1"/>
              <a:t>Mevrometostat</a:t>
            </a:r>
            <a:r>
              <a:rPr lang="en-US" sz="3500" dirty="0"/>
              <a:t> (PF-06821497), an EZH2 inhibitor, in combination with enzalutamide in patients with metastatic castration-resistant prostate cancer (</a:t>
            </a:r>
            <a:r>
              <a:rPr lang="en-US" sz="3500" dirty="0" err="1"/>
              <a:t>mCRPC</a:t>
            </a:r>
            <a:r>
              <a:rPr lang="en-US" sz="3500" dirty="0"/>
              <a:t>): A randomized dose-expansion study. ASCO GU Symposium 2025; Abstract LBA138.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400624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4" y="39642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0417" y="168155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In first-line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patients with </a:t>
            </a:r>
            <a:r>
              <a:rPr lang="en-US" sz="3150" i="1" dirty="0" err="1">
                <a:solidFill>
                  <a:prstClr val="black"/>
                </a:solidFill>
              </a:rPr>
              <a:t>BRCA</a:t>
            </a:r>
            <a:r>
              <a:rPr lang="en-US" sz="3150" dirty="0" err="1">
                <a:solidFill>
                  <a:prstClr val="black"/>
                </a:solidFill>
              </a:rPr>
              <a:t>m</a:t>
            </a:r>
            <a:r>
              <a:rPr lang="en-US" sz="3150" dirty="0">
                <a:solidFill>
                  <a:prstClr val="black"/>
                </a:solidFill>
              </a:rPr>
              <a:t>, both germline and somatic </a:t>
            </a:r>
            <a:r>
              <a:rPr lang="en-US" sz="3150" dirty="0" err="1">
                <a:solidFill>
                  <a:prstClr val="black"/>
                </a:solidFill>
              </a:rPr>
              <a:t>muts</a:t>
            </a:r>
            <a:r>
              <a:rPr lang="en-US" sz="3150" dirty="0">
                <a:solidFill>
                  <a:prstClr val="black"/>
                </a:solidFill>
              </a:rPr>
              <a:t> derive similar benefit to </a:t>
            </a:r>
            <a:r>
              <a:rPr lang="en-US" sz="3150" dirty="0" err="1">
                <a:solidFill>
                  <a:prstClr val="black"/>
                </a:solidFill>
              </a:rPr>
              <a:t>olaparib</a:t>
            </a:r>
            <a:r>
              <a:rPr lang="en-US" sz="3150" dirty="0">
                <a:solidFill>
                  <a:prstClr val="black"/>
                </a:solidFill>
              </a:rPr>
              <a:t> + abiraterone 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The natural history of germline </a:t>
            </a:r>
            <a:r>
              <a:rPr lang="en-US" sz="3150" i="1" dirty="0" err="1">
                <a:solidFill>
                  <a:prstClr val="black"/>
                </a:solidFill>
                <a:latin typeface="Calibri" panose="020F0502020204030204"/>
              </a:rPr>
              <a:t>BRCA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may be worse than somatic </a:t>
            </a:r>
            <a:r>
              <a:rPr lang="en-US" sz="3150" i="1" dirty="0" err="1">
                <a:solidFill>
                  <a:prstClr val="black"/>
                </a:solidFill>
                <a:latin typeface="Calibri" panose="020F0502020204030204"/>
              </a:rPr>
              <a:t>BRCA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in terms of PFS and OS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Since about 50% of </a:t>
            </a:r>
            <a:r>
              <a:rPr lang="en-US" sz="3150" i="1" dirty="0">
                <a:solidFill>
                  <a:prstClr val="black"/>
                </a:solidFill>
              </a:rPr>
              <a:t>BRCA</a:t>
            </a:r>
            <a:r>
              <a:rPr lang="en-US" sz="3150" dirty="0">
                <a:solidFill>
                  <a:prstClr val="black"/>
                </a:solidFill>
              </a:rPr>
              <a:t> mutations are of somatic-only origin, relying on germline testing alone will miss half of </a:t>
            </a:r>
            <a:r>
              <a:rPr lang="en-US" sz="3150" i="1" dirty="0" err="1">
                <a:solidFill>
                  <a:prstClr val="black"/>
                </a:solidFill>
              </a:rPr>
              <a:t>BRCA</a:t>
            </a:r>
            <a:r>
              <a:rPr lang="en-US" sz="3150" dirty="0" err="1">
                <a:solidFill>
                  <a:prstClr val="black"/>
                </a:solidFill>
              </a:rPr>
              <a:t>m</a:t>
            </a:r>
            <a:r>
              <a:rPr lang="en-US" sz="3150" dirty="0">
                <a:solidFill>
                  <a:prstClr val="black"/>
                </a:solidFill>
              </a:rPr>
              <a:t> cases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Germline </a:t>
            </a:r>
            <a:r>
              <a:rPr lang="en-US" sz="3150" i="1" dirty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somatic testing are needed for all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patients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Somatic testing: tissue biopsy (primary,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mets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) or ctDNA assay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7427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517" y="648090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Schweizer MT , et al. </a:t>
            </a:r>
            <a:r>
              <a:rPr lang="en-US" sz="1600" i="1" dirty="0"/>
              <a:t>ASCO GU Symposium </a:t>
            </a:r>
            <a:r>
              <a:rPr lang="en-US" sz="1600" dirty="0"/>
              <a:t>2025; Abstract LBA138.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7549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EZH2 Inhibitor: </a:t>
            </a:r>
            <a:r>
              <a:rPr lang="en-US" sz="4650" b="1" dirty="0" err="1"/>
              <a:t>Mevrometostat</a:t>
            </a:r>
            <a:endParaRPr lang="en-US" sz="465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05828" y="1632803"/>
            <a:ext cx="11510359" cy="3930715"/>
            <a:chOff x="721374" y="1356808"/>
            <a:chExt cx="11094813" cy="4625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374" y="1356808"/>
              <a:ext cx="4402587" cy="46251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1534"/>
            <a:stretch/>
          </p:blipFill>
          <p:spPr>
            <a:xfrm>
              <a:off x="5115773" y="1356809"/>
              <a:ext cx="6700414" cy="4625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213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905" y="647799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Schweizer MT , et al. </a:t>
            </a:r>
            <a:r>
              <a:rPr lang="en-US" sz="1600" i="1" dirty="0"/>
              <a:t>ASCO GU Symposium </a:t>
            </a:r>
            <a:r>
              <a:rPr lang="en-US" sz="1600" dirty="0"/>
              <a:t>2025; Abstract LBA138.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2324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Post-</a:t>
            </a:r>
            <a:r>
              <a:rPr lang="en-US" sz="4800" b="1" dirty="0" err="1"/>
              <a:t>Abiraterone</a:t>
            </a:r>
            <a:r>
              <a:rPr lang="en-US" sz="4800" b="1" dirty="0"/>
              <a:t> </a:t>
            </a:r>
            <a:r>
              <a:rPr lang="en-US" sz="4800" b="1" dirty="0" err="1"/>
              <a:t>mCRPC</a:t>
            </a:r>
            <a:r>
              <a:rPr lang="en-US" sz="4800" b="1" dirty="0"/>
              <a:t>: </a:t>
            </a:r>
            <a:r>
              <a:rPr lang="en-US" sz="4800" b="1" dirty="0" err="1"/>
              <a:t>Enza</a:t>
            </a:r>
            <a:r>
              <a:rPr lang="en-US" sz="4800" b="1" dirty="0"/>
              <a:t> +/- </a:t>
            </a:r>
            <a:r>
              <a:rPr lang="en-US" sz="4650" b="1" dirty="0" err="1"/>
              <a:t>Mevro</a:t>
            </a:r>
            <a:endParaRPr lang="en-US" sz="465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828675" y="1542907"/>
            <a:ext cx="6885265" cy="4379237"/>
            <a:chOff x="1181100" y="1533382"/>
            <a:chExt cx="6885265" cy="43792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533382"/>
              <a:ext cx="6885264" cy="43792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037209" y="2048430"/>
              <a:ext cx="1649797" cy="24085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7542381" y="1853446"/>
              <a:ext cx="487305" cy="56066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6866" y="2475412"/>
              <a:ext cx="2625710" cy="10418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57" y="1542907"/>
            <a:ext cx="3632994" cy="2119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057" y="3848688"/>
            <a:ext cx="3632994" cy="20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31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279" y="631162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Schweizer MT , et al. </a:t>
            </a:r>
            <a:r>
              <a:rPr lang="en-US" sz="1600" i="1" dirty="0"/>
              <a:t>ASCO GU Symposium </a:t>
            </a:r>
            <a:r>
              <a:rPr lang="en-US" sz="1600" dirty="0"/>
              <a:t>2025; Abstract LBA138.</a:t>
            </a:r>
            <a:endParaRPr lang="en-US" sz="15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9219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Adverse Events: </a:t>
            </a:r>
            <a:r>
              <a:rPr lang="en-US" sz="4800" b="1" dirty="0" err="1"/>
              <a:t>Enza</a:t>
            </a:r>
            <a:r>
              <a:rPr lang="en-US" sz="4800" b="1" dirty="0"/>
              <a:t> +/- </a:t>
            </a:r>
            <a:r>
              <a:rPr lang="en-US" sz="4650" b="1" dirty="0" err="1"/>
              <a:t>Mevrometostat</a:t>
            </a:r>
            <a:endParaRPr lang="en-US" sz="465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38200" y="1454228"/>
            <a:ext cx="10249708" cy="4649116"/>
            <a:chOff x="904875" y="1705581"/>
            <a:chExt cx="10249708" cy="4345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t="1039"/>
            <a:stretch/>
          </p:blipFill>
          <p:spPr>
            <a:xfrm>
              <a:off x="904875" y="1705581"/>
              <a:ext cx="10249708" cy="4345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114529" y="4679856"/>
              <a:ext cx="203245" cy="2540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146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34" y="6070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1537" y="1966186"/>
            <a:ext cx="11001675" cy="4434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Mevrometostat</a:t>
            </a:r>
            <a:r>
              <a:rPr lang="en-US" sz="3150">
                <a:solidFill>
                  <a:prstClr val="black"/>
                </a:solidFill>
              </a:rPr>
              <a:t> is </a:t>
            </a:r>
            <a:r>
              <a:rPr lang="en-US" sz="3150" dirty="0">
                <a:solidFill>
                  <a:prstClr val="black"/>
                </a:solidFill>
              </a:rPr>
              <a:t>an oral EZH2 inhibitor that enhances efficacy of enzalutamide in post-</a:t>
            </a:r>
            <a:r>
              <a:rPr lang="en-US" sz="3150" dirty="0" err="1">
                <a:solidFill>
                  <a:prstClr val="black"/>
                </a:solidFill>
              </a:rPr>
              <a:t>abiraterone</a:t>
            </a: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mCRPC</a:t>
            </a:r>
            <a:r>
              <a:rPr lang="en-US" sz="3150" dirty="0">
                <a:solidFill>
                  <a:prstClr val="black"/>
                </a:solidFill>
              </a:rPr>
              <a:t> pts (</a:t>
            </a:r>
            <a:r>
              <a:rPr lang="en-US" sz="3150" dirty="0" err="1">
                <a:solidFill>
                  <a:prstClr val="black"/>
                </a:solidFill>
              </a:rPr>
              <a:t>rPFS</a:t>
            </a:r>
            <a:r>
              <a:rPr lang="en-US" sz="3150" dirty="0">
                <a:solidFill>
                  <a:prstClr val="black"/>
                </a:solidFill>
              </a:rPr>
              <a:t>, HR 0.51)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Mevro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875 mg (with food) is the recommended Phase 3 dose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Adverse events: diarrhea, nausea, </a:t>
            </a:r>
            <a:r>
              <a:rPr lang="en-US" sz="3150" dirty="0" err="1">
                <a:solidFill>
                  <a:prstClr val="black"/>
                </a:solidFill>
              </a:rPr>
              <a:t>dysgeusia</a:t>
            </a:r>
            <a:r>
              <a:rPr lang="en-US" sz="3150" dirty="0">
                <a:solidFill>
                  <a:prstClr val="black"/>
                </a:solidFill>
              </a:rPr>
              <a:t>, anemia, alopecia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Phase 3 trials are in progress for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pts in the post-Abi space (MEVPRO-1) and the ARPI-naïve </a:t>
            </a:r>
            <a:r>
              <a:rPr lang="en-US" sz="3150" dirty="0">
                <a:solidFill>
                  <a:prstClr val="black"/>
                </a:solidFill>
              </a:rPr>
              <a:t>space (MEVPRO-2)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7902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583829"/>
            <a:ext cx="10157010" cy="562871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350" dirty="0" err="1"/>
              <a:t>Gratzke</a:t>
            </a:r>
            <a:r>
              <a:rPr lang="en-US" sz="3350" dirty="0"/>
              <a:t> CJ et al. Phase 3 OMAHA-004 study of CYP11A1 inhibitor </a:t>
            </a:r>
            <a:r>
              <a:rPr lang="en-US" sz="3350" dirty="0" err="1"/>
              <a:t>opevesostat</a:t>
            </a:r>
            <a:r>
              <a:rPr lang="en-US" sz="3350" dirty="0"/>
              <a:t> versus next-generation hormonal agent (NHA) switch in patients with metastatic castration-resistant prostate cancer (</a:t>
            </a:r>
            <a:r>
              <a:rPr lang="en-US" sz="3350" dirty="0" err="1"/>
              <a:t>mCRPC</a:t>
            </a:r>
            <a:r>
              <a:rPr lang="en-US" sz="3350" dirty="0"/>
              <a:t>) after 1 prior NHA. ASCO GU Symposium 2025;Abstract TPS301.</a:t>
            </a:r>
            <a:br>
              <a:rPr lang="en-US" sz="3500" dirty="0"/>
            </a:br>
            <a:br>
              <a:rPr lang="en-US" sz="3500" dirty="0"/>
            </a:br>
            <a:r>
              <a:rPr lang="en-US" sz="3350" dirty="0"/>
              <a:t>Yu EY et al. OMAHA-003: A phase 3 study of CYP11A1 inhibitor </a:t>
            </a:r>
            <a:r>
              <a:rPr lang="en-US" sz="3350" dirty="0" err="1"/>
              <a:t>opevesostat</a:t>
            </a:r>
            <a:r>
              <a:rPr lang="en-US" sz="3350" dirty="0"/>
              <a:t> versus next-generation hormonal agent (NHA) in metastatic castration-resistant prostate cancer (</a:t>
            </a:r>
            <a:r>
              <a:rPr lang="en-US" sz="3350" dirty="0" err="1"/>
              <a:t>mCRPC</a:t>
            </a:r>
            <a:r>
              <a:rPr lang="en-US" sz="3350" dirty="0"/>
              <a:t>) after NHA and </a:t>
            </a:r>
            <a:r>
              <a:rPr lang="en-US" sz="3350" dirty="0" err="1"/>
              <a:t>taxane</a:t>
            </a:r>
            <a:r>
              <a:rPr lang="en-US" sz="3350" dirty="0"/>
              <a:t> chemotherapy. ASCO GU Symposium 2025;Abstract TPS286.</a:t>
            </a:r>
            <a:endParaRPr lang="en-US" sz="3350" b="1" i="1" dirty="0"/>
          </a:p>
        </p:txBody>
      </p:sp>
    </p:spTree>
    <p:extLst>
      <p:ext uri="{BB962C8B-B14F-4D97-AF65-F5344CB8AC3E}">
        <p14:creationId xmlns:p14="http://schemas.microsoft.com/office/powerpoint/2010/main" val="3059789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67" y="4093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ODM-208  →  MK-5684  →  </a:t>
            </a:r>
            <a:r>
              <a:rPr lang="en-US" sz="4800" b="1" dirty="0" err="1"/>
              <a:t>Opevesostat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0584" r="9637" b="34351"/>
          <a:stretch/>
        </p:blipFill>
        <p:spPr bwMode="auto">
          <a:xfrm>
            <a:off x="562081" y="2286111"/>
            <a:ext cx="7799075" cy="350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808243" y="1734875"/>
            <a:ext cx="2821676" cy="4724862"/>
            <a:chOff x="8834194" y="1134035"/>
            <a:chExt cx="2331945" cy="4458056"/>
          </a:xfrm>
        </p:grpSpPr>
        <p:pic>
          <p:nvPicPr>
            <p:cNvPr id="5" name="Picture 4"/>
            <p:cNvPicPr/>
            <p:nvPr/>
          </p:nvPicPr>
          <p:blipFill rotWithShape="1">
            <a:blip r:embed="rId4"/>
            <a:srcRect t="11637" r="50504"/>
            <a:stretch/>
          </p:blipFill>
          <p:spPr bwMode="auto">
            <a:xfrm>
              <a:off x="8861089" y="1134035"/>
              <a:ext cx="2305050" cy="20967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4"/>
            <a:srcRect l="53586" t="11637"/>
            <a:stretch/>
          </p:blipFill>
          <p:spPr bwMode="auto">
            <a:xfrm>
              <a:off x="8834194" y="3495321"/>
              <a:ext cx="2161540" cy="20967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962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814" y="3332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Opevesostat</a:t>
            </a:r>
            <a:r>
              <a:rPr lang="en-US" sz="4800" b="1" dirty="0"/>
              <a:t>:</a:t>
            </a:r>
            <a:r>
              <a:rPr lang="en-US" sz="6000" b="1" dirty="0"/>
              <a:t> </a:t>
            </a:r>
            <a:r>
              <a:rPr lang="en-US" sz="4800" b="1" dirty="0"/>
              <a:t>Phase 2 CYPIDES 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875" y="631198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Fizazi K, et al. </a:t>
            </a:r>
            <a:r>
              <a:rPr lang="da-DK" sz="1600" i="1" dirty="0"/>
              <a:t>NEJM Evid.</a:t>
            </a:r>
            <a:r>
              <a:rPr lang="da-DK" sz="1600" dirty="0"/>
              <a:t> 2024;3:EVIDoa2300171</a:t>
            </a:r>
            <a:r>
              <a:rPr lang="en-US" sz="1600" dirty="0"/>
              <a:t>;  </a:t>
            </a:r>
            <a:r>
              <a:rPr lang="en-US" sz="1600" dirty="0" err="1"/>
              <a:t>Fizazi</a:t>
            </a:r>
            <a:r>
              <a:rPr lang="en-US" sz="1600" dirty="0"/>
              <a:t> K, et al. ASCO GU 2024; abstract 159.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62" y="1944568"/>
            <a:ext cx="5597386" cy="3864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27" y="1844555"/>
            <a:ext cx="5708211" cy="41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48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06" y="2404092"/>
            <a:ext cx="4279457" cy="1325563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900" b="1" u="sng" dirty="0"/>
              <a:t>OMAHA-004</a:t>
            </a:r>
            <a:br>
              <a:rPr lang="en-US" sz="3500" b="1" dirty="0"/>
            </a:br>
            <a:r>
              <a:rPr lang="en-US" sz="3500" b="1" dirty="0"/>
              <a:t>(Pre-chemo </a:t>
            </a:r>
            <a:br>
              <a:rPr lang="en-US" sz="3500" b="1" dirty="0"/>
            </a:br>
            <a:r>
              <a:rPr lang="en-US" sz="3500" b="1" dirty="0"/>
              <a:t> </a:t>
            </a:r>
            <a:r>
              <a:rPr lang="en-US" sz="3500" b="1" dirty="0" err="1"/>
              <a:t>mCRPC</a:t>
            </a:r>
            <a:r>
              <a:rPr lang="en-US" sz="3500" b="1" dirty="0"/>
              <a:t>)</a:t>
            </a:r>
            <a:br>
              <a:rPr lang="en-US" sz="3500" b="1" dirty="0"/>
            </a:br>
            <a:br>
              <a:rPr lang="en-US" sz="3500" b="1" dirty="0"/>
            </a:br>
            <a:br>
              <a:rPr lang="en-US" sz="3500" b="1" dirty="0"/>
            </a:br>
            <a:br>
              <a:rPr lang="en-US" sz="5000" b="1" dirty="0"/>
            </a:br>
            <a:r>
              <a:rPr lang="en-US" sz="3900" b="1" u="sng" dirty="0"/>
              <a:t>OMAHA-003</a:t>
            </a:r>
            <a:br>
              <a:rPr lang="en-US" sz="3500" b="1" dirty="0"/>
            </a:br>
            <a:r>
              <a:rPr lang="en-US" sz="3500" b="1" dirty="0"/>
              <a:t>(Post-chemo </a:t>
            </a:r>
            <a:br>
              <a:rPr lang="en-US" sz="3500" b="1" dirty="0"/>
            </a:br>
            <a:r>
              <a:rPr lang="en-US" sz="3500" b="1" dirty="0"/>
              <a:t> </a:t>
            </a:r>
            <a:r>
              <a:rPr lang="en-US" sz="3500" b="1" dirty="0" err="1"/>
              <a:t>mCRPC</a:t>
            </a:r>
            <a:r>
              <a:rPr lang="en-US" sz="3500" b="1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7680" y="6247259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Gratzke CJ, et al. </a:t>
            </a:r>
            <a:r>
              <a:rPr lang="da-DK" sz="1600" i="1" dirty="0"/>
              <a:t>ASCO GU</a:t>
            </a:r>
            <a:r>
              <a:rPr lang="da-DK" sz="1600" dirty="0"/>
              <a:t> 2025; Abstract TPS301</a:t>
            </a:r>
            <a:r>
              <a:rPr lang="en-US" sz="1600" dirty="0"/>
              <a:t>;      Yu EY, et al. </a:t>
            </a:r>
            <a:r>
              <a:rPr lang="en-US" sz="1600" i="1" dirty="0"/>
              <a:t>ASCO GU</a:t>
            </a:r>
            <a:r>
              <a:rPr lang="en-US" sz="1600" dirty="0"/>
              <a:t> 2025; Abstract TPS286.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36" y="429659"/>
            <a:ext cx="9191412" cy="2609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36" y="3388702"/>
            <a:ext cx="9216232" cy="25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00" y="386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49674" y="1628889"/>
            <a:ext cx="10661008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</a:t>
            </a:r>
            <a:r>
              <a:rPr lang="en-US" sz="3150" dirty="0" err="1">
                <a:solidFill>
                  <a:prstClr val="black"/>
                </a:solidFill>
              </a:rPr>
              <a:t>Opevesostat</a:t>
            </a:r>
            <a:r>
              <a:rPr lang="en-US" sz="3150" dirty="0">
                <a:solidFill>
                  <a:prstClr val="black"/>
                </a:solidFill>
              </a:rPr>
              <a:t> (MK-5684, formerly ODM-208) is an oral CYP11 inhibitor that suppresses production of all adrenal steroids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Has shown clinical activity in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post-ARPI in phase 2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 Might show greater efficacy against </a:t>
            </a:r>
            <a:r>
              <a:rPr lang="en-US" sz="3150" i="1" dirty="0">
                <a:solidFill>
                  <a:prstClr val="black"/>
                </a:solidFill>
              </a:rPr>
              <a:t>AR</a:t>
            </a:r>
            <a:r>
              <a:rPr lang="en-US" sz="3150" dirty="0">
                <a:solidFill>
                  <a:prstClr val="black"/>
                </a:solidFill>
              </a:rPr>
              <a:t>-LBD+ mutations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OMAHA-004 and OMAHA-003 are phase 3 randomized trials of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opevesostat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vs. ARPI switch in pre- and post-chemo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Opevesostat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requires co-administration of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 glucocorticoid (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dex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) and mineralocorticoid (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/>
              </a:rPr>
              <a:t>fludro</a:t>
            </a:r>
            <a:r>
              <a:rPr lang="en-US" sz="3100" dirty="0">
                <a:solidFill>
                  <a:prstClr val="black"/>
                </a:solidFill>
                <a:latin typeface="Calibri" panose="020F0502020204030204"/>
              </a:rPr>
              <a:t>) supplementation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9721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54368" y="9669"/>
            <a:ext cx="426568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i="1" dirty="0">
                <a:solidFill>
                  <a:schemeClr val="bg1"/>
                </a:solidFill>
              </a:rPr>
              <a:t>THANK YOU</a:t>
            </a:r>
            <a:r>
              <a:rPr lang="en-US" sz="3000" b="1" i="1" dirty="0">
                <a:solidFill>
                  <a:schemeClr val="bg1"/>
                </a:solidFill>
              </a:rPr>
              <a:t> </a:t>
            </a:r>
            <a:r>
              <a:rPr lang="en-US" sz="55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8061" y="3179677"/>
            <a:ext cx="3816350" cy="120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035" y="898151"/>
            <a:ext cx="32828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i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749168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9" y="1498230"/>
            <a:ext cx="10192176" cy="333578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3500" dirty="0" err="1"/>
              <a:t>Roubaud</a:t>
            </a:r>
            <a:r>
              <a:rPr lang="en-US" sz="3500" dirty="0"/>
              <a:t> G et al. Adjustment for imbalances in baseline characteristics in the MAGNITUDE phase 3 study confirms the clinical benefit of </a:t>
            </a:r>
            <a:r>
              <a:rPr lang="en-US" sz="3500" dirty="0" err="1"/>
              <a:t>niraparib</a:t>
            </a:r>
            <a:r>
              <a:rPr lang="en-US" sz="3500" dirty="0"/>
              <a:t> in combination with </a:t>
            </a:r>
            <a:r>
              <a:rPr lang="en-US" sz="3500" dirty="0" err="1"/>
              <a:t>abiraterone</a:t>
            </a:r>
            <a:r>
              <a:rPr lang="en-US" sz="3500" dirty="0"/>
              <a:t> acetate plus prednisone in patients with metastatic prostate cancer. </a:t>
            </a:r>
            <a:r>
              <a:rPr lang="en-US" sz="3500" dirty="0" err="1"/>
              <a:t>Eur</a:t>
            </a:r>
            <a:r>
              <a:rPr lang="en-US" sz="3500" dirty="0"/>
              <a:t> J Cancer 2024; 209:114183.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val="1037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4" y="272275"/>
            <a:ext cx="11685561" cy="1325563"/>
          </a:xfrm>
        </p:spPr>
        <p:txBody>
          <a:bodyPr>
            <a:noAutofit/>
          </a:bodyPr>
          <a:lstStyle/>
          <a:p>
            <a:pPr algn="ctr"/>
            <a:r>
              <a:rPr lang="en-US" b="1" u="sng" dirty="0"/>
              <a:t>Magnitude</a:t>
            </a:r>
            <a:r>
              <a:rPr lang="en-US" b="1" dirty="0"/>
              <a:t>: Phase III Trial of Abi +/- </a:t>
            </a:r>
            <a:r>
              <a:rPr lang="en-US" b="1" dirty="0" err="1"/>
              <a:t>Niraparib</a:t>
            </a:r>
            <a:r>
              <a:rPr lang="en-US" sz="4267" b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704"/>
          <a:stretch/>
        </p:blipFill>
        <p:spPr>
          <a:xfrm>
            <a:off x="824438" y="1745557"/>
            <a:ext cx="10308771" cy="4121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0603" y="6174611"/>
            <a:ext cx="4818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Chi KN et al. </a:t>
            </a:r>
            <a:r>
              <a:rPr lang="en-US" sz="1600" i="1" dirty="0"/>
              <a:t>ASCO GU 2022</a:t>
            </a:r>
            <a:r>
              <a:rPr lang="en-US" sz="1600" dirty="0"/>
              <a:t>; abstract 12; NCT03748641.</a:t>
            </a:r>
          </a:p>
        </p:txBody>
      </p:sp>
    </p:spTree>
    <p:extLst>
      <p:ext uri="{BB962C8B-B14F-4D97-AF65-F5344CB8AC3E}">
        <p14:creationId xmlns:p14="http://schemas.microsoft.com/office/powerpoint/2010/main" val="119313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33514"/>
            <a:ext cx="10870893" cy="952209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Unadjusted vs. Adjusted analyses of PFS/OS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816" y="6455209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Roubaud G, et al. </a:t>
            </a:r>
            <a:r>
              <a:rPr lang="da-DK" sz="1600" i="1" dirty="0"/>
              <a:t>Eur J Cancer </a:t>
            </a:r>
            <a:r>
              <a:rPr lang="da-DK" sz="1600" dirty="0"/>
              <a:t>2024; 209: 114183</a:t>
            </a:r>
            <a:r>
              <a:rPr lang="en-US" sz="1600" dirty="0"/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19336" y="1131421"/>
            <a:ext cx="5847162" cy="5332030"/>
            <a:chOff x="6122846" y="1616227"/>
            <a:chExt cx="4888054" cy="44574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2846" y="1616227"/>
              <a:ext cx="4888054" cy="29581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72454" y="4709757"/>
              <a:ext cx="4452695" cy="1363889"/>
            </a:xfrm>
            <a:prstGeom prst="rect">
              <a:avLst/>
            </a:prstGeom>
          </p:spPr>
        </p:pic>
        <p:sp>
          <p:nvSpPr>
            <p:cNvPr id="9" name="Curved Up Arrow 8"/>
            <p:cNvSpPr/>
            <p:nvPr/>
          </p:nvSpPr>
          <p:spPr>
            <a:xfrm rot="16200000" flipH="1">
              <a:off x="10555134" y="5282163"/>
              <a:ext cx="444807" cy="257175"/>
            </a:xfrm>
            <a:prstGeom prst="curvedUpArrow">
              <a:avLst/>
            </a:prstGeom>
            <a:solidFill>
              <a:srgbClr val="7FB1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159" y="1183022"/>
            <a:ext cx="5608112" cy="4952816"/>
            <a:chOff x="902959" y="1644802"/>
            <a:chExt cx="4688216" cy="41404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2959" y="1644802"/>
              <a:ext cx="4550751" cy="2641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4897" y="4448175"/>
              <a:ext cx="4291663" cy="1337035"/>
            </a:xfrm>
            <a:prstGeom prst="rect">
              <a:avLst/>
            </a:prstGeom>
          </p:spPr>
        </p:pic>
        <p:sp>
          <p:nvSpPr>
            <p:cNvPr id="10" name="Curved Up Arrow 9"/>
            <p:cNvSpPr/>
            <p:nvPr/>
          </p:nvSpPr>
          <p:spPr>
            <a:xfrm rot="16200000" flipH="1">
              <a:off x="5240184" y="5005938"/>
              <a:ext cx="444807" cy="257175"/>
            </a:xfrm>
            <a:prstGeom prst="curvedUpArrow">
              <a:avLst/>
            </a:prstGeom>
            <a:solidFill>
              <a:srgbClr val="7FB1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970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19" y="4356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5592" y="179473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MAGNITUDE was a randomized phase 3 trial in first-line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mCRPC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testing abiraterone +/- niraparib in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HRRm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sz="3150" i="1" dirty="0" err="1">
                <a:solidFill>
                  <a:prstClr val="black"/>
                </a:solidFill>
                <a:latin typeface="Calibri" panose="020F0502020204030204"/>
              </a:rPr>
              <a:t>BRCA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patients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</a:rPr>
              <a:t>There were baseline prognostic imbalances in the MAGNITUDE trial potentially favoring the control group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After adjusting for these baseline imbalances (IPTW method), the degree of PFS and OS benefit was further enhanced</a:t>
            </a:r>
            <a:endParaRPr lang="en-US" sz="3100" dirty="0">
              <a:solidFill>
                <a:prstClr val="black"/>
              </a:solidFill>
            </a:endParaRPr>
          </a:p>
          <a:p>
            <a:pPr lvl="0">
              <a:spcBef>
                <a:spcPts val="700"/>
              </a:spcBef>
              <a:spcAft>
                <a:spcPts val="1100"/>
              </a:spcAft>
              <a:defRPr/>
            </a:pPr>
            <a:r>
              <a:rPr lang="en-US" sz="3150" noProof="0" dirty="0">
                <a:solidFill>
                  <a:prstClr val="black"/>
                </a:solidFill>
                <a:latin typeface="Calibri" panose="020F0502020204030204"/>
              </a:rPr>
              <a:t>But… t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he combination of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niraparib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abiraterone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 is less favored than other </a:t>
            </a:r>
            <a:r>
              <a:rPr lang="en-US" sz="3150" dirty="0" err="1">
                <a:solidFill>
                  <a:prstClr val="black"/>
                </a:solidFill>
                <a:latin typeface="Calibri" panose="020F0502020204030204"/>
              </a:rPr>
              <a:t>PARPi</a:t>
            </a:r>
            <a:r>
              <a:rPr lang="en-US" sz="3150" dirty="0">
                <a:solidFill>
                  <a:prstClr val="black"/>
                </a:solidFill>
                <a:latin typeface="Calibri" panose="020F0502020204030204"/>
              </a:rPr>
              <a:t>/ARPI combos due to lower perceived efficacy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2818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CBFC4E52-F5CE-48BD-970A-57D1F875F200}"/>
</file>

<file path=customXml/itemProps2.xml><?xml version="1.0" encoding="utf-8"?>
<ds:datastoreItem xmlns:ds="http://schemas.openxmlformats.org/officeDocument/2006/customXml" ds:itemID="{950A2377-AC9C-46EB-ADD8-E38FACF9249D}"/>
</file>

<file path=customXml/itemProps3.xml><?xml version="1.0" encoding="utf-8"?>
<ds:datastoreItem xmlns:ds="http://schemas.openxmlformats.org/officeDocument/2006/customXml" ds:itemID="{9CE2508B-362C-4AF2-9B51-6E2AD3BD67F3}"/>
</file>

<file path=docProps/app.xml><?xml version="1.0" encoding="utf-8"?>
<Properties xmlns="http://schemas.openxmlformats.org/officeDocument/2006/extended-properties" xmlns:vt="http://schemas.openxmlformats.org/officeDocument/2006/docPropsVTypes">
  <TotalTime>5215</TotalTime>
  <Words>2366</Words>
  <Application>Microsoft Macintosh PowerPoint</Application>
  <PresentationFormat>Widescreen</PresentationFormat>
  <Paragraphs>163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     Available and Emerging Therapeutic Approaches for Metastatic CRPC</vt:lpstr>
      <vt:lpstr>Saad F et al. Efficacy of olaparib (ola) plus abiraterone (abi) versus placebo (pbo) plus abi in patients (pts) with metastatic castration-resistant prostate cancer (mCRPC) with a germline or somatic BRCA mutation in the PROpel trial. ASCO Genitourinary Cancers Symposium 2025;Abstract 219.</vt:lpstr>
      <vt:lpstr>Olap + Abi: Phase 3 PROpel trial design</vt:lpstr>
      <vt:lpstr>PFS/OS results by germline or somatic BRCAm</vt:lpstr>
      <vt:lpstr>Conclusions</vt:lpstr>
      <vt:lpstr>Roubaud G et al. Adjustment for imbalances in baseline characteristics in the MAGNITUDE phase 3 study confirms the clinical benefit of niraparib in combination with abiraterone acetate plus prednisone in patients with metastatic prostate cancer. Eur J Cancer 2024; 209:114183.</vt:lpstr>
      <vt:lpstr>Magnitude: Phase III Trial of Abi +/- Niraparib </vt:lpstr>
      <vt:lpstr>Unadjusted vs. Adjusted analyses of PFS/OS</vt:lpstr>
      <vt:lpstr>Conclusions</vt:lpstr>
      <vt:lpstr>Agarwal N et al. Final overall survival (OS) with talazoparib (TALA) + enzalutamide (ENZA) as first-line treatment in unselected patients with metastatic castration-resistant prostate cancer (mCRPC) in the phase 3 TALAPRO-2 trial. ASCO Genitourinary Cancers Symposium 2025;Abstract LBA18.</vt:lpstr>
      <vt:lpstr>Talazop + Enza: Phase 3 TALAPRO-2 trial</vt:lpstr>
      <vt:lpstr>Phase 3 TALAPRO-2 trial: OS in unselected</vt:lpstr>
      <vt:lpstr>Phase 3 TALAPRO-2 trial: OS in unselected</vt:lpstr>
      <vt:lpstr>Conclusions</vt:lpstr>
      <vt:lpstr>Hussain MH et al. Abiraterone, Olaparib, or Abiraterone + Olaparib in First-Line Metastatic Castration-Resistant Prostate Cancer with DNA Repair Defects (BRCAAway). Clin Cancer Res 2024;30(19):4318-28.</vt:lpstr>
      <vt:lpstr>BRCAaway trial: Abi vs. Olap vs. Abi/Olap</vt:lpstr>
      <vt:lpstr>BRCAaway trial: Abi vs. Olap vs. Abi/Olap</vt:lpstr>
      <vt:lpstr>BRCAaway trial: Abi vs. Olap vs. Abi/Olap</vt:lpstr>
      <vt:lpstr>Conclusions</vt:lpstr>
      <vt:lpstr>Azad A et al. Phase III, double-blind, placebo-controlled, 2-cohort, randomized study of saruparib (AZD5305) in combination with androgen receptor pathway inhibitors in patients with metastatic hormone-sensitive prostate cancer with and without homologous recombination repair mutation (EvoPAR-Prostate01). ASCO GU Cancers Symposium 2025;Abstract TPS279.</vt:lpstr>
      <vt:lpstr>Saruparib: PARP1-selective inhibitor</vt:lpstr>
      <vt:lpstr>EvoPAR-01 trial: ARPI +/- Saruparib in mHSPC</vt:lpstr>
      <vt:lpstr>Conclusions</vt:lpstr>
      <vt:lpstr>Gillessen S et al. A randomized multicenter open label phase III trial comparing enzalutamide vs a combination of Radium-223 (Ra223) and enzalutamide in asymptomatic or mildly symptomatic patients with bone metastatic castration-resistant prostate cancer (mCRPC): First results of EORTC-GUCG 1333/PEACE-3. ESMO 2024;Abstract LBA1.</vt:lpstr>
      <vt:lpstr>PEACE-3 trial: Enza +/- Radium223 in mCRPC</vt:lpstr>
      <vt:lpstr>PEACE-3 trial: Enza +/- Radium223 in mCRPC</vt:lpstr>
      <vt:lpstr>PEACE-3 trial: Adverse Events</vt:lpstr>
      <vt:lpstr>Conclusions</vt:lpstr>
      <vt:lpstr>Morris MJ et al. 177Lu-PSMA-617 versus a change     of androgen receptor pathway inhibitor therapy for taxane-naive patients with progressive metastatic castration-resistant prostate cancer (PSMAfore): A phase 3, randomised, controlled trial. Lancet 2024; 404(10459):1227-39.</vt:lpstr>
      <vt:lpstr>PSMAfore: 177Lu-PSMA-617 in pre-taxane mCRPC</vt:lpstr>
      <vt:lpstr>PSMAfore: 177Lu-PSMA-617 vs. ARPI switch</vt:lpstr>
      <vt:lpstr>PSMAfore: Adverse Events </vt:lpstr>
      <vt:lpstr>Conclusions</vt:lpstr>
      <vt:lpstr>Emmett L et al. Overall survival and quality of life with 177Lu-PSMA-617 plus enzalutamide vs enzalutamide alone in metastatic castration-resistant prostate cancer (ENZA-p): Secondary outcomes from a multicentre, open-label, randomised, phase 2 trial. Lancet Oncol 2025;26(3):291-9.</vt:lpstr>
      <vt:lpstr>Enza-P trial: Enza +/- 177Lu-PSMA-617 in mCRPC</vt:lpstr>
      <vt:lpstr>Enza-P trial: Enza +/- 177Lu-PSMA-617 in mCRPC</vt:lpstr>
      <vt:lpstr>Enza-P trial: Enza +/- 177Lu-PSMA-617 in mCRPC</vt:lpstr>
      <vt:lpstr>Conclusions</vt:lpstr>
      <vt:lpstr>Sartor O et al. Efficacy of 177Lu-PNT2002 in PSMA-positive mCRPC following progression on an androgen-receptor pathway inhibitor (SPLASH). ESMO 2024; Abstract LBA65.</vt:lpstr>
      <vt:lpstr>SPLASH: 177Lu-PNT2002                   vs. ARPI switch</vt:lpstr>
      <vt:lpstr>SPLASH: 177Lu-PSMA-PNT2002 vs. ARPI switch</vt:lpstr>
      <vt:lpstr>Head-to-head comparison: SPLASH vs. PSMAfore</vt:lpstr>
      <vt:lpstr>Conclusions</vt:lpstr>
      <vt:lpstr>Agarwal N et al. Cabozantinib (C) plus atezolizumab (A) versus 2nd novel hormonal therapy (NHT) in patients (Pts) with metastatic castration-resistant prostate cancer (mCRPC): Final overall survival (OS) results of the phase III, randomized, CONTACT-02 study. ESMO 2024; Abstract LBA67.</vt:lpstr>
      <vt:lpstr>CONTACT-02 trial: Cabo/Atezo vs. ARPI switch</vt:lpstr>
      <vt:lpstr>CONTACT-02: Overall PFS, and in Subgroups</vt:lpstr>
      <vt:lpstr>CONTACT-02: Overall OS, and in Subgroups</vt:lpstr>
      <vt:lpstr>Conclusions</vt:lpstr>
      <vt:lpstr>Schweizer MT et al. Mevrometostat (PF-06821497), an EZH2 inhibitor, in combination with enzalutamide in patients with metastatic castration-resistant prostate cancer (mCRPC): A randomized dose-expansion study. ASCO GU Symposium 2025; Abstract LBA138.</vt:lpstr>
      <vt:lpstr>EZH2 Inhibitor: Mevrometostat</vt:lpstr>
      <vt:lpstr>Post-Abiraterone mCRPC: Enza +/- Mevro</vt:lpstr>
      <vt:lpstr>Adverse Events: Enza +/- Mevrometostat</vt:lpstr>
      <vt:lpstr>Conclusions</vt:lpstr>
      <vt:lpstr>Gratzke CJ et al. Phase 3 OMAHA-004 study of CYP11A1 inhibitor opevesostat versus next-generation hormonal agent (NHA) switch in patients with metastatic castration-resistant prostate cancer (mCRPC) after 1 prior NHA. ASCO GU Symposium 2025;Abstract TPS301.  Yu EY et al. OMAHA-003: A phase 3 study of CYP11A1 inhibitor opevesostat versus next-generation hormonal agent (NHA) in metastatic castration-resistant prostate cancer (mCRPC) after NHA and taxane chemotherapy. ASCO GU Symposium 2025;Abstract TPS286.</vt:lpstr>
      <vt:lpstr>ODM-208  →  MK-5684  →  Opevesostat</vt:lpstr>
      <vt:lpstr>Opevesostat: Phase 2 CYPIDES trial</vt:lpstr>
      <vt:lpstr>OMAHA-004 (Pre-chemo   mCRPC)    OMAHA-003 (Post-chemo   mCRPC)</vt:lpstr>
      <vt:lpstr>Conclusions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Sip-T +/- Radium-223 Results</dc:title>
  <dc:creator>Cathy Handy Marshall</dc:creator>
  <cp:lastModifiedBy>Silvana Izquierdo</cp:lastModifiedBy>
  <cp:revision>412</cp:revision>
  <dcterms:created xsi:type="dcterms:W3CDTF">2020-01-15T22:07:26Z</dcterms:created>
  <dcterms:modified xsi:type="dcterms:W3CDTF">2025-04-10T20:10:21Z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