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2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presentation.xml" ContentType="application/vnd.openxmlformats-officedocument.presentationml.presentation.main+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diagrams/data1.xml" ContentType="application/vnd.openxmlformats-officedocument.drawingml.diagramData+xml"/>
  <Override PartName="/ppt/slides/slide125.xml" ContentType="application/vnd.openxmlformats-officedocument.presentationml.slide+xml"/>
  <Override PartName="/ppt/slideMasters/slideMaster2.xml" ContentType="application/vnd.openxmlformats-officedocument.presentationml.slideMaster+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1.xml" ContentType="application/vnd.openxmlformats-officedocument.presentationml.slideLayout+xml"/>
  <Override PartName="/ppt/slideMasters/slideMaster1.xml" ContentType="application/vnd.openxmlformats-officedocument.presentationml.slideMaster+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Layouts/slideLayout130.xml" ContentType="application/vnd.openxmlformats-officedocument.presentationml.slideLayout+xml"/>
  <Override PartName="/ppt/slideLayouts/slideLayout132.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5.xml" ContentType="application/vnd.openxmlformats-officedocument.presentationml.tags+xml"/>
  <Override PartName="/ppt/tags/tag3.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2.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603" r:id="rId2"/>
    <p:sldMasterId id="2147484616" r:id="rId3"/>
    <p:sldMasterId id="2147484636" r:id="rId4"/>
    <p:sldMasterId id="2147484672" r:id="rId5"/>
    <p:sldMasterId id="2147484684" r:id="rId6"/>
    <p:sldMasterId id="2147484697" r:id="rId7"/>
    <p:sldMasterId id="2147484709" r:id="rId8"/>
    <p:sldMasterId id="2147484721" r:id="rId9"/>
  </p:sldMasterIdLst>
  <p:notesMasterIdLst>
    <p:notesMasterId r:id="rId142"/>
  </p:notesMasterIdLst>
  <p:handoutMasterIdLst>
    <p:handoutMasterId r:id="rId143"/>
  </p:handoutMasterIdLst>
  <p:sldIdLst>
    <p:sldId id="2147480705" r:id="rId10"/>
    <p:sldId id="2147480099" r:id="rId11"/>
    <p:sldId id="2147479950" r:id="rId12"/>
    <p:sldId id="2147479949" r:id="rId13"/>
    <p:sldId id="2147480097" r:id="rId14"/>
    <p:sldId id="2147480082" r:id="rId15"/>
    <p:sldId id="13407" r:id="rId16"/>
    <p:sldId id="2147480704" r:id="rId17"/>
    <p:sldId id="2147480709" r:id="rId18"/>
    <p:sldId id="261" r:id="rId19"/>
    <p:sldId id="285" r:id="rId20"/>
    <p:sldId id="281" r:id="rId21"/>
    <p:sldId id="2147480717" r:id="rId22"/>
    <p:sldId id="280" r:id="rId23"/>
    <p:sldId id="282" r:id="rId24"/>
    <p:sldId id="348" r:id="rId25"/>
    <p:sldId id="349" r:id="rId26"/>
    <p:sldId id="376" r:id="rId27"/>
    <p:sldId id="350" r:id="rId28"/>
    <p:sldId id="313" r:id="rId29"/>
    <p:sldId id="351" r:id="rId30"/>
    <p:sldId id="377" r:id="rId31"/>
    <p:sldId id="353" r:id="rId32"/>
    <p:sldId id="354" r:id="rId33"/>
    <p:sldId id="355" r:id="rId34"/>
    <p:sldId id="2147483647" r:id="rId35"/>
    <p:sldId id="259" r:id="rId36"/>
    <p:sldId id="356" r:id="rId37"/>
    <p:sldId id="358" r:id="rId38"/>
    <p:sldId id="2147483593" r:id="rId39"/>
    <p:sldId id="2147483600" r:id="rId40"/>
    <p:sldId id="2147483602" r:id="rId41"/>
    <p:sldId id="2147483603" r:id="rId42"/>
    <p:sldId id="2147483604" r:id="rId43"/>
    <p:sldId id="2147474014" r:id="rId44"/>
    <p:sldId id="2147483605" r:id="rId45"/>
    <p:sldId id="2147474009" r:id="rId46"/>
    <p:sldId id="2147474010" r:id="rId47"/>
    <p:sldId id="2147483594" r:id="rId48"/>
    <p:sldId id="283" r:id="rId49"/>
    <p:sldId id="2147480718" r:id="rId50"/>
    <p:sldId id="2147483616" r:id="rId51"/>
    <p:sldId id="2147483617" r:id="rId52"/>
    <p:sldId id="2147483618" r:id="rId53"/>
    <p:sldId id="2147483619" r:id="rId54"/>
    <p:sldId id="2147483620" r:id="rId55"/>
    <p:sldId id="2147483621" r:id="rId56"/>
    <p:sldId id="2147483622" r:id="rId57"/>
    <p:sldId id="279" r:id="rId58"/>
    <p:sldId id="2147483623" r:id="rId59"/>
    <p:sldId id="2147483624" r:id="rId60"/>
    <p:sldId id="2147483625" r:id="rId61"/>
    <p:sldId id="2147483626" r:id="rId62"/>
    <p:sldId id="2147483627" r:id="rId63"/>
    <p:sldId id="2147483628" r:id="rId64"/>
    <p:sldId id="2147483629" r:id="rId65"/>
    <p:sldId id="2147483630" r:id="rId66"/>
    <p:sldId id="2147483595" r:id="rId67"/>
    <p:sldId id="256" r:id="rId68"/>
    <p:sldId id="257" r:id="rId69"/>
    <p:sldId id="2147483613" r:id="rId70"/>
    <p:sldId id="277" r:id="rId71"/>
    <p:sldId id="278" r:id="rId72"/>
    <p:sldId id="2147483614" r:id="rId73"/>
    <p:sldId id="260" r:id="rId74"/>
    <p:sldId id="2147483596" r:id="rId75"/>
    <p:sldId id="2147483442" r:id="rId76"/>
    <p:sldId id="2147480720" r:id="rId77"/>
    <p:sldId id="2147483631" r:id="rId78"/>
    <p:sldId id="2147483632" r:id="rId79"/>
    <p:sldId id="2147483633" r:id="rId80"/>
    <p:sldId id="2147483634" r:id="rId81"/>
    <p:sldId id="2147483635" r:id="rId82"/>
    <p:sldId id="2147483636" r:id="rId83"/>
    <p:sldId id="2147483637" r:id="rId84"/>
    <p:sldId id="2147483638" r:id="rId85"/>
    <p:sldId id="2147483639" r:id="rId86"/>
    <p:sldId id="265" r:id="rId87"/>
    <p:sldId id="272" r:id="rId88"/>
    <p:sldId id="2147483640" r:id="rId89"/>
    <p:sldId id="2147483641" r:id="rId90"/>
    <p:sldId id="273" r:id="rId91"/>
    <p:sldId id="2147483643" r:id="rId92"/>
    <p:sldId id="2147483644" r:id="rId93"/>
    <p:sldId id="2147483645" r:id="rId94"/>
    <p:sldId id="2147483646" r:id="rId95"/>
    <p:sldId id="2147483597" r:id="rId96"/>
    <p:sldId id="2147483606" r:id="rId97"/>
    <p:sldId id="2147483608" r:id="rId98"/>
    <p:sldId id="2147483609" r:id="rId99"/>
    <p:sldId id="2147483610" r:id="rId100"/>
    <p:sldId id="2147483611" r:id="rId101"/>
    <p:sldId id="2147474015" r:id="rId102"/>
    <p:sldId id="2147474016" r:id="rId103"/>
    <p:sldId id="2147474017" r:id="rId104"/>
    <p:sldId id="2147483612" r:id="rId105"/>
    <p:sldId id="2147474018" r:id="rId106"/>
    <p:sldId id="2147474011" r:id="rId107"/>
    <p:sldId id="2147474012" r:id="rId108"/>
    <p:sldId id="2147474013" r:id="rId109"/>
    <p:sldId id="2147483598" r:id="rId110"/>
    <p:sldId id="2147483443" r:id="rId111"/>
    <p:sldId id="2147480721" r:id="rId112"/>
    <p:sldId id="378" r:id="rId113"/>
    <p:sldId id="379" r:id="rId114"/>
    <p:sldId id="380" r:id="rId115"/>
    <p:sldId id="381" r:id="rId116"/>
    <p:sldId id="382" r:id="rId117"/>
    <p:sldId id="383" r:id="rId118"/>
    <p:sldId id="384" r:id="rId119"/>
    <p:sldId id="274" r:id="rId120"/>
    <p:sldId id="275" r:id="rId121"/>
    <p:sldId id="385" r:id="rId122"/>
    <p:sldId id="386" r:id="rId123"/>
    <p:sldId id="387" r:id="rId124"/>
    <p:sldId id="276" r:id="rId125"/>
    <p:sldId id="258" r:id="rId126"/>
    <p:sldId id="388" r:id="rId127"/>
    <p:sldId id="389" r:id="rId128"/>
    <p:sldId id="390" r:id="rId129"/>
    <p:sldId id="391" r:id="rId130"/>
    <p:sldId id="2147483599" r:id="rId131"/>
    <p:sldId id="284" r:id="rId132"/>
    <p:sldId id="270" r:id="rId133"/>
    <p:sldId id="266" r:id="rId134"/>
    <p:sldId id="267" r:id="rId135"/>
    <p:sldId id="262" r:id="rId136"/>
    <p:sldId id="263" r:id="rId137"/>
    <p:sldId id="264" r:id="rId138"/>
    <p:sldId id="269" r:id="rId139"/>
    <p:sldId id="268" r:id="rId140"/>
    <p:sldId id="2147483615" r:id="rId141"/>
  </p:sldIdLst>
  <p:sldSz cx="12192000" cy="6858000"/>
  <p:notesSz cx="7772400" cy="10058400"/>
  <p:custDataLst>
    <p:tags r:id="rId144"/>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ECF5F9"/>
    <a:srgbClr val="FF40FF"/>
    <a:srgbClr val="0C8965"/>
    <a:srgbClr val="F7E2E1"/>
    <a:srgbClr val="E4EDF2"/>
    <a:srgbClr val="E4EEF3"/>
    <a:srgbClr val="EDF5F9"/>
    <a:srgbClr val="E3EDF2"/>
    <a:srgbClr val="E3E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59" autoAdjust="0"/>
    <p:restoredTop sz="96301" autoAdjust="0"/>
  </p:normalViewPr>
  <p:slideViewPr>
    <p:cSldViewPr>
      <p:cViewPr varScale="1">
        <p:scale>
          <a:sx n="121" d="100"/>
          <a:sy n="121" d="100"/>
        </p:scale>
        <p:origin x="192" y="216"/>
      </p:cViewPr>
      <p:guideLst>
        <p:guide orient="horz" pos="4201"/>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25" d="100"/>
        <a:sy n="125"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tableStyles" Target="tableStyles.xml"/><Relationship Id="rId5" Type="http://schemas.openxmlformats.org/officeDocument/2006/relationships/slideMaster" Target="slideMasters/slideMaster5.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customXml" Target="../customXml/item1.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customXml" Target="../customXml/item2.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customXml" Target="../customXml/item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handoutMaster" Target="handoutMasters/handoutMaster1.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tags" Target="tags/tag1.xml"/><Relationship Id="rId90"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2E3FD5-F8DC-4A93-A238-4E0B76E64BD0}"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199E9FC8-2B95-446A-8611-07A0B8D8682E}">
      <dgm:prSet phldrT="[Text]" custT="1"/>
      <dgm:spPr/>
      <dgm:t>
        <a:bodyPr/>
        <a:lstStyle/>
        <a:p>
          <a:r>
            <a:rPr lang="en-US" sz="1800" dirty="0"/>
            <a:t>PARP augments AR activity</a:t>
          </a:r>
        </a:p>
      </dgm:t>
    </dgm:pt>
    <dgm:pt modelId="{C6D2B466-854B-43FA-A871-481F29AC8729}" type="parTrans" cxnId="{98146592-DADC-40B4-8A0D-51EEC387C93A}">
      <dgm:prSet/>
      <dgm:spPr/>
      <dgm:t>
        <a:bodyPr/>
        <a:lstStyle/>
        <a:p>
          <a:endParaRPr lang="en-US"/>
        </a:p>
      </dgm:t>
    </dgm:pt>
    <dgm:pt modelId="{D146F493-E4F1-4140-9836-7CEDD55D0628}" type="sibTrans" cxnId="{98146592-DADC-40B4-8A0D-51EEC387C93A}">
      <dgm:prSet/>
      <dgm:spPr/>
      <dgm:t>
        <a:bodyPr/>
        <a:lstStyle/>
        <a:p>
          <a:endParaRPr lang="en-US"/>
        </a:p>
      </dgm:t>
    </dgm:pt>
    <dgm:pt modelId="{321A55A4-FEB7-44C1-B8DF-9D288994D92F}">
      <dgm:prSet phldrT="[Text]" custT="1"/>
      <dgm:spPr/>
      <dgm:t>
        <a:bodyPr/>
        <a:lstStyle/>
        <a:p>
          <a:r>
            <a:rPr lang="en-US" sz="1800" dirty="0"/>
            <a:t>Induces “</a:t>
          </a:r>
          <a:r>
            <a:rPr lang="en-US" sz="1800" dirty="0" err="1"/>
            <a:t>BRCAness</a:t>
          </a:r>
          <a:r>
            <a:rPr lang="en-US" sz="1800" dirty="0"/>
            <a:t>”</a:t>
          </a:r>
        </a:p>
      </dgm:t>
    </dgm:pt>
    <dgm:pt modelId="{E2DB7B6E-BF9E-46BF-9616-8ECDEF0EBA42}" type="parTrans" cxnId="{A0C10E74-A352-4CBD-897F-37100B404F03}">
      <dgm:prSet/>
      <dgm:spPr/>
      <dgm:t>
        <a:bodyPr/>
        <a:lstStyle/>
        <a:p>
          <a:endParaRPr lang="en-US"/>
        </a:p>
      </dgm:t>
    </dgm:pt>
    <dgm:pt modelId="{BB689CC3-CED8-414C-8F11-C43144E647D7}" type="sibTrans" cxnId="{A0C10E74-A352-4CBD-897F-37100B404F03}">
      <dgm:prSet/>
      <dgm:spPr/>
      <dgm:t>
        <a:bodyPr/>
        <a:lstStyle/>
        <a:p>
          <a:endParaRPr lang="en-US"/>
        </a:p>
      </dgm:t>
    </dgm:pt>
    <dgm:pt modelId="{857301E4-5570-4960-9D66-F9683D41D743}">
      <dgm:prSet phldrT="[Text]" custT="1"/>
      <dgm:spPr/>
      <dgm:t>
        <a:bodyPr/>
        <a:lstStyle/>
        <a:p>
          <a:pPr>
            <a:buFont typeface="Arial" panose="020B0604020202020204" pitchFamily="34" charset="0"/>
            <a:buChar char="•"/>
          </a:pPr>
          <a:r>
            <a:rPr lang="en-US" sz="1600" dirty="0">
              <a:solidFill>
                <a:srgbClr val="000000"/>
              </a:solidFill>
            </a:rPr>
            <a:t>Induce a BRCA-loss like state that resembles HRR deficiency</a:t>
          </a:r>
          <a:endParaRPr lang="en-US" sz="1600" dirty="0"/>
        </a:p>
      </dgm:t>
    </dgm:pt>
    <dgm:pt modelId="{6CB96538-C08B-4DAC-A771-4BE3A4DA567B}" type="parTrans" cxnId="{918A9F4A-EBD0-4496-8617-091D8299FDB6}">
      <dgm:prSet/>
      <dgm:spPr/>
      <dgm:t>
        <a:bodyPr/>
        <a:lstStyle/>
        <a:p>
          <a:endParaRPr lang="en-US"/>
        </a:p>
      </dgm:t>
    </dgm:pt>
    <dgm:pt modelId="{D92525EF-3151-473F-911D-951AC5EA97CE}" type="sibTrans" cxnId="{918A9F4A-EBD0-4496-8617-091D8299FDB6}">
      <dgm:prSet/>
      <dgm:spPr/>
      <dgm:t>
        <a:bodyPr/>
        <a:lstStyle/>
        <a:p>
          <a:endParaRPr lang="en-US"/>
        </a:p>
      </dgm:t>
    </dgm:pt>
    <dgm:pt modelId="{53002608-381E-4695-8F51-97C597733A4A}">
      <dgm:prSet phldrT="[Text]" custT="1"/>
      <dgm:spPr/>
      <dgm:t>
        <a:bodyPr/>
        <a:lstStyle/>
        <a:p>
          <a:r>
            <a:rPr lang="en-US" sz="1800" dirty="0"/>
            <a:t>Suppression of AR is associated with upregulated PARP activity</a:t>
          </a:r>
        </a:p>
      </dgm:t>
    </dgm:pt>
    <dgm:pt modelId="{34BFDECB-1BCC-48FD-AC27-B2B3A71AD632}" type="parTrans" cxnId="{0140DE6A-64F7-4B85-ACA5-C8AFF1B88C6E}">
      <dgm:prSet/>
      <dgm:spPr/>
      <dgm:t>
        <a:bodyPr/>
        <a:lstStyle/>
        <a:p>
          <a:endParaRPr lang="en-US"/>
        </a:p>
      </dgm:t>
    </dgm:pt>
    <dgm:pt modelId="{9BBF9993-E12D-4C04-8420-86E98EBAD1E8}" type="sibTrans" cxnId="{0140DE6A-64F7-4B85-ACA5-C8AFF1B88C6E}">
      <dgm:prSet/>
      <dgm:spPr/>
      <dgm:t>
        <a:bodyPr/>
        <a:lstStyle/>
        <a:p>
          <a:endParaRPr lang="en-US"/>
        </a:p>
      </dgm:t>
    </dgm:pt>
    <dgm:pt modelId="{40B46C72-91B5-452E-8054-C43D1FB7A6FC}">
      <dgm:prSet phldrT="[Text]" custT="1"/>
      <dgm:spPr/>
      <dgm:t>
        <a:bodyPr/>
        <a:lstStyle/>
        <a:p>
          <a:r>
            <a:rPr lang="en-US" sz="1600" dirty="0"/>
            <a:t>AR inhibition might provide a sensitivity that can be exploited by </a:t>
          </a:r>
          <a:r>
            <a:rPr lang="en-US" sz="1600" dirty="0" err="1"/>
            <a:t>PARPi</a:t>
          </a:r>
          <a:r>
            <a:rPr lang="en-US" sz="1600" dirty="0"/>
            <a:t> </a:t>
          </a:r>
        </a:p>
      </dgm:t>
    </dgm:pt>
    <dgm:pt modelId="{5C5D4FCF-CBE1-48A8-AD46-1A1AA164A8C1}" type="parTrans" cxnId="{96905BAE-63CE-4BC9-83B2-4033C2BEDAC9}">
      <dgm:prSet/>
      <dgm:spPr/>
      <dgm:t>
        <a:bodyPr/>
        <a:lstStyle/>
        <a:p>
          <a:endParaRPr lang="en-US"/>
        </a:p>
      </dgm:t>
    </dgm:pt>
    <dgm:pt modelId="{EAECA220-CC0C-437C-AAAE-BB9D29274404}" type="sibTrans" cxnId="{96905BAE-63CE-4BC9-83B2-4033C2BEDAC9}">
      <dgm:prSet/>
      <dgm:spPr/>
      <dgm:t>
        <a:bodyPr/>
        <a:lstStyle/>
        <a:p>
          <a:endParaRPr lang="en-US"/>
        </a:p>
      </dgm:t>
    </dgm:pt>
    <dgm:pt modelId="{1A86331B-A8F2-471E-9A00-D154D37E029F}">
      <dgm:prSet phldrT="[Text]" custT="1"/>
      <dgm:spPr/>
      <dgm:t>
        <a:bodyPr/>
        <a:lstStyle/>
        <a:p>
          <a:pPr>
            <a:buFont typeface="Arial" panose="020B0604020202020204" pitchFamily="34" charset="0"/>
            <a:buChar char="•"/>
          </a:pPr>
          <a:r>
            <a:rPr lang="en-US" sz="1800" dirty="0" err="1"/>
            <a:t>PARPi</a:t>
          </a:r>
          <a:r>
            <a:rPr lang="en-US" sz="1800" dirty="0"/>
            <a:t> may attenuate resistance to ARPIs</a:t>
          </a:r>
        </a:p>
      </dgm:t>
    </dgm:pt>
    <dgm:pt modelId="{32C32346-26D1-41EB-8FBA-AAAA59EBBCCB}" type="parTrans" cxnId="{50C68131-C4CE-4C5D-BA7F-10070F9D86E4}">
      <dgm:prSet/>
      <dgm:spPr/>
      <dgm:t>
        <a:bodyPr/>
        <a:lstStyle/>
        <a:p>
          <a:endParaRPr lang="en-US"/>
        </a:p>
      </dgm:t>
    </dgm:pt>
    <dgm:pt modelId="{B3A1F3E2-3044-4778-989F-0A49F548CF59}" type="sibTrans" cxnId="{50C68131-C4CE-4C5D-BA7F-10070F9D86E4}">
      <dgm:prSet/>
      <dgm:spPr/>
      <dgm:t>
        <a:bodyPr/>
        <a:lstStyle/>
        <a:p>
          <a:endParaRPr lang="en-US"/>
        </a:p>
      </dgm:t>
    </dgm:pt>
    <dgm:pt modelId="{1E745143-5971-44E1-93EC-65D1721964D9}">
      <dgm:prSet phldrT="[Text]" custT="1"/>
      <dgm:spPr/>
      <dgm:t>
        <a:bodyPr/>
        <a:lstStyle/>
        <a:p>
          <a:r>
            <a:rPr lang="en-US" sz="1600" dirty="0">
              <a:solidFill>
                <a:srgbClr val="000000"/>
              </a:solidFill>
            </a:rPr>
            <a:t>PARP indirectly augments AR-driven gene expression programs by binding to transcriptional coactivators </a:t>
          </a:r>
          <a:endParaRPr lang="en-US" dirty="0"/>
        </a:p>
      </dgm:t>
    </dgm:pt>
    <dgm:pt modelId="{F41D378E-6E0A-4529-9F92-8FA905DCDDA9}" type="parTrans" cxnId="{05010184-9BCD-45E9-83E3-E5CD79278E7D}">
      <dgm:prSet/>
      <dgm:spPr/>
      <dgm:t>
        <a:bodyPr/>
        <a:lstStyle/>
        <a:p>
          <a:endParaRPr lang="en-US"/>
        </a:p>
      </dgm:t>
    </dgm:pt>
    <dgm:pt modelId="{DC44D030-F09C-4FDA-A281-47BF77D85053}" type="sibTrans" cxnId="{05010184-9BCD-45E9-83E3-E5CD79278E7D}">
      <dgm:prSet/>
      <dgm:spPr/>
      <dgm:t>
        <a:bodyPr/>
        <a:lstStyle/>
        <a:p>
          <a:endParaRPr lang="en-US"/>
        </a:p>
      </dgm:t>
    </dgm:pt>
    <dgm:pt modelId="{CBFE19C1-B3C0-47AD-A17A-52E085E77C08}">
      <dgm:prSet phldrT="[Text]" custT="1"/>
      <dgm:spPr/>
      <dgm:t>
        <a:bodyPr/>
        <a:lstStyle/>
        <a:p>
          <a:pPr>
            <a:buFont typeface="Arial" panose="020B0604020202020204" pitchFamily="34" charset="0"/>
            <a:buChar char="•"/>
          </a:pPr>
          <a:r>
            <a:rPr lang="en-US" sz="1600" dirty="0"/>
            <a:t>Loss of Rb1 is associated with disease progression &amp; ARPI resistance, &amp; can be accompanied by codeletion of BRCA2 </a:t>
          </a:r>
        </a:p>
      </dgm:t>
    </dgm:pt>
    <dgm:pt modelId="{A9D80A4D-A85F-41B7-B4E1-DD8DA0B89FAE}" type="parTrans" cxnId="{E3707EA0-6BE9-4CA1-A1C3-D5D2A90CD092}">
      <dgm:prSet/>
      <dgm:spPr/>
      <dgm:t>
        <a:bodyPr/>
        <a:lstStyle/>
        <a:p>
          <a:endParaRPr lang="en-US"/>
        </a:p>
      </dgm:t>
    </dgm:pt>
    <dgm:pt modelId="{8E461F89-5CC0-442D-AD6E-CD38C33356A8}" type="sibTrans" cxnId="{E3707EA0-6BE9-4CA1-A1C3-D5D2A90CD092}">
      <dgm:prSet/>
      <dgm:spPr/>
      <dgm:t>
        <a:bodyPr/>
        <a:lstStyle/>
        <a:p>
          <a:endParaRPr lang="en-US"/>
        </a:p>
      </dgm:t>
    </dgm:pt>
    <dgm:pt modelId="{787F6955-86F6-4A62-B677-BF6D39881E53}" type="pres">
      <dgm:prSet presAssocID="{2D2E3FD5-F8DC-4A93-A238-4E0B76E64BD0}" presName="linear" presStyleCnt="0">
        <dgm:presLayoutVars>
          <dgm:animLvl val="lvl"/>
          <dgm:resizeHandles val="exact"/>
        </dgm:presLayoutVars>
      </dgm:prSet>
      <dgm:spPr/>
    </dgm:pt>
    <dgm:pt modelId="{D53E58FC-6BFC-45C3-91B8-FF471EAFA3A5}" type="pres">
      <dgm:prSet presAssocID="{321A55A4-FEB7-44C1-B8DF-9D288994D92F}" presName="parentText" presStyleLbl="node1" presStyleIdx="0" presStyleCnt="4">
        <dgm:presLayoutVars>
          <dgm:chMax val="0"/>
          <dgm:bulletEnabled val="1"/>
        </dgm:presLayoutVars>
      </dgm:prSet>
      <dgm:spPr/>
    </dgm:pt>
    <dgm:pt modelId="{FE0D0EDA-39CA-4F8E-A4DA-7D61710E69BF}" type="pres">
      <dgm:prSet presAssocID="{321A55A4-FEB7-44C1-B8DF-9D288994D92F}" presName="childText" presStyleLbl="revTx" presStyleIdx="0" presStyleCnt="4">
        <dgm:presLayoutVars>
          <dgm:bulletEnabled val="1"/>
        </dgm:presLayoutVars>
      </dgm:prSet>
      <dgm:spPr/>
    </dgm:pt>
    <dgm:pt modelId="{1B02014F-E3ED-4312-A94A-2BED4DE7BE67}" type="pres">
      <dgm:prSet presAssocID="{53002608-381E-4695-8F51-97C597733A4A}" presName="parentText" presStyleLbl="node1" presStyleIdx="1" presStyleCnt="4">
        <dgm:presLayoutVars>
          <dgm:chMax val="0"/>
          <dgm:bulletEnabled val="1"/>
        </dgm:presLayoutVars>
      </dgm:prSet>
      <dgm:spPr/>
    </dgm:pt>
    <dgm:pt modelId="{3C20BD62-F786-424B-888F-37C42CEB618E}" type="pres">
      <dgm:prSet presAssocID="{53002608-381E-4695-8F51-97C597733A4A}" presName="childText" presStyleLbl="revTx" presStyleIdx="1" presStyleCnt="4">
        <dgm:presLayoutVars>
          <dgm:bulletEnabled val="1"/>
        </dgm:presLayoutVars>
      </dgm:prSet>
      <dgm:spPr/>
    </dgm:pt>
    <dgm:pt modelId="{86342FF4-7727-4631-A7F1-5EE677E6BB61}" type="pres">
      <dgm:prSet presAssocID="{199E9FC8-2B95-446A-8611-07A0B8D8682E}" presName="parentText" presStyleLbl="node1" presStyleIdx="2" presStyleCnt="4" custLinFactNeighborX="-19736" custLinFactNeighborY="-2348">
        <dgm:presLayoutVars>
          <dgm:chMax val="0"/>
          <dgm:bulletEnabled val="1"/>
        </dgm:presLayoutVars>
      </dgm:prSet>
      <dgm:spPr/>
    </dgm:pt>
    <dgm:pt modelId="{BE833662-9BC0-40B4-AC3D-CACBF821CA38}" type="pres">
      <dgm:prSet presAssocID="{199E9FC8-2B95-446A-8611-07A0B8D8682E}" presName="childText" presStyleLbl="revTx" presStyleIdx="2" presStyleCnt="4">
        <dgm:presLayoutVars>
          <dgm:bulletEnabled val="1"/>
        </dgm:presLayoutVars>
      </dgm:prSet>
      <dgm:spPr/>
    </dgm:pt>
    <dgm:pt modelId="{3FBD627C-AB61-49AE-B1CF-1206BE543637}" type="pres">
      <dgm:prSet presAssocID="{1A86331B-A8F2-471E-9A00-D154D37E029F}" presName="parentText" presStyleLbl="node1" presStyleIdx="3" presStyleCnt="4">
        <dgm:presLayoutVars>
          <dgm:chMax val="0"/>
          <dgm:bulletEnabled val="1"/>
        </dgm:presLayoutVars>
      </dgm:prSet>
      <dgm:spPr/>
    </dgm:pt>
    <dgm:pt modelId="{9CB7B2D6-6E36-4CF2-B5C7-E892F7F1DD5B}" type="pres">
      <dgm:prSet presAssocID="{1A86331B-A8F2-471E-9A00-D154D37E029F}" presName="childText" presStyleLbl="revTx" presStyleIdx="3" presStyleCnt="4">
        <dgm:presLayoutVars>
          <dgm:bulletEnabled val="1"/>
        </dgm:presLayoutVars>
      </dgm:prSet>
      <dgm:spPr/>
    </dgm:pt>
  </dgm:ptLst>
  <dgm:cxnLst>
    <dgm:cxn modelId="{65A2400D-2AF1-4B31-9B38-08FC5BDFED9D}" type="presOf" srcId="{857301E4-5570-4960-9D66-F9683D41D743}" destId="{FE0D0EDA-39CA-4F8E-A4DA-7D61710E69BF}" srcOrd="0" destOrd="0" presId="urn:microsoft.com/office/officeart/2005/8/layout/vList2"/>
    <dgm:cxn modelId="{95BE3715-E9FB-4364-A22E-7A0035490539}" type="presOf" srcId="{1E745143-5971-44E1-93EC-65D1721964D9}" destId="{BE833662-9BC0-40B4-AC3D-CACBF821CA38}" srcOrd="0" destOrd="0" presId="urn:microsoft.com/office/officeart/2005/8/layout/vList2"/>
    <dgm:cxn modelId="{42F1102F-7AC4-477A-964F-AC6FF861BCA2}" type="presOf" srcId="{321A55A4-FEB7-44C1-B8DF-9D288994D92F}" destId="{D53E58FC-6BFC-45C3-91B8-FF471EAFA3A5}" srcOrd="0" destOrd="0" presId="urn:microsoft.com/office/officeart/2005/8/layout/vList2"/>
    <dgm:cxn modelId="{50C68131-C4CE-4C5D-BA7F-10070F9D86E4}" srcId="{2D2E3FD5-F8DC-4A93-A238-4E0B76E64BD0}" destId="{1A86331B-A8F2-471E-9A00-D154D37E029F}" srcOrd="3" destOrd="0" parTransId="{32C32346-26D1-41EB-8FBA-AAAA59EBBCCB}" sibTransId="{B3A1F3E2-3044-4778-989F-0A49F548CF59}"/>
    <dgm:cxn modelId="{ADED1938-D8B4-4577-AF9D-2748253C4E36}" type="presOf" srcId="{CBFE19C1-B3C0-47AD-A17A-52E085E77C08}" destId="{9CB7B2D6-6E36-4CF2-B5C7-E892F7F1DD5B}" srcOrd="0" destOrd="0" presId="urn:microsoft.com/office/officeart/2005/8/layout/vList2"/>
    <dgm:cxn modelId="{A1562E45-FB83-4E03-BDC9-22DEE68AF3DC}" type="presOf" srcId="{2D2E3FD5-F8DC-4A93-A238-4E0B76E64BD0}" destId="{787F6955-86F6-4A62-B677-BF6D39881E53}" srcOrd="0" destOrd="0" presId="urn:microsoft.com/office/officeart/2005/8/layout/vList2"/>
    <dgm:cxn modelId="{918A9F4A-EBD0-4496-8617-091D8299FDB6}" srcId="{321A55A4-FEB7-44C1-B8DF-9D288994D92F}" destId="{857301E4-5570-4960-9D66-F9683D41D743}" srcOrd="0" destOrd="0" parTransId="{6CB96538-C08B-4DAC-A771-4BE3A4DA567B}" sibTransId="{D92525EF-3151-473F-911D-951AC5EA97CE}"/>
    <dgm:cxn modelId="{CBCA454E-1689-433E-9AD9-378E4443C63E}" type="presOf" srcId="{1A86331B-A8F2-471E-9A00-D154D37E029F}" destId="{3FBD627C-AB61-49AE-B1CF-1206BE543637}" srcOrd="0" destOrd="0" presId="urn:microsoft.com/office/officeart/2005/8/layout/vList2"/>
    <dgm:cxn modelId="{0140DE6A-64F7-4B85-ACA5-C8AFF1B88C6E}" srcId="{2D2E3FD5-F8DC-4A93-A238-4E0B76E64BD0}" destId="{53002608-381E-4695-8F51-97C597733A4A}" srcOrd="1" destOrd="0" parTransId="{34BFDECB-1BCC-48FD-AC27-B2B3A71AD632}" sibTransId="{9BBF9993-E12D-4C04-8420-86E98EBAD1E8}"/>
    <dgm:cxn modelId="{94168773-E3BC-46A4-8FA1-D50E587C4BDF}" type="presOf" srcId="{53002608-381E-4695-8F51-97C597733A4A}" destId="{1B02014F-E3ED-4312-A94A-2BED4DE7BE67}" srcOrd="0" destOrd="0" presId="urn:microsoft.com/office/officeart/2005/8/layout/vList2"/>
    <dgm:cxn modelId="{A0C10E74-A352-4CBD-897F-37100B404F03}" srcId="{2D2E3FD5-F8DC-4A93-A238-4E0B76E64BD0}" destId="{321A55A4-FEB7-44C1-B8DF-9D288994D92F}" srcOrd="0" destOrd="0" parTransId="{E2DB7B6E-BF9E-46BF-9616-8ECDEF0EBA42}" sibTransId="{BB689CC3-CED8-414C-8F11-C43144E647D7}"/>
    <dgm:cxn modelId="{05010184-9BCD-45E9-83E3-E5CD79278E7D}" srcId="{199E9FC8-2B95-446A-8611-07A0B8D8682E}" destId="{1E745143-5971-44E1-93EC-65D1721964D9}" srcOrd="0" destOrd="0" parTransId="{F41D378E-6E0A-4529-9F92-8FA905DCDDA9}" sibTransId="{DC44D030-F09C-4FDA-A281-47BF77D85053}"/>
    <dgm:cxn modelId="{98146592-DADC-40B4-8A0D-51EEC387C93A}" srcId="{2D2E3FD5-F8DC-4A93-A238-4E0B76E64BD0}" destId="{199E9FC8-2B95-446A-8611-07A0B8D8682E}" srcOrd="2" destOrd="0" parTransId="{C6D2B466-854B-43FA-A871-481F29AC8729}" sibTransId="{D146F493-E4F1-4140-9836-7CEDD55D0628}"/>
    <dgm:cxn modelId="{E3707EA0-6BE9-4CA1-A1C3-D5D2A90CD092}" srcId="{1A86331B-A8F2-471E-9A00-D154D37E029F}" destId="{CBFE19C1-B3C0-47AD-A17A-52E085E77C08}" srcOrd="0" destOrd="0" parTransId="{A9D80A4D-A85F-41B7-B4E1-DD8DA0B89FAE}" sibTransId="{8E461F89-5CC0-442D-AD6E-CD38C33356A8}"/>
    <dgm:cxn modelId="{96905BAE-63CE-4BC9-83B2-4033C2BEDAC9}" srcId="{53002608-381E-4695-8F51-97C597733A4A}" destId="{40B46C72-91B5-452E-8054-C43D1FB7A6FC}" srcOrd="0" destOrd="0" parTransId="{5C5D4FCF-CBE1-48A8-AD46-1A1AA164A8C1}" sibTransId="{EAECA220-CC0C-437C-AAAE-BB9D29274404}"/>
    <dgm:cxn modelId="{7E143CD3-46B4-424E-A771-61C54221BBEF}" type="presOf" srcId="{199E9FC8-2B95-446A-8611-07A0B8D8682E}" destId="{86342FF4-7727-4631-A7F1-5EE677E6BB61}" srcOrd="0" destOrd="0" presId="urn:microsoft.com/office/officeart/2005/8/layout/vList2"/>
    <dgm:cxn modelId="{F6A206DD-0B43-4867-80B9-6301C9B1B46E}" type="presOf" srcId="{40B46C72-91B5-452E-8054-C43D1FB7A6FC}" destId="{3C20BD62-F786-424B-888F-37C42CEB618E}" srcOrd="0" destOrd="0" presId="urn:microsoft.com/office/officeart/2005/8/layout/vList2"/>
    <dgm:cxn modelId="{070FFC85-100C-4B73-87CD-E1F93D69A332}" type="presParOf" srcId="{787F6955-86F6-4A62-B677-BF6D39881E53}" destId="{D53E58FC-6BFC-45C3-91B8-FF471EAFA3A5}" srcOrd="0" destOrd="0" presId="urn:microsoft.com/office/officeart/2005/8/layout/vList2"/>
    <dgm:cxn modelId="{3620639B-6615-4833-AE7D-6A557AFBA55B}" type="presParOf" srcId="{787F6955-86F6-4A62-B677-BF6D39881E53}" destId="{FE0D0EDA-39CA-4F8E-A4DA-7D61710E69BF}" srcOrd="1" destOrd="0" presId="urn:microsoft.com/office/officeart/2005/8/layout/vList2"/>
    <dgm:cxn modelId="{361D2ACF-BEC7-46BD-AB22-7289EBDC89EF}" type="presParOf" srcId="{787F6955-86F6-4A62-B677-BF6D39881E53}" destId="{1B02014F-E3ED-4312-A94A-2BED4DE7BE67}" srcOrd="2" destOrd="0" presId="urn:microsoft.com/office/officeart/2005/8/layout/vList2"/>
    <dgm:cxn modelId="{6B64EC13-A6F9-42F2-AF61-A67AEA661F1C}" type="presParOf" srcId="{787F6955-86F6-4A62-B677-BF6D39881E53}" destId="{3C20BD62-F786-424B-888F-37C42CEB618E}" srcOrd="3" destOrd="0" presId="urn:microsoft.com/office/officeart/2005/8/layout/vList2"/>
    <dgm:cxn modelId="{C4338232-657B-4F9F-8939-42C49E9532DC}" type="presParOf" srcId="{787F6955-86F6-4A62-B677-BF6D39881E53}" destId="{86342FF4-7727-4631-A7F1-5EE677E6BB61}" srcOrd="4" destOrd="0" presId="urn:microsoft.com/office/officeart/2005/8/layout/vList2"/>
    <dgm:cxn modelId="{18A4B5EB-5B26-4F4B-A2DB-2325B3A1A103}" type="presParOf" srcId="{787F6955-86F6-4A62-B677-BF6D39881E53}" destId="{BE833662-9BC0-40B4-AC3D-CACBF821CA38}" srcOrd="5" destOrd="0" presId="urn:microsoft.com/office/officeart/2005/8/layout/vList2"/>
    <dgm:cxn modelId="{D2633880-542C-4033-9B1F-9B590F098903}" type="presParOf" srcId="{787F6955-86F6-4A62-B677-BF6D39881E53}" destId="{3FBD627C-AB61-49AE-B1CF-1206BE543637}" srcOrd="6" destOrd="0" presId="urn:microsoft.com/office/officeart/2005/8/layout/vList2"/>
    <dgm:cxn modelId="{F80DB21C-18F4-4EE5-9D1C-2C2C18F9D625}" type="presParOf" srcId="{787F6955-86F6-4A62-B677-BF6D39881E53}" destId="{9CB7B2D6-6E36-4CF2-B5C7-E892F7F1DD5B}"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E58FC-6BFC-45C3-91B8-FF471EAFA3A5}">
      <dsp:nvSpPr>
        <dsp:cNvPr id="0" name=""/>
        <dsp:cNvSpPr/>
      </dsp:nvSpPr>
      <dsp:spPr>
        <a:xfrm>
          <a:off x="0" y="23468"/>
          <a:ext cx="5352879" cy="711067"/>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Induces “</a:t>
          </a:r>
          <a:r>
            <a:rPr lang="en-US" sz="1800" kern="1200" dirty="0" err="1"/>
            <a:t>BRCAness</a:t>
          </a:r>
          <a:r>
            <a:rPr lang="en-US" sz="1800" kern="1200" dirty="0"/>
            <a:t>”</a:t>
          </a:r>
        </a:p>
      </dsp:txBody>
      <dsp:txXfrm>
        <a:off x="34711" y="58179"/>
        <a:ext cx="5283457" cy="641645"/>
      </dsp:txXfrm>
    </dsp:sp>
    <dsp:sp modelId="{FE0D0EDA-39CA-4F8E-A4DA-7D61710E69BF}">
      <dsp:nvSpPr>
        <dsp:cNvPr id="0" name=""/>
        <dsp:cNvSpPr/>
      </dsp:nvSpPr>
      <dsp:spPr>
        <a:xfrm>
          <a:off x="0" y="734536"/>
          <a:ext cx="5352879" cy="2675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54" tIns="20320" rIns="113792" bIns="20320" numCol="1" spcCol="1270" anchor="t" anchorCtr="0">
          <a:noAutofit/>
        </a:bodyPr>
        <a:lstStyle/>
        <a:p>
          <a:pPr marL="171450" lvl="1" indent="-171450" algn="l" defTabSz="711200">
            <a:lnSpc>
              <a:spcPct val="90000"/>
            </a:lnSpc>
            <a:spcBef>
              <a:spcPct val="0"/>
            </a:spcBef>
            <a:spcAft>
              <a:spcPct val="20000"/>
            </a:spcAft>
            <a:buFont typeface="Arial" panose="020B0604020202020204" pitchFamily="34" charset="0"/>
            <a:buChar char="•"/>
          </a:pPr>
          <a:r>
            <a:rPr lang="en-US" sz="1600" kern="1200" dirty="0">
              <a:solidFill>
                <a:srgbClr val="000000"/>
              </a:solidFill>
            </a:rPr>
            <a:t>Induce a BRCA-loss like state that resembles HRR deficiency</a:t>
          </a:r>
          <a:endParaRPr lang="en-US" sz="1600" kern="1200" dirty="0"/>
        </a:p>
      </dsp:txBody>
      <dsp:txXfrm>
        <a:off x="0" y="734536"/>
        <a:ext cx="5352879" cy="267547"/>
      </dsp:txXfrm>
    </dsp:sp>
    <dsp:sp modelId="{1B02014F-E3ED-4312-A94A-2BED4DE7BE67}">
      <dsp:nvSpPr>
        <dsp:cNvPr id="0" name=""/>
        <dsp:cNvSpPr/>
      </dsp:nvSpPr>
      <dsp:spPr>
        <a:xfrm>
          <a:off x="0" y="1002083"/>
          <a:ext cx="5352879" cy="711067"/>
        </a:xfrm>
        <a:prstGeom prst="roundRect">
          <a:avLst/>
        </a:prstGeom>
        <a:solidFill>
          <a:schemeClr val="accent1">
            <a:shade val="80000"/>
            <a:hueOff val="102082"/>
            <a:satOff val="-1464"/>
            <a:lumOff val="85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Suppression of AR is associated with upregulated PARP activity</a:t>
          </a:r>
        </a:p>
      </dsp:txBody>
      <dsp:txXfrm>
        <a:off x="34711" y="1036794"/>
        <a:ext cx="5283457" cy="641645"/>
      </dsp:txXfrm>
    </dsp:sp>
    <dsp:sp modelId="{3C20BD62-F786-424B-888F-37C42CEB618E}">
      <dsp:nvSpPr>
        <dsp:cNvPr id="0" name=""/>
        <dsp:cNvSpPr/>
      </dsp:nvSpPr>
      <dsp:spPr>
        <a:xfrm>
          <a:off x="0" y="1713151"/>
          <a:ext cx="5352879" cy="48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5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AR inhibition might provide a sensitivity that can be exploited by </a:t>
          </a:r>
          <a:r>
            <a:rPr lang="en-US" sz="1600" kern="1200" dirty="0" err="1"/>
            <a:t>PARPi</a:t>
          </a:r>
          <a:r>
            <a:rPr lang="en-US" sz="1600" kern="1200" dirty="0"/>
            <a:t> </a:t>
          </a:r>
        </a:p>
      </dsp:txBody>
      <dsp:txXfrm>
        <a:off x="0" y="1713151"/>
        <a:ext cx="5352879" cy="489555"/>
      </dsp:txXfrm>
    </dsp:sp>
    <dsp:sp modelId="{86342FF4-7727-4631-A7F1-5EE677E6BB61}">
      <dsp:nvSpPr>
        <dsp:cNvPr id="0" name=""/>
        <dsp:cNvSpPr/>
      </dsp:nvSpPr>
      <dsp:spPr>
        <a:xfrm>
          <a:off x="0" y="2191211"/>
          <a:ext cx="5352879" cy="711067"/>
        </a:xfrm>
        <a:prstGeom prst="roundRect">
          <a:avLst/>
        </a:prstGeom>
        <a:solidFill>
          <a:schemeClr val="accent1">
            <a:shade val="80000"/>
            <a:hueOff val="204164"/>
            <a:satOff val="-2928"/>
            <a:lumOff val="170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PARP augments AR activity</a:t>
          </a:r>
        </a:p>
      </dsp:txBody>
      <dsp:txXfrm>
        <a:off x="34711" y="2225922"/>
        <a:ext cx="5283457" cy="641645"/>
      </dsp:txXfrm>
    </dsp:sp>
    <dsp:sp modelId="{BE833662-9BC0-40B4-AC3D-CACBF821CA38}">
      <dsp:nvSpPr>
        <dsp:cNvPr id="0" name=""/>
        <dsp:cNvSpPr/>
      </dsp:nvSpPr>
      <dsp:spPr>
        <a:xfrm>
          <a:off x="0" y="2913773"/>
          <a:ext cx="5352879" cy="48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5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solidFill>
                <a:srgbClr val="000000"/>
              </a:solidFill>
            </a:rPr>
            <a:t>PARP indirectly augments AR-driven gene expression programs by binding to transcriptional coactivators </a:t>
          </a:r>
          <a:endParaRPr lang="en-US" kern="1200" dirty="0"/>
        </a:p>
      </dsp:txBody>
      <dsp:txXfrm>
        <a:off x="0" y="2913773"/>
        <a:ext cx="5352879" cy="489555"/>
      </dsp:txXfrm>
    </dsp:sp>
    <dsp:sp modelId="{3FBD627C-AB61-49AE-B1CF-1206BE543637}">
      <dsp:nvSpPr>
        <dsp:cNvPr id="0" name=""/>
        <dsp:cNvSpPr/>
      </dsp:nvSpPr>
      <dsp:spPr>
        <a:xfrm>
          <a:off x="0" y="3403328"/>
          <a:ext cx="5352879" cy="711067"/>
        </a:xfrm>
        <a:prstGeom prst="round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dirty="0" err="1"/>
            <a:t>PARPi</a:t>
          </a:r>
          <a:r>
            <a:rPr lang="en-US" sz="1800" kern="1200" dirty="0"/>
            <a:t> may attenuate resistance to ARPIs</a:t>
          </a:r>
        </a:p>
      </dsp:txBody>
      <dsp:txXfrm>
        <a:off x="34711" y="3438039"/>
        <a:ext cx="5283457" cy="641645"/>
      </dsp:txXfrm>
    </dsp:sp>
    <dsp:sp modelId="{9CB7B2D6-6E36-4CF2-B5C7-E892F7F1DD5B}">
      <dsp:nvSpPr>
        <dsp:cNvPr id="0" name=""/>
        <dsp:cNvSpPr/>
      </dsp:nvSpPr>
      <dsp:spPr>
        <a:xfrm>
          <a:off x="0" y="4114396"/>
          <a:ext cx="5352879" cy="48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54" tIns="20320" rIns="113792" bIns="20320" numCol="1" spcCol="1270" anchor="t" anchorCtr="0">
          <a:noAutofit/>
        </a:bodyPr>
        <a:lstStyle/>
        <a:p>
          <a:pPr marL="171450" lvl="1" indent="-171450" algn="l" defTabSz="711200">
            <a:lnSpc>
              <a:spcPct val="90000"/>
            </a:lnSpc>
            <a:spcBef>
              <a:spcPct val="0"/>
            </a:spcBef>
            <a:spcAft>
              <a:spcPct val="20000"/>
            </a:spcAft>
            <a:buFont typeface="Arial" panose="020B0604020202020204" pitchFamily="34" charset="0"/>
            <a:buChar char="•"/>
          </a:pPr>
          <a:r>
            <a:rPr lang="en-US" sz="1600" kern="1200" dirty="0"/>
            <a:t>Loss of Rb1 is associated with disease progression &amp; ARPI resistance, &amp; can be accompanied by codeletion of BRCA2 </a:t>
          </a:r>
        </a:p>
      </dsp:txBody>
      <dsp:txXfrm>
        <a:off x="0" y="4114396"/>
        <a:ext cx="5352879" cy="4895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4/17/25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CAD4F-060B-299D-086A-9EC2F437D7B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AE8F6E91-D552-7C15-7D35-942D1B072088}"/>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918C0FF-E68B-F786-1817-EAE203E06B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716BB67-21F1-256B-2185-D1525F50992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347769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1CEFC9B-A404-4605-8D78-0F436800D7A6}" type="slidenum">
              <a:rPr kumimoji="0" lang="fr-FR" sz="12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srgbClr val="000000"/>
              </a:solidFill>
              <a:effectLst/>
              <a:uLnTx/>
              <a:uFillTx/>
              <a:latin typeface="Calibri"/>
              <a:ea typeface="ＭＳ Ｐゴシック" charset="-128"/>
              <a:cs typeface="ＭＳ Ｐゴシック" charset="-128"/>
            </a:endParaRPr>
          </a:p>
        </p:txBody>
      </p:sp>
      <p:sp>
        <p:nvSpPr>
          <p:cNvPr id="55299" name="Rectangle 2"/>
          <p:cNvSpPr>
            <a:spLocks noGrp="1" noRot="1" noChangeAspect="1" noChangeArrowheads="1" noTextEdit="1"/>
          </p:cNvSpPr>
          <p:nvPr>
            <p:ph type="sldImg"/>
          </p:nvPr>
        </p:nvSpPr>
        <p:spPr bwMode="auto">
          <a:xfrm>
            <a:off x="382588" y="685800"/>
            <a:ext cx="6096000" cy="3429000"/>
          </a:xfrm>
          <a:prstGeom prst="rect">
            <a:avLst/>
          </a:prstGeom>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p:spPr>
        <p:txBody>
          <a:bodyPr lIns="91432" tIns="45716" rIns="91432" bIns="45716"/>
          <a:lstStyle/>
          <a:p>
            <a:endParaRPr lang="en-US" dirty="0"/>
          </a:p>
        </p:txBody>
      </p:sp>
    </p:spTree>
    <p:extLst>
      <p:ext uri="{BB962C8B-B14F-4D97-AF65-F5344CB8AC3E}">
        <p14:creationId xmlns:p14="http://schemas.microsoft.com/office/powerpoint/2010/main" val="895128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747AE-054F-45C8-A936-62C8855FE08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443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747AE-054F-45C8-A936-62C8855FE08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859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FF07CA2-2F95-A541-8C9C-765C253C145F}"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80899" name="Slide Image Placeholder 1"/>
          <p:cNvSpPr>
            <a:spLocks noGrp="1" noRot="1" noChangeAspect="1" noTextEdit="1"/>
          </p:cNvSpPr>
          <p:nvPr>
            <p:ph type="sldImg"/>
          </p:nvPr>
        </p:nvSpPr>
        <p:spPr bwMode="auto">
          <a:xfrm>
            <a:off x="384175" y="687388"/>
            <a:ext cx="6091238" cy="3427412"/>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0900" name="Notes Placeholder 2"/>
          <p:cNvSpPr>
            <a:spLocks noGrp="1"/>
          </p:cNvSpPr>
          <p:nvPr>
            <p:ph type="body" idx="1"/>
          </p:nvPr>
        </p:nvSpPr>
        <p:spPr bwMode="auto">
          <a:xfrm>
            <a:off x="685800" y="4343400"/>
            <a:ext cx="5486400" cy="411321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763" tIns="45382" rIns="90763" bIns="45382" numCol="1" anchor="t" anchorCtr="0" compatLnSpc="1">
            <a:prstTxWarp prst="textNoShape">
              <a:avLst/>
            </a:prstTxWarp>
          </a:bodyPr>
          <a:lstStyle/>
          <a:p>
            <a:pPr defTabSz="914400">
              <a:lnSpc>
                <a:spcPct val="80000"/>
              </a:lnSpc>
              <a:buFontTx/>
              <a:buChar char="•"/>
            </a:pPr>
            <a:endParaRPr lang="en-US" sz="1100" dirty="0">
              <a:latin typeface="Calibri" charset="0"/>
            </a:endParaRPr>
          </a:p>
        </p:txBody>
      </p:sp>
      <p:sp>
        <p:nvSpPr>
          <p:cNvPr id="80901" name="Slide Number Placeholder 4"/>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763" tIns="45382" rIns="90763" bIns="45382" anchor="b"/>
          <a:lstStyle>
            <a:lvl1pPr defTabSz="908050" eaLnBrk="0" hangingPunct="0">
              <a:defRPr sz="2400">
                <a:solidFill>
                  <a:schemeClr val="tx1"/>
                </a:solidFill>
                <a:latin typeface="Arial" charset="0"/>
                <a:ea typeface="ＭＳ Ｐゴシック" charset="0"/>
                <a:cs typeface="ＭＳ Ｐゴシック" charset="0"/>
              </a:defRPr>
            </a:lvl1pPr>
            <a:lvl2pPr marL="37931725" indent="-37474525" defTabSz="908050"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08050" rtl="0" eaLnBrk="1" fontAlgn="auto" latinLnBrk="0" hangingPunct="1">
              <a:lnSpc>
                <a:spcPct val="100000"/>
              </a:lnSpc>
              <a:spcBef>
                <a:spcPts val="0"/>
              </a:spcBef>
              <a:spcAft>
                <a:spcPts val="0"/>
              </a:spcAft>
              <a:buClrTx/>
              <a:buSzTx/>
              <a:buFontTx/>
              <a:buNone/>
              <a:tabLst/>
              <a:defRPr/>
            </a:pPr>
            <a:fld id="{85FA499F-2B5F-F64C-8FE4-62DCFF03C81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0805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747AE-054F-45C8-A936-62C8855FE0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33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73721-C4E0-4E81-B472-996AA45B30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5505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73721-C4E0-4E81-B472-996AA45B308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406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26465E-B8E2-4A42-8C97-BB5D7DC376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973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1D35"/>
              </a:solidFill>
              <a:effectLst/>
              <a:highlight>
                <a:srgbClr val="FFFFFF"/>
              </a:highlight>
              <a:latin typeface="Google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26465E-B8E2-4A42-8C97-BB5D7DC376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98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EAA9BA-ECFB-4F8B-8BDE-D136392DEF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332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B94D8-4C06-2A4F-A0D9-B1A5049E1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122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4722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Oh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D58590-F612-4DBB-92F4-BE562E440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4655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61426-87F3-48DF-84E0-7846B5949E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73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61426-87F3-48DF-84E0-7846B5949E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05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792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ABF14-4842-1133-C2FB-C3862FA1F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2B6026-B8CC-7A9C-E0C2-0EE2A571F3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B309D6-B829-2F42-B383-07F4D4314F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19B695-EC86-CFFF-D43F-B206045C3C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61426-87F3-48DF-84E0-7846B5949E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136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137B1-50D8-7B1A-C332-B6C821A97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FB5AB-702B-30EC-18DC-9E6C52489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3FD4E8-346F-7A17-EEEE-825BAF6C09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E5BB88-18E2-58CE-08E9-821C5494F4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61426-87F3-48DF-84E0-7846B5949E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336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srgbClr val="05204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Arial" panose="020B0604020202020204" pitchFamily="34" charset="0"/>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9337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61426-87F3-48DF-84E0-7846B5949E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590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61426-87F3-48DF-84E0-7846B5949E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350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B6B00-1CD4-8203-41FB-75DE278D2F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F6C65-8D3F-0BE0-9692-52657B597F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FC1A65-4B1A-66EF-3677-F23134A6C2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722326-D055-D785-36A6-28275DA1E77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61426-87F3-48DF-84E0-7846B5949E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76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kumimoji="0" lang="en-US" sz="1200" i="0" u="none" strike="noStrike" kern="1200" cap="none" spc="0" normalizeH="0" baseline="0" noProof="0" dirty="0">
                <a:ln>
                  <a:noFill/>
                </a:ln>
                <a:solidFill>
                  <a:schemeClr val="accent1">
                    <a:lumMod val="50000"/>
                  </a:schemeClr>
                </a:solidFill>
                <a:effectLst/>
                <a:uLnTx/>
                <a:uFillTx/>
              </a:rPr>
              <a:t>Abida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D58590-F612-4DBB-92F4-BE562E440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008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761426-87F3-48DF-84E0-7846B5949E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9390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D58590-F612-4DBB-92F4-BE562E440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3695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srgbClr val="05204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Arial" panose="020B0604020202020204" pitchFamily="34" charset="0"/>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93373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2CB7A-28B3-CD2A-3E89-D0702846A5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FD7E35-E204-797F-393F-E1C44F013A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7C76D-9553-49D5-8CE4-52E4047B2C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0C509C-46A1-ABF6-1FCF-657D0124B3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srgbClr val="05204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F0011943-1F8D-891C-C5DD-C0A85DB48A48}"/>
              </a:ext>
            </a:extLst>
          </p:cNvPr>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Arial" panose="020B0604020202020204" pitchFamily="34" charset="0"/>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7735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2CB7A-28B3-CD2A-3E89-D0702846A5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FD7E35-E204-797F-393F-E1C44F013A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7C76D-9553-49D5-8CE4-52E4047B2C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0C509C-46A1-ABF6-1FCF-657D0124B3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srgbClr val="05204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F0011943-1F8D-891C-C5DD-C0A85DB48A48}"/>
              </a:ext>
            </a:extLst>
          </p:cNvPr>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Arial" panose="020B0604020202020204" pitchFamily="34" charset="0"/>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77353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7C808-6533-7FB3-5326-838B85771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21FC2-0700-7532-1FD6-2168E0A81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5808CD-42F6-61F4-5097-11E7F6991B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ECD777-6762-9893-B008-931B21797C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800" b="0" i="0" u="none" strike="noStrike" kern="1200" cap="none" spc="0" normalizeH="0" baseline="0" noProof="0" smtClean="0">
                <a:ln>
                  <a:noFill/>
                </a:ln>
                <a:solidFill>
                  <a:srgbClr val="05204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5FD0B856-B3F9-367F-9FE7-DA9A11D5FA07}"/>
              </a:ext>
            </a:extLst>
          </p:cNvPr>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Arial" panose="020B0604020202020204" pitchFamily="34" charset="0"/>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0570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26465E-B8E2-4A42-8C97-BB5D7DC376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1930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26465E-B8E2-4A42-8C97-BB5D7DC376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10918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26465E-B8E2-4A42-8C97-BB5D7DC376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55205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26465E-B8E2-4A42-8C97-BB5D7DC376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87211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26465E-B8E2-4A42-8C97-BB5D7DC376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15994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26465E-B8E2-4A42-8C97-BB5D7DC376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1592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26465E-B8E2-4A42-8C97-BB5D7DC376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5180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Mammoth man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26465E-B8E2-4A42-8C97-BB5D7DC376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9348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26465E-B8E2-4A42-8C97-BB5D7DC376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6078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EF1480-01E7-9846-BF3B-8DBF413E5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7463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3703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EAA9BA-ECFB-4F8B-8BDE-D136392DEF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332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747AE-054F-45C8-A936-62C8855FE0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384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26.jpeg"/><Relationship Id="rId5" Type="http://schemas.openxmlformats.org/officeDocument/2006/relationships/image" Target="../media/image3.png"/><Relationship Id="rId4" Type="http://schemas.openxmlformats.org/officeDocument/2006/relationships/image" Target="../media/image25.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Master" Target="../slideMasters/slideMaster4.xml"/><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emf"/><Relationship Id="rId1" Type="http://schemas.openxmlformats.org/officeDocument/2006/relationships/slideMaster" Target="../slideMasters/slideMaster4.xml"/><Relationship Id="rId5" Type="http://schemas.openxmlformats.org/officeDocument/2006/relationships/image" Target="../media/image38.jpeg"/><Relationship Id="rId4" Type="http://schemas.openxmlformats.org/officeDocument/2006/relationships/image" Target="../media/image3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emf"/><Relationship Id="rId1" Type="http://schemas.openxmlformats.org/officeDocument/2006/relationships/slideMaster" Target="../slideMasters/slideMaster4.xml"/><Relationship Id="rId5" Type="http://schemas.openxmlformats.org/officeDocument/2006/relationships/image" Target="../media/image42.jpeg"/><Relationship Id="rId4" Type="http://schemas.openxmlformats.org/officeDocument/2006/relationships/image" Target="../media/image41.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Master" Target="../slideMasters/slideMaster4.xml"/><Relationship Id="rId5" Type="http://schemas.openxmlformats.org/officeDocument/2006/relationships/image" Target="../media/image44.jpeg"/><Relationship Id="rId4" Type="http://schemas.openxmlformats.org/officeDocument/2006/relationships/image" Target="../media/image43.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0E321-AB02-4ECA-BE2F-333C84F043E8}" type="datetimeFigureOut">
              <a:rPr lang="en-US" smtClean="0">
                <a:solidFill>
                  <a:srgbClr val="000000">
                    <a:tint val="75000"/>
                  </a:srgbClr>
                </a:solidFill>
              </a:rPr>
              <a:pPr/>
              <a:t>4/17/25</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p>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p>
            <a:fld id="{568C67D7-5A40-43BC-85C5-47CD74E2640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47089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73E6-B5C3-7972-FB8D-0FDF5D04B4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41AAF2-34C8-DB9A-47AF-6CA2E2BED8B7}"/>
              </a:ext>
            </a:extLst>
          </p:cNvPr>
          <p:cNvSpPr>
            <a:spLocks noGrp="1"/>
          </p:cNvSpPr>
          <p:nvPr>
            <p:ph type="dt" sz="half" idx="10"/>
          </p:nvPr>
        </p:nvSpPr>
        <p:spPr/>
        <p:txBody>
          <a:bodyPr/>
          <a:lstStyle/>
          <a:p>
            <a:fld id="{18AE2B5A-5F1F-4930-BE52-85577B62E6FA}" type="datetimeFigureOut">
              <a:rPr lang="en-US" smtClean="0"/>
              <a:t>4/17/25</a:t>
            </a:fld>
            <a:endParaRPr lang="en-US"/>
          </a:p>
        </p:txBody>
      </p:sp>
      <p:sp>
        <p:nvSpPr>
          <p:cNvPr id="4" name="Footer Placeholder 3">
            <a:extLst>
              <a:ext uri="{FF2B5EF4-FFF2-40B4-BE49-F238E27FC236}">
                <a16:creationId xmlns:a16="http://schemas.microsoft.com/office/drawing/2014/main" id="{66539ECB-6087-5D53-C6B5-B5702C8947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FEF403-A69E-A551-6526-E6BCBE4C5BE4}"/>
              </a:ext>
            </a:extLst>
          </p:cNvPr>
          <p:cNvSpPr>
            <a:spLocks noGrp="1"/>
          </p:cNvSpPr>
          <p:nvPr>
            <p:ph type="sldNum" sz="quarter" idx="12"/>
          </p:nvPr>
        </p:nvSpPr>
        <p:spPr/>
        <p:txBody>
          <a:bodyPr/>
          <a:lstStyle/>
          <a:p>
            <a:fld id="{D8CCB6FA-0CD5-43AC-B350-BB9321BBE533}" type="slidenum">
              <a:rPr lang="en-US" smtClean="0"/>
              <a:t>‹#›</a:t>
            </a:fld>
            <a:endParaRPr lang="en-US"/>
          </a:p>
        </p:txBody>
      </p:sp>
    </p:spTree>
    <p:extLst>
      <p:ext uri="{BB962C8B-B14F-4D97-AF65-F5344CB8AC3E}">
        <p14:creationId xmlns:p14="http://schemas.microsoft.com/office/powerpoint/2010/main" val="764434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3" name="Content Placeholder 2"/>
          <p:cNvSpPr>
            <a:spLocks noGrp="1"/>
          </p:cNvSpPr>
          <p:nvPr>
            <p:ph idx="1"/>
          </p:nvPr>
        </p:nvSpPr>
        <p:spPr>
          <a:xfrm>
            <a:off x="638174" y="1493838"/>
            <a:ext cx="10769601" cy="4478338"/>
          </a:xfrm>
        </p:spPr>
        <p:txBody>
          <a:bodyPr/>
          <a:lstStyle>
            <a:lvl1pPr marL="265113" indent="-265113">
              <a:buClr>
                <a:schemeClr val="accent2">
                  <a:lumMod val="60000"/>
                  <a:lumOff val="40000"/>
                </a:schemeClr>
              </a:buClr>
              <a:buFont typeface="Calibri" panose="020F0502020204030204" pitchFamily="34" charset="0"/>
              <a:buChar char="•"/>
              <a:defRPr>
                <a:solidFill>
                  <a:srgbClr val="223341"/>
                </a:solidFill>
              </a:defRPr>
            </a:lvl1pPr>
            <a:lvl2pPr marL="625475" indent="-265113">
              <a:buClr>
                <a:schemeClr val="accent2">
                  <a:lumMod val="60000"/>
                  <a:lumOff val="40000"/>
                </a:schemeClr>
              </a:buClr>
              <a:tabLst/>
              <a:defRPr>
                <a:solidFill>
                  <a:srgbClr val="223341"/>
                </a:solidFill>
              </a:defRPr>
            </a:lvl2pPr>
            <a:lvl3pPr marL="898525" indent="-184150">
              <a:buClr>
                <a:schemeClr val="accent2">
                  <a:lumMod val="60000"/>
                  <a:lumOff val="40000"/>
                </a:schemeClr>
              </a:buClr>
              <a:defRPr>
                <a:solidFill>
                  <a:srgbClr val="223341"/>
                </a:solidFill>
              </a:defRPr>
            </a:lvl3pPr>
            <a:lvl4pPr>
              <a:buClr>
                <a:schemeClr val="accent2">
                  <a:lumMod val="60000"/>
                  <a:lumOff val="40000"/>
                </a:schemeClr>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a:t>[reference]</a:t>
            </a:r>
          </a:p>
        </p:txBody>
      </p:sp>
      <p:sp>
        <p:nvSpPr>
          <p:cNvPr id="4" name="Title 3">
            <a:extLst>
              <a:ext uri="{FF2B5EF4-FFF2-40B4-BE49-F238E27FC236}">
                <a16:creationId xmlns:a16="http://schemas.microsoft.com/office/drawing/2014/main" id="{33407EC0-3A49-4B0E-5C02-848E039950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7421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ontent Slide - Header - Bod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B4FC6A-8EFD-A14A-912F-FC9B52DB5EF4}"/>
              </a:ext>
            </a:extLst>
          </p:cNvPr>
          <p:cNvSpPr>
            <a:spLocks noGrp="1"/>
          </p:cNvSpPr>
          <p:nvPr>
            <p:ph type="title"/>
          </p:nvPr>
        </p:nvSpPr>
        <p:spPr>
          <a:xfrm>
            <a:off x="385763" y="179382"/>
            <a:ext cx="11396281" cy="492124"/>
          </a:xfrm>
          <a:prstGeom prst="rect">
            <a:avLst/>
          </a:prstGeom>
        </p:spPr>
        <p:txBody>
          <a:bodyPr>
            <a:normAutofit/>
          </a:bodyPr>
          <a:lstStyle>
            <a:lvl1pPr>
              <a:defRPr sz="2800" b="0" i="0">
                <a:solidFill>
                  <a:srgbClr val="00AEEF"/>
                </a:solidFill>
                <a:latin typeface="Raleway Light" charset="0"/>
                <a:ea typeface="Raleway Light" charset="0"/>
                <a:cs typeface="Raleway Light" charset="0"/>
              </a:defRPr>
            </a:lvl1pPr>
          </a:lstStyle>
          <a:p>
            <a:r>
              <a:rPr lang="en-US" dirty="0"/>
              <a:t>Click to edit Master title style</a:t>
            </a:r>
          </a:p>
        </p:txBody>
      </p:sp>
      <p:pic>
        <p:nvPicPr>
          <p:cNvPr id="9" name="Picture 8">
            <a:extLst>
              <a:ext uri="{FF2B5EF4-FFF2-40B4-BE49-F238E27FC236}">
                <a16:creationId xmlns:a16="http://schemas.microsoft.com/office/drawing/2014/main" id="{11F81BAE-684E-264D-BEF9-A78AD981A364}"/>
              </a:ext>
            </a:extLst>
          </p:cNvPr>
          <p:cNvPicPr>
            <a:picLocks noChangeAspect="1"/>
          </p:cNvPicPr>
          <p:nvPr userDrawn="1"/>
        </p:nvPicPr>
        <p:blipFill>
          <a:blip r:embed="rId2"/>
          <a:stretch>
            <a:fillRect/>
          </a:stretch>
        </p:blipFill>
        <p:spPr>
          <a:xfrm>
            <a:off x="10314432" y="6044184"/>
            <a:ext cx="1467612" cy="411480"/>
          </a:xfrm>
          <a:prstGeom prst="rect">
            <a:avLst/>
          </a:prstGeom>
        </p:spPr>
      </p:pic>
      <p:sp>
        <p:nvSpPr>
          <p:cNvPr id="11" name="Text Placeholder 13">
            <a:extLst>
              <a:ext uri="{FF2B5EF4-FFF2-40B4-BE49-F238E27FC236}">
                <a16:creationId xmlns:a16="http://schemas.microsoft.com/office/drawing/2014/main" id="{81DE1413-DC36-BA44-9ACD-0D0B683C2ABD}"/>
              </a:ext>
            </a:extLst>
          </p:cNvPr>
          <p:cNvSpPr>
            <a:spLocks noGrp="1"/>
          </p:cNvSpPr>
          <p:nvPr>
            <p:ph type="body" sz="quarter" idx="11"/>
          </p:nvPr>
        </p:nvSpPr>
        <p:spPr>
          <a:xfrm>
            <a:off x="385763" y="1057276"/>
            <a:ext cx="11396662" cy="4329112"/>
          </a:xfrm>
          <a:prstGeom prst="rect">
            <a:avLst/>
          </a:prstGeom>
        </p:spPr>
        <p:txBody>
          <a:bodyPr>
            <a:normAutofit/>
          </a:bodyPr>
          <a:lstStyle>
            <a:lvl1pPr marL="0" indent="0">
              <a:buNone/>
              <a:defRPr sz="1600" b="0" i="0">
                <a:solidFill>
                  <a:srgbClr val="515151"/>
                </a:solidFill>
                <a:latin typeface="Raleway" charset="0"/>
                <a:ea typeface="Raleway" charset="0"/>
                <a:cs typeface="Raleway" charset="0"/>
              </a:defRPr>
            </a:lvl1pPr>
            <a:lvl2pPr>
              <a:defRPr sz="1600" b="0" i="0">
                <a:solidFill>
                  <a:srgbClr val="515151"/>
                </a:solidFill>
                <a:latin typeface="Raleway" charset="0"/>
                <a:ea typeface="Raleway" charset="0"/>
                <a:cs typeface="Raleway" charset="0"/>
              </a:defRPr>
            </a:lvl2pPr>
            <a:lvl3pPr>
              <a:defRPr sz="1600" b="0" i="0">
                <a:solidFill>
                  <a:srgbClr val="515151"/>
                </a:solidFill>
                <a:latin typeface="Raleway" charset="0"/>
                <a:ea typeface="Raleway" charset="0"/>
                <a:cs typeface="Raleway" charset="0"/>
              </a:defRPr>
            </a:lvl3pPr>
            <a:lvl4pPr>
              <a:defRPr sz="1600" b="0" i="0">
                <a:solidFill>
                  <a:srgbClr val="515151"/>
                </a:solidFill>
                <a:latin typeface="Raleway" charset="0"/>
                <a:ea typeface="Raleway" charset="0"/>
                <a:cs typeface="Raleway" charset="0"/>
              </a:defRPr>
            </a:lvl4pPr>
            <a:lvl5pPr>
              <a:defRPr sz="1600" b="0" i="0">
                <a:solidFill>
                  <a:srgbClr val="515151"/>
                </a:solidFill>
                <a:latin typeface="Raleway" charset="0"/>
                <a:ea typeface="Raleway" charset="0"/>
                <a:cs typeface="Raleway"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id="{AEEF0C7E-2D0A-694D-A474-0A56DDD9DC28}"/>
              </a:ext>
            </a:extLst>
          </p:cNvPr>
          <p:cNvSpPr txBox="1"/>
          <p:nvPr userDrawn="1"/>
        </p:nvSpPr>
        <p:spPr>
          <a:xfrm>
            <a:off x="385763" y="6209443"/>
            <a:ext cx="2571750" cy="24622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C8A6BC-153A-7C46-A99D-C2E4AED4E9E0}" type="slidenum">
              <a:rPr kumimoji="0" lang="en-US" sz="1000" b="0" i="0" u="none" strike="noStrike" kern="1200" cap="none" spc="0" normalizeH="0" baseline="0" noProof="0" smtClean="0">
                <a:ln>
                  <a:noFill/>
                </a:ln>
                <a:solidFill>
                  <a:srgbClr val="515151"/>
                </a:solidFill>
                <a:effectLst/>
                <a:uLnTx/>
                <a:uFillTx/>
                <a:latin typeface="Raleway" charset="0"/>
                <a:ea typeface="Raleway" charset="0"/>
                <a:cs typeface="Raleway"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515151"/>
              </a:solidFill>
              <a:effectLst/>
              <a:uLnTx/>
              <a:uFillTx/>
              <a:latin typeface="Raleway" charset="0"/>
              <a:ea typeface="Raleway" charset="0"/>
              <a:cs typeface="Raleway" charset="0"/>
            </a:endParaRPr>
          </a:p>
        </p:txBody>
      </p:sp>
      <p:grpSp>
        <p:nvGrpSpPr>
          <p:cNvPr id="14" name="Group 13">
            <a:extLst>
              <a:ext uri="{FF2B5EF4-FFF2-40B4-BE49-F238E27FC236}">
                <a16:creationId xmlns:a16="http://schemas.microsoft.com/office/drawing/2014/main" id="{017F8E0B-7D8C-DB4A-92F0-9D0A2C11CF0D}"/>
              </a:ext>
            </a:extLst>
          </p:cNvPr>
          <p:cNvGrpSpPr/>
          <p:nvPr userDrawn="1"/>
        </p:nvGrpSpPr>
        <p:grpSpPr>
          <a:xfrm>
            <a:off x="1" y="6175949"/>
            <a:ext cx="12192068" cy="682051"/>
            <a:chOff x="1" y="6175949"/>
            <a:chExt cx="12192068" cy="682051"/>
          </a:xfrm>
        </p:grpSpPr>
        <p:sp>
          <p:nvSpPr>
            <p:cNvPr id="15" name="Rectangle 14">
              <a:extLst>
                <a:ext uri="{FF2B5EF4-FFF2-40B4-BE49-F238E27FC236}">
                  <a16:creationId xmlns:a16="http://schemas.microsoft.com/office/drawing/2014/main" id="{27880FDE-C761-AC48-9B77-FC23A9E9AB1C}"/>
                </a:ext>
              </a:extLst>
            </p:cNvPr>
            <p:cNvSpPr/>
            <p:nvPr userDrawn="1"/>
          </p:nvSpPr>
          <p:spPr>
            <a:xfrm>
              <a:off x="1" y="6670676"/>
              <a:ext cx="12192000" cy="187324"/>
            </a:xfrm>
            <a:prstGeom prst="rect">
              <a:avLst/>
            </a:prstGeom>
            <a:solidFill>
              <a:srgbClr val="6BC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riangle 2">
              <a:extLst>
                <a:ext uri="{FF2B5EF4-FFF2-40B4-BE49-F238E27FC236}">
                  <a16:creationId xmlns:a16="http://schemas.microsoft.com/office/drawing/2014/main" id="{33CA5C55-83CA-3A4F-B950-89300FDAC70E}"/>
                </a:ext>
              </a:extLst>
            </p:cNvPr>
            <p:cNvSpPr/>
            <p:nvPr userDrawn="1"/>
          </p:nvSpPr>
          <p:spPr>
            <a:xfrm>
              <a:off x="11851266" y="6175949"/>
              <a:ext cx="340803" cy="497278"/>
            </a:xfrm>
            <a:custGeom>
              <a:avLst/>
              <a:gdLst>
                <a:gd name="connsiteX0" fmla="*/ 0 w 663314"/>
                <a:gd name="connsiteY0" fmla="*/ 494675 h 494675"/>
                <a:gd name="connsiteX1" fmla="*/ 331657 w 663314"/>
                <a:gd name="connsiteY1" fmla="*/ 0 h 494675"/>
                <a:gd name="connsiteX2" fmla="*/ 663314 w 663314"/>
                <a:gd name="connsiteY2" fmla="*/ 494675 h 494675"/>
                <a:gd name="connsiteX3" fmla="*/ 0 w 663314"/>
                <a:gd name="connsiteY3" fmla="*/ 494675 h 494675"/>
                <a:gd name="connsiteX0" fmla="*/ 0 w 333530"/>
                <a:gd name="connsiteY0" fmla="*/ 494675 h 494675"/>
                <a:gd name="connsiteX1" fmla="*/ 331657 w 333530"/>
                <a:gd name="connsiteY1" fmla="*/ 0 h 494675"/>
                <a:gd name="connsiteX2" fmla="*/ 333530 w 333530"/>
                <a:gd name="connsiteY2" fmla="*/ 490928 h 494675"/>
                <a:gd name="connsiteX3" fmla="*/ 0 w 333530"/>
                <a:gd name="connsiteY3" fmla="*/ 494675 h 494675"/>
                <a:gd name="connsiteX0" fmla="*/ 0 w 331756"/>
                <a:gd name="connsiteY0" fmla="*/ 494675 h 497278"/>
                <a:gd name="connsiteX1" fmla="*/ 331657 w 331756"/>
                <a:gd name="connsiteY1" fmla="*/ 0 h 497278"/>
                <a:gd name="connsiteX2" fmla="*/ 330355 w 331756"/>
                <a:gd name="connsiteY2" fmla="*/ 497278 h 497278"/>
                <a:gd name="connsiteX3" fmla="*/ 0 w 331756"/>
                <a:gd name="connsiteY3" fmla="*/ 494675 h 497278"/>
                <a:gd name="connsiteX0" fmla="*/ 0 w 455643"/>
                <a:gd name="connsiteY0" fmla="*/ 422047 h 497278"/>
                <a:gd name="connsiteX1" fmla="*/ 455544 w 455643"/>
                <a:gd name="connsiteY1" fmla="*/ 0 h 497278"/>
                <a:gd name="connsiteX2" fmla="*/ 454242 w 455643"/>
                <a:gd name="connsiteY2" fmla="*/ 497278 h 497278"/>
                <a:gd name="connsiteX3" fmla="*/ 0 w 455643"/>
                <a:gd name="connsiteY3" fmla="*/ 422047 h 497278"/>
                <a:gd name="connsiteX0" fmla="*/ 0 w 337656"/>
                <a:gd name="connsiteY0" fmla="*/ 495865 h 497278"/>
                <a:gd name="connsiteX1" fmla="*/ 337557 w 337656"/>
                <a:gd name="connsiteY1" fmla="*/ 0 h 497278"/>
                <a:gd name="connsiteX2" fmla="*/ 336255 w 337656"/>
                <a:gd name="connsiteY2" fmla="*/ 497278 h 497278"/>
                <a:gd name="connsiteX3" fmla="*/ 0 w 337656"/>
                <a:gd name="connsiteY3" fmla="*/ 495865 h 497278"/>
                <a:gd name="connsiteX0" fmla="*/ 0 w 337724"/>
                <a:gd name="connsiteY0" fmla="*/ 495865 h 497278"/>
                <a:gd name="connsiteX1" fmla="*/ 337557 w 337724"/>
                <a:gd name="connsiteY1" fmla="*/ 0 h 497278"/>
                <a:gd name="connsiteX2" fmla="*/ 337435 w 337724"/>
                <a:gd name="connsiteY2" fmla="*/ 497278 h 497278"/>
                <a:gd name="connsiteX3" fmla="*/ 0 w 337724"/>
                <a:gd name="connsiteY3" fmla="*/ 495865 h 497278"/>
              </a:gdLst>
              <a:ahLst/>
              <a:cxnLst>
                <a:cxn ang="0">
                  <a:pos x="connsiteX0" y="connsiteY0"/>
                </a:cxn>
                <a:cxn ang="0">
                  <a:pos x="connsiteX1" y="connsiteY1"/>
                </a:cxn>
                <a:cxn ang="0">
                  <a:pos x="connsiteX2" y="connsiteY2"/>
                </a:cxn>
                <a:cxn ang="0">
                  <a:pos x="connsiteX3" y="connsiteY3"/>
                </a:cxn>
              </a:cxnLst>
              <a:rect l="l" t="t" r="r" b="b"/>
              <a:pathLst>
                <a:path w="337724" h="497278">
                  <a:moveTo>
                    <a:pt x="0" y="495865"/>
                  </a:moveTo>
                  <a:cubicBezTo>
                    <a:pt x="110552" y="330973"/>
                    <a:pt x="227005" y="164892"/>
                    <a:pt x="337557" y="0"/>
                  </a:cubicBezTo>
                  <a:cubicBezTo>
                    <a:pt x="338181" y="163643"/>
                    <a:pt x="336811" y="333635"/>
                    <a:pt x="337435" y="497278"/>
                  </a:cubicBezTo>
                  <a:lnTo>
                    <a:pt x="0" y="495865"/>
                  </a:lnTo>
                  <a:close/>
                </a:path>
              </a:pathLst>
            </a:cu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Freeform 3">
              <a:extLst>
                <a:ext uri="{FF2B5EF4-FFF2-40B4-BE49-F238E27FC236}">
                  <a16:creationId xmlns:a16="http://schemas.microsoft.com/office/drawing/2014/main" id="{62CB61B6-F358-FB4E-AEAA-812F6A09F0BA}"/>
                </a:ext>
              </a:extLst>
            </p:cNvPr>
            <p:cNvSpPr/>
            <p:nvPr userDrawn="1"/>
          </p:nvSpPr>
          <p:spPr>
            <a:xfrm>
              <a:off x="11731625" y="6670676"/>
              <a:ext cx="460376" cy="187324"/>
            </a:xfrm>
            <a:custGeom>
              <a:avLst/>
              <a:gdLst>
                <a:gd name="connsiteX0" fmla="*/ 120650 w 457200"/>
                <a:gd name="connsiteY0" fmla="*/ 0 h 196850"/>
                <a:gd name="connsiteX1" fmla="*/ 457200 w 457200"/>
                <a:gd name="connsiteY1" fmla="*/ 0 h 196850"/>
                <a:gd name="connsiteX2" fmla="*/ 457200 w 457200"/>
                <a:gd name="connsiteY2" fmla="*/ 196850 h 196850"/>
                <a:gd name="connsiteX3" fmla="*/ 0 w 457200"/>
                <a:gd name="connsiteY3" fmla="*/ 196850 h 196850"/>
                <a:gd name="connsiteX4" fmla="*/ 120650 w 457200"/>
                <a:gd name="connsiteY4" fmla="*/ 0 h 19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196850">
                  <a:moveTo>
                    <a:pt x="120650" y="0"/>
                  </a:moveTo>
                  <a:lnTo>
                    <a:pt x="457200" y="0"/>
                  </a:lnTo>
                  <a:lnTo>
                    <a:pt x="457200" y="196850"/>
                  </a:lnTo>
                  <a:lnTo>
                    <a:pt x="0" y="196850"/>
                  </a:lnTo>
                  <a:lnTo>
                    <a:pt x="120650" y="0"/>
                  </a:lnTo>
                  <a:close/>
                </a:path>
              </a:pathLst>
            </a:custGeom>
            <a:solidFill>
              <a:srgbClr val="006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914153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5"/>
            <a:ext cx="10265664" cy="365125"/>
          </a:xfrm>
        </p:spPr>
        <p:txBody>
          <a:bodyPr lIns="45720" tIns="45720" bIns="4572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24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40669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Main Title">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ED743116-7212-C34C-A8A6-103A35439283}"/>
              </a:ext>
            </a:extLst>
          </p:cNvPr>
          <p:cNvSpPr>
            <a:spLocks noGrp="1"/>
          </p:cNvSpPr>
          <p:nvPr>
            <p:ph type="title"/>
          </p:nvPr>
        </p:nvSpPr>
        <p:spPr>
          <a:xfrm>
            <a:off x="838200" y="1015365"/>
            <a:ext cx="10439400" cy="2215237"/>
          </a:xfrm>
          <a:prstGeom prst="rect">
            <a:avLst/>
          </a:prstGeom>
        </p:spPr>
        <p:txBody>
          <a:bodyPr vert="horz" lIns="91440" tIns="45720" rIns="91440" bIns="45720" rtlCol="0" anchor="b">
            <a:normAutofit/>
          </a:bodyPr>
          <a:lstStyle/>
          <a:p>
            <a:r>
              <a:rPr lang="en-US" dirty="0"/>
              <a:t>Click to edit Master title style</a:t>
            </a:r>
          </a:p>
        </p:txBody>
      </p:sp>
      <p:sp>
        <p:nvSpPr>
          <p:cNvPr id="9" name="Footer Placeholder 8">
            <a:extLst>
              <a:ext uri="{FF2B5EF4-FFF2-40B4-BE49-F238E27FC236}">
                <a16:creationId xmlns:a16="http://schemas.microsoft.com/office/drawing/2014/main" id="{58344C3F-E51C-4B47-A5CD-EBBC696DE8CF}"/>
              </a:ext>
            </a:extLst>
          </p:cNvPr>
          <p:cNvSpPr>
            <a:spLocks noGrp="1"/>
          </p:cNvSpPr>
          <p:nvPr>
            <p:ph type="ftr" sz="quarter" idx="3"/>
          </p:nvPr>
        </p:nvSpPr>
        <p:spPr>
          <a:xfrm>
            <a:off x="4352795" y="6268668"/>
            <a:ext cx="4114800" cy="365125"/>
          </a:xfrm>
          <a:prstGeom prst="rect">
            <a:avLst/>
          </a:prstGeom>
        </p:spPr>
        <p:txBody>
          <a:bodyPr vert="horz" lIns="91440" tIns="45720" rIns="91440" bIns="45720" rtlCol="0" anchor="b"/>
          <a:lstStyle>
            <a:lvl1pPr algn="r">
              <a:defRPr sz="1200">
                <a:solidFill>
                  <a:srgbClr val="A4C5DB"/>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A4C5DB"/>
              </a:solidFill>
              <a:effectLst/>
              <a:uLnTx/>
              <a:uFillTx/>
              <a:latin typeface="Calibri"/>
              <a:ea typeface="+mn-ea"/>
              <a:cs typeface="+mn-cs"/>
            </a:endParaRPr>
          </a:p>
        </p:txBody>
      </p:sp>
      <p:sp>
        <p:nvSpPr>
          <p:cNvPr id="14" name="Text Placeholder 13">
            <a:extLst>
              <a:ext uri="{FF2B5EF4-FFF2-40B4-BE49-F238E27FC236}">
                <a16:creationId xmlns:a16="http://schemas.microsoft.com/office/drawing/2014/main" id="{61377107-1FAE-DD4B-A06C-1AA1F4F51E7D}"/>
              </a:ext>
            </a:extLst>
          </p:cNvPr>
          <p:cNvSpPr>
            <a:spLocks noGrp="1"/>
          </p:cNvSpPr>
          <p:nvPr>
            <p:ph type="body" sz="quarter" idx="10"/>
          </p:nvPr>
        </p:nvSpPr>
        <p:spPr>
          <a:xfrm>
            <a:off x="838200" y="3333433"/>
            <a:ext cx="10439400" cy="1421447"/>
          </a:xfrm>
          <a:prstGeom prst="rect">
            <a:avLst/>
          </a:prstGeom>
        </p:spPr>
        <p:txBody>
          <a:bodyPr/>
          <a:lstStyle>
            <a:lvl1pPr algn="ctr">
              <a:defRPr sz="2400"/>
            </a:lvl1pPr>
          </a:lstStyle>
          <a:p>
            <a:pPr lvl="0"/>
            <a:r>
              <a:rPr lang="en-US" dirty="0"/>
              <a:t>Click to edit Master text styles</a:t>
            </a:r>
          </a:p>
        </p:txBody>
      </p:sp>
    </p:spTree>
    <p:extLst>
      <p:ext uri="{BB962C8B-B14F-4D97-AF65-F5344CB8AC3E}">
        <p14:creationId xmlns:p14="http://schemas.microsoft.com/office/powerpoint/2010/main" val="3598399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6"/>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DB2551F-0F36-184F-87EE-E0604C929E46}" type="slidenum">
              <a:rPr kumimoji="0" lang="en-US" sz="1200" b="0" i="0" u="none" strike="noStrike" kern="1200" cap="none" spc="0" normalizeH="0" baseline="0" noProof="0" smtClean="0">
                <a:ln>
                  <a:noFill/>
                </a:ln>
                <a:solidFill>
                  <a:srgbClr val="F796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79646"/>
              </a:solidFill>
              <a:effectLst/>
              <a:uLnTx/>
              <a:uFillTx/>
              <a:latin typeface="Arial"/>
              <a:ea typeface="+mn-ea"/>
              <a:cs typeface="+mn-cs"/>
            </a:endParaRPr>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80880"/>
            <a:ext cx="7231977" cy="56704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369800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163091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9720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285279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756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921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0311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193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4273481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2930415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649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178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CB1B5-FD2C-A837-76B1-AC6072AE71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12F7EB-8197-0F7B-A0A0-2D71619262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E6954C-7EDE-73DA-B75C-9EE079E91969}"/>
              </a:ext>
            </a:extLst>
          </p:cNvPr>
          <p:cNvSpPr>
            <a:spLocks noGrp="1"/>
          </p:cNvSpPr>
          <p:nvPr>
            <p:ph type="dt" sz="half" idx="10"/>
          </p:nvPr>
        </p:nvSpPr>
        <p:spPr/>
        <p:txBody>
          <a:bodyPr/>
          <a:lstStyle/>
          <a:p>
            <a:fld id="{E7C88347-7AF9-4B70-908A-32056784F79E}" type="datetimeFigureOut">
              <a:rPr lang="en-US" smtClean="0"/>
              <a:t>4/17/25</a:t>
            </a:fld>
            <a:endParaRPr lang="en-US"/>
          </a:p>
        </p:txBody>
      </p:sp>
      <p:sp>
        <p:nvSpPr>
          <p:cNvPr id="5" name="Footer Placeholder 4">
            <a:extLst>
              <a:ext uri="{FF2B5EF4-FFF2-40B4-BE49-F238E27FC236}">
                <a16:creationId xmlns:a16="http://schemas.microsoft.com/office/drawing/2014/main" id="{20AE9440-C919-EA78-5D71-7C40F6ADE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E8511E-4ACB-4771-BC0E-09633A39F7DA}"/>
              </a:ext>
            </a:extLst>
          </p:cNvPr>
          <p:cNvSpPr>
            <a:spLocks noGrp="1"/>
          </p:cNvSpPr>
          <p:nvPr>
            <p:ph type="sldNum" sz="quarter" idx="12"/>
          </p:nvPr>
        </p:nvSpPr>
        <p:spPr/>
        <p:txBody>
          <a:bodyPr/>
          <a:lstStyle/>
          <a:p>
            <a:fld id="{9D27E9DE-9BC3-4498-8792-06B59FF9459C}" type="slidenum">
              <a:rPr lang="en-US" smtClean="0"/>
              <a:t>‹#›</a:t>
            </a:fld>
            <a:endParaRPr lang="en-US"/>
          </a:p>
        </p:txBody>
      </p:sp>
    </p:spTree>
    <p:extLst>
      <p:ext uri="{BB962C8B-B14F-4D97-AF65-F5344CB8AC3E}">
        <p14:creationId xmlns:p14="http://schemas.microsoft.com/office/powerpoint/2010/main" val="307483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DAC3E-26D7-2E89-B226-6C05EAF64F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BA8CB0-CC68-EC9A-DF8C-A100BAA6EB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A787D-E58B-36C1-BA9D-2C4CC7DEEAB2}"/>
              </a:ext>
            </a:extLst>
          </p:cNvPr>
          <p:cNvSpPr>
            <a:spLocks noGrp="1"/>
          </p:cNvSpPr>
          <p:nvPr>
            <p:ph type="dt" sz="half" idx="10"/>
          </p:nvPr>
        </p:nvSpPr>
        <p:spPr/>
        <p:txBody>
          <a:bodyPr/>
          <a:lstStyle/>
          <a:p>
            <a:fld id="{E7C88347-7AF9-4B70-908A-32056784F79E}" type="datetimeFigureOut">
              <a:rPr lang="en-US" smtClean="0"/>
              <a:t>4/17/25</a:t>
            </a:fld>
            <a:endParaRPr lang="en-US"/>
          </a:p>
        </p:txBody>
      </p:sp>
      <p:sp>
        <p:nvSpPr>
          <p:cNvPr id="5" name="Footer Placeholder 4">
            <a:extLst>
              <a:ext uri="{FF2B5EF4-FFF2-40B4-BE49-F238E27FC236}">
                <a16:creationId xmlns:a16="http://schemas.microsoft.com/office/drawing/2014/main" id="{1B097D54-8436-BAF6-B215-D1EAD9438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B96FF1-C215-604F-2C93-7CB803D64429}"/>
              </a:ext>
            </a:extLst>
          </p:cNvPr>
          <p:cNvSpPr>
            <a:spLocks noGrp="1"/>
          </p:cNvSpPr>
          <p:nvPr>
            <p:ph type="sldNum" sz="quarter" idx="12"/>
          </p:nvPr>
        </p:nvSpPr>
        <p:spPr/>
        <p:txBody>
          <a:bodyPr/>
          <a:lstStyle/>
          <a:p>
            <a:fld id="{9D27E9DE-9BC3-4498-8792-06B59FF9459C}" type="slidenum">
              <a:rPr lang="en-US" smtClean="0"/>
              <a:t>‹#›</a:t>
            </a:fld>
            <a:endParaRPr lang="en-US"/>
          </a:p>
        </p:txBody>
      </p:sp>
    </p:spTree>
    <p:extLst>
      <p:ext uri="{BB962C8B-B14F-4D97-AF65-F5344CB8AC3E}">
        <p14:creationId xmlns:p14="http://schemas.microsoft.com/office/powerpoint/2010/main" val="1261317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4F5E7-B6FD-79A6-2BE1-2A34C86686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9FC741-41F6-8C8B-0874-6D6A590309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13E086-5C40-19A3-AE4E-0B84FEB479DD}"/>
              </a:ext>
            </a:extLst>
          </p:cNvPr>
          <p:cNvSpPr>
            <a:spLocks noGrp="1"/>
          </p:cNvSpPr>
          <p:nvPr>
            <p:ph type="dt" sz="half" idx="10"/>
          </p:nvPr>
        </p:nvSpPr>
        <p:spPr/>
        <p:txBody>
          <a:bodyPr/>
          <a:lstStyle/>
          <a:p>
            <a:fld id="{E7C88347-7AF9-4B70-908A-32056784F79E}" type="datetimeFigureOut">
              <a:rPr lang="en-US" smtClean="0"/>
              <a:t>4/17/25</a:t>
            </a:fld>
            <a:endParaRPr lang="en-US"/>
          </a:p>
        </p:txBody>
      </p:sp>
      <p:sp>
        <p:nvSpPr>
          <p:cNvPr id="5" name="Footer Placeholder 4">
            <a:extLst>
              <a:ext uri="{FF2B5EF4-FFF2-40B4-BE49-F238E27FC236}">
                <a16:creationId xmlns:a16="http://schemas.microsoft.com/office/drawing/2014/main" id="{84AE45AA-6011-E8AA-61BF-973C11B514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BC516-C687-0813-024C-67E9326113BF}"/>
              </a:ext>
            </a:extLst>
          </p:cNvPr>
          <p:cNvSpPr>
            <a:spLocks noGrp="1"/>
          </p:cNvSpPr>
          <p:nvPr>
            <p:ph type="sldNum" sz="quarter" idx="12"/>
          </p:nvPr>
        </p:nvSpPr>
        <p:spPr/>
        <p:txBody>
          <a:bodyPr/>
          <a:lstStyle/>
          <a:p>
            <a:fld id="{9D27E9DE-9BC3-4498-8792-06B59FF9459C}" type="slidenum">
              <a:rPr lang="en-US" smtClean="0"/>
              <a:t>‹#›</a:t>
            </a:fld>
            <a:endParaRPr lang="en-US"/>
          </a:p>
        </p:txBody>
      </p:sp>
    </p:spTree>
    <p:extLst>
      <p:ext uri="{BB962C8B-B14F-4D97-AF65-F5344CB8AC3E}">
        <p14:creationId xmlns:p14="http://schemas.microsoft.com/office/powerpoint/2010/main" val="175123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3848E-146B-6E6A-66D6-E42E42920C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887093-C01E-5D2A-4CE6-7F9A92129D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D12F72-1562-0AC3-1299-5949B59BBE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A17823-DE71-2B61-F932-FF9709B1E51E}"/>
              </a:ext>
            </a:extLst>
          </p:cNvPr>
          <p:cNvSpPr>
            <a:spLocks noGrp="1"/>
          </p:cNvSpPr>
          <p:nvPr>
            <p:ph type="dt" sz="half" idx="10"/>
          </p:nvPr>
        </p:nvSpPr>
        <p:spPr/>
        <p:txBody>
          <a:bodyPr/>
          <a:lstStyle/>
          <a:p>
            <a:fld id="{E7C88347-7AF9-4B70-908A-32056784F79E}" type="datetimeFigureOut">
              <a:rPr lang="en-US" smtClean="0"/>
              <a:t>4/17/25</a:t>
            </a:fld>
            <a:endParaRPr lang="en-US"/>
          </a:p>
        </p:txBody>
      </p:sp>
      <p:sp>
        <p:nvSpPr>
          <p:cNvPr id="6" name="Footer Placeholder 5">
            <a:extLst>
              <a:ext uri="{FF2B5EF4-FFF2-40B4-BE49-F238E27FC236}">
                <a16:creationId xmlns:a16="http://schemas.microsoft.com/office/drawing/2014/main" id="{1307660E-BF05-B04B-9D5B-3C5DFC0B44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9E3EDC-7D4F-08F4-51EC-7E8BF1E80118}"/>
              </a:ext>
            </a:extLst>
          </p:cNvPr>
          <p:cNvSpPr>
            <a:spLocks noGrp="1"/>
          </p:cNvSpPr>
          <p:nvPr>
            <p:ph type="sldNum" sz="quarter" idx="12"/>
          </p:nvPr>
        </p:nvSpPr>
        <p:spPr/>
        <p:txBody>
          <a:bodyPr/>
          <a:lstStyle/>
          <a:p>
            <a:fld id="{9D27E9DE-9BC3-4498-8792-06B59FF9459C}" type="slidenum">
              <a:rPr lang="en-US" smtClean="0"/>
              <a:t>‹#›</a:t>
            </a:fld>
            <a:endParaRPr lang="en-US"/>
          </a:p>
        </p:txBody>
      </p:sp>
    </p:spTree>
    <p:extLst>
      <p:ext uri="{BB962C8B-B14F-4D97-AF65-F5344CB8AC3E}">
        <p14:creationId xmlns:p14="http://schemas.microsoft.com/office/powerpoint/2010/main" val="3880349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5701B-1FBC-7797-DC02-D13A2AF4ED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3FB22E-0F11-BD88-6A4F-64D4A4BDCF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6B8A70-353F-D5B4-7495-362B19AD63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67C8CB-9D22-D100-54F5-252FC74CFF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7C1CD8-1841-A4A2-160C-BFADF12986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100AA3-D9C0-40C2-8F71-25D698416E3B}"/>
              </a:ext>
            </a:extLst>
          </p:cNvPr>
          <p:cNvSpPr>
            <a:spLocks noGrp="1"/>
          </p:cNvSpPr>
          <p:nvPr>
            <p:ph type="dt" sz="half" idx="10"/>
          </p:nvPr>
        </p:nvSpPr>
        <p:spPr/>
        <p:txBody>
          <a:bodyPr/>
          <a:lstStyle/>
          <a:p>
            <a:fld id="{E7C88347-7AF9-4B70-908A-32056784F79E}" type="datetimeFigureOut">
              <a:rPr lang="en-US" smtClean="0"/>
              <a:t>4/17/25</a:t>
            </a:fld>
            <a:endParaRPr lang="en-US"/>
          </a:p>
        </p:txBody>
      </p:sp>
      <p:sp>
        <p:nvSpPr>
          <p:cNvPr id="8" name="Footer Placeholder 7">
            <a:extLst>
              <a:ext uri="{FF2B5EF4-FFF2-40B4-BE49-F238E27FC236}">
                <a16:creationId xmlns:a16="http://schemas.microsoft.com/office/drawing/2014/main" id="{A52FBA80-E086-4726-30A5-A544D02D6C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BE1A1E-AF0D-9CB9-0522-D5C1D3089D31}"/>
              </a:ext>
            </a:extLst>
          </p:cNvPr>
          <p:cNvSpPr>
            <a:spLocks noGrp="1"/>
          </p:cNvSpPr>
          <p:nvPr>
            <p:ph type="sldNum" sz="quarter" idx="12"/>
          </p:nvPr>
        </p:nvSpPr>
        <p:spPr/>
        <p:txBody>
          <a:bodyPr/>
          <a:lstStyle/>
          <a:p>
            <a:fld id="{9D27E9DE-9BC3-4498-8792-06B59FF9459C}" type="slidenum">
              <a:rPr lang="en-US" smtClean="0"/>
              <a:t>‹#›</a:t>
            </a:fld>
            <a:endParaRPr lang="en-US"/>
          </a:p>
        </p:txBody>
      </p:sp>
    </p:spTree>
    <p:extLst>
      <p:ext uri="{BB962C8B-B14F-4D97-AF65-F5344CB8AC3E}">
        <p14:creationId xmlns:p14="http://schemas.microsoft.com/office/powerpoint/2010/main" val="1566054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B970-13D8-0C90-D747-55BF93C774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612E09-C141-95E3-3683-66AD2ED0B2F1}"/>
              </a:ext>
            </a:extLst>
          </p:cNvPr>
          <p:cNvSpPr>
            <a:spLocks noGrp="1"/>
          </p:cNvSpPr>
          <p:nvPr>
            <p:ph type="dt" sz="half" idx="10"/>
          </p:nvPr>
        </p:nvSpPr>
        <p:spPr/>
        <p:txBody>
          <a:bodyPr/>
          <a:lstStyle/>
          <a:p>
            <a:fld id="{E7C88347-7AF9-4B70-908A-32056784F79E}" type="datetimeFigureOut">
              <a:rPr lang="en-US" smtClean="0"/>
              <a:t>4/17/25</a:t>
            </a:fld>
            <a:endParaRPr lang="en-US"/>
          </a:p>
        </p:txBody>
      </p:sp>
      <p:sp>
        <p:nvSpPr>
          <p:cNvPr id="4" name="Footer Placeholder 3">
            <a:extLst>
              <a:ext uri="{FF2B5EF4-FFF2-40B4-BE49-F238E27FC236}">
                <a16:creationId xmlns:a16="http://schemas.microsoft.com/office/drawing/2014/main" id="{9A6BF57D-D32A-DC32-7CE5-E320C6EA43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2539BB-4C33-9A6F-FC9D-4949FF7981FD}"/>
              </a:ext>
            </a:extLst>
          </p:cNvPr>
          <p:cNvSpPr>
            <a:spLocks noGrp="1"/>
          </p:cNvSpPr>
          <p:nvPr>
            <p:ph type="sldNum" sz="quarter" idx="12"/>
          </p:nvPr>
        </p:nvSpPr>
        <p:spPr/>
        <p:txBody>
          <a:bodyPr/>
          <a:lstStyle/>
          <a:p>
            <a:fld id="{9D27E9DE-9BC3-4498-8792-06B59FF9459C}" type="slidenum">
              <a:rPr lang="en-US" smtClean="0"/>
              <a:t>‹#›</a:t>
            </a:fld>
            <a:endParaRPr lang="en-US"/>
          </a:p>
        </p:txBody>
      </p:sp>
    </p:spTree>
    <p:extLst>
      <p:ext uri="{BB962C8B-B14F-4D97-AF65-F5344CB8AC3E}">
        <p14:creationId xmlns:p14="http://schemas.microsoft.com/office/powerpoint/2010/main" val="2572227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8F4F79-988C-DD3A-3BE1-9A7D5A4CBB26}"/>
              </a:ext>
            </a:extLst>
          </p:cNvPr>
          <p:cNvSpPr>
            <a:spLocks noGrp="1"/>
          </p:cNvSpPr>
          <p:nvPr>
            <p:ph type="dt" sz="half" idx="10"/>
          </p:nvPr>
        </p:nvSpPr>
        <p:spPr/>
        <p:txBody>
          <a:bodyPr/>
          <a:lstStyle/>
          <a:p>
            <a:fld id="{E7C88347-7AF9-4B70-908A-32056784F79E}" type="datetimeFigureOut">
              <a:rPr lang="en-US" smtClean="0"/>
              <a:t>4/17/25</a:t>
            </a:fld>
            <a:endParaRPr lang="en-US"/>
          </a:p>
        </p:txBody>
      </p:sp>
      <p:sp>
        <p:nvSpPr>
          <p:cNvPr id="3" name="Footer Placeholder 2">
            <a:extLst>
              <a:ext uri="{FF2B5EF4-FFF2-40B4-BE49-F238E27FC236}">
                <a16:creationId xmlns:a16="http://schemas.microsoft.com/office/drawing/2014/main" id="{E126F567-2FA4-49A2-18D0-487DCBC86C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71A5D0-5B69-8735-4B27-C402E5AFAF4B}"/>
              </a:ext>
            </a:extLst>
          </p:cNvPr>
          <p:cNvSpPr>
            <a:spLocks noGrp="1"/>
          </p:cNvSpPr>
          <p:nvPr>
            <p:ph type="sldNum" sz="quarter" idx="12"/>
          </p:nvPr>
        </p:nvSpPr>
        <p:spPr/>
        <p:txBody>
          <a:bodyPr/>
          <a:lstStyle/>
          <a:p>
            <a:fld id="{9D27E9DE-9BC3-4498-8792-06B59FF9459C}" type="slidenum">
              <a:rPr lang="en-US" smtClean="0"/>
              <a:t>‹#›</a:t>
            </a:fld>
            <a:endParaRPr lang="en-US"/>
          </a:p>
        </p:txBody>
      </p:sp>
    </p:spTree>
    <p:extLst>
      <p:ext uri="{BB962C8B-B14F-4D97-AF65-F5344CB8AC3E}">
        <p14:creationId xmlns:p14="http://schemas.microsoft.com/office/powerpoint/2010/main" val="618463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D8485-4486-A698-ACE3-243E22D4C2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38ED58-5BE4-C3B1-1D8D-B5196E41D4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CA9C13-51D0-8BD0-92C5-C0536CDBD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94FAB-74E5-0AF6-5C46-F18DEC42B633}"/>
              </a:ext>
            </a:extLst>
          </p:cNvPr>
          <p:cNvSpPr>
            <a:spLocks noGrp="1"/>
          </p:cNvSpPr>
          <p:nvPr>
            <p:ph type="dt" sz="half" idx="10"/>
          </p:nvPr>
        </p:nvSpPr>
        <p:spPr/>
        <p:txBody>
          <a:bodyPr/>
          <a:lstStyle/>
          <a:p>
            <a:fld id="{E7C88347-7AF9-4B70-908A-32056784F79E}" type="datetimeFigureOut">
              <a:rPr lang="en-US" smtClean="0"/>
              <a:t>4/17/25</a:t>
            </a:fld>
            <a:endParaRPr lang="en-US"/>
          </a:p>
        </p:txBody>
      </p:sp>
      <p:sp>
        <p:nvSpPr>
          <p:cNvPr id="6" name="Footer Placeholder 5">
            <a:extLst>
              <a:ext uri="{FF2B5EF4-FFF2-40B4-BE49-F238E27FC236}">
                <a16:creationId xmlns:a16="http://schemas.microsoft.com/office/drawing/2014/main" id="{826E4A8C-3D72-CA77-7EA0-29AD52D6D3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61170-6148-A9FD-ED82-70606907285C}"/>
              </a:ext>
            </a:extLst>
          </p:cNvPr>
          <p:cNvSpPr>
            <a:spLocks noGrp="1"/>
          </p:cNvSpPr>
          <p:nvPr>
            <p:ph type="sldNum" sz="quarter" idx="12"/>
          </p:nvPr>
        </p:nvSpPr>
        <p:spPr/>
        <p:txBody>
          <a:bodyPr/>
          <a:lstStyle/>
          <a:p>
            <a:fld id="{9D27E9DE-9BC3-4498-8792-06B59FF9459C}" type="slidenum">
              <a:rPr lang="en-US" smtClean="0"/>
              <a:t>‹#›</a:t>
            </a:fld>
            <a:endParaRPr lang="en-US"/>
          </a:p>
        </p:txBody>
      </p:sp>
    </p:spTree>
    <p:extLst>
      <p:ext uri="{BB962C8B-B14F-4D97-AF65-F5344CB8AC3E}">
        <p14:creationId xmlns:p14="http://schemas.microsoft.com/office/powerpoint/2010/main" val="3235006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8DD2-F5F6-7FB9-9141-04205D0EF8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DA553B-14AE-6FAA-A7F0-709E1CA254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9CEF66-74C0-9306-9B08-B33E12D80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849B0-1B79-1103-4558-2714950C070B}"/>
              </a:ext>
            </a:extLst>
          </p:cNvPr>
          <p:cNvSpPr>
            <a:spLocks noGrp="1"/>
          </p:cNvSpPr>
          <p:nvPr>
            <p:ph type="dt" sz="half" idx="10"/>
          </p:nvPr>
        </p:nvSpPr>
        <p:spPr/>
        <p:txBody>
          <a:bodyPr/>
          <a:lstStyle/>
          <a:p>
            <a:fld id="{E7C88347-7AF9-4B70-908A-32056784F79E}" type="datetimeFigureOut">
              <a:rPr lang="en-US" smtClean="0"/>
              <a:t>4/17/25</a:t>
            </a:fld>
            <a:endParaRPr lang="en-US"/>
          </a:p>
        </p:txBody>
      </p:sp>
      <p:sp>
        <p:nvSpPr>
          <p:cNvPr id="6" name="Footer Placeholder 5">
            <a:extLst>
              <a:ext uri="{FF2B5EF4-FFF2-40B4-BE49-F238E27FC236}">
                <a16:creationId xmlns:a16="http://schemas.microsoft.com/office/drawing/2014/main" id="{1C9DC9C2-C5AC-88D9-D4CA-E148938DEF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1D1B62-0688-72DD-E2F9-169E1BEB83BB}"/>
              </a:ext>
            </a:extLst>
          </p:cNvPr>
          <p:cNvSpPr>
            <a:spLocks noGrp="1"/>
          </p:cNvSpPr>
          <p:nvPr>
            <p:ph type="sldNum" sz="quarter" idx="12"/>
          </p:nvPr>
        </p:nvSpPr>
        <p:spPr/>
        <p:txBody>
          <a:bodyPr/>
          <a:lstStyle/>
          <a:p>
            <a:fld id="{9D27E9DE-9BC3-4498-8792-06B59FF9459C}" type="slidenum">
              <a:rPr lang="en-US" smtClean="0"/>
              <a:t>‹#›</a:t>
            </a:fld>
            <a:endParaRPr lang="en-US"/>
          </a:p>
        </p:txBody>
      </p:sp>
    </p:spTree>
    <p:extLst>
      <p:ext uri="{BB962C8B-B14F-4D97-AF65-F5344CB8AC3E}">
        <p14:creationId xmlns:p14="http://schemas.microsoft.com/office/powerpoint/2010/main" val="960462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2E012-F9DD-A0D8-0F21-800164CA08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4936A8-2E4F-2169-A5B5-1C9C153D10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D8B32-0019-872F-8B97-A79600FA5B56}"/>
              </a:ext>
            </a:extLst>
          </p:cNvPr>
          <p:cNvSpPr>
            <a:spLocks noGrp="1"/>
          </p:cNvSpPr>
          <p:nvPr>
            <p:ph type="dt" sz="half" idx="10"/>
          </p:nvPr>
        </p:nvSpPr>
        <p:spPr/>
        <p:txBody>
          <a:bodyPr/>
          <a:lstStyle/>
          <a:p>
            <a:fld id="{E7C88347-7AF9-4B70-908A-32056784F79E}" type="datetimeFigureOut">
              <a:rPr lang="en-US" smtClean="0"/>
              <a:t>4/17/25</a:t>
            </a:fld>
            <a:endParaRPr lang="en-US"/>
          </a:p>
        </p:txBody>
      </p:sp>
      <p:sp>
        <p:nvSpPr>
          <p:cNvPr id="5" name="Footer Placeholder 4">
            <a:extLst>
              <a:ext uri="{FF2B5EF4-FFF2-40B4-BE49-F238E27FC236}">
                <a16:creationId xmlns:a16="http://schemas.microsoft.com/office/drawing/2014/main" id="{79849958-3760-9506-140B-D339106326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09F8C-395B-0E53-9273-CFCD6BDF0DB0}"/>
              </a:ext>
            </a:extLst>
          </p:cNvPr>
          <p:cNvSpPr>
            <a:spLocks noGrp="1"/>
          </p:cNvSpPr>
          <p:nvPr>
            <p:ph type="sldNum" sz="quarter" idx="12"/>
          </p:nvPr>
        </p:nvSpPr>
        <p:spPr/>
        <p:txBody>
          <a:bodyPr/>
          <a:lstStyle/>
          <a:p>
            <a:fld id="{9D27E9DE-9BC3-4498-8792-06B59FF9459C}" type="slidenum">
              <a:rPr lang="en-US" smtClean="0"/>
              <a:t>‹#›</a:t>
            </a:fld>
            <a:endParaRPr lang="en-US"/>
          </a:p>
        </p:txBody>
      </p:sp>
    </p:spTree>
    <p:extLst>
      <p:ext uri="{BB962C8B-B14F-4D97-AF65-F5344CB8AC3E}">
        <p14:creationId xmlns:p14="http://schemas.microsoft.com/office/powerpoint/2010/main" val="4137472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966AB4-1DAF-5208-9107-417A64BCDA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08430-116D-A2E8-D4A5-93A90115CE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E7CEF-A7DE-DA30-5DC7-9FF59BF15CA1}"/>
              </a:ext>
            </a:extLst>
          </p:cNvPr>
          <p:cNvSpPr>
            <a:spLocks noGrp="1"/>
          </p:cNvSpPr>
          <p:nvPr>
            <p:ph type="dt" sz="half" idx="10"/>
          </p:nvPr>
        </p:nvSpPr>
        <p:spPr/>
        <p:txBody>
          <a:bodyPr/>
          <a:lstStyle/>
          <a:p>
            <a:fld id="{E7C88347-7AF9-4B70-908A-32056784F79E}" type="datetimeFigureOut">
              <a:rPr lang="en-US" smtClean="0"/>
              <a:t>4/17/25</a:t>
            </a:fld>
            <a:endParaRPr lang="en-US"/>
          </a:p>
        </p:txBody>
      </p:sp>
      <p:sp>
        <p:nvSpPr>
          <p:cNvPr id="5" name="Footer Placeholder 4">
            <a:extLst>
              <a:ext uri="{FF2B5EF4-FFF2-40B4-BE49-F238E27FC236}">
                <a16:creationId xmlns:a16="http://schemas.microsoft.com/office/drawing/2014/main" id="{075DF4D2-37CD-FAB9-C4A2-DE86D0FB5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78E41-5DCE-87DD-94CA-80443FF16EC9}"/>
              </a:ext>
            </a:extLst>
          </p:cNvPr>
          <p:cNvSpPr>
            <a:spLocks noGrp="1"/>
          </p:cNvSpPr>
          <p:nvPr>
            <p:ph type="sldNum" sz="quarter" idx="12"/>
          </p:nvPr>
        </p:nvSpPr>
        <p:spPr/>
        <p:txBody>
          <a:bodyPr/>
          <a:lstStyle/>
          <a:p>
            <a:fld id="{9D27E9DE-9BC3-4498-8792-06B59FF9459C}" type="slidenum">
              <a:rPr lang="en-US" smtClean="0"/>
              <a:t>‹#›</a:t>
            </a:fld>
            <a:endParaRPr lang="en-US"/>
          </a:p>
        </p:txBody>
      </p:sp>
    </p:spTree>
    <p:extLst>
      <p:ext uri="{BB962C8B-B14F-4D97-AF65-F5344CB8AC3E}">
        <p14:creationId xmlns:p14="http://schemas.microsoft.com/office/powerpoint/2010/main" val="256774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97252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2088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249083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027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7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2860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874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4467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7591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6532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4598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2915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790179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076635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36136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706577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88527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4/17/25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4/17/25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4/17/25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4/17/25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4/17/25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4/17/25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4/17/25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4/17/25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4/17/25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4/17/25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4/17/25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05772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359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95838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540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835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0743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07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78888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987666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967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553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8344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5702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445388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961477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90287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7645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3778597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600" y="6245225"/>
            <a:ext cx="2844800" cy="476251"/>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1"/>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8737600" y="6245225"/>
            <a:ext cx="2844800" cy="476251"/>
          </a:xfrm>
          <a:prstGeom prst="rect">
            <a:avLst/>
          </a:prstGeom>
          <a:ln/>
        </p:spPr>
        <p:txBody>
          <a:bodyPr/>
          <a:lstStyle>
            <a:lvl1pPr>
              <a:defRPr/>
            </a:lvl1pPr>
          </a:lstStyle>
          <a:p>
            <a:pPr>
              <a:defRPr/>
            </a:pPr>
            <a:fld id="{02EF6B24-FE7E-4152-9978-735038326281}" type="slidenum">
              <a:rPr lang="en-GB"/>
              <a:pPr>
                <a:defRPr/>
              </a:pPr>
              <a:t>‹#›</a:t>
            </a:fld>
            <a:endParaRPr lang="en-GB"/>
          </a:p>
        </p:txBody>
      </p:sp>
    </p:spTree>
    <p:extLst>
      <p:ext uri="{BB962C8B-B14F-4D97-AF65-F5344CB8AC3E}">
        <p14:creationId xmlns:p14="http://schemas.microsoft.com/office/powerpoint/2010/main" val="1055689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 Ashworth_Bakar Building">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409DD8-8911-914B-8117-34C2EC8F5B7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2" name="Rectangle 1"/>
          <p:cNvSpPr/>
          <p:nvPr userDrawn="1"/>
        </p:nvSpPr>
        <p:spPr bwMode="auto">
          <a:xfrm>
            <a:off x="1" y="1"/>
            <a:ext cx="11869460" cy="6224337"/>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BEC72E54-E699-0047-8235-B387B4AF1B3C}" type="datetime1">
              <a:rPr lang="en-US" smtClean="0"/>
              <a:t>4/17/25</a:t>
            </a:fld>
            <a:endParaRPr lang="en-US" dirty="0"/>
          </a:p>
        </p:txBody>
      </p:sp>
      <p:sp>
        <p:nvSpPr>
          <p:cNvPr id="12" name="Text Placeholder 2"/>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8801200-BF9E-DF40-B13E-E2E2B940D5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grpSp>
        <p:nvGrpSpPr>
          <p:cNvPr id="21" name="Group 20">
            <a:extLst>
              <a:ext uri="{FF2B5EF4-FFF2-40B4-BE49-F238E27FC236}">
                <a16:creationId xmlns:a16="http://schemas.microsoft.com/office/drawing/2014/main" id="{B1C1ACE4-A296-CD4B-85C9-7B3B50968CDC}"/>
              </a:ext>
            </a:extLst>
          </p:cNvPr>
          <p:cNvGrpSpPr/>
          <p:nvPr userDrawn="1"/>
        </p:nvGrpSpPr>
        <p:grpSpPr>
          <a:xfrm>
            <a:off x="7919347" y="383734"/>
            <a:ext cx="4272655" cy="5412815"/>
            <a:chOff x="5201923" y="477076"/>
            <a:chExt cx="3942077" cy="4994023"/>
          </a:xfrm>
        </p:grpSpPr>
        <p:pic>
          <p:nvPicPr>
            <p:cNvPr id="22" name="Picture 21">
              <a:extLst>
                <a:ext uri="{FF2B5EF4-FFF2-40B4-BE49-F238E27FC236}">
                  <a16:creationId xmlns:a16="http://schemas.microsoft.com/office/drawing/2014/main" id="{0770882A-DB51-CB4F-AE0B-2854DCD5FD6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01923" y="1826198"/>
              <a:ext cx="3942077" cy="3644901"/>
            </a:xfrm>
            <a:prstGeom prst="rect">
              <a:avLst/>
            </a:prstGeom>
          </p:spPr>
        </p:pic>
        <p:pic>
          <p:nvPicPr>
            <p:cNvPr id="23" name="Picture 22">
              <a:extLst>
                <a:ext uri="{FF2B5EF4-FFF2-40B4-BE49-F238E27FC236}">
                  <a16:creationId xmlns:a16="http://schemas.microsoft.com/office/drawing/2014/main" id="{84374CB9-4E23-C54A-9281-8D10C1C5CD9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201923" y="477076"/>
              <a:ext cx="3942077" cy="2088324"/>
            </a:xfrm>
            <a:prstGeom prst="rect">
              <a:avLst/>
            </a:prstGeom>
          </p:spPr>
        </p:pic>
      </p:grpSp>
    </p:spTree>
    <p:extLst>
      <p:ext uri="{BB962C8B-B14F-4D97-AF65-F5344CB8AC3E}">
        <p14:creationId xmlns:p14="http://schemas.microsoft.com/office/powerpoint/2010/main" val="6922037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6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 Scienc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524A06-681E-1742-8CE4-2F9D8EE9345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2" name="Rectangle 11">
            <a:extLst>
              <a:ext uri="{FF2B5EF4-FFF2-40B4-BE49-F238E27FC236}">
                <a16:creationId xmlns:a16="http://schemas.microsoft.com/office/drawing/2014/main" id="{D41D5282-EACE-E642-A884-BA381679FCC2}"/>
              </a:ext>
            </a:extLst>
          </p:cNvPr>
          <p:cNvSpPr/>
          <p:nvPr userDrawn="1"/>
        </p:nvSpPr>
        <p:spPr bwMode="auto">
          <a:xfrm>
            <a:off x="1" y="1"/>
            <a:ext cx="11869460" cy="6224337"/>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14AAF271-9BFC-F145-94E2-4FEADA90FA7C}" type="datetime1">
              <a:rPr lang="en-US" smtClean="0"/>
              <a:t>4/17/25</a:t>
            </a:fld>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DD2EC8E0-7119-F342-8FE0-F866DF0D4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pic>
        <p:nvPicPr>
          <p:cNvPr id="17" name="Picture 16">
            <a:extLst>
              <a:ext uri="{FF2B5EF4-FFF2-40B4-BE49-F238E27FC236}">
                <a16:creationId xmlns:a16="http://schemas.microsoft.com/office/drawing/2014/main" id="{6D9B3F4A-C21B-FE4B-B660-A68AEE719CC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19347" y="383734"/>
            <a:ext cx="4272653" cy="5412815"/>
          </a:xfrm>
          <a:prstGeom prst="rect">
            <a:avLst/>
          </a:prstGeom>
        </p:spPr>
      </p:pic>
    </p:spTree>
    <p:extLst>
      <p:ext uri="{BB962C8B-B14F-4D97-AF65-F5344CB8AC3E}">
        <p14:creationId xmlns:p14="http://schemas.microsoft.com/office/powerpoint/2010/main" val="26735291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 Art">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524A06-681E-1742-8CE4-2F9D8EE9345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2" name="Rectangle 11">
            <a:extLst>
              <a:ext uri="{FF2B5EF4-FFF2-40B4-BE49-F238E27FC236}">
                <a16:creationId xmlns:a16="http://schemas.microsoft.com/office/drawing/2014/main" id="{D41D5282-EACE-E642-A884-BA381679FCC2}"/>
              </a:ext>
            </a:extLst>
          </p:cNvPr>
          <p:cNvSpPr/>
          <p:nvPr userDrawn="1"/>
        </p:nvSpPr>
        <p:spPr bwMode="auto">
          <a:xfrm>
            <a:off x="1" y="1"/>
            <a:ext cx="11869460" cy="6224337"/>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993D2804-5FE0-784B-8568-5425868883FD}" type="datetime1">
              <a:rPr lang="en-US" smtClean="0"/>
              <a:t>4/17/25</a:t>
            </a:fld>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DD2EC8E0-7119-F342-8FE0-F866DF0D4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pic>
        <p:nvPicPr>
          <p:cNvPr id="13" name="Picture 12">
            <a:extLst>
              <a:ext uri="{FF2B5EF4-FFF2-40B4-BE49-F238E27FC236}">
                <a16:creationId xmlns:a16="http://schemas.microsoft.com/office/drawing/2014/main" id="{3DF924D1-DFEB-3D48-BF35-CF178AD1EC6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19347" y="383734"/>
            <a:ext cx="4272653" cy="5412815"/>
          </a:xfrm>
          <a:prstGeom prst="rect">
            <a:avLst/>
          </a:prstGeom>
        </p:spPr>
      </p:pic>
    </p:spTree>
    <p:extLst>
      <p:ext uri="{BB962C8B-B14F-4D97-AF65-F5344CB8AC3E}">
        <p14:creationId xmlns:p14="http://schemas.microsoft.com/office/powerpoint/2010/main" val="2476881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 Bakar Precis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524A06-681E-1742-8CE4-2F9D8EE9345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2" name="Rectangle 11">
            <a:extLst>
              <a:ext uri="{FF2B5EF4-FFF2-40B4-BE49-F238E27FC236}">
                <a16:creationId xmlns:a16="http://schemas.microsoft.com/office/drawing/2014/main" id="{D41D5282-EACE-E642-A884-BA381679FCC2}"/>
              </a:ext>
            </a:extLst>
          </p:cNvPr>
          <p:cNvSpPr/>
          <p:nvPr userDrawn="1"/>
        </p:nvSpPr>
        <p:spPr bwMode="auto">
          <a:xfrm>
            <a:off x="1" y="1"/>
            <a:ext cx="11869460" cy="6224337"/>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1DFF639E-01A8-AC45-96E0-69FCD73D0D19}" type="datetime1">
              <a:rPr lang="en-US" smtClean="0"/>
              <a:t>4/17/25</a:t>
            </a:fld>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DD2EC8E0-7119-F342-8FE0-F866DF0D4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pic>
        <p:nvPicPr>
          <p:cNvPr id="17" name="Picture 16">
            <a:extLst>
              <a:ext uri="{FF2B5EF4-FFF2-40B4-BE49-F238E27FC236}">
                <a16:creationId xmlns:a16="http://schemas.microsoft.com/office/drawing/2014/main" id="{45088D21-DB0D-6A46-85DB-36C881F1818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19347" y="383734"/>
            <a:ext cx="4272653" cy="5412815"/>
          </a:xfrm>
          <a:prstGeom prst="rect">
            <a:avLst/>
          </a:prstGeom>
        </p:spPr>
      </p:pic>
    </p:spTree>
    <p:extLst>
      <p:ext uri="{BB962C8B-B14F-4D97-AF65-F5344CB8AC3E}">
        <p14:creationId xmlns:p14="http://schemas.microsoft.com/office/powerpoint/2010/main" val="39338832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 Patient_Physicia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524A06-681E-1742-8CE4-2F9D8EE9345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2" name="Rectangle 11">
            <a:extLst>
              <a:ext uri="{FF2B5EF4-FFF2-40B4-BE49-F238E27FC236}">
                <a16:creationId xmlns:a16="http://schemas.microsoft.com/office/drawing/2014/main" id="{D41D5282-EACE-E642-A884-BA381679FCC2}"/>
              </a:ext>
            </a:extLst>
          </p:cNvPr>
          <p:cNvSpPr/>
          <p:nvPr userDrawn="1"/>
        </p:nvSpPr>
        <p:spPr bwMode="auto">
          <a:xfrm>
            <a:off x="1" y="1"/>
            <a:ext cx="11869460" cy="6224337"/>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83174DF2-8076-B64F-B9AC-986ED8C75250}" type="datetime1">
              <a:rPr lang="en-US" smtClean="0"/>
              <a:t>4/17/25</a:t>
            </a:fld>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DD2EC8E0-7119-F342-8FE0-F866DF0D4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pic>
        <p:nvPicPr>
          <p:cNvPr id="13" name="Picture 12">
            <a:extLst>
              <a:ext uri="{FF2B5EF4-FFF2-40B4-BE49-F238E27FC236}">
                <a16:creationId xmlns:a16="http://schemas.microsoft.com/office/drawing/2014/main" id="{B7502FD3-5A7F-E74E-836B-B8F60C904A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a:stretch/>
        </p:blipFill>
        <p:spPr>
          <a:xfrm>
            <a:off x="7914361" y="385244"/>
            <a:ext cx="4281463" cy="5411305"/>
          </a:xfrm>
          <a:prstGeom prst="rect">
            <a:avLst/>
          </a:prstGeom>
        </p:spPr>
      </p:pic>
    </p:spTree>
    <p:extLst>
      <p:ext uri="{BB962C8B-B14F-4D97-AF65-F5344CB8AC3E}">
        <p14:creationId xmlns:p14="http://schemas.microsoft.com/office/powerpoint/2010/main" val="8978588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 Garde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524A06-681E-1742-8CE4-2F9D8EE93453}"/>
              </a:ext>
            </a:extLst>
          </p:cNvPr>
          <p:cNvSpPr/>
          <p:nvPr userDrawn="1"/>
        </p:nvSpPr>
        <p:spPr bwMode="auto">
          <a:xfrm>
            <a:off x="0" y="0"/>
            <a:ext cx="12192000" cy="6858000"/>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12" name="Rectangle 11">
            <a:extLst>
              <a:ext uri="{FF2B5EF4-FFF2-40B4-BE49-F238E27FC236}">
                <a16:creationId xmlns:a16="http://schemas.microsoft.com/office/drawing/2014/main" id="{D41D5282-EACE-E642-A884-BA381679FCC2}"/>
              </a:ext>
            </a:extLst>
          </p:cNvPr>
          <p:cNvSpPr/>
          <p:nvPr userDrawn="1"/>
        </p:nvSpPr>
        <p:spPr bwMode="auto">
          <a:xfrm>
            <a:off x="1" y="1"/>
            <a:ext cx="11869460" cy="6224337"/>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509526"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fld id="{B52F98D8-5F40-234B-83AE-5D53286CB6F3}" type="datetime1">
              <a:rPr lang="en-US" smtClean="0"/>
              <a:t>4/17/25</a:t>
            </a:fld>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507386"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487758"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492580"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1" name="Picture 10">
            <a:extLst>
              <a:ext uri="{FF2B5EF4-FFF2-40B4-BE49-F238E27FC236}">
                <a16:creationId xmlns:a16="http://schemas.microsoft.com/office/drawing/2014/main" id="{DD2EC8E0-7119-F342-8FE0-F866DF0D4FA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07385" y="366868"/>
            <a:ext cx="2436480" cy="751512"/>
          </a:xfrm>
          <a:prstGeom prst="rect">
            <a:avLst/>
          </a:prstGeom>
        </p:spPr>
      </p:pic>
      <p:pic>
        <p:nvPicPr>
          <p:cNvPr id="17" name="Picture 16">
            <a:extLst>
              <a:ext uri="{FF2B5EF4-FFF2-40B4-BE49-F238E27FC236}">
                <a16:creationId xmlns:a16="http://schemas.microsoft.com/office/drawing/2014/main" id="{6582F4E1-968D-6B4D-B62D-D11F137EDB4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920538" y="366869"/>
            <a:ext cx="4271463" cy="5411305"/>
          </a:xfrm>
          <a:prstGeom prst="rect">
            <a:avLst/>
          </a:prstGeom>
        </p:spPr>
      </p:pic>
    </p:spTree>
    <p:extLst>
      <p:ext uri="{BB962C8B-B14F-4D97-AF65-F5344CB8AC3E}">
        <p14:creationId xmlns:p14="http://schemas.microsoft.com/office/powerpoint/2010/main" val="3532954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fld id="{5B23ED24-0E2F-3146-A18F-7582A269AED9}" type="datetime1">
              <a:rPr lang="en-US" smtClean="0"/>
              <a:t>4/17/25</a:t>
            </a:fld>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a:extLst>
              <a:ext uri="{FF2B5EF4-FFF2-40B4-BE49-F238E27FC236}">
                <a16:creationId xmlns:a16="http://schemas.microsoft.com/office/drawing/2014/main" id="{790213D2-37C0-2143-82BA-661FBF00EB2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9951" y="366868"/>
            <a:ext cx="2436480" cy="751512"/>
          </a:xfrm>
          <a:prstGeom prst="rect">
            <a:avLst/>
          </a:prstGeom>
        </p:spPr>
      </p:pic>
    </p:spTree>
    <p:extLst>
      <p:ext uri="{BB962C8B-B14F-4D97-AF65-F5344CB8AC3E}">
        <p14:creationId xmlns:p14="http://schemas.microsoft.com/office/powerpoint/2010/main" val="35614266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5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fld id="{29957EB9-A6A6-F54A-A191-D6D9A794349C}" type="datetime1">
              <a:rPr lang="en-US" smtClean="0"/>
              <a:t>4/17/25</a:t>
            </a:fld>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9" name="Picture 8">
            <a:extLst>
              <a:ext uri="{FF2B5EF4-FFF2-40B4-BE49-F238E27FC236}">
                <a16:creationId xmlns:a16="http://schemas.microsoft.com/office/drawing/2014/main" id="{38C621FE-0DC6-DE42-8528-E683E0B3F52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49951" y="366868"/>
            <a:ext cx="2436480" cy="751512"/>
          </a:xfrm>
          <a:prstGeom prst="rect">
            <a:avLst/>
          </a:prstGeom>
        </p:spPr>
      </p:pic>
    </p:spTree>
    <p:extLst>
      <p:ext uri="{BB962C8B-B14F-4D97-AF65-F5344CB8AC3E}">
        <p14:creationId xmlns:p14="http://schemas.microsoft.com/office/powerpoint/2010/main" val="29052616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5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fld id="{C9EC323D-B235-1540-9D0D-FD44E5D6ECA0}" type="datetime1">
              <a:rPr lang="en-US" smtClean="0"/>
              <a:t>4/17/25</a:t>
            </a:fld>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9" name="Picture 8">
            <a:extLst>
              <a:ext uri="{FF2B5EF4-FFF2-40B4-BE49-F238E27FC236}">
                <a16:creationId xmlns:a16="http://schemas.microsoft.com/office/drawing/2014/main" id="{7EF68C5B-F3D1-B34D-A29D-90B9BD76E5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9951" y="366868"/>
            <a:ext cx="2436480" cy="751512"/>
          </a:xfrm>
          <a:prstGeom prst="rect">
            <a:avLst/>
          </a:prstGeom>
        </p:spPr>
      </p:pic>
    </p:spTree>
    <p:extLst>
      <p:ext uri="{BB962C8B-B14F-4D97-AF65-F5344CB8AC3E}">
        <p14:creationId xmlns:p14="http://schemas.microsoft.com/office/powerpoint/2010/main" val="17453252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5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fld id="{1FA08C36-7ED8-7D42-B497-52E4D0BB15AE}" type="datetime1">
              <a:rPr lang="en-US" smtClean="0"/>
              <a:t>4/17/25</a:t>
            </a:fld>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504723CD-1F5B-804C-A079-FE3D1017AF2B}"/>
              </a:ext>
            </a:extLst>
          </p:cNvPr>
          <p:cNvPicPr>
            <a:picLocks noChangeAspect="1"/>
          </p:cNvPicPr>
          <p:nvPr userDrawn="1"/>
        </p:nvPicPr>
        <p:blipFill rotWithShape="1">
          <a:blip r:embed="rId2" cstate="screen">
            <a:alphaModFix amt="45000"/>
            <a:extLst>
              <a:ext uri="{28A0092B-C50C-407E-A947-70E740481C1C}">
                <a14:useLocalDpi xmlns:a14="http://schemas.microsoft.com/office/drawing/2010/main"/>
              </a:ext>
            </a:extLst>
          </a:blip>
          <a:srcRect r="32084"/>
          <a:stretch/>
        </p:blipFill>
        <p:spPr>
          <a:xfrm>
            <a:off x="2992717" y="244782"/>
            <a:ext cx="9199283" cy="2249132"/>
          </a:xfrm>
          <a:prstGeom prst="rect">
            <a:avLst/>
          </a:prstGeom>
        </p:spPr>
      </p:pic>
      <p:pic>
        <p:nvPicPr>
          <p:cNvPr id="9" name="Picture 8">
            <a:extLst>
              <a:ext uri="{FF2B5EF4-FFF2-40B4-BE49-F238E27FC236}">
                <a16:creationId xmlns:a16="http://schemas.microsoft.com/office/drawing/2014/main" id="{9821D2AD-E212-C540-AC20-BEC8080EBF37}"/>
              </a:ext>
            </a:extLst>
          </p:cNvPr>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9575" y="367693"/>
            <a:ext cx="2436485" cy="751513"/>
          </a:xfrm>
          <a:prstGeom prst="rect">
            <a:avLst/>
          </a:prstGeom>
        </p:spPr>
      </p:pic>
    </p:spTree>
    <p:extLst>
      <p:ext uri="{BB962C8B-B14F-4D97-AF65-F5344CB8AC3E}">
        <p14:creationId xmlns:p14="http://schemas.microsoft.com/office/powerpoint/2010/main" val="30825615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5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Rectangle 7">
            <a:extLst>
              <a:ext uri="{FF2B5EF4-FFF2-40B4-BE49-F238E27FC236}">
                <a16:creationId xmlns:a16="http://schemas.microsoft.com/office/drawing/2014/main" id="{C2D32C48-3C65-9440-981A-7108D30D05B1}"/>
              </a:ext>
            </a:extLst>
          </p:cNvPr>
          <p:cNvSpPr/>
          <p:nvPr userDrawn="1"/>
        </p:nvSpPr>
        <p:spPr bwMode="auto">
          <a:xfrm>
            <a:off x="9944101" y="6309205"/>
            <a:ext cx="2247900" cy="477079"/>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9" name="Picture 8">
            <a:extLst>
              <a:ext uri="{FF2B5EF4-FFF2-40B4-BE49-F238E27FC236}">
                <a16:creationId xmlns:a16="http://schemas.microsoft.com/office/drawing/2014/main" id="{210A4201-6740-3E43-9199-23E6F7F4E5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63200" y="6309204"/>
            <a:ext cx="1465987" cy="452171"/>
          </a:xfrm>
          <a:prstGeom prst="rect">
            <a:avLst/>
          </a:prstGeom>
        </p:spPr>
      </p:pic>
    </p:spTree>
    <p:extLst>
      <p:ext uri="{BB962C8B-B14F-4D97-AF65-F5344CB8AC3E}">
        <p14:creationId xmlns:p14="http://schemas.microsoft.com/office/powerpoint/2010/main" val="14047637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4" name="Rectangle 3">
            <a:extLst>
              <a:ext uri="{FF2B5EF4-FFF2-40B4-BE49-F238E27FC236}">
                <a16:creationId xmlns:a16="http://schemas.microsoft.com/office/drawing/2014/main" id="{D815FDC5-95DF-D744-8112-0240BEFE8787}"/>
              </a:ext>
            </a:extLst>
          </p:cNvPr>
          <p:cNvSpPr/>
          <p:nvPr userDrawn="1"/>
        </p:nvSpPr>
        <p:spPr bwMode="auto">
          <a:xfrm>
            <a:off x="9944101" y="6309205"/>
            <a:ext cx="2247900" cy="477079"/>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5" name="Picture 4">
            <a:extLst>
              <a:ext uri="{FF2B5EF4-FFF2-40B4-BE49-F238E27FC236}">
                <a16:creationId xmlns:a16="http://schemas.microsoft.com/office/drawing/2014/main" id="{DF12D88F-895B-314C-8420-127E7D02F5C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63200" y="6309204"/>
            <a:ext cx="1465987" cy="452171"/>
          </a:xfrm>
          <a:prstGeom prst="rect">
            <a:avLst/>
          </a:prstGeom>
        </p:spPr>
      </p:pic>
    </p:spTree>
    <p:extLst>
      <p:ext uri="{BB962C8B-B14F-4D97-AF65-F5344CB8AC3E}">
        <p14:creationId xmlns:p14="http://schemas.microsoft.com/office/powerpoint/2010/main" val="21471674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
        <p:nvSpPr>
          <p:cNvPr id="6" name="Rectangle 5">
            <a:extLst>
              <a:ext uri="{FF2B5EF4-FFF2-40B4-BE49-F238E27FC236}">
                <a16:creationId xmlns:a16="http://schemas.microsoft.com/office/drawing/2014/main" id="{D910BAE0-5385-BA4D-934A-D69A0CFC3F12}"/>
              </a:ext>
            </a:extLst>
          </p:cNvPr>
          <p:cNvSpPr/>
          <p:nvPr userDrawn="1"/>
        </p:nvSpPr>
        <p:spPr bwMode="auto">
          <a:xfrm>
            <a:off x="9944101" y="6309205"/>
            <a:ext cx="2247900" cy="477079"/>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7" name="Picture 6">
            <a:extLst>
              <a:ext uri="{FF2B5EF4-FFF2-40B4-BE49-F238E27FC236}">
                <a16:creationId xmlns:a16="http://schemas.microsoft.com/office/drawing/2014/main" id="{B9C4455B-4060-A04D-82B0-1054D86B529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63200" y="6309204"/>
            <a:ext cx="1465987" cy="452171"/>
          </a:xfrm>
          <a:prstGeom prst="rect">
            <a:avLst/>
          </a:prstGeom>
        </p:spPr>
      </p:pic>
    </p:spTree>
    <p:extLst>
      <p:ext uri="{BB962C8B-B14F-4D97-AF65-F5344CB8AC3E}">
        <p14:creationId xmlns:p14="http://schemas.microsoft.com/office/powerpoint/2010/main" val="15036240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3" name="Rectangle 12">
            <a:extLst>
              <a:ext uri="{FF2B5EF4-FFF2-40B4-BE49-F238E27FC236}">
                <a16:creationId xmlns:a16="http://schemas.microsoft.com/office/drawing/2014/main" id="{A89F9EBE-1152-D04D-914A-F6E83F301526}"/>
              </a:ext>
            </a:extLst>
          </p:cNvPr>
          <p:cNvSpPr/>
          <p:nvPr userDrawn="1"/>
        </p:nvSpPr>
        <p:spPr bwMode="auto">
          <a:xfrm>
            <a:off x="9944101" y="6309205"/>
            <a:ext cx="2247900" cy="477079"/>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5" name="Picture 14">
            <a:extLst>
              <a:ext uri="{FF2B5EF4-FFF2-40B4-BE49-F238E27FC236}">
                <a16:creationId xmlns:a16="http://schemas.microsoft.com/office/drawing/2014/main" id="{F873B671-91DE-9940-A203-35E2CDD49D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363200" y="6309204"/>
            <a:ext cx="1465987" cy="452171"/>
          </a:xfrm>
          <a:prstGeom prst="rect">
            <a:avLst/>
          </a:prstGeom>
        </p:spPr>
      </p:pic>
    </p:spTree>
    <p:extLst>
      <p:ext uri="{BB962C8B-B14F-4D97-AF65-F5344CB8AC3E}">
        <p14:creationId xmlns:p14="http://schemas.microsoft.com/office/powerpoint/2010/main" val="21199145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95717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3229796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r>
              <a:rPr lang="en-US" dirty="0"/>
              <a:t>Presentation Title</a:t>
            </a:r>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92772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2013488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2356879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79980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13977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154911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r>
              <a:rPr lang="en-US" dirty="0"/>
              <a:t>Presentation Title</a:t>
            </a:r>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3891241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3067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5C84E4-7748-9941-B584-83832481A5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67200" y="2864923"/>
            <a:ext cx="3657600" cy="1128155"/>
          </a:xfrm>
          <a:prstGeom prst="rect">
            <a:avLst/>
          </a:prstGeom>
        </p:spPr>
      </p:pic>
    </p:spTree>
    <p:extLst>
      <p:ext uri="{BB962C8B-B14F-4D97-AF65-F5344CB8AC3E}">
        <p14:creationId xmlns:p14="http://schemas.microsoft.com/office/powerpoint/2010/main" val="20033206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FF6CCA-EEBA-0049-A9F3-4A902F0A0F5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67203" y="2864923"/>
            <a:ext cx="3657596" cy="1128155"/>
          </a:xfrm>
          <a:prstGeom prst="rect">
            <a:avLst/>
          </a:prstGeom>
        </p:spPr>
      </p:pic>
    </p:spTree>
    <p:extLst>
      <p:ext uri="{BB962C8B-B14F-4D97-AF65-F5344CB8AC3E}">
        <p14:creationId xmlns:p14="http://schemas.microsoft.com/office/powerpoint/2010/main" val="11900661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Closing - 1">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5DAA82E-C2EE-E647-A8FA-3EFA35902478}"/>
              </a:ext>
            </a:extLst>
          </p:cNvPr>
          <p:cNvSpPr/>
          <p:nvPr userDrawn="1"/>
        </p:nvSpPr>
        <p:spPr bwMode="auto">
          <a:xfrm>
            <a:off x="8246741" y="299805"/>
            <a:ext cx="3945259" cy="6261127"/>
          </a:xfrm>
          <a:prstGeom prst="rect">
            <a:avLst/>
          </a:prstGeom>
          <a:solidFill>
            <a:srgbClr val="052049"/>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8" name="Graphic 7">
            <a:extLst>
              <a:ext uri="{FF2B5EF4-FFF2-40B4-BE49-F238E27FC236}">
                <a16:creationId xmlns:a16="http://schemas.microsoft.com/office/drawing/2014/main" id="{904DEAF1-E1B2-2042-9095-618E04BAE903}"/>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59901"/>
          <a:stretch/>
        </p:blipFill>
        <p:spPr>
          <a:xfrm>
            <a:off x="-1347536" y="0"/>
            <a:ext cx="9594267" cy="2267795"/>
          </a:xfrm>
          <a:prstGeom prst="rect">
            <a:avLst/>
          </a:prstGeom>
        </p:spPr>
      </p:pic>
      <p:pic>
        <p:nvPicPr>
          <p:cNvPr id="7" name="Picture 6">
            <a:extLst>
              <a:ext uri="{FF2B5EF4-FFF2-40B4-BE49-F238E27FC236}">
                <a16:creationId xmlns:a16="http://schemas.microsoft.com/office/drawing/2014/main" id="{6894C61C-8F7C-A341-9270-C559EF66A2F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2"/>
          <a:stretch/>
        </p:blipFill>
        <p:spPr>
          <a:xfrm>
            <a:off x="8989852" y="0"/>
            <a:ext cx="3191829" cy="3023725"/>
          </a:xfrm>
          <a:prstGeom prst="rect">
            <a:avLst/>
          </a:prstGeom>
        </p:spPr>
      </p:pic>
      <p:pic>
        <p:nvPicPr>
          <p:cNvPr id="9" name="Picture 8">
            <a:extLst>
              <a:ext uri="{FF2B5EF4-FFF2-40B4-BE49-F238E27FC236}">
                <a16:creationId xmlns:a16="http://schemas.microsoft.com/office/drawing/2014/main" id="{E250A2AD-3628-3143-9E82-D4DA69CC5D13}"/>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989852" y="3478718"/>
            <a:ext cx="2563589" cy="790716"/>
          </a:xfrm>
          <a:prstGeom prst="rect">
            <a:avLst/>
          </a:prstGeom>
        </p:spPr>
      </p:pic>
      <p:pic>
        <p:nvPicPr>
          <p:cNvPr id="12" name="Picture 11">
            <a:extLst>
              <a:ext uri="{FF2B5EF4-FFF2-40B4-BE49-F238E27FC236}">
                <a16:creationId xmlns:a16="http://schemas.microsoft.com/office/drawing/2014/main" id="{B76819A9-52C9-3849-9335-02BB7B6CF62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2" b="23273"/>
          <a:stretch/>
        </p:blipFill>
        <p:spPr>
          <a:xfrm>
            <a:off x="-10317" y="2162038"/>
            <a:ext cx="8246740" cy="4695961"/>
          </a:xfrm>
          <a:prstGeom prst="rect">
            <a:avLst/>
          </a:prstGeom>
        </p:spPr>
      </p:pic>
    </p:spTree>
    <p:extLst>
      <p:ext uri="{BB962C8B-B14F-4D97-AF65-F5344CB8AC3E}">
        <p14:creationId xmlns:p14="http://schemas.microsoft.com/office/powerpoint/2010/main" val="28724595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losing - 2">
    <p:bg>
      <p:bgRef idx="1001">
        <a:schemeClr val="bg1"/>
      </p:bgRef>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10E5A5B0-A993-1F49-AABE-8D7BCC2A88EF}"/>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0793" t="16027" r="-1099" b="42031"/>
          <a:stretch/>
        </p:blipFill>
        <p:spPr>
          <a:xfrm>
            <a:off x="-1" y="0"/>
            <a:ext cx="8246725" cy="3023723"/>
          </a:xfrm>
          <a:prstGeom prst="rect">
            <a:avLst/>
          </a:prstGeom>
        </p:spPr>
      </p:pic>
      <p:sp>
        <p:nvSpPr>
          <p:cNvPr id="11" name="Rectangle 10">
            <a:extLst>
              <a:ext uri="{FF2B5EF4-FFF2-40B4-BE49-F238E27FC236}">
                <a16:creationId xmlns:a16="http://schemas.microsoft.com/office/drawing/2014/main" id="{95DAA82E-C2EE-E647-A8FA-3EFA35902478}"/>
              </a:ext>
            </a:extLst>
          </p:cNvPr>
          <p:cNvSpPr/>
          <p:nvPr userDrawn="1"/>
        </p:nvSpPr>
        <p:spPr bwMode="auto">
          <a:xfrm>
            <a:off x="8246725" y="299805"/>
            <a:ext cx="3945276" cy="6261127"/>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E250A2AD-3628-3143-9E82-D4DA69CC5D1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989852" y="3478718"/>
            <a:ext cx="2563589" cy="790716"/>
          </a:xfrm>
          <a:prstGeom prst="rect">
            <a:avLst/>
          </a:prstGeom>
        </p:spPr>
      </p:pic>
      <p:pic>
        <p:nvPicPr>
          <p:cNvPr id="13" name="Picture 12">
            <a:extLst>
              <a:ext uri="{FF2B5EF4-FFF2-40B4-BE49-F238E27FC236}">
                <a16:creationId xmlns:a16="http://schemas.microsoft.com/office/drawing/2014/main" id="{61539653-980B-6647-B0DD-E8B767F240A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3594"/>
          <a:stretch/>
        </p:blipFill>
        <p:spPr>
          <a:xfrm>
            <a:off x="1" y="2181725"/>
            <a:ext cx="8246743" cy="4676275"/>
          </a:xfrm>
          <a:prstGeom prst="rect">
            <a:avLst/>
          </a:prstGeom>
        </p:spPr>
      </p:pic>
      <p:pic>
        <p:nvPicPr>
          <p:cNvPr id="14" name="Picture 13">
            <a:extLst>
              <a:ext uri="{FF2B5EF4-FFF2-40B4-BE49-F238E27FC236}">
                <a16:creationId xmlns:a16="http://schemas.microsoft.com/office/drawing/2014/main" id="{246A890C-116F-A443-8B4F-4669CABE64E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1"/>
          <a:stretch/>
        </p:blipFill>
        <p:spPr>
          <a:xfrm flipH="1">
            <a:off x="9000160" y="0"/>
            <a:ext cx="3191840" cy="3023725"/>
          </a:xfrm>
          <a:prstGeom prst="rect">
            <a:avLst/>
          </a:prstGeom>
        </p:spPr>
      </p:pic>
    </p:spTree>
    <p:extLst>
      <p:ext uri="{BB962C8B-B14F-4D97-AF65-F5344CB8AC3E}">
        <p14:creationId xmlns:p14="http://schemas.microsoft.com/office/powerpoint/2010/main" val="4076382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losing - 3">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118A640-5E61-7C41-AE3D-7DF852296170}"/>
              </a:ext>
            </a:extLst>
          </p:cNvPr>
          <p:cNvPicPr>
            <a:picLocks noChangeAspect="1"/>
          </p:cNvPicPr>
          <p:nvPr userDrawn="1"/>
        </p:nvPicPr>
        <p:blipFill rotWithShape="1">
          <a:blip r:embed="rId2"/>
          <a:srcRect b="33339"/>
          <a:stretch/>
        </p:blipFill>
        <p:spPr>
          <a:xfrm>
            <a:off x="0" y="2"/>
            <a:ext cx="8246736" cy="3023725"/>
          </a:xfrm>
          <a:prstGeom prst="rect">
            <a:avLst/>
          </a:prstGeom>
        </p:spPr>
      </p:pic>
      <p:sp>
        <p:nvSpPr>
          <p:cNvPr id="11" name="Rectangle 10">
            <a:extLst>
              <a:ext uri="{FF2B5EF4-FFF2-40B4-BE49-F238E27FC236}">
                <a16:creationId xmlns:a16="http://schemas.microsoft.com/office/drawing/2014/main" id="{95DAA82E-C2EE-E647-A8FA-3EFA35902478}"/>
              </a:ext>
            </a:extLst>
          </p:cNvPr>
          <p:cNvSpPr/>
          <p:nvPr userDrawn="1"/>
        </p:nvSpPr>
        <p:spPr bwMode="auto">
          <a:xfrm>
            <a:off x="8246741" y="299805"/>
            <a:ext cx="3945259" cy="6261127"/>
          </a:xfrm>
          <a:prstGeom prst="rect">
            <a:avLst/>
          </a:prstGeom>
          <a:solidFill>
            <a:srgbClr val="052049"/>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E250A2AD-3628-3143-9E82-D4DA69CC5D1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989852" y="3478718"/>
            <a:ext cx="2563589" cy="790716"/>
          </a:xfrm>
          <a:prstGeom prst="rect">
            <a:avLst/>
          </a:prstGeom>
        </p:spPr>
      </p:pic>
      <p:pic>
        <p:nvPicPr>
          <p:cNvPr id="10" name="Picture 9">
            <a:extLst>
              <a:ext uri="{FF2B5EF4-FFF2-40B4-BE49-F238E27FC236}">
                <a16:creationId xmlns:a16="http://schemas.microsoft.com/office/drawing/2014/main" id="{67CAD272-BADD-0649-98E9-FF8915C302E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25000"/>
          <a:stretch/>
        </p:blipFill>
        <p:spPr>
          <a:xfrm>
            <a:off x="1" y="2267795"/>
            <a:ext cx="8246740" cy="4590205"/>
          </a:xfrm>
          <a:prstGeom prst="rect">
            <a:avLst/>
          </a:prstGeom>
        </p:spPr>
      </p:pic>
      <p:pic>
        <p:nvPicPr>
          <p:cNvPr id="13" name="Picture 12">
            <a:extLst>
              <a:ext uri="{FF2B5EF4-FFF2-40B4-BE49-F238E27FC236}">
                <a16:creationId xmlns:a16="http://schemas.microsoft.com/office/drawing/2014/main" id="{A52E059B-8E6C-9B44-8FE3-C447E926B09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flipH="1">
            <a:off x="9000167" y="0"/>
            <a:ext cx="3191828" cy="3023725"/>
          </a:xfrm>
          <a:prstGeom prst="rect">
            <a:avLst/>
          </a:prstGeom>
        </p:spPr>
      </p:pic>
    </p:spTree>
    <p:extLst>
      <p:ext uri="{BB962C8B-B14F-4D97-AF65-F5344CB8AC3E}">
        <p14:creationId xmlns:p14="http://schemas.microsoft.com/office/powerpoint/2010/main" val="17391075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1_Closing - 3">
    <p:bg>
      <p:bgRef idx="1001">
        <a:schemeClr val="bg1"/>
      </p:bgRef>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27713C2-C63F-7640-B4BC-4EB8545128DD}"/>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59901"/>
          <a:stretch/>
        </p:blipFill>
        <p:spPr>
          <a:xfrm>
            <a:off x="-1347536" y="0"/>
            <a:ext cx="9594267" cy="2267795"/>
          </a:xfrm>
          <a:prstGeom prst="rect">
            <a:avLst/>
          </a:prstGeom>
        </p:spPr>
      </p:pic>
      <p:sp>
        <p:nvSpPr>
          <p:cNvPr id="11" name="Rectangle 10">
            <a:extLst>
              <a:ext uri="{FF2B5EF4-FFF2-40B4-BE49-F238E27FC236}">
                <a16:creationId xmlns:a16="http://schemas.microsoft.com/office/drawing/2014/main" id="{95DAA82E-C2EE-E647-A8FA-3EFA35902478}"/>
              </a:ext>
            </a:extLst>
          </p:cNvPr>
          <p:cNvSpPr/>
          <p:nvPr userDrawn="1"/>
        </p:nvSpPr>
        <p:spPr bwMode="auto">
          <a:xfrm>
            <a:off x="8246741" y="299805"/>
            <a:ext cx="3945259" cy="6261127"/>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E250A2AD-3628-3143-9E82-D4DA69CC5D1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989852" y="3478718"/>
            <a:ext cx="2563589" cy="790716"/>
          </a:xfrm>
          <a:prstGeom prst="rect">
            <a:avLst/>
          </a:prstGeom>
        </p:spPr>
      </p:pic>
      <p:pic>
        <p:nvPicPr>
          <p:cNvPr id="7" name="Picture 6">
            <a:extLst>
              <a:ext uri="{FF2B5EF4-FFF2-40B4-BE49-F238E27FC236}">
                <a16:creationId xmlns:a16="http://schemas.microsoft.com/office/drawing/2014/main" id="{4F8DB98D-0547-644C-B120-8E9E17CB773D}"/>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flipH="1">
            <a:off x="9000163" y="1"/>
            <a:ext cx="3191828" cy="3023724"/>
          </a:xfrm>
          <a:prstGeom prst="rect">
            <a:avLst/>
          </a:prstGeom>
        </p:spPr>
      </p:pic>
      <p:pic>
        <p:nvPicPr>
          <p:cNvPr id="8" name="Picture 7">
            <a:extLst>
              <a:ext uri="{FF2B5EF4-FFF2-40B4-BE49-F238E27FC236}">
                <a16:creationId xmlns:a16="http://schemas.microsoft.com/office/drawing/2014/main" id="{0DD2F4C7-5F70-3643-95AE-821002BD335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t="3169" b="16700"/>
          <a:stretch/>
        </p:blipFill>
        <p:spPr>
          <a:xfrm>
            <a:off x="0" y="2203116"/>
            <a:ext cx="8246741" cy="4654885"/>
          </a:xfrm>
          <a:prstGeom prst="rect">
            <a:avLst/>
          </a:prstGeom>
        </p:spPr>
      </p:pic>
    </p:spTree>
    <p:extLst>
      <p:ext uri="{BB962C8B-B14F-4D97-AF65-F5344CB8AC3E}">
        <p14:creationId xmlns:p14="http://schemas.microsoft.com/office/powerpoint/2010/main" val="25697460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Closing - 6">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C95B156-36E8-7E4D-91EC-780246590D07}"/>
              </a:ext>
            </a:extLst>
          </p:cNvPr>
          <p:cNvSpPr/>
          <p:nvPr userDrawn="1"/>
        </p:nvSpPr>
        <p:spPr bwMode="auto">
          <a:xfrm>
            <a:off x="0" y="299805"/>
            <a:ext cx="3945259" cy="6261127"/>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8" name="Picture 7">
            <a:extLst>
              <a:ext uri="{FF2B5EF4-FFF2-40B4-BE49-F238E27FC236}">
                <a16:creationId xmlns:a16="http://schemas.microsoft.com/office/drawing/2014/main" id="{AF366A06-3C00-AC42-B143-C242982873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559" t="5935" r="17167" b="11182"/>
          <a:stretch/>
        </p:blipFill>
        <p:spPr>
          <a:xfrm>
            <a:off x="3945256" y="365629"/>
            <a:ext cx="8246744" cy="1630424"/>
          </a:xfrm>
          <a:prstGeom prst="rect">
            <a:avLst/>
          </a:prstGeom>
        </p:spPr>
      </p:pic>
      <p:pic>
        <p:nvPicPr>
          <p:cNvPr id="9" name="Picture 8">
            <a:extLst>
              <a:ext uri="{FF2B5EF4-FFF2-40B4-BE49-F238E27FC236}">
                <a16:creationId xmlns:a16="http://schemas.microsoft.com/office/drawing/2014/main" id="{9456FAC1-26A0-6B4D-B1AE-0307177837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432" y="3415773"/>
            <a:ext cx="2563589" cy="790716"/>
          </a:xfrm>
          <a:prstGeom prst="rect">
            <a:avLst/>
          </a:prstGeom>
        </p:spPr>
      </p:pic>
      <p:pic>
        <p:nvPicPr>
          <p:cNvPr id="10" name="Picture 9">
            <a:extLst>
              <a:ext uri="{FF2B5EF4-FFF2-40B4-BE49-F238E27FC236}">
                <a16:creationId xmlns:a16="http://schemas.microsoft.com/office/drawing/2014/main" id="{CB00EE8A-BDCE-464A-B08F-B00C2A8BB38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 y="0"/>
            <a:ext cx="3124719" cy="3023725"/>
          </a:xfrm>
          <a:prstGeom prst="rect">
            <a:avLst/>
          </a:prstGeom>
        </p:spPr>
      </p:pic>
      <p:pic>
        <p:nvPicPr>
          <p:cNvPr id="12" name="Picture 11">
            <a:extLst>
              <a:ext uri="{FF2B5EF4-FFF2-40B4-BE49-F238E27FC236}">
                <a16:creationId xmlns:a16="http://schemas.microsoft.com/office/drawing/2014/main" id="{46545874-F1C2-EC4F-A0FC-8DF1D30F37B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b="21635"/>
          <a:stretch/>
        </p:blipFill>
        <p:spPr>
          <a:xfrm>
            <a:off x="3945256" y="2061879"/>
            <a:ext cx="8246744" cy="4796121"/>
          </a:xfrm>
          <a:prstGeom prst="rect">
            <a:avLst/>
          </a:prstGeom>
        </p:spPr>
      </p:pic>
    </p:spTree>
    <p:extLst>
      <p:ext uri="{BB962C8B-B14F-4D97-AF65-F5344CB8AC3E}">
        <p14:creationId xmlns:p14="http://schemas.microsoft.com/office/powerpoint/2010/main" val="5062109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losing - 7">
    <p:bg>
      <p:bgRef idx="1001">
        <a:schemeClr val="bg1"/>
      </p:bgRef>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00693AA9-AB00-C445-88E4-1DAC1FC807A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0793" t="18752" r="-1099" b="39306"/>
          <a:stretch/>
        </p:blipFill>
        <p:spPr>
          <a:xfrm>
            <a:off x="3945256" y="0"/>
            <a:ext cx="8246725" cy="3023725"/>
          </a:xfrm>
          <a:prstGeom prst="rect">
            <a:avLst/>
          </a:prstGeom>
        </p:spPr>
      </p:pic>
      <p:sp>
        <p:nvSpPr>
          <p:cNvPr id="14" name="Rectangle 13">
            <a:extLst>
              <a:ext uri="{FF2B5EF4-FFF2-40B4-BE49-F238E27FC236}">
                <a16:creationId xmlns:a16="http://schemas.microsoft.com/office/drawing/2014/main" id="{5C95B156-36E8-7E4D-91EC-780246590D07}"/>
              </a:ext>
            </a:extLst>
          </p:cNvPr>
          <p:cNvSpPr/>
          <p:nvPr userDrawn="1"/>
        </p:nvSpPr>
        <p:spPr bwMode="auto">
          <a:xfrm>
            <a:off x="0" y="299805"/>
            <a:ext cx="3945259" cy="6261127"/>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9456FAC1-26A0-6B4D-B1AE-03071778378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53432" y="3415773"/>
            <a:ext cx="2563589" cy="790716"/>
          </a:xfrm>
          <a:prstGeom prst="rect">
            <a:avLst/>
          </a:prstGeom>
        </p:spPr>
      </p:pic>
      <p:pic>
        <p:nvPicPr>
          <p:cNvPr id="7" name="Picture 6">
            <a:extLst>
              <a:ext uri="{FF2B5EF4-FFF2-40B4-BE49-F238E27FC236}">
                <a16:creationId xmlns:a16="http://schemas.microsoft.com/office/drawing/2014/main" id="{B8EE71A2-6AD6-2746-AD08-2CFB6EF7952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0343" b="216"/>
          <a:stretch/>
        </p:blipFill>
        <p:spPr>
          <a:xfrm>
            <a:off x="3945258" y="1996053"/>
            <a:ext cx="8246743" cy="4861947"/>
          </a:xfrm>
          <a:prstGeom prst="rect">
            <a:avLst/>
          </a:prstGeom>
        </p:spPr>
      </p:pic>
      <p:pic>
        <p:nvPicPr>
          <p:cNvPr id="11" name="Picture 10">
            <a:extLst>
              <a:ext uri="{FF2B5EF4-FFF2-40B4-BE49-F238E27FC236}">
                <a16:creationId xmlns:a16="http://schemas.microsoft.com/office/drawing/2014/main" id="{3EA92002-C70F-9E4F-B90D-49CA591E64F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 y="0"/>
            <a:ext cx="3211811" cy="3023725"/>
          </a:xfrm>
          <a:prstGeom prst="rect">
            <a:avLst/>
          </a:prstGeom>
        </p:spPr>
      </p:pic>
    </p:spTree>
    <p:extLst>
      <p:ext uri="{BB962C8B-B14F-4D97-AF65-F5344CB8AC3E}">
        <p14:creationId xmlns:p14="http://schemas.microsoft.com/office/powerpoint/2010/main" val="26302871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losing - 8">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4C6E0EE-3E9A-194D-B5CA-4C270F42EF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559" t="5935" r="17167" b="11182"/>
          <a:stretch/>
        </p:blipFill>
        <p:spPr>
          <a:xfrm>
            <a:off x="3945256" y="365629"/>
            <a:ext cx="8246744" cy="1630424"/>
          </a:xfrm>
          <a:prstGeom prst="rect">
            <a:avLst/>
          </a:prstGeom>
        </p:spPr>
      </p:pic>
      <p:sp>
        <p:nvSpPr>
          <p:cNvPr id="14" name="Rectangle 13">
            <a:extLst>
              <a:ext uri="{FF2B5EF4-FFF2-40B4-BE49-F238E27FC236}">
                <a16:creationId xmlns:a16="http://schemas.microsoft.com/office/drawing/2014/main" id="{5C95B156-36E8-7E4D-91EC-780246590D07}"/>
              </a:ext>
            </a:extLst>
          </p:cNvPr>
          <p:cNvSpPr/>
          <p:nvPr userDrawn="1"/>
        </p:nvSpPr>
        <p:spPr bwMode="auto">
          <a:xfrm>
            <a:off x="0" y="299805"/>
            <a:ext cx="3945259" cy="6261127"/>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9456FAC1-26A0-6B4D-B1AE-0307177837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432" y="3415773"/>
            <a:ext cx="2563589" cy="790716"/>
          </a:xfrm>
          <a:prstGeom prst="rect">
            <a:avLst/>
          </a:prstGeom>
        </p:spPr>
      </p:pic>
      <p:pic>
        <p:nvPicPr>
          <p:cNvPr id="10" name="Picture 9">
            <a:extLst>
              <a:ext uri="{FF2B5EF4-FFF2-40B4-BE49-F238E27FC236}">
                <a16:creationId xmlns:a16="http://schemas.microsoft.com/office/drawing/2014/main" id="{E2DEA1F5-F5E2-E543-9D25-8FD334D1B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2" b="17387"/>
          <a:stretch/>
        </p:blipFill>
        <p:spPr>
          <a:xfrm>
            <a:off x="3945258" y="1801812"/>
            <a:ext cx="8246743" cy="5056189"/>
          </a:xfrm>
          <a:prstGeom prst="rect">
            <a:avLst/>
          </a:prstGeom>
        </p:spPr>
      </p:pic>
      <p:pic>
        <p:nvPicPr>
          <p:cNvPr id="12" name="Picture 11">
            <a:extLst>
              <a:ext uri="{FF2B5EF4-FFF2-40B4-BE49-F238E27FC236}">
                <a16:creationId xmlns:a16="http://schemas.microsoft.com/office/drawing/2014/main" id="{696570E7-B523-A34A-9CBB-292A4BF1B70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
            <a:ext cx="3211811" cy="3023725"/>
          </a:xfrm>
          <a:prstGeom prst="rect">
            <a:avLst/>
          </a:prstGeom>
        </p:spPr>
      </p:pic>
    </p:spTree>
    <p:extLst>
      <p:ext uri="{BB962C8B-B14F-4D97-AF65-F5344CB8AC3E}">
        <p14:creationId xmlns:p14="http://schemas.microsoft.com/office/powerpoint/2010/main" val="3400181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1_Closing - 8">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DA2952-C383-6E4D-8C1D-0146B6775978}"/>
              </a:ext>
            </a:extLst>
          </p:cNvPr>
          <p:cNvPicPr>
            <a:picLocks noChangeAspect="1"/>
          </p:cNvPicPr>
          <p:nvPr userDrawn="1"/>
        </p:nvPicPr>
        <p:blipFill rotWithShape="1">
          <a:blip r:embed="rId2"/>
          <a:srcRect b="33339"/>
          <a:stretch/>
        </p:blipFill>
        <p:spPr>
          <a:xfrm>
            <a:off x="3945256" y="2"/>
            <a:ext cx="8246736" cy="3023725"/>
          </a:xfrm>
          <a:prstGeom prst="rect">
            <a:avLst/>
          </a:prstGeom>
        </p:spPr>
      </p:pic>
      <p:sp>
        <p:nvSpPr>
          <p:cNvPr id="14" name="Rectangle 13">
            <a:extLst>
              <a:ext uri="{FF2B5EF4-FFF2-40B4-BE49-F238E27FC236}">
                <a16:creationId xmlns:a16="http://schemas.microsoft.com/office/drawing/2014/main" id="{5C95B156-36E8-7E4D-91EC-780246590D07}"/>
              </a:ext>
            </a:extLst>
          </p:cNvPr>
          <p:cNvSpPr/>
          <p:nvPr userDrawn="1"/>
        </p:nvSpPr>
        <p:spPr bwMode="auto">
          <a:xfrm>
            <a:off x="0" y="299805"/>
            <a:ext cx="3945259" cy="6261127"/>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a:extLst>
              <a:ext uri="{FF2B5EF4-FFF2-40B4-BE49-F238E27FC236}">
                <a16:creationId xmlns:a16="http://schemas.microsoft.com/office/drawing/2014/main" id="{9456FAC1-26A0-6B4D-B1AE-03071778378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53432" y="3415773"/>
            <a:ext cx="2563589" cy="790716"/>
          </a:xfrm>
          <a:prstGeom prst="rect">
            <a:avLst/>
          </a:prstGeom>
        </p:spPr>
      </p:pic>
      <p:pic>
        <p:nvPicPr>
          <p:cNvPr id="7" name="Picture 6">
            <a:extLst>
              <a:ext uri="{FF2B5EF4-FFF2-40B4-BE49-F238E27FC236}">
                <a16:creationId xmlns:a16="http://schemas.microsoft.com/office/drawing/2014/main" id="{F19FB973-635B-C54F-916C-6F844BED42C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3150" r="2249" b="22162"/>
          <a:stretch/>
        </p:blipFill>
        <p:spPr>
          <a:xfrm>
            <a:off x="3945257" y="2181727"/>
            <a:ext cx="8246744" cy="4676275"/>
          </a:xfrm>
          <a:prstGeom prst="rect">
            <a:avLst/>
          </a:prstGeom>
        </p:spPr>
      </p:pic>
      <p:pic>
        <p:nvPicPr>
          <p:cNvPr id="8" name="Picture 7">
            <a:extLst>
              <a:ext uri="{FF2B5EF4-FFF2-40B4-BE49-F238E27FC236}">
                <a16:creationId xmlns:a16="http://schemas.microsoft.com/office/drawing/2014/main" id="{6DA6FA02-4D77-104A-ACD5-065BEA12EB4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
            <a:ext cx="3211811" cy="2853176"/>
          </a:xfrm>
          <a:prstGeom prst="rect">
            <a:avLst/>
          </a:prstGeom>
        </p:spPr>
      </p:pic>
    </p:spTree>
    <p:extLst>
      <p:ext uri="{BB962C8B-B14F-4D97-AF65-F5344CB8AC3E}">
        <p14:creationId xmlns:p14="http://schemas.microsoft.com/office/powerpoint/2010/main" val="3481968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4CFC-742F-47A6-B59E-BD3C32A2647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C1A6997-D832-47B3-9C80-E522231166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F328D4B-2BAB-4D6F-9FFD-42AB607954EC}"/>
              </a:ext>
            </a:extLst>
          </p:cNvPr>
          <p:cNvSpPr>
            <a:spLocks noGrp="1"/>
          </p:cNvSpPr>
          <p:nvPr>
            <p:ph type="dt" sz="half" idx="10"/>
          </p:nvPr>
        </p:nvSpPr>
        <p:spPr/>
        <p:txBody>
          <a:bodyPr/>
          <a:lstStyle/>
          <a:p>
            <a:fld id="{EE8D8148-16D5-474C-94B5-7394B05759F9}" type="datetimeFigureOut">
              <a:rPr lang="en-AU" smtClean="0"/>
              <a:t>17/4/2025</a:t>
            </a:fld>
            <a:endParaRPr lang="en-AU"/>
          </a:p>
        </p:txBody>
      </p:sp>
      <p:sp>
        <p:nvSpPr>
          <p:cNvPr id="5" name="Footer Placeholder 4">
            <a:extLst>
              <a:ext uri="{FF2B5EF4-FFF2-40B4-BE49-F238E27FC236}">
                <a16:creationId xmlns:a16="http://schemas.microsoft.com/office/drawing/2014/main" id="{80E2F561-31A6-4D1D-B256-B98C8CBED2A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A108DCB-EE78-4E75-9F29-FCC628AE3087}"/>
              </a:ext>
            </a:extLst>
          </p:cNvPr>
          <p:cNvSpPr>
            <a:spLocks noGrp="1"/>
          </p:cNvSpPr>
          <p:nvPr>
            <p:ph type="sldNum" sz="quarter" idx="12"/>
          </p:nvPr>
        </p:nvSpPr>
        <p:spPr/>
        <p:txBody>
          <a:bodyPr/>
          <a:lstStyle/>
          <a:p>
            <a:fld id="{7084C493-9777-41C4-A6C2-B933E98A5FC8}" type="slidenum">
              <a:rPr lang="en-AU" smtClean="0"/>
              <a:t>‹#›</a:t>
            </a:fld>
            <a:endParaRPr lang="en-AU"/>
          </a:p>
        </p:txBody>
      </p:sp>
    </p:spTree>
    <p:extLst>
      <p:ext uri="{BB962C8B-B14F-4D97-AF65-F5344CB8AC3E}">
        <p14:creationId xmlns:p14="http://schemas.microsoft.com/office/powerpoint/2010/main" val="1555218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44F5D-DB20-61D9-E8CE-EA88E9C8BC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CC1F67-EFED-DBDA-0585-822616BA62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485C4C-083F-E885-3814-AC54920C8E5F}"/>
              </a:ext>
            </a:extLst>
          </p:cNvPr>
          <p:cNvSpPr>
            <a:spLocks noGrp="1"/>
          </p:cNvSpPr>
          <p:nvPr>
            <p:ph type="dt" sz="half" idx="10"/>
          </p:nvPr>
        </p:nvSpPr>
        <p:spPr/>
        <p:txBody>
          <a:bodyPr/>
          <a:lstStyle/>
          <a:p>
            <a:fld id="{CDB3AEB0-DC92-48B9-966F-D69E472DF215}" type="datetimeFigureOut">
              <a:rPr lang="en-US" smtClean="0"/>
              <a:t>4/17/25</a:t>
            </a:fld>
            <a:endParaRPr lang="en-US"/>
          </a:p>
        </p:txBody>
      </p:sp>
      <p:sp>
        <p:nvSpPr>
          <p:cNvPr id="5" name="Footer Placeholder 4">
            <a:extLst>
              <a:ext uri="{FF2B5EF4-FFF2-40B4-BE49-F238E27FC236}">
                <a16:creationId xmlns:a16="http://schemas.microsoft.com/office/drawing/2014/main" id="{91C8E2E9-F25F-DEF2-C580-F55A4B7AD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71556-B290-0FD0-F84F-3A06D2B96861}"/>
              </a:ext>
            </a:extLst>
          </p:cNvPr>
          <p:cNvSpPr>
            <a:spLocks noGrp="1"/>
          </p:cNvSpPr>
          <p:nvPr>
            <p:ph type="sldNum" sz="quarter" idx="12"/>
          </p:nvPr>
        </p:nvSpPr>
        <p:spPr/>
        <p:txBody>
          <a:bodyPr/>
          <a:lstStyle/>
          <a:p>
            <a:fld id="{2A645C2B-B51A-4689-BBB0-70A4344CAA60}" type="slidenum">
              <a:rPr lang="en-US" smtClean="0"/>
              <a:t>‹#›</a:t>
            </a:fld>
            <a:endParaRPr lang="en-US"/>
          </a:p>
        </p:txBody>
      </p:sp>
    </p:spTree>
    <p:extLst>
      <p:ext uri="{BB962C8B-B14F-4D97-AF65-F5344CB8AC3E}">
        <p14:creationId xmlns:p14="http://schemas.microsoft.com/office/powerpoint/2010/main" val="4146180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4E0B4-2960-940D-C52A-77296C38DD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25CEDE-1914-F625-372A-15F15A0DD9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0D941-636C-C253-1F78-3C727E4D5389}"/>
              </a:ext>
            </a:extLst>
          </p:cNvPr>
          <p:cNvSpPr>
            <a:spLocks noGrp="1"/>
          </p:cNvSpPr>
          <p:nvPr>
            <p:ph type="dt" sz="half" idx="10"/>
          </p:nvPr>
        </p:nvSpPr>
        <p:spPr/>
        <p:txBody>
          <a:bodyPr/>
          <a:lstStyle/>
          <a:p>
            <a:fld id="{CDB3AEB0-DC92-48B9-966F-D69E472DF215}" type="datetimeFigureOut">
              <a:rPr lang="en-US" smtClean="0"/>
              <a:t>4/17/25</a:t>
            </a:fld>
            <a:endParaRPr lang="en-US"/>
          </a:p>
        </p:txBody>
      </p:sp>
      <p:sp>
        <p:nvSpPr>
          <p:cNvPr id="5" name="Footer Placeholder 4">
            <a:extLst>
              <a:ext uri="{FF2B5EF4-FFF2-40B4-BE49-F238E27FC236}">
                <a16:creationId xmlns:a16="http://schemas.microsoft.com/office/drawing/2014/main" id="{08E845FB-0C63-7270-7521-7CEE12DAB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09AE1C-425A-389B-BD33-9BEE81150EEC}"/>
              </a:ext>
            </a:extLst>
          </p:cNvPr>
          <p:cNvSpPr>
            <a:spLocks noGrp="1"/>
          </p:cNvSpPr>
          <p:nvPr>
            <p:ph type="sldNum" sz="quarter" idx="12"/>
          </p:nvPr>
        </p:nvSpPr>
        <p:spPr/>
        <p:txBody>
          <a:bodyPr/>
          <a:lstStyle/>
          <a:p>
            <a:fld id="{2A645C2B-B51A-4689-BBB0-70A4344CAA60}" type="slidenum">
              <a:rPr lang="en-US" smtClean="0"/>
              <a:t>‹#›</a:t>
            </a:fld>
            <a:endParaRPr lang="en-US"/>
          </a:p>
        </p:txBody>
      </p:sp>
    </p:spTree>
    <p:extLst>
      <p:ext uri="{BB962C8B-B14F-4D97-AF65-F5344CB8AC3E}">
        <p14:creationId xmlns:p14="http://schemas.microsoft.com/office/powerpoint/2010/main" val="1660066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C5D99-20AD-30CF-241B-78297B413A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F0789D-8C32-4822-08B7-8CBC241768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38E465-C686-9D90-3B15-E2443096D363}"/>
              </a:ext>
            </a:extLst>
          </p:cNvPr>
          <p:cNvSpPr>
            <a:spLocks noGrp="1"/>
          </p:cNvSpPr>
          <p:nvPr>
            <p:ph type="dt" sz="half" idx="10"/>
          </p:nvPr>
        </p:nvSpPr>
        <p:spPr/>
        <p:txBody>
          <a:bodyPr/>
          <a:lstStyle/>
          <a:p>
            <a:fld id="{CDB3AEB0-DC92-48B9-966F-D69E472DF215}" type="datetimeFigureOut">
              <a:rPr lang="en-US" smtClean="0"/>
              <a:t>4/17/25</a:t>
            </a:fld>
            <a:endParaRPr lang="en-US"/>
          </a:p>
        </p:txBody>
      </p:sp>
      <p:sp>
        <p:nvSpPr>
          <p:cNvPr id="5" name="Footer Placeholder 4">
            <a:extLst>
              <a:ext uri="{FF2B5EF4-FFF2-40B4-BE49-F238E27FC236}">
                <a16:creationId xmlns:a16="http://schemas.microsoft.com/office/drawing/2014/main" id="{BCED7371-65E7-C36F-E8BC-034EF7E77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789D4-8A8D-B3DE-AADC-C14C902BD2A8}"/>
              </a:ext>
            </a:extLst>
          </p:cNvPr>
          <p:cNvSpPr>
            <a:spLocks noGrp="1"/>
          </p:cNvSpPr>
          <p:nvPr>
            <p:ph type="sldNum" sz="quarter" idx="12"/>
          </p:nvPr>
        </p:nvSpPr>
        <p:spPr/>
        <p:txBody>
          <a:bodyPr/>
          <a:lstStyle/>
          <a:p>
            <a:fld id="{2A645C2B-B51A-4689-BBB0-70A4344CAA60}" type="slidenum">
              <a:rPr lang="en-US" smtClean="0"/>
              <a:t>‹#›</a:t>
            </a:fld>
            <a:endParaRPr lang="en-US"/>
          </a:p>
        </p:txBody>
      </p:sp>
    </p:spTree>
    <p:extLst>
      <p:ext uri="{BB962C8B-B14F-4D97-AF65-F5344CB8AC3E}">
        <p14:creationId xmlns:p14="http://schemas.microsoft.com/office/powerpoint/2010/main" val="3381956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345A-2718-D96A-DB7F-3C8DB23E18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563E15-F049-C35F-79F0-8830B29D62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9517F9-DCEF-2FE5-D821-B017F5BB89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EE9D32-D1B4-D74C-E629-082D77D98EED}"/>
              </a:ext>
            </a:extLst>
          </p:cNvPr>
          <p:cNvSpPr>
            <a:spLocks noGrp="1"/>
          </p:cNvSpPr>
          <p:nvPr>
            <p:ph type="dt" sz="half" idx="10"/>
          </p:nvPr>
        </p:nvSpPr>
        <p:spPr/>
        <p:txBody>
          <a:bodyPr/>
          <a:lstStyle/>
          <a:p>
            <a:fld id="{CDB3AEB0-DC92-48B9-966F-D69E472DF215}" type="datetimeFigureOut">
              <a:rPr lang="en-US" smtClean="0"/>
              <a:t>4/17/25</a:t>
            </a:fld>
            <a:endParaRPr lang="en-US"/>
          </a:p>
        </p:txBody>
      </p:sp>
      <p:sp>
        <p:nvSpPr>
          <p:cNvPr id="6" name="Footer Placeholder 5">
            <a:extLst>
              <a:ext uri="{FF2B5EF4-FFF2-40B4-BE49-F238E27FC236}">
                <a16:creationId xmlns:a16="http://schemas.microsoft.com/office/drawing/2014/main" id="{A57CBCAD-156D-A541-0C6C-034F078BD5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005EF-BFB8-7B43-DC97-3A253B911D5C}"/>
              </a:ext>
            </a:extLst>
          </p:cNvPr>
          <p:cNvSpPr>
            <a:spLocks noGrp="1"/>
          </p:cNvSpPr>
          <p:nvPr>
            <p:ph type="sldNum" sz="quarter" idx="12"/>
          </p:nvPr>
        </p:nvSpPr>
        <p:spPr/>
        <p:txBody>
          <a:bodyPr/>
          <a:lstStyle/>
          <a:p>
            <a:fld id="{2A645C2B-B51A-4689-BBB0-70A4344CAA60}" type="slidenum">
              <a:rPr lang="en-US" smtClean="0"/>
              <a:t>‹#›</a:t>
            </a:fld>
            <a:endParaRPr lang="en-US"/>
          </a:p>
        </p:txBody>
      </p:sp>
    </p:spTree>
    <p:extLst>
      <p:ext uri="{BB962C8B-B14F-4D97-AF65-F5344CB8AC3E}">
        <p14:creationId xmlns:p14="http://schemas.microsoft.com/office/powerpoint/2010/main" val="313426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E4AFB-DAB0-84DD-8F2E-5AEA1F7ED8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8DF8F9-74CC-F2DD-5EC3-74C788C943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0E5C43-4583-3D8D-B701-DADCF9D35E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8CA27A-AB46-6ED7-B888-46230C1951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57658D-5352-B577-3567-CC9A4F795C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7CB723-C1E1-70B3-2698-675774B3E92E}"/>
              </a:ext>
            </a:extLst>
          </p:cNvPr>
          <p:cNvSpPr>
            <a:spLocks noGrp="1"/>
          </p:cNvSpPr>
          <p:nvPr>
            <p:ph type="dt" sz="half" idx="10"/>
          </p:nvPr>
        </p:nvSpPr>
        <p:spPr/>
        <p:txBody>
          <a:bodyPr/>
          <a:lstStyle/>
          <a:p>
            <a:fld id="{CDB3AEB0-DC92-48B9-966F-D69E472DF215}" type="datetimeFigureOut">
              <a:rPr lang="en-US" smtClean="0"/>
              <a:t>4/17/25</a:t>
            </a:fld>
            <a:endParaRPr lang="en-US"/>
          </a:p>
        </p:txBody>
      </p:sp>
      <p:sp>
        <p:nvSpPr>
          <p:cNvPr id="8" name="Footer Placeholder 7">
            <a:extLst>
              <a:ext uri="{FF2B5EF4-FFF2-40B4-BE49-F238E27FC236}">
                <a16:creationId xmlns:a16="http://schemas.microsoft.com/office/drawing/2014/main" id="{240C9B2E-0C85-7E92-E4D3-199157C481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C7E602-C2EB-89B0-4579-A18BD1BD53BB}"/>
              </a:ext>
            </a:extLst>
          </p:cNvPr>
          <p:cNvSpPr>
            <a:spLocks noGrp="1"/>
          </p:cNvSpPr>
          <p:nvPr>
            <p:ph type="sldNum" sz="quarter" idx="12"/>
          </p:nvPr>
        </p:nvSpPr>
        <p:spPr/>
        <p:txBody>
          <a:bodyPr/>
          <a:lstStyle/>
          <a:p>
            <a:fld id="{2A645C2B-B51A-4689-BBB0-70A4344CAA60}" type="slidenum">
              <a:rPr lang="en-US" smtClean="0"/>
              <a:t>‹#›</a:t>
            </a:fld>
            <a:endParaRPr lang="en-US"/>
          </a:p>
        </p:txBody>
      </p:sp>
    </p:spTree>
    <p:extLst>
      <p:ext uri="{BB962C8B-B14F-4D97-AF65-F5344CB8AC3E}">
        <p14:creationId xmlns:p14="http://schemas.microsoft.com/office/powerpoint/2010/main" val="4288243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7BC71-F51C-5265-8826-79C642B51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1094D1-6871-D123-F3B9-4F1C5EDDED69}"/>
              </a:ext>
            </a:extLst>
          </p:cNvPr>
          <p:cNvSpPr>
            <a:spLocks noGrp="1"/>
          </p:cNvSpPr>
          <p:nvPr>
            <p:ph type="dt" sz="half" idx="10"/>
          </p:nvPr>
        </p:nvSpPr>
        <p:spPr/>
        <p:txBody>
          <a:bodyPr/>
          <a:lstStyle/>
          <a:p>
            <a:fld id="{CDB3AEB0-DC92-48B9-966F-D69E472DF215}" type="datetimeFigureOut">
              <a:rPr lang="en-US" smtClean="0"/>
              <a:t>4/17/25</a:t>
            </a:fld>
            <a:endParaRPr lang="en-US"/>
          </a:p>
        </p:txBody>
      </p:sp>
      <p:sp>
        <p:nvSpPr>
          <p:cNvPr id="4" name="Footer Placeholder 3">
            <a:extLst>
              <a:ext uri="{FF2B5EF4-FFF2-40B4-BE49-F238E27FC236}">
                <a16:creationId xmlns:a16="http://schemas.microsoft.com/office/drawing/2014/main" id="{37E72CBB-4B25-036E-661A-9A2D24FDA8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4265E5-9D7E-0F7F-28ED-280B0D809B59}"/>
              </a:ext>
            </a:extLst>
          </p:cNvPr>
          <p:cNvSpPr>
            <a:spLocks noGrp="1"/>
          </p:cNvSpPr>
          <p:nvPr>
            <p:ph type="sldNum" sz="quarter" idx="12"/>
          </p:nvPr>
        </p:nvSpPr>
        <p:spPr/>
        <p:txBody>
          <a:bodyPr/>
          <a:lstStyle/>
          <a:p>
            <a:fld id="{2A645C2B-B51A-4689-BBB0-70A4344CAA60}" type="slidenum">
              <a:rPr lang="en-US" smtClean="0"/>
              <a:t>‹#›</a:t>
            </a:fld>
            <a:endParaRPr lang="en-US"/>
          </a:p>
        </p:txBody>
      </p:sp>
    </p:spTree>
    <p:extLst>
      <p:ext uri="{BB962C8B-B14F-4D97-AF65-F5344CB8AC3E}">
        <p14:creationId xmlns:p14="http://schemas.microsoft.com/office/powerpoint/2010/main" val="2504914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E9E62-3D37-BA62-C534-C208FF61E753}"/>
              </a:ext>
            </a:extLst>
          </p:cNvPr>
          <p:cNvSpPr>
            <a:spLocks noGrp="1"/>
          </p:cNvSpPr>
          <p:nvPr>
            <p:ph type="dt" sz="half" idx="10"/>
          </p:nvPr>
        </p:nvSpPr>
        <p:spPr/>
        <p:txBody>
          <a:bodyPr/>
          <a:lstStyle/>
          <a:p>
            <a:fld id="{CDB3AEB0-DC92-48B9-966F-D69E472DF215}" type="datetimeFigureOut">
              <a:rPr lang="en-US" smtClean="0"/>
              <a:t>4/17/25</a:t>
            </a:fld>
            <a:endParaRPr lang="en-US"/>
          </a:p>
        </p:txBody>
      </p:sp>
      <p:sp>
        <p:nvSpPr>
          <p:cNvPr id="3" name="Footer Placeholder 2">
            <a:extLst>
              <a:ext uri="{FF2B5EF4-FFF2-40B4-BE49-F238E27FC236}">
                <a16:creationId xmlns:a16="http://schemas.microsoft.com/office/drawing/2014/main" id="{862B215B-D4A9-D3EC-1875-78C79037C3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B4CBC7-95E3-9A2D-0DD7-BC83BABC9D34}"/>
              </a:ext>
            </a:extLst>
          </p:cNvPr>
          <p:cNvSpPr>
            <a:spLocks noGrp="1"/>
          </p:cNvSpPr>
          <p:nvPr>
            <p:ph type="sldNum" sz="quarter" idx="12"/>
          </p:nvPr>
        </p:nvSpPr>
        <p:spPr/>
        <p:txBody>
          <a:bodyPr/>
          <a:lstStyle/>
          <a:p>
            <a:fld id="{2A645C2B-B51A-4689-BBB0-70A4344CAA60}" type="slidenum">
              <a:rPr lang="en-US" smtClean="0"/>
              <a:t>‹#›</a:t>
            </a:fld>
            <a:endParaRPr lang="en-US"/>
          </a:p>
        </p:txBody>
      </p:sp>
    </p:spTree>
    <p:extLst>
      <p:ext uri="{BB962C8B-B14F-4D97-AF65-F5344CB8AC3E}">
        <p14:creationId xmlns:p14="http://schemas.microsoft.com/office/powerpoint/2010/main" val="1420263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8171F-2E4A-08F2-499D-2CA39BF351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6CCED9-A2E4-FEFC-D85A-B46D602851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352525-D67E-AF65-9478-90F08BA19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719ED-3564-5E52-7CA1-298171C14D71}"/>
              </a:ext>
            </a:extLst>
          </p:cNvPr>
          <p:cNvSpPr>
            <a:spLocks noGrp="1"/>
          </p:cNvSpPr>
          <p:nvPr>
            <p:ph type="dt" sz="half" idx="10"/>
          </p:nvPr>
        </p:nvSpPr>
        <p:spPr/>
        <p:txBody>
          <a:bodyPr/>
          <a:lstStyle/>
          <a:p>
            <a:fld id="{CDB3AEB0-DC92-48B9-966F-D69E472DF215}" type="datetimeFigureOut">
              <a:rPr lang="en-US" smtClean="0"/>
              <a:t>4/17/25</a:t>
            </a:fld>
            <a:endParaRPr lang="en-US"/>
          </a:p>
        </p:txBody>
      </p:sp>
      <p:sp>
        <p:nvSpPr>
          <p:cNvPr id="6" name="Footer Placeholder 5">
            <a:extLst>
              <a:ext uri="{FF2B5EF4-FFF2-40B4-BE49-F238E27FC236}">
                <a16:creationId xmlns:a16="http://schemas.microsoft.com/office/drawing/2014/main" id="{1F97484A-BE22-F26B-652B-77233092C1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A42E31-699F-C44A-71B1-93A16C9FF402}"/>
              </a:ext>
            </a:extLst>
          </p:cNvPr>
          <p:cNvSpPr>
            <a:spLocks noGrp="1"/>
          </p:cNvSpPr>
          <p:nvPr>
            <p:ph type="sldNum" sz="quarter" idx="12"/>
          </p:nvPr>
        </p:nvSpPr>
        <p:spPr/>
        <p:txBody>
          <a:bodyPr/>
          <a:lstStyle/>
          <a:p>
            <a:fld id="{2A645C2B-B51A-4689-BBB0-70A4344CAA60}" type="slidenum">
              <a:rPr lang="en-US" smtClean="0"/>
              <a:t>‹#›</a:t>
            </a:fld>
            <a:endParaRPr lang="en-US"/>
          </a:p>
        </p:txBody>
      </p:sp>
    </p:spTree>
    <p:extLst>
      <p:ext uri="{BB962C8B-B14F-4D97-AF65-F5344CB8AC3E}">
        <p14:creationId xmlns:p14="http://schemas.microsoft.com/office/powerpoint/2010/main" val="4163499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B5D32-0E7F-0653-8462-80F10D0584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D2FB02-AA98-478F-5522-437DD2F974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767195-5E28-A6EA-A7EF-CE69BF8E09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2B6019-40A1-10CF-420A-03F59C2721B9}"/>
              </a:ext>
            </a:extLst>
          </p:cNvPr>
          <p:cNvSpPr>
            <a:spLocks noGrp="1"/>
          </p:cNvSpPr>
          <p:nvPr>
            <p:ph type="dt" sz="half" idx="10"/>
          </p:nvPr>
        </p:nvSpPr>
        <p:spPr/>
        <p:txBody>
          <a:bodyPr/>
          <a:lstStyle/>
          <a:p>
            <a:fld id="{CDB3AEB0-DC92-48B9-966F-D69E472DF215}" type="datetimeFigureOut">
              <a:rPr lang="en-US" smtClean="0"/>
              <a:t>4/17/25</a:t>
            </a:fld>
            <a:endParaRPr lang="en-US"/>
          </a:p>
        </p:txBody>
      </p:sp>
      <p:sp>
        <p:nvSpPr>
          <p:cNvPr id="6" name="Footer Placeholder 5">
            <a:extLst>
              <a:ext uri="{FF2B5EF4-FFF2-40B4-BE49-F238E27FC236}">
                <a16:creationId xmlns:a16="http://schemas.microsoft.com/office/drawing/2014/main" id="{2C8AF080-EB5E-48A9-8E96-657D48B510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8E537-2978-EBDD-D733-3DD790CE35E4}"/>
              </a:ext>
            </a:extLst>
          </p:cNvPr>
          <p:cNvSpPr>
            <a:spLocks noGrp="1"/>
          </p:cNvSpPr>
          <p:nvPr>
            <p:ph type="sldNum" sz="quarter" idx="12"/>
          </p:nvPr>
        </p:nvSpPr>
        <p:spPr/>
        <p:txBody>
          <a:bodyPr/>
          <a:lstStyle/>
          <a:p>
            <a:fld id="{2A645C2B-B51A-4689-BBB0-70A4344CAA60}" type="slidenum">
              <a:rPr lang="en-US" smtClean="0"/>
              <a:t>‹#›</a:t>
            </a:fld>
            <a:endParaRPr lang="en-US"/>
          </a:p>
        </p:txBody>
      </p:sp>
    </p:spTree>
    <p:extLst>
      <p:ext uri="{BB962C8B-B14F-4D97-AF65-F5344CB8AC3E}">
        <p14:creationId xmlns:p14="http://schemas.microsoft.com/office/powerpoint/2010/main" val="366061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04F1A-E2B7-0281-EEE4-42AFF55F4B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E03FA0-6711-80FB-29EA-92A167DE35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DE6F2-CAA4-E071-F036-FFB0AAEC9542}"/>
              </a:ext>
            </a:extLst>
          </p:cNvPr>
          <p:cNvSpPr>
            <a:spLocks noGrp="1"/>
          </p:cNvSpPr>
          <p:nvPr>
            <p:ph type="dt" sz="half" idx="10"/>
          </p:nvPr>
        </p:nvSpPr>
        <p:spPr/>
        <p:txBody>
          <a:bodyPr/>
          <a:lstStyle/>
          <a:p>
            <a:fld id="{CDB3AEB0-DC92-48B9-966F-D69E472DF215}" type="datetimeFigureOut">
              <a:rPr lang="en-US" smtClean="0"/>
              <a:t>4/17/25</a:t>
            </a:fld>
            <a:endParaRPr lang="en-US"/>
          </a:p>
        </p:txBody>
      </p:sp>
      <p:sp>
        <p:nvSpPr>
          <p:cNvPr id="5" name="Footer Placeholder 4">
            <a:extLst>
              <a:ext uri="{FF2B5EF4-FFF2-40B4-BE49-F238E27FC236}">
                <a16:creationId xmlns:a16="http://schemas.microsoft.com/office/drawing/2014/main" id="{BCEAED23-21F4-55C7-824E-810D061AF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A0DA84-C574-0AAB-9889-9D54B68538F2}"/>
              </a:ext>
            </a:extLst>
          </p:cNvPr>
          <p:cNvSpPr>
            <a:spLocks noGrp="1"/>
          </p:cNvSpPr>
          <p:nvPr>
            <p:ph type="sldNum" sz="quarter" idx="12"/>
          </p:nvPr>
        </p:nvSpPr>
        <p:spPr/>
        <p:txBody>
          <a:bodyPr/>
          <a:lstStyle/>
          <a:p>
            <a:fld id="{2A645C2B-B51A-4689-BBB0-70A4344CAA60}" type="slidenum">
              <a:rPr lang="en-US" smtClean="0"/>
              <a:t>‹#›</a:t>
            </a:fld>
            <a:endParaRPr lang="en-US"/>
          </a:p>
        </p:txBody>
      </p:sp>
    </p:spTree>
    <p:extLst>
      <p:ext uri="{BB962C8B-B14F-4D97-AF65-F5344CB8AC3E}">
        <p14:creationId xmlns:p14="http://schemas.microsoft.com/office/powerpoint/2010/main" val="3258111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731098-3207-9941-D97F-896EB11653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1A7F63-06B8-1294-4565-2BA6D9B372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B357B-EBEF-BDE0-3984-659376021643}"/>
              </a:ext>
            </a:extLst>
          </p:cNvPr>
          <p:cNvSpPr>
            <a:spLocks noGrp="1"/>
          </p:cNvSpPr>
          <p:nvPr>
            <p:ph type="dt" sz="half" idx="10"/>
          </p:nvPr>
        </p:nvSpPr>
        <p:spPr/>
        <p:txBody>
          <a:bodyPr/>
          <a:lstStyle/>
          <a:p>
            <a:fld id="{CDB3AEB0-DC92-48B9-966F-D69E472DF215}" type="datetimeFigureOut">
              <a:rPr lang="en-US" smtClean="0"/>
              <a:t>4/17/25</a:t>
            </a:fld>
            <a:endParaRPr lang="en-US"/>
          </a:p>
        </p:txBody>
      </p:sp>
      <p:sp>
        <p:nvSpPr>
          <p:cNvPr id="5" name="Footer Placeholder 4">
            <a:extLst>
              <a:ext uri="{FF2B5EF4-FFF2-40B4-BE49-F238E27FC236}">
                <a16:creationId xmlns:a16="http://schemas.microsoft.com/office/drawing/2014/main" id="{FE74B966-6098-8F2C-9751-18C4E504D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86BA0F-1078-6C39-483F-48E548D2C01E}"/>
              </a:ext>
            </a:extLst>
          </p:cNvPr>
          <p:cNvSpPr>
            <a:spLocks noGrp="1"/>
          </p:cNvSpPr>
          <p:nvPr>
            <p:ph type="sldNum" sz="quarter" idx="12"/>
          </p:nvPr>
        </p:nvSpPr>
        <p:spPr/>
        <p:txBody>
          <a:bodyPr/>
          <a:lstStyle/>
          <a:p>
            <a:fld id="{2A645C2B-B51A-4689-BBB0-70A4344CAA60}" type="slidenum">
              <a:rPr lang="en-US" smtClean="0"/>
              <a:t>‹#›</a:t>
            </a:fld>
            <a:endParaRPr lang="en-US"/>
          </a:p>
        </p:txBody>
      </p:sp>
    </p:spTree>
    <p:extLst>
      <p:ext uri="{BB962C8B-B14F-4D97-AF65-F5344CB8AC3E}">
        <p14:creationId xmlns:p14="http://schemas.microsoft.com/office/powerpoint/2010/main" val="4139159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70670"/>
            <a:ext cx="10363200" cy="556359"/>
          </a:xfrm>
        </p:spPr>
        <p:txBody>
          <a:bodyPr>
            <a:normAutofit/>
          </a:bodyPr>
          <a:lstStyle>
            <a:lvl1pPr algn="l">
              <a:defRPr sz="4000" b="0" i="0">
                <a:solidFill>
                  <a:srgbClr val="003A70"/>
                </a:solidFill>
                <a:latin typeface="+mn-lt"/>
              </a:defRPr>
            </a:lvl1pPr>
          </a:lstStyle>
          <a:p>
            <a:r>
              <a:rPr lang="en-US" dirty="0"/>
              <a:t>Click to edit Master title style</a:t>
            </a:r>
          </a:p>
        </p:txBody>
      </p:sp>
      <p:sp>
        <p:nvSpPr>
          <p:cNvPr id="3" name="Subtitle 2"/>
          <p:cNvSpPr>
            <a:spLocks noGrp="1"/>
          </p:cNvSpPr>
          <p:nvPr>
            <p:ph type="subTitle" idx="1"/>
          </p:nvPr>
        </p:nvSpPr>
        <p:spPr>
          <a:xfrm>
            <a:off x="914400" y="2471781"/>
            <a:ext cx="10363200" cy="593607"/>
          </a:xfrm>
        </p:spPr>
        <p:txBody>
          <a:bodyPr>
            <a:normAutofit/>
          </a:bodyPr>
          <a:lstStyle>
            <a:lvl1pPr marL="0" indent="0" algn="l">
              <a:buNone/>
              <a:defRPr sz="3200">
                <a:solidFill>
                  <a:srgbClr val="003A70"/>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Text Placeholder 11"/>
          <p:cNvSpPr>
            <a:spLocks noGrp="1"/>
          </p:cNvSpPr>
          <p:nvPr>
            <p:ph type="body" sz="quarter" idx="10" hasCustomPrompt="1"/>
          </p:nvPr>
        </p:nvSpPr>
        <p:spPr>
          <a:xfrm>
            <a:off x="977904" y="3140315"/>
            <a:ext cx="4519083" cy="889000"/>
          </a:xfrm>
        </p:spPr>
        <p:txBody>
          <a:bodyPr>
            <a:normAutofit/>
          </a:bodyPr>
          <a:lstStyle>
            <a:lvl1pPr marL="0" indent="0">
              <a:buFontTx/>
              <a:buNone/>
              <a:defRPr sz="2000" baseline="0">
                <a:solidFill>
                  <a:srgbClr val="003A70"/>
                </a:solidFill>
                <a:latin typeface="+mn-lt"/>
              </a:defRPr>
            </a:lvl1pPr>
          </a:lstStyle>
          <a:p>
            <a:pPr lvl="0"/>
            <a:r>
              <a:rPr lang="en-US" dirty="0"/>
              <a:t>Month, day year</a:t>
            </a:r>
          </a:p>
        </p:txBody>
      </p:sp>
      <p:cxnSp>
        <p:nvCxnSpPr>
          <p:cNvPr id="7" name="Straight Connector 6"/>
          <p:cNvCxnSpPr/>
          <p:nvPr userDrawn="1"/>
        </p:nvCxnSpPr>
        <p:spPr>
          <a:xfrm>
            <a:off x="914400" y="3066114"/>
            <a:ext cx="10363200" cy="0"/>
          </a:xfrm>
          <a:prstGeom prst="line">
            <a:avLst/>
          </a:prstGeom>
          <a:ln>
            <a:solidFill>
              <a:srgbClr val="003A70"/>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00E8AAAE-4D6E-5540-A894-A4A68792C2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4681" y="5594495"/>
            <a:ext cx="4892919" cy="567869"/>
          </a:xfrm>
          <a:prstGeom prst="rect">
            <a:avLst/>
          </a:prstGeom>
        </p:spPr>
      </p:pic>
    </p:spTree>
    <p:extLst>
      <p:ext uri="{BB962C8B-B14F-4D97-AF65-F5344CB8AC3E}">
        <p14:creationId xmlns:p14="http://schemas.microsoft.com/office/powerpoint/2010/main" val="1563609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3A70"/>
                </a:solidFill>
              </a:defRPr>
            </a:lvl1pPr>
            <a:lvl2pPr>
              <a:defRPr>
                <a:solidFill>
                  <a:srgbClr val="003A70"/>
                </a:solidFill>
              </a:defRPr>
            </a:lvl2pPr>
            <a:lvl3pPr>
              <a:defRPr>
                <a:solidFill>
                  <a:srgbClr val="003A70"/>
                </a:solidFill>
              </a:defRPr>
            </a:lvl3pPr>
            <a:lvl4pPr>
              <a:defRPr>
                <a:solidFill>
                  <a:srgbClr val="003A70"/>
                </a:solidFill>
              </a:defRPr>
            </a:lvl4pPr>
            <a:lvl5pPr>
              <a:defRPr>
                <a:solidFill>
                  <a:srgbClr val="003A7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0198CFB-4A78-494E-B655-411695D5DB47}" type="slidenum">
              <a:rPr lang="en-US" smtClean="0"/>
              <a:t>‹#›</a:t>
            </a:fld>
            <a:endParaRPr lang="en-US"/>
          </a:p>
        </p:txBody>
      </p:sp>
      <p:cxnSp>
        <p:nvCxnSpPr>
          <p:cNvPr id="5" name="Straight Connector 4"/>
          <p:cNvCxnSpPr>
            <a:cxnSpLocks/>
          </p:cNvCxnSpPr>
          <p:nvPr userDrawn="1"/>
        </p:nvCxnSpPr>
        <p:spPr>
          <a:xfrm>
            <a:off x="609600" y="1211667"/>
            <a:ext cx="10972800" cy="0"/>
          </a:xfrm>
          <a:prstGeom prst="line">
            <a:avLst/>
          </a:prstGeom>
          <a:ln>
            <a:solidFill>
              <a:srgbClr val="003A70"/>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36EB99EE-F36A-F843-9294-F8DA9BE194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5107" y="6291992"/>
            <a:ext cx="3247293" cy="376879"/>
          </a:xfrm>
          <a:prstGeom prst="rect">
            <a:avLst/>
          </a:prstGeom>
        </p:spPr>
      </p:pic>
    </p:spTree>
    <p:extLst>
      <p:ext uri="{BB962C8B-B14F-4D97-AF65-F5344CB8AC3E}">
        <p14:creationId xmlns:p14="http://schemas.microsoft.com/office/powerpoint/2010/main" val="892695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defRPr sz="2000">
                <a:solidFill>
                  <a:srgbClr val="003A70"/>
                </a:solidFill>
              </a:defRPr>
            </a:lvl1pPr>
            <a:lvl2pPr>
              <a:defRPr sz="2000">
                <a:solidFill>
                  <a:srgbClr val="003A70"/>
                </a:solidFill>
              </a:defRPr>
            </a:lvl2pPr>
            <a:lvl3pPr>
              <a:defRPr sz="2000">
                <a:solidFill>
                  <a:srgbClr val="003A70"/>
                </a:solidFill>
              </a:defRPr>
            </a:lvl3pPr>
            <a:lvl4pPr>
              <a:defRPr sz="2000">
                <a:solidFill>
                  <a:srgbClr val="003A70"/>
                </a:solidFill>
              </a:defRPr>
            </a:lvl4pPr>
            <a:lvl5pPr>
              <a:defRPr sz="2000">
                <a:solidFill>
                  <a:srgbClr val="003A70"/>
                </a:solidFill>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sz="2000">
                <a:solidFill>
                  <a:srgbClr val="003A70"/>
                </a:solidFill>
              </a:defRPr>
            </a:lvl1pPr>
            <a:lvl2pPr>
              <a:defRPr sz="2000">
                <a:solidFill>
                  <a:srgbClr val="003A70"/>
                </a:solidFill>
              </a:defRPr>
            </a:lvl2pPr>
            <a:lvl3pPr>
              <a:defRPr sz="2000">
                <a:solidFill>
                  <a:srgbClr val="003A70"/>
                </a:solidFill>
              </a:defRPr>
            </a:lvl3pPr>
            <a:lvl4pPr>
              <a:defRPr sz="2000">
                <a:solidFill>
                  <a:srgbClr val="003A70"/>
                </a:solidFill>
              </a:defRPr>
            </a:lvl4pPr>
            <a:lvl5pPr>
              <a:defRPr sz="2000">
                <a:solidFill>
                  <a:srgbClr val="003A70"/>
                </a:solidFill>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B0198CFB-4A78-494E-B655-411695D5DB47}" type="slidenum">
              <a:rPr lang="en-US" smtClean="0"/>
              <a:t>‹#›</a:t>
            </a:fld>
            <a:endParaRPr lang="en-US"/>
          </a:p>
        </p:txBody>
      </p:sp>
      <p:cxnSp>
        <p:nvCxnSpPr>
          <p:cNvPr id="6" name="Straight Connector 5"/>
          <p:cNvCxnSpPr/>
          <p:nvPr userDrawn="1"/>
        </p:nvCxnSpPr>
        <p:spPr>
          <a:xfrm>
            <a:off x="609600" y="1211667"/>
            <a:ext cx="10972800" cy="0"/>
          </a:xfrm>
          <a:prstGeom prst="line">
            <a:avLst/>
          </a:prstGeom>
          <a:ln>
            <a:solidFill>
              <a:srgbClr val="003A70"/>
            </a:solidFill>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064B6BB3-7B93-184C-8150-8C59DF9882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5107" y="6291990"/>
            <a:ext cx="3247293" cy="376879"/>
          </a:xfrm>
          <a:prstGeom prst="rect">
            <a:avLst/>
          </a:prstGeom>
        </p:spPr>
      </p:pic>
    </p:spTree>
    <p:extLst>
      <p:ext uri="{BB962C8B-B14F-4D97-AF65-F5344CB8AC3E}">
        <p14:creationId xmlns:p14="http://schemas.microsoft.com/office/powerpoint/2010/main" val="2492107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bg>
      <p:bgPr>
        <a:gradFill>
          <a:gsLst>
            <a:gs pos="41000">
              <a:srgbClr val="003A70"/>
            </a:gs>
            <a:gs pos="100000">
              <a:schemeClr val="accent1">
                <a:lumMod val="89000"/>
              </a:schemeClr>
            </a:gs>
            <a:gs pos="55000">
              <a:srgbClr val="003A70"/>
            </a:gs>
            <a:gs pos="98000">
              <a:schemeClr val="accent1">
                <a:lumMod val="70000"/>
              </a:schemeClr>
            </a:gs>
          </a:gsLst>
          <a:lin ang="2700000" scaled="1"/>
        </a:gra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914400" y="2556467"/>
            <a:ext cx="10363200" cy="556359"/>
          </a:xfrm>
        </p:spPr>
        <p:txBody>
          <a:bodyPr>
            <a:noAutofit/>
          </a:bodyPr>
          <a:lstStyle>
            <a:lvl1pPr algn="l">
              <a:defRPr sz="4000" b="0" i="0">
                <a:solidFill>
                  <a:schemeClr val="bg1"/>
                </a:solidFill>
                <a:latin typeface="+mn-lt"/>
              </a:defRPr>
            </a:lvl1pPr>
          </a:lstStyle>
          <a:p>
            <a:r>
              <a:rPr lang="en-US" dirty="0"/>
              <a:t>Click to edit Master title style</a:t>
            </a:r>
          </a:p>
        </p:txBody>
      </p:sp>
      <p:sp>
        <p:nvSpPr>
          <p:cNvPr id="6" name="Subtitle 2"/>
          <p:cNvSpPr>
            <a:spLocks noGrp="1"/>
          </p:cNvSpPr>
          <p:nvPr>
            <p:ph type="subTitle" idx="1"/>
          </p:nvPr>
        </p:nvSpPr>
        <p:spPr>
          <a:xfrm>
            <a:off x="914400" y="3133815"/>
            <a:ext cx="10363200" cy="593607"/>
          </a:xfrm>
        </p:spPr>
        <p:txBody>
          <a:bodyPr>
            <a:normAutofit/>
          </a:bodyPr>
          <a:lstStyle>
            <a:lvl1pPr marL="0" indent="0" algn="l">
              <a:buNone/>
              <a:defRPr sz="32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a:extLst>
              <a:ext uri="{FF2B5EF4-FFF2-40B4-BE49-F238E27FC236}">
                <a16:creationId xmlns:a16="http://schemas.microsoft.com/office/drawing/2014/main" id="{53FF3193-0892-644A-80EA-117DD710DF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82757" y="6149202"/>
            <a:ext cx="3434862" cy="398213"/>
          </a:xfrm>
          <a:prstGeom prst="rect">
            <a:avLst/>
          </a:prstGeom>
        </p:spPr>
      </p:pic>
    </p:spTree>
    <p:extLst>
      <p:ext uri="{BB962C8B-B14F-4D97-AF65-F5344CB8AC3E}">
        <p14:creationId xmlns:p14="http://schemas.microsoft.com/office/powerpoint/2010/main" val="3502161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FE307F-B16B-44B3-8758-C38130208F19}"/>
              </a:ext>
            </a:extLst>
          </p:cNvPr>
          <p:cNvSpPr>
            <a:spLocks noGrp="1"/>
          </p:cNvSpPr>
          <p:nvPr>
            <p:ph idx="1"/>
          </p:nvPr>
        </p:nvSpPr>
        <p:spPr>
          <a:xfrm>
            <a:off x="461913" y="1460500"/>
            <a:ext cx="11453566" cy="4351338"/>
          </a:xfrm>
          <a:prstGeom prst="rect">
            <a:avLst/>
          </a:prstGeom>
        </p:spPr>
        <p:txBody>
          <a:bodyPr/>
          <a:lstStyle>
            <a:lvl1pPr>
              <a:defRPr>
                <a:solidFill>
                  <a:srgbClr val="42474F"/>
                </a:solidFill>
                <a:latin typeface="Arial" panose="020B0604020202020204" pitchFamily="34" charset="0"/>
                <a:cs typeface="Arial" panose="020B0604020202020204" pitchFamily="34" charset="0"/>
              </a:defRPr>
            </a:lvl1pPr>
            <a:lvl2pPr>
              <a:defRPr>
                <a:solidFill>
                  <a:srgbClr val="42474F"/>
                </a:solidFill>
                <a:latin typeface="Arial" panose="020B0604020202020204" pitchFamily="34" charset="0"/>
                <a:cs typeface="Arial" panose="020B0604020202020204" pitchFamily="34" charset="0"/>
              </a:defRPr>
            </a:lvl2pPr>
            <a:lvl3pPr>
              <a:defRPr>
                <a:solidFill>
                  <a:srgbClr val="42474F"/>
                </a:solidFill>
                <a:latin typeface="Arial" panose="020B0604020202020204" pitchFamily="34" charset="0"/>
                <a:cs typeface="Arial" panose="020B0604020202020204" pitchFamily="34" charset="0"/>
              </a:defRPr>
            </a:lvl3pPr>
            <a:lvl4pPr>
              <a:defRPr>
                <a:solidFill>
                  <a:srgbClr val="42474F"/>
                </a:solidFill>
                <a:latin typeface="Arial" panose="020B0604020202020204" pitchFamily="34" charset="0"/>
                <a:cs typeface="Arial" panose="020B0604020202020204" pitchFamily="34" charset="0"/>
              </a:defRPr>
            </a:lvl4pPr>
            <a:lvl5pPr>
              <a:defRPr>
                <a:solidFill>
                  <a:srgbClr val="42474F"/>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p:txBody>
      </p:sp>
      <p:sp>
        <p:nvSpPr>
          <p:cNvPr id="13" name="Title 1">
            <a:extLst>
              <a:ext uri="{FF2B5EF4-FFF2-40B4-BE49-F238E27FC236}">
                <a16:creationId xmlns:a16="http://schemas.microsoft.com/office/drawing/2014/main" id="{0B5C1B5E-1C2C-594E-A822-1B3CDDD0B2B2}"/>
              </a:ext>
            </a:extLst>
          </p:cNvPr>
          <p:cNvSpPr>
            <a:spLocks noGrp="1"/>
          </p:cNvSpPr>
          <p:nvPr>
            <p:ph type="title" hasCustomPrompt="1"/>
          </p:nvPr>
        </p:nvSpPr>
        <p:spPr>
          <a:xfrm>
            <a:off x="140541" y="0"/>
            <a:ext cx="11774938" cy="1325563"/>
          </a:xfrm>
          <a:prstGeom prst="rect">
            <a:avLst/>
          </a:prstGeom>
        </p:spPr>
        <p:txBody>
          <a:bodyPr/>
          <a:lstStyle>
            <a:lvl1pPr>
              <a:defRPr b="1">
                <a:solidFill>
                  <a:srgbClr val="386475"/>
                </a:solidFill>
              </a:defRPr>
            </a:lvl1pPr>
          </a:lstStyle>
          <a:p>
            <a:r>
              <a:rPr lang="en-US"/>
              <a:t>Click to Edit Master Title Style</a:t>
            </a:r>
          </a:p>
        </p:txBody>
      </p:sp>
      <p:sp>
        <p:nvSpPr>
          <p:cNvPr id="14" name="Rectangle 13">
            <a:extLst>
              <a:ext uri="{FF2B5EF4-FFF2-40B4-BE49-F238E27FC236}">
                <a16:creationId xmlns:a16="http://schemas.microsoft.com/office/drawing/2014/main" id="{F2AAB74B-EE38-3F41-A079-4E0303A00E01}"/>
              </a:ext>
            </a:extLst>
          </p:cNvPr>
          <p:cNvSpPr/>
          <p:nvPr/>
        </p:nvSpPr>
        <p:spPr>
          <a:xfrm>
            <a:off x="0" y="1119666"/>
            <a:ext cx="1322532" cy="45719"/>
          </a:xfrm>
          <a:prstGeom prst="rect">
            <a:avLst/>
          </a:prstGeom>
          <a:solidFill>
            <a:srgbClr val="D3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chemeClr val="accent2">
                  <a:lumMod val="75000"/>
                </a:schemeClr>
              </a:solidFill>
              <a:latin typeface="Arial" panose="020B0604020202020204" pitchFamily="34" charset="0"/>
            </a:endParaRPr>
          </a:p>
        </p:txBody>
      </p:sp>
      <p:sp>
        <p:nvSpPr>
          <p:cNvPr id="11" name="Slide Number Placeholder 8">
            <a:extLst>
              <a:ext uri="{FF2B5EF4-FFF2-40B4-BE49-F238E27FC236}">
                <a16:creationId xmlns:a16="http://schemas.microsoft.com/office/drawing/2014/main" id="{FC6E753B-8812-964C-AA79-AEE6C287093F}"/>
              </a:ext>
            </a:extLst>
          </p:cNvPr>
          <p:cNvSpPr>
            <a:spLocks noGrp="1"/>
          </p:cNvSpPr>
          <p:nvPr>
            <p:ph type="sldNum" sz="quarter" idx="12"/>
          </p:nvPr>
        </p:nvSpPr>
        <p:spPr>
          <a:xfrm>
            <a:off x="140541" y="6356350"/>
            <a:ext cx="2743200" cy="365125"/>
          </a:xfrm>
          <a:prstGeom prst="rect">
            <a:avLst/>
          </a:prstGeom>
        </p:spPr>
        <p:txBody>
          <a:bodyPr/>
          <a:lstStyle/>
          <a:p>
            <a:fld id="{D05D6A7C-7B92-4054-A143-C7BCB4E9D0F0}" type="slidenum">
              <a:rPr lang="en-US" smtClean="0"/>
              <a:t>‹#›</a:t>
            </a:fld>
            <a:endParaRPr lang="en-US"/>
          </a:p>
        </p:txBody>
      </p:sp>
    </p:spTree>
    <p:extLst>
      <p:ext uri="{BB962C8B-B14F-4D97-AF65-F5344CB8AC3E}">
        <p14:creationId xmlns:p14="http://schemas.microsoft.com/office/powerpoint/2010/main" val="384888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1.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image" Target="../media/image2.jpeg"/><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theme" Target="../theme/theme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8" Type="http://schemas.openxmlformats.org/officeDocument/2006/relationships/slideLayout" Target="../slideLayouts/slideLayout56.xml"/><Relationship Id="rId3"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6.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7.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8.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theme" Target="../theme/theme9.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19" Type="http://schemas.openxmlformats.org/officeDocument/2006/relationships/image" Target="../media/image49.jpeg"/><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4/17/25</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377089786"/>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 id="2147484634" r:id="rId18"/>
    <p:sldLayoutId id="2147484635"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r>
              <a:rPr lang="en-US"/>
              <a:t>Presentation Title</a:t>
            </a:r>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pic>
        <p:nvPicPr>
          <p:cNvPr id="15" name="Picture 14">
            <a:extLst>
              <a:ext uri="{FF2B5EF4-FFF2-40B4-BE49-F238E27FC236}">
                <a16:creationId xmlns:a16="http://schemas.microsoft.com/office/drawing/2014/main" id="{0848F716-0E7B-CF49-A32F-EA47C1C2394B}"/>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10363203" y="6305036"/>
            <a:ext cx="1465988" cy="452171"/>
          </a:xfrm>
          <a:prstGeom prst="rect">
            <a:avLst/>
          </a:prstGeom>
        </p:spPr>
      </p:pic>
    </p:spTree>
    <p:extLst>
      <p:ext uri="{BB962C8B-B14F-4D97-AF65-F5344CB8AC3E}">
        <p14:creationId xmlns:p14="http://schemas.microsoft.com/office/powerpoint/2010/main" val="3898076083"/>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 id="2147484648" r:id="rId12"/>
    <p:sldLayoutId id="2147484649" r:id="rId13"/>
    <p:sldLayoutId id="2147484650" r:id="rId14"/>
    <p:sldLayoutId id="2147484651" r:id="rId15"/>
    <p:sldLayoutId id="2147484652" r:id="rId16"/>
    <p:sldLayoutId id="2147484653" r:id="rId17"/>
    <p:sldLayoutId id="2147484654" r:id="rId18"/>
    <p:sldLayoutId id="2147484655" r:id="rId19"/>
    <p:sldLayoutId id="2147484656" r:id="rId20"/>
    <p:sldLayoutId id="2147484657" r:id="rId21"/>
    <p:sldLayoutId id="2147484658" r:id="rId22"/>
    <p:sldLayoutId id="2147484659" r:id="rId23"/>
    <p:sldLayoutId id="2147484660" r:id="rId24"/>
    <p:sldLayoutId id="2147484661" r:id="rId25"/>
    <p:sldLayoutId id="2147484662" r:id="rId26"/>
    <p:sldLayoutId id="2147484663" r:id="rId27"/>
    <p:sldLayoutId id="2147484664" r:id="rId28"/>
    <p:sldLayoutId id="2147484665" r:id="rId29"/>
    <p:sldLayoutId id="2147484666" r:id="rId30"/>
    <p:sldLayoutId id="2147484667" r:id="rId31"/>
    <p:sldLayoutId id="2147484668" r:id="rId32"/>
    <p:sldLayoutId id="2147484669" r:id="rId33"/>
    <p:sldLayoutId id="2147484670" r:id="rId34"/>
    <p:sldLayoutId id="2147484671" r:id="rId3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1"/>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B22F7-5D09-A03A-7BFF-F8473FCEBB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5220E7-61D5-AA50-CA74-647122E097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50634-387C-54CF-EED3-921EF94192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B3AEB0-DC92-48B9-966F-D69E472DF215}" type="datetimeFigureOut">
              <a:rPr lang="en-US" smtClean="0"/>
              <a:t>4/17/25</a:t>
            </a:fld>
            <a:endParaRPr lang="en-US"/>
          </a:p>
        </p:txBody>
      </p:sp>
      <p:sp>
        <p:nvSpPr>
          <p:cNvPr id="5" name="Footer Placeholder 4">
            <a:extLst>
              <a:ext uri="{FF2B5EF4-FFF2-40B4-BE49-F238E27FC236}">
                <a16:creationId xmlns:a16="http://schemas.microsoft.com/office/drawing/2014/main" id="{01D32F83-4AA7-A380-68B7-664BBFE02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244C85-E265-B538-7AC3-E636737AD7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45C2B-B51A-4689-BBB0-70A4344CAA60}" type="slidenum">
              <a:rPr lang="en-US" smtClean="0"/>
              <a:t>‹#›</a:t>
            </a:fld>
            <a:endParaRPr lang="en-US"/>
          </a:p>
        </p:txBody>
      </p:sp>
    </p:spTree>
    <p:extLst>
      <p:ext uri="{BB962C8B-B14F-4D97-AF65-F5344CB8AC3E}">
        <p14:creationId xmlns:p14="http://schemas.microsoft.com/office/powerpoint/2010/main" val="3705936976"/>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0" anchor="ctr"/>
          <a:lstStyle>
            <a:lvl1pPr algn="l">
              <a:defRPr sz="1200">
                <a:solidFill>
                  <a:srgbClr val="003A70"/>
                </a:solidFill>
                <a:latin typeface="Arial"/>
              </a:defRPr>
            </a:lvl1pPr>
          </a:lstStyle>
          <a:p>
            <a:fld id="{B0198CFB-4A78-494E-B655-411695D5DB47}" type="slidenum">
              <a:rPr lang="en-US" smtClean="0"/>
              <a:pPr/>
              <a:t>‹#›</a:t>
            </a:fld>
            <a:endParaRPr lang="en-US" dirty="0"/>
          </a:p>
        </p:txBody>
      </p:sp>
    </p:spTree>
    <p:extLst>
      <p:ext uri="{BB962C8B-B14F-4D97-AF65-F5344CB8AC3E}">
        <p14:creationId xmlns:p14="http://schemas.microsoft.com/office/powerpoint/2010/main" val="3133758887"/>
      </p:ext>
    </p:extLst>
  </p:cSld>
  <p:clrMap bg1="lt1" tx1="dk1" bg2="lt2" tx2="dk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 id="2147484690" r:id="rId6"/>
    <p:sldLayoutId id="2147484691" r:id="rId7"/>
    <p:sldLayoutId id="2147484692" r:id="rId8"/>
    <p:sldLayoutId id="2147484693" r:id="rId9"/>
    <p:sldLayoutId id="2147484694" r:id="rId10"/>
    <p:sldLayoutId id="2147484695" r:id="rId11"/>
    <p:sldLayoutId id="2147484696"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457200" rtl="0" eaLnBrk="1" latinLnBrk="0" hangingPunct="1">
        <a:spcBef>
          <a:spcPct val="0"/>
        </a:spcBef>
        <a:buNone/>
        <a:defRPr sz="3600" kern="1200" baseline="0">
          <a:solidFill>
            <a:srgbClr val="003A70"/>
          </a:solidFill>
          <a:latin typeface="+mn-lt"/>
          <a:ea typeface="+mj-ea"/>
          <a:cs typeface="+mj-cs"/>
        </a:defRPr>
      </a:lvl1pPr>
    </p:titleStyle>
    <p:bodyStyle>
      <a:lvl1pPr marL="342900" indent="-3429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425242331"/>
      </p:ext>
    </p:extLst>
  </p:cSld>
  <p:clrMap bg1="lt1" tx1="dk1" bg2="lt2" tx2="dk2" accent1="accent1" accent2="accent2" accent3="accent3" accent4="accent4" accent5="accent5" accent6="accent6" hlink="hlink" folHlink="folHlink"/>
  <p:sldLayoutIdLst>
    <p:sldLayoutId id="2147484698" r:id="rId1"/>
    <p:sldLayoutId id="2147484699" r:id="rId2"/>
    <p:sldLayoutId id="2147484700" r:id="rId3"/>
    <p:sldLayoutId id="2147484701" r:id="rId4"/>
    <p:sldLayoutId id="2147484702" r:id="rId5"/>
    <p:sldLayoutId id="2147484703" r:id="rId6"/>
    <p:sldLayoutId id="2147484704" r:id="rId7"/>
    <p:sldLayoutId id="2147484705" r:id="rId8"/>
    <p:sldLayoutId id="2147484706" r:id="rId9"/>
    <p:sldLayoutId id="2147484707" r:id="rId10"/>
    <p:sldLayoutId id="2147484708"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6113BE-BC88-0E39-7041-0D12E1E41B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E400B2-F038-F7A3-530D-A57FA60D60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083395-5E97-EF2F-6C0F-61B89545ED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C88347-7AF9-4B70-908A-32056784F79E}" type="datetimeFigureOut">
              <a:rPr lang="en-US" smtClean="0"/>
              <a:t>4/17/25</a:t>
            </a:fld>
            <a:endParaRPr lang="en-US"/>
          </a:p>
        </p:txBody>
      </p:sp>
      <p:sp>
        <p:nvSpPr>
          <p:cNvPr id="5" name="Footer Placeholder 4">
            <a:extLst>
              <a:ext uri="{FF2B5EF4-FFF2-40B4-BE49-F238E27FC236}">
                <a16:creationId xmlns:a16="http://schemas.microsoft.com/office/drawing/2014/main" id="{11F47BB0-C707-6252-AE46-63A32684C6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9A2E40-E320-23B5-CFBA-F717EACDB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27E9DE-9BC3-4498-8792-06B59FF9459C}" type="slidenum">
              <a:rPr lang="en-US" smtClean="0"/>
              <a:t>‹#›</a:t>
            </a:fld>
            <a:endParaRPr lang="en-US"/>
          </a:p>
        </p:txBody>
      </p:sp>
    </p:spTree>
    <p:extLst>
      <p:ext uri="{BB962C8B-B14F-4D97-AF65-F5344CB8AC3E}">
        <p14:creationId xmlns:p14="http://schemas.microsoft.com/office/powerpoint/2010/main" val="1483815865"/>
      </p:ext>
    </p:extLst>
  </p:cSld>
  <p:clrMap bg1="lt1" tx1="dk1" bg2="lt2" tx2="dk2" accent1="accent1" accent2="accent2" accent3="accent3" accent4="accent4" accent5="accent5" accent6="accent6" hlink="hlink" folHlink="folHlink"/>
  <p:sldLayoutIdLst>
    <p:sldLayoutId id="2147484710" r:id="rId1"/>
    <p:sldLayoutId id="2147484711" r:id="rId2"/>
    <p:sldLayoutId id="2147484712" r:id="rId3"/>
    <p:sldLayoutId id="2147484713" r:id="rId4"/>
    <p:sldLayoutId id="2147484714" r:id="rId5"/>
    <p:sldLayoutId id="2147484715" r:id="rId6"/>
    <p:sldLayoutId id="2147484716" r:id="rId7"/>
    <p:sldLayoutId id="2147484717" r:id="rId8"/>
    <p:sldLayoutId id="2147484718" r:id="rId9"/>
    <p:sldLayoutId id="2147484719" r:id="rId10"/>
    <p:sldLayoutId id="214748472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273715869"/>
      </p:ext>
    </p:extLst>
  </p:cSld>
  <p:clrMap bg1="lt1" tx1="dk1" bg2="lt2" tx2="dk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7" r:id="rId6"/>
    <p:sldLayoutId id="2147484728" r:id="rId7"/>
    <p:sldLayoutId id="2147484729" r:id="rId8"/>
    <p:sldLayoutId id="2147484730" r:id="rId9"/>
    <p:sldLayoutId id="2147484731" r:id="rId10"/>
    <p:sldLayoutId id="2147484732" r:id="rId11"/>
    <p:sldLayoutId id="2147484733" r:id="rId12"/>
    <p:sldLayoutId id="2147484734" r:id="rId13"/>
    <p:sldLayoutId id="2147484735" r:id="rId14"/>
    <p:sldLayoutId id="2147484736" r:id="rId15"/>
    <p:sldLayoutId id="2147484737" r:id="rId16"/>
    <p:sldLayoutId id="214748473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63.xml"/><Relationship Id="rId4" Type="http://schemas.openxmlformats.org/officeDocument/2006/relationships/image" Target="../media/image101.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3.xml"/></Relationships>
</file>

<file path=ppt/slides/_rels/slide10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3.xml"/></Relationships>
</file>

<file path=ppt/slides/_rels/slide109.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03.png"/><Relationship Id="rId1" Type="http://schemas.openxmlformats.org/officeDocument/2006/relationships/slideLayout" Target="../slideLayouts/slideLayout83.xml"/><Relationship Id="rId4" Type="http://schemas.openxmlformats.org/officeDocument/2006/relationships/image" Target="../media/image104.png"/></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3.xml"/></Relationships>
</file>

<file path=ppt/slides/_rels/slide110.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05.png"/><Relationship Id="rId1" Type="http://schemas.openxmlformats.org/officeDocument/2006/relationships/slideLayout" Target="../slideLayouts/slideLayout83.xml"/></Relationships>
</file>

<file path=ppt/slides/_rels/slide111.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06.png"/><Relationship Id="rId1" Type="http://schemas.openxmlformats.org/officeDocument/2006/relationships/slideLayout" Target="../slideLayouts/slideLayout83.xml"/></Relationships>
</file>

<file path=ppt/slides/_rels/slide112.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07.png"/><Relationship Id="rId1" Type="http://schemas.openxmlformats.org/officeDocument/2006/relationships/slideLayout" Target="../slideLayouts/slideLayout8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14.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08.png"/><Relationship Id="rId1" Type="http://schemas.openxmlformats.org/officeDocument/2006/relationships/slideLayout" Target="../slideLayouts/slideLayout83.xml"/><Relationship Id="rId5" Type="http://schemas.microsoft.com/office/2007/relationships/hdphoto" Target="../media/hdphoto34.wdp"/><Relationship Id="rId4" Type="http://schemas.openxmlformats.org/officeDocument/2006/relationships/image" Target="../media/image109.png"/></Relationships>
</file>

<file path=ppt/slides/_rels/slide1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83.xml"/></Relationships>
</file>

<file path=ppt/slides/_rels/slide116.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12.png"/><Relationship Id="rId1" Type="http://schemas.openxmlformats.org/officeDocument/2006/relationships/slideLayout" Target="../slideLayouts/slideLayout83.xml"/><Relationship Id="rId6" Type="http://schemas.openxmlformats.org/officeDocument/2006/relationships/image" Target="../media/image114.png"/><Relationship Id="rId5" Type="http://schemas.microsoft.com/office/2007/relationships/hdphoto" Target="../media/hdphoto36.wdp"/><Relationship Id="rId4" Type="http://schemas.openxmlformats.org/officeDocument/2006/relationships/image" Target="../media/image113.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19.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115.png"/><Relationship Id="rId1" Type="http://schemas.openxmlformats.org/officeDocument/2006/relationships/slideLayout" Target="../slideLayouts/slideLayout83.xml"/><Relationship Id="rId5" Type="http://schemas.microsoft.com/office/2007/relationships/hdphoto" Target="../media/hdphoto38.wdp"/><Relationship Id="rId4" Type="http://schemas.openxmlformats.org/officeDocument/2006/relationships/image" Target="../media/image1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0.xml"/></Relationships>
</file>

<file path=ppt/slides/_rels/slide12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8.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2.xml"/><Relationship Id="rId1" Type="http://schemas.openxmlformats.org/officeDocument/2006/relationships/slideLayout" Target="../slideLayouts/slideLayout119.xml"/><Relationship Id="rId4" Type="http://schemas.openxmlformats.org/officeDocument/2006/relationships/image" Target="../media/image118.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4.xml"/><Relationship Id="rId1" Type="http://schemas.openxmlformats.org/officeDocument/2006/relationships/slideLayout" Target="../slideLayouts/slideLayout119.xml"/></Relationships>
</file>

<file path=ppt/slides/_rels/slide1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5.xml"/><Relationship Id="rId1" Type="http://schemas.openxmlformats.org/officeDocument/2006/relationships/slideLayout" Target="../slideLayouts/slideLayout119.xml"/></Relationships>
</file>

<file path=ppt/slides/_rels/slide12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6.xml"/><Relationship Id="rId1" Type="http://schemas.openxmlformats.org/officeDocument/2006/relationships/slideLayout" Target="../slideLayouts/slideLayout119.xml"/><Relationship Id="rId4" Type="http://schemas.openxmlformats.org/officeDocument/2006/relationships/image" Target="../media/image123.jpeg"/></Relationships>
</file>

<file path=ppt/slides/_rels/slide12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7.xml"/><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8.xml"/><Relationship Id="rId1" Type="http://schemas.openxmlformats.org/officeDocument/2006/relationships/slideLayout" Target="../slideLayouts/slideLayout119.xml"/></Relationships>
</file>

<file path=ppt/slides/_rels/slide13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83.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1.png"/><Relationship Id="rId1" Type="http://schemas.openxmlformats.org/officeDocument/2006/relationships/slideLayout" Target="../slideLayouts/slideLayout83.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2.png"/><Relationship Id="rId1" Type="http://schemas.openxmlformats.org/officeDocument/2006/relationships/slideLayout" Target="../slideLayouts/slideLayout8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9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0.xml"/></Relationships>
</file>

<file path=ppt/slides/_rels/slide4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4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5.png"/><Relationship Id="rId1" Type="http://schemas.openxmlformats.org/officeDocument/2006/relationships/slideLayout" Target="../slideLayouts/slideLayout99.xml"/></Relationships>
</file>

<file path=ppt/slides/_rels/slide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6.png"/><Relationship Id="rId1" Type="http://schemas.openxmlformats.org/officeDocument/2006/relationships/slideLayout" Target="../slideLayouts/slideLayout96.xml"/><Relationship Id="rId5" Type="http://schemas.microsoft.com/office/2007/relationships/hdphoto" Target="../media/hdphoto8.wdp"/><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02.xml"/></Relationships>
</file>

<file path=ppt/slides/_rels/slide49.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70.png"/><Relationship Id="rId1" Type="http://schemas.openxmlformats.org/officeDocument/2006/relationships/slideLayout" Target="../slideLayouts/slideLayout102.xml"/><Relationship Id="rId6" Type="http://schemas.openxmlformats.org/officeDocument/2006/relationships/image" Target="../media/image72.png"/><Relationship Id="rId5" Type="http://schemas.microsoft.com/office/2007/relationships/hdphoto" Target="../media/hdphoto10.wdp"/><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108.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xml"/><Relationship Id="rId1" Type="http://schemas.openxmlformats.org/officeDocument/2006/relationships/slideLayout" Target="../slideLayouts/slideLayout101.xml"/><Relationship Id="rId5" Type="http://schemas.microsoft.com/office/2007/relationships/hdphoto" Target="../media/hdphoto12.wdp"/><Relationship Id="rId4"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101.xml"/><Relationship Id="rId6" Type="http://schemas.microsoft.com/office/2007/relationships/hdphoto" Target="../media/hdphoto14.wdp"/><Relationship Id="rId5" Type="http://schemas.openxmlformats.org/officeDocument/2006/relationships/image" Target="../media/image78.png"/><Relationship Id="rId4" Type="http://schemas.microsoft.com/office/2007/relationships/hdphoto" Target="../media/hdphoto13.wdp"/></Relationships>
</file>

<file path=ppt/slides/_rels/slide5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9.png"/><Relationship Id="rId1" Type="http://schemas.openxmlformats.org/officeDocument/2006/relationships/slideLayout" Target="../slideLayouts/slideLayout101.xml"/></Relationships>
</file>

<file path=ppt/slides/_rels/slide5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0.png"/><Relationship Id="rId1" Type="http://schemas.openxmlformats.org/officeDocument/2006/relationships/slideLayout" Target="../slideLayouts/slideLayout96.xml"/></Relationships>
</file>

<file path=ppt/slides/_rels/slide5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81.png"/><Relationship Id="rId1" Type="http://schemas.openxmlformats.org/officeDocument/2006/relationships/slideLayout" Target="../slideLayouts/slideLayout108.xml"/><Relationship Id="rId5" Type="http://schemas.microsoft.com/office/2007/relationships/hdphoto" Target="../media/hdphoto18.wdp"/><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0.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19.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6.xml"/><Relationship Id="rId1" Type="http://schemas.openxmlformats.org/officeDocument/2006/relationships/slideLayout" Target="../slideLayouts/slideLayout118.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6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103.xml"/><Relationship Id="rId4" Type="http://schemas.microsoft.com/office/2007/relationships/hdphoto" Target="../media/hdphoto19.wdp"/></Relationships>
</file>

<file path=ppt/slides/_rels/slide7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90.png"/><Relationship Id="rId1" Type="http://schemas.openxmlformats.org/officeDocument/2006/relationships/slideLayout" Target="../slideLayouts/slideLayout96.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104.xml"/><Relationship Id="rId4" Type="http://schemas.microsoft.com/office/2007/relationships/hdphoto" Target="../media/hdphoto21.wdp"/></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5.xml"/></Relationships>
</file>

<file path=ppt/slides/_rels/slide7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9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22.wdp"/></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6.xml"/></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106.xml"/><Relationship Id="rId4" Type="http://schemas.microsoft.com/office/2007/relationships/hdphoto" Target="../media/hdphoto23.wdp"/></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96.xml"/><Relationship Id="rId4" Type="http://schemas.microsoft.com/office/2007/relationships/hdphoto" Target="../media/hdphoto24.wdp"/></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96.xml"/><Relationship Id="rId4" Type="http://schemas.microsoft.com/office/2007/relationships/hdphoto" Target="../media/hdphoto25.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6.xml"/></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96.xml"/><Relationship Id="rId6" Type="http://schemas.microsoft.com/office/2007/relationships/hdphoto" Target="../media/hdphoto27.wdp"/><Relationship Id="rId5" Type="http://schemas.openxmlformats.org/officeDocument/2006/relationships/image" Target="../media/image97.png"/><Relationship Id="rId4" Type="http://schemas.microsoft.com/office/2007/relationships/hdphoto" Target="../media/hdphoto26.wdp"/></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96.xml"/><Relationship Id="rId4" Type="http://schemas.microsoft.com/office/2007/relationships/hdphoto" Target="../media/hdphoto28.wdp"/></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5.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4.xml"/><Relationship Id="rId1" Type="http://schemas.openxmlformats.org/officeDocument/2006/relationships/slideLayout" Target="../slideLayouts/slideLayout9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D505F-2158-17E2-3EBE-0C267EF0886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F9E9ACC-2794-99A0-B10C-FCDE3937F00D}"/>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Prostate Cancer</a:t>
            </a:r>
            <a:endParaRPr lang="en-US" sz="3200" dirty="0">
              <a:solidFill>
                <a:srgbClr val="002060"/>
              </a:solidFill>
              <a:latin typeface="Calibri" panose="020F0502020204030204" pitchFamily="34" charset="0"/>
              <a:cs typeface="Calibri" panose="020F0502020204030204" pitchFamily="34" charset="0"/>
            </a:endParaRPr>
          </a:p>
        </p:txBody>
      </p:sp>
      <p:sp>
        <p:nvSpPr>
          <p:cNvPr id="12" name="Text Box 3">
            <a:extLst>
              <a:ext uri="{FF2B5EF4-FFF2-40B4-BE49-F238E27FC236}">
                <a16:creationId xmlns:a16="http://schemas.microsoft.com/office/drawing/2014/main" id="{440B5971-455E-1CCD-D958-35541FC91292}"/>
              </a:ext>
            </a:extLst>
          </p:cNvPr>
          <p:cNvSpPr txBox="1">
            <a:spLocks noChangeArrowheads="1"/>
          </p:cNvSpPr>
          <p:nvPr/>
        </p:nvSpPr>
        <p:spPr bwMode="auto">
          <a:xfrm>
            <a:off x="3827749" y="5652326"/>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777F0171-0A49-8312-BFE6-43686B5196E4}"/>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Rahul Aggarwal, MD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Monica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Averia</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MSN, AOCNP, NP-C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Kathleen D Burns, RN, MSN, AGACNP‑BC, OCN </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William K Oh, MD </a:t>
            </a:r>
            <a:endParaRPr kumimoji="0" lang="en-US" sz="3200" b="1" i="0" u="none" strike="noStrike" kern="1200" cap="none" spc="0" normalizeH="0" baseline="0" noProof="0" dirty="0">
              <a:ln>
                <a:noFill/>
              </a:ln>
              <a:solidFill>
                <a:srgbClr val="FF40FF"/>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78E908F7-624D-74CE-D584-14AB123D8BA3}"/>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835D6046-6026-784E-333C-16D6EE3079FB}"/>
              </a:ext>
            </a:extLst>
          </p:cNvPr>
          <p:cNvSpPr txBox="1"/>
          <p:nvPr/>
        </p:nvSpPr>
        <p:spPr>
          <a:xfrm>
            <a:off x="-4572" y="1196752"/>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Hybrid Symposium Series Held During the 50</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995AD4F3-067A-374F-0DBB-5B0A57D90CF0}"/>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Understanding the Current Paradigm and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New Approaches in the Care of Patients with Cancer</a:t>
            </a:r>
          </a:p>
        </p:txBody>
      </p:sp>
      <p:sp>
        <p:nvSpPr>
          <p:cNvPr id="3" name="Rectangle 4">
            <a:extLst>
              <a:ext uri="{FF2B5EF4-FFF2-40B4-BE49-F238E27FC236}">
                <a16:creationId xmlns:a16="http://schemas.microsoft.com/office/drawing/2014/main" id="{95CC6D24-B0FF-229F-F144-B1EB19F01019}"/>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2400"/>
              </a:spcBef>
            </a:pPr>
            <a:r>
              <a:rPr lang="en-US" sz="3200" dirty="0">
                <a:solidFill>
                  <a:srgbClr val="002060"/>
                </a:solidFill>
                <a:latin typeface="Calibri" panose="020F0502020204030204" pitchFamily="34" charset="0"/>
                <a:cs typeface="Calibri" panose="020F0502020204030204" pitchFamily="34" charset="0"/>
              </a:rPr>
              <a:t>Thursday, April 10, 2025</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12:15 PM – 1:45 PM</a:t>
            </a:r>
            <a:endParaRPr lang="en-US" sz="3200" kern="0" dirty="0">
              <a:solidFill>
                <a:srgbClr val="00206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923198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2D1E6-A642-A67E-F11E-03029398645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24C46C4-7C24-0CD8-06A5-6693035B02F3}"/>
              </a:ext>
            </a:extLst>
          </p:cNvPr>
          <p:cNvSpPr/>
          <p:nvPr/>
        </p:nvSpPr>
        <p:spPr bwMode="auto">
          <a:xfrm>
            <a:off x="938519" y="1268760"/>
            <a:ext cx="10512305" cy="50405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B3C95A1-3A51-1501-CB8F-546808C3E250}"/>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076ABE59-8435-6EBD-8AA8-B89963B8699F}"/>
              </a:ext>
            </a:extLst>
          </p:cNvPr>
          <p:cNvSpPr>
            <a:spLocks noGrp="1"/>
          </p:cNvSpPr>
          <p:nvPr>
            <p:ph idx="1"/>
          </p:nvPr>
        </p:nvSpPr>
        <p:spPr>
          <a:xfrm>
            <a:off x="1447684" y="1340768"/>
            <a:ext cx="9288170" cy="4799013"/>
          </a:xfrm>
        </p:spPr>
        <p:txBody>
          <a:bodyPr/>
          <a:lstStyle/>
          <a:p>
            <a:pPr marL="0" indent="0">
              <a:spcBef>
                <a:spcPts val="1800"/>
              </a:spcBef>
              <a:spcAft>
                <a:spcPts val="0"/>
              </a:spcAft>
              <a:buNone/>
            </a:pPr>
            <a:r>
              <a:rPr lang="en-US" sz="2500" dirty="0">
                <a:solidFill>
                  <a:schemeClr val="bg1"/>
                </a:solidFill>
              </a:rPr>
              <a:t>Introduction: Overview of Prostate Cancer</a:t>
            </a:r>
          </a:p>
          <a:p>
            <a:pPr marL="0" indent="0">
              <a:spcBef>
                <a:spcPts val="1800"/>
              </a:spcBef>
              <a:spcAft>
                <a:spcPts val="0"/>
              </a:spcAft>
              <a:buNone/>
            </a:pPr>
            <a:r>
              <a:rPr lang="en-US" sz="2500" dirty="0">
                <a:solidFill>
                  <a:srgbClr val="0432FF"/>
                </a:solidFill>
              </a:rPr>
              <a:t>Module 1: </a:t>
            </a:r>
            <a:r>
              <a:rPr lang="en-US" sz="2500" dirty="0">
                <a:solidFill>
                  <a:schemeClr val="tx1"/>
                </a:solidFill>
              </a:rPr>
              <a:t>Recent Advances in the Treatment of Nonmetastatic Prostate Cancer</a:t>
            </a:r>
            <a:endParaRPr lang="en-US" sz="2500" dirty="0">
              <a:solidFill>
                <a:schemeClr val="bg1"/>
              </a:solidFill>
            </a:endParaRP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Treatment Approaches for Metastatic Hormone-Sensitive Prostate Cancer </a:t>
            </a:r>
          </a:p>
          <a:p>
            <a:pPr marL="0" indent="0">
              <a:spcBef>
                <a:spcPts val="1800"/>
              </a:spcBef>
              <a:spcAft>
                <a:spcPts val="0"/>
              </a:spcAft>
              <a:buNone/>
            </a:pPr>
            <a:r>
              <a:rPr lang="en-US" sz="2500" dirty="0">
                <a:solidFill>
                  <a:srgbClr val="0432FF"/>
                </a:solidFill>
              </a:rPr>
              <a:t>Module 3: </a:t>
            </a:r>
            <a:r>
              <a:rPr lang="en-US" sz="2500" dirty="0">
                <a:solidFill>
                  <a:schemeClr val="tx1"/>
                </a:solidFill>
              </a:rPr>
              <a:t>Current Role of PARP Inhibitors in Metastatic Castration-Resistant Prostate Cancer (</a:t>
            </a:r>
            <a:r>
              <a:rPr lang="en-US" sz="2500" dirty="0" err="1">
                <a:solidFill>
                  <a:schemeClr val="tx1"/>
                </a:solidFill>
              </a:rPr>
              <a:t>mCRPC</a:t>
            </a:r>
            <a:r>
              <a:rPr lang="en-US" sz="2500" dirty="0">
                <a:solidFill>
                  <a:schemeClr val="tx1"/>
                </a:solidFill>
              </a:rPr>
              <a:t>)</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Current and Future Role of Radiopharmaceuticals in </a:t>
            </a:r>
            <a:r>
              <a:rPr lang="en-US" sz="25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mCRPC</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2240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9A3D-576A-415D-0964-4F1ADF6326A6}"/>
              </a:ext>
            </a:extLst>
          </p:cNvPr>
          <p:cNvSpPr>
            <a:spLocks noGrp="1"/>
          </p:cNvSpPr>
          <p:nvPr>
            <p:ph type="title"/>
          </p:nvPr>
        </p:nvSpPr>
        <p:spPr>
          <a:xfrm>
            <a:off x="838200" y="365126"/>
            <a:ext cx="10515600" cy="641872"/>
          </a:xfrm>
        </p:spPr>
        <p:txBody>
          <a:bodyPr>
            <a:noAutofit/>
          </a:bodyPr>
          <a:lstStyle/>
          <a:p>
            <a:pPr algn="ctr"/>
            <a:r>
              <a:rPr lang="en-US" sz="2800" b="1"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Clinical examples/experiences from practice</a:t>
            </a:r>
            <a:br>
              <a:rPr lang="en-US" sz="2800" b="1"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AD0CB36-DB0E-C4BB-30DD-76B609F62A56}"/>
              </a:ext>
            </a:extLst>
          </p:cNvPr>
          <p:cNvSpPr>
            <a:spLocks noGrp="1"/>
          </p:cNvSpPr>
          <p:nvPr>
            <p:ph idx="1"/>
          </p:nvPr>
        </p:nvSpPr>
        <p:spPr>
          <a:xfrm>
            <a:off x="838200" y="1006998"/>
            <a:ext cx="10515600" cy="5485877"/>
          </a:xfrm>
        </p:spPr>
        <p:txBody>
          <a:bodyPr>
            <a:normAutofit fontScale="92500" lnSpcReduction="20000"/>
          </a:bodyPr>
          <a:lstStyle/>
          <a:p>
            <a:pPr marL="0" marR="0">
              <a:spcBef>
                <a:spcPts val="500"/>
              </a:spcBef>
              <a:spcAft>
                <a:spcPts val="500"/>
              </a:spcAft>
              <a:buNone/>
            </a:pPr>
            <a:r>
              <a:rPr lang="en-US" sz="2000" dirty="0">
                <a:effectLst/>
                <a:latin typeface="Times New Roman" panose="02020603050405020304" pitchFamily="18" charset="0"/>
                <a:ea typeface="Calibri" panose="020F0502020204030204" pitchFamily="34" charset="0"/>
              </a:rPr>
              <a:t>-10/2024: Tumor profiling: ATM mutation</a:t>
            </a:r>
          </a:p>
          <a:p>
            <a:pPr marL="0" marR="0">
              <a:spcBef>
                <a:spcPts val="500"/>
              </a:spcBef>
              <a:spcAft>
                <a:spcPts val="500"/>
              </a:spcAft>
              <a:buNone/>
            </a:pPr>
            <a:endParaRPr lang="en-US" sz="2000" b="1" dirty="0">
              <a:effectLst/>
              <a:latin typeface="Times New Roman" panose="02020603050405020304" pitchFamily="18" charset="0"/>
              <a:ea typeface="Calibri" panose="020F0502020204030204" pitchFamily="34" charset="0"/>
            </a:endParaRPr>
          </a:p>
          <a:p>
            <a:pPr marL="0" marR="0">
              <a:spcBef>
                <a:spcPts val="500"/>
              </a:spcBef>
              <a:spcAft>
                <a:spcPts val="500"/>
              </a:spcAft>
              <a:buNone/>
            </a:pPr>
            <a:r>
              <a:rPr lang="en-US" sz="2000" b="1" dirty="0">
                <a:effectLst/>
                <a:latin typeface="Times New Roman" panose="02020603050405020304" pitchFamily="18" charset="0"/>
                <a:ea typeface="Calibri" panose="020F0502020204030204" pitchFamily="34" charset="0"/>
              </a:rPr>
              <a:t>- 10/2024: Olaparib + Abiraterone + Prednisone</a:t>
            </a:r>
          </a:p>
          <a:p>
            <a:pPr marL="0" marR="0" indent="0">
              <a:spcBef>
                <a:spcPts val="500"/>
              </a:spcBef>
              <a:spcAft>
                <a:spcPts val="500"/>
              </a:spcAft>
              <a:buNone/>
            </a:pPr>
            <a:endParaRPr lang="en-US" sz="2000" spc="10" dirty="0">
              <a:solidFill>
                <a:srgbClr val="001D35"/>
              </a:solidFill>
              <a:effectLst/>
              <a:latin typeface="Times New Roman" panose="02020603050405020304" pitchFamily="18" charset="0"/>
              <a:ea typeface="Calibri" panose="020F0502020204030204" pitchFamily="34" charset="0"/>
            </a:endParaRPr>
          </a:p>
          <a:p>
            <a:pPr marL="0" marR="0" lvl="0" indent="0">
              <a:spcBef>
                <a:spcPts val="500"/>
              </a:spcBef>
              <a:spcAft>
                <a:spcPts val="500"/>
              </a:spcAft>
              <a:buSzPts val="1000"/>
              <a:buNone/>
              <a:tabLst>
                <a:tab pos="457200" algn="l"/>
              </a:tabLst>
            </a:pPr>
            <a:r>
              <a:rPr lang="en-US" sz="2000" spc="10" dirty="0">
                <a:solidFill>
                  <a:srgbClr val="001D35"/>
                </a:solidFill>
                <a:effectLst/>
                <a:latin typeface="Times New Roman" panose="02020603050405020304" pitchFamily="18" charset="0"/>
                <a:ea typeface="Calibri" panose="020F0502020204030204" pitchFamily="34" charset="0"/>
              </a:rPr>
              <a:t>- 11/11/24: PSA 0.72 (from 1.72); Testosterone &lt;12</a:t>
            </a:r>
          </a:p>
          <a:p>
            <a:pPr marL="0" marR="0" lvl="0" indent="0">
              <a:spcBef>
                <a:spcPts val="500"/>
              </a:spcBef>
              <a:spcAft>
                <a:spcPts val="500"/>
              </a:spcAft>
              <a:buSzPts val="1000"/>
              <a:buNone/>
              <a:tabLst>
                <a:tab pos="457200" algn="l"/>
              </a:tabLst>
            </a:pPr>
            <a:endParaRPr lang="en-US" sz="2000" spc="10" dirty="0">
              <a:solidFill>
                <a:srgbClr val="001D35"/>
              </a:solidFill>
              <a:effectLst/>
              <a:latin typeface="Times New Roman" panose="02020603050405020304" pitchFamily="18" charset="0"/>
              <a:ea typeface="Calibri" panose="020F0502020204030204" pitchFamily="34" charset="0"/>
            </a:endParaRPr>
          </a:p>
          <a:p>
            <a:pPr marL="0" marR="0" lvl="0" indent="0">
              <a:spcBef>
                <a:spcPts val="500"/>
              </a:spcBef>
              <a:spcAft>
                <a:spcPts val="500"/>
              </a:spcAft>
              <a:buSzPts val="1000"/>
              <a:buNone/>
              <a:tabLst>
                <a:tab pos="457200" algn="l"/>
              </a:tabLst>
            </a:pPr>
            <a:r>
              <a:rPr lang="en-US" sz="2000" spc="10" dirty="0">
                <a:solidFill>
                  <a:srgbClr val="001D35"/>
                </a:solidFill>
                <a:effectLst/>
                <a:latin typeface="Times New Roman" panose="02020603050405020304" pitchFamily="18" charset="0"/>
                <a:ea typeface="Calibri" panose="020F0502020204030204" pitchFamily="34" charset="0"/>
              </a:rPr>
              <a:t>- 12/6/24: PSA 0.17; Testosterone &lt;12</a:t>
            </a:r>
          </a:p>
          <a:p>
            <a:pPr marL="0" marR="0" lvl="0" indent="0">
              <a:spcBef>
                <a:spcPts val="500"/>
              </a:spcBef>
              <a:spcAft>
                <a:spcPts val="500"/>
              </a:spcAft>
              <a:buSzPts val="1000"/>
              <a:buNone/>
              <a:tabLst>
                <a:tab pos="457200" algn="l"/>
              </a:tabLst>
            </a:pPr>
            <a:endParaRPr lang="en-US" sz="2000" spc="10" dirty="0">
              <a:solidFill>
                <a:srgbClr val="001D35"/>
              </a:solidFill>
              <a:latin typeface="Times New Roman" panose="02020603050405020304" pitchFamily="18" charset="0"/>
              <a:ea typeface="Calibri" panose="020F0502020204030204" pitchFamily="34" charset="0"/>
            </a:endParaRPr>
          </a:p>
          <a:p>
            <a:pPr marL="0" marR="0" lvl="0" indent="0">
              <a:spcBef>
                <a:spcPts val="500"/>
              </a:spcBef>
              <a:spcAft>
                <a:spcPts val="500"/>
              </a:spcAft>
              <a:buSzPts val="1000"/>
              <a:buNone/>
              <a:tabLst>
                <a:tab pos="457200" algn="l"/>
              </a:tabLst>
            </a:pPr>
            <a:r>
              <a:rPr lang="en-US" sz="2000" spc="10" dirty="0">
                <a:solidFill>
                  <a:srgbClr val="001D35"/>
                </a:solidFill>
                <a:effectLst/>
                <a:latin typeface="Times New Roman" panose="02020603050405020304" pitchFamily="18" charset="0"/>
                <a:ea typeface="Calibri" panose="020F0502020204030204" pitchFamily="34" charset="0"/>
              </a:rPr>
              <a:t>- 12/13/24 to 12/30/24: SBRT to Left Femur </a:t>
            </a:r>
          </a:p>
          <a:p>
            <a:pPr marL="0" marR="0" lvl="0" indent="0">
              <a:spcBef>
                <a:spcPts val="500"/>
              </a:spcBef>
              <a:spcAft>
                <a:spcPts val="500"/>
              </a:spcAft>
              <a:buSzPts val="1000"/>
              <a:buNone/>
              <a:tabLst>
                <a:tab pos="457200" algn="l"/>
              </a:tabLst>
            </a:pPr>
            <a:endParaRPr lang="en-US" sz="2000" spc="10" dirty="0">
              <a:solidFill>
                <a:srgbClr val="001D35"/>
              </a:solidFill>
              <a:effectLst/>
              <a:latin typeface="Times New Roman" panose="02020603050405020304" pitchFamily="18" charset="0"/>
              <a:ea typeface="Calibri" panose="020F0502020204030204" pitchFamily="34" charset="0"/>
            </a:endParaRPr>
          </a:p>
          <a:p>
            <a:pPr marL="0" marR="0" lvl="0" indent="0">
              <a:spcBef>
                <a:spcPts val="500"/>
              </a:spcBef>
              <a:spcAft>
                <a:spcPts val="500"/>
              </a:spcAft>
              <a:buSzPts val="1000"/>
              <a:buNone/>
              <a:tabLst>
                <a:tab pos="457200" algn="l"/>
              </a:tabLst>
            </a:pPr>
            <a:r>
              <a:rPr lang="en-US" sz="2000" spc="10" dirty="0">
                <a:solidFill>
                  <a:srgbClr val="001D35"/>
                </a:solidFill>
                <a:effectLst/>
                <a:latin typeface="Times New Roman" panose="02020603050405020304" pitchFamily="18" charset="0"/>
                <a:ea typeface="Calibri" panose="020F0502020204030204" pitchFamily="34" charset="0"/>
              </a:rPr>
              <a:t>- 01/17/25: PSA &lt;0.02; Testosterone &lt;12</a:t>
            </a:r>
          </a:p>
          <a:p>
            <a:pPr marL="0" marR="0" lvl="0" indent="0">
              <a:spcBef>
                <a:spcPts val="500"/>
              </a:spcBef>
              <a:spcAft>
                <a:spcPts val="500"/>
              </a:spcAft>
              <a:buSzPts val="1000"/>
              <a:buNone/>
              <a:tabLst>
                <a:tab pos="457200" algn="l"/>
              </a:tabLst>
            </a:pPr>
            <a:br>
              <a:rPr lang="en-US" sz="2000" spc="10" dirty="0">
                <a:solidFill>
                  <a:srgbClr val="001D35"/>
                </a:solidFill>
                <a:effectLst/>
                <a:latin typeface="Times New Roman" panose="02020603050405020304" pitchFamily="18" charset="0"/>
                <a:ea typeface="Calibri" panose="020F0502020204030204" pitchFamily="34" charset="0"/>
              </a:rPr>
            </a:br>
            <a:r>
              <a:rPr lang="en-US" sz="2000" spc="10" dirty="0">
                <a:solidFill>
                  <a:srgbClr val="001D35"/>
                </a:solidFill>
                <a:effectLst/>
                <a:latin typeface="Times New Roman" panose="02020603050405020304" pitchFamily="18" charset="0"/>
                <a:ea typeface="Calibri" panose="020F0502020204030204" pitchFamily="34" charset="0"/>
              </a:rPr>
              <a:t>- 4/2/25: PSA &lt;0.02; Testosterone &lt;12.  Pt asymptomatic. Tolerating Olaparib + Abi + Pred </a:t>
            </a:r>
          </a:p>
          <a:p>
            <a:pPr marL="0" marR="0" lvl="0" indent="0">
              <a:spcBef>
                <a:spcPts val="500"/>
              </a:spcBef>
              <a:spcAft>
                <a:spcPts val="500"/>
              </a:spcAft>
              <a:buSzPts val="1000"/>
              <a:buNone/>
              <a:tabLst>
                <a:tab pos="457200" algn="l"/>
              </a:tabLst>
            </a:pPr>
            <a:r>
              <a:rPr lang="en-US" sz="2000" spc="10" dirty="0">
                <a:solidFill>
                  <a:srgbClr val="001D35"/>
                </a:solidFill>
                <a:latin typeface="Times New Roman" panose="02020603050405020304" pitchFamily="18" charset="0"/>
                <a:ea typeface="Calibri" panose="020F0502020204030204" pitchFamily="34" charset="0"/>
              </a:rPr>
              <a:t>- </a:t>
            </a:r>
            <a:r>
              <a:rPr lang="en-US" sz="2000" spc="10" dirty="0">
                <a:solidFill>
                  <a:srgbClr val="001D35"/>
                </a:solidFill>
                <a:effectLst/>
                <a:latin typeface="Times New Roman" panose="02020603050405020304" pitchFamily="18" charset="0"/>
                <a:ea typeface="Calibri" panose="020F0502020204030204" pitchFamily="34" charset="0"/>
              </a:rPr>
              <a:t>SE: G1: fatigue, nausea controlled with prn antiemetics 1-2 per </a:t>
            </a:r>
            <a:r>
              <a:rPr lang="en-US" sz="2000" spc="10" dirty="0" err="1">
                <a:solidFill>
                  <a:srgbClr val="001D35"/>
                </a:solidFill>
                <a:effectLst/>
                <a:latin typeface="Times New Roman" panose="02020603050405020304" pitchFamily="18" charset="0"/>
                <a:ea typeface="Calibri" panose="020F0502020204030204" pitchFamily="34" charset="0"/>
              </a:rPr>
              <a:t>wk</a:t>
            </a:r>
            <a:br>
              <a:rPr lang="en-US" sz="2000" spc="10" dirty="0">
                <a:solidFill>
                  <a:srgbClr val="001D35"/>
                </a:solidFill>
                <a:effectLst/>
                <a:latin typeface="Times New Roman" panose="02020603050405020304" pitchFamily="18" charset="0"/>
                <a:ea typeface="Calibri" panose="020F0502020204030204" pitchFamily="34" charset="0"/>
              </a:rPr>
            </a:br>
            <a:r>
              <a:rPr lang="en-US" sz="2000" spc="10" dirty="0">
                <a:solidFill>
                  <a:srgbClr val="001D35"/>
                </a:solidFill>
                <a:effectLst/>
                <a:latin typeface="Times New Roman" panose="02020603050405020304" pitchFamily="18" charset="0"/>
                <a:ea typeface="Calibri" panose="020F0502020204030204" pitchFamily="34" charset="0"/>
              </a:rPr>
              <a:t>- Continue q </a:t>
            </a:r>
            <a:r>
              <a:rPr lang="en-US" sz="2000" spc="10" dirty="0" err="1">
                <a:solidFill>
                  <a:srgbClr val="001D35"/>
                </a:solidFill>
                <a:effectLst/>
                <a:latin typeface="Times New Roman" panose="02020603050405020304" pitchFamily="18" charset="0"/>
                <a:ea typeface="Calibri" panose="020F0502020204030204" pitchFamily="34" charset="0"/>
              </a:rPr>
              <a:t>mnth</a:t>
            </a:r>
            <a:r>
              <a:rPr lang="en-US" sz="2000" spc="10" dirty="0">
                <a:solidFill>
                  <a:srgbClr val="001D35"/>
                </a:solidFill>
                <a:effectLst/>
                <a:latin typeface="Times New Roman" panose="02020603050405020304" pitchFamily="18" charset="0"/>
                <a:ea typeface="Calibri" panose="020F0502020204030204" pitchFamily="34" charset="0"/>
              </a:rPr>
              <a:t> follow-up with labs, </a:t>
            </a:r>
            <a:r>
              <a:rPr lang="en-US" sz="2000" spc="10" dirty="0" err="1">
                <a:solidFill>
                  <a:srgbClr val="001D35"/>
                </a:solidFill>
                <a:effectLst/>
                <a:latin typeface="Times New Roman" panose="02020603050405020304" pitchFamily="18" charset="0"/>
                <a:ea typeface="Calibri" panose="020F0502020204030204" pitchFamily="34" charset="0"/>
              </a:rPr>
              <a:t>cont</a:t>
            </a:r>
            <a:r>
              <a:rPr lang="en-US" sz="2000" spc="10" dirty="0">
                <a:solidFill>
                  <a:srgbClr val="001D35"/>
                </a:solidFill>
                <a:effectLst/>
                <a:latin typeface="Times New Roman" panose="02020603050405020304" pitchFamily="18" charset="0"/>
                <a:ea typeface="Calibri" panose="020F0502020204030204" pitchFamily="34" charset="0"/>
              </a:rPr>
              <a:t> ADT, Ca + Vit D</a:t>
            </a:r>
          </a:p>
          <a:p>
            <a:pPr marL="0" marR="0" lvl="0" indent="0">
              <a:spcBef>
                <a:spcPts val="500"/>
              </a:spcBef>
              <a:spcAft>
                <a:spcPts val="500"/>
              </a:spcAft>
              <a:buSzPts val="1000"/>
              <a:buNone/>
              <a:tabLst>
                <a:tab pos="457200" algn="l"/>
              </a:tabLst>
            </a:pPr>
            <a:r>
              <a:rPr lang="en-US" sz="2000" spc="10" dirty="0">
                <a:solidFill>
                  <a:srgbClr val="001D35"/>
                </a:solidFill>
                <a:latin typeface="Times New Roman" panose="02020603050405020304" pitchFamily="18" charset="0"/>
                <a:ea typeface="Calibri" panose="020F0502020204030204" pitchFamily="34" charset="0"/>
              </a:rPr>
              <a:t>- </a:t>
            </a:r>
            <a:r>
              <a:rPr lang="en-US" sz="2000" spc="10" dirty="0">
                <a:solidFill>
                  <a:srgbClr val="001D35"/>
                </a:solidFill>
                <a:effectLst/>
                <a:latin typeface="Times New Roman" panose="02020603050405020304" pitchFamily="18" charset="0"/>
                <a:ea typeface="Calibri" panose="020F0502020204030204" pitchFamily="34" charset="0"/>
              </a:rPr>
              <a:t>Daughter x 1: Genetic testing: No actionable mutations</a:t>
            </a: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0697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3381520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7D368-6671-61C2-8304-3F5A4AACC4C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2C6EA0A-B52D-960E-C434-BB09E8B0D7F8}"/>
              </a:ext>
            </a:extLst>
          </p:cNvPr>
          <p:cNvSpPr/>
          <p:nvPr/>
        </p:nvSpPr>
        <p:spPr bwMode="auto">
          <a:xfrm>
            <a:off x="938519" y="4365104"/>
            <a:ext cx="10512305"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767016A-9CD7-C756-170A-9AF364987F76}"/>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BB876D0F-BD30-8EE6-CE7E-6FB493E5AE5D}"/>
              </a:ext>
            </a:extLst>
          </p:cNvPr>
          <p:cNvSpPr>
            <a:spLocks noGrp="1"/>
          </p:cNvSpPr>
          <p:nvPr>
            <p:ph idx="1"/>
          </p:nvPr>
        </p:nvSpPr>
        <p:spPr>
          <a:xfrm>
            <a:off x="1447684" y="1340768"/>
            <a:ext cx="9288170" cy="4799013"/>
          </a:xfrm>
        </p:spPr>
        <p:txBody>
          <a:bodyPr/>
          <a:lstStyle/>
          <a:p>
            <a:pPr marL="0" indent="0">
              <a:spcBef>
                <a:spcPts val="1800"/>
              </a:spcBef>
              <a:spcAft>
                <a:spcPts val="0"/>
              </a:spcAft>
              <a:buNone/>
            </a:pPr>
            <a:r>
              <a:rPr lang="en-US" sz="2500" dirty="0">
                <a:solidFill>
                  <a:srgbClr val="0432FF"/>
                </a:solidFill>
              </a:rPr>
              <a:t>Module 1: </a:t>
            </a:r>
            <a:r>
              <a:rPr lang="en-US" sz="2500" dirty="0">
                <a:solidFill>
                  <a:schemeClr val="tx1"/>
                </a:solidFill>
              </a:rPr>
              <a:t>Recent Advances in the Treatment of Nonmetastatic Prostate Cancer</a:t>
            </a:r>
            <a:endParaRPr lang="en-US" sz="2500" dirty="0">
              <a:solidFill>
                <a:schemeClr val="bg1"/>
              </a:solidFill>
            </a:endParaRP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Treatment Approaches for Metastatic Hormone-Sensitive Prostate Cancer </a:t>
            </a:r>
          </a:p>
          <a:p>
            <a:pPr marL="0" indent="0">
              <a:spcBef>
                <a:spcPts val="1800"/>
              </a:spcBef>
              <a:spcAft>
                <a:spcPts val="0"/>
              </a:spcAft>
              <a:buNone/>
            </a:pPr>
            <a:r>
              <a:rPr lang="en-US" sz="2500" dirty="0">
                <a:solidFill>
                  <a:srgbClr val="0432FF"/>
                </a:solidFill>
              </a:rPr>
              <a:t>Module 3: </a:t>
            </a:r>
            <a:r>
              <a:rPr lang="en-US" sz="2500" dirty="0">
                <a:solidFill>
                  <a:schemeClr val="tx1"/>
                </a:solidFill>
              </a:rPr>
              <a:t>Current Role of PARP Inhibitors in Metastatic Castration-Resistant Prostate Cancer (</a:t>
            </a:r>
            <a:r>
              <a:rPr lang="en-US" sz="2500" dirty="0" err="1">
                <a:solidFill>
                  <a:schemeClr val="tx1"/>
                </a:solidFill>
              </a:rPr>
              <a:t>mCRPC</a:t>
            </a:r>
            <a:r>
              <a:rPr lang="en-US" sz="2500" dirty="0">
                <a:solidFill>
                  <a:schemeClr val="tx1"/>
                </a:solidFill>
              </a:rPr>
              <a:t>)</a:t>
            </a:r>
          </a:p>
          <a:p>
            <a:pPr marL="0" indent="0">
              <a:spcBef>
                <a:spcPts val="1800"/>
              </a:spcBef>
              <a:spcAft>
                <a:spcPts val="0"/>
              </a:spcAft>
              <a:buNone/>
            </a:pPr>
            <a:r>
              <a:rPr lang="en-US" sz="2500" dirty="0">
                <a:solidFill>
                  <a:schemeClr val="bg1"/>
                </a:solidFill>
              </a:rPr>
              <a:t>Module 4: </a:t>
            </a:r>
            <a:r>
              <a:rPr lang="en-US" sz="25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Current and Future Role of Radiopharmaceuticals in </a:t>
            </a:r>
            <a:r>
              <a:rPr lang="en-US" sz="25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mCRPC</a:t>
            </a:r>
            <a:r>
              <a:rPr lang="en-US" sz="25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25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1006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C3FDC-DC09-3AFA-0E56-D13AF77C130E}"/>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5F9BB7B-1513-C6BA-243B-43F21A88ED99}"/>
              </a:ext>
            </a:extLst>
          </p:cNvPr>
          <p:cNvSpPr>
            <a:spLocks noGrp="1"/>
          </p:cNvSpPr>
          <p:nvPr>
            <p:ph idx="1"/>
          </p:nvPr>
        </p:nvSpPr>
        <p:spPr>
          <a:xfrm>
            <a:off x="528634" y="1928961"/>
            <a:ext cx="11183989" cy="4524375"/>
          </a:xfrm>
        </p:spPr>
        <p:txBody>
          <a:bodyPr/>
          <a:lstStyle/>
          <a:p>
            <a:pPr marL="98425" indent="0">
              <a:buNone/>
            </a:pPr>
            <a:endParaRPr lang="en-US" sz="25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98425"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receives </a:t>
            </a:r>
            <a:r>
              <a:rPr lang="en-US" sz="2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darolutamide</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/docetaxel/ADT for </a:t>
            </a:r>
            <a:r>
              <a:rPr lang="en-US" sz="2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mHSPC</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but is then found to have new bone-only metastases on PSMA PET and receives radium-223 </a:t>
            </a:r>
            <a:endParaRPr lang="en-US" sz="28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9D09A971-FA53-6C4D-417B-93B11C3504B8}"/>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1032178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5BAE3F-A2C0-2A49-B9D4-C23E1EED2159}"/>
              </a:ext>
            </a:extLst>
          </p:cNvPr>
          <p:cNvSpPr>
            <a:spLocks noGrp="1"/>
          </p:cNvSpPr>
          <p:nvPr>
            <p:ph type="title"/>
          </p:nvPr>
        </p:nvSpPr>
        <p:spPr>
          <a:xfrm>
            <a:off x="374344" y="1379051"/>
            <a:ext cx="6042269" cy="2049949"/>
          </a:xfrm>
        </p:spPr>
        <p:txBody>
          <a:bodyPr/>
          <a:lstStyle/>
          <a:p>
            <a:r>
              <a:rPr lang="en-US" sz="4700" dirty="0"/>
              <a:t>Current and Future Role </a:t>
            </a:r>
            <a:br>
              <a:rPr lang="en-US" sz="4700" dirty="0"/>
            </a:br>
            <a:r>
              <a:rPr lang="en-US" sz="4700" dirty="0"/>
              <a:t>of Radiopharmaceuticals</a:t>
            </a:r>
            <a:br>
              <a:rPr lang="en-US" sz="4700" dirty="0"/>
            </a:br>
            <a:r>
              <a:rPr lang="en-US" sz="4700" dirty="0"/>
              <a:t>in </a:t>
            </a:r>
            <a:r>
              <a:rPr lang="en-US" sz="4700" dirty="0" err="1"/>
              <a:t>mCRPC</a:t>
            </a:r>
            <a:endParaRPr lang="en-US" sz="4700" dirty="0"/>
          </a:p>
        </p:txBody>
      </p:sp>
      <p:sp>
        <p:nvSpPr>
          <p:cNvPr id="5" name="Text Placeholder 4">
            <a:extLst>
              <a:ext uri="{FF2B5EF4-FFF2-40B4-BE49-F238E27FC236}">
                <a16:creationId xmlns:a16="http://schemas.microsoft.com/office/drawing/2014/main" id="{F5F48689-AC74-1740-902B-CBCCEC729AD5}"/>
              </a:ext>
            </a:extLst>
          </p:cNvPr>
          <p:cNvSpPr>
            <a:spLocks noGrp="1"/>
          </p:cNvSpPr>
          <p:nvPr>
            <p:ph type="body" sz="quarter" idx="15"/>
          </p:nvPr>
        </p:nvSpPr>
        <p:spPr>
          <a:xfrm>
            <a:off x="379167" y="4508771"/>
            <a:ext cx="6630440" cy="677627"/>
          </a:xfrm>
        </p:spPr>
        <p:txBody>
          <a:bodyPr/>
          <a:lstStyle/>
          <a:p>
            <a:r>
              <a:rPr lang="en-US" sz="2667" dirty="0"/>
              <a:t>Rahul Aggarwal, MD</a:t>
            </a:r>
          </a:p>
          <a:p>
            <a:r>
              <a:rPr lang="en-US" sz="2667" dirty="0"/>
              <a:t>Professor of Medicine</a:t>
            </a:r>
          </a:p>
          <a:p>
            <a:r>
              <a:rPr lang="en-US" sz="2667" dirty="0"/>
              <a:t>University of California San Francisco</a:t>
            </a:r>
          </a:p>
        </p:txBody>
      </p:sp>
      <p:pic>
        <p:nvPicPr>
          <p:cNvPr id="1028" name="Picture 4" descr="Parnassus Research and Academic Building Design and Site Improvements Move  Forward | UC San Francisco">
            <a:extLst>
              <a:ext uri="{FF2B5EF4-FFF2-40B4-BE49-F238E27FC236}">
                <a16:creationId xmlns:a16="http://schemas.microsoft.com/office/drawing/2014/main" id="{83351C26-EA4E-8A4F-E1A1-90C5CE78A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613" y="1"/>
            <a:ext cx="5775388" cy="3128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lden Gate Bridge - Wikipedia">
            <a:extLst>
              <a:ext uri="{FF2B5EF4-FFF2-40B4-BE49-F238E27FC236}">
                <a16:creationId xmlns:a16="http://schemas.microsoft.com/office/drawing/2014/main" id="{09E267A3-F467-D0D6-2C84-ABD365027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114" y="3128336"/>
            <a:ext cx="4972887" cy="3729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812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006B86-19C3-1840-BF2B-C1C22C8A331E}"/>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Current and Future Role of Radiopharmaceuticals in </a:t>
            </a:r>
            <a:r>
              <a:rPr kumimoji="0" lang="en-US" sz="933" b="0" i="0" u="none" strike="noStrike" kern="1200" cap="none" spc="0" normalizeH="0" baseline="0" noProof="0" dirty="0" err="1">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mCRPC</a:t>
            </a:r>
            <a:endPar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Title 3">
            <a:extLst>
              <a:ext uri="{FF2B5EF4-FFF2-40B4-BE49-F238E27FC236}">
                <a16:creationId xmlns:a16="http://schemas.microsoft.com/office/drawing/2014/main" id="{61E0AD81-5551-7447-91A6-E97D49924398}"/>
              </a:ext>
            </a:extLst>
          </p:cNvPr>
          <p:cNvSpPr>
            <a:spLocks noGrp="1"/>
          </p:cNvSpPr>
          <p:nvPr>
            <p:ph type="title"/>
          </p:nvPr>
        </p:nvSpPr>
        <p:spPr>
          <a:xfrm>
            <a:off x="646947" y="968469"/>
            <a:ext cx="10898107" cy="611449"/>
          </a:xfrm>
        </p:spPr>
        <p:txBody>
          <a:bodyPr/>
          <a:lstStyle/>
          <a:p>
            <a:r>
              <a:rPr lang="en-US" sz="4267" dirty="0">
                <a:latin typeface="+mn-lt"/>
              </a:rPr>
              <a:t>74 year old male who is a current patient of mine…</a:t>
            </a:r>
            <a:endParaRPr lang="en-US" dirty="0">
              <a:latin typeface="+mn-lt"/>
            </a:endParaRPr>
          </a:p>
        </p:txBody>
      </p:sp>
      <p:sp>
        <p:nvSpPr>
          <p:cNvPr id="10" name="Content Placeholder 9">
            <a:extLst>
              <a:ext uri="{FF2B5EF4-FFF2-40B4-BE49-F238E27FC236}">
                <a16:creationId xmlns:a16="http://schemas.microsoft.com/office/drawing/2014/main" id="{8796E0D6-F975-6D24-66E2-3C3700761DAA}"/>
              </a:ext>
            </a:extLst>
          </p:cNvPr>
          <p:cNvSpPr>
            <a:spLocks noGrp="1"/>
          </p:cNvSpPr>
          <p:nvPr>
            <p:ph idx="1"/>
          </p:nvPr>
        </p:nvSpPr>
        <p:spPr>
          <a:xfrm>
            <a:off x="458035" y="1579918"/>
            <a:ext cx="10850220" cy="3909393"/>
          </a:xfrm>
        </p:spPr>
        <p:txBody>
          <a:bodyPr/>
          <a:lstStyle/>
          <a:p>
            <a:r>
              <a:rPr lang="en-US" dirty="0"/>
              <a:t>Presented to PCP with back pain, obstructive urinary symptoms in 2020</a:t>
            </a:r>
          </a:p>
          <a:p>
            <a:r>
              <a:rPr lang="en-US" dirty="0"/>
              <a:t>PSA was 124 ng/mL</a:t>
            </a:r>
          </a:p>
          <a:p>
            <a:r>
              <a:rPr lang="en-US" dirty="0"/>
              <a:t>TRUS biopsy with Gleason 4+4 prostate adenocarcinoma</a:t>
            </a:r>
          </a:p>
          <a:p>
            <a:r>
              <a:rPr lang="en-US" dirty="0"/>
              <a:t>Germline testing: negative for pathogenic mutations</a:t>
            </a:r>
          </a:p>
          <a:p>
            <a:r>
              <a:rPr lang="en-US" dirty="0"/>
              <a:t>Somatic testing: </a:t>
            </a:r>
            <a:r>
              <a:rPr lang="en-US" i="1" dirty="0"/>
              <a:t>TMPRSS2-ERG fusion, PTEN deletion, TP53, </a:t>
            </a:r>
            <a:r>
              <a:rPr lang="en-US" dirty="0"/>
              <a:t>MSS, TMB 1 mutation/MB</a:t>
            </a:r>
          </a:p>
          <a:p>
            <a:r>
              <a:rPr lang="en-US" dirty="0"/>
              <a:t>PSMA PET with multifocal osseous metastases + nodal metastases</a:t>
            </a:r>
          </a:p>
          <a:p>
            <a:endParaRPr lang="en-US" dirty="0"/>
          </a:p>
        </p:txBody>
      </p:sp>
    </p:spTree>
    <p:extLst>
      <p:ext uri="{BB962C8B-B14F-4D97-AF65-F5344CB8AC3E}">
        <p14:creationId xmlns:p14="http://schemas.microsoft.com/office/powerpoint/2010/main" val="3419646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64AA9-E6FA-1CB6-B51A-650DE46E69A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0E74C4-EBA0-B746-38E4-3E59378047C2}"/>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Current and Future Role of Radiopharmaceuticals in </a:t>
            </a:r>
            <a:r>
              <a:rPr kumimoji="0" lang="en-US" sz="933" b="0" i="0" u="none" strike="noStrike" kern="1200" cap="none" spc="0" normalizeH="0" baseline="0" noProof="0" dirty="0" err="1">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mCRPC</a:t>
            </a:r>
            <a:endPar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Title 3">
            <a:extLst>
              <a:ext uri="{FF2B5EF4-FFF2-40B4-BE49-F238E27FC236}">
                <a16:creationId xmlns:a16="http://schemas.microsoft.com/office/drawing/2014/main" id="{102478FA-2B83-8AEF-07A0-A9EBE1BC720A}"/>
              </a:ext>
            </a:extLst>
          </p:cNvPr>
          <p:cNvSpPr>
            <a:spLocks noGrp="1"/>
          </p:cNvSpPr>
          <p:nvPr>
            <p:ph type="title"/>
          </p:nvPr>
        </p:nvSpPr>
        <p:spPr/>
        <p:txBody>
          <a:bodyPr/>
          <a:lstStyle/>
          <a:p>
            <a:r>
              <a:rPr lang="en-US" sz="4267" dirty="0">
                <a:latin typeface="+mn-lt"/>
              </a:rPr>
              <a:t>Staging PSMA PET</a:t>
            </a:r>
            <a:endParaRPr lang="en-US" dirty="0">
              <a:latin typeface="+mn-lt"/>
            </a:endParaRPr>
          </a:p>
        </p:txBody>
      </p:sp>
      <p:pic>
        <p:nvPicPr>
          <p:cNvPr id="8" name="Picture 7">
            <a:extLst>
              <a:ext uri="{FF2B5EF4-FFF2-40B4-BE49-F238E27FC236}">
                <a16:creationId xmlns:a16="http://schemas.microsoft.com/office/drawing/2014/main" id="{5EB11EFE-BE53-7FE7-7411-71FAA25150F7}"/>
              </a:ext>
            </a:extLst>
          </p:cNvPr>
          <p:cNvPicPr>
            <a:picLocks noChangeAspect="1"/>
          </p:cNvPicPr>
          <p:nvPr/>
        </p:nvPicPr>
        <p:blipFill>
          <a:blip r:embed="rId3"/>
          <a:stretch>
            <a:fillRect/>
          </a:stretch>
        </p:blipFill>
        <p:spPr>
          <a:xfrm>
            <a:off x="7465661" y="495808"/>
            <a:ext cx="2814679" cy="5606288"/>
          </a:xfrm>
          <a:prstGeom prst="rect">
            <a:avLst/>
          </a:prstGeom>
        </p:spPr>
      </p:pic>
      <p:pic>
        <p:nvPicPr>
          <p:cNvPr id="9" name="Picture 8">
            <a:extLst>
              <a:ext uri="{FF2B5EF4-FFF2-40B4-BE49-F238E27FC236}">
                <a16:creationId xmlns:a16="http://schemas.microsoft.com/office/drawing/2014/main" id="{543FFC98-F238-1BE8-1EFB-08E269FF684D}"/>
              </a:ext>
            </a:extLst>
          </p:cNvPr>
          <p:cNvPicPr>
            <a:picLocks noChangeAspect="1"/>
          </p:cNvPicPr>
          <p:nvPr/>
        </p:nvPicPr>
        <p:blipFill>
          <a:blip r:embed="rId4"/>
          <a:stretch>
            <a:fillRect/>
          </a:stretch>
        </p:blipFill>
        <p:spPr>
          <a:xfrm>
            <a:off x="1614319" y="1138933"/>
            <a:ext cx="3178255" cy="4963163"/>
          </a:xfrm>
          <a:prstGeom prst="rect">
            <a:avLst/>
          </a:prstGeom>
        </p:spPr>
      </p:pic>
    </p:spTree>
    <p:extLst>
      <p:ext uri="{BB962C8B-B14F-4D97-AF65-F5344CB8AC3E}">
        <p14:creationId xmlns:p14="http://schemas.microsoft.com/office/powerpoint/2010/main" val="367501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DDC26-3FD3-8FEB-B1ED-60A821876298}"/>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500CC0E-25AB-6202-F79B-AE7CF49E100A}"/>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Current and Future Role of Radiopharmaceuticals in </a:t>
            </a:r>
            <a:r>
              <a:rPr kumimoji="0" lang="en-US" sz="933" b="0" i="0" u="none" strike="noStrike" kern="1200" cap="none" spc="0" normalizeH="0" baseline="0" noProof="0" dirty="0" err="1">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mCRPC</a:t>
            </a:r>
            <a:endPar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4" name="Title 3">
            <a:extLst>
              <a:ext uri="{FF2B5EF4-FFF2-40B4-BE49-F238E27FC236}">
                <a16:creationId xmlns:a16="http://schemas.microsoft.com/office/drawing/2014/main" id="{41EF6D53-B88B-D620-C99F-ACCC94E6CC37}"/>
              </a:ext>
            </a:extLst>
          </p:cNvPr>
          <p:cNvSpPr>
            <a:spLocks noGrp="1"/>
          </p:cNvSpPr>
          <p:nvPr>
            <p:ph type="title"/>
          </p:nvPr>
        </p:nvSpPr>
        <p:spPr>
          <a:xfrm>
            <a:off x="646947" y="478060"/>
            <a:ext cx="10898107" cy="611449"/>
          </a:xfrm>
        </p:spPr>
        <p:txBody>
          <a:bodyPr/>
          <a:lstStyle/>
          <a:p>
            <a:r>
              <a:rPr lang="en-US" sz="4267" dirty="0">
                <a:latin typeface="+mn-lt"/>
              </a:rPr>
              <a:t>Case continued…</a:t>
            </a:r>
            <a:endParaRPr lang="en-US" dirty="0">
              <a:latin typeface="+mn-lt"/>
            </a:endParaRPr>
          </a:p>
        </p:txBody>
      </p:sp>
      <p:sp>
        <p:nvSpPr>
          <p:cNvPr id="10" name="Content Placeholder 9">
            <a:extLst>
              <a:ext uri="{FF2B5EF4-FFF2-40B4-BE49-F238E27FC236}">
                <a16:creationId xmlns:a16="http://schemas.microsoft.com/office/drawing/2014/main" id="{ADC2C303-7106-DA6C-F8BF-6F0F47959412}"/>
              </a:ext>
            </a:extLst>
          </p:cNvPr>
          <p:cNvSpPr>
            <a:spLocks noGrp="1"/>
          </p:cNvSpPr>
          <p:nvPr>
            <p:ph idx="1"/>
          </p:nvPr>
        </p:nvSpPr>
        <p:spPr>
          <a:xfrm>
            <a:off x="449907" y="1262926"/>
            <a:ext cx="10850220" cy="3909393"/>
          </a:xfrm>
        </p:spPr>
        <p:txBody>
          <a:bodyPr/>
          <a:lstStyle/>
          <a:p>
            <a:r>
              <a:rPr lang="en-US" dirty="0"/>
              <a:t>Patient treated with ‘triplet therapy’ – ADT + </a:t>
            </a:r>
            <a:r>
              <a:rPr lang="en-US" dirty="0" err="1"/>
              <a:t>darolutamide</a:t>
            </a:r>
            <a:r>
              <a:rPr lang="en-US" dirty="0"/>
              <a:t> + docetaxel chemotherapy x 6 cycles</a:t>
            </a:r>
          </a:p>
          <a:p>
            <a:r>
              <a:rPr lang="en-US" dirty="0"/>
              <a:t>Followed by continuation of ADT + </a:t>
            </a:r>
            <a:r>
              <a:rPr lang="en-US" dirty="0" err="1"/>
              <a:t>darolutamide</a:t>
            </a:r>
            <a:endParaRPr lang="en-US" dirty="0"/>
          </a:p>
          <a:p>
            <a:r>
              <a:rPr lang="en-US" dirty="0"/>
              <a:t>Nadir PSA was 0.02 ng/mL at 12 months following start of treatment</a:t>
            </a:r>
          </a:p>
          <a:p>
            <a:r>
              <a:rPr lang="en-US" dirty="0"/>
              <a:t>Short time to castration resistance with subsequent rising PSA</a:t>
            </a:r>
          </a:p>
          <a:p>
            <a:pPr lvl="1"/>
            <a:r>
              <a:rPr lang="en-US" dirty="0"/>
              <a:t>0.02 </a:t>
            </a:r>
            <a:r>
              <a:rPr lang="en-US" dirty="0">
                <a:sym typeface="Wingdings" pitchFamily="2" charset="2"/>
              </a:rPr>
              <a:t> 0.5  1.7  2.5  12.4</a:t>
            </a:r>
            <a:endParaRPr lang="en-US" dirty="0"/>
          </a:p>
          <a:p>
            <a:r>
              <a:rPr lang="en-US" dirty="0"/>
              <a:t>Unable to obtain insurance authorization for PSMA PET</a:t>
            </a:r>
          </a:p>
          <a:p>
            <a:r>
              <a:rPr lang="en-US" dirty="0"/>
              <a:t>Underwent conventional imaging (CT c/a/p + bone scan)</a:t>
            </a:r>
          </a:p>
          <a:p>
            <a:endParaRPr lang="en-US" dirty="0"/>
          </a:p>
        </p:txBody>
      </p:sp>
    </p:spTree>
    <p:extLst>
      <p:ext uri="{BB962C8B-B14F-4D97-AF65-F5344CB8AC3E}">
        <p14:creationId xmlns:p14="http://schemas.microsoft.com/office/powerpoint/2010/main" val="2350411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3F4E3-26D3-57DC-FF5B-DBB5728CCB3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3EA1A7C-02DC-46A3-A07E-5C5FED6AFBA0}"/>
              </a:ext>
            </a:extLst>
          </p:cNvPr>
          <p:cNvSpPr txBox="1"/>
          <p:nvPr/>
        </p:nvSpPr>
        <p:spPr>
          <a:xfrm>
            <a:off x="514681" y="249891"/>
            <a:ext cx="11162639" cy="66620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29" b="0" i="0" u="none" strike="noStrike" kern="1200" cap="none" spc="0" normalizeH="0" baseline="0" noProof="0" dirty="0">
                <a:ln>
                  <a:noFill/>
                </a:ln>
                <a:solidFill>
                  <a:srgbClr val="052049"/>
                </a:solidFill>
                <a:effectLst/>
                <a:uLnTx/>
                <a:uFillTx/>
                <a:latin typeface="Arial"/>
                <a:ea typeface="+mn-ea"/>
                <a:cs typeface="+mn-cs"/>
              </a:rPr>
              <a:t>Conventional Imaging Results</a:t>
            </a:r>
          </a:p>
        </p:txBody>
      </p:sp>
      <p:sp>
        <p:nvSpPr>
          <p:cNvPr id="4" name="Footer Placeholder 1">
            <a:extLst>
              <a:ext uri="{FF2B5EF4-FFF2-40B4-BE49-F238E27FC236}">
                <a16:creationId xmlns:a16="http://schemas.microsoft.com/office/drawing/2014/main" id="{FF64461C-42AF-5585-0E47-B1878B0C4558}"/>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Current and Future Role of Radiopharmaceuticals in </a:t>
            </a:r>
            <a:r>
              <a:rPr kumimoji="0" lang="en-US" sz="933" b="0" i="0" u="none" strike="noStrike" kern="1200" cap="none" spc="0" normalizeH="0" baseline="0" noProof="0" dirty="0" err="1">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mCRPC</a:t>
            </a:r>
            <a:endPar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2" name="Picture 1">
            <a:extLst>
              <a:ext uri="{FF2B5EF4-FFF2-40B4-BE49-F238E27FC236}">
                <a16:creationId xmlns:a16="http://schemas.microsoft.com/office/drawing/2014/main" id="{0C91D5DD-F46E-F990-D853-52EF0A346455}"/>
              </a:ext>
            </a:extLst>
          </p:cNvPr>
          <p:cNvPicPr>
            <a:picLocks noChangeAspect="1"/>
          </p:cNvPicPr>
          <p:nvPr/>
        </p:nvPicPr>
        <p:blipFill>
          <a:blip r:embed="rId2"/>
          <a:stretch>
            <a:fillRect/>
          </a:stretch>
        </p:blipFill>
        <p:spPr>
          <a:xfrm>
            <a:off x="7135829" y="1137920"/>
            <a:ext cx="3572095" cy="4956048"/>
          </a:xfrm>
          <a:prstGeom prst="rect">
            <a:avLst/>
          </a:prstGeom>
        </p:spPr>
      </p:pic>
      <p:sp>
        <p:nvSpPr>
          <p:cNvPr id="3" name="Content Placeholder 9">
            <a:extLst>
              <a:ext uri="{FF2B5EF4-FFF2-40B4-BE49-F238E27FC236}">
                <a16:creationId xmlns:a16="http://schemas.microsoft.com/office/drawing/2014/main" id="{A0CD0860-6327-772C-857D-2B2CA0BC87E6}"/>
              </a:ext>
            </a:extLst>
          </p:cNvPr>
          <p:cNvSpPr>
            <a:spLocks noGrp="1"/>
          </p:cNvSpPr>
          <p:nvPr>
            <p:ph idx="1"/>
          </p:nvPr>
        </p:nvSpPr>
        <p:spPr>
          <a:xfrm>
            <a:off x="206068" y="869713"/>
            <a:ext cx="6442637" cy="3909393"/>
          </a:xfrm>
        </p:spPr>
        <p:txBody>
          <a:bodyPr/>
          <a:lstStyle/>
          <a:p>
            <a:r>
              <a:rPr lang="en-US" dirty="0"/>
              <a:t>Bone scan with widespread osseous metastases</a:t>
            </a:r>
          </a:p>
          <a:p>
            <a:r>
              <a:rPr lang="en-US" dirty="0"/>
              <a:t>CT c/a/p negative for enlarged nodes or visceral metastases</a:t>
            </a:r>
          </a:p>
          <a:p>
            <a:r>
              <a:rPr lang="en-US" dirty="0"/>
              <a:t>Increasing bone pain noted in multifocal regions including lumbar spine and bilateral posterior iliac region</a:t>
            </a:r>
          </a:p>
          <a:p>
            <a:r>
              <a:rPr lang="en-US" dirty="0"/>
              <a:t>Discussed options of docetaxel re-treatment, </a:t>
            </a:r>
            <a:r>
              <a:rPr lang="en-US" dirty="0" err="1"/>
              <a:t>cabazitaxel</a:t>
            </a:r>
            <a:r>
              <a:rPr lang="en-US" dirty="0"/>
              <a:t> +/- platinum, or radium-223</a:t>
            </a:r>
          </a:p>
          <a:p>
            <a:endParaRPr lang="en-US" dirty="0"/>
          </a:p>
        </p:txBody>
      </p:sp>
    </p:spTree>
    <p:extLst>
      <p:ext uri="{BB962C8B-B14F-4D97-AF65-F5344CB8AC3E}">
        <p14:creationId xmlns:p14="http://schemas.microsoft.com/office/powerpoint/2010/main" val="3472197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9CFD4-9F17-6DF7-180B-08A842AF097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01A6239-5D2B-8DB1-B037-18AAA7F5BAFD}"/>
              </a:ext>
            </a:extLst>
          </p:cNvPr>
          <p:cNvSpPr txBox="1"/>
          <p:nvPr/>
        </p:nvSpPr>
        <p:spPr>
          <a:xfrm>
            <a:off x="514681" y="249891"/>
            <a:ext cx="11162639" cy="124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29" b="0" i="0" u="none" strike="noStrike" kern="1200" cap="none" spc="0" normalizeH="0" baseline="0" noProof="0" dirty="0">
                <a:ln>
                  <a:noFill/>
                </a:ln>
                <a:solidFill>
                  <a:srgbClr val="052049"/>
                </a:solidFill>
                <a:effectLst/>
                <a:uLnTx/>
                <a:uFillTx/>
                <a:latin typeface="Arial"/>
                <a:ea typeface="+mn-ea"/>
                <a:cs typeface="+mn-cs"/>
              </a:rPr>
              <a:t>Radium-223 Improves Survival in Patients with Bone-Predominant Symptomatic </a:t>
            </a:r>
            <a:r>
              <a:rPr kumimoji="0" lang="en-US" sz="3729" b="0" i="0" u="none" strike="noStrike" kern="1200" cap="none" spc="0" normalizeH="0" baseline="0" noProof="0" dirty="0" err="1">
                <a:ln>
                  <a:noFill/>
                </a:ln>
                <a:solidFill>
                  <a:srgbClr val="052049"/>
                </a:solidFill>
                <a:effectLst/>
                <a:uLnTx/>
                <a:uFillTx/>
                <a:latin typeface="Arial"/>
                <a:ea typeface="+mn-ea"/>
                <a:cs typeface="+mn-cs"/>
              </a:rPr>
              <a:t>mCRPC</a:t>
            </a:r>
            <a:endParaRPr kumimoji="0" lang="en-US" sz="3729" b="0" i="0" u="none" strike="noStrike" kern="1200" cap="none" spc="0" normalizeH="0" baseline="0" noProof="0" dirty="0">
              <a:ln>
                <a:noFill/>
              </a:ln>
              <a:solidFill>
                <a:srgbClr val="052049"/>
              </a:solidFill>
              <a:effectLst/>
              <a:uLnTx/>
              <a:uFillTx/>
              <a:latin typeface="Arial"/>
              <a:ea typeface="+mn-ea"/>
              <a:cs typeface="+mn-cs"/>
            </a:endParaRPr>
          </a:p>
        </p:txBody>
      </p:sp>
      <p:sp>
        <p:nvSpPr>
          <p:cNvPr id="4" name="Footer Placeholder 1">
            <a:extLst>
              <a:ext uri="{FF2B5EF4-FFF2-40B4-BE49-F238E27FC236}">
                <a16:creationId xmlns:a16="http://schemas.microsoft.com/office/drawing/2014/main" id="{DE62052F-CD14-358E-3965-19735DA5DE16}"/>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Current and Future Role of Radiopharmaceuticals in </a:t>
            </a:r>
            <a:r>
              <a:rPr kumimoji="0" lang="en-US" sz="933" b="0" i="0" u="none" strike="noStrike" kern="1200" cap="none" spc="0" normalizeH="0" baseline="0" noProof="0" dirty="0" err="1">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mCRPC</a:t>
            </a:r>
            <a:endPar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1028" name="Picture 4" descr="ALSYMPCA clinical trial study design. | Download Scientific Diagram">
            <a:extLst>
              <a:ext uri="{FF2B5EF4-FFF2-40B4-BE49-F238E27FC236}">
                <a16:creationId xmlns:a16="http://schemas.microsoft.com/office/drawing/2014/main" id="{03FD461F-0762-7BFC-963C-7D0A4995D67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5999" y="1643033"/>
            <a:ext cx="5624095" cy="42347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chanism of action of radium-223. | Download Scientific Diagram">
            <a:extLst>
              <a:ext uri="{FF2B5EF4-FFF2-40B4-BE49-F238E27FC236}">
                <a16:creationId xmlns:a16="http://schemas.microsoft.com/office/drawing/2014/main" id="{66EE9B16-9184-D37D-6148-F457717006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93" y="2113201"/>
            <a:ext cx="5425316" cy="35043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FA7219-AC08-96AA-3BC2-13B3038FE640}"/>
              </a:ext>
            </a:extLst>
          </p:cNvPr>
          <p:cNvSpPr txBox="1"/>
          <p:nvPr/>
        </p:nvSpPr>
        <p:spPr bwMode="auto">
          <a:xfrm>
            <a:off x="6765513" y="5877767"/>
            <a:ext cx="5080000" cy="318100"/>
          </a:xfrm>
          <a:prstGeom prst="rect">
            <a:avLst/>
          </a:prstGeom>
          <a:noFill/>
          <a:ln w="19050" algn="ctr">
            <a:noFill/>
            <a:miter lim="800000"/>
            <a:headEnd/>
            <a:tailEnd/>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467" b="0" i="0" u="none" strike="noStrike" kern="1200" cap="none" spc="0" normalizeH="0" baseline="0" noProof="0" dirty="0">
                <a:ln>
                  <a:noFill/>
                </a:ln>
                <a:solidFill>
                  <a:srgbClr val="052049"/>
                </a:solidFill>
                <a:effectLst/>
                <a:uLnTx/>
                <a:uFillTx/>
                <a:latin typeface="Arial"/>
                <a:ea typeface="+mn-ea"/>
                <a:cs typeface="+mn-cs"/>
              </a:rPr>
              <a:t>Parker C, et al. New Engl J Med 2013</a:t>
            </a:r>
          </a:p>
        </p:txBody>
      </p:sp>
    </p:spTree>
    <p:extLst>
      <p:ext uri="{BB962C8B-B14F-4D97-AF65-F5344CB8AC3E}">
        <p14:creationId xmlns:p14="http://schemas.microsoft.com/office/powerpoint/2010/main" val="4155254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97A67-0ECB-9710-91CD-FEE48E5CB25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9935693-B9AE-2242-D0EC-0E0EF3719265}"/>
              </a:ext>
            </a:extLst>
          </p:cNvPr>
          <p:cNvSpPr txBox="1"/>
          <p:nvPr/>
        </p:nvSpPr>
        <p:spPr>
          <a:xfrm>
            <a:off x="514681" y="249891"/>
            <a:ext cx="11162639" cy="66620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29" b="0" i="0" u="none" strike="noStrike" kern="1200" cap="none" spc="0" normalizeH="0" baseline="0" noProof="0" dirty="0">
                <a:ln>
                  <a:noFill/>
                </a:ln>
                <a:solidFill>
                  <a:srgbClr val="052049"/>
                </a:solidFill>
                <a:effectLst/>
                <a:uLnTx/>
                <a:uFillTx/>
                <a:latin typeface="Arial"/>
                <a:ea typeface="MS PGothic" charset="0"/>
                <a:cs typeface="+mn-cs"/>
              </a:rPr>
              <a:t>Clinical Disease States</a:t>
            </a:r>
          </a:p>
        </p:txBody>
      </p:sp>
      <p:sp>
        <p:nvSpPr>
          <p:cNvPr id="4" name="Footer Placeholder 1">
            <a:extLst>
              <a:ext uri="{FF2B5EF4-FFF2-40B4-BE49-F238E27FC236}">
                <a16:creationId xmlns:a16="http://schemas.microsoft.com/office/drawing/2014/main" id="{7E7736E3-76E1-F8BF-429C-212A01B093E3}"/>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pic>
        <p:nvPicPr>
          <p:cNvPr id="7" name="Picture 6">
            <a:extLst>
              <a:ext uri="{FF2B5EF4-FFF2-40B4-BE49-F238E27FC236}">
                <a16:creationId xmlns:a16="http://schemas.microsoft.com/office/drawing/2014/main" id="{5EFF6DED-0591-0FB8-295D-B4748B90E9C7}"/>
              </a:ext>
            </a:extLst>
          </p:cNvPr>
          <p:cNvPicPr>
            <a:picLocks noChangeAspect="1"/>
          </p:cNvPicPr>
          <p:nvPr/>
        </p:nvPicPr>
        <p:blipFill>
          <a:blip r:embed="rId2"/>
          <a:stretch>
            <a:fillRect/>
          </a:stretch>
        </p:blipFill>
        <p:spPr>
          <a:xfrm>
            <a:off x="1883923" y="1224241"/>
            <a:ext cx="8424153" cy="4409517"/>
          </a:xfrm>
          <a:prstGeom prst="rect">
            <a:avLst/>
          </a:prstGeom>
        </p:spPr>
      </p:pic>
      <p:sp>
        <p:nvSpPr>
          <p:cNvPr id="8" name="TextBox 7">
            <a:extLst>
              <a:ext uri="{FF2B5EF4-FFF2-40B4-BE49-F238E27FC236}">
                <a16:creationId xmlns:a16="http://schemas.microsoft.com/office/drawing/2014/main" id="{9A8BAA37-5994-0444-CF90-1C2CBBA1969C}"/>
              </a:ext>
            </a:extLst>
          </p:cNvPr>
          <p:cNvSpPr txBox="1"/>
          <p:nvPr/>
        </p:nvSpPr>
        <p:spPr bwMode="auto">
          <a:xfrm>
            <a:off x="6765513" y="5877767"/>
            <a:ext cx="5080000" cy="318100"/>
          </a:xfrm>
          <a:prstGeom prst="rect">
            <a:avLst/>
          </a:prstGeom>
          <a:noFill/>
          <a:ln w="19050" algn="ctr">
            <a:noFill/>
            <a:miter lim="800000"/>
            <a:headEnd/>
            <a:tailEnd/>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467" b="0" i="0" u="none" strike="noStrike" kern="1200" cap="none" spc="0" normalizeH="0" baseline="0" noProof="0" dirty="0">
                <a:ln>
                  <a:noFill/>
                </a:ln>
                <a:solidFill>
                  <a:srgbClr val="052049"/>
                </a:solidFill>
                <a:effectLst/>
                <a:uLnTx/>
                <a:uFillTx/>
                <a:latin typeface="Arial"/>
                <a:ea typeface="MS PGothic" charset="0"/>
                <a:cs typeface="+mn-cs"/>
              </a:rPr>
              <a:t>Scher H, et al. J Clin Oncol 2008</a:t>
            </a:r>
          </a:p>
        </p:txBody>
      </p:sp>
      <p:sp>
        <p:nvSpPr>
          <p:cNvPr id="2" name="TextBox 1">
            <a:extLst>
              <a:ext uri="{FF2B5EF4-FFF2-40B4-BE49-F238E27FC236}">
                <a16:creationId xmlns:a16="http://schemas.microsoft.com/office/drawing/2014/main" id="{F1941F9F-57D0-74EF-8CAB-2B21303CBFC6}"/>
              </a:ext>
            </a:extLst>
          </p:cNvPr>
          <p:cNvSpPr txBox="1"/>
          <p:nvPr/>
        </p:nvSpPr>
        <p:spPr>
          <a:xfrm>
            <a:off x="407368" y="5877272"/>
            <a:ext cx="3212161"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Courtesy of Rahul Aggarwal, MD</a:t>
            </a:r>
          </a:p>
        </p:txBody>
      </p:sp>
    </p:spTree>
    <p:extLst>
      <p:ext uri="{BB962C8B-B14F-4D97-AF65-F5344CB8AC3E}">
        <p14:creationId xmlns:p14="http://schemas.microsoft.com/office/powerpoint/2010/main" val="142395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A6DB2-4109-1305-DA1D-678CDACA1B9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10DC548-AD51-3455-6544-DCA8C2D0FC89}"/>
              </a:ext>
            </a:extLst>
          </p:cNvPr>
          <p:cNvSpPr txBox="1"/>
          <p:nvPr/>
        </p:nvSpPr>
        <p:spPr>
          <a:xfrm>
            <a:off x="0" y="44999"/>
            <a:ext cx="12192000" cy="124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29" b="0" i="0" u="none" strike="noStrike" kern="1200" cap="none" spc="0" normalizeH="0" baseline="0" noProof="0" dirty="0">
                <a:ln>
                  <a:noFill/>
                </a:ln>
                <a:solidFill>
                  <a:srgbClr val="052049"/>
                </a:solidFill>
                <a:effectLst/>
                <a:uLnTx/>
                <a:uFillTx/>
                <a:latin typeface="Arial"/>
                <a:ea typeface="+mn-ea"/>
                <a:cs typeface="+mn-cs"/>
              </a:rPr>
              <a:t>Radium-223 + Enzalutamide is a First-Line </a:t>
            </a:r>
            <a:r>
              <a:rPr kumimoji="0" lang="en-US" sz="3729" b="0" i="0" u="none" strike="noStrike" kern="1200" cap="none" spc="0" normalizeH="0" baseline="0" noProof="0" dirty="0" err="1">
                <a:ln>
                  <a:noFill/>
                </a:ln>
                <a:solidFill>
                  <a:srgbClr val="052049"/>
                </a:solidFill>
                <a:effectLst/>
                <a:uLnTx/>
                <a:uFillTx/>
                <a:latin typeface="Arial"/>
                <a:ea typeface="+mn-ea"/>
                <a:cs typeface="+mn-cs"/>
              </a:rPr>
              <a:t>mCRPC</a:t>
            </a:r>
            <a:r>
              <a:rPr kumimoji="0" lang="en-US" sz="3729" b="0" i="0" u="none" strike="noStrike" kern="1200" cap="none" spc="0" normalizeH="0" baseline="0" noProof="0" dirty="0">
                <a:ln>
                  <a:noFill/>
                </a:ln>
                <a:solidFill>
                  <a:srgbClr val="052049"/>
                </a:solidFill>
                <a:effectLst/>
                <a:uLnTx/>
                <a:uFillTx/>
                <a:latin typeface="Arial"/>
                <a:ea typeface="+mn-ea"/>
                <a:cs typeface="+mn-cs"/>
              </a:rPr>
              <a:t> Treatment Option for Some Patients</a:t>
            </a:r>
          </a:p>
        </p:txBody>
      </p:sp>
      <p:sp>
        <p:nvSpPr>
          <p:cNvPr id="4" name="Footer Placeholder 1">
            <a:extLst>
              <a:ext uri="{FF2B5EF4-FFF2-40B4-BE49-F238E27FC236}">
                <a16:creationId xmlns:a16="http://schemas.microsoft.com/office/drawing/2014/main" id="{E7357EE0-7C73-B4F7-C14C-1A6FE6DB5319}"/>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Current and Future Role of Radiopharmaceuticals in </a:t>
            </a:r>
            <a:r>
              <a:rPr kumimoji="0" lang="en-US" sz="933" b="0" i="0" u="none" strike="noStrike" kern="1200" cap="none" spc="0" normalizeH="0" baseline="0" noProof="0" dirty="0" err="1">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mCRPC</a:t>
            </a:r>
            <a:endPar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pic>
        <p:nvPicPr>
          <p:cNvPr id="2050" name="Picture 2" descr="ESMO 2024: Radium-223 and Enzalutamide in Asymptomatic or Mildly  Symptomatic Patients with Bone Metastatic Castration-Resistant Prostate  Cancer: First Results of EORTC-GUCG 1333/PEACE-3">
            <a:extLst>
              <a:ext uri="{FF2B5EF4-FFF2-40B4-BE49-F238E27FC236}">
                <a16:creationId xmlns:a16="http://schemas.microsoft.com/office/drawing/2014/main" id="{58C0705D-AF84-341D-4A36-D681836244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20808" y="1688526"/>
            <a:ext cx="7254201" cy="40502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6C6C884-4E01-FCF7-659A-CCBD85B70819}"/>
              </a:ext>
            </a:extLst>
          </p:cNvPr>
          <p:cNvSpPr txBox="1"/>
          <p:nvPr/>
        </p:nvSpPr>
        <p:spPr bwMode="auto">
          <a:xfrm>
            <a:off x="162560" y="1679608"/>
            <a:ext cx="4088384" cy="4595232"/>
          </a:xfrm>
          <a:prstGeom prst="rect">
            <a:avLst/>
          </a:prstGeom>
          <a:noFill/>
          <a:ln w="19050" algn="ctr">
            <a:noFill/>
            <a:miter lim="800000"/>
            <a:headEnd/>
            <a:tailEnd/>
          </a:ln>
        </p:spPr>
        <p:txBody>
          <a:bodyPr wrap="square" lIns="0" tIns="0" rIns="0" bIns="0" rtlCol="0">
            <a:spAutoFit/>
          </a:bodyPr>
          <a:lstStyle/>
          <a:p>
            <a:pPr marL="457189" marR="0" lvl="0" indent="-27432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52049"/>
                </a:solidFill>
                <a:effectLst/>
                <a:uLnTx/>
                <a:uFillTx/>
                <a:latin typeface="Arial"/>
                <a:ea typeface="+mn-ea"/>
                <a:cs typeface="+mn-cs"/>
              </a:rPr>
              <a:t>Radium-223 + enzalutamide improves PFS</a:t>
            </a:r>
          </a:p>
          <a:p>
            <a:pPr marL="1066773" marR="0" lvl="1" indent="-27432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52049"/>
                </a:solidFill>
                <a:effectLst/>
                <a:uLnTx/>
                <a:uFillTx/>
                <a:latin typeface="Arial"/>
                <a:ea typeface="+mn-ea"/>
                <a:cs typeface="+mn-cs"/>
              </a:rPr>
              <a:t>Unlike in ALSYMPCA, these were asymptomatic/minimally symptomatic patients</a:t>
            </a:r>
          </a:p>
          <a:p>
            <a:pPr marL="1066773" marR="0" lvl="1" indent="-27432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52049"/>
                </a:solidFill>
                <a:effectLst/>
                <a:uLnTx/>
                <a:uFillTx/>
                <a:latin typeface="Arial"/>
                <a:ea typeface="+mn-ea"/>
                <a:cs typeface="+mn-cs"/>
              </a:rPr>
              <a:t>Potential improvement in OS but longer follow up needed</a:t>
            </a:r>
          </a:p>
          <a:p>
            <a:pPr marL="1066773" marR="0" lvl="1" indent="-27432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srgbClr val="052049"/>
              </a:solidFill>
              <a:effectLst/>
              <a:uLnTx/>
              <a:uFillTx/>
              <a:latin typeface="Arial"/>
              <a:ea typeface="+mn-ea"/>
              <a:cs typeface="+mn-cs"/>
            </a:endParaRPr>
          </a:p>
          <a:p>
            <a:pPr marL="457189" marR="0" lvl="0" indent="-27432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srgbClr val="052049"/>
                </a:solidFill>
                <a:effectLst/>
                <a:uLnTx/>
                <a:uFillTx/>
                <a:latin typeface="Arial"/>
                <a:ea typeface="+mn-ea"/>
                <a:cs typeface="+mn-cs"/>
              </a:rPr>
              <a:t>Caveat: Majority of patients in this study had not received oral androgen pathway inhibitor </a:t>
            </a:r>
          </a:p>
        </p:txBody>
      </p:sp>
      <p:sp>
        <p:nvSpPr>
          <p:cNvPr id="8" name="TextBox 7">
            <a:extLst>
              <a:ext uri="{FF2B5EF4-FFF2-40B4-BE49-F238E27FC236}">
                <a16:creationId xmlns:a16="http://schemas.microsoft.com/office/drawing/2014/main" id="{CDABB28E-18D0-20B5-6524-16561158A376}"/>
              </a:ext>
            </a:extLst>
          </p:cNvPr>
          <p:cNvSpPr txBox="1"/>
          <p:nvPr/>
        </p:nvSpPr>
        <p:spPr bwMode="auto">
          <a:xfrm>
            <a:off x="6765513" y="5877767"/>
            <a:ext cx="5080000" cy="318100"/>
          </a:xfrm>
          <a:prstGeom prst="rect">
            <a:avLst/>
          </a:prstGeom>
          <a:noFill/>
          <a:ln w="19050" algn="ctr">
            <a:noFill/>
            <a:miter lim="800000"/>
            <a:headEnd/>
            <a:tailEnd/>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467" b="0" i="0" u="none" strike="noStrike" kern="1200" cap="none" spc="0" normalizeH="0" baseline="0" noProof="0" dirty="0" err="1">
                <a:ln>
                  <a:noFill/>
                </a:ln>
                <a:solidFill>
                  <a:srgbClr val="052049"/>
                </a:solidFill>
                <a:effectLst/>
                <a:uLnTx/>
                <a:uFillTx/>
                <a:latin typeface="Arial"/>
                <a:ea typeface="+mn-ea"/>
                <a:cs typeface="+mn-cs"/>
              </a:rPr>
              <a:t>Gillessen</a:t>
            </a:r>
            <a:r>
              <a:rPr kumimoji="0" lang="en-IN" sz="1467" b="0" i="0" u="none" strike="noStrike" kern="1200" cap="none" spc="0" normalizeH="0" baseline="0" noProof="0" dirty="0">
                <a:ln>
                  <a:noFill/>
                </a:ln>
                <a:solidFill>
                  <a:srgbClr val="052049"/>
                </a:solidFill>
                <a:effectLst/>
                <a:uLnTx/>
                <a:uFillTx/>
                <a:latin typeface="Arial"/>
                <a:ea typeface="+mn-ea"/>
                <a:cs typeface="+mn-cs"/>
              </a:rPr>
              <a:t> S, et al. ESMO 2024</a:t>
            </a:r>
          </a:p>
        </p:txBody>
      </p:sp>
    </p:spTree>
    <p:extLst>
      <p:ext uri="{BB962C8B-B14F-4D97-AF65-F5344CB8AC3E}">
        <p14:creationId xmlns:p14="http://schemas.microsoft.com/office/powerpoint/2010/main" val="1274827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1719C-6240-372E-3C02-31E597220FF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74AF5D9-E41F-2FC9-F866-82AEF12FB0C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07368" y="937199"/>
            <a:ext cx="11377264" cy="5099618"/>
          </a:xfrm>
          <a:prstGeom prst="rect">
            <a:avLst/>
          </a:prstGeom>
        </p:spPr>
      </p:pic>
      <p:sp>
        <p:nvSpPr>
          <p:cNvPr id="5" name="TextBox 4">
            <a:extLst>
              <a:ext uri="{FF2B5EF4-FFF2-40B4-BE49-F238E27FC236}">
                <a16:creationId xmlns:a16="http://schemas.microsoft.com/office/drawing/2014/main" id="{3FBE2CC0-6257-7CA7-966F-936F5B425860}"/>
              </a:ext>
            </a:extLst>
          </p:cNvPr>
          <p:cNvSpPr txBox="1"/>
          <p:nvPr/>
        </p:nvSpPr>
        <p:spPr>
          <a:xfrm>
            <a:off x="0" y="44999"/>
            <a:ext cx="12192000" cy="66620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29" b="0" i="0" u="none" strike="noStrike" kern="1200" cap="none" spc="0" normalizeH="0" baseline="0" noProof="0" dirty="0">
                <a:ln>
                  <a:noFill/>
                </a:ln>
                <a:solidFill>
                  <a:srgbClr val="052049"/>
                </a:solidFill>
                <a:effectLst/>
                <a:uLnTx/>
                <a:uFillTx/>
                <a:latin typeface="Arial"/>
                <a:ea typeface="+mn-ea"/>
                <a:cs typeface="+mn-cs"/>
              </a:rPr>
              <a:t>Radium-223 + Enzalutamide: </a:t>
            </a:r>
            <a:r>
              <a:rPr kumimoji="0" lang="en-US" sz="3729" b="0" i="0" u="none" strike="noStrike" kern="1200" cap="none" spc="0" normalizeH="0" baseline="0" noProof="0" dirty="0" err="1">
                <a:ln>
                  <a:noFill/>
                </a:ln>
                <a:solidFill>
                  <a:srgbClr val="052049"/>
                </a:solidFill>
                <a:effectLst/>
                <a:uLnTx/>
                <a:uFillTx/>
                <a:latin typeface="Arial"/>
                <a:ea typeface="+mn-ea"/>
                <a:cs typeface="+mn-cs"/>
              </a:rPr>
              <a:t>rPFS</a:t>
            </a:r>
            <a:r>
              <a:rPr kumimoji="0" lang="en-US" sz="3729" b="0" i="0" u="none" strike="noStrike" kern="1200" cap="none" spc="0" normalizeH="0" baseline="0" noProof="0" dirty="0">
                <a:ln>
                  <a:noFill/>
                </a:ln>
                <a:solidFill>
                  <a:srgbClr val="052049"/>
                </a:solidFill>
                <a:effectLst/>
                <a:uLnTx/>
                <a:uFillTx/>
                <a:latin typeface="Arial"/>
                <a:ea typeface="+mn-ea"/>
                <a:cs typeface="+mn-cs"/>
              </a:rPr>
              <a:t> Analysis</a:t>
            </a:r>
          </a:p>
        </p:txBody>
      </p:sp>
      <p:sp>
        <p:nvSpPr>
          <p:cNvPr id="4" name="Footer Placeholder 1">
            <a:extLst>
              <a:ext uri="{FF2B5EF4-FFF2-40B4-BE49-F238E27FC236}">
                <a16:creationId xmlns:a16="http://schemas.microsoft.com/office/drawing/2014/main" id="{4B663CDD-7D63-5D4E-2F7B-F857918466EE}"/>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Current and Future Role of Radiopharmaceuticals in </a:t>
            </a:r>
            <a:r>
              <a:rPr kumimoji="0" lang="en-US" sz="933" b="0" i="0" u="none" strike="noStrike" kern="1200" cap="none" spc="0" normalizeH="0" baseline="0" noProof="0" dirty="0" err="1">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mCRPC</a:t>
            </a:r>
            <a:endPar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8" name="TextBox 7">
            <a:extLst>
              <a:ext uri="{FF2B5EF4-FFF2-40B4-BE49-F238E27FC236}">
                <a16:creationId xmlns:a16="http://schemas.microsoft.com/office/drawing/2014/main" id="{F8CAAC2B-7DD6-D6E9-967E-E9A78C50150B}"/>
              </a:ext>
            </a:extLst>
          </p:cNvPr>
          <p:cNvSpPr txBox="1"/>
          <p:nvPr/>
        </p:nvSpPr>
        <p:spPr bwMode="auto">
          <a:xfrm>
            <a:off x="6765513" y="5877767"/>
            <a:ext cx="5080000" cy="318100"/>
          </a:xfrm>
          <a:prstGeom prst="rect">
            <a:avLst/>
          </a:prstGeom>
          <a:noFill/>
          <a:ln w="19050" algn="ctr">
            <a:noFill/>
            <a:miter lim="800000"/>
            <a:headEnd/>
            <a:tailEnd/>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467" b="0" i="0" u="none" strike="noStrike" kern="1200" cap="none" spc="0" normalizeH="0" baseline="0" noProof="0" dirty="0" err="1">
                <a:ln>
                  <a:noFill/>
                </a:ln>
                <a:solidFill>
                  <a:srgbClr val="052049"/>
                </a:solidFill>
                <a:effectLst/>
                <a:uLnTx/>
                <a:uFillTx/>
                <a:latin typeface="Arial"/>
                <a:ea typeface="+mn-ea"/>
                <a:cs typeface="+mn-cs"/>
              </a:rPr>
              <a:t>Gillessen</a:t>
            </a:r>
            <a:r>
              <a:rPr kumimoji="0" lang="en-IN" sz="1467" b="0" i="0" u="none" strike="noStrike" kern="1200" cap="none" spc="0" normalizeH="0" baseline="0" noProof="0" dirty="0">
                <a:ln>
                  <a:noFill/>
                </a:ln>
                <a:solidFill>
                  <a:srgbClr val="052049"/>
                </a:solidFill>
                <a:effectLst/>
                <a:uLnTx/>
                <a:uFillTx/>
                <a:latin typeface="Arial"/>
                <a:ea typeface="+mn-ea"/>
                <a:cs typeface="+mn-cs"/>
              </a:rPr>
              <a:t> S, et al. ESMO 2024</a:t>
            </a:r>
          </a:p>
        </p:txBody>
      </p:sp>
    </p:spTree>
    <p:extLst>
      <p:ext uri="{BB962C8B-B14F-4D97-AF65-F5344CB8AC3E}">
        <p14:creationId xmlns:p14="http://schemas.microsoft.com/office/powerpoint/2010/main" val="58794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E7AD4-85FA-488D-414D-3A07EF295EA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B00530-D3A5-47A4-A634-82DCFEDC6E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46487" y="928158"/>
            <a:ext cx="11499026" cy="5267709"/>
          </a:xfrm>
          <a:prstGeom prst="rect">
            <a:avLst/>
          </a:prstGeom>
        </p:spPr>
      </p:pic>
      <p:sp>
        <p:nvSpPr>
          <p:cNvPr id="5" name="TextBox 4">
            <a:extLst>
              <a:ext uri="{FF2B5EF4-FFF2-40B4-BE49-F238E27FC236}">
                <a16:creationId xmlns:a16="http://schemas.microsoft.com/office/drawing/2014/main" id="{967DAE17-2D55-0340-463B-40E564AAB0E2}"/>
              </a:ext>
            </a:extLst>
          </p:cNvPr>
          <p:cNvSpPr txBox="1"/>
          <p:nvPr/>
        </p:nvSpPr>
        <p:spPr>
          <a:xfrm>
            <a:off x="0" y="44999"/>
            <a:ext cx="12192000" cy="66620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29" b="0" i="0" u="none" strike="noStrike" kern="1200" cap="none" spc="0" normalizeH="0" baseline="0" noProof="0" dirty="0">
                <a:ln>
                  <a:noFill/>
                </a:ln>
                <a:solidFill>
                  <a:srgbClr val="052049"/>
                </a:solidFill>
                <a:effectLst/>
                <a:uLnTx/>
                <a:uFillTx/>
                <a:latin typeface="Arial"/>
                <a:ea typeface="+mn-ea"/>
                <a:cs typeface="+mn-cs"/>
              </a:rPr>
              <a:t>Radium-223 + Enzalutamide: </a:t>
            </a:r>
            <a:r>
              <a:rPr lang="en-US" sz="3729" b="0" dirty="0">
                <a:solidFill>
                  <a:srgbClr val="052049"/>
                </a:solidFill>
                <a:latin typeface="Arial"/>
                <a:ea typeface="+mn-ea"/>
                <a:cs typeface="+mn-cs"/>
              </a:rPr>
              <a:t>Interim OS</a:t>
            </a:r>
            <a:endParaRPr kumimoji="0" lang="en-US" sz="3729" b="0" i="0" u="none" strike="noStrike" kern="1200" cap="none" spc="0" normalizeH="0" baseline="0" noProof="0" dirty="0">
              <a:ln>
                <a:noFill/>
              </a:ln>
              <a:solidFill>
                <a:srgbClr val="052049"/>
              </a:solidFill>
              <a:effectLst/>
              <a:uLnTx/>
              <a:uFillTx/>
              <a:latin typeface="Arial"/>
              <a:ea typeface="+mn-ea"/>
              <a:cs typeface="+mn-cs"/>
            </a:endParaRPr>
          </a:p>
        </p:txBody>
      </p:sp>
      <p:sp>
        <p:nvSpPr>
          <p:cNvPr id="4" name="Footer Placeholder 1">
            <a:extLst>
              <a:ext uri="{FF2B5EF4-FFF2-40B4-BE49-F238E27FC236}">
                <a16:creationId xmlns:a16="http://schemas.microsoft.com/office/drawing/2014/main" id="{9BE002B9-9BE7-C4B5-278C-86F7FE047DC8}"/>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Current and Future Role of Radiopharmaceuticals in </a:t>
            </a:r>
            <a:r>
              <a:rPr kumimoji="0" lang="en-US" sz="933" b="0" i="0" u="none" strike="noStrike" kern="1200" cap="none" spc="0" normalizeH="0" baseline="0" noProof="0" dirty="0" err="1">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mCRPC</a:t>
            </a:r>
            <a:endPar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8" name="TextBox 7">
            <a:extLst>
              <a:ext uri="{FF2B5EF4-FFF2-40B4-BE49-F238E27FC236}">
                <a16:creationId xmlns:a16="http://schemas.microsoft.com/office/drawing/2014/main" id="{197CE9DA-286D-BB2B-188C-AED63C065F56}"/>
              </a:ext>
            </a:extLst>
          </p:cNvPr>
          <p:cNvSpPr txBox="1"/>
          <p:nvPr/>
        </p:nvSpPr>
        <p:spPr bwMode="auto">
          <a:xfrm>
            <a:off x="6765513" y="5877767"/>
            <a:ext cx="5080000" cy="318100"/>
          </a:xfrm>
          <a:prstGeom prst="rect">
            <a:avLst/>
          </a:prstGeom>
          <a:noFill/>
          <a:ln w="19050" algn="ctr">
            <a:noFill/>
            <a:miter lim="800000"/>
            <a:headEnd/>
            <a:tailEnd/>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467" b="0" i="0" u="none" strike="noStrike" kern="1200" cap="none" spc="0" normalizeH="0" baseline="0" noProof="0" dirty="0" err="1">
                <a:ln>
                  <a:noFill/>
                </a:ln>
                <a:solidFill>
                  <a:srgbClr val="052049"/>
                </a:solidFill>
                <a:effectLst/>
                <a:uLnTx/>
                <a:uFillTx/>
                <a:latin typeface="Arial"/>
                <a:ea typeface="+mn-ea"/>
                <a:cs typeface="+mn-cs"/>
              </a:rPr>
              <a:t>Gillessen</a:t>
            </a:r>
            <a:r>
              <a:rPr kumimoji="0" lang="en-IN" sz="1467" b="0" i="0" u="none" strike="noStrike" kern="1200" cap="none" spc="0" normalizeH="0" baseline="0" noProof="0" dirty="0">
                <a:ln>
                  <a:noFill/>
                </a:ln>
                <a:solidFill>
                  <a:srgbClr val="052049"/>
                </a:solidFill>
                <a:effectLst/>
                <a:uLnTx/>
                <a:uFillTx/>
                <a:latin typeface="Arial"/>
                <a:ea typeface="+mn-ea"/>
                <a:cs typeface="+mn-cs"/>
              </a:rPr>
              <a:t> S, et al. ESMO 2024</a:t>
            </a:r>
          </a:p>
        </p:txBody>
      </p:sp>
    </p:spTree>
    <p:extLst>
      <p:ext uri="{BB962C8B-B14F-4D97-AF65-F5344CB8AC3E}">
        <p14:creationId xmlns:p14="http://schemas.microsoft.com/office/powerpoint/2010/main" val="2032088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C0E553-E09B-7E59-8F00-A8B8090FA5F1}"/>
              </a:ext>
            </a:extLst>
          </p:cNvPr>
          <p:cNvSpPr txBox="1"/>
          <p:nvPr/>
        </p:nvSpPr>
        <p:spPr>
          <a:xfrm>
            <a:off x="0" y="249891"/>
            <a:ext cx="12192000" cy="66620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29" b="0" i="0" u="none" strike="noStrike" kern="1200" cap="none" spc="0" normalizeH="0" baseline="0" noProof="0" dirty="0">
                <a:ln>
                  <a:noFill/>
                </a:ln>
                <a:solidFill>
                  <a:srgbClr val="052049"/>
                </a:solidFill>
                <a:effectLst/>
                <a:uLnTx/>
                <a:uFillTx/>
                <a:latin typeface="Arial"/>
                <a:ea typeface="+mn-ea"/>
                <a:cs typeface="+mn-cs"/>
              </a:rPr>
              <a:t>Back to our patient…</a:t>
            </a:r>
          </a:p>
        </p:txBody>
      </p:sp>
      <p:sp>
        <p:nvSpPr>
          <p:cNvPr id="4" name="Footer Placeholder 1">
            <a:extLst>
              <a:ext uri="{FF2B5EF4-FFF2-40B4-BE49-F238E27FC236}">
                <a16:creationId xmlns:a16="http://schemas.microsoft.com/office/drawing/2014/main" id="{D43DF53B-D3B5-ED0D-E116-20DAB94A2B4C}"/>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Current and Future Role of Radiopharmaceuticals in </a:t>
            </a:r>
            <a:r>
              <a:rPr kumimoji="0" lang="en-US" sz="933" b="0" i="0" u="none" strike="noStrike" kern="1200" cap="none" spc="0" normalizeH="0" baseline="0" noProof="0" dirty="0" err="1">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mCRPC</a:t>
            </a:r>
            <a:endPar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2" name="Content Placeholder 9">
            <a:extLst>
              <a:ext uri="{FF2B5EF4-FFF2-40B4-BE49-F238E27FC236}">
                <a16:creationId xmlns:a16="http://schemas.microsoft.com/office/drawing/2014/main" id="{09B358F9-2755-4015-9E6E-78FC9F94C79C}"/>
              </a:ext>
            </a:extLst>
          </p:cNvPr>
          <p:cNvSpPr>
            <a:spLocks noGrp="1"/>
          </p:cNvSpPr>
          <p:nvPr>
            <p:ph idx="1"/>
          </p:nvPr>
        </p:nvSpPr>
        <p:spPr>
          <a:xfrm>
            <a:off x="523233" y="1214208"/>
            <a:ext cx="10850220" cy="3909393"/>
          </a:xfrm>
        </p:spPr>
        <p:txBody>
          <a:bodyPr/>
          <a:lstStyle/>
          <a:p>
            <a:r>
              <a:rPr lang="en-US" sz="2400" dirty="0"/>
              <a:t>Patient opted for radium-223 as next line of therapy</a:t>
            </a:r>
          </a:p>
          <a:p>
            <a:r>
              <a:rPr lang="en-US" sz="2400" dirty="0"/>
              <a:t>Received first three cycles of treatment given IV every 4 weeks</a:t>
            </a:r>
          </a:p>
          <a:p>
            <a:r>
              <a:rPr lang="en-US" sz="2400" dirty="0"/>
              <a:t>Improvement in bone pain and reduction in alkaline phosphatase</a:t>
            </a:r>
          </a:p>
          <a:p>
            <a:r>
              <a:rPr lang="en-US" sz="2400" dirty="0"/>
              <a:t>Serum PSA continued to rise but slower pace</a:t>
            </a:r>
          </a:p>
          <a:p>
            <a:r>
              <a:rPr lang="en-US" sz="2400" dirty="0"/>
              <a:t>Interim CT c/a/p after 3 cycles </a:t>
            </a:r>
            <a:r>
              <a:rPr lang="en-US" sz="2400" dirty="0">
                <a:sym typeface="Wingdings" pitchFamily="2" charset="2"/>
              </a:rPr>
              <a:t> no new soft tissue disease</a:t>
            </a:r>
          </a:p>
          <a:p>
            <a:r>
              <a:rPr lang="en-US" sz="2400" dirty="0">
                <a:sym typeface="Wingdings" pitchFamily="2" charset="2"/>
              </a:rPr>
              <a:t>Completed 3 additional cycles of radium-223 (total of 6 doses)</a:t>
            </a:r>
          </a:p>
          <a:p>
            <a:r>
              <a:rPr lang="en-US" sz="2400" dirty="0">
                <a:sym typeface="Wingdings" pitchFamily="2" charset="2"/>
              </a:rPr>
              <a:t>Toxicities: Mild flare in bone pain following dose #1, grade 1 anemia (Hgb from 12 to mid 10 range), intermittent mild fatigue and diarrhea</a:t>
            </a:r>
          </a:p>
          <a:p>
            <a:r>
              <a:rPr lang="en-US" sz="2400" dirty="0">
                <a:sym typeface="Wingdings" pitchFamily="2" charset="2"/>
              </a:rPr>
              <a:t>Following cycle #6, patient asked me what should I do now?</a:t>
            </a:r>
          </a:p>
          <a:p>
            <a:pPr lvl="1"/>
            <a:r>
              <a:rPr lang="en-US" sz="2133" dirty="0">
                <a:sym typeface="Wingdings" pitchFamily="2" charset="2"/>
              </a:rPr>
              <a:t>Patient goals: Recently retired, wanted to travel and spend time with two grandchildren, wanted to avoid going back on chemotherapy if at all possible</a:t>
            </a:r>
            <a:endParaRPr lang="en-US" sz="2133" dirty="0"/>
          </a:p>
        </p:txBody>
      </p:sp>
    </p:spTree>
    <p:extLst>
      <p:ext uri="{BB962C8B-B14F-4D97-AF65-F5344CB8AC3E}">
        <p14:creationId xmlns:p14="http://schemas.microsoft.com/office/powerpoint/2010/main" val="270737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901"/>
            <a:ext cx="12192000" cy="1324336"/>
          </a:xfrm>
        </p:spPr>
        <p:txBody>
          <a:bodyPr/>
          <a:lstStyle/>
          <a:p>
            <a:pPr algn="ctr"/>
            <a:r>
              <a:rPr lang="en-US" sz="3729" dirty="0">
                <a:latin typeface="Arial" panose="020B0604020202020204" pitchFamily="34" charset="0"/>
              </a:rPr>
              <a:t>PSMA-Directed Radioligand Therapy</a:t>
            </a:r>
          </a:p>
        </p:txBody>
      </p:sp>
      <p:sp>
        <p:nvSpPr>
          <p:cNvPr id="4" name="Footer Placeholder 1">
            <a:extLst>
              <a:ext uri="{FF2B5EF4-FFF2-40B4-BE49-F238E27FC236}">
                <a16:creationId xmlns:a16="http://schemas.microsoft.com/office/drawing/2014/main" id="{91F53744-6E00-7575-1BE4-F76CE0F7E3B5}"/>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pic>
        <p:nvPicPr>
          <p:cNvPr id="8" name="Picture 7">
            <a:extLst>
              <a:ext uri="{FF2B5EF4-FFF2-40B4-BE49-F238E27FC236}">
                <a16:creationId xmlns:a16="http://schemas.microsoft.com/office/drawing/2014/main" id="{4C3C2FAE-838E-ECD7-4C2A-68A145CD903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96366" y="1141231"/>
            <a:ext cx="5152151" cy="2894741"/>
          </a:xfrm>
          <a:prstGeom prst="rect">
            <a:avLst/>
          </a:prstGeom>
        </p:spPr>
      </p:pic>
      <p:pic>
        <p:nvPicPr>
          <p:cNvPr id="9" name="Picture 8">
            <a:extLst>
              <a:ext uri="{FF2B5EF4-FFF2-40B4-BE49-F238E27FC236}">
                <a16:creationId xmlns:a16="http://schemas.microsoft.com/office/drawing/2014/main" id="{77B71850-9AC0-9E99-1DD0-1BAA45A69D5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59845" y="1118921"/>
            <a:ext cx="6235789" cy="2861874"/>
          </a:xfrm>
          <a:prstGeom prst="rect">
            <a:avLst/>
          </a:prstGeom>
        </p:spPr>
      </p:pic>
      <p:sp>
        <p:nvSpPr>
          <p:cNvPr id="11" name="Content Placeholder 9">
            <a:extLst>
              <a:ext uri="{FF2B5EF4-FFF2-40B4-BE49-F238E27FC236}">
                <a16:creationId xmlns:a16="http://schemas.microsoft.com/office/drawing/2014/main" id="{F8B3E744-244C-E15C-817D-4908B88330AC}"/>
              </a:ext>
            </a:extLst>
          </p:cNvPr>
          <p:cNvSpPr>
            <a:spLocks noGrp="1"/>
          </p:cNvSpPr>
          <p:nvPr>
            <p:ph idx="1"/>
          </p:nvPr>
        </p:nvSpPr>
        <p:spPr>
          <a:xfrm>
            <a:off x="409441" y="4368777"/>
            <a:ext cx="10850220" cy="834049"/>
          </a:xfrm>
        </p:spPr>
        <p:txBody>
          <a:bodyPr/>
          <a:lstStyle/>
          <a:p>
            <a:pPr marL="0" indent="0">
              <a:buNone/>
            </a:pPr>
            <a:r>
              <a:rPr lang="en-US" sz="2133" dirty="0"/>
              <a:t>Selection criteria for Lu-PSMA treatment:</a:t>
            </a:r>
          </a:p>
          <a:p>
            <a:r>
              <a:rPr lang="en-US" sz="2133" dirty="0"/>
              <a:t>At least one PSMA positive lesion on PET imaging (uptake above background liver)</a:t>
            </a:r>
          </a:p>
          <a:p>
            <a:r>
              <a:rPr lang="en-US" sz="2133" dirty="0"/>
              <a:t>No soft tissue lesions that are PSMA PET negative</a:t>
            </a:r>
          </a:p>
          <a:p>
            <a:r>
              <a:rPr lang="en-US" sz="2133" dirty="0"/>
              <a:t>Approximately 85% of </a:t>
            </a:r>
            <a:r>
              <a:rPr lang="en-US" sz="2133" dirty="0" err="1"/>
              <a:t>mCRPC</a:t>
            </a:r>
            <a:r>
              <a:rPr lang="en-US" sz="2133" dirty="0"/>
              <a:t> patients will qualify</a:t>
            </a:r>
            <a:endParaRPr lang="en-US" sz="1867" dirty="0"/>
          </a:p>
        </p:txBody>
      </p:sp>
    </p:spTree>
    <p:extLst>
      <p:ext uri="{BB962C8B-B14F-4D97-AF65-F5344CB8AC3E}">
        <p14:creationId xmlns:p14="http://schemas.microsoft.com/office/powerpoint/2010/main" val="3266260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EF2B1-116D-9D92-EA29-8438CAFBDD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B0D33-6C7B-664C-01AB-B89BFCED1BBC}"/>
              </a:ext>
            </a:extLst>
          </p:cNvPr>
          <p:cNvSpPr>
            <a:spLocks noGrp="1"/>
          </p:cNvSpPr>
          <p:nvPr>
            <p:ph type="title"/>
          </p:nvPr>
        </p:nvSpPr>
        <p:spPr>
          <a:xfrm>
            <a:off x="0" y="269901"/>
            <a:ext cx="12192000" cy="858507"/>
          </a:xfrm>
        </p:spPr>
        <p:txBody>
          <a:bodyPr/>
          <a:lstStyle/>
          <a:p>
            <a:pPr algn="ctr"/>
            <a:r>
              <a:rPr lang="en-US" sz="3729" dirty="0">
                <a:latin typeface="Arial" panose="020B0604020202020204" pitchFamily="34" charset="0"/>
              </a:rPr>
              <a:t>VISION and </a:t>
            </a:r>
            <a:r>
              <a:rPr lang="en-US" sz="3729" dirty="0" err="1">
                <a:latin typeface="Arial" panose="020B0604020202020204" pitchFamily="34" charset="0"/>
              </a:rPr>
              <a:t>PSMAfore</a:t>
            </a:r>
            <a:r>
              <a:rPr lang="en-US" sz="3729" dirty="0">
                <a:latin typeface="Arial" panose="020B0604020202020204" pitchFamily="34" charset="0"/>
              </a:rPr>
              <a:t> Establish </a:t>
            </a:r>
            <a:r>
              <a:rPr lang="en-US" sz="3729" baseline="30000" dirty="0">
                <a:latin typeface="Arial" panose="020B0604020202020204" pitchFamily="34" charset="0"/>
              </a:rPr>
              <a:t>177</a:t>
            </a:r>
            <a:r>
              <a:rPr lang="en-US" sz="3729" dirty="0">
                <a:latin typeface="Arial" panose="020B0604020202020204" pitchFamily="34" charset="0"/>
              </a:rPr>
              <a:t>Lu-PSMA-617 as a Standard of Care in </a:t>
            </a:r>
            <a:r>
              <a:rPr lang="en-US" sz="3729" dirty="0" err="1">
                <a:latin typeface="Arial" panose="020B0604020202020204" pitchFamily="34" charset="0"/>
              </a:rPr>
              <a:t>mCRPC</a:t>
            </a:r>
            <a:endParaRPr lang="en-US" sz="3729" dirty="0">
              <a:latin typeface="Arial" panose="020B0604020202020204" pitchFamily="34" charset="0"/>
            </a:endParaRPr>
          </a:p>
        </p:txBody>
      </p:sp>
      <p:sp>
        <p:nvSpPr>
          <p:cNvPr id="4" name="Footer Placeholder 1">
            <a:extLst>
              <a:ext uri="{FF2B5EF4-FFF2-40B4-BE49-F238E27FC236}">
                <a16:creationId xmlns:a16="http://schemas.microsoft.com/office/drawing/2014/main" id="{36B87D06-32D6-6BC8-FFD7-CB650D597919}"/>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pic>
        <p:nvPicPr>
          <p:cNvPr id="4100" name="Picture 4" descr="ASCO 2021: VISION Study Results – Phase III Study of Lutetium-177-PSMA-617  in Patients With Metastatic Castration-Resistant Prostate Cancer">
            <a:extLst>
              <a:ext uri="{FF2B5EF4-FFF2-40B4-BE49-F238E27FC236}">
                <a16:creationId xmlns:a16="http://schemas.microsoft.com/office/drawing/2014/main" id="{2C780B14-360D-33EC-87AE-62969A50E4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63"/>
          <a:stretch/>
        </p:blipFill>
        <p:spPr bwMode="auto">
          <a:xfrm>
            <a:off x="477421" y="2210816"/>
            <a:ext cx="5618579" cy="22189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4D6FF6-9244-8C4F-7F00-58F5B90F0335}"/>
              </a:ext>
            </a:extLst>
          </p:cNvPr>
          <p:cNvSpPr txBox="1"/>
          <p:nvPr/>
        </p:nvSpPr>
        <p:spPr bwMode="auto">
          <a:xfrm>
            <a:off x="723392" y="1804416"/>
            <a:ext cx="5372608" cy="410433"/>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52049"/>
                </a:solidFill>
                <a:effectLst/>
                <a:uLnTx/>
                <a:uFillTx/>
                <a:latin typeface="Arial"/>
                <a:ea typeface="+mn-ea"/>
                <a:cs typeface="+mn-cs"/>
              </a:rPr>
              <a:t>VISION: Post-</a:t>
            </a:r>
            <a:r>
              <a:rPr kumimoji="0" lang="en-US" sz="2667" b="0" i="0" u="none" strike="noStrike" kern="1200" cap="none" spc="0" normalizeH="0" baseline="0" noProof="0" dirty="0" err="1">
                <a:ln>
                  <a:noFill/>
                </a:ln>
                <a:solidFill>
                  <a:srgbClr val="052049"/>
                </a:solidFill>
                <a:effectLst/>
                <a:uLnTx/>
                <a:uFillTx/>
                <a:latin typeface="Arial"/>
                <a:ea typeface="+mn-ea"/>
                <a:cs typeface="+mn-cs"/>
              </a:rPr>
              <a:t>taxane</a:t>
            </a:r>
            <a:r>
              <a:rPr kumimoji="0" lang="en-US" sz="2667" b="0" i="0" u="none" strike="noStrike" kern="1200" cap="none" spc="0" normalizeH="0" baseline="0" noProof="0" dirty="0">
                <a:ln>
                  <a:noFill/>
                </a:ln>
                <a:solidFill>
                  <a:srgbClr val="052049"/>
                </a:solidFill>
                <a:effectLst/>
                <a:uLnTx/>
                <a:uFillTx/>
                <a:latin typeface="Arial"/>
                <a:ea typeface="+mn-ea"/>
                <a:cs typeface="+mn-cs"/>
              </a:rPr>
              <a:t>, post-ARPI</a:t>
            </a:r>
          </a:p>
        </p:txBody>
      </p:sp>
      <p:sp>
        <p:nvSpPr>
          <p:cNvPr id="7" name="TextBox 6">
            <a:extLst>
              <a:ext uri="{FF2B5EF4-FFF2-40B4-BE49-F238E27FC236}">
                <a16:creationId xmlns:a16="http://schemas.microsoft.com/office/drawing/2014/main" id="{44CAB45A-2450-34E8-90A0-177B22A0D434}"/>
              </a:ext>
            </a:extLst>
          </p:cNvPr>
          <p:cNvSpPr txBox="1"/>
          <p:nvPr/>
        </p:nvSpPr>
        <p:spPr bwMode="auto">
          <a:xfrm>
            <a:off x="6341971" y="1804416"/>
            <a:ext cx="5372608" cy="410433"/>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052049"/>
                </a:solidFill>
                <a:effectLst/>
                <a:uLnTx/>
                <a:uFillTx/>
                <a:latin typeface="Arial"/>
                <a:ea typeface="+mn-ea"/>
                <a:cs typeface="+mn-cs"/>
              </a:rPr>
              <a:t>PSMAfore</a:t>
            </a:r>
            <a:r>
              <a:rPr kumimoji="0" lang="en-US" sz="2667" b="0" i="0" u="none" strike="noStrike" kern="1200" cap="none" spc="0" normalizeH="0" baseline="0" noProof="0" dirty="0">
                <a:ln>
                  <a:noFill/>
                </a:ln>
                <a:solidFill>
                  <a:srgbClr val="052049"/>
                </a:solidFill>
                <a:effectLst/>
                <a:uLnTx/>
                <a:uFillTx/>
                <a:latin typeface="Arial"/>
                <a:ea typeface="+mn-ea"/>
                <a:cs typeface="+mn-cs"/>
              </a:rPr>
              <a:t>: Pre-</a:t>
            </a:r>
            <a:r>
              <a:rPr kumimoji="0" lang="en-US" sz="2667" b="0" i="0" u="none" strike="noStrike" kern="1200" cap="none" spc="0" normalizeH="0" baseline="0" noProof="0" dirty="0" err="1">
                <a:ln>
                  <a:noFill/>
                </a:ln>
                <a:solidFill>
                  <a:srgbClr val="052049"/>
                </a:solidFill>
                <a:effectLst/>
                <a:uLnTx/>
                <a:uFillTx/>
                <a:latin typeface="Arial"/>
                <a:ea typeface="+mn-ea"/>
                <a:cs typeface="+mn-cs"/>
              </a:rPr>
              <a:t>taxane</a:t>
            </a:r>
            <a:r>
              <a:rPr kumimoji="0" lang="en-US" sz="2667" b="0" i="0" u="none" strike="noStrike" kern="1200" cap="none" spc="0" normalizeH="0" baseline="0" noProof="0" dirty="0">
                <a:ln>
                  <a:noFill/>
                </a:ln>
                <a:solidFill>
                  <a:srgbClr val="052049"/>
                </a:solidFill>
                <a:effectLst/>
                <a:uLnTx/>
                <a:uFillTx/>
                <a:latin typeface="Arial"/>
                <a:ea typeface="+mn-ea"/>
                <a:cs typeface="+mn-cs"/>
              </a:rPr>
              <a:t>, post-ARPI</a:t>
            </a:r>
          </a:p>
        </p:txBody>
      </p:sp>
      <p:pic>
        <p:nvPicPr>
          <p:cNvPr id="10" name="Picture 9">
            <a:extLst>
              <a:ext uri="{FF2B5EF4-FFF2-40B4-BE49-F238E27FC236}">
                <a16:creationId xmlns:a16="http://schemas.microsoft.com/office/drawing/2014/main" id="{07F9B00C-86C7-E1CC-F8E9-37E8BDA8018B}"/>
              </a:ext>
            </a:extLst>
          </p:cNvPr>
          <p:cNvPicPr>
            <a:picLocks noChangeAspect="1"/>
          </p:cNvPicPr>
          <p:nvPr/>
        </p:nvPicPr>
        <p:blipFill>
          <a:blip r:embed="rId3"/>
          <a:stretch>
            <a:fillRect/>
          </a:stretch>
        </p:blipFill>
        <p:spPr>
          <a:xfrm>
            <a:off x="6217281" y="2233147"/>
            <a:ext cx="5392335" cy="2258569"/>
          </a:xfrm>
          <a:prstGeom prst="rect">
            <a:avLst/>
          </a:prstGeom>
        </p:spPr>
      </p:pic>
      <p:sp>
        <p:nvSpPr>
          <p:cNvPr id="11" name="Content Placeholder 9">
            <a:extLst>
              <a:ext uri="{FF2B5EF4-FFF2-40B4-BE49-F238E27FC236}">
                <a16:creationId xmlns:a16="http://schemas.microsoft.com/office/drawing/2014/main" id="{60D967CC-ED45-E082-71AC-5B589A08AE16}"/>
              </a:ext>
            </a:extLst>
          </p:cNvPr>
          <p:cNvSpPr>
            <a:spLocks noGrp="1"/>
          </p:cNvSpPr>
          <p:nvPr>
            <p:ph idx="1"/>
          </p:nvPr>
        </p:nvSpPr>
        <p:spPr>
          <a:xfrm>
            <a:off x="356903" y="4553673"/>
            <a:ext cx="10850220" cy="834049"/>
          </a:xfrm>
        </p:spPr>
        <p:txBody>
          <a:bodyPr/>
          <a:lstStyle/>
          <a:p>
            <a:r>
              <a:rPr lang="en-US" sz="2133" dirty="0"/>
              <a:t>Both trials met primary endpoint of PFS</a:t>
            </a:r>
          </a:p>
          <a:p>
            <a:r>
              <a:rPr lang="en-US" sz="2133" dirty="0"/>
              <a:t>VISION demonstrated improvement in OS; </a:t>
            </a:r>
            <a:r>
              <a:rPr lang="en-US" sz="2133" dirty="0" err="1"/>
              <a:t>PSMAfore</a:t>
            </a:r>
            <a:r>
              <a:rPr lang="en-US" sz="2133" dirty="0"/>
              <a:t> – no difference in OS (follow up ongoing)</a:t>
            </a:r>
          </a:p>
          <a:p>
            <a:r>
              <a:rPr lang="en-US" sz="2133" dirty="0"/>
              <a:t>FDA approval post-</a:t>
            </a:r>
            <a:r>
              <a:rPr lang="en-US" sz="2133" dirty="0" err="1"/>
              <a:t>taxane</a:t>
            </a:r>
            <a:r>
              <a:rPr lang="en-US" sz="2133" dirty="0"/>
              <a:t> (March 23</a:t>
            </a:r>
            <a:r>
              <a:rPr lang="en-US" sz="2133" baseline="30000" dirty="0"/>
              <a:t>rd</a:t>
            </a:r>
            <a:r>
              <a:rPr lang="en-US" sz="2133" dirty="0"/>
              <a:t>, 2022) and pre-</a:t>
            </a:r>
            <a:r>
              <a:rPr lang="en-US" sz="2133" dirty="0" err="1"/>
              <a:t>taxane</a:t>
            </a:r>
            <a:r>
              <a:rPr lang="en-US" sz="2133" dirty="0"/>
              <a:t> (March 28</a:t>
            </a:r>
            <a:r>
              <a:rPr lang="en-US" sz="2133" baseline="30000" dirty="0"/>
              <a:t>th</a:t>
            </a:r>
            <a:r>
              <a:rPr lang="en-US" sz="2133" dirty="0"/>
              <a:t>, 2025)</a:t>
            </a:r>
          </a:p>
        </p:txBody>
      </p:sp>
    </p:spTree>
    <p:extLst>
      <p:ext uri="{BB962C8B-B14F-4D97-AF65-F5344CB8AC3E}">
        <p14:creationId xmlns:p14="http://schemas.microsoft.com/office/powerpoint/2010/main" val="3348391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42366-C15F-A66B-46D9-29E71C2F69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0E3E50-E2F7-4E6C-B71D-401FCBC9AE0F}"/>
              </a:ext>
            </a:extLst>
          </p:cNvPr>
          <p:cNvSpPr>
            <a:spLocks noGrp="1"/>
          </p:cNvSpPr>
          <p:nvPr>
            <p:ph type="title"/>
          </p:nvPr>
        </p:nvSpPr>
        <p:spPr>
          <a:xfrm>
            <a:off x="0" y="269901"/>
            <a:ext cx="12192000" cy="858507"/>
          </a:xfrm>
        </p:spPr>
        <p:txBody>
          <a:bodyPr/>
          <a:lstStyle/>
          <a:p>
            <a:pPr algn="ctr"/>
            <a:r>
              <a:rPr lang="en-US" sz="3729" dirty="0">
                <a:latin typeface="Arial" panose="020B0604020202020204" pitchFamily="34" charset="0"/>
              </a:rPr>
              <a:t>VISION and </a:t>
            </a:r>
            <a:r>
              <a:rPr lang="en-US" sz="3729" dirty="0" err="1">
                <a:latin typeface="Arial" panose="020B0604020202020204" pitchFamily="34" charset="0"/>
              </a:rPr>
              <a:t>PSMAfore</a:t>
            </a:r>
            <a:r>
              <a:rPr lang="en-US" sz="3729" dirty="0">
                <a:latin typeface="Arial" panose="020B0604020202020204" pitchFamily="34" charset="0"/>
              </a:rPr>
              <a:t>: OS Analyses</a:t>
            </a:r>
          </a:p>
        </p:txBody>
      </p:sp>
      <p:sp>
        <p:nvSpPr>
          <p:cNvPr id="4" name="Footer Placeholder 1">
            <a:extLst>
              <a:ext uri="{FF2B5EF4-FFF2-40B4-BE49-F238E27FC236}">
                <a16:creationId xmlns:a16="http://schemas.microsoft.com/office/drawing/2014/main" id="{3F8683E8-F171-8B6C-1A60-70B32C136C53}"/>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sp>
        <p:nvSpPr>
          <p:cNvPr id="6" name="TextBox 5">
            <a:extLst>
              <a:ext uri="{FF2B5EF4-FFF2-40B4-BE49-F238E27FC236}">
                <a16:creationId xmlns:a16="http://schemas.microsoft.com/office/drawing/2014/main" id="{4819D334-E336-2393-67F1-811569550291}"/>
              </a:ext>
            </a:extLst>
          </p:cNvPr>
          <p:cNvSpPr txBox="1"/>
          <p:nvPr/>
        </p:nvSpPr>
        <p:spPr bwMode="auto">
          <a:xfrm>
            <a:off x="749448" y="1340810"/>
            <a:ext cx="5372608" cy="410433"/>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52049"/>
                </a:solidFill>
                <a:effectLst/>
                <a:uLnTx/>
                <a:uFillTx/>
                <a:latin typeface="Arial"/>
                <a:ea typeface="+mn-ea"/>
                <a:cs typeface="+mn-cs"/>
              </a:rPr>
              <a:t>VISION: Post-</a:t>
            </a:r>
            <a:r>
              <a:rPr kumimoji="0" lang="en-US" sz="2667" b="0" i="0" u="none" strike="noStrike" kern="1200" cap="none" spc="0" normalizeH="0" baseline="0" noProof="0" dirty="0" err="1">
                <a:ln>
                  <a:noFill/>
                </a:ln>
                <a:solidFill>
                  <a:srgbClr val="052049"/>
                </a:solidFill>
                <a:effectLst/>
                <a:uLnTx/>
                <a:uFillTx/>
                <a:latin typeface="Arial"/>
                <a:ea typeface="+mn-ea"/>
                <a:cs typeface="+mn-cs"/>
              </a:rPr>
              <a:t>taxane</a:t>
            </a:r>
            <a:r>
              <a:rPr kumimoji="0" lang="en-US" sz="2667" b="0" i="0" u="none" strike="noStrike" kern="1200" cap="none" spc="0" normalizeH="0" baseline="0" noProof="0" dirty="0">
                <a:ln>
                  <a:noFill/>
                </a:ln>
                <a:solidFill>
                  <a:srgbClr val="052049"/>
                </a:solidFill>
                <a:effectLst/>
                <a:uLnTx/>
                <a:uFillTx/>
                <a:latin typeface="Arial"/>
                <a:ea typeface="+mn-ea"/>
                <a:cs typeface="+mn-cs"/>
              </a:rPr>
              <a:t>, post-ARPI</a:t>
            </a:r>
          </a:p>
        </p:txBody>
      </p:sp>
      <p:sp>
        <p:nvSpPr>
          <p:cNvPr id="7" name="TextBox 6">
            <a:extLst>
              <a:ext uri="{FF2B5EF4-FFF2-40B4-BE49-F238E27FC236}">
                <a16:creationId xmlns:a16="http://schemas.microsoft.com/office/drawing/2014/main" id="{E310AE2C-38A3-B5C6-AA15-CEF14E520882}"/>
              </a:ext>
            </a:extLst>
          </p:cNvPr>
          <p:cNvSpPr txBox="1"/>
          <p:nvPr/>
        </p:nvSpPr>
        <p:spPr bwMode="auto">
          <a:xfrm>
            <a:off x="6312024" y="1340810"/>
            <a:ext cx="5372608" cy="410433"/>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err="1">
                <a:ln>
                  <a:noFill/>
                </a:ln>
                <a:solidFill>
                  <a:srgbClr val="052049"/>
                </a:solidFill>
                <a:effectLst/>
                <a:uLnTx/>
                <a:uFillTx/>
                <a:latin typeface="Arial"/>
                <a:ea typeface="+mn-ea"/>
                <a:cs typeface="+mn-cs"/>
              </a:rPr>
              <a:t>PSMAfore</a:t>
            </a:r>
            <a:r>
              <a:rPr kumimoji="0" lang="en-US" sz="2667" b="0" i="0" u="none" strike="noStrike" kern="1200" cap="none" spc="0" normalizeH="0" baseline="0" noProof="0" dirty="0">
                <a:ln>
                  <a:noFill/>
                </a:ln>
                <a:solidFill>
                  <a:srgbClr val="052049"/>
                </a:solidFill>
                <a:effectLst/>
                <a:uLnTx/>
                <a:uFillTx/>
                <a:latin typeface="Arial"/>
                <a:ea typeface="+mn-ea"/>
                <a:cs typeface="+mn-cs"/>
              </a:rPr>
              <a:t>: Pre-</a:t>
            </a:r>
            <a:r>
              <a:rPr kumimoji="0" lang="en-US" sz="2667" b="0" i="0" u="none" strike="noStrike" kern="1200" cap="none" spc="0" normalizeH="0" baseline="0" noProof="0" dirty="0" err="1">
                <a:ln>
                  <a:noFill/>
                </a:ln>
                <a:solidFill>
                  <a:srgbClr val="052049"/>
                </a:solidFill>
                <a:effectLst/>
                <a:uLnTx/>
                <a:uFillTx/>
                <a:latin typeface="Arial"/>
                <a:ea typeface="+mn-ea"/>
                <a:cs typeface="+mn-cs"/>
              </a:rPr>
              <a:t>taxane</a:t>
            </a:r>
            <a:r>
              <a:rPr kumimoji="0" lang="en-US" sz="2667" b="0" i="0" u="none" strike="noStrike" kern="1200" cap="none" spc="0" normalizeH="0" baseline="0" noProof="0" dirty="0">
                <a:ln>
                  <a:noFill/>
                </a:ln>
                <a:solidFill>
                  <a:srgbClr val="052049"/>
                </a:solidFill>
                <a:effectLst/>
                <a:uLnTx/>
                <a:uFillTx/>
                <a:latin typeface="Arial"/>
                <a:ea typeface="+mn-ea"/>
                <a:cs typeface="+mn-cs"/>
              </a:rPr>
              <a:t>, post-ARPI</a:t>
            </a:r>
          </a:p>
        </p:txBody>
      </p:sp>
      <p:pic>
        <p:nvPicPr>
          <p:cNvPr id="8" name="Picture 7">
            <a:extLst>
              <a:ext uri="{FF2B5EF4-FFF2-40B4-BE49-F238E27FC236}">
                <a16:creationId xmlns:a16="http://schemas.microsoft.com/office/drawing/2014/main" id="{8FE6E3F3-0CE5-C360-55C5-D77EE15D01F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2117156"/>
            <a:ext cx="6646819" cy="3848495"/>
          </a:xfrm>
          <a:prstGeom prst="rect">
            <a:avLst/>
          </a:prstGeom>
        </p:spPr>
      </p:pic>
      <p:sp>
        <p:nvSpPr>
          <p:cNvPr id="13" name="TextBox 12">
            <a:extLst>
              <a:ext uri="{FF2B5EF4-FFF2-40B4-BE49-F238E27FC236}">
                <a16:creationId xmlns:a16="http://schemas.microsoft.com/office/drawing/2014/main" id="{8BF739A6-5F34-B69F-3D18-3A5121560AEE}"/>
              </a:ext>
            </a:extLst>
          </p:cNvPr>
          <p:cNvSpPr txBox="1"/>
          <p:nvPr/>
        </p:nvSpPr>
        <p:spPr bwMode="auto">
          <a:xfrm>
            <a:off x="4367808" y="6449521"/>
            <a:ext cx="5548053" cy="253916"/>
          </a:xfrm>
          <a:prstGeom prst="rect">
            <a:avLst/>
          </a:prstGeom>
          <a:noFill/>
          <a:ln w="19050" algn="ctr">
            <a:noFill/>
            <a:miter lim="800000"/>
            <a:headEnd/>
            <a:tailEnd/>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050" b="0" i="0" u="none" strike="noStrike" kern="1200" cap="none" spc="0" normalizeH="0" baseline="0" noProof="0" dirty="0">
                <a:ln>
                  <a:noFill/>
                </a:ln>
                <a:solidFill>
                  <a:srgbClr val="052049"/>
                </a:solidFill>
                <a:effectLst/>
                <a:uLnTx/>
                <a:uFillTx/>
                <a:latin typeface="Arial"/>
                <a:ea typeface="+mn-ea"/>
                <a:cs typeface="+mn-cs"/>
              </a:rPr>
              <a:t>Morris et al. ASCO 2021;Abstract LBA4.   Sartor et al. ESMO 2023;Abstract LBA13.</a:t>
            </a:r>
          </a:p>
        </p:txBody>
      </p:sp>
      <p:pic>
        <p:nvPicPr>
          <p:cNvPr id="14" name="Picture 13">
            <a:extLst>
              <a:ext uri="{FF2B5EF4-FFF2-40B4-BE49-F238E27FC236}">
                <a16:creationId xmlns:a16="http://schemas.microsoft.com/office/drawing/2014/main" id="{41E4E03B-50BE-568B-E56C-4326697E617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591944" y="2523228"/>
            <a:ext cx="6492929" cy="2993962"/>
          </a:xfrm>
          <a:prstGeom prst="rect">
            <a:avLst/>
          </a:prstGeom>
        </p:spPr>
      </p:pic>
      <p:sp>
        <p:nvSpPr>
          <p:cNvPr id="16" name="Rectangle 15">
            <a:extLst>
              <a:ext uri="{FF2B5EF4-FFF2-40B4-BE49-F238E27FC236}">
                <a16:creationId xmlns:a16="http://schemas.microsoft.com/office/drawing/2014/main" id="{7CC719F4-F72F-058C-EBFF-D61F44A26CC9}"/>
              </a:ext>
            </a:extLst>
          </p:cNvPr>
          <p:cNvSpPr/>
          <p:nvPr/>
        </p:nvSpPr>
        <p:spPr bwMode="auto">
          <a:xfrm>
            <a:off x="4079777" y="2523228"/>
            <a:ext cx="1512168" cy="1323844"/>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5" name="Picture 14">
            <a:extLst>
              <a:ext uri="{FF2B5EF4-FFF2-40B4-BE49-F238E27FC236}">
                <a16:creationId xmlns:a16="http://schemas.microsoft.com/office/drawing/2014/main" id="{449BEC69-3E54-C153-ABDC-CBFA327A01FF}"/>
              </a:ext>
            </a:extLst>
          </p:cNvPr>
          <p:cNvPicPr>
            <a:picLocks noChangeAspect="1"/>
          </p:cNvPicPr>
          <p:nvPr/>
        </p:nvPicPr>
        <p:blipFill>
          <a:blip r:embed="rId6"/>
          <a:stretch>
            <a:fillRect/>
          </a:stretch>
        </p:blipFill>
        <p:spPr>
          <a:xfrm>
            <a:off x="3287688" y="2302030"/>
            <a:ext cx="2087541" cy="1126970"/>
          </a:xfrm>
          <a:prstGeom prst="rect">
            <a:avLst/>
          </a:prstGeom>
        </p:spPr>
      </p:pic>
    </p:spTree>
    <p:extLst>
      <p:ext uri="{BB962C8B-B14F-4D97-AF65-F5344CB8AC3E}">
        <p14:creationId xmlns:p14="http://schemas.microsoft.com/office/powerpoint/2010/main" val="142463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dirty="0"/>
              <a:t>FDA Approves Lutetium Lu 177 </a:t>
            </a:r>
            <a:r>
              <a:rPr lang="en-US" dirty="0" err="1"/>
              <a:t>Vipivotide</a:t>
            </a:r>
            <a:r>
              <a:rPr lang="en-US" dirty="0"/>
              <a:t> Tetraxetan for Earlier Use</a:t>
            </a:r>
            <a:br>
              <a:rPr lang="en-US" dirty="0"/>
            </a:br>
            <a:r>
              <a:rPr lang="en-US" dirty="0"/>
              <a:t>Before Chemotherapy for PSMA-Positive Metastatic CRPC</a:t>
            </a:r>
            <a:br>
              <a:rPr lang="en-US" dirty="0"/>
            </a:br>
            <a:r>
              <a:rPr lang="en-US" sz="2400" dirty="0"/>
              <a:t>Press Release: March 28, 2025</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503846" cy="4316412"/>
          </a:xfrm>
        </p:spPr>
        <p:txBody>
          <a:bodyPr/>
          <a:lstStyle/>
          <a:p>
            <a:pPr marL="99718" indent="0">
              <a:lnSpc>
                <a:spcPct val="100000"/>
              </a:lnSpc>
              <a:buNone/>
            </a:pPr>
            <a:r>
              <a:rPr lang="en-US" sz="2000" b="0" dirty="0">
                <a:latin typeface="Calibri" panose="020F0502020204030204" pitchFamily="34" charset="0"/>
                <a:cs typeface="Calibri" panose="020F0502020204030204" pitchFamily="34" charset="0"/>
              </a:rPr>
              <a:t>“The US Food and Drug Administration (FDA) approved lutetium Lu 177 vipivotide tetraxetan for patients with prostate-specific membrane antigen (PSMA)-positive metastatic castration-resistant prostate cancer (</a:t>
            </a:r>
            <a:r>
              <a:rPr lang="en-US" sz="2000" b="0" dirty="0" err="1">
                <a:latin typeface="Calibri" panose="020F0502020204030204" pitchFamily="34" charset="0"/>
                <a:cs typeface="Calibri" panose="020F0502020204030204" pitchFamily="34" charset="0"/>
              </a:rPr>
              <a:t>mCRPC</a:t>
            </a:r>
            <a:r>
              <a:rPr lang="en-US" sz="2000" b="0" dirty="0">
                <a:latin typeface="Calibri" panose="020F0502020204030204" pitchFamily="34" charset="0"/>
                <a:cs typeface="Calibri" panose="020F0502020204030204" pitchFamily="34" charset="0"/>
              </a:rPr>
              <a:t>) who have been treated with an androgen receptor pathway inhibitor (ARPI) therapy and are considered appropriate to delay chemotherapy.</a:t>
            </a:r>
          </a:p>
          <a:p>
            <a:pPr marL="99718" indent="0">
              <a:lnSpc>
                <a:spcPct val="100000"/>
              </a:lnSpc>
              <a:buNone/>
            </a:pPr>
            <a:r>
              <a:rPr lang="en-US" sz="2000" b="0" dirty="0">
                <a:latin typeface="Calibri" panose="020F0502020204030204" pitchFamily="34" charset="0"/>
                <a:cs typeface="Calibri" panose="020F0502020204030204" pitchFamily="34" charset="0"/>
              </a:rPr>
              <a:t>The expanded indication… is based on results of the Phase III </a:t>
            </a:r>
            <a:r>
              <a:rPr lang="en-US" sz="2000" b="0" dirty="0" err="1">
                <a:latin typeface="Calibri" panose="020F0502020204030204" pitchFamily="34" charset="0"/>
                <a:cs typeface="Calibri" panose="020F0502020204030204" pitchFamily="34" charset="0"/>
              </a:rPr>
              <a:t>PSMAfore</a:t>
            </a:r>
            <a:r>
              <a:rPr lang="en-US" sz="2000" b="0" dirty="0">
                <a:latin typeface="Calibri" panose="020F0502020204030204" pitchFamily="34" charset="0"/>
                <a:cs typeface="Calibri" panose="020F0502020204030204" pitchFamily="34" charset="0"/>
              </a:rPr>
              <a:t> trial. In the study, lutetium Lu 177 </a:t>
            </a:r>
            <a:r>
              <a:rPr lang="en-US" sz="2000" b="0" dirty="0" err="1">
                <a:latin typeface="Calibri" panose="020F0502020204030204" pitchFamily="34" charset="0"/>
                <a:cs typeface="Calibri" panose="020F0502020204030204" pitchFamily="34" charset="0"/>
              </a:rPr>
              <a:t>vipivotide</a:t>
            </a:r>
            <a:r>
              <a:rPr lang="en-US" sz="2000" b="0" dirty="0">
                <a:latin typeface="Calibri" panose="020F0502020204030204" pitchFamily="34" charset="0"/>
                <a:cs typeface="Calibri" panose="020F0502020204030204" pitchFamily="34" charset="0"/>
              </a:rPr>
              <a:t> tetraxetan reduced the risk of radiographic progression or death by 59% (HR = 0.41; 95% CI: 0.29, 0.56; </a:t>
            </a:r>
            <a:r>
              <a:rPr lang="en-US" sz="2000" b="0" i="1" dirty="0">
                <a:latin typeface="Calibri" panose="020F0502020204030204" pitchFamily="34" charset="0"/>
                <a:cs typeface="Calibri" panose="020F0502020204030204" pitchFamily="34" charset="0"/>
              </a:rPr>
              <a:t>p </a:t>
            </a:r>
            <a:r>
              <a:rPr lang="en-US" sz="2000" b="0" dirty="0">
                <a:latin typeface="Calibri" panose="020F0502020204030204" pitchFamily="34" charset="0"/>
                <a:cs typeface="Calibri" panose="020F0502020204030204" pitchFamily="34" charset="0"/>
              </a:rPr>
              <a:t>&lt;0.0001) compared to a change in ARPI in patients with PSMA-positive </a:t>
            </a:r>
            <a:r>
              <a:rPr lang="en-US" sz="2000" b="0" dirty="0" err="1">
                <a:latin typeface="Calibri" panose="020F0502020204030204" pitchFamily="34" charset="0"/>
                <a:cs typeface="Calibri" panose="020F0502020204030204" pitchFamily="34" charset="0"/>
              </a:rPr>
              <a:t>mCRPC</a:t>
            </a:r>
            <a:r>
              <a:rPr lang="en-US" sz="2000" b="0" dirty="0">
                <a:latin typeface="Calibri" panose="020F0502020204030204" pitchFamily="34" charset="0"/>
                <a:cs typeface="Calibri" panose="020F0502020204030204" pitchFamily="34" charset="0"/>
              </a:rPr>
              <a:t> after treatment with ARPI therapy. At an updated exploratory analysis, lutetium Lu 177 </a:t>
            </a:r>
            <a:r>
              <a:rPr lang="en-US" sz="2000" b="0" dirty="0" err="1">
                <a:latin typeface="Calibri" panose="020F0502020204030204" pitchFamily="34" charset="0"/>
                <a:cs typeface="Calibri" panose="020F0502020204030204" pitchFamily="34" charset="0"/>
              </a:rPr>
              <a:t>vipivotide</a:t>
            </a:r>
            <a:r>
              <a:rPr lang="en-US" sz="2000" b="0" dirty="0">
                <a:latin typeface="Calibri" panose="020F0502020204030204" pitchFamily="34" charset="0"/>
                <a:cs typeface="Calibri" panose="020F0502020204030204" pitchFamily="34" charset="0"/>
              </a:rPr>
              <a:t> tetraxetan more than doubled median radiographic progression-free survival (11.6 months vs. 5.6 months).</a:t>
            </a:r>
          </a:p>
          <a:p>
            <a:pPr marL="99718" indent="0">
              <a:lnSpc>
                <a:spcPct val="100000"/>
              </a:lnSpc>
              <a:buNone/>
            </a:pPr>
            <a:r>
              <a:rPr lang="en-US" sz="2000" b="0" i="0" u="none" strike="noStrike" dirty="0">
                <a:solidFill>
                  <a:srgbClr val="0A0A0A"/>
                </a:solidFill>
                <a:effectLst/>
                <a:latin typeface="Calibri" panose="020F0502020204030204" pitchFamily="34" charset="0"/>
                <a:cs typeface="Calibri" panose="020F0502020204030204" pitchFamily="34" charset="0"/>
              </a:rPr>
              <a:t>In </a:t>
            </a:r>
            <a:r>
              <a:rPr lang="en-US" sz="2000" b="0" i="0" u="none" strike="noStrike" dirty="0" err="1">
                <a:solidFill>
                  <a:srgbClr val="0A0A0A"/>
                </a:solidFill>
                <a:effectLst/>
                <a:latin typeface="Calibri" panose="020F0502020204030204" pitchFamily="34" charset="0"/>
                <a:cs typeface="Calibri" panose="020F0502020204030204" pitchFamily="34" charset="0"/>
              </a:rPr>
              <a:t>PSMAfore</a:t>
            </a:r>
            <a:r>
              <a:rPr lang="en-US" sz="2000" b="0" i="0" u="none" strike="noStrike" dirty="0">
                <a:solidFill>
                  <a:srgbClr val="0A0A0A"/>
                </a:solidFill>
                <a:effectLst/>
                <a:latin typeface="Calibri" panose="020F0502020204030204" pitchFamily="34" charset="0"/>
                <a:cs typeface="Calibri" panose="020F0502020204030204" pitchFamily="34" charset="0"/>
              </a:rPr>
              <a:t>, the final overall survival (OS) analysis numerically favored </a:t>
            </a:r>
            <a:r>
              <a:rPr lang="en-US" sz="2000" b="0" dirty="0">
                <a:latin typeface="Calibri" panose="020F0502020204030204" pitchFamily="34" charset="0"/>
                <a:cs typeface="Calibri" panose="020F0502020204030204" pitchFamily="34" charset="0"/>
              </a:rPr>
              <a:t>lutetium Lu 177 </a:t>
            </a:r>
            <a:r>
              <a:rPr lang="en-US" sz="2000" b="0" dirty="0" err="1">
                <a:latin typeface="Calibri" panose="020F0502020204030204" pitchFamily="34" charset="0"/>
                <a:cs typeface="Calibri" panose="020F0502020204030204" pitchFamily="34" charset="0"/>
              </a:rPr>
              <a:t>vipivotide</a:t>
            </a:r>
            <a:r>
              <a:rPr lang="en-US" sz="2000" b="0" dirty="0">
                <a:latin typeface="Calibri" panose="020F0502020204030204" pitchFamily="34" charset="0"/>
                <a:cs typeface="Calibri" panose="020F0502020204030204" pitchFamily="34" charset="0"/>
              </a:rPr>
              <a:t> tetraxetan</a:t>
            </a:r>
            <a:r>
              <a:rPr lang="en-US" sz="2000" b="0" i="0" u="none" strike="noStrike" dirty="0">
                <a:solidFill>
                  <a:srgbClr val="0A0A0A"/>
                </a:solidFill>
                <a:effectLst/>
                <a:latin typeface="Calibri" panose="020F0502020204030204" pitchFamily="34" charset="0"/>
                <a:cs typeface="Calibri" panose="020F0502020204030204" pitchFamily="34" charset="0"/>
              </a:rPr>
              <a:t>, with a hazard ratio of 0.91 (95% CI: 0.72, 1.14), but was not statistically significant. The OS analysis was confounded by the high rate of patients who crossed over from the control arm to </a:t>
            </a:r>
            <a:r>
              <a:rPr lang="en-US" sz="2000" b="0" dirty="0">
                <a:latin typeface="Calibri" panose="020F0502020204030204" pitchFamily="34" charset="0"/>
                <a:cs typeface="Calibri" panose="020F0502020204030204" pitchFamily="34" charset="0"/>
              </a:rPr>
              <a:t>lutetium Lu 177 </a:t>
            </a:r>
            <a:r>
              <a:rPr lang="en-US" sz="2000" b="0" dirty="0" err="1">
                <a:latin typeface="Calibri" panose="020F0502020204030204" pitchFamily="34" charset="0"/>
                <a:cs typeface="Calibri" panose="020F0502020204030204" pitchFamily="34" charset="0"/>
              </a:rPr>
              <a:t>vipivotide</a:t>
            </a:r>
            <a:r>
              <a:rPr lang="en-US" sz="2000" b="0" dirty="0">
                <a:latin typeface="Calibri" panose="020F0502020204030204" pitchFamily="34" charset="0"/>
                <a:cs typeface="Calibri" panose="020F0502020204030204" pitchFamily="34" charset="0"/>
              </a:rPr>
              <a:t> tetraxetan</a:t>
            </a:r>
            <a:r>
              <a:rPr lang="en-US" sz="2000" b="0" i="0" u="none" strike="noStrike" dirty="0">
                <a:solidFill>
                  <a:srgbClr val="0A0A0A"/>
                </a:solidFill>
                <a:effectLst/>
                <a:latin typeface="Calibri" panose="020F0502020204030204" pitchFamily="34" charset="0"/>
                <a:cs typeface="Calibri" panose="020F0502020204030204" pitchFamily="34" charset="0"/>
              </a:rPr>
              <a:t> (60.3%). When adjusted for crossover, the OS hazard ratio was 0.59 (95% CI: 0.38, 0.91).”</a:t>
            </a:r>
          </a:p>
        </p:txBody>
      </p:sp>
      <p:sp>
        <p:nvSpPr>
          <p:cNvPr id="5" name="TextBox 4">
            <a:extLst>
              <a:ext uri="{FF2B5EF4-FFF2-40B4-BE49-F238E27FC236}">
                <a16:creationId xmlns:a16="http://schemas.microsoft.com/office/drawing/2014/main" id="{B34FB634-405A-E8E4-98EC-0B98B4511B3B}"/>
              </a:ext>
            </a:extLst>
          </p:cNvPr>
          <p:cNvSpPr txBox="1"/>
          <p:nvPr/>
        </p:nvSpPr>
        <p:spPr>
          <a:xfrm>
            <a:off x="6104" y="6396335"/>
            <a:ext cx="65958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www.novartis.com</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/news/media-releases/fda-approves-novartis-radioligand-therapy-pluvicto-earlier-use-chemotherapy-psma-positive-metastatic-castration-resistant-prostate-cancer</a:t>
            </a:r>
          </a:p>
        </p:txBody>
      </p:sp>
    </p:spTree>
    <p:extLst>
      <p:ext uri="{BB962C8B-B14F-4D97-AF65-F5344CB8AC3E}">
        <p14:creationId xmlns:p14="http://schemas.microsoft.com/office/powerpoint/2010/main" val="2611832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CB819-E709-433C-1903-304E64300F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A47445-7E79-45C3-4A6D-7FB4AD6192BF}"/>
              </a:ext>
            </a:extLst>
          </p:cNvPr>
          <p:cNvSpPr>
            <a:spLocks noGrp="1"/>
          </p:cNvSpPr>
          <p:nvPr>
            <p:ph type="title"/>
          </p:nvPr>
        </p:nvSpPr>
        <p:spPr>
          <a:xfrm>
            <a:off x="0" y="269901"/>
            <a:ext cx="12192000" cy="858507"/>
          </a:xfrm>
        </p:spPr>
        <p:txBody>
          <a:bodyPr/>
          <a:lstStyle/>
          <a:p>
            <a:pPr algn="ctr"/>
            <a:r>
              <a:rPr lang="en-US" sz="3729" dirty="0">
                <a:latin typeface="Arial" panose="020B0604020202020204" pitchFamily="34" charset="0"/>
              </a:rPr>
              <a:t>Our patient’s journey continued…</a:t>
            </a:r>
          </a:p>
        </p:txBody>
      </p:sp>
      <p:sp>
        <p:nvSpPr>
          <p:cNvPr id="4" name="Footer Placeholder 1">
            <a:extLst>
              <a:ext uri="{FF2B5EF4-FFF2-40B4-BE49-F238E27FC236}">
                <a16:creationId xmlns:a16="http://schemas.microsoft.com/office/drawing/2014/main" id="{939FB94F-07A0-C56F-ED93-3E35BDC060BD}"/>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sp>
        <p:nvSpPr>
          <p:cNvPr id="3" name="Content Placeholder 9">
            <a:extLst>
              <a:ext uri="{FF2B5EF4-FFF2-40B4-BE49-F238E27FC236}">
                <a16:creationId xmlns:a16="http://schemas.microsoft.com/office/drawing/2014/main" id="{5E0D7358-094A-9734-1943-D5A235FA0FB1}"/>
              </a:ext>
            </a:extLst>
          </p:cNvPr>
          <p:cNvSpPr>
            <a:spLocks noGrp="1"/>
          </p:cNvSpPr>
          <p:nvPr>
            <p:ph idx="1"/>
          </p:nvPr>
        </p:nvSpPr>
        <p:spPr>
          <a:xfrm>
            <a:off x="523233" y="1128409"/>
            <a:ext cx="10850220" cy="3909393"/>
          </a:xfrm>
        </p:spPr>
        <p:txBody>
          <a:bodyPr/>
          <a:lstStyle/>
          <a:p>
            <a:r>
              <a:rPr lang="en-US" sz="2400" dirty="0"/>
              <a:t>Patient opted for treatment break following completion of radium-223</a:t>
            </a:r>
          </a:p>
          <a:p>
            <a:r>
              <a:rPr lang="en-US" sz="2400" dirty="0"/>
              <a:t>Followed by PSA monthly and scans every 3 months</a:t>
            </a:r>
          </a:p>
          <a:p>
            <a:r>
              <a:rPr lang="en-US" sz="2400" dirty="0"/>
              <a:t>Was able to travel with minimal symptoms</a:t>
            </a:r>
          </a:p>
          <a:p>
            <a:r>
              <a:rPr lang="en-US" sz="2400" dirty="0"/>
              <a:t>Subsequent progression by PSA and scans</a:t>
            </a:r>
          </a:p>
          <a:p>
            <a:r>
              <a:rPr lang="en-US" sz="2400" dirty="0"/>
              <a:t>PSMA PET obtained demonstrating multifocal nodal and osseous metastases</a:t>
            </a:r>
          </a:p>
          <a:p>
            <a:r>
              <a:rPr lang="en-US" sz="2400" dirty="0"/>
              <a:t>Started 177Lu-PSMA-617 treatment with positive response by PSA and serial imaging</a:t>
            </a:r>
          </a:p>
          <a:p>
            <a:r>
              <a:rPr lang="en-US" sz="2400" dirty="0"/>
              <a:t>Toxicities: </a:t>
            </a:r>
          </a:p>
          <a:p>
            <a:pPr lvl="1"/>
            <a:r>
              <a:rPr lang="en-US" sz="2133" dirty="0"/>
              <a:t>Chronic mild dry mouth, nausea for 3-4 days after each dose, low lymphocyte count, hemoglobin from 11 </a:t>
            </a:r>
            <a:r>
              <a:rPr lang="en-US" sz="2133" dirty="0">
                <a:sym typeface="Wingdings" pitchFamily="2" charset="2"/>
              </a:rPr>
              <a:t> mid 8 range</a:t>
            </a:r>
            <a:endParaRPr lang="en-US" sz="2133" dirty="0"/>
          </a:p>
        </p:txBody>
      </p:sp>
    </p:spTree>
    <p:extLst>
      <p:ext uri="{BB962C8B-B14F-4D97-AF65-F5344CB8AC3E}">
        <p14:creationId xmlns:p14="http://schemas.microsoft.com/office/powerpoint/2010/main" val="3123406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93E97-8630-9F4E-280A-49552BEEF1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890CE1-12F5-9067-0683-2305DE980A1E}"/>
              </a:ext>
            </a:extLst>
          </p:cNvPr>
          <p:cNvSpPr>
            <a:spLocks noGrp="1"/>
          </p:cNvSpPr>
          <p:nvPr>
            <p:ph type="title"/>
          </p:nvPr>
        </p:nvSpPr>
        <p:spPr>
          <a:xfrm>
            <a:off x="0" y="269901"/>
            <a:ext cx="12192000" cy="1324336"/>
          </a:xfrm>
        </p:spPr>
        <p:txBody>
          <a:bodyPr/>
          <a:lstStyle/>
          <a:p>
            <a:pPr algn="ctr"/>
            <a:r>
              <a:rPr lang="en-US" sz="3729" dirty="0">
                <a:latin typeface="Arial" panose="020B0604020202020204" pitchFamily="34" charset="0"/>
              </a:rPr>
              <a:t>Serial SPECT Imaging </a:t>
            </a:r>
          </a:p>
        </p:txBody>
      </p:sp>
      <p:sp>
        <p:nvSpPr>
          <p:cNvPr id="4" name="Footer Placeholder 1">
            <a:extLst>
              <a:ext uri="{FF2B5EF4-FFF2-40B4-BE49-F238E27FC236}">
                <a16:creationId xmlns:a16="http://schemas.microsoft.com/office/drawing/2014/main" id="{ECD69242-3005-F64F-5082-CEA5030933CE}"/>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pic>
        <p:nvPicPr>
          <p:cNvPr id="3" name="Picture 2">
            <a:extLst>
              <a:ext uri="{FF2B5EF4-FFF2-40B4-BE49-F238E27FC236}">
                <a16:creationId xmlns:a16="http://schemas.microsoft.com/office/drawing/2014/main" id="{5D693513-1629-D832-FFCD-D2253101B9F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24397" y="2007617"/>
            <a:ext cx="5290235" cy="4126991"/>
          </a:xfrm>
          <a:prstGeom prst="rect">
            <a:avLst/>
          </a:prstGeom>
        </p:spPr>
      </p:pic>
      <p:sp>
        <p:nvSpPr>
          <p:cNvPr id="5" name="Rectangle 4">
            <a:extLst>
              <a:ext uri="{FF2B5EF4-FFF2-40B4-BE49-F238E27FC236}">
                <a16:creationId xmlns:a16="http://schemas.microsoft.com/office/drawing/2014/main" id="{CA31CD00-FCB9-0A79-4A49-038C862BAB12}"/>
              </a:ext>
            </a:extLst>
          </p:cNvPr>
          <p:cNvSpPr/>
          <p:nvPr/>
        </p:nvSpPr>
        <p:spPr bwMode="auto">
          <a:xfrm>
            <a:off x="424398" y="2007616"/>
            <a:ext cx="787257" cy="666731"/>
          </a:xfrm>
          <a:prstGeom prst="rect">
            <a:avLst/>
          </a:prstGeom>
          <a:solidFill>
            <a:schemeClr val="tx2"/>
          </a:solidFill>
          <a:ln w="19050" algn="ctr">
            <a:noFill/>
            <a:miter lim="800000"/>
            <a:headEnd/>
            <a:tailEnd/>
          </a:ln>
        </p:spPr>
        <p:txBody>
          <a:bodyPr wrap="none" rtlCol="0" anchor="ctr"/>
          <a:lstStyle/>
          <a:p>
            <a:pPr marL="0" marR="0" lvl="0" indent="0" algn="ctr" defTabSz="1219170" rtl="0" eaLnBrk="1" fontAlgn="auto" latinLnBrk="0" hangingPunct="1">
              <a:lnSpc>
                <a:spcPct val="90000"/>
              </a:lnSpc>
              <a:spcBef>
                <a:spcPts val="0"/>
              </a:spcBef>
              <a:spcAft>
                <a:spcPts val="0"/>
              </a:spcAft>
              <a:buClrTx/>
              <a:buSzTx/>
              <a:buFontTx/>
              <a:buNone/>
              <a:tabLst/>
              <a:defRPr/>
            </a:pPr>
            <a:endParaRPr kumimoji="0" lang="en-US" sz="2133"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6" name="Rectangle 5">
            <a:extLst>
              <a:ext uri="{FF2B5EF4-FFF2-40B4-BE49-F238E27FC236}">
                <a16:creationId xmlns:a16="http://schemas.microsoft.com/office/drawing/2014/main" id="{B8871F83-3C62-3B9D-59A3-9B1EFAEDF6B1}"/>
              </a:ext>
            </a:extLst>
          </p:cNvPr>
          <p:cNvSpPr/>
          <p:nvPr/>
        </p:nvSpPr>
        <p:spPr bwMode="auto">
          <a:xfrm>
            <a:off x="3141512" y="2007616"/>
            <a:ext cx="787257" cy="666731"/>
          </a:xfrm>
          <a:prstGeom prst="rect">
            <a:avLst/>
          </a:prstGeom>
          <a:solidFill>
            <a:schemeClr val="tx2"/>
          </a:solidFill>
          <a:ln w="19050" algn="ctr">
            <a:noFill/>
            <a:miter lim="800000"/>
            <a:headEnd/>
            <a:tailEnd/>
          </a:ln>
        </p:spPr>
        <p:txBody>
          <a:bodyPr wrap="none" rtlCol="0" anchor="ctr"/>
          <a:lstStyle/>
          <a:p>
            <a:pPr marL="0" marR="0" lvl="0" indent="0" algn="ctr" defTabSz="1219170" rtl="0" eaLnBrk="1" fontAlgn="auto" latinLnBrk="0" hangingPunct="1">
              <a:lnSpc>
                <a:spcPct val="90000"/>
              </a:lnSpc>
              <a:spcBef>
                <a:spcPts val="0"/>
              </a:spcBef>
              <a:spcAft>
                <a:spcPts val="0"/>
              </a:spcAft>
              <a:buClrTx/>
              <a:buSzTx/>
              <a:buFontTx/>
              <a:buNone/>
              <a:tabLst/>
              <a:defRPr/>
            </a:pPr>
            <a:endParaRPr kumimoji="0" lang="en-US" sz="2133"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7" name="TextBox 6">
            <a:extLst>
              <a:ext uri="{FF2B5EF4-FFF2-40B4-BE49-F238E27FC236}">
                <a16:creationId xmlns:a16="http://schemas.microsoft.com/office/drawing/2014/main" id="{B3EB1BD4-2868-5E1C-3CB2-0CE7A48BDFA9}"/>
              </a:ext>
            </a:extLst>
          </p:cNvPr>
          <p:cNvSpPr txBox="1"/>
          <p:nvPr/>
        </p:nvSpPr>
        <p:spPr bwMode="auto">
          <a:xfrm>
            <a:off x="383210" y="1157340"/>
            <a:ext cx="5372608" cy="820866"/>
          </a:xfrm>
          <a:prstGeom prst="rect">
            <a:avLst/>
          </a:prstGeom>
          <a:noFill/>
          <a:ln w="19050" algn="ctr">
            <a:noFill/>
            <a:miter lim="800000"/>
            <a:headEnd/>
            <a:tailEnd/>
          </a:ln>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52049"/>
                </a:solidFill>
                <a:effectLst/>
                <a:uLnTx/>
                <a:uFillTx/>
                <a:latin typeface="Arial"/>
                <a:ea typeface="+mn-ea"/>
                <a:cs typeface="+mn-cs"/>
              </a:rPr>
              <a:t>24 hours after dose #1 of Lu-PSMA-617</a:t>
            </a:r>
          </a:p>
        </p:txBody>
      </p:sp>
      <p:sp>
        <p:nvSpPr>
          <p:cNvPr id="8" name="TextBox 7">
            <a:extLst>
              <a:ext uri="{FF2B5EF4-FFF2-40B4-BE49-F238E27FC236}">
                <a16:creationId xmlns:a16="http://schemas.microsoft.com/office/drawing/2014/main" id="{9EB94E09-A160-BEAA-E50F-4B08F6318672}"/>
              </a:ext>
            </a:extLst>
          </p:cNvPr>
          <p:cNvSpPr txBox="1"/>
          <p:nvPr/>
        </p:nvSpPr>
        <p:spPr bwMode="auto">
          <a:xfrm>
            <a:off x="6280872" y="1157340"/>
            <a:ext cx="5372608" cy="820866"/>
          </a:xfrm>
          <a:prstGeom prst="rect">
            <a:avLst/>
          </a:prstGeom>
          <a:noFill/>
          <a:ln w="19050" algn="ctr">
            <a:noFill/>
            <a:miter lim="800000"/>
            <a:headEnd/>
            <a:tailEnd/>
          </a:ln>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52049"/>
                </a:solidFill>
                <a:effectLst/>
                <a:uLnTx/>
                <a:uFillTx/>
                <a:latin typeface="Arial"/>
                <a:ea typeface="+mn-ea"/>
                <a:cs typeface="+mn-cs"/>
              </a:rPr>
              <a:t>24 hours after dose #2 of Lu-PSMA-617</a:t>
            </a:r>
          </a:p>
        </p:txBody>
      </p:sp>
      <p:pic>
        <p:nvPicPr>
          <p:cNvPr id="9" name="Picture 8">
            <a:extLst>
              <a:ext uri="{FF2B5EF4-FFF2-40B4-BE49-F238E27FC236}">
                <a16:creationId xmlns:a16="http://schemas.microsoft.com/office/drawing/2014/main" id="{42E032B6-F00D-C33E-EDD3-21B47713DC6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553714" y="2007617"/>
            <a:ext cx="4545797" cy="4126991"/>
          </a:xfrm>
          <a:prstGeom prst="rect">
            <a:avLst/>
          </a:prstGeom>
        </p:spPr>
      </p:pic>
      <p:sp>
        <p:nvSpPr>
          <p:cNvPr id="11" name="Rectangle 10">
            <a:extLst>
              <a:ext uri="{FF2B5EF4-FFF2-40B4-BE49-F238E27FC236}">
                <a16:creationId xmlns:a16="http://schemas.microsoft.com/office/drawing/2014/main" id="{708AE42D-696D-B833-4850-252D1E0C0412}"/>
              </a:ext>
            </a:extLst>
          </p:cNvPr>
          <p:cNvSpPr/>
          <p:nvPr/>
        </p:nvSpPr>
        <p:spPr bwMode="auto">
          <a:xfrm>
            <a:off x="6553714" y="2030851"/>
            <a:ext cx="787257" cy="666731"/>
          </a:xfrm>
          <a:prstGeom prst="rect">
            <a:avLst/>
          </a:prstGeom>
          <a:solidFill>
            <a:schemeClr val="tx2"/>
          </a:solidFill>
          <a:ln w="19050" algn="ctr">
            <a:noFill/>
            <a:miter lim="800000"/>
            <a:headEnd/>
            <a:tailEnd/>
          </a:ln>
        </p:spPr>
        <p:txBody>
          <a:bodyPr wrap="none" rtlCol="0" anchor="ctr"/>
          <a:lstStyle/>
          <a:p>
            <a:pPr marL="0" marR="0" lvl="0" indent="0" algn="ctr" defTabSz="1219170" rtl="0" eaLnBrk="1" fontAlgn="auto" latinLnBrk="0" hangingPunct="1">
              <a:lnSpc>
                <a:spcPct val="90000"/>
              </a:lnSpc>
              <a:spcBef>
                <a:spcPts val="0"/>
              </a:spcBef>
              <a:spcAft>
                <a:spcPts val="0"/>
              </a:spcAft>
              <a:buClrTx/>
              <a:buSzTx/>
              <a:buFontTx/>
              <a:buNone/>
              <a:tabLst/>
              <a:defRPr/>
            </a:pPr>
            <a:endParaRPr kumimoji="0" lang="en-US" sz="2133"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2" name="Rectangle 11">
            <a:extLst>
              <a:ext uri="{FF2B5EF4-FFF2-40B4-BE49-F238E27FC236}">
                <a16:creationId xmlns:a16="http://schemas.microsoft.com/office/drawing/2014/main" id="{A198584A-5CA0-04FC-1211-4F3E6C7DEAA6}"/>
              </a:ext>
            </a:extLst>
          </p:cNvPr>
          <p:cNvSpPr/>
          <p:nvPr/>
        </p:nvSpPr>
        <p:spPr bwMode="auto">
          <a:xfrm>
            <a:off x="8919480" y="2011785"/>
            <a:ext cx="787257" cy="666731"/>
          </a:xfrm>
          <a:prstGeom prst="rect">
            <a:avLst/>
          </a:prstGeom>
          <a:solidFill>
            <a:schemeClr val="tx2"/>
          </a:solidFill>
          <a:ln w="19050" algn="ctr">
            <a:noFill/>
            <a:miter lim="800000"/>
            <a:headEnd/>
            <a:tailEnd/>
          </a:ln>
        </p:spPr>
        <p:txBody>
          <a:bodyPr wrap="none" rtlCol="0" anchor="ctr"/>
          <a:lstStyle/>
          <a:p>
            <a:pPr marL="0" marR="0" lvl="0" indent="0" algn="ctr" defTabSz="1219170" rtl="0" eaLnBrk="1" fontAlgn="auto" latinLnBrk="0" hangingPunct="1">
              <a:lnSpc>
                <a:spcPct val="90000"/>
              </a:lnSpc>
              <a:spcBef>
                <a:spcPts val="0"/>
              </a:spcBef>
              <a:spcAft>
                <a:spcPts val="0"/>
              </a:spcAft>
              <a:buClrTx/>
              <a:buSzTx/>
              <a:buFontTx/>
              <a:buNone/>
              <a:tabLst/>
              <a:defRPr/>
            </a:pPr>
            <a:endParaRPr kumimoji="0" lang="en-US" sz="2133" b="1" i="0" u="none" strike="noStrike" kern="1200" cap="none" spc="0" normalizeH="0" baseline="0" noProof="0" dirty="0" err="1">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129424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9A534-E503-A3CD-6DCF-B0CC0BF0FC9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991A78D-A380-32CF-71D7-0A7D74175D37}"/>
              </a:ext>
            </a:extLst>
          </p:cNvPr>
          <p:cNvSpPr/>
          <p:nvPr/>
        </p:nvSpPr>
        <p:spPr bwMode="auto">
          <a:xfrm>
            <a:off x="938519" y="1916832"/>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57192D0-A899-327E-1ED4-FA818025E1DB}"/>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34D9B61-CC27-13CA-5BD3-987DA74C6D95}"/>
              </a:ext>
            </a:extLst>
          </p:cNvPr>
          <p:cNvSpPr>
            <a:spLocks noGrp="1"/>
          </p:cNvSpPr>
          <p:nvPr>
            <p:ph idx="1"/>
          </p:nvPr>
        </p:nvSpPr>
        <p:spPr>
          <a:xfrm>
            <a:off x="1447684" y="1340768"/>
            <a:ext cx="9288170"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Prostate Cancer</a:t>
            </a:r>
          </a:p>
          <a:p>
            <a:pPr marL="0" indent="0">
              <a:spcBef>
                <a:spcPts val="1800"/>
              </a:spcBef>
              <a:spcAft>
                <a:spcPts val="0"/>
              </a:spcAft>
              <a:buNone/>
            </a:pPr>
            <a:r>
              <a:rPr lang="en-US" sz="2500" dirty="0">
                <a:solidFill>
                  <a:schemeClr val="bg1"/>
                </a:solidFill>
              </a:rPr>
              <a:t>Module 1: Recent Advances in the Treatment of Nonmetastatic Prostate Cancer</a:t>
            </a: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Treatment Approaches for Metastatic Hormone-Sensitive Prostate Cancer </a:t>
            </a:r>
          </a:p>
          <a:p>
            <a:pPr marL="0" indent="0">
              <a:spcBef>
                <a:spcPts val="1800"/>
              </a:spcBef>
              <a:spcAft>
                <a:spcPts val="0"/>
              </a:spcAft>
              <a:buNone/>
            </a:pPr>
            <a:r>
              <a:rPr lang="en-US" sz="2500" dirty="0">
                <a:solidFill>
                  <a:srgbClr val="0432FF"/>
                </a:solidFill>
              </a:rPr>
              <a:t>Module 3: </a:t>
            </a:r>
            <a:r>
              <a:rPr lang="en-US" sz="2500" dirty="0">
                <a:solidFill>
                  <a:schemeClr val="tx1"/>
                </a:solidFill>
              </a:rPr>
              <a:t>Current Role of PARP Inhibitors in Metastatic Castration-Resistant Prostate Cancer (</a:t>
            </a:r>
            <a:r>
              <a:rPr lang="en-US" sz="2500" dirty="0" err="1">
                <a:solidFill>
                  <a:schemeClr val="tx1"/>
                </a:solidFill>
              </a:rPr>
              <a:t>mCRPC</a:t>
            </a:r>
            <a:r>
              <a:rPr lang="en-US" sz="2500" dirty="0">
                <a:solidFill>
                  <a:schemeClr val="tx1"/>
                </a:solidFill>
              </a:rPr>
              <a:t>)</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Current and Future Role of Radiopharmaceuticals in </a:t>
            </a:r>
            <a:r>
              <a:rPr lang="en-US" sz="25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mCRPC</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6765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A2921-CEC5-CBCC-619F-F9A26BA617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237FB-E359-48FC-4A75-6123761908C6}"/>
              </a:ext>
            </a:extLst>
          </p:cNvPr>
          <p:cNvSpPr>
            <a:spLocks noGrp="1"/>
          </p:cNvSpPr>
          <p:nvPr>
            <p:ph type="title"/>
          </p:nvPr>
        </p:nvSpPr>
        <p:spPr>
          <a:xfrm>
            <a:off x="0" y="269901"/>
            <a:ext cx="12192000" cy="1324336"/>
          </a:xfrm>
        </p:spPr>
        <p:txBody>
          <a:bodyPr/>
          <a:lstStyle/>
          <a:p>
            <a:pPr algn="ctr"/>
            <a:r>
              <a:rPr lang="en-US" sz="3729" dirty="0">
                <a:latin typeface="Arial" panose="020B0604020202020204" pitchFamily="34" charset="0"/>
              </a:rPr>
              <a:t>Back to our patient…</a:t>
            </a:r>
          </a:p>
        </p:txBody>
      </p:sp>
      <p:sp>
        <p:nvSpPr>
          <p:cNvPr id="4" name="Footer Placeholder 1">
            <a:extLst>
              <a:ext uri="{FF2B5EF4-FFF2-40B4-BE49-F238E27FC236}">
                <a16:creationId xmlns:a16="http://schemas.microsoft.com/office/drawing/2014/main" id="{ED9A1A49-5BDF-228D-E0BF-8B11445039E1}"/>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sp>
        <p:nvSpPr>
          <p:cNvPr id="10" name="TextBox 9">
            <a:extLst>
              <a:ext uri="{FF2B5EF4-FFF2-40B4-BE49-F238E27FC236}">
                <a16:creationId xmlns:a16="http://schemas.microsoft.com/office/drawing/2014/main" id="{DDAEFEA0-B53A-637E-7E87-D71FD15F7A97}"/>
              </a:ext>
            </a:extLst>
          </p:cNvPr>
          <p:cNvSpPr txBox="1"/>
          <p:nvPr/>
        </p:nvSpPr>
        <p:spPr bwMode="auto">
          <a:xfrm>
            <a:off x="6765513" y="5877767"/>
            <a:ext cx="5080000" cy="318100"/>
          </a:xfrm>
          <a:prstGeom prst="rect">
            <a:avLst/>
          </a:prstGeom>
          <a:noFill/>
          <a:ln w="19050" algn="ctr">
            <a:noFill/>
            <a:miter lim="800000"/>
            <a:headEnd/>
            <a:tailEnd/>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467" b="0" i="0" u="none" strike="noStrike" kern="1200" cap="none" spc="0" normalizeH="0" baseline="0" noProof="0" dirty="0">
                <a:ln>
                  <a:noFill/>
                </a:ln>
                <a:solidFill>
                  <a:srgbClr val="052049"/>
                </a:solidFill>
                <a:effectLst/>
                <a:uLnTx/>
                <a:uFillTx/>
                <a:latin typeface="Arial"/>
                <a:ea typeface="+mn-ea"/>
                <a:cs typeface="+mn-cs"/>
              </a:rPr>
              <a:t>Chi K, et al. ASCO GU 2022</a:t>
            </a:r>
          </a:p>
        </p:txBody>
      </p:sp>
      <p:sp>
        <p:nvSpPr>
          <p:cNvPr id="3" name="Content Placeholder 9">
            <a:extLst>
              <a:ext uri="{FF2B5EF4-FFF2-40B4-BE49-F238E27FC236}">
                <a16:creationId xmlns:a16="http://schemas.microsoft.com/office/drawing/2014/main" id="{D7EE6FCE-2C6D-3DE7-EED0-0089212D9C39}"/>
              </a:ext>
            </a:extLst>
          </p:cNvPr>
          <p:cNvSpPr>
            <a:spLocks noGrp="1"/>
          </p:cNvSpPr>
          <p:nvPr>
            <p:ph idx="1"/>
          </p:nvPr>
        </p:nvSpPr>
        <p:spPr>
          <a:xfrm>
            <a:off x="563873" y="1128504"/>
            <a:ext cx="10850220" cy="3909393"/>
          </a:xfrm>
        </p:spPr>
        <p:txBody>
          <a:bodyPr/>
          <a:lstStyle/>
          <a:p>
            <a:r>
              <a:rPr lang="en-US" sz="2400" dirty="0"/>
              <a:t>PSA dropped to a nadir of 6.1 ng/mL following dose #6 of Lu-PSMA-617</a:t>
            </a:r>
          </a:p>
          <a:p>
            <a:r>
              <a:rPr lang="en-US" sz="2400" dirty="0"/>
              <a:t>Remains on follow up</a:t>
            </a:r>
          </a:p>
          <a:p>
            <a:r>
              <a:rPr lang="en-US" sz="2400" dirty="0"/>
              <a:t>Persistent mild dry mouth, not impacting eating/drinking/swallowing</a:t>
            </a:r>
          </a:p>
          <a:p>
            <a:r>
              <a:rPr lang="en-US" sz="2400" dirty="0"/>
              <a:t>Persistent mild to moderate </a:t>
            </a:r>
            <a:r>
              <a:rPr lang="en-US" sz="2400" dirty="0" err="1"/>
              <a:t>cytopenias</a:t>
            </a:r>
            <a:endParaRPr lang="en-US" sz="2400" dirty="0"/>
          </a:p>
          <a:p>
            <a:pPr lvl="1"/>
            <a:r>
              <a:rPr lang="en-US" sz="2133" dirty="0"/>
              <a:t>Hgb 8-9 range</a:t>
            </a:r>
          </a:p>
          <a:p>
            <a:pPr lvl="1"/>
            <a:r>
              <a:rPr lang="en-US" sz="2133" dirty="0"/>
              <a:t>Platelet count 60-75K</a:t>
            </a:r>
          </a:p>
          <a:p>
            <a:r>
              <a:rPr lang="en-US" sz="2400" dirty="0"/>
              <a:t>Renal function intact</a:t>
            </a:r>
          </a:p>
          <a:p>
            <a:r>
              <a:rPr lang="en-US" sz="2400" dirty="0"/>
              <a:t>Performance status good, bone pain minimal</a:t>
            </a:r>
          </a:p>
          <a:p>
            <a:r>
              <a:rPr lang="en-US" sz="2400" dirty="0"/>
              <a:t>Currently on surveillance</a:t>
            </a:r>
          </a:p>
          <a:p>
            <a:r>
              <a:rPr lang="en-US" sz="2400" dirty="0"/>
              <a:t>Future treatment options: </a:t>
            </a:r>
          </a:p>
          <a:p>
            <a:pPr lvl="1"/>
            <a:r>
              <a:rPr lang="en-US" sz="2133" dirty="0" err="1"/>
              <a:t>Cabazitaxel</a:t>
            </a:r>
            <a:r>
              <a:rPr lang="en-US" sz="2133" dirty="0"/>
              <a:t>, ? re-treatment with Lu-PSMA-617, clinical trial</a:t>
            </a:r>
          </a:p>
        </p:txBody>
      </p:sp>
    </p:spTree>
    <p:extLst>
      <p:ext uri="{BB962C8B-B14F-4D97-AF65-F5344CB8AC3E}">
        <p14:creationId xmlns:p14="http://schemas.microsoft.com/office/powerpoint/2010/main" val="849423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373B8-BCB8-725A-7AB8-2AD7A0D9E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C1328-7E60-83E1-56CA-5523A91DB7C6}"/>
              </a:ext>
            </a:extLst>
          </p:cNvPr>
          <p:cNvSpPr>
            <a:spLocks noGrp="1"/>
          </p:cNvSpPr>
          <p:nvPr>
            <p:ph type="title"/>
          </p:nvPr>
        </p:nvSpPr>
        <p:spPr>
          <a:xfrm>
            <a:off x="0" y="269901"/>
            <a:ext cx="12192000" cy="1324336"/>
          </a:xfrm>
        </p:spPr>
        <p:txBody>
          <a:bodyPr/>
          <a:lstStyle/>
          <a:p>
            <a:pPr algn="ctr"/>
            <a:r>
              <a:rPr lang="en-US" sz="3729" dirty="0">
                <a:latin typeface="Arial" panose="020B0604020202020204" pitchFamily="34" charset="0"/>
              </a:rPr>
              <a:t>Emerging Directions for Radiopharmaceutical Treatments in Advanced Prostate Cancer</a:t>
            </a:r>
          </a:p>
        </p:txBody>
      </p:sp>
      <p:sp>
        <p:nvSpPr>
          <p:cNvPr id="4" name="Footer Placeholder 1">
            <a:extLst>
              <a:ext uri="{FF2B5EF4-FFF2-40B4-BE49-F238E27FC236}">
                <a16:creationId xmlns:a16="http://schemas.microsoft.com/office/drawing/2014/main" id="{AA825F13-B1DD-B3E1-6D25-D3C17E3EC499}"/>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sp>
        <p:nvSpPr>
          <p:cNvPr id="3" name="Content Placeholder 9">
            <a:extLst>
              <a:ext uri="{FF2B5EF4-FFF2-40B4-BE49-F238E27FC236}">
                <a16:creationId xmlns:a16="http://schemas.microsoft.com/office/drawing/2014/main" id="{30D1FC24-ECB4-D22F-82F9-D0E3B062192B}"/>
              </a:ext>
            </a:extLst>
          </p:cNvPr>
          <p:cNvSpPr>
            <a:spLocks noGrp="1"/>
          </p:cNvSpPr>
          <p:nvPr>
            <p:ph idx="1"/>
          </p:nvPr>
        </p:nvSpPr>
        <p:spPr>
          <a:xfrm>
            <a:off x="555745" y="1474304"/>
            <a:ext cx="10850220" cy="3909393"/>
          </a:xfrm>
        </p:spPr>
        <p:txBody>
          <a:bodyPr/>
          <a:lstStyle/>
          <a:p>
            <a:r>
              <a:rPr lang="en-US" sz="2400" dirty="0"/>
              <a:t>Optimizing dosing schedule</a:t>
            </a:r>
          </a:p>
          <a:p>
            <a:pPr lvl="1"/>
            <a:r>
              <a:rPr lang="en-US" sz="2133" dirty="0"/>
              <a:t>Adaptive dosing with treatment breaks in those with good response</a:t>
            </a:r>
          </a:p>
          <a:p>
            <a:pPr lvl="1"/>
            <a:r>
              <a:rPr lang="en-US" sz="2133" dirty="0"/>
              <a:t>Dose escalation in those with high disease burden at baseline</a:t>
            </a:r>
          </a:p>
          <a:p>
            <a:r>
              <a:rPr lang="en-US" sz="2400" dirty="0"/>
              <a:t>Earlier disease settings</a:t>
            </a:r>
          </a:p>
          <a:p>
            <a:pPr lvl="1"/>
            <a:r>
              <a:rPr lang="en-US" sz="2133" dirty="0"/>
              <a:t>Metastatic hormone sensitive</a:t>
            </a:r>
          </a:p>
          <a:p>
            <a:pPr lvl="1"/>
            <a:r>
              <a:rPr lang="en-US" sz="2133" dirty="0"/>
              <a:t>Biochemical relapse</a:t>
            </a:r>
          </a:p>
          <a:p>
            <a:pPr lvl="1"/>
            <a:r>
              <a:rPr lang="en-US" sz="2133" dirty="0"/>
              <a:t>Neoadjuvant prior to radical prostatectomy</a:t>
            </a:r>
          </a:p>
          <a:p>
            <a:r>
              <a:rPr lang="en-US" sz="2400" dirty="0"/>
              <a:t>New radio-isotopes</a:t>
            </a:r>
          </a:p>
          <a:p>
            <a:pPr lvl="1"/>
            <a:r>
              <a:rPr lang="en-US" sz="2133" dirty="0"/>
              <a:t>Actinium-225, Lead-212, Terbium-161 </a:t>
            </a:r>
            <a:r>
              <a:rPr lang="en-US" sz="2133" dirty="0">
                <a:sym typeface="Wingdings" pitchFamily="2" charset="2"/>
              </a:rPr>
              <a:t> different energy, particle distance, decay patterns, half-lives</a:t>
            </a:r>
            <a:endParaRPr lang="en-US" sz="2133" dirty="0"/>
          </a:p>
          <a:p>
            <a:r>
              <a:rPr lang="en-US" sz="2400" dirty="0"/>
              <a:t>Combinations: AR pathway inhibitors, PARP inhibitors, immunotherapy, etc. </a:t>
            </a:r>
          </a:p>
        </p:txBody>
      </p:sp>
    </p:spTree>
    <p:extLst>
      <p:ext uri="{BB962C8B-B14F-4D97-AF65-F5344CB8AC3E}">
        <p14:creationId xmlns:p14="http://schemas.microsoft.com/office/powerpoint/2010/main" val="3720177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327626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5FC49E-C254-7273-C336-C92FB5BB2FF8}"/>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8548F8F-3530-6161-0B82-155DEBAFB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77797F1-2FB8-D084-7C3D-C4D5032C4DD8}"/>
              </a:ext>
            </a:extLst>
          </p:cNvPr>
          <p:cNvSpPr>
            <a:spLocks noGrp="1"/>
          </p:cNvSpPr>
          <p:nvPr>
            <p:ph type="ctrTitle"/>
          </p:nvPr>
        </p:nvSpPr>
        <p:spPr>
          <a:xfrm>
            <a:off x="890338" y="640080"/>
            <a:ext cx="3734014" cy="3566160"/>
          </a:xfrm>
        </p:spPr>
        <p:txBody>
          <a:bodyPr anchor="b">
            <a:normAutofit/>
          </a:bodyPr>
          <a:lstStyle/>
          <a:p>
            <a:pPr algn="l"/>
            <a:r>
              <a:rPr lang="en-US" sz="3800" dirty="0"/>
              <a:t>Kathleen Burns, Nurse Practitioner</a:t>
            </a:r>
            <a:br>
              <a:rPr lang="en-US" sz="3800" dirty="0"/>
            </a:br>
            <a:r>
              <a:rPr lang="en-US" sz="3800" dirty="0"/>
              <a:t>GU Medical Oncology</a:t>
            </a:r>
            <a:br>
              <a:rPr lang="en-US" sz="3800" dirty="0"/>
            </a:br>
            <a:r>
              <a:rPr lang="en-US" sz="3800" dirty="0"/>
              <a:t>City of Hope</a:t>
            </a:r>
            <a:br>
              <a:rPr lang="en-US" sz="3800" dirty="0"/>
            </a:br>
            <a:endParaRPr lang="en-US" sz="3800" dirty="0"/>
          </a:p>
        </p:txBody>
      </p:sp>
      <p:sp>
        <p:nvSpPr>
          <p:cNvPr id="1033" name="sketchy line">
            <a:extLst>
              <a:ext uri="{FF2B5EF4-FFF2-40B4-BE49-F238E27FC236}">
                <a16:creationId xmlns:a16="http://schemas.microsoft.com/office/drawing/2014/main" id="{63D1FA31-A2ED-4643-3FB3-F7003DE0D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GolterGate_092822_ 3">
            <a:extLst>
              <a:ext uri="{FF2B5EF4-FFF2-40B4-BE49-F238E27FC236}">
                <a16:creationId xmlns:a16="http://schemas.microsoft.com/office/drawing/2014/main" id="{5D15401C-FE8B-4047-9977-BFD16BCFE9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79" r="1026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773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102" name="Picture 6" descr="PLUVICTO entering a cancer cell">
            <a:extLst>
              <a:ext uri="{FF2B5EF4-FFF2-40B4-BE49-F238E27FC236}">
                <a16:creationId xmlns:a16="http://schemas.microsoft.com/office/drawing/2014/main" id="{8707EAEA-645C-F7BC-FB29-0FF30C34F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818" b="15296"/>
          <a:stretch/>
        </p:blipFill>
        <p:spPr bwMode="auto">
          <a:xfrm>
            <a:off x="4267201" y="10"/>
            <a:ext cx="7924800" cy="33832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presenting mimics calcium ">
            <a:extLst>
              <a:ext uri="{FF2B5EF4-FFF2-40B4-BE49-F238E27FC236}">
                <a16:creationId xmlns:a16="http://schemas.microsoft.com/office/drawing/2014/main" id="{CD444F3F-AD01-1E2D-6732-1D5A8B518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03" r="-2" b="17152"/>
          <a:stretch/>
        </p:blipFill>
        <p:spPr bwMode="auto">
          <a:xfrm>
            <a:off x="4650916" y="3474720"/>
            <a:ext cx="7555832" cy="33832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4109" name="Freeform: Shape 4108">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AF7028B-0944-B789-8317-3E3C331B13DF}"/>
              </a:ext>
            </a:extLst>
          </p:cNvPr>
          <p:cNvSpPr>
            <a:spLocks noGrp="1"/>
          </p:cNvSpPr>
          <p:nvPr>
            <p:ph type="title"/>
          </p:nvPr>
        </p:nvSpPr>
        <p:spPr>
          <a:xfrm>
            <a:off x="640420" y="280618"/>
            <a:ext cx="3992700" cy="3877197"/>
          </a:xfrm>
        </p:spPr>
        <p:txBody>
          <a:bodyPr vert="horz" lIns="91440" tIns="45720" rIns="91440" bIns="45720" rtlCol="0" anchor="b">
            <a:normAutofit/>
          </a:bodyPr>
          <a:lstStyle/>
          <a:p>
            <a:r>
              <a:rPr lang="en-US" sz="5400" kern="1200" dirty="0">
                <a:solidFill>
                  <a:schemeClr val="tx1"/>
                </a:solidFill>
                <a:latin typeface="+mj-lt"/>
                <a:ea typeface="+mj-ea"/>
                <a:cs typeface="+mj-cs"/>
              </a:rPr>
              <a:t>Radio Ligand Therapy  </a:t>
            </a:r>
            <a:r>
              <a:rPr lang="en-US" sz="5400" kern="1200" dirty="0" err="1">
                <a:solidFill>
                  <a:schemeClr val="tx1"/>
                </a:solidFill>
                <a:latin typeface="+mj-lt"/>
                <a:ea typeface="+mj-ea"/>
                <a:cs typeface="+mj-cs"/>
              </a:rPr>
              <a:t>Theranostics</a:t>
            </a:r>
            <a:r>
              <a:rPr lang="en-US" sz="5400" kern="1200" dirty="0">
                <a:solidFill>
                  <a:schemeClr val="tx1"/>
                </a:solidFill>
                <a:latin typeface="+mj-lt"/>
                <a:ea typeface="+mj-ea"/>
                <a:cs typeface="+mj-cs"/>
              </a:rPr>
              <a:t> </a:t>
            </a:r>
          </a:p>
        </p:txBody>
      </p:sp>
      <p:sp>
        <p:nvSpPr>
          <p:cNvPr id="4" name="Content Placeholder 3">
            <a:extLst>
              <a:ext uri="{FF2B5EF4-FFF2-40B4-BE49-F238E27FC236}">
                <a16:creationId xmlns:a16="http://schemas.microsoft.com/office/drawing/2014/main" id="{8BFC6C0D-ED85-1FB5-5F49-8ECFDF594350}"/>
              </a:ext>
            </a:extLst>
          </p:cNvPr>
          <p:cNvSpPr>
            <a:spLocks noGrp="1"/>
          </p:cNvSpPr>
          <p:nvPr>
            <p:ph idx="1"/>
          </p:nvPr>
        </p:nvSpPr>
        <p:spPr>
          <a:xfrm>
            <a:off x="643467" y="4638783"/>
            <a:ext cx="4668762" cy="1343972"/>
          </a:xfrm>
        </p:spPr>
        <p:txBody>
          <a:bodyPr vert="horz" lIns="91440" tIns="45720" rIns="91440" bIns="45720" rtlCol="0">
            <a:noAutofit/>
          </a:bodyPr>
          <a:lstStyle/>
          <a:p>
            <a:pPr marL="0" indent="0">
              <a:buNone/>
            </a:pPr>
            <a:r>
              <a:rPr lang="en-US" kern="1200" dirty="0">
                <a:solidFill>
                  <a:schemeClr val="tx1"/>
                </a:solidFill>
                <a:latin typeface="+mn-lt"/>
                <a:ea typeface="+mn-ea"/>
                <a:cs typeface="+mn-cs"/>
              </a:rPr>
              <a:t>Lutetium Lu177 </a:t>
            </a:r>
            <a:r>
              <a:rPr lang="en-US" kern="1200" dirty="0" err="1">
                <a:solidFill>
                  <a:schemeClr val="tx1"/>
                </a:solidFill>
                <a:latin typeface="+mn-lt"/>
                <a:ea typeface="+mn-ea"/>
                <a:cs typeface="+mn-cs"/>
              </a:rPr>
              <a:t>vipivotide</a:t>
            </a:r>
            <a:r>
              <a:rPr lang="en-US" kern="1200" dirty="0">
                <a:solidFill>
                  <a:schemeClr val="tx1"/>
                </a:solidFill>
                <a:latin typeface="+mn-lt"/>
                <a:ea typeface="+mn-ea"/>
                <a:cs typeface="+mn-cs"/>
              </a:rPr>
              <a:t> tetraxetan </a:t>
            </a:r>
            <a:endParaRPr lang="en-US" dirty="0"/>
          </a:p>
          <a:p>
            <a:pPr marL="0" indent="0">
              <a:buNone/>
            </a:pPr>
            <a:r>
              <a:rPr lang="en-US" kern="1200" dirty="0">
                <a:solidFill>
                  <a:schemeClr val="tx1"/>
                </a:solidFill>
                <a:latin typeface="+mn-lt"/>
                <a:ea typeface="+mn-ea"/>
                <a:cs typeface="+mn-cs"/>
              </a:rPr>
              <a:t>Radium-223</a:t>
            </a:r>
          </a:p>
        </p:txBody>
      </p:sp>
      <p:sp>
        <p:nvSpPr>
          <p:cNvPr id="3" name="Rectangle 2">
            <a:extLst>
              <a:ext uri="{FF2B5EF4-FFF2-40B4-BE49-F238E27FC236}">
                <a16:creationId xmlns:a16="http://schemas.microsoft.com/office/drawing/2014/main" id="{553E1640-9AE8-FEF1-1DC4-7B4B26645436}"/>
              </a:ext>
            </a:extLst>
          </p:cNvPr>
          <p:cNvSpPr/>
          <p:nvPr/>
        </p:nvSpPr>
        <p:spPr>
          <a:xfrm>
            <a:off x="9310255" y="280618"/>
            <a:ext cx="2067790" cy="5090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B1EC702D-9A37-3BE0-458F-BE883EE30313}"/>
              </a:ext>
            </a:extLst>
          </p:cNvPr>
          <p:cNvSpPr txBox="1"/>
          <p:nvPr/>
        </p:nvSpPr>
        <p:spPr>
          <a:xfrm>
            <a:off x="8987458" y="250469"/>
            <a:ext cx="2753139" cy="56938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294A8A"/>
                </a:solidFill>
                <a:effectLst/>
                <a:uLnTx/>
                <a:uFillTx/>
                <a:latin typeface="Aptos" panose="02110004020202020204"/>
                <a:ea typeface="+mn-ea"/>
                <a:cs typeface="+mn-cs"/>
              </a:rPr>
              <a:t>RADIOLIGAND</a:t>
            </a:r>
          </a:p>
        </p:txBody>
      </p:sp>
    </p:spTree>
    <p:extLst>
      <p:ext uri="{BB962C8B-B14F-4D97-AF65-F5344CB8AC3E}">
        <p14:creationId xmlns:p14="http://schemas.microsoft.com/office/powerpoint/2010/main" val="2102342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640E93D9-F13F-4097-A159-E0A6CEBA8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5A132BA-238B-E21F-657F-9D0A642B642E}"/>
              </a:ext>
            </a:extLst>
          </p:cNvPr>
          <p:cNvSpPr>
            <a:spLocks noGrp="1"/>
          </p:cNvSpPr>
          <p:nvPr>
            <p:ph type="title"/>
          </p:nvPr>
        </p:nvSpPr>
        <p:spPr>
          <a:xfrm>
            <a:off x="389916" y="444464"/>
            <a:ext cx="3420305" cy="1906317"/>
          </a:xfrm>
        </p:spPr>
        <p:txBody>
          <a:bodyPr>
            <a:normAutofit/>
          </a:bodyPr>
          <a:lstStyle/>
          <a:p>
            <a:pPr algn="ctr"/>
            <a:r>
              <a:rPr lang="en-US" sz="3200" dirty="0">
                <a:solidFill>
                  <a:schemeClr val="accent5">
                    <a:lumMod val="75000"/>
                  </a:schemeClr>
                </a:solidFill>
              </a:rPr>
              <a:t>Radium-223</a:t>
            </a:r>
          </a:p>
        </p:txBody>
      </p:sp>
      <p:pic>
        <p:nvPicPr>
          <p:cNvPr id="1026" name="Picture 2" descr="Flowers_041519_ 1">
            <a:extLst>
              <a:ext uri="{FF2B5EF4-FFF2-40B4-BE49-F238E27FC236}">
                <a16:creationId xmlns:a16="http://schemas.microsoft.com/office/drawing/2014/main" id="{94A2A27A-4242-E175-9ADF-51AE0770F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636" r="10530" b="3"/>
          <a:stretch/>
        </p:blipFill>
        <p:spPr bwMode="auto">
          <a:xfrm>
            <a:off x="20" y="2768743"/>
            <a:ext cx="4278264" cy="4089258"/>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BA3D150B-ADB5-401D-8304-C7845A109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8743"/>
            <a:ext cx="4310288"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E2841"/>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90F5677E-467B-E08F-C57B-BEA31B264958}"/>
              </a:ext>
            </a:extLst>
          </p:cNvPr>
          <p:cNvSpPr>
            <a:spLocks noGrp="1"/>
          </p:cNvSpPr>
          <p:nvPr>
            <p:ph idx="1"/>
          </p:nvPr>
        </p:nvSpPr>
        <p:spPr>
          <a:xfrm>
            <a:off x="5558554" y="261256"/>
            <a:ext cx="5945232" cy="6524008"/>
          </a:xfrm>
        </p:spPr>
        <p:txBody>
          <a:bodyPr anchor="ctr">
            <a:normAutofit fontScale="47500" lnSpcReduction="20000"/>
          </a:bodyPr>
          <a:lstStyle/>
          <a:p>
            <a:pPr marL="0" indent="0">
              <a:lnSpc>
                <a:spcPct val="120000"/>
              </a:lnSpc>
              <a:buNone/>
            </a:pPr>
            <a:r>
              <a:rPr lang="en-US" sz="3200" b="1" i="0" dirty="0">
                <a:effectLst/>
                <a:highlight>
                  <a:srgbClr val="FFFFFF"/>
                </a:highlight>
                <a:latin typeface="Open Sans" panose="020B0606030504020204" pitchFamily="34" charset="0"/>
              </a:rPr>
              <a:t>Indication:  For the treatment of patients with castration-resistant prostate cancer, symptomatic bone metastases and no known visceral metastatic disease.</a:t>
            </a:r>
          </a:p>
          <a:p>
            <a:pPr marL="0" indent="0">
              <a:lnSpc>
                <a:spcPct val="120000"/>
              </a:lnSpc>
              <a:buNone/>
            </a:pPr>
            <a:endParaRPr lang="en-US" sz="1900" b="1" i="0" dirty="0">
              <a:effectLst/>
              <a:highlight>
                <a:srgbClr val="FFFFFF"/>
              </a:highlight>
              <a:latin typeface="Open Sans" panose="020B0606030504020204" pitchFamily="34" charset="0"/>
            </a:endParaRPr>
          </a:p>
          <a:p>
            <a:pPr marL="0" indent="0">
              <a:lnSpc>
                <a:spcPct val="120000"/>
              </a:lnSpc>
              <a:buNone/>
            </a:pPr>
            <a:r>
              <a:rPr lang="en-US" sz="3600" b="1" dirty="0">
                <a:solidFill>
                  <a:schemeClr val="accent5">
                    <a:lumMod val="75000"/>
                  </a:schemeClr>
                </a:solidFill>
                <a:highlight>
                  <a:srgbClr val="FFFFFF"/>
                </a:highlight>
                <a:latin typeface="Open Sans" panose="020B0606030504020204" pitchFamily="34" charset="0"/>
              </a:rPr>
              <a:t>Side Effects (</a:t>
            </a:r>
            <a:r>
              <a:rPr lang="en-US" sz="3600" b="1" dirty="0" err="1">
                <a:solidFill>
                  <a:schemeClr val="accent5">
                    <a:lumMod val="75000"/>
                  </a:schemeClr>
                </a:solidFill>
                <a:highlight>
                  <a:srgbClr val="FFFFFF"/>
                </a:highlight>
                <a:latin typeface="Open Sans" panose="020B0606030504020204" pitchFamily="34" charset="0"/>
              </a:rPr>
              <a:t>Alsympca</a:t>
            </a:r>
            <a:r>
              <a:rPr lang="en-US" sz="3600" b="1" dirty="0">
                <a:solidFill>
                  <a:schemeClr val="accent5">
                    <a:lumMod val="75000"/>
                  </a:schemeClr>
                </a:solidFill>
                <a:highlight>
                  <a:srgbClr val="FFFFFF"/>
                </a:highlight>
                <a:latin typeface="Open Sans" panose="020B0606030504020204" pitchFamily="34" charset="0"/>
              </a:rPr>
              <a:t> trial)</a:t>
            </a:r>
            <a:endParaRPr lang="en-US" sz="1900" b="1" dirty="0">
              <a:solidFill>
                <a:schemeClr val="accent5">
                  <a:lumMod val="75000"/>
                </a:schemeClr>
              </a:solidFill>
              <a:highlight>
                <a:srgbClr val="FFFFFF"/>
              </a:highlight>
              <a:latin typeface="Open Sans" panose="020B0606030504020204" pitchFamily="34" charset="0"/>
            </a:endParaRPr>
          </a:p>
          <a:p>
            <a:pPr lvl="2">
              <a:lnSpc>
                <a:spcPct val="120000"/>
              </a:lnSpc>
              <a:buFont typeface="Courier New" panose="02070309020205020404" pitchFamily="49" charset="0"/>
              <a:buChar char="o"/>
            </a:pPr>
            <a:r>
              <a:rPr lang="en-US" sz="3400" dirty="0">
                <a:highlight>
                  <a:srgbClr val="FFFFFF"/>
                </a:highlight>
                <a:latin typeface="Open Sans" panose="020B0606030504020204" pitchFamily="34" charset="0"/>
              </a:rPr>
              <a:t> Bone marrow suppression</a:t>
            </a:r>
          </a:p>
          <a:p>
            <a:pPr lvl="2">
              <a:lnSpc>
                <a:spcPct val="120000"/>
              </a:lnSpc>
              <a:buFont typeface="Courier New" panose="02070309020205020404" pitchFamily="49" charset="0"/>
              <a:buChar char="o"/>
            </a:pPr>
            <a:r>
              <a:rPr lang="en-US" sz="3400" dirty="0">
                <a:highlight>
                  <a:srgbClr val="FFFFFF"/>
                </a:highlight>
                <a:latin typeface="Open Sans" panose="020B0606030504020204" pitchFamily="34" charset="0"/>
              </a:rPr>
              <a:t> Nausea/vomiting</a:t>
            </a:r>
          </a:p>
          <a:p>
            <a:pPr lvl="2">
              <a:lnSpc>
                <a:spcPct val="120000"/>
              </a:lnSpc>
              <a:buFont typeface="Courier New" panose="02070309020205020404" pitchFamily="49" charset="0"/>
              <a:buChar char="o"/>
            </a:pPr>
            <a:r>
              <a:rPr lang="en-US" sz="3400" dirty="0">
                <a:highlight>
                  <a:srgbClr val="FFFFFF"/>
                </a:highlight>
                <a:latin typeface="Open Sans" panose="020B0606030504020204" pitchFamily="34" charset="0"/>
              </a:rPr>
              <a:t> Diarrhea</a:t>
            </a:r>
          </a:p>
          <a:p>
            <a:pPr lvl="2">
              <a:lnSpc>
                <a:spcPct val="120000"/>
              </a:lnSpc>
              <a:buFont typeface="Courier New" panose="02070309020205020404" pitchFamily="49" charset="0"/>
              <a:buChar char="o"/>
            </a:pPr>
            <a:r>
              <a:rPr lang="en-US" sz="3400" dirty="0">
                <a:highlight>
                  <a:srgbClr val="FFFFFF"/>
                </a:highlight>
                <a:latin typeface="Open Sans" panose="020B0606030504020204" pitchFamily="34" charset="0"/>
              </a:rPr>
              <a:t> Peripheral edema</a:t>
            </a:r>
          </a:p>
          <a:p>
            <a:pPr marL="914400" lvl="2" indent="0">
              <a:lnSpc>
                <a:spcPct val="120000"/>
              </a:lnSpc>
              <a:buNone/>
            </a:pPr>
            <a:endParaRPr lang="en-US" sz="1500" dirty="0">
              <a:highlight>
                <a:srgbClr val="FFFFFF"/>
              </a:highlight>
              <a:latin typeface="Open Sans" panose="020B0606030504020204" pitchFamily="34" charset="0"/>
            </a:endParaRPr>
          </a:p>
          <a:p>
            <a:pPr marL="914400" lvl="2" indent="0">
              <a:lnSpc>
                <a:spcPct val="120000"/>
              </a:lnSpc>
              <a:buNone/>
            </a:pPr>
            <a:endParaRPr lang="en-US" sz="1500" dirty="0">
              <a:highlight>
                <a:srgbClr val="FFFFFF"/>
              </a:highlight>
              <a:latin typeface="Open Sans" panose="020B0606030504020204" pitchFamily="34" charset="0"/>
            </a:endParaRPr>
          </a:p>
          <a:p>
            <a:pPr marL="0" indent="0">
              <a:lnSpc>
                <a:spcPct val="120000"/>
              </a:lnSpc>
              <a:buNone/>
            </a:pPr>
            <a:r>
              <a:rPr lang="en-US" sz="4200" b="1" dirty="0">
                <a:solidFill>
                  <a:schemeClr val="accent5">
                    <a:lumMod val="75000"/>
                  </a:schemeClr>
                </a:solidFill>
                <a:highlight>
                  <a:srgbClr val="FFFFFF"/>
                </a:highlight>
                <a:latin typeface="Open Sans" panose="020B0606030504020204" pitchFamily="34" charset="0"/>
              </a:rPr>
              <a:t>Patient Education</a:t>
            </a:r>
            <a:endParaRPr lang="en-US" sz="1900" b="1" dirty="0">
              <a:solidFill>
                <a:schemeClr val="accent5">
                  <a:lumMod val="75000"/>
                </a:schemeClr>
              </a:solidFill>
              <a:highlight>
                <a:srgbClr val="FFFFFF"/>
              </a:highlight>
              <a:latin typeface="Open Sans" panose="020B0606030504020204" pitchFamily="34" charset="0"/>
            </a:endParaRPr>
          </a:p>
          <a:p>
            <a:pPr lvl="2">
              <a:lnSpc>
                <a:spcPct val="120000"/>
              </a:lnSpc>
              <a:buFont typeface="Courier New" panose="02070309020205020404" pitchFamily="49" charset="0"/>
              <a:buChar char="o"/>
            </a:pPr>
            <a:r>
              <a:rPr lang="en-US" sz="3400" dirty="0">
                <a:highlight>
                  <a:srgbClr val="FFFFFF"/>
                </a:highlight>
                <a:latin typeface="Open Sans" panose="020B0606030504020204" pitchFamily="34" charset="0"/>
              </a:rPr>
              <a:t>No restrictions on personal contact </a:t>
            </a:r>
          </a:p>
          <a:p>
            <a:pPr lvl="2">
              <a:lnSpc>
                <a:spcPct val="120000"/>
              </a:lnSpc>
              <a:buFont typeface="Courier New" panose="02070309020205020404" pitchFamily="49" charset="0"/>
              <a:buChar char="o"/>
            </a:pPr>
            <a:r>
              <a:rPr lang="en-US" sz="3400" dirty="0">
                <a:highlight>
                  <a:srgbClr val="FFFFFF"/>
                </a:highlight>
                <a:latin typeface="Open Sans" panose="020B0606030504020204" pitchFamily="34" charset="0"/>
              </a:rPr>
              <a:t>Most of radioactivity is removed through the stool</a:t>
            </a:r>
          </a:p>
          <a:p>
            <a:pPr lvl="2">
              <a:lnSpc>
                <a:spcPct val="120000"/>
              </a:lnSpc>
              <a:buFont typeface="Courier New" panose="02070309020205020404" pitchFamily="49" charset="0"/>
              <a:buChar char="o"/>
            </a:pPr>
            <a:r>
              <a:rPr lang="en-US" sz="3400" dirty="0">
                <a:highlight>
                  <a:srgbClr val="FFFFFF"/>
                </a:highlight>
                <a:latin typeface="Open Sans" panose="020B0606030504020204" pitchFamily="34" charset="0"/>
              </a:rPr>
              <a:t>Until 1 week after dosing, radioactive body waste precautions</a:t>
            </a:r>
          </a:p>
          <a:p>
            <a:pPr lvl="2">
              <a:lnSpc>
                <a:spcPct val="120000"/>
              </a:lnSpc>
              <a:buFont typeface="Courier New" panose="02070309020205020404" pitchFamily="49" charset="0"/>
              <a:buChar char="o"/>
            </a:pPr>
            <a:r>
              <a:rPr lang="en-US" sz="3400" dirty="0">
                <a:highlight>
                  <a:srgbClr val="FFFFFF"/>
                </a:highlight>
                <a:latin typeface="Open Sans" panose="020B0606030504020204" pitchFamily="34" charset="0"/>
              </a:rPr>
              <a:t>Antiemetics and antidiarrheals available</a:t>
            </a:r>
          </a:p>
          <a:p>
            <a:pPr lvl="2">
              <a:lnSpc>
                <a:spcPct val="120000"/>
              </a:lnSpc>
              <a:buFont typeface="Courier New" panose="02070309020205020404" pitchFamily="49" charset="0"/>
              <a:buChar char="o"/>
            </a:pPr>
            <a:r>
              <a:rPr lang="en-US" sz="3400" dirty="0">
                <a:highlight>
                  <a:srgbClr val="FFFFFF"/>
                </a:highlight>
                <a:latin typeface="Open Sans" panose="020B0606030504020204" pitchFamily="34" charset="0"/>
              </a:rPr>
              <a:t>If adding enzalutamide (Peace-3), bone support</a:t>
            </a:r>
            <a:r>
              <a:rPr lang="en-US" sz="1900" dirty="0">
                <a:highlight>
                  <a:srgbClr val="FFFFFF"/>
                </a:highlight>
                <a:latin typeface="Open Sans" panose="020B0606030504020204" pitchFamily="34" charset="0"/>
              </a:rPr>
              <a:t>                                </a:t>
            </a:r>
            <a:endParaRPr lang="en-US" sz="1900" dirty="0"/>
          </a:p>
        </p:txBody>
      </p:sp>
      <p:sp>
        <p:nvSpPr>
          <p:cNvPr id="1035" name="Rectangle 1034">
            <a:extLst>
              <a:ext uri="{FF2B5EF4-FFF2-40B4-BE49-F238E27FC236}">
                <a16:creationId xmlns:a16="http://schemas.microsoft.com/office/drawing/2014/main" id="{ACD3AB31-A71C-4414-BA05-CF667CBA3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590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E2841"/>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333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A0BFBA1-A2D5-20B4-7726-DDD6C65631B9}"/>
              </a:ext>
            </a:extLst>
          </p:cNvPr>
          <p:cNvSpPr>
            <a:spLocks noGrp="1"/>
          </p:cNvSpPr>
          <p:nvPr>
            <p:ph type="title"/>
          </p:nvPr>
        </p:nvSpPr>
        <p:spPr>
          <a:xfrm>
            <a:off x="1136397" y="87019"/>
            <a:ext cx="5323715" cy="986851"/>
          </a:xfrm>
        </p:spPr>
        <p:txBody>
          <a:bodyPr anchor="b">
            <a:normAutofit/>
          </a:bodyPr>
          <a:lstStyle/>
          <a:p>
            <a:r>
              <a:rPr lang="en-US" sz="4000" dirty="0"/>
              <a:t>Radium case study</a:t>
            </a:r>
          </a:p>
        </p:txBody>
      </p:sp>
      <p:sp>
        <p:nvSpPr>
          <p:cNvPr id="3" name="Content Placeholder 2">
            <a:extLst>
              <a:ext uri="{FF2B5EF4-FFF2-40B4-BE49-F238E27FC236}">
                <a16:creationId xmlns:a16="http://schemas.microsoft.com/office/drawing/2014/main" id="{D8848928-43E5-1C2E-EB75-30BBAD5AACF4}"/>
              </a:ext>
            </a:extLst>
          </p:cNvPr>
          <p:cNvSpPr>
            <a:spLocks noGrp="1"/>
          </p:cNvSpPr>
          <p:nvPr>
            <p:ph idx="1"/>
          </p:nvPr>
        </p:nvSpPr>
        <p:spPr>
          <a:xfrm>
            <a:off x="601736" y="1741510"/>
            <a:ext cx="6035195" cy="3950086"/>
          </a:xfrm>
        </p:spPr>
        <p:txBody>
          <a:bodyPr anchor="t">
            <a:noAutofit/>
          </a:bodyPr>
          <a:lstStyle/>
          <a:p>
            <a:r>
              <a:rPr lang="en-US" sz="2000" dirty="0"/>
              <a:t>83 yr old male with </a:t>
            </a:r>
            <a:r>
              <a:rPr lang="en-US" sz="2000" dirty="0" err="1"/>
              <a:t>mCRPC</a:t>
            </a:r>
            <a:r>
              <a:rPr lang="en-US" sz="2000" dirty="0"/>
              <a:t> and diabetes mellitus with neuropathy.</a:t>
            </a:r>
          </a:p>
          <a:p>
            <a:r>
              <a:rPr lang="en-US" sz="2000" dirty="0"/>
              <a:t>Dx as </a:t>
            </a:r>
            <a:r>
              <a:rPr lang="en-US" sz="2000" dirty="0" err="1"/>
              <a:t>mHSPC</a:t>
            </a:r>
            <a:r>
              <a:rPr lang="en-US" sz="2000" dirty="0"/>
              <a:t> high risk and took abiraterone/pred for 2 yrs. </a:t>
            </a:r>
          </a:p>
          <a:p>
            <a:r>
              <a:rPr lang="en-US" sz="2000" dirty="0"/>
              <a:t>Radiographic progression, started </a:t>
            </a:r>
            <a:r>
              <a:rPr lang="en-US" sz="2000" dirty="0" err="1"/>
              <a:t>sipuleucel</a:t>
            </a:r>
            <a:r>
              <a:rPr lang="en-US" sz="2000" dirty="0"/>
              <a:t>-T.</a:t>
            </a:r>
          </a:p>
          <a:p>
            <a:r>
              <a:rPr lang="en-US" sz="2000" dirty="0"/>
              <a:t>After completion, his bone scan showed 3 bone </a:t>
            </a:r>
            <a:r>
              <a:rPr lang="en-US" sz="2000" dirty="0" err="1"/>
              <a:t>mets</a:t>
            </a:r>
            <a:r>
              <a:rPr lang="en-US" sz="2000" dirty="0"/>
              <a:t> with his only pain in the right shoulder – EBRT which initially helped  his pain.  </a:t>
            </a:r>
          </a:p>
          <a:p>
            <a:r>
              <a:rPr lang="en-US" sz="2000" dirty="0"/>
              <a:t> After developing more pain, his bone scan showed 1 more lesion.</a:t>
            </a:r>
          </a:p>
          <a:p>
            <a:r>
              <a:rPr lang="en-US" sz="2000" dirty="0"/>
              <a:t>He started Radium-233/</a:t>
            </a:r>
            <a:r>
              <a:rPr lang="en-US" sz="2000" dirty="0" err="1"/>
              <a:t>enza</a:t>
            </a:r>
            <a:r>
              <a:rPr lang="en-US" sz="2000" dirty="0"/>
              <a:t> per Peace-3. He’s completed 2 fractions with mild nausea not requiring medication.  </a:t>
            </a:r>
          </a:p>
        </p:txBody>
      </p:sp>
      <p:sp>
        <p:nvSpPr>
          <p:cNvPr id="2057" name="Rectangle 205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59" name="Rectangle 205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61" name="Rectangle 206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63" name="Rectangle 206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050" name="Picture 2" descr="COH_070322_ 211">
            <a:extLst>
              <a:ext uri="{FF2B5EF4-FFF2-40B4-BE49-F238E27FC236}">
                <a16:creationId xmlns:a16="http://schemas.microsoft.com/office/drawing/2014/main" id="{67C06E21-F527-B329-7F81-59AAF288D8A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68542" y="909081"/>
            <a:ext cx="3385380" cy="5071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313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2" name="Rectangle 514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126" name="Picture 6" descr="HopePlazaBuilding_070724_ 10">
            <a:extLst>
              <a:ext uri="{FF2B5EF4-FFF2-40B4-BE49-F238E27FC236}">
                <a16:creationId xmlns:a16="http://schemas.microsoft.com/office/drawing/2014/main" id="{6F72BC55-CC86-5ABF-9E92-429CE1BAC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98" r="13299"/>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5144" name="Freeform: Shape 514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46" name="Freeform: Shape 514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65A34F-7FD3-7853-5CD4-FFF5423E3684}"/>
              </a:ext>
            </a:extLst>
          </p:cNvPr>
          <p:cNvSpPr>
            <a:spLocks noGrp="1"/>
          </p:cNvSpPr>
          <p:nvPr>
            <p:ph type="title"/>
          </p:nvPr>
        </p:nvSpPr>
        <p:spPr>
          <a:xfrm>
            <a:off x="371094" y="1161288"/>
            <a:ext cx="3438144" cy="1125728"/>
          </a:xfrm>
        </p:spPr>
        <p:txBody>
          <a:bodyPr anchor="b">
            <a:normAutofit/>
          </a:bodyPr>
          <a:lstStyle/>
          <a:p>
            <a:r>
              <a:rPr lang="en-US" sz="2800" dirty="0"/>
              <a:t>Preparing patients for Lutetium-177 </a:t>
            </a:r>
          </a:p>
        </p:txBody>
      </p:sp>
      <p:sp>
        <p:nvSpPr>
          <p:cNvPr id="5148" name="Rectangle 514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50" name="Rectangle 514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FA980FC-C0A5-4593-A980-26622726865E}"/>
              </a:ext>
            </a:extLst>
          </p:cNvPr>
          <p:cNvSpPr>
            <a:spLocks noGrp="1"/>
          </p:cNvSpPr>
          <p:nvPr>
            <p:ph idx="1"/>
          </p:nvPr>
        </p:nvSpPr>
        <p:spPr>
          <a:xfrm>
            <a:off x="371094" y="2618232"/>
            <a:ext cx="3438906" cy="3207258"/>
          </a:xfrm>
        </p:spPr>
        <p:txBody>
          <a:bodyPr anchor="t">
            <a:noAutofit/>
          </a:bodyPr>
          <a:lstStyle/>
          <a:p>
            <a:r>
              <a:rPr lang="en-US" sz="1800" dirty="0"/>
              <a:t>Given in Radiation Oncology or Nuclear Medicine</a:t>
            </a:r>
          </a:p>
          <a:p>
            <a:r>
              <a:rPr lang="en-US" sz="1800" dirty="0"/>
              <a:t>Family caregiver can play a big role – food/care while in isolation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Aptos" panose="02110004020202020204"/>
                <a:ea typeface="+mn-ea"/>
                <a:cs typeface="+mn-cs"/>
              </a:rPr>
              <a:t>Radiation safety card – can they fly/travel? </a:t>
            </a:r>
            <a:endParaRPr lang="en-US" sz="1800" dirty="0"/>
          </a:p>
          <a:p>
            <a:r>
              <a:rPr lang="en-US" sz="1800" dirty="0"/>
              <a:t>Specific instructions for radiation precautions</a:t>
            </a:r>
          </a:p>
          <a:p>
            <a:pPr lvl="1"/>
            <a:r>
              <a:rPr lang="en-US" sz="1800" dirty="0"/>
              <a:t>Time- distance –shielding </a:t>
            </a:r>
          </a:p>
          <a:p>
            <a:pPr lvl="1"/>
            <a:r>
              <a:rPr lang="en-US" sz="1800" dirty="0"/>
              <a:t>3 day rule</a:t>
            </a:r>
          </a:p>
          <a:p>
            <a:pPr lvl="1"/>
            <a:r>
              <a:rPr lang="en-US" sz="1800" dirty="0"/>
              <a:t>Radioactive body fluids – urinary devices</a:t>
            </a:r>
          </a:p>
          <a:p>
            <a:endParaRPr lang="en-US" sz="1800" dirty="0"/>
          </a:p>
        </p:txBody>
      </p:sp>
    </p:spTree>
    <p:extLst>
      <p:ext uri="{BB962C8B-B14F-4D97-AF65-F5344CB8AC3E}">
        <p14:creationId xmlns:p14="http://schemas.microsoft.com/office/powerpoint/2010/main" val="831498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2" name="Rectangle 6161">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164" name="Rectangle 6163">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BD53600-19DC-B01B-3EC5-2CC920048A15}"/>
              </a:ext>
            </a:extLst>
          </p:cNvPr>
          <p:cNvSpPr>
            <a:spLocks noGrp="1"/>
          </p:cNvSpPr>
          <p:nvPr>
            <p:ph type="title"/>
          </p:nvPr>
        </p:nvSpPr>
        <p:spPr>
          <a:xfrm>
            <a:off x="3970366" y="609600"/>
            <a:ext cx="4267200" cy="1351472"/>
          </a:xfrm>
        </p:spPr>
        <p:txBody>
          <a:bodyPr vert="horz" lIns="91440" tIns="45720" rIns="91440" bIns="45720" rtlCol="0">
            <a:normAutofit/>
          </a:bodyPr>
          <a:lstStyle/>
          <a:p>
            <a:pPr algn="ctr"/>
            <a:r>
              <a:rPr lang="en-US" kern="1200" dirty="0">
                <a:solidFill>
                  <a:schemeClr val="tx1">
                    <a:lumMod val="85000"/>
                    <a:lumOff val="15000"/>
                  </a:schemeClr>
                </a:solidFill>
                <a:latin typeface="+mj-lt"/>
                <a:ea typeface="+mj-ea"/>
                <a:cs typeface="+mj-cs"/>
              </a:rPr>
              <a:t>Other considerations</a:t>
            </a:r>
          </a:p>
        </p:txBody>
      </p:sp>
      <p:pic>
        <p:nvPicPr>
          <p:cNvPr id="6148" name="Picture 4" descr="Portrait of a Middle Hispanic Man Headshot on a Green Background ">
            <a:extLst>
              <a:ext uri="{FF2B5EF4-FFF2-40B4-BE49-F238E27FC236}">
                <a16:creationId xmlns:a16="http://schemas.microsoft.com/office/drawing/2014/main" id="{5119FFF7-4C9F-0601-28CF-E759AE2A7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181" r="24931"/>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159" name="Content Placeholder 6158">
            <a:extLst>
              <a:ext uri="{FF2B5EF4-FFF2-40B4-BE49-F238E27FC236}">
                <a16:creationId xmlns:a16="http://schemas.microsoft.com/office/drawing/2014/main" id="{318B1666-4A05-9DA2-614F-BB876351594B}"/>
              </a:ext>
            </a:extLst>
          </p:cNvPr>
          <p:cNvSpPr>
            <a:spLocks noGrp="1"/>
          </p:cNvSpPr>
          <p:nvPr>
            <p:ph idx="1"/>
          </p:nvPr>
        </p:nvSpPr>
        <p:spPr>
          <a:xfrm>
            <a:off x="3970366" y="2147358"/>
            <a:ext cx="3810000" cy="4101042"/>
          </a:xfrm>
        </p:spPr>
        <p:txBody>
          <a:bodyPr>
            <a:normAutofit lnSpcReduction="10000"/>
          </a:bodyPr>
          <a:lstStyle/>
          <a:p>
            <a:r>
              <a:rPr lang="en-US" sz="2000" dirty="0">
                <a:solidFill>
                  <a:schemeClr val="tx1">
                    <a:lumMod val="85000"/>
                    <a:lumOff val="15000"/>
                  </a:schemeClr>
                </a:solidFill>
              </a:rPr>
              <a:t>~80% of men with PC express PSMA and qualify for treatment</a:t>
            </a:r>
          </a:p>
          <a:p>
            <a:r>
              <a:rPr lang="en-US" sz="2000" dirty="0">
                <a:solidFill>
                  <a:schemeClr val="tx1">
                    <a:lumMod val="85000"/>
                    <a:lumOff val="15000"/>
                  </a:schemeClr>
                </a:solidFill>
              </a:rPr>
              <a:t>If the PSMA targets are resolved, treatment may be held</a:t>
            </a:r>
          </a:p>
          <a:p>
            <a:r>
              <a:rPr lang="en-US" sz="2000" dirty="0">
                <a:solidFill>
                  <a:schemeClr val="tx1">
                    <a:lumMod val="85000"/>
                    <a:lumOff val="15000"/>
                  </a:schemeClr>
                </a:solidFill>
              </a:rPr>
              <a:t>Previously it was only indicated post chemo/</a:t>
            </a:r>
            <a:r>
              <a:rPr lang="en-US" sz="2000" dirty="0" err="1">
                <a:solidFill>
                  <a:schemeClr val="tx1">
                    <a:lumMod val="85000"/>
                    <a:lumOff val="15000"/>
                  </a:schemeClr>
                </a:solidFill>
              </a:rPr>
              <a:t>ARPi</a:t>
            </a:r>
            <a:endParaRPr lang="en-US" sz="2000" dirty="0">
              <a:solidFill>
                <a:schemeClr val="tx1">
                  <a:lumMod val="85000"/>
                  <a:lumOff val="15000"/>
                </a:schemeClr>
              </a:solidFill>
            </a:endParaRPr>
          </a:p>
          <a:p>
            <a:r>
              <a:rPr lang="en-US" sz="2000" dirty="0">
                <a:solidFill>
                  <a:schemeClr val="tx1">
                    <a:lumMod val="85000"/>
                    <a:lumOff val="15000"/>
                  </a:schemeClr>
                </a:solidFill>
              </a:rPr>
              <a:t>New indication March 2025</a:t>
            </a:r>
          </a:p>
          <a:p>
            <a:r>
              <a:rPr lang="en-US" sz="2000" dirty="0">
                <a:solidFill>
                  <a:schemeClr val="tx1">
                    <a:lumMod val="85000"/>
                    <a:lumOff val="15000"/>
                  </a:schemeClr>
                </a:solidFill>
              </a:rPr>
              <a:t>Post imaging – SPECT scans</a:t>
            </a:r>
          </a:p>
          <a:p>
            <a:r>
              <a:rPr lang="en-US" sz="2000" dirty="0">
                <a:solidFill>
                  <a:schemeClr val="tx1">
                    <a:lumMod val="85000"/>
                    <a:lumOff val="15000"/>
                  </a:schemeClr>
                </a:solidFill>
              </a:rPr>
              <a:t>Urinary devices</a:t>
            </a:r>
          </a:p>
          <a:p>
            <a:r>
              <a:rPr lang="en-US" sz="2000" dirty="0">
                <a:solidFill>
                  <a:schemeClr val="tx1">
                    <a:lumMod val="85000"/>
                    <a:lumOff val="15000"/>
                  </a:schemeClr>
                </a:solidFill>
              </a:rPr>
              <a:t>Family support – everyone needs to be educated – reporting symptoms </a:t>
            </a:r>
          </a:p>
          <a:p>
            <a:endParaRPr lang="en-US" sz="2000" dirty="0">
              <a:solidFill>
                <a:schemeClr val="tx1">
                  <a:lumMod val="85000"/>
                  <a:lumOff val="15000"/>
                </a:schemeClr>
              </a:solidFill>
            </a:endParaRPr>
          </a:p>
        </p:txBody>
      </p:sp>
      <p:pic>
        <p:nvPicPr>
          <p:cNvPr id="6146" name="Picture 2" descr="Portrait of handsome old Afro smiling businessman with suit in professional studio background">
            <a:extLst>
              <a:ext uri="{FF2B5EF4-FFF2-40B4-BE49-F238E27FC236}">
                <a16:creationId xmlns:a16="http://schemas.microsoft.com/office/drawing/2014/main" id="{AA351512-6F30-6C0E-4C98-330FD66E4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375" r="41005"/>
          <a:stretch/>
        </p:blipFill>
        <p:spPr bwMode="auto">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503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DD8FF-D5C9-3C60-915D-61A0A1491EB6}"/>
              </a:ext>
            </a:extLst>
          </p:cNvPr>
          <p:cNvSpPr>
            <a:spLocks noGrp="1"/>
          </p:cNvSpPr>
          <p:nvPr>
            <p:ph type="title"/>
          </p:nvPr>
        </p:nvSpPr>
        <p:spPr/>
        <p:txBody>
          <a:bodyPr/>
          <a:lstStyle/>
          <a:p>
            <a:r>
              <a:rPr lang="en-US" dirty="0"/>
              <a:t>Managing Side Effects of Lu-177 </a:t>
            </a:r>
          </a:p>
        </p:txBody>
      </p:sp>
      <p:sp>
        <p:nvSpPr>
          <p:cNvPr id="3" name="Content Placeholder 2">
            <a:extLst>
              <a:ext uri="{FF2B5EF4-FFF2-40B4-BE49-F238E27FC236}">
                <a16:creationId xmlns:a16="http://schemas.microsoft.com/office/drawing/2014/main" id="{FA1E98A4-4395-A702-D3D3-503AB4057928}"/>
              </a:ext>
            </a:extLst>
          </p:cNvPr>
          <p:cNvSpPr>
            <a:spLocks noGrp="1"/>
          </p:cNvSpPr>
          <p:nvPr>
            <p:ph idx="1"/>
          </p:nvPr>
        </p:nvSpPr>
        <p:spPr>
          <a:xfrm>
            <a:off x="838200" y="1825625"/>
            <a:ext cx="9699171" cy="4041775"/>
          </a:xfrm>
        </p:spPr>
        <p:txBody>
          <a:bodyPr>
            <a:normAutofit lnSpcReduction="10000"/>
          </a:bodyPr>
          <a:lstStyle/>
          <a:p>
            <a:r>
              <a:rPr lang="en-US" dirty="0"/>
              <a:t>Nausea (36% VISION -32% </a:t>
            </a:r>
            <a:r>
              <a:rPr lang="en-US" dirty="0" err="1"/>
              <a:t>PSMAfore</a:t>
            </a:r>
            <a:r>
              <a:rPr lang="en-US" dirty="0"/>
              <a:t>)</a:t>
            </a:r>
          </a:p>
          <a:p>
            <a:r>
              <a:rPr lang="en-US" dirty="0"/>
              <a:t>Kidney Injury (&lt;10%)</a:t>
            </a:r>
          </a:p>
          <a:p>
            <a:r>
              <a:rPr lang="en-US" dirty="0"/>
              <a:t>Marrow Suppression (28-64V/30-67%F)</a:t>
            </a:r>
          </a:p>
          <a:p>
            <a:r>
              <a:rPr lang="en-US" dirty="0"/>
              <a:t>Dry Mouth (39V-61%F) </a:t>
            </a:r>
          </a:p>
          <a:p>
            <a:pPr lvl="1"/>
            <a:r>
              <a:rPr lang="en-US" dirty="0"/>
              <a:t>Prevention</a:t>
            </a:r>
          </a:p>
          <a:p>
            <a:pPr lvl="1"/>
            <a:r>
              <a:rPr lang="en-US" dirty="0"/>
              <a:t>Supportive Care</a:t>
            </a:r>
          </a:p>
          <a:p>
            <a:pPr lvl="1"/>
            <a:r>
              <a:rPr lang="en-US" dirty="0"/>
              <a:t>Dental Care- fluoride trays</a:t>
            </a:r>
          </a:p>
          <a:p>
            <a:pPr lvl="1"/>
            <a:r>
              <a:rPr lang="en-US" dirty="0"/>
              <a:t>We need more research </a:t>
            </a:r>
          </a:p>
          <a:p>
            <a:pPr lvl="1"/>
            <a:r>
              <a:rPr lang="en-US" dirty="0"/>
              <a:t>This becomes more critical as the therapy moves earlier in treatment</a:t>
            </a:r>
          </a:p>
          <a:p>
            <a:pPr lvl="1"/>
            <a:endParaRPr lang="en-US" dirty="0"/>
          </a:p>
        </p:txBody>
      </p:sp>
      <p:sp>
        <p:nvSpPr>
          <p:cNvPr id="4" name="TextBox 3">
            <a:extLst>
              <a:ext uri="{FF2B5EF4-FFF2-40B4-BE49-F238E27FC236}">
                <a16:creationId xmlns:a16="http://schemas.microsoft.com/office/drawing/2014/main" id="{207CBCFE-FF39-98FE-A76E-8FE2C8B0B7B8}"/>
              </a:ext>
            </a:extLst>
          </p:cNvPr>
          <p:cNvSpPr txBox="1"/>
          <p:nvPr/>
        </p:nvSpPr>
        <p:spPr>
          <a:xfrm>
            <a:off x="3650432" y="6300514"/>
            <a:ext cx="8201284" cy="3847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B1B"/>
                </a:solidFill>
                <a:effectLst/>
                <a:highlight>
                  <a:srgbClr val="FFFFFF"/>
                </a:highlight>
                <a:uLnTx/>
                <a:uFillTx/>
                <a:latin typeface="Roboto Mono Web"/>
                <a:ea typeface="+mn-ea"/>
                <a:cs typeface="+mn-cs"/>
              </a:rPr>
              <a:t>Calais J, Morris MJ, </a:t>
            </a:r>
            <a:r>
              <a:rPr kumimoji="0" lang="en-US" sz="800" b="0" i="0" u="none" strike="noStrike" kern="1200" cap="none" spc="0" normalizeH="0" baseline="0" noProof="0" dirty="0" err="1">
                <a:ln>
                  <a:noFill/>
                </a:ln>
                <a:solidFill>
                  <a:srgbClr val="1B1B1B"/>
                </a:solidFill>
                <a:effectLst/>
                <a:highlight>
                  <a:srgbClr val="FFFFFF"/>
                </a:highlight>
                <a:uLnTx/>
                <a:uFillTx/>
                <a:latin typeface="Roboto Mono Web"/>
                <a:ea typeface="+mn-ea"/>
                <a:cs typeface="+mn-cs"/>
              </a:rPr>
              <a:t>Kendi</a:t>
            </a:r>
            <a:r>
              <a:rPr kumimoji="0" lang="en-US" sz="800" b="0" i="0" u="none" strike="noStrike" kern="1200" cap="none" spc="0" normalizeH="0" baseline="0" noProof="0" dirty="0">
                <a:ln>
                  <a:noFill/>
                </a:ln>
                <a:solidFill>
                  <a:srgbClr val="1B1B1B"/>
                </a:solidFill>
                <a:effectLst/>
                <a:highlight>
                  <a:srgbClr val="FFFFFF"/>
                </a:highlight>
                <a:uLnTx/>
                <a:uFillTx/>
                <a:latin typeface="Roboto Mono Web"/>
                <a:ea typeface="+mn-ea"/>
                <a:cs typeface="+mn-cs"/>
              </a:rPr>
              <a:t> AT, </a:t>
            </a:r>
            <a:r>
              <a:rPr kumimoji="0" lang="en-US" sz="800" b="0" i="0" u="none" strike="noStrike" kern="1200" cap="none" spc="0" normalizeH="0" baseline="0" noProof="0" dirty="0" err="1">
                <a:ln>
                  <a:noFill/>
                </a:ln>
                <a:solidFill>
                  <a:srgbClr val="1B1B1B"/>
                </a:solidFill>
                <a:effectLst/>
                <a:highlight>
                  <a:srgbClr val="FFFFFF"/>
                </a:highlight>
                <a:uLnTx/>
                <a:uFillTx/>
                <a:latin typeface="Roboto Mono Web"/>
                <a:ea typeface="+mn-ea"/>
                <a:cs typeface="+mn-cs"/>
              </a:rPr>
              <a:t>Kalebasty</a:t>
            </a:r>
            <a:r>
              <a:rPr kumimoji="0" lang="en-US" sz="800" b="0" i="0" u="none" strike="noStrike" kern="1200" cap="none" spc="0" normalizeH="0" baseline="0" noProof="0" dirty="0">
                <a:ln>
                  <a:noFill/>
                </a:ln>
                <a:solidFill>
                  <a:srgbClr val="1B1B1B"/>
                </a:solidFill>
                <a:effectLst/>
                <a:highlight>
                  <a:srgbClr val="FFFFFF"/>
                </a:highlight>
                <a:uLnTx/>
                <a:uFillTx/>
                <a:latin typeface="Roboto Mono Web"/>
                <a:ea typeface="+mn-ea"/>
                <a:cs typeface="+mn-cs"/>
              </a:rPr>
              <a:t> AR, </a:t>
            </a:r>
            <a:r>
              <a:rPr kumimoji="0" lang="en-US" sz="800" b="0" i="0" u="none" strike="noStrike" kern="1200" cap="none" spc="0" normalizeH="0" baseline="0" noProof="0" dirty="0" err="1">
                <a:ln>
                  <a:noFill/>
                </a:ln>
                <a:solidFill>
                  <a:srgbClr val="1B1B1B"/>
                </a:solidFill>
                <a:effectLst/>
                <a:highlight>
                  <a:srgbClr val="FFFFFF"/>
                </a:highlight>
                <a:uLnTx/>
                <a:uFillTx/>
                <a:latin typeface="Roboto Mono Web"/>
                <a:ea typeface="+mn-ea"/>
                <a:cs typeface="+mn-cs"/>
              </a:rPr>
              <a:t>Tutrone</a:t>
            </a:r>
            <a:r>
              <a:rPr kumimoji="0" lang="en-US" sz="800" b="0" i="0" u="none" strike="noStrike" kern="1200" cap="none" spc="0" normalizeH="0" baseline="0" noProof="0" dirty="0">
                <a:ln>
                  <a:noFill/>
                </a:ln>
                <a:solidFill>
                  <a:srgbClr val="1B1B1B"/>
                </a:solidFill>
                <a:effectLst/>
                <a:highlight>
                  <a:srgbClr val="FFFFFF"/>
                </a:highlight>
                <a:uLnTx/>
                <a:uFillTx/>
                <a:latin typeface="Roboto Mono Web"/>
                <a:ea typeface="+mn-ea"/>
                <a:cs typeface="+mn-cs"/>
              </a:rPr>
              <a:t> R, Anderson MJ, Sartor O. Best Patient Care Practices for Administering PSMA-Targeted Radiopharmaceutical Therapy.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B1B"/>
                </a:solidFill>
                <a:effectLst/>
                <a:highlight>
                  <a:srgbClr val="FFFFFF"/>
                </a:highlight>
                <a:uLnTx/>
                <a:uFillTx/>
                <a:latin typeface="Roboto Mono Web"/>
                <a:ea typeface="+mn-ea"/>
                <a:cs typeface="+mn-cs"/>
              </a:rPr>
              <a:t>J </a:t>
            </a:r>
            <a:r>
              <a:rPr kumimoji="0" lang="en-US" sz="800" b="0" i="0" u="none" strike="noStrike" kern="1200" cap="none" spc="0" normalizeH="0" baseline="0" noProof="0" dirty="0" err="1">
                <a:ln>
                  <a:noFill/>
                </a:ln>
                <a:solidFill>
                  <a:srgbClr val="1B1B1B"/>
                </a:solidFill>
                <a:effectLst/>
                <a:highlight>
                  <a:srgbClr val="FFFFFF"/>
                </a:highlight>
                <a:uLnTx/>
                <a:uFillTx/>
                <a:latin typeface="Roboto Mono Web"/>
                <a:ea typeface="+mn-ea"/>
                <a:cs typeface="+mn-cs"/>
              </a:rPr>
              <a:t>Nucl</a:t>
            </a:r>
            <a:r>
              <a:rPr kumimoji="0" lang="en-US" sz="800" b="0" i="0" u="none" strike="noStrike" kern="1200" cap="none" spc="0" normalizeH="0" baseline="0" noProof="0" dirty="0">
                <a:ln>
                  <a:noFill/>
                </a:ln>
                <a:solidFill>
                  <a:srgbClr val="1B1B1B"/>
                </a:solidFill>
                <a:effectLst/>
                <a:highlight>
                  <a:srgbClr val="FFFFFF"/>
                </a:highlight>
                <a:uLnTx/>
                <a:uFillTx/>
                <a:latin typeface="Roboto Mono Web"/>
                <a:ea typeface="+mn-ea"/>
                <a:cs typeface="+mn-cs"/>
              </a:rPr>
              <a:t> Med. 2024 Nov 1;65(11):1666-1671. </a:t>
            </a:r>
            <a:r>
              <a:rPr kumimoji="0" lang="en-US" sz="800" b="0" i="0" u="none" strike="noStrike" kern="1200" cap="none" spc="0" normalizeH="0" baseline="0" noProof="0" dirty="0" err="1">
                <a:ln>
                  <a:noFill/>
                </a:ln>
                <a:solidFill>
                  <a:srgbClr val="1B1B1B"/>
                </a:solidFill>
                <a:effectLst/>
                <a:highlight>
                  <a:srgbClr val="FFFFFF"/>
                </a:highlight>
                <a:uLnTx/>
                <a:uFillTx/>
                <a:latin typeface="Roboto Mono Web"/>
                <a:ea typeface="+mn-ea"/>
                <a:cs typeface="+mn-cs"/>
              </a:rPr>
              <a:t>doi</a:t>
            </a:r>
            <a:r>
              <a:rPr kumimoji="0" lang="en-US" sz="800" b="0" i="0" u="none" strike="noStrike" kern="1200" cap="none" spc="0" normalizeH="0" baseline="0" noProof="0" dirty="0">
                <a:ln>
                  <a:noFill/>
                </a:ln>
                <a:solidFill>
                  <a:srgbClr val="1B1B1B"/>
                </a:solidFill>
                <a:effectLst/>
                <a:highlight>
                  <a:srgbClr val="FFFFFF"/>
                </a:highlight>
                <a:uLnTx/>
                <a:uFillTx/>
                <a:latin typeface="Roboto Mono Web"/>
                <a:ea typeface="+mn-ea"/>
                <a:cs typeface="+mn-cs"/>
              </a:rPr>
              <a:t>: 10.2967/jnumed.124.268363. PMID: 39362764; PMCID: PMC11533911</a:t>
            </a:r>
            <a:r>
              <a:rPr kumimoji="0" lang="en-US" sz="1100" b="0" i="0" u="none" strike="noStrike" kern="1200" cap="none" spc="0" normalizeH="0" baseline="0" noProof="0" dirty="0">
                <a:ln>
                  <a:noFill/>
                </a:ln>
                <a:solidFill>
                  <a:srgbClr val="1B1B1B"/>
                </a:solidFill>
                <a:effectLst/>
                <a:highlight>
                  <a:srgbClr val="FFFFFF"/>
                </a:highlight>
                <a:uLnTx/>
                <a:uFillTx/>
                <a:latin typeface="Roboto Mono Web"/>
                <a:ea typeface="+mn-ea"/>
                <a:cs typeface="+mn-cs"/>
              </a:rPr>
              <a:t>.</a:t>
            </a:r>
            <a:endPar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7170" name="Picture 2" descr="310+ Man Dry Mouth Stock Photos, Pictures &amp; Royalty-Free ...">
            <a:extLst>
              <a:ext uri="{FF2B5EF4-FFF2-40B4-BE49-F238E27FC236}">
                <a16:creationId xmlns:a16="http://schemas.microsoft.com/office/drawing/2014/main" id="{F5E229BE-D59E-1E9F-1B7B-D7B1162B8E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2914" y="1392511"/>
            <a:ext cx="4318802" cy="3587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922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C93D4-1980-7361-5E68-828AD06E725D}"/>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75CC265-3238-332E-A38B-06B07535F53A}"/>
              </a:ext>
            </a:extLst>
          </p:cNvPr>
          <p:cNvSpPr>
            <a:spLocks noGrp="1"/>
          </p:cNvSpPr>
          <p:nvPr>
            <p:ph idx="1"/>
          </p:nvPr>
        </p:nvSpPr>
        <p:spPr>
          <a:xfrm>
            <a:off x="528634" y="1928961"/>
            <a:ext cx="11183989" cy="4524375"/>
          </a:xfrm>
        </p:spPr>
        <p:txBody>
          <a:bodyPr/>
          <a:lstStyle/>
          <a:p>
            <a:pPr marL="98425" indent="0">
              <a:buNone/>
            </a:pPr>
            <a:endParaRPr lang="en-US" sz="25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98425"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prostate cancer who has undergone prior local treatment now has a rising PSA and a rapid PSA doubling time but no evidence of metastatic disease and will be presented with the option of enzalutamide and androgen deprivation therapy or enzalutamide monotherapy </a:t>
            </a:r>
            <a:endParaRPr lang="en-US" sz="28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AA3900E3-C08A-CBB8-6F5C-453B8F7E404C}"/>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244885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098" name="Picture 2" descr="JapaneseGarden_092722_ 4">
            <a:extLst>
              <a:ext uri="{FF2B5EF4-FFF2-40B4-BE49-F238E27FC236}">
                <a16:creationId xmlns:a16="http://schemas.microsoft.com/office/drawing/2014/main" id="{2E98EF1E-F516-6412-8928-959DAC352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89" r="694"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B0C1BDE-B606-EB74-2A8C-08F42A5B0967}"/>
              </a:ext>
            </a:extLst>
          </p:cNvPr>
          <p:cNvSpPr>
            <a:spLocks noGrp="1"/>
          </p:cNvSpPr>
          <p:nvPr>
            <p:ph type="title"/>
          </p:nvPr>
        </p:nvSpPr>
        <p:spPr>
          <a:xfrm>
            <a:off x="838200" y="365125"/>
            <a:ext cx="3822189" cy="1899912"/>
          </a:xfrm>
        </p:spPr>
        <p:txBody>
          <a:bodyPr>
            <a:normAutofit/>
          </a:bodyPr>
          <a:lstStyle/>
          <a:p>
            <a:r>
              <a:rPr lang="en-US" sz="4000"/>
              <a:t>2 different Lutetium patients </a:t>
            </a:r>
          </a:p>
        </p:txBody>
      </p:sp>
      <p:sp>
        <p:nvSpPr>
          <p:cNvPr id="3" name="Content Placeholder 2">
            <a:extLst>
              <a:ext uri="{FF2B5EF4-FFF2-40B4-BE49-F238E27FC236}">
                <a16:creationId xmlns:a16="http://schemas.microsoft.com/office/drawing/2014/main" id="{65F72338-0C66-2988-358B-75C3F50DA753}"/>
              </a:ext>
            </a:extLst>
          </p:cNvPr>
          <p:cNvSpPr>
            <a:spLocks noGrp="1"/>
          </p:cNvSpPr>
          <p:nvPr>
            <p:ph idx="1"/>
          </p:nvPr>
        </p:nvSpPr>
        <p:spPr>
          <a:xfrm>
            <a:off x="838200" y="2434201"/>
            <a:ext cx="3822189" cy="3742762"/>
          </a:xfrm>
        </p:spPr>
        <p:txBody>
          <a:bodyPr>
            <a:normAutofit lnSpcReduction="10000"/>
          </a:bodyPr>
          <a:lstStyle/>
          <a:p>
            <a:r>
              <a:rPr lang="en-US" sz="1600" dirty="0"/>
              <a:t>64 yr old male with </a:t>
            </a:r>
            <a:r>
              <a:rPr lang="en-US" sz="1600" dirty="0" err="1"/>
              <a:t>mHSPC</a:t>
            </a:r>
            <a:r>
              <a:rPr lang="en-US" sz="1600" dirty="0"/>
              <a:t> started on triplet therapy</a:t>
            </a:r>
          </a:p>
          <a:p>
            <a:r>
              <a:rPr lang="en-US" sz="1600" dirty="0"/>
              <a:t>Progressed and went onto </a:t>
            </a:r>
            <a:r>
              <a:rPr lang="en-US" sz="1600" dirty="0" err="1"/>
              <a:t>sipT</a:t>
            </a:r>
            <a:r>
              <a:rPr lang="en-US" sz="1600" dirty="0"/>
              <a:t>, </a:t>
            </a:r>
            <a:r>
              <a:rPr lang="en-US" sz="1600" dirty="0" err="1"/>
              <a:t>talazoparib</a:t>
            </a:r>
            <a:r>
              <a:rPr lang="en-US" sz="1600" dirty="0"/>
              <a:t>/</a:t>
            </a:r>
            <a:r>
              <a:rPr lang="en-US" sz="1600" dirty="0" err="1"/>
              <a:t>enza</a:t>
            </a:r>
            <a:r>
              <a:rPr lang="en-US" sz="1600" dirty="0"/>
              <a:t>, XRT X2</a:t>
            </a:r>
          </a:p>
          <a:p>
            <a:r>
              <a:rPr lang="en-US" sz="1600"/>
              <a:t>Lutetium Lu 177 vipivotide tetraxetan </a:t>
            </a:r>
            <a:r>
              <a:rPr lang="en-US" sz="1600" dirty="0"/>
              <a:t>1/25 2 doses – </a:t>
            </a:r>
            <a:r>
              <a:rPr lang="en-US" sz="1600" dirty="0" err="1"/>
              <a:t>psa</a:t>
            </a:r>
            <a:r>
              <a:rPr lang="en-US" sz="1600" dirty="0"/>
              <a:t> from 20-87, pain increasing </a:t>
            </a:r>
          </a:p>
          <a:p>
            <a:r>
              <a:rPr lang="en-US" sz="1600" dirty="0"/>
              <a:t>SPECT imaging – tells us how the drug is disseminating</a:t>
            </a:r>
          </a:p>
          <a:p>
            <a:r>
              <a:rPr lang="en-US" sz="1600" dirty="0"/>
              <a:t>RLT conference and family mtg –pt wants to try one more then consider </a:t>
            </a:r>
            <a:r>
              <a:rPr lang="en-US" sz="1600" dirty="0" err="1"/>
              <a:t>cabazitaxel</a:t>
            </a:r>
            <a:r>
              <a:rPr lang="en-US" sz="1600" dirty="0"/>
              <a:t> or phase 1 clinical trial.  </a:t>
            </a:r>
          </a:p>
          <a:p>
            <a:r>
              <a:rPr lang="en-US" sz="1600" dirty="0"/>
              <a:t>The role of nursing is critical: educate, </a:t>
            </a:r>
            <a:r>
              <a:rPr lang="en-US" sz="1600" dirty="0" err="1"/>
              <a:t>goc</a:t>
            </a:r>
            <a:r>
              <a:rPr lang="en-US" sz="1600" dirty="0"/>
              <a:t>, supportive med</a:t>
            </a:r>
          </a:p>
        </p:txBody>
      </p:sp>
    </p:spTree>
    <p:extLst>
      <p:ext uri="{BB962C8B-B14F-4D97-AF65-F5344CB8AC3E}">
        <p14:creationId xmlns:p14="http://schemas.microsoft.com/office/powerpoint/2010/main" val="1362502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6" name="Picture 4" descr="white cruise ship under cloudy sky">
            <a:extLst>
              <a:ext uri="{FF2B5EF4-FFF2-40B4-BE49-F238E27FC236}">
                <a16:creationId xmlns:a16="http://schemas.microsoft.com/office/drawing/2014/main" id="{E62EB24C-DA1B-04F4-BA4A-DD9BAE3E6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84" r="-1"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FAE0F48-2335-F422-7C96-3ECDC822A8B3}"/>
              </a:ext>
            </a:extLst>
          </p:cNvPr>
          <p:cNvSpPr>
            <a:spLocks noGrp="1"/>
          </p:cNvSpPr>
          <p:nvPr>
            <p:ph type="title"/>
          </p:nvPr>
        </p:nvSpPr>
        <p:spPr>
          <a:xfrm>
            <a:off x="7531610" y="365125"/>
            <a:ext cx="3822189" cy="1899912"/>
          </a:xfrm>
        </p:spPr>
        <p:txBody>
          <a:bodyPr>
            <a:normAutofit/>
          </a:bodyPr>
          <a:lstStyle/>
          <a:p>
            <a:r>
              <a:rPr lang="en-US" sz="4000"/>
              <a:t>2 very different Lutetium patients… </a:t>
            </a:r>
          </a:p>
        </p:txBody>
      </p:sp>
      <p:sp>
        <p:nvSpPr>
          <p:cNvPr id="3" name="Content Placeholder 2">
            <a:extLst>
              <a:ext uri="{FF2B5EF4-FFF2-40B4-BE49-F238E27FC236}">
                <a16:creationId xmlns:a16="http://schemas.microsoft.com/office/drawing/2014/main" id="{CCB075C8-9A09-6B1F-8898-78A6C9BD8B10}"/>
              </a:ext>
            </a:extLst>
          </p:cNvPr>
          <p:cNvSpPr>
            <a:spLocks noGrp="1"/>
          </p:cNvSpPr>
          <p:nvPr>
            <p:ph idx="1"/>
          </p:nvPr>
        </p:nvSpPr>
        <p:spPr>
          <a:xfrm>
            <a:off x="7531610" y="2434201"/>
            <a:ext cx="3822189" cy="3742762"/>
          </a:xfrm>
        </p:spPr>
        <p:txBody>
          <a:bodyPr>
            <a:normAutofit/>
          </a:bodyPr>
          <a:lstStyle/>
          <a:p>
            <a:r>
              <a:rPr lang="en-US" sz="2000" dirty="0"/>
              <a:t>61 yr old s/p triplet therapy</a:t>
            </a:r>
          </a:p>
          <a:p>
            <a:r>
              <a:rPr lang="en-US" sz="2000" dirty="0"/>
              <a:t>Persistent PSMA+ bone </a:t>
            </a:r>
            <a:r>
              <a:rPr lang="en-US" sz="2000" dirty="0" err="1"/>
              <a:t>mets</a:t>
            </a:r>
            <a:endParaRPr lang="en-US" sz="2000" dirty="0"/>
          </a:p>
          <a:p>
            <a:r>
              <a:rPr lang="en-US" sz="2000" dirty="0"/>
              <a:t>Received 4 cycles with response to PSA and PET scan</a:t>
            </a:r>
          </a:p>
          <a:p>
            <a:r>
              <a:rPr lang="en-US" sz="2000" dirty="0"/>
              <a:t>No dose limiting side effects</a:t>
            </a:r>
          </a:p>
          <a:p>
            <a:r>
              <a:rPr lang="en-US" sz="2000" dirty="0"/>
              <a:t>He started to take vacations in between- felt great</a:t>
            </a:r>
          </a:p>
          <a:p>
            <a:r>
              <a:rPr lang="en-US" sz="2000" dirty="0"/>
              <a:t>Transitioned to a clinical trial giving more than 6 cycles and has received 8 thus far  </a:t>
            </a:r>
          </a:p>
        </p:txBody>
      </p:sp>
    </p:spTree>
    <p:extLst>
      <p:ext uri="{BB962C8B-B14F-4D97-AF65-F5344CB8AC3E}">
        <p14:creationId xmlns:p14="http://schemas.microsoft.com/office/powerpoint/2010/main" val="199495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459DF82-CED9-60B2-76BC-71497923F689}"/>
              </a:ext>
            </a:extLst>
          </p:cNvPr>
          <p:cNvSpPr>
            <a:spLocks noGrp="1"/>
          </p:cNvSpPr>
          <p:nvPr>
            <p:ph type="title"/>
          </p:nvPr>
        </p:nvSpPr>
        <p:spPr>
          <a:xfrm>
            <a:off x="640080" y="325369"/>
            <a:ext cx="4368602" cy="1956841"/>
          </a:xfrm>
        </p:spPr>
        <p:txBody>
          <a:bodyPr anchor="b">
            <a:normAutofit/>
          </a:bodyPr>
          <a:lstStyle/>
          <a:p>
            <a:r>
              <a:rPr lang="en-US" sz="4600"/>
              <a:t>Collaboration for RLT management </a:t>
            </a:r>
          </a:p>
        </p:txBody>
      </p:sp>
      <p:sp>
        <p:nvSpPr>
          <p:cNvPr id="820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8C9ED57E-F771-D59A-D4A6-364F2A211140}"/>
              </a:ext>
            </a:extLst>
          </p:cNvPr>
          <p:cNvSpPr>
            <a:spLocks noGrp="1"/>
          </p:cNvSpPr>
          <p:nvPr>
            <p:ph idx="1"/>
          </p:nvPr>
        </p:nvSpPr>
        <p:spPr>
          <a:xfrm>
            <a:off x="640080" y="2872899"/>
            <a:ext cx="4243589" cy="3320668"/>
          </a:xfrm>
        </p:spPr>
        <p:txBody>
          <a:bodyPr>
            <a:noAutofit/>
          </a:bodyPr>
          <a:lstStyle/>
          <a:p>
            <a:r>
              <a:rPr lang="en-US" sz="1900" dirty="0"/>
              <a:t>Multidisciplinary conferences can be really helpful</a:t>
            </a:r>
          </a:p>
          <a:p>
            <a:pPr lvl="1"/>
            <a:r>
              <a:rPr lang="en-US" sz="1900" dirty="0"/>
              <a:t>If you are familiar – reach out and teach </a:t>
            </a:r>
          </a:p>
          <a:p>
            <a:pPr lvl="1"/>
            <a:r>
              <a:rPr lang="en-US" sz="1900" dirty="0"/>
              <a:t>If you have questions – ask </a:t>
            </a:r>
          </a:p>
          <a:p>
            <a:pPr lvl="1"/>
            <a:r>
              <a:rPr lang="en-US" sz="1900" dirty="0"/>
              <a:t>Teaching others about what you contribute as nurses</a:t>
            </a:r>
          </a:p>
          <a:p>
            <a:pPr lvl="2"/>
            <a:r>
              <a:rPr lang="en-US" sz="1900" dirty="0"/>
              <a:t>Supportive care</a:t>
            </a:r>
          </a:p>
          <a:p>
            <a:pPr lvl="2"/>
            <a:r>
              <a:rPr lang="en-US" sz="1900"/>
              <a:t>Care coordination</a:t>
            </a:r>
            <a:endParaRPr lang="en-US" sz="1900" dirty="0"/>
          </a:p>
          <a:p>
            <a:pPr lvl="2"/>
            <a:r>
              <a:rPr lang="en-US" sz="1900" dirty="0"/>
              <a:t>Patient education</a:t>
            </a:r>
          </a:p>
          <a:p>
            <a:pPr lvl="2"/>
            <a:r>
              <a:rPr lang="en-US" sz="1900" dirty="0"/>
              <a:t>Symptom triage</a:t>
            </a:r>
          </a:p>
          <a:p>
            <a:pPr lvl="2"/>
            <a:endParaRPr lang="en-US" sz="1900" dirty="0"/>
          </a:p>
        </p:txBody>
      </p:sp>
      <p:pic>
        <p:nvPicPr>
          <p:cNvPr id="8194" name="Picture 2" descr="HopePlazaBuilding_070724_ 25">
            <a:extLst>
              <a:ext uri="{FF2B5EF4-FFF2-40B4-BE49-F238E27FC236}">
                <a16:creationId xmlns:a16="http://schemas.microsoft.com/office/drawing/2014/main" id="{2F80A232-423B-E911-148E-767A5D6FD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701" r="2346"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337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5BAE3F-A2C0-2A49-B9D4-C23E1EED2159}"/>
              </a:ext>
            </a:extLst>
          </p:cNvPr>
          <p:cNvSpPr>
            <a:spLocks noGrp="1"/>
          </p:cNvSpPr>
          <p:nvPr>
            <p:ph type="title"/>
          </p:nvPr>
        </p:nvSpPr>
        <p:spPr>
          <a:xfrm>
            <a:off x="374344" y="1355834"/>
            <a:ext cx="6042269" cy="2647144"/>
          </a:xfrm>
        </p:spPr>
        <p:txBody>
          <a:bodyPr/>
          <a:lstStyle/>
          <a:p>
            <a:r>
              <a:rPr lang="en-US" dirty="0"/>
              <a:t>Recent Advances in </a:t>
            </a:r>
            <a:br>
              <a:rPr lang="en-US" dirty="0"/>
            </a:br>
            <a:r>
              <a:rPr lang="en-US" dirty="0"/>
              <a:t>the Treatment of Nonmetastatic Prostate Cancer</a:t>
            </a:r>
          </a:p>
        </p:txBody>
      </p:sp>
      <p:sp>
        <p:nvSpPr>
          <p:cNvPr id="5" name="Text Placeholder 4">
            <a:extLst>
              <a:ext uri="{FF2B5EF4-FFF2-40B4-BE49-F238E27FC236}">
                <a16:creationId xmlns:a16="http://schemas.microsoft.com/office/drawing/2014/main" id="{F5F48689-AC74-1740-902B-CBCCEC729AD5}"/>
              </a:ext>
            </a:extLst>
          </p:cNvPr>
          <p:cNvSpPr>
            <a:spLocks noGrp="1"/>
          </p:cNvSpPr>
          <p:nvPr>
            <p:ph type="body" sz="quarter" idx="15"/>
          </p:nvPr>
        </p:nvSpPr>
        <p:spPr>
          <a:xfrm>
            <a:off x="379167" y="4508771"/>
            <a:ext cx="6630440" cy="677627"/>
          </a:xfrm>
        </p:spPr>
        <p:txBody>
          <a:bodyPr/>
          <a:lstStyle/>
          <a:p>
            <a:r>
              <a:rPr lang="en-US" sz="2667" dirty="0"/>
              <a:t>Rahul Aggarwal, MD</a:t>
            </a:r>
          </a:p>
          <a:p>
            <a:r>
              <a:rPr lang="en-US" sz="2667" dirty="0"/>
              <a:t>Professor of Medicine</a:t>
            </a:r>
          </a:p>
          <a:p>
            <a:r>
              <a:rPr lang="en-US" sz="2667" dirty="0"/>
              <a:t>University of California San Francisco</a:t>
            </a:r>
          </a:p>
        </p:txBody>
      </p:sp>
      <p:pic>
        <p:nvPicPr>
          <p:cNvPr id="1028" name="Picture 4" descr="Parnassus Research and Academic Building Design and Site Improvements Move  Forward | UC San Francisco">
            <a:extLst>
              <a:ext uri="{FF2B5EF4-FFF2-40B4-BE49-F238E27FC236}">
                <a16:creationId xmlns:a16="http://schemas.microsoft.com/office/drawing/2014/main" id="{83351C26-EA4E-8A4F-E1A1-90C5CE78A1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613" y="1"/>
            <a:ext cx="5775388" cy="3128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lden Gate Bridge - Wikipedia">
            <a:extLst>
              <a:ext uri="{FF2B5EF4-FFF2-40B4-BE49-F238E27FC236}">
                <a16:creationId xmlns:a16="http://schemas.microsoft.com/office/drawing/2014/main" id="{09E267A3-F467-D0D6-2C84-ABD365027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114" y="3128336"/>
            <a:ext cx="4972887" cy="3729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544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006B86-19C3-1840-BF2B-C1C22C8A331E}"/>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sp>
        <p:nvSpPr>
          <p:cNvPr id="4" name="Title 3">
            <a:extLst>
              <a:ext uri="{FF2B5EF4-FFF2-40B4-BE49-F238E27FC236}">
                <a16:creationId xmlns:a16="http://schemas.microsoft.com/office/drawing/2014/main" id="{61E0AD81-5551-7447-91A6-E97D49924398}"/>
              </a:ext>
            </a:extLst>
          </p:cNvPr>
          <p:cNvSpPr>
            <a:spLocks noGrp="1"/>
          </p:cNvSpPr>
          <p:nvPr>
            <p:ph type="title"/>
          </p:nvPr>
        </p:nvSpPr>
        <p:spPr>
          <a:xfrm>
            <a:off x="646947" y="968469"/>
            <a:ext cx="10898107" cy="611449"/>
          </a:xfrm>
        </p:spPr>
        <p:txBody>
          <a:bodyPr/>
          <a:lstStyle/>
          <a:p>
            <a:r>
              <a:rPr lang="en-US" sz="4267" dirty="0">
                <a:latin typeface="+mn-lt"/>
              </a:rPr>
              <a:t>A 67 year old male who presented to my clinic…</a:t>
            </a:r>
            <a:endParaRPr lang="en-US" dirty="0">
              <a:latin typeface="+mn-lt"/>
            </a:endParaRPr>
          </a:p>
        </p:txBody>
      </p:sp>
      <p:sp>
        <p:nvSpPr>
          <p:cNvPr id="10" name="Content Placeholder 9">
            <a:extLst>
              <a:ext uri="{FF2B5EF4-FFF2-40B4-BE49-F238E27FC236}">
                <a16:creationId xmlns:a16="http://schemas.microsoft.com/office/drawing/2014/main" id="{8796E0D6-F975-6D24-66E2-3C3700761DAA}"/>
              </a:ext>
            </a:extLst>
          </p:cNvPr>
          <p:cNvSpPr>
            <a:spLocks noGrp="1"/>
          </p:cNvSpPr>
          <p:nvPr>
            <p:ph idx="1"/>
          </p:nvPr>
        </p:nvSpPr>
        <p:spPr>
          <a:xfrm>
            <a:off x="628723" y="1579918"/>
            <a:ext cx="10850220" cy="3909393"/>
          </a:xfrm>
        </p:spPr>
        <p:txBody>
          <a:bodyPr/>
          <a:lstStyle/>
          <a:p>
            <a:pPr>
              <a:spcBef>
                <a:spcPts val="667"/>
              </a:spcBef>
            </a:pPr>
            <a:r>
              <a:rPr lang="en-US" dirty="0"/>
              <a:t>Presented to PCP with obstructive urinary symptoms – dribbling, hesitancy, weak stream</a:t>
            </a:r>
          </a:p>
          <a:p>
            <a:pPr>
              <a:spcBef>
                <a:spcPts val="667"/>
              </a:spcBef>
            </a:pPr>
            <a:r>
              <a:rPr lang="en-US" dirty="0"/>
              <a:t>PSA was 24 ng/mL (no prior screening PSA measurements)</a:t>
            </a:r>
          </a:p>
          <a:p>
            <a:pPr>
              <a:spcBef>
                <a:spcPts val="667"/>
              </a:spcBef>
            </a:pPr>
            <a:r>
              <a:rPr lang="en-US" dirty="0"/>
              <a:t>TRUS biopsy with Gleason 4+4 prostate adenocarcinoma</a:t>
            </a:r>
          </a:p>
          <a:p>
            <a:pPr>
              <a:spcBef>
                <a:spcPts val="667"/>
              </a:spcBef>
            </a:pPr>
            <a:r>
              <a:rPr lang="en-US" dirty="0"/>
              <a:t>MRI of the prostate with PI-RADS 4 lesion in the right base with likely </a:t>
            </a:r>
            <a:r>
              <a:rPr lang="en-US" dirty="0" err="1"/>
              <a:t>extraprostatic</a:t>
            </a:r>
            <a:r>
              <a:rPr lang="en-US" dirty="0"/>
              <a:t> extension, normal appearing seminal vesicles (cT3a)</a:t>
            </a:r>
          </a:p>
          <a:p>
            <a:pPr>
              <a:spcBef>
                <a:spcPts val="667"/>
              </a:spcBef>
            </a:pPr>
            <a:r>
              <a:rPr lang="en-US" dirty="0"/>
              <a:t>PSMA PET without evidence of nodal or distant metastases</a:t>
            </a:r>
          </a:p>
        </p:txBody>
      </p:sp>
    </p:spTree>
    <p:extLst>
      <p:ext uri="{BB962C8B-B14F-4D97-AF65-F5344CB8AC3E}">
        <p14:creationId xmlns:p14="http://schemas.microsoft.com/office/powerpoint/2010/main" val="3661496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64AA9-E6FA-1CB6-B51A-650DE46E69AE}"/>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390E74C4-EBA0-B746-38E4-3E59378047C2}"/>
              </a:ext>
            </a:extLst>
          </p:cNvPr>
          <p:cNvSpPr>
            <a:spLocks noGrp="1"/>
          </p:cNvSpPr>
          <p:nvPr>
            <p:ph type="ftr" sz="quarter" idx="12"/>
          </p:nvPr>
        </p:nvSpPr>
        <p:spPr>
          <a:xfrm>
            <a:off x="730870" y="6470130"/>
            <a:ext cx="5747876" cy="137980"/>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sp>
        <p:nvSpPr>
          <p:cNvPr id="4" name="Title 3">
            <a:extLst>
              <a:ext uri="{FF2B5EF4-FFF2-40B4-BE49-F238E27FC236}">
                <a16:creationId xmlns:a16="http://schemas.microsoft.com/office/drawing/2014/main" id="{102478FA-2B83-8AEF-07A0-A9EBE1BC720A}"/>
              </a:ext>
            </a:extLst>
          </p:cNvPr>
          <p:cNvSpPr>
            <a:spLocks noGrp="1"/>
          </p:cNvSpPr>
          <p:nvPr>
            <p:ph type="title"/>
          </p:nvPr>
        </p:nvSpPr>
        <p:spPr/>
        <p:txBody>
          <a:bodyPr/>
          <a:lstStyle/>
          <a:p>
            <a:r>
              <a:rPr lang="en-US" sz="4267" dirty="0">
                <a:latin typeface="+mn-lt"/>
              </a:rPr>
              <a:t>NCCN Risk Stratification and Staging</a:t>
            </a:r>
            <a:endParaRPr lang="en-US" dirty="0">
              <a:latin typeface="+mn-lt"/>
            </a:endParaRPr>
          </a:p>
        </p:txBody>
      </p:sp>
      <p:sp>
        <p:nvSpPr>
          <p:cNvPr id="10" name="Content Placeholder 9">
            <a:extLst>
              <a:ext uri="{FF2B5EF4-FFF2-40B4-BE49-F238E27FC236}">
                <a16:creationId xmlns:a16="http://schemas.microsoft.com/office/drawing/2014/main" id="{3409E3A3-5E64-2012-A2E5-55B2638C6C0E}"/>
              </a:ext>
            </a:extLst>
          </p:cNvPr>
          <p:cNvSpPr>
            <a:spLocks noGrp="1"/>
          </p:cNvSpPr>
          <p:nvPr>
            <p:ph idx="1"/>
          </p:nvPr>
        </p:nvSpPr>
        <p:spPr>
          <a:xfrm>
            <a:off x="628723" y="1372396"/>
            <a:ext cx="10850220" cy="3909393"/>
          </a:xfrm>
        </p:spPr>
        <p:txBody>
          <a:bodyPr/>
          <a:lstStyle/>
          <a:p>
            <a:r>
              <a:rPr lang="en-US" dirty="0"/>
              <a:t>Low risk (Gleason ≤ 6, PSA &lt; 10, T1/T2, &lt; 33% cores positive)</a:t>
            </a:r>
          </a:p>
          <a:p>
            <a:r>
              <a:rPr lang="en-US" dirty="0"/>
              <a:t>Favorable intermediate risk (e.g. Gleason 3+4)</a:t>
            </a:r>
          </a:p>
          <a:p>
            <a:r>
              <a:rPr lang="en-US" dirty="0"/>
              <a:t>Unfavorable intermediate risk (e.g. Gleason 4+3)</a:t>
            </a:r>
          </a:p>
          <a:p>
            <a:r>
              <a:rPr lang="en-US" dirty="0"/>
              <a:t>High risk (any of Gleason ≥ 8, PSA &gt; 20, T3/T4)</a:t>
            </a:r>
          </a:p>
          <a:p>
            <a:r>
              <a:rPr lang="en-US" dirty="0"/>
              <a:t>Very high risk localized</a:t>
            </a:r>
          </a:p>
          <a:p>
            <a:r>
              <a:rPr lang="en-US" dirty="0"/>
              <a:t>Node positive</a:t>
            </a:r>
          </a:p>
          <a:p>
            <a:r>
              <a:rPr lang="en-US" dirty="0"/>
              <a:t>Metastatic (M1a, M1b, M1c)</a:t>
            </a:r>
          </a:p>
          <a:p>
            <a:endParaRPr lang="en-US" dirty="0"/>
          </a:p>
        </p:txBody>
      </p:sp>
      <p:sp>
        <p:nvSpPr>
          <p:cNvPr id="5" name="TextBox 4">
            <a:extLst>
              <a:ext uri="{FF2B5EF4-FFF2-40B4-BE49-F238E27FC236}">
                <a16:creationId xmlns:a16="http://schemas.microsoft.com/office/drawing/2014/main" id="{E4D6068D-24D0-271D-ECB9-0B983AFAA0AA}"/>
              </a:ext>
            </a:extLst>
          </p:cNvPr>
          <p:cNvSpPr txBox="1"/>
          <p:nvPr/>
        </p:nvSpPr>
        <p:spPr bwMode="auto">
          <a:xfrm>
            <a:off x="6765513" y="5877767"/>
            <a:ext cx="5080000" cy="318100"/>
          </a:xfrm>
          <a:prstGeom prst="rect">
            <a:avLst/>
          </a:prstGeom>
          <a:noFill/>
          <a:ln w="19050" algn="ctr">
            <a:noFill/>
            <a:miter lim="800000"/>
            <a:headEnd/>
            <a:tailEnd/>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467" b="0" i="0" u="none" strike="noStrike" kern="1200" cap="none" spc="0" normalizeH="0" baseline="0" noProof="0" dirty="0">
                <a:ln>
                  <a:noFill/>
                </a:ln>
                <a:solidFill>
                  <a:srgbClr val="052049"/>
                </a:solidFill>
                <a:effectLst/>
                <a:uLnTx/>
                <a:uFillTx/>
                <a:latin typeface="Arial"/>
                <a:ea typeface="+mn-ea"/>
                <a:cs typeface="+mn-cs"/>
              </a:rPr>
              <a:t>NCCN Guidelines version Jan 2025</a:t>
            </a:r>
          </a:p>
        </p:txBody>
      </p:sp>
    </p:spTree>
    <p:extLst>
      <p:ext uri="{BB962C8B-B14F-4D97-AF65-F5344CB8AC3E}">
        <p14:creationId xmlns:p14="http://schemas.microsoft.com/office/powerpoint/2010/main" val="641272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3F4E3-26D3-57DC-FF5B-DBB5728CCB3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3EA1A7C-02DC-46A3-A07E-5C5FED6AFBA0}"/>
              </a:ext>
            </a:extLst>
          </p:cNvPr>
          <p:cNvSpPr txBox="1"/>
          <p:nvPr/>
        </p:nvSpPr>
        <p:spPr>
          <a:xfrm>
            <a:off x="514681" y="249891"/>
            <a:ext cx="11162639" cy="66620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29" b="0" i="0" u="none" strike="noStrike" kern="1200" cap="none" spc="0" normalizeH="0" baseline="0" noProof="0" dirty="0">
                <a:ln>
                  <a:noFill/>
                </a:ln>
                <a:solidFill>
                  <a:srgbClr val="052049"/>
                </a:solidFill>
                <a:effectLst/>
                <a:uLnTx/>
                <a:uFillTx/>
                <a:latin typeface="Arial"/>
                <a:ea typeface="+mn-ea"/>
                <a:cs typeface="+mn-cs"/>
              </a:rPr>
              <a:t>Clinical Disease States</a:t>
            </a:r>
          </a:p>
        </p:txBody>
      </p:sp>
      <p:sp>
        <p:nvSpPr>
          <p:cNvPr id="4" name="Footer Placeholder 1">
            <a:extLst>
              <a:ext uri="{FF2B5EF4-FFF2-40B4-BE49-F238E27FC236}">
                <a16:creationId xmlns:a16="http://schemas.microsoft.com/office/drawing/2014/main" id="{FF64461C-42AF-5585-0E47-B1878B0C4558}"/>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pic>
        <p:nvPicPr>
          <p:cNvPr id="7" name="Picture 6">
            <a:extLst>
              <a:ext uri="{FF2B5EF4-FFF2-40B4-BE49-F238E27FC236}">
                <a16:creationId xmlns:a16="http://schemas.microsoft.com/office/drawing/2014/main" id="{2D79E04D-3315-EBE9-B92F-8746D680E635}"/>
              </a:ext>
            </a:extLst>
          </p:cNvPr>
          <p:cNvPicPr>
            <a:picLocks noChangeAspect="1"/>
          </p:cNvPicPr>
          <p:nvPr/>
        </p:nvPicPr>
        <p:blipFill>
          <a:blip r:embed="rId2"/>
          <a:stretch>
            <a:fillRect/>
          </a:stretch>
        </p:blipFill>
        <p:spPr>
          <a:xfrm>
            <a:off x="1883923" y="1224241"/>
            <a:ext cx="8424153" cy="4409517"/>
          </a:xfrm>
          <a:prstGeom prst="rect">
            <a:avLst/>
          </a:prstGeom>
        </p:spPr>
      </p:pic>
      <p:sp>
        <p:nvSpPr>
          <p:cNvPr id="8" name="TextBox 7">
            <a:extLst>
              <a:ext uri="{FF2B5EF4-FFF2-40B4-BE49-F238E27FC236}">
                <a16:creationId xmlns:a16="http://schemas.microsoft.com/office/drawing/2014/main" id="{4B9539D2-E1D5-F07D-9459-F1A399DB8CAD}"/>
              </a:ext>
            </a:extLst>
          </p:cNvPr>
          <p:cNvSpPr txBox="1"/>
          <p:nvPr/>
        </p:nvSpPr>
        <p:spPr bwMode="auto">
          <a:xfrm>
            <a:off x="6765513" y="5877767"/>
            <a:ext cx="5080000" cy="318100"/>
          </a:xfrm>
          <a:prstGeom prst="rect">
            <a:avLst/>
          </a:prstGeom>
          <a:noFill/>
          <a:ln w="19050" algn="ctr">
            <a:noFill/>
            <a:miter lim="800000"/>
            <a:headEnd/>
            <a:tailEnd/>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467" b="0" i="0" u="none" strike="noStrike" kern="1200" cap="none" spc="0" normalizeH="0" baseline="0" noProof="0" dirty="0">
                <a:ln>
                  <a:noFill/>
                </a:ln>
                <a:solidFill>
                  <a:srgbClr val="052049"/>
                </a:solidFill>
                <a:effectLst/>
                <a:uLnTx/>
                <a:uFillTx/>
                <a:latin typeface="Arial"/>
                <a:ea typeface="+mn-ea"/>
                <a:cs typeface="+mn-cs"/>
              </a:rPr>
              <a:t>Scher H, et al. J Clin Oncol 2008</a:t>
            </a:r>
          </a:p>
        </p:txBody>
      </p:sp>
    </p:spTree>
    <p:extLst>
      <p:ext uri="{BB962C8B-B14F-4D97-AF65-F5344CB8AC3E}">
        <p14:creationId xmlns:p14="http://schemas.microsoft.com/office/powerpoint/2010/main" val="1970602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9CFD4-9F17-6DF7-180B-08A842AF097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01A6239-5D2B-8DB1-B037-18AAA7F5BAFD}"/>
              </a:ext>
            </a:extLst>
          </p:cNvPr>
          <p:cNvSpPr txBox="1"/>
          <p:nvPr/>
        </p:nvSpPr>
        <p:spPr>
          <a:xfrm>
            <a:off x="514681" y="249891"/>
            <a:ext cx="11162639" cy="124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29" b="0" i="0" u="none" strike="noStrike" kern="1200" cap="none" spc="0" normalizeH="0" baseline="0" noProof="0" dirty="0">
                <a:ln>
                  <a:noFill/>
                </a:ln>
                <a:solidFill>
                  <a:srgbClr val="052049"/>
                </a:solidFill>
                <a:effectLst/>
                <a:uLnTx/>
                <a:uFillTx/>
                <a:latin typeface="Arial"/>
                <a:ea typeface="+mn-ea"/>
                <a:cs typeface="+mn-cs"/>
              </a:rPr>
              <a:t>PSMA PET for Initial Staging of High Risk Prostate Cancer</a:t>
            </a:r>
          </a:p>
        </p:txBody>
      </p:sp>
      <p:sp>
        <p:nvSpPr>
          <p:cNvPr id="4" name="Footer Placeholder 1">
            <a:extLst>
              <a:ext uri="{FF2B5EF4-FFF2-40B4-BE49-F238E27FC236}">
                <a16:creationId xmlns:a16="http://schemas.microsoft.com/office/drawing/2014/main" id="{DE62052F-CD14-358E-3965-19735DA5DE16}"/>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pic>
        <p:nvPicPr>
          <p:cNvPr id="3074" name="Picture 2" descr="primary outcome of propsma">
            <a:extLst>
              <a:ext uri="{FF2B5EF4-FFF2-40B4-BE49-F238E27FC236}">
                <a16:creationId xmlns:a16="http://schemas.microsoft.com/office/drawing/2014/main" id="{291DD30C-6F98-5781-7A41-8AAA1342E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060" y="1500399"/>
            <a:ext cx="7773880" cy="43773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B5B043-1659-4DD4-0840-CCEA925D146A}"/>
              </a:ext>
            </a:extLst>
          </p:cNvPr>
          <p:cNvSpPr txBox="1"/>
          <p:nvPr/>
        </p:nvSpPr>
        <p:spPr bwMode="auto">
          <a:xfrm>
            <a:off x="6765513" y="5877767"/>
            <a:ext cx="5080000" cy="318100"/>
          </a:xfrm>
          <a:prstGeom prst="rect">
            <a:avLst/>
          </a:prstGeom>
          <a:noFill/>
          <a:ln w="19050" algn="ctr">
            <a:noFill/>
            <a:miter lim="800000"/>
            <a:headEnd/>
            <a:tailEnd/>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467" b="0" i="0" u="none" strike="noStrike" kern="1200" cap="none" spc="0" normalizeH="0" baseline="0" noProof="0" dirty="0">
                <a:ln>
                  <a:noFill/>
                </a:ln>
                <a:solidFill>
                  <a:srgbClr val="052049"/>
                </a:solidFill>
                <a:effectLst/>
                <a:uLnTx/>
                <a:uFillTx/>
                <a:latin typeface="Arial"/>
                <a:ea typeface="+mn-ea"/>
                <a:cs typeface="+mn-cs"/>
              </a:rPr>
              <a:t>Hofman M, et al. EAU 2020 </a:t>
            </a:r>
          </a:p>
        </p:txBody>
      </p:sp>
    </p:spTree>
    <p:extLst>
      <p:ext uri="{BB962C8B-B14F-4D97-AF65-F5344CB8AC3E}">
        <p14:creationId xmlns:p14="http://schemas.microsoft.com/office/powerpoint/2010/main" val="868819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A6DB2-4109-1305-DA1D-678CDACA1B9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10DC548-AD51-3455-6544-DCA8C2D0FC89}"/>
              </a:ext>
            </a:extLst>
          </p:cNvPr>
          <p:cNvSpPr txBox="1"/>
          <p:nvPr/>
        </p:nvSpPr>
        <p:spPr>
          <a:xfrm>
            <a:off x="0" y="220288"/>
            <a:ext cx="12192000" cy="124008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29" b="0" i="0" u="none" strike="noStrike" kern="1200" cap="none" spc="0" normalizeH="0" baseline="0" noProof="0" dirty="0">
                <a:ln>
                  <a:noFill/>
                </a:ln>
                <a:solidFill>
                  <a:srgbClr val="052049"/>
                </a:solidFill>
                <a:effectLst/>
                <a:uLnTx/>
                <a:uFillTx/>
                <a:latin typeface="Arial"/>
                <a:ea typeface="+mn-ea"/>
                <a:cs typeface="+mn-cs"/>
              </a:rPr>
              <a:t>Primary Therapy Options for Patients with Newly Diagnosed Localized Prostate Cancer </a:t>
            </a:r>
          </a:p>
        </p:txBody>
      </p:sp>
      <p:sp>
        <p:nvSpPr>
          <p:cNvPr id="4" name="Footer Placeholder 1">
            <a:extLst>
              <a:ext uri="{FF2B5EF4-FFF2-40B4-BE49-F238E27FC236}">
                <a16:creationId xmlns:a16="http://schemas.microsoft.com/office/drawing/2014/main" id="{E7357EE0-7C73-B4F7-C14C-1A6FE6DB5319}"/>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sp>
        <p:nvSpPr>
          <p:cNvPr id="2" name="Content Placeholder 9">
            <a:extLst>
              <a:ext uri="{FF2B5EF4-FFF2-40B4-BE49-F238E27FC236}">
                <a16:creationId xmlns:a16="http://schemas.microsoft.com/office/drawing/2014/main" id="{1BAB0C86-AF26-4157-B903-F1C284E543DD}"/>
              </a:ext>
            </a:extLst>
          </p:cNvPr>
          <p:cNvSpPr>
            <a:spLocks noGrp="1"/>
          </p:cNvSpPr>
          <p:nvPr>
            <p:ph idx="1"/>
          </p:nvPr>
        </p:nvSpPr>
        <p:spPr>
          <a:xfrm>
            <a:off x="826531" y="1761502"/>
            <a:ext cx="10850220" cy="741749"/>
          </a:xfrm>
        </p:spPr>
        <p:txBody>
          <a:bodyPr/>
          <a:lstStyle/>
          <a:p>
            <a:pPr marL="0" indent="0" algn="ctr">
              <a:buNone/>
            </a:pPr>
            <a:r>
              <a:rPr lang="en-US" dirty="0"/>
              <a:t>Is the patient appropriate for active surveillance? </a:t>
            </a:r>
          </a:p>
          <a:p>
            <a:pPr marL="0" indent="0" algn="ctr">
              <a:buNone/>
            </a:pPr>
            <a:endParaRPr lang="en-US" dirty="0"/>
          </a:p>
        </p:txBody>
      </p:sp>
      <p:cxnSp>
        <p:nvCxnSpPr>
          <p:cNvPr id="9" name="Straight Arrow Connector 8">
            <a:extLst>
              <a:ext uri="{FF2B5EF4-FFF2-40B4-BE49-F238E27FC236}">
                <a16:creationId xmlns:a16="http://schemas.microsoft.com/office/drawing/2014/main" id="{F7D8E967-476E-862D-8530-3A141A87F8D1}"/>
              </a:ext>
            </a:extLst>
          </p:cNvPr>
          <p:cNvCxnSpPr>
            <a:cxnSpLocks/>
          </p:cNvCxnSpPr>
          <p:nvPr/>
        </p:nvCxnSpPr>
        <p:spPr>
          <a:xfrm flipH="1">
            <a:off x="2963917" y="2503251"/>
            <a:ext cx="3132083" cy="78685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660A5D7-0122-861A-68F6-D2EB1E039775}"/>
              </a:ext>
            </a:extLst>
          </p:cNvPr>
          <p:cNvCxnSpPr>
            <a:cxnSpLocks/>
          </p:cNvCxnSpPr>
          <p:nvPr/>
        </p:nvCxnSpPr>
        <p:spPr>
          <a:xfrm>
            <a:off x="6251642" y="2508115"/>
            <a:ext cx="2788600" cy="78198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9">
            <a:extLst>
              <a:ext uri="{FF2B5EF4-FFF2-40B4-BE49-F238E27FC236}">
                <a16:creationId xmlns:a16="http://schemas.microsoft.com/office/drawing/2014/main" id="{FBC4C562-08A2-63EE-18B8-1E9228BFF712}"/>
              </a:ext>
            </a:extLst>
          </p:cNvPr>
          <p:cNvSpPr txBox="1">
            <a:spLocks/>
          </p:cNvSpPr>
          <p:nvPr/>
        </p:nvSpPr>
        <p:spPr>
          <a:xfrm>
            <a:off x="8709505" y="3290104"/>
            <a:ext cx="1235729" cy="502597"/>
          </a:xfrm>
          <a:prstGeom prst="rect">
            <a:avLst/>
          </a:prstGeom>
        </p:spPr>
        <p:txBody>
          <a:bodyPr vert="horz" lIns="121920" tIns="60960" rIns="121920" bIns="60960" rtlCol="0">
            <a:noAutofit/>
          </a:bodyPr>
          <a:lstStyle>
            <a:lvl1pPr marL="233357" indent="-23335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522275" indent="-227007" algn="l" defTabSz="640064" rtl="0" eaLnBrk="1" latinLnBrk="0" hangingPunct="1">
              <a:lnSpc>
                <a:spcPct val="100000"/>
              </a:lnSpc>
              <a:spcBef>
                <a:spcPts val="0"/>
              </a:spcBef>
              <a:spcAft>
                <a:spcPts val="600"/>
              </a:spcAft>
              <a:buClr>
                <a:schemeClr val="tx1"/>
              </a:buClr>
              <a:buSzPct val="100000"/>
              <a:buFont typeface=".AppleSystemUIFont" charset="0"/>
              <a:buChar char="-"/>
              <a:tabLst/>
              <a:defRPr lang="en-US" sz="20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746106" indent="-166684"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979463" indent="-173034" algn="l" defTabSz="640064" rtl="0" eaLnBrk="1" latinLnBrk="0" hangingPunct="1">
              <a:lnSpc>
                <a:spcPct val="100000"/>
              </a:lnSpc>
              <a:spcBef>
                <a:spcPts val="0"/>
              </a:spcBef>
              <a:spcAft>
                <a:spcPts val="600"/>
              </a:spcAft>
              <a:buClr>
                <a:schemeClr val="tx1"/>
              </a:buClr>
              <a:buSzPct val="100000"/>
              <a:buFont typeface=".AppleSystemUIFont" charset="0"/>
              <a:buChar char="-"/>
              <a:tabLst/>
              <a:defRPr lang="en-US" sz="16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40064" rtl="0" eaLnBrk="1" fontAlgn="auto" latinLnBrk="0" hangingPunct="1">
              <a:lnSpc>
                <a:spcPct val="100000"/>
              </a:lnSpc>
              <a:spcBef>
                <a:spcPts val="0"/>
              </a:spcBef>
              <a:spcAft>
                <a:spcPts val="600"/>
              </a:spcAft>
              <a:buClr>
                <a:srgbClr val="178CCB"/>
              </a:buClr>
              <a:buSzPct val="80000"/>
              <a:buFont typeface="Wingdings" charset="2"/>
              <a:buNone/>
              <a:tabLst/>
              <a:defRPr/>
            </a:pPr>
            <a:r>
              <a:rPr kumimoji="0" lang="en-US" sz="2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No</a:t>
            </a:r>
          </a:p>
          <a:p>
            <a:pPr marL="0" marR="0" lvl="0" indent="0" algn="ctr" defTabSz="640064" rtl="0" eaLnBrk="1" fontAlgn="auto" latinLnBrk="0" hangingPunct="1">
              <a:lnSpc>
                <a:spcPct val="100000"/>
              </a:lnSpc>
              <a:spcBef>
                <a:spcPts val="0"/>
              </a:spcBef>
              <a:spcAft>
                <a:spcPts val="600"/>
              </a:spcAft>
              <a:buClr>
                <a:srgbClr val="178CCB"/>
              </a:buClr>
              <a:buSzPct val="80000"/>
              <a:buFont typeface="Wingdings" charset="2"/>
              <a:buNone/>
              <a:tabLst/>
              <a:defRPr/>
            </a:pPr>
            <a:endParaRPr kumimoji="0" lang="en-US" sz="2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18" name="Content Placeholder 9">
            <a:extLst>
              <a:ext uri="{FF2B5EF4-FFF2-40B4-BE49-F238E27FC236}">
                <a16:creationId xmlns:a16="http://schemas.microsoft.com/office/drawing/2014/main" id="{0C9E0DCB-690A-A666-C511-321AD8930AC3}"/>
              </a:ext>
            </a:extLst>
          </p:cNvPr>
          <p:cNvSpPr txBox="1">
            <a:spLocks/>
          </p:cNvSpPr>
          <p:nvPr/>
        </p:nvSpPr>
        <p:spPr>
          <a:xfrm>
            <a:off x="2246770" y="3241298"/>
            <a:ext cx="1235729" cy="502597"/>
          </a:xfrm>
          <a:prstGeom prst="rect">
            <a:avLst/>
          </a:prstGeom>
        </p:spPr>
        <p:txBody>
          <a:bodyPr vert="horz" lIns="121920" tIns="60960" rIns="121920" bIns="60960" rtlCol="0">
            <a:noAutofit/>
          </a:bodyPr>
          <a:lstStyle>
            <a:lvl1pPr marL="233357" indent="-23335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522275" indent="-227007" algn="l" defTabSz="640064" rtl="0" eaLnBrk="1" latinLnBrk="0" hangingPunct="1">
              <a:lnSpc>
                <a:spcPct val="100000"/>
              </a:lnSpc>
              <a:spcBef>
                <a:spcPts val="0"/>
              </a:spcBef>
              <a:spcAft>
                <a:spcPts val="600"/>
              </a:spcAft>
              <a:buClr>
                <a:schemeClr val="tx1"/>
              </a:buClr>
              <a:buSzPct val="100000"/>
              <a:buFont typeface=".AppleSystemUIFont" charset="0"/>
              <a:buChar char="-"/>
              <a:tabLst/>
              <a:defRPr lang="en-US" sz="20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746106" indent="-166684"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979463" indent="-173034" algn="l" defTabSz="640064" rtl="0" eaLnBrk="1" latinLnBrk="0" hangingPunct="1">
              <a:lnSpc>
                <a:spcPct val="100000"/>
              </a:lnSpc>
              <a:spcBef>
                <a:spcPts val="0"/>
              </a:spcBef>
              <a:spcAft>
                <a:spcPts val="600"/>
              </a:spcAft>
              <a:buClr>
                <a:schemeClr val="tx1"/>
              </a:buClr>
              <a:buSzPct val="100000"/>
              <a:buFont typeface=".AppleSystemUIFont" charset="0"/>
              <a:buChar char="-"/>
              <a:tabLst/>
              <a:defRPr lang="en-US" sz="16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640064" rtl="0" eaLnBrk="1" fontAlgn="auto" latinLnBrk="0" hangingPunct="1">
              <a:lnSpc>
                <a:spcPct val="100000"/>
              </a:lnSpc>
              <a:spcBef>
                <a:spcPts val="0"/>
              </a:spcBef>
              <a:spcAft>
                <a:spcPts val="600"/>
              </a:spcAft>
              <a:buClr>
                <a:srgbClr val="178CCB"/>
              </a:buClr>
              <a:buSzPct val="80000"/>
              <a:buFont typeface="Wingdings" charset="2"/>
              <a:buNone/>
              <a:tabLst/>
              <a:defRPr/>
            </a:pPr>
            <a:r>
              <a:rPr kumimoji="0" lang="en-US" sz="2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Yes</a:t>
            </a:r>
          </a:p>
          <a:p>
            <a:pPr marL="0" marR="0" lvl="0" indent="0" algn="ctr" defTabSz="640064" rtl="0" eaLnBrk="1" fontAlgn="auto" latinLnBrk="0" hangingPunct="1">
              <a:lnSpc>
                <a:spcPct val="100000"/>
              </a:lnSpc>
              <a:spcBef>
                <a:spcPts val="0"/>
              </a:spcBef>
              <a:spcAft>
                <a:spcPts val="600"/>
              </a:spcAft>
              <a:buClr>
                <a:srgbClr val="178CCB"/>
              </a:buClr>
              <a:buSzPct val="80000"/>
              <a:buFont typeface="Wingdings" charset="2"/>
              <a:buNone/>
              <a:tabLst/>
              <a:defRPr/>
            </a:pPr>
            <a:endParaRPr kumimoji="0" lang="en-US" sz="2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endParaRPr>
          </a:p>
        </p:txBody>
      </p:sp>
      <p:sp>
        <p:nvSpPr>
          <p:cNvPr id="20" name="TextBox 19">
            <a:extLst>
              <a:ext uri="{FF2B5EF4-FFF2-40B4-BE49-F238E27FC236}">
                <a16:creationId xmlns:a16="http://schemas.microsoft.com/office/drawing/2014/main" id="{ECDAEA47-D42D-A350-2158-71F40D4EC66B}"/>
              </a:ext>
            </a:extLst>
          </p:cNvPr>
          <p:cNvSpPr txBox="1"/>
          <p:nvPr/>
        </p:nvSpPr>
        <p:spPr bwMode="auto">
          <a:xfrm>
            <a:off x="1452665" y="3922571"/>
            <a:ext cx="3294433" cy="1723933"/>
          </a:xfrm>
          <a:prstGeom prst="rect">
            <a:avLst/>
          </a:prstGeom>
          <a:noFill/>
          <a:ln w="19050" algn="ctr">
            <a:noFill/>
            <a:miter lim="800000"/>
            <a:headEnd/>
            <a:tailEnd/>
          </a:ln>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52049"/>
                </a:solidFill>
                <a:effectLst/>
                <a:uLnTx/>
                <a:uFillTx/>
                <a:latin typeface="Arial"/>
                <a:ea typeface="+mn-ea"/>
                <a:cs typeface="+mn-cs"/>
              </a:rPr>
              <a:t>Low or favorable intermediate risk:</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52049"/>
                </a:solidFill>
                <a:effectLst/>
                <a:uLnTx/>
                <a:uFillTx/>
                <a:latin typeface="Arial"/>
                <a:ea typeface="+mn-ea"/>
                <a:cs typeface="+mn-cs"/>
              </a:rPr>
              <a:t>Gleason group 1 or 2</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52049"/>
                </a:solidFill>
                <a:effectLst/>
                <a:uLnTx/>
                <a:uFillTx/>
                <a:latin typeface="Arial"/>
                <a:ea typeface="+mn-ea"/>
                <a:cs typeface="+mn-cs"/>
              </a:rPr>
              <a:t>PSA &lt; 10</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52049"/>
                </a:solidFill>
                <a:effectLst/>
                <a:uLnTx/>
                <a:uFillTx/>
                <a:latin typeface="Arial"/>
                <a:ea typeface="+mn-ea"/>
                <a:cs typeface="+mn-cs"/>
              </a:rPr>
              <a:t>Low risk by genomic classifier</a:t>
            </a:r>
          </a:p>
        </p:txBody>
      </p:sp>
      <p:cxnSp>
        <p:nvCxnSpPr>
          <p:cNvPr id="25" name="Straight Arrow Connector 24">
            <a:extLst>
              <a:ext uri="{FF2B5EF4-FFF2-40B4-BE49-F238E27FC236}">
                <a16:creationId xmlns:a16="http://schemas.microsoft.com/office/drawing/2014/main" id="{9912ADC4-E69E-FA83-3B1A-FE236E2A8151}"/>
              </a:ext>
            </a:extLst>
          </p:cNvPr>
          <p:cNvCxnSpPr>
            <a:cxnSpLocks/>
          </p:cNvCxnSpPr>
          <p:nvPr/>
        </p:nvCxnSpPr>
        <p:spPr>
          <a:xfrm flipH="1">
            <a:off x="7082625" y="3841509"/>
            <a:ext cx="1957617" cy="121552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DC0E4FF-EDF5-C953-525F-FCF2C9D6D335}"/>
              </a:ext>
            </a:extLst>
          </p:cNvPr>
          <p:cNvSpPr txBox="1"/>
          <p:nvPr/>
        </p:nvSpPr>
        <p:spPr bwMode="auto">
          <a:xfrm>
            <a:off x="5304814" y="5132449"/>
            <a:ext cx="1893652" cy="656462"/>
          </a:xfrm>
          <a:prstGeom prst="rect">
            <a:avLst/>
          </a:prstGeom>
          <a:noFill/>
          <a:ln w="19050" algn="ctr">
            <a:noFill/>
            <a:miter lim="800000"/>
            <a:headEnd/>
            <a:tailEnd/>
          </a:ln>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52049"/>
                </a:solidFill>
                <a:effectLst/>
                <a:uLnTx/>
                <a:uFillTx/>
                <a:latin typeface="Arial"/>
                <a:ea typeface="+mn-ea"/>
                <a:cs typeface="+mn-cs"/>
              </a:rPr>
              <a:t>Radical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52049"/>
                </a:solidFill>
                <a:effectLst/>
                <a:uLnTx/>
                <a:uFillTx/>
                <a:latin typeface="Arial"/>
                <a:ea typeface="+mn-ea"/>
                <a:cs typeface="+mn-cs"/>
              </a:rPr>
              <a:t>Prostatectomy</a:t>
            </a:r>
          </a:p>
        </p:txBody>
      </p:sp>
      <p:cxnSp>
        <p:nvCxnSpPr>
          <p:cNvPr id="31" name="Straight Arrow Connector 30">
            <a:extLst>
              <a:ext uri="{FF2B5EF4-FFF2-40B4-BE49-F238E27FC236}">
                <a16:creationId xmlns:a16="http://schemas.microsoft.com/office/drawing/2014/main" id="{C405546B-A566-BC7E-CAB2-72A22AB51990}"/>
              </a:ext>
            </a:extLst>
          </p:cNvPr>
          <p:cNvCxnSpPr>
            <a:cxnSpLocks/>
          </p:cNvCxnSpPr>
          <p:nvPr/>
        </p:nvCxnSpPr>
        <p:spPr>
          <a:xfrm>
            <a:off x="9327364" y="3922572"/>
            <a:ext cx="0" cy="135630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BD01D04-5877-A79D-F57E-DD719E633289}"/>
              </a:ext>
            </a:extLst>
          </p:cNvPr>
          <p:cNvSpPr txBox="1"/>
          <p:nvPr/>
        </p:nvSpPr>
        <p:spPr bwMode="auto">
          <a:xfrm>
            <a:off x="7911835" y="5412944"/>
            <a:ext cx="2256813" cy="328231"/>
          </a:xfrm>
          <a:prstGeom prst="rect">
            <a:avLst/>
          </a:prstGeom>
          <a:noFill/>
          <a:ln w="19050" algn="ctr">
            <a:noFill/>
            <a:miter lim="800000"/>
            <a:headEnd/>
            <a:tailEnd/>
          </a:ln>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52049"/>
                </a:solidFill>
                <a:effectLst/>
                <a:uLnTx/>
                <a:uFillTx/>
                <a:latin typeface="Arial"/>
                <a:ea typeface="+mn-ea"/>
                <a:cs typeface="+mn-cs"/>
              </a:rPr>
              <a:t>Radiation +/- ADT </a:t>
            </a:r>
          </a:p>
        </p:txBody>
      </p:sp>
      <p:cxnSp>
        <p:nvCxnSpPr>
          <p:cNvPr id="34" name="Straight Arrow Connector 33">
            <a:extLst>
              <a:ext uri="{FF2B5EF4-FFF2-40B4-BE49-F238E27FC236}">
                <a16:creationId xmlns:a16="http://schemas.microsoft.com/office/drawing/2014/main" id="{0E5193BD-2797-DFCB-CC08-8741DED31EFA}"/>
              </a:ext>
            </a:extLst>
          </p:cNvPr>
          <p:cNvCxnSpPr>
            <a:cxnSpLocks/>
          </p:cNvCxnSpPr>
          <p:nvPr/>
        </p:nvCxnSpPr>
        <p:spPr>
          <a:xfrm>
            <a:off x="9614489" y="3841509"/>
            <a:ext cx="1655161" cy="129093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353D3C8-6C2A-D161-6E62-1D622F5119CD}"/>
              </a:ext>
            </a:extLst>
          </p:cNvPr>
          <p:cNvSpPr txBox="1"/>
          <p:nvPr/>
        </p:nvSpPr>
        <p:spPr bwMode="auto">
          <a:xfrm>
            <a:off x="10446368" y="5278877"/>
            <a:ext cx="1655163" cy="328231"/>
          </a:xfrm>
          <a:prstGeom prst="rect">
            <a:avLst/>
          </a:prstGeom>
          <a:noFill/>
          <a:ln w="19050" algn="ctr">
            <a:noFill/>
            <a:miter lim="800000"/>
            <a:headEnd/>
            <a:tailEnd/>
          </a:ln>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srgbClr val="052049"/>
                </a:solidFill>
                <a:effectLst/>
                <a:uLnTx/>
                <a:uFillTx/>
                <a:latin typeface="Arial"/>
                <a:ea typeface="+mn-ea"/>
                <a:cs typeface="+mn-cs"/>
              </a:rPr>
              <a:t>Focal Tx</a:t>
            </a:r>
          </a:p>
        </p:txBody>
      </p:sp>
    </p:spTree>
    <p:extLst>
      <p:ext uri="{BB962C8B-B14F-4D97-AF65-F5344CB8AC3E}">
        <p14:creationId xmlns:p14="http://schemas.microsoft.com/office/powerpoint/2010/main" val="2131385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B4E56-AD1E-100F-3545-AEBAD3C853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4ACF43-09E8-2EBB-5250-2118E0C1CF37}"/>
              </a:ext>
            </a:extLst>
          </p:cNvPr>
          <p:cNvSpPr>
            <a:spLocks noGrp="1"/>
          </p:cNvSpPr>
          <p:nvPr>
            <p:ph type="title"/>
          </p:nvPr>
        </p:nvSpPr>
        <p:spPr>
          <a:xfrm>
            <a:off x="0" y="0"/>
            <a:ext cx="12192000" cy="1164002"/>
          </a:xfrm>
        </p:spPr>
        <p:txBody>
          <a:bodyPr/>
          <a:lstStyle/>
          <a:p>
            <a:r>
              <a:rPr lang="en-US" dirty="0"/>
              <a:t>Faculty</a:t>
            </a:r>
          </a:p>
        </p:txBody>
      </p:sp>
      <p:sp>
        <p:nvSpPr>
          <p:cNvPr id="11" name="Text Box 7">
            <a:extLst>
              <a:ext uri="{FF2B5EF4-FFF2-40B4-BE49-F238E27FC236}">
                <a16:creationId xmlns:a16="http://schemas.microsoft.com/office/drawing/2014/main" id="{369CD0A8-99B3-E198-BE2B-EF34B2DB6F91}"/>
              </a:ext>
            </a:extLst>
          </p:cNvPr>
          <p:cNvSpPr txBox="1">
            <a:spLocks noChangeArrowheads="1"/>
          </p:cNvSpPr>
          <p:nvPr/>
        </p:nvSpPr>
        <p:spPr bwMode="auto">
          <a:xfrm>
            <a:off x="7282329" y="1228900"/>
            <a:ext cx="466344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Rahul Aggarwal,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 and Thomas Perkins Distinguished Professor of Cancer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Genitourinary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California, San Francisco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Hematology/Oncology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Director for Clinical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UCSF Helen Diller Family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 Francisco, California</a:t>
            </a:r>
          </a:p>
        </p:txBody>
      </p:sp>
      <p:sp>
        <p:nvSpPr>
          <p:cNvPr id="20" name="Text Box 7">
            <a:extLst>
              <a:ext uri="{FF2B5EF4-FFF2-40B4-BE49-F238E27FC236}">
                <a16:creationId xmlns:a16="http://schemas.microsoft.com/office/drawing/2014/main" id="{EA2925AF-A378-C739-E77C-8FBD5877190D}"/>
              </a:ext>
            </a:extLst>
          </p:cNvPr>
          <p:cNvSpPr txBox="1">
            <a:spLocks noChangeArrowheads="1"/>
          </p:cNvSpPr>
          <p:nvPr/>
        </p:nvSpPr>
        <p:spPr bwMode="auto">
          <a:xfrm>
            <a:off x="1575812" y="1228900"/>
            <a:ext cx="432810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Monica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Averia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MSN, AOCNP, NP-C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Oncology Nurse Practitioner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Clinical Instructor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USC Norris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Los Angeles, California </a:t>
            </a:r>
          </a:p>
        </p:txBody>
      </p:sp>
      <p:sp>
        <p:nvSpPr>
          <p:cNvPr id="23" name="Text Box 7">
            <a:extLst>
              <a:ext uri="{FF2B5EF4-FFF2-40B4-BE49-F238E27FC236}">
                <a16:creationId xmlns:a16="http://schemas.microsoft.com/office/drawing/2014/main" id="{C3634D26-E6CE-EF71-E713-7E268527FDF7}"/>
              </a:ext>
            </a:extLst>
          </p:cNvPr>
          <p:cNvSpPr txBox="1">
            <a:spLocks noChangeArrowheads="1"/>
          </p:cNvSpPr>
          <p:nvPr/>
        </p:nvSpPr>
        <p:spPr bwMode="auto">
          <a:xfrm>
            <a:off x="1575812" y="3933056"/>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Kathleen D Burns, RN, MSN, AGACNP-BC, OCN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Genitourinary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City of Hope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Duarte, California</a:t>
            </a:r>
          </a:p>
        </p:txBody>
      </p:sp>
      <p:sp>
        <p:nvSpPr>
          <p:cNvPr id="25" name="Text Box 7">
            <a:extLst>
              <a:ext uri="{FF2B5EF4-FFF2-40B4-BE49-F238E27FC236}">
                <a16:creationId xmlns:a16="http://schemas.microsoft.com/office/drawing/2014/main" id="{66584B7D-804B-ECE8-E27F-FC03F314718C}"/>
              </a:ext>
            </a:extLst>
          </p:cNvPr>
          <p:cNvSpPr txBox="1">
            <a:spLocks noChangeArrowheads="1"/>
          </p:cNvSpPr>
          <p:nvPr/>
        </p:nvSpPr>
        <p:spPr bwMode="auto">
          <a:xfrm>
            <a:off x="7286724" y="3933056"/>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William K Oh,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of Precision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Yale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Yale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Medical Director, Service Line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Smilow Cancer Hospital at Greenwich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Haven, Connecticut</a:t>
            </a:r>
          </a:p>
        </p:txBody>
      </p:sp>
      <p:pic>
        <p:nvPicPr>
          <p:cNvPr id="26" name="Picture 25">
            <a:extLst>
              <a:ext uri="{FF2B5EF4-FFF2-40B4-BE49-F238E27FC236}">
                <a16:creationId xmlns:a16="http://schemas.microsoft.com/office/drawing/2014/main" id="{10DFC6E5-B290-7994-CD8F-855F3430E7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65085" y="3933056"/>
            <a:ext cx="1261872" cy="1261872"/>
          </a:xfrm>
          <a:prstGeom prst="rect">
            <a:avLst/>
          </a:prstGeom>
        </p:spPr>
      </p:pic>
      <p:pic>
        <p:nvPicPr>
          <p:cNvPr id="3" name="Picture 2">
            <a:extLst>
              <a:ext uri="{FF2B5EF4-FFF2-40B4-BE49-F238E27FC236}">
                <a16:creationId xmlns:a16="http://schemas.microsoft.com/office/drawing/2014/main" id="{C3113470-C132-2CBC-4F46-681549F6C6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4173" y="3933056"/>
            <a:ext cx="1261872" cy="1261872"/>
          </a:xfrm>
          <a:prstGeom prst="rect">
            <a:avLst/>
          </a:prstGeom>
        </p:spPr>
      </p:pic>
      <p:pic>
        <p:nvPicPr>
          <p:cNvPr id="4" name="Picture 3">
            <a:extLst>
              <a:ext uri="{FF2B5EF4-FFF2-40B4-BE49-F238E27FC236}">
                <a16:creationId xmlns:a16="http://schemas.microsoft.com/office/drawing/2014/main" id="{26BCEDE4-E918-BF71-6747-30714358DC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60691" y="1228900"/>
            <a:ext cx="1261872" cy="1261872"/>
          </a:xfrm>
          <a:prstGeom prst="rect">
            <a:avLst/>
          </a:prstGeom>
        </p:spPr>
      </p:pic>
      <p:pic>
        <p:nvPicPr>
          <p:cNvPr id="5" name="Picture 4">
            <a:extLst>
              <a:ext uri="{FF2B5EF4-FFF2-40B4-BE49-F238E27FC236}">
                <a16:creationId xmlns:a16="http://schemas.microsoft.com/office/drawing/2014/main" id="{F5043619-EF16-8969-3B45-98248983408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4173" y="1228900"/>
            <a:ext cx="1261872" cy="1261872"/>
          </a:xfrm>
          <a:prstGeom prst="rect">
            <a:avLst/>
          </a:prstGeom>
        </p:spPr>
      </p:pic>
    </p:spTree>
    <p:custDataLst>
      <p:tags r:id="rId1"/>
    </p:custDataLst>
    <p:extLst>
      <p:ext uri="{BB962C8B-B14F-4D97-AF65-F5344CB8AC3E}">
        <p14:creationId xmlns:p14="http://schemas.microsoft.com/office/powerpoint/2010/main" val="4091318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C0E553-E09B-7E59-8F00-A8B8090FA5F1}"/>
              </a:ext>
            </a:extLst>
          </p:cNvPr>
          <p:cNvSpPr txBox="1"/>
          <p:nvPr/>
        </p:nvSpPr>
        <p:spPr>
          <a:xfrm>
            <a:off x="0" y="249891"/>
            <a:ext cx="12192000" cy="66620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729" b="0" i="0" u="none" strike="noStrike" kern="1200" cap="none" spc="0" normalizeH="0" baseline="0" noProof="0" dirty="0">
                <a:ln>
                  <a:noFill/>
                </a:ln>
                <a:solidFill>
                  <a:srgbClr val="052049"/>
                </a:solidFill>
                <a:effectLst/>
                <a:uLnTx/>
                <a:uFillTx/>
                <a:latin typeface="Arial"/>
                <a:ea typeface="+mn-ea"/>
                <a:cs typeface="+mn-cs"/>
              </a:rPr>
              <a:t>Back to our patient…</a:t>
            </a:r>
          </a:p>
        </p:txBody>
      </p:sp>
      <p:sp>
        <p:nvSpPr>
          <p:cNvPr id="4" name="Footer Placeholder 1">
            <a:extLst>
              <a:ext uri="{FF2B5EF4-FFF2-40B4-BE49-F238E27FC236}">
                <a16:creationId xmlns:a16="http://schemas.microsoft.com/office/drawing/2014/main" id="{D43DF53B-D3B5-ED0D-E116-20DAB94A2B4C}"/>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sp>
        <p:nvSpPr>
          <p:cNvPr id="2" name="Content Placeholder 9">
            <a:extLst>
              <a:ext uri="{FF2B5EF4-FFF2-40B4-BE49-F238E27FC236}">
                <a16:creationId xmlns:a16="http://schemas.microsoft.com/office/drawing/2014/main" id="{09B358F9-2755-4015-9E6E-78FC9F94C79C}"/>
              </a:ext>
            </a:extLst>
          </p:cNvPr>
          <p:cNvSpPr>
            <a:spLocks noGrp="1"/>
          </p:cNvSpPr>
          <p:nvPr>
            <p:ph idx="1"/>
          </p:nvPr>
        </p:nvSpPr>
        <p:spPr>
          <a:xfrm>
            <a:off x="563873" y="1128504"/>
            <a:ext cx="10850220" cy="3909393"/>
          </a:xfrm>
        </p:spPr>
        <p:txBody>
          <a:bodyPr/>
          <a:lstStyle/>
          <a:p>
            <a:r>
              <a:rPr lang="en-US" sz="2400" dirty="0"/>
              <a:t>Patient opted for radical prostatectomy + pelvic lymph node dissection</a:t>
            </a:r>
          </a:p>
          <a:p>
            <a:pPr lvl="1"/>
            <a:r>
              <a:rPr lang="en-US" sz="2133" dirty="0"/>
              <a:t>Pathology: Gleason 5+4 prostate adenocarcinoma, 0/13 nodes involved, + extracapsular extension, normal SV, negative margins (pT3aN0)</a:t>
            </a:r>
          </a:p>
          <a:p>
            <a:r>
              <a:rPr lang="en-US" sz="2400" dirty="0"/>
              <a:t>PSA was undetectable at first check 8 weeks post-op</a:t>
            </a:r>
          </a:p>
          <a:p>
            <a:r>
              <a:rPr lang="en-US" sz="2400" dirty="0"/>
              <a:t>14 months later, PSA became detectable and rose from:</a:t>
            </a:r>
          </a:p>
          <a:p>
            <a:pPr lvl="1"/>
            <a:r>
              <a:rPr lang="en-US" sz="2133" dirty="0"/>
              <a:t>0.03 </a:t>
            </a:r>
            <a:r>
              <a:rPr lang="en-US" sz="2133" dirty="0">
                <a:sym typeface="Wingdings" pitchFamily="2" charset="2"/>
              </a:rPr>
              <a:t> 0.12  0.56</a:t>
            </a:r>
          </a:p>
          <a:p>
            <a:pPr lvl="1"/>
            <a:r>
              <a:rPr lang="en-US" sz="2133" dirty="0">
                <a:sym typeface="Wingdings" pitchFamily="2" charset="2"/>
              </a:rPr>
              <a:t>PSA doubling time 2.4 months</a:t>
            </a:r>
          </a:p>
          <a:p>
            <a:r>
              <a:rPr lang="en-US" sz="2400" dirty="0">
                <a:sym typeface="Wingdings" pitchFamily="2" charset="2"/>
              </a:rPr>
              <a:t>Repeat PSMA PET negative for local, regional, or distant recurrence</a:t>
            </a:r>
          </a:p>
          <a:p>
            <a:r>
              <a:rPr lang="en-US" sz="2400" dirty="0">
                <a:sym typeface="Wingdings" pitchFamily="2" charset="2"/>
              </a:rPr>
              <a:t>Patient underwent salvage radiation to prostate bed + pelvis along with 6 months of androgen deprivation</a:t>
            </a:r>
          </a:p>
          <a:p>
            <a:pPr lvl="1"/>
            <a:r>
              <a:rPr lang="en-US" sz="2133" dirty="0">
                <a:sym typeface="Wingdings" pitchFamily="2" charset="2"/>
              </a:rPr>
              <a:t>Side effects: Urinary frequency/urgency, hot flashes, mild fatigue, erectile dysfunction, mild mood changes</a:t>
            </a:r>
            <a:endParaRPr lang="en-US" sz="2133" dirty="0"/>
          </a:p>
        </p:txBody>
      </p:sp>
    </p:spTree>
    <p:extLst>
      <p:ext uri="{BB962C8B-B14F-4D97-AF65-F5344CB8AC3E}">
        <p14:creationId xmlns:p14="http://schemas.microsoft.com/office/powerpoint/2010/main" val="1401918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EF2B1-116D-9D92-EA29-8438CAFBDD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B0D33-6C7B-664C-01AB-B89BFCED1BBC}"/>
              </a:ext>
            </a:extLst>
          </p:cNvPr>
          <p:cNvSpPr>
            <a:spLocks noGrp="1"/>
          </p:cNvSpPr>
          <p:nvPr>
            <p:ph type="title"/>
          </p:nvPr>
        </p:nvSpPr>
        <p:spPr>
          <a:xfrm>
            <a:off x="0" y="269901"/>
            <a:ext cx="12192000" cy="858507"/>
          </a:xfrm>
        </p:spPr>
        <p:txBody>
          <a:bodyPr/>
          <a:lstStyle/>
          <a:p>
            <a:pPr algn="ctr"/>
            <a:r>
              <a:rPr lang="en-US" sz="3729" dirty="0">
                <a:latin typeface="Arial" panose="020B0604020202020204" pitchFamily="34" charset="0"/>
              </a:rPr>
              <a:t>Our patient’s journey continued…</a:t>
            </a:r>
          </a:p>
        </p:txBody>
      </p:sp>
      <p:sp>
        <p:nvSpPr>
          <p:cNvPr id="4" name="Footer Placeholder 1">
            <a:extLst>
              <a:ext uri="{FF2B5EF4-FFF2-40B4-BE49-F238E27FC236}">
                <a16:creationId xmlns:a16="http://schemas.microsoft.com/office/drawing/2014/main" id="{36B87D06-32D6-6BC8-FFD7-CB650D597919}"/>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sp>
        <p:nvSpPr>
          <p:cNvPr id="9" name="Content Placeholder 9">
            <a:extLst>
              <a:ext uri="{FF2B5EF4-FFF2-40B4-BE49-F238E27FC236}">
                <a16:creationId xmlns:a16="http://schemas.microsoft.com/office/drawing/2014/main" id="{DA0BD44C-FF7A-24F4-BA83-C9C689A58CF1}"/>
              </a:ext>
            </a:extLst>
          </p:cNvPr>
          <p:cNvSpPr>
            <a:spLocks noGrp="1"/>
          </p:cNvSpPr>
          <p:nvPr>
            <p:ph idx="1"/>
          </p:nvPr>
        </p:nvSpPr>
        <p:spPr>
          <a:xfrm>
            <a:off x="563873" y="1128504"/>
            <a:ext cx="10850220" cy="3909393"/>
          </a:xfrm>
        </p:spPr>
        <p:txBody>
          <a:bodyPr/>
          <a:lstStyle/>
          <a:p>
            <a:r>
              <a:rPr lang="en-US" sz="2400" dirty="0"/>
              <a:t>PSA rapidly became undetectable with salvage radiation + 6 months of ADT</a:t>
            </a:r>
          </a:p>
          <a:p>
            <a:r>
              <a:rPr lang="en-US" sz="2400" dirty="0"/>
              <a:t>Recovery of side effects was more variable</a:t>
            </a:r>
          </a:p>
          <a:p>
            <a:pPr lvl="1"/>
            <a:r>
              <a:rPr lang="en-US" sz="2133" dirty="0"/>
              <a:t>Persistent urinary frequency and urge incontinence</a:t>
            </a:r>
          </a:p>
          <a:p>
            <a:pPr lvl="1"/>
            <a:r>
              <a:rPr lang="en-US" sz="2133" dirty="0"/>
              <a:t>Intermittent hematuria </a:t>
            </a:r>
            <a:r>
              <a:rPr lang="en-US" sz="2133" dirty="0">
                <a:sym typeface="Wingdings" pitchFamily="2" charset="2"/>
              </a:rPr>
              <a:t> radiation cystitis on cystoscopy </a:t>
            </a:r>
          </a:p>
          <a:p>
            <a:r>
              <a:rPr lang="en-US" sz="2400" dirty="0"/>
              <a:t>2 years later…patient is now 71 years old, new co-morbidities of hypertension, CAD with stent placed 1 year prior</a:t>
            </a:r>
          </a:p>
          <a:p>
            <a:pPr lvl="1"/>
            <a:r>
              <a:rPr lang="en-US" sz="2133" dirty="0"/>
              <a:t>PSA started to rise again, up to 0.73 with PSA doubling time of 2.4 months</a:t>
            </a:r>
          </a:p>
          <a:p>
            <a:r>
              <a:rPr lang="en-US" sz="2400" dirty="0"/>
              <a:t>PSMA PET with 3 new sites of metastasis (T5, L1, sternum)</a:t>
            </a:r>
          </a:p>
          <a:p>
            <a:r>
              <a:rPr lang="en-US" sz="2400" dirty="0"/>
              <a:t>Patient underwent targeted radiation (SBRT) to the PET-avid sites of disease with a decline in PSA level</a:t>
            </a:r>
          </a:p>
        </p:txBody>
      </p:sp>
    </p:spTree>
    <p:extLst>
      <p:ext uri="{BB962C8B-B14F-4D97-AF65-F5344CB8AC3E}">
        <p14:creationId xmlns:p14="http://schemas.microsoft.com/office/powerpoint/2010/main" val="2183847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CB819-E709-433C-1903-304E64300F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A47445-7E79-45C3-4A6D-7FB4AD6192BF}"/>
              </a:ext>
            </a:extLst>
          </p:cNvPr>
          <p:cNvSpPr>
            <a:spLocks noGrp="1"/>
          </p:cNvSpPr>
          <p:nvPr>
            <p:ph type="title"/>
          </p:nvPr>
        </p:nvSpPr>
        <p:spPr>
          <a:xfrm>
            <a:off x="0" y="269901"/>
            <a:ext cx="12192000" cy="858507"/>
          </a:xfrm>
        </p:spPr>
        <p:txBody>
          <a:bodyPr/>
          <a:lstStyle/>
          <a:p>
            <a:pPr algn="ctr"/>
            <a:r>
              <a:rPr lang="en-US" sz="3729" dirty="0">
                <a:latin typeface="Arial" panose="020B0604020202020204" pitchFamily="34" charset="0"/>
              </a:rPr>
              <a:t>Our patient’s journey continued…</a:t>
            </a:r>
          </a:p>
        </p:txBody>
      </p:sp>
      <p:sp>
        <p:nvSpPr>
          <p:cNvPr id="4" name="Footer Placeholder 1">
            <a:extLst>
              <a:ext uri="{FF2B5EF4-FFF2-40B4-BE49-F238E27FC236}">
                <a16:creationId xmlns:a16="http://schemas.microsoft.com/office/drawing/2014/main" id="{939FB94F-07A0-C56F-ED93-3E35BDC060BD}"/>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pic>
        <p:nvPicPr>
          <p:cNvPr id="6" name="Picture 5">
            <a:extLst>
              <a:ext uri="{FF2B5EF4-FFF2-40B4-BE49-F238E27FC236}">
                <a16:creationId xmlns:a16="http://schemas.microsoft.com/office/drawing/2014/main" id="{1ADEA0AB-F6E5-08D8-CE53-8F42BB5D4FF7}"/>
              </a:ext>
            </a:extLst>
          </p:cNvPr>
          <p:cNvPicPr>
            <a:picLocks noChangeAspect="1"/>
          </p:cNvPicPr>
          <p:nvPr/>
        </p:nvPicPr>
        <p:blipFill>
          <a:blip r:embed="rId2"/>
          <a:stretch>
            <a:fillRect/>
          </a:stretch>
        </p:blipFill>
        <p:spPr>
          <a:xfrm>
            <a:off x="1353788" y="1184983"/>
            <a:ext cx="9484425" cy="4585725"/>
          </a:xfrm>
          <a:prstGeom prst="rect">
            <a:avLst/>
          </a:prstGeom>
        </p:spPr>
      </p:pic>
    </p:spTree>
    <p:extLst>
      <p:ext uri="{BB962C8B-B14F-4D97-AF65-F5344CB8AC3E}">
        <p14:creationId xmlns:p14="http://schemas.microsoft.com/office/powerpoint/2010/main" val="1811014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A2921-CEC5-CBCC-619F-F9A26BA617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237FB-E359-48FC-4A75-6123761908C6}"/>
              </a:ext>
            </a:extLst>
          </p:cNvPr>
          <p:cNvSpPr>
            <a:spLocks noGrp="1"/>
          </p:cNvSpPr>
          <p:nvPr>
            <p:ph type="title"/>
          </p:nvPr>
        </p:nvSpPr>
        <p:spPr>
          <a:xfrm>
            <a:off x="0" y="269901"/>
            <a:ext cx="12192000" cy="1324336"/>
          </a:xfrm>
        </p:spPr>
        <p:txBody>
          <a:bodyPr/>
          <a:lstStyle/>
          <a:p>
            <a:pPr algn="ctr"/>
            <a:r>
              <a:rPr lang="en-US" sz="3729" dirty="0">
                <a:latin typeface="Arial" panose="020B0604020202020204" pitchFamily="34" charset="0"/>
              </a:rPr>
              <a:t>Back to our patient…</a:t>
            </a:r>
          </a:p>
        </p:txBody>
      </p:sp>
      <p:sp>
        <p:nvSpPr>
          <p:cNvPr id="4" name="Footer Placeholder 1">
            <a:extLst>
              <a:ext uri="{FF2B5EF4-FFF2-40B4-BE49-F238E27FC236}">
                <a16:creationId xmlns:a16="http://schemas.microsoft.com/office/drawing/2014/main" id="{ED9A1A49-5BDF-228D-E0BF-8B11445039E1}"/>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sp>
        <p:nvSpPr>
          <p:cNvPr id="10" name="TextBox 9">
            <a:extLst>
              <a:ext uri="{FF2B5EF4-FFF2-40B4-BE49-F238E27FC236}">
                <a16:creationId xmlns:a16="http://schemas.microsoft.com/office/drawing/2014/main" id="{DDAEFEA0-B53A-637E-7E87-D71FD15F7A97}"/>
              </a:ext>
            </a:extLst>
          </p:cNvPr>
          <p:cNvSpPr txBox="1"/>
          <p:nvPr/>
        </p:nvSpPr>
        <p:spPr bwMode="auto">
          <a:xfrm>
            <a:off x="6765513" y="5877767"/>
            <a:ext cx="5080000" cy="318100"/>
          </a:xfrm>
          <a:prstGeom prst="rect">
            <a:avLst/>
          </a:prstGeom>
          <a:noFill/>
          <a:ln w="19050" algn="ctr">
            <a:noFill/>
            <a:miter lim="800000"/>
            <a:headEnd/>
            <a:tailEnd/>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467" b="0" i="0" u="none" strike="noStrike" kern="1200" cap="none" spc="0" normalizeH="0" baseline="0" noProof="0" dirty="0">
                <a:ln>
                  <a:noFill/>
                </a:ln>
                <a:solidFill>
                  <a:srgbClr val="052049"/>
                </a:solidFill>
                <a:effectLst/>
                <a:uLnTx/>
                <a:uFillTx/>
                <a:latin typeface="Arial"/>
                <a:ea typeface="+mn-ea"/>
                <a:cs typeface="+mn-cs"/>
              </a:rPr>
              <a:t>Chi K, et al. ASCO GU 2022</a:t>
            </a:r>
          </a:p>
        </p:txBody>
      </p:sp>
      <p:sp>
        <p:nvSpPr>
          <p:cNvPr id="3" name="Content Placeholder 9">
            <a:extLst>
              <a:ext uri="{FF2B5EF4-FFF2-40B4-BE49-F238E27FC236}">
                <a16:creationId xmlns:a16="http://schemas.microsoft.com/office/drawing/2014/main" id="{D7EE6FCE-2C6D-3DE7-EED0-0089212D9C39}"/>
              </a:ext>
            </a:extLst>
          </p:cNvPr>
          <p:cNvSpPr>
            <a:spLocks noGrp="1"/>
          </p:cNvSpPr>
          <p:nvPr>
            <p:ph idx="1"/>
          </p:nvPr>
        </p:nvSpPr>
        <p:spPr>
          <a:xfrm>
            <a:off x="563873" y="1128504"/>
            <a:ext cx="10850220" cy="3909393"/>
          </a:xfrm>
        </p:spPr>
        <p:txBody>
          <a:bodyPr/>
          <a:lstStyle/>
          <a:p>
            <a:r>
              <a:rPr lang="en-US" sz="2400" dirty="0"/>
              <a:t>PSA dropped to a nadir of 0.3 ng/mL with targeted radiation, with PSA response lasting for 11 months</a:t>
            </a:r>
          </a:p>
          <a:p>
            <a:r>
              <a:rPr lang="en-US" sz="2400" dirty="0"/>
              <a:t>Subsequent rise as follows:</a:t>
            </a:r>
          </a:p>
          <a:p>
            <a:r>
              <a:rPr lang="en-US" sz="2400" dirty="0"/>
              <a:t>0.3 </a:t>
            </a:r>
            <a:r>
              <a:rPr lang="en-US" sz="2400" dirty="0">
                <a:sym typeface="Wingdings" pitchFamily="2" charset="2"/>
              </a:rPr>
              <a:t> 0.7  1.1, PSA doubling time of 3.1 months</a:t>
            </a:r>
            <a:endParaRPr lang="en-US" sz="2400" dirty="0"/>
          </a:p>
          <a:p>
            <a:r>
              <a:rPr lang="en-US" sz="2400" dirty="0"/>
              <a:t>Repeat PSMA PET without new PET-avid foci amenable to targeted radiation</a:t>
            </a:r>
          </a:p>
          <a:p>
            <a:r>
              <a:rPr lang="en-US" sz="2400" dirty="0"/>
              <a:t>What options to consider now? </a:t>
            </a:r>
          </a:p>
          <a:p>
            <a:pPr lvl="1"/>
            <a:r>
              <a:rPr lang="en-US" sz="2133" dirty="0"/>
              <a:t>Surveillance</a:t>
            </a:r>
          </a:p>
          <a:p>
            <a:pPr lvl="1"/>
            <a:r>
              <a:rPr lang="en-US" sz="2133" dirty="0"/>
              <a:t>ADT alone</a:t>
            </a:r>
          </a:p>
          <a:p>
            <a:pPr lvl="1"/>
            <a:r>
              <a:rPr lang="en-US" sz="2133" dirty="0"/>
              <a:t>ADT + oral androgen pathway inhibitor</a:t>
            </a:r>
          </a:p>
          <a:p>
            <a:pPr lvl="1"/>
            <a:r>
              <a:rPr lang="en-US" sz="2133" dirty="0"/>
              <a:t>Androgen pathway inhibitor alone</a:t>
            </a:r>
          </a:p>
        </p:txBody>
      </p:sp>
    </p:spTree>
    <p:extLst>
      <p:ext uri="{BB962C8B-B14F-4D97-AF65-F5344CB8AC3E}">
        <p14:creationId xmlns:p14="http://schemas.microsoft.com/office/powerpoint/2010/main" val="17036943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373B8-BCB8-725A-7AB8-2AD7A0D9E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C1328-7E60-83E1-56CA-5523A91DB7C6}"/>
              </a:ext>
            </a:extLst>
          </p:cNvPr>
          <p:cNvSpPr>
            <a:spLocks noGrp="1"/>
          </p:cNvSpPr>
          <p:nvPr>
            <p:ph type="title"/>
          </p:nvPr>
        </p:nvSpPr>
        <p:spPr>
          <a:xfrm>
            <a:off x="42041" y="269901"/>
            <a:ext cx="12107917" cy="1324336"/>
          </a:xfrm>
        </p:spPr>
        <p:txBody>
          <a:bodyPr/>
          <a:lstStyle/>
          <a:p>
            <a:pPr algn="ctr"/>
            <a:r>
              <a:rPr lang="en-US" sz="3729" dirty="0">
                <a:latin typeface="Arial" panose="020B0604020202020204" pitchFamily="34" charset="0"/>
              </a:rPr>
              <a:t>Patients with short PSA doubling time are at elevated risk of metastasis and prostate cancer related mortality</a:t>
            </a:r>
          </a:p>
        </p:txBody>
      </p:sp>
      <p:sp>
        <p:nvSpPr>
          <p:cNvPr id="4" name="Footer Placeholder 1">
            <a:extLst>
              <a:ext uri="{FF2B5EF4-FFF2-40B4-BE49-F238E27FC236}">
                <a16:creationId xmlns:a16="http://schemas.microsoft.com/office/drawing/2014/main" id="{AA825F13-B1DD-B3E1-6D25-D3C17E3EC499}"/>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sp>
        <p:nvSpPr>
          <p:cNvPr id="7" name="TextBox 6">
            <a:extLst>
              <a:ext uri="{FF2B5EF4-FFF2-40B4-BE49-F238E27FC236}">
                <a16:creationId xmlns:a16="http://schemas.microsoft.com/office/drawing/2014/main" id="{23BF2E91-D413-6790-2A1F-2662636FAF00}"/>
              </a:ext>
            </a:extLst>
          </p:cNvPr>
          <p:cNvSpPr txBox="1"/>
          <p:nvPr/>
        </p:nvSpPr>
        <p:spPr bwMode="auto">
          <a:xfrm>
            <a:off x="6765513" y="5877767"/>
            <a:ext cx="5080000" cy="318100"/>
          </a:xfrm>
          <a:prstGeom prst="rect">
            <a:avLst/>
          </a:prstGeom>
          <a:noFill/>
          <a:ln w="19050" algn="ctr">
            <a:noFill/>
            <a:miter lim="800000"/>
            <a:headEnd/>
            <a:tailEnd/>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467" b="0" i="0" u="none" strike="noStrike" kern="1200" cap="none" spc="0" normalizeH="0" baseline="0" noProof="0" dirty="0">
                <a:ln>
                  <a:noFill/>
                </a:ln>
                <a:solidFill>
                  <a:srgbClr val="052049"/>
                </a:solidFill>
                <a:effectLst/>
                <a:uLnTx/>
                <a:uFillTx/>
                <a:latin typeface="Arial"/>
                <a:ea typeface="+mn-ea"/>
                <a:cs typeface="+mn-cs"/>
              </a:rPr>
              <a:t>Freedland S, et al. JAMA 2005</a:t>
            </a:r>
          </a:p>
        </p:txBody>
      </p:sp>
      <p:pic>
        <p:nvPicPr>
          <p:cNvPr id="6146" name="Picture 2">
            <a:extLst>
              <a:ext uri="{FF2B5EF4-FFF2-40B4-BE49-F238E27FC236}">
                <a16:creationId xmlns:a16="http://schemas.microsoft.com/office/drawing/2014/main" id="{27B71C5A-D8D3-9B86-DC4F-8C4FE48915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04936" y="1594237"/>
            <a:ext cx="7782128" cy="420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178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8045C-2B50-155D-E2FD-36FEEEBC31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50795B-03D7-3459-53B0-6F6220D1916D}"/>
              </a:ext>
            </a:extLst>
          </p:cNvPr>
          <p:cNvSpPr>
            <a:spLocks noGrp="1"/>
          </p:cNvSpPr>
          <p:nvPr>
            <p:ph type="title"/>
          </p:nvPr>
        </p:nvSpPr>
        <p:spPr>
          <a:xfrm>
            <a:off x="-1" y="303125"/>
            <a:ext cx="12192000" cy="656591"/>
          </a:xfrm>
        </p:spPr>
        <p:txBody>
          <a:bodyPr/>
          <a:lstStyle/>
          <a:p>
            <a:pPr algn="ctr"/>
            <a:r>
              <a:rPr lang="en-US" sz="3729" dirty="0">
                <a:latin typeface="Arial" panose="020B0604020202020204" pitchFamily="34" charset="0"/>
              </a:rPr>
              <a:t>EMBARK: Use of enzalutamide alone or in combination with ADT in biochemically relapsed prostate cancer </a:t>
            </a:r>
          </a:p>
        </p:txBody>
      </p:sp>
      <p:sp>
        <p:nvSpPr>
          <p:cNvPr id="4" name="Footer Placeholder 1">
            <a:extLst>
              <a:ext uri="{FF2B5EF4-FFF2-40B4-BE49-F238E27FC236}">
                <a16:creationId xmlns:a16="http://schemas.microsoft.com/office/drawing/2014/main" id="{39B43B88-C83A-C00C-5374-073B878027C1}"/>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sp>
        <p:nvSpPr>
          <p:cNvPr id="8" name="TextBox 7">
            <a:extLst>
              <a:ext uri="{FF2B5EF4-FFF2-40B4-BE49-F238E27FC236}">
                <a16:creationId xmlns:a16="http://schemas.microsoft.com/office/drawing/2014/main" id="{154EFCFB-289F-9B2F-B8AD-62D399B1D0E4}"/>
              </a:ext>
            </a:extLst>
          </p:cNvPr>
          <p:cNvSpPr txBox="1"/>
          <p:nvPr/>
        </p:nvSpPr>
        <p:spPr bwMode="auto">
          <a:xfrm>
            <a:off x="6765513" y="5877767"/>
            <a:ext cx="5080000" cy="318100"/>
          </a:xfrm>
          <a:prstGeom prst="rect">
            <a:avLst/>
          </a:prstGeom>
          <a:noFill/>
          <a:ln w="19050" algn="ctr">
            <a:noFill/>
            <a:miter lim="800000"/>
            <a:headEnd/>
            <a:tailEnd/>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467" b="0" i="0" u="none" strike="noStrike" kern="1200" cap="none" spc="0" normalizeH="0" baseline="0" noProof="0" dirty="0">
                <a:ln>
                  <a:noFill/>
                </a:ln>
                <a:solidFill>
                  <a:srgbClr val="052049"/>
                </a:solidFill>
                <a:effectLst/>
                <a:uLnTx/>
                <a:uFillTx/>
                <a:latin typeface="Arial"/>
                <a:ea typeface="+mn-ea"/>
                <a:cs typeface="+mn-cs"/>
              </a:rPr>
              <a:t>Freedland S, et al. New Engl J Med 2023</a:t>
            </a:r>
          </a:p>
        </p:txBody>
      </p:sp>
      <p:pic>
        <p:nvPicPr>
          <p:cNvPr id="7170" name="Picture 2" descr="AUA 2023: EMBARK: A Phase 3 Randomized Study of Enzalutamide or Placebo  Plus Leuprolide Acetate and Enzalutamide Monotherapy in High-Risk  Biochemically Recurrent Prostate Cancer">
            <a:extLst>
              <a:ext uri="{FF2B5EF4-FFF2-40B4-BE49-F238E27FC236}">
                <a16:creationId xmlns:a16="http://schemas.microsoft.com/office/drawing/2014/main" id="{C6D87585-CF75-23BF-5EC8-B20EE0815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85975" y="1579660"/>
            <a:ext cx="10615728" cy="406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401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46576-F4F2-A181-8411-DCEF160C5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88EA7E-BDA0-A10A-F390-F77123DF1747}"/>
              </a:ext>
            </a:extLst>
          </p:cNvPr>
          <p:cNvSpPr>
            <a:spLocks noGrp="1"/>
          </p:cNvSpPr>
          <p:nvPr>
            <p:ph type="title"/>
          </p:nvPr>
        </p:nvSpPr>
        <p:spPr>
          <a:xfrm>
            <a:off x="-1" y="249890"/>
            <a:ext cx="12192000" cy="656591"/>
          </a:xfrm>
        </p:spPr>
        <p:txBody>
          <a:bodyPr/>
          <a:lstStyle/>
          <a:p>
            <a:pPr algn="ctr"/>
            <a:r>
              <a:rPr lang="en-US" sz="3729" dirty="0">
                <a:latin typeface="Arial" panose="020B0604020202020204" pitchFamily="34" charset="0"/>
              </a:rPr>
              <a:t>EMBARK: Enzalutamide plus Leuprolide – MFS </a:t>
            </a:r>
          </a:p>
        </p:txBody>
      </p:sp>
      <p:sp>
        <p:nvSpPr>
          <p:cNvPr id="4" name="Footer Placeholder 1">
            <a:extLst>
              <a:ext uri="{FF2B5EF4-FFF2-40B4-BE49-F238E27FC236}">
                <a16:creationId xmlns:a16="http://schemas.microsoft.com/office/drawing/2014/main" id="{617176F6-5D7D-24C2-AC3F-1F72D25DDFAA}"/>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sp>
        <p:nvSpPr>
          <p:cNvPr id="8" name="TextBox 7">
            <a:extLst>
              <a:ext uri="{FF2B5EF4-FFF2-40B4-BE49-F238E27FC236}">
                <a16:creationId xmlns:a16="http://schemas.microsoft.com/office/drawing/2014/main" id="{E71AA5FA-7F0A-1EAE-6809-ECA79EF5E6A1}"/>
              </a:ext>
            </a:extLst>
          </p:cNvPr>
          <p:cNvSpPr txBox="1"/>
          <p:nvPr/>
        </p:nvSpPr>
        <p:spPr bwMode="auto">
          <a:xfrm>
            <a:off x="6765513" y="5877767"/>
            <a:ext cx="5080000" cy="318100"/>
          </a:xfrm>
          <a:prstGeom prst="rect">
            <a:avLst/>
          </a:prstGeom>
          <a:noFill/>
          <a:ln w="19050" algn="ctr">
            <a:noFill/>
            <a:miter lim="800000"/>
            <a:headEnd/>
            <a:tailEnd/>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467" b="0" i="0" u="none" strike="noStrike" kern="1200" cap="none" spc="0" normalizeH="0" baseline="0" noProof="0" dirty="0">
                <a:ln>
                  <a:noFill/>
                </a:ln>
                <a:solidFill>
                  <a:srgbClr val="052049"/>
                </a:solidFill>
                <a:effectLst/>
                <a:uLnTx/>
                <a:uFillTx/>
                <a:latin typeface="Arial"/>
                <a:ea typeface="+mn-ea"/>
                <a:cs typeface="+mn-cs"/>
              </a:rPr>
              <a:t>Freedland S, et al. New Engl J Med 2023</a:t>
            </a:r>
          </a:p>
        </p:txBody>
      </p:sp>
      <p:pic>
        <p:nvPicPr>
          <p:cNvPr id="3" name="Picture 2">
            <a:extLst>
              <a:ext uri="{FF2B5EF4-FFF2-40B4-BE49-F238E27FC236}">
                <a16:creationId xmlns:a16="http://schemas.microsoft.com/office/drawing/2014/main" id="{54F24681-2CF4-BD29-6694-DDADA0C91D2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90725" y="959716"/>
            <a:ext cx="8810549" cy="4918051"/>
          </a:xfrm>
          <a:prstGeom prst="rect">
            <a:avLst/>
          </a:prstGeom>
        </p:spPr>
      </p:pic>
    </p:spTree>
    <p:extLst>
      <p:ext uri="{BB962C8B-B14F-4D97-AF65-F5344CB8AC3E}">
        <p14:creationId xmlns:p14="http://schemas.microsoft.com/office/powerpoint/2010/main" val="32462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D8E4B-36BD-EA04-EB55-3409CFEEC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2045E2-349F-E2FE-7ABB-98560BE5B2A9}"/>
              </a:ext>
            </a:extLst>
          </p:cNvPr>
          <p:cNvSpPr>
            <a:spLocks noGrp="1"/>
          </p:cNvSpPr>
          <p:nvPr>
            <p:ph type="title"/>
          </p:nvPr>
        </p:nvSpPr>
        <p:spPr>
          <a:xfrm>
            <a:off x="-1" y="249890"/>
            <a:ext cx="12192000" cy="656591"/>
          </a:xfrm>
        </p:spPr>
        <p:txBody>
          <a:bodyPr/>
          <a:lstStyle/>
          <a:p>
            <a:pPr algn="ctr"/>
            <a:r>
              <a:rPr lang="en-US" sz="3729" dirty="0">
                <a:latin typeface="Arial" panose="020B0604020202020204" pitchFamily="34" charset="0"/>
              </a:rPr>
              <a:t>EMBARK: Enzalutamide Monotherapy – MFS </a:t>
            </a:r>
          </a:p>
        </p:txBody>
      </p:sp>
      <p:sp>
        <p:nvSpPr>
          <p:cNvPr id="4" name="Footer Placeholder 1">
            <a:extLst>
              <a:ext uri="{FF2B5EF4-FFF2-40B4-BE49-F238E27FC236}">
                <a16:creationId xmlns:a16="http://schemas.microsoft.com/office/drawing/2014/main" id="{653AE106-F8EF-07FC-DBD6-C910DBE41994}"/>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sp>
        <p:nvSpPr>
          <p:cNvPr id="8" name="TextBox 7">
            <a:extLst>
              <a:ext uri="{FF2B5EF4-FFF2-40B4-BE49-F238E27FC236}">
                <a16:creationId xmlns:a16="http://schemas.microsoft.com/office/drawing/2014/main" id="{FBC9DCB7-EBA0-E585-2719-FA42A35FB17C}"/>
              </a:ext>
            </a:extLst>
          </p:cNvPr>
          <p:cNvSpPr txBox="1"/>
          <p:nvPr/>
        </p:nvSpPr>
        <p:spPr bwMode="auto">
          <a:xfrm>
            <a:off x="6765513" y="5877767"/>
            <a:ext cx="5080000" cy="318100"/>
          </a:xfrm>
          <a:prstGeom prst="rect">
            <a:avLst/>
          </a:prstGeom>
          <a:noFill/>
          <a:ln w="19050" algn="ctr">
            <a:noFill/>
            <a:miter lim="800000"/>
            <a:headEnd/>
            <a:tailEnd/>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467" b="0" i="0" u="none" strike="noStrike" kern="1200" cap="none" spc="0" normalizeH="0" baseline="0" noProof="0" dirty="0">
                <a:ln>
                  <a:noFill/>
                </a:ln>
                <a:solidFill>
                  <a:srgbClr val="052049"/>
                </a:solidFill>
                <a:effectLst/>
                <a:uLnTx/>
                <a:uFillTx/>
                <a:latin typeface="Arial"/>
                <a:ea typeface="+mn-ea"/>
                <a:cs typeface="+mn-cs"/>
              </a:rPr>
              <a:t>Freedland S, et al. New Engl J Med 2023</a:t>
            </a:r>
          </a:p>
        </p:txBody>
      </p:sp>
      <p:pic>
        <p:nvPicPr>
          <p:cNvPr id="5" name="Picture 4">
            <a:extLst>
              <a:ext uri="{FF2B5EF4-FFF2-40B4-BE49-F238E27FC236}">
                <a16:creationId xmlns:a16="http://schemas.microsoft.com/office/drawing/2014/main" id="{40705B29-9151-A54D-0B7D-8E122155864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56241" y="906481"/>
            <a:ext cx="8879516" cy="4971285"/>
          </a:xfrm>
          <a:prstGeom prst="rect">
            <a:avLst/>
          </a:prstGeom>
        </p:spPr>
      </p:pic>
    </p:spTree>
    <p:extLst>
      <p:ext uri="{BB962C8B-B14F-4D97-AF65-F5344CB8AC3E}">
        <p14:creationId xmlns:p14="http://schemas.microsoft.com/office/powerpoint/2010/main" val="1800862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CCD91-0986-4042-0181-BAB8FAB959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BC19BF-AE93-E4D4-823B-F57C3C3383A5}"/>
              </a:ext>
            </a:extLst>
          </p:cNvPr>
          <p:cNvSpPr>
            <a:spLocks noGrp="1"/>
          </p:cNvSpPr>
          <p:nvPr>
            <p:ph type="title"/>
          </p:nvPr>
        </p:nvSpPr>
        <p:spPr>
          <a:xfrm>
            <a:off x="-1" y="249891"/>
            <a:ext cx="12192000" cy="656591"/>
          </a:xfrm>
        </p:spPr>
        <p:txBody>
          <a:bodyPr/>
          <a:lstStyle/>
          <a:p>
            <a:pPr algn="ctr"/>
            <a:r>
              <a:rPr lang="en-US" sz="3729" dirty="0">
                <a:latin typeface="Arial" panose="020B0604020202020204" pitchFamily="34" charset="0"/>
              </a:rPr>
              <a:t>EMBARK: Take home points</a:t>
            </a:r>
          </a:p>
        </p:txBody>
      </p:sp>
      <p:sp>
        <p:nvSpPr>
          <p:cNvPr id="4" name="Footer Placeholder 1">
            <a:extLst>
              <a:ext uri="{FF2B5EF4-FFF2-40B4-BE49-F238E27FC236}">
                <a16:creationId xmlns:a16="http://schemas.microsoft.com/office/drawing/2014/main" id="{EDA5232F-B2F4-AF0E-3499-78F391818282}"/>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sp>
        <p:nvSpPr>
          <p:cNvPr id="7" name="Content Placeholder 9">
            <a:extLst>
              <a:ext uri="{FF2B5EF4-FFF2-40B4-BE49-F238E27FC236}">
                <a16:creationId xmlns:a16="http://schemas.microsoft.com/office/drawing/2014/main" id="{BFD5A259-A3A5-C035-7A87-BD59D2B9BC82}"/>
              </a:ext>
            </a:extLst>
          </p:cNvPr>
          <p:cNvSpPr>
            <a:spLocks noGrp="1"/>
          </p:cNvSpPr>
          <p:nvPr>
            <p:ph idx="1"/>
          </p:nvPr>
        </p:nvSpPr>
        <p:spPr>
          <a:xfrm>
            <a:off x="563873" y="1219296"/>
            <a:ext cx="10850220" cy="3909393"/>
          </a:xfrm>
        </p:spPr>
        <p:txBody>
          <a:bodyPr/>
          <a:lstStyle/>
          <a:p>
            <a:r>
              <a:rPr lang="en-US" sz="2400" dirty="0"/>
              <a:t>ADT + enzalutamide improves metastasis-free and overall survival compared to ADT alone</a:t>
            </a:r>
          </a:p>
          <a:p>
            <a:r>
              <a:rPr lang="en-US" sz="2400" dirty="0"/>
              <a:t>Enzalutamide monotherapy also improves outcomes but magnitude of benefit smaller than with enzalutamide + ADT</a:t>
            </a:r>
          </a:p>
          <a:p>
            <a:r>
              <a:rPr lang="en-US" sz="2400" dirty="0"/>
              <a:t>Treatment break after 9 months of treatment in patients with optimal PSA response as part of intermittent treatment framework</a:t>
            </a:r>
          </a:p>
          <a:p>
            <a:r>
              <a:rPr lang="en-US" sz="2400" dirty="0"/>
              <a:t>Choosing between ADT + enzalutamide versus enzalutamide alone:</a:t>
            </a:r>
          </a:p>
          <a:p>
            <a:pPr lvl="1"/>
            <a:r>
              <a:rPr lang="en-US" sz="2133" dirty="0"/>
              <a:t>Magnitude of benefit</a:t>
            </a:r>
          </a:p>
          <a:p>
            <a:pPr lvl="1"/>
            <a:r>
              <a:rPr lang="en-US" sz="2133" dirty="0"/>
              <a:t>Toxicity profile: higher gynecomastia/breast pain; lower rates of fatigue, hot flashes, sexual side effects</a:t>
            </a:r>
          </a:p>
          <a:p>
            <a:pPr lvl="1"/>
            <a:r>
              <a:rPr lang="en-US" sz="2133" dirty="0"/>
              <a:t>Anticipated off-treatment interval</a:t>
            </a:r>
          </a:p>
        </p:txBody>
      </p:sp>
      <p:sp>
        <p:nvSpPr>
          <p:cNvPr id="11" name="TextBox 10">
            <a:extLst>
              <a:ext uri="{FF2B5EF4-FFF2-40B4-BE49-F238E27FC236}">
                <a16:creationId xmlns:a16="http://schemas.microsoft.com/office/drawing/2014/main" id="{1C48AA72-0CD1-5B4C-882E-554896249326}"/>
              </a:ext>
            </a:extLst>
          </p:cNvPr>
          <p:cNvSpPr txBox="1"/>
          <p:nvPr/>
        </p:nvSpPr>
        <p:spPr bwMode="auto">
          <a:xfrm>
            <a:off x="6765513" y="5877767"/>
            <a:ext cx="5080000" cy="318100"/>
          </a:xfrm>
          <a:prstGeom prst="rect">
            <a:avLst/>
          </a:prstGeom>
          <a:noFill/>
          <a:ln w="19050" algn="ctr">
            <a:noFill/>
            <a:miter lim="800000"/>
            <a:headEnd/>
            <a:tailEnd/>
          </a:ln>
        </p:spPr>
        <p:txBody>
          <a:bodyPr wrap="square">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IN" sz="1467" b="0" i="0" u="none" strike="noStrike" kern="1200" cap="none" spc="0" normalizeH="0" baseline="0" noProof="0" dirty="0">
                <a:ln>
                  <a:noFill/>
                </a:ln>
                <a:solidFill>
                  <a:srgbClr val="052049"/>
                </a:solidFill>
                <a:effectLst/>
                <a:uLnTx/>
                <a:uFillTx/>
                <a:latin typeface="Arial"/>
                <a:ea typeface="+mn-ea"/>
                <a:cs typeface="+mn-cs"/>
              </a:rPr>
              <a:t>Freedland S, et al. New Engl J Med 2023</a:t>
            </a:r>
          </a:p>
        </p:txBody>
      </p:sp>
    </p:spTree>
    <p:extLst>
      <p:ext uri="{BB962C8B-B14F-4D97-AF65-F5344CB8AC3E}">
        <p14:creationId xmlns:p14="http://schemas.microsoft.com/office/powerpoint/2010/main" val="1036992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DAE9E-9880-B004-3AEB-6DBA6A54F4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650302-6A91-ED7B-E882-21DE9D22ED38}"/>
              </a:ext>
            </a:extLst>
          </p:cNvPr>
          <p:cNvSpPr>
            <a:spLocks noGrp="1"/>
          </p:cNvSpPr>
          <p:nvPr>
            <p:ph type="title"/>
          </p:nvPr>
        </p:nvSpPr>
        <p:spPr>
          <a:xfrm>
            <a:off x="-1" y="249891"/>
            <a:ext cx="12192000" cy="656591"/>
          </a:xfrm>
        </p:spPr>
        <p:txBody>
          <a:bodyPr/>
          <a:lstStyle/>
          <a:p>
            <a:pPr algn="ctr"/>
            <a:r>
              <a:rPr lang="en-US" sz="3729" dirty="0">
                <a:latin typeface="Arial" panose="020B0604020202020204" pitchFamily="34" charset="0"/>
              </a:rPr>
              <a:t>Case conclusion</a:t>
            </a:r>
          </a:p>
        </p:txBody>
      </p:sp>
      <p:sp>
        <p:nvSpPr>
          <p:cNvPr id="4" name="Footer Placeholder 1">
            <a:extLst>
              <a:ext uri="{FF2B5EF4-FFF2-40B4-BE49-F238E27FC236}">
                <a16:creationId xmlns:a16="http://schemas.microsoft.com/office/drawing/2014/main" id="{084B9736-6007-7E73-2F48-0D4BD40C1B6C}"/>
              </a:ext>
            </a:extLst>
          </p:cNvPr>
          <p:cNvSpPr txBox="1">
            <a:spLocks/>
          </p:cNvSpPr>
          <p:nvPr/>
        </p:nvSpPr>
        <p:spPr>
          <a:xfrm>
            <a:off x="730870" y="6470130"/>
            <a:ext cx="5747876" cy="137980"/>
          </a:xfrm>
          <a:prstGeom prst="rect">
            <a:avLst/>
          </a:prstGeom>
        </p:spPr>
        <p:txBody>
          <a:bodyPr vert="horz" wrap="square" lIns="0" tIns="0" rIns="0" bIns="0" rtlCol="0" anchor="b" anchorCtr="0"/>
          <a:lstStyle>
            <a:defPPr>
              <a:defRPr lang="en-US"/>
            </a:defPPr>
            <a:lvl1pPr marL="0" algn="l" defTabSz="914400" rtl="0" eaLnBrk="1" latinLnBrk="0" hangingPunct="1">
              <a:defRPr sz="700" b="0" i="0" kern="120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srgbClr val="052049"/>
                </a:solidFill>
                <a:effectLst/>
                <a:uLnTx/>
                <a:uFillTx/>
                <a:latin typeface="Arial" panose="020B0604020202020204" pitchFamily="34" charset="0"/>
                <a:ea typeface="Helvetica Neue" panose="02000503000000020004" pitchFamily="2" charset="0"/>
                <a:cs typeface="Arial" panose="020B0604020202020204" pitchFamily="34" charset="0"/>
              </a:rPr>
              <a:t>Recent Advances in the Treatment of Nonmetastatic Prostate Cancer</a:t>
            </a:r>
          </a:p>
        </p:txBody>
      </p:sp>
      <p:sp>
        <p:nvSpPr>
          <p:cNvPr id="3" name="Content Placeholder 9">
            <a:extLst>
              <a:ext uri="{FF2B5EF4-FFF2-40B4-BE49-F238E27FC236}">
                <a16:creationId xmlns:a16="http://schemas.microsoft.com/office/drawing/2014/main" id="{8CE1692A-5C2E-BF56-463E-E4176F557E45}"/>
              </a:ext>
            </a:extLst>
          </p:cNvPr>
          <p:cNvSpPr>
            <a:spLocks noGrp="1"/>
          </p:cNvSpPr>
          <p:nvPr>
            <p:ph idx="1"/>
          </p:nvPr>
        </p:nvSpPr>
        <p:spPr>
          <a:xfrm>
            <a:off x="563873" y="1128504"/>
            <a:ext cx="10850220" cy="3909393"/>
          </a:xfrm>
        </p:spPr>
        <p:txBody>
          <a:bodyPr/>
          <a:lstStyle/>
          <a:p>
            <a:pPr>
              <a:spcBef>
                <a:spcPts val="667"/>
              </a:spcBef>
            </a:pPr>
            <a:r>
              <a:rPr lang="en-US" sz="2667" dirty="0"/>
              <a:t>Patient opted for ADT + enzalutamide</a:t>
            </a:r>
          </a:p>
          <a:p>
            <a:pPr>
              <a:spcBef>
                <a:spcPts val="667"/>
              </a:spcBef>
            </a:pPr>
            <a:r>
              <a:rPr lang="en-US" sz="2667" dirty="0"/>
              <a:t>Mild fatigue and hot flashes; no significant mood or cognitive side effects</a:t>
            </a:r>
          </a:p>
          <a:p>
            <a:pPr>
              <a:spcBef>
                <a:spcPts val="667"/>
              </a:spcBef>
            </a:pPr>
            <a:r>
              <a:rPr lang="en-US" sz="2667" dirty="0"/>
              <a:t>Undetectable PSA nadir after 9 months of treatment</a:t>
            </a:r>
          </a:p>
          <a:p>
            <a:pPr>
              <a:spcBef>
                <a:spcPts val="667"/>
              </a:spcBef>
            </a:pPr>
            <a:r>
              <a:rPr lang="en-US" sz="2667" dirty="0"/>
              <a:t>Currently on treatment break</a:t>
            </a:r>
          </a:p>
          <a:p>
            <a:pPr>
              <a:spcBef>
                <a:spcPts val="667"/>
              </a:spcBef>
            </a:pPr>
            <a:r>
              <a:rPr lang="en-US" sz="2667" dirty="0"/>
              <a:t>Testosterone has recovered to 256 ng/dL</a:t>
            </a:r>
          </a:p>
          <a:p>
            <a:pPr>
              <a:spcBef>
                <a:spcPts val="667"/>
              </a:spcBef>
            </a:pPr>
            <a:r>
              <a:rPr lang="en-US" sz="2667" dirty="0"/>
              <a:t>PSA remains less than 0.1 ng/mL</a:t>
            </a:r>
          </a:p>
          <a:p>
            <a:pPr>
              <a:spcBef>
                <a:spcPts val="667"/>
              </a:spcBef>
            </a:pPr>
            <a:endParaRPr lang="en-US" sz="2667" dirty="0"/>
          </a:p>
        </p:txBody>
      </p:sp>
    </p:spTree>
    <p:extLst>
      <p:ext uri="{BB962C8B-B14F-4D97-AF65-F5344CB8AC3E}">
        <p14:creationId xmlns:p14="http://schemas.microsoft.com/office/powerpoint/2010/main" val="937248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Aggarwal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140595456"/>
              </p:ext>
            </p:extLst>
          </p:nvPr>
        </p:nvGraphicFramePr>
        <p:xfrm>
          <a:off x="1236095" y="1484784"/>
          <a:ext cx="9719807" cy="3537834"/>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882098">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82098">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a:t>
                      </a:r>
                      <a:r>
                        <a:rPr lang="en-US" sz="1800" b="0" kern="1200" dirty="0" err="1">
                          <a:solidFill>
                            <a:schemeClr val="tx1"/>
                          </a:solidFill>
                          <a:effectLst/>
                          <a:latin typeface="+mn-lt"/>
                          <a:ea typeface="+mn-ea"/>
                          <a:cs typeface="+mn-cs"/>
                        </a:rPr>
                        <a:t>FibroGen</a:t>
                      </a:r>
                      <a:r>
                        <a:rPr lang="en-US" sz="1800" b="0" kern="1200" dirty="0">
                          <a:solidFill>
                            <a:schemeClr val="tx1"/>
                          </a:solidFill>
                          <a:effectLst/>
                          <a:latin typeface="+mn-lt"/>
                          <a:ea typeface="+mn-ea"/>
                          <a:cs typeface="+mn-cs"/>
                        </a:rPr>
                        <a:t> Inc, Flare Therapeutics, Johnson &amp; Johnson Pharmaceuticals, Merck, ORIC Pharmaceuticals, Pfizer Inc, </a:t>
                      </a:r>
                      <a:r>
                        <a:rPr lang="en-US" sz="1800" b="0" kern="1200" dirty="0" err="1">
                          <a:solidFill>
                            <a:schemeClr val="tx1"/>
                          </a:solidFill>
                          <a:effectLst/>
                          <a:latin typeface="+mn-lt"/>
                          <a:ea typeface="+mn-ea"/>
                          <a:cs typeface="+mn-cs"/>
                        </a:rPr>
                        <a:t>Xencor</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4584288"/>
                  </a:ext>
                </a:extLst>
              </a:tr>
              <a:tr h="882098">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Amgen Inc, AstraZeneca Pharmaceuticals LP, Johnson &amp; Johnson Pharmaceuticals,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2626406"/>
                  </a:ext>
                </a:extLst>
              </a:tr>
              <a:tr h="882098">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Prostate Cancer Clinical Trials Consortium</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5692604"/>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206815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35EE54-6942-4959-A0B7-947524FA279F}"/>
              </a:ext>
            </a:extLst>
          </p:cNvPr>
          <p:cNvSpPr>
            <a:spLocks noGrp="1"/>
          </p:cNvSpPr>
          <p:nvPr>
            <p:ph type="ctrTitle"/>
          </p:nvPr>
        </p:nvSpPr>
        <p:spPr/>
        <p:txBody>
          <a:bodyPr/>
          <a:lstStyle/>
          <a:p>
            <a:r>
              <a:rPr lang="en-US" dirty="0"/>
              <a:t>Nursing Considerations for Patients Receiving ADT</a:t>
            </a:r>
          </a:p>
        </p:txBody>
      </p:sp>
      <p:sp>
        <p:nvSpPr>
          <p:cNvPr id="5" name="Subtitle 4">
            <a:extLst>
              <a:ext uri="{FF2B5EF4-FFF2-40B4-BE49-F238E27FC236}">
                <a16:creationId xmlns:a16="http://schemas.microsoft.com/office/drawing/2014/main" id="{5D0037AC-13C6-E730-3E06-E53F8D92C0E2}"/>
              </a:ext>
            </a:extLst>
          </p:cNvPr>
          <p:cNvSpPr>
            <a:spLocks noGrp="1"/>
          </p:cNvSpPr>
          <p:nvPr>
            <p:ph type="subTitle" idx="1"/>
          </p:nvPr>
        </p:nvSpPr>
        <p:spPr>
          <a:xfrm>
            <a:off x="1524000" y="4020373"/>
            <a:ext cx="9144000" cy="1655762"/>
          </a:xfrm>
        </p:spPr>
        <p:txBody>
          <a:bodyPr/>
          <a:lstStyle/>
          <a:p>
            <a:r>
              <a:rPr lang="en-US" dirty="0"/>
              <a:t>Monica </a:t>
            </a:r>
            <a:r>
              <a:rPr lang="en-US" dirty="0" err="1"/>
              <a:t>Averia</a:t>
            </a:r>
            <a:r>
              <a:rPr lang="en-US" dirty="0"/>
              <a:t>, MSN, AOCNP, NP-C</a:t>
            </a:r>
          </a:p>
        </p:txBody>
      </p:sp>
    </p:spTree>
    <p:extLst>
      <p:ext uri="{BB962C8B-B14F-4D97-AF65-F5344CB8AC3E}">
        <p14:creationId xmlns:p14="http://schemas.microsoft.com/office/powerpoint/2010/main" val="3983584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6DE8-D456-77B4-A58C-DA07164B4CA6}"/>
              </a:ext>
            </a:extLst>
          </p:cNvPr>
          <p:cNvSpPr>
            <a:spLocks noGrp="1"/>
          </p:cNvSpPr>
          <p:nvPr>
            <p:ph type="title"/>
          </p:nvPr>
        </p:nvSpPr>
        <p:spPr>
          <a:xfrm>
            <a:off x="838200" y="981511"/>
            <a:ext cx="10515600" cy="939568"/>
          </a:xfrm>
        </p:spPr>
        <p:txBody>
          <a:bodyPr>
            <a:noAutofit/>
          </a:bodyPr>
          <a:lstStyle/>
          <a:p>
            <a:pPr marL="0" marR="0">
              <a:spcBef>
                <a:spcPts val="0"/>
              </a:spcBef>
              <a:spcAft>
                <a:spcPts val="0"/>
              </a:spcAft>
            </a:pPr>
            <a:r>
              <a:rPr lang="en-US" sz="2800" b="1" dirty="0">
                <a:effectLst/>
                <a:latin typeface="Times New Roman" panose="02020603050405020304" pitchFamily="18" charset="0"/>
                <a:ea typeface="Times New Roman" panose="02020603050405020304" pitchFamily="18" charset="0"/>
              </a:rPr>
              <a:t>What do you tell your patients about to start treatment with ADT about how it works and why they are receiving it?</a:t>
            </a:r>
            <a:endParaRPr lang="en-US" sz="2800" dirty="0"/>
          </a:p>
        </p:txBody>
      </p:sp>
      <p:sp>
        <p:nvSpPr>
          <p:cNvPr id="3" name="Content Placeholder 2">
            <a:extLst>
              <a:ext uri="{FF2B5EF4-FFF2-40B4-BE49-F238E27FC236}">
                <a16:creationId xmlns:a16="http://schemas.microsoft.com/office/drawing/2014/main" id="{E7347225-759E-F6E1-6DFD-A6DF488A40DA}"/>
              </a:ext>
            </a:extLst>
          </p:cNvPr>
          <p:cNvSpPr>
            <a:spLocks noGrp="1"/>
          </p:cNvSpPr>
          <p:nvPr>
            <p:ph idx="1"/>
          </p:nvPr>
        </p:nvSpPr>
        <p:spPr>
          <a:xfrm>
            <a:off x="838200" y="2567032"/>
            <a:ext cx="10515600" cy="2432808"/>
          </a:xfrm>
        </p:spPr>
        <p:txBody>
          <a:bodyPr>
            <a:normAutofit/>
          </a:bodyPr>
          <a:lstStyle/>
          <a:p>
            <a:r>
              <a:rPr lang="en-US" sz="2400" dirty="0">
                <a:effectLst/>
                <a:latin typeface="Times New Roman" panose="02020603050405020304" pitchFamily="18" charset="0"/>
                <a:ea typeface="Times New Roman" panose="02020603050405020304" pitchFamily="18" charset="0"/>
              </a:rPr>
              <a:t>Androgen deprivation therapy (ADT) - cornerstone of prostate cancer therapy, but it has substantial side effects.</a:t>
            </a:r>
          </a:p>
          <a:p>
            <a:pPr marL="0" indent="0">
              <a:buNone/>
            </a:pPr>
            <a:endParaRPr lang="en-US" sz="2000" dirty="0">
              <a:latin typeface="Times New Roman" panose="02020603050405020304" pitchFamily="18" charset="0"/>
              <a:ea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rPr>
              <a:t>Goal: reduce the levels of male hormones in the body to slow down or stop the growth of prostate cancer cells that rely on androgens for survival.</a:t>
            </a:r>
            <a:br>
              <a:rPr lang="en-US" sz="2400" dirty="0">
                <a:effectLst/>
                <a:latin typeface="Times New Roman" panose="02020603050405020304" pitchFamily="18" charset="0"/>
                <a:ea typeface="Times New Roman" panose="02020603050405020304" pitchFamily="18" charset="0"/>
              </a:rPr>
            </a:br>
            <a:endParaRPr lang="en-US" sz="2400" dirty="0"/>
          </a:p>
        </p:txBody>
      </p:sp>
    </p:spTree>
    <p:extLst>
      <p:ext uri="{BB962C8B-B14F-4D97-AF65-F5344CB8AC3E}">
        <p14:creationId xmlns:p14="http://schemas.microsoft.com/office/powerpoint/2010/main" val="2249284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E23B-CBCD-46BC-5C85-29A283EAB475}"/>
              </a:ext>
            </a:extLst>
          </p:cNvPr>
          <p:cNvSpPr>
            <a:spLocks noGrp="1"/>
          </p:cNvSpPr>
          <p:nvPr>
            <p:ph type="title"/>
          </p:nvPr>
        </p:nvSpPr>
        <p:spPr>
          <a:xfrm>
            <a:off x="838200" y="113236"/>
            <a:ext cx="10515600" cy="2152891"/>
          </a:xfrm>
        </p:spPr>
        <p:txBody>
          <a:bodyPr>
            <a:normAutofit fontScale="90000"/>
          </a:bodyPr>
          <a:lstStyle/>
          <a:p>
            <a:pPr algn="ctr"/>
            <a:br>
              <a:rPr lang="en-US" sz="2800" b="1" dirty="0"/>
            </a:br>
            <a:r>
              <a:rPr lang="en-US" sz="3100" b="1" dirty="0">
                <a:latin typeface="Times New Roman" panose="02020603050405020304" pitchFamily="18" charset="0"/>
                <a:cs typeface="Times New Roman" panose="02020603050405020304" pitchFamily="18" charset="0"/>
              </a:rPr>
              <a:t>Side Effects of Androgen Deprivation Therapy (ADT)</a:t>
            </a:r>
            <a:br>
              <a:rPr lang="en-US" sz="2700" dirty="0">
                <a:latin typeface="Times New Roman" panose="02020603050405020304" pitchFamily="18" charset="0"/>
                <a:cs typeface="Times New Roman" panose="02020603050405020304" pitchFamily="18" charset="0"/>
              </a:rPr>
            </a:br>
            <a:br>
              <a:rPr lang="en-US" sz="3200" dirty="0">
                <a:latin typeface="Times New Roman" panose="02020603050405020304" pitchFamily="18" charset="0"/>
                <a:cs typeface="Times New Roman" panose="02020603050405020304" pitchFamily="18" charset="0"/>
              </a:rPr>
            </a:b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Discuss potential side effects with patient and their significant other before starting therapy:</a:t>
            </a:r>
            <a:br>
              <a:rPr lang="en-US" sz="2400" dirty="0">
                <a:effectLst/>
                <a:latin typeface="Times New Roman" panose="02020603050405020304" pitchFamily="18" charset="0"/>
                <a:ea typeface="Times New Roman" panose="02020603050405020304" pitchFamily="18" charset="0"/>
              </a:rPr>
            </a:br>
            <a:endParaRPr lang="en-US" sz="2400" dirty="0"/>
          </a:p>
        </p:txBody>
      </p:sp>
      <p:sp>
        <p:nvSpPr>
          <p:cNvPr id="3" name="Subtitle 2">
            <a:extLst>
              <a:ext uri="{FF2B5EF4-FFF2-40B4-BE49-F238E27FC236}">
                <a16:creationId xmlns:a16="http://schemas.microsoft.com/office/drawing/2014/main" id="{E38C4B1A-CF4A-E9F0-4FDC-787B7E4BA18E}"/>
              </a:ext>
            </a:extLst>
          </p:cNvPr>
          <p:cNvSpPr>
            <a:spLocks noGrp="1"/>
          </p:cNvSpPr>
          <p:nvPr>
            <p:ph sz="half" idx="1"/>
          </p:nvPr>
        </p:nvSpPr>
        <p:spPr>
          <a:xfrm>
            <a:off x="838200" y="2583809"/>
            <a:ext cx="5181600" cy="3593153"/>
          </a:xfrm>
        </p:spPr>
        <p:txBody>
          <a:bodyPr>
            <a:normAutofit/>
          </a:bodyPr>
          <a:lstStyle/>
          <a:p>
            <a:pPr algn="l"/>
            <a:r>
              <a:rPr lang="en-US" sz="2400">
                <a:latin typeface="Times New Roman" panose="02020603050405020304" pitchFamily="18" charset="0"/>
                <a:cs typeface="Times New Roman" panose="02020603050405020304" pitchFamily="18" charset="0"/>
              </a:rPr>
              <a:t>Hot flashes</a:t>
            </a:r>
          </a:p>
          <a:p>
            <a:pPr marL="0" indent="0" algn="l">
              <a:buNone/>
            </a:pPr>
            <a:endParaRPr lang="en-US" sz="2400">
              <a:latin typeface="Times New Roman" panose="02020603050405020304" pitchFamily="18" charset="0"/>
              <a:cs typeface="Times New Roman" panose="02020603050405020304" pitchFamily="18" charset="0"/>
            </a:endParaRPr>
          </a:p>
          <a:p>
            <a:pPr algn="l"/>
            <a:r>
              <a:rPr lang="en-US" sz="2400">
                <a:latin typeface="Times New Roman" panose="02020603050405020304" pitchFamily="18" charset="0"/>
                <a:cs typeface="Times New Roman" panose="02020603050405020304" pitchFamily="18" charset="0"/>
              </a:rPr>
              <a:t>Bone density loss</a:t>
            </a:r>
          </a:p>
          <a:p>
            <a:pPr algn="l"/>
            <a:endParaRPr lang="en-US" sz="2400">
              <a:latin typeface="Times New Roman" panose="02020603050405020304" pitchFamily="18" charset="0"/>
              <a:cs typeface="Times New Roman" panose="02020603050405020304" pitchFamily="18" charset="0"/>
            </a:endParaRPr>
          </a:p>
          <a:p>
            <a:pPr algn="l"/>
            <a:r>
              <a:rPr lang="en-US" sz="2400">
                <a:latin typeface="Times New Roman" panose="02020603050405020304" pitchFamily="18" charset="0"/>
                <a:cs typeface="Times New Roman" panose="02020603050405020304" pitchFamily="18" charset="0"/>
              </a:rPr>
              <a:t>Fatigue</a:t>
            </a:r>
          </a:p>
          <a:p>
            <a:pPr algn="l"/>
            <a:endParaRPr lang="en-US" sz="2400">
              <a:latin typeface="Times New Roman" panose="02020603050405020304" pitchFamily="18" charset="0"/>
              <a:cs typeface="Times New Roman" panose="02020603050405020304" pitchFamily="18" charset="0"/>
            </a:endParaRPr>
          </a:p>
          <a:p>
            <a:pPr algn="l"/>
            <a:r>
              <a:rPr lang="en-US" sz="2400">
                <a:latin typeface="Times New Roman" panose="02020603050405020304" pitchFamily="18" charset="0"/>
                <a:cs typeface="Times New Roman" panose="02020603050405020304" pitchFamily="18" charset="0"/>
              </a:rPr>
              <a:t>Depression/emotional lability</a:t>
            </a:r>
          </a:p>
          <a:p>
            <a:pPr marL="0" indent="0" algn="l">
              <a:buNone/>
            </a:pPr>
            <a:endParaRPr lang="en-US"/>
          </a:p>
        </p:txBody>
      </p:sp>
      <p:sp>
        <p:nvSpPr>
          <p:cNvPr id="4" name="Content Placeholder 3">
            <a:extLst>
              <a:ext uri="{FF2B5EF4-FFF2-40B4-BE49-F238E27FC236}">
                <a16:creationId xmlns:a16="http://schemas.microsoft.com/office/drawing/2014/main" id="{A1FCC1FE-D75A-FBD1-2A69-956D519FBD7F}"/>
              </a:ext>
            </a:extLst>
          </p:cNvPr>
          <p:cNvSpPr>
            <a:spLocks noGrp="1"/>
          </p:cNvSpPr>
          <p:nvPr>
            <p:ph sz="half" idx="2"/>
          </p:nvPr>
        </p:nvSpPr>
        <p:spPr>
          <a:xfrm>
            <a:off x="6172200" y="2583809"/>
            <a:ext cx="5181600" cy="3593153"/>
          </a:xfrm>
        </p:spPr>
        <p:txBody>
          <a:bodyPr>
            <a:normAutofit/>
          </a:bodyPr>
          <a:lstStyle/>
          <a:p>
            <a:r>
              <a:rPr lang="en-US" sz="2400">
                <a:latin typeface="Times New Roman" panose="02020603050405020304" pitchFamily="18" charset="0"/>
                <a:cs typeface="Times New Roman" panose="02020603050405020304" pitchFamily="18" charset="0"/>
              </a:rPr>
              <a:t>Gynecomastia</a:t>
            </a:r>
          </a:p>
          <a:p>
            <a:pPr marL="0" indent="0">
              <a:buNone/>
            </a:pP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Erectile dysfunction</a:t>
            </a:r>
          </a:p>
          <a:p>
            <a:pPr marL="0" indent="0">
              <a:buNone/>
            </a:pP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Metabolic syndrome </a:t>
            </a:r>
          </a:p>
          <a:p>
            <a:pPr marL="0" indent="0">
              <a:buNone/>
            </a:pP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Cognitive changes</a:t>
            </a:r>
          </a:p>
          <a:p>
            <a:pPr marL="0" indent="0">
              <a:buNone/>
            </a:pPr>
            <a:endParaRPr lang="en-US"/>
          </a:p>
        </p:txBody>
      </p:sp>
    </p:spTree>
    <p:extLst>
      <p:ext uri="{BB962C8B-B14F-4D97-AF65-F5344CB8AC3E}">
        <p14:creationId xmlns:p14="http://schemas.microsoft.com/office/powerpoint/2010/main" val="848247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D96D6-2D16-69B7-5A17-81F0AE6D1646}"/>
              </a:ext>
            </a:extLst>
          </p:cNvPr>
          <p:cNvSpPr>
            <a:spLocks noGrp="1"/>
          </p:cNvSpPr>
          <p:nvPr>
            <p:ph type="title"/>
          </p:nvPr>
        </p:nvSpPr>
        <p:spPr>
          <a:xfrm>
            <a:off x="479376" y="87213"/>
            <a:ext cx="11449272" cy="1325563"/>
          </a:xfrm>
        </p:spPr>
        <p:txBody>
          <a:bodyPr>
            <a:noAutofit/>
          </a:bodyPr>
          <a:lstStyle/>
          <a:p>
            <a:pPr marL="0" marR="0" algn="ctr">
              <a:spcBef>
                <a:spcPts val="0"/>
              </a:spcBef>
              <a:spcAft>
                <a:spcPts val="0"/>
              </a:spcAft>
            </a:pPr>
            <a:br>
              <a:rPr lang="en-US" sz="2800" b="1" dirty="0">
                <a:effectLst/>
                <a:latin typeface="Times New Roman" panose="02020603050405020304" pitchFamily="18" charset="0"/>
                <a:ea typeface="Times New Roman" panose="02020603050405020304" pitchFamily="18" charset="0"/>
              </a:rPr>
            </a:br>
            <a:r>
              <a:rPr lang="en-US" sz="2800" b="1" dirty="0">
                <a:effectLst/>
                <a:latin typeface="Times New Roman" panose="02020603050405020304" pitchFamily="18" charset="0"/>
                <a:ea typeface="Times New Roman" panose="02020603050405020304" pitchFamily="18" charset="0"/>
              </a:rPr>
              <a:t>How do you monitor for and manage common ADT-associated toxicities?</a:t>
            </a:r>
            <a:r>
              <a:rPr lang="en-US" sz="2800" b="1" dirty="0">
                <a:latin typeface="Times New Roman" panose="02020603050405020304" pitchFamily="18" charset="0"/>
                <a:ea typeface="Times New Roman" panose="02020603050405020304" pitchFamily="18" charset="0"/>
              </a:rPr>
              <a:t> </a:t>
            </a:r>
            <a:br>
              <a:rPr lang="en-US" sz="2800" dirty="0">
                <a:effectLst/>
                <a:latin typeface="Times New Roman" panose="02020603050405020304" pitchFamily="18" charset="0"/>
                <a:ea typeface="Times New Roman" panose="02020603050405020304" pitchFamily="18" charset="0"/>
              </a:rPr>
            </a:br>
            <a:endParaRPr lang="en-US" sz="2800" dirty="0"/>
          </a:p>
        </p:txBody>
      </p:sp>
      <p:sp>
        <p:nvSpPr>
          <p:cNvPr id="4" name="Content Placeholder 3">
            <a:extLst>
              <a:ext uri="{FF2B5EF4-FFF2-40B4-BE49-F238E27FC236}">
                <a16:creationId xmlns:a16="http://schemas.microsoft.com/office/drawing/2014/main" id="{51338F08-6575-51FF-9D39-5913F11213B5}"/>
              </a:ext>
            </a:extLst>
          </p:cNvPr>
          <p:cNvSpPr>
            <a:spLocks noGrp="1"/>
          </p:cNvSpPr>
          <p:nvPr>
            <p:ph idx="1"/>
          </p:nvPr>
        </p:nvSpPr>
        <p:spPr>
          <a:xfrm>
            <a:off x="838200" y="1586987"/>
            <a:ext cx="10515600" cy="4336588"/>
          </a:xfrm>
        </p:spPr>
        <p:txBody>
          <a:bodyPr>
            <a:normAutofit fontScale="92500" lnSpcReduction="10000"/>
          </a:bodyPr>
          <a:lstStyle/>
          <a:p>
            <a:r>
              <a:rPr lang="en-US" sz="2600" dirty="0">
                <a:latin typeface="Times New Roman" panose="02020603050405020304" pitchFamily="18" charset="0"/>
                <a:cs typeface="Times New Roman" panose="02020603050405020304" pitchFamily="18" charset="0"/>
              </a:rPr>
              <a:t>Hot flashes: </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medications such as venlafaxine or gabapentin, acupuncture has a role of relieving symptoms</a:t>
            </a:r>
          </a:p>
          <a:p>
            <a:pPr marL="0" indent="0">
              <a:buNone/>
            </a:pPr>
            <a:endParaRPr lang="en-US" sz="19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Bone density loss: </a:t>
            </a:r>
          </a:p>
          <a:p>
            <a:pPr lvl="1">
              <a:buFont typeface="Wingdings" pitchFamily="2" charset="2"/>
              <a:buChar char="Ø"/>
            </a:pP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DEXA scan monitoring, weight bearing exercises, </a:t>
            </a:r>
            <a:r>
              <a:rPr lang="en-US" sz="2000" dirty="0">
                <a:latin typeface="Times New Roman" panose="02020603050405020304" pitchFamily="18" charset="0"/>
                <a:cs typeface="Times New Roman" panose="02020603050405020304" pitchFamily="18" charset="0"/>
              </a:rPr>
              <a:t>Calcium + Vitamin D, Osteoclast inhibitors have shown a role in preventing skeletal related events (zoledronic acid or denosumab).</a:t>
            </a:r>
          </a:p>
          <a:p>
            <a:pPr marL="0" indent="0">
              <a:buNone/>
            </a:pPr>
            <a:endParaRPr lang="en-US" sz="19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Fatigue: </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Encourage regular exercise, maintain activity level</a:t>
            </a:r>
          </a:p>
          <a:p>
            <a:pPr marL="0" indent="0">
              <a:buNone/>
            </a:pPr>
            <a:endParaRPr lang="en-US" sz="19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Depression/emotional lability: </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Monitor and explore during clinic visits. May benefit from counseling, medications SSRI.</a:t>
            </a:r>
          </a:p>
          <a:p>
            <a:endParaRPr lang="en-US" dirty="0"/>
          </a:p>
        </p:txBody>
      </p:sp>
    </p:spTree>
    <p:extLst>
      <p:ext uri="{BB962C8B-B14F-4D97-AF65-F5344CB8AC3E}">
        <p14:creationId xmlns:p14="http://schemas.microsoft.com/office/powerpoint/2010/main" val="2076882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9B04-5A5B-1ABC-A3E6-273C580BE80F}"/>
              </a:ext>
            </a:extLst>
          </p:cNvPr>
          <p:cNvSpPr>
            <a:spLocks noGrp="1"/>
          </p:cNvSpPr>
          <p:nvPr>
            <p:ph type="title"/>
          </p:nvPr>
        </p:nvSpPr>
        <p:spPr>
          <a:xfrm>
            <a:off x="263352" y="365126"/>
            <a:ext cx="11593288" cy="1174308"/>
          </a:xfrm>
        </p:spPr>
        <p:txBody>
          <a:bodyPr>
            <a:normAutofit/>
          </a:bodyPr>
          <a:lstStyle/>
          <a:p>
            <a:pPr algn="ctr"/>
            <a:r>
              <a:rPr lang="en-US" sz="2800" b="1" dirty="0">
                <a:effectLst/>
                <a:latin typeface="Times New Roman" panose="02020603050405020304" pitchFamily="18" charset="0"/>
                <a:ea typeface="Times New Roman" panose="02020603050405020304" pitchFamily="18" charset="0"/>
              </a:rPr>
              <a:t>How do you monitor for and manage common ADT-associated toxicities?</a:t>
            </a:r>
            <a:r>
              <a:rPr lang="en-US" sz="2800" b="1" dirty="0">
                <a:latin typeface="Times New Roman" panose="02020603050405020304" pitchFamily="18" charset="0"/>
                <a:ea typeface="Times New Roman" panose="02020603050405020304" pitchFamily="18" charset="0"/>
              </a:rPr>
              <a:t> </a:t>
            </a:r>
            <a:endParaRPr lang="en-US" sz="2800" dirty="0"/>
          </a:p>
        </p:txBody>
      </p:sp>
      <p:sp>
        <p:nvSpPr>
          <p:cNvPr id="6" name="Content Placeholder 5">
            <a:extLst>
              <a:ext uri="{FF2B5EF4-FFF2-40B4-BE49-F238E27FC236}">
                <a16:creationId xmlns:a16="http://schemas.microsoft.com/office/drawing/2014/main" id="{B1FF8546-0536-0F3D-6E55-FCFCD8E5B3FD}"/>
              </a:ext>
            </a:extLst>
          </p:cNvPr>
          <p:cNvSpPr>
            <a:spLocks noGrp="1"/>
          </p:cNvSpPr>
          <p:nvPr>
            <p:ph idx="1"/>
          </p:nvPr>
        </p:nvSpPr>
        <p:spPr>
          <a:xfrm>
            <a:off x="838200" y="1643605"/>
            <a:ext cx="10515600" cy="4849270"/>
          </a:xfrm>
        </p:spPr>
        <p:txBody>
          <a:bodyPr>
            <a:normAutofit/>
          </a:bodyPr>
          <a:lstStyle/>
          <a:p>
            <a:r>
              <a:rPr lang="en-US" sz="2400" dirty="0">
                <a:latin typeface="Times New Roman" panose="02020603050405020304" pitchFamily="18" charset="0"/>
                <a:cs typeface="Times New Roman" panose="02020603050405020304" pitchFamily="18" charset="0"/>
              </a:rPr>
              <a:t>Gynecomastia: </a:t>
            </a:r>
          </a:p>
          <a:p>
            <a:pPr lvl="1">
              <a:buFont typeface="Wingdings" pitchFamily="2" charset="2"/>
              <a:buChar char="Ø"/>
            </a:pPr>
            <a:r>
              <a:rPr lang="en-US" sz="2000" dirty="0">
                <a:latin typeface="Times New Roman" panose="02020603050405020304" pitchFamily="18" charset="0"/>
                <a:cs typeface="Times New Roman" panose="02020603050405020304" pitchFamily="18" charset="0"/>
              </a:rPr>
              <a:t>surgical and single-dose radiation to targeted breast area</a:t>
            </a:r>
          </a:p>
          <a:p>
            <a:pPr marL="457200" lvl="1" indent="0">
              <a:buNone/>
            </a:pPr>
            <a:endParaRPr lang="en-US" sz="18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Erectile dysfunction: </a:t>
            </a:r>
          </a:p>
          <a:p>
            <a:pPr lvl="1">
              <a:buFont typeface="Wingdings" pitchFamily="2" charset="2"/>
              <a:buChar char="Ø"/>
            </a:pPr>
            <a:r>
              <a:rPr lang="en-US" sz="1800" dirty="0">
                <a:latin typeface="Times New Roman" panose="02020603050405020304" pitchFamily="18" charset="0"/>
                <a:cs typeface="Times New Roman" panose="02020603050405020304" pitchFamily="18" charset="0"/>
              </a:rPr>
              <a:t>ED and decreased libido is common with pts on ADT. Review role of PDE inhibitors (Sildenafil and Tadalafil).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Refer to urology to help manage side effects of ADT, mechanical therapy, offer referral for sexual health support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457200" lvl="1" indent="0">
              <a:buNone/>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Metabolic syndrome: </a:t>
            </a:r>
          </a:p>
          <a:p>
            <a:pPr lvl="1">
              <a:buFont typeface="Wingdings" pitchFamily="2" charset="2"/>
              <a:buChar char="Ø"/>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Weight gain, insulin resistance, dyslipidemia can occur. </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Encourage exercise. Diet modification. </a:t>
            </a:r>
          </a:p>
          <a:p>
            <a:pPr lvl="1">
              <a:buFont typeface="Courier New" panose="02070309020205020404" pitchFamily="49" charset="0"/>
              <a:buChar char="o"/>
            </a:pPr>
            <a:endPar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Co</a:t>
            </a:r>
            <a:r>
              <a:rPr lang="en-US" sz="2400" kern="0" dirty="0">
                <a:latin typeface="Times New Roman" panose="02020603050405020304" pitchFamily="18" charset="0"/>
                <a:ea typeface="Times New Roman" panose="02020603050405020304" pitchFamily="18" charset="0"/>
                <a:cs typeface="Times New Roman" panose="02020603050405020304" pitchFamily="18" charset="0"/>
              </a:rPr>
              <a:t>gnitive changes: </a:t>
            </a:r>
          </a:p>
          <a:p>
            <a:pPr lvl="1">
              <a:buFont typeface="Wingdings" pitchFamily="2" charset="2"/>
              <a:buChar char="Ø"/>
            </a:pPr>
            <a:r>
              <a:rPr lang="en-US" sz="1800" kern="0" dirty="0">
                <a:latin typeface="Times New Roman" panose="02020603050405020304" pitchFamily="18" charset="0"/>
                <a:ea typeface="Times New Roman" panose="02020603050405020304" pitchFamily="18" charset="0"/>
                <a:cs typeface="Times New Roman" panose="02020603050405020304" pitchFamily="18" charset="0"/>
              </a:rPr>
              <a:t>Dementia- multiple studies have reported this issue, with mixed/conflicting findings. This remains an active area of research. Refer to neuro for further work-up if needed</a:t>
            </a:r>
          </a:p>
        </p:txBody>
      </p:sp>
    </p:spTree>
    <p:extLst>
      <p:ext uri="{BB962C8B-B14F-4D97-AF65-F5344CB8AC3E}">
        <p14:creationId xmlns:p14="http://schemas.microsoft.com/office/powerpoint/2010/main" val="131970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16E1-5F22-E51D-29A0-4404778CCB63}"/>
              </a:ext>
            </a:extLst>
          </p:cNvPr>
          <p:cNvSpPr>
            <a:spLocks noGrp="1"/>
          </p:cNvSpPr>
          <p:nvPr>
            <p:ph type="title"/>
          </p:nvPr>
        </p:nvSpPr>
        <p:spPr>
          <a:xfrm>
            <a:off x="838200" y="523940"/>
            <a:ext cx="10730408" cy="1104860"/>
          </a:xfrm>
        </p:spPr>
        <p:txBody>
          <a:bodyPr>
            <a:noAutofit/>
          </a:bodyPr>
          <a:lstStyle/>
          <a:p>
            <a:r>
              <a:rPr lang="en-US" sz="2600" b="1" dirty="0">
                <a:effectLst/>
                <a:latin typeface="Times New Roman" panose="02020603050405020304" pitchFamily="18" charset="0"/>
                <a:ea typeface="Times New Roman" panose="02020603050405020304" pitchFamily="18" charset="0"/>
              </a:rPr>
              <a:t>How do you monitor for and manage common ADT-associated toxicities?</a:t>
            </a:r>
            <a:r>
              <a:rPr lang="en-US" sz="2600" b="1" dirty="0">
                <a:latin typeface="Times New Roman" panose="02020603050405020304" pitchFamily="18" charset="0"/>
                <a:ea typeface="Times New Roman" panose="02020603050405020304" pitchFamily="18" charset="0"/>
              </a:rPr>
              <a:t> </a:t>
            </a:r>
            <a:br>
              <a:rPr lang="en-US" sz="2600" b="1" dirty="0">
                <a:latin typeface="Times New Roman" panose="02020603050405020304" pitchFamily="18" charset="0"/>
                <a:ea typeface="Times New Roman" panose="02020603050405020304" pitchFamily="18" charset="0"/>
              </a:rPr>
            </a:br>
            <a:br>
              <a:rPr lang="en-US" sz="2600" b="1" dirty="0">
                <a:latin typeface="Times New Roman" panose="02020603050405020304" pitchFamily="18" charset="0"/>
                <a:ea typeface="Times New Roman" panose="02020603050405020304" pitchFamily="18" charset="0"/>
              </a:rPr>
            </a:br>
            <a:r>
              <a:rPr lang="en-US" sz="2600" b="1" dirty="0">
                <a:effectLst/>
                <a:latin typeface="Times New Roman" panose="02020603050405020304" pitchFamily="18" charset="0"/>
                <a:ea typeface="Times New Roman" panose="02020603050405020304" pitchFamily="18" charset="0"/>
              </a:rPr>
              <a:t>Does this differ based on patient age/performance status and medical history?</a:t>
            </a:r>
            <a:endParaRPr lang="en-US" sz="2600" dirty="0"/>
          </a:p>
        </p:txBody>
      </p:sp>
      <p:sp>
        <p:nvSpPr>
          <p:cNvPr id="3" name="Content Placeholder 2">
            <a:extLst>
              <a:ext uri="{FF2B5EF4-FFF2-40B4-BE49-F238E27FC236}">
                <a16:creationId xmlns:a16="http://schemas.microsoft.com/office/drawing/2014/main" id="{4271667F-5F1B-4A0D-15A6-9235C68B94F3}"/>
              </a:ext>
            </a:extLst>
          </p:cNvPr>
          <p:cNvSpPr>
            <a:spLocks noGrp="1"/>
          </p:cNvSpPr>
          <p:nvPr>
            <p:ph idx="1"/>
          </p:nvPr>
        </p:nvSpPr>
        <p:spPr>
          <a:xfrm>
            <a:off x="838200" y="1818367"/>
            <a:ext cx="10515600" cy="4706977"/>
          </a:xfrm>
        </p:spPr>
        <p:txBody>
          <a:bodyPr>
            <a:normAutofit/>
          </a:bodyPr>
          <a:lstStyle/>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R="0">
              <a:spcBef>
                <a:spcPts val="0"/>
              </a:spcBef>
              <a:spcAft>
                <a:spcPts val="0"/>
              </a:spcAft>
            </a:pPr>
            <a:r>
              <a:rPr lang="en-US" sz="2400" dirty="0">
                <a:effectLst/>
                <a:latin typeface="Times New Roman" panose="02020603050405020304" pitchFamily="18" charset="0"/>
                <a:ea typeface="Times New Roman" panose="02020603050405020304" pitchFamily="18" charset="0"/>
              </a:rPr>
              <a:t>Individualized patient care. Consider treatment demand on patient:</a:t>
            </a:r>
          </a:p>
          <a:p>
            <a:pPr marL="0" marR="0" indent="0">
              <a:spcBef>
                <a:spcPts val="0"/>
              </a:spcBef>
              <a:spcAft>
                <a:spcPts val="0"/>
              </a:spcAft>
              <a:buNone/>
            </a:pPr>
            <a:endParaRPr lang="en-US" sz="2400" dirty="0">
              <a:effectLst/>
              <a:latin typeface="Times New Roman" panose="02020603050405020304" pitchFamily="18" charset="0"/>
              <a:ea typeface="Times New Roman" panose="02020603050405020304" pitchFamily="18" charset="0"/>
            </a:endParaRPr>
          </a:p>
          <a:p>
            <a:pPr lvl="1">
              <a:spcBef>
                <a:spcPts val="0"/>
              </a:spcBef>
              <a:buFont typeface="Courier New" panose="02070309020205020404" pitchFamily="49" charset="0"/>
              <a:buChar char="o"/>
            </a:pPr>
            <a:r>
              <a:rPr lang="en-US" sz="2000" dirty="0">
                <a:effectLst/>
                <a:latin typeface="Times New Roman" panose="02020603050405020304" pitchFamily="18" charset="0"/>
                <a:ea typeface="Times New Roman" panose="02020603050405020304" pitchFamily="18" charset="0"/>
              </a:rPr>
              <a:t>Baseline performance status</a:t>
            </a:r>
          </a:p>
          <a:p>
            <a:pPr lvl="1">
              <a:spcBef>
                <a:spcPts val="0"/>
              </a:spcBef>
              <a:buFont typeface="Courier New" panose="02070309020205020404" pitchFamily="49" charset="0"/>
              <a:buChar char="o"/>
            </a:pPr>
            <a:endParaRPr lang="en-US" sz="2000" dirty="0">
              <a:effectLst/>
              <a:latin typeface="Times New Roman" panose="02020603050405020304" pitchFamily="18" charset="0"/>
              <a:ea typeface="Times New Roman" panose="02020603050405020304" pitchFamily="18" charset="0"/>
            </a:endParaRPr>
          </a:p>
          <a:p>
            <a:pPr lvl="1">
              <a:spcBef>
                <a:spcPts val="0"/>
              </a:spcBef>
              <a:buFont typeface="Courier New" panose="02070309020205020404" pitchFamily="49" charset="0"/>
              <a:buChar char="o"/>
            </a:pPr>
            <a:r>
              <a:rPr lang="en-US" sz="2000" dirty="0">
                <a:effectLst/>
                <a:latin typeface="Times New Roman" panose="02020603050405020304" pitchFamily="18" charset="0"/>
                <a:ea typeface="Times New Roman" panose="02020603050405020304" pitchFamily="18" charset="0"/>
              </a:rPr>
              <a:t>Comorbidities</a:t>
            </a:r>
          </a:p>
          <a:p>
            <a:pPr marL="457200" lvl="1" indent="0">
              <a:spcBef>
                <a:spcPts val="0"/>
              </a:spcBef>
              <a:buNone/>
            </a:pPr>
            <a:endParaRPr lang="en-US" sz="2000" dirty="0">
              <a:effectLst/>
              <a:latin typeface="Times New Roman" panose="02020603050405020304" pitchFamily="18" charset="0"/>
              <a:ea typeface="Times New Roman" panose="02020603050405020304" pitchFamily="18" charset="0"/>
            </a:endParaRPr>
          </a:p>
          <a:p>
            <a:pPr lvl="1">
              <a:spcBef>
                <a:spcPts val="0"/>
              </a:spcBef>
              <a:buFont typeface="Courier New" panose="02070309020205020404" pitchFamily="49" charset="0"/>
              <a:buChar char="o"/>
            </a:pPr>
            <a:r>
              <a:rPr lang="en-US" sz="2000" dirty="0">
                <a:effectLst/>
                <a:latin typeface="Times New Roman" panose="02020603050405020304" pitchFamily="18" charset="0"/>
                <a:ea typeface="Times New Roman" panose="02020603050405020304" pitchFamily="18" charset="0"/>
              </a:rPr>
              <a:t>Identify potential barriers: </a:t>
            </a:r>
          </a:p>
          <a:p>
            <a:pPr marL="457200" lvl="1" indent="0">
              <a:spcBef>
                <a:spcPts val="0"/>
              </a:spcBef>
              <a:buNone/>
            </a:pPr>
            <a:endParaRPr lang="en-US" sz="2000" dirty="0">
              <a:effectLst/>
              <a:latin typeface="Times New Roman" panose="02020603050405020304" pitchFamily="18" charset="0"/>
              <a:ea typeface="Times New Roman" panose="02020603050405020304" pitchFamily="18" charset="0"/>
            </a:endParaRPr>
          </a:p>
          <a:p>
            <a:pPr lvl="2">
              <a:spcBef>
                <a:spcPts val="0"/>
              </a:spcBef>
            </a:pPr>
            <a:r>
              <a:rPr lang="en-US" sz="1600" dirty="0">
                <a:effectLst/>
                <a:latin typeface="Times New Roman" panose="02020603050405020304" pitchFamily="18" charset="0"/>
                <a:ea typeface="Times New Roman" panose="02020603050405020304" pitchFamily="18" charset="0"/>
              </a:rPr>
              <a:t>Financial- Copay, Access to patient assistance program</a:t>
            </a:r>
          </a:p>
          <a:p>
            <a:pPr lvl="1">
              <a:spcBef>
                <a:spcPts val="0"/>
              </a:spcBef>
              <a:buFont typeface="Courier New" panose="02070309020205020404" pitchFamily="49" charset="0"/>
              <a:buChar char="o"/>
            </a:pPr>
            <a:endParaRPr lang="en-US" sz="2000" dirty="0">
              <a:effectLst/>
              <a:latin typeface="Times New Roman" panose="02020603050405020304" pitchFamily="18" charset="0"/>
              <a:ea typeface="Times New Roman" panose="02020603050405020304" pitchFamily="18" charset="0"/>
            </a:endParaRPr>
          </a:p>
          <a:p>
            <a:pPr lvl="2">
              <a:spcBef>
                <a:spcPts val="0"/>
              </a:spcBef>
            </a:pPr>
            <a:r>
              <a:rPr lang="en-US" sz="1600" dirty="0">
                <a:effectLst/>
                <a:latin typeface="Times New Roman" panose="02020603050405020304" pitchFamily="18" charset="0"/>
                <a:ea typeface="Times New Roman" panose="02020603050405020304" pitchFamily="18" charset="0"/>
              </a:rPr>
              <a:t>Compliance issues</a:t>
            </a:r>
          </a:p>
          <a:p>
            <a:pPr lvl="1">
              <a:spcBef>
                <a:spcPts val="0"/>
              </a:spcBef>
              <a:buFont typeface="Courier New" panose="02070309020205020404" pitchFamily="49" charset="0"/>
              <a:buChar char="o"/>
            </a:pPr>
            <a:endParaRPr lang="en-US" sz="2000" dirty="0">
              <a:effectLst/>
              <a:latin typeface="Times New Roman" panose="02020603050405020304" pitchFamily="18" charset="0"/>
              <a:ea typeface="Times New Roman" panose="02020603050405020304" pitchFamily="18" charset="0"/>
            </a:endParaRPr>
          </a:p>
          <a:p>
            <a:pPr lvl="2">
              <a:spcBef>
                <a:spcPts val="0"/>
              </a:spcBef>
            </a:pPr>
            <a:r>
              <a:rPr lang="en-US" sz="1600" dirty="0">
                <a:effectLst/>
                <a:latin typeface="Times New Roman" panose="02020603050405020304" pitchFamily="18" charset="0"/>
                <a:ea typeface="Times New Roman" panose="02020603050405020304" pitchFamily="18" charset="0"/>
              </a:rPr>
              <a:t>Limitations: physical, mental, psychological</a:t>
            </a:r>
            <a:r>
              <a:rPr lang="en-US" sz="1600" dirty="0">
                <a:latin typeface="Times New Roman" panose="02020603050405020304" pitchFamily="18" charset="0"/>
                <a:ea typeface="Times New Roman" panose="02020603050405020304" pitchFamily="18" charset="0"/>
              </a:rPr>
              <a:t>, socioeconomic </a:t>
            </a:r>
          </a:p>
          <a:p>
            <a:pPr marL="914400" lvl="2" indent="0">
              <a:spcBef>
                <a:spcPts val="0"/>
              </a:spcBef>
              <a:buNone/>
            </a:pPr>
            <a:endParaRPr lang="en-US" sz="2000" dirty="0">
              <a:effectLst/>
              <a:latin typeface="Times New Roman" panose="02020603050405020304" pitchFamily="18" charset="0"/>
              <a:ea typeface="Times New Roman" panose="02020603050405020304" pitchFamily="18" charset="0"/>
            </a:endParaRPr>
          </a:p>
          <a:p>
            <a:pPr marL="514350" lvl="1" indent="-285750">
              <a:spcBef>
                <a:spcPts val="0"/>
              </a:spcBef>
              <a:buFont typeface="Courier New" panose="02070309020205020404" pitchFamily="49" charset="0"/>
              <a:buChar char="o"/>
            </a:pPr>
            <a:endParaRPr lang="en-US" sz="14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430512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9F578-6897-73D1-94B0-30930931DDE9}"/>
              </a:ext>
            </a:extLst>
          </p:cNvPr>
          <p:cNvSpPr>
            <a:spLocks noGrp="1"/>
          </p:cNvSpPr>
          <p:nvPr>
            <p:ph type="title"/>
          </p:nvPr>
        </p:nvSpPr>
        <p:spPr>
          <a:xfrm>
            <a:off x="838200" y="462987"/>
            <a:ext cx="10515600" cy="879676"/>
          </a:xfrm>
        </p:spPr>
        <p:txBody>
          <a:bodyPr>
            <a:normAutofit/>
          </a:bodyPr>
          <a:lstStyle/>
          <a:p>
            <a:pPr algn="ctr"/>
            <a:br>
              <a:rPr lang="en-US" sz="2400" b="1">
                <a:solidFill>
                  <a:srgbClr val="212121"/>
                </a:solidFill>
                <a:effectLst/>
                <a:latin typeface="Times New Roman" panose="02020603050405020304" pitchFamily="18" charset="0"/>
                <a:ea typeface="Times New Roman" panose="02020603050405020304" pitchFamily="18" charset="0"/>
              </a:rPr>
            </a:br>
            <a:endParaRPr lang="en-US" sz="2400" b="1"/>
          </a:p>
        </p:txBody>
      </p:sp>
      <p:sp>
        <p:nvSpPr>
          <p:cNvPr id="3" name="Content Placeholder 2">
            <a:extLst>
              <a:ext uri="{FF2B5EF4-FFF2-40B4-BE49-F238E27FC236}">
                <a16:creationId xmlns:a16="http://schemas.microsoft.com/office/drawing/2014/main" id="{9427566D-DFC2-FF9F-D531-85BB6BC7B55D}"/>
              </a:ext>
            </a:extLst>
          </p:cNvPr>
          <p:cNvSpPr>
            <a:spLocks noGrp="1"/>
          </p:cNvSpPr>
          <p:nvPr>
            <p:ph idx="1"/>
          </p:nvPr>
        </p:nvSpPr>
        <p:spPr>
          <a:xfrm>
            <a:off x="1006998" y="1579875"/>
            <a:ext cx="10515600" cy="4255565"/>
          </a:xfrm>
        </p:spPr>
        <p:txBody>
          <a:bodyPr>
            <a:normAutofit/>
          </a:bodyPr>
          <a:lstStyle/>
          <a:p>
            <a:pPr>
              <a:spcAft>
                <a:spcPts val="300"/>
              </a:spcAft>
              <a:buFontTx/>
              <a:buChar char="-"/>
            </a:pPr>
            <a:r>
              <a:rPr lang="en-US" sz="2400" dirty="0">
                <a:latin typeface="Times New Roman" panose="02020603050405020304" pitchFamily="18" charset="0"/>
              </a:rPr>
              <a:t>75 y/o Asian male with </a:t>
            </a:r>
            <a:r>
              <a:rPr lang="en-US" sz="2400" dirty="0">
                <a:effectLst/>
                <a:latin typeface="Times New Roman" panose="02020603050405020304" pitchFamily="18" charset="0"/>
              </a:rPr>
              <a:t>cholangiocarcinoma + prostate adenocarcinoma. </a:t>
            </a:r>
          </a:p>
          <a:p>
            <a:pPr>
              <a:spcAft>
                <a:spcPts val="300"/>
              </a:spcAft>
              <a:buFontTx/>
              <a:buChar char="-"/>
            </a:pPr>
            <a:endParaRPr lang="en-US" sz="2400" dirty="0">
              <a:latin typeface="Times New Roman" panose="02020603050405020304" pitchFamily="18" charset="0"/>
            </a:endParaRPr>
          </a:p>
          <a:p>
            <a:pPr marL="0" indent="0">
              <a:spcAft>
                <a:spcPts val="300"/>
              </a:spcAft>
              <a:buNone/>
            </a:pPr>
            <a:r>
              <a:rPr lang="en-US" sz="2400" u="sng" dirty="0">
                <a:latin typeface="Times New Roman" panose="02020603050405020304" pitchFamily="18" charset="0"/>
              </a:rPr>
              <a:t>Cholangiocarcinoma:</a:t>
            </a:r>
          </a:p>
          <a:p>
            <a:pPr>
              <a:spcAft>
                <a:spcPts val="300"/>
              </a:spcAft>
              <a:buFontTx/>
              <a:buChar char="-"/>
            </a:pPr>
            <a:r>
              <a:rPr lang="en-US" sz="2400" dirty="0">
                <a:effectLst/>
                <a:latin typeface="Times New Roman" panose="02020603050405020304" pitchFamily="18" charset="0"/>
              </a:rPr>
              <a:t>9/2023: presented to USC with cholangitis </a:t>
            </a:r>
            <a:r>
              <a:rPr lang="en-US" sz="2400" dirty="0" err="1">
                <a:effectLst/>
                <a:latin typeface="Times New Roman" panose="02020603050405020304" pitchFamily="18" charset="0"/>
              </a:rPr>
              <a:t>sp</a:t>
            </a:r>
            <a:r>
              <a:rPr lang="en-US" sz="2400" dirty="0">
                <a:effectLst/>
                <a:latin typeface="Times New Roman" panose="02020603050405020304" pitchFamily="18" charset="0"/>
              </a:rPr>
              <a:t> ERCP with biopsy: moderately differentiated adenocarcinoma</a:t>
            </a:r>
            <a:endParaRPr lang="en-US" sz="2400" dirty="0">
              <a:latin typeface="Times New Roman" panose="02020603050405020304" pitchFamily="18" charset="0"/>
            </a:endParaRPr>
          </a:p>
          <a:p>
            <a:pPr>
              <a:spcAft>
                <a:spcPts val="300"/>
              </a:spcAft>
              <a:buFontTx/>
              <a:buChar char="-"/>
            </a:pPr>
            <a:r>
              <a:rPr lang="en-US" sz="2400" dirty="0">
                <a:effectLst/>
                <a:latin typeface="Times New Roman" panose="02020603050405020304" pitchFamily="18" charset="0"/>
              </a:rPr>
              <a:t>9/2023: Whipple resection: pT3N0M0 extrahepatic cholangiocarcinoma of the common bile duct. Margins were negative. </a:t>
            </a:r>
          </a:p>
          <a:p>
            <a:pPr marL="0" indent="0">
              <a:spcAft>
                <a:spcPts val="300"/>
              </a:spcAft>
              <a:buNone/>
            </a:pPr>
            <a:r>
              <a:rPr lang="en-US" sz="2400" dirty="0">
                <a:effectLst/>
                <a:latin typeface="Times New Roman" panose="02020603050405020304" pitchFamily="18" charset="0"/>
              </a:rPr>
              <a:t>- 12/2023: Post op CT: showed no recurrence of cholangiocarcinoma. </a:t>
            </a:r>
          </a:p>
          <a:p>
            <a:pPr marL="0" indent="0">
              <a:spcAft>
                <a:spcPts val="300"/>
              </a:spcAft>
              <a:buNone/>
            </a:pPr>
            <a:r>
              <a:rPr lang="en-US" sz="2400" dirty="0">
                <a:latin typeface="Times New Roman" panose="02020603050405020304" pitchFamily="18" charset="0"/>
              </a:rPr>
              <a:t>- 02/2024 to 07/2024: </a:t>
            </a:r>
            <a:r>
              <a:rPr lang="en-US" sz="2400" dirty="0">
                <a:effectLst/>
                <a:latin typeface="Times New Roman" panose="02020603050405020304" pitchFamily="18" charset="0"/>
              </a:rPr>
              <a:t>Adjuvant capecitabine completed</a:t>
            </a:r>
          </a:p>
        </p:txBody>
      </p:sp>
      <p:sp>
        <p:nvSpPr>
          <p:cNvPr id="6" name="TextBox 5">
            <a:extLst>
              <a:ext uri="{FF2B5EF4-FFF2-40B4-BE49-F238E27FC236}">
                <a16:creationId xmlns:a16="http://schemas.microsoft.com/office/drawing/2014/main" id="{265D384A-3C97-BCAC-FD5E-52E5A4B24E74}"/>
              </a:ext>
            </a:extLst>
          </p:cNvPr>
          <p:cNvSpPr txBox="1"/>
          <p:nvPr/>
        </p:nvSpPr>
        <p:spPr>
          <a:xfrm>
            <a:off x="1006998" y="603999"/>
            <a:ext cx="991950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12121"/>
                </a:solidFill>
                <a:effectLst/>
                <a:uLnTx/>
                <a:uFillTx/>
                <a:latin typeface="Times New Roman" panose="02020603050405020304" pitchFamily="18" charset="0"/>
                <a:ea typeface="Times New Roman" panose="02020603050405020304" pitchFamily="18" charset="0"/>
                <a:cs typeface="+mn-cs"/>
              </a:rPr>
              <a:t>Clinical examples/experiences from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144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2F57C4-4136-3424-F86D-CF47C250D67F}"/>
              </a:ext>
            </a:extLst>
          </p:cNvPr>
          <p:cNvSpPr>
            <a:spLocks noGrp="1"/>
          </p:cNvSpPr>
          <p:nvPr>
            <p:ph type="title"/>
          </p:nvPr>
        </p:nvSpPr>
        <p:spPr>
          <a:xfrm>
            <a:off x="838200" y="260648"/>
            <a:ext cx="10515600" cy="468252"/>
          </a:xfrm>
        </p:spPr>
        <p:txBody>
          <a:bodyPr>
            <a:noAutofit/>
          </a:bodyPr>
          <a:lstStyle/>
          <a:p>
            <a:pPr algn="ctr"/>
            <a:br>
              <a:rPr lang="en-US" sz="2800" b="1" dirty="0">
                <a:solidFill>
                  <a:srgbClr val="212121"/>
                </a:solidFill>
                <a:effectLst/>
                <a:latin typeface="Times New Roman" panose="02020603050405020304" pitchFamily="18" charset="0"/>
                <a:ea typeface="Times New Roman" panose="02020603050405020304" pitchFamily="18" charset="0"/>
              </a:rPr>
            </a:br>
            <a:r>
              <a:rPr lang="en-US" sz="2800" b="1" dirty="0">
                <a:solidFill>
                  <a:srgbClr val="212121"/>
                </a:solidFill>
                <a:effectLst/>
                <a:latin typeface="Times New Roman" panose="02020603050405020304" pitchFamily="18" charset="0"/>
                <a:ea typeface="Times New Roman" panose="02020603050405020304" pitchFamily="18" charset="0"/>
              </a:rPr>
              <a:t>Clinical examples/experiences from practice</a:t>
            </a:r>
            <a:br>
              <a:rPr lang="en-US" sz="2800" b="1" dirty="0">
                <a:solidFill>
                  <a:srgbClr val="212121"/>
                </a:solidFill>
                <a:effectLst/>
                <a:latin typeface="Times New Roman" panose="02020603050405020304" pitchFamily="18" charset="0"/>
                <a:ea typeface="Times New Roman" panose="02020603050405020304" pitchFamily="18" charset="0"/>
              </a:rPr>
            </a:br>
            <a:endParaRPr lang="en-US" sz="2800" dirty="0"/>
          </a:p>
        </p:txBody>
      </p:sp>
      <p:sp>
        <p:nvSpPr>
          <p:cNvPr id="8" name="Content Placeholder 7">
            <a:extLst>
              <a:ext uri="{FF2B5EF4-FFF2-40B4-BE49-F238E27FC236}">
                <a16:creationId xmlns:a16="http://schemas.microsoft.com/office/drawing/2014/main" id="{E5AC6C95-7E8C-D969-8A00-43873D35262A}"/>
              </a:ext>
            </a:extLst>
          </p:cNvPr>
          <p:cNvSpPr>
            <a:spLocks noGrp="1"/>
          </p:cNvSpPr>
          <p:nvPr>
            <p:ph idx="1"/>
          </p:nvPr>
        </p:nvSpPr>
        <p:spPr>
          <a:xfrm>
            <a:off x="532435" y="948601"/>
            <a:ext cx="11215869" cy="5544273"/>
          </a:xfrm>
        </p:spPr>
        <p:txBody>
          <a:bodyPr>
            <a:normAutofit fontScale="92500" lnSpcReduction="20000"/>
          </a:bodyPr>
          <a:lstStyle/>
          <a:p>
            <a:pPr marL="0" indent="0">
              <a:buNone/>
            </a:pPr>
            <a:r>
              <a:rPr lang="en-US" sz="2000" u="sng" dirty="0">
                <a:latin typeface="Times New Roman" panose="02020603050405020304" pitchFamily="18" charset="0"/>
              </a:rPr>
              <a:t>Prostate cancer:</a:t>
            </a:r>
          </a:p>
          <a:p>
            <a:pPr marL="0" indent="0">
              <a:buNone/>
            </a:pPr>
            <a:r>
              <a:rPr lang="en-US" sz="2000" dirty="0">
                <a:latin typeface="Times New Roman" panose="02020603050405020304" pitchFamily="18" charset="0"/>
              </a:rPr>
              <a:t>- 09/2023: </a:t>
            </a:r>
            <a:r>
              <a:rPr lang="en-US" sz="2000" dirty="0">
                <a:effectLst/>
                <a:latin typeface="Times New Roman" panose="02020603050405020304" pitchFamily="18" charset="0"/>
              </a:rPr>
              <a:t>PSA 31.10; Testosterone 511  (</a:t>
            </a:r>
            <a:r>
              <a:rPr lang="en-US" sz="2000" dirty="0" err="1">
                <a:effectLst/>
                <a:latin typeface="Times New Roman" panose="02020603050405020304" pitchFamily="18" charset="0"/>
              </a:rPr>
              <a:t>cholangio</a:t>
            </a:r>
            <a:r>
              <a:rPr lang="en-US" sz="2000" dirty="0">
                <a:effectLst/>
                <a:latin typeface="Times New Roman" panose="02020603050405020304" pitchFamily="18" charset="0"/>
              </a:rPr>
              <a:t> preop work-up)</a:t>
            </a:r>
          </a:p>
          <a:p>
            <a:pPr marL="0" indent="0">
              <a:buNone/>
            </a:pPr>
            <a:r>
              <a:rPr lang="en-US" sz="2000" dirty="0">
                <a:effectLst/>
                <a:latin typeface="Times New Roman" panose="02020603050405020304" pitchFamily="18" charset="0"/>
              </a:rPr>
              <a:t>- 10/18/23: Bx: GG 5 Gleason 4+5 Prostate Adenocarcinoma</a:t>
            </a:r>
          </a:p>
          <a:p>
            <a:pPr marL="0" indent="0">
              <a:buNone/>
            </a:pPr>
            <a:r>
              <a:rPr lang="en-US" sz="2000" dirty="0">
                <a:latin typeface="Times New Roman" panose="02020603050405020304" pitchFamily="18" charset="0"/>
              </a:rPr>
              <a:t>- 11/2023: </a:t>
            </a:r>
            <a:r>
              <a:rPr lang="en-US" sz="2000" dirty="0">
                <a:effectLst/>
                <a:latin typeface="Times New Roman" panose="02020603050405020304" pitchFamily="18" charset="0"/>
              </a:rPr>
              <a:t>PSMA: metastases noted within the left pubic bone and the right acetabulum</a:t>
            </a:r>
          </a:p>
          <a:p>
            <a:pPr marL="0" indent="0">
              <a:buNone/>
            </a:pPr>
            <a:r>
              <a:rPr lang="en-US" sz="2000" b="1" dirty="0">
                <a:effectLst/>
                <a:latin typeface="Times New Roman" panose="02020603050405020304" pitchFamily="18" charset="0"/>
              </a:rPr>
              <a:t>- 12/15/23: ADT initiated</a:t>
            </a:r>
          </a:p>
          <a:p>
            <a:pPr marL="0" indent="0">
              <a:buNone/>
            </a:pPr>
            <a:r>
              <a:rPr lang="en-US" sz="2000" dirty="0">
                <a:latin typeface="Times New Roman" panose="02020603050405020304" pitchFamily="18" charset="0"/>
              </a:rPr>
              <a:t>- 1/3/24 to 1/16/24: </a:t>
            </a:r>
            <a:r>
              <a:rPr lang="en-US" sz="2000" dirty="0">
                <a:effectLst/>
                <a:latin typeface="Times New Roman" panose="02020603050405020304" pitchFamily="18" charset="0"/>
              </a:rPr>
              <a:t>SBRT to the prostate</a:t>
            </a:r>
          </a:p>
          <a:p>
            <a:pPr marL="0" indent="0">
              <a:buNone/>
            </a:pPr>
            <a:r>
              <a:rPr lang="en-US" sz="2000" dirty="0">
                <a:latin typeface="Times New Roman" panose="02020603050405020304" pitchFamily="18" charset="0"/>
              </a:rPr>
              <a:t>- 04/2024: PSA 0.02; Testosterone &lt;12</a:t>
            </a:r>
            <a:endParaRPr lang="en-US" sz="2000" dirty="0">
              <a:effectLst/>
              <a:latin typeface="Times New Roman" panose="02020603050405020304" pitchFamily="18" charset="0"/>
            </a:endParaRPr>
          </a:p>
          <a:p>
            <a:pPr marL="0" indent="0">
              <a:buNone/>
            </a:pPr>
            <a:r>
              <a:rPr lang="en-US" sz="2000" dirty="0">
                <a:effectLst/>
                <a:latin typeface="Times New Roman" panose="02020603050405020304" pitchFamily="18" charset="0"/>
              </a:rPr>
              <a:t>- 12/2024: CT (</a:t>
            </a:r>
            <a:r>
              <a:rPr lang="en-US" sz="2000" dirty="0" err="1">
                <a:effectLst/>
                <a:latin typeface="Times New Roman" panose="02020603050405020304" pitchFamily="18" charset="0"/>
              </a:rPr>
              <a:t>cholangio</a:t>
            </a:r>
            <a:r>
              <a:rPr lang="en-US" sz="2000" dirty="0">
                <a:effectLst/>
                <a:latin typeface="Times New Roman" panose="02020603050405020304" pitchFamily="18" charset="0"/>
              </a:rPr>
              <a:t> ca): showed mild increase in a para-aortic node to 1.4 cm. </a:t>
            </a:r>
          </a:p>
          <a:p>
            <a:pPr marL="0" indent="0">
              <a:buNone/>
            </a:pPr>
            <a:r>
              <a:rPr lang="en-US" sz="2000" dirty="0">
                <a:effectLst/>
                <a:latin typeface="Times New Roman" panose="02020603050405020304" pitchFamily="18" charset="0"/>
              </a:rPr>
              <a:t>- 12/2024: PSA 1.83; Testosterone &lt;12</a:t>
            </a:r>
          </a:p>
          <a:p>
            <a:pPr marL="0" indent="0">
              <a:buNone/>
            </a:pPr>
            <a:r>
              <a:rPr lang="en-US" sz="2000" dirty="0">
                <a:effectLst/>
                <a:latin typeface="Times New Roman" panose="02020603050405020304" pitchFamily="18" charset="0"/>
              </a:rPr>
              <a:t>- 02/2025: PSMA: negative for definitive area of active prostate cancer</a:t>
            </a:r>
          </a:p>
          <a:p>
            <a:pPr marL="0" indent="0">
              <a:buNone/>
            </a:pPr>
            <a:r>
              <a:rPr lang="en-US" sz="2000" dirty="0">
                <a:latin typeface="Times New Roman" panose="02020603050405020304" pitchFamily="18" charset="0"/>
              </a:rPr>
              <a:t>- 02/2025: </a:t>
            </a:r>
            <a:r>
              <a:rPr lang="en-US" sz="2000" dirty="0">
                <a:effectLst/>
                <a:latin typeface="Times New Roman" panose="02020603050405020304" pitchFamily="18" charset="0"/>
              </a:rPr>
              <a:t>PET/CT: new hypermetabolic mediastinal, left hilar, left retroperitoneal LAD concerning metastases</a:t>
            </a:r>
          </a:p>
          <a:p>
            <a:pPr marL="0" indent="0">
              <a:buNone/>
            </a:pPr>
            <a:r>
              <a:rPr lang="en-US" sz="2000" dirty="0">
                <a:effectLst/>
                <a:latin typeface="Times New Roman" panose="02020603050405020304" pitchFamily="18" charset="0"/>
              </a:rPr>
              <a:t>- 3/3/25: PSA 4.72; Testosterone &lt;12</a:t>
            </a:r>
          </a:p>
          <a:p>
            <a:pPr marL="0" indent="0">
              <a:buNone/>
            </a:pPr>
            <a:r>
              <a:rPr lang="en-US" sz="2000" dirty="0">
                <a:effectLst/>
                <a:latin typeface="Times New Roman" panose="02020603050405020304" pitchFamily="18" charset="0"/>
              </a:rPr>
              <a:t>- 3/24/25: Paraaortic LN Bx: Metastatic prostatic carcinoma</a:t>
            </a:r>
          </a:p>
          <a:p>
            <a:pPr marL="0" indent="0">
              <a:buNone/>
            </a:pPr>
            <a:r>
              <a:rPr lang="en-US" sz="2000" dirty="0">
                <a:latin typeface="Times New Roman" panose="02020603050405020304" pitchFamily="18" charset="0"/>
              </a:rPr>
              <a:t>- 4/2/25: Enzalutamide added to treatment. Continue ADT</a:t>
            </a:r>
          </a:p>
          <a:p>
            <a:pPr lvl="2"/>
            <a:r>
              <a:rPr lang="en-US" sz="1600" dirty="0">
                <a:latin typeface="Times New Roman" panose="02020603050405020304" pitchFamily="18" charset="0"/>
              </a:rPr>
              <a:t>Pt developed diabetes after Whipple procedure now on Metformin</a:t>
            </a:r>
          </a:p>
          <a:p>
            <a:pPr marL="0" indent="0">
              <a:buNone/>
            </a:pPr>
            <a:r>
              <a:rPr lang="en-US" sz="2000" dirty="0">
                <a:latin typeface="Times New Roman" panose="02020603050405020304" pitchFamily="18" charset="0"/>
              </a:rPr>
              <a:t>- RTC 2 </a:t>
            </a:r>
            <a:r>
              <a:rPr lang="en-US" sz="2000" dirty="0" err="1">
                <a:latin typeface="Times New Roman" panose="02020603050405020304" pitchFamily="18" charset="0"/>
              </a:rPr>
              <a:t>wks</a:t>
            </a:r>
            <a:r>
              <a:rPr lang="en-US" sz="2000" dirty="0">
                <a:latin typeface="Times New Roman" panose="02020603050405020304" pitchFamily="18" charset="0"/>
              </a:rPr>
              <a:t> with labs: pending</a:t>
            </a:r>
            <a:endParaRPr lang="en-US" sz="2000" dirty="0">
              <a:effectLst/>
              <a:latin typeface="Times New Roman" panose="02020603050405020304" pitchFamily="18" charset="0"/>
            </a:endParaRPr>
          </a:p>
        </p:txBody>
      </p:sp>
    </p:spTree>
    <p:extLst>
      <p:ext uri="{BB962C8B-B14F-4D97-AF65-F5344CB8AC3E}">
        <p14:creationId xmlns:p14="http://schemas.microsoft.com/office/powerpoint/2010/main" val="3333166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3224153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a:t>
            </a:r>
            <a:r>
              <a:rPr lang="en-US" sz="3200" dirty="0" err="1">
                <a:solidFill>
                  <a:srgbClr val="0432FF"/>
                </a:solidFill>
              </a:rPr>
              <a:t>Averia</a:t>
            </a:r>
            <a:r>
              <a:rPr lang="en-US" sz="3200" dirty="0">
                <a:solidFill>
                  <a:srgbClr val="0432FF"/>
                </a:solidFill>
              </a:rPr>
              <a:t> — Disclosures</a:t>
            </a:r>
          </a:p>
        </p:txBody>
      </p:sp>
      <p:graphicFrame>
        <p:nvGraphicFramePr>
          <p:cNvPr id="3" name="Content Placeholder 3">
            <a:extLst>
              <a:ext uri="{FF2B5EF4-FFF2-40B4-BE49-F238E27FC236}">
                <a16:creationId xmlns:a16="http://schemas.microsoft.com/office/drawing/2014/main" id="{18D11090-A4FE-AAF9-80EF-90A22AAB21C8}"/>
              </a:ext>
            </a:extLst>
          </p:cNvPr>
          <p:cNvGraphicFramePr>
            <a:graphicFrameLocks/>
          </p:cNvGraphicFramePr>
          <p:nvPr>
            <p:extLst>
              <p:ext uri="{D42A27DB-BD31-4B8C-83A1-F6EECF244321}">
                <p14:modId xmlns:p14="http://schemas.microsoft.com/office/powerpoint/2010/main" val="1740060843"/>
              </p:ext>
            </p:extLst>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E6789-809E-3E50-D63E-BFFF9FD0A01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4B424CA-EF40-E3B4-213F-18359AC74BF6}"/>
              </a:ext>
            </a:extLst>
          </p:cNvPr>
          <p:cNvSpPr/>
          <p:nvPr/>
        </p:nvSpPr>
        <p:spPr bwMode="auto">
          <a:xfrm>
            <a:off x="938519" y="2996952"/>
            <a:ext cx="10512305"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CD5FB41-CE49-4A43-2E71-2B6524537F20}"/>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CF3008F0-80F9-A3B2-D21F-92450F8238D1}"/>
              </a:ext>
            </a:extLst>
          </p:cNvPr>
          <p:cNvSpPr>
            <a:spLocks noGrp="1"/>
          </p:cNvSpPr>
          <p:nvPr>
            <p:ph idx="1"/>
          </p:nvPr>
        </p:nvSpPr>
        <p:spPr>
          <a:xfrm>
            <a:off x="1447684" y="1340768"/>
            <a:ext cx="9288170"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Prostate Cancer</a:t>
            </a:r>
          </a:p>
          <a:p>
            <a:pPr marL="0" indent="0">
              <a:spcBef>
                <a:spcPts val="1800"/>
              </a:spcBef>
              <a:spcAft>
                <a:spcPts val="0"/>
              </a:spcAft>
              <a:buNone/>
            </a:pPr>
            <a:r>
              <a:rPr lang="en-US" sz="2500" dirty="0">
                <a:solidFill>
                  <a:srgbClr val="0432FF"/>
                </a:solidFill>
              </a:rPr>
              <a:t>Module 1: </a:t>
            </a:r>
            <a:r>
              <a:rPr lang="en-US" sz="2500" dirty="0">
                <a:solidFill>
                  <a:schemeClr val="tx1"/>
                </a:solidFill>
              </a:rPr>
              <a:t>Recent Advances in the Treatment of Nonmetastatic Prostate Cancer</a:t>
            </a:r>
          </a:p>
          <a:p>
            <a:pPr marL="0" indent="0">
              <a:spcBef>
                <a:spcPts val="1800"/>
              </a:spcBef>
              <a:spcAft>
                <a:spcPts val="0"/>
              </a:spcAft>
              <a:buNone/>
            </a:pPr>
            <a:r>
              <a:rPr lang="en-US" sz="2500" dirty="0">
                <a:solidFill>
                  <a:schemeClr val="bg1"/>
                </a:solidFill>
              </a:rPr>
              <a:t>Module 2: </a:t>
            </a:r>
            <a:r>
              <a:rPr lang="en-US" sz="25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Treatment Approaches for Metastatic Hormone-Sensitive Prostate Cancer </a:t>
            </a:r>
          </a:p>
          <a:p>
            <a:pPr marL="0" indent="0">
              <a:spcBef>
                <a:spcPts val="1800"/>
              </a:spcBef>
              <a:spcAft>
                <a:spcPts val="0"/>
              </a:spcAft>
              <a:buNone/>
            </a:pPr>
            <a:r>
              <a:rPr lang="en-US" sz="2500" dirty="0">
                <a:solidFill>
                  <a:srgbClr val="0432FF"/>
                </a:solidFill>
              </a:rPr>
              <a:t>Module 3: </a:t>
            </a:r>
            <a:r>
              <a:rPr lang="en-US" sz="2500" dirty="0">
                <a:solidFill>
                  <a:schemeClr val="tx1"/>
                </a:solidFill>
              </a:rPr>
              <a:t>Current Role of PARP Inhibitors in Metastatic Castration-Resistant Prostate Cancer (</a:t>
            </a:r>
            <a:r>
              <a:rPr lang="en-US" sz="2500" dirty="0" err="1">
                <a:solidFill>
                  <a:schemeClr val="tx1"/>
                </a:solidFill>
              </a:rPr>
              <a:t>mCRPC</a:t>
            </a:r>
            <a:r>
              <a:rPr lang="en-US" sz="2500" dirty="0">
                <a:solidFill>
                  <a:schemeClr val="tx1"/>
                </a:solidFill>
              </a:rPr>
              <a:t>)</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Current and Future Role of Radiopharmaceuticals in </a:t>
            </a:r>
            <a:r>
              <a:rPr lang="en-US" sz="25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mCRPC</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4483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07FFB-A55F-4A70-B99E-5236ED1E7A05}"/>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5857E9FF-F3BE-A6D8-6653-A5EB580523C7}"/>
              </a:ext>
            </a:extLst>
          </p:cNvPr>
          <p:cNvSpPr>
            <a:spLocks noGrp="1"/>
          </p:cNvSpPr>
          <p:nvPr>
            <p:ph idx="1"/>
          </p:nvPr>
        </p:nvSpPr>
        <p:spPr>
          <a:xfrm>
            <a:off x="528634" y="1928961"/>
            <a:ext cx="11183989" cy="4524375"/>
          </a:xfrm>
        </p:spPr>
        <p:txBody>
          <a:bodyPr/>
          <a:lstStyle/>
          <a:p>
            <a:pPr marL="98425" indent="0">
              <a:buNone/>
            </a:pPr>
            <a:endParaRPr lang="en-US" sz="25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98425"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de novo </a:t>
            </a:r>
            <a:r>
              <a:rPr lang="en-US" sz="2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mHSPC</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receives ADT in combination with an androgen receptor pathway inhibitor, and the option of docetaxel is also discussed </a:t>
            </a:r>
            <a:endParaRPr lang="en-US" sz="28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BF98C0CA-B93A-8C07-25EA-E17059A1A028}"/>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3333618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8CA535-6FD6-9D48-BC91-EFD4C045A472}"/>
              </a:ext>
            </a:extLst>
          </p:cNvPr>
          <p:cNvSpPr>
            <a:spLocks noGrp="1"/>
          </p:cNvSpPr>
          <p:nvPr>
            <p:ph type="ctrTitle"/>
          </p:nvPr>
        </p:nvSpPr>
        <p:spPr>
          <a:xfrm>
            <a:off x="1197205" y="1966846"/>
            <a:ext cx="10363200" cy="556359"/>
          </a:xfrm>
        </p:spPr>
        <p:txBody>
          <a:bodyPr>
            <a:noAutofit/>
          </a:bodyPr>
          <a:lstStyle/>
          <a:p>
            <a:r>
              <a:rPr lang="en-US" sz="4400" b="1" dirty="0"/>
              <a:t>Metastatic HSPC</a:t>
            </a:r>
          </a:p>
        </p:txBody>
      </p:sp>
      <p:sp>
        <p:nvSpPr>
          <p:cNvPr id="10" name="Text Placeholder 9">
            <a:extLst>
              <a:ext uri="{FF2B5EF4-FFF2-40B4-BE49-F238E27FC236}">
                <a16:creationId xmlns:a16="http://schemas.microsoft.com/office/drawing/2014/main" id="{A32DB8E9-0B44-3149-8158-13AE812E6722}"/>
              </a:ext>
            </a:extLst>
          </p:cNvPr>
          <p:cNvSpPr>
            <a:spLocks noGrp="1"/>
          </p:cNvSpPr>
          <p:nvPr>
            <p:ph type="body" sz="quarter" idx="10"/>
          </p:nvPr>
        </p:nvSpPr>
        <p:spPr>
          <a:xfrm>
            <a:off x="914400" y="3447597"/>
            <a:ext cx="5334000" cy="2151925"/>
          </a:xfrm>
        </p:spPr>
        <p:txBody>
          <a:bodyPr>
            <a:normAutofit fontScale="85000" lnSpcReduction="20000"/>
          </a:bodyPr>
          <a:lstStyle/>
          <a:p>
            <a:pPr>
              <a:spcBef>
                <a:spcPts val="0"/>
              </a:spcBef>
            </a:pPr>
            <a:r>
              <a:rPr lang="en-US" dirty="0"/>
              <a:t>William K. Oh, MD</a:t>
            </a:r>
          </a:p>
          <a:p>
            <a:pPr>
              <a:spcBef>
                <a:spcPts val="0"/>
              </a:spcBef>
            </a:pPr>
            <a:r>
              <a:rPr lang="en-US" dirty="0"/>
              <a:t>Director, Precision Medicine</a:t>
            </a:r>
          </a:p>
          <a:p>
            <a:pPr>
              <a:spcBef>
                <a:spcPts val="0"/>
              </a:spcBef>
            </a:pPr>
            <a:r>
              <a:rPr lang="en-US" dirty="0"/>
              <a:t>Yale Cancer Center and Smilow Cancer Hospital</a:t>
            </a:r>
          </a:p>
          <a:p>
            <a:pPr>
              <a:spcBef>
                <a:spcPts val="0"/>
              </a:spcBef>
            </a:pPr>
            <a:endParaRPr lang="en-US" b="1" dirty="0"/>
          </a:p>
          <a:p>
            <a:pPr>
              <a:spcBef>
                <a:spcPts val="0"/>
              </a:spcBef>
            </a:pPr>
            <a:r>
              <a:rPr lang="en-US" dirty="0"/>
              <a:t>Service Line Medical Director</a:t>
            </a:r>
          </a:p>
          <a:p>
            <a:pPr>
              <a:spcBef>
                <a:spcPts val="0"/>
              </a:spcBef>
            </a:pPr>
            <a:r>
              <a:rPr lang="en-US" dirty="0"/>
              <a:t>Smilow Cancer Hospital at Greenwich Hospital</a:t>
            </a:r>
          </a:p>
          <a:p>
            <a:pPr>
              <a:spcBef>
                <a:spcPts val="0"/>
              </a:spcBef>
            </a:pPr>
            <a:endParaRPr lang="en-US" dirty="0"/>
          </a:p>
          <a:p>
            <a:pPr>
              <a:spcBef>
                <a:spcPts val="0"/>
              </a:spcBef>
            </a:pPr>
            <a:r>
              <a:rPr lang="en-US" dirty="0"/>
              <a:t>Chair, National Prostate Cancer Roundtable</a:t>
            </a:r>
          </a:p>
          <a:p>
            <a:pPr>
              <a:spcBef>
                <a:spcPts val="0"/>
              </a:spcBef>
            </a:pPr>
            <a:r>
              <a:rPr lang="en-US" dirty="0"/>
              <a:t>American Cancer Society</a:t>
            </a:r>
          </a:p>
        </p:txBody>
      </p:sp>
    </p:spTree>
    <p:extLst>
      <p:ext uri="{BB962C8B-B14F-4D97-AF65-F5344CB8AC3E}">
        <p14:creationId xmlns:p14="http://schemas.microsoft.com/office/powerpoint/2010/main" val="2081682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47AE5A-7762-4789-9D17-99F62207A76C}"/>
              </a:ext>
            </a:extLst>
          </p:cNvPr>
          <p:cNvSpPr>
            <a:spLocks noGrp="1"/>
          </p:cNvSpPr>
          <p:nvPr>
            <p:ph type="title"/>
          </p:nvPr>
        </p:nvSpPr>
        <p:spPr>
          <a:xfrm>
            <a:off x="838200" y="114223"/>
            <a:ext cx="10515600" cy="1325563"/>
          </a:xfrm>
        </p:spPr>
        <p:txBody>
          <a:bodyPr/>
          <a:lstStyle/>
          <a:p>
            <a:r>
              <a:rPr lang="en-US" dirty="0"/>
              <a:t>Case: A 60 year old Man with Liver Mets</a:t>
            </a:r>
          </a:p>
        </p:txBody>
      </p:sp>
      <p:sp>
        <p:nvSpPr>
          <p:cNvPr id="5" name="Content Placeholder 4">
            <a:extLst>
              <a:ext uri="{FF2B5EF4-FFF2-40B4-BE49-F238E27FC236}">
                <a16:creationId xmlns:a16="http://schemas.microsoft.com/office/drawing/2014/main" id="{551173BC-58A4-4C33-B1F8-7B0FB6837145}"/>
              </a:ext>
            </a:extLst>
          </p:cNvPr>
          <p:cNvSpPr>
            <a:spLocks noGrp="1"/>
          </p:cNvSpPr>
          <p:nvPr>
            <p:ph idx="1"/>
          </p:nvPr>
        </p:nvSpPr>
        <p:spPr>
          <a:xfrm>
            <a:off x="680041" y="1343722"/>
            <a:ext cx="7662682" cy="4720281"/>
          </a:xfrm>
        </p:spPr>
        <p:txBody>
          <a:bodyPr>
            <a:normAutofit/>
          </a:bodyPr>
          <a:lstStyle/>
          <a:p>
            <a:pPr marL="0" lvl="0" indent="0">
              <a:buNone/>
            </a:pPr>
            <a:r>
              <a:rPr lang="en-US" dirty="0"/>
              <a:t>A 60-year-old man presents with urinary retention, fatigue and poor appetite</a:t>
            </a:r>
          </a:p>
          <a:p>
            <a:r>
              <a:rPr lang="en-US" dirty="0"/>
              <a:t>Initial PSA 150 ng/mL (none prior)</a:t>
            </a:r>
          </a:p>
          <a:p>
            <a:pPr lvl="0"/>
            <a:r>
              <a:rPr lang="en-US" dirty="0"/>
              <a:t>TRUS biopsy: adenocarcinoma of the prostate, Gleason score 8 </a:t>
            </a:r>
          </a:p>
          <a:p>
            <a:r>
              <a:rPr lang="en-US" dirty="0"/>
              <a:t>PSMA PET/CT shows multiple metastatic bone lesions in the pelvis, spine, ribs as well as diffuse liver lesions</a:t>
            </a:r>
          </a:p>
          <a:p>
            <a:r>
              <a:rPr lang="en-US" dirty="0"/>
              <a:t>No family history of prostate or other cancers</a:t>
            </a:r>
          </a:p>
          <a:p>
            <a:pPr lvl="0"/>
            <a:r>
              <a:rPr lang="en-US" dirty="0"/>
              <a:t>Germline and somatic genetic testing is negative</a:t>
            </a:r>
          </a:p>
          <a:p>
            <a:pPr lvl="0"/>
            <a:r>
              <a:rPr lang="en-US" dirty="0"/>
              <a:t>PMH: HTN</a:t>
            </a:r>
          </a:p>
          <a:p>
            <a:pPr marL="0" lvl="0" indent="0">
              <a:buNone/>
            </a:pPr>
            <a:endParaRPr lang="en-US" dirty="0"/>
          </a:p>
        </p:txBody>
      </p:sp>
      <p:pic>
        <p:nvPicPr>
          <p:cNvPr id="2" name="Picture 1">
            <a:extLst>
              <a:ext uri="{FF2B5EF4-FFF2-40B4-BE49-F238E27FC236}">
                <a16:creationId xmlns:a16="http://schemas.microsoft.com/office/drawing/2014/main" id="{C82D968D-C192-4F0F-8678-25D6A5D1F6FB}"/>
              </a:ext>
            </a:extLst>
          </p:cNvPr>
          <p:cNvPicPr>
            <a:picLocks noChangeAspect="1"/>
          </p:cNvPicPr>
          <p:nvPr/>
        </p:nvPicPr>
        <p:blipFill>
          <a:blip r:embed="rId3"/>
          <a:srcRect l="66641" t="12555" r="18790"/>
          <a:stretch/>
        </p:blipFill>
        <p:spPr>
          <a:xfrm>
            <a:off x="9091842" y="1260676"/>
            <a:ext cx="1711276" cy="4735641"/>
          </a:xfrm>
          <a:prstGeom prst="rect">
            <a:avLst/>
          </a:prstGeom>
        </p:spPr>
      </p:pic>
    </p:spTree>
    <p:extLst>
      <p:ext uri="{BB962C8B-B14F-4D97-AF65-F5344CB8AC3E}">
        <p14:creationId xmlns:p14="http://schemas.microsoft.com/office/powerpoint/2010/main" val="3586956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rc 18"/>
          <p:cNvSpPr>
            <a:spLocks/>
          </p:cNvSpPr>
          <p:nvPr/>
        </p:nvSpPr>
        <p:spPr bwMode="auto">
          <a:xfrm flipV="1">
            <a:off x="6781800" y="4114800"/>
            <a:ext cx="3276600" cy="1600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9933"/>
            </a:solidFill>
            <a:round/>
            <a:headEnd/>
            <a:tailEnd/>
          </a:ln>
        </p:spPr>
        <p:txBody>
          <a:bodyPr rot="10800000"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Times New Roman" pitchFamily="18" charset="0"/>
              <a:ea typeface="+mn-ea"/>
              <a:cs typeface="+mn-cs"/>
            </a:endParaRPr>
          </a:p>
        </p:txBody>
      </p:sp>
      <p:sp>
        <p:nvSpPr>
          <p:cNvPr id="54275" name="Rectangle 2"/>
          <p:cNvSpPr>
            <a:spLocks noGrp="1" noChangeArrowheads="1"/>
          </p:cNvSpPr>
          <p:nvPr>
            <p:ph type="title" idx="4294967295"/>
          </p:nvPr>
        </p:nvSpPr>
        <p:spPr>
          <a:xfrm>
            <a:off x="1524000" y="457200"/>
            <a:ext cx="8839200" cy="1143000"/>
          </a:xfrm>
        </p:spPr>
        <p:txBody>
          <a:bodyPr>
            <a:normAutofit/>
          </a:bodyPr>
          <a:lstStyle/>
          <a:p>
            <a:pPr algn="ctr"/>
            <a:r>
              <a:rPr lang="en-US" b="1" dirty="0">
                <a:latin typeface="+mj-lt"/>
              </a:rPr>
              <a:t>Clinical States of Prostate Cancer</a:t>
            </a:r>
          </a:p>
        </p:txBody>
      </p:sp>
      <p:sp>
        <p:nvSpPr>
          <p:cNvPr id="14340" name="Rectangle 3"/>
          <p:cNvSpPr>
            <a:spLocks noChangeArrowheads="1"/>
          </p:cNvSpPr>
          <p:nvPr/>
        </p:nvSpPr>
        <p:spPr bwMode="auto">
          <a:xfrm>
            <a:off x="1828800" y="2057400"/>
            <a:ext cx="1371600" cy="1981200"/>
          </a:xfrm>
          <a:prstGeom prst="rect">
            <a:avLst/>
          </a:prstGeom>
          <a:solidFill>
            <a:srgbClr val="FF9933"/>
          </a:solidFill>
          <a:ln w="381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Clinically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mn-ea"/>
                <a:cs typeface="+mn-cs"/>
              </a:rPr>
              <a:t>localized</a:t>
            </a:r>
          </a:p>
        </p:txBody>
      </p:sp>
      <p:sp>
        <p:nvSpPr>
          <p:cNvPr id="14341" name="Rectangle 5"/>
          <p:cNvSpPr>
            <a:spLocks noChangeArrowheads="1"/>
          </p:cNvSpPr>
          <p:nvPr/>
        </p:nvSpPr>
        <p:spPr bwMode="auto">
          <a:xfrm>
            <a:off x="3573464" y="2057400"/>
            <a:ext cx="1684337" cy="1981200"/>
          </a:xfrm>
          <a:prstGeom prst="rect">
            <a:avLst/>
          </a:prstGeom>
          <a:solidFill>
            <a:srgbClr val="FF9933"/>
          </a:solidFill>
          <a:ln w="381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t>Biochemical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t>Recurrence</a:t>
            </a:r>
          </a:p>
        </p:txBody>
      </p:sp>
      <p:sp>
        <p:nvSpPr>
          <p:cNvPr id="14342" name="Rectangle 7"/>
          <p:cNvSpPr>
            <a:spLocks noChangeArrowheads="1"/>
          </p:cNvSpPr>
          <p:nvPr/>
        </p:nvSpPr>
        <p:spPr bwMode="auto">
          <a:xfrm>
            <a:off x="5619750" y="2052638"/>
            <a:ext cx="1905000" cy="919162"/>
          </a:xfrm>
          <a:prstGeom prst="rect">
            <a:avLst/>
          </a:prstGeom>
          <a:solidFill>
            <a:srgbClr val="FF9933"/>
          </a:solidFill>
          <a:ln w="381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t>Non-metastatic,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t>hormone-</a:t>
            </a:r>
            <a:b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br>
            <a: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t>sensitive</a:t>
            </a:r>
          </a:p>
        </p:txBody>
      </p:sp>
      <p:sp>
        <p:nvSpPr>
          <p:cNvPr id="14343" name="Rectangle 9"/>
          <p:cNvSpPr>
            <a:spLocks noChangeArrowheads="1"/>
          </p:cNvSpPr>
          <p:nvPr/>
        </p:nvSpPr>
        <p:spPr bwMode="auto">
          <a:xfrm>
            <a:off x="6172200" y="3124200"/>
            <a:ext cx="2209800" cy="914400"/>
          </a:xfrm>
          <a:prstGeom prst="rect">
            <a:avLst/>
          </a:prstGeom>
          <a:solidFill>
            <a:srgbClr val="FFFF00"/>
          </a:solidFill>
          <a:ln w="38100">
            <a:solidFill>
              <a:srgbClr val="FF0000"/>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t>Metastatic,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t>hormone-sensitive</a:t>
            </a:r>
          </a:p>
        </p:txBody>
      </p:sp>
      <p:sp>
        <p:nvSpPr>
          <p:cNvPr id="14344" name="Rectangle 11"/>
          <p:cNvSpPr>
            <a:spLocks noChangeArrowheads="1"/>
          </p:cNvSpPr>
          <p:nvPr/>
        </p:nvSpPr>
        <p:spPr bwMode="auto">
          <a:xfrm>
            <a:off x="7878763" y="2043113"/>
            <a:ext cx="1676400" cy="762000"/>
          </a:xfrm>
          <a:prstGeom prst="rect">
            <a:avLst/>
          </a:prstGeom>
          <a:solidFill>
            <a:srgbClr val="FF9933"/>
          </a:solidFill>
          <a:ln w="381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a:ea typeface="+mn-ea"/>
                <a:cs typeface="Arial"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t>Non-metastatic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t>CRPC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imes New Roman"/>
              <a:ea typeface="+mn-ea"/>
              <a:cs typeface="Arial" pitchFamily="34" charset="0"/>
            </a:endParaRPr>
          </a:p>
        </p:txBody>
      </p:sp>
      <p:sp>
        <p:nvSpPr>
          <p:cNvPr id="14345" name="Rectangle 14"/>
          <p:cNvSpPr>
            <a:spLocks noChangeArrowheads="1"/>
          </p:cNvSpPr>
          <p:nvPr/>
        </p:nvSpPr>
        <p:spPr bwMode="auto">
          <a:xfrm>
            <a:off x="8763000" y="3124200"/>
            <a:ext cx="1600200" cy="914400"/>
          </a:xfrm>
          <a:prstGeom prst="rect">
            <a:avLst/>
          </a:prstGeom>
          <a:solidFill>
            <a:srgbClr val="FF9933"/>
          </a:solidFill>
          <a:ln w="38100">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a:ea typeface="+mn-ea"/>
                <a:cs typeface="Arial"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t>Metastatic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Arial" pitchFamily="34" charset="0"/>
              </a:rPr>
              <a:t>CRPC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imes New Roman"/>
              <a:ea typeface="+mn-ea"/>
              <a:cs typeface="Arial" pitchFamily="34" charset="0"/>
            </a:endParaRPr>
          </a:p>
        </p:txBody>
      </p:sp>
      <p:sp>
        <p:nvSpPr>
          <p:cNvPr id="29718" name="Line 15"/>
          <p:cNvSpPr>
            <a:spLocks noChangeShapeType="1"/>
          </p:cNvSpPr>
          <p:nvPr/>
        </p:nvSpPr>
        <p:spPr bwMode="auto">
          <a:xfrm>
            <a:off x="1828800" y="5715000"/>
            <a:ext cx="8229600" cy="0"/>
          </a:xfrm>
          <a:prstGeom prst="line">
            <a:avLst/>
          </a:prstGeom>
          <a:noFill/>
          <a:ln w="57150">
            <a:solidFill>
              <a:srgbClr val="FFFF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41D44"/>
              </a:solidFill>
              <a:effectLst/>
              <a:uLnTx/>
              <a:uFillTx/>
              <a:latin typeface="Times New Roman"/>
              <a:ea typeface="+mn-ea"/>
              <a:cs typeface="+mn-cs"/>
            </a:endParaRPr>
          </a:p>
        </p:txBody>
      </p:sp>
      <p:sp>
        <p:nvSpPr>
          <p:cNvPr id="29719" name="Text Box 16"/>
          <p:cNvSpPr txBox="1">
            <a:spLocks noChangeArrowheads="1"/>
          </p:cNvSpPr>
          <p:nvPr/>
        </p:nvSpPr>
        <p:spPr bwMode="auto">
          <a:xfrm>
            <a:off x="5013326" y="5751513"/>
            <a:ext cx="1800493"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pitchFamily="34" charset="0"/>
              </a:rPr>
              <a:t>10-15 years +</a:t>
            </a:r>
          </a:p>
        </p:txBody>
      </p:sp>
      <p:sp>
        <p:nvSpPr>
          <p:cNvPr id="29720" name="Arc 17"/>
          <p:cNvSpPr>
            <a:spLocks/>
          </p:cNvSpPr>
          <p:nvPr/>
        </p:nvSpPr>
        <p:spPr bwMode="auto">
          <a:xfrm flipV="1">
            <a:off x="1828800" y="4724400"/>
            <a:ext cx="8229600" cy="914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hlink"/>
            </a:solidFill>
            <a:round/>
            <a:headEnd/>
            <a:tailEnd/>
          </a:ln>
        </p:spPr>
        <p:txBody>
          <a:bodyPr rot="10800000"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9721" name="Text Box 19"/>
          <p:cNvSpPr txBox="1">
            <a:spLocks noChangeArrowheads="1"/>
          </p:cNvSpPr>
          <p:nvPr/>
        </p:nvSpPr>
        <p:spPr bwMode="auto">
          <a:xfrm>
            <a:off x="3260726" y="5145088"/>
            <a:ext cx="3190297"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Arial" pitchFamily="34" charset="0"/>
              </a:rPr>
              <a:t>Death from other causes</a:t>
            </a:r>
          </a:p>
        </p:txBody>
      </p:sp>
      <p:sp>
        <p:nvSpPr>
          <p:cNvPr id="29722" name="Text Box 20"/>
          <p:cNvSpPr txBox="1">
            <a:spLocks noChangeArrowheads="1"/>
          </p:cNvSpPr>
          <p:nvPr/>
        </p:nvSpPr>
        <p:spPr bwMode="auto">
          <a:xfrm>
            <a:off x="6117230" y="4419600"/>
            <a:ext cx="3517309" cy="400110"/>
          </a:xfrm>
          <a:prstGeom prst="rect">
            <a:avLst/>
          </a:prstGeom>
          <a:noFill/>
          <a:ln w="9525">
            <a:noFill/>
            <a:miter lim="800000"/>
            <a:headEnd/>
            <a:tailEnd/>
          </a:ln>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Arial" pitchFamily="34" charset="0"/>
              </a:rPr>
              <a:t>Death from prostate cancer</a:t>
            </a:r>
          </a:p>
        </p:txBody>
      </p:sp>
      <p:sp>
        <p:nvSpPr>
          <p:cNvPr id="24" name="Isosceles Triangle 23"/>
          <p:cNvSpPr/>
          <p:nvPr/>
        </p:nvSpPr>
        <p:spPr>
          <a:xfrm rot="5400000">
            <a:off x="3238500" y="2933700"/>
            <a:ext cx="304800" cy="228600"/>
          </a:xfrm>
          <a:prstGeom prst="triangle">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5" name="Isosceles Triangle 24"/>
          <p:cNvSpPr/>
          <p:nvPr/>
        </p:nvSpPr>
        <p:spPr>
          <a:xfrm rot="5400000">
            <a:off x="5295900" y="2400300"/>
            <a:ext cx="304800" cy="228600"/>
          </a:xfrm>
          <a:prstGeom prst="triangle">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6" name="Isosceles Triangle 25"/>
          <p:cNvSpPr/>
          <p:nvPr/>
        </p:nvSpPr>
        <p:spPr>
          <a:xfrm rot="5400000">
            <a:off x="7554913" y="2314575"/>
            <a:ext cx="304800" cy="228600"/>
          </a:xfrm>
          <a:prstGeom prst="triangle">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7" name="Isosceles Triangle 26"/>
          <p:cNvSpPr/>
          <p:nvPr/>
        </p:nvSpPr>
        <p:spPr>
          <a:xfrm rot="10800000">
            <a:off x="9272588" y="2846388"/>
            <a:ext cx="304800" cy="228600"/>
          </a:xfrm>
          <a:prstGeom prst="triangle">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8" name="Isosceles Triangle 27"/>
          <p:cNvSpPr/>
          <p:nvPr/>
        </p:nvSpPr>
        <p:spPr>
          <a:xfrm rot="5400000">
            <a:off x="8420100" y="3467100"/>
            <a:ext cx="304800" cy="228600"/>
          </a:xfrm>
          <a:prstGeom prst="triangle">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9" name="Isosceles Triangle 28"/>
          <p:cNvSpPr/>
          <p:nvPr/>
        </p:nvSpPr>
        <p:spPr>
          <a:xfrm rot="5400000">
            <a:off x="5562600" y="3249613"/>
            <a:ext cx="304800" cy="762000"/>
          </a:xfrm>
          <a:prstGeom prst="triangle">
            <a:avLst/>
          </a:prstGeom>
          <a:solidFill>
            <a:schemeClr val="bg1"/>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Tree>
    <p:extLst>
      <p:ext uri="{BB962C8B-B14F-4D97-AF65-F5344CB8AC3E}">
        <p14:creationId xmlns:p14="http://schemas.microsoft.com/office/powerpoint/2010/main" val="4255696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FFEB6-32E9-D8E5-9782-92E9F190AA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7C6013-8448-D0E1-3D1C-BE2D02164D0A}"/>
              </a:ext>
            </a:extLst>
          </p:cNvPr>
          <p:cNvSpPr>
            <a:spLocks noGrp="1"/>
          </p:cNvSpPr>
          <p:nvPr>
            <p:ph type="title"/>
          </p:nvPr>
        </p:nvSpPr>
        <p:spPr>
          <a:xfrm>
            <a:off x="349933" y="8078"/>
            <a:ext cx="11774938" cy="1325563"/>
          </a:xfrm>
        </p:spPr>
        <p:txBody>
          <a:bodyPr/>
          <a:lstStyle/>
          <a:p>
            <a:pPr algn="ctr"/>
            <a:r>
              <a:rPr lang="en-US" sz="3200" dirty="0">
                <a:solidFill>
                  <a:srgbClr val="003A70"/>
                </a:solidFill>
              </a:rPr>
              <a:t>Combination Therapy Targets Tumor Heterogeneity in </a:t>
            </a:r>
            <a:r>
              <a:rPr lang="en-US" sz="3200" dirty="0" err="1">
                <a:solidFill>
                  <a:srgbClr val="003A70"/>
                </a:solidFill>
              </a:rPr>
              <a:t>mHSPC</a:t>
            </a:r>
            <a:endParaRPr lang="en-US" sz="3200" dirty="0">
              <a:solidFill>
                <a:srgbClr val="003A70"/>
              </a:solidFill>
            </a:endParaRPr>
          </a:p>
        </p:txBody>
      </p:sp>
      <p:grpSp>
        <p:nvGrpSpPr>
          <p:cNvPr id="8" name="Group 7">
            <a:extLst>
              <a:ext uri="{FF2B5EF4-FFF2-40B4-BE49-F238E27FC236}">
                <a16:creationId xmlns:a16="http://schemas.microsoft.com/office/drawing/2014/main" id="{C5BCEA77-43AF-1F19-B3EE-09CBF6394C9A}"/>
              </a:ext>
            </a:extLst>
          </p:cNvPr>
          <p:cNvGrpSpPr/>
          <p:nvPr/>
        </p:nvGrpSpPr>
        <p:grpSpPr>
          <a:xfrm>
            <a:off x="994410" y="1141566"/>
            <a:ext cx="10581705" cy="5257117"/>
            <a:chOff x="1381026" y="1333641"/>
            <a:chExt cx="10195089" cy="5065042"/>
          </a:xfrm>
        </p:grpSpPr>
        <p:pic>
          <p:nvPicPr>
            <p:cNvPr id="2" name="Picture 1">
              <a:extLst>
                <a:ext uri="{FF2B5EF4-FFF2-40B4-BE49-F238E27FC236}">
                  <a16:creationId xmlns:a16="http://schemas.microsoft.com/office/drawing/2014/main" id="{EB8AA410-F41B-5CED-A846-5D8BB2F50F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381026" y="1333641"/>
              <a:ext cx="10195089" cy="5065042"/>
            </a:xfrm>
            <a:prstGeom prst="rect">
              <a:avLst/>
            </a:prstGeom>
          </p:spPr>
        </p:pic>
        <p:sp>
          <p:nvSpPr>
            <p:cNvPr id="5" name="TextBox 4">
              <a:extLst>
                <a:ext uri="{FF2B5EF4-FFF2-40B4-BE49-F238E27FC236}">
                  <a16:creationId xmlns:a16="http://schemas.microsoft.com/office/drawing/2014/main" id="{49481B5E-A79B-2B45-8BBF-1019FE472485}"/>
                </a:ext>
              </a:extLst>
            </p:cNvPr>
            <p:cNvSpPr txBox="1"/>
            <p:nvPr/>
          </p:nvSpPr>
          <p:spPr>
            <a:xfrm>
              <a:off x="9379671" y="1951348"/>
              <a:ext cx="1291472" cy="646331"/>
            </a:xfrm>
            <a:prstGeom prst="rect">
              <a:avLst/>
            </a:prstGeom>
            <a:solidFill>
              <a:srgbClr val="FFFF00"/>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a:ea typeface="+mn-ea"/>
                  <a:cs typeface="+mn-cs"/>
                </a:rPr>
                <a:t>ARPI</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Abiraterone</a:t>
              </a:r>
            </a:p>
          </p:txBody>
        </p:sp>
        <p:sp>
          <p:nvSpPr>
            <p:cNvPr id="6" name="TextBox 5">
              <a:extLst>
                <a:ext uri="{FF2B5EF4-FFF2-40B4-BE49-F238E27FC236}">
                  <a16:creationId xmlns:a16="http://schemas.microsoft.com/office/drawing/2014/main" id="{1B68D893-2526-F676-DF18-8E1DAF23B4E7}"/>
                </a:ext>
              </a:extLst>
            </p:cNvPr>
            <p:cNvSpPr txBox="1"/>
            <p:nvPr/>
          </p:nvSpPr>
          <p:spPr>
            <a:xfrm>
              <a:off x="9833729" y="3613977"/>
              <a:ext cx="1516144" cy="1200329"/>
            </a:xfrm>
            <a:prstGeom prst="rect">
              <a:avLst/>
            </a:prstGeom>
            <a:solidFill>
              <a:srgbClr val="FFFF00"/>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a:ea typeface="+mn-ea"/>
                  <a:cs typeface="+mn-cs"/>
                </a:rPr>
                <a:t>ARPI</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Apalutamide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Darolutamide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Enzalutamide</a:t>
              </a:r>
            </a:p>
          </p:txBody>
        </p:sp>
        <p:sp>
          <p:nvSpPr>
            <p:cNvPr id="7" name="TextBox 6">
              <a:extLst>
                <a:ext uri="{FF2B5EF4-FFF2-40B4-BE49-F238E27FC236}">
                  <a16:creationId xmlns:a16="http://schemas.microsoft.com/office/drawing/2014/main" id="{94D57730-C00A-AA65-9D3F-E9A8485D9194}"/>
                </a:ext>
              </a:extLst>
            </p:cNvPr>
            <p:cNvSpPr txBox="1"/>
            <p:nvPr/>
          </p:nvSpPr>
          <p:spPr>
            <a:xfrm>
              <a:off x="9664046" y="5535356"/>
              <a:ext cx="1291472" cy="646331"/>
            </a:xfrm>
            <a:prstGeom prst="rect">
              <a:avLst/>
            </a:prstGeom>
            <a:solidFill>
              <a:srgbClr val="FFC000"/>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a:ea typeface="+mn-ea"/>
                  <a:cs typeface="+mn-cs"/>
                </a:rPr>
                <a:t>Chemo</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Docetaxel</a:t>
              </a:r>
            </a:p>
          </p:txBody>
        </p:sp>
      </p:grpSp>
      <p:sp>
        <p:nvSpPr>
          <p:cNvPr id="4" name="TextBox 3">
            <a:extLst>
              <a:ext uri="{FF2B5EF4-FFF2-40B4-BE49-F238E27FC236}">
                <a16:creationId xmlns:a16="http://schemas.microsoft.com/office/drawing/2014/main" id="{1C08629A-D4F9-F5E9-2CBE-D21D6CC5A11A}"/>
              </a:ext>
            </a:extLst>
          </p:cNvPr>
          <p:cNvSpPr txBox="1"/>
          <p:nvPr/>
        </p:nvSpPr>
        <p:spPr>
          <a:xfrm>
            <a:off x="8798683" y="6466238"/>
            <a:ext cx="25812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Hussain. </a:t>
            </a:r>
            <a:r>
              <a:rPr kumimoji="0" lang="en-US" sz="1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JAMA </a:t>
            </a:r>
            <a:r>
              <a:rPr kumimoji="0" lang="en-US" sz="1400" b="0" i="0" u="sng"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Onc</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10:807, 2024</a:t>
            </a:r>
          </a:p>
        </p:txBody>
      </p:sp>
    </p:spTree>
    <p:extLst>
      <p:ext uri="{BB962C8B-B14F-4D97-AF65-F5344CB8AC3E}">
        <p14:creationId xmlns:p14="http://schemas.microsoft.com/office/powerpoint/2010/main" val="2526451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A61301-7D37-6D04-33C9-4305D2EDAD1D}"/>
              </a:ext>
            </a:extLst>
          </p:cNvPr>
          <p:cNvSpPr>
            <a:spLocks noGrp="1"/>
          </p:cNvSpPr>
          <p:nvPr>
            <p:ph type="title"/>
          </p:nvPr>
        </p:nvSpPr>
        <p:spPr>
          <a:xfrm>
            <a:off x="349933" y="8078"/>
            <a:ext cx="11774938" cy="1325563"/>
          </a:xfrm>
        </p:spPr>
        <p:txBody>
          <a:bodyPr/>
          <a:lstStyle/>
          <a:p>
            <a:pPr algn="ctr"/>
            <a:r>
              <a:rPr lang="en-US" sz="3200" dirty="0">
                <a:solidFill>
                  <a:srgbClr val="003A70"/>
                </a:solidFill>
              </a:rPr>
              <a:t>11 Prospective RCTs Demonstrate Significant Survival Benefit for Combination Therapy in </a:t>
            </a:r>
            <a:r>
              <a:rPr lang="en-US" sz="3200" dirty="0" err="1">
                <a:solidFill>
                  <a:srgbClr val="003A70"/>
                </a:solidFill>
              </a:rPr>
              <a:t>mHSPC</a:t>
            </a:r>
            <a:endParaRPr lang="en-US" sz="3200" dirty="0">
              <a:solidFill>
                <a:srgbClr val="003A70"/>
              </a:solidFill>
            </a:endParaRPr>
          </a:p>
        </p:txBody>
      </p:sp>
      <p:sp>
        <p:nvSpPr>
          <p:cNvPr id="10" name="TextBox 9">
            <a:extLst>
              <a:ext uri="{FF2B5EF4-FFF2-40B4-BE49-F238E27FC236}">
                <a16:creationId xmlns:a16="http://schemas.microsoft.com/office/drawing/2014/main" id="{B14F8DFB-689D-6F4E-01BD-43FA20DC5E03}"/>
              </a:ext>
            </a:extLst>
          </p:cNvPr>
          <p:cNvSpPr txBox="1"/>
          <p:nvPr/>
        </p:nvSpPr>
        <p:spPr>
          <a:xfrm>
            <a:off x="2089811" y="4924193"/>
            <a:ext cx="422428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a:ea typeface="+mn-ea"/>
                <a:cs typeface="+mn-cs"/>
              </a:rPr>
              <a:t>“Doublet” Therapies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[ADT]</a:t>
            </a:r>
            <a:r>
              <a:rPr kumimoji="0" lang="en-US" sz="2400" b="1" i="1" u="none" strike="noStrike" kern="1200" cap="none" spc="0" normalizeH="0" baseline="0" noProof="0" dirty="0">
                <a:ln>
                  <a:noFill/>
                </a:ln>
                <a:solidFill>
                  <a:prstClr val="black"/>
                </a:solidFill>
                <a:effectLst/>
                <a:uLnTx/>
                <a:uFillTx/>
                <a:latin typeface="Calibri"/>
                <a:ea typeface="+mn-ea"/>
                <a:cs typeface="+mn-cs"/>
              </a:rPr>
              <a:t> vs </a:t>
            </a:r>
            <a:r>
              <a:rPr kumimoji="0" lang="en-US" sz="2400" b="1" i="0" u="none" strike="noStrike" kern="1200" cap="none" spc="0" normalizeH="0" baseline="0" noProof="0" dirty="0">
                <a:ln>
                  <a:noFill/>
                </a:ln>
                <a:solidFill>
                  <a:prstClr val="black"/>
                </a:solidFill>
                <a:effectLst/>
                <a:uLnTx/>
                <a:uFillTx/>
                <a:latin typeface="Calibri"/>
                <a:ea typeface="+mn-ea"/>
                <a:cs typeface="+mn-cs"/>
              </a:rPr>
              <a:t>[ADT + ARPI]</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highlight>
                  <a:srgbClr val="FFFF00"/>
                </a:highlight>
                <a:uLnTx/>
                <a:uFillTx/>
                <a:latin typeface="Calibri"/>
                <a:ea typeface="+mn-ea"/>
                <a:cs typeface="+mn-cs"/>
              </a:rPr>
              <a:t>HR for OS: 0.63-0.81</a:t>
            </a:r>
          </a:p>
        </p:txBody>
      </p:sp>
      <p:sp>
        <p:nvSpPr>
          <p:cNvPr id="11" name="TextBox 10">
            <a:extLst>
              <a:ext uri="{FF2B5EF4-FFF2-40B4-BE49-F238E27FC236}">
                <a16:creationId xmlns:a16="http://schemas.microsoft.com/office/drawing/2014/main" id="{DB99B02E-A7ED-1244-C31F-53AEF1F77D09}"/>
              </a:ext>
            </a:extLst>
          </p:cNvPr>
          <p:cNvSpPr txBox="1"/>
          <p:nvPr/>
        </p:nvSpPr>
        <p:spPr>
          <a:xfrm>
            <a:off x="6514063" y="4924194"/>
            <a:ext cx="47792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dirty="0">
                <a:ln>
                  <a:noFill/>
                </a:ln>
                <a:solidFill>
                  <a:prstClr val="black"/>
                </a:solidFill>
                <a:effectLst/>
                <a:uLnTx/>
                <a:uFillTx/>
                <a:latin typeface="Calibri"/>
                <a:ea typeface="+mn-ea"/>
                <a:cs typeface="+mn-cs"/>
              </a:rPr>
              <a:t>“Triplet” Therapies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[ADT + Doce] </a:t>
            </a:r>
            <a:r>
              <a:rPr kumimoji="0" lang="en-US" sz="2400" b="1" i="1" u="none" strike="noStrike" kern="1200" cap="none" spc="0" normalizeH="0" baseline="0" noProof="0" dirty="0">
                <a:ln>
                  <a:noFill/>
                </a:ln>
                <a:solidFill>
                  <a:prstClr val="black"/>
                </a:solidFill>
                <a:effectLst/>
                <a:uLnTx/>
                <a:uFillTx/>
                <a:latin typeface="Calibri"/>
                <a:ea typeface="+mn-ea"/>
                <a:cs typeface="+mn-cs"/>
              </a:rPr>
              <a:t>vs</a:t>
            </a:r>
            <a:r>
              <a:rPr kumimoji="0" lang="en-US" sz="2400" b="1" i="0" u="none" strike="noStrike" kern="1200" cap="none" spc="0" normalizeH="0" baseline="0" noProof="0" dirty="0">
                <a:ln>
                  <a:noFill/>
                </a:ln>
                <a:solidFill>
                  <a:prstClr val="black"/>
                </a:solidFill>
                <a:effectLst/>
                <a:uLnTx/>
                <a:uFillTx/>
                <a:latin typeface="Calibri"/>
                <a:ea typeface="+mn-ea"/>
                <a:cs typeface="+mn-cs"/>
              </a:rPr>
              <a:t> [ADT + Doce + ARPI] </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highlight>
                  <a:srgbClr val="FFFF00"/>
                </a:highlight>
                <a:uLnTx/>
                <a:uFillTx/>
                <a:latin typeface="Calibri"/>
                <a:ea typeface="+mn-ea"/>
                <a:cs typeface="+mn-cs"/>
              </a:rPr>
              <a:t>HR for OS: 0.68-0.75</a:t>
            </a:r>
          </a:p>
        </p:txBody>
      </p:sp>
      <p:pic>
        <p:nvPicPr>
          <p:cNvPr id="4" name="Picture 3">
            <a:extLst>
              <a:ext uri="{FF2B5EF4-FFF2-40B4-BE49-F238E27FC236}">
                <a16:creationId xmlns:a16="http://schemas.microsoft.com/office/drawing/2014/main" id="{CA0DCCB7-99EA-C5AE-BA39-A909C2E06A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276976" y="1333641"/>
            <a:ext cx="9638048" cy="3277234"/>
          </a:xfrm>
          <a:prstGeom prst="rect">
            <a:avLst/>
          </a:prstGeom>
        </p:spPr>
      </p:pic>
      <p:sp>
        <p:nvSpPr>
          <p:cNvPr id="5" name="TextBox 4">
            <a:extLst>
              <a:ext uri="{FF2B5EF4-FFF2-40B4-BE49-F238E27FC236}">
                <a16:creationId xmlns:a16="http://schemas.microsoft.com/office/drawing/2014/main" id="{DCD8D290-5630-2CB4-589E-11EC67C28658}"/>
              </a:ext>
            </a:extLst>
          </p:cNvPr>
          <p:cNvSpPr txBox="1"/>
          <p:nvPr/>
        </p:nvSpPr>
        <p:spPr>
          <a:xfrm>
            <a:off x="9313683" y="4480070"/>
            <a:ext cx="782425" cy="261610"/>
          </a:xfrm>
          <a:prstGeom prst="rect">
            <a:avLst/>
          </a:prstGeom>
          <a:solidFill>
            <a:srgbClr val="FAB97D"/>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ARANOTE</a:t>
            </a:r>
          </a:p>
        </p:txBody>
      </p:sp>
      <p:sp>
        <p:nvSpPr>
          <p:cNvPr id="2" name="TextBox 1">
            <a:extLst>
              <a:ext uri="{FF2B5EF4-FFF2-40B4-BE49-F238E27FC236}">
                <a16:creationId xmlns:a16="http://schemas.microsoft.com/office/drawing/2014/main" id="{59DE5774-AB74-B6C4-316E-784D979C03FF}"/>
              </a:ext>
            </a:extLst>
          </p:cNvPr>
          <p:cNvSpPr txBox="1"/>
          <p:nvPr/>
        </p:nvSpPr>
        <p:spPr>
          <a:xfrm>
            <a:off x="8798683" y="6466238"/>
            <a:ext cx="25812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Hussain. </a:t>
            </a:r>
            <a:r>
              <a:rPr kumimoji="0" lang="en-US" sz="1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JAMA </a:t>
            </a:r>
            <a:r>
              <a:rPr kumimoji="0" lang="en-US" sz="1400" b="0" i="0" u="sng"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Onc</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10:807, 2024</a:t>
            </a:r>
          </a:p>
        </p:txBody>
      </p:sp>
    </p:spTree>
    <p:extLst>
      <p:ext uri="{BB962C8B-B14F-4D97-AF65-F5344CB8AC3E}">
        <p14:creationId xmlns:p14="http://schemas.microsoft.com/office/powerpoint/2010/main" val="3369778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29E75-F4CE-AD79-61B3-BFF36A12AA9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004508" y="194512"/>
            <a:ext cx="8319247" cy="1891195"/>
          </a:xfrm>
          <a:prstGeom prst="rect">
            <a:avLst/>
          </a:prstGeom>
        </p:spPr>
      </p:pic>
      <p:pic>
        <p:nvPicPr>
          <p:cNvPr id="6" name="Picture 5">
            <a:extLst>
              <a:ext uri="{FF2B5EF4-FFF2-40B4-BE49-F238E27FC236}">
                <a16:creationId xmlns:a16="http://schemas.microsoft.com/office/drawing/2014/main" id="{BF5A0090-FD15-2194-CAA8-0F750A1A768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rcRect t="14568" b="14559"/>
          <a:stretch/>
        </p:blipFill>
        <p:spPr>
          <a:xfrm>
            <a:off x="1565908" y="2206286"/>
            <a:ext cx="9302923" cy="3851560"/>
          </a:xfrm>
          <a:prstGeom prst="rect">
            <a:avLst/>
          </a:prstGeom>
        </p:spPr>
      </p:pic>
    </p:spTree>
    <p:extLst>
      <p:ext uri="{BB962C8B-B14F-4D97-AF65-F5344CB8AC3E}">
        <p14:creationId xmlns:p14="http://schemas.microsoft.com/office/powerpoint/2010/main" val="3647291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a patient's life cycle&#10;&#10;AI-generated content may be incorrect.">
            <a:extLst>
              <a:ext uri="{FF2B5EF4-FFF2-40B4-BE49-F238E27FC236}">
                <a16:creationId xmlns:a16="http://schemas.microsoft.com/office/drawing/2014/main" id="{310FEE18-0342-4CC6-63FB-8CDFC8F2CF25}"/>
              </a:ext>
            </a:extLst>
          </p:cNvPr>
          <p:cNvPicPr>
            <a:picLocks noChangeAspect="1"/>
          </p:cNvPicPr>
          <p:nvPr/>
        </p:nvPicPr>
        <p:blipFill>
          <a:blip r:embed="rId2">
            <a:extLst>
              <a:ext uri="{28A0092B-C50C-407E-A947-70E740481C1C}">
                <a14:useLocalDpi xmlns:a14="http://schemas.microsoft.com/office/drawing/2010/main" val="0"/>
              </a:ext>
            </a:extLst>
          </a:blip>
          <a:srcRect l="7844" t="30995" r="57310" b="12853"/>
          <a:stretch/>
        </p:blipFill>
        <p:spPr>
          <a:xfrm>
            <a:off x="7874889" y="1218279"/>
            <a:ext cx="2708401" cy="2454953"/>
          </a:xfrm>
          <a:prstGeom prst="rect">
            <a:avLst/>
          </a:prstGeom>
        </p:spPr>
      </p:pic>
      <p:sp>
        <p:nvSpPr>
          <p:cNvPr id="2" name="Text Placeholder 1">
            <a:extLst>
              <a:ext uri="{FF2B5EF4-FFF2-40B4-BE49-F238E27FC236}">
                <a16:creationId xmlns:a16="http://schemas.microsoft.com/office/drawing/2014/main" id="{3899AFF3-4979-ADC2-569F-15C675BD1FC8}"/>
              </a:ext>
            </a:extLst>
          </p:cNvPr>
          <p:cNvSpPr>
            <a:spLocks noGrp="1"/>
          </p:cNvSpPr>
          <p:nvPr>
            <p:ph type="body" sz="quarter" idx="10"/>
          </p:nvPr>
        </p:nvSpPr>
        <p:spPr>
          <a:xfrm>
            <a:off x="616903" y="6217287"/>
            <a:ext cx="11176168" cy="416589"/>
          </a:xfrm>
        </p:spPr>
        <p:txBody>
          <a:bodyPr/>
          <a:lstStyle/>
          <a:p>
            <a:r>
              <a:rPr lang="en-US" dirty="0"/>
              <a:t>ADT, androgen-deprivation therapy.</a:t>
            </a:r>
            <a:br>
              <a:rPr lang="en-US" dirty="0"/>
            </a:br>
            <a:r>
              <a:rPr lang="en-US" dirty="0"/>
              <a:t>Saad F, et al. ESMO 2024. Abstract LBA68</a:t>
            </a:r>
          </a:p>
        </p:txBody>
      </p:sp>
      <p:sp>
        <p:nvSpPr>
          <p:cNvPr id="3" name="Title 2">
            <a:extLst>
              <a:ext uri="{FF2B5EF4-FFF2-40B4-BE49-F238E27FC236}">
                <a16:creationId xmlns:a16="http://schemas.microsoft.com/office/drawing/2014/main" id="{C288674F-AD4D-A71F-C084-8369184AE79B}"/>
              </a:ext>
            </a:extLst>
          </p:cNvPr>
          <p:cNvSpPr>
            <a:spLocks noGrp="1"/>
          </p:cNvSpPr>
          <p:nvPr>
            <p:ph type="title"/>
          </p:nvPr>
        </p:nvSpPr>
        <p:spPr>
          <a:xfrm>
            <a:off x="2478157" y="177860"/>
            <a:ext cx="9409044" cy="832612"/>
          </a:xfrm>
        </p:spPr>
        <p:txBody>
          <a:bodyPr/>
          <a:lstStyle/>
          <a:p>
            <a:r>
              <a:rPr lang="en-US" sz="2800" dirty="0"/>
              <a:t>ARANOTE (Phase 3): Radiological PFS and PSA </a:t>
            </a:r>
          </a:p>
        </p:txBody>
      </p:sp>
      <p:sp>
        <p:nvSpPr>
          <p:cNvPr id="15" name="TextBox 14">
            <a:extLst>
              <a:ext uri="{FF2B5EF4-FFF2-40B4-BE49-F238E27FC236}">
                <a16:creationId xmlns:a16="http://schemas.microsoft.com/office/drawing/2014/main" id="{ED3DFCF0-3C49-5E8C-450B-CA98D6D472FD}"/>
              </a:ext>
            </a:extLst>
          </p:cNvPr>
          <p:cNvSpPr txBox="1"/>
          <p:nvPr/>
        </p:nvSpPr>
        <p:spPr>
          <a:xfrm>
            <a:off x="1273928" y="1159480"/>
            <a:ext cx="4131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
                <a:srgbClr val="9BBB59"/>
              </a:buClr>
              <a:buSzTx/>
              <a:buFontTx/>
              <a:buNone/>
              <a:tabLst/>
              <a:defRPr/>
            </a:pPr>
            <a:r>
              <a:rPr kumimoji="0" lang="en-US" sz="2000" b="1" i="0" u="none" strike="noStrike" kern="1200" cap="none" spc="0" normalizeH="0" baseline="0" noProof="0" dirty="0">
                <a:ln>
                  <a:noFill/>
                </a:ln>
                <a:solidFill>
                  <a:srgbClr val="223341"/>
                </a:solidFill>
                <a:effectLst/>
                <a:uLnTx/>
                <a:uFillTx/>
                <a:latin typeface="Calibri"/>
                <a:ea typeface="+mn-ea"/>
                <a:cs typeface="+mn-cs"/>
              </a:rPr>
              <a:t>Primary endpoint: Radiological PFS</a:t>
            </a:r>
          </a:p>
        </p:txBody>
      </p:sp>
      <p:sp>
        <p:nvSpPr>
          <p:cNvPr id="21" name="TextBox 20">
            <a:extLst>
              <a:ext uri="{FF2B5EF4-FFF2-40B4-BE49-F238E27FC236}">
                <a16:creationId xmlns:a16="http://schemas.microsoft.com/office/drawing/2014/main" id="{13462C37-7C3E-54F2-A9FA-2C3362FA9D4D}"/>
              </a:ext>
            </a:extLst>
          </p:cNvPr>
          <p:cNvSpPr txBox="1"/>
          <p:nvPr/>
        </p:nvSpPr>
        <p:spPr>
          <a:xfrm>
            <a:off x="393145" y="5066552"/>
            <a:ext cx="4944901" cy="646331"/>
          </a:xfrm>
          <a:prstGeom prst="rect">
            <a:avLst/>
          </a:prstGeom>
          <a:solidFill>
            <a:schemeClr val="bg1">
              <a:lumMod val="95000"/>
            </a:schemeClr>
          </a:solidFill>
        </p:spPr>
        <p:txBody>
          <a:bodyPr wrap="square" rtlCol="0">
            <a:spAutoFit/>
          </a:bodyPr>
          <a:lstStyle/>
          <a:p>
            <a:pPr marL="266400" marR="0" lvl="0" indent="-266400" algn="l" defTabSz="914400" rtl="0" eaLnBrk="1" fontAlgn="auto" latinLnBrk="0" hangingPunct="1">
              <a:lnSpc>
                <a:spcPct val="100000"/>
              </a:lnSpc>
              <a:spcBef>
                <a:spcPts val="1200"/>
              </a:spcBef>
              <a:spcAft>
                <a:spcPts val="0"/>
              </a:spcAft>
              <a:buClr>
                <a:srgbClr val="C0504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223341"/>
                </a:solidFill>
                <a:effectLst/>
                <a:uLnTx/>
                <a:uFillTx/>
                <a:latin typeface="Calibri"/>
                <a:ea typeface="+mn-ea"/>
                <a:cs typeface="+mn-cs"/>
              </a:rPr>
              <a:t>Benefit of darolutamide was consistent across all subgroups</a:t>
            </a:r>
          </a:p>
        </p:txBody>
      </p:sp>
      <p:sp>
        <p:nvSpPr>
          <p:cNvPr id="24" name="TextBox 23">
            <a:extLst>
              <a:ext uri="{FF2B5EF4-FFF2-40B4-BE49-F238E27FC236}">
                <a16:creationId xmlns:a16="http://schemas.microsoft.com/office/drawing/2014/main" id="{FB6FCD09-C5E5-8F45-523F-E01D513F887C}"/>
              </a:ext>
            </a:extLst>
          </p:cNvPr>
          <p:cNvSpPr txBox="1"/>
          <p:nvPr/>
        </p:nvSpPr>
        <p:spPr>
          <a:xfrm>
            <a:off x="6966178" y="3727497"/>
            <a:ext cx="413121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
                <a:srgbClr val="9BBB59"/>
              </a:buClr>
              <a:buSzTx/>
              <a:buFontTx/>
              <a:buNone/>
              <a:tabLst/>
              <a:defRPr/>
            </a:pPr>
            <a:r>
              <a:rPr kumimoji="0" lang="en-US" sz="1600" b="1" i="0" u="none" strike="noStrike" kern="1200" cap="none" spc="0" normalizeH="0" baseline="0" noProof="0" dirty="0">
                <a:ln>
                  <a:noFill/>
                </a:ln>
                <a:solidFill>
                  <a:srgbClr val="223341"/>
                </a:solidFill>
                <a:effectLst/>
                <a:uLnTx/>
                <a:uFillTx/>
                <a:latin typeface="Calibri"/>
                <a:ea typeface="+mn-ea"/>
                <a:cs typeface="+mn-cs"/>
              </a:rPr>
              <a:t>Time to PSA progression </a:t>
            </a:r>
          </a:p>
        </p:txBody>
      </p:sp>
      <p:sp>
        <p:nvSpPr>
          <p:cNvPr id="25" name="TextBox 24">
            <a:extLst>
              <a:ext uri="{FF2B5EF4-FFF2-40B4-BE49-F238E27FC236}">
                <a16:creationId xmlns:a16="http://schemas.microsoft.com/office/drawing/2014/main" id="{056121EB-DD63-3615-69A6-8D684E1DE2EF}"/>
              </a:ext>
            </a:extLst>
          </p:cNvPr>
          <p:cNvSpPr txBox="1"/>
          <p:nvPr/>
        </p:nvSpPr>
        <p:spPr>
          <a:xfrm>
            <a:off x="8209671" y="1074574"/>
            <a:ext cx="2708401"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1200"/>
              </a:spcBef>
              <a:spcAft>
                <a:spcPts val="0"/>
              </a:spcAft>
              <a:buClr>
                <a:srgbClr val="9BBB59"/>
              </a:buClr>
              <a:buSzTx/>
              <a:buFontTx/>
              <a:buNone/>
              <a:tabLst/>
              <a:defRPr/>
            </a:pPr>
            <a:r>
              <a:rPr kumimoji="0" lang="en-US" sz="1600" b="1" i="0" u="none" strike="noStrike" kern="1200" cap="none" spc="0" normalizeH="0" baseline="0" noProof="0" dirty="0">
                <a:ln>
                  <a:noFill/>
                </a:ln>
                <a:solidFill>
                  <a:srgbClr val="223341"/>
                </a:solidFill>
                <a:effectLst/>
                <a:uLnTx/>
                <a:uFillTx/>
                <a:latin typeface="Calibri"/>
                <a:ea typeface="+mn-ea"/>
                <a:cs typeface="+mn-cs"/>
              </a:rPr>
              <a:t>PSA &lt;0.2 ng/mL at any time during treatment</a:t>
            </a:r>
          </a:p>
        </p:txBody>
      </p:sp>
      <p:grpSp>
        <p:nvGrpSpPr>
          <p:cNvPr id="6" name="Group 5">
            <a:extLst>
              <a:ext uri="{FF2B5EF4-FFF2-40B4-BE49-F238E27FC236}">
                <a16:creationId xmlns:a16="http://schemas.microsoft.com/office/drawing/2014/main" id="{450DD103-E0B7-11A1-FEF8-888CA6AAA9EE}"/>
              </a:ext>
            </a:extLst>
          </p:cNvPr>
          <p:cNvGrpSpPr/>
          <p:nvPr/>
        </p:nvGrpSpPr>
        <p:grpSpPr>
          <a:xfrm>
            <a:off x="393145" y="1559590"/>
            <a:ext cx="6129728" cy="3316691"/>
            <a:chOff x="393145" y="1559590"/>
            <a:chExt cx="6129728" cy="3316691"/>
          </a:xfrm>
        </p:grpSpPr>
        <p:pic>
          <p:nvPicPr>
            <p:cNvPr id="5" name="Picture 4" descr="A graph showing the number of patients with the number of patients with the number of patients with the number of patients with the number of patients with the number of patients with the number of patients with the&#10;&#10;AI-generated content may be incorrect.">
              <a:extLst>
                <a:ext uri="{FF2B5EF4-FFF2-40B4-BE49-F238E27FC236}">
                  <a16:creationId xmlns:a16="http://schemas.microsoft.com/office/drawing/2014/main" id="{B349371E-4EDA-3F66-A082-D52A17C1B6E5}"/>
                </a:ext>
              </a:extLst>
            </p:cNvPr>
            <p:cNvPicPr>
              <a:picLocks noChangeAspect="1"/>
            </p:cNvPicPr>
            <p:nvPr/>
          </p:nvPicPr>
          <p:blipFill>
            <a:blip r:embed="rId3">
              <a:extLst>
                <a:ext uri="{28A0092B-C50C-407E-A947-70E740481C1C}">
                  <a14:useLocalDpi xmlns:a14="http://schemas.microsoft.com/office/drawing/2010/main" val="0"/>
                </a:ext>
              </a:extLst>
            </a:blip>
            <a:srcRect l="19557" t="21992" r="10490" b="13206"/>
            <a:stretch/>
          </p:blipFill>
          <p:spPr>
            <a:xfrm>
              <a:off x="523057" y="1749861"/>
              <a:ext cx="5999816" cy="3126420"/>
            </a:xfrm>
            <a:prstGeom prst="rect">
              <a:avLst/>
            </a:prstGeom>
          </p:spPr>
        </p:pic>
        <p:sp>
          <p:nvSpPr>
            <p:cNvPr id="13" name="Rectangle 12">
              <a:extLst>
                <a:ext uri="{FF2B5EF4-FFF2-40B4-BE49-F238E27FC236}">
                  <a16:creationId xmlns:a16="http://schemas.microsoft.com/office/drawing/2014/main" id="{92188328-BD57-78B7-93DD-ABF1FB68450A}"/>
                </a:ext>
              </a:extLst>
            </p:cNvPr>
            <p:cNvSpPr/>
            <p:nvPr/>
          </p:nvSpPr>
          <p:spPr>
            <a:xfrm>
              <a:off x="393145" y="1559590"/>
              <a:ext cx="591586" cy="419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9" name="Picture 8" descr="A graph of a patient's life cycle&#10;&#10;AI-generated content may be incorrect.">
            <a:extLst>
              <a:ext uri="{FF2B5EF4-FFF2-40B4-BE49-F238E27FC236}">
                <a16:creationId xmlns:a16="http://schemas.microsoft.com/office/drawing/2014/main" id="{DC183C34-C105-D965-2865-18E3134CFB33}"/>
              </a:ext>
            </a:extLst>
          </p:cNvPr>
          <p:cNvPicPr>
            <a:picLocks noChangeAspect="1"/>
          </p:cNvPicPr>
          <p:nvPr/>
        </p:nvPicPr>
        <p:blipFill>
          <a:blip r:embed="rId2">
            <a:extLst>
              <a:ext uri="{28A0092B-C50C-407E-A947-70E740481C1C}">
                <a14:useLocalDpi xmlns:a14="http://schemas.microsoft.com/office/drawing/2010/main" val="0"/>
              </a:ext>
            </a:extLst>
          </a:blip>
          <a:srcRect l="44704" t="32429" r="4643" b="13305"/>
          <a:stretch/>
        </p:blipFill>
        <p:spPr>
          <a:xfrm>
            <a:off x="6764862" y="4066051"/>
            <a:ext cx="4533843" cy="2732174"/>
          </a:xfrm>
          <a:prstGeom prst="rect">
            <a:avLst/>
          </a:prstGeom>
        </p:spPr>
      </p:pic>
    </p:spTree>
    <p:extLst>
      <p:ext uri="{BB962C8B-B14F-4D97-AF65-F5344CB8AC3E}">
        <p14:creationId xmlns:p14="http://schemas.microsoft.com/office/powerpoint/2010/main" val="2038266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DC082-1EB7-9E2D-2E44-F0FA0211499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316BC04-DEE0-9873-4354-206A0B21E513}"/>
              </a:ext>
            </a:extLst>
          </p:cNvPr>
          <p:cNvSpPr>
            <a:spLocks noGrp="1"/>
          </p:cNvSpPr>
          <p:nvPr>
            <p:ph type="body" sz="quarter" idx="10"/>
          </p:nvPr>
        </p:nvSpPr>
        <p:spPr>
          <a:xfrm>
            <a:off x="8400256" y="6130996"/>
            <a:ext cx="3713580" cy="638188"/>
          </a:xfrm>
        </p:spPr>
        <p:txBody>
          <a:bodyPr/>
          <a:lstStyle/>
          <a:p>
            <a:pPr algn="r"/>
            <a:br>
              <a:rPr lang="en-US" dirty="0"/>
            </a:br>
            <a:r>
              <a:rPr lang="en-US" dirty="0"/>
              <a:t>Armstrong AJ, et al. J Clin Oncol. 2022;40(15):1616-1622.</a:t>
            </a:r>
          </a:p>
          <a:p>
            <a:pPr algn="r"/>
            <a:r>
              <a:rPr lang="en-US" dirty="0"/>
              <a:t>Chi KN et al. N Engl J Med. 2019;381(1):13-24.</a:t>
            </a:r>
          </a:p>
        </p:txBody>
      </p:sp>
      <p:sp>
        <p:nvSpPr>
          <p:cNvPr id="3" name="Title 2">
            <a:extLst>
              <a:ext uri="{FF2B5EF4-FFF2-40B4-BE49-F238E27FC236}">
                <a16:creationId xmlns:a16="http://schemas.microsoft.com/office/drawing/2014/main" id="{0FB3B006-CB9D-426D-7DCC-F35839E57E19}"/>
              </a:ext>
            </a:extLst>
          </p:cNvPr>
          <p:cNvSpPr>
            <a:spLocks noGrp="1"/>
          </p:cNvSpPr>
          <p:nvPr>
            <p:ph type="title"/>
          </p:nvPr>
        </p:nvSpPr>
        <p:spPr>
          <a:xfrm>
            <a:off x="1127448" y="17354"/>
            <a:ext cx="9409044" cy="832612"/>
          </a:xfrm>
        </p:spPr>
        <p:txBody>
          <a:bodyPr/>
          <a:lstStyle/>
          <a:p>
            <a:r>
              <a:rPr lang="en-US" sz="2800" dirty="0"/>
              <a:t>ARPI + ADT: Radiological PFS Analyses</a:t>
            </a:r>
          </a:p>
        </p:txBody>
      </p:sp>
      <p:pic>
        <p:nvPicPr>
          <p:cNvPr id="11" name="Picture 10">
            <a:extLst>
              <a:ext uri="{FF2B5EF4-FFF2-40B4-BE49-F238E27FC236}">
                <a16:creationId xmlns:a16="http://schemas.microsoft.com/office/drawing/2014/main" id="{0A94B347-9EA3-E541-8DB5-5C14681A441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040206" y="1709541"/>
            <a:ext cx="6956309" cy="3529235"/>
          </a:xfrm>
          <a:prstGeom prst="rect">
            <a:avLst/>
          </a:prstGeom>
        </p:spPr>
      </p:pic>
      <p:sp>
        <p:nvSpPr>
          <p:cNvPr id="12" name="TextBox 11">
            <a:extLst>
              <a:ext uri="{FF2B5EF4-FFF2-40B4-BE49-F238E27FC236}">
                <a16:creationId xmlns:a16="http://schemas.microsoft.com/office/drawing/2014/main" id="{03C14F4D-9530-18CB-6C33-793954189CD0}"/>
              </a:ext>
            </a:extLst>
          </p:cNvPr>
          <p:cNvSpPr txBox="1"/>
          <p:nvPr/>
        </p:nvSpPr>
        <p:spPr>
          <a:xfrm>
            <a:off x="7104112" y="967989"/>
            <a:ext cx="4131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
                <a:srgbClr val="9BBB59"/>
              </a:buClr>
              <a:buSzTx/>
              <a:buFontTx/>
              <a:buNone/>
              <a:tabLst/>
              <a:defRPr/>
            </a:pPr>
            <a:r>
              <a:rPr kumimoji="0" lang="en-US" sz="2000" b="1" i="0" u="none" strike="noStrike" kern="1200" cap="none" spc="0" normalizeH="0" baseline="0" noProof="0" dirty="0">
                <a:ln>
                  <a:noFill/>
                </a:ln>
                <a:solidFill>
                  <a:srgbClr val="223341"/>
                </a:solidFill>
                <a:effectLst/>
                <a:uLnTx/>
                <a:uFillTx/>
                <a:latin typeface="Calibri"/>
                <a:ea typeface="MS PGothic" charset="0"/>
                <a:cs typeface="+mn-cs"/>
              </a:rPr>
              <a:t>ARCHES - enzalutamide</a:t>
            </a:r>
          </a:p>
        </p:txBody>
      </p:sp>
      <p:pic>
        <p:nvPicPr>
          <p:cNvPr id="16" name="Picture 15">
            <a:extLst>
              <a:ext uri="{FF2B5EF4-FFF2-40B4-BE49-F238E27FC236}">
                <a16:creationId xmlns:a16="http://schemas.microsoft.com/office/drawing/2014/main" id="{D152BB28-415F-A340-955B-C4D3977A759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13876" y="3654770"/>
            <a:ext cx="4523497" cy="2993368"/>
          </a:xfrm>
          <a:prstGeom prst="rect">
            <a:avLst/>
          </a:prstGeom>
        </p:spPr>
      </p:pic>
      <p:pic>
        <p:nvPicPr>
          <p:cNvPr id="17" name="Picture 16">
            <a:extLst>
              <a:ext uri="{FF2B5EF4-FFF2-40B4-BE49-F238E27FC236}">
                <a16:creationId xmlns:a16="http://schemas.microsoft.com/office/drawing/2014/main" id="{5D6BBADD-8DF9-5867-0C04-ADE21BE9A30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95400" y="1443023"/>
            <a:ext cx="4023380" cy="2211747"/>
          </a:xfrm>
          <a:prstGeom prst="rect">
            <a:avLst/>
          </a:prstGeom>
        </p:spPr>
      </p:pic>
      <p:sp>
        <p:nvSpPr>
          <p:cNvPr id="18" name="TextBox 17">
            <a:extLst>
              <a:ext uri="{FF2B5EF4-FFF2-40B4-BE49-F238E27FC236}">
                <a16:creationId xmlns:a16="http://schemas.microsoft.com/office/drawing/2014/main" id="{430347A8-B022-9ECC-F64E-9A586C35778F}"/>
              </a:ext>
            </a:extLst>
          </p:cNvPr>
          <p:cNvSpPr txBox="1"/>
          <p:nvPr/>
        </p:nvSpPr>
        <p:spPr>
          <a:xfrm>
            <a:off x="1559496" y="959057"/>
            <a:ext cx="4131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
                <a:srgbClr val="9BBB59"/>
              </a:buClr>
              <a:buSzTx/>
              <a:buFontTx/>
              <a:buNone/>
              <a:tabLst/>
              <a:defRPr/>
            </a:pPr>
            <a:r>
              <a:rPr kumimoji="0" lang="en-US" sz="2000" b="1" i="0" u="none" strike="noStrike" kern="1200" cap="none" spc="0" normalizeH="0" baseline="0" noProof="0" dirty="0">
                <a:ln>
                  <a:noFill/>
                </a:ln>
                <a:solidFill>
                  <a:srgbClr val="223341"/>
                </a:solidFill>
                <a:effectLst/>
                <a:uLnTx/>
                <a:uFillTx/>
                <a:latin typeface="Calibri"/>
                <a:ea typeface="MS PGothic" charset="0"/>
                <a:cs typeface="+mn-cs"/>
              </a:rPr>
              <a:t>TITAN - apalutamide</a:t>
            </a:r>
          </a:p>
        </p:txBody>
      </p:sp>
    </p:spTree>
    <p:extLst>
      <p:ext uri="{BB962C8B-B14F-4D97-AF65-F5344CB8AC3E}">
        <p14:creationId xmlns:p14="http://schemas.microsoft.com/office/powerpoint/2010/main" val="3093439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685E9-C2FF-2A62-59F3-A5789A75F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77C69-F6A6-A780-B859-8DF65FC35FDB}"/>
              </a:ext>
            </a:extLst>
          </p:cNvPr>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Burns — Disclosures</a:t>
            </a:r>
          </a:p>
        </p:txBody>
      </p:sp>
      <p:graphicFrame>
        <p:nvGraphicFramePr>
          <p:cNvPr id="5" name="Content Placeholder 3">
            <a:extLst>
              <a:ext uri="{FF2B5EF4-FFF2-40B4-BE49-F238E27FC236}">
                <a16:creationId xmlns:a16="http://schemas.microsoft.com/office/drawing/2014/main" id="{2296D996-2D8B-F35A-B47F-1514A7FCFCDB}"/>
              </a:ext>
            </a:extLst>
          </p:cNvPr>
          <p:cNvGraphicFramePr>
            <a:graphicFrameLocks/>
          </p:cNvGraphicFramePr>
          <p:nvPr>
            <p:extLst>
              <p:ext uri="{D42A27DB-BD31-4B8C-83A1-F6EECF244321}">
                <p14:modId xmlns:p14="http://schemas.microsoft.com/office/powerpoint/2010/main" val="2800049641"/>
              </p:ext>
            </p:extLst>
          </p:nvPr>
        </p:nvGraphicFramePr>
        <p:xfrm>
          <a:off x="1236095" y="2060848"/>
          <a:ext cx="9719807" cy="2448272"/>
        </p:xfrm>
        <a:graphic>
          <a:graphicData uri="http://schemas.openxmlformats.org/drawingml/2006/table">
            <a:tbl>
              <a:tblPr firstRow="1" bandRow="1">
                <a:tableStyleId>{F2DE63D5-997A-4646-A377-4702673A728D}</a:tableStyleId>
              </a:tblPr>
              <a:tblGrid>
                <a:gridCol w="2627657">
                  <a:extLst>
                    <a:ext uri="{9D8B030D-6E8A-4147-A177-3AD203B41FA5}">
                      <a16:colId xmlns:a16="http://schemas.microsoft.com/office/drawing/2014/main" val="20000"/>
                    </a:ext>
                  </a:extLst>
                </a:gridCol>
                <a:gridCol w="7092150">
                  <a:extLst>
                    <a:ext uri="{9D8B030D-6E8A-4147-A177-3AD203B41FA5}">
                      <a16:colId xmlns:a16="http://schemas.microsoft.com/office/drawing/2014/main" val="20001"/>
                    </a:ext>
                  </a:extLst>
                </a:gridCol>
              </a:tblGrid>
              <a:tr h="1224136">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Eisai Inc, Janssen Biotech Inc, Sumitomo Dainippon Pharma Oncology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24136">
                <a:tc>
                  <a:txBody>
                    <a:bodyPr/>
                    <a:lstStyle/>
                    <a:p>
                      <a:r>
                        <a:rPr lang="en-US" sz="1800" b="1" kern="1200" dirty="0">
                          <a:solidFill>
                            <a:schemeClr val="tx1"/>
                          </a:solidFill>
                          <a:effectLst/>
                          <a:latin typeface="+mn-lt"/>
                          <a:ea typeface="+mn-ea"/>
                          <a:cs typeface="+mn-cs"/>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Exelixis Inc, Pfizer Inc, Sumitomo Dainippon Pharma Oncology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1012799"/>
                  </a:ext>
                </a:extLst>
              </a:tr>
            </a:tbl>
          </a:graphicData>
        </a:graphic>
      </p:graphicFrame>
    </p:spTree>
    <p:custDataLst>
      <p:tags r:id="rId1"/>
    </p:custDataLst>
    <p:extLst>
      <p:ext uri="{BB962C8B-B14F-4D97-AF65-F5344CB8AC3E}">
        <p14:creationId xmlns:p14="http://schemas.microsoft.com/office/powerpoint/2010/main" val="3168086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415239-9615-AD60-04DA-49A763C0C7D8}"/>
              </a:ext>
            </a:extLst>
          </p:cNvPr>
          <p:cNvPicPr>
            <a:picLocks noChangeAspect="1"/>
          </p:cNvPicPr>
          <p:nvPr/>
        </p:nvPicPr>
        <p:blipFill>
          <a:blip r:embed="rId2"/>
          <a:srcRect b="5330"/>
          <a:stretch/>
        </p:blipFill>
        <p:spPr>
          <a:xfrm>
            <a:off x="2913148" y="1407751"/>
            <a:ext cx="6869479" cy="5450249"/>
          </a:xfrm>
          <a:prstGeom prst="rect">
            <a:avLst/>
          </a:prstGeom>
        </p:spPr>
      </p:pic>
      <p:pic>
        <p:nvPicPr>
          <p:cNvPr id="8" name="Picture 7">
            <a:extLst>
              <a:ext uri="{FF2B5EF4-FFF2-40B4-BE49-F238E27FC236}">
                <a16:creationId xmlns:a16="http://schemas.microsoft.com/office/drawing/2014/main" id="{2850FC5D-7677-D7F5-2A1F-A60825D1BC4C}"/>
              </a:ext>
            </a:extLst>
          </p:cNvPr>
          <p:cNvPicPr>
            <a:picLocks noChangeAspect="1"/>
          </p:cNvPicPr>
          <p:nvPr/>
        </p:nvPicPr>
        <p:blipFill>
          <a:blip r:embed="rId3"/>
          <a:srcRect b="26383"/>
          <a:stretch/>
        </p:blipFill>
        <p:spPr>
          <a:xfrm>
            <a:off x="3189578" y="80010"/>
            <a:ext cx="6316618" cy="1407751"/>
          </a:xfrm>
          <a:prstGeom prst="rect">
            <a:avLst/>
          </a:prstGeom>
        </p:spPr>
      </p:pic>
      <p:sp>
        <p:nvSpPr>
          <p:cNvPr id="2" name="TextBox 1">
            <a:extLst>
              <a:ext uri="{FF2B5EF4-FFF2-40B4-BE49-F238E27FC236}">
                <a16:creationId xmlns:a16="http://schemas.microsoft.com/office/drawing/2014/main" id="{E04B1A98-0020-4BF0-A4A0-A24083716119}"/>
              </a:ext>
            </a:extLst>
          </p:cNvPr>
          <p:cNvSpPr txBox="1"/>
          <p:nvPr/>
        </p:nvSpPr>
        <p:spPr>
          <a:xfrm>
            <a:off x="7272337" y="6500991"/>
            <a:ext cx="491966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Fizazi</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 et al.  Lancet Oncol. 2019 May;20(5):686-700.</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1EAECA4-4C8F-D904-20DA-9E0A886E839E}"/>
              </a:ext>
            </a:extLst>
          </p:cNvPr>
          <p:cNvGrpSpPr/>
          <p:nvPr/>
        </p:nvGrpSpPr>
        <p:grpSpPr>
          <a:xfrm>
            <a:off x="6337302" y="598678"/>
            <a:ext cx="4481003" cy="6057145"/>
            <a:chOff x="4748778" y="2582441"/>
            <a:chExt cx="2691382" cy="4171501"/>
          </a:xfrm>
        </p:grpSpPr>
        <p:pic>
          <p:nvPicPr>
            <p:cNvPr id="5" name="Picture 2">
              <a:extLst>
                <a:ext uri="{FF2B5EF4-FFF2-40B4-BE49-F238E27FC236}">
                  <a16:creationId xmlns:a16="http://schemas.microsoft.com/office/drawing/2014/main" id="{E2D1201F-2453-7AE3-9C72-840F06ED4C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12" r="38869" b="65971"/>
            <a:stretch/>
          </p:blipFill>
          <p:spPr bwMode="auto">
            <a:xfrm>
              <a:off x="4748778" y="2582441"/>
              <a:ext cx="2674557" cy="19488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0B9867F-3559-E932-D6D5-53919D0189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675" r="38869" b="34121"/>
            <a:stretch/>
          </p:blipFill>
          <p:spPr bwMode="auto">
            <a:xfrm>
              <a:off x="4765603" y="4819665"/>
              <a:ext cx="2674557" cy="19342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74B8B39-3296-A293-D62E-B30BD4DB13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98" t="-418" r="38869" b="96732"/>
            <a:stretch/>
          </p:blipFill>
          <p:spPr bwMode="auto">
            <a:xfrm>
              <a:off x="5483057" y="4422971"/>
              <a:ext cx="1957101" cy="252749"/>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32">
            <a:extLst>
              <a:ext uri="{FF2B5EF4-FFF2-40B4-BE49-F238E27FC236}">
                <a16:creationId xmlns:a16="http://schemas.microsoft.com/office/drawing/2014/main" id="{CEC1AC9D-F64C-4A29-BFEB-56C090DC1628}"/>
              </a:ext>
            </a:extLst>
          </p:cNvPr>
          <p:cNvSpPr/>
          <p:nvPr/>
        </p:nvSpPr>
        <p:spPr>
          <a:xfrm>
            <a:off x="139700" y="1429895"/>
            <a:ext cx="5715000" cy="3013149"/>
          </a:xfrm>
          <a:prstGeom prst="rect">
            <a:avLst/>
          </a:prstGeom>
          <a:solidFill>
            <a:srgbClr val="C9E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B8D8EAF-525A-4D3E-9A67-58D4EF93EDE9}"/>
              </a:ext>
            </a:extLst>
          </p:cNvPr>
          <p:cNvSpPr>
            <a:spLocks noGrp="1"/>
          </p:cNvSpPr>
          <p:nvPr>
            <p:ph type="title"/>
          </p:nvPr>
        </p:nvSpPr>
        <p:spPr>
          <a:xfrm>
            <a:off x="139701" y="236307"/>
            <a:ext cx="6096000" cy="777245"/>
          </a:xfrm>
        </p:spPr>
        <p:txBody>
          <a:bodyPr anchor="t">
            <a:noAutofit/>
          </a:bodyPr>
          <a:lstStyle/>
          <a:p>
            <a:r>
              <a:rPr lang="en-US" sz="2400" b="1" dirty="0"/>
              <a:t>Phase 3 PEACE-1 Study (2x2):</a:t>
            </a:r>
            <a:br>
              <a:rPr lang="en-US" sz="2400" b="1" dirty="0"/>
            </a:br>
            <a:r>
              <a:rPr lang="en-US" sz="2400" b="1" dirty="0"/>
              <a:t>Abiraterone + ADT + Docetaxel ± RT for mHSPC</a:t>
            </a:r>
          </a:p>
        </p:txBody>
      </p:sp>
      <p:sp>
        <p:nvSpPr>
          <p:cNvPr id="4" name="TextBox 3">
            <a:extLst>
              <a:ext uri="{FF2B5EF4-FFF2-40B4-BE49-F238E27FC236}">
                <a16:creationId xmlns:a16="http://schemas.microsoft.com/office/drawing/2014/main" id="{9705014F-B35B-405C-97EE-4EFD73F03503}"/>
              </a:ext>
            </a:extLst>
          </p:cNvPr>
          <p:cNvSpPr txBox="1"/>
          <p:nvPr/>
        </p:nvSpPr>
        <p:spPr>
          <a:xfrm>
            <a:off x="289980" y="1429895"/>
            <a:ext cx="537233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 distant lesion on bone and/or CT scan)</a:t>
            </a:r>
            <a:r>
              <a:rPr kumimoji="0" lang="en-US"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 ECOG PS 0-2</a:t>
            </a:r>
          </a:p>
        </p:txBody>
      </p:sp>
      <p:pic>
        <p:nvPicPr>
          <p:cNvPr id="6" name="Picture 5">
            <a:extLst>
              <a:ext uri="{FF2B5EF4-FFF2-40B4-BE49-F238E27FC236}">
                <a16:creationId xmlns:a16="http://schemas.microsoft.com/office/drawing/2014/main" id="{87E56D3A-9B6A-4799-98D4-49A3D9BF307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1167755" y="1851250"/>
            <a:ext cx="3616783" cy="2443487"/>
          </a:xfrm>
          <a:prstGeom prst="rect">
            <a:avLst/>
          </a:prstGeom>
        </p:spPr>
      </p:pic>
      <p:sp>
        <p:nvSpPr>
          <p:cNvPr id="17" name="TextBox 16">
            <a:extLst>
              <a:ext uri="{FF2B5EF4-FFF2-40B4-BE49-F238E27FC236}">
                <a16:creationId xmlns:a16="http://schemas.microsoft.com/office/drawing/2014/main" id="{E2B5108D-6C8C-43A3-8C37-0107203E315C}"/>
              </a:ext>
            </a:extLst>
          </p:cNvPr>
          <p:cNvSpPr txBox="1"/>
          <p:nvPr/>
        </p:nvSpPr>
        <p:spPr>
          <a:xfrm>
            <a:off x="289980" y="6347363"/>
            <a:ext cx="44618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Fizazi</a:t>
            </a:r>
            <a:r>
              <a:rPr kumimoji="0" lang="en-US" sz="1400" b="0" i="0" u="none" strike="noStrike" kern="1200" cap="none" spc="0" normalizeH="0" baseline="0" noProof="0" dirty="0">
                <a:ln>
                  <a:noFill/>
                </a:ln>
                <a:solidFill>
                  <a:prstClr val="black"/>
                </a:solidFill>
                <a:effectLst/>
                <a:uLnTx/>
                <a:uFillTx/>
                <a:latin typeface="Calibri"/>
                <a:ea typeface="+mn-ea"/>
                <a:cs typeface="+mn-cs"/>
              </a:rPr>
              <a:t> K, et al. </a:t>
            </a:r>
            <a:r>
              <a:rPr kumimoji="0" lang="en-US" sz="1400" b="0" i="1" u="none" strike="noStrike" kern="1200" cap="none" spc="0" normalizeH="0" baseline="0" noProof="0" dirty="0">
                <a:ln>
                  <a:noFill/>
                </a:ln>
                <a:solidFill>
                  <a:prstClr val="black"/>
                </a:solidFill>
                <a:effectLst/>
                <a:uLnTx/>
                <a:uFillTx/>
                <a:latin typeface="Calibri"/>
                <a:ea typeface="+mn-ea"/>
                <a:cs typeface="+mn-cs"/>
              </a:rPr>
              <a:t>Lancet</a:t>
            </a:r>
            <a:r>
              <a:rPr kumimoji="0" lang="en-US" sz="1400" b="0" i="0" u="none" strike="noStrike" kern="1200" cap="none" spc="0" normalizeH="0" baseline="0" noProof="0" dirty="0">
                <a:ln>
                  <a:noFill/>
                </a:ln>
                <a:solidFill>
                  <a:prstClr val="black"/>
                </a:solidFill>
                <a:effectLst/>
                <a:uLnTx/>
                <a:uFillTx/>
                <a:latin typeface="Calibri"/>
                <a:ea typeface="+mn-ea"/>
                <a:cs typeface="+mn-cs"/>
              </a:rPr>
              <a:t>. 2022 Apr 30;399(10336):1695-1707.</a:t>
            </a:r>
          </a:p>
        </p:txBody>
      </p:sp>
      <p:sp>
        <p:nvSpPr>
          <p:cNvPr id="19" name="TextBox 18">
            <a:extLst>
              <a:ext uri="{FF2B5EF4-FFF2-40B4-BE49-F238E27FC236}">
                <a16:creationId xmlns:a16="http://schemas.microsoft.com/office/drawing/2014/main" id="{7E68C878-833B-4F47-A7A2-B339F01C48B2}"/>
              </a:ext>
            </a:extLst>
          </p:cNvPr>
          <p:cNvSpPr txBox="1"/>
          <p:nvPr/>
        </p:nvSpPr>
        <p:spPr>
          <a:xfrm>
            <a:off x="236455" y="4966440"/>
            <a:ext cx="5715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Grade 3-5 AEs (&gt;5%, ABI vs control):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neutropenic fever (5% vs 5%), neutropenia (10% vs 9%), liver toxicity (6% vs 1%) and HTN (21% vs 13%)</a:t>
            </a: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39563324-F312-40B2-9870-9DEBC7AE43F1}"/>
              </a:ext>
            </a:extLst>
          </p:cNvPr>
          <p:cNvSpPr txBox="1"/>
          <p:nvPr/>
        </p:nvSpPr>
        <p:spPr>
          <a:xfrm>
            <a:off x="8076772" y="3679649"/>
            <a:ext cx="292483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Median follow-up: 3.5y</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3D21A484-C606-484E-B5E4-60FEBCDE4E8F}"/>
              </a:ext>
            </a:extLst>
          </p:cNvPr>
          <p:cNvSpPr txBox="1"/>
          <p:nvPr/>
        </p:nvSpPr>
        <p:spPr>
          <a:xfrm>
            <a:off x="8076772" y="403617"/>
            <a:ext cx="263672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12121"/>
                </a:solidFill>
                <a:effectLst/>
                <a:uLnTx/>
                <a:uFillTx/>
                <a:latin typeface="Calibri"/>
                <a:ea typeface="+mn-ea"/>
                <a:cs typeface="+mn-cs"/>
              </a:rPr>
              <a:t>Median follow-up: 4.4 y</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7F9D3FA4-740C-4EBD-8808-10A67A0EA96B}"/>
              </a:ext>
            </a:extLst>
          </p:cNvPr>
          <p:cNvSpPr txBox="1"/>
          <p:nvPr/>
        </p:nvSpPr>
        <p:spPr>
          <a:xfrm>
            <a:off x="8259760" y="1432256"/>
            <a:ext cx="58862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881B7"/>
                </a:solidFill>
                <a:effectLst/>
                <a:uLnTx/>
                <a:uFillTx/>
                <a:latin typeface="Calibri" panose="020F0502020204030204"/>
                <a:ea typeface="+mn-ea"/>
                <a:cs typeface="+mn-cs"/>
              </a:rPr>
              <a:t>SOC</a:t>
            </a:r>
            <a:br>
              <a:rPr kumimoji="0" lang="en-US" sz="1800" b="1" i="0" u="none" strike="noStrike" kern="1200" cap="none" spc="0" normalizeH="0" baseline="0" noProof="0" dirty="0">
                <a:ln>
                  <a:noFill/>
                </a:ln>
                <a:solidFill>
                  <a:srgbClr val="4881B7"/>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4881B7"/>
                </a:solidFill>
                <a:effectLst/>
                <a:uLnTx/>
                <a:uFillTx/>
                <a:latin typeface="Calibri" panose="020F0502020204030204"/>
                <a:ea typeface="+mn-ea"/>
                <a:cs typeface="+mn-cs"/>
              </a:rPr>
              <a:t>2.2y</a:t>
            </a:r>
          </a:p>
        </p:txBody>
      </p:sp>
      <p:sp>
        <p:nvSpPr>
          <p:cNvPr id="27" name="TextBox 26">
            <a:extLst>
              <a:ext uri="{FF2B5EF4-FFF2-40B4-BE49-F238E27FC236}">
                <a16:creationId xmlns:a16="http://schemas.microsoft.com/office/drawing/2014/main" id="{DD333B69-088C-4ABB-B559-917D31F7C90B}"/>
              </a:ext>
            </a:extLst>
          </p:cNvPr>
          <p:cNvSpPr txBox="1"/>
          <p:nvPr/>
        </p:nvSpPr>
        <p:spPr>
          <a:xfrm>
            <a:off x="9707103" y="930527"/>
            <a:ext cx="111120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SOC + Abi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4.5y</a:t>
            </a:r>
          </a:p>
        </p:txBody>
      </p:sp>
      <p:sp>
        <p:nvSpPr>
          <p:cNvPr id="28" name="TextBox 27">
            <a:extLst>
              <a:ext uri="{FF2B5EF4-FFF2-40B4-BE49-F238E27FC236}">
                <a16:creationId xmlns:a16="http://schemas.microsoft.com/office/drawing/2014/main" id="{4605C9BC-3429-47B0-A105-E24DBC376229}"/>
              </a:ext>
            </a:extLst>
          </p:cNvPr>
          <p:cNvSpPr txBox="1"/>
          <p:nvPr/>
        </p:nvSpPr>
        <p:spPr>
          <a:xfrm>
            <a:off x="8950564" y="4558529"/>
            <a:ext cx="58862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881B7"/>
                </a:solidFill>
                <a:effectLst/>
                <a:uLnTx/>
                <a:uFillTx/>
                <a:latin typeface="Calibri" panose="020F0502020204030204"/>
                <a:ea typeface="+mn-ea"/>
                <a:cs typeface="+mn-cs"/>
              </a:rPr>
              <a:t>SOC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881B7"/>
                </a:solidFill>
                <a:effectLst/>
                <a:uLnTx/>
                <a:uFillTx/>
                <a:latin typeface="Calibri" panose="020F0502020204030204"/>
                <a:ea typeface="+mn-ea"/>
                <a:cs typeface="+mn-cs"/>
              </a:rPr>
              <a:t>4.1y</a:t>
            </a:r>
          </a:p>
        </p:txBody>
      </p:sp>
      <p:sp>
        <p:nvSpPr>
          <p:cNvPr id="29" name="TextBox 28">
            <a:extLst>
              <a:ext uri="{FF2B5EF4-FFF2-40B4-BE49-F238E27FC236}">
                <a16:creationId xmlns:a16="http://schemas.microsoft.com/office/drawing/2014/main" id="{2DDDE948-0E64-44D2-9E71-2AB701D3FD2C}"/>
              </a:ext>
            </a:extLst>
          </p:cNvPr>
          <p:cNvSpPr txBox="1"/>
          <p:nvPr/>
        </p:nvSpPr>
        <p:spPr>
          <a:xfrm>
            <a:off x="9707103" y="4060007"/>
            <a:ext cx="111120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SOC + Abi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5.7y</a:t>
            </a:r>
          </a:p>
        </p:txBody>
      </p:sp>
      <p:sp>
        <p:nvSpPr>
          <p:cNvPr id="7" name="TextBox 6">
            <a:extLst>
              <a:ext uri="{FF2B5EF4-FFF2-40B4-BE49-F238E27FC236}">
                <a16:creationId xmlns:a16="http://schemas.microsoft.com/office/drawing/2014/main" id="{340DAAF2-1A8E-4E9E-BD22-BDD6B74B5566}"/>
              </a:ext>
            </a:extLst>
          </p:cNvPr>
          <p:cNvSpPr txBox="1"/>
          <p:nvPr/>
        </p:nvSpPr>
        <p:spPr>
          <a:xfrm>
            <a:off x="5854700" y="44067"/>
            <a:ext cx="49074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panose="020F0502020204030204"/>
                <a:ea typeface="+mn-ea"/>
                <a:cs typeface="+mn-cs"/>
              </a:rPr>
              <a:t>Coprimary Endpoints (Overall Population)</a:t>
            </a:r>
          </a:p>
        </p:txBody>
      </p:sp>
    </p:spTree>
    <p:extLst>
      <p:ext uri="{BB962C8B-B14F-4D97-AF65-F5344CB8AC3E}">
        <p14:creationId xmlns:p14="http://schemas.microsoft.com/office/powerpoint/2010/main" val="31432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6717D0-B28F-4493-8AFE-C6AC6A28FC46}"/>
              </a:ext>
            </a:extLst>
          </p:cNvPr>
          <p:cNvSpPr>
            <a:spLocks noGrp="1"/>
          </p:cNvSpPr>
          <p:nvPr>
            <p:ph type="title"/>
          </p:nvPr>
        </p:nvSpPr>
        <p:spPr>
          <a:xfrm>
            <a:off x="378958" y="559685"/>
            <a:ext cx="5407078" cy="777245"/>
          </a:xfrm>
        </p:spPr>
        <p:txBody>
          <a:bodyPr>
            <a:noAutofit/>
          </a:bodyPr>
          <a:lstStyle/>
          <a:p>
            <a:r>
              <a:rPr lang="en-US" sz="2400" b="1" dirty="0"/>
              <a:t>Phase 3 ARASENS Study of Darolutamide + ADT + Docetaxel for  Advanced HSPC</a:t>
            </a:r>
          </a:p>
        </p:txBody>
      </p:sp>
      <p:pic>
        <p:nvPicPr>
          <p:cNvPr id="6" name="Picture 5">
            <a:extLst>
              <a:ext uri="{FF2B5EF4-FFF2-40B4-BE49-F238E27FC236}">
                <a16:creationId xmlns:a16="http://schemas.microsoft.com/office/drawing/2014/main" id="{5DF84688-2562-42ED-BDEB-E32DE143709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992679" y="498245"/>
            <a:ext cx="5538506" cy="2799602"/>
          </a:xfrm>
          <a:prstGeom prst="rect">
            <a:avLst/>
          </a:prstGeom>
        </p:spPr>
      </p:pic>
      <p:sp>
        <p:nvSpPr>
          <p:cNvPr id="7" name="TextBox 6">
            <a:extLst>
              <a:ext uri="{FF2B5EF4-FFF2-40B4-BE49-F238E27FC236}">
                <a16:creationId xmlns:a16="http://schemas.microsoft.com/office/drawing/2014/main" id="{4AEE3AB1-B224-4B2F-A0D2-0EE918739190}"/>
              </a:ext>
            </a:extLst>
          </p:cNvPr>
          <p:cNvSpPr txBox="1"/>
          <p:nvPr/>
        </p:nvSpPr>
        <p:spPr>
          <a:xfrm>
            <a:off x="7834178" y="128913"/>
            <a:ext cx="18555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Primary Endpoint</a:t>
            </a:r>
          </a:p>
        </p:txBody>
      </p:sp>
      <p:pic>
        <p:nvPicPr>
          <p:cNvPr id="9" name="Picture 8">
            <a:extLst>
              <a:ext uri="{FF2B5EF4-FFF2-40B4-BE49-F238E27FC236}">
                <a16:creationId xmlns:a16="http://schemas.microsoft.com/office/drawing/2014/main" id="{3A95269F-F469-472D-9988-AEAA07BC1D5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869138" y="3587301"/>
            <a:ext cx="5755259" cy="3179885"/>
          </a:xfrm>
          <a:prstGeom prst="rect">
            <a:avLst/>
          </a:prstGeom>
        </p:spPr>
      </p:pic>
      <p:sp>
        <p:nvSpPr>
          <p:cNvPr id="10" name="Rectangle 9">
            <a:extLst>
              <a:ext uri="{FF2B5EF4-FFF2-40B4-BE49-F238E27FC236}">
                <a16:creationId xmlns:a16="http://schemas.microsoft.com/office/drawing/2014/main" id="{7CAA61C0-483E-4931-BCBA-529FE6A3948E}"/>
              </a:ext>
            </a:extLst>
          </p:cNvPr>
          <p:cNvSpPr/>
          <p:nvPr/>
        </p:nvSpPr>
        <p:spPr>
          <a:xfrm>
            <a:off x="5889357" y="128912"/>
            <a:ext cx="5745150" cy="3300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0055A137-1D13-4454-991C-F0EB5BED8AB9}"/>
              </a:ext>
            </a:extLst>
          </p:cNvPr>
          <p:cNvSpPr txBox="1"/>
          <p:nvPr/>
        </p:nvSpPr>
        <p:spPr>
          <a:xfrm>
            <a:off x="378958" y="2528524"/>
            <a:ext cx="5107442"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Safety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AE incidence: similar in the 2 groups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Incidences of most common AEs (≥ 10%) highest during overlapping docetaxel treatment period in both groups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Grade 3/4 AEs: 66.1% (daro) vs 63.5% (pbo)</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Neutropenia: 33.7% vs 34.2%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Serious AEs: 45% vs 42%</a:t>
            </a:r>
          </a:p>
        </p:txBody>
      </p:sp>
      <p:sp>
        <p:nvSpPr>
          <p:cNvPr id="13" name="TextBox 12">
            <a:extLst>
              <a:ext uri="{FF2B5EF4-FFF2-40B4-BE49-F238E27FC236}">
                <a16:creationId xmlns:a16="http://schemas.microsoft.com/office/drawing/2014/main" id="{B3839292-5D7C-4E06-9769-950EC2AABFD3}"/>
              </a:ext>
            </a:extLst>
          </p:cNvPr>
          <p:cNvSpPr txBox="1"/>
          <p:nvPr/>
        </p:nvSpPr>
        <p:spPr>
          <a:xfrm>
            <a:off x="6000191" y="255597"/>
            <a:ext cx="9172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N=1306</a:t>
            </a:r>
          </a:p>
        </p:txBody>
      </p:sp>
      <p:sp>
        <p:nvSpPr>
          <p:cNvPr id="15" name="TextBox 14">
            <a:extLst>
              <a:ext uri="{FF2B5EF4-FFF2-40B4-BE49-F238E27FC236}">
                <a16:creationId xmlns:a16="http://schemas.microsoft.com/office/drawing/2014/main" id="{5EC2F913-2422-47EC-92FC-A97386DCF9F5}"/>
              </a:ext>
            </a:extLst>
          </p:cNvPr>
          <p:cNvSpPr txBox="1"/>
          <p:nvPr/>
        </p:nvSpPr>
        <p:spPr>
          <a:xfrm>
            <a:off x="378958" y="2066859"/>
            <a:ext cx="5246927"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mHSPC, ECOG PS 0-1, candidates for ADT and doecetaxel</a:t>
            </a:r>
          </a:p>
        </p:txBody>
      </p:sp>
      <p:sp>
        <p:nvSpPr>
          <p:cNvPr id="17" name="TextBox 16">
            <a:extLst>
              <a:ext uri="{FF2B5EF4-FFF2-40B4-BE49-F238E27FC236}">
                <a16:creationId xmlns:a16="http://schemas.microsoft.com/office/drawing/2014/main" id="{8130A8A9-90E8-4231-84DC-6BD9EC10397D}"/>
              </a:ext>
            </a:extLst>
          </p:cNvPr>
          <p:cNvSpPr txBox="1"/>
          <p:nvPr/>
        </p:nvSpPr>
        <p:spPr>
          <a:xfrm>
            <a:off x="6811503" y="2528524"/>
            <a:ext cx="37118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Median OS: NR daro vs 48.9 mo PBO</a:t>
            </a:r>
          </a:p>
        </p:txBody>
      </p:sp>
      <p:sp>
        <p:nvSpPr>
          <p:cNvPr id="19" name="TextBox 18">
            <a:extLst>
              <a:ext uri="{FF2B5EF4-FFF2-40B4-BE49-F238E27FC236}">
                <a16:creationId xmlns:a16="http://schemas.microsoft.com/office/drawing/2014/main" id="{6F573583-F52A-47C2-922A-AC5C8773FE81}"/>
              </a:ext>
            </a:extLst>
          </p:cNvPr>
          <p:cNvSpPr txBox="1"/>
          <p:nvPr/>
        </p:nvSpPr>
        <p:spPr>
          <a:xfrm>
            <a:off x="233897" y="6298315"/>
            <a:ext cx="401406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Smith MR, et al. </a:t>
            </a:r>
            <a:r>
              <a:rPr kumimoji="0" lang="en-US" sz="1400" b="0" i="1" u="none" strike="noStrike" kern="1200" cap="none" spc="0" normalizeH="0" baseline="0" noProof="0" dirty="0">
                <a:ln>
                  <a:noFill/>
                </a:ln>
                <a:solidFill>
                  <a:prstClr val="black"/>
                </a:solidFill>
                <a:effectLst/>
                <a:uLnTx/>
                <a:uFillTx/>
                <a:latin typeface="Calibri"/>
                <a:ea typeface="+mn-ea"/>
                <a:cs typeface="+mn-cs"/>
              </a:rPr>
              <a:t>N Engl J Med. </a:t>
            </a:r>
            <a:r>
              <a:rPr kumimoji="0" lang="en-US" sz="1400" b="0" i="0" u="none" strike="noStrike" kern="1200" cap="none" spc="0" normalizeH="0" baseline="0" noProof="0" dirty="0">
                <a:ln>
                  <a:noFill/>
                </a:ln>
                <a:solidFill>
                  <a:prstClr val="black"/>
                </a:solidFill>
                <a:effectLst/>
                <a:uLnTx/>
                <a:uFillTx/>
                <a:latin typeface="Calibri"/>
                <a:ea typeface="+mn-ea"/>
                <a:cs typeface="+mn-cs"/>
              </a:rPr>
              <a:t>2022;386:1132-1142.</a:t>
            </a:r>
          </a:p>
        </p:txBody>
      </p:sp>
    </p:spTree>
    <p:extLst>
      <p:ext uri="{BB962C8B-B14F-4D97-AF65-F5344CB8AC3E}">
        <p14:creationId xmlns:p14="http://schemas.microsoft.com/office/powerpoint/2010/main" val="3871930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9D08EE-84D7-08A6-074B-AEC64590938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54759" y="354748"/>
            <a:ext cx="7115175" cy="4448175"/>
          </a:xfrm>
          <a:prstGeom prst="rect">
            <a:avLst/>
          </a:prstGeom>
        </p:spPr>
      </p:pic>
      <p:sp>
        <p:nvSpPr>
          <p:cNvPr id="4" name="TextBox 3">
            <a:extLst>
              <a:ext uri="{FF2B5EF4-FFF2-40B4-BE49-F238E27FC236}">
                <a16:creationId xmlns:a16="http://schemas.microsoft.com/office/drawing/2014/main" id="{BA2675AD-EAE6-D3C6-D62A-34AD5FC4BF9B}"/>
              </a:ext>
            </a:extLst>
          </p:cNvPr>
          <p:cNvSpPr txBox="1"/>
          <p:nvPr/>
        </p:nvSpPr>
        <p:spPr>
          <a:xfrm>
            <a:off x="2815682" y="5195730"/>
            <a:ext cx="19741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ADT alone</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650A50F8-4795-5010-6943-6FFD6C41A363}"/>
              </a:ext>
            </a:extLst>
          </p:cNvPr>
          <p:cNvSpPr txBox="1"/>
          <p:nvPr/>
        </p:nvSpPr>
        <p:spPr>
          <a:xfrm>
            <a:off x="5034434" y="4931918"/>
            <a:ext cx="23677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ADT + Docetaxel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ADT + ARPI</a:t>
            </a:r>
          </a:p>
        </p:txBody>
      </p:sp>
      <p:sp>
        <p:nvSpPr>
          <p:cNvPr id="9" name="TextBox 8">
            <a:extLst>
              <a:ext uri="{FF2B5EF4-FFF2-40B4-BE49-F238E27FC236}">
                <a16:creationId xmlns:a16="http://schemas.microsoft.com/office/drawing/2014/main" id="{752818FE-B6ED-C7D8-B753-8483F4A9EFD9}"/>
              </a:ext>
            </a:extLst>
          </p:cNvPr>
          <p:cNvSpPr txBox="1"/>
          <p:nvPr/>
        </p:nvSpPr>
        <p:spPr>
          <a:xfrm>
            <a:off x="7402183" y="4931918"/>
            <a:ext cx="2367751"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ADT + Docetaxel + Abiraterone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ADT + Docetaxel + </a:t>
            </a:r>
            <a:r>
              <a:rPr kumimoji="0" lang="en-US" sz="2000" b="1" i="0" u="none" strike="noStrike" kern="1200" cap="none" spc="0" normalizeH="0" baseline="0" noProof="0" dirty="0" err="1">
                <a:ln>
                  <a:noFill/>
                </a:ln>
                <a:solidFill>
                  <a:prstClr val="black"/>
                </a:solidFill>
                <a:effectLst/>
                <a:uLnTx/>
                <a:uFillTx/>
                <a:latin typeface="Calibri"/>
                <a:ea typeface="+mn-ea"/>
                <a:cs typeface="+mn-cs"/>
              </a:rPr>
              <a:t>Darolutamide</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54BA093B-3F4B-70E8-960C-5EEAFC94A591}"/>
              </a:ext>
            </a:extLst>
          </p:cNvPr>
          <p:cNvSpPr/>
          <p:nvPr/>
        </p:nvSpPr>
        <p:spPr>
          <a:xfrm>
            <a:off x="3021980" y="5193527"/>
            <a:ext cx="1583473" cy="40011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CFEA2A4E-F623-972A-5603-1834261B0C5A}"/>
              </a:ext>
            </a:extLst>
          </p:cNvPr>
          <p:cNvSpPr/>
          <p:nvPr/>
        </p:nvSpPr>
        <p:spPr>
          <a:xfrm>
            <a:off x="5114875" y="4931918"/>
            <a:ext cx="2222705" cy="36491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581B779E-4BBA-8DC0-BEBF-1CEEC3770E7C}"/>
              </a:ext>
            </a:extLst>
          </p:cNvPr>
          <p:cNvSpPr/>
          <p:nvPr/>
        </p:nvSpPr>
        <p:spPr>
          <a:xfrm>
            <a:off x="5112572" y="5593637"/>
            <a:ext cx="2218830" cy="2963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5614F4C-B52A-F5CA-1E9D-9F63D8F2E1D0}"/>
              </a:ext>
            </a:extLst>
          </p:cNvPr>
          <p:cNvSpPr/>
          <p:nvPr/>
        </p:nvSpPr>
        <p:spPr>
          <a:xfrm>
            <a:off x="7551102" y="4937409"/>
            <a:ext cx="2154227" cy="6526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18E23BA0-0048-7E3E-B4E2-54F88E1D7FA2}"/>
              </a:ext>
            </a:extLst>
          </p:cNvPr>
          <p:cNvSpPr/>
          <p:nvPr/>
        </p:nvSpPr>
        <p:spPr>
          <a:xfrm>
            <a:off x="7536495" y="5820937"/>
            <a:ext cx="2162655" cy="68231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EC20B676-F2C7-68BA-E972-CB04FEB76C4C}"/>
              </a:ext>
            </a:extLst>
          </p:cNvPr>
          <p:cNvSpPr txBox="1"/>
          <p:nvPr/>
        </p:nvSpPr>
        <p:spPr>
          <a:xfrm>
            <a:off x="2585850" y="354062"/>
            <a:ext cx="7184083"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A70"/>
                </a:solidFill>
                <a:effectLst/>
                <a:uLnTx/>
                <a:uFillTx/>
                <a:latin typeface="Calibri"/>
                <a:ea typeface="+mn-ea"/>
                <a:cs typeface="+mn-cs"/>
              </a:rPr>
              <a:t>Metastatic Hormone Sensitive Prostate Cancer </a:t>
            </a:r>
          </a:p>
        </p:txBody>
      </p:sp>
      <p:sp>
        <p:nvSpPr>
          <p:cNvPr id="2" name="&quot;Not Allowed&quot; Symbol 1">
            <a:extLst>
              <a:ext uri="{FF2B5EF4-FFF2-40B4-BE49-F238E27FC236}">
                <a16:creationId xmlns:a16="http://schemas.microsoft.com/office/drawing/2014/main" id="{26F5731C-0C02-729A-7441-02D6648D33A3}"/>
              </a:ext>
            </a:extLst>
          </p:cNvPr>
          <p:cNvSpPr/>
          <p:nvPr/>
        </p:nvSpPr>
        <p:spPr>
          <a:xfrm>
            <a:off x="5951349" y="4843753"/>
            <a:ext cx="620658" cy="578677"/>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quot;Not Allowed&quot; Symbol 5">
            <a:extLst>
              <a:ext uri="{FF2B5EF4-FFF2-40B4-BE49-F238E27FC236}">
                <a16:creationId xmlns:a16="http://schemas.microsoft.com/office/drawing/2014/main" id="{4606C21F-2E53-E1DD-508F-175B59A3E8CC}"/>
              </a:ext>
            </a:extLst>
          </p:cNvPr>
          <p:cNvSpPr/>
          <p:nvPr/>
        </p:nvSpPr>
        <p:spPr>
          <a:xfrm>
            <a:off x="3492420" y="5114373"/>
            <a:ext cx="620658" cy="578677"/>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8635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animBg="1"/>
      <p:bldP spid="14" grpId="0" animBg="1"/>
      <p:bldP spid="16" grpId="0" animBg="1"/>
      <p:bldP spid="17" grpId="0" animBg="1"/>
      <p:bldP spid="2"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E6E93B-7CAD-3CB9-E5DE-C7B8BDD6AE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93214" y="81143"/>
            <a:ext cx="10135692" cy="6776857"/>
          </a:xfrm>
          <a:prstGeom prst="rect">
            <a:avLst/>
          </a:prstGeom>
        </p:spPr>
      </p:pic>
    </p:spTree>
    <p:extLst>
      <p:ext uri="{BB962C8B-B14F-4D97-AF65-F5344CB8AC3E}">
        <p14:creationId xmlns:p14="http://schemas.microsoft.com/office/powerpoint/2010/main" val="269482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A9929-BED2-411D-D9F0-FEBBF7B040D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9946770-D29B-6188-16FC-51DB4297DA8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l="50970" t="46265" r="24344" b="2375"/>
          <a:stretch/>
        </p:blipFill>
        <p:spPr>
          <a:xfrm>
            <a:off x="264403" y="249494"/>
            <a:ext cx="4979248" cy="6471346"/>
          </a:xfrm>
          <a:prstGeom prst="rect">
            <a:avLst/>
          </a:prstGeom>
        </p:spPr>
      </p:pic>
      <p:grpSp>
        <p:nvGrpSpPr>
          <p:cNvPr id="10" name="Group 9">
            <a:extLst>
              <a:ext uri="{FF2B5EF4-FFF2-40B4-BE49-F238E27FC236}">
                <a16:creationId xmlns:a16="http://schemas.microsoft.com/office/drawing/2014/main" id="{5326F3A7-E270-B88A-22A1-298C0821E809}"/>
              </a:ext>
            </a:extLst>
          </p:cNvPr>
          <p:cNvGrpSpPr/>
          <p:nvPr/>
        </p:nvGrpSpPr>
        <p:grpSpPr>
          <a:xfrm>
            <a:off x="6096000" y="632722"/>
            <a:ext cx="5448674" cy="5592555"/>
            <a:chOff x="6096000" y="632722"/>
            <a:chExt cx="5448674" cy="5592555"/>
          </a:xfrm>
        </p:grpSpPr>
        <p:grpSp>
          <p:nvGrpSpPr>
            <p:cNvPr id="9" name="Group 8">
              <a:extLst>
                <a:ext uri="{FF2B5EF4-FFF2-40B4-BE49-F238E27FC236}">
                  <a16:creationId xmlns:a16="http://schemas.microsoft.com/office/drawing/2014/main" id="{0BF5C1C5-FA39-5246-B78B-2CF1E2E430A5}"/>
                </a:ext>
              </a:extLst>
            </p:cNvPr>
            <p:cNvGrpSpPr/>
            <p:nvPr/>
          </p:nvGrpSpPr>
          <p:grpSpPr>
            <a:xfrm>
              <a:off x="6096000" y="632722"/>
              <a:ext cx="5448674" cy="5592555"/>
              <a:chOff x="6096000" y="632722"/>
              <a:chExt cx="5448674" cy="5592555"/>
            </a:xfrm>
          </p:grpSpPr>
          <p:grpSp>
            <p:nvGrpSpPr>
              <p:cNvPr id="5" name="Group 4">
                <a:extLst>
                  <a:ext uri="{FF2B5EF4-FFF2-40B4-BE49-F238E27FC236}">
                    <a16:creationId xmlns:a16="http://schemas.microsoft.com/office/drawing/2014/main" id="{81C65B38-DF59-4794-2A5E-D00F3A4D8719}"/>
                  </a:ext>
                </a:extLst>
              </p:cNvPr>
              <p:cNvGrpSpPr/>
              <p:nvPr/>
            </p:nvGrpSpPr>
            <p:grpSpPr>
              <a:xfrm>
                <a:off x="6096000" y="632722"/>
                <a:ext cx="5448674" cy="5592555"/>
                <a:chOff x="6096000" y="632722"/>
                <a:chExt cx="5448674" cy="5592555"/>
              </a:xfrm>
            </p:grpSpPr>
            <p:pic>
              <p:nvPicPr>
                <p:cNvPr id="3" name="Picture 2">
                  <a:extLst>
                    <a:ext uri="{FF2B5EF4-FFF2-40B4-BE49-F238E27FC236}">
                      <a16:creationId xmlns:a16="http://schemas.microsoft.com/office/drawing/2014/main" id="{1FC0D06D-A872-947D-271B-6211BF64A7D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096000" y="632722"/>
                  <a:ext cx="5448674" cy="5592555"/>
                </a:xfrm>
                <a:prstGeom prst="rect">
                  <a:avLst/>
                </a:prstGeom>
              </p:spPr>
            </p:pic>
            <p:sp>
              <p:nvSpPr>
                <p:cNvPr id="2" name="TextBox 1">
                  <a:extLst>
                    <a:ext uri="{FF2B5EF4-FFF2-40B4-BE49-F238E27FC236}">
                      <a16:creationId xmlns:a16="http://schemas.microsoft.com/office/drawing/2014/main" id="{05B1D613-5F26-8446-6B89-C7C7B839FF5A}"/>
                    </a:ext>
                  </a:extLst>
                </p:cNvPr>
                <p:cNvSpPr txBox="1"/>
                <p:nvPr/>
              </p:nvSpPr>
              <p:spPr>
                <a:xfrm>
                  <a:off x="6096000" y="632722"/>
                  <a:ext cx="4897426" cy="348585"/>
                </a:xfrm>
                <a:prstGeom prst="rect">
                  <a:avLst/>
                </a:prstGeom>
                <a:solidFill>
                  <a:schemeClr val="bg1"/>
                </a:solidFill>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ptos" panose="020B0004020202020204" pitchFamily="34" charset="0"/>
                      <a:cs typeface="Lucida Sans Unicode"/>
                    </a:rPr>
                    <a:t>Capivasertib combination in</a:t>
                  </a:r>
                </a:p>
              </p:txBody>
            </p:sp>
          </p:grpSp>
          <p:sp>
            <p:nvSpPr>
              <p:cNvPr id="6" name="TextBox 5">
                <a:extLst>
                  <a:ext uri="{FF2B5EF4-FFF2-40B4-BE49-F238E27FC236}">
                    <a16:creationId xmlns:a16="http://schemas.microsoft.com/office/drawing/2014/main" id="{76FECA22-D4B2-CA83-78FC-EA372EF8FB15}"/>
                  </a:ext>
                </a:extLst>
              </p:cNvPr>
              <p:cNvSpPr txBox="1"/>
              <p:nvPr/>
            </p:nvSpPr>
            <p:spPr>
              <a:xfrm>
                <a:off x="6194545" y="3870731"/>
                <a:ext cx="1333785" cy="137504"/>
              </a:xfrm>
              <a:prstGeom prst="rect">
                <a:avLst/>
              </a:prstGeom>
              <a:solidFill>
                <a:schemeClr val="bg1"/>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ptos" panose="020B0004020202020204" pitchFamily="34" charset="0"/>
                    <a:cs typeface="Lucida Sans Unicode"/>
                  </a:rPr>
                  <a:t>capivasertib</a:t>
                </a:r>
              </a:p>
            </p:txBody>
          </p:sp>
          <p:sp>
            <p:nvSpPr>
              <p:cNvPr id="8" name="Rectangle 7">
                <a:extLst>
                  <a:ext uri="{FF2B5EF4-FFF2-40B4-BE49-F238E27FC236}">
                    <a16:creationId xmlns:a16="http://schemas.microsoft.com/office/drawing/2014/main" id="{7493A037-A00C-5AD5-480C-51111F630B31}"/>
                  </a:ext>
                </a:extLst>
              </p:cNvPr>
              <p:cNvSpPr/>
              <p:nvPr/>
            </p:nvSpPr>
            <p:spPr bwMode="auto">
              <a:xfrm>
                <a:off x="10326029" y="3713356"/>
                <a:ext cx="847493" cy="1573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6" charset="0"/>
                  <a:cs typeface="Lucida Sans Unicode"/>
                </a:endParaRPr>
              </a:p>
            </p:txBody>
          </p:sp>
        </p:grpSp>
        <p:sp>
          <p:nvSpPr>
            <p:cNvPr id="7" name="TextBox 6">
              <a:extLst>
                <a:ext uri="{FF2B5EF4-FFF2-40B4-BE49-F238E27FC236}">
                  <a16:creationId xmlns:a16="http://schemas.microsoft.com/office/drawing/2014/main" id="{01CC5E9D-2437-A91F-AC5C-A6BAE4FF8BBC}"/>
                </a:ext>
              </a:extLst>
            </p:cNvPr>
            <p:cNvSpPr txBox="1"/>
            <p:nvPr/>
          </p:nvSpPr>
          <p:spPr>
            <a:xfrm>
              <a:off x="10657689" y="4675127"/>
              <a:ext cx="700122" cy="152401"/>
            </a:xfrm>
            <a:prstGeom prst="rect">
              <a:avLst/>
            </a:prstGeom>
            <a:solidFill>
              <a:schemeClr val="bg1"/>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ptos" panose="020B0004020202020204" pitchFamily="34" charset="0"/>
                  <a:cs typeface="Lucida Sans Unicode"/>
                </a:rPr>
                <a:t>capivasertib</a:t>
              </a:r>
            </a:p>
          </p:txBody>
        </p:sp>
      </p:grpSp>
    </p:spTree>
    <p:extLst>
      <p:ext uri="{BB962C8B-B14F-4D97-AF65-F5344CB8AC3E}">
        <p14:creationId xmlns:p14="http://schemas.microsoft.com/office/powerpoint/2010/main" val="1028560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Table 25"/>
          <p:cNvGraphicFramePr>
            <a:graphicFrameLocks noGrp="1"/>
          </p:cNvGraphicFramePr>
          <p:nvPr/>
        </p:nvGraphicFramePr>
        <p:xfrm>
          <a:off x="1905000" y="914401"/>
          <a:ext cx="8458200" cy="5333999"/>
        </p:xfrm>
        <a:graphic>
          <a:graphicData uri="http://schemas.openxmlformats.org/drawingml/2006/table">
            <a:tbl>
              <a:tblPr bandCol="1">
                <a:tableStyleId>{3C2FFA5D-87B4-456A-9821-1D502468CF0F}</a:tableStyleId>
              </a:tblPr>
              <a:tblGrid>
                <a:gridCol w="5837604">
                  <a:extLst>
                    <a:ext uri="{9D8B030D-6E8A-4147-A177-3AD203B41FA5}">
                      <a16:colId xmlns:a16="http://schemas.microsoft.com/office/drawing/2014/main" val="20000"/>
                    </a:ext>
                  </a:extLst>
                </a:gridCol>
                <a:gridCol w="2620596">
                  <a:extLst>
                    <a:ext uri="{9D8B030D-6E8A-4147-A177-3AD203B41FA5}">
                      <a16:colId xmlns:a16="http://schemas.microsoft.com/office/drawing/2014/main" val="20001"/>
                    </a:ext>
                  </a:extLst>
                </a:gridCol>
              </a:tblGrid>
              <a:tr h="53339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171849"/>
                        </a:solidFill>
                        <a:effectLst/>
                        <a:latin typeface="Arial Narrow" charset="0"/>
                        <a:ea typeface="ＭＳ Ｐゴシック" charset="0"/>
                        <a:cs typeface="ＭＳ Ｐゴシック" charset="0"/>
                      </a:endParaRPr>
                    </a:p>
                  </a:txBody>
                  <a:tcPr marT="18281" marB="18281" anchor="ctr" horzOverflow="overflow">
                    <a:solidFill>
                      <a:schemeClr val="bg2">
                        <a:lumMod val="20000"/>
                        <a:lumOff val="80000"/>
                        <a:alpha val="40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171849"/>
                        </a:solidFill>
                        <a:effectLst/>
                        <a:latin typeface="Arial Narrow" charset="0"/>
                        <a:ea typeface="ＭＳ Ｐゴシック" charset="0"/>
                        <a:cs typeface="ＭＳ Ｐゴシック" charset="0"/>
                      </a:endParaRPr>
                    </a:p>
                  </a:txBody>
                  <a:tcPr marT="18281" marB="18281" anchor="ctr" horzOverflow="overflow">
                    <a:solidFill>
                      <a:schemeClr val="accent2">
                        <a:lumMod val="40000"/>
                        <a:lumOff val="60000"/>
                      </a:schemeClr>
                    </a:solidFill>
                  </a:tcPr>
                </a:tc>
                <a:extLst>
                  <a:ext uri="{0D108BD9-81ED-4DB2-BD59-A6C34878D82A}">
                    <a16:rowId xmlns:a16="http://schemas.microsoft.com/office/drawing/2014/main" val="10000"/>
                  </a:ext>
                </a:extLst>
              </a:tr>
            </a:tbl>
          </a:graphicData>
        </a:graphic>
      </p:graphicFrame>
      <p:grpSp>
        <p:nvGrpSpPr>
          <p:cNvPr id="2" name="Group 27"/>
          <p:cNvGrpSpPr>
            <a:grpSpLocks/>
          </p:cNvGrpSpPr>
          <p:nvPr/>
        </p:nvGrpSpPr>
        <p:grpSpPr bwMode="auto">
          <a:xfrm>
            <a:off x="2419350" y="3379788"/>
            <a:ext cx="7835288" cy="1870074"/>
            <a:chOff x="1504701" y="1939766"/>
            <a:chExt cx="7835552" cy="1870234"/>
          </a:xfrm>
        </p:grpSpPr>
        <p:sp>
          <p:nvSpPr>
            <p:cNvPr id="30" name="Freeform 29"/>
            <p:cNvSpPr/>
            <p:nvPr/>
          </p:nvSpPr>
          <p:spPr>
            <a:xfrm>
              <a:off x="1504701" y="2133457"/>
              <a:ext cx="7302747" cy="1676543"/>
            </a:xfrm>
            <a:custGeom>
              <a:avLst/>
              <a:gdLst>
                <a:gd name="connsiteX0" fmla="*/ 0 w 8716617"/>
                <a:gd name="connsiteY0" fmla="*/ 1699592 h 1923222"/>
                <a:gd name="connsiteX1" fmla="*/ 337930 w 8716617"/>
                <a:gd name="connsiteY1" fmla="*/ 1739348 h 1923222"/>
                <a:gd name="connsiteX2" fmla="*/ 506895 w 8716617"/>
                <a:gd name="connsiteY2" fmla="*/ 1371600 h 1923222"/>
                <a:gd name="connsiteX3" fmla="*/ 1192695 w 8716617"/>
                <a:gd name="connsiteY3" fmla="*/ 1749287 h 1923222"/>
                <a:gd name="connsiteX4" fmla="*/ 1997765 w 8716617"/>
                <a:gd name="connsiteY4" fmla="*/ 327992 h 1923222"/>
                <a:gd name="connsiteX5" fmla="*/ 2633869 w 8716617"/>
                <a:gd name="connsiteY5" fmla="*/ 1699592 h 1923222"/>
                <a:gd name="connsiteX6" fmla="*/ 6182139 w 8716617"/>
                <a:gd name="connsiteY6" fmla="*/ 417444 h 1923222"/>
                <a:gd name="connsiteX7" fmla="*/ 7096539 w 8716617"/>
                <a:gd name="connsiteY7" fmla="*/ 1103244 h 1923222"/>
                <a:gd name="connsiteX8" fmla="*/ 8716617 w 8716617"/>
                <a:gd name="connsiteY8" fmla="*/ 0 h 1923222"/>
                <a:gd name="connsiteX0" fmla="*/ 0 w 8716617"/>
                <a:gd name="connsiteY0" fmla="*/ 1699592 h 1923222"/>
                <a:gd name="connsiteX1" fmla="*/ 337930 w 8716617"/>
                <a:gd name="connsiteY1" fmla="*/ 1739348 h 1923222"/>
                <a:gd name="connsiteX2" fmla="*/ 506895 w 8716617"/>
                <a:gd name="connsiteY2" fmla="*/ 1371600 h 1923222"/>
                <a:gd name="connsiteX3" fmla="*/ 1192695 w 8716617"/>
                <a:gd name="connsiteY3" fmla="*/ 1749287 h 1923222"/>
                <a:gd name="connsiteX4" fmla="*/ 1997765 w 8716617"/>
                <a:gd name="connsiteY4" fmla="*/ 327992 h 1923222"/>
                <a:gd name="connsiteX5" fmla="*/ 2633869 w 8716617"/>
                <a:gd name="connsiteY5" fmla="*/ 1699592 h 1923222"/>
                <a:gd name="connsiteX6" fmla="*/ 3929269 w 8716617"/>
                <a:gd name="connsiteY6" fmla="*/ 1308653 h 1923222"/>
                <a:gd name="connsiteX7" fmla="*/ 6182139 w 8716617"/>
                <a:gd name="connsiteY7" fmla="*/ 417444 h 1923222"/>
                <a:gd name="connsiteX8" fmla="*/ 7096539 w 8716617"/>
                <a:gd name="connsiteY8" fmla="*/ 1103244 h 1923222"/>
                <a:gd name="connsiteX9" fmla="*/ 8716617 w 8716617"/>
                <a:gd name="connsiteY9" fmla="*/ 0 h 1923222"/>
                <a:gd name="connsiteX0" fmla="*/ 0 w 8716617"/>
                <a:gd name="connsiteY0" fmla="*/ 1699592 h 1923222"/>
                <a:gd name="connsiteX1" fmla="*/ 337930 w 8716617"/>
                <a:gd name="connsiteY1" fmla="*/ 1739348 h 1923222"/>
                <a:gd name="connsiteX2" fmla="*/ 506895 w 8716617"/>
                <a:gd name="connsiteY2" fmla="*/ 1371600 h 1923222"/>
                <a:gd name="connsiteX3" fmla="*/ 1192695 w 8716617"/>
                <a:gd name="connsiteY3" fmla="*/ 1749287 h 1923222"/>
                <a:gd name="connsiteX4" fmla="*/ 1997765 w 8716617"/>
                <a:gd name="connsiteY4" fmla="*/ 327992 h 1923222"/>
                <a:gd name="connsiteX5" fmla="*/ 2633869 w 8716617"/>
                <a:gd name="connsiteY5" fmla="*/ 1699592 h 1923222"/>
                <a:gd name="connsiteX6" fmla="*/ 3929269 w 8716617"/>
                <a:gd name="connsiteY6" fmla="*/ 1308653 h 1923222"/>
                <a:gd name="connsiteX7" fmla="*/ 5049078 w 8716617"/>
                <a:gd name="connsiteY7" fmla="*/ 904461 h 1923222"/>
                <a:gd name="connsiteX8" fmla="*/ 6182139 w 8716617"/>
                <a:gd name="connsiteY8" fmla="*/ 417444 h 1923222"/>
                <a:gd name="connsiteX9" fmla="*/ 7096539 w 8716617"/>
                <a:gd name="connsiteY9" fmla="*/ 1103244 h 1923222"/>
                <a:gd name="connsiteX10" fmla="*/ 8716617 w 8716617"/>
                <a:gd name="connsiteY10" fmla="*/ 0 h 1923222"/>
                <a:gd name="connsiteX0" fmla="*/ 0 w 8716617"/>
                <a:gd name="connsiteY0" fmla="*/ 1699592 h 1923222"/>
                <a:gd name="connsiteX1" fmla="*/ 337930 w 8716617"/>
                <a:gd name="connsiteY1" fmla="*/ 1739348 h 1923222"/>
                <a:gd name="connsiteX2" fmla="*/ 506895 w 8716617"/>
                <a:gd name="connsiteY2" fmla="*/ 1371600 h 1923222"/>
                <a:gd name="connsiteX3" fmla="*/ 1192695 w 8716617"/>
                <a:gd name="connsiteY3" fmla="*/ 1749287 h 1923222"/>
                <a:gd name="connsiteX4" fmla="*/ 1997765 w 8716617"/>
                <a:gd name="connsiteY4" fmla="*/ 327992 h 1923222"/>
                <a:gd name="connsiteX5" fmla="*/ 2633869 w 8716617"/>
                <a:gd name="connsiteY5" fmla="*/ 1699592 h 1923222"/>
                <a:gd name="connsiteX6" fmla="*/ 4157869 w 8716617"/>
                <a:gd name="connsiteY6" fmla="*/ 1461053 h 1923222"/>
                <a:gd name="connsiteX7" fmla="*/ 5049078 w 8716617"/>
                <a:gd name="connsiteY7" fmla="*/ 904461 h 1923222"/>
                <a:gd name="connsiteX8" fmla="*/ 6182139 w 8716617"/>
                <a:gd name="connsiteY8" fmla="*/ 417444 h 1923222"/>
                <a:gd name="connsiteX9" fmla="*/ 7096539 w 8716617"/>
                <a:gd name="connsiteY9" fmla="*/ 1103244 h 1923222"/>
                <a:gd name="connsiteX10" fmla="*/ 8716617 w 8716617"/>
                <a:gd name="connsiteY10" fmla="*/ 0 h 1923222"/>
                <a:gd name="connsiteX0" fmla="*/ 0 w 8716617"/>
                <a:gd name="connsiteY0" fmla="*/ 1699592 h 1923222"/>
                <a:gd name="connsiteX1" fmla="*/ 337930 w 8716617"/>
                <a:gd name="connsiteY1" fmla="*/ 1739348 h 1923222"/>
                <a:gd name="connsiteX2" fmla="*/ 506895 w 8716617"/>
                <a:gd name="connsiteY2" fmla="*/ 1371600 h 1923222"/>
                <a:gd name="connsiteX3" fmla="*/ 1192695 w 8716617"/>
                <a:gd name="connsiteY3" fmla="*/ 1749287 h 1923222"/>
                <a:gd name="connsiteX4" fmla="*/ 1997765 w 8716617"/>
                <a:gd name="connsiteY4" fmla="*/ 327992 h 1923222"/>
                <a:gd name="connsiteX5" fmla="*/ 2633869 w 8716617"/>
                <a:gd name="connsiteY5" fmla="*/ 1699592 h 1923222"/>
                <a:gd name="connsiteX6" fmla="*/ 4157869 w 8716617"/>
                <a:gd name="connsiteY6" fmla="*/ 1461053 h 1923222"/>
                <a:gd name="connsiteX7" fmla="*/ 5049078 w 8716617"/>
                <a:gd name="connsiteY7" fmla="*/ 904461 h 1923222"/>
                <a:gd name="connsiteX8" fmla="*/ 6182139 w 8716617"/>
                <a:gd name="connsiteY8" fmla="*/ 417444 h 1923222"/>
                <a:gd name="connsiteX9" fmla="*/ 7096539 w 8716617"/>
                <a:gd name="connsiteY9" fmla="*/ 1103244 h 1923222"/>
                <a:gd name="connsiteX10" fmla="*/ 8716617 w 8716617"/>
                <a:gd name="connsiteY10" fmla="*/ 0 h 1923222"/>
                <a:gd name="connsiteX0" fmla="*/ 0 w 8716617"/>
                <a:gd name="connsiteY0" fmla="*/ 1699592 h 1923222"/>
                <a:gd name="connsiteX1" fmla="*/ 337930 w 8716617"/>
                <a:gd name="connsiteY1" fmla="*/ 1739348 h 1923222"/>
                <a:gd name="connsiteX2" fmla="*/ 506895 w 8716617"/>
                <a:gd name="connsiteY2" fmla="*/ 1371600 h 1923222"/>
                <a:gd name="connsiteX3" fmla="*/ 1192695 w 8716617"/>
                <a:gd name="connsiteY3" fmla="*/ 1749287 h 1923222"/>
                <a:gd name="connsiteX4" fmla="*/ 1997765 w 8716617"/>
                <a:gd name="connsiteY4" fmla="*/ 327992 h 1923222"/>
                <a:gd name="connsiteX5" fmla="*/ 2633869 w 8716617"/>
                <a:gd name="connsiteY5" fmla="*/ 1699592 h 1923222"/>
                <a:gd name="connsiteX6" fmla="*/ 4157869 w 8716617"/>
                <a:gd name="connsiteY6" fmla="*/ 1461053 h 1923222"/>
                <a:gd name="connsiteX7" fmla="*/ 5201478 w 8716617"/>
                <a:gd name="connsiteY7" fmla="*/ 904461 h 1923222"/>
                <a:gd name="connsiteX8" fmla="*/ 6182139 w 8716617"/>
                <a:gd name="connsiteY8" fmla="*/ 417444 h 1923222"/>
                <a:gd name="connsiteX9" fmla="*/ 7096539 w 8716617"/>
                <a:gd name="connsiteY9" fmla="*/ 1103244 h 1923222"/>
                <a:gd name="connsiteX10" fmla="*/ 8716617 w 8716617"/>
                <a:gd name="connsiteY10" fmla="*/ 0 h 192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16617" h="1923222">
                  <a:moveTo>
                    <a:pt x="0" y="1699592"/>
                  </a:moveTo>
                  <a:cubicBezTo>
                    <a:pt x="126724" y="1746802"/>
                    <a:pt x="253448" y="1794013"/>
                    <a:pt x="337930" y="1739348"/>
                  </a:cubicBezTo>
                  <a:cubicBezTo>
                    <a:pt x="422413" y="1684683"/>
                    <a:pt x="364434" y="1369944"/>
                    <a:pt x="506895" y="1371600"/>
                  </a:cubicBezTo>
                  <a:cubicBezTo>
                    <a:pt x="649356" y="1373257"/>
                    <a:pt x="944217" y="1923222"/>
                    <a:pt x="1192695" y="1749287"/>
                  </a:cubicBezTo>
                  <a:cubicBezTo>
                    <a:pt x="1441173" y="1575352"/>
                    <a:pt x="1757569" y="336275"/>
                    <a:pt x="1997765" y="327992"/>
                  </a:cubicBezTo>
                  <a:cubicBezTo>
                    <a:pt x="2237961" y="319710"/>
                    <a:pt x="2273852" y="1510748"/>
                    <a:pt x="2633869" y="1699592"/>
                  </a:cubicBezTo>
                  <a:cubicBezTo>
                    <a:pt x="2993886" y="1888436"/>
                    <a:pt x="3729934" y="1593575"/>
                    <a:pt x="4157869" y="1461053"/>
                  </a:cubicBezTo>
                  <a:cubicBezTo>
                    <a:pt x="4585804" y="1328531"/>
                    <a:pt x="4864100" y="1078396"/>
                    <a:pt x="5201478" y="904461"/>
                  </a:cubicBezTo>
                  <a:cubicBezTo>
                    <a:pt x="5538856" y="730526"/>
                    <a:pt x="5866296" y="384314"/>
                    <a:pt x="6182139" y="417444"/>
                  </a:cubicBezTo>
                  <a:cubicBezTo>
                    <a:pt x="6497982" y="450574"/>
                    <a:pt x="6674126" y="1172818"/>
                    <a:pt x="7096539" y="1103244"/>
                  </a:cubicBezTo>
                  <a:cubicBezTo>
                    <a:pt x="7518952" y="1033670"/>
                    <a:pt x="8446604" y="150744"/>
                    <a:pt x="8716617" y="0"/>
                  </a:cubicBezTo>
                </a:path>
              </a:pathLst>
            </a:custGeom>
            <a:ln w="5080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Arial" pitchFamily="34" charset="0"/>
              </a:endParaRPr>
            </a:p>
          </p:txBody>
        </p:sp>
        <p:sp>
          <p:nvSpPr>
            <p:cNvPr id="79940" name="Rectangle 21"/>
            <p:cNvSpPr>
              <a:spLocks noChangeArrowheads="1"/>
            </p:cNvSpPr>
            <p:nvPr/>
          </p:nvSpPr>
          <p:spPr bwMode="auto">
            <a:xfrm>
              <a:off x="1782361" y="2736691"/>
              <a:ext cx="654368" cy="400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ea typeface="+mn-ea"/>
                  <a:cs typeface="+mn-cs"/>
                </a:rPr>
                <a:t>Local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ea typeface="+mn-ea"/>
                  <a:cs typeface="+mn-cs"/>
                </a:rPr>
                <a:t>Therapy</a:t>
              </a:r>
            </a:p>
          </p:txBody>
        </p:sp>
        <p:sp>
          <p:nvSpPr>
            <p:cNvPr id="79941" name="Rectangle 22"/>
            <p:cNvSpPr>
              <a:spLocks noChangeArrowheads="1"/>
            </p:cNvSpPr>
            <p:nvPr/>
          </p:nvSpPr>
          <p:spPr bwMode="auto">
            <a:xfrm>
              <a:off x="2807996" y="1939766"/>
              <a:ext cx="840322" cy="400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ea typeface="+mn-ea"/>
                  <a:cs typeface="+mn-cs"/>
                </a:rPr>
                <a:t>Androgen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ea typeface="+mn-ea"/>
                  <a:cs typeface="+mn-cs"/>
                </a:rPr>
                <a:t>Deprivation</a:t>
              </a:r>
            </a:p>
          </p:txBody>
        </p:sp>
        <p:sp>
          <p:nvSpPr>
            <p:cNvPr id="79942" name="Rectangle 23"/>
            <p:cNvSpPr>
              <a:spLocks noChangeArrowheads="1"/>
            </p:cNvSpPr>
            <p:nvPr/>
          </p:nvSpPr>
          <p:spPr bwMode="auto">
            <a:xfrm>
              <a:off x="3728394" y="2670016"/>
              <a:ext cx="1722783"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ea typeface="+mn-ea"/>
                  <a:cs typeface="+mn-cs"/>
                </a:rPr>
                <a:t>Therapies After </a:t>
              </a:r>
              <a:br>
                <a:rPr kumimoji="0" lang="en-US" sz="1000" b="1" i="0" u="none" strike="noStrike" kern="1200" cap="none" spc="0" normalizeH="0" baseline="0" noProof="0" dirty="0">
                  <a:ln>
                    <a:noFill/>
                  </a:ln>
                  <a:solidFill>
                    <a:srgbClr val="000000"/>
                  </a:solidFill>
                  <a:effectLst/>
                  <a:uLnTx/>
                  <a:uFillTx/>
                  <a:latin typeface="Times New Roman"/>
                  <a:ea typeface="+mn-ea"/>
                  <a:cs typeface="+mn-cs"/>
                </a:rPr>
              </a:br>
              <a:r>
                <a:rPr kumimoji="0" lang="en-US" sz="1000" b="1" i="0" u="none" strike="noStrike" kern="1200" cap="none" spc="0" normalizeH="0" baseline="0" noProof="0" dirty="0">
                  <a:ln>
                    <a:noFill/>
                  </a:ln>
                  <a:solidFill>
                    <a:srgbClr val="000000"/>
                  </a:solidFill>
                  <a:effectLst/>
                  <a:uLnTx/>
                  <a:uFillTx/>
                  <a:latin typeface="Times New Roman"/>
                  <a:ea typeface="+mn-ea"/>
                  <a:cs typeface="+mn-cs"/>
                </a:rPr>
                <a:t>LHRH Agonists </a:t>
              </a:r>
              <a:br>
                <a:rPr kumimoji="0" lang="en-US" sz="1000" b="1" i="0" u="none" strike="noStrike" kern="1200" cap="none" spc="0" normalizeH="0" baseline="0" noProof="0" dirty="0">
                  <a:ln>
                    <a:noFill/>
                  </a:ln>
                  <a:solidFill>
                    <a:srgbClr val="000000"/>
                  </a:solidFill>
                  <a:effectLst/>
                  <a:uLnTx/>
                  <a:uFillTx/>
                  <a:latin typeface="Times New Roman"/>
                  <a:ea typeface="+mn-ea"/>
                  <a:cs typeface="+mn-cs"/>
                </a:rPr>
              </a:br>
              <a:r>
                <a:rPr kumimoji="0" lang="en-US" sz="1000" b="1" i="0" u="none" strike="noStrike" kern="1200" cap="none" spc="0" normalizeH="0" baseline="0" noProof="0" dirty="0">
                  <a:ln>
                    <a:noFill/>
                  </a:ln>
                  <a:solidFill>
                    <a:srgbClr val="000000"/>
                  </a:solidFill>
                  <a:effectLst/>
                  <a:uLnTx/>
                  <a:uFillTx/>
                  <a:latin typeface="Times New Roman"/>
                  <a:ea typeface="+mn-ea"/>
                  <a:cs typeface="+mn-cs"/>
                </a:rPr>
                <a:t>and Antiandrogens</a:t>
              </a:r>
            </a:p>
          </p:txBody>
        </p:sp>
        <p:sp>
          <p:nvSpPr>
            <p:cNvPr id="79945" name="Rectangle 26"/>
            <p:cNvSpPr>
              <a:spLocks noChangeArrowheads="1"/>
            </p:cNvSpPr>
            <p:nvPr/>
          </p:nvSpPr>
          <p:spPr bwMode="auto">
            <a:xfrm>
              <a:off x="8826954" y="1946562"/>
              <a:ext cx="513299" cy="246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a:ea typeface="+mn-ea"/>
                  <a:cs typeface="+mn-cs"/>
                </a:rPr>
                <a:t>Death</a:t>
              </a:r>
            </a:p>
          </p:txBody>
        </p:sp>
      </p:grpSp>
      <p:sp>
        <p:nvSpPr>
          <p:cNvPr id="83972" name="Title 1"/>
          <p:cNvSpPr>
            <a:spLocks noGrp="1"/>
          </p:cNvSpPr>
          <p:nvPr>
            <p:ph type="title" idx="4294967295"/>
          </p:nvPr>
        </p:nvSpPr>
        <p:spPr>
          <a:xfrm>
            <a:off x="1524001" y="152400"/>
            <a:ext cx="9144000" cy="719138"/>
          </a:xfrm>
        </p:spPr>
        <p:txBody>
          <a:bodyPr>
            <a:normAutofit fontScale="90000"/>
          </a:bodyPr>
          <a:lstStyle/>
          <a:p>
            <a:pPr algn="ctr">
              <a:defRPr/>
            </a:pPr>
            <a:r>
              <a:rPr lang="en-US" sz="4400" b="1" dirty="0">
                <a:latin typeface="+mj-lt"/>
                <a:ea typeface="ＭＳ Ｐゴシック" charset="-128"/>
                <a:cs typeface="+mj-cs"/>
              </a:rPr>
              <a:t>Treatment Landscape: 2025</a:t>
            </a:r>
          </a:p>
        </p:txBody>
      </p:sp>
      <p:graphicFrame>
        <p:nvGraphicFramePr>
          <p:cNvPr id="47" name="Table 46"/>
          <p:cNvGraphicFramePr>
            <a:graphicFrameLocks noGrp="1"/>
          </p:cNvGraphicFramePr>
          <p:nvPr/>
        </p:nvGraphicFramePr>
        <p:xfrm>
          <a:off x="2362200" y="1676400"/>
          <a:ext cx="1066800" cy="365504"/>
        </p:xfrm>
        <a:graphic>
          <a:graphicData uri="http://schemas.openxmlformats.org/drawingml/2006/table">
            <a:tbl>
              <a:tblPr/>
              <a:tblGrid>
                <a:gridCol w="1066800">
                  <a:extLst>
                    <a:ext uri="{9D8B030D-6E8A-4147-A177-3AD203B41FA5}">
                      <a16:colId xmlns:a16="http://schemas.microsoft.com/office/drawing/2014/main" val="20000"/>
                    </a:ext>
                  </a:extLst>
                </a:gridCol>
              </a:tblGrid>
              <a:tr h="365125">
                <a:tc>
                  <a:txBody>
                    <a:bodyPr/>
                    <a:lstStyle/>
                    <a:p>
                      <a:pPr marL="0" marR="0" lvl="0" indent="0" algn="ctr" defTabSz="4572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solidFill>
                            <a:srgbClr val="FFFFFF"/>
                          </a:solidFill>
                          <a:effectLst/>
                          <a:latin typeface="Arial" charset="0"/>
                          <a:ea typeface="ＭＳ Ｐゴシック" charset="0"/>
                          <a:cs typeface="Arial" charset="0"/>
                        </a:rPr>
                        <a:t>Surgery / Radiation</a:t>
                      </a:r>
                    </a:p>
                  </a:txBody>
                  <a:tcPr marL="91491" marR="91491" marT="18160" marB="18160" anchor="ctr"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3796478" y="938123"/>
          <a:ext cx="5913556" cy="304800"/>
        </p:xfrm>
        <a:graphic>
          <a:graphicData uri="http://schemas.openxmlformats.org/drawingml/2006/table">
            <a:tbl>
              <a:tblPr/>
              <a:tblGrid>
                <a:gridCol w="5913556">
                  <a:extLst>
                    <a:ext uri="{9D8B030D-6E8A-4147-A177-3AD203B41FA5}">
                      <a16:colId xmlns:a16="http://schemas.microsoft.com/office/drawing/2014/main" val="20000"/>
                    </a:ext>
                  </a:extLst>
                </a:gridCol>
              </a:tblGrid>
              <a:tr h="304800">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a:ln>
                            <a:noFill/>
                          </a:ln>
                          <a:solidFill>
                            <a:srgbClr val="FFFFFF"/>
                          </a:solidFill>
                          <a:effectLst/>
                          <a:latin typeface="Arial" charset="0"/>
                          <a:ea typeface="ＭＳ Ｐゴシック" charset="0"/>
                          <a:cs typeface="Arial" charset="0"/>
                        </a:rPr>
                        <a:t>Androgen Deprivation Therapy</a:t>
                      </a:r>
                    </a:p>
                  </a:txBody>
                  <a:tcPr marL="91449" marR="91449" marT="18234" marB="18234" anchor="ctr"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bl>
          </a:graphicData>
        </a:graphic>
      </p:graphicFrame>
      <p:graphicFrame>
        <p:nvGraphicFramePr>
          <p:cNvPr id="37" name="Table 36"/>
          <p:cNvGraphicFramePr>
            <a:graphicFrameLocks noGrp="1"/>
          </p:cNvGraphicFramePr>
          <p:nvPr/>
        </p:nvGraphicFramePr>
        <p:xfrm>
          <a:off x="5257800" y="5545139"/>
          <a:ext cx="1371600" cy="271405"/>
        </p:xfrm>
        <a:graphic>
          <a:graphicData uri="http://schemas.openxmlformats.org/drawingml/2006/table">
            <a:tbl>
              <a:tblPr/>
              <a:tblGrid>
                <a:gridCol w="1371600">
                  <a:extLst>
                    <a:ext uri="{9D8B030D-6E8A-4147-A177-3AD203B41FA5}">
                      <a16:colId xmlns:a16="http://schemas.microsoft.com/office/drawing/2014/main" val="20000"/>
                    </a:ext>
                  </a:extLst>
                </a:gridCol>
              </a:tblGrid>
              <a:tr h="271405">
                <a:tc>
                  <a:txBody>
                    <a:bodyPr/>
                    <a:lstStyle/>
                    <a:p>
                      <a:pPr marL="0" marR="0" lvl="0" indent="0" algn="ctr" defTabSz="4572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err="1">
                          <a:ln>
                            <a:noFill/>
                          </a:ln>
                          <a:solidFill>
                            <a:srgbClr val="171849"/>
                          </a:solidFill>
                          <a:effectLst/>
                          <a:latin typeface="Arial" charset="0"/>
                          <a:ea typeface="ＭＳ Ｐゴシック" charset="0"/>
                          <a:cs typeface="ＭＳ Ｐゴシック" charset="0"/>
                        </a:rPr>
                        <a:t>Sipuleucel</a:t>
                      </a:r>
                      <a:r>
                        <a:rPr kumimoji="0" lang="en-US" sz="1200" b="1" i="0" u="none" strike="noStrike" cap="none" normalizeH="0" baseline="0" dirty="0">
                          <a:ln>
                            <a:noFill/>
                          </a:ln>
                          <a:solidFill>
                            <a:srgbClr val="171849"/>
                          </a:solidFill>
                          <a:effectLst/>
                          <a:latin typeface="Arial" charset="0"/>
                          <a:ea typeface="ＭＳ Ｐゴシック" charset="0"/>
                          <a:cs typeface="ＭＳ Ｐゴシック" charset="0"/>
                        </a:rPr>
                        <a:t>-T</a:t>
                      </a:r>
                    </a:p>
                  </a:txBody>
                  <a:tcPr marL="91416" marR="91416" marT="18241" marB="18241" anchor="ctr" horzOverflow="overflow">
                    <a:lnL>
                      <a:noFill/>
                    </a:lnL>
                    <a:lnR>
                      <a:noFill/>
                    </a:lnR>
                    <a:lnT>
                      <a:noFill/>
                    </a:lnT>
                    <a:lnB>
                      <a:noFill/>
                    </a:lnB>
                    <a:lnTlToBr>
                      <a:noFill/>
                    </a:lnTlToBr>
                    <a:lnBlToTr>
                      <a:noFill/>
                    </a:lnBlToTr>
                    <a:solidFill>
                      <a:srgbClr val="9BA5FF"/>
                    </a:solidFill>
                  </a:tcPr>
                </a:tc>
                <a:extLst>
                  <a:ext uri="{0D108BD9-81ED-4DB2-BD59-A6C34878D82A}">
                    <a16:rowId xmlns:a16="http://schemas.microsoft.com/office/drawing/2014/main" val="10000"/>
                  </a:ext>
                </a:extLst>
              </a:tr>
            </a:tbl>
          </a:graphicData>
        </a:graphic>
      </p:graphicFrame>
      <p:graphicFrame>
        <p:nvGraphicFramePr>
          <p:cNvPr id="46" name="Table 45"/>
          <p:cNvGraphicFramePr>
            <a:graphicFrameLocks noGrp="1"/>
          </p:cNvGraphicFramePr>
          <p:nvPr/>
        </p:nvGraphicFramePr>
        <p:xfrm>
          <a:off x="6781800" y="5562600"/>
          <a:ext cx="1219200" cy="253944"/>
        </p:xfrm>
        <a:graphic>
          <a:graphicData uri="http://schemas.openxmlformats.org/drawingml/2006/table">
            <a:tbl>
              <a:tblPr/>
              <a:tblGrid>
                <a:gridCol w="1219200">
                  <a:extLst>
                    <a:ext uri="{9D8B030D-6E8A-4147-A177-3AD203B41FA5}">
                      <a16:colId xmlns:a16="http://schemas.microsoft.com/office/drawing/2014/main" val="20000"/>
                    </a:ext>
                  </a:extLst>
                </a:gridCol>
              </a:tblGrid>
              <a:tr h="253944">
                <a:tc>
                  <a:txBody>
                    <a:bodyPr/>
                    <a:lstStyle/>
                    <a:p>
                      <a:pPr marL="0" marR="0" lvl="0" indent="0" algn="ctr" defTabSz="4572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err="1">
                          <a:ln>
                            <a:noFill/>
                          </a:ln>
                          <a:solidFill>
                            <a:srgbClr val="171849"/>
                          </a:solidFill>
                          <a:effectLst/>
                          <a:latin typeface="Arial" charset="0"/>
                          <a:ea typeface="ＭＳ Ｐゴシック" charset="0"/>
                          <a:cs typeface="ＭＳ Ｐゴシック" charset="0"/>
                        </a:rPr>
                        <a:t>Docetaxel</a:t>
                      </a:r>
                      <a:endParaRPr kumimoji="0" lang="en-US" sz="1000" b="1" i="0" u="none" strike="noStrike" cap="none" normalizeH="0" baseline="0" dirty="0">
                        <a:ln>
                          <a:noFill/>
                        </a:ln>
                        <a:solidFill>
                          <a:srgbClr val="171849"/>
                        </a:solidFill>
                        <a:effectLst/>
                        <a:latin typeface="Arial" charset="0"/>
                        <a:ea typeface="ＭＳ Ｐゴシック" charset="0"/>
                        <a:cs typeface="ＭＳ Ｐゴシック" charset="0"/>
                      </a:endParaRPr>
                    </a:p>
                  </a:txBody>
                  <a:tcPr marT="18241" marB="18241" anchor="ctr" horzOverflow="overflow">
                    <a:lnL>
                      <a:noFill/>
                    </a:lnL>
                    <a:lnR>
                      <a:noFill/>
                    </a:lnR>
                    <a:lnT>
                      <a:noFill/>
                    </a:lnT>
                    <a:lnB>
                      <a:noFill/>
                    </a:lnB>
                    <a:lnTlToBr>
                      <a:noFill/>
                    </a:lnTlToBr>
                    <a:lnBlToTr>
                      <a:noFill/>
                    </a:lnBlToTr>
                    <a:solidFill>
                      <a:srgbClr val="FFC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nvGraphicFramePr>
        <p:xfrm>
          <a:off x="8153400" y="5562600"/>
          <a:ext cx="1371600" cy="253944"/>
        </p:xfrm>
        <a:graphic>
          <a:graphicData uri="http://schemas.openxmlformats.org/drawingml/2006/table">
            <a:tbl>
              <a:tblPr/>
              <a:tblGrid>
                <a:gridCol w="1371600">
                  <a:extLst>
                    <a:ext uri="{9D8B030D-6E8A-4147-A177-3AD203B41FA5}">
                      <a16:colId xmlns:a16="http://schemas.microsoft.com/office/drawing/2014/main" val="20000"/>
                    </a:ext>
                  </a:extLst>
                </a:gridCol>
              </a:tblGrid>
              <a:tr h="253944">
                <a:tc>
                  <a:txBody>
                    <a:bodyPr/>
                    <a:lstStyle/>
                    <a:p>
                      <a:pPr marL="0" marR="0" lvl="0" indent="0" algn="ctr" defTabSz="457200" rtl="0" eaLnBrk="1" fontAlgn="base" latinLnBrk="0" hangingPunct="1">
                        <a:lnSpc>
                          <a:spcPct val="90000"/>
                        </a:lnSpc>
                        <a:spcBef>
                          <a:spcPct val="0"/>
                        </a:spcBef>
                        <a:spcAft>
                          <a:spcPct val="0"/>
                        </a:spcAft>
                        <a:buClrTx/>
                        <a:buSzTx/>
                        <a:buFontTx/>
                        <a:buNone/>
                        <a:tabLst/>
                      </a:pPr>
                      <a:r>
                        <a:rPr kumimoji="0" lang="en-US" sz="1200" b="1" i="0" u="none" strike="noStrike" cap="none" normalizeH="0" baseline="0" dirty="0" err="1">
                          <a:ln>
                            <a:noFill/>
                          </a:ln>
                          <a:solidFill>
                            <a:srgbClr val="171849"/>
                          </a:solidFill>
                          <a:effectLst/>
                          <a:latin typeface="Arial" charset="0"/>
                          <a:ea typeface="ＭＳ Ｐゴシック" charset="0"/>
                          <a:cs typeface="ＭＳ Ｐゴシック" charset="0"/>
                        </a:rPr>
                        <a:t>Cabazitaxel</a:t>
                      </a:r>
                      <a:endParaRPr kumimoji="0" lang="en-US" sz="1000" b="1" i="0" u="none" strike="noStrike" cap="none" normalizeH="0" baseline="0" dirty="0">
                        <a:ln>
                          <a:noFill/>
                        </a:ln>
                        <a:solidFill>
                          <a:srgbClr val="171849"/>
                        </a:solidFill>
                        <a:effectLst/>
                        <a:latin typeface="Arial" charset="0"/>
                        <a:ea typeface="ＭＳ Ｐゴシック" charset="0"/>
                        <a:cs typeface="ＭＳ Ｐゴシック" charset="0"/>
                      </a:endParaRPr>
                    </a:p>
                  </a:txBody>
                  <a:tcPr marT="18241" marB="18241" anchor="ctr" horzOverflow="overflow">
                    <a:lnL>
                      <a:noFill/>
                    </a:lnL>
                    <a:lnR>
                      <a:noFill/>
                    </a:lnR>
                    <a:lnT>
                      <a:noFill/>
                    </a:lnT>
                    <a:lnB>
                      <a:noFill/>
                    </a:lnB>
                    <a:lnTlToBr>
                      <a:noFill/>
                    </a:lnTlToBr>
                    <a:lnBlToTr>
                      <a:noFill/>
                    </a:lnBlToTr>
                    <a:solidFill>
                      <a:srgbClr val="FFC000"/>
                    </a:solidFill>
                  </a:tcPr>
                </a:tc>
                <a:extLst>
                  <a:ext uri="{0D108BD9-81ED-4DB2-BD59-A6C34878D82A}">
                    <a16:rowId xmlns:a16="http://schemas.microsoft.com/office/drawing/2014/main" val="10000"/>
                  </a:ext>
                </a:extLst>
              </a:tr>
            </a:tbl>
          </a:graphicData>
        </a:graphic>
      </p:graphicFrame>
      <p:cxnSp>
        <p:nvCxnSpPr>
          <p:cNvPr id="44047" name="Straight Arrow Connector 48"/>
          <p:cNvCxnSpPr>
            <a:cxnSpLocks noChangeShapeType="1"/>
          </p:cNvCxnSpPr>
          <p:nvPr/>
        </p:nvCxnSpPr>
        <p:spPr bwMode="auto">
          <a:xfrm rot="5400000" flipH="1" flipV="1">
            <a:off x="5754688" y="5141913"/>
            <a:ext cx="685800" cy="3175"/>
          </a:xfrm>
          <a:prstGeom prst="straightConnector1">
            <a:avLst/>
          </a:prstGeom>
          <a:noFill/>
          <a:ln w="38100">
            <a:solidFill>
              <a:srgbClr val="632523"/>
            </a:solidFill>
            <a:round/>
            <a:headEnd/>
            <a:tailEnd type="arrow" w="med" len="med"/>
          </a:ln>
          <a:effectLst>
            <a:outerShdw blurRad="63500" dist="38100" dir="5400000" algn="t" rotWithShape="0">
              <a:srgbClr val="000000">
                <a:alpha val="39998"/>
              </a:srgbClr>
            </a:outerShdw>
          </a:effectLst>
        </p:spPr>
      </p:cxnSp>
      <p:cxnSp>
        <p:nvCxnSpPr>
          <p:cNvPr id="44048" name="Straight Arrow Connector 51"/>
          <p:cNvCxnSpPr>
            <a:cxnSpLocks noChangeShapeType="1"/>
          </p:cNvCxnSpPr>
          <p:nvPr/>
        </p:nvCxnSpPr>
        <p:spPr bwMode="auto">
          <a:xfrm flipH="1" flipV="1">
            <a:off x="7534276" y="3971926"/>
            <a:ext cx="9525" cy="1514475"/>
          </a:xfrm>
          <a:prstGeom prst="straightConnector1">
            <a:avLst/>
          </a:prstGeom>
          <a:noFill/>
          <a:ln w="38100">
            <a:solidFill>
              <a:srgbClr val="632523"/>
            </a:solidFill>
            <a:round/>
            <a:headEnd/>
            <a:tailEnd type="arrow" w="med" len="med"/>
          </a:ln>
          <a:effectLst>
            <a:outerShdw blurRad="63500" dist="38100" dir="5400000" algn="t" rotWithShape="0">
              <a:srgbClr val="000000">
                <a:alpha val="39998"/>
              </a:srgbClr>
            </a:outerShdw>
          </a:effectLst>
        </p:spPr>
      </p:cxnSp>
      <p:sp>
        <p:nvSpPr>
          <p:cNvPr id="21" name="Oval 20"/>
          <p:cNvSpPr/>
          <p:nvPr/>
        </p:nvSpPr>
        <p:spPr>
          <a:xfrm>
            <a:off x="4648200" y="4987648"/>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3" name="Oval 22"/>
          <p:cNvSpPr/>
          <p:nvPr/>
        </p:nvSpPr>
        <p:spPr>
          <a:xfrm>
            <a:off x="5974080" y="4639816"/>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4" name="Oval 23"/>
          <p:cNvSpPr/>
          <p:nvPr/>
        </p:nvSpPr>
        <p:spPr>
          <a:xfrm>
            <a:off x="7444740" y="3832096"/>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5" name="Oval 24"/>
          <p:cNvSpPr/>
          <p:nvPr/>
        </p:nvSpPr>
        <p:spPr>
          <a:xfrm>
            <a:off x="8206740" y="4426456"/>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7" name="antiandrogen ball"/>
          <p:cNvSpPr/>
          <p:nvPr/>
        </p:nvSpPr>
        <p:spPr>
          <a:xfrm>
            <a:off x="4024311" y="3777801"/>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29" name="Firstline ball"/>
          <p:cNvSpPr/>
          <p:nvPr/>
        </p:nvSpPr>
        <p:spPr>
          <a:xfrm>
            <a:off x="2886074" y="4773164"/>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33" name="Local therapy"/>
          <p:cNvSpPr/>
          <p:nvPr/>
        </p:nvSpPr>
        <p:spPr>
          <a:xfrm>
            <a:off x="2459022" y="4976890"/>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cxnSp>
        <p:nvCxnSpPr>
          <p:cNvPr id="44070" name="Straight Arrow Connector 39"/>
          <p:cNvCxnSpPr>
            <a:cxnSpLocks noChangeShapeType="1"/>
          </p:cNvCxnSpPr>
          <p:nvPr/>
        </p:nvCxnSpPr>
        <p:spPr bwMode="auto">
          <a:xfrm rot="5400000">
            <a:off x="8254207" y="3915570"/>
            <a:ext cx="838200" cy="1587"/>
          </a:xfrm>
          <a:prstGeom prst="straightConnector1">
            <a:avLst/>
          </a:prstGeom>
          <a:noFill/>
          <a:ln w="38100">
            <a:solidFill>
              <a:srgbClr val="632523"/>
            </a:solidFill>
            <a:round/>
            <a:headEnd/>
            <a:tailEnd type="arrow" w="med" len="med"/>
          </a:ln>
          <a:effectLst>
            <a:outerShdw blurRad="63500" dist="38100" dir="5400000" algn="t" rotWithShape="0">
              <a:srgbClr val="000000">
                <a:alpha val="39998"/>
              </a:srgbClr>
            </a:outerShdw>
          </a:effectLst>
        </p:spPr>
      </p:cxnSp>
      <p:cxnSp>
        <p:nvCxnSpPr>
          <p:cNvPr id="44071" name="Straight Arrow Connector 40"/>
          <p:cNvCxnSpPr>
            <a:cxnSpLocks noChangeShapeType="1"/>
          </p:cNvCxnSpPr>
          <p:nvPr/>
        </p:nvCxnSpPr>
        <p:spPr bwMode="auto">
          <a:xfrm rot="5400000">
            <a:off x="6190457" y="3953670"/>
            <a:ext cx="914400" cy="1587"/>
          </a:xfrm>
          <a:prstGeom prst="straightConnector1">
            <a:avLst/>
          </a:prstGeom>
          <a:noFill/>
          <a:ln w="38100">
            <a:solidFill>
              <a:srgbClr val="632523"/>
            </a:solidFill>
            <a:round/>
            <a:headEnd/>
            <a:tailEnd type="arrow" w="med" len="med"/>
          </a:ln>
          <a:effectLst>
            <a:outerShdw blurRad="63500" dist="38100" dir="5400000" algn="t" rotWithShape="0">
              <a:srgbClr val="000000">
                <a:alpha val="39998"/>
              </a:srgbClr>
            </a:outerShdw>
          </a:effectLst>
        </p:spPr>
      </p:cxnSp>
      <p:sp>
        <p:nvSpPr>
          <p:cNvPr id="59" name="Oval 58"/>
          <p:cNvSpPr/>
          <p:nvPr/>
        </p:nvSpPr>
        <p:spPr>
          <a:xfrm>
            <a:off x="6505575" y="4365877"/>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60" name="Oval 59"/>
          <p:cNvSpPr/>
          <p:nvPr/>
        </p:nvSpPr>
        <p:spPr>
          <a:xfrm>
            <a:off x="6657975" y="4270627"/>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61" name="Oval 60"/>
          <p:cNvSpPr/>
          <p:nvPr/>
        </p:nvSpPr>
        <p:spPr>
          <a:xfrm>
            <a:off x="7425690" y="3853432"/>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63" name="antiandrogen ball"/>
          <p:cNvSpPr/>
          <p:nvPr/>
        </p:nvSpPr>
        <p:spPr>
          <a:xfrm>
            <a:off x="7305152" y="3857720"/>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62" name="Oval 61"/>
          <p:cNvSpPr/>
          <p:nvPr/>
        </p:nvSpPr>
        <p:spPr>
          <a:xfrm>
            <a:off x="8772525" y="4165852"/>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67" name="Oval 66"/>
          <p:cNvSpPr/>
          <p:nvPr/>
        </p:nvSpPr>
        <p:spPr>
          <a:xfrm>
            <a:off x="8586747" y="4258816"/>
            <a:ext cx="228600" cy="228600"/>
          </a:xfrm>
          <a:prstGeom prst="ellipse">
            <a:avLst/>
          </a:prstGeom>
          <a:solidFill>
            <a:schemeClr val="bg1"/>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cxnSp>
        <p:nvCxnSpPr>
          <p:cNvPr id="44094" name="Straight Arrow Connector 50"/>
          <p:cNvCxnSpPr>
            <a:cxnSpLocks noChangeShapeType="1"/>
          </p:cNvCxnSpPr>
          <p:nvPr/>
        </p:nvCxnSpPr>
        <p:spPr bwMode="auto">
          <a:xfrm flipH="1" flipV="1">
            <a:off x="8672513" y="4576756"/>
            <a:ext cx="14287" cy="909644"/>
          </a:xfrm>
          <a:prstGeom prst="straightConnector1">
            <a:avLst/>
          </a:prstGeom>
          <a:noFill/>
          <a:ln w="38100">
            <a:solidFill>
              <a:srgbClr val="632523"/>
            </a:solidFill>
            <a:round/>
            <a:headEnd/>
            <a:tailEnd type="arrow" w="med" len="med"/>
          </a:ln>
          <a:effectLst>
            <a:outerShdw blurRad="63500" dist="38100" dir="5400000" algn="t" rotWithShape="0">
              <a:srgbClr val="000000">
                <a:alpha val="39998"/>
              </a:srgbClr>
            </a:outerShdw>
          </a:effectLst>
        </p:spPr>
      </p:cxnSp>
      <p:sp>
        <p:nvSpPr>
          <p:cNvPr id="42" name="Rectangle 41"/>
          <p:cNvSpPr/>
          <p:nvPr/>
        </p:nvSpPr>
        <p:spPr>
          <a:xfrm>
            <a:off x="3796256" y="1667275"/>
            <a:ext cx="5408676" cy="304800"/>
          </a:xfrm>
          <a:prstGeom prst="rect">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rPr>
              <a:t>PARP inhibitors (~23%)</a:t>
            </a:r>
          </a:p>
        </p:txBody>
      </p:sp>
      <p:sp>
        <p:nvSpPr>
          <p:cNvPr id="69" name="Rectangle 68"/>
          <p:cNvSpPr/>
          <p:nvPr/>
        </p:nvSpPr>
        <p:spPr>
          <a:xfrm>
            <a:off x="5974080" y="1274941"/>
            <a:ext cx="3735954" cy="292991"/>
          </a:xfrm>
          <a:prstGeom prst="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Arial"/>
                <a:ea typeface="ＭＳ Ｐゴシック" charset="0"/>
                <a:cs typeface="ＭＳ Ｐゴシック" charset="0"/>
              </a:rPr>
              <a:t>Denosumab</a:t>
            </a:r>
            <a:r>
              <a:rPr kumimoji="0" lang="en-US" sz="12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rPr>
              <a:t>, </a:t>
            </a:r>
            <a:r>
              <a:rPr kumimoji="0" lang="en-US" sz="1200" b="1" i="0" u="none" strike="noStrike" kern="1200" cap="none" spc="0" normalizeH="0" baseline="0" noProof="0" dirty="0" err="1">
                <a:ln>
                  <a:noFill/>
                </a:ln>
                <a:solidFill>
                  <a:srgbClr val="FFFFFF"/>
                </a:solidFill>
                <a:effectLst/>
                <a:uLnTx/>
                <a:uFillTx/>
                <a:latin typeface="Arial"/>
                <a:ea typeface="ＭＳ Ｐゴシック" charset="0"/>
                <a:cs typeface="ＭＳ Ｐゴシック" charset="0"/>
              </a:rPr>
              <a:t>Zoledronic</a:t>
            </a:r>
            <a:r>
              <a:rPr kumimoji="0" lang="en-US" sz="12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rPr>
              <a:t> Acid</a:t>
            </a:r>
          </a:p>
        </p:txBody>
      </p:sp>
      <p:graphicFrame>
        <p:nvGraphicFramePr>
          <p:cNvPr id="39" name="Table 38"/>
          <p:cNvGraphicFramePr>
            <a:graphicFrameLocks noGrp="1"/>
          </p:cNvGraphicFramePr>
          <p:nvPr/>
        </p:nvGraphicFramePr>
        <p:xfrm>
          <a:off x="3796478" y="2866872"/>
          <a:ext cx="5408676" cy="254325"/>
        </p:xfrm>
        <a:graphic>
          <a:graphicData uri="http://schemas.openxmlformats.org/drawingml/2006/table">
            <a:tbl>
              <a:tblPr/>
              <a:tblGrid>
                <a:gridCol w="5408676">
                  <a:extLst>
                    <a:ext uri="{9D8B030D-6E8A-4147-A177-3AD203B41FA5}">
                      <a16:colId xmlns:a16="http://schemas.microsoft.com/office/drawing/2014/main" val="20000"/>
                    </a:ext>
                  </a:extLst>
                </a:gridCol>
              </a:tblGrid>
              <a:tr h="2543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a:ln>
                            <a:noFill/>
                          </a:ln>
                          <a:solidFill>
                            <a:srgbClr val="171849"/>
                          </a:solidFill>
                          <a:effectLst/>
                          <a:latin typeface="Arial" charset="0"/>
                          <a:ea typeface="ＭＳ Ｐゴシック" charset="0"/>
                          <a:cs typeface="ＭＳ Ｐゴシック" charset="0"/>
                        </a:rPr>
                        <a:t>Abiraterone</a:t>
                      </a:r>
                      <a:endParaRPr kumimoji="0" lang="en-US" sz="1400" b="1" i="0" u="none" strike="noStrike" cap="none" normalizeH="0" baseline="0" dirty="0">
                        <a:ln>
                          <a:noFill/>
                        </a:ln>
                        <a:solidFill>
                          <a:srgbClr val="171849"/>
                        </a:solidFill>
                        <a:effectLst/>
                        <a:latin typeface="Arial Narrow" charset="0"/>
                        <a:ea typeface="ＭＳ Ｐゴシック" charset="0"/>
                        <a:cs typeface="ＭＳ Ｐゴシック" charset="0"/>
                      </a:endParaRPr>
                    </a:p>
                  </a:txBody>
                  <a:tcPr marT="18281" marB="18281" anchor="ctr" horzOverflow="overflow">
                    <a:lnL>
                      <a:noFill/>
                    </a:lnL>
                    <a:lnR>
                      <a:noFill/>
                    </a:lnR>
                    <a:lnT>
                      <a:noFill/>
                    </a:lnT>
                    <a:lnB>
                      <a:noFill/>
                    </a:lnB>
                    <a:lnTlToBr>
                      <a:noFill/>
                    </a:lnTlToBr>
                    <a:lnBlToTr>
                      <a:noFill/>
                    </a:lnBlToTr>
                    <a:solidFill>
                      <a:srgbClr val="F1CCF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3796478" y="2614257"/>
          <a:ext cx="5408676" cy="219378"/>
        </p:xfrm>
        <a:graphic>
          <a:graphicData uri="http://schemas.openxmlformats.org/drawingml/2006/table">
            <a:tbl>
              <a:tblPr/>
              <a:tblGrid>
                <a:gridCol w="5408676">
                  <a:extLst>
                    <a:ext uri="{9D8B030D-6E8A-4147-A177-3AD203B41FA5}">
                      <a16:colId xmlns:a16="http://schemas.microsoft.com/office/drawing/2014/main" val="20000"/>
                    </a:ext>
                  </a:extLst>
                </a:gridCol>
              </a:tblGrid>
              <a:tr h="216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171849"/>
                          </a:solidFill>
                          <a:effectLst/>
                          <a:latin typeface="Arial" charset="0"/>
                          <a:ea typeface="ＭＳ Ｐゴシック" charset="0"/>
                          <a:cs typeface="ＭＳ Ｐゴシック" charset="0"/>
                        </a:rPr>
                        <a:t>Enzalutamide</a:t>
                      </a:r>
                      <a:endParaRPr kumimoji="0" lang="en-US" sz="1200" b="1" i="0" u="none" strike="noStrike" cap="none" normalizeH="0" baseline="0" dirty="0">
                        <a:ln>
                          <a:noFill/>
                        </a:ln>
                        <a:solidFill>
                          <a:srgbClr val="171849"/>
                        </a:solidFill>
                        <a:effectLst/>
                        <a:latin typeface="Arial Narrow" charset="0"/>
                        <a:ea typeface="ＭＳ Ｐゴシック" charset="0"/>
                        <a:cs typeface="ＭＳ Ｐゴシック" charset="0"/>
                      </a:endParaRPr>
                    </a:p>
                  </a:txBody>
                  <a:tcPr marL="91421" marR="91421" marT="18249" marB="18249" anchor="ctr" horzOverflow="overflow">
                    <a:lnL>
                      <a:noFill/>
                    </a:lnL>
                    <a:lnR>
                      <a:noFill/>
                    </a:lnR>
                    <a:lnT>
                      <a:noFill/>
                    </a:lnT>
                    <a:lnB>
                      <a:noFill/>
                    </a:lnB>
                    <a:lnTlToBr>
                      <a:noFill/>
                    </a:lnTlToBr>
                    <a:lnBlToTr>
                      <a:noFill/>
                    </a:lnBlToTr>
                    <a:solidFill>
                      <a:srgbClr val="F1CCF0"/>
                    </a:solidFill>
                  </a:tcPr>
                </a:tc>
                <a:extLst>
                  <a:ext uri="{0D108BD9-81ED-4DB2-BD59-A6C34878D82A}">
                    <a16:rowId xmlns:a16="http://schemas.microsoft.com/office/drawing/2014/main" val="10000"/>
                  </a:ext>
                </a:extLst>
              </a:tr>
            </a:tbl>
          </a:graphicData>
        </a:graphic>
      </p:graphicFrame>
      <p:sp>
        <p:nvSpPr>
          <p:cNvPr id="41" name="TextBox 40"/>
          <p:cNvSpPr txBox="1"/>
          <p:nvPr/>
        </p:nvSpPr>
        <p:spPr>
          <a:xfrm>
            <a:off x="3792534" y="5558898"/>
            <a:ext cx="1398651" cy="276999"/>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2F65"/>
                </a:solidFill>
                <a:effectLst/>
                <a:uLnTx/>
                <a:uFillTx/>
                <a:latin typeface="Arial"/>
                <a:ea typeface="+mn-ea"/>
                <a:cs typeface="+mn-cs"/>
              </a:rPr>
              <a:t>Docetaxel</a:t>
            </a:r>
            <a:endParaRPr kumimoji="0" lang="en-US" sz="1200" b="1" i="0" u="none" strike="noStrike" kern="1200" cap="none" spc="0" normalizeH="0" baseline="0" noProof="0" dirty="0">
              <a:ln>
                <a:noFill/>
              </a:ln>
              <a:solidFill>
                <a:srgbClr val="002F65"/>
              </a:solidFill>
              <a:effectLst/>
              <a:uLnTx/>
              <a:uFillTx/>
              <a:latin typeface="Arial"/>
              <a:ea typeface="+mn-ea"/>
              <a:cs typeface="+mn-cs"/>
            </a:endParaRPr>
          </a:p>
        </p:txBody>
      </p:sp>
      <p:graphicFrame>
        <p:nvGraphicFramePr>
          <p:cNvPr id="49" name="Table 48"/>
          <p:cNvGraphicFramePr>
            <a:graphicFrameLocks noGrp="1"/>
          </p:cNvGraphicFramePr>
          <p:nvPr/>
        </p:nvGraphicFramePr>
        <p:xfrm>
          <a:off x="3796478" y="2317458"/>
          <a:ext cx="3141726" cy="258762"/>
        </p:xfrm>
        <a:graphic>
          <a:graphicData uri="http://schemas.openxmlformats.org/drawingml/2006/table">
            <a:tbl>
              <a:tblPr/>
              <a:tblGrid>
                <a:gridCol w="3141726">
                  <a:extLst>
                    <a:ext uri="{9D8B030D-6E8A-4147-A177-3AD203B41FA5}">
                      <a16:colId xmlns:a16="http://schemas.microsoft.com/office/drawing/2014/main" val="20000"/>
                    </a:ext>
                  </a:extLst>
                </a:gridCol>
              </a:tblGrid>
              <a:tr h="2587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a:ln>
                            <a:noFill/>
                          </a:ln>
                          <a:solidFill>
                            <a:srgbClr val="171849"/>
                          </a:solidFill>
                          <a:effectLst/>
                          <a:latin typeface="Arial" charset="0"/>
                          <a:ea typeface="ＭＳ Ｐゴシック" charset="0"/>
                          <a:cs typeface="ＭＳ Ｐゴシック" charset="0"/>
                        </a:rPr>
                        <a:t>Apalutamide</a:t>
                      </a:r>
                      <a:endParaRPr kumimoji="0" lang="en-US" sz="1200" b="1" i="0" u="none" strike="noStrike" cap="none" normalizeH="0" baseline="0" dirty="0">
                        <a:ln>
                          <a:noFill/>
                        </a:ln>
                        <a:solidFill>
                          <a:srgbClr val="171849"/>
                        </a:solidFill>
                        <a:effectLst/>
                        <a:latin typeface="Arial Narrow" charset="0"/>
                        <a:ea typeface="ＭＳ Ｐゴシック" charset="0"/>
                        <a:cs typeface="ＭＳ Ｐゴシック" charset="0"/>
                      </a:endParaRPr>
                    </a:p>
                  </a:txBody>
                  <a:tcPr marL="91421" marR="91421" marT="18249" marB="18249" anchor="ctr" horzOverflow="overflow">
                    <a:lnL>
                      <a:noFill/>
                    </a:lnL>
                    <a:lnR>
                      <a:noFill/>
                    </a:lnR>
                    <a:lnT>
                      <a:noFill/>
                    </a:lnT>
                    <a:lnB>
                      <a:noFill/>
                    </a:lnB>
                    <a:lnTlToBr>
                      <a:noFill/>
                    </a:lnTlToBr>
                    <a:lnBlToTr>
                      <a:noFill/>
                    </a:lnBlToTr>
                    <a:solidFill>
                      <a:srgbClr val="F1CCF0"/>
                    </a:solidFill>
                  </a:tcPr>
                </a:tc>
                <a:extLst>
                  <a:ext uri="{0D108BD9-81ED-4DB2-BD59-A6C34878D82A}">
                    <a16:rowId xmlns:a16="http://schemas.microsoft.com/office/drawing/2014/main" val="10000"/>
                  </a:ext>
                </a:extLst>
              </a:tr>
            </a:tbl>
          </a:graphicData>
        </a:graphic>
      </p:graphicFrame>
      <p:graphicFrame>
        <p:nvGraphicFramePr>
          <p:cNvPr id="45" name="Table 44"/>
          <p:cNvGraphicFramePr>
            <a:graphicFrameLocks noGrp="1"/>
          </p:cNvGraphicFramePr>
          <p:nvPr/>
        </p:nvGraphicFramePr>
        <p:xfrm>
          <a:off x="3792534" y="2024163"/>
          <a:ext cx="3133767" cy="258762"/>
        </p:xfrm>
        <a:graphic>
          <a:graphicData uri="http://schemas.openxmlformats.org/drawingml/2006/table">
            <a:tbl>
              <a:tblPr/>
              <a:tblGrid>
                <a:gridCol w="3133767">
                  <a:extLst>
                    <a:ext uri="{9D8B030D-6E8A-4147-A177-3AD203B41FA5}">
                      <a16:colId xmlns:a16="http://schemas.microsoft.com/office/drawing/2014/main" val="20000"/>
                    </a:ext>
                  </a:extLst>
                </a:gridCol>
              </a:tblGrid>
              <a:tr h="2587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171849"/>
                          </a:solidFill>
                          <a:effectLst/>
                          <a:latin typeface="Arial" charset="0"/>
                          <a:ea typeface="ＭＳ Ｐゴシック" charset="0"/>
                          <a:cs typeface="ＭＳ Ｐゴシック" charset="0"/>
                        </a:rPr>
                        <a:t>Darolutamide</a:t>
                      </a:r>
                      <a:endParaRPr kumimoji="0" lang="en-US" sz="1200" b="1" i="0" u="none" strike="noStrike" cap="none" normalizeH="0" baseline="0" dirty="0">
                        <a:ln>
                          <a:noFill/>
                        </a:ln>
                        <a:solidFill>
                          <a:srgbClr val="171849"/>
                        </a:solidFill>
                        <a:effectLst/>
                        <a:latin typeface="Arial Narrow" charset="0"/>
                        <a:ea typeface="ＭＳ Ｐゴシック" charset="0"/>
                        <a:cs typeface="ＭＳ Ｐゴシック" charset="0"/>
                      </a:endParaRPr>
                    </a:p>
                  </a:txBody>
                  <a:tcPr marL="91421" marR="91421" marT="18249" marB="18249" anchor="ctr" horzOverflow="overflow">
                    <a:lnL>
                      <a:noFill/>
                    </a:lnL>
                    <a:lnR>
                      <a:noFill/>
                    </a:lnR>
                    <a:lnT>
                      <a:noFill/>
                    </a:lnT>
                    <a:lnB>
                      <a:noFill/>
                    </a:lnB>
                    <a:lnTlToBr>
                      <a:noFill/>
                    </a:lnTlToBr>
                    <a:lnBlToTr>
                      <a:noFill/>
                    </a:lnBlToTr>
                    <a:solidFill>
                      <a:srgbClr val="F1CCF0"/>
                    </a:solidFill>
                  </a:tcPr>
                </a:tc>
                <a:extLst>
                  <a:ext uri="{0D108BD9-81ED-4DB2-BD59-A6C34878D82A}">
                    <a16:rowId xmlns:a16="http://schemas.microsoft.com/office/drawing/2014/main" val="10000"/>
                  </a:ext>
                </a:extLst>
              </a:tr>
            </a:tbl>
          </a:graphicData>
        </a:graphic>
      </p:graphicFrame>
      <p:sp>
        <p:nvSpPr>
          <p:cNvPr id="9" name="Rectangle 8">
            <a:extLst>
              <a:ext uri="{FF2B5EF4-FFF2-40B4-BE49-F238E27FC236}">
                <a16:creationId xmlns:a16="http://schemas.microsoft.com/office/drawing/2014/main" id="{D7FBAE1C-B594-B40F-535B-056799A60D79}"/>
              </a:ext>
            </a:extLst>
          </p:cNvPr>
          <p:cNvSpPr/>
          <p:nvPr/>
        </p:nvSpPr>
        <p:spPr>
          <a:xfrm>
            <a:off x="5637736" y="3181203"/>
            <a:ext cx="1896016" cy="3048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rPr>
              <a:t>Radium-223</a:t>
            </a:r>
          </a:p>
        </p:txBody>
      </p:sp>
      <p:sp>
        <p:nvSpPr>
          <p:cNvPr id="10" name="Rectangle 9">
            <a:extLst>
              <a:ext uri="{FF2B5EF4-FFF2-40B4-BE49-F238E27FC236}">
                <a16:creationId xmlns:a16="http://schemas.microsoft.com/office/drawing/2014/main" id="{522532F3-82D8-CF1D-C9D9-C9B133C4B1B4}"/>
              </a:ext>
            </a:extLst>
          </p:cNvPr>
          <p:cNvSpPr/>
          <p:nvPr/>
        </p:nvSpPr>
        <p:spPr>
          <a:xfrm>
            <a:off x="7628984" y="3189817"/>
            <a:ext cx="1896016" cy="29438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rPr>
              <a:t>Lu-177 PSMA (~90%)</a:t>
            </a:r>
          </a:p>
        </p:txBody>
      </p:sp>
      <p:sp>
        <p:nvSpPr>
          <p:cNvPr id="3" name="Rectangle 2">
            <a:extLst>
              <a:ext uri="{FF2B5EF4-FFF2-40B4-BE49-F238E27FC236}">
                <a16:creationId xmlns:a16="http://schemas.microsoft.com/office/drawing/2014/main" id="{BB83DDFA-E08F-3C57-9D9A-01CADC3CC583}"/>
              </a:ext>
            </a:extLst>
          </p:cNvPr>
          <p:cNvSpPr/>
          <p:nvPr/>
        </p:nvSpPr>
        <p:spPr>
          <a:xfrm>
            <a:off x="5637735" y="5893444"/>
            <a:ext cx="3887265" cy="304800"/>
          </a:xfrm>
          <a:prstGeom prst="rect">
            <a:avLst/>
          </a:pr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ＭＳ Ｐゴシック" charset="0"/>
                <a:cs typeface="ＭＳ Ｐゴシック" charset="0"/>
              </a:rPr>
              <a:t>Pembrolizumab (~3%)</a:t>
            </a:r>
          </a:p>
        </p:txBody>
      </p:sp>
    </p:spTree>
    <p:extLst>
      <p:ext uri="{BB962C8B-B14F-4D97-AF65-F5344CB8AC3E}">
        <p14:creationId xmlns:p14="http://schemas.microsoft.com/office/powerpoint/2010/main" val="1403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89F929-8EC4-4D6F-B891-E75C1BDD3C6A}"/>
              </a:ext>
            </a:extLst>
          </p:cNvPr>
          <p:cNvSpPr>
            <a:spLocks noGrp="1"/>
          </p:cNvSpPr>
          <p:nvPr>
            <p:ph type="title"/>
          </p:nvPr>
        </p:nvSpPr>
        <p:spPr/>
        <p:txBody>
          <a:bodyPr/>
          <a:lstStyle/>
          <a:p>
            <a:r>
              <a:rPr lang="en-US" dirty="0"/>
              <a:t>Patient Case Continued</a:t>
            </a:r>
          </a:p>
        </p:txBody>
      </p:sp>
      <p:sp>
        <p:nvSpPr>
          <p:cNvPr id="2" name="Content Placeholder 1">
            <a:extLst>
              <a:ext uri="{FF2B5EF4-FFF2-40B4-BE49-F238E27FC236}">
                <a16:creationId xmlns:a16="http://schemas.microsoft.com/office/drawing/2014/main" id="{BF0E12F6-0FED-405D-A8E8-AF6323CF111D}"/>
              </a:ext>
            </a:extLst>
          </p:cNvPr>
          <p:cNvSpPr>
            <a:spLocks noGrp="1"/>
          </p:cNvSpPr>
          <p:nvPr>
            <p:ph idx="1"/>
          </p:nvPr>
        </p:nvSpPr>
        <p:spPr>
          <a:xfrm>
            <a:off x="609600" y="1600201"/>
            <a:ext cx="11239893" cy="4525963"/>
          </a:xfrm>
        </p:spPr>
        <p:txBody>
          <a:bodyPr/>
          <a:lstStyle/>
          <a:p>
            <a:r>
              <a:rPr lang="en-US" dirty="0"/>
              <a:t>Therapeutic options available were reviewed with the patient</a:t>
            </a:r>
          </a:p>
          <a:p>
            <a:r>
              <a:rPr lang="en-US" dirty="0"/>
              <a:t>ADT was started immediately with leuprolide </a:t>
            </a:r>
          </a:p>
          <a:p>
            <a:r>
              <a:rPr lang="en-US" dirty="0" err="1"/>
              <a:t>Darolutamide</a:t>
            </a:r>
            <a:r>
              <a:rPr lang="en-US" dirty="0"/>
              <a:t> + docetaxel x 6 cycles was recommended given his young age and aggressive recurrence</a:t>
            </a:r>
          </a:p>
          <a:p>
            <a:r>
              <a:rPr lang="en-US" dirty="0"/>
              <a:t>Chemotherapy was complicated by fatigue, but he actually gained weight as his tumor regressed</a:t>
            </a:r>
          </a:p>
          <a:p>
            <a:r>
              <a:rPr lang="en-US" dirty="0"/>
              <a:t>His PSA responded, dropping to 0.4 after 6 months</a:t>
            </a:r>
          </a:p>
          <a:p>
            <a:r>
              <a:rPr lang="en-US" dirty="0"/>
              <a:t>He continues on leuprolide and </a:t>
            </a:r>
            <a:r>
              <a:rPr lang="en-US" dirty="0" err="1"/>
              <a:t>darolutamide</a:t>
            </a:r>
            <a:r>
              <a:rPr lang="en-US" dirty="0"/>
              <a:t> </a:t>
            </a:r>
          </a:p>
          <a:p>
            <a:r>
              <a:rPr lang="en-US" dirty="0"/>
              <a:t>PSA, labs and visits are conducted every 3 months</a:t>
            </a:r>
          </a:p>
        </p:txBody>
      </p:sp>
    </p:spTree>
    <p:extLst>
      <p:ext uri="{BB962C8B-B14F-4D97-AF65-F5344CB8AC3E}">
        <p14:creationId xmlns:p14="http://schemas.microsoft.com/office/powerpoint/2010/main" val="193453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1940406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25CA50F-0DFD-F9EF-46CD-34799330B6FD}"/>
              </a:ext>
            </a:extLst>
          </p:cNvPr>
          <p:cNvSpPr>
            <a:spLocks noGrp="1"/>
          </p:cNvSpPr>
          <p:nvPr>
            <p:ph type="ctrTitle"/>
          </p:nvPr>
        </p:nvSpPr>
        <p:spPr>
          <a:xfrm>
            <a:off x="890338" y="640080"/>
            <a:ext cx="3734014" cy="3566160"/>
          </a:xfrm>
        </p:spPr>
        <p:txBody>
          <a:bodyPr anchor="b">
            <a:normAutofit/>
          </a:bodyPr>
          <a:lstStyle/>
          <a:p>
            <a:pPr algn="l"/>
            <a:r>
              <a:rPr lang="en-US" sz="3800" dirty="0"/>
              <a:t>Kathleen Burns, Nurse Practitioner</a:t>
            </a:r>
            <a:br>
              <a:rPr lang="en-US" sz="3800" dirty="0"/>
            </a:br>
            <a:r>
              <a:rPr lang="en-US" sz="3800" dirty="0"/>
              <a:t>GU Medical Oncology</a:t>
            </a:r>
            <a:br>
              <a:rPr lang="en-US" sz="3800" dirty="0"/>
            </a:br>
            <a:r>
              <a:rPr lang="en-US" sz="3800" dirty="0"/>
              <a:t>City of Hope</a:t>
            </a:r>
            <a:br>
              <a:rPr lang="en-US" sz="3800" dirty="0"/>
            </a:br>
            <a:endParaRPr lang="en-US" sz="3800" dirty="0"/>
          </a:p>
        </p:txBody>
      </p:sp>
      <p:sp>
        <p:nvSpPr>
          <p:cNvPr id="10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descr="GolterGate_092822_ 3">
            <a:extLst>
              <a:ext uri="{FF2B5EF4-FFF2-40B4-BE49-F238E27FC236}">
                <a16:creationId xmlns:a16="http://schemas.microsoft.com/office/drawing/2014/main" id="{33368E1C-38EC-271F-74AC-6261F3DE0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79" r="10267"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753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Oh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836527263"/>
              </p:ext>
            </p:extLst>
          </p:nvPr>
        </p:nvGraphicFramePr>
        <p:xfrm>
          <a:off x="1236095" y="1811423"/>
          <a:ext cx="9719807" cy="3292854"/>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800438">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00438">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Abbott Laboratories, AstraZeneca Pharmaceuticals LP, </a:t>
                      </a:r>
                      <a:r>
                        <a:rPr lang="en-US" sz="1800" b="0" kern="1200" dirty="0" err="1">
                          <a:solidFill>
                            <a:schemeClr val="tx1"/>
                          </a:solidFill>
                          <a:effectLst/>
                          <a:latin typeface="+mn-lt"/>
                          <a:ea typeface="+mn-ea"/>
                          <a:cs typeface="+mn-cs"/>
                        </a:rPr>
                        <a:t>Cytogen</a:t>
                      </a:r>
                      <a:r>
                        <a:rPr lang="en-US" sz="1800" b="0" kern="1200" dirty="0">
                          <a:solidFill>
                            <a:schemeClr val="tx1"/>
                          </a:solidFill>
                          <a:effectLst/>
                          <a:latin typeface="+mn-lt"/>
                          <a:ea typeface="+mn-ea"/>
                          <a:cs typeface="+mn-cs"/>
                        </a:rPr>
                        <a:t> Corporation, Nature's Toolbox Inc, Novartis, Sumitomo Dainippon Pharma Oncology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1271091"/>
                  </a:ext>
                </a:extLst>
              </a:tr>
              <a:tr h="800438">
                <a:tc>
                  <a:txBody>
                    <a:bodyPr/>
                    <a:lstStyle/>
                    <a:p>
                      <a:r>
                        <a:rPr lang="en-US" sz="1800" b="1" kern="1200" dirty="0">
                          <a:solidFill>
                            <a:schemeClr val="tx1"/>
                          </a:solidFill>
                          <a:effectLst/>
                          <a:latin typeface="+mn-lt"/>
                          <a:ea typeface="+mn-ea"/>
                          <a:cs typeface="+mn-cs"/>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 Nature’s Toolbox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5188048"/>
                  </a:ext>
                </a:extLst>
              </a:tr>
              <a:tr h="800438">
                <a:tc>
                  <a:txBody>
                    <a:bodyPr/>
                    <a:lstStyle/>
                    <a:p>
                      <a:r>
                        <a:rPr lang="en-US" sz="1800" b="1" kern="1200" dirty="0">
                          <a:solidFill>
                            <a:schemeClr val="tx1"/>
                          </a:solidFill>
                          <a:effectLst/>
                          <a:latin typeface="+mn-lt"/>
                          <a:ea typeface="+mn-ea"/>
                          <a:cs typeface="+mn-cs"/>
                        </a:rPr>
                        <a:t>Stock Options/Stock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GeneDx</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6834649"/>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0A45E-6C9B-BFDB-D531-F7F546426E89}"/>
              </a:ext>
            </a:extLst>
          </p:cNvPr>
          <p:cNvSpPr>
            <a:spLocks noGrp="1"/>
          </p:cNvSpPr>
          <p:nvPr>
            <p:ph type="title"/>
          </p:nvPr>
        </p:nvSpPr>
        <p:spPr/>
        <p:txBody>
          <a:bodyPr>
            <a:normAutofit/>
          </a:bodyPr>
          <a:lstStyle/>
          <a:p>
            <a:pPr algn="ctr"/>
            <a:r>
              <a:rPr lang="en-US" sz="5400" dirty="0"/>
              <a:t>Androgen Pathway Inhibitors</a:t>
            </a:r>
          </a:p>
        </p:txBody>
      </p:sp>
      <p:sp>
        <p:nvSpPr>
          <p:cNvPr id="3" name="Content Placeholder 2">
            <a:extLst>
              <a:ext uri="{FF2B5EF4-FFF2-40B4-BE49-F238E27FC236}">
                <a16:creationId xmlns:a16="http://schemas.microsoft.com/office/drawing/2014/main" id="{C4345EEE-F1C7-E3E3-8413-6F877FB1EF69}"/>
              </a:ext>
            </a:extLst>
          </p:cNvPr>
          <p:cNvSpPr>
            <a:spLocks noGrp="1"/>
          </p:cNvSpPr>
          <p:nvPr>
            <p:ph idx="1"/>
          </p:nvPr>
        </p:nvSpPr>
        <p:spPr/>
        <p:txBody>
          <a:bodyPr/>
          <a:lstStyle/>
          <a:p>
            <a:r>
              <a:rPr lang="en-US" dirty="0"/>
              <a:t>Also called ARPI, ARSI, ARTA</a:t>
            </a:r>
          </a:p>
          <a:p>
            <a:r>
              <a:rPr lang="en-US" dirty="0"/>
              <a:t>They intensify a single agent androgen deprivation therapy</a:t>
            </a:r>
          </a:p>
          <a:p>
            <a:r>
              <a:rPr lang="en-US" dirty="0"/>
              <a:t>Patient education</a:t>
            </a:r>
          </a:p>
          <a:p>
            <a:pPr lvl="1"/>
            <a:r>
              <a:rPr lang="en-US" dirty="0"/>
              <a:t>Cost/insurance coverage/adherence</a:t>
            </a:r>
          </a:p>
          <a:p>
            <a:pPr lvl="1"/>
            <a:r>
              <a:rPr lang="en-US" dirty="0"/>
              <a:t>Like any other targeted agents, they have unique side effects</a:t>
            </a:r>
          </a:p>
          <a:p>
            <a:pPr lvl="2"/>
            <a:r>
              <a:rPr lang="en-US" dirty="0"/>
              <a:t>Enzalutamide – falls/fracture, fatigue, cognitive dysfunction, seizure</a:t>
            </a:r>
          </a:p>
          <a:p>
            <a:pPr lvl="2"/>
            <a:r>
              <a:rPr lang="en-US" dirty="0"/>
              <a:t>Abiraterone – liver toxicity, cardiac risk, potassium changes, needs prednisone</a:t>
            </a:r>
          </a:p>
          <a:p>
            <a:pPr lvl="2"/>
            <a:r>
              <a:rPr lang="en-US" dirty="0"/>
              <a:t>Darolutamide – bleeding, rash, hypertension, anemia</a:t>
            </a:r>
          </a:p>
          <a:p>
            <a:pPr lvl="2"/>
            <a:r>
              <a:rPr lang="en-US" dirty="0"/>
              <a:t>Apalutamide – rash, falls/fracture,  hypothyroidism, decreased appetite</a:t>
            </a:r>
          </a:p>
          <a:p>
            <a:pPr lvl="2"/>
            <a:endParaRPr lang="en-US" dirty="0"/>
          </a:p>
        </p:txBody>
      </p:sp>
    </p:spTree>
    <p:extLst>
      <p:ext uri="{BB962C8B-B14F-4D97-AF65-F5344CB8AC3E}">
        <p14:creationId xmlns:p14="http://schemas.microsoft.com/office/powerpoint/2010/main" val="3527680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7CBE-DD51-D80D-FF8E-04D7198B3D39}"/>
              </a:ext>
            </a:extLst>
          </p:cNvPr>
          <p:cNvSpPr>
            <a:spLocks noGrp="1"/>
          </p:cNvSpPr>
          <p:nvPr>
            <p:ph type="title"/>
          </p:nvPr>
        </p:nvSpPr>
        <p:spPr>
          <a:xfrm>
            <a:off x="8153400" y="1128094"/>
            <a:ext cx="3434180" cy="1415270"/>
          </a:xfrm>
        </p:spPr>
        <p:txBody>
          <a:bodyPr anchor="t">
            <a:normAutofit/>
          </a:bodyPr>
          <a:lstStyle/>
          <a:p>
            <a:r>
              <a:rPr lang="en-US" sz="3200" dirty="0"/>
              <a:t>Preparing for ARPIs </a:t>
            </a:r>
          </a:p>
        </p:txBody>
      </p:sp>
      <p:pic>
        <p:nvPicPr>
          <p:cNvPr id="5" name="Content Placeholder 4" descr="A garden with a sculpture&#10;&#10;Description automatically generated with medium confidence">
            <a:extLst>
              <a:ext uri="{FF2B5EF4-FFF2-40B4-BE49-F238E27FC236}">
                <a16:creationId xmlns:a16="http://schemas.microsoft.com/office/drawing/2014/main" id="{D4646AF0-B8C7-31B1-6213-ECABAAC7136B}"/>
              </a:ext>
            </a:extLst>
          </p:cNvPr>
          <p:cNvPicPr>
            <a:picLocks noChangeAspect="1"/>
          </p:cNvPicPr>
          <p:nvPr/>
        </p:nvPicPr>
        <p:blipFill>
          <a:blip r:embed="rId2">
            <a:extLst>
              <a:ext uri="{28A0092B-C50C-407E-A947-70E740481C1C}">
                <a14:useLocalDpi xmlns:a14="http://schemas.microsoft.com/office/drawing/2010/main" val="0"/>
              </a:ext>
            </a:extLst>
          </a:blip>
          <a:srcRect l="12930" r="13363" b="-1"/>
          <a:stretch/>
        </p:blipFill>
        <p:spPr>
          <a:xfrm>
            <a:off x="-9886" y="10"/>
            <a:ext cx="7572605" cy="6857990"/>
          </a:xfrm>
          <a:prstGeom prst="rect">
            <a:avLst/>
          </a:prstGeom>
        </p:spPr>
      </p:pic>
      <p:cxnSp>
        <p:nvCxnSpPr>
          <p:cNvPr id="19" name="Straight Connector 18">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DC133C72-6966-4B25-7D0E-4E39812B5AF4}"/>
              </a:ext>
            </a:extLst>
          </p:cNvPr>
          <p:cNvSpPr>
            <a:spLocks noGrp="1"/>
          </p:cNvSpPr>
          <p:nvPr>
            <p:ph idx="1"/>
          </p:nvPr>
        </p:nvSpPr>
        <p:spPr>
          <a:xfrm>
            <a:off x="8153400" y="2543364"/>
            <a:ext cx="3434180" cy="3599019"/>
          </a:xfrm>
        </p:spPr>
        <p:txBody>
          <a:bodyPr>
            <a:normAutofit/>
          </a:bodyPr>
          <a:lstStyle/>
          <a:p>
            <a:r>
              <a:rPr lang="en-US" sz="2400" dirty="0"/>
              <a:t>Baseline lipids</a:t>
            </a:r>
          </a:p>
          <a:p>
            <a:r>
              <a:rPr lang="en-US" sz="2400" dirty="0"/>
              <a:t>Calcium and vitamin D</a:t>
            </a:r>
          </a:p>
          <a:p>
            <a:r>
              <a:rPr lang="en-US" sz="2400" dirty="0"/>
              <a:t>Hypertension controlled</a:t>
            </a:r>
          </a:p>
          <a:p>
            <a:r>
              <a:rPr lang="en-US" sz="2400" dirty="0"/>
              <a:t>Exercise – cardio and resistance training</a:t>
            </a:r>
          </a:p>
          <a:p>
            <a:r>
              <a:rPr lang="en-US" sz="2400" dirty="0"/>
              <a:t>Nutrition counseling - 	reduce carbs  </a:t>
            </a:r>
          </a:p>
        </p:txBody>
      </p:sp>
    </p:spTree>
    <p:extLst>
      <p:ext uri="{BB962C8B-B14F-4D97-AF65-F5344CB8AC3E}">
        <p14:creationId xmlns:p14="http://schemas.microsoft.com/office/powerpoint/2010/main" val="2876240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9D133-59F9-A3EE-330C-EF7BEDC0E71D}"/>
              </a:ext>
            </a:extLst>
          </p:cNvPr>
          <p:cNvSpPr>
            <a:spLocks noGrp="1"/>
          </p:cNvSpPr>
          <p:nvPr>
            <p:ph type="ctrTitle"/>
          </p:nvPr>
        </p:nvSpPr>
        <p:spPr>
          <a:xfrm>
            <a:off x="6154718" y="329518"/>
            <a:ext cx="5247939" cy="829191"/>
          </a:xfrm>
        </p:spPr>
        <p:txBody>
          <a:bodyPr vert="horz" lIns="91440" tIns="45720" rIns="91440" bIns="45720" rtlCol="0" anchor="ctr">
            <a:normAutofit/>
          </a:bodyPr>
          <a:lstStyle/>
          <a:p>
            <a:pPr algn="l"/>
            <a:r>
              <a:rPr lang="en-US" sz="4400" dirty="0"/>
              <a:t>Case Study </a:t>
            </a:r>
            <a:r>
              <a:rPr lang="en-US" sz="4400" dirty="0" err="1"/>
              <a:t>mHSPC</a:t>
            </a:r>
            <a:r>
              <a:rPr lang="en-US" sz="4400" dirty="0"/>
              <a:t> </a:t>
            </a:r>
          </a:p>
        </p:txBody>
      </p:sp>
      <p:pic>
        <p:nvPicPr>
          <p:cNvPr id="2050" name="Picture 2" descr="age is just a number, always young at heart - middle age men stock pictures, royalty-free photos &amp; images">
            <a:extLst>
              <a:ext uri="{FF2B5EF4-FFF2-40B4-BE49-F238E27FC236}">
                <a16:creationId xmlns:a16="http://schemas.microsoft.com/office/drawing/2014/main" id="{C4F5AEB7-C644-BF08-00A0-98742FC3A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403" r="7421" b="-1"/>
          <a:stretch/>
        </p:blipFill>
        <p:spPr bwMode="auto">
          <a:xfrm>
            <a:off x="-645437" y="-1"/>
            <a:ext cx="6010814"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7A3ADC4A-9669-AC29-8D64-B1973E4AC50C}"/>
              </a:ext>
            </a:extLst>
          </p:cNvPr>
          <p:cNvSpPr>
            <a:spLocks noGrp="1"/>
          </p:cNvSpPr>
          <p:nvPr>
            <p:ph type="subTitle" idx="1"/>
          </p:nvPr>
        </p:nvSpPr>
        <p:spPr>
          <a:xfrm>
            <a:off x="5755341" y="1412776"/>
            <a:ext cx="5705137" cy="5445223"/>
          </a:xfrm>
        </p:spPr>
        <p:txBody>
          <a:bodyPr vert="horz" lIns="91440" tIns="45720" rIns="91440" bIns="45720" rtlCol="0">
            <a:normAutofit fontScale="92500" lnSpcReduction="20000"/>
          </a:bodyPr>
          <a:lstStyle/>
          <a:p>
            <a:pPr marL="342900" indent="-228600" algn="l">
              <a:lnSpc>
                <a:spcPct val="110000"/>
              </a:lnSpc>
              <a:buFont typeface="Arial" panose="020B0604020202020204" pitchFamily="34" charset="0"/>
              <a:buChar char="•"/>
            </a:pPr>
            <a:r>
              <a:rPr lang="en-US" sz="1900" b="1" dirty="0"/>
              <a:t>55 yr old man presented in 2/2024 – for a second opinion</a:t>
            </a:r>
          </a:p>
          <a:p>
            <a:pPr marL="342900" indent="-228600" algn="l">
              <a:lnSpc>
                <a:spcPct val="110000"/>
              </a:lnSpc>
              <a:buFont typeface="Arial" panose="020B0604020202020204" pitchFamily="34" charset="0"/>
              <a:buChar char="•"/>
            </a:pPr>
            <a:endParaRPr lang="en-US" sz="1600" dirty="0"/>
          </a:p>
          <a:p>
            <a:pPr marL="342900" indent="-228600" algn="l">
              <a:lnSpc>
                <a:spcPct val="110000"/>
              </a:lnSpc>
              <a:buFont typeface="Arial" panose="020B0604020202020204" pitchFamily="34" charset="0"/>
              <a:buChar char="•"/>
            </a:pPr>
            <a:r>
              <a:rPr lang="en-US" sz="1600" b="1" i="0" u="none" strike="noStrike" baseline="0" dirty="0"/>
              <a:t>9/28/23</a:t>
            </a:r>
            <a:r>
              <a:rPr lang="en-US" sz="1600" b="0" i="0" u="none" strike="noStrike" baseline="0" dirty="0"/>
              <a:t> - PSA found to be elevated to 97.3 on routine labs and referred to urology for evaluation</a:t>
            </a:r>
          </a:p>
          <a:p>
            <a:pPr marL="285750" indent="-228600" algn="l">
              <a:lnSpc>
                <a:spcPct val="110000"/>
              </a:lnSpc>
              <a:buFont typeface="Arial" panose="020B0604020202020204" pitchFamily="34" charset="0"/>
              <a:buChar char="•"/>
            </a:pPr>
            <a:r>
              <a:rPr lang="en-US" sz="1600" b="1" i="0" u="none" strike="noStrike" baseline="0" dirty="0"/>
              <a:t>11/9/23</a:t>
            </a:r>
            <a:r>
              <a:rPr lang="en-US" sz="1600" b="0" i="0" u="none" strike="noStrike" baseline="0" dirty="0"/>
              <a:t> - TRUS biopsy with GS 4+3 or 3+4 disease in all cores</a:t>
            </a:r>
          </a:p>
          <a:p>
            <a:pPr marL="285750" indent="-228600" algn="l">
              <a:lnSpc>
                <a:spcPct val="110000"/>
              </a:lnSpc>
              <a:buFont typeface="Arial" panose="020B0604020202020204" pitchFamily="34" charset="0"/>
              <a:buChar char="•"/>
            </a:pPr>
            <a:r>
              <a:rPr lang="en-US" sz="1600" b="1" i="0" u="none" strike="noStrike" baseline="0" dirty="0"/>
              <a:t>12/23/23</a:t>
            </a:r>
            <a:r>
              <a:rPr lang="en-US" sz="1600" b="0" i="0" u="none" strike="noStrike" baseline="0" dirty="0"/>
              <a:t> - PSMA with high level radiotracer activity involving most of the prostate with relative sparing of left anterior transition zone demonstrating SUV max of 17.9, consistent with primary prostatic malignancy. Intermediate level radiotracer uptake noted in the nonenlarged prominent lymph nodes in the right pelvis, retroperitoneum, mediastinum, left axilla and bilateral lower cervical regions, concerning for metastasis. Indeterminate low intermediate level focal radiotracer activity in the bones involving right posterior rib, right iliac bone and left posterior seventh rib with mild sclerosis</a:t>
            </a:r>
          </a:p>
          <a:p>
            <a:pPr marL="285750" indent="-228600" algn="l">
              <a:lnSpc>
                <a:spcPct val="110000"/>
              </a:lnSpc>
              <a:buFont typeface="Arial" panose="020B0604020202020204" pitchFamily="34" charset="0"/>
              <a:buChar char="•"/>
            </a:pPr>
            <a:r>
              <a:rPr lang="en-US" sz="1600" b="1" i="0" u="none" strike="noStrike" baseline="0" dirty="0"/>
              <a:t>1/3/24</a:t>
            </a:r>
            <a:r>
              <a:rPr lang="en-US" sz="1600" b="0" i="0" u="none" strike="noStrike" baseline="0" dirty="0"/>
              <a:t> - Started on leuprolide and </a:t>
            </a:r>
            <a:r>
              <a:rPr lang="en-US" sz="1600" dirty="0"/>
              <a:t>b</a:t>
            </a:r>
            <a:r>
              <a:rPr lang="en-US" sz="1600" b="0" i="0" u="none" strike="noStrike" baseline="0" dirty="0"/>
              <a:t>icalutamide</a:t>
            </a:r>
          </a:p>
          <a:p>
            <a:pPr marL="285750" indent="-228600" algn="l">
              <a:lnSpc>
                <a:spcPct val="110000"/>
              </a:lnSpc>
              <a:buFont typeface="Arial" panose="020B0604020202020204" pitchFamily="34" charset="0"/>
              <a:buChar char="•"/>
            </a:pPr>
            <a:r>
              <a:rPr lang="en-US" sz="1600" b="1" i="0" u="none" strike="noStrike" baseline="0" dirty="0"/>
              <a:t>1/30/24</a:t>
            </a:r>
            <a:r>
              <a:rPr lang="en-US" sz="1600" b="0" i="0" u="none" strike="noStrike" baseline="0" dirty="0"/>
              <a:t> - Saw a medical oncologist who recommended the addition of docetaxel to his leuprolide and </a:t>
            </a:r>
            <a:r>
              <a:rPr lang="en-US" sz="1600" dirty="0"/>
              <a:t>b</a:t>
            </a:r>
            <a:r>
              <a:rPr lang="en-US" sz="1600" b="0" i="0" u="none" strike="noStrike" baseline="0" dirty="0"/>
              <a:t>icalutamide. He disagreed and came to City of Hope for another opinion </a:t>
            </a:r>
          </a:p>
          <a:p>
            <a:pPr marL="342900" indent="-228600" algn="l">
              <a:lnSpc>
                <a:spcPct val="110000"/>
              </a:lnSpc>
              <a:buFont typeface="Arial" panose="020B0604020202020204" pitchFamily="34" charset="0"/>
              <a:buChar char="•"/>
            </a:pPr>
            <a:endParaRPr lang="en-US" sz="1100" dirty="0"/>
          </a:p>
        </p:txBody>
      </p:sp>
    </p:spTree>
    <p:extLst>
      <p:ext uri="{BB962C8B-B14F-4D97-AF65-F5344CB8AC3E}">
        <p14:creationId xmlns:p14="http://schemas.microsoft.com/office/powerpoint/2010/main" val="3867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13883-9CAC-C738-AAF1-29E9B898BF82}"/>
              </a:ext>
            </a:extLst>
          </p:cNvPr>
          <p:cNvSpPr>
            <a:spLocks noGrp="1"/>
          </p:cNvSpPr>
          <p:nvPr>
            <p:ph type="title"/>
          </p:nvPr>
        </p:nvSpPr>
        <p:spPr>
          <a:xfrm>
            <a:off x="6513788" y="365126"/>
            <a:ext cx="4840010" cy="993158"/>
          </a:xfrm>
        </p:spPr>
        <p:txBody>
          <a:bodyPr>
            <a:normAutofit/>
          </a:bodyPr>
          <a:lstStyle/>
          <a:p>
            <a:r>
              <a:rPr lang="en-US" dirty="0"/>
              <a:t>Case study:   </a:t>
            </a:r>
          </a:p>
        </p:txBody>
      </p:sp>
      <p:pic>
        <p:nvPicPr>
          <p:cNvPr id="1026" name="Picture 2" descr="JapaneseGarden_063022_ 13">
            <a:extLst>
              <a:ext uri="{FF2B5EF4-FFF2-40B4-BE49-F238E27FC236}">
                <a16:creationId xmlns:a16="http://schemas.microsoft.com/office/drawing/2014/main" id="{7019B2CD-E43C-0ED7-0682-43A1BEF16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638" r="24828" b="-1"/>
          <a:stretch/>
        </p:blipFill>
        <p:spPr bwMode="auto">
          <a:xfrm>
            <a:off x="20" y="10"/>
            <a:ext cx="5533033"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270725F-DDE6-6AF6-8FE3-13FA169535B3}"/>
              </a:ext>
            </a:extLst>
          </p:cNvPr>
          <p:cNvSpPr>
            <a:spLocks noGrp="1"/>
          </p:cNvSpPr>
          <p:nvPr>
            <p:ph idx="1"/>
          </p:nvPr>
        </p:nvSpPr>
        <p:spPr>
          <a:xfrm>
            <a:off x="5820765" y="1358284"/>
            <a:ext cx="6035875" cy="4818679"/>
          </a:xfrm>
        </p:spPr>
        <p:txBody>
          <a:bodyPr>
            <a:noAutofit/>
          </a:bodyPr>
          <a:lstStyle/>
          <a:p>
            <a:pPr rtl="0"/>
            <a:r>
              <a:rPr lang="en-US" sz="1400" b="1" i="0" u="none" strike="noStrike" baseline="0" dirty="0" err="1">
                <a:latin typeface="Arial" panose="020B0604020202020204" pitchFamily="34" charset="0"/>
              </a:rPr>
              <a:t>mHSPC</a:t>
            </a:r>
            <a:r>
              <a:rPr lang="en-US" sz="1400" b="1" i="0" u="none" strike="noStrike" baseline="0" dirty="0">
                <a:latin typeface="Arial" panose="020B0604020202020204" pitchFamily="34" charset="0"/>
              </a:rPr>
              <a:t>, de novo, low-volume</a:t>
            </a:r>
            <a:endParaRPr lang="en-US" sz="1400" b="0" i="0" u="none" strike="noStrike" baseline="0" dirty="0">
              <a:latin typeface="Arial" panose="020B0604020202020204" pitchFamily="34" charset="0"/>
            </a:endParaRPr>
          </a:p>
          <a:p>
            <a:pPr rtl="0"/>
            <a:r>
              <a:rPr lang="en-US" sz="1400" b="0" i="0" u="none" strike="noStrike" baseline="0" dirty="0">
                <a:latin typeface="Arial" panose="020B0604020202020204" pitchFamily="34" charset="0"/>
              </a:rPr>
              <a:t>We tried to sign him onto clinical trial tala/</a:t>
            </a:r>
            <a:r>
              <a:rPr lang="en-US" sz="1400" b="0" i="0" u="none" strike="noStrike" baseline="0" dirty="0" err="1">
                <a:latin typeface="Arial" panose="020B0604020202020204" pitchFamily="34" charset="0"/>
              </a:rPr>
              <a:t>abi</a:t>
            </a:r>
            <a:r>
              <a:rPr lang="en-US" sz="1400" b="0" i="0" u="none" strike="noStrike" baseline="0" dirty="0">
                <a:latin typeface="Arial" panose="020B0604020202020204" pitchFamily="34" charset="0"/>
              </a:rPr>
              <a:t>/ADT but insurance denied</a:t>
            </a:r>
          </a:p>
          <a:p>
            <a:pPr rtl="0"/>
            <a:r>
              <a:rPr lang="en-US" sz="1400" b="0" i="0" u="none" strike="noStrike" baseline="0" dirty="0">
                <a:latin typeface="Arial" panose="020B0604020202020204" pitchFamily="34" charset="0"/>
              </a:rPr>
              <a:t>We </a:t>
            </a:r>
            <a:r>
              <a:rPr lang="en-US" sz="1400" dirty="0">
                <a:latin typeface="Arial" panose="020B0604020202020204" pitchFamily="34" charset="0"/>
              </a:rPr>
              <a:t>then </a:t>
            </a:r>
            <a:r>
              <a:rPr lang="en-US" sz="1400" b="0" i="0" u="none" strike="noStrike" baseline="0" dirty="0">
                <a:latin typeface="Arial" panose="020B0604020202020204" pitchFamily="34" charset="0"/>
              </a:rPr>
              <a:t>recommended stopping the bicalutamide and starting doublet therapy with Leuprolide/abiraterone and he received radiation to the prostate</a:t>
            </a:r>
          </a:p>
          <a:p>
            <a:r>
              <a:rPr lang="en-US" sz="1400" dirty="0">
                <a:latin typeface="Arial" panose="020B0604020202020204" pitchFamily="34" charset="0"/>
              </a:rPr>
              <a:t>PSMA PET</a:t>
            </a:r>
            <a:r>
              <a:rPr lang="en-US" sz="1400" b="0" i="0" u="none" strike="noStrike" baseline="0" dirty="0">
                <a:latin typeface="Arial" panose="020B0604020202020204" pitchFamily="34" charset="0"/>
              </a:rPr>
              <a:t> 10/24 showed resolution of disease</a:t>
            </a:r>
          </a:p>
          <a:p>
            <a:pPr rtl="0"/>
            <a:r>
              <a:rPr lang="en-US" sz="1400" b="0" i="0" u="none" strike="noStrike" baseline="0" dirty="0">
                <a:latin typeface="Arial" panose="020B0604020202020204" pitchFamily="34" charset="0"/>
              </a:rPr>
              <a:t>PSA has been undetectable indicating excellent response to treatment </a:t>
            </a:r>
            <a:r>
              <a:rPr lang="en-US" sz="1400" dirty="0">
                <a:latin typeface="Arial" panose="020B0604020202020204" pitchFamily="34" charset="0"/>
              </a:rPr>
              <a:t>_________________________________________________________</a:t>
            </a:r>
          </a:p>
          <a:p>
            <a:pPr rtl="0"/>
            <a:r>
              <a:rPr lang="en-US" sz="1400" b="1" i="0" u="none" strike="noStrike" baseline="0" dirty="0">
                <a:solidFill>
                  <a:schemeClr val="accent6">
                    <a:lumMod val="75000"/>
                  </a:schemeClr>
                </a:solidFill>
                <a:latin typeface="Arial" panose="020B0604020202020204" pitchFamily="34" charset="0"/>
              </a:rPr>
              <a:t>Patient single, self employed pop-up caterer without significant comorbidities</a:t>
            </a:r>
          </a:p>
          <a:p>
            <a:pPr rtl="0"/>
            <a:r>
              <a:rPr lang="en-US" sz="1400" b="0" i="0" u="none" strike="noStrike" baseline="0" dirty="0">
                <a:solidFill>
                  <a:schemeClr val="accent6">
                    <a:lumMod val="75000"/>
                  </a:schemeClr>
                </a:solidFill>
                <a:latin typeface="Arial" panose="020B0604020202020204" pitchFamily="34" charset="0"/>
              </a:rPr>
              <a:t>Developed hypocalcemia from </a:t>
            </a:r>
            <a:r>
              <a:rPr lang="en-US" sz="1400" dirty="0">
                <a:solidFill>
                  <a:schemeClr val="accent6">
                    <a:lumMod val="75000"/>
                  </a:schemeClr>
                </a:solidFill>
                <a:latin typeface="Arial" panose="020B0604020202020204" pitchFamily="34" charset="0"/>
              </a:rPr>
              <a:t>denosumab (after dental screening)– calcium supplementation needed adjusting</a:t>
            </a:r>
          </a:p>
          <a:p>
            <a:pPr rtl="0"/>
            <a:r>
              <a:rPr lang="en-US" sz="1400" b="0" i="0" u="none" strike="noStrike" baseline="0" dirty="0">
                <a:solidFill>
                  <a:schemeClr val="accent6">
                    <a:lumMod val="75000"/>
                  </a:schemeClr>
                </a:solidFill>
                <a:latin typeface="Arial" panose="020B0604020202020204" pitchFamily="34" charset="0"/>
              </a:rPr>
              <a:t>Developed transaminitis from the </a:t>
            </a:r>
            <a:r>
              <a:rPr lang="en-US" sz="1400" b="0" i="0" u="none" strike="noStrike" baseline="0" dirty="0" err="1">
                <a:solidFill>
                  <a:schemeClr val="accent6">
                    <a:lumMod val="75000"/>
                  </a:schemeClr>
                </a:solidFill>
                <a:latin typeface="Arial" panose="020B0604020202020204" pitchFamily="34" charset="0"/>
              </a:rPr>
              <a:t>abi</a:t>
            </a:r>
            <a:r>
              <a:rPr lang="en-US" sz="1400" b="0" i="0" u="none" strike="noStrike" baseline="0" dirty="0">
                <a:solidFill>
                  <a:schemeClr val="accent6">
                    <a:lumMod val="75000"/>
                  </a:schemeClr>
                </a:solidFill>
                <a:latin typeface="Arial" panose="020B0604020202020204" pitchFamily="34" charset="0"/>
              </a:rPr>
              <a:t> in the 2</a:t>
            </a:r>
            <a:r>
              <a:rPr lang="en-US" sz="1400" b="0" i="0" u="none" strike="noStrike" baseline="30000" dirty="0">
                <a:solidFill>
                  <a:schemeClr val="accent6">
                    <a:lumMod val="75000"/>
                  </a:schemeClr>
                </a:solidFill>
                <a:latin typeface="Arial" panose="020B0604020202020204" pitchFamily="34" charset="0"/>
              </a:rPr>
              <a:t>nd</a:t>
            </a:r>
            <a:r>
              <a:rPr lang="en-US" sz="1400" b="0" i="0" u="none" strike="noStrike" baseline="0" dirty="0">
                <a:solidFill>
                  <a:schemeClr val="accent6">
                    <a:lumMod val="75000"/>
                  </a:schemeClr>
                </a:solidFill>
                <a:latin typeface="Arial" panose="020B0604020202020204" pitchFamily="34" charset="0"/>
              </a:rPr>
              <a:t> month – weekly labs, when resolved (</a:t>
            </a:r>
            <a:r>
              <a:rPr lang="en-US" sz="1400" dirty="0">
                <a:solidFill>
                  <a:schemeClr val="accent6">
                    <a:lumMod val="75000"/>
                  </a:schemeClr>
                </a:solidFill>
                <a:latin typeface="Arial" panose="020B0604020202020204" pitchFamily="34" charset="0"/>
              </a:rPr>
              <a:t>4</a:t>
            </a:r>
            <a:r>
              <a:rPr lang="en-US" sz="1400" b="0" i="0" u="none" strike="noStrike" baseline="0" dirty="0">
                <a:solidFill>
                  <a:schemeClr val="accent6">
                    <a:lumMod val="75000"/>
                  </a:schemeClr>
                </a:solidFill>
                <a:latin typeface="Arial" panose="020B0604020202020204" pitchFamily="34" charset="0"/>
              </a:rPr>
              <a:t> weeks)  restarted at ½ dose, never returned.  Continues on therapy </a:t>
            </a:r>
          </a:p>
          <a:p>
            <a:pPr rtl="0"/>
            <a:r>
              <a:rPr lang="en-US" sz="1400" dirty="0">
                <a:solidFill>
                  <a:schemeClr val="accent6">
                    <a:lumMod val="75000"/>
                  </a:schemeClr>
                </a:solidFill>
                <a:latin typeface="Arial" panose="020B0604020202020204" pitchFamily="34" charset="0"/>
              </a:rPr>
              <a:t>Health maintenance (no primary care): colonoscopy, repeat DEXA every 1-2 years while on ADT, exercise and heart health counseling, not sexually active but interested in reconnecting with ED education.  Monitor insulin resistance/blood glucose/lipids. Social work and support group referral for minimal social support and potential financial issues with insurance coverage</a:t>
            </a:r>
            <a:endParaRPr lang="en-US" sz="1400" b="0" i="0" u="none" strike="noStrike" baseline="0" dirty="0">
              <a:solidFill>
                <a:schemeClr val="accent6">
                  <a:lumMod val="75000"/>
                </a:schemeClr>
              </a:solidFill>
              <a:latin typeface="Arial" panose="020B0604020202020204" pitchFamily="34" charset="0"/>
            </a:endParaRPr>
          </a:p>
        </p:txBody>
      </p:sp>
    </p:spTree>
    <p:extLst>
      <p:ext uri="{BB962C8B-B14F-4D97-AF65-F5344CB8AC3E}">
        <p14:creationId xmlns:p14="http://schemas.microsoft.com/office/powerpoint/2010/main" val="18338017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44609-7A48-F2FD-F611-8BD65E03629D}"/>
              </a:ext>
            </a:extLst>
          </p:cNvPr>
          <p:cNvSpPr>
            <a:spLocks noGrp="1"/>
          </p:cNvSpPr>
          <p:nvPr>
            <p:ph type="title"/>
          </p:nvPr>
        </p:nvSpPr>
        <p:spPr>
          <a:xfrm>
            <a:off x="838200" y="365125"/>
            <a:ext cx="5092083" cy="1325563"/>
          </a:xfrm>
        </p:spPr>
        <p:txBody>
          <a:bodyPr>
            <a:normAutofit/>
          </a:bodyPr>
          <a:lstStyle/>
          <a:p>
            <a:r>
              <a:rPr lang="en-US" sz="5400" dirty="0"/>
              <a:t>Triplet therapy</a:t>
            </a:r>
          </a:p>
        </p:txBody>
      </p:sp>
      <p:sp>
        <p:nvSpPr>
          <p:cNvPr id="3" name="Content Placeholder 2">
            <a:extLst>
              <a:ext uri="{FF2B5EF4-FFF2-40B4-BE49-F238E27FC236}">
                <a16:creationId xmlns:a16="http://schemas.microsoft.com/office/drawing/2014/main" id="{06358E55-8156-E565-9FF8-C26B3AF83455}"/>
              </a:ext>
            </a:extLst>
          </p:cNvPr>
          <p:cNvSpPr>
            <a:spLocks noGrp="1"/>
          </p:cNvSpPr>
          <p:nvPr>
            <p:ph idx="1"/>
          </p:nvPr>
        </p:nvSpPr>
        <p:spPr>
          <a:xfrm>
            <a:off x="731668" y="2048486"/>
            <a:ext cx="6672309" cy="3613571"/>
          </a:xfrm>
        </p:spPr>
        <p:txBody>
          <a:bodyPr>
            <a:normAutofit lnSpcReduction="10000"/>
          </a:bodyPr>
          <a:lstStyle/>
          <a:p>
            <a:r>
              <a:rPr lang="en-US" dirty="0"/>
              <a:t>Darolutamide/ docetaxel/ ADT</a:t>
            </a:r>
          </a:p>
          <a:p>
            <a:r>
              <a:rPr lang="en-US" dirty="0" err="1"/>
              <a:t>mHSPC</a:t>
            </a:r>
            <a:r>
              <a:rPr lang="en-US" dirty="0"/>
              <a:t> – higher risk or more symptomatic from PC</a:t>
            </a:r>
          </a:p>
          <a:p>
            <a:r>
              <a:rPr lang="en-US" dirty="0"/>
              <a:t>Prepare patients for changes in appearance</a:t>
            </a:r>
          </a:p>
          <a:p>
            <a:pPr lvl="3"/>
            <a:r>
              <a:rPr lang="en-US" sz="2400" dirty="0"/>
              <a:t>Hair loss</a:t>
            </a:r>
          </a:p>
          <a:p>
            <a:pPr lvl="3"/>
            <a:r>
              <a:rPr lang="en-US" sz="2400" dirty="0"/>
              <a:t>Potential refractory fluid retention</a:t>
            </a:r>
          </a:p>
          <a:p>
            <a:pPr lvl="3"/>
            <a:r>
              <a:rPr lang="en-US" sz="2400" dirty="0"/>
              <a:t>Steroid side effects – thinning or bruising skin/ weight gain</a:t>
            </a:r>
          </a:p>
        </p:txBody>
      </p:sp>
      <p:pic>
        <p:nvPicPr>
          <p:cNvPr id="2050" name="Picture 2" descr="JapaneseGarden_081522_ 04">
            <a:extLst>
              <a:ext uri="{FF2B5EF4-FFF2-40B4-BE49-F238E27FC236}">
                <a16:creationId xmlns:a16="http://schemas.microsoft.com/office/drawing/2014/main" id="{052C9AD3-7CB4-B049-BB28-CAABD2111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3977" y="1027907"/>
            <a:ext cx="3869182" cy="372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256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911B5-440D-BADE-9B1B-BD2565FD156C}"/>
              </a:ext>
            </a:extLst>
          </p:cNvPr>
          <p:cNvSpPr>
            <a:spLocks noGrp="1"/>
          </p:cNvSpPr>
          <p:nvPr>
            <p:ph type="title"/>
          </p:nvPr>
        </p:nvSpPr>
        <p:spPr>
          <a:xfrm>
            <a:off x="838200" y="78137"/>
            <a:ext cx="10515600" cy="1325563"/>
          </a:xfrm>
        </p:spPr>
        <p:txBody>
          <a:bodyPr/>
          <a:lstStyle/>
          <a:p>
            <a:r>
              <a:rPr lang="en-US" dirty="0"/>
              <a:t>Enzalutamide monotherapy  </a:t>
            </a:r>
          </a:p>
        </p:txBody>
      </p:sp>
      <p:sp>
        <p:nvSpPr>
          <p:cNvPr id="3" name="Content Placeholder 2">
            <a:extLst>
              <a:ext uri="{FF2B5EF4-FFF2-40B4-BE49-F238E27FC236}">
                <a16:creationId xmlns:a16="http://schemas.microsoft.com/office/drawing/2014/main" id="{E197C711-81EF-D6DC-C3BA-D7332E0A6C88}"/>
              </a:ext>
            </a:extLst>
          </p:cNvPr>
          <p:cNvSpPr>
            <a:spLocks noGrp="1"/>
          </p:cNvSpPr>
          <p:nvPr>
            <p:ph idx="1"/>
          </p:nvPr>
        </p:nvSpPr>
        <p:spPr>
          <a:xfrm>
            <a:off x="838200" y="1281339"/>
            <a:ext cx="3352800" cy="2147661"/>
          </a:xfrm>
        </p:spPr>
        <p:txBody>
          <a:bodyPr/>
          <a:lstStyle/>
          <a:p>
            <a:r>
              <a:rPr lang="en-US" dirty="0"/>
              <a:t>Gynecomastia</a:t>
            </a:r>
          </a:p>
          <a:p>
            <a:r>
              <a:rPr lang="en-US" dirty="0"/>
              <a:t>Mastodynia</a:t>
            </a:r>
          </a:p>
          <a:p>
            <a:pPr marL="0" indent="0">
              <a:buNone/>
            </a:pPr>
            <a:r>
              <a:rPr lang="en-US" dirty="0"/>
              <a:t> </a:t>
            </a:r>
          </a:p>
        </p:txBody>
      </p:sp>
      <p:pic>
        <p:nvPicPr>
          <p:cNvPr id="3074" name="Picture 2">
            <a:extLst>
              <a:ext uri="{FF2B5EF4-FFF2-40B4-BE49-F238E27FC236}">
                <a16:creationId xmlns:a16="http://schemas.microsoft.com/office/drawing/2014/main" id="{0EF563F8-6529-239B-241C-7614321AB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19" y="2293030"/>
            <a:ext cx="7957010" cy="36303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E266A79-B3FE-35FB-AA3F-D0DC5E69CEE2}"/>
              </a:ext>
            </a:extLst>
          </p:cNvPr>
          <p:cNvSpPr txBox="1"/>
          <p:nvPr/>
        </p:nvSpPr>
        <p:spPr>
          <a:xfrm>
            <a:off x="1774372" y="6206155"/>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https://doi.org/10.1200/JCO.2005.03.8505</a:t>
            </a:r>
          </a:p>
        </p:txBody>
      </p:sp>
    </p:spTree>
    <p:extLst>
      <p:ext uri="{BB962C8B-B14F-4D97-AF65-F5344CB8AC3E}">
        <p14:creationId xmlns:p14="http://schemas.microsoft.com/office/powerpoint/2010/main" val="2954721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1278488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3F9F1-BB11-D757-CE2C-0A77A37C4B5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1D67533-5F59-FF7D-43A2-E45AD38DFF1F}"/>
              </a:ext>
            </a:extLst>
          </p:cNvPr>
          <p:cNvSpPr/>
          <p:nvPr/>
        </p:nvSpPr>
        <p:spPr bwMode="auto">
          <a:xfrm>
            <a:off x="938519" y="3356992"/>
            <a:ext cx="10512305"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7EBB1CE-EA4C-7C62-AFEC-B92828BDD9E1}"/>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F4C30317-854D-924B-232E-45841E725D51}"/>
              </a:ext>
            </a:extLst>
          </p:cNvPr>
          <p:cNvSpPr>
            <a:spLocks noGrp="1"/>
          </p:cNvSpPr>
          <p:nvPr>
            <p:ph idx="1"/>
          </p:nvPr>
        </p:nvSpPr>
        <p:spPr>
          <a:xfrm>
            <a:off x="1447684" y="1340768"/>
            <a:ext cx="9288170" cy="4799013"/>
          </a:xfrm>
        </p:spPr>
        <p:txBody>
          <a:bodyPr/>
          <a:lstStyle/>
          <a:p>
            <a:pPr marL="0" indent="0">
              <a:spcBef>
                <a:spcPts val="1800"/>
              </a:spcBef>
              <a:spcAft>
                <a:spcPts val="0"/>
              </a:spcAft>
              <a:buNone/>
            </a:pPr>
            <a:r>
              <a:rPr lang="en-US" sz="2500" dirty="0">
                <a:solidFill>
                  <a:srgbClr val="0432FF"/>
                </a:solidFill>
              </a:rPr>
              <a:t>Module 1: </a:t>
            </a:r>
            <a:r>
              <a:rPr lang="en-US" sz="2500" dirty="0">
                <a:solidFill>
                  <a:schemeClr val="tx1"/>
                </a:solidFill>
              </a:rPr>
              <a:t>Recent Advances in the Treatment of Nonmetastatic Prostate Cancer</a:t>
            </a:r>
            <a:endParaRPr lang="en-US" sz="2500" dirty="0">
              <a:solidFill>
                <a:schemeClr val="bg1"/>
              </a:solidFill>
            </a:endParaRP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Treatment Approaches for Metastatic Hormone-Sensitive Prostate Cancer </a:t>
            </a:r>
          </a:p>
          <a:p>
            <a:pPr marL="0" indent="0">
              <a:spcBef>
                <a:spcPts val="1800"/>
              </a:spcBef>
              <a:spcAft>
                <a:spcPts val="0"/>
              </a:spcAft>
              <a:buNone/>
            </a:pPr>
            <a:r>
              <a:rPr lang="en-US" sz="2500" dirty="0">
                <a:solidFill>
                  <a:schemeClr val="bg1"/>
                </a:solidFill>
              </a:rPr>
              <a:t>Module 3: Current Role of PARP Inhibitors in Metastatic Castration-Resistant Prostate Cancer (</a:t>
            </a:r>
            <a:r>
              <a:rPr lang="en-US" sz="2500" dirty="0" err="1">
                <a:solidFill>
                  <a:schemeClr val="bg1"/>
                </a:solidFill>
              </a:rPr>
              <a:t>mCRPC</a:t>
            </a:r>
            <a:r>
              <a:rPr lang="en-US" sz="2500" dirty="0">
                <a:solidFill>
                  <a:schemeClr val="bg1"/>
                </a:solidFill>
              </a:rPr>
              <a:t>)</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Current and Future Role of Radiopharmaceuticals in </a:t>
            </a:r>
            <a:r>
              <a:rPr lang="en-US" sz="25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mCRPC</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2224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C1F2C-C1C1-B7BD-3B16-EF4B52F84202}"/>
            </a:ext>
          </a:extLst>
        </p:cNvPr>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9620E04-F266-8510-6456-98CC451FC36C}"/>
              </a:ext>
            </a:extLst>
          </p:cNvPr>
          <p:cNvSpPr>
            <a:spLocks noGrp="1"/>
          </p:cNvSpPr>
          <p:nvPr>
            <p:ph idx="1"/>
          </p:nvPr>
        </p:nvSpPr>
        <p:spPr>
          <a:xfrm>
            <a:off x="528634" y="1928961"/>
            <a:ext cx="11183989" cy="4524375"/>
          </a:xfrm>
        </p:spPr>
        <p:txBody>
          <a:bodyPr/>
          <a:lstStyle/>
          <a:p>
            <a:pPr marL="98425" indent="0">
              <a:buNone/>
            </a:pPr>
            <a:endParaRPr lang="en-US" sz="25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98425" indent="0">
              <a:buNone/>
            </a:pP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 patient with </a:t>
            </a:r>
            <a:r>
              <a:rPr lang="en-US" sz="2800" b="1"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mCRPC</a:t>
            </a:r>
            <a:r>
              <a:rPr lang="en-US"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and a germline BRCA2 mutation is about to start treatment with a PARP inhibitor in combination with an AR pathway inhibitor </a:t>
            </a:r>
            <a:endParaRPr lang="en-US" sz="2800" dirty="0">
              <a:solidFill>
                <a:schemeClr val="tx1"/>
              </a:solidFill>
              <a:latin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C8BD0338-B938-1028-B0DE-172F9E2C4574}"/>
              </a:ext>
            </a:extLst>
          </p:cNvPr>
          <p:cNvSpPr>
            <a:spLocks noGrp="1"/>
          </p:cNvSpPr>
          <p:nvPr>
            <p:ph type="body" sz="quarter" idx="10"/>
          </p:nvPr>
        </p:nvSpPr>
        <p:spPr>
          <a:xfrm>
            <a:off x="528635" y="476672"/>
            <a:ext cx="10744200" cy="605309"/>
          </a:xfrm>
        </p:spPr>
        <p:txBody>
          <a:bodyPr/>
          <a:lstStyle/>
          <a:p>
            <a:pPr algn="ctr"/>
            <a:r>
              <a:rPr lang="en-US" i="0" dirty="0"/>
              <a:t>Clinical Scenario</a:t>
            </a:r>
          </a:p>
        </p:txBody>
      </p:sp>
    </p:spTree>
    <p:extLst>
      <p:ext uri="{BB962C8B-B14F-4D97-AF65-F5344CB8AC3E}">
        <p14:creationId xmlns:p14="http://schemas.microsoft.com/office/powerpoint/2010/main" val="3753789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8CA535-6FD6-9D48-BC91-EFD4C045A472}"/>
              </a:ext>
            </a:extLst>
          </p:cNvPr>
          <p:cNvSpPr>
            <a:spLocks noGrp="1"/>
          </p:cNvSpPr>
          <p:nvPr>
            <p:ph type="ctrTitle"/>
          </p:nvPr>
        </p:nvSpPr>
        <p:spPr>
          <a:xfrm>
            <a:off x="1197205" y="1966846"/>
            <a:ext cx="10363200" cy="556359"/>
          </a:xfrm>
        </p:spPr>
        <p:txBody>
          <a:bodyPr>
            <a:noAutofit/>
          </a:bodyPr>
          <a:lstStyle/>
          <a:p>
            <a:r>
              <a:rPr lang="en-US" sz="4400" b="1" dirty="0"/>
              <a:t>PARP inhibitors 2025</a:t>
            </a:r>
          </a:p>
        </p:txBody>
      </p:sp>
      <p:sp>
        <p:nvSpPr>
          <p:cNvPr id="10" name="Text Placeholder 9">
            <a:extLst>
              <a:ext uri="{FF2B5EF4-FFF2-40B4-BE49-F238E27FC236}">
                <a16:creationId xmlns:a16="http://schemas.microsoft.com/office/drawing/2014/main" id="{A32DB8E9-0B44-3149-8158-13AE812E6722}"/>
              </a:ext>
            </a:extLst>
          </p:cNvPr>
          <p:cNvSpPr>
            <a:spLocks noGrp="1"/>
          </p:cNvSpPr>
          <p:nvPr>
            <p:ph type="body" sz="quarter" idx="10"/>
          </p:nvPr>
        </p:nvSpPr>
        <p:spPr>
          <a:xfrm>
            <a:off x="914400" y="3447597"/>
            <a:ext cx="5334000" cy="2151925"/>
          </a:xfrm>
        </p:spPr>
        <p:txBody>
          <a:bodyPr>
            <a:normAutofit fontScale="85000" lnSpcReduction="20000"/>
          </a:bodyPr>
          <a:lstStyle/>
          <a:p>
            <a:pPr>
              <a:spcBef>
                <a:spcPts val="0"/>
              </a:spcBef>
            </a:pPr>
            <a:r>
              <a:rPr lang="en-US" dirty="0"/>
              <a:t>William K. Oh, MD</a:t>
            </a:r>
          </a:p>
          <a:p>
            <a:pPr>
              <a:spcBef>
                <a:spcPts val="0"/>
              </a:spcBef>
            </a:pPr>
            <a:r>
              <a:rPr lang="en-US" dirty="0"/>
              <a:t>Director, Precision Medicine</a:t>
            </a:r>
          </a:p>
          <a:p>
            <a:pPr>
              <a:spcBef>
                <a:spcPts val="0"/>
              </a:spcBef>
            </a:pPr>
            <a:r>
              <a:rPr lang="en-US" dirty="0"/>
              <a:t>Yale Cancer Center and Smilow Cancer Hospital</a:t>
            </a:r>
          </a:p>
          <a:p>
            <a:pPr>
              <a:spcBef>
                <a:spcPts val="0"/>
              </a:spcBef>
            </a:pPr>
            <a:endParaRPr lang="en-US" b="1" dirty="0"/>
          </a:p>
          <a:p>
            <a:pPr>
              <a:spcBef>
                <a:spcPts val="0"/>
              </a:spcBef>
            </a:pPr>
            <a:r>
              <a:rPr lang="en-US" dirty="0"/>
              <a:t>Service Line Medical Director</a:t>
            </a:r>
          </a:p>
          <a:p>
            <a:pPr>
              <a:spcBef>
                <a:spcPts val="0"/>
              </a:spcBef>
            </a:pPr>
            <a:r>
              <a:rPr lang="en-US" dirty="0"/>
              <a:t>Smilow Cancer Hospital at Greenwich Hospital</a:t>
            </a:r>
          </a:p>
          <a:p>
            <a:pPr>
              <a:spcBef>
                <a:spcPts val="0"/>
              </a:spcBef>
            </a:pPr>
            <a:endParaRPr lang="en-US" dirty="0"/>
          </a:p>
          <a:p>
            <a:pPr>
              <a:spcBef>
                <a:spcPts val="0"/>
              </a:spcBef>
            </a:pPr>
            <a:r>
              <a:rPr lang="en-US" dirty="0"/>
              <a:t>Chair, National Prostate Cancer Roundtable</a:t>
            </a:r>
          </a:p>
          <a:p>
            <a:pPr>
              <a:spcBef>
                <a:spcPts val="0"/>
              </a:spcBef>
            </a:pPr>
            <a:r>
              <a:rPr lang="en-US" dirty="0"/>
              <a:t>American Cancer Society</a:t>
            </a:r>
          </a:p>
        </p:txBody>
      </p:sp>
    </p:spTree>
    <p:extLst>
      <p:ext uri="{BB962C8B-B14F-4D97-AF65-F5344CB8AC3E}">
        <p14:creationId xmlns:p14="http://schemas.microsoft.com/office/powerpoint/2010/main" val="579612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Astellas and Pfizer Inc, AstraZeneca Pharmaceuticals LP, Bayer HealthCare Pharmaceuticals, Janssen Biotech Inc, administered by Janssen Scientific Affairs LLC, Merck, and Novartis.</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dirty="0">
                <a:latin typeface="+mj-lt"/>
              </a:rPr>
              <a:t>Patient Case: 74 </a:t>
            </a:r>
            <a:r>
              <a:rPr lang="en-US" sz="4000" dirty="0" err="1">
                <a:latin typeface="+mj-lt"/>
              </a:rPr>
              <a:t>yo</a:t>
            </a:r>
            <a:r>
              <a:rPr lang="en-US" sz="4000" dirty="0">
                <a:latin typeface="+mj-lt"/>
              </a:rPr>
              <a:t> M with Metastatic Prostate Cancer</a:t>
            </a:r>
            <a:endParaRPr lang="en-US" dirty="0">
              <a:latin typeface="+mj-lt"/>
            </a:endParaRPr>
          </a:p>
        </p:txBody>
      </p:sp>
      <p:sp>
        <p:nvSpPr>
          <p:cNvPr id="3" name="Content Placeholder 2"/>
          <p:cNvSpPr>
            <a:spLocks noGrp="1"/>
          </p:cNvSpPr>
          <p:nvPr>
            <p:ph idx="1"/>
          </p:nvPr>
        </p:nvSpPr>
        <p:spPr/>
        <p:txBody>
          <a:bodyPr>
            <a:normAutofit/>
          </a:bodyPr>
          <a:lstStyle/>
          <a:p>
            <a:pPr>
              <a:lnSpc>
                <a:spcPct val="100000"/>
              </a:lnSpc>
              <a:buFont typeface="Arial" panose="020B0604020202020204" pitchFamily="34" charset="0"/>
              <a:buChar char="•"/>
            </a:pPr>
            <a:r>
              <a:rPr lang="en-US" sz="3200" dirty="0">
                <a:solidFill>
                  <a:schemeClr val="tx1"/>
                </a:solidFill>
              </a:rPr>
              <a:t>FH: mother with breast cancer at 37 yrs</a:t>
            </a:r>
          </a:p>
          <a:p>
            <a:pPr>
              <a:lnSpc>
                <a:spcPct val="100000"/>
              </a:lnSpc>
              <a:buFont typeface="Arial" panose="020B0604020202020204" pitchFamily="34" charset="0"/>
              <a:buChar char="•"/>
            </a:pPr>
            <a:r>
              <a:rPr lang="en-US" sz="3200" dirty="0">
                <a:solidFill>
                  <a:schemeClr val="tx1"/>
                </a:solidFill>
              </a:rPr>
              <a:t>PSA 150, bone </a:t>
            </a:r>
            <a:r>
              <a:rPr lang="en-US" sz="3200" dirty="0" err="1">
                <a:solidFill>
                  <a:schemeClr val="tx1"/>
                </a:solidFill>
              </a:rPr>
              <a:t>mets</a:t>
            </a:r>
            <a:r>
              <a:rPr lang="en-US" sz="3200" dirty="0">
                <a:solidFill>
                  <a:schemeClr val="tx1"/>
                </a:solidFill>
              </a:rPr>
              <a:t> seen on bone scan </a:t>
            </a:r>
          </a:p>
          <a:p>
            <a:pPr>
              <a:buFont typeface="Arial" panose="020B0604020202020204" pitchFamily="34" charset="0"/>
              <a:buChar char="•"/>
            </a:pPr>
            <a:r>
              <a:rPr lang="en-US" sz="3200" dirty="0">
                <a:solidFill>
                  <a:schemeClr val="tx1"/>
                </a:solidFill>
              </a:rPr>
              <a:t>Treated with leuprolide, abiraterone/prednisone</a:t>
            </a:r>
          </a:p>
          <a:p>
            <a:pPr>
              <a:lnSpc>
                <a:spcPct val="100000"/>
              </a:lnSpc>
              <a:buFont typeface="Arial" panose="020B0604020202020204" pitchFamily="34" charset="0"/>
              <a:buChar char="•"/>
              <a:defRPr/>
            </a:pPr>
            <a:r>
              <a:rPr lang="en-US" sz="3200" dirty="0">
                <a:solidFill>
                  <a:schemeClr val="tx1"/>
                </a:solidFill>
              </a:rPr>
              <a:t>PSA starts </a:t>
            </a:r>
            <a:r>
              <a:rPr lang="en-US" sz="3200" dirty="0" err="1">
                <a:solidFill>
                  <a:schemeClr val="tx1"/>
                </a:solidFill>
              </a:rPr>
              <a:t>rising</a:t>
            </a:r>
            <a:r>
              <a:rPr lang="en-US" sz="3200" dirty="0" err="1">
                <a:solidFill>
                  <a:schemeClr val="tx1"/>
                </a:solidFill>
                <a:sym typeface="Wingdings" panose="05000000000000000000" pitchFamily="2" charset="2"/>
              </a:rPr>
              <a:t></a:t>
            </a:r>
            <a:r>
              <a:rPr lang="en-US" sz="3200" dirty="0" err="1">
                <a:solidFill>
                  <a:schemeClr val="tx1"/>
                </a:solidFill>
              </a:rPr>
              <a:t>docetaxel</a:t>
            </a:r>
            <a:r>
              <a:rPr lang="en-US" sz="3200" dirty="0">
                <a:solidFill>
                  <a:schemeClr val="tx1"/>
                </a:solidFill>
              </a:rPr>
              <a:t> </a:t>
            </a:r>
            <a:r>
              <a:rPr lang="en-US" sz="3200" dirty="0" err="1">
                <a:solidFill>
                  <a:schemeClr val="tx1"/>
                </a:solidFill>
              </a:rPr>
              <a:t>chemotherapy</a:t>
            </a:r>
            <a:r>
              <a:rPr lang="en-US" sz="3200" dirty="0" err="1">
                <a:solidFill>
                  <a:schemeClr val="tx1"/>
                </a:solidFill>
                <a:sym typeface="Wingdings" panose="05000000000000000000" pitchFamily="2" charset="2"/>
              </a:rPr>
              <a:t>progresses</a:t>
            </a:r>
            <a:r>
              <a:rPr lang="en-US" sz="3200" dirty="0">
                <a:solidFill>
                  <a:schemeClr val="tx1"/>
                </a:solidFill>
                <a:sym typeface="Wingdings" panose="05000000000000000000" pitchFamily="2" charset="2"/>
              </a:rPr>
              <a:t> after 2 </a:t>
            </a:r>
            <a:r>
              <a:rPr lang="en-US" sz="3200" dirty="0" err="1">
                <a:solidFill>
                  <a:schemeClr val="tx1"/>
                </a:solidFill>
                <a:sym typeface="Wingdings" panose="05000000000000000000" pitchFamily="2" charset="2"/>
              </a:rPr>
              <a:t>mo</a:t>
            </a:r>
            <a:endParaRPr lang="en-US" sz="3200" dirty="0">
              <a:solidFill>
                <a:schemeClr val="tx1"/>
              </a:solidFill>
            </a:endParaRPr>
          </a:p>
        </p:txBody>
      </p:sp>
    </p:spTree>
    <p:extLst>
      <p:ext uri="{BB962C8B-B14F-4D97-AF65-F5344CB8AC3E}">
        <p14:creationId xmlns:p14="http://schemas.microsoft.com/office/powerpoint/2010/main" val="3421900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E32A4-8AAE-8C45-9CEA-05AD0E007470}"/>
              </a:ext>
            </a:extLst>
          </p:cNvPr>
          <p:cNvSpPr>
            <a:spLocks noGrp="1"/>
          </p:cNvSpPr>
          <p:nvPr>
            <p:ph type="title"/>
          </p:nvPr>
        </p:nvSpPr>
        <p:spPr>
          <a:xfrm>
            <a:off x="160641" y="249455"/>
            <a:ext cx="11396281" cy="492124"/>
          </a:xfrm>
        </p:spPr>
        <p:txBody>
          <a:bodyPr>
            <a:noAutofit/>
          </a:bodyPr>
          <a:lstStyle/>
          <a:p>
            <a:pPr algn="ctr"/>
            <a:r>
              <a:rPr lang="en-US" sz="3600" dirty="0">
                <a:solidFill>
                  <a:srgbClr val="002060"/>
                </a:solidFill>
                <a:latin typeface="+mn-lt"/>
              </a:rPr>
              <a:t>Somatic &amp; Germline Variants in Cancer Care</a:t>
            </a:r>
          </a:p>
        </p:txBody>
      </p:sp>
      <p:sp>
        <p:nvSpPr>
          <p:cNvPr id="4" name="Rounded Rectangle 3">
            <a:extLst>
              <a:ext uri="{FF2B5EF4-FFF2-40B4-BE49-F238E27FC236}">
                <a16:creationId xmlns:a16="http://schemas.microsoft.com/office/drawing/2014/main" id="{316EEFD2-59DB-C041-9EED-8DB4A698B9DB}"/>
              </a:ext>
            </a:extLst>
          </p:cNvPr>
          <p:cNvSpPr/>
          <p:nvPr/>
        </p:nvSpPr>
        <p:spPr>
          <a:xfrm>
            <a:off x="7452360" y="1675328"/>
            <a:ext cx="4374608" cy="3507343"/>
          </a:xfrm>
          <a:prstGeom prst="roundRect">
            <a:avLst/>
          </a:prstGeom>
          <a:noFill/>
          <a:ln>
            <a:solidFill>
              <a:srgbClr val="F5A800"/>
            </a:solidFill>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Germline testing </a:t>
            </a:r>
            <a:r>
              <a:rPr kumimoji="0" lang="en-US" sz="2000" b="0" i="0" u="none" strike="noStrike" kern="1200" cap="none" spc="0" normalizeH="0" baseline="0" noProof="0" dirty="0">
                <a:ln>
                  <a:noFill/>
                </a:ln>
                <a:solidFill>
                  <a:prstClr val="black"/>
                </a:solidFill>
                <a:effectLst/>
                <a:uLnTx/>
                <a:uFillTx/>
                <a:latin typeface="Calibri"/>
                <a:ea typeface="+mn-ea"/>
                <a:cs typeface="+mn-cs"/>
              </a:rPr>
              <a:t>is used to determine the lifetime risk for developing cancer in a patient as well as identify risk in family members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Somatic t</a:t>
            </a:r>
            <a:r>
              <a:rPr kumimoji="0" lang="en-US" sz="2000" b="1" i="0" u="none" strike="noStrike" kern="1200" cap="none" spc="0" normalizeH="0" baseline="0" noProof="0" dirty="0" err="1">
                <a:ln>
                  <a:noFill/>
                </a:ln>
                <a:solidFill>
                  <a:prstClr val="black"/>
                </a:solidFill>
                <a:effectLst/>
                <a:uLnTx/>
                <a:uFillTx/>
                <a:latin typeface="Calibri"/>
                <a:ea typeface="+mn-ea"/>
                <a:cs typeface="+mn-cs"/>
              </a:rPr>
              <a:t>umor</a:t>
            </a:r>
            <a:r>
              <a:rPr kumimoji="0" lang="en-US" sz="2000" b="1" i="0" u="none" strike="noStrike" kern="1200" cap="none" spc="0" normalizeH="0" baseline="0" noProof="0" dirty="0">
                <a:ln>
                  <a:noFill/>
                </a:ln>
                <a:solidFill>
                  <a:prstClr val="black"/>
                </a:solidFill>
                <a:effectLst/>
                <a:uLnTx/>
                <a:uFillTx/>
                <a:latin typeface="Calibri"/>
                <a:ea typeface="+mn-ea"/>
                <a:cs typeface="+mn-cs"/>
              </a:rPr>
              <a:t> profiling </a:t>
            </a:r>
            <a:r>
              <a:rPr kumimoji="0" lang="en-US" sz="2000" b="0" i="0" u="none" strike="noStrike" kern="1200" cap="none" spc="0" normalizeH="0" baseline="0" noProof="0" dirty="0">
                <a:ln>
                  <a:noFill/>
                </a:ln>
                <a:solidFill>
                  <a:prstClr val="black"/>
                </a:solidFill>
                <a:effectLst/>
                <a:uLnTx/>
                <a:uFillTx/>
                <a:latin typeface="Calibri"/>
                <a:ea typeface="+mn-ea"/>
                <a:cs typeface="+mn-cs"/>
              </a:rPr>
              <a:t>can assess prognosis, determine individualized therapy options, and provide information about clinical trials</a:t>
            </a:r>
          </a:p>
        </p:txBody>
      </p:sp>
      <p:pic>
        <p:nvPicPr>
          <p:cNvPr id="6" name="Picture 5" descr="A close up of a map&#10;&#10;Description automatically generated">
            <a:extLst>
              <a:ext uri="{FF2B5EF4-FFF2-40B4-BE49-F238E27FC236}">
                <a16:creationId xmlns:a16="http://schemas.microsoft.com/office/drawing/2014/main" id="{3C93C3B8-B578-7B4E-9039-EB6674E2E72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5440" y="990103"/>
            <a:ext cx="6990814" cy="5618441"/>
          </a:xfrm>
          <a:prstGeom prst="rect">
            <a:avLst/>
          </a:prstGeom>
        </p:spPr>
      </p:pic>
    </p:spTree>
    <p:extLst>
      <p:ext uri="{BB962C8B-B14F-4D97-AF65-F5344CB8AC3E}">
        <p14:creationId xmlns:p14="http://schemas.microsoft.com/office/powerpoint/2010/main" val="1202637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64997-11C8-D236-2CEB-49D36ECBF61D}"/>
              </a:ext>
            </a:extLst>
          </p:cNvPr>
          <p:cNvSpPr>
            <a:spLocks noGrp="1"/>
          </p:cNvSpPr>
          <p:nvPr>
            <p:ph type="title"/>
          </p:nvPr>
        </p:nvSpPr>
        <p:spPr>
          <a:xfrm>
            <a:off x="518729" y="98574"/>
            <a:ext cx="10972800" cy="1043007"/>
          </a:xfrm>
        </p:spPr>
        <p:txBody>
          <a:bodyPr/>
          <a:lstStyle/>
          <a:p>
            <a:pPr algn="ctr"/>
            <a:r>
              <a:rPr lang="en-US" dirty="0">
                <a:solidFill>
                  <a:srgbClr val="002060"/>
                </a:solidFill>
              </a:rPr>
              <a:t>~60% of </a:t>
            </a:r>
            <a:r>
              <a:rPr lang="en-US" dirty="0" err="1">
                <a:solidFill>
                  <a:srgbClr val="002060"/>
                </a:solidFill>
              </a:rPr>
              <a:t>mCRPC</a:t>
            </a:r>
            <a:r>
              <a:rPr lang="en-US" dirty="0">
                <a:solidFill>
                  <a:srgbClr val="002060"/>
                </a:solidFill>
              </a:rPr>
              <a:t> Patients Do Not Get Tested!</a:t>
            </a:r>
          </a:p>
        </p:txBody>
      </p:sp>
      <p:pic>
        <p:nvPicPr>
          <p:cNvPr id="5" name="Content Placeholder 4">
            <a:extLst>
              <a:ext uri="{FF2B5EF4-FFF2-40B4-BE49-F238E27FC236}">
                <a16:creationId xmlns:a16="http://schemas.microsoft.com/office/drawing/2014/main" id="{A0266060-C613-849C-E26B-1D2EB55F7F1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28954" t="28450" r="19184" b="25517"/>
          <a:stretch/>
        </p:blipFill>
        <p:spPr>
          <a:xfrm>
            <a:off x="1752838" y="1273450"/>
            <a:ext cx="8686324" cy="4818740"/>
          </a:xfrm>
        </p:spPr>
      </p:pic>
    </p:spTree>
    <p:extLst>
      <p:ext uri="{BB962C8B-B14F-4D97-AF65-F5344CB8AC3E}">
        <p14:creationId xmlns:p14="http://schemas.microsoft.com/office/powerpoint/2010/main" val="3903120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p:cNvSpPr>
            <a:spLocks noGrp="1"/>
          </p:cNvSpPr>
          <p:nvPr>
            <p:ph type="ftr" sz="quarter" idx="13"/>
          </p:nvPr>
        </p:nvSpPr>
        <p:spPr>
          <a:xfrm>
            <a:off x="2877312" y="6342149"/>
            <a:ext cx="769924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1. Robinson D et al. </a:t>
            </a:r>
            <a:r>
              <a:rPr kumimoji="0" lang="en-US" sz="1200" b="0" i="1" u="none" strike="noStrike" kern="1200" cap="none" spc="0" normalizeH="0" baseline="0" noProof="0" dirty="0">
                <a:ln>
                  <a:noFill/>
                </a:ln>
                <a:solidFill>
                  <a:srgbClr val="000000"/>
                </a:solidFill>
                <a:effectLst/>
                <a:uLnTx/>
                <a:uFillTx/>
                <a:latin typeface="Calibri"/>
                <a:ea typeface="+mn-ea"/>
                <a:cs typeface="+mn-cs"/>
              </a:rPr>
              <a:t>Cell</a:t>
            </a:r>
            <a:r>
              <a:rPr kumimoji="0" lang="en-US" sz="1200" b="0" i="0" u="none" strike="noStrike" kern="1200" cap="none" spc="0" normalizeH="0" baseline="0" noProof="0" dirty="0">
                <a:ln>
                  <a:noFill/>
                </a:ln>
                <a:solidFill>
                  <a:srgbClr val="000000"/>
                </a:solidFill>
                <a:effectLst/>
                <a:uLnTx/>
                <a:uFillTx/>
                <a:latin typeface="Calibri"/>
                <a:ea typeface="+mn-ea"/>
                <a:cs typeface="+mn-cs"/>
              </a:rPr>
              <a:t>. 2015;161:1215-1228. 2. Pritchard CC et al. </a:t>
            </a:r>
            <a:r>
              <a:rPr kumimoji="0" lang="en-US" sz="1200" b="0" i="1" u="none" strike="noStrike" kern="1200" cap="none" spc="0" normalizeH="0" baseline="0" noProof="0" dirty="0">
                <a:ln>
                  <a:noFill/>
                </a:ln>
                <a:solidFill>
                  <a:srgbClr val="000000"/>
                </a:solidFill>
                <a:effectLst/>
                <a:uLnTx/>
                <a:uFillTx/>
                <a:latin typeface="Calibri"/>
                <a:ea typeface="+mn-ea"/>
                <a:cs typeface="+mn-cs"/>
              </a:rPr>
              <a:t>N Engl J Med</a:t>
            </a:r>
            <a:r>
              <a:rPr kumimoji="0" lang="en-US" sz="1200" b="0" i="0" u="none" strike="noStrike" kern="1200" cap="none" spc="0" normalizeH="0" baseline="0" noProof="0" dirty="0">
                <a:ln>
                  <a:noFill/>
                </a:ln>
                <a:solidFill>
                  <a:srgbClr val="000000"/>
                </a:solidFill>
                <a:effectLst/>
                <a:uLnTx/>
                <a:uFillTx/>
                <a:latin typeface="Calibri"/>
                <a:ea typeface="+mn-ea"/>
                <a:cs typeface="+mn-cs"/>
              </a:rPr>
              <a:t>. 2016;375:443-453.</a:t>
            </a:r>
          </a:p>
        </p:txBody>
      </p:sp>
      <p:sp>
        <p:nvSpPr>
          <p:cNvPr id="2" name="Title 1"/>
          <p:cNvSpPr>
            <a:spLocks noGrp="1"/>
          </p:cNvSpPr>
          <p:nvPr>
            <p:ph type="title"/>
          </p:nvPr>
        </p:nvSpPr>
        <p:spPr/>
        <p:txBody>
          <a:bodyPr/>
          <a:lstStyle/>
          <a:p>
            <a:pPr algn="ctr"/>
            <a:r>
              <a:rPr lang="en-US" sz="3600" dirty="0">
                <a:solidFill>
                  <a:srgbClr val="002060"/>
                </a:solidFill>
                <a:latin typeface="+mj-lt"/>
              </a:rPr>
              <a:t>DNA Repair Gene Alterations Are Common </a:t>
            </a:r>
            <a:br>
              <a:rPr lang="en-US" sz="3600" dirty="0">
                <a:solidFill>
                  <a:srgbClr val="002060"/>
                </a:solidFill>
                <a:latin typeface="+mj-lt"/>
              </a:rPr>
            </a:br>
            <a:r>
              <a:rPr lang="en-US" sz="3600" dirty="0">
                <a:solidFill>
                  <a:srgbClr val="002060"/>
                </a:solidFill>
                <a:latin typeface="+mj-lt"/>
              </a:rPr>
              <a:t>in Metastatic Prostate Cancer</a:t>
            </a:r>
            <a:r>
              <a:rPr lang="en-US" sz="3600" baseline="30000" dirty="0">
                <a:solidFill>
                  <a:srgbClr val="002060"/>
                </a:solidFill>
                <a:latin typeface="+mj-lt"/>
              </a:rPr>
              <a:t>1,2</a:t>
            </a:r>
          </a:p>
        </p:txBody>
      </p:sp>
      <p:sp>
        <p:nvSpPr>
          <p:cNvPr id="4" name="Content Placeholder 2"/>
          <p:cNvSpPr>
            <a:spLocks noGrp="1"/>
          </p:cNvSpPr>
          <p:nvPr/>
        </p:nvSpPr>
        <p:spPr>
          <a:xfrm>
            <a:off x="609600" y="1731430"/>
            <a:ext cx="5203825" cy="3669459"/>
          </a:xfrm>
          <a:prstGeom prst="rect">
            <a:avLst/>
          </a:prstGeom>
        </p:spPr>
        <p:txBody>
          <a:bodyPr/>
          <a:lst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Arial"/>
                <a:ea typeface="ヒラギノ角ゴ Pro W3" charset="0"/>
                <a:cs typeface="Arial" panose="020B0604020202020204" pitchFamily="34" charset="0"/>
              </a:rPr>
              <a:t>23% </a:t>
            </a:r>
            <a:r>
              <a:rPr kumimoji="0" lang="en-US" sz="2000" b="0" i="0" u="none" strike="noStrike" kern="1200" cap="none" spc="0" normalizeH="0" baseline="0" noProof="0" dirty="0">
                <a:ln>
                  <a:noFill/>
                </a:ln>
                <a:solidFill>
                  <a:srgbClr val="000000"/>
                </a:solidFill>
                <a:effectLst/>
                <a:uLnTx/>
                <a:uFillTx/>
                <a:latin typeface="Arial"/>
                <a:ea typeface="ヒラギノ角ゴ Pro W3" charset="0"/>
                <a:cs typeface="Arial" panose="020B0604020202020204" pitchFamily="34" charset="0"/>
              </a:rPr>
              <a:t>of </a:t>
            </a:r>
            <a:r>
              <a:rPr kumimoji="0" lang="en-US" sz="2000" b="0" i="0" u="none" strike="noStrike" kern="1200" cap="none" spc="0" normalizeH="0" baseline="0" noProof="0" dirty="0" err="1">
                <a:ln>
                  <a:noFill/>
                </a:ln>
                <a:solidFill>
                  <a:srgbClr val="000000"/>
                </a:solidFill>
                <a:effectLst/>
                <a:uLnTx/>
                <a:uFillTx/>
                <a:latin typeface="Arial"/>
                <a:ea typeface="ヒラギノ角ゴ Pro W3" charset="0"/>
                <a:cs typeface="Arial" panose="020B0604020202020204" pitchFamily="34" charset="0"/>
              </a:rPr>
              <a:t>mCRPCs</a:t>
            </a:r>
            <a:r>
              <a:rPr kumimoji="0" lang="en-US" sz="2000" b="0" i="0" u="none" strike="noStrike" kern="1200" cap="none" spc="0" normalizeH="0" baseline="0" noProof="0" dirty="0">
                <a:ln>
                  <a:noFill/>
                </a:ln>
                <a:solidFill>
                  <a:srgbClr val="000000"/>
                </a:solidFill>
                <a:effectLst/>
                <a:uLnTx/>
                <a:uFillTx/>
                <a:latin typeface="Arial"/>
                <a:ea typeface="ヒラギノ角ゴ Pro W3" charset="0"/>
                <a:cs typeface="Arial" panose="020B0604020202020204" pitchFamily="34" charset="0"/>
              </a:rPr>
              <a:t> harbor DNA damage repair (DDR) alterations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uLnTx/>
                <a:uFillTx/>
                <a:latin typeface="Arial"/>
                <a:ea typeface="ヒラギノ角ゴ Pro W3" charset="0"/>
                <a:cs typeface="Arial" panose="020B0604020202020204" pitchFamily="34" charset="0"/>
              </a:rPr>
              <a:t>The frequency of DDR mutations increases with disease progression</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ヒラギノ角ゴ Pro W3"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About half of these (~12%) </a:t>
            </a:r>
            <a:r>
              <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have germline alterations in DDR genes</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Age and family history do not affect mutation frequency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1800" b="0" i="0" u="none" strike="noStrike" kern="1200" cap="none" spc="0" normalizeH="0" baseline="0" noProof="0" dirty="0">
              <a:ln>
                <a:noFill/>
              </a:ln>
              <a:solidFill>
                <a:srgbClr val="000000"/>
              </a:solidFill>
              <a:effectLst/>
              <a:uLnTx/>
              <a:uFillTx/>
              <a:latin typeface="Arial"/>
              <a:ea typeface="ヒラギノ角ゴ Pro W3" charset="0"/>
              <a:cs typeface="Arial" panose="020B0604020202020204" pitchFamily="34" charset="0"/>
            </a:endParaRPr>
          </a:p>
        </p:txBody>
      </p:sp>
      <p:pic>
        <p:nvPicPr>
          <p:cNvPr id="8" name="Picture 7" descr="150204907_09.png"/>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207125" y="1434250"/>
            <a:ext cx="4781991" cy="4452200"/>
          </a:xfrm>
          <a:prstGeom prst="rect">
            <a:avLst/>
          </a:prstGeom>
        </p:spPr>
      </p:pic>
    </p:spTree>
    <p:extLst>
      <p:ext uri="{BB962C8B-B14F-4D97-AF65-F5344CB8AC3E}">
        <p14:creationId xmlns:p14="http://schemas.microsoft.com/office/powerpoint/2010/main" val="2604987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69BFF7-A509-4FA0-832F-0695AA763081}"/>
              </a:ext>
            </a:extLst>
          </p:cNvPr>
          <p:cNvSpPr>
            <a:spLocks noGrp="1"/>
          </p:cNvSpPr>
          <p:nvPr>
            <p:ph type="title"/>
          </p:nvPr>
        </p:nvSpPr>
        <p:spPr>
          <a:xfrm>
            <a:off x="876300" y="1421764"/>
            <a:ext cx="10439400" cy="2215237"/>
          </a:xfrm>
        </p:spPr>
        <p:txBody>
          <a:bodyPr/>
          <a:lstStyle/>
          <a:p>
            <a:pPr algn="ctr"/>
            <a:r>
              <a:rPr lang="en-US" b="1" dirty="0"/>
              <a:t>PARP Inhibitor Combination Strategies </a:t>
            </a:r>
            <a:br>
              <a:rPr lang="en-US" b="1" dirty="0"/>
            </a:br>
            <a:r>
              <a:rPr lang="en-US" b="1" dirty="0"/>
              <a:t>for M1 CRPC</a:t>
            </a:r>
          </a:p>
        </p:txBody>
      </p:sp>
    </p:spTree>
    <p:extLst>
      <p:ext uri="{BB962C8B-B14F-4D97-AF65-F5344CB8AC3E}">
        <p14:creationId xmlns:p14="http://schemas.microsoft.com/office/powerpoint/2010/main" val="745496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3EB994-6ED5-347D-38E6-1796736A1E2E}"/>
              </a:ext>
            </a:extLst>
          </p:cNvPr>
          <p:cNvSpPr>
            <a:spLocks noGrp="1"/>
          </p:cNvSpPr>
          <p:nvPr>
            <p:ph type="title"/>
          </p:nvPr>
        </p:nvSpPr>
        <p:spPr>
          <a:xfrm>
            <a:off x="609600" y="98135"/>
            <a:ext cx="10972800" cy="1143000"/>
          </a:xfrm>
        </p:spPr>
        <p:txBody>
          <a:bodyPr>
            <a:normAutofit/>
          </a:bodyPr>
          <a:lstStyle/>
          <a:p>
            <a:pPr algn="ctr"/>
            <a:r>
              <a:rPr lang="en-US" dirty="0">
                <a:solidFill>
                  <a:srgbClr val="002060"/>
                </a:solidFill>
              </a:rPr>
              <a:t>Synergy: </a:t>
            </a:r>
            <a:r>
              <a:rPr lang="en-US" dirty="0" err="1">
                <a:solidFill>
                  <a:srgbClr val="002060"/>
                </a:solidFill>
              </a:rPr>
              <a:t>PARPi</a:t>
            </a:r>
            <a:r>
              <a:rPr lang="en-US" dirty="0">
                <a:solidFill>
                  <a:srgbClr val="002060"/>
                </a:solidFill>
              </a:rPr>
              <a:t> + Androgen Receptor Signaling</a:t>
            </a:r>
            <a:endParaRPr lang="en-US" sz="3200" dirty="0">
              <a:solidFill>
                <a:srgbClr val="002060"/>
              </a:solidFill>
            </a:endParaRPr>
          </a:p>
        </p:txBody>
      </p:sp>
      <p:sp>
        <p:nvSpPr>
          <p:cNvPr id="4" name="TextBox 3">
            <a:extLst>
              <a:ext uri="{FF2B5EF4-FFF2-40B4-BE49-F238E27FC236}">
                <a16:creationId xmlns:a16="http://schemas.microsoft.com/office/drawing/2014/main" id="{14A4DEA6-935E-47C8-5BD0-FF16B232072A}"/>
              </a:ext>
            </a:extLst>
          </p:cNvPr>
          <p:cNvSpPr txBox="1"/>
          <p:nvPr/>
        </p:nvSpPr>
        <p:spPr>
          <a:xfrm>
            <a:off x="5254688" y="6445366"/>
            <a:ext cx="3040226"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Agarwal N, et al. </a:t>
            </a:r>
            <a:r>
              <a:rPr kumimoji="0" lang="en-US" sz="1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Eur</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J Cancer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2023;192:113249</a:t>
            </a:r>
            <a:endPar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2" name="Diagram 1">
            <a:extLst>
              <a:ext uri="{FF2B5EF4-FFF2-40B4-BE49-F238E27FC236}">
                <a16:creationId xmlns:a16="http://schemas.microsoft.com/office/drawing/2014/main" id="{98D44B4B-B8F8-5809-667E-F50792EA2BCC}"/>
              </a:ext>
            </a:extLst>
          </p:cNvPr>
          <p:cNvGraphicFramePr/>
          <p:nvPr/>
        </p:nvGraphicFramePr>
        <p:xfrm>
          <a:off x="493507" y="1560945"/>
          <a:ext cx="5352880" cy="4627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E1E47090-3B4F-2E1D-F4AF-4D7D3066F33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096000" y="1898246"/>
            <a:ext cx="5871209" cy="3689892"/>
          </a:xfrm>
          <a:prstGeom prst="rect">
            <a:avLst/>
          </a:prstGeom>
        </p:spPr>
      </p:pic>
    </p:spTree>
    <p:extLst>
      <p:ext uri="{BB962C8B-B14F-4D97-AF65-F5344CB8AC3E}">
        <p14:creationId xmlns:p14="http://schemas.microsoft.com/office/powerpoint/2010/main" val="754917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3EB994-6ED5-347D-38E6-1796736A1E2E}"/>
              </a:ext>
            </a:extLst>
          </p:cNvPr>
          <p:cNvSpPr>
            <a:spLocks noGrp="1"/>
          </p:cNvSpPr>
          <p:nvPr>
            <p:ph type="title"/>
          </p:nvPr>
        </p:nvSpPr>
        <p:spPr/>
        <p:txBody>
          <a:bodyPr>
            <a:normAutofit/>
          </a:bodyPr>
          <a:lstStyle/>
          <a:p>
            <a:pPr algn="ctr"/>
            <a:r>
              <a:rPr lang="en-US" sz="3200" b="1" dirty="0" err="1">
                <a:latin typeface="+mj-lt"/>
              </a:rPr>
              <a:t>PROpel</a:t>
            </a:r>
            <a:r>
              <a:rPr lang="en-US" sz="3200" b="1" dirty="0">
                <a:latin typeface="+mj-lt"/>
              </a:rPr>
              <a:t>: Study Design</a:t>
            </a:r>
            <a:endParaRPr lang="en-US" sz="4400" b="1" dirty="0">
              <a:latin typeface="+mj-lt"/>
            </a:endParaRPr>
          </a:p>
        </p:txBody>
      </p:sp>
      <p:sp>
        <p:nvSpPr>
          <p:cNvPr id="2" name="TextBox 1">
            <a:extLst>
              <a:ext uri="{FF2B5EF4-FFF2-40B4-BE49-F238E27FC236}">
                <a16:creationId xmlns:a16="http://schemas.microsoft.com/office/drawing/2014/main" id="{F9B56ACA-3AF5-4E71-CBD0-34796BBB6562}"/>
              </a:ext>
            </a:extLst>
          </p:cNvPr>
          <p:cNvSpPr txBox="1"/>
          <p:nvPr/>
        </p:nvSpPr>
        <p:spPr>
          <a:xfrm>
            <a:off x="1513153" y="6343380"/>
            <a:ext cx="43279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Clarke NW. </a:t>
            </a:r>
            <a:r>
              <a:rPr kumimoji="0" lang="en-US" sz="1400" b="0"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NEJM Evid</a:t>
            </a: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2022;1(9):EVIDoa2200043</a:t>
            </a:r>
            <a:endPar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id="{09EC173B-EFBC-1899-A472-B6AF5199EE30}"/>
              </a:ext>
            </a:extLst>
          </p:cNvPr>
          <p:cNvSpPr/>
          <p:nvPr/>
        </p:nvSpPr>
        <p:spPr>
          <a:xfrm>
            <a:off x="838200" y="1934958"/>
            <a:ext cx="2762390" cy="3747842"/>
          </a:xfrm>
          <a:prstGeom prst="roundRect">
            <a:avLst/>
          </a:prstGeom>
          <a:solidFill>
            <a:schemeClr val="bg1"/>
          </a:solidFill>
          <a:ln w="19050">
            <a:solidFill>
              <a:srgbClr val="009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4C8"/>
                </a:solidFill>
                <a:effectLst/>
                <a:uLnTx/>
                <a:uFillTx/>
                <a:latin typeface="Arial" panose="020B0604020202020204" pitchFamily="34" charset="0"/>
                <a:ea typeface="+mn-ea"/>
                <a:cs typeface="Arial" panose="020B0604020202020204" pitchFamily="34" charset="0"/>
              </a:rPr>
              <a:t>Key Eligibility Criteria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1L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mCRPC</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Docetaxel allowed at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mHSPC</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prior abiraterone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NHAs allowed if stopped ≥12 months prior  to enrollment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Ongoing ADT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ECOG 0‒1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4C8"/>
                </a:solidFill>
                <a:effectLst/>
                <a:uLnTx/>
                <a:uFillTx/>
                <a:latin typeface="Arial" panose="020B0604020202020204" pitchFamily="34" charset="0"/>
                <a:ea typeface="+mn-ea"/>
                <a:cs typeface="Arial" panose="020B0604020202020204" pitchFamily="34" charset="0"/>
              </a:rPr>
              <a:t>Stratified by: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Site of distant metastases: bone only vs. visceral vs. other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taxane</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mHSPC</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yes vs. no</a:t>
            </a:r>
          </a:p>
        </p:txBody>
      </p:sp>
      <p:cxnSp>
        <p:nvCxnSpPr>
          <p:cNvPr id="4" name="Straight Connector 3">
            <a:extLst>
              <a:ext uri="{FF2B5EF4-FFF2-40B4-BE49-F238E27FC236}">
                <a16:creationId xmlns:a16="http://schemas.microsoft.com/office/drawing/2014/main" id="{5F94D574-4C35-FC4C-6F85-D9D6007F1351}"/>
              </a:ext>
            </a:extLst>
          </p:cNvPr>
          <p:cNvCxnSpPr>
            <a:cxnSpLocks/>
          </p:cNvCxnSpPr>
          <p:nvPr/>
        </p:nvCxnSpPr>
        <p:spPr>
          <a:xfrm>
            <a:off x="3812780" y="1750109"/>
            <a:ext cx="27447" cy="3899073"/>
          </a:xfrm>
          <a:prstGeom prst="line">
            <a:avLst/>
          </a:prstGeom>
          <a:noFill/>
          <a:ln w="12700" cap="flat" cmpd="sng" algn="ctr">
            <a:solidFill>
              <a:schemeClr val="tx1"/>
            </a:solidFill>
            <a:prstDash val="solid"/>
          </a:ln>
          <a:effectLst/>
        </p:spPr>
      </p:cxnSp>
      <p:sp>
        <p:nvSpPr>
          <p:cNvPr id="6" name="Rectangle 6">
            <a:extLst>
              <a:ext uri="{FF2B5EF4-FFF2-40B4-BE49-F238E27FC236}">
                <a16:creationId xmlns:a16="http://schemas.microsoft.com/office/drawing/2014/main" id="{22D62DBD-1298-6FE4-7280-ED50D0410661}"/>
              </a:ext>
            </a:extLst>
          </p:cNvPr>
          <p:cNvSpPr/>
          <p:nvPr/>
        </p:nvSpPr>
        <p:spPr>
          <a:xfrm>
            <a:off x="4687205" y="3657284"/>
            <a:ext cx="3314499" cy="1307592"/>
          </a:xfrm>
          <a:prstGeom prst="roundRect">
            <a:avLst/>
          </a:prstGeom>
          <a:solidFill>
            <a:srgbClr val="D1705D"/>
          </a:solidFill>
          <a:ln w="25400" cap="flat" cmpd="sng" algn="ctr">
            <a:solidFill>
              <a:srgbClr val="D1705D"/>
            </a:solidFill>
            <a:prstDash val="solid"/>
          </a:ln>
          <a:effectLst/>
        </p:spPr>
        <p:txBody>
          <a:bodyPr lIns="45708"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Placebo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abiraterone 1000 mg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qd</a:t>
            </a:r>
            <a:r>
              <a:rPr kumimoji="0" lang="en-US" sz="1800" b="0" i="0" u="none" strike="noStrike" kern="1200" cap="none" spc="0" normalizeH="0" baseline="0" noProof="0" dirty="0">
                <a:ln>
                  <a:noFill/>
                </a:ln>
                <a:solidFill>
                  <a:srgbClr val="FFFFFF"/>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n=397</a:t>
            </a:r>
          </a:p>
        </p:txBody>
      </p:sp>
      <p:sp>
        <p:nvSpPr>
          <p:cNvPr id="7" name="Rectangle 6">
            <a:extLst>
              <a:ext uri="{FF2B5EF4-FFF2-40B4-BE49-F238E27FC236}">
                <a16:creationId xmlns:a16="http://schemas.microsoft.com/office/drawing/2014/main" id="{BC158FA4-D1E5-6811-0758-237E09CB4B32}"/>
              </a:ext>
            </a:extLst>
          </p:cNvPr>
          <p:cNvSpPr/>
          <p:nvPr/>
        </p:nvSpPr>
        <p:spPr>
          <a:xfrm>
            <a:off x="4687205" y="1920031"/>
            <a:ext cx="3250355" cy="1311500"/>
          </a:xfrm>
          <a:prstGeom prst="roundRect">
            <a:avLst/>
          </a:prstGeom>
          <a:solidFill>
            <a:srgbClr val="192958">
              <a:alpha val="89804"/>
            </a:srgbClr>
          </a:solidFill>
          <a:ln w="28575" cap="flat" cmpd="sng" algn="ctr">
            <a:solidFill>
              <a:srgbClr val="192958"/>
            </a:solidFill>
            <a:prstDash val="solid"/>
          </a:ln>
          <a:effectLst/>
        </p:spPr>
        <p:txBody>
          <a:bodyPr lIns="45708"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Olaparib 300 mg bid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abiraterone 1000 mg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qd</a:t>
            </a:r>
            <a:r>
              <a:rPr kumimoji="0" lang="en-US" sz="18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n=399</a:t>
            </a:r>
          </a:p>
        </p:txBody>
      </p:sp>
      <p:sp>
        <p:nvSpPr>
          <p:cNvPr id="8" name="Oval 7">
            <a:extLst>
              <a:ext uri="{FF2B5EF4-FFF2-40B4-BE49-F238E27FC236}">
                <a16:creationId xmlns:a16="http://schemas.microsoft.com/office/drawing/2014/main" id="{D7B3689E-6156-7E81-26BE-E5B47E37DF80}"/>
              </a:ext>
            </a:extLst>
          </p:cNvPr>
          <p:cNvSpPr/>
          <p:nvPr/>
        </p:nvSpPr>
        <p:spPr>
          <a:xfrm>
            <a:off x="3875200" y="3739339"/>
            <a:ext cx="416702" cy="412728"/>
          </a:xfrm>
          <a:prstGeom prst="ellipse">
            <a:avLst/>
          </a:prstGeom>
          <a:solidFill>
            <a:srgbClr val="F2F2F2"/>
          </a:solidFill>
          <a:ln w="25400" cap="flat" cmpd="sng" algn="ctr">
            <a:solidFill>
              <a:srgbClr val="767171"/>
            </a:solidFill>
            <a:prstDash val="solid"/>
          </a:ln>
          <a:effectLst/>
        </p:spPr>
        <p:txBody>
          <a:bodyPr rtlCol="0" anchor="ctr"/>
          <a:lstStyle/>
          <a:p>
            <a:pPr marL="0" marR="0" lvl="0" indent="0" algn="ctr" defTabSz="1219170" rtl="0" eaLnBrk="0" fontAlgn="base" latinLnBrk="0" hangingPunct="0">
              <a:lnSpc>
                <a:spcPct val="90000"/>
              </a:lnSpc>
              <a:spcBef>
                <a:spcPts val="400"/>
              </a:spcBef>
              <a:spcAft>
                <a:spcPct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ＭＳ Ｐゴシック"/>
                <a:cs typeface="Calibri" panose="020F0502020204030204" pitchFamily="34" charset="0"/>
              </a:rPr>
              <a:t>R</a:t>
            </a:r>
            <a:endParaRPr kumimoji="0" lang="en-US" sz="1400" b="0" i="0" u="none" strike="noStrike" kern="0" cap="none" spc="0" normalizeH="0" baseline="0" noProof="0" dirty="0">
              <a:ln>
                <a:noFill/>
              </a:ln>
              <a:solidFill>
                <a:srgbClr val="000000"/>
              </a:solidFill>
              <a:effectLst/>
              <a:uLnTx/>
              <a:uFillTx/>
              <a:latin typeface="Calibri"/>
              <a:ea typeface="ＭＳ Ｐゴシック"/>
              <a:cs typeface="Calibri" panose="020F0502020204030204" pitchFamily="34" charset="0"/>
            </a:endParaRPr>
          </a:p>
        </p:txBody>
      </p:sp>
      <p:sp>
        <p:nvSpPr>
          <p:cNvPr id="9" name="TextBox 8">
            <a:extLst>
              <a:ext uri="{FF2B5EF4-FFF2-40B4-BE49-F238E27FC236}">
                <a16:creationId xmlns:a16="http://schemas.microsoft.com/office/drawing/2014/main" id="{421EC7B0-714F-AA4E-9315-432B8648B4ED}"/>
              </a:ext>
            </a:extLst>
          </p:cNvPr>
          <p:cNvSpPr txBox="1"/>
          <p:nvPr/>
        </p:nvSpPr>
        <p:spPr>
          <a:xfrm>
            <a:off x="3808137" y="4176748"/>
            <a:ext cx="66918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Calibri"/>
                <a:ea typeface="ＭＳ Ｐゴシック"/>
                <a:cs typeface="Calibri" panose="020F0502020204030204" pitchFamily="34" charset="0"/>
              </a:rPr>
              <a:t>(1:1)</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5" name="Straight Connector 14">
            <a:extLst>
              <a:ext uri="{FF2B5EF4-FFF2-40B4-BE49-F238E27FC236}">
                <a16:creationId xmlns:a16="http://schemas.microsoft.com/office/drawing/2014/main" id="{63239275-6505-7980-A026-491B02046D11}"/>
              </a:ext>
            </a:extLst>
          </p:cNvPr>
          <p:cNvCxnSpPr>
            <a:cxnSpLocks/>
          </p:cNvCxnSpPr>
          <p:nvPr/>
        </p:nvCxnSpPr>
        <p:spPr>
          <a:xfrm flipH="1" flipV="1">
            <a:off x="3840227" y="3638893"/>
            <a:ext cx="504580" cy="8554"/>
          </a:xfrm>
          <a:prstGeom prst="line">
            <a:avLst/>
          </a:prstGeom>
          <a:noFill/>
          <a:ln w="12700" cap="flat" cmpd="sng" algn="ctr">
            <a:solidFill>
              <a:schemeClr val="tx1"/>
            </a:solidFill>
            <a:prstDash val="solid"/>
          </a:ln>
          <a:effectLst/>
        </p:spPr>
      </p:cxnSp>
      <p:cxnSp>
        <p:nvCxnSpPr>
          <p:cNvPr id="16" name="Connector: Elbow 15">
            <a:extLst>
              <a:ext uri="{FF2B5EF4-FFF2-40B4-BE49-F238E27FC236}">
                <a16:creationId xmlns:a16="http://schemas.microsoft.com/office/drawing/2014/main" id="{2BC8339D-3B13-9FB1-FF9E-D9F146888364}"/>
              </a:ext>
            </a:extLst>
          </p:cNvPr>
          <p:cNvCxnSpPr>
            <a:cxnSpLocks/>
          </p:cNvCxnSpPr>
          <p:nvPr/>
        </p:nvCxnSpPr>
        <p:spPr>
          <a:xfrm rot="5400000" flipH="1" flipV="1">
            <a:off x="4065209" y="3099680"/>
            <a:ext cx="825865" cy="289342"/>
          </a:xfrm>
          <a:prstGeom prst="bentConnector3">
            <a:avLst>
              <a:gd name="adj1" fmla="val 10011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2C2DB358-EF2A-0500-0A4E-04CD9161A3E7}"/>
              </a:ext>
            </a:extLst>
          </p:cNvPr>
          <p:cNvCxnSpPr>
            <a:cxnSpLocks/>
          </p:cNvCxnSpPr>
          <p:nvPr/>
        </p:nvCxnSpPr>
        <p:spPr>
          <a:xfrm rot="16200000" flipH="1">
            <a:off x="3951331" y="4044610"/>
            <a:ext cx="1041108" cy="249568"/>
          </a:xfrm>
          <a:prstGeom prst="bentConnector3">
            <a:avLst>
              <a:gd name="adj1" fmla="val 9992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310EEDA3-60FE-A6EC-0485-CD0AC087ACC3}"/>
              </a:ext>
            </a:extLst>
          </p:cNvPr>
          <p:cNvSpPr/>
          <p:nvPr/>
        </p:nvSpPr>
        <p:spPr>
          <a:xfrm>
            <a:off x="8332615" y="1920031"/>
            <a:ext cx="3321968" cy="3899073"/>
          </a:xfrm>
          <a:prstGeom prst="roundRect">
            <a:avLst/>
          </a:prstGeom>
          <a:solidFill>
            <a:schemeClr val="accent5">
              <a:lumMod val="75000"/>
            </a:schemeClr>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Primary Endpoint: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Radiographic progression or death (</a:t>
            </a:r>
            <a:r>
              <a:rPr kumimoji="0" lang="en-US" sz="14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rPFS</a:t>
            </a:r>
            <a:r>
              <a:rPr kumimoji="0" lang="en-US"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by investigator assessment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Key Secondary Endpoint: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Overall survival (alpha control)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Other Secondary Endpoints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Time to first subsequent therapy or death (TFST)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Time to second progression or death (PFS2)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Objective response rate (ORR)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HRRm</a:t>
            </a:r>
            <a:r>
              <a:rPr kumimoji="0" lang="en-US" sz="1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prevalence (retrospective testing)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Health-related quality of 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Safety and tolerability</a:t>
            </a:r>
          </a:p>
        </p:txBody>
      </p:sp>
      <p:sp>
        <p:nvSpPr>
          <p:cNvPr id="19" name="TextBox 18">
            <a:extLst>
              <a:ext uri="{FF2B5EF4-FFF2-40B4-BE49-F238E27FC236}">
                <a16:creationId xmlns:a16="http://schemas.microsoft.com/office/drawing/2014/main" id="{5C40AD40-622D-110B-F1E2-9C9C9105832C}"/>
              </a:ext>
            </a:extLst>
          </p:cNvPr>
          <p:cNvSpPr txBox="1"/>
          <p:nvPr/>
        </p:nvSpPr>
        <p:spPr>
          <a:xfrm>
            <a:off x="915826" y="1417638"/>
            <a:ext cx="26209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Phase 3, global, randomized, double-blind trial​</a:t>
            </a:r>
          </a:p>
        </p:txBody>
      </p:sp>
    </p:spTree>
    <p:extLst>
      <p:ext uri="{BB962C8B-B14F-4D97-AF65-F5344CB8AC3E}">
        <p14:creationId xmlns:p14="http://schemas.microsoft.com/office/powerpoint/2010/main" val="458496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A9F13-D69E-4F58-A0B3-86155F8CD6DF}"/>
              </a:ext>
            </a:extLst>
          </p:cNvPr>
          <p:cNvSpPr>
            <a:spLocks noGrp="1"/>
          </p:cNvSpPr>
          <p:nvPr>
            <p:ph type="title"/>
          </p:nvPr>
        </p:nvSpPr>
        <p:spPr>
          <a:xfrm>
            <a:off x="609211" y="110073"/>
            <a:ext cx="10792178" cy="920998"/>
          </a:xfrm>
        </p:spPr>
        <p:txBody>
          <a:bodyPr>
            <a:normAutofit fontScale="90000"/>
          </a:bodyPr>
          <a:lstStyle/>
          <a:p>
            <a:pPr algn="ctr"/>
            <a:r>
              <a:rPr lang="en-US" b="1" dirty="0"/>
              <a:t>PROpel: Olaparib + Abiraterone for the 1L Treatment of Metastatic CRPC</a:t>
            </a:r>
            <a:r>
              <a:rPr kumimoji="0" lang="en-US" b="1" u="none" strike="noStrike" kern="1200" cap="none" spc="0" normalizeH="0" baseline="0" noProof="0" dirty="0">
                <a:ln>
                  <a:noFill/>
                </a:ln>
                <a:effectLst/>
                <a:uLnTx/>
                <a:uFillTx/>
                <a:latin typeface="Franklin Gothic Medium" panose="020B0603020102020204"/>
                <a:ea typeface="+mj-ea"/>
                <a:cs typeface="+mj-cs"/>
              </a:rPr>
              <a:t> – </a:t>
            </a:r>
            <a:r>
              <a:rPr lang="en-US" b="1" dirty="0"/>
              <a:t>OS in </a:t>
            </a:r>
            <a:r>
              <a:rPr lang="en-US" b="1" i="1" dirty="0"/>
              <a:t>BRCA</a:t>
            </a:r>
            <a:r>
              <a:rPr lang="en-US" b="1" dirty="0"/>
              <a:t>m</a:t>
            </a:r>
            <a:endParaRPr lang="en-US" b="1" baseline="30000" dirty="0"/>
          </a:p>
        </p:txBody>
      </p:sp>
      <p:grpSp>
        <p:nvGrpSpPr>
          <p:cNvPr id="17" name="Group 16">
            <a:extLst>
              <a:ext uri="{FF2B5EF4-FFF2-40B4-BE49-F238E27FC236}">
                <a16:creationId xmlns:a16="http://schemas.microsoft.com/office/drawing/2014/main" id="{8F63F4E7-866E-6930-E2F5-6DE565ACF580}"/>
              </a:ext>
            </a:extLst>
          </p:cNvPr>
          <p:cNvGrpSpPr/>
          <p:nvPr/>
        </p:nvGrpSpPr>
        <p:grpSpPr>
          <a:xfrm>
            <a:off x="1937123" y="1799985"/>
            <a:ext cx="7777862" cy="4867932"/>
            <a:chOff x="1786646" y="1379587"/>
            <a:chExt cx="7467330" cy="4649737"/>
          </a:xfrm>
        </p:grpSpPr>
        <p:pic>
          <p:nvPicPr>
            <p:cNvPr id="7" name="Picture 6">
              <a:extLst>
                <a:ext uri="{FF2B5EF4-FFF2-40B4-BE49-F238E27FC236}">
                  <a16:creationId xmlns:a16="http://schemas.microsoft.com/office/drawing/2014/main" id="{AF5B8147-EDD2-D3DD-C25A-3A433D4BD1C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166937" y="1379587"/>
              <a:ext cx="7025701" cy="4649737"/>
            </a:xfrm>
            <a:prstGeom prst="rect">
              <a:avLst/>
            </a:prstGeom>
          </p:spPr>
        </p:pic>
        <p:sp>
          <p:nvSpPr>
            <p:cNvPr id="10" name="Rectangle 9">
              <a:extLst>
                <a:ext uri="{FF2B5EF4-FFF2-40B4-BE49-F238E27FC236}">
                  <a16:creationId xmlns:a16="http://schemas.microsoft.com/office/drawing/2014/main" id="{10139E9C-3CBF-7D37-62F0-DB4DF4353C18}"/>
                </a:ext>
              </a:extLst>
            </p:cNvPr>
            <p:cNvSpPr/>
            <p:nvPr/>
          </p:nvSpPr>
          <p:spPr>
            <a:xfrm>
              <a:off x="2166937" y="5330757"/>
              <a:ext cx="342799" cy="6985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1" name="Rectangle 10">
              <a:extLst>
                <a:ext uri="{FF2B5EF4-FFF2-40B4-BE49-F238E27FC236}">
                  <a16:creationId xmlns:a16="http://schemas.microsoft.com/office/drawing/2014/main" id="{DA5899AE-B445-1403-2682-7F144E1F11FB}"/>
                </a:ext>
              </a:extLst>
            </p:cNvPr>
            <p:cNvSpPr/>
            <p:nvPr/>
          </p:nvSpPr>
          <p:spPr>
            <a:xfrm>
              <a:off x="2451370" y="5330757"/>
              <a:ext cx="342799" cy="2181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8" name="TextBox 7">
              <a:extLst>
                <a:ext uri="{FF2B5EF4-FFF2-40B4-BE49-F238E27FC236}">
                  <a16:creationId xmlns:a16="http://schemas.microsoft.com/office/drawing/2014/main" id="{F4AA7444-91D2-99EB-9B50-CCB26A3B032D}"/>
                </a:ext>
              </a:extLst>
            </p:cNvPr>
            <p:cNvSpPr txBox="1"/>
            <p:nvPr/>
          </p:nvSpPr>
          <p:spPr>
            <a:xfrm>
              <a:off x="1786646" y="5374781"/>
              <a:ext cx="1835285"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04040"/>
                  </a:solidFill>
                  <a:effectLst/>
                  <a:uLnTx/>
                  <a:uFillTx/>
                  <a:latin typeface="Franklin Gothic Book" panose="020B0503020102020204"/>
                  <a:ea typeface="+mn-ea"/>
                  <a:cs typeface="+mn-cs"/>
                </a:rPr>
                <a:t>Number of patients at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6E1D52"/>
                  </a:solidFill>
                  <a:effectLst/>
                  <a:uLnTx/>
                  <a:uFillTx/>
                  <a:latin typeface="Franklin Gothic Book" panose="020B0503020102020204"/>
                  <a:ea typeface="+mn-ea"/>
                  <a:cs typeface="+mn-cs"/>
                </a:rPr>
                <a:t>Abi + Ola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57639D"/>
                  </a:solidFill>
                  <a:effectLst/>
                  <a:uLnTx/>
                  <a:uFillTx/>
                  <a:latin typeface="Franklin Gothic Book" panose="020B0503020102020204"/>
                  <a:ea typeface="+mn-ea"/>
                  <a:cs typeface="+mn-cs"/>
                </a:rPr>
                <a:t>Abi + </a:t>
              </a:r>
              <a:r>
                <a:rPr kumimoji="0" lang="en-US" sz="1050" b="1" i="0" u="none" strike="noStrike" kern="1200" cap="none" spc="0" normalizeH="0" baseline="0" noProof="0" dirty="0" err="1">
                  <a:ln>
                    <a:noFill/>
                  </a:ln>
                  <a:solidFill>
                    <a:srgbClr val="57639D"/>
                  </a:solidFill>
                  <a:effectLst/>
                  <a:uLnTx/>
                  <a:uFillTx/>
                  <a:latin typeface="Franklin Gothic Book" panose="020B0503020102020204"/>
                  <a:ea typeface="+mn-ea"/>
                  <a:cs typeface="+mn-cs"/>
                </a:rPr>
                <a:t>Pbo</a:t>
              </a:r>
              <a:endParaRPr kumimoji="0" lang="en-US" sz="1050" b="1" i="0" u="none" strike="noStrike" kern="1200" cap="none" spc="0" normalizeH="0" baseline="0" noProof="0" dirty="0">
                <a:ln>
                  <a:noFill/>
                </a:ln>
                <a:solidFill>
                  <a:srgbClr val="57639D"/>
                </a:solidFill>
                <a:effectLst/>
                <a:uLnTx/>
                <a:uFillTx/>
                <a:latin typeface="Franklin Gothic Book" panose="020B0503020102020204"/>
                <a:ea typeface="+mn-ea"/>
                <a:cs typeface="+mn-cs"/>
              </a:endParaRPr>
            </a:p>
          </p:txBody>
        </p:sp>
        <p:sp>
          <p:nvSpPr>
            <p:cNvPr id="12" name="Rectangle 11">
              <a:extLst>
                <a:ext uri="{FF2B5EF4-FFF2-40B4-BE49-F238E27FC236}">
                  <a16:creationId xmlns:a16="http://schemas.microsoft.com/office/drawing/2014/main" id="{314AE03F-77B7-D5C4-03C1-C49EEB1AD0D9}"/>
                </a:ext>
              </a:extLst>
            </p:cNvPr>
            <p:cNvSpPr/>
            <p:nvPr/>
          </p:nvSpPr>
          <p:spPr>
            <a:xfrm>
              <a:off x="6732711" y="1527147"/>
              <a:ext cx="2521265" cy="7199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3" name="Rectangle 12">
              <a:extLst>
                <a:ext uri="{FF2B5EF4-FFF2-40B4-BE49-F238E27FC236}">
                  <a16:creationId xmlns:a16="http://schemas.microsoft.com/office/drawing/2014/main" id="{6C5E575F-C9C5-2226-28A5-99FA2B067E26}"/>
                </a:ext>
              </a:extLst>
            </p:cNvPr>
            <p:cNvSpPr/>
            <p:nvPr/>
          </p:nvSpPr>
          <p:spPr>
            <a:xfrm>
              <a:off x="8980114" y="2294710"/>
              <a:ext cx="273861" cy="23162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4" name="Rectangle 13">
              <a:extLst>
                <a:ext uri="{FF2B5EF4-FFF2-40B4-BE49-F238E27FC236}">
                  <a16:creationId xmlns:a16="http://schemas.microsoft.com/office/drawing/2014/main" id="{4903C207-E9CE-4F7F-D9C6-9B7C41862F74}"/>
                </a:ext>
              </a:extLst>
            </p:cNvPr>
            <p:cNvSpPr/>
            <p:nvPr/>
          </p:nvSpPr>
          <p:spPr>
            <a:xfrm rot="5400000">
              <a:off x="7018251" y="3781673"/>
              <a:ext cx="256670" cy="23162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5" name="Rectangle 14">
              <a:extLst>
                <a:ext uri="{FF2B5EF4-FFF2-40B4-BE49-F238E27FC236}">
                  <a16:creationId xmlns:a16="http://schemas.microsoft.com/office/drawing/2014/main" id="{51508C47-0F0C-C6BA-9EAE-0E4FDF494C43}"/>
                </a:ext>
              </a:extLst>
            </p:cNvPr>
            <p:cNvSpPr/>
            <p:nvPr/>
          </p:nvSpPr>
          <p:spPr>
            <a:xfrm rot="5400000">
              <a:off x="4217072" y="3309493"/>
              <a:ext cx="256670" cy="32605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graphicFrame>
        <p:nvGraphicFramePr>
          <p:cNvPr id="9" name="Table 10">
            <a:extLst>
              <a:ext uri="{FF2B5EF4-FFF2-40B4-BE49-F238E27FC236}">
                <a16:creationId xmlns:a16="http://schemas.microsoft.com/office/drawing/2014/main" id="{16F50C95-8E61-DB82-9EA3-56F44BBD2EBD}"/>
              </a:ext>
            </a:extLst>
          </p:cNvPr>
          <p:cNvGraphicFramePr>
            <a:graphicFrameLocks noGrp="1"/>
          </p:cNvGraphicFramePr>
          <p:nvPr/>
        </p:nvGraphicFramePr>
        <p:xfrm>
          <a:off x="6365947" y="1288640"/>
          <a:ext cx="2521265" cy="1182710"/>
        </p:xfrm>
        <a:graphic>
          <a:graphicData uri="http://schemas.openxmlformats.org/drawingml/2006/table">
            <a:tbl>
              <a:tblPr firstRow="1" bandRow="1">
                <a:tableStyleId>{93296810-A885-4BE3-A3E7-6D5BEEA58F35}</a:tableStyleId>
              </a:tblPr>
              <a:tblGrid>
                <a:gridCol w="862774">
                  <a:extLst>
                    <a:ext uri="{9D8B030D-6E8A-4147-A177-3AD203B41FA5}">
                      <a16:colId xmlns:a16="http://schemas.microsoft.com/office/drawing/2014/main" val="221842803"/>
                    </a:ext>
                  </a:extLst>
                </a:gridCol>
                <a:gridCol w="713610">
                  <a:extLst>
                    <a:ext uri="{9D8B030D-6E8A-4147-A177-3AD203B41FA5}">
                      <a16:colId xmlns:a16="http://schemas.microsoft.com/office/drawing/2014/main" val="238739943"/>
                    </a:ext>
                  </a:extLst>
                </a:gridCol>
                <a:gridCol w="944881">
                  <a:extLst>
                    <a:ext uri="{9D8B030D-6E8A-4147-A177-3AD203B41FA5}">
                      <a16:colId xmlns:a16="http://schemas.microsoft.com/office/drawing/2014/main" val="231121677"/>
                    </a:ext>
                  </a:extLst>
                </a:gridCol>
              </a:tblGrid>
              <a:tr h="305530">
                <a:tc>
                  <a:txBody>
                    <a:bodyPr/>
                    <a:lstStyle/>
                    <a:p>
                      <a:pPr algn="l"/>
                      <a:endParaRPr lang="en-US" sz="1000" dirty="0"/>
                    </a:p>
                  </a:txBody>
                  <a:tcPr marL="45720" marR="45720" marT="18288" marB="18288"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noFill/>
                  </a:tcPr>
                </a:tc>
                <a:tc>
                  <a:txBody>
                    <a:bodyPr/>
                    <a:lstStyle/>
                    <a:p>
                      <a:pPr algn="ctr"/>
                      <a:r>
                        <a:rPr lang="en-US" sz="1000" dirty="0"/>
                        <a:t>Abi + Ola</a:t>
                      </a:r>
                    </a:p>
                    <a:p>
                      <a:pPr algn="ctr"/>
                      <a:r>
                        <a:rPr lang="en-US" sz="1000" dirty="0"/>
                        <a:t>(n=47)</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6E1D52"/>
                    </a:solidFill>
                  </a:tcPr>
                </a:tc>
                <a:tc>
                  <a:txBody>
                    <a:bodyPr/>
                    <a:lstStyle/>
                    <a:p>
                      <a:pPr algn="ctr"/>
                      <a:r>
                        <a:rPr lang="en-US" sz="1000" dirty="0"/>
                        <a:t>Pbo +  Abi</a:t>
                      </a:r>
                    </a:p>
                    <a:p>
                      <a:pPr algn="ctr"/>
                      <a:r>
                        <a:rPr lang="en-US" sz="1000" dirty="0"/>
                        <a:t>(n=38)</a:t>
                      </a:r>
                    </a:p>
                  </a:txBody>
                  <a:tcPr marL="45720" marR="45720" marT="18288" marB="18288"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57639D"/>
                    </a:solidFill>
                  </a:tcPr>
                </a:tc>
                <a:extLst>
                  <a:ext uri="{0D108BD9-81ED-4DB2-BD59-A6C34878D82A}">
                    <a16:rowId xmlns:a16="http://schemas.microsoft.com/office/drawing/2014/main" val="1059239490"/>
                  </a:ext>
                </a:extLst>
              </a:tr>
              <a:tr h="194428">
                <a:tc>
                  <a:txBody>
                    <a:bodyPr/>
                    <a:lstStyle/>
                    <a:p>
                      <a:pPr algn="r"/>
                      <a:r>
                        <a:rPr lang="en-US" sz="1000" b="1" dirty="0">
                          <a:solidFill>
                            <a:schemeClr val="accent2"/>
                          </a:solidFill>
                        </a:rPr>
                        <a:t>Events, n (%)</a:t>
                      </a:r>
                    </a:p>
                  </a:txBody>
                  <a:tcPr marL="45720" marR="45720" marT="18288" marB="18288"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000" dirty="0">
                          <a:solidFill>
                            <a:schemeClr val="accent2"/>
                          </a:solidFill>
                        </a:rPr>
                        <a:t>13 (28)</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000" dirty="0">
                          <a:solidFill>
                            <a:schemeClr val="accent2"/>
                          </a:solidFill>
                        </a:rPr>
                        <a:t>25 (66)</a:t>
                      </a:r>
                    </a:p>
                  </a:txBody>
                  <a:tcPr marL="45720" marR="45720" marT="18288" marB="18288"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97900565"/>
                  </a:ext>
                </a:extLst>
              </a:tr>
              <a:tr h="305530">
                <a:tc>
                  <a:txBody>
                    <a:bodyPr/>
                    <a:lstStyle/>
                    <a:p>
                      <a:pPr algn="r"/>
                      <a:r>
                        <a:rPr lang="en-US" sz="1000" b="1" dirty="0">
                          <a:solidFill>
                            <a:schemeClr val="accent2"/>
                          </a:solidFill>
                        </a:rPr>
                        <a:t>Median (95% CI), months</a:t>
                      </a:r>
                    </a:p>
                  </a:txBody>
                  <a:tcPr marL="45720" marR="45720" marT="18288" marB="18288"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000" b="1" dirty="0">
                          <a:solidFill>
                            <a:srgbClr val="6E1D52"/>
                          </a:solidFill>
                        </a:rPr>
                        <a:t>NR</a:t>
                      </a:r>
                    </a:p>
                    <a:p>
                      <a:pPr algn="ctr"/>
                      <a:r>
                        <a:rPr lang="en-US" sz="1000" dirty="0">
                          <a:solidFill>
                            <a:schemeClr val="accent2"/>
                          </a:solidFill>
                        </a:rPr>
                        <a:t>(NR-NR)</a:t>
                      </a:r>
                    </a:p>
                  </a:txBody>
                  <a:tcPr marL="45720" marR="45720"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000" b="1" dirty="0">
                          <a:solidFill>
                            <a:srgbClr val="57639D"/>
                          </a:solidFill>
                        </a:rPr>
                        <a:t>23</a:t>
                      </a:r>
                    </a:p>
                    <a:p>
                      <a:pPr algn="ctr"/>
                      <a:r>
                        <a:rPr lang="en-US" sz="1000" dirty="0">
                          <a:solidFill>
                            <a:schemeClr val="accent2"/>
                          </a:solidFill>
                        </a:rPr>
                        <a:t>(18-34)</a:t>
                      </a:r>
                    </a:p>
                  </a:txBody>
                  <a:tcPr marL="45720" marR="45720" marT="18288" marB="18288"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92801639"/>
                  </a:ext>
                </a:extLst>
              </a:tr>
              <a:tr h="305530">
                <a:tc>
                  <a:txBody>
                    <a:bodyPr/>
                    <a:lstStyle/>
                    <a:p>
                      <a:pPr algn="r"/>
                      <a:r>
                        <a:rPr lang="en-US" sz="1000" b="1" dirty="0">
                          <a:solidFill>
                            <a:schemeClr val="accent2"/>
                          </a:solidFill>
                        </a:rPr>
                        <a:t>HR (95% CI)</a:t>
                      </a:r>
                    </a:p>
                  </a:txBody>
                  <a:tcPr marL="45720" marR="45720" marT="18288" marB="18288"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algn="ctr"/>
                      <a:r>
                        <a:rPr lang="en-US" sz="1000" b="1" dirty="0">
                          <a:solidFill>
                            <a:schemeClr val="accent2"/>
                          </a:solidFill>
                          <a:latin typeface="+mn-lt"/>
                        </a:rPr>
                        <a:t>0.30 (0.15-</a:t>
                      </a:r>
                      <a:r>
                        <a:rPr lang="en-US" sz="1000" b="1" dirty="0">
                          <a:solidFill>
                            <a:schemeClr val="accent2"/>
                          </a:solidFill>
                          <a:latin typeface="+mn-lt"/>
                          <a:cs typeface="Arial" panose="020B0604020202020204" pitchFamily="34" charset="0"/>
                        </a:rPr>
                        <a:t>0. 59)</a:t>
                      </a:r>
                      <a:endParaRPr lang="en-US" sz="1000" b="1" dirty="0">
                        <a:solidFill>
                          <a:schemeClr val="accent2"/>
                        </a:solidFill>
                        <a:latin typeface="+mn-lt"/>
                      </a:endParaRPr>
                    </a:p>
                  </a:txBody>
                  <a:tcPr marL="45720" marR="45720" marT="18288" marB="18288"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6DEEC"/>
                    </a:solidFill>
                  </a:tcPr>
                </a:tc>
                <a:tc hMerge="1">
                  <a:txBody>
                    <a:bodyPr/>
                    <a:lstStyle/>
                    <a:p>
                      <a:endParaRPr lang="en-US"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1333109"/>
                  </a:ext>
                </a:extLst>
              </a:tr>
            </a:tbl>
          </a:graphicData>
        </a:graphic>
      </p:graphicFrame>
    </p:spTree>
    <p:extLst>
      <p:ext uri="{BB962C8B-B14F-4D97-AF65-F5344CB8AC3E}">
        <p14:creationId xmlns:p14="http://schemas.microsoft.com/office/powerpoint/2010/main" val="3713133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BE3B2-E210-FE89-C9B7-42716073D82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E89183E-8AF0-AA4D-87B4-28AF4713AC13}"/>
              </a:ext>
            </a:extLst>
          </p:cNvPr>
          <p:cNvSpPr>
            <a:spLocks noGrp="1"/>
          </p:cNvSpPr>
          <p:nvPr>
            <p:ph type="title"/>
          </p:nvPr>
        </p:nvSpPr>
        <p:spPr/>
        <p:txBody>
          <a:bodyPr>
            <a:normAutofit/>
          </a:bodyPr>
          <a:lstStyle/>
          <a:p>
            <a:pPr algn="ctr"/>
            <a:r>
              <a:rPr lang="en-US" sz="3200" b="1" dirty="0">
                <a:latin typeface="+mj-lt"/>
              </a:rPr>
              <a:t>MAGNITUDE: Study Design</a:t>
            </a:r>
            <a:endParaRPr lang="en-US" sz="4400" b="1" dirty="0">
              <a:latin typeface="+mj-lt"/>
            </a:endParaRPr>
          </a:p>
        </p:txBody>
      </p:sp>
      <p:sp>
        <p:nvSpPr>
          <p:cNvPr id="2" name="TextBox 1">
            <a:extLst>
              <a:ext uri="{FF2B5EF4-FFF2-40B4-BE49-F238E27FC236}">
                <a16:creationId xmlns:a16="http://schemas.microsoft.com/office/drawing/2014/main" id="{39AD8AF0-BF12-7921-080F-DF451D7B2ADF}"/>
              </a:ext>
            </a:extLst>
          </p:cNvPr>
          <p:cNvSpPr txBox="1"/>
          <p:nvPr/>
        </p:nvSpPr>
        <p:spPr>
          <a:xfrm>
            <a:off x="1513153" y="6343380"/>
            <a:ext cx="43279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Efstathiou et al. ASCO GU 2023;Abstract 170.</a:t>
            </a:r>
            <a:endPar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10" name="Picture 9">
            <a:extLst>
              <a:ext uri="{FF2B5EF4-FFF2-40B4-BE49-F238E27FC236}">
                <a16:creationId xmlns:a16="http://schemas.microsoft.com/office/drawing/2014/main" id="{6AEF7CB7-F4EE-8CD2-35D5-2B648DA460E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79376" y="1484784"/>
            <a:ext cx="11463916" cy="4315618"/>
          </a:xfrm>
          <a:prstGeom prst="rect">
            <a:avLst/>
          </a:prstGeom>
        </p:spPr>
      </p:pic>
    </p:spTree>
    <p:extLst>
      <p:ext uri="{BB962C8B-B14F-4D97-AF65-F5344CB8AC3E}">
        <p14:creationId xmlns:p14="http://schemas.microsoft.com/office/powerpoint/2010/main" val="2007170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70D6E-BBDC-4190-4A19-006C325293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3A3132E-4DC1-3EE9-C46E-8BE58F739930}"/>
              </a:ext>
            </a:extLst>
          </p:cNvPr>
          <p:cNvSpPr>
            <a:spLocks noGrp="1"/>
          </p:cNvSpPr>
          <p:nvPr>
            <p:ph type="title"/>
          </p:nvPr>
        </p:nvSpPr>
        <p:spPr/>
        <p:txBody>
          <a:bodyPr>
            <a:normAutofit/>
          </a:bodyPr>
          <a:lstStyle/>
          <a:p>
            <a:pPr algn="ctr"/>
            <a:r>
              <a:rPr lang="en-US" sz="3200" b="1" dirty="0">
                <a:latin typeface="+mj-lt"/>
              </a:rPr>
              <a:t>MAGNITUDE: </a:t>
            </a:r>
            <a:r>
              <a:rPr lang="en-US" sz="3200" b="1" dirty="0" err="1">
                <a:latin typeface="+mj-lt"/>
              </a:rPr>
              <a:t>rPFS</a:t>
            </a:r>
            <a:r>
              <a:rPr lang="en-US" sz="3200" b="1" dirty="0">
                <a:latin typeface="+mj-lt"/>
              </a:rPr>
              <a:t> in BRCA1/2 Subgroup</a:t>
            </a:r>
            <a:endParaRPr lang="en-US" sz="4400" b="1" dirty="0">
              <a:latin typeface="+mj-lt"/>
            </a:endParaRPr>
          </a:p>
        </p:txBody>
      </p:sp>
      <p:sp>
        <p:nvSpPr>
          <p:cNvPr id="2" name="TextBox 1">
            <a:extLst>
              <a:ext uri="{FF2B5EF4-FFF2-40B4-BE49-F238E27FC236}">
                <a16:creationId xmlns:a16="http://schemas.microsoft.com/office/drawing/2014/main" id="{50B94B47-522A-2CFB-230A-31B9BEC23B47}"/>
              </a:ext>
            </a:extLst>
          </p:cNvPr>
          <p:cNvSpPr txBox="1"/>
          <p:nvPr/>
        </p:nvSpPr>
        <p:spPr>
          <a:xfrm>
            <a:off x="1513153" y="6343380"/>
            <a:ext cx="432796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Efstathiou et al. ASCO GU 2023;Abstract 170.</a:t>
            </a:r>
            <a:endParaRPr kumimoji="0" lang="en-US"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3" name="Picture 2">
            <a:extLst>
              <a:ext uri="{FF2B5EF4-FFF2-40B4-BE49-F238E27FC236}">
                <a16:creationId xmlns:a16="http://schemas.microsoft.com/office/drawing/2014/main" id="{DCC7AA3D-E62A-0B8E-BBE4-B2DB140B16E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442152" y="1370989"/>
            <a:ext cx="7307696" cy="4794316"/>
          </a:xfrm>
          <a:prstGeom prst="rect">
            <a:avLst/>
          </a:prstGeom>
        </p:spPr>
      </p:pic>
    </p:spTree>
    <p:extLst>
      <p:ext uri="{BB962C8B-B14F-4D97-AF65-F5344CB8AC3E}">
        <p14:creationId xmlns:p14="http://schemas.microsoft.com/office/powerpoint/2010/main" val="1688911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3EB994-6ED5-347D-38E6-1796736A1E2E}"/>
              </a:ext>
            </a:extLst>
          </p:cNvPr>
          <p:cNvSpPr>
            <a:spLocks noGrp="1"/>
          </p:cNvSpPr>
          <p:nvPr>
            <p:ph type="title"/>
          </p:nvPr>
        </p:nvSpPr>
        <p:spPr>
          <a:xfrm>
            <a:off x="609600" y="80541"/>
            <a:ext cx="10972800" cy="1143000"/>
          </a:xfrm>
        </p:spPr>
        <p:txBody>
          <a:bodyPr>
            <a:normAutofit/>
          </a:bodyPr>
          <a:lstStyle/>
          <a:p>
            <a:pPr algn="ctr"/>
            <a:r>
              <a:rPr lang="en-US" dirty="0">
                <a:solidFill>
                  <a:srgbClr val="002060"/>
                </a:solidFill>
              </a:rPr>
              <a:t>TALAPRO-2: Study Design</a:t>
            </a:r>
            <a:endParaRPr lang="en-US" sz="3200" dirty="0">
              <a:solidFill>
                <a:srgbClr val="002060"/>
              </a:solidFill>
            </a:endParaRPr>
          </a:p>
        </p:txBody>
      </p:sp>
      <p:sp>
        <p:nvSpPr>
          <p:cNvPr id="2" name="TextBox 1">
            <a:extLst>
              <a:ext uri="{FF2B5EF4-FFF2-40B4-BE49-F238E27FC236}">
                <a16:creationId xmlns:a16="http://schemas.microsoft.com/office/drawing/2014/main" id="{F9B56ACA-3AF5-4E71-CBD0-34796BBB6562}"/>
              </a:ext>
            </a:extLst>
          </p:cNvPr>
          <p:cNvSpPr txBox="1"/>
          <p:nvPr/>
        </p:nvSpPr>
        <p:spPr>
          <a:xfrm>
            <a:off x="5168188" y="6602823"/>
            <a:ext cx="302291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Agarwal N et al.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Lancet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2023;402(10398):291-303.</a:t>
            </a:r>
            <a:endPar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id="{09EC173B-EFBC-1899-A472-B6AF5199EE30}"/>
              </a:ext>
            </a:extLst>
          </p:cNvPr>
          <p:cNvSpPr/>
          <p:nvPr/>
        </p:nvSpPr>
        <p:spPr>
          <a:xfrm>
            <a:off x="838200" y="1699632"/>
            <a:ext cx="2762390" cy="3747842"/>
          </a:xfrm>
          <a:prstGeom prst="roundRect">
            <a:avLst/>
          </a:prstGeom>
          <a:solidFill>
            <a:schemeClr val="bg1"/>
          </a:solidFill>
          <a:ln w="19050">
            <a:solidFill>
              <a:srgbClr val="009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4C8"/>
                </a:solidFill>
                <a:effectLst/>
                <a:uLnTx/>
                <a:uFillTx/>
                <a:latin typeface="Arial" panose="020B0604020202020204" pitchFamily="34" charset="0"/>
                <a:ea typeface="+mn-ea"/>
                <a:cs typeface="Arial" panose="020B0604020202020204" pitchFamily="34" charset="0"/>
              </a:rPr>
              <a:t>Key Eligibility Criteria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First-line </a:t>
            </a:r>
            <a:r>
              <a:rPr kumimoji="0" lang="en-US" sz="1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mCRPC</a:t>
            </a: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ECOG PS 0-1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4C8"/>
                </a:solidFill>
                <a:effectLst/>
                <a:uLnTx/>
                <a:uFillTx/>
                <a:latin typeface="Arial" panose="020B0604020202020204" pitchFamily="34" charset="0"/>
                <a:ea typeface="+mn-ea"/>
                <a:cs typeface="Arial" panose="020B0604020202020204" pitchFamily="34" charset="0"/>
              </a:rPr>
              <a:t>Stratified by: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Prior abiraterone or docetaxel in castration-sensitive setting: Y vs. 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HRR gene alteration status: deficient vs. nondeficient vs. unknown </a:t>
            </a:r>
          </a:p>
        </p:txBody>
      </p:sp>
      <p:sp>
        <p:nvSpPr>
          <p:cNvPr id="6" name="Rectangle 6">
            <a:extLst>
              <a:ext uri="{FF2B5EF4-FFF2-40B4-BE49-F238E27FC236}">
                <a16:creationId xmlns:a16="http://schemas.microsoft.com/office/drawing/2014/main" id="{22D62DBD-1298-6FE4-7280-ED50D0410661}"/>
              </a:ext>
            </a:extLst>
          </p:cNvPr>
          <p:cNvSpPr/>
          <p:nvPr/>
        </p:nvSpPr>
        <p:spPr>
          <a:xfrm>
            <a:off x="4687205" y="3421958"/>
            <a:ext cx="3314499" cy="1307592"/>
          </a:xfrm>
          <a:prstGeom prst="roundRect">
            <a:avLst/>
          </a:prstGeom>
          <a:solidFill>
            <a:srgbClr val="D1705D"/>
          </a:solidFill>
          <a:ln w="25400" cap="flat" cmpd="sng" algn="ctr">
            <a:solidFill>
              <a:srgbClr val="D1705D"/>
            </a:solidFill>
            <a:prstDash val="solid"/>
          </a:ln>
          <a:effectLst/>
        </p:spPr>
        <p:txBody>
          <a:bodyPr lIns="45708"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Placebo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enzalutamide 160mg once daily </a:t>
            </a:r>
            <a:r>
              <a:rPr kumimoji="0" lang="en-US" sz="1600" b="0" i="0" u="none" strike="noStrike" kern="1200" cap="none" spc="0" normalizeH="0" baseline="0" noProof="0" dirty="0">
                <a:ln>
                  <a:noFill/>
                </a:ln>
                <a:solidFill>
                  <a:srgbClr val="FFFFFF"/>
                </a:solidFill>
                <a:effectLst/>
                <a:uLnTx/>
                <a:uFillTx/>
                <a:latin typeface="Calibri"/>
                <a:ea typeface="+mn-ea"/>
                <a:cs typeface="+mn-cs"/>
              </a:rPr>
              <a:t>N=403</a:t>
            </a:r>
          </a:p>
        </p:txBody>
      </p:sp>
      <p:sp>
        <p:nvSpPr>
          <p:cNvPr id="7" name="Rectangle 6">
            <a:extLst>
              <a:ext uri="{FF2B5EF4-FFF2-40B4-BE49-F238E27FC236}">
                <a16:creationId xmlns:a16="http://schemas.microsoft.com/office/drawing/2014/main" id="{BC158FA4-D1E5-6811-0758-237E09CB4B32}"/>
              </a:ext>
            </a:extLst>
          </p:cNvPr>
          <p:cNvSpPr/>
          <p:nvPr/>
        </p:nvSpPr>
        <p:spPr>
          <a:xfrm>
            <a:off x="4687205" y="1684705"/>
            <a:ext cx="3250355" cy="1311500"/>
          </a:xfrm>
          <a:prstGeom prst="roundRect">
            <a:avLst/>
          </a:prstGeom>
          <a:solidFill>
            <a:srgbClr val="192958">
              <a:alpha val="89804"/>
            </a:srgbClr>
          </a:solidFill>
          <a:ln w="28575" cap="flat" cmpd="sng" algn="ctr">
            <a:solidFill>
              <a:srgbClr val="192958"/>
            </a:solidFill>
            <a:prstDash val="solid"/>
          </a:ln>
          <a:effectLst/>
        </p:spPr>
        <p:txBody>
          <a:bodyPr lIns="45708"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white"/>
                </a:solidFill>
                <a:effectLst/>
                <a:uLnTx/>
                <a:uFillTx/>
                <a:latin typeface="Calibri"/>
                <a:ea typeface="+mn-ea"/>
                <a:cs typeface="+mn-cs"/>
              </a:rPr>
              <a:t>Talazoparib</a:t>
            </a:r>
            <a:r>
              <a:rPr kumimoji="0" lang="en-US" sz="1600" b="0" i="0" u="none" strike="noStrike" kern="1200" cap="none" spc="0" normalizeH="0" baseline="0" noProof="0" dirty="0">
                <a:ln>
                  <a:noFill/>
                </a:ln>
                <a:solidFill>
                  <a:prstClr val="white"/>
                </a:solidFill>
                <a:effectLst/>
                <a:uLnTx/>
                <a:uFillTx/>
                <a:latin typeface="Calibri"/>
                <a:ea typeface="+mn-ea"/>
                <a:cs typeface="+mn-cs"/>
              </a:rPr>
              <a:t> 0.5mg* + enzalutamide 160mg once daily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N=402</a:t>
            </a:r>
          </a:p>
        </p:txBody>
      </p:sp>
      <p:cxnSp>
        <p:nvCxnSpPr>
          <p:cNvPr id="16" name="Connector: Elbow 15">
            <a:extLst>
              <a:ext uri="{FF2B5EF4-FFF2-40B4-BE49-F238E27FC236}">
                <a16:creationId xmlns:a16="http://schemas.microsoft.com/office/drawing/2014/main" id="{2BC8339D-3B13-9FB1-FF9E-D9F146888364}"/>
              </a:ext>
            </a:extLst>
          </p:cNvPr>
          <p:cNvCxnSpPr>
            <a:cxnSpLocks/>
          </p:cNvCxnSpPr>
          <p:nvPr/>
        </p:nvCxnSpPr>
        <p:spPr>
          <a:xfrm rot="5400000" flipH="1" flipV="1">
            <a:off x="4065209" y="2864354"/>
            <a:ext cx="825865" cy="289342"/>
          </a:xfrm>
          <a:prstGeom prst="bentConnector3">
            <a:avLst>
              <a:gd name="adj1" fmla="val 10011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2C2DB358-EF2A-0500-0A4E-04CD9161A3E7}"/>
              </a:ext>
            </a:extLst>
          </p:cNvPr>
          <p:cNvCxnSpPr>
            <a:cxnSpLocks/>
          </p:cNvCxnSpPr>
          <p:nvPr/>
        </p:nvCxnSpPr>
        <p:spPr>
          <a:xfrm rot="16200000" flipH="1">
            <a:off x="3951331" y="3809284"/>
            <a:ext cx="1041108" cy="249568"/>
          </a:xfrm>
          <a:prstGeom prst="bentConnector3">
            <a:avLst>
              <a:gd name="adj1" fmla="val 9992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310EEDA3-60FE-A6EC-0485-CD0AC087ACC3}"/>
              </a:ext>
            </a:extLst>
          </p:cNvPr>
          <p:cNvSpPr/>
          <p:nvPr/>
        </p:nvSpPr>
        <p:spPr>
          <a:xfrm>
            <a:off x="8332615" y="1684705"/>
            <a:ext cx="3321968" cy="3899073"/>
          </a:xfrm>
          <a:prstGeom prst="roundRect">
            <a:avLst/>
          </a:prstGeom>
          <a:solidFill>
            <a:schemeClr val="accent4">
              <a:lumMod val="40000"/>
              <a:lumOff val="60000"/>
            </a:schemeClr>
          </a:solidFill>
          <a:ln w="25400" cap="flat" cmpd="sng" algn="ctr">
            <a:no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Primary Endpoint: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Radiographic progression-free survival (</a:t>
            </a:r>
            <a:r>
              <a:rPr kumimoji="0" lang="en-US" sz="14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rPFS</a:t>
            </a: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by BICR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Key Secondary Endpoint: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Overall survival (alpha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Other Secondary Endpoints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Time to cytotoxic chemotherapy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PFS2 by investigator assessment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ORR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Patient-reported outcomes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Safety</a:t>
            </a:r>
          </a:p>
        </p:txBody>
      </p:sp>
      <p:sp>
        <p:nvSpPr>
          <p:cNvPr id="19" name="TextBox 18">
            <a:extLst>
              <a:ext uri="{FF2B5EF4-FFF2-40B4-BE49-F238E27FC236}">
                <a16:creationId xmlns:a16="http://schemas.microsoft.com/office/drawing/2014/main" id="{5C40AD40-622D-110B-F1E2-9C9C9105832C}"/>
              </a:ext>
            </a:extLst>
          </p:cNvPr>
          <p:cNvSpPr txBox="1"/>
          <p:nvPr/>
        </p:nvSpPr>
        <p:spPr>
          <a:xfrm>
            <a:off x="915826" y="1182312"/>
            <a:ext cx="26209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Phase 3, randomized, double-blind, placebo-controlled trial​</a:t>
            </a:r>
          </a:p>
        </p:txBody>
      </p:sp>
      <p:sp>
        <p:nvSpPr>
          <p:cNvPr id="21" name="TextBox 20">
            <a:extLst>
              <a:ext uri="{FF2B5EF4-FFF2-40B4-BE49-F238E27FC236}">
                <a16:creationId xmlns:a16="http://schemas.microsoft.com/office/drawing/2014/main" id="{77D941D4-6CD5-BE44-8A7F-A4F18239661F}"/>
              </a:ext>
            </a:extLst>
          </p:cNvPr>
          <p:cNvSpPr txBox="1"/>
          <p:nvPr/>
        </p:nvSpPr>
        <p:spPr>
          <a:xfrm>
            <a:off x="915826" y="6246056"/>
            <a:ext cx="4731333" cy="400110"/>
          </a:xfrm>
          <a:prstGeom prst="rect">
            <a:avLst/>
          </a:prstGeom>
          <a:noFill/>
        </p:spPr>
        <p:txBody>
          <a:bodyPr wrap="square">
            <a:spAutoFit/>
          </a:bodyPr>
          <a:lstStyle/>
          <a:p>
            <a:pPr marL="28575"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8" normalizeH="0" baseline="0" noProof="0" dirty="0">
                <a:ln>
                  <a:noFill/>
                </a:ln>
                <a:solidFill>
                  <a:sysClr val="windowText" lastClr="000000"/>
                </a:solidFill>
                <a:effectLst/>
                <a:uLnTx/>
                <a:uFillTx/>
                <a:latin typeface="Calibri"/>
                <a:ea typeface="ＭＳ Ｐゴシック" charset="0"/>
                <a:cs typeface="Arial"/>
              </a:rPr>
              <a:t>ECOG,</a:t>
            </a:r>
            <a:r>
              <a:rPr kumimoji="0" lang="en-US" sz="1000" b="0" i="0" u="none" strike="noStrike" kern="1200" cap="none" spc="30" normalizeH="0" baseline="0" noProof="0" dirty="0">
                <a:ln>
                  <a:noFill/>
                </a:ln>
                <a:solidFill>
                  <a:sysClr val="windowText" lastClr="000000"/>
                </a:solidFill>
                <a:effectLst/>
                <a:uLnTx/>
                <a:uFillTx/>
                <a:latin typeface="Calibri"/>
                <a:ea typeface="ＭＳ Ｐゴシック" charset="0"/>
                <a:cs typeface="Arial"/>
              </a:rPr>
              <a:t> </a:t>
            </a:r>
            <a:r>
              <a:rPr kumimoji="0" lang="en-US" sz="1000" b="0" i="0" u="none" strike="noStrike" kern="1200" cap="none" spc="8" normalizeH="0" baseline="0" noProof="0" dirty="0">
                <a:ln>
                  <a:noFill/>
                </a:ln>
                <a:solidFill>
                  <a:sysClr val="windowText" lastClr="000000"/>
                </a:solidFill>
                <a:effectLst/>
                <a:uLnTx/>
                <a:uFillTx/>
                <a:latin typeface="Calibri"/>
                <a:ea typeface="ＭＳ Ｐゴシック" charset="0"/>
                <a:cs typeface="Arial"/>
              </a:rPr>
              <a:t>Eastern</a:t>
            </a:r>
            <a:r>
              <a:rPr kumimoji="0" lang="en-US" sz="1000" b="0" i="0" u="none" strike="noStrike" kern="1200" cap="none" spc="-49" normalizeH="0" baseline="0" noProof="0" dirty="0">
                <a:ln>
                  <a:noFill/>
                </a:ln>
                <a:solidFill>
                  <a:sysClr val="windowText" lastClr="000000"/>
                </a:solidFill>
                <a:effectLst/>
                <a:uLnTx/>
                <a:uFillTx/>
                <a:latin typeface="Calibri"/>
                <a:ea typeface="ＭＳ Ｐゴシック" charset="0"/>
                <a:cs typeface="Arial"/>
              </a:rPr>
              <a:t> </a:t>
            </a:r>
            <a:r>
              <a:rPr kumimoji="0" lang="en-US" sz="1000" b="0" i="0" u="none" strike="noStrike" kern="1200" cap="none" spc="0" normalizeH="0" baseline="0" noProof="0" dirty="0">
                <a:ln>
                  <a:noFill/>
                </a:ln>
                <a:solidFill>
                  <a:sysClr val="windowText" lastClr="000000"/>
                </a:solidFill>
                <a:effectLst/>
                <a:uLnTx/>
                <a:uFillTx/>
                <a:latin typeface="Calibri"/>
                <a:ea typeface="ＭＳ Ｐゴシック" charset="0"/>
                <a:cs typeface="Arial"/>
              </a:rPr>
              <a:t>Cooperative</a:t>
            </a:r>
            <a:r>
              <a:rPr kumimoji="0" lang="en-US" sz="1000" b="0" i="0" u="none" strike="noStrike" kern="1200" cap="none" spc="-49" normalizeH="0" baseline="0" noProof="0" dirty="0">
                <a:ln>
                  <a:noFill/>
                </a:ln>
                <a:solidFill>
                  <a:sysClr val="windowText" lastClr="000000"/>
                </a:solidFill>
                <a:effectLst/>
                <a:uLnTx/>
                <a:uFillTx/>
                <a:latin typeface="Calibri"/>
                <a:ea typeface="ＭＳ Ｐゴシック" charset="0"/>
                <a:cs typeface="Arial"/>
              </a:rPr>
              <a:t> </a:t>
            </a:r>
            <a:r>
              <a:rPr kumimoji="0" lang="en-US" sz="1000" b="0" i="0" u="none" strike="noStrike" kern="1200" cap="none" spc="8" normalizeH="0" baseline="0" noProof="0" dirty="0">
                <a:ln>
                  <a:noFill/>
                </a:ln>
                <a:solidFill>
                  <a:sysClr val="windowText" lastClr="000000"/>
                </a:solidFill>
                <a:effectLst/>
                <a:uLnTx/>
                <a:uFillTx/>
                <a:latin typeface="Calibri"/>
                <a:ea typeface="ＭＳ Ｐゴシック" charset="0"/>
                <a:cs typeface="Arial"/>
              </a:rPr>
              <a:t>Oncology</a:t>
            </a:r>
            <a:r>
              <a:rPr kumimoji="0" lang="en-US" sz="1000" b="0" i="0" u="none" strike="noStrike" kern="1200" cap="none" spc="-71" normalizeH="0" baseline="0" noProof="0" dirty="0">
                <a:ln>
                  <a:noFill/>
                </a:ln>
                <a:solidFill>
                  <a:sysClr val="windowText" lastClr="000000"/>
                </a:solidFill>
                <a:effectLst/>
                <a:uLnTx/>
                <a:uFillTx/>
                <a:latin typeface="Calibri"/>
                <a:ea typeface="ＭＳ Ｐゴシック" charset="0"/>
                <a:cs typeface="Arial"/>
              </a:rPr>
              <a:t> </a:t>
            </a:r>
            <a:r>
              <a:rPr kumimoji="0" lang="en-US" sz="1000" b="0" i="0" u="none" strike="noStrike" kern="1200" cap="none" spc="4" normalizeH="0" baseline="0" noProof="0" dirty="0">
                <a:ln>
                  <a:noFill/>
                </a:ln>
                <a:solidFill>
                  <a:sysClr val="windowText" lastClr="000000"/>
                </a:solidFill>
                <a:effectLst/>
                <a:uLnTx/>
                <a:uFillTx/>
                <a:latin typeface="Calibri"/>
                <a:ea typeface="ＭＳ Ｐゴシック" charset="0"/>
                <a:cs typeface="Arial"/>
              </a:rPr>
              <a:t>Group;</a:t>
            </a:r>
            <a:r>
              <a:rPr kumimoji="0" lang="en-US" sz="1000" b="0" i="0" u="none" strike="noStrike" kern="1200" cap="none" spc="-30" normalizeH="0" baseline="0" noProof="0" dirty="0">
                <a:ln>
                  <a:noFill/>
                </a:ln>
                <a:solidFill>
                  <a:sysClr val="windowText" lastClr="000000"/>
                </a:solidFill>
                <a:effectLst/>
                <a:uLnTx/>
                <a:uFillTx/>
                <a:latin typeface="Calibri"/>
                <a:ea typeface="ＭＳ Ｐゴシック" charset="0"/>
                <a:cs typeface="Arial"/>
              </a:rPr>
              <a:t> </a:t>
            </a:r>
            <a:r>
              <a:rPr kumimoji="0" lang="en-US" sz="1000" b="0" i="0" u="none" strike="noStrike" kern="1200" cap="none" spc="11" normalizeH="0" baseline="0" noProof="0" dirty="0">
                <a:ln>
                  <a:noFill/>
                </a:ln>
                <a:solidFill>
                  <a:sysClr val="windowText" lastClr="000000"/>
                </a:solidFill>
                <a:effectLst/>
                <a:uLnTx/>
                <a:uFillTx/>
                <a:latin typeface="Calibri"/>
                <a:ea typeface="ＭＳ Ｐゴシック" charset="0"/>
                <a:cs typeface="Arial"/>
              </a:rPr>
              <a:t>BICR: Blinded Independent Central Review; ORR: Objective Response Rate  </a:t>
            </a:r>
            <a:endParaRPr kumimoji="0" lang="en-US" sz="1000" b="0" i="0" u="none" strike="noStrike" kern="1200" cap="none" spc="0" normalizeH="0" baseline="0" noProof="0" dirty="0">
              <a:ln>
                <a:noFill/>
              </a:ln>
              <a:solidFill>
                <a:sysClr val="windowText" lastClr="000000"/>
              </a:solidFill>
              <a:effectLst/>
              <a:uLnTx/>
              <a:uFillTx/>
              <a:latin typeface="Calibri"/>
              <a:ea typeface="ＭＳ Ｐゴシック" charset="0"/>
              <a:cs typeface="Arial"/>
            </a:endParaRPr>
          </a:p>
        </p:txBody>
      </p:sp>
      <p:sp>
        <p:nvSpPr>
          <p:cNvPr id="10" name="Flowchart: Connector 9">
            <a:extLst>
              <a:ext uri="{FF2B5EF4-FFF2-40B4-BE49-F238E27FC236}">
                <a16:creationId xmlns:a16="http://schemas.microsoft.com/office/drawing/2014/main" id="{CB6511BF-DA21-091B-6DAB-C3656275D82B}"/>
              </a:ext>
            </a:extLst>
          </p:cNvPr>
          <p:cNvSpPr/>
          <p:nvPr/>
        </p:nvSpPr>
        <p:spPr>
          <a:xfrm>
            <a:off x="3660706" y="3586555"/>
            <a:ext cx="560070" cy="496016"/>
          </a:xfrm>
          <a:prstGeom prst="flowChartConnector">
            <a:avLst/>
          </a:prstGeom>
          <a:solidFill>
            <a:srgbClr val="007CA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1</a:t>
            </a:r>
          </a:p>
        </p:txBody>
      </p:sp>
      <p:sp>
        <p:nvSpPr>
          <p:cNvPr id="11" name="TextBox 10">
            <a:extLst>
              <a:ext uri="{FF2B5EF4-FFF2-40B4-BE49-F238E27FC236}">
                <a16:creationId xmlns:a16="http://schemas.microsoft.com/office/drawing/2014/main" id="{D8C1B0CE-D504-5347-D5C3-E3036E5B7F42}"/>
              </a:ext>
            </a:extLst>
          </p:cNvPr>
          <p:cNvSpPr txBox="1"/>
          <p:nvPr/>
        </p:nvSpPr>
        <p:spPr>
          <a:xfrm>
            <a:off x="3617848" y="3260373"/>
            <a:ext cx="8858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N=805</a:t>
            </a:r>
          </a:p>
        </p:txBody>
      </p:sp>
      <p:sp>
        <p:nvSpPr>
          <p:cNvPr id="12" name="TextBox 11">
            <a:extLst>
              <a:ext uri="{FF2B5EF4-FFF2-40B4-BE49-F238E27FC236}">
                <a16:creationId xmlns:a16="http://schemas.microsoft.com/office/drawing/2014/main" id="{ACB73E95-4B1D-75C6-9C71-D0E6260AB967}"/>
              </a:ext>
            </a:extLst>
          </p:cNvPr>
          <p:cNvSpPr txBox="1"/>
          <p:nvPr/>
        </p:nvSpPr>
        <p:spPr>
          <a:xfrm>
            <a:off x="4659706" y="2976796"/>
            <a:ext cx="336949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*0.35mg daily of moderate renal impairment</a:t>
            </a:r>
          </a:p>
        </p:txBody>
      </p:sp>
    </p:spTree>
    <p:extLst>
      <p:ext uri="{BB962C8B-B14F-4D97-AF65-F5344CB8AC3E}">
        <p14:creationId xmlns:p14="http://schemas.microsoft.com/office/powerpoint/2010/main" val="1660801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F79AF0-7456-AFAD-545C-44527D7E8631}"/>
              </a:ext>
            </a:extLst>
          </p:cNvPr>
          <p:cNvSpPr/>
          <p:nvPr/>
        </p:nvSpPr>
        <p:spPr>
          <a:xfrm>
            <a:off x="8149590" y="5875020"/>
            <a:ext cx="2548890" cy="9829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4">
            <a:extLst>
              <a:ext uri="{FF2B5EF4-FFF2-40B4-BE49-F238E27FC236}">
                <a16:creationId xmlns:a16="http://schemas.microsoft.com/office/drawing/2014/main" id="{DE3EB994-6ED5-347D-38E6-1796736A1E2E}"/>
              </a:ext>
            </a:extLst>
          </p:cNvPr>
          <p:cNvSpPr>
            <a:spLocks noGrp="1"/>
          </p:cNvSpPr>
          <p:nvPr>
            <p:ph type="title"/>
          </p:nvPr>
        </p:nvSpPr>
        <p:spPr>
          <a:xfrm>
            <a:off x="838200" y="1281747"/>
            <a:ext cx="3136641" cy="2113073"/>
          </a:xfrm>
        </p:spPr>
        <p:txBody>
          <a:bodyPr>
            <a:normAutofit/>
          </a:bodyPr>
          <a:lstStyle/>
          <a:p>
            <a:r>
              <a:rPr lang="en-US" dirty="0">
                <a:solidFill>
                  <a:srgbClr val="002060"/>
                </a:solidFill>
              </a:rPr>
              <a:t>TALAPRO-2: </a:t>
            </a:r>
            <a:r>
              <a:rPr lang="en-US" dirty="0" err="1">
                <a:solidFill>
                  <a:srgbClr val="002060"/>
                </a:solidFill>
              </a:rPr>
              <a:t>rPFS</a:t>
            </a:r>
            <a:r>
              <a:rPr lang="en-US" dirty="0">
                <a:solidFill>
                  <a:srgbClr val="002060"/>
                </a:solidFill>
              </a:rPr>
              <a:t> by BICR </a:t>
            </a:r>
            <a:endParaRPr lang="en-US" sz="3200" dirty="0">
              <a:solidFill>
                <a:srgbClr val="002060"/>
              </a:solidFill>
            </a:endParaRPr>
          </a:p>
        </p:txBody>
      </p:sp>
      <p:pic>
        <p:nvPicPr>
          <p:cNvPr id="7" name="Picture 6">
            <a:extLst>
              <a:ext uri="{FF2B5EF4-FFF2-40B4-BE49-F238E27FC236}">
                <a16:creationId xmlns:a16="http://schemas.microsoft.com/office/drawing/2014/main" id="{F55648E1-1951-072C-BE0B-6FBC5835DB9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550644" y="737527"/>
            <a:ext cx="6070321" cy="2639270"/>
          </a:xfrm>
          <a:prstGeom prst="rect">
            <a:avLst/>
          </a:prstGeom>
        </p:spPr>
      </p:pic>
      <p:sp>
        <p:nvSpPr>
          <p:cNvPr id="8" name="Rectangle: Rounded Corners 7">
            <a:extLst>
              <a:ext uri="{FF2B5EF4-FFF2-40B4-BE49-F238E27FC236}">
                <a16:creationId xmlns:a16="http://schemas.microsoft.com/office/drawing/2014/main" id="{D0E1E3DA-4C29-255E-7B38-9F16479E45B5}"/>
              </a:ext>
            </a:extLst>
          </p:cNvPr>
          <p:cNvSpPr/>
          <p:nvPr/>
        </p:nvSpPr>
        <p:spPr>
          <a:xfrm>
            <a:off x="4424576" y="150254"/>
            <a:ext cx="4935894" cy="439828"/>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All Patients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1D46C54-372A-1D1D-FFD9-D1426C9E3FF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787578" y="4176613"/>
            <a:ext cx="5833387" cy="2511844"/>
          </a:xfrm>
          <a:prstGeom prst="rect">
            <a:avLst/>
          </a:prstGeom>
        </p:spPr>
      </p:pic>
      <p:sp>
        <p:nvSpPr>
          <p:cNvPr id="11" name="Rectangle: Rounded Corners 10">
            <a:extLst>
              <a:ext uri="{FF2B5EF4-FFF2-40B4-BE49-F238E27FC236}">
                <a16:creationId xmlns:a16="http://schemas.microsoft.com/office/drawing/2014/main" id="{6403190F-6FD1-58FF-2971-39E52E79A144}"/>
              </a:ext>
            </a:extLst>
          </p:cNvPr>
          <p:cNvSpPr/>
          <p:nvPr/>
        </p:nvSpPr>
        <p:spPr>
          <a:xfrm>
            <a:off x="4424576" y="3524243"/>
            <a:ext cx="4935894" cy="438036"/>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HRR - deficient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DA52303D-D8B6-2B70-3C9A-5D14506F1208}"/>
              </a:ext>
            </a:extLst>
          </p:cNvPr>
          <p:cNvSpPr txBox="1"/>
          <p:nvPr/>
        </p:nvSpPr>
        <p:spPr>
          <a:xfrm>
            <a:off x="838200" y="6476914"/>
            <a:ext cx="2887321"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Agarwal N et al. </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Lancet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2023;402(10398):291-303.</a:t>
            </a:r>
            <a:endPar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33271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D226E-119D-293B-C242-DCFAA4599E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8B9145C-A289-D1ED-06F8-4975951A1199}"/>
              </a:ext>
            </a:extLst>
          </p:cNvPr>
          <p:cNvSpPr/>
          <p:nvPr/>
        </p:nvSpPr>
        <p:spPr>
          <a:xfrm>
            <a:off x="8149590" y="5875020"/>
            <a:ext cx="2548890" cy="9829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4">
            <a:extLst>
              <a:ext uri="{FF2B5EF4-FFF2-40B4-BE49-F238E27FC236}">
                <a16:creationId xmlns:a16="http://schemas.microsoft.com/office/drawing/2014/main" id="{F02BD26B-BE0F-5892-6D53-B69896813FDE}"/>
              </a:ext>
            </a:extLst>
          </p:cNvPr>
          <p:cNvSpPr>
            <a:spLocks noGrp="1"/>
          </p:cNvSpPr>
          <p:nvPr>
            <p:ph type="title"/>
          </p:nvPr>
        </p:nvSpPr>
        <p:spPr>
          <a:xfrm>
            <a:off x="868952" y="404664"/>
            <a:ext cx="4434960" cy="563077"/>
          </a:xfrm>
        </p:spPr>
        <p:txBody>
          <a:bodyPr>
            <a:normAutofit fontScale="90000"/>
          </a:bodyPr>
          <a:lstStyle/>
          <a:p>
            <a:r>
              <a:rPr lang="en-US" dirty="0">
                <a:solidFill>
                  <a:srgbClr val="002060"/>
                </a:solidFill>
              </a:rPr>
              <a:t>TALAPRO-2: OS Analysis</a:t>
            </a:r>
            <a:endParaRPr lang="en-US" sz="3200" dirty="0">
              <a:solidFill>
                <a:srgbClr val="002060"/>
              </a:solidFill>
            </a:endParaRPr>
          </a:p>
        </p:txBody>
      </p:sp>
      <p:sp>
        <p:nvSpPr>
          <p:cNvPr id="4" name="TextBox 3">
            <a:extLst>
              <a:ext uri="{FF2B5EF4-FFF2-40B4-BE49-F238E27FC236}">
                <a16:creationId xmlns:a16="http://schemas.microsoft.com/office/drawing/2014/main" id="{54A20E7B-BF37-5B38-7803-A3069CA39A06}"/>
              </a:ext>
            </a:extLst>
          </p:cNvPr>
          <p:cNvSpPr txBox="1"/>
          <p:nvPr/>
        </p:nvSpPr>
        <p:spPr>
          <a:xfrm>
            <a:off x="838200" y="6476914"/>
            <a:ext cx="2887321"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Agarwal et al. ASCO GU 2025;Abstract LBA18.</a:t>
            </a:r>
            <a:endPar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36A56936-C71E-7B51-9327-7056530A366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90125" y="1455428"/>
            <a:ext cx="11611749" cy="3947143"/>
          </a:xfrm>
          <a:prstGeom prst="rect">
            <a:avLst/>
          </a:prstGeom>
        </p:spPr>
      </p:pic>
    </p:spTree>
    <p:extLst>
      <p:ext uri="{BB962C8B-B14F-4D97-AF65-F5344CB8AC3E}">
        <p14:creationId xmlns:p14="http://schemas.microsoft.com/office/powerpoint/2010/main" val="370234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69BFF7-A509-4FA0-832F-0695AA763081}"/>
              </a:ext>
            </a:extLst>
          </p:cNvPr>
          <p:cNvSpPr>
            <a:spLocks noGrp="1"/>
          </p:cNvSpPr>
          <p:nvPr>
            <p:ph type="title"/>
          </p:nvPr>
        </p:nvSpPr>
        <p:spPr>
          <a:xfrm>
            <a:off x="876300" y="1421764"/>
            <a:ext cx="10439400" cy="2215237"/>
          </a:xfrm>
        </p:spPr>
        <p:txBody>
          <a:bodyPr>
            <a:normAutofit/>
          </a:bodyPr>
          <a:lstStyle/>
          <a:p>
            <a:pPr algn="ctr"/>
            <a:r>
              <a:rPr lang="en-US" b="1" dirty="0">
                <a:solidFill>
                  <a:srgbClr val="002060"/>
                </a:solidFill>
              </a:rPr>
              <a:t>PARP Inhibitor Monotherapy </a:t>
            </a:r>
            <a:br>
              <a:rPr lang="en-US" b="1" dirty="0">
                <a:solidFill>
                  <a:srgbClr val="002060"/>
                </a:solidFill>
              </a:rPr>
            </a:br>
            <a:r>
              <a:rPr lang="en-US" b="1" dirty="0">
                <a:solidFill>
                  <a:srgbClr val="002060"/>
                </a:solidFill>
              </a:rPr>
              <a:t>Strategies in M1 CRPC</a:t>
            </a:r>
          </a:p>
        </p:txBody>
      </p:sp>
    </p:spTree>
    <p:extLst>
      <p:ext uri="{BB962C8B-B14F-4D97-AF65-F5344CB8AC3E}">
        <p14:creationId xmlns:p14="http://schemas.microsoft.com/office/powerpoint/2010/main" val="993011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3EB994-6ED5-347D-38E6-1796736A1E2E}"/>
              </a:ext>
            </a:extLst>
          </p:cNvPr>
          <p:cNvSpPr>
            <a:spLocks noGrp="1"/>
          </p:cNvSpPr>
          <p:nvPr>
            <p:ph type="title"/>
          </p:nvPr>
        </p:nvSpPr>
        <p:spPr/>
        <p:txBody>
          <a:bodyPr>
            <a:noAutofit/>
          </a:bodyPr>
          <a:lstStyle/>
          <a:p>
            <a:pPr algn="ctr"/>
            <a:r>
              <a:rPr lang="en-US" dirty="0" err="1"/>
              <a:t>PROfound</a:t>
            </a:r>
            <a:r>
              <a:rPr lang="en-US" dirty="0"/>
              <a:t>: OS in Cohort A (</a:t>
            </a:r>
            <a:r>
              <a:rPr lang="en-US" i="1" dirty="0"/>
              <a:t>BRCA1</a:t>
            </a:r>
            <a:r>
              <a:rPr lang="en-US" dirty="0"/>
              <a:t>, </a:t>
            </a:r>
            <a:r>
              <a:rPr lang="en-US" i="1" dirty="0"/>
              <a:t>BRCA2</a:t>
            </a:r>
            <a:r>
              <a:rPr lang="en-US" dirty="0"/>
              <a:t>,</a:t>
            </a:r>
            <a:r>
              <a:rPr lang="en-US" i="1" dirty="0"/>
              <a:t> </a:t>
            </a:r>
            <a:r>
              <a:rPr lang="en-US" dirty="0"/>
              <a:t>or ATM)</a:t>
            </a:r>
          </a:p>
        </p:txBody>
      </p:sp>
      <p:sp>
        <p:nvSpPr>
          <p:cNvPr id="15" name="TextBox 14">
            <a:extLst>
              <a:ext uri="{FF2B5EF4-FFF2-40B4-BE49-F238E27FC236}">
                <a16:creationId xmlns:a16="http://schemas.microsoft.com/office/drawing/2014/main" id="{6D37B700-ABB0-DC05-2942-A5FA3C5D2651}"/>
              </a:ext>
            </a:extLst>
          </p:cNvPr>
          <p:cNvSpPr txBox="1"/>
          <p:nvPr/>
        </p:nvSpPr>
        <p:spPr>
          <a:xfrm>
            <a:off x="4956202" y="6460251"/>
            <a:ext cx="3232879"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Mateo J, et al. </a:t>
            </a:r>
            <a:r>
              <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Med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2020;382(22):2091-2102.</a:t>
            </a:r>
            <a:endPar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F0432992-CD77-D93C-0A96-338D30F90D78}"/>
              </a:ext>
            </a:extLst>
          </p:cNvPr>
          <p:cNvGrpSpPr/>
          <p:nvPr/>
        </p:nvGrpSpPr>
        <p:grpSpPr>
          <a:xfrm>
            <a:off x="609599" y="1504499"/>
            <a:ext cx="10782887" cy="4566637"/>
            <a:chOff x="609599" y="1504499"/>
            <a:chExt cx="10782887" cy="4566637"/>
          </a:xfrm>
        </p:grpSpPr>
        <p:pic>
          <p:nvPicPr>
            <p:cNvPr id="1026" name="Picture 2">
              <a:extLst>
                <a:ext uri="{FF2B5EF4-FFF2-40B4-BE49-F238E27FC236}">
                  <a16:creationId xmlns:a16="http://schemas.microsoft.com/office/drawing/2014/main" id="{38533877-CAEF-473B-B0D2-BA0E0B054F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7" t="33641" r="577" b="34154"/>
            <a:stretch/>
          </p:blipFill>
          <p:spPr bwMode="auto">
            <a:xfrm>
              <a:off x="799513" y="1536016"/>
              <a:ext cx="10592973" cy="45351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AF44348-4EEE-59B1-CF53-B816688657E3}"/>
                </a:ext>
              </a:extLst>
            </p:cNvPr>
            <p:cNvSpPr/>
            <p:nvPr/>
          </p:nvSpPr>
          <p:spPr>
            <a:xfrm>
              <a:off x="609599" y="1504499"/>
              <a:ext cx="379827" cy="33850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4008132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441FA7-0DA3-40FA-B1F2-1EA4483F70FB}"/>
              </a:ext>
            </a:extLst>
          </p:cNvPr>
          <p:cNvSpPr>
            <a:spLocks noGrp="1"/>
          </p:cNvSpPr>
          <p:nvPr>
            <p:ph type="title"/>
          </p:nvPr>
        </p:nvSpPr>
        <p:spPr>
          <a:xfrm>
            <a:off x="687548" y="90532"/>
            <a:ext cx="10571002" cy="658368"/>
          </a:xfrm>
        </p:spPr>
        <p:txBody>
          <a:bodyPr>
            <a:normAutofit/>
          </a:bodyPr>
          <a:lstStyle/>
          <a:p>
            <a:pPr algn="ctr"/>
            <a:r>
              <a:rPr lang="en-US" sz="3200" dirty="0" err="1">
                <a:solidFill>
                  <a:srgbClr val="002060"/>
                </a:solidFill>
              </a:rPr>
              <a:t>PARPi</a:t>
            </a:r>
            <a:r>
              <a:rPr lang="en-US" sz="3200" dirty="0">
                <a:solidFill>
                  <a:srgbClr val="002060"/>
                </a:solidFill>
              </a:rPr>
              <a:t> Adverse Events </a:t>
            </a:r>
          </a:p>
        </p:txBody>
      </p:sp>
      <p:sp>
        <p:nvSpPr>
          <p:cNvPr id="16" name="Slide Number Placeholder 1">
            <a:extLst>
              <a:ext uri="{FF2B5EF4-FFF2-40B4-BE49-F238E27FC236}">
                <a16:creationId xmlns:a16="http://schemas.microsoft.com/office/drawing/2014/main" id="{12B0CEA2-2D00-5984-C7C0-85533C71D7B7}"/>
              </a:ext>
            </a:extLst>
          </p:cNvPr>
          <p:cNvSpPr txBox="1">
            <a:spLocks/>
          </p:cNvSpPr>
          <p:nvPr/>
        </p:nvSpPr>
        <p:spPr>
          <a:xfrm>
            <a:off x="0" y="6254750"/>
            <a:ext cx="381000" cy="365125"/>
          </a:xfrm>
          <a:prstGeom prst="rect">
            <a:avLst/>
          </a:prstGeom>
        </p:spPr>
        <p:txBody>
          <a:bodyPr vert="horz" lIns="91428" tIns="45718" rIns="91428" bIns="45718" rtlCol="0" anchor="b"/>
          <a:lstStyle>
            <a:defPPr>
              <a:defRPr lang="en-US"/>
            </a:defPPr>
            <a:lvl1pPr marL="0" algn="ctr" defTabSz="914400" rtl="0" eaLnBrk="1" latinLnBrk="0" hangingPunct="1">
              <a:defRPr sz="1000" b="0" i="0" kern="120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75E49EB-745B-E84F-9891-EC49FA6C509F}" type="slidenum">
              <a:rPr kumimoji="0" lang="en-US" sz="1000" b="0" i="0" u="none" strike="noStrike" kern="1200" cap="none" spc="0" normalizeH="0" baseline="0" noProof="0" smtClean="0">
                <a:ln>
                  <a:noFill/>
                </a:ln>
                <a:solidFill>
                  <a:prstClr val="white"/>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E3582E3B-8193-A486-FC13-2915CB85E9F8}"/>
              </a:ext>
            </a:extLst>
          </p:cNvPr>
          <p:cNvSpPr txBox="1"/>
          <p:nvPr/>
        </p:nvSpPr>
        <p:spPr>
          <a:xfrm>
            <a:off x="629754" y="6138545"/>
            <a:ext cx="25988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Represented as n,(%)</a:t>
            </a:r>
          </a:p>
        </p:txBody>
      </p:sp>
      <p:sp>
        <p:nvSpPr>
          <p:cNvPr id="5" name="TextBox 4">
            <a:extLst>
              <a:ext uri="{FF2B5EF4-FFF2-40B4-BE49-F238E27FC236}">
                <a16:creationId xmlns:a16="http://schemas.microsoft.com/office/drawing/2014/main" id="{16C45EC6-32C6-2C0E-2831-3255F1A6F7CC}"/>
              </a:ext>
            </a:extLst>
          </p:cNvPr>
          <p:cNvSpPr txBox="1"/>
          <p:nvPr/>
        </p:nvSpPr>
        <p:spPr>
          <a:xfrm>
            <a:off x="4109086" y="6342876"/>
            <a:ext cx="732472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Saad F, et al. </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Lancet Oncol</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2023;24(10):1094-1108  2. Chi KN, et al. </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Ann Oncol</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2023;34(9):772-782. 3. Agarwal N et al. </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Lancet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2023;402(10398):291-303.</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de Bono J, et al. </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Med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2020;382(22):2091-2102. 5. </a:t>
            </a:r>
            <a:r>
              <a:rPr kumimoji="0" lang="en-US" sz="9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Fizazi</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 et al. </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 Engl J Med. </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2023;388(8):719-732.</a:t>
            </a:r>
            <a:endPar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9" name="Table 8">
            <a:extLst>
              <a:ext uri="{FF2B5EF4-FFF2-40B4-BE49-F238E27FC236}">
                <a16:creationId xmlns:a16="http://schemas.microsoft.com/office/drawing/2014/main" id="{5E09FDE3-790E-F088-4E32-084E01450E71}"/>
              </a:ext>
            </a:extLst>
          </p:cNvPr>
          <p:cNvGraphicFramePr>
            <a:graphicFrameLocks noGrp="1"/>
          </p:cNvGraphicFramePr>
          <p:nvPr/>
        </p:nvGraphicFramePr>
        <p:xfrm>
          <a:off x="658651" y="804160"/>
          <a:ext cx="10874698" cy="5151120"/>
        </p:xfrm>
        <a:graphic>
          <a:graphicData uri="http://schemas.openxmlformats.org/drawingml/2006/table">
            <a:tbl>
              <a:tblPr firstRow="1" bandRow="1">
                <a:tableStyleId>{5C22544A-7EE6-4342-B048-85BDC9FD1C3A}</a:tableStyleId>
              </a:tblPr>
              <a:tblGrid>
                <a:gridCol w="1400012">
                  <a:extLst>
                    <a:ext uri="{9D8B030D-6E8A-4147-A177-3AD203B41FA5}">
                      <a16:colId xmlns:a16="http://schemas.microsoft.com/office/drawing/2014/main" val="1682427280"/>
                    </a:ext>
                  </a:extLst>
                </a:gridCol>
                <a:gridCol w="1860682">
                  <a:extLst>
                    <a:ext uri="{9D8B030D-6E8A-4147-A177-3AD203B41FA5}">
                      <a16:colId xmlns:a16="http://schemas.microsoft.com/office/drawing/2014/main" val="3537260665"/>
                    </a:ext>
                  </a:extLst>
                </a:gridCol>
                <a:gridCol w="1869234">
                  <a:extLst>
                    <a:ext uri="{9D8B030D-6E8A-4147-A177-3AD203B41FA5}">
                      <a16:colId xmlns:a16="http://schemas.microsoft.com/office/drawing/2014/main" val="4001030813"/>
                    </a:ext>
                  </a:extLst>
                </a:gridCol>
                <a:gridCol w="2156620">
                  <a:extLst>
                    <a:ext uri="{9D8B030D-6E8A-4147-A177-3AD203B41FA5}">
                      <a16:colId xmlns:a16="http://schemas.microsoft.com/office/drawing/2014/main" val="3034886887"/>
                    </a:ext>
                  </a:extLst>
                </a:gridCol>
                <a:gridCol w="1794075">
                  <a:extLst>
                    <a:ext uri="{9D8B030D-6E8A-4147-A177-3AD203B41FA5}">
                      <a16:colId xmlns:a16="http://schemas.microsoft.com/office/drawing/2014/main" val="440718231"/>
                    </a:ext>
                  </a:extLst>
                </a:gridCol>
                <a:gridCol w="1794075">
                  <a:extLst>
                    <a:ext uri="{9D8B030D-6E8A-4147-A177-3AD203B41FA5}">
                      <a16:colId xmlns:a16="http://schemas.microsoft.com/office/drawing/2014/main" val="1032672945"/>
                    </a:ext>
                  </a:extLst>
                </a:gridCol>
              </a:tblGrid>
              <a:tr h="522732">
                <a:tc>
                  <a:txBody>
                    <a:bodyPr/>
                    <a:lstStyle/>
                    <a:p>
                      <a:endParaRPr lang="en-US" sz="1600" b="1" dirty="0">
                        <a:solidFill>
                          <a:schemeClr val="bg1"/>
                        </a:solidFill>
                      </a:endParaRPr>
                    </a:p>
                  </a:txBody>
                  <a:tcPr>
                    <a:solidFill>
                      <a:srgbClr val="002060"/>
                    </a:solidFill>
                  </a:tcPr>
                </a:tc>
                <a:tc>
                  <a:txBody>
                    <a:bodyPr/>
                    <a:lstStyle/>
                    <a:p>
                      <a:pPr algn="ctr"/>
                      <a:r>
                        <a:rPr lang="en-US" sz="2000" b="1" dirty="0">
                          <a:solidFill>
                            <a:schemeClr val="bg1"/>
                          </a:solidFill>
                        </a:rPr>
                        <a:t>Olaparib + AAP</a:t>
                      </a:r>
                    </a:p>
                  </a:txBody>
                  <a:tcPr anchor="ctr">
                    <a:solidFill>
                      <a:srgbClr val="002060"/>
                    </a:solidFill>
                  </a:tcPr>
                </a:tc>
                <a:tc>
                  <a:txBody>
                    <a:bodyPr/>
                    <a:lstStyle/>
                    <a:p>
                      <a:pPr algn="ctr"/>
                      <a:r>
                        <a:rPr lang="en-US" sz="2000" b="1" dirty="0">
                          <a:solidFill>
                            <a:schemeClr val="bg1"/>
                          </a:solidFill>
                        </a:rPr>
                        <a:t>Niraparib + AAP</a:t>
                      </a:r>
                    </a:p>
                  </a:txBody>
                  <a:tcPr anchor="ct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chemeClr val="bg1"/>
                          </a:solidFill>
                        </a:rPr>
                        <a:t>Talazoparib</a:t>
                      </a:r>
                      <a:r>
                        <a:rPr lang="en-US" sz="2000" b="1" dirty="0">
                          <a:solidFill>
                            <a:schemeClr val="bg1"/>
                          </a:solidFill>
                        </a:rPr>
                        <a:t> + Enzalutamide </a:t>
                      </a:r>
                    </a:p>
                  </a:txBody>
                  <a:tcPr anchor="ct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Olaparib</a:t>
                      </a:r>
                    </a:p>
                  </a:txBody>
                  <a:tcPr anchor="ct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Rucaparib</a:t>
                      </a:r>
                    </a:p>
                  </a:txBody>
                  <a:tcPr anchor="ctr">
                    <a:solidFill>
                      <a:srgbClr val="002060"/>
                    </a:solidFill>
                  </a:tcPr>
                </a:tc>
                <a:extLst>
                  <a:ext uri="{0D108BD9-81ED-4DB2-BD59-A6C34878D82A}">
                    <a16:rowId xmlns:a16="http://schemas.microsoft.com/office/drawing/2014/main" val="4262929577"/>
                  </a:ext>
                </a:extLst>
              </a:tr>
              <a:tr h="308267">
                <a:tc>
                  <a:txBody>
                    <a:bodyPr/>
                    <a:lstStyle/>
                    <a:p>
                      <a:pPr algn="ctr"/>
                      <a:endParaRPr lang="en-US" sz="2000" b="1" dirty="0">
                        <a:solidFill>
                          <a:schemeClr val="bg1"/>
                        </a:solidFill>
                      </a:endParaRPr>
                    </a:p>
                  </a:txBody>
                  <a:tcPr anchor="ctr">
                    <a:solidFill>
                      <a:srgbClr val="002060"/>
                    </a:solidFill>
                  </a:tcPr>
                </a:tc>
                <a:tc>
                  <a:txBody>
                    <a:bodyPr/>
                    <a:lstStyle/>
                    <a:p>
                      <a:pPr algn="ctr"/>
                      <a:r>
                        <a:rPr lang="en-US" sz="2000" b="1" dirty="0">
                          <a:solidFill>
                            <a:schemeClr val="bg1"/>
                          </a:solidFill>
                        </a:rPr>
                        <a:t>PROpel</a:t>
                      </a:r>
                      <a:r>
                        <a:rPr lang="en-US" sz="2000" b="1" baseline="30000" dirty="0">
                          <a:solidFill>
                            <a:schemeClr val="bg1"/>
                          </a:solidFill>
                        </a:rPr>
                        <a:t>1</a:t>
                      </a:r>
                    </a:p>
                  </a:txBody>
                  <a:tcPr>
                    <a:solidFill>
                      <a:srgbClr val="002060"/>
                    </a:solidFill>
                  </a:tcPr>
                </a:tc>
                <a:tc>
                  <a:txBody>
                    <a:bodyPr/>
                    <a:lstStyle/>
                    <a:p>
                      <a:pPr algn="ctr"/>
                      <a:r>
                        <a:rPr lang="en-US" sz="2000" b="1" dirty="0">
                          <a:solidFill>
                            <a:schemeClr val="bg1"/>
                          </a:solidFill>
                        </a:rPr>
                        <a:t>MAGNITUDE</a:t>
                      </a:r>
                      <a:r>
                        <a:rPr lang="en-US" sz="2000" b="1" baseline="30000" dirty="0">
                          <a:solidFill>
                            <a:schemeClr val="bg1"/>
                          </a:solidFill>
                        </a:rPr>
                        <a:t>2</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TALAPRO-2</a:t>
                      </a:r>
                      <a:r>
                        <a:rPr lang="en-US" sz="2000" b="1" baseline="30000" dirty="0">
                          <a:solidFill>
                            <a:schemeClr val="bg1"/>
                          </a:solidFill>
                        </a:rPr>
                        <a:t>3</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PROfound</a:t>
                      </a:r>
                      <a:r>
                        <a:rPr lang="en-US" sz="2000" b="1" baseline="30000" dirty="0">
                          <a:solidFill>
                            <a:schemeClr val="bg1"/>
                          </a:solidFill>
                        </a:rPr>
                        <a:t>4</a:t>
                      </a:r>
                    </a:p>
                  </a:txBody>
                  <a:tcPr>
                    <a:solidFill>
                      <a:srgbClr val="00206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TRITON3</a:t>
                      </a:r>
                      <a:r>
                        <a:rPr lang="en-US" sz="2000" b="1" baseline="30000" dirty="0">
                          <a:solidFill>
                            <a:schemeClr val="bg1"/>
                          </a:solidFill>
                        </a:rPr>
                        <a:t>5</a:t>
                      </a:r>
                    </a:p>
                  </a:txBody>
                  <a:tcPr>
                    <a:solidFill>
                      <a:srgbClr val="002060"/>
                    </a:solidFill>
                  </a:tcPr>
                </a:tc>
                <a:extLst>
                  <a:ext uri="{0D108BD9-81ED-4DB2-BD59-A6C34878D82A}">
                    <a16:rowId xmlns:a16="http://schemas.microsoft.com/office/drawing/2014/main" val="1258863087"/>
                  </a:ext>
                </a:extLst>
              </a:tr>
              <a:tr h="272730">
                <a:tc gridSpan="6">
                  <a:txBody>
                    <a:bodyPr/>
                    <a:lstStyle/>
                    <a:p>
                      <a:pPr lvl="0" algn="l"/>
                      <a:r>
                        <a:rPr lang="en-US" sz="1800" b="1" dirty="0"/>
                        <a:t>Anemia </a:t>
                      </a:r>
                    </a:p>
                  </a:txBody>
                  <a:tcPr/>
                </a:tc>
                <a:tc hMerge="1">
                  <a:txBody>
                    <a:bodyPr/>
                    <a:lstStyle/>
                    <a:p>
                      <a:pPr algn="ctr"/>
                      <a:endParaRPr lang="en-US" sz="1800" b="0" dirty="0"/>
                    </a:p>
                  </a:txBody>
                  <a:tcPr anchor="ctr"/>
                </a:tc>
                <a:tc hMerge="1">
                  <a:txBody>
                    <a:bodyPr/>
                    <a:lstStyle/>
                    <a:p>
                      <a:pPr algn="ctr"/>
                      <a:endParaRPr lang="en-US" sz="1800" b="0" dirty="0"/>
                    </a:p>
                  </a:txBody>
                  <a:tcPr anchor="ctr"/>
                </a:tc>
                <a:tc hMerge="1">
                  <a:txBody>
                    <a:bodyPr/>
                    <a:lstStyle/>
                    <a:p>
                      <a:pPr algn="ctr"/>
                      <a:endParaRPr lang="en-US" sz="1800" b="0" dirty="0"/>
                    </a:p>
                  </a:txBody>
                  <a:tcPr anchor="ctr"/>
                </a:tc>
                <a:tc hMerge="1">
                  <a:txBody>
                    <a:bodyPr/>
                    <a:lstStyle/>
                    <a:p>
                      <a:pPr algn="ctr"/>
                      <a:endParaRPr lang="en-US" sz="1800" b="0" dirty="0"/>
                    </a:p>
                  </a:txBody>
                  <a:tcPr anchor="ctr"/>
                </a:tc>
                <a:tc hMerge="1">
                  <a:txBody>
                    <a:bodyPr/>
                    <a:lstStyle/>
                    <a:p>
                      <a:pPr algn="ctr"/>
                      <a:endParaRPr lang="en-US" sz="1800" b="0" dirty="0"/>
                    </a:p>
                  </a:txBody>
                  <a:tcPr anchor="ctr"/>
                </a:tc>
                <a:extLst>
                  <a:ext uri="{0D108BD9-81ED-4DB2-BD59-A6C34878D82A}">
                    <a16:rowId xmlns:a16="http://schemas.microsoft.com/office/drawing/2014/main" val="3942614035"/>
                  </a:ext>
                </a:extLst>
              </a:tr>
              <a:tr h="250002">
                <a:tc>
                  <a:txBody>
                    <a:bodyPr/>
                    <a:lstStyle/>
                    <a:p>
                      <a:pPr lvl="0" algn="r"/>
                      <a:r>
                        <a:rPr lang="en-US" sz="1600" b="0" dirty="0"/>
                        <a:t>Any Grade </a:t>
                      </a:r>
                    </a:p>
                  </a:txBody>
                  <a:tcPr/>
                </a:tc>
                <a:tc>
                  <a:txBody>
                    <a:bodyPr/>
                    <a:lstStyle/>
                    <a:p>
                      <a:pPr algn="ctr"/>
                      <a:r>
                        <a:rPr lang="en-US" sz="1600" b="0" dirty="0"/>
                        <a:t>198 (50)</a:t>
                      </a:r>
                    </a:p>
                  </a:txBody>
                  <a:tcPr anchor="ctr"/>
                </a:tc>
                <a:tc>
                  <a:txBody>
                    <a:bodyPr/>
                    <a:lstStyle/>
                    <a:p>
                      <a:pPr algn="ctr"/>
                      <a:r>
                        <a:rPr lang="en-US" sz="1600" b="0" dirty="0"/>
                        <a:t>105 (50)</a:t>
                      </a:r>
                    </a:p>
                  </a:txBody>
                  <a:tcPr anchor="ctr"/>
                </a:tc>
                <a:tc>
                  <a:txBody>
                    <a:bodyPr/>
                    <a:lstStyle/>
                    <a:p>
                      <a:pPr algn="ctr"/>
                      <a:r>
                        <a:rPr lang="en-US" sz="1600" b="0" dirty="0"/>
                        <a:t>262 (66)</a:t>
                      </a:r>
                    </a:p>
                  </a:txBody>
                  <a:tcPr anchor="ctr"/>
                </a:tc>
                <a:tc>
                  <a:txBody>
                    <a:bodyPr/>
                    <a:lstStyle/>
                    <a:p>
                      <a:pPr algn="ctr"/>
                      <a:r>
                        <a:rPr lang="en-US" sz="1600" b="0" dirty="0"/>
                        <a:t>119 (46)</a:t>
                      </a:r>
                    </a:p>
                  </a:txBody>
                  <a:tcPr anchor="ctr"/>
                </a:tc>
                <a:tc>
                  <a:txBody>
                    <a:bodyPr/>
                    <a:lstStyle/>
                    <a:p>
                      <a:pPr algn="ctr"/>
                      <a:r>
                        <a:rPr lang="en-US" sz="1600" b="0" dirty="0"/>
                        <a:t>126 (47)</a:t>
                      </a:r>
                    </a:p>
                  </a:txBody>
                  <a:tcPr anchor="ctr"/>
                </a:tc>
                <a:extLst>
                  <a:ext uri="{0D108BD9-81ED-4DB2-BD59-A6C34878D82A}">
                    <a16:rowId xmlns:a16="http://schemas.microsoft.com/office/drawing/2014/main" val="27022571"/>
                  </a:ext>
                </a:extLst>
              </a:tr>
              <a:tr h="257407">
                <a:tc>
                  <a:txBody>
                    <a:bodyPr/>
                    <a:lstStyle/>
                    <a:p>
                      <a:pPr lvl="0" algn="r"/>
                      <a:r>
                        <a:rPr lang="en-US" sz="1600" b="0" dirty="0"/>
                        <a:t>Grade ≥3</a:t>
                      </a:r>
                    </a:p>
                  </a:txBody>
                  <a:tcPr/>
                </a:tc>
                <a:tc>
                  <a:txBody>
                    <a:bodyPr/>
                    <a:lstStyle/>
                    <a:p>
                      <a:pPr algn="ctr"/>
                      <a:r>
                        <a:rPr lang="en-US" sz="1600" dirty="0"/>
                        <a:t>64 (16)</a:t>
                      </a:r>
                    </a:p>
                  </a:txBody>
                  <a:tcPr anchor="ctr"/>
                </a:tc>
                <a:tc>
                  <a:txBody>
                    <a:bodyPr/>
                    <a:lstStyle/>
                    <a:p>
                      <a:pPr algn="ctr"/>
                      <a:r>
                        <a:rPr lang="en-US" sz="1600" dirty="0"/>
                        <a:t>64 (30)</a:t>
                      </a:r>
                    </a:p>
                  </a:txBody>
                  <a:tcPr anchor="ctr"/>
                </a:tc>
                <a:tc>
                  <a:txBody>
                    <a:bodyPr/>
                    <a:lstStyle/>
                    <a:p>
                      <a:pPr algn="ctr"/>
                      <a:r>
                        <a:rPr lang="en-US" sz="1600" dirty="0"/>
                        <a:t>165 (46) </a:t>
                      </a:r>
                    </a:p>
                  </a:txBody>
                  <a:tcPr anchor="ctr"/>
                </a:tc>
                <a:tc>
                  <a:txBody>
                    <a:bodyPr/>
                    <a:lstStyle/>
                    <a:p>
                      <a:pPr algn="ctr"/>
                      <a:r>
                        <a:rPr lang="en-US" sz="1600" dirty="0"/>
                        <a:t>55 (21)</a:t>
                      </a:r>
                    </a:p>
                  </a:txBody>
                  <a:tcPr anchor="ctr"/>
                </a:tc>
                <a:tc>
                  <a:txBody>
                    <a:bodyPr/>
                    <a:lstStyle/>
                    <a:p>
                      <a:pPr algn="ctr"/>
                      <a:r>
                        <a:rPr lang="en-US" sz="1600" dirty="0"/>
                        <a:t>64 (24)</a:t>
                      </a:r>
                    </a:p>
                  </a:txBody>
                  <a:tcPr anchor="ctr"/>
                </a:tc>
                <a:extLst>
                  <a:ext uri="{0D108BD9-81ED-4DB2-BD59-A6C34878D82A}">
                    <a16:rowId xmlns:a16="http://schemas.microsoft.com/office/drawing/2014/main" val="2931834839"/>
                  </a:ext>
                </a:extLst>
              </a:tr>
              <a:tr h="272730">
                <a:tc gridSpan="6">
                  <a:txBody>
                    <a:bodyPr/>
                    <a:lstStyle/>
                    <a:p>
                      <a:pPr lvl="0" algn="l"/>
                      <a:r>
                        <a:rPr lang="en-US" sz="1800" b="1" dirty="0"/>
                        <a:t>Fatigue or Asthenia</a:t>
                      </a:r>
                    </a:p>
                  </a:txBody>
                  <a:tcPr/>
                </a:tc>
                <a:tc hMerge="1">
                  <a:txBody>
                    <a:bodyPr/>
                    <a:lstStyle/>
                    <a:p>
                      <a:pPr algn="ctr"/>
                      <a:endParaRPr lang="en-US" sz="1800" dirty="0"/>
                    </a:p>
                  </a:txBody>
                  <a:tcPr anchor="ctr"/>
                </a:tc>
                <a:tc hMerge="1">
                  <a:txBody>
                    <a:bodyPr/>
                    <a:lstStyle/>
                    <a:p>
                      <a:pPr algn="ctr"/>
                      <a:endParaRPr lang="en-US" sz="1800" dirty="0"/>
                    </a:p>
                  </a:txBody>
                  <a:tcPr anchor="ctr"/>
                </a:tc>
                <a:tc hMerge="1">
                  <a:txBody>
                    <a:bodyPr/>
                    <a:lstStyle/>
                    <a:p>
                      <a:pPr algn="ctr"/>
                      <a:endParaRPr lang="en-US" sz="1800" dirty="0"/>
                    </a:p>
                  </a:txBody>
                  <a:tcPr anchor="ctr"/>
                </a:tc>
                <a:tc hMerge="1">
                  <a:txBody>
                    <a:bodyPr/>
                    <a:lstStyle/>
                    <a:p>
                      <a:pPr algn="ctr"/>
                      <a:endParaRPr lang="en-US" sz="1800" dirty="0"/>
                    </a:p>
                  </a:txBody>
                  <a:tcPr anchor="ctr"/>
                </a:tc>
                <a:tc hMerge="1">
                  <a:txBody>
                    <a:bodyPr/>
                    <a:lstStyle/>
                    <a:p>
                      <a:pPr algn="ctr"/>
                      <a:endParaRPr lang="en-US" sz="1800" dirty="0"/>
                    </a:p>
                  </a:txBody>
                  <a:tcPr anchor="ctr"/>
                </a:tc>
                <a:extLst>
                  <a:ext uri="{0D108BD9-81ED-4DB2-BD59-A6C34878D82A}">
                    <a16:rowId xmlns:a16="http://schemas.microsoft.com/office/drawing/2014/main" val="2158619756"/>
                  </a:ext>
                </a:extLst>
              </a:tr>
              <a:tr h="257407">
                <a:tc>
                  <a:txBody>
                    <a:bodyPr/>
                    <a:lstStyle/>
                    <a:p>
                      <a:pPr lvl="0" algn="r"/>
                      <a:r>
                        <a:rPr lang="en-US" sz="1600" b="0" dirty="0"/>
                        <a:t>Any Grade</a:t>
                      </a:r>
                    </a:p>
                  </a:txBody>
                  <a:tcPr/>
                </a:tc>
                <a:tc>
                  <a:txBody>
                    <a:bodyPr/>
                    <a:lstStyle/>
                    <a:p>
                      <a:pPr algn="ctr"/>
                      <a:r>
                        <a:rPr lang="en-US" sz="1600" dirty="0"/>
                        <a:t>153 (39)</a:t>
                      </a:r>
                    </a:p>
                  </a:txBody>
                  <a:tcPr anchor="ctr"/>
                </a:tc>
                <a:tc>
                  <a:txBody>
                    <a:bodyPr/>
                    <a:lstStyle/>
                    <a:p>
                      <a:pPr algn="ctr"/>
                      <a:r>
                        <a:rPr lang="en-US" sz="1600" dirty="0"/>
                        <a:t>63 (30)</a:t>
                      </a:r>
                    </a:p>
                  </a:txBody>
                  <a:tcPr anchor="ctr"/>
                </a:tc>
                <a:tc>
                  <a:txBody>
                    <a:bodyPr/>
                    <a:lstStyle/>
                    <a:p>
                      <a:pPr algn="ctr"/>
                      <a:r>
                        <a:rPr lang="en-US" sz="1600" dirty="0"/>
                        <a:t>134 (34)</a:t>
                      </a:r>
                    </a:p>
                  </a:txBody>
                  <a:tcPr anchor="ctr"/>
                </a:tc>
                <a:tc>
                  <a:txBody>
                    <a:bodyPr/>
                    <a:lstStyle/>
                    <a:p>
                      <a:pPr algn="ctr"/>
                      <a:r>
                        <a:rPr lang="en-US" sz="1600" dirty="0"/>
                        <a:t>105 (41)</a:t>
                      </a:r>
                    </a:p>
                  </a:txBody>
                  <a:tcPr anchor="ctr"/>
                </a:tc>
                <a:tc>
                  <a:txBody>
                    <a:bodyPr/>
                    <a:lstStyle/>
                    <a:p>
                      <a:pPr algn="ctr"/>
                      <a:r>
                        <a:rPr lang="en-US" sz="1600" dirty="0"/>
                        <a:t>165 (61)</a:t>
                      </a:r>
                    </a:p>
                  </a:txBody>
                  <a:tcPr anchor="ctr"/>
                </a:tc>
                <a:extLst>
                  <a:ext uri="{0D108BD9-81ED-4DB2-BD59-A6C34878D82A}">
                    <a16:rowId xmlns:a16="http://schemas.microsoft.com/office/drawing/2014/main" val="2726567465"/>
                  </a:ext>
                </a:extLst>
              </a:tr>
              <a:tr h="257407">
                <a:tc>
                  <a:txBody>
                    <a:bodyPr/>
                    <a:lstStyle/>
                    <a:p>
                      <a:pPr lvl="0" algn="r"/>
                      <a:r>
                        <a:rPr lang="en-US" sz="1600" b="0" dirty="0"/>
                        <a:t>Grade ≥3 </a:t>
                      </a:r>
                    </a:p>
                  </a:txBody>
                  <a:tcPr/>
                </a:tc>
                <a:tc>
                  <a:txBody>
                    <a:bodyPr/>
                    <a:lstStyle/>
                    <a:p>
                      <a:pPr algn="ctr"/>
                      <a:r>
                        <a:rPr lang="en-US" sz="1600" dirty="0"/>
                        <a:t>10 (3)</a:t>
                      </a:r>
                    </a:p>
                  </a:txBody>
                  <a:tcPr anchor="ctr"/>
                </a:tc>
                <a:tc>
                  <a:txBody>
                    <a:bodyPr/>
                    <a:lstStyle/>
                    <a:p>
                      <a:pPr algn="ctr"/>
                      <a:r>
                        <a:rPr lang="en-US" sz="1600" dirty="0"/>
                        <a:t>8 (4)</a:t>
                      </a:r>
                    </a:p>
                  </a:txBody>
                  <a:tcPr anchor="ctr"/>
                </a:tc>
                <a:tc>
                  <a:txBody>
                    <a:bodyPr/>
                    <a:lstStyle/>
                    <a:p>
                      <a:pPr algn="ctr"/>
                      <a:r>
                        <a:rPr lang="en-US" sz="1600" dirty="0"/>
                        <a:t>16 (4)</a:t>
                      </a:r>
                    </a:p>
                  </a:txBody>
                  <a:tcPr anchor="ctr"/>
                </a:tc>
                <a:tc>
                  <a:txBody>
                    <a:bodyPr/>
                    <a:lstStyle/>
                    <a:p>
                      <a:pPr algn="ctr"/>
                      <a:r>
                        <a:rPr lang="en-US" sz="1600" dirty="0"/>
                        <a:t>7 (3)</a:t>
                      </a:r>
                    </a:p>
                  </a:txBody>
                  <a:tcPr anchor="ctr"/>
                </a:tc>
                <a:tc>
                  <a:txBody>
                    <a:bodyPr/>
                    <a:lstStyle/>
                    <a:p>
                      <a:pPr algn="ctr"/>
                      <a:r>
                        <a:rPr lang="en-US" sz="1600" dirty="0"/>
                        <a:t>19 (7)</a:t>
                      </a:r>
                    </a:p>
                  </a:txBody>
                  <a:tcPr anchor="ctr"/>
                </a:tc>
                <a:extLst>
                  <a:ext uri="{0D108BD9-81ED-4DB2-BD59-A6C34878D82A}">
                    <a16:rowId xmlns:a16="http://schemas.microsoft.com/office/drawing/2014/main" val="454156955"/>
                  </a:ext>
                </a:extLst>
              </a:tr>
              <a:tr h="272730">
                <a:tc gridSpan="6">
                  <a:txBody>
                    <a:bodyPr/>
                    <a:lstStyle/>
                    <a:p>
                      <a:pPr lvl="0" algn="l"/>
                      <a:r>
                        <a:rPr lang="en-US" sz="1800" b="1" dirty="0"/>
                        <a:t>Nausea</a:t>
                      </a:r>
                    </a:p>
                  </a:txBody>
                  <a:tcPr/>
                </a:tc>
                <a:tc hMerge="1">
                  <a:txBody>
                    <a:bodyPr/>
                    <a:lstStyle/>
                    <a:p>
                      <a:pPr algn="ctr"/>
                      <a:endParaRPr lang="en-US" sz="1800" dirty="0"/>
                    </a:p>
                  </a:txBody>
                  <a:tcPr anchor="ctr"/>
                </a:tc>
                <a:tc hMerge="1">
                  <a:txBody>
                    <a:bodyPr/>
                    <a:lstStyle/>
                    <a:p>
                      <a:pPr algn="ctr"/>
                      <a:endParaRPr lang="en-US" sz="1800" dirty="0"/>
                    </a:p>
                  </a:txBody>
                  <a:tcPr anchor="ctr"/>
                </a:tc>
                <a:tc hMerge="1">
                  <a:txBody>
                    <a:bodyPr/>
                    <a:lstStyle/>
                    <a:p>
                      <a:pPr algn="ctr"/>
                      <a:endParaRPr lang="en-US" sz="1800" dirty="0"/>
                    </a:p>
                  </a:txBody>
                  <a:tcPr anchor="ctr"/>
                </a:tc>
                <a:tc hMerge="1">
                  <a:txBody>
                    <a:bodyPr/>
                    <a:lstStyle/>
                    <a:p>
                      <a:pPr algn="ctr"/>
                      <a:endParaRPr lang="en-US" sz="1800" dirty="0"/>
                    </a:p>
                  </a:txBody>
                  <a:tcPr anchor="ctr"/>
                </a:tc>
                <a:tc hMerge="1">
                  <a:txBody>
                    <a:bodyPr/>
                    <a:lstStyle/>
                    <a:p>
                      <a:pPr algn="ctr"/>
                      <a:endParaRPr lang="en-US" sz="1800" dirty="0"/>
                    </a:p>
                  </a:txBody>
                  <a:tcPr anchor="ctr"/>
                </a:tc>
                <a:extLst>
                  <a:ext uri="{0D108BD9-81ED-4DB2-BD59-A6C34878D82A}">
                    <a16:rowId xmlns:a16="http://schemas.microsoft.com/office/drawing/2014/main" val="3293533268"/>
                  </a:ext>
                </a:extLst>
              </a:tr>
              <a:tr h="257407">
                <a:tc>
                  <a:txBody>
                    <a:bodyPr/>
                    <a:lstStyle/>
                    <a:p>
                      <a:pPr lvl="0" algn="r"/>
                      <a:r>
                        <a:rPr lang="en-US" sz="1600" b="0" dirty="0"/>
                        <a:t>Any Grade </a:t>
                      </a:r>
                    </a:p>
                  </a:txBody>
                  <a:tcPr/>
                </a:tc>
                <a:tc>
                  <a:txBody>
                    <a:bodyPr/>
                    <a:lstStyle/>
                    <a:p>
                      <a:pPr algn="ctr"/>
                      <a:r>
                        <a:rPr lang="en-US" sz="1600" dirty="0"/>
                        <a:t>122 (31)</a:t>
                      </a:r>
                    </a:p>
                  </a:txBody>
                  <a:tcPr anchor="ctr"/>
                </a:tc>
                <a:tc>
                  <a:txBody>
                    <a:bodyPr/>
                    <a:lstStyle/>
                    <a:p>
                      <a:pPr algn="ctr"/>
                      <a:r>
                        <a:rPr lang="en-US" sz="1600" dirty="0"/>
                        <a:t>52 (25)</a:t>
                      </a:r>
                    </a:p>
                  </a:txBody>
                  <a:tcPr anchor="ctr"/>
                </a:tc>
                <a:tc>
                  <a:txBody>
                    <a:bodyPr/>
                    <a:lstStyle/>
                    <a:p>
                      <a:pPr algn="ctr"/>
                      <a:r>
                        <a:rPr lang="en-US" sz="1600" dirty="0"/>
                        <a:t>82 (21)</a:t>
                      </a:r>
                    </a:p>
                  </a:txBody>
                  <a:tcPr anchor="ctr"/>
                </a:tc>
                <a:tc>
                  <a:txBody>
                    <a:bodyPr/>
                    <a:lstStyle/>
                    <a:p>
                      <a:pPr algn="ctr"/>
                      <a:r>
                        <a:rPr lang="en-US" sz="1600" dirty="0"/>
                        <a:t>106 (41)</a:t>
                      </a:r>
                    </a:p>
                  </a:txBody>
                  <a:tcPr anchor="ctr"/>
                </a:tc>
                <a:tc>
                  <a:txBody>
                    <a:bodyPr/>
                    <a:lstStyle/>
                    <a:p>
                      <a:pPr algn="ctr"/>
                      <a:r>
                        <a:rPr lang="en-US" sz="1600" dirty="0"/>
                        <a:t>134 (50)</a:t>
                      </a:r>
                    </a:p>
                  </a:txBody>
                  <a:tcPr anchor="ctr"/>
                </a:tc>
                <a:extLst>
                  <a:ext uri="{0D108BD9-81ED-4DB2-BD59-A6C34878D82A}">
                    <a16:rowId xmlns:a16="http://schemas.microsoft.com/office/drawing/2014/main" val="2789569929"/>
                  </a:ext>
                </a:extLst>
              </a:tr>
              <a:tr h="257407">
                <a:tc>
                  <a:txBody>
                    <a:bodyPr/>
                    <a:lstStyle/>
                    <a:p>
                      <a:pPr lvl="0" algn="r"/>
                      <a:r>
                        <a:rPr lang="en-US" sz="1600" b="0" dirty="0"/>
                        <a:t>Grade ≥3</a:t>
                      </a:r>
                    </a:p>
                  </a:txBody>
                  <a:tcPr/>
                </a:tc>
                <a:tc>
                  <a:txBody>
                    <a:bodyPr/>
                    <a:lstStyle/>
                    <a:p>
                      <a:pPr algn="ctr"/>
                      <a:r>
                        <a:rPr lang="en-US" sz="1600" dirty="0"/>
                        <a:t>1 (&lt;1)</a:t>
                      </a:r>
                    </a:p>
                  </a:txBody>
                  <a:tcPr anchor="ctr"/>
                </a:tc>
                <a:tc>
                  <a:txBody>
                    <a:bodyPr/>
                    <a:lstStyle/>
                    <a:p>
                      <a:pPr algn="ctr"/>
                      <a:r>
                        <a:rPr lang="en-US" sz="1600" dirty="0"/>
                        <a:t>1 (&lt;1)</a:t>
                      </a:r>
                    </a:p>
                  </a:txBody>
                  <a:tcPr anchor="ctr"/>
                </a:tc>
                <a:tc>
                  <a:txBody>
                    <a:bodyPr/>
                    <a:lstStyle/>
                    <a:p>
                      <a:pPr algn="ctr"/>
                      <a:r>
                        <a:rPr lang="en-US" sz="1600" dirty="0"/>
                        <a:t>2 (&lt;1)</a:t>
                      </a:r>
                    </a:p>
                  </a:txBody>
                  <a:tcPr anchor="ctr"/>
                </a:tc>
                <a:tc>
                  <a:txBody>
                    <a:bodyPr/>
                    <a:lstStyle/>
                    <a:p>
                      <a:pPr algn="ctr"/>
                      <a:r>
                        <a:rPr lang="en-US" sz="1600" dirty="0"/>
                        <a:t>7 (1)</a:t>
                      </a:r>
                    </a:p>
                  </a:txBody>
                  <a:tcPr anchor="ctr"/>
                </a:tc>
                <a:tc>
                  <a:txBody>
                    <a:bodyPr/>
                    <a:lstStyle/>
                    <a:p>
                      <a:pPr algn="ctr"/>
                      <a:r>
                        <a:rPr lang="en-US" sz="1600" dirty="0"/>
                        <a:t>7 (3)</a:t>
                      </a:r>
                    </a:p>
                  </a:txBody>
                  <a:tcPr anchor="ctr"/>
                </a:tc>
                <a:extLst>
                  <a:ext uri="{0D108BD9-81ED-4DB2-BD59-A6C34878D82A}">
                    <a16:rowId xmlns:a16="http://schemas.microsoft.com/office/drawing/2014/main" val="2549956658"/>
                  </a:ext>
                </a:extLst>
              </a:tr>
              <a:tr h="272730">
                <a:tc>
                  <a:txBody>
                    <a:bodyPr/>
                    <a:lstStyle/>
                    <a:p>
                      <a:pPr lvl="0" algn="l"/>
                      <a:r>
                        <a:rPr lang="en-US" sz="1800" b="1" dirty="0"/>
                        <a:t>PE</a:t>
                      </a:r>
                    </a:p>
                  </a:txBody>
                  <a:tcPr/>
                </a:tc>
                <a:tc>
                  <a:txBody>
                    <a:bodyPr/>
                    <a:lstStyle/>
                    <a:p>
                      <a:pPr algn="ctr"/>
                      <a:r>
                        <a:rPr lang="en-US" sz="1600" dirty="0"/>
                        <a:t>29 (7)</a:t>
                      </a:r>
                    </a:p>
                  </a:txBody>
                  <a:tcPr anchor="ctr"/>
                </a:tc>
                <a:tc>
                  <a:txBody>
                    <a:bodyPr/>
                    <a:lstStyle/>
                    <a:p>
                      <a:pPr algn="ctr"/>
                      <a:r>
                        <a:rPr lang="en-US" sz="1600" dirty="0"/>
                        <a:t>4 (2)</a:t>
                      </a:r>
                    </a:p>
                  </a:txBody>
                  <a:tcPr anchor="ctr"/>
                </a:tc>
                <a:tc>
                  <a:txBody>
                    <a:bodyPr/>
                    <a:lstStyle/>
                    <a:p>
                      <a:pPr algn="ctr"/>
                      <a:r>
                        <a:rPr lang="en-US" sz="1600" dirty="0"/>
                        <a:t>10 (3)</a:t>
                      </a:r>
                    </a:p>
                  </a:txBody>
                  <a:tcPr anchor="ctr"/>
                </a:tc>
                <a:tc>
                  <a:txBody>
                    <a:bodyPr/>
                    <a:lstStyle/>
                    <a:p>
                      <a:pPr algn="ctr"/>
                      <a:r>
                        <a:rPr lang="en-US" sz="1600" dirty="0"/>
                        <a:t>11 (4)</a:t>
                      </a:r>
                    </a:p>
                  </a:txBody>
                  <a:tcPr anchor="ctr"/>
                </a:tc>
                <a:tc>
                  <a:txBody>
                    <a:bodyPr/>
                    <a:lstStyle/>
                    <a:p>
                      <a:pPr algn="ctr"/>
                      <a:r>
                        <a:rPr lang="en-US" sz="1600" dirty="0"/>
                        <a:t>9 (3)</a:t>
                      </a:r>
                    </a:p>
                  </a:txBody>
                  <a:tcPr anchor="ctr"/>
                </a:tc>
                <a:extLst>
                  <a:ext uri="{0D108BD9-81ED-4DB2-BD59-A6C34878D82A}">
                    <a16:rowId xmlns:a16="http://schemas.microsoft.com/office/drawing/2014/main" val="1713636661"/>
                  </a:ext>
                </a:extLst>
              </a:tr>
              <a:tr h="477277">
                <a:tc>
                  <a:txBody>
                    <a:bodyPr/>
                    <a:lstStyle/>
                    <a:p>
                      <a:pPr lvl="0" algn="l"/>
                      <a:r>
                        <a:rPr lang="en-US" sz="1800" b="1" dirty="0"/>
                        <a:t>MDS / AML </a:t>
                      </a:r>
                    </a:p>
                  </a:txBody>
                  <a:tcPr anchor="ctr"/>
                </a:tc>
                <a:tc>
                  <a:txBody>
                    <a:bodyPr/>
                    <a:lstStyle/>
                    <a:p>
                      <a:pPr algn="ctr"/>
                      <a:r>
                        <a:rPr lang="en-US" sz="1600" dirty="0"/>
                        <a:t>MDS: 2 pts. </a:t>
                      </a:r>
                    </a:p>
                  </a:txBody>
                  <a:tcPr anchor="ctr"/>
                </a:tc>
                <a:tc>
                  <a:txBody>
                    <a:bodyPr/>
                    <a:lstStyle/>
                    <a:p>
                      <a:pPr algn="ctr"/>
                      <a:r>
                        <a:rPr lang="en-US" sz="1600" dirty="0"/>
                        <a:t>-</a:t>
                      </a:r>
                    </a:p>
                  </a:txBody>
                  <a:tcPr anchor="ctr"/>
                </a:tc>
                <a:tc>
                  <a:txBody>
                    <a:bodyPr/>
                    <a:lstStyle/>
                    <a:p>
                      <a:pPr algn="ctr"/>
                      <a:r>
                        <a:rPr lang="en-US" sz="1600" dirty="0"/>
                        <a:t>MDS: 1 pt </a:t>
                      </a:r>
                    </a:p>
                    <a:p>
                      <a:pPr algn="ctr"/>
                      <a:r>
                        <a:rPr lang="en-US" sz="1600" dirty="0"/>
                        <a:t>AML: 1 pt</a:t>
                      </a:r>
                    </a:p>
                  </a:txBody>
                  <a:tcPr anchor="ctr"/>
                </a:tc>
                <a:tc>
                  <a:txBody>
                    <a:bodyPr/>
                    <a:lstStyle/>
                    <a:p>
                      <a:pPr algn="ctr"/>
                      <a:r>
                        <a:rPr lang="en-US" sz="1600" dirty="0"/>
                        <a:t>-</a:t>
                      </a:r>
                    </a:p>
                  </a:txBody>
                  <a:tcPr anchor="ctr"/>
                </a:tc>
                <a:tc>
                  <a:txBody>
                    <a:bodyPr/>
                    <a:lstStyle/>
                    <a:p>
                      <a:pPr algn="ctr"/>
                      <a:r>
                        <a:rPr lang="en-US" sz="1600" dirty="0"/>
                        <a:t>- </a:t>
                      </a:r>
                    </a:p>
                  </a:txBody>
                  <a:tcPr anchor="ctr"/>
                </a:tc>
                <a:extLst>
                  <a:ext uri="{0D108BD9-81ED-4DB2-BD59-A6C34878D82A}">
                    <a16:rowId xmlns:a16="http://schemas.microsoft.com/office/drawing/2014/main" val="1824224963"/>
                  </a:ext>
                </a:extLst>
              </a:tr>
            </a:tbl>
          </a:graphicData>
        </a:graphic>
      </p:graphicFrame>
      <p:sp>
        <p:nvSpPr>
          <p:cNvPr id="10" name="TextBox 9">
            <a:extLst>
              <a:ext uri="{FF2B5EF4-FFF2-40B4-BE49-F238E27FC236}">
                <a16:creationId xmlns:a16="http://schemas.microsoft.com/office/drawing/2014/main" id="{BD505F79-FFCE-9698-357C-D6665434CAD5}"/>
              </a:ext>
            </a:extLst>
          </p:cNvPr>
          <p:cNvSpPr txBox="1"/>
          <p:nvPr/>
        </p:nvSpPr>
        <p:spPr>
          <a:xfrm>
            <a:off x="629754" y="6419820"/>
            <a:ext cx="293640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PE: Pulmonary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ebmbolism</a:t>
            </a:r>
            <a:r>
              <a:rPr kumimoji="0" lang="en-US" sz="1000" b="0" i="0" u="none" strike="noStrike" kern="1200" cap="none" spc="0" normalizeH="0" baseline="0" noProof="0" dirty="0">
                <a:ln>
                  <a:noFill/>
                </a:ln>
                <a:solidFill>
                  <a:prstClr val="black"/>
                </a:solidFill>
                <a:effectLst/>
                <a:uLnTx/>
                <a:uFillTx/>
                <a:latin typeface="Calibri"/>
                <a:ea typeface="+mn-ea"/>
                <a:cs typeface="+mn-cs"/>
              </a:rPr>
              <a:t>; MDS: myelodysplastic syndrome; AML: acute myeloid leukemia </a:t>
            </a:r>
          </a:p>
        </p:txBody>
      </p:sp>
    </p:spTree>
    <p:extLst>
      <p:ext uri="{BB962C8B-B14F-4D97-AF65-F5344CB8AC3E}">
        <p14:creationId xmlns:p14="http://schemas.microsoft.com/office/powerpoint/2010/main" val="447731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latin typeface="+mj-lt"/>
              </a:rPr>
              <a:t>Patient Case: 74 </a:t>
            </a:r>
            <a:r>
              <a:rPr lang="en-US" sz="3600" dirty="0" err="1">
                <a:latin typeface="+mj-lt"/>
              </a:rPr>
              <a:t>yo</a:t>
            </a:r>
            <a:r>
              <a:rPr lang="en-US" sz="3600" dirty="0">
                <a:latin typeface="+mj-lt"/>
              </a:rPr>
              <a:t> M with Metastatic Prostate Cancer</a:t>
            </a:r>
            <a:endParaRPr lang="en-US" dirty="0">
              <a:solidFill>
                <a:srgbClr val="002060"/>
              </a:solidFill>
              <a:latin typeface="+mj-lt"/>
            </a:endParaRPr>
          </a:p>
        </p:txBody>
      </p:sp>
      <p:sp>
        <p:nvSpPr>
          <p:cNvPr id="3" name="Content Placeholder 2"/>
          <p:cNvSpPr>
            <a:spLocks noGrp="1"/>
          </p:cNvSpPr>
          <p:nvPr>
            <p:ph idx="1"/>
          </p:nvPr>
        </p:nvSpPr>
        <p:spPr/>
        <p:txBody>
          <a:bodyPr>
            <a:normAutofit/>
          </a:bodyPr>
          <a:lstStyle/>
          <a:p>
            <a:pPr>
              <a:lnSpc>
                <a:spcPct val="100000"/>
              </a:lnSpc>
              <a:buFont typeface="Arial" panose="020B0604020202020204" pitchFamily="34" charset="0"/>
              <a:buChar char="•"/>
            </a:pPr>
            <a:r>
              <a:rPr lang="en-US" sz="3200" dirty="0">
                <a:solidFill>
                  <a:schemeClr val="accent5">
                    <a:lumMod val="90000"/>
                  </a:schemeClr>
                </a:solidFill>
              </a:rPr>
              <a:t>FH: mother with breast cancer at 37 yrs</a:t>
            </a:r>
          </a:p>
          <a:p>
            <a:pPr>
              <a:lnSpc>
                <a:spcPct val="100000"/>
              </a:lnSpc>
              <a:buFont typeface="Arial" panose="020B0604020202020204" pitchFamily="34" charset="0"/>
              <a:buChar char="•"/>
            </a:pPr>
            <a:r>
              <a:rPr lang="en-US" sz="3200" dirty="0">
                <a:solidFill>
                  <a:schemeClr val="accent5">
                    <a:lumMod val="90000"/>
                  </a:schemeClr>
                </a:solidFill>
              </a:rPr>
              <a:t>PSA 150, bone </a:t>
            </a:r>
            <a:r>
              <a:rPr lang="en-US" sz="3200" dirty="0" err="1">
                <a:solidFill>
                  <a:schemeClr val="accent5">
                    <a:lumMod val="90000"/>
                  </a:schemeClr>
                </a:solidFill>
              </a:rPr>
              <a:t>mets</a:t>
            </a:r>
            <a:r>
              <a:rPr lang="en-US" sz="3200" dirty="0">
                <a:solidFill>
                  <a:schemeClr val="accent5">
                    <a:lumMod val="90000"/>
                  </a:schemeClr>
                </a:solidFill>
              </a:rPr>
              <a:t> seen on bone scan </a:t>
            </a:r>
          </a:p>
          <a:p>
            <a:pPr>
              <a:buFont typeface="Arial" panose="020B0604020202020204" pitchFamily="34" charset="0"/>
              <a:buChar char="•"/>
            </a:pPr>
            <a:r>
              <a:rPr lang="en-US" sz="3200" dirty="0">
                <a:solidFill>
                  <a:schemeClr val="accent5">
                    <a:lumMod val="90000"/>
                  </a:schemeClr>
                </a:solidFill>
              </a:rPr>
              <a:t>Treated with leuprolide, abiraterone/prednisone</a:t>
            </a:r>
          </a:p>
          <a:p>
            <a:pPr>
              <a:lnSpc>
                <a:spcPct val="100000"/>
              </a:lnSpc>
              <a:buFont typeface="Arial" panose="020B0604020202020204" pitchFamily="34" charset="0"/>
              <a:buChar char="•"/>
              <a:defRPr/>
            </a:pPr>
            <a:r>
              <a:rPr lang="en-US" sz="3200" dirty="0">
                <a:solidFill>
                  <a:schemeClr val="accent5">
                    <a:lumMod val="90000"/>
                  </a:schemeClr>
                </a:solidFill>
              </a:rPr>
              <a:t>PSA starts </a:t>
            </a:r>
            <a:r>
              <a:rPr lang="en-US" sz="3200" dirty="0" err="1">
                <a:solidFill>
                  <a:schemeClr val="accent5">
                    <a:lumMod val="90000"/>
                  </a:schemeClr>
                </a:solidFill>
              </a:rPr>
              <a:t>rising</a:t>
            </a:r>
            <a:r>
              <a:rPr lang="en-US" sz="3200" dirty="0" err="1">
                <a:solidFill>
                  <a:schemeClr val="accent5">
                    <a:lumMod val="90000"/>
                  </a:schemeClr>
                </a:solidFill>
                <a:sym typeface="Wingdings" panose="05000000000000000000" pitchFamily="2" charset="2"/>
              </a:rPr>
              <a:t></a:t>
            </a:r>
            <a:r>
              <a:rPr lang="en-US" sz="3200" dirty="0" err="1">
                <a:solidFill>
                  <a:schemeClr val="accent5">
                    <a:lumMod val="90000"/>
                  </a:schemeClr>
                </a:solidFill>
              </a:rPr>
              <a:t>docetaxel</a:t>
            </a:r>
            <a:r>
              <a:rPr lang="en-US" sz="3200" dirty="0">
                <a:solidFill>
                  <a:schemeClr val="accent5">
                    <a:lumMod val="90000"/>
                  </a:schemeClr>
                </a:solidFill>
              </a:rPr>
              <a:t> </a:t>
            </a:r>
            <a:r>
              <a:rPr lang="en-US" sz="3200" dirty="0" err="1">
                <a:solidFill>
                  <a:schemeClr val="accent5">
                    <a:lumMod val="90000"/>
                  </a:schemeClr>
                </a:solidFill>
              </a:rPr>
              <a:t>chemotherapy</a:t>
            </a:r>
            <a:r>
              <a:rPr lang="en-US" sz="3200" dirty="0" err="1">
                <a:solidFill>
                  <a:schemeClr val="accent5">
                    <a:lumMod val="90000"/>
                  </a:schemeClr>
                </a:solidFill>
                <a:sym typeface="Wingdings" panose="05000000000000000000" pitchFamily="2" charset="2"/>
              </a:rPr>
              <a:t>progresses</a:t>
            </a:r>
            <a:r>
              <a:rPr lang="en-US" sz="3200" dirty="0">
                <a:solidFill>
                  <a:schemeClr val="accent5">
                    <a:lumMod val="90000"/>
                  </a:schemeClr>
                </a:solidFill>
                <a:sym typeface="Wingdings" panose="05000000000000000000" pitchFamily="2" charset="2"/>
              </a:rPr>
              <a:t> after 2 </a:t>
            </a:r>
            <a:r>
              <a:rPr lang="en-US" sz="3200" dirty="0" err="1">
                <a:solidFill>
                  <a:schemeClr val="accent5">
                    <a:lumMod val="90000"/>
                  </a:schemeClr>
                </a:solidFill>
                <a:sym typeface="Wingdings" panose="05000000000000000000" pitchFamily="2" charset="2"/>
              </a:rPr>
              <a:t>mo</a:t>
            </a:r>
            <a:endParaRPr lang="en-US" sz="3200" dirty="0">
              <a:solidFill>
                <a:schemeClr val="accent5">
                  <a:lumMod val="90000"/>
                </a:schemeClr>
              </a:solidFill>
            </a:endParaRPr>
          </a:p>
          <a:p>
            <a:pPr>
              <a:lnSpc>
                <a:spcPct val="100000"/>
              </a:lnSpc>
              <a:buFont typeface="Arial" panose="020B0604020202020204" pitchFamily="34" charset="0"/>
              <a:buChar char="•"/>
            </a:pPr>
            <a:r>
              <a:rPr lang="en-US" sz="3200" dirty="0">
                <a:solidFill>
                  <a:schemeClr val="tx1"/>
                </a:solidFill>
              </a:rPr>
              <a:t>Genomic testing on tumor shows BRCA2 mutation and he starts on Olaparib</a:t>
            </a:r>
          </a:p>
          <a:p>
            <a:pPr>
              <a:lnSpc>
                <a:spcPct val="100000"/>
              </a:lnSpc>
              <a:buFont typeface="Arial" panose="020B0604020202020204" pitchFamily="34" charset="0"/>
              <a:buChar char="•"/>
            </a:pPr>
            <a:r>
              <a:rPr lang="en-US" sz="3200" dirty="0">
                <a:solidFill>
                  <a:schemeClr val="tx1"/>
                </a:solidFill>
              </a:rPr>
              <a:t>PSA declines by 90% and pain improves</a:t>
            </a:r>
          </a:p>
        </p:txBody>
      </p:sp>
    </p:spTree>
    <p:extLst>
      <p:ext uri="{BB962C8B-B14F-4D97-AF65-F5344CB8AC3E}">
        <p14:creationId xmlns:p14="http://schemas.microsoft.com/office/powerpoint/2010/main" val="3392959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AFD5-1107-2E3E-A7A5-F27E60BF3A44}"/>
              </a:ext>
            </a:extLst>
          </p:cNvPr>
          <p:cNvSpPr>
            <a:spLocks noGrp="1"/>
          </p:cNvSpPr>
          <p:nvPr>
            <p:ph type="title"/>
          </p:nvPr>
        </p:nvSpPr>
        <p:spPr>
          <a:xfrm>
            <a:off x="19365" y="3097609"/>
            <a:ext cx="12192000" cy="662782"/>
          </a:xfrm>
        </p:spPr>
        <p:txBody>
          <a:bodyPr>
            <a:normAutofit/>
          </a:bodyPr>
          <a:lstStyle/>
          <a:p>
            <a:r>
              <a:rPr lang="en-US" sz="4000" dirty="0"/>
              <a:t>Roundtable Discussion</a:t>
            </a:r>
          </a:p>
        </p:txBody>
      </p:sp>
    </p:spTree>
    <p:extLst>
      <p:ext uri="{BB962C8B-B14F-4D97-AF65-F5344CB8AC3E}">
        <p14:creationId xmlns:p14="http://schemas.microsoft.com/office/powerpoint/2010/main" val="3848128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92D94-3915-A0ED-E203-349DEAF466B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2E2AA8-3D9A-E3B2-F9B7-F889C6A1711F}"/>
              </a:ext>
            </a:extLst>
          </p:cNvPr>
          <p:cNvSpPr>
            <a:spLocks noGrp="1"/>
          </p:cNvSpPr>
          <p:nvPr>
            <p:ph type="ctrTitle"/>
          </p:nvPr>
        </p:nvSpPr>
        <p:spPr>
          <a:xfrm>
            <a:off x="1211855" y="1122363"/>
            <a:ext cx="9768289" cy="2387600"/>
          </a:xfrm>
        </p:spPr>
        <p:txBody>
          <a:bodyPr>
            <a:normAutofit fontScale="90000"/>
          </a:bodyPr>
          <a:lstStyle/>
          <a:p>
            <a:r>
              <a:rPr lang="en-US" dirty="0"/>
              <a:t>Nursing Considerations for Patients Receiving PARP Inhibitors</a:t>
            </a:r>
          </a:p>
        </p:txBody>
      </p:sp>
      <p:sp>
        <p:nvSpPr>
          <p:cNvPr id="5" name="Subtitle 4">
            <a:extLst>
              <a:ext uri="{FF2B5EF4-FFF2-40B4-BE49-F238E27FC236}">
                <a16:creationId xmlns:a16="http://schemas.microsoft.com/office/drawing/2014/main" id="{EB20C109-D3C5-379C-0FC7-6ADA6311C3AD}"/>
              </a:ext>
            </a:extLst>
          </p:cNvPr>
          <p:cNvSpPr>
            <a:spLocks noGrp="1"/>
          </p:cNvSpPr>
          <p:nvPr>
            <p:ph type="subTitle" idx="1"/>
          </p:nvPr>
        </p:nvSpPr>
        <p:spPr>
          <a:xfrm>
            <a:off x="1524000" y="4020373"/>
            <a:ext cx="9144000" cy="1655762"/>
          </a:xfrm>
        </p:spPr>
        <p:txBody>
          <a:bodyPr/>
          <a:lstStyle/>
          <a:p>
            <a:r>
              <a:rPr lang="en-US" dirty="0"/>
              <a:t>Monica </a:t>
            </a:r>
            <a:r>
              <a:rPr lang="en-US" dirty="0" err="1"/>
              <a:t>Averia</a:t>
            </a:r>
            <a:r>
              <a:rPr lang="en-US" dirty="0"/>
              <a:t>, MSN, AOCNP, NP-C</a:t>
            </a:r>
          </a:p>
        </p:txBody>
      </p:sp>
    </p:spTree>
    <p:extLst>
      <p:ext uri="{BB962C8B-B14F-4D97-AF65-F5344CB8AC3E}">
        <p14:creationId xmlns:p14="http://schemas.microsoft.com/office/powerpoint/2010/main" val="939327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A3EBF-5587-E382-C8D3-C93A1892D140}"/>
              </a:ext>
            </a:extLst>
          </p:cNvPr>
          <p:cNvSpPr>
            <a:spLocks noGrp="1"/>
          </p:cNvSpPr>
          <p:nvPr>
            <p:ph type="title"/>
          </p:nvPr>
        </p:nvSpPr>
        <p:spPr>
          <a:xfrm>
            <a:off x="838200" y="755008"/>
            <a:ext cx="10515600" cy="763399"/>
          </a:xfrm>
        </p:spPr>
        <p:txBody>
          <a:bodyPr>
            <a:normAutofit fontScale="90000"/>
          </a:bodyPr>
          <a:lstStyle/>
          <a:p>
            <a:pPr marL="0" marR="0" indent="0">
              <a:spcBef>
                <a:spcPts val="0"/>
              </a:spcBef>
              <a:spcAft>
                <a:spcPts val="0"/>
              </a:spcAft>
              <a:buNone/>
            </a:pPr>
            <a:br>
              <a:rPr lang="en-US" sz="2200" b="1" dirty="0">
                <a:effectLst/>
                <a:latin typeface="Times New Roman" panose="02020603050405020304" pitchFamily="18" charset="0"/>
                <a:ea typeface="Times New Roman" panose="02020603050405020304" pitchFamily="18" charset="0"/>
              </a:rPr>
            </a:br>
            <a:br>
              <a:rPr lang="en-US" sz="2700" b="1" dirty="0">
                <a:effectLst/>
                <a:latin typeface="Times New Roman" panose="02020603050405020304" pitchFamily="18" charset="0"/>
                <a:ea typeface="Times New Roman" panose="02020603050405020304" pitchFamily="18" charset="0"/>
              </a:rPr>
            </a:br>
            <a:r>
              <a:rPr lang="en-US" sz="3100" b="1" kern="0" dirty="0">
                <a:solidFill>
                  <a:srgbClr val="001D35"/>
                </a:solidFill>
                <a:effectLst/>
                <a:latin typeface="Times New Roman" panose="02020603050405020304" pitchFamily="18" charset="0"/>
                <a:ea typeface="Times New Roman" panose="02020603050405020304" pitchFamily="18" charset="0"/>
              </a:rPr>
              <a:t>Genetic counseling for patients with germline BRCA and other homologous recombination repair (HRR) abnormalities offers benefits for their children/grandchildren by:</a:t>
            </a:r>
            <a:br>
              <a:rPr lang="en-US" sz="2200" dirty="0">
                <a:effectLst/>
                <a:latin typeface="Times New Roman" panose="02020603050405020304" pitchFamily="18" charset="0"/>
                <a:ea typeface="Times New Roman" panose="02020603050405020304" pitchFamily="18" charset="0"/>
              </a:rPr>
            </a:br>
            <a:br>
              <a:rPr lang="en-US" sz="2200" b="1" dirty="0">
                <a:highlight>
                  <a:srgbClr val="00FFFF"/>
                </a:highlight>
                <a:latin typeface="Times New Roman" panose="02020603050405020304" pitchFamily="18" charset="0"/>
                <a:ea typeface="Times New Roman" panose="02020603050405020304" pitchFamily="18" charset="0"/>
              </a:rPr>
            </a:br>
            <a:br>
              <a:rPr lang="en-US" sz="2200"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endParaRPr lang="en-US" sz="1800" dirty="0"/>
          </a:p>
        </p:txBody>
      </p:sp>
      <p:sp>
        <p:nvSpPr>
          <p:cNvPr id="3" name="Content Placeholder 2">
            <a:extLst>
              <a:ext uri="{FF2B5EF4-FFF2-40B4-BE49-F238E27FC236}">
                <a16:creationId xmlns:a16="http://schemas.microsoft.com/office/drawing/2014/main" id="{6AD94F08-6CC7-D8CB-4DD2-CA1E96031146}"/>
              </a:ext>
            </a:extLst>
          </p:cNvPr>
          <p:cNvSpPr>
            <a:spLocks noGrp="1"/>
          </p:cNvSpPr>
          <p:nvPr>
            <p:ph idx="1"/>
          </p:nvPr>
        </p:nvSpPr>
        <p:spPr>
          <a:xfrm>
            <a:off x="838200" y="1853967"/>
            <a:ext cx="10515600" cy="3867325"/>
          </a:xfrm>
        </p:spPr>
        <p:txBody>
          <a:bodyPr>
            <a:normAutofit/>
          </a:bodyPr>
          <a:lstStyle/>
          <a:p>
            <a:pPr marR="0">
              <a:spcBef>
                <a:spcPts val="0"/>
              </a:spcBef>
              <a:spcAft>
                <a:spcPts val="750"/>
              </a:spcAft>
            </a:pPr>
            <a:r>
              <a:rPr lang="en-US" sz="2400" b="1" dirty="0">
                <a:solidFill>
                  <a:srgbClr val="001D35"/>
                </a:solidFill>
                <a:effectLst/>
                <a:latin typeface="Times New Roman" panose="02020603050405020304" pitchFamily="18" charset="0"/>
                <a:ea typeface="Times New Roman" panose="02020603050405020304" pitchFamily="18" charset="0"/>
              </a:rPr>
              <a:t>Identifying At-Risk Family Members:</a:t>
            </a: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solidFill>
                <a:srgbClr val="000000"/>
              </a:solidFill>
              <a:latin typeface="Times New Roman" panose="02020603050405020304" pitchFamily="18" charset="0"/>
              <a:ea typeface="Times New Roman" panose="02020603050405020304" pitchFamily="18" charset="0"/>
            </a:endParaRPr>
          </a:p>
          <a:p>
            <a:pPr marL="571500" lvl="1" indent="-342900">
              <a:spcBef>
                <a:spcPts val="0"/>
              </a:spcBef>
              <a:spcAft>
                <a:spcPts val="750"/>
              </a:spcAft>
              <a:buFont typeface="Courier New" panose="02070309020205020404" pitchFamily="49" charset="0"/>
              <a:buChar char="o"/>
            </a:pPr>
            <a:r>
              <a:rPr lang="en-US" sz="2000" spc="10" dirty="0">
                <a:solidFill>
                  <a:srgbClr val="001D35"/>
                </a:solidFill>
                <a:effectLst/>
                <a:latin typeface="Times New Roman" panose="02020603050405020304" pitchFamily="18" charset="0"/>
                <a:ea typeface="Times New Roman" panose="02020603050405020304" pitchFamily="18" charset="0"/>
              </a:rPr>
              <a:t>Once a cancer-predisposing BRCA1 or BRCA2 germline variant is identified, testing at-risk relatives can identify those who also carry the familial variant. </a:t>
            </a:r>
            <a:endParaRPr lang="en-US" sz="2000" spc="10" dirty="0">
              <a:solidFill>
                <a:srgbClr val="001D35"/>
              </a:solidFill>
              <a:latin typeface="Times New Roman" panose="02020603050405020304" pitchFamily="18" charset="0"/>
              <a:ea typeface="Times New Roman" panose="02020603050405020304" pitchFamily="18" charset="0"/>
            </a:endParaRPr>
          </a:p>
          <a:p>
            <a:pPr marL="228600" lvl="1" indent="0">
              <a:spcBef>
                <a:spcPts val="0"/>
              </a:spcBef>
              <a:spcAft>
                <a:spcPts val="750"/>
              </a:spcAft>
              <a:buNone/>
            </a:pPr>
            <a:endParaRPr lang="en-US" sz="1800" spc="10" dirty="0">
              <a:latin typeface="Times New Roman" panose="02020603050405020304" pitchFamily="18" charset="0"/>
              <a:ea typeface="Times New Roman" panose="02020603050405020304" pitchFamily="18" charset="0"/>
            </a:endParaRPr>
          </a:p>
          <a:p>
            <a:pPr marL="0" marR="0">
              <a:spcBef>
                <a:spcPts val="0"/>
              </a:spcBef>
              <a:spcAft>
                <a:spcPts val="750"/>
              </a:spcAft>
            </a:pPr>
            <a:r>
              <a:rPr lang="en-US" sz="2400" b="1" dirty="0">
                <a:solidFill>
                  <a:srgbClr val="001D35"/>
                </a:solidFill>
                <a:effectLst/>
                <a:latin typeface="Times New Roman" panose="02020603050405020304" pitchFamily="18" charset="0"/>
                <a:ea typeface="Times New Roman" panose="02020603050405020304" pitchFamily="18" charset="0"/>
              </a:rPr>
              <a:t>Early Detection and Prevention: </a:t>
            </a:r>
          </a:p>
          <a:p>
            <a:pPr lvl="1">
              <a:spcBef>
                <a:spcPts val="0"/>
              </a:spcBef>
              <a:spcAft>
                <a:spcPts val="750"/>
              </a:spcAft>
              <a:buFont typeface="Courier New" panose="02070309020205020404" pitchFamily="49" charset="0"/>
              <a:buChar char="o"/>
            </a:pPr>
            <a:r>
              <a:rPr lang="en-US" sz="2000" spc="10" dirty="0">
                <a:solidFill>
                  <a:srgbClr val="001D35"/>
                </a:solidFill>
                <a:latin typeface="Times New Roman" panose="02020603050405020304" pitchFamily="18" charset="0"/>
                <a:ea typeface="Times New Roman" panose="02020603050405020304" pitchFamily="18" charset="0"/>
              </a:rPr>
              <a:t>A</a:t>
            </a:r>
            <a:r>
              <a:rPr lang="en-US" sz="2000" spc="10" dirty="0">
                <a:solidFill>
                  <a:srgbClr val="001D35"/>
                </a:solidFill>
                <a:effectLst/>
                <a:latin typeface="Times New Roman" panose="02020603050405020304" pitchFamily="18" charset="0"/>
                <a:ea typeface="Times New Roman" panose="02020603050405020304" pitchFamily="18" charset="0"/>
              </a:rPr>
              <a:t>llows for earlier and more targeted screening and preventive measures. </a:t>
            </a:r>
          </a:p>
          <a:p>
            <a:pPr marL="457200" lvl="1" indent="0">
              <a:spcBef>
                <a:spcPts val="0"/>
              </a:spcBef>
              <a:spcAft>
                <a:spcPts val="750"/>
              </a:spcAft>
              <a:buNone/>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400" b="1" dirty="0">
                <a:solidFill>
                  <a:srgbClr val="001D35"/>
                </a:solidFill>
                <a:effectLst/>
                <a:latin typeface="Times New Roman" panose="02020603050405020304" pitchFamily="18" charset="0"/>
                <a:ea typeface="Times New Roman" panose="02020603050405020304" pitchFamily="18" charset="0"/>
              </a:rPr>
              <a:t>Personalized Treatment:</a:t>
            </a:r>
            <a:r>
              <a:rPr lang="en-US" sz="2400" dirty="0">
                <a:solidFill>
                  <a:srgbClr val="001D35"/>
                </a:solidFill>
                <a:effectLst/>
                <a:latin typeface="Times New Roman" panose="02020603050405020304" pitchFamily="18" charset="0"/>
                <a:ea typeface="Times New Roman" panose="02020603050405020304" pitchFamily="18" charset="0"/>
              </a:rPr>
              <a:t> </a:t>
            </a:r>
            <a:endParaRPr lang="en-US" sz="2400" dirty="0">
              <a:solidFill>
                <a:srgbClr val="001D35"/>
              </a:solidFill>
              <a:latin typeface="Times New Roman" panose="02020603050405020304" pitchFamily="18" charset="0"/>
              <a:ea typeface="Times New Roman" panose="02020603050405020304" pitchFamily="18" charset="0"/>
            </a:endParaRPr>
          </a:p>
          <a:p>
            <a:pPr marL="514350" lvl="1" indent="-285750">
              <a:spcBef>
                <a:spcPts val="0"/>
              </a:spcBef>
              <a:buFont typeface="Courier New" panose="02070309020205020404" pitchFamily="49" charset="0"/>
              <a:buChar char="o"/>
            </a:pPr>
            <a:r>
              <a:rPr lang="en-US" sz="2000" spc="10" dirty="0">
                <a:solidFill>
                  <a:srgbClr val="001D35"/>
                </a:solidFill>
                <a:effectLst/>
                <a:latin typeface="Times New Roman" panose="02020603050405020304" pitchFamily="18" charset="0"/>
                <a:ea typeface="Times New Roman" panose="02020603050405020304" pitchFamily="18" charset="0"/>
              </a:rPr>
              <a:t>Knowing about a BRCA mutation or other HRR abnormality can influence treatment decisions, as some therapies are more effective in individuals with these genetic changes. </a:t>
            </a: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0031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1447684" y="1340768"/>
            <a:ext cx="9288170"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Overview of Prostate Cancer</a:t>
            </a:r>
          </a:p>
          <a:p>
            <a:pPr marL="0" indent="0">
              <a:spcBef>
                <a:spcPts val="1800"/>
              </a:spcBef>
              <a:spcAft>
                <a:spcPts val="0"/>
              </a:spcAft>
              <a:buNone/>
            </a:pPr>
            <a:r>
              <a:rPr lang="en-US" sz="2500" dirty="0">
                <a:solidFill>
                  <a:srgbClr val="0432FF"/>
                </a:solidFill>
              </a:rPr>
              <a:t>Module 1: </a:t>
            </a:r>
            <a:r>
              <a:rPr lang="en-US" sz="2500" dirty="0">
                <a:solidFill>
                  <a:schemeClr val="tx1"/>
                </a:solidFill>
              </a:rPr>
              <a:t>Recent Advances in the Treatment of Nonmetastatic Prostate Cancer</a:t>
            </a:r>
            <a:endParaRPr lang="en-US" sz="2500" dirty="0">
              <a:solidFill>
                <a:schemeClr val="bg1"/>
              </a:solidFill>
            </a:endParaRPr>
          </a:p>
          <a:p>
            <a:pPr marL="0" indent="0">
              <a:spcBef>
                <a:spcPts val="1800"/>
              </a:spcBef>
              <a:spcAft>
                <a:spcPts val="0"/>
              </a:spcAft>
              <a:buNone/>
            </a:pPr>
            <a:r>
              <a:rPr lang="en-US" sz="2500" dirty="0">
                <a:solidFill>
                  <a:srgbClr val="0432FF"/>
                </a:solidFill>
              </a:rPr>
              <a:t>Module 2: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Treatment Approaches for Metastatic Hormone-Sensitive Prostate Cancer </a:t>
            </a:r>
          </a:p>
          <a:p>
            <a:pPr marL="0" indent="0">
              <a:spcBef>
                <a:spcPts val="1800"/>
              </a:spcBef>
              <a:spcAft>
                <a:spcPts val="0"/>
              </a:spcAft>
              <a:buNone/>
            </a:pPr>
            <a:r>
              <a:rPr lang="en-US" sz="2500" dirty="0">
                <a:solidFill>
                  <a:srgbClr val="0432FF"/>
                </a:solidFill>
              </a:rPr>
              <a:t>Module 3: </a:t>
            </a:r>
            <a:r>
              <a:rPr lang="en-US" sz="2500" dirty="0">
                <a:solidFill>
                  <a:schemeClr val="tx1"/>
                </a:solidFill>
              </a:rPr>
              <a:t>Current Role of PARP Inhibitors in Metastatic Castration-Resistant Prostate Cancer (</a:t>
            </a:r>
            <a:r>
              <a:rPr lang="en-US" sz="2500" dirty="0" err="1">
                <a:solidFill>
                  <a:schemeClr val="tx1"/>
                </a:solidFill>
              </a:rPr>
              <a:t>mCRPC</a:t>
            </a:r>
            <a:r>
              <a:rPr lang="en-US" sz="2500" dirty="0">
                <a:solidFill>
                  <a:schemeClr val="tx1"/>
                </a:solidFill>
              </a:rPr>
              <a:t>)</a:t>
            </a:r>
          </a:p>
          <a:p>
            <a:pPr marL="0" indent="0">
              <a:spcBef>
                <a:spcPts val="1800"/>
              </a:spcBef>
              <a:spcAft>
                <a:spcPts val="0"/>
              </a:spcAft>
              <a:buNone/>
            </a:pPr>
            <a:r>
              <a:rPr lang="en-US" sz="2500" dirty="0">
                <a:solidFill>
                  <a:srgbClr val="0432FF"/>
                </a:solidFill>
              </a:rPr>
              <a:t>Module 4: </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Current and Future Role of Radiopharmaceuticals in </a:t>
            </a:r>
            <a:r>
              <a:rPr lang="en-US" sz="25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mCRPC</a:t>
            </a:r>
            <a:r>
              <a:rPr lang="en-US" sz="25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5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9884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E37B-279F-5D33-32DF-01E8172E77C1}"/>
              </a:ext>
            </a:extLst>
          </p:cNvPr>
          <p:cNvSpPr>
            <a:spLocks noGrp="1"/>
          </p:cNvSpPr>
          <p:nvPr>
            <p:ph type="title"/>
          </p:nvPr>
        </p:nvSpPr>
        <p:spPr>
          <a:xfrm>
            <a:off x="838200" y="365125"/>
            <a:ext cx="10515600" cy="1195227"/>
          </a:xfrm>
        </p:spPr>
        <p:txBody>
          <a:bodyPr>
            <a:normAutofit fontScale="90000"/>
          </a:bodyPr>
          <a:lstStyle/>
          <a:p>
            <a:br>
              <a:rPr lang="en-US" sz="2700" b="1" dirty="0">
                <a:effectLst/>
                <a:latin typeface="Times New Roman" panose="02020603050405020304" pitchFamily="18" charset="0"/>
                <a:ea typeface="Times New Roman" panose="02020603050405020304" pitchFamily="18" charset="0"/>
              </a:rPr>
            </a:br>
            <a:r>
              <a:rPr lang="en-US" sz="3100" b="1" kern="0" dirty="0">
                <a:solidFill>
                  <a:srgbClr val="001D35"/>
                </a:solidFill>
                <a:latin typeface="Times New Roman" panose="02020603050405020304" pitchFamily="18" charset="0"/>
                <a:ea typeface="Times New Roman" panose="02020603050405020304" pitchFamily="18" charset="0"/>
              </a:rPr>
              <a:t>Genetic counseling for patients with germline BRCA and other homologous recombination repair (HRR) abnormalities offers several benefits for their children/grandchildren:</a:t>
            </a:r>
            <a:br>
              <a:rPr lang="en-US" sz="2400" b="1" dirty="0">
                <a:highlight>
                  <a:srgbClr val="00FFFF"/>
                </a:highlight>
                <a:latin typeface="Times New Roman" panose="02020603050405020304" pitchFamily="18" charset="0"/>
                <a:ea typeface="Times New Roman" panose="02020603050405020304" pitchFamily="18" charset="0"/>
              </a:rPr>
            </a:br>
            <a:endParaRPr lang="en-US" sz="2400" dirty="0"/>
          </a:p>
        </p:txBody>
      </p:sp>
      <p:sp>
        <p:nvSpPr>
          <p:cNvPr id="3" name="Content Placeholder 2">
            <a:extLst>
              <a:ext uri="{FF2B5EF4-FFF2-40B4-BE49-F238E27FC236}">
                <a16:creationId xmlns:a16="http://schemas.microsoft.com/office/drawing/2014/main" id="{79CEBF76-11BD-484B-820F-20CCBC30DEA4}"/>
              </a:ext>
            </a:extLst>
          </p:cNvPr>
          <p:cNvSpPr>
            <a:spLocks noGrp="1"/>
          </p:cNvSpPr>
          <p:nvPr>
            <p:ph idx="1"/>
          </p:nvPr>
        </p:nvSpPr>
        <p:spPr>
          <a:xfrm>
            <a:off x="838200" y="1912690"/>
            <a:ext cx="10515600" cy="3984771"/>
          </a:xfrm>
        </p:spPr>
        <p:txBody>
          <a:bodyPr>
            <a:normAutofit/>
          </a:bodyPr>
          <a:lstStyle/>
          <a:p>
            <a:pPr marL="0" marR="0">
              <a:spcBef>
                <a:spcPts val="0"/>
              </a:spcBef>
              <a:spcAft>
                <a:spcPts val="600"/>
              </a:spcAft>
            </a:pPr>
            <a:r>
              <a:rPr lang="en-US" sz="2400" b="1" dirty="0">
                <a:solidFill>
                  <a:srgbClr val="001D35"/>
                </a:solidFill>
                <a:effectLst/>
                <a:latin typeface="Times New Roman" panose="02020603050405020304" pitchFamily="18" charset="0"/>
                <a:ea typeface="Times New Roman" panose="02020603050405020304" pitchFamily="18" charset="0"/>
              </a:rPr>
              <a:t>Informed Decision-Making:</a:t>
            </a:r>
            <a:r>
              <a:rPr lang="en-US" sz="2400" dirty="0">
                <a:solidFill>
                  <a:srgbClr val="001D35"/>
                </a:solidFill>
                <a:effectLst/>
                <a:latin typeface="Times New Roman" panose="02020603050405020304" pitchFamily="18" charset="0"/>
                <a:ea typeface="Times New Roman" panose="02020603050405020304" pitchFamily="18" charset="0"/>
              </a:rPr>
              <a:t> </a:t>
            </a:r>
          </a:p>
          <a:p>
            <a:pPr marL="571500" lvl="1" indent="-342900">
              <a:spcBef>
                <a:spcPts val="0"/>
              </a:spcBef>
              <a:spcAft>
                <a:spcPts val="600"/>
              </a:spcAft>
              <a:buFont typeface="Courier New" panose="02070309020205020404" pitchFamily="49" charset="0"/>
              <a:buChar char="o"/>
            </a:pPr>
            <a:r>
              <a:rPr lang="en-US" sz="2000" spc="10" dirty="0">
                <a:solidFill>
                  <a:srgbClr val="001D35"/>
                </a:solidFill>
                <a:latin typeface="Times New Roman" panose="02020603050405020304" pitchFamily="18" charset="0"/>
                <a:ea typeface="Times New Roman" panose="02020603050405020304" pitchFamily="18" charset="0"/>
              </a:rPr>
              <a:t>P</a:t>
            </a:r>
            <a:r>
              <a:rPr lang="en-US" sz="2000" spc="10" dirty="0">
                <a:solidFill>
                  <a:srgbClr val="001D35"/>
                </a:solidFill>
                <a:effectLst/>
                <a:latin typeface="Times New Roman" panose="02020603050405020304" pitchFamily="18" charset="0"/>
                <a:ea typeface="Times New Roman" panose="02020603050405020304" pitchFamily="18" charset="0"/>
              </a:rPr>
              <a:t>rovides individuals with the knowledge and support they need to make informed decisions about their health and family planning.</a:t>
            </a:r>
          </a:p>
          <a:p>
            <a:pPr marL="228600" lvl="1" indent="0">
              <a:spcBef>
                <a:spcPts val="0"/>
              </a:spcBef>
              <a:spcAft>
                <a:spcPts val="600"/>
              </a:spcAft>
              <a:buNone/>
            </a:pPr>
            <a:endParaRPr lang="en-US" sz="1800" spc="10" dirty="0">
              <a:latin typeface="Times New Roman" panose="02020603050405020304" pitchFamily="18" charset="0"/>
              <a:ea typeface="Times New Roman" panose="02020603050405020304" pitchFamily="18" charset="0"/>
            </a:endParaRPr>
          </a:p>
          <a:p>
            <a:pPr marL="0" marR="0">
              <a:spcBef>
                <a:spcPts val="0"/>
              </a:spcBef>
              <a:spcAft>
                <a:spcPts val="600"/>
              </a:spcAft>
            </a:pPr>
            <a:r>
              <a:rPr lang="en-US" sz="2400" b="1" dirty="0">
                <a:solidFill>
                  <a:srgbClr val="001D35"/>
                </a:solidFill>
                <a:effectLst/>
                <a:latin typeface="Times New Roman" panose="02020603050405020304" pitchFamily="18" charset="0"/>
                <a:ea typeface="Times New Roman" panose="02020603050405020304" pitchFamily="18" charset="0"/>
              </a:rPr>
              <a:t>Reducing Uncertainty:</a:t>
            </a:r>
            <a:r>
              <a:rPr lang="en-US" sz="2400" dirty="0">
                <a:solidFill>
                  <a:srgbClr val="001D35"/>
                </a:solidFill>
                <a:effectLst/>
                <a:latin typeface="Times New Roman" panose="02020603050405020304" pitchFamily="18" charset="0"/>
                <a:ea typeface="Times New Roman" panose="02020603050405020304" pitchFamily="18" charset="0"/>
              </a:rPr>
              <a:t> </a:t>
            </a:r>
          </a:p>
          <a:p>
            <a:pPr lvl="1" indent="-457200">
              <a:spcBef>
                <a:spcPts val="0"/>
              </a:spcBef>
              <a:spcAft>
                <a:spcPts val="600"/>
              </a:spcAft>
              <a:buFont typeface="Courier New" panose="02070309020205020404" pitchFamily="49" charset="0"/>
              <a:buChar char="o"/>
            </a:pPr>
            <a:r>
              <a:rPr lang="en-US" sz="2000" spc="10" dirty="0">
                <a:solidFill>
                  <a:srgbClr val="001D35"/>
                </a:solidFill>
                <a:effectLst/>
                <a:latin typeface="Times New Roman" panose="02020603050405020304" pitchFamily="18" charset="0"/>
                <a:ea typeface="Times New Roman" panose="02020603050405020304" pitchFamily="18" charset="0"/>
              </a:rPr>
              <a:t>Help individuals and families understand the implications of genetic test results, potentially reducing anxiety and uncertainty.</a:t>
            </a:r>
          </a:p>
          <a:p>
            <a:pPr marL="228600" lvl="1" indent="0">
              <a:spcBef>
                <a:spcPts val="0"/>
              </a:spcBef>
              <a:spcAft>
                <a:spcPts val="600"/>
              </a:spcAft>
              <a:buNone/>
            </a:pPr>
            <a:endParaRPr lang="en-US" sz="1800" spc="10" dirty="0">
              <a:latin typeface="Times New Roman" panose="02020603050405020304" pitchFamily="18" charset="0"/>
              <a:ea typeface="Times New Roman" panose="02020603050405020304" pitchFamily="18" charset="0"/>
            </a:endParaRPr>
          </a:p>
          <a:p>
            <a:pPr marL="0" marR="0">
              <a:spcBef>
                <a:spcPts val="0"/>
              </a:spcBef>
              <a:spcAft>
                <a:spcPts val="600"/>
              </a:spcAft>
            </a:pPr>
            <a:r>
              <a:rPr lang="en-US" sz="2400" b="1" dirty="0">
                <a:solidFill>
                  <a:srgbClr val="001D35"/>
                </a:solidFill>
                <a:effectLst/>
                <a:latin typeface="Times New Roman" panose="02020603050405020304" pitchFamily="18" charset="0"/>
                <a:ea typeface="Times New Roman" panose="02020603050405020304" pitchFamily="18" charset="0"/>
              </a:rPr>
              <a:t>Access to Resources and Support:</a:t>
            </a:r>
            <a:r>
              <a:rPr lang="en-US" sz="2400" dirty="0">
                <a:solidFill>
                  <a:srgbClr val="001D35"/>
                </a:solidFill>
                <a:effectLst/>
                <a:latin typeface="Times New Roman" panose="02020603050405020304" pitchFamily="18" charset="0"/>
                <a:ea typeface="Times New Roman" panose="02020603050405020304" pitchFamily="18" charset="0"/>
              </a:rPr>
              <a:t> </a:t>
            </a:r>
          </a:p>
          <a:p>
            <a:pPr marL="571500" lvl="1" indent="-342900">
              <a:spcBef>
                <a:spcPts val="0"/>
              </a:spcBef>
              <a:spcAft>
                <a:spcPts val="600"/>
              </a:spcAft>
              <a:buFont typeface="Courier New" panose="02070309020205020404" pitchFamily="49" charset="0"/>
              <a:buChar char="o"/>
            </a:pPr>
            <a:r>
              <a:rPr lang="en-US" sz="2000" spc="10" dirty="0">
                <a:solidFill>
                  <a:srgbClr val="001D35"/>
                </a:solidFill>
                <a:effectLst/>
                <a:latin typeface="Times New Roman" panose="02020603050405020304" pitchFamily="18" charset="0"/>
                <a:ea typeface="Times New Roman" panose="02020603050405020304" pitchFamily="18" charset="0"/>
              </a:rPr>
              <a:t>Connect individuals and families with resources and support networks, including cancer support groups and other relevant organizations. </a:t>
            </a:r>
            <a:endParaRPr lang="en-US" sz="20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238332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298D9-34E4-FBDA-D7ED-A48250BD4F10}"/>
              </a:ext>
            </a:extLst>
          </p:cNvPr>
          <p:cNvSpPr>
            <a:spLocks noGrp="1"/>
          </p:cNvSpPr>
          <p:nvPr>
            <p:ph type="title"/>
          </p:nvPr>
        </p:nvSpPr>
        <p:spPr>
          <a:xfrm>
            <a:off x="838200" y="681038"/>
            <a:ext cx="10515600" cy="921260"/>
          </a:xfrm>
        </p:spPr>
        <p:txBody>
          <a:bodyPr>
            <a:normAutofit fontScale="90000"/>
          </a:bodyPr>
          <a:lstStyle/>
          <a:p>
            <a:br>
              <a:rPr lang="en-US" sz="2700" b="1" dirty="0">
                <a:effectLst/>
                <a:latin typeface="Times New Roman" panose="02020603050405020304" pitchFamily="18" charset="0"/>
                <a:ea typeface="Times New Roman" panose="02020603050405020304" pitchFamily="18" charset="0"/>
              </a:rPr>
            </a:br>
            <a:r>
              <a:rPr lang="en-US" sz="3100" b="1" dirty="0">
                <a:effectLst/>
                <a:latin typeface="Times New Roman" panose="02020603050405020304" pitchFamily="18" charset="0"/>
                <a:ea typeface="Times New Roman" panose="02020603050405020304" pitchFamily="18" charset="0"/>
              </a:rPr>
              <a:t>What do you tell your patients about to start treatment with a PARP inhibitor about how it works and why they are receiving it?</a:t>
            </a:r>
            <a:br>
              <a:rPr lang="en-US" sz="2400" dirty="0">
                <a:effectLst/>
                <a:latin typeface="Times New Roman" panose="02020603050405020304" pitchFamily="18" charset="0"/>
                <a:ea typeface="Times New Roman" panose="02020603050405020304" pitchFamily="18" charset="0"/>
              </a:rPr>
            </a:br>
            <a:endParaRPr lang="en-US" sz="2400" dirty="0"/>
          </a:p>
        </p:txBody>
      </p:sp>
      <p:sp>
        <p:nvSpPr>
          <p:cNvPr id="3" name="Content Placeholder 2">
            <a:extLst>
              <a:ext uri="{FF2B5EF4-FFF2-40B4-BE49-F238E27FC236}">
                <a16:creationId xmlns:a16="http://schemas.microsoft.com/office/drawing/2014/main" id="{64845FFC-A01C-6B6D-D3E1-5D295D06BE68}"/>
              </a:ext>
            </a:extLst>
          </p:cNvPr>
          <p:cNvSpPr>
            <a:spLocks noGrp="1"/>
          </p:cNvSpPr>
          <p:nvPr>
            <p:ph idx="1"/>
          </p:nvPr>
        </p:nvSpPr>
        <p:spPr>
          <a:xfrm>
            <a:off x="838200" y="2239861"/>
            <a:ext cx="9706337" cy="2793533"/>
          </a:xfrm>
        </p:spPr>
        <p:txBody>
          <a:bodyPr>
            <a:normAutofit/>
          </a:bodyPr>
          <a:lstStyle/>
          <a:p>
            <a:pPr>
              <a:spcBef>
                <a:spcPts val="0"/>
              </a:spcBef>
            </a:pPr>
            <a:r>
              <a:rPr lang="en-US" sz="2000" spc="10" dirty="0">
                <a:solidFill>
                  <a:srgbClr val="001D35"/>
                </a:solidFill>
                <a:effectLst/>
                <a:latin typeface="Times New Roman" panose="02020603050405020304" pitchFamily="18" charset="0"/>
                <a:ea typeface="Times New Roman" panose="02020603050405020304" pitchFamily="18" charset="0"/>
              </a:rPr>
              <a:t>PARP inhibitors</a:t>
            </a:r>
            <a:r>
              <a:rPr lang="en-US" sz="2000" spc="10" dirty="0">
                <a:solidFill>
                  <a:srgbClr val="001D35"/>
                </a:solidFill>
                <a:latin typeface="Times New Roman" panose="02020603050405020304" pitchFamily="18" charset="0"/>
                <a:ea typeface="Times New Roman" panose="02020603050405020304" pitchFamily="18" charset="0"/>
              </a:rPr>
              <a:t> </a:t>
            </a:r>
            <a:r>
              <a:rPr lang="en-US" sz="2000" spc="10" dirty="0">
                <a:solidFill>
                  <a:srgbClr val="001D35"/>
                </a:solidFill>
                <a:effectLst/>
                <a:latin typeface="Times New Roman" panose="02020603050405020304" pitchFamily="18" charset="0"/>
                <a:ea typeface="Times New Roman" panose="02020603050405020304" pitchFamily="18" charset="0"/>
              </a:rPr>
              <a:t>target DNA repair mechanisms. </a:t>
            </a:r>
          </a:p>
          <a:p>
            <a:pPr marL="0" indent="0">
              <a:spcBef>
                <a:spcPts val="0"/>
              </a:spcBef>
              <a:buNone/>
            </a:pPr>
            <a:endParaRPr lang="en-US" sz="2000" spc="10" dirty="0">
              <a:solidFill>
                <a:srgbClr val="001D35"/>
              </a:solidFill>
              <a:latin typeface="Times New Roman" panose="02020603050405020304" pitchFamily="18" charset="0"/>
              <a:ea typeface="Times New Roman" panose="02020603050405020304" pitchFamily="18" charset="0"/>
            </a:endParaRPr>
          </a:p>
          <a:p>
            <a:pPr>
              <a:spcBef>
                <a:spcPts val="0"/>
              </a:spcBef>
            </a:pPr>
            <a:r>
              <a:rPr lang="en-US" sz="2000" dirty="0">
                <a:effectLst/>
                <a:latin typeface="Times New Roman" panose="02020603050405020304" pitchFamily="18" charset="0"/>
                <a:ea typeface="Times New Roman" panose="02020603050405020304" pitchFamily="18" charset="0"/>
              </a:rPr>
              <a:t>A type of targeted therapy that interferes with a specific protein (PARP) that helps cancer cells repair DNA damage. </a:t>
            </a:r>
          </a:p>
          <a:p>
            <a:pPr>
              <a:spcBef>
                <a:spcPts val="0"/>
              </a:spcBef>
            </a:pPr>
            <a:endParaRPr lang="en-US" sz="2000" dirty="0">
              <a:latin typeface="Times New Roman" panose="02020603050405020304" pitchFamily="18" charset="0"/>
              <a:ea typeface="Times New Roman" panose="02020603050405020304" pitchFamily="18" charset="0"/>
            </a:endParaRPr>
          </a:p>
          <a:p>
            <a:pPr>
              <a:spcBef>
                <a:spcPts val="0"/>
              </a:spcBef>
            </a:pPr>
            <a:r>
              <a:rPr lang="en-US" sz="2000" dirty="0">
                <a:effectLst/>
                <a:latin typeface="Times New Roman" panose="02020603050405020304" pitchFamily="18" charset="0"/>
                <a:ea typeface="Times New Roman" panose="02020603050405020304" pitchFamily="18" charset="0"/>
              </a:rPr>
              <a:t>By blocking PARP, PARP inhibitors can cause cancer cells to die, especially those with certain DNA repair defects.</a:t>
            </a:r>
          </a:p>
          <a:p>
            <a:endParaRPr lang="en-US" sz="2000" dirty="0"/>
          </a:p>
        </p:txBody>
      </p:sp>
    </p:spTree>
    <p:extLst>
      <p:ext uri="{BB962C8B-B14F-4D97-AF65-F5344CB8AC3E}">
        <p14:creationId xmlns:p14="http://schemas.microsoft.com/office/powerpoint/2010/main" val="629092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AD59-6F15-26CB-BC16-072CC635379C}"/>
              </a:ext>
            </a:extLst>
          </p:cNvPr>
          <p:cNvSpPr>
            <a:spLocks noGrp="1"/>
          </p:cNvSpPr>
          <p:nvPr>
            <p:ph type="title"/>
          </p:nvPr>
        </p:nvSpPr>
        <p:spPr>
          <a:xfrm>
            <a:off x="838200" y="365125"/>
            <a:ext cx="10515600" cy="1095927"/>
          </a:xfrm>
        </p:spPr>
        <p:txBody>
          <a:bodyPr>
            <a:noAutofit/>
          </a:bodyPr>
          <a:lstStyle/>
          <a:p>
            <a:pPr marL="9525" marR="0" lvl="0" indent="-9525">
              <a:spcBef>
                <a:spcPts val="0"/>
              </a:spcBef>
              <a:spcAft>
                <a:spcPts val="0"/>
              </a:spcAft>
              <a:tabLst>
                <a:tab pos="457200" algn="l"/>
              </a:tabLst>
            </a:pPr>
            <a:r>
              <a:rPr lang="en-US" sz="2800" b="1" dirty="0">
                <a:solidFill>
                  <a:srgbClr val="000000"/>
                </a:solidFill>
                <a:effectLst/>
                <a:latin typeface="Times New Roman" panose="02020603050405020304" pitchFamily="18" charset="0"/>
                <a:ea typeface="Times New Roman" panose="02020603050405020304" pitchFamily="18" charset="0"/>
              </a:rPr>
              <a:t>What do you tell your patients about to start treatment with a PARP inhibitor about how it works and why they are receiving it? </a:t>
            </a:r>
            <a:endParaRPr lang="en-US" sz="28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84CA750-9006-DB64-505F-06FDA4366D72}"/>
              </a:ext>
            </a:extLst>
          </p:cNvPr>
          <p:cNvSpPr>
            <a:spLocks noGrp="1"/>
          </p:cNvSpPr>
          <p:nvPr>
            <p:ph idx="1"/>
          </p:nvPr>
        </p:nvSpPr>
        <p:spPr>
          <a:xfrm>
            <a:off x="687897" y="1747777"/>
            <a:ext cx="10665903" cy="4745097"/>
          </a:xfrm>
        </p:spPr>
        <p:txBody>
          <a:bodyPr>
            <a:normAutofit lnSpcReduction="10000"/>
          </a:bodyPr>
          <a:lstStyle/>
          <a:p>
            <a:pPr>
              <a:spcBef>
                <a:spcPts val="0"/>
              </a:spcBef>
              <a:spcAft>
                <a:spcPts val="75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Olaparib + Abiraterone + Prednisone:</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p>
          <a:p>
            <a:pPr lvl="1">
              <a:spcBef>
                <a:spcPts val="0"/>
              </a:spcBef>
              <a:spcAft>
                <a:spcPts val="750"/>
              </a:spcAft>
              <a:buFont typeface="Courier New" panose="02070309020205020404" pitchFamily="49" charset="0"/>
              <a:buChar char="o"/>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Approved </a:t>
            </a:r>
            <a:r>
              <a:rPr lang="en-US" sz="2000" spc="10" dirty="0">
                <a:effectLst/>
                <a:latin typeface="Times New Roman" panose="02020603050405020304" pitchFamily="18" charset="0"/>
                <a:ea typeface="Times New Roman" panose="02020603050405020304" pitchFamily="18" charset="0"/>
                <a:cs typeface="Times New Roman" panose="02020603050405020304" pitchFamily="18" charset="0"/>
              </a:rPr>
              <a:t>for patients with </a:t>
            </a:r>
            <a:r>
              <a:rPr lang="en-US" sz="2000" spc="10" dirty="0" err="1">
                <a:effectLst/>
                <a:latin typeface="Times New Roman" panose="02020603050405020304" pitchFamily="18" charset="0"/>
                <a:ea typeface="Times New Roman" panose="02020603050405020304" pitchFamily="18" charset="0"/>
                <a:cs typeface="Times New Roman" panose="02020603050405020304" pitchFamily="18" charset="0"/>
              </a:rPr>
              <a:t>mCRPC</a:t>
            </a:r>
            <a:r>
              <a:rPr lang="en-US" sz="2000" spc="10" dirty="0">
                <a:effectLst/>
                <a:latin typeface="Times New Roman" panose="02020603050405020304" pitchFamily="18" charset="0"/>
                <a:ea typeface="Times New Roman" panose="02020603050405020304" pitchFamily="18" charset="0"/>
                <a:cs typeface="Times New Roman" panose="02020603050405020304" pitchFamily="18" charset="0"/>
              </a:rPr>
              <a:t> who have deleterious or suspected deleterious mutations in the BRCA1 or BRCA2 genes. </a:t>
            </a:r>
          </a:p>
          <a:p>
            <a:pPr marL="0" marR="0" lvl="0" indent="0">
              <a:spcBef>
                <a:spcPts val="0"/>
              </a:spcBef>
              <a:spcAft>
                <a:spcPts val="750"/>
              </a:spcAft>
              <a:buNone/>
            </a:pPr>
            <a:endParaRPr lang="en-US" sz="1000" dirty="0">
              <a:effectLst/>
              <a:latin typeface="Times New Roman" panose="02020603050405020304" pitchFamily="18" charset="0"/>
              <a:ea typeface="Times New Roman" panose="02020603050405020304" pitchFamily="18" charset="0"/>
            </a:endParaRPr>
          </a:p>
          <a:p>
            <a:pPr marR="0" lvl="0">
              <a:spcBef>
                <a:spcPts val="0"/>
              </a:spcBef>
              <a:spcAft>
                <a:spcPts val="750"/>
              </a:spcAft>
            </a:pPr>
            <a:r>
              <a:rPr lang="en-US" sz="2400" b="1" dirty="0">
                <a:effectLst/>
                <a:latin typeface="Times New Roman" panose="02020603050405020304" pitchFamily="18" charset="0"/>
                <a:ea typeface="Times New Roman" panose="02020603050405020304" pitchFamily="18" charset="0"/>
              </a:rPr>
              <a:t>Rucaparib: </a:t>
            </a:r>
          </a:p>
          <a:p>
            <a:pPr lvl="1">
              <a:spcBef>
                <a:spcPts val="0"/>
              </a:spcBef>
              <a:spcAft>
                <a:spcPts val="750"/>
              </a:spcAft>
              <a:buFont typeface="Courier New" panose="02070309020205020404" pitchFamily="49" charset="0"/>
              <a:buChar char="o"/>
            </a:pPr>
            <a:r>
              <a:rPr lang="en-US" sz="2000" dirty="0">
                <a:effectLst/>
                <a:latin typeface="Times New Roman" panose="02020603050405020304" pitchFamily="18" charset="0"/>
                <a:ea typeface="Times New Roman" panose="02020603050405020304" pitchFamily="18" charset="0"/>
              </a:rPr>
              <a:t>Approved for patients with </a:t>
            </a:r>
            <a:r>
              <a:rPr lang="en-US" sz="2000" dirty="0" err="1">
                <a:effectLst/>
                <a:latin typeface="Times New Roman" panose="02020603050405020304" pitchFamily="18" charset="0"/>
                <a:ea typeface="Times New Roman" panose="02020603050405020304" pitchFamily="18" charset="0"/>
              </a:rPr>
              <a:t>mCRPC</a:t>
            </a:r>
            <a:r>
              <a:rPr lang="en-US" sz="2000" dirty="0">
                <a:effectLst/>
                <a:latin typeface="Times New Roman" panose="02020603050405020304" pitchFamily="18" charset="0"/>
                <a:ea typeface="Times New Roman" panose="02020603050405020304" pitchFamily="18" charset="0"/>
              </a:rPr>
              <a:t> with BRCA1/2 mutations, after progression on prior androgen receptor-targeting agents and </a:t>
            </a:r>
            <a:r>
              <a:rPr lang="en-US" sz="2000" dirty="0" err="1">
                <a:effectLst/>
                <a:latin typeface="Times New Roman" panose="02020603050405020304" pitchFamily="18" charset="0"/>
                <a:ea typeface="Times New Roman" panose="02020603050405020304" pitchFamily="18" charset="0"/>
              </a:rPr>
              <a:t>taxane</a:t>
            </a:r>
            <a:r>
              <a:rPr lang="en-US" sz="2000" dirty="0">
                <a:effectLst/>
                <a:latin typeface="Times New Roman" panose="02020603050405020304" pitchFamily="18" charset="0"/>
                <a:ea typeface="Times New Roman" panose="02020603050405020304" pitchFamily="18" charset="0"/>
              </a:rPr>
              <a:t>-based chemotherapy.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spcBef>
                <a:spcPts val="0"/>
              </a:spcBef>
              <a:spcAft>
                <a:spcPts val="600"/>
              </a:spcAft>
              <a:buNone/>
            </a:pP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spcBef>
                <a:spcPts val="0"/>
              </a:spcBef>
              <a:spcAft>
                <a:spcPts val="6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Niraparib + Abiraterone + Prednisone:</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p>
          <a:p>
            <a:pPr lvl="1">
              <a:spcBef>
                <a:spcPts val="0"/>
              </a:spcBef>
              <a:spcAft>
                <a:spcPts val="600"/>
              </a:spcAft>
              <a:buFont typeface="Courier New" panose="02070309020205020404" pitchFamily="49" charset="0"/>
              <a:buChar char="o"/>
            </a:pPr>
            <a:r>
              <a:rPr lang="en-US" sz="2000" spc="10" dirty="0">
                <a:effectLst/>
                <a:latin typeface="Times New Roman" panose="02020603050405020304" pitchFamily="18" charset="0"/>
                <a:ea typeface="Times New Roman" panose="02020603050405020304" pitchFamily="18" charset="0"/>
                <a:cs typeface="Times New Roman" panose="02020603050405020304" pitchFamily="18" charset="0"/>
              </a:rPr>
              <a:t>Approved for patients with </a:t>
            </a:r>
            <a:r>
              <a:rPr lang="en-US" sz="2000" spc="10" dirty="0" err="1">
                <a:effectLst/>
                <a:latin typeface="Times New Roman" panose="02020603050405020304" pitchFamily="18" charset="0"/>
                <a:ea typeface="Times New Roman" panose="02020603050405020304" pitchFamily="18" charset="0"/>
                <a:cs typeface="Times New Roman" panose="02020603050405020304" pitchFamily="18" charset="0"/>
              </a:rPr>
              <a:t>mCRPC</a:t>
            </a:r>
            <a:r>
              <a:rPr lang="en-US" sz="2000" spc="10" dirty="0">
                <a:effectLst/>
                <a:latin typeface="Times New Roman" panose="02020603050405020304" pitchFamily="18" charset="0"/>
                <a:ea typeface="Times New Roman" panose="02020603050405020304" pitchFamily="18" charset="0"/>
                <a:cs typeface="Times New Roman" panose="02020603050405020304" pitchFamily="18" charset="0"/>
              </a:rPr>
              <a:t> who have deleterious or suspected deleterious mutations in the BRCA1 or BRCA2 genes. </a:t>
            </a:r>
          </a:p>
          <a:p>
            <a:pPr marL="0" marR="0" lvl="0" indent="0">
              <a:spcBef>
                <a:spcPts val="0"/>
              </a:spcBef>
              <a:spcAft>
                <a:spcPts val="600"/>
              </a:spcAft>
              <a:buNone/>
            </a:pPr>
            <a:endParaRPr lang="en-US" sz="1000" spc="1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spcBef>
                <a:spcPts val="0"/>
              </a:spcBef>
              <a:spcAft>
                <a:spcPts val="0"/>
              </a:spcAft>
              <a:buSzPts val="1000"/>
              <a:tabLst>
                <a:tab pos="457200" algn="l"/>
              </a:tabLs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Talazoparib</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 Enzalutamide:</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p>
          <a:p>
            <a:pPr lvl="1">
              <a:spcBef>
                <a:spcPts val="0"/>
              </a:spcBef>
              <a:buSzPts val="1000"/>
              <a:buFont typeface="Courier New" panose="02070309020205020404" pitchFamily="49" charset="0"/>
              <a:buChar char="o"/>
              <a:tabLst>
                <a:tab pos="457200" algn="l"/>
              </a:tabLs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Approved for patients with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mCRPC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with homologous recombination repair (HRR) gene alterations.</a:t>
            </a:r>
            <a:r>
              <a:rPr lang="en-US" sz="2000" kern="1200" dirty="0">
                <a:solidFill>
                  <a:srgbClr val="FFFFFF"/>
                </a:solidFill>
                <a:effectLst/>
                <a:latin typeface="Times New Roman" panose="02020603050405020304" pitchFamily="18" charset="0"/>
                <a:ea typeface="Yu Mincho" panose="02020400000000000000" pitchFamily="18" charset="-128"/>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328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60824D-7C57-FA44-16F4-EEFEF243F66F}"/>
              </a:ext>
            </a:extLst>
          </p:cNvPr>
          <p:cNvSpPr>
            <a:spLocks noGrp="1"/>
          </p:cNvSpPr>
          <p:nvPr>
            <p:ph type="title"/>
          </p:nvPr>
        </p:nvSpPr>
        <p:spPr>
          <a:xfrm>
            <a:off x="839788" y="0"/>
            <a:ext cx="10515600" cy="1683592"/>
          </a:xfrm>
        </p:spPr>
        <p:txBody>
          <a:bodyPr>
            <a:noAutofit/>
          </a:bodyPr>
          <a:lstStyle/>
          <a:p>
            <a:pPr algn="ctr"/>
            <a:br>
              <a:rPr lang="en-US" sz="2800" b="1" dirty="0">
                <a:effectLst/>
                <a:highlight>
                  <a:srgbClr val="FFFF00"/>
                </a:highlight>
                <a:latin typeface="Times New Roman" panose="02020603050405020304" pitchFamily="18" charset="0"/>
                <a:ea typeface="Times New Roman" panose="02020603050405020304" pitchFamily="18" charset="0"/>
              </a:rPr>
            </a:br>
            <a:br>
              <a:rPr lang="en-US" sz="2800" b="1" dirty="0">
                <a:effectLst/>
                <a:latin typeface="Times New Roman" panose="02020603050405020304" pitchFamily="18" charset="0"/>
                <a:ea typeface="Times New Roman" panose="02020603050405020304" pitchFamily="18" charset="0"/>
              </a:rPr>
            </a:br>
            <a:r>
              <a:rPr lang="en-US" sz="2800" b="1" dirty="0">
                <a:effectLst/>
                <a:latin typeface="Times New Roman" panose="02020603050405020304" pitchFamily="18" charset="0"/>
                <a:ea typeface="Times New Roman" panose="02020603050405020304" pitchFamily="18" charset="0"/>
              </a:rPr>
              <a:t>Dosing and Side Effects</a:t>
            </a:r>
            <a:br>
              <a:rPr lang="en-US" sz="2800" b="1" u="sng" dirty="0">
                <a:effectLst/>
                <a:highlight>
                  <a:srgbClr val="FFFF00"/>
                </a:highlight>
                <a:latin typeface="Times New Roman" panose="02020603050405020304" pitchFamily="18" charset="0"/>
                <a:ea typeface="Times New Roman" panose="02020603050405020304" pitchFamily="18" charset="0"/>
              </a:rPr>
            </a:br>
            <a:br>
              <a:rPr lang="en-US" sz="2800" b="1" dirty="0">
                <a:effectLst/>
                <a:latin typeface="Times New Roman" panose="02020603050405020304" pitchFamily="18" charset="0"/>
                <a:ea typeface="Times New Roman" panose="02020603050405020304" pitchFamily="18" charset="0"/>
              </a:rPr>
            </a:br>
            <a:endParaRPr lang="en-US" sz="2800" b="1" dirty="0"/>
          </a:p>
        </p:txBody>
      </p:sp>
      <p:sp>
        <p:nvSpPr>
          <p:cNvPr id="2" name="Text Placeholder 1">
            <a:extLst>
              <a:ext uri="{FF2B5EF4-FFF2-40B4-BE49-F238E27FC236}">
                <a16:creationId xmlns:a16="http://schemas.microsoft.com/office/drawing/2014/main" id="{B62AEFEA-CA94-C502-DF99-7005FF1AACBC}"/>
              </a:ext>
            </a:extLst>
          </p:cNvPr>
          <p:cNvSpPr>
            <a:spLocks noGrp="1"/>
          </p:cNvSpPr>
          <p:nvPr>
            <p:ph type="body" idx="1"/>
          </p:nvPr>
        </p:nvSpPr>
        <p:spPr>
          <a:xfrm>
            <a:off x="741362" y="1683592"/>
            <a:ext cx="5157786" cy="958008"/>
          </a:xfrm>
        </p:spPr>
        <p:txBody>
          <a:bodyPr/>
          <a:lstStyle/>
          <a:p>
            <a:r>
              <a:rPr lang="en-US" sz="2000" b="1" dirty="0">
                <a:effectLst/>
                <a:latin typeface="Times New Roman" panose="02020603050405020304" pitchFamily="18" charset="0"/>
                <a:ea typeface="Times New Roman" panose="02020603050405020304" pitchFamily="18" charset="0"/>
              </a:rPr>
              <a:t>Olaparib + Abiraterone + Prednisone:</a:t>
            </a:r>
          </a:p>
          <a:p>
            <a:endParaRPr lang="en-US" sz="800" dirty="0"/>
          </a:p>
        </p:txBody>
      </p:sp>
      <p:sp>
        <p:nvSpPr>
          <p:cNvPr id="5" name="Content Placeholder 4">
            <a:extLst>
              <a:ext uri="{FF2B5EF4-FFF2-40B4-BE49-F238E27FC236}">
                <a16:creationId xmlns:a16="http://schemas.microsoft.com/office/drawing/2014/main" id="{8840F7F6-607F-9B5D-D9B1-6FCE087EFDC7}"/>
              </a:ext>
            </a:extLst>
          </p:cNvPr>
          <p:cNvSpPr>
            <a:spLocks noGrp="1"/>
          </p:cNvSpPr>
          <p:nvPr>
            <p:ph sz="half" idx="2"/>
          </p:nvPr>
        </p:nvSpPr>
        <p:spPr>
          <a:xfrm>
            <a:off x="741362" y="2641600"/>
            <a:ext cx="4855208" cy="3182937"/>
          </a:xfrm>
        </p:spPr>
        <p:txBody>
          <a:bodyPr>
            <a:normAutofit fontScale="92500" lnSpcReduction="10000"/>
          </a:bodyPr>
          <a:lstStyle/>
          <a:p>
            <a:pPr marR="0" indent="-219075">
              <a:lnSpc>
                <a:spcPct val="110000"/>
              </a:lnSpc>
              <a:spcBef>
                <a:spcPts val="0"/>
              </a:spcBef>
              <a:spcAft>
                <a:spcPts val="0"/>
              </a:spcAft>
            </a:pPr>
            <a:r>
              <a:rPr lang="en-US" sz="2200" dirty="0">
                <a:solidFill>
                  <a:srgbClr val="001D35"/>
                </a:solidFill>
                <a:effectLst/>
                <a:latin typeface="Times New Roman" panose="02020603050405020304" pitchFamily="18" charset="0"/>
                <a:ea typeface="Times New Roman" panose="02020603050405020304" pitchFamily="18" charset="0"/>
              </a:rPr>
              <a:t>Olaparib 300 mg po BID + Abiraterone </a:t>
            </a:r>
            <a:br>
              <a:rPr lang="en-US" sz="2200" dirty="0">
                <a:solidFill>
                  <a:srgbClr val="001D35"/>
                </a:solidFill>
                <a:effectLst/>
                <a:latin typeface="Times New Roman" panose="02020603050405020304" pitchFamily="18" charset="0"/>
                <a:ea typeface="Times New Roman" panose="02020603050405020304" pitchFamily="18" charset="0"/>
              </a:rPr>
            </a:br>
            <a:r>
              <a:rPr lang="en-US" sz="2200" dirty="0">
                <a:solidFill>
                  <a:srgbClr val="001D35"/>
                </a:solidFill>
                <a:effectLst/>
                <a:latin typeface="Times New Roman" panose="02020603050405020304" pitchFamily="18" charset="0"/>
                <a:ea typeface="Times New Roman" panose="02020603050405020304" pitchFamily="18" charset="0"/>
              </a:rPr>
              <a:t>1000 mg po daily + Prednisone</a:t>
            </a:r>
            <a:endParaRPr lang="en-US" sz="2200" dirty="0">
              <a:effectLst/>
              <a:latin typeface="Times New Roman" panose="02020603050405020304" pitchFamily="18" charset="0"/>
              <a:ea typeface="Times New Roman" panose="02020603050405020304" pitchFamily="18" charset="0"/>
            </a:endParaRPr>
          </a:p>
          <a:p>
            <a:pPr marR="0" indent="-219075">
              <a:lnSpc>
                <a:spcPct val="110000"/>
              </a:lnSpc>
              <a:spcBef>
                <a:spcPts val="0"/>
              </a:spcBef>
              <a:spcAft>
                <a:spcPts val="0"/>
              </a:spcAft>
            </a:pPr>
            <a:r>
              <a:rPr lang="en-US" sz="2200" dirty="0">
                <a:solidFill>
                  <a:srgbClr val="001D35"/>
                </a:solidFill>
                <a:effectLst/>
                <a:latin typeface="Times New Roman" panose="02020603050405020304" pitchFamily="18" charset="0"/>
                <a:ea typeface="Times New Roman" panose="02020603050405020304" pitchFamily="18" charset="0"/>
              </a:rPr>
              <a:t>Fatigue</a:t>
            </a:r>
            <a:endParaRPr lang="en-US" sz="2200" dirty="0">
              <a:effectLst/>
              <a:latin typeface="Times New Roman" panose="02020603050405020304" pitchFamily="18" charset="0"/>
              <a:ea typeface="Times New Roman" panose="02020603050405020304" pitchFamily="18" charset="0"/>
            </a:endParaRPr>
          </a:p>
          <a:p>
            <a:pPr marR="0" indent="-219075">
              <a:lnSpc>
                <a:spcPct val="110000"/>
              </a:lnSpc>
              <a:spcBef>
                <a:spcPts val="0"/>
              </a:spcBef>
              <a:spcAft>
                <a:spcPts val="0"/>
              </a:spcAft>
            </a:pPr>
            <a:r>
              <a:rPr lang="en-US" sz="2200" dirty="0">
                <a:solidFill>
                  <a:srgbClr val="001D35"/>
                </a:solidFill>
                <a:effectLst/>
                <a:latin typeface="Times New Roman" panose="02020603050405020304" pitchFamily="18" charset="0"/>
                <a:ea typeface="Times New Roman" panose="02020603050405020304" pitchFamily="18" charset="0"/>
              </a:rPr>
              <a:t>GI: nausea, diarrhea, decreased appetite, </a:t>
            </a:r>
            <a:r>
              <a:rPr lang="en-US" sz="2200" dirty="0" err="1">
                <a:solidFill>
                  <a:srgbClr val="001D35"/>
                </a:solidFill>
                <a:effectLst/>
                <a:latin typeface="Times New Roman" panose="02020603050405020304" pitchFamily="18" charset="0"/>
                <a:ea typeface="Times New Roman" panose="02020603050405020304" pitchFamily="18" charset="0"/>
              </a:rPr>
              <a:t>abd</a:t>
            </a:r>
            <a:r>
              <a:rPr lang="en-US" sz="2200" dirty="0">
                <a:solidFill>
                  <a:srgbClr val="001D35"/>
                </a:solidFill>
                <a:effectLst/>
                <a:latin typeface="Times New Roman" panose="02020603050405020304" pitchFamily="18" charset="0"/>
                <a:ea typeface="Times New Roman" panose="02020603050405020304" pitchFamily="18" charset="0"/>
              </a:rPr>
              <a:t> pain</a:t>
            </a:r>
            <a:endParaRPr lang="en-US" sz="2200" dirty="0">
              <a:effectLst/>
              <a:latin typeface="Times New Roman" panose="02020603050405020304" pitchFamily="18" charset="0"/>
              <a:ea typeface="Times New Roman" panose="02020603050405020304" pitchFamily="18" charset="0"/>
            </a:endParaRPr>
          </a:p>
          <a:p>
            <a:pPr marR="0" indent="-219075">
              <a:lnSpc>
                <a:spcPct val="110000"/>
              </a:lnSpc>
              <a:spcBef>
                <a:spcPts val="0"/>
              </a:spcBef>
              <a:spcAft>
                <a:spcPts val="0"/>
              </a:spcAft>
            </a:pPr>
            <a:r>
              <a:rPr lang="en-US" sz="2200" dirty="0">
                <a:solidFill>
                  <a:srgbClr val="001D35"/>
                </a:solidFill>
                <a:effectLst/>
                <a:latin typeface="Times New Roman" panose="02020603050405020304" pitchFamily="18" charset="0"/>
                <a:ea typeface="Times New Roman" panose="02020603050405020304" pitchFamily="18" charset="0"/>
              </a:rPr>
              <a:t>Cough</a:t>
            </a:r>
            <a:endParaRPr lang="en-US" sz="2200" dirty="0">
              <a:effectLst/>
              <a:latin typeface="Times New Roman" panose="02020603050405020304" pitchFamily="18" charset="0"/>
              <a:ea typeface="Times New Roman" panose="02020603050405020304" pitchFamily="18" charset="0"/>
            </a:endParaRPr>
          </a:p>
          <a:p>
            <a:pPr marR="0" indent="-219075">
              <a:lnSpc>
                <a:spcPct val="110000"/>
              </a:lnSpc>
              <a:spcBef>
                <a:spcPts val="0"/>
              </a:spcBef>
              <a:spcAft>
                <a:spcPts val="0"/>
              </a:spcAft>
            </a:pPr>
            <a:r>
              <a:rPr lang="en-US" sz="2200" dirty="0">
                <a:solidFill>
                  <a:srgbClr val="001D35"/>
                </a:solidFill>
                <a:effectLst/>
                <a:latin typeface="Times New Roman" panose="02020603050405020304" pitchFamily="18" charset="0"/>
                <a:ea typeface="Times New Roman" panose="02020603050405020304" pitchFamily="18" charset="0"/>
              </a:rPr>
              <a:t>Anemia, Lymphopenia</a:t>
            </a:r>
            <a:endParaRPr lang="en-US" sz="2200" dirty="0">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endParaRPr lang="en-US" sz="1800" dirty="0">
              <a:solidFill>
                <a:srgbClr val="001D35"/>
              </a:solidFill>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endParaRPr lang="en-US" sz="1800" dirty="0">
              <a:solidFill>
                <a:srgbClr val="001D35"/>
              </a:solidFill>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400" dirty="0">
                <a:solidFill>
                  <a:srgbClr val="001D35"/>
                </a:solidFill>
                <a:effectLst/>
                <a:latin typeface="Times New Roman" panose="02020603050405020304" pitchFamily="18" charset="0"/>
                <a:ea typeface="Times New Roman" panose="02020603050405020304" pitchFamily="18" charset="0"/>
              </a:rPr>
              <a:t>Rare: Myelodysplastic syndrome, venous thrombolytic events, pneumonitis, embryo-fetal toxicity</a:t>
            </a:r>
            <a:endParaRPr lang="en-US" sz="1400" dirty="0">
              <a:effectLst/>
              <a:latin typeface="Times New Roman" panose="02020603050405020304" pitchFamily="18" charset="0"/>
              <a:ea typeface="Times New Roman" panose="02020603050405020304" pitchFamily="18" charset="0"/>
            </a:endParaRPr>
          </a:p>
          <a:p>
            <a:pPr>
              <a:lnSpc>
                <a:spcPct val="110000"/>
              </a:lnSpc>
            </a:pPr>
            <a:endParaRPr lang="en-US" sz="1800" dirty="0"/>
          </a:p>
        </p:txBody>
      </p:sp>
      <p:sp>
        <p:nvSpPr>
          <p:cNvPr id="3" name="Text Placeholder 2">
            <a:extLst>
              <a:ext uri="{FF2B5EF4-FFF2-40B4-BE49-F238E27FC236}">
                <a16:creationId xmlns:a16="http://schemas.microsoft.com/office/drawing/2014/main" id="{D4EC5D66-F3F8-CADE-D06B-FB749E808E0F}"/>
              </a:ext>
            </a:extLst>
          </p:cNvPr>
          <p:cNvSpPr>
            <a:spLocks noGrp="1"/>
          </p:cNvSpPr>
          <p:nvPr>
            <p:ph type="body" sz="quarter" idx="3"/>
          </p:nvPr>
        </p:nvSpPr>
        <p:spPr>
          <a:xfrm>
            <a:off x="6359485" y="1683594"/>
            <a:ext cx="5703425" cy="958006"/>
          </a:xfrm>
        </p:spPr>
        <p:txBody>
          <a:bodyPr/>
          <a:lstStyle/>
          <a:p>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Niraparib + Abiraterone + Prednisone:</a:t>
            </a:r>
          </a:p>
          <a:p>
            <a:endParaRPr lang="en-US" sz="800"/>
          </a:p>
        </p:txBody>
      </p:sp>
      <p:sp>
        <p:nvSpPr>
          <p:cNvPr id="6" name="Content Placeholder 5">
            <a:extLst>
              <a:ext uri="{FF2B5EF4-FFF2-40B4-BE49-F238E27FC236}">
                <a16:creationId xmlns:a16="http://schemas.microsoft.com/office/drawing/2014/main" id="{EAA0F819-C467-D3CC-57A2-23147B5FA934}"/>
              </a:ext>
            </a:extLst>
          </p:cNvPr>
          <p:cNvSpPr>
            <a:spLocks noGrp="1"/>
          </p:cNvSpPr>
          <p:nvPr>
            <p:ph sz="quarter" idx="4"/>
          </p:nvPr>
        </p:nvSpPr>
        <p:spPr>
          <a:xfrm>
            <a:off x="6359486" y="2641600"/>
            <a:ext cx="5183188" cy="3182938"/>
          </a:xfrm>
        </p:spPr>
        <p:txBody>
          <a:bodyPr>
            <a:normAutofit fontScale="92500" lnSpcReduction="10000"/>
          </a:bodyPr>
          <a:lstStyle/>
          <a:p>
            <a:pPr marR="0" indent="-219075">
              <a:lnSpc>
                <a:spcPct val="110000"/>
              </a:lnSpc>
              <a:spcBef>
                <a:spcPts val="0"/>
              </a:spcBef>
              <a:spcAft>
                <a:spcPts val="0"/>
              </a:spcAft>
            </a:pPr>
            <a:r>
              <a:rPr lang="en-US" sz="2200" spc="10" dirty="0">
                <a:solidFill>
                  <a:srgbClr val="000000"/>
                </a:solidFill>
                <a:effectLst/>
                <a:latin typeface="Times New Roman" panose="02020603050405020304" pitchFamily="18" charset="0"/>
                <a:ea typeface="Times New Roman" panose="02020603050405020304" pitchFamily="18" charset="0"/>
              </a:rPr>
              <a:t>Niraparib 200 mg po daily + Abiraterone 1000 mg po daily + Prednisone</a:t>
            </a:r>
            <a:endParaRPr lang="en-US" sz="2200" dirty="0">
              <a:effectLst/>
              <a:latin typeface="Times New Roman" panose="02020603050405020304" pitchFamily="18" charset="0"/>
              <a:ea typeface="Times New Roman" panose="02020603050405020304" pitchFamily="18" charset="0"/>
            </a:endParaRPr>
          </a:p>
          <a:p>
            <a:pPr marR="0" indent="-219075">
              <a:lnSpc>
                <a:spcPct val="110000"/>
              </a:lnSpc>
              <a:spcBef>
                <a:spcPts val="0"/>
              </a:spcBef>
              <a:spcAft>
                <a:spcPts val="0"/>
              </a:spcAft>
            </a:pPr>
            <a:r>
              <a:rPr lang="en-US" sz="2200" dirty="0">
                <a:solidFill>
                  <a:srgbClr val="001D35"/>
                </a:solidFill>
                <a:effectLst/>
                <a:latin typeface="Times New Roman" panose="02020603050405020304" pitchFamily="18" charset="0"/>
                <a:ea typeface="Times New Roman" panose="02020603050405020304" pitchFamily="18" charset="0"/>
              </a:rPr>
              <a:t>Fatigue</a:t>
            </a:r>
            <a:endParaRPr lang="en-US" sz="2200" dirty="0">
              <a:effectLst/>
              <a:latin typeface="Times New Roman" panose="02020603050405020304" pitchFamily="18" charset="0"/>
              <a:ea typeface="Times New Roman" panose="02020603050405020304" pitchFamily="18" charset="0"/>
            </a:endParaRPr>
          </a:p>
          <a:p>
            <a:pPr marR="0" indent="-219075">
              <a:lnSpc>
                <a:spcPct val="110000"/>
              </a:lnSpc>
              <a:spcBef>
                <a:spcPts val="0"/>
              </a:spcBef>
              <a:spcAft>
                <a:spcPts val="0"/>
              </a:spcAft>
            </a:pPr>
            <a:r>
              <a:rPr lang="en-US" sz="2200" dirty="0">
                <a:solidFill>
                  <a:srgbClr val="001D35"/>
                </a:solidFill>
                <a:effectLst/>
                <a:latin typeface="Times New Roman" panose="02020603050405020304" pitchFamily="18" charset="0"/>
                <a:ea typeface="Times New Roman" panose="02020603050405020304" pitchFamily="18" charset="0"/>
              </a:rPr>
              <a:t>GI: nausea, vomiting, decreased appetite</a:t>
            </a:r>
            <a:endParaRPr lang="en-US" sz="2200" dirty="0">
              <a:effectLst/>
              <a:latin typeface="Times New Roman" panose="02020603050405020304" pitchFamily="18" charset="0"/>
              <a:ea typeface="Times New Roman" panose="02020603050405020304" pitchFamily="18" charset="0"/>
            </a:endParaRPr>
          </a:p>
          <a:p>
            <a:pPr marR="0" indent="-219075">
              <a:lnSpc>
                <a:spcPct val="110000"/>
              </a:lnSpc>
              <a:spcBef>
                <a:spcPts val="0"/>
              </a:spcBef>
              <a:spcAft>
                <a:spcPts val="0"/>
              </a:spcAft>
            </a:pPr>
            <a:r>
              <a:rPr lang="en-US" sz="2200" dirty="0">
                <a:solidFill>
                  <a:srgbClr val="001D35"/>
                </a:solidFill>
                <a:effectLst/>
                <a:latin typeface="Times New Roman" panose="02020603050405020304" pitchFamily="18" charset="0"/>
                <a:ea typeface="Times New Roman" panose="02020603050405020304" pitchFamily="18" charset="0"/>
              </a:rPr>
              <a:t>Anemia, Neutropenia, Thrombocytopenia</a:t>
            </a:r>
            <a:endParaRPr lang="en-US" sz="2200" dirty="0">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endParaRPr lang="en-US" sz="1800" dirty="0">
              <a:solidFill>
                <a:srgbClr val="001D35"/>
              </a:solidFill>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endParaRPr lang="en-US" sz="1400" dirty="0">
              <a:solidFill>
                <a:srgbClr val="001D35"/>
              </a:solidFill>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endParaRPr lang="en-US" sz="1400" dirty="0">
              <a:solidFill>
                <a:srgbClr val="001D35"/>
              </a:solidFill>
              <a:effectLst/>
              <a:latin typeface="Times New Roman" panose="02020603050405020304" pitchFamily="18" charset="0"/>
              <a:ea typeface="Times New Roman" panose="02020603050405020304" pitchFamily="18" charset="0"/>
            </a:endParaRPr>
          </a:p>
          <a:p>
            <a:pPr marL="0" marR="0" indent="0">
              <a:lnSpc>
                <a:spcPct val="110000"/>
              </a:lnSpc>
              <a:spcBef>
                <a:spcPts val="0"/>
              </a:spcBef>
              <a:spcAft>
                <a:spcPts val="0"/>
              </a:spcAft>
              <a:buNone/>
            </a:pPr>
            <a:r>
              <a:rPr lang="en-US" sz="1400" dirty="0">
                <a:solidFill>
                  <a:srgbClr val="001D35"/>
                </a:solidFill>
                <a:effectLst/>
                <a:latin typeface="Times New Roman" panose="02020603050405020304" pitchFamily="18" charset="0"/>
                <a:ea typeface="Times New Roman" panose="02020603050405020304" pitchFamily="18" charset="0"/>
              </a:rPr>
              <a:t>Rare: MDS, acute myeloid leukemia</a:t>
            </a:r>
            <a:endParaRPr lang="en-US" sz="1400" dirty="0">
              <a:effectLst/>
              <a:latin typeface="Times New Roman" panose="02020603050405020304" pitchFamily="18" charset="0"/>
              <a:ea typeface="Times New Roman" panose="02020603050405020304" pitchFamily="18" charset="0"/>
            </a:endParaRPr>
          </a:p>
          <a:p>
            <a:pPr>
              <a:lnSpc>
                <a:spcPct val="110000"/>
              </a:lnSpc>
            </a:pPr>
            <a:endParaRPr lang="en-US" sz="2000" dirty="0"/>
          </a:p>
        </p:txBody>
      </p:sp>
    </p:spTree>
    <p:extLst>
      <p:ext uri="{BB962C8B-B14F-4D97-AF65-F5344CB8AC3E}">
        <p14:creationId xmlns:p14="http://schemas.microsoft.com/office/powerpoint/2010/main" val="1233051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53732-646C-EA90-32A6-69FDC69DD1D8}"/>
              </a:ext>
            </a:extLst>
          </p:cNvPr>
          <p:cNvSpPr>
            <a:spLocks noGrp="1"/>
          </p:cNvSpPr>
          <p:nvPr>
            <p:ph type="title"/>
          </p:nvPr>
        </p:nvSpPr>
        <p:spPr/>
        <p:txBody>
          <a:bodyPr>
            <a:noAutofit/>
          </a:bodyPr>
          <a:lstStyle/>
          <a:p>
            <a:pPr algn="ctr"/>
            <a:br>
              <a:rPr lang="en-US" sz="2800" b="1" dirty="0">
                <a:effectLst/>
                <a:highlight>
                  <a:srgbClr val="FFFF00"/>
                </a:highlight>
                <a:latin typeface="Times New Roman" panose="02020603050405020304" pitchFamily="18" charset="0"/>
                <a:ea typeface="Times New Roman" panose="02020603050405020304" pitchFamily="18" charset="0"/>
              </a:rPr>
            </a:br>
            <a:br>
              <a:rPr lang="en-US" sz="2800" b="1" dirty="0">
                <a:effectLst/>
                <a:latin typeface="Times New Roman" panose="02020603050405020304" pitchFamily="18" charset="0"/>
                <a:ea typeface="Times New Roman" panose="02020603050405020304" pitchFamily="18" charset="0"/>
              </a:rPr>
            </a:br>
            <a:r>
              <a:rPr lang="en-US" sz="2800" b="1" dirty="0">
                <a:effectLst/>
                <a:latin typeface="Times New Roman" panose="02020603050405020304" pitchFamily="18" charset="0"/>
                <a:ea typeface="Times New Roman" panose="02020603050405020304" pitchFamily="18" charset="0"/>
              </a:rPr>
              <a:t>Dosing and Side Effects</a:t>
            </a:r>
            <a:br>
              <a:rPr lang="en-US" sz="2800" b="1" u="sng" dirty="0">
                <a:effectLst/>
                <a:highlight>
                  <a:srgbClr val="FFFF00"/>
                </a:highlight>
                <a:latin typeface="Times New Roman" panose="02020603050405020304" pitchFamily="18" charset="0"/>
                <a:ea typeface="Times New Roman" panose="02020603050405020304" pitchFamily="18" charset="0"/>
              </a:rPr>
            </a:br>
            <a:br>
              <a:rPr lang="en-US" sz="2800" b="1" dirty="0">
                <a:effectLst/>
                <a:latin typeface="Times New Roman" panose="02020603050405020304" pitchFamily="18" charset="0"/>
                <a:ea typeface="Times New Roman" panose="02020603050405020304" pitchFamily="18" charset="0"/>
              </a:rPr>
            </a:br>
            <a:endParaRPr lang="en-US" sz="2800" dirty="0"/>
          </a:p>
        </p:txBody>
      </p:sp>
      <p:sp>
        <p:nvSpPr>
          <p:cNvPr id="3" name="Text Placeholder 2">
            <a:extLst>
              <a:ext uri="{FF2B5EF4-FFF2-40B4-BE49-F238E27FC236}">
                <a16:creationId xmlns:a16="http://schemas.microsoft.com/office/drawing/2014/main" id="{8C8D7B4F-06C8-2837-587B-B11921D52CDD}"/>
              </a:ext>
            </a:extLst>
          </p:cNvPr>
          <p:cNvSpPr>
            <a:spLocks noGrp="1"/>
          </p:cNvSpPr>
          <p:nvPr>
            <p:ph type="body" idx="1"/>
          </p:nvPr>
        </p:nvSpPr>
        <p:spPr/>
        <p:txBody>
          <a:bodyPr/>
          <a:lstStyle/>
          <a:p>
            <a:pPr algn="ctr"/>
            <a:r>
              <a:rPr lang="en-US" sz="2000" b="1">
                <a:effectLst/>
                <a:latin typeface="Times New Roman" panose="02020603050405020304" pitchFamily="18" charset="0"/>
                <a:ea typeface="Times New Roman" panose="02020603050405020304" pitchFamily="18" charset="0"/>
              </a:rPr>
              <a:t>Talazoparib + Enzalutamide</a:t>
            </a:r>
            <a:endParaRPr lang="en-US" sz="2000">
              <a:effectLst/>
              <a:latin typeface="Times New Roman" panose="02020603050405020304" pitchFamily="18" charset="0"/>
              <a:ea typeface="Times New Roman" panose="02020603050405020304" pitchFamily="18" charset="0"/>
            </a:endParaRPr>
          </a:p>
          <a:p>
            <a:endParaRPr lang="en-US" sz="800"/>
          </a:p>
        </p:txBody>
      </p:sp>
      <p:sp>
        <p:nvSpPr>
          <p:cNvPr id="5" name="Subtitle 4">
            <a:extLst>
              <a:ext uri="{FF2B5EF4-FFF2-40B4-BE49-F238E27FC236}">
                <a16:creationId xmlns:a16="http://schemas.microsoft.com/office/drawing/2014/main" id="{1622273A-1467-2A87-E483-65BB1887D684}"/>
              </a:ext>
            </a:extLst>
          </p:cNvPr>
          <p:cNvSpPr>
            <a:spLocks noGrp="1"/>
          </p:cNvSpPr>
          <p:nvPr>
            <p:ph sz="half" idx="2"/>
          </p:nvPr>
        </p:nvSpPr>
        <p:spPr/>
        <p:txBody>
          <a:bodyPr>
            <a:normAutofit/>
          </a:bodyPr>
          <a:lstStyle/>
          <a:p>
            <a:pPr marL="285750" marR="0" indent="-285750" algn="l">
              <a:lnSpc>
                <a:spcPct val="100000"/>
              </a:lnSpc>
              <a:spcBef>
                <a:spcPts val="600"/>
              </a:spcBef>
              <a:spcAft>
                <a:spcPts val="0"/>
              </a:spcAft>
              <a:buFont typeface="Arial" panose="020B0604020202020204" pitchFamily="34" charset="0"/>
              <a:buChar char="•"/>
            </a:pPr>
            <a:r>
              <a:rPr lang="en-US" sz="2000" dirty="0" err="1">
                <a:solidFill>
                  <a:srgbClr val="001D35"/>
                </a:solidFill>
                <a:effectLst/>
                <a:latin typeface="Times New Roman" panose="02020603050405020304" pitchFamily="18" charset="0"/>
                <a:ea typeface="Times New Roman" panose="02020603050405020304" pitchFamily="18" charset="0"/>
              </a:rPr>
              <a:t>Talazoparib</a:t>
            </a:r>
            <a:r>
              <a:rPr lang="en-US" sz="2000" dirty="0">
                <a:solidFill>
                  <a:srgbClr val="001D35"/>
                </a:solidFill>
                <a:effectLst/>
                <a:latin typeface="Times New Roman" panose="02020603050405020304" pitchFamily="18" charset="0"/>
                <a:ea typeface="Times New Roman" panose="02020603050405020304" pitchFamily="18" charset="0"/>
              </a:rPr>
              <a:t> 0.5 mg po daily + Enzalutamide 160 mg po </a:t>
            </a:r>
            <a:r>
              <a:rPr lang="en-US" sz="2000" dirty="0" err="1">
                <a:solidFill>
                  <a:srgbClr val="001D35"/>
                </a:solidFill>
                <a:effectLst/>
                <a:latin typeface="Times New Roman" panose="02020603050405020304" pitchFamily="18" charset="0"/>
                <a:ea typeface="Times New Roman" panose="02020603050405020304" pitchFamily="18" charset="0"/>
              </a:rPr>
              <a:t>qd</a:t>
            </a:r>
            <a:r>
              <a:rPr lang="en-US" sz="2000" dirty="0">
                <a:solidFill>
                  <a:srgbClr val="001D35"/>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pPr marL="285750" marR="0" indent="-285750" algn="l">
              <a:lnSpc>
                <a:spcPct val="100000"/>
              </a:lnSpc>
              <a:spcBef>
                <a:spcPts val="600"/>
              </a:spcBef>
              <a:spcAft>
                <a:spcPts val="0"/>
              </a:spcAft>
              <a:buFont typeface="Arial" panose="020B0604020202020204" pitchFamily="34" charset="0"/>
              <a:buChar char="•"/>
            </a:pPr>
            <a:r>
              <a:rPr lang="en-US" sz="2000" dirty="0">
                <a:solidFill>
                  <a:srgbClr val="001D35"/>
                </a:solidFill>
                <a:effectLst/>
                <a:latin typeface="Times New Roman" panose="02020603050405020304" pitchFamily="18" charset="0"/>
                <a:ea typeface="Times New Roman" panose="02020603050405020304" pitchFamily="18" charset="0"/>
              </a:rPr>
              <a:t>Fatigue</a:t>
            </a:r>
            <a:endParaRPr lang="en-US" sz="2000" dirty="0">
              <a:effectLst/>
              <a:latin typeface="Times New Roman" panose="02020603050405020304" pitchFamily="18" charset="0"/>
              <a:ea typeface="Times New Roman" panose="02020603050405020304" pitchFamily="18" charset="0"/>
            </a:endParaRPr>
          </a:p>
          <a:p>
            <a:pPr marL="285750" marR="0" indent="-285750" algn="l">
              <a:lnSpc>
                <a:spcPct val="100000"/>
              </a:lnSpc>
              <a:spcBef>
                <a:spcPts val="600"/>
              </a:spcBef>
              <a:spcAft>
                <a:spcPts val="0"/>
              </a:spcAft>
              <a:buFont typeface="Arial" panose="020B0604020202020204" pitchFamily="34" charset="0"/>
              <a:buChar char="•"/>
            </a:pPr>
            <a:r>
              <a:rPr lang="en-US" sz="2000" dirty="0">
                <a:solidFill>
                  <a:srgbClr val="001D35"/>
                </a:solidFill>
                <a:effectLst/>
                <a:latin typeface="Times New Roman" panose="02020603050405020304" pitchFamily="18" charset="0"/>
                <a:ea typeface="Times New Roman" panose="02020603050405020304" pitchFamily="18" charset="0"/>
              </a:rPr>
              <a:t>GI: nausea, vomiting, diarrhea</a:t>
            </a:r>
            <a:endParaRPr lang="en-US" sz="2000" dirty="0">
              <a:solidFill>
                <a:srgbClr val="001D35"/>
              </a:solidFill>
              <a:latin typeface="Times New Roman" panose="02020603050405020304" pitchFamily="18" charset="0"/>
              <a:ea typeface="Times New Roman" panose="02020603050405020304" pitchFamily="18" charset="0"/>
            </a:endParaRPr>
          </a:p>
          <a:p>
            <a:pPr marL="285750" marR="0" indent="-285750" algn="l">
              <a:lnSpc>
                <a:spcPct val="100000"/>
              </a:lnSpc>
              <a:spcBef>
                <a:spcPts val="600"/>
              </a:spcBef>
              <a:spcAft>
                <a:spcPts val="0"/>
              </a:spcAft>
              <a:buFont typeface="Arial" panose="020B0604020202020204" pitchFamily="34" charset="0"/>
              <a:buChar char="•"/>
            </a:pPr>
            <a:r>
              <a:rPr lang="en-US" sz="2000" dirty="0">
                <a:solidFill>
                  <a:srgbClr val="001D35"/>
                </a:solidFill>
                <a:effectLst/>
                <a:latin typeface="Times New Roman" panose="02020603050405020304" pitchFamily="18" charset="0"/>
                <a:ea typeface="Times New Roman" panose="02020603050405020304" pitchFamily="18" charset="0"/>
              </a:rPr>
              <a:t>Anemia, Neutropenia, Thrombocytopenia</a:t>
            </a:r>
            <a:endParaRPr lang="en-US" sz="2000" dirty="0">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endParaRPr lang="en-US" sz="1800" dirty="0">
              <a:solidFill>
                <a:srgbClr val="001D35"/>
              </a:solidFill>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endParaRPr lang="en-US" sz="1800" dirty="0">
              <a:solidFill>
                <a:srgbClr val="001D35"/>
              </a:solidFill>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endParaRPr lang="en-US" sz="1800" dirty="0">
              <a:solidFill>
                <a:srgbClr val="001D35"/>
              </a:solidFill>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endParaRPr lang="en-US" sz="1800" dirty="0">
              <a:solidFill>
                <a:srgbClr val="001D35"/>
              </a:solidFill>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endParaRPr lang="en-US" sz="1400" dirty="0">
              <a:solidFill>
                <a:srgbClr val="001D35"/>
              </a:solidFill>
              <a:effectLst/>
              <a:latin typeface="Times New Roman" panose="02020603050405020304" pitchFamily="18" charset="0"/>
              <a:ea typeface="Times New Roman" panose="02020603050405020304" pitchFamily="18" charset="0"/>
            </a:endParaRPr>
          </a:p>
          <a:p>
            <a:pPr marL="0" marR="0" indent="0" algn="l">
              <a:spcBef>
                <a:spcPts val="0"/>
              </a:spcBef>
              <a:spcAft>
                <a:spcPts val="0"/>
              </a:spcAft>
              <a:buNone/>
            </a:pPr>
            <a:r>
              <a:rPr lang="en-US" sz="1400" dirty="0">
                <a:solidFill>
                  <a:srgbClr val="001D35"/>
                </a:solidFill>
                <a:effectLst/>
                <a:latin typeface="Times New Roman" panose="02020603050405020304" pitchFamily="18" charset="0"/>
                <a:ea typeface="Times New Roman" panose="02020603050405020304" pitchFamily="18" charset="0"/>
              </a:rPr>
              <a:t>Rare: Myelodysplastic syndrome (MDS) or acute myeloid leukemia (AML)</a:t>
            </a:r>
            <a:endParaRPr lang="en-US" sz="14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8" name="Text Placeholder 7">
            <a:extLst>
              <a:ext uri="{FF2B5EF4-FFF2-40B4-BE49-F238E27FC236}">
                <a16:creationId xmlns:a16="http://schemas.microsoft.com/office/drawing/2014/main" id="{D949C7A8-1B86-4393-BEF5-522A4A455408}"/>
              </a:ext>
            </a:extLst>
          </p:cNvPr>
          <p:cNvSpPr>
            <a:spLocks noGrp="1"/>
          </p:cNvSpPr>
          <p:nvPr>
            <p:ph type="body" sz="quarter" idx="3"/>
          </p:nvPr>
        </p:nvSpPr>
        <p:spPr>
          <a:xfrm>
            <a:off x="6172200" y="1681163"/>
            <a:ext cx="5183188" cy="575476"/>
          </a:xfrm>
        </p:spPr>
        <p:txBody>
          <a:bodyPr>
            <a:normAutofit/>
          </a:bodyPr>
          <a:lstStyle/>
          <a:p>
            <a:pPr algn="ctr"/>
            <a:r>
              <a:rPr lang="en-US" sz="2000">
                <a:latin typeface="Times New Roman" panose="02020603050405020304" pitchFamily="18" charset="0"/>
                <a:cs typeface="Times New Roman" panose="02020603050405020304" pitchFamily="18" charset="0"/>
              </a:rPr>
              <a:t>Rucaparib</a:t>
            </a:r>
          </a:p>
        </p:txBody>
      </p:sp>
      <p:sp>
        <p:nvSpPr>
          <p:cNvPr id="9" name="Content Placeholder 8">
            <a:extLst>
              <a:ext uri="{FF2B5EF4-FFF2-40B4-BE49-F238E27FC236}">
                <a16:creationId xmlns:a16="http://schemas.microsoft.com/office/drawing/2014/main" id="{95FDDB11-13C3-01D5-142F-724C26496637}"/>
              </a:ext>
            </a:extLst>
          </p:cNvPr>
          <p:cNvSpPr>
            <a:spLocks noGrp="1"/>
          </p:cNvSpPr>
          <p:nvPr>
            <p:ph sz="quarter" idx="4"/>
          </p:nvPr>
        </p:nvSpPr>
        <p:spPr>
          <a:xfrm>
            <a:off x="6172200" y="2505075"/>
            <a:ext cx="5183188" cy="3706522"/>
          </a:xfrm>
        </p:spPr>
        <p:txBody>
          <a:bodyPr>
            <a:normAutofit/>
          </a:bodyPr>
          <a:lstStyle/>
          <a:p>
            <a:pPr>
              <a:lnSpc>
                <a:spcPct val="120000"/>
              </a:lnSpc>
              <a:spcBef>
                <a:spcPts val="400"/>
              </a:spcBef>
            </a:pPr>
            <a:r>
              <a:rPr lang="en-US" sz="2000" dirty="0">
                <a:latin typeface="Times New Roman" panose="02020603050405020304" pitchFamily="18" charset="0"/>
                <a:cs typeface="Times New Roman" panose="02020603050405020304" pitchFamily="18" charset="0"/>
              </a:rPr>
              <a:t>Rucaparib 600 mg po twice daily</a:t>
            </a:r>
          </a:p>
          <a:p>
            <a:pPr>
              <a:lnSpc>
                <a:spcPct val="120000"/>
              </a:lnSpc>
              <a:spcBef>
                <a:spcPts val="400"/>
              </a:spcBef>
            </a:pPr>
            <a:r>
              <a:rPr lang="en-US" sz="2000" dirty="0">
                <a:latin typeface="Times New Roman" panose="02020603050405020304" pitchFamily="18" charset="0"/>
                <a:cs typeface="Times New Roman" panose="02020603050405020304" pitchFamily="18" charset="0"/>
              </a:rPr>
              <a:t>Fatigue</a:t>
            </a:r>
          </a:p>
          <a:p>
            <a:pPr>
              <a:lnSpc>
                <a:spcPct val="120000"/>
              </a:lnSpc>
              <a:spcBef>
                <a:spcPts val="400"/>
              </a:spcBef>
            </a:pPr>
            <a:r>
              <a:rPr lang="en-US" sz="2000" dirty="0">
                <a:latin typeface="Times New Roman" panose="02020603050405020304" pitchFamily="18" charset="0"/>
                <a:cs typeface="Times New Roman" panose="02020603050405020304" pitchFamily="18" charset="0"/>
              </a:rPr>
              <a:t>GI: nausea, vomiting, diarrhea, constipation</a:t>
            </a:r>
          </a:p>
          <a:p>
            <a:pPr>
              <a:lnSpc>
                <a:spcPct val="120000"/>
              </a:lnSpc>
              <a:spcBef>
                <a:spcPts val="400"/>
              </a:spcBef>
            </a:pPr>
            <a:r>
              <a:rPr lang="en-US" sz="2000" dirty="0">
                <a:latin typeface="Times New Roman" panose="02020603050405020304" pitchFamily="18" charset="0"/>
                <a:cs typeface="Times New Roman" panose="02020603050405020304" pitchFamily="18" charset="0"/>
              </a:rPr>
              <a:t>Anemia, thrombocytopenia</a:t>
            </a:r>
          </a:p>
          <a:p>
            <a:pPr>
              <a:lnSpc>
                <a:spcPct val="120000"/>
              </a:lnSpc>
              <a:spcBef>
                <a:spcPts val="400"/>
              </a:spcBef>
            </a:pPr>
            <a:r>
              <a:rPr lang="en-US" sz="2000" dirty="0">
                <a:latin typeface="Times New Roman" panose="02020603050405020304" pitchFamily="18" charset="0"/>
                <a:cs typeface="Times New Roman" panose="02020603050405020304" pitchFamily="18" charset="0"/>
              </a:rPr>
              <a:t>Inc AST/ALT</a:t>
            </a:r>
          </a:p>
          <a:p>
            <a:pPr>
              <a:lnSpc>
                <a:spcPct val="120000"/>
              </a:lnSpc>
              <a:spcBef>
                <a:spcPts val="400"/>
              </a:spcBef>
            </a:pPr>
            <a:r>
              <a:rPr lang="en-US" sz="2000" dirty="0">
                <a:latin typeface="Times New Roman" panose="02020603050405020304" pitchFamily="18" charset="0"/>
                <a:cs typeface="Times New Roman" panose="02020603050405020304" pitchFamily="18" charset="0"/>
              </a:rPr>
              <a:t>Rash</a:t>
            </a:r>
          </a:p>
          <a:p>
            <a:pPr marL="0" indent="0">
              <a:spcBef>
                <a:spcPts val="400"/>
              </a:spcBef>
              <a:buNone/>
            </a:pPr>
            <a:endParaRPr lang="en-US" sz="1800" dirty="0"/>
          </a:p>
          <a:p>
            <a:pPr marL="0" indent="0">
              <a:spcBef>
                <a:spcPts val="400"/>
              </a:spcBef>
              <a:buNone/>
            </a:pPr>
            <a:r>
              <a:rPr lang="en-US" sz="1400" dirty="0">
                <a:latin typeface="Times New Roman" panose="02020603050405020304" pitchFamily="18" charset="0"/>
                <a:cs typeface="Times New Roman" panose="02020603050405020304" pitchFamily="18" charset="0"/>
              </a:rPr>
              <a:t>Rare: MDS, venous thrombolytic events, pneumonitis, embryo-fetal toxicity</a:t>
            </a:r>
          </a:p>
          <a:p>
            <a:pPr marL="0" indent="0">
              <a:spcBef>
                <a:spcPts val="400"/>
              </a:spcBef>
              <a:buNone/>
            </a:pP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5555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0195CAB-9FE8-50F9-C69C-1082E18F02C4}"/>
              </a:ext>
            </a:extLst>
          </p:cNvPr>
          <p:cNvSpPr>
            <a:spLocks noGrp="1"/>
          </p:cNvSpPr>
          <p:nvPr>
            <p:ph type="title"/>
          </p:nvPr>
        </p:nvSpPr>
        <p:spPr>
          <a:xfrm>
            <a:off x="838200" y="681036"/>
            <a:ext cx="10515600" cy="927845"/>
          </a:xfrm>
        </p:spPr>
        <p:txBody>
          <a:bodyPr>
            <a:normAutofit/>
          </a:bodyPr>
          <a:lstStyle/>
          <a:p>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How do you monitor and manage common toxicities associated with PARP inhibitors?</a:t>
            </a:r>
            <a:endParaRPr lang="en-US" sz="2800" dirty="0"/>
          </a:p>
        </p:txBody>
      </p:sp>
      <p:sp>
        <p:nvSpPr>
          <p:cNvPr id="10" name="Content Placeholder 9">
            <a:extLst>
              <a:ext uri="{FF2B5EF4-FFF2-40B4-BE49-F238E27FC236}">
                <a16:creationId xmlns:a16="http://schemas.microsoft.com/office/drawing/2014/main" id="{E99DDF29-5EAC-0122-936D-CD9D299A57B2}"/>
              </a:ext>
            </a:extLst>
          </p:cNvPr>
          <p:cNvSpPr>
            <a:spLocks noGrp="1"/>
          </p:cNvSpPr>
          <p:nvPr>
            <p:ph idx="1"/>
          </p:nvPr>
        </p:nvSpPr>
        <p:spPr/>
        <p:txBody>
          <a:bodyPr>
            <a:normAutofit/>
          </a:bodyPr>
          <a:lstStyle/>
          <a:p>
            <a:pPr marL="0" marR="0">
              <a:spcBef>
                <a:spcPts val="0"/>
              </a:spcBef>
              <a:spcAft>
                <a:spcPts val="0"/>
              </a:spcAft>
            </a:pPr>
            <a:r>
              <a:rPr lang="en-US" sz="2000" b="1" dirty="0">
                <a:effectLst/>
                <a:latin typeface="Times New Roman" panose="02020603050405020304" pitchFamily="18" charset="0"/>
                <a:ea typeface="Times New Roman" panose="02020603050405020304" pitchFamily="18" charset="0"/>
              </a:rPr>
              <a:t>Fatigue:</a:t>
            </a:r>
            <a:endParaRPr lang="en-US" sz="2000" dirty="0">
              <a:effectLst/>
              <a:latin typeface="Times New Roman" panose="02020603050405020304" pitchFamily="18" charset="0"/>
              <a:ea typeface="Times New Roman" panose="02020603050405020304" pitchFamily="18" charset="0"/>
            </a:endParaRPr>
          </a:p>
          <a:p>
            <a:pPr lvl="1">
              <a:spcBef>
                <a:spcPts val="0"/>
              </a:spcBef>
              <a:buFont typeface="Courier New" panose="02070309020205020404" pitchFamily="49" charset="0"/>
              <a:buChar char="o"/>
            </a:pPr>
            <a:r>
              <a:rPr lang="en-US" sz="2000" dirty="0">
                <a:effectLst/>
                <a:latin typeface="Times New Roman" panose="02020603050405020304" pitchFamily="18" charset="0"/>
                <a:ea typeface="Times New Roman" panose="02020603050405020304" pitchFamily="18" charset="0"/>
              </a:rPr>
              <a:t>Exercise, massage, cognitive behavioral therapy</a:t>
            </a:r>
          </a:p>
          <a:p>
            <a:pPr lvl="1">
              <a:spcBef>
                <a:spcPts val="0"/>
              </a:spcBef>
              <a:buFont typeface="Courier New" panose="02070309020205020404" pitchFamily="49" charset="0"/>
              <a:buChar char="o"/>
            </a:pPr>
            <a:r>
              <a:rPr lang="en-US" sz="2000" dirty="0">
                <a:effectLst/>
                <a:latin typeface="Times New Roman" panose="02020603050405020304" pitchFamily="18" charset="0"/>
                <a:ea typeface="Times New Roman" panose="02020603050405020304" pitchFamily="18" charset="0"/>
              </a:rPr>
              <a:t>Evaluate for other potential causes: anemia, thyroid dysfunction, vitamin deficiencies</a:t>
            </a:r>
          </a:p>
          <a:p>
            <a:pPr marR="0" indent="0">
              <a:spcBef>
                <a:spcPts val="0"/>
              </a:spcBef>
              <a:spcAft>
                <a:spcPts val="0"/>
              </a:spcAft>
              <a:buNone/>
            </a:pPr>
            <a:endParaRPr lang="en-US" sz="2000" dirty="0">
              <a:effectLst/>
              <a:latin typeface="Times New Roman" panose="02020603050405020304" pitchFamily="18" charset="0"/>
              <a:ea typeface="Times New Roman" panose="02020603050405020304" pitchFamily="18" charset="0"/>
            </a:endParaRPr>
          </a:p>
          <a:p>
            <a:pPr marR="0">
              <a:spcBef>
                <a:spcPts val="0"/>
              </a:spcBef>
              <a:spcAft>
                <a:spcPts val="0"/>
              </a:spcAft>
            </a:pPr>
            <a:r>
              <a:rPr lang="en-US" sz="2000" b="1" dirty="0">
                <a:effectLst/>
                <a:latin typeface="Times New Roman" panose="02020603050405020304" pitchFamily="18" charset="0"/>
                <a:ea typeface="Times New Roman" panose="02020603050405020304" pitchFamily="18" charset="0"/>
              </a:rPr>
              <a:t>Nausea: </a:t>
            </a:r>
            <a:endParaRPr lang="en-US" sz="2000" dirty="0">
              <a:effectLst/>
              <a:latin typeface="Times New Roman" panose="02020603050405020304" pitchFamily="18" charset="0"/>
              <a:ea typeface="Times New Roman" panose="02020603050405020304" pitchFamily="18" charset="0"/>
            </a:endParaRPr>
          </a:p>
          <a:p>
            <a:pPr lvl="1">
              <a:spcBef>
                <a:spcPts val="0"/>
              </a:spcBef>
              <a:buFont typeface="Courier New" panose="02070309020205020404" pitchFamily="49" charset="0"/>
              <a:buChar char="o"/>
            </a:pPr>
            <a:r>
              <a:rPr lang="en-US" sz="2000" dirty="0">
                <a:effectLst/>
                <a:latin typeface="Times New Roman" panose="02020603050405020304" pitchFamily="18" charset="0"/>
                <a:ea typeface="Times New Roman" panose="02020603050405020304" pitchFamily="18" charset="0"/>
              </a:rPr>
              <a:t>Prophylactic antiemetics can be given about 30-60 minutes prior to each PARP inhibitor dose</a:t>
            </a:r>
          </a:p>
          <a:p>
            <a:pPr lvl="1">
              <a:spcBef>
                <a:spcPts val="0"/>
              </a:spcBef>
              <a:buFont typeface="Courier New" panose="02070309020205020404" pitchFamily="49" charset="0"/>
              <a:buChar char="o"/>
            </a:pPr>
            <a:r>
              <a:rPr lang="en-US" sz="2000" dirty="0">
                <a:effectLst/>
                <a:latin typeface="Times New Roman" panose="02020603050405020304" pitchFamily="18" charset="0"/>
                <a:ea typeface="Times New Roman" panose="02020603050405020304" pitchFamily="18" charset="0"/>
              </a:rPr>
              <a:t>Olaparib interacts with CYP3A4, patients should not take aprepitant</a:t>
            </a:r>
          </a:p>
          <a:p>
            <a:pPr lvl="1">
              <a:spcBef>
                <a:spcPts val="0"/>
              </a:spcBef>
              <a:buFont typeface="Courier New" panose="02070309020205020404" pitchFamily="49" charset="0"/>
              <a:buChar char="o"/>
            </a:pPr>
            <a:r>
              <a:rPr lang="en-US" sz="2000" dirty="0">
                <a:effectLst/>
                <a:latin typeface="Times New Roman" panose="02020603050405020304" pitchFamily="18" charset="0"/>
                <a:ea typeface="Times New Roman" panose="02020603050405020304" pitchFamily="18" charset="0"/>
              </a:rPr>
              <a:t>Recommend taking PARPI after meals to reduce risk of nausea</a:t>
            </a:r>
          </a:p>
          <a:p>
            <a:pPr marL="571500" marR="0" indent="-342900">
              <a:spcBef>
                <a:spcPts val="0"/>
              </a:spcBef>
              <a:spcAft>
                <a:spcPts val="0"/>
              </a:spcAft>
              <a:buFont typeface="Courier New" panose="02070309020205020404" pitchFamily="49" charset="0"/>
              <a:buChar char="o"/>
            </a:pPr>
            <a:endParaRPr lang="en-US" sz="20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000" b="1" dirty="0">
                <a:effectLst/>
                <a:latin typeface="Times New Roman" panose="02020603050405020304" pitchFamily="18" charset="0"/>
                <a:ea typeface="Times New Roman" panose="02020603050405020304" pitchFamily="18" charset="0"/>
              </a:rPr>
              <a:t>Vomiting:</a:t>
            </a:r>
            <a:endParaRPr lang="en-US" sz="2000" dirty="0">
              <a:effectLst/>
              <a:latin typeface="Times New Roman" panose="02020603050405020304" pitchFamily="18" charset="0"/>
              <a:ea typeface="Times New Roman" panose="02020603050405020304" pitchFamily="18" charset="0"/>
            </a:endParaRPr>
          </a:p>
          <a:p>
            <a:pPr lvl="1">
              <a:spcBef>
                <a:spcPts val="0"/>
              </a:spcBef>
              <a:buFont typeface="Courier New" panose="02070309020205020404" pitchFamily="49" charset="0"/>
              <a:buChar char="o"/>
            </a:pPr>
            <a:r>
              <a:rPr lang="en-US" sz="2000" dirty="0">
                <a:effectLst/>
                <a:latin typeface="Times New Roman" panose="02020603050405020304" pitchFamily="18" charset="0"/>
                <a:ea typeface="Times New Roman" panose="02020603050405020304" pitchFamily="18" charset="0"/>
              </a:rPr>
              <a:t>Identify food triggers, food diary. </a:t>
            </a:r>
          </a:p>
          <a:p>
            <a:pPr lvl="1">
              <a:spcBef>
                <a:spcPts val="0"/>
              </a:spcBef>
              <a:buFont typeface="Courier New" panose="02070309020205020404" pitchFamily="49" charset="0"/>
              <a:buChar char="o"/>
            </a:pPr>
            <a:r>
              <a:rPr lang="en-US" sz="2000" dirty="0">
                <a:effectLst/>
                <a:latin typeface="Times New Roman" panose="02020603050405020304" pitchFamily="18" charset="0"/>
                <a:ea typeface="Times New Roman" panose="02020603050405020304" pitchFamily="18" charset="0"/>
              </a:rPr>
              <a:t>Do not take a second dose of medication if they vomit after the first one. </a:t>
            </a:r>
          </a:p>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rPr>
              <a:t> </a:t>
            </a:r>
          </a:p>
          <a:p>
            <a:endParaRPr lang="en-US" sz="1600" dirty="0"/>
          </a:p>
        </p:txBody>
      </p:sp>
    </p:spTree>
    <p:extLst>
      <p:ext uri="{BB962C8B-B14F-4D97-AF65-F5344CB8AC3E}">
        <p14:creationId xmlns:p14="http://schemas.microsoft.com/office/powerpoint/2010/main" val="233053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ADB1C-EA66-2660-6539-8DACBC294FE1}"/>
              </a:ext>
            </a:extLst>
          </p:cNvPr>
          <p:cNvSpPr>
            <a:spLocks noGrp="1"/>
          </p:cNvSpPr>
          <p:nvPr>
            <p:ph type="title"/>
          </p:nvPr>
        </p:nvSpPr>
        <p:spPr/>
        <p:txBody>
          <a:bodyPr>
            <a:normAutofit/>
          </a:bodyPr>
          <a:lstStyle/>
          <a:p>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How do you monitor and manage common toxicities associated with PARP inhibitors? </a:t>
            </a:r>
            <a:endParaRPr lang="en-US" sz="2800" dirty="0"/>
          </a:p>
        </p:txBody>
      </p:sp>
      <p:sp>
        <p:nvSpPr>
          <p:cNvPr id="3" name="Content Placeholder 2">
            <a:extLst>
              <a:ext uri="{FF2B5EF4-FFF2-40B4-BE49-F238E27FC236}">
                <a16:creationId xmlns:a16="http://schemas.microsoft.com/office/drawing/2014/main" id="{E6EF4D83-41B6-3DBC-8484-E1CAD2A1AC4B}"/>
              </a:ext>
            </a:extLst>
          </p:cNvPr>
          <p:cNvSpPr>
            <a:spLocks noGrp="1"/>
          </p:cNvSpPr>
          <p:nvPr>
            <p:ph idx="1"/>
          </p:nvPr>
        </p:nvSpPr>
        <p:spPr>
          <a:xfrm>
            <a:off x="838200" y="1825625"/>
            <a:ext cx="10515600" cy="4667250"/>
          </a:xfrm>
        </p:spPr>
        <p:txBody>
          <a:bodyPr>
            <a:normAutofit fontScale="92500" lnSpcReduction="10000"/>
          </a:bodyPr>
          <a:lstStyle/>
          <a:p>
            <a:pPr marR="0">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Diarrhea/constipation: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Loperamide and Laxatives, respectively.</a:t>
            </a:r>
          </a:p>
          <a:p>
            <a:pPr marL="0" marR="0" indent="0">
              <a:spcBef>
                <a:spcPts val="0"/>
              </a:spcBef>
              <a:spcAft>
                <a:spcPts val="0"/>
              </a:spcAft>
              <a:buNone/>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Anemia, Thrombocytopenia, Neutropenia</a:t>
            </a:r>
            <a:endParaRPr lang="en-US" sz="2000" b="1" dirty="0">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0"/>
              </a:spcAft>
              <a:buFontTx/>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Labs: initiation of treatment, q monthly CBC with differential</a:t>
            </a:r>
          </a:p>
          <a:p>
            <a:pPr marL="0" marR="0" indent="0">
              <a:spcBef>
                <a:spcPts val="0"/>
              </a:spcBef>
              <a:spcAft>
                <a:spcPts val="0"/>
              </a:spcAft>
              <a:buNone/>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Anemia: </a:t>
            </a:r>
          </a:p>
          <a:p>
            <a:pPr marR="0" lvl="1">
              <a:spcBef>
                <a:spcPts val="0"/>
              </a:spcBef>
              <a:spcAft>
                <a:spcPts val="0"/>
              </a:spcAft>
              <a:buFont typeface="Courier New" panose="02070309020205020404" pitchFamily="49" charset="0"/>
              <a:buChar char="o"/>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Evaluate for other causes of anemia</a:t>
            </a:r>
          </a:p>
          <a:p>
            <a:pPr marR="0" lvl="1">
              <a:spcBef>
                <a:spcPts val="0"/>
              </a:spcBef>
              <a:spcAft>
                <a:spcPts val="0"/>
              </a:spcAft>
              <a:buFont typeface="Courier New" panose="02070309020205020404" pitchFamily="49" charset="0"/>
              <a:buChar char="o"/>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Hold PARP inhibitor for grade ≥ 3 anemia </a:t>
            </a:r>
          </a:p>
          <a:p>
            <a:pPr marR="0" lvl="1">
              <a:spcBef>
                <a:spcPts val="0"/>
              </a:spcBef>
              <a:spcAft>
                <a:spcPts val="0"/>
              </a:spcAft>
              <a:buFont typeface="Courier New" panose="02070309020205020404" pitchFamily="49" charset="0"/>
              <a:buChar char="o"/>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Transfuse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prbc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R="0" lvl="1">
              <a:spcBef>
                <a:spcPts val="0"/>
              </a:spcBef>
              <a:spcAft>
                <a:spcPts val="0"/>
              </a:spcAft>
              <a:buFont typeface="Courier New" panose="02070309020205020404" pitchFamily="49" charset="0"/>
              <a:buChar char="o"/>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Once Hgb returns to baseline and when symptoms resolve, restart PARP inhibitor at reduced dose</a:t>
            </a:r>
          </a:p>
          <a:p>
            <a:pPr marL="457200" marR="0" lvl="1" indent="0">
              <a:spcBef>
                <a:spcPts val="0"/>
              </a:spcBef>
              <a:spcAft>
                <a:spcPts val="0"/>
              </a:spcAft>
              <a:buNone/>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Thrombocytopenia:</a:t>
            </a:r>
          </a:p>
          <a:p>
            <a:pPr lvl="1">
              <a:lnSpc>
                <a:spcPct val="100000"/>
              </a:lnSpc>
              <a:spcBef>
                <a:spcPts val="0"/>
              </a:spcBef>
              <a:buFont typeface="Courier New" panose="02070309020205020404" pitchFamily="49" charset="0"/>
              <a:buChar char="o"/>
              <a:defRP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Transfusion for thrombocytopenia is rare, but consider for patient with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Plt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&lt;10K</a:t>
            </a:r>
          </a:p>
          <a:p>
            <a:pPr marL="457200" lvl="1" indent="0">
              <a:lnSpc>
                <a:spcPct val="100000"/>
              </a:lnSpc>
              <a:spcBef>
                <a:spcPts val="0"/>
              </a:spcBef>
              <a:buNone/>
              <a:defRP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685800" indent="0">
              <a:spcBef>
                <a:spcPts val="0"/>
              </a:spcBef>
              <a:buNone/>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685800" indent="0">
              <a:spcBef>
                <a:spcPts val="0"/>
              </a:spcBef>
              <a:buNone/>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*Fatigue, GI symptoms, cytopenia: the 3 most common toxicities of PARP inhibitors</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685800" marR="0" indent="0">
              <a:spcBef>
                <a:spcPts val="0"/>
              </a:spcBef>
              <a:spcAft>
                <a:spcPts val="0"/>
              </a:spcAft>
              <a:buNone/>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marL="68580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457200" marR="0">
              <a:spcBef>
                <a:spcPts val="0"/>
              </a:spcBef>
              <a:spcAft>
                <a:spcPts val="600"/>
              </a:spcAft>
            </a:pPr>
            <a:endParaRPr lang="en-US" sz="1200" spc="10" dirty="0">
              <a:solidFill>
                <a:srgbClr val="001D35"/>
              </a:solidFill>
              <a:effectLst/>
              <a:latin typeface="Times New Roman" panose="02020603050405020304" pitchFamily="18" charset="0"/>
              <a:ea typeface="Times New Roman" panose="02020603050405020304" pitchFamily="18" charset="0"/>
            </a:endParaRPr>
          </a:p>
          <a:p>
            <a:pPr marR="0" indent="0">
              <a:spcBef>
                <a:spcPts val="0"/>
              </a:spcBef>
              <a:spcAft>
                <a:spcPts val="600"/>
              </a:spcAft>
              <a:buNone/>
            </a:pP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6410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D8974-DA07-20DC-4F51-1FF15B08F4DF}"/>
              </a:ext>
            </a:extLst>
          </p:cNvPr>
          <p:cNvSpPr>
            <a:spLocks noGrp="1"/>
          </p:cNvSpPr>
          <p:nvPr>
            <p:ph type="title"/>
          </p:nvPr>
        </p:nvSpPr>
        <p:spPr>
          <a:xfrm>
            <a:off x="838200" y="681037"/>
            <a:ext cx="10515600" cy="615327"/>
          </a:xfrm>
        </p:spPr>
        <p:txBody>
          <a:bodyPr>
            <a:noAutofit/>
          </a:bodyPr>
          <a:lstStyle/>
          <a:p>
            <a:r>
              <a:rPr lang="en-US" sz="2800" b="1" dirty="0">
                <a:effectLst/>
                <a:latin typeface="Times New Roman" panose="02020603050405020304" pitchFamily="18" charset="0"/>
                <a:ea typeface="Times New Roman" panose="02020603050405020304" pitchFamily="18" charset="0"/>
              </a:rPr>
              <a:t>How do you monitor and manage common toxicities associated with PARP inhibitors</a:t>
            </a:r>
            <a:r>
              <a:rPr lang="en-US" sz="2800" b="1" dirty="0">
                <a:latin typeface="Times New Roman" panose="02020603050405020304" pitchFamily="18" charset="0"/>
                <a:ea typeface="Times New Roman" panose="02020603050405020304" pitchFamily="18" charset="0"/>
              </a:rPr>
              <a:t> ?</a:t>
            </a:r>
            <a:endParaRPr lang="en-US" sz="2800" dirty="0"/>
          </a:p>
        </p:txBody>
      </p:sp>
      <p:sp>
        <p:nvSpPr>
          <p:cNvPr id="3" name="Content Placeholder 2">
            <a:extLst>
              <a:ext uri="{FF2B5EF4-FFF2-40B4-BE49-F238E27FC236}">
                <a16:creationId xmlns:a16="http://schemas.microsoft.com/office/drawing/2014/main" id="{5298C245-4F09-D29A-11BD-D1484C5759A2}"/>
              </a:ext>
            </a:extLst>
          </p:cNvPr>
          <p:cNvSpPr>
            <a:spLocks noGrp="1"/>
          </p:cNvSpPr>
          <p:nvPr>
            <p:ph idx="1"/>
          </p:nvPr>
        </p:nvSpPr>
        <p:spPr>
          <a:xfrm>
            <a:off x="658368" y="1637888"/>
            <a:ext cx="10695432" cy="4763060"/>
          </a:xfrm>
        </p:spPr>
        <p:txBody>
          <a:bodyPr>
            <a:normAutofit/>
          </a:bodyPr>
          <a:lstStyle/>
          <a:p>
            <a:pPr marR="0" lvl="0">
              <a:spcBef>
                <a:spcPts val="0"/>
              </a:spcBef>
              <a:spcAft>
                <a:spcPts val="600"/>
              </a:spcAft>
            </a:pPr>
            <a:r>
              <a:rPr lang="en-US" sz="2000" spc="10" dirty="0">
                <a:solidFill>
                  <a:schemeClr val="tx1">
                    <a:lumMod val="95000"/>
                    <a:lumOff val="5000"/>
                  </a:schemeClr>
                </a:solidFill>
                <a:effectLst/>
                <a:latin typeface="Times New Roman" panose="02020603050405020304" pitchFamily="18" charset="0"/>
                <a:ea typeface="Times New Roman" panose="02020603050405020304" pitchFamily="18" charset="0"/>
              </a:rPr>
              <a:t>Treatmen</a:t>
            </a:r>
            <a:r>
              <a:rPr lang="en-US" sz="2000" spc="10" dirty="0">
                <a:solidFill>
                  <a:schemeClr val="tx1">
                    <a:lumMod val="95000"/>
                    <a:lumOff val="5000"/>
                  </a:schemeClr>
                </a:solidFill>
                <a:latin typeface="Times New Roman" panose="02020603050405020304" pitchFamily="18" charset="0"/>
                <a:ea typeface="Times New Roman" panose="02020603050405020304" pitchFamily="18" charset="0"/>
              </a:rPr>
              <a:t>t:</a:t>
            </a:r>
            <a:r>
              <a:rPr lang="en-US" sz="2000" spc="10" dirty="0">
                <a:solidFill>
                  <a:schemeClr val="tx1">
                    <a:lumMod val="95000"/>
                    <a:lumOff val="5000"/>
                  </a:schemeClr>
                </a:solidFill>
                <a:effectLst/>
                <a:latin typeface="Times New Roman" panose="02020603050405020304" pitchFamily="18" charset="0"/>
                <a:ea typeface="Times New Roman" panose="02020603050405020304" pitchFamily="18" charset="0"/>
              </a:rPr>
              <a:t> until disease progression or unacceptable toxicity </a:t>
            </a:r>
          </a:p>
          <a:p>
            <a:pPr marL="0" marR="0" lvl="0" indent="0">
              <a:spcBef>
                <a:spcPts val="0"/>
              </a:spcBef>
              <a:spcAft>
                <a:spcPts val="600"/>
              </a:spcAft>
              <a:buNone/>
            </a:pPr>
            <a:endParaRPr lang="en-US" sz="2000" spc="10" dirty="0">
              <a:solidFill>
                <a:schemeClr val="tx1">
                  <a:lumMod val="95000"/>
                  <a:lumOff val="5000"/>
                </a:schemeClr>
              </a:solidFill>
              <a:latin typeface="Times New Roman" panose="02020603050405020304" pitchFamily="18" charset="0"/>
              <a:ea typeface="Times New Roman" panose="02020603050405020304" pitchFamily="18" charset="0"/>
            </a:endParaRPr>
          </a:p>
          <a:p>
            <a:pPr marR="0" lvl="0">
              <a:spcBef>
                <a:spcPts val="0"/>
              </a:spcBef>
              <a:spcAft>
                <a:spcPts val="600"/>
              </a:spcAft>
            </a:pPr>
            <a:r>
              <a:rPr lang="en-US" sz="2000" spc="10" dirty="0">
                <a:solidFill>
                  <a:schemeClr val="tx1">
                    <a:lumMod val="95000"/>
                    <a:lumOff val="5000"/>
                  </a:schemeClr>
                </a:solidFill>
                <a:effectLst/>
                <a:latin typeface="Times New Roman" panose="02020603050405020304" pitchFamily="18" charset="0"/>
                <a:ea typeface="Times New Roman" panose="02020603050405020304" pitchFamily="18" charset="0"/>
              </a:rPr>
              <a:t>Manage PARP toxicities: with treatment hold, dose modification, supportive care</a:t>
            </a:r>
          </a:p>
          <a:p>
            <a:pPr marL="0" marR="0" lvl="0" indent="0">
              <a:spcBef>
                <a:spcPts val="0"/>
              </a:spcBef>
              <a:spcAft>
                <a:spcPts val="600"/>
              </a:spcAft>
              <a:buNone/>
            </a:pPr>
            <a:endPar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endParaRPr>
          </a:p>
          <a:p>
            <a:pPr marR="0" lvl="0">
              <a:spcBef>
                <a:spcPts val="0"/>
              </a:spcBef>
              <a:spcAft>
                <a:spcPts val="600"/>
              </a:spcAft>
            </a:pPr>
            <a:r>
              <a:rPr lang="en-US" sz="2000" spc="10" dirty="0">
                <a:solidFill>
                  <a:schemeClr val="tx1">
                    <a:lumMod val="95000"/>
                    <a:lumOff val="5000"/>
                  </a:schemeClr>
                </a:solidFill>
                <a:effectLst/>
                <a:latin typeface="Times New Roman" panose="02020603050405020304" pitchFamily="18" charset="0"/>
                <a:ea typeface="Times New Roman" panose="02020603050405020304" pitchFamily="18" charset="0"/>
              </a:rPr>
              <a:t>Patient on PARP inhibitors:</a:t>
            </a:r>
            <a:r>
              <a:rPr lang="en-US" sz="2000" spc="1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spc="10" dirty="0">
                <a:solidFill>
                  <a:schemeClr val="tx1">
                    <a:lumMod val="95000"/>
                    <a:lumOff val="5000"/>
                  </a:schemeClr>
                </a:solidFill>
                <a:effectLst/>
                <a:latin typeface="Times New Roman" panose="02020603050405020304" pitchFamily="18" charset="0"/>
                <a:ea typeface="Times New Roman" panose="02020603050405020304" pitchFamily="18" charset="0"/>
              </a:rPr>
              <a:t>concomitant GnRH or s/p bilateral orchiectomy.</a:t>
            </a:r>
          </a:p>
          <a:p>
            <a:pPr marL="0" marR="0" lvl="0" indent="0">
              <a:spcBef>
                <a:spcPts val="0"/>
              </a:spcBef>
              <a:spcAft>
                <a:spcPts val="600"/>
              </a:spcAft>
              <a:buNone/>
            </a:pPr>
            <a:endParaRPr lang="en-US" sz="2000" spc="10" dirty="0">
              <a:solidFill>
                <a:schemeClr val="tx1">
                  <a:lumMod val="95000"/>
                  <a:lumOff val="5000"/>
                </a:schemeClr>
              </a:solidFill>
              <a:effectLst/>
              <a:latin typeface="Times New Roman" panose="02020603050405020304" pitchFamily="18" charset="0"/>
              <a:ea typeface="Times New Roman" panose="02020603050405020304" pitchFamily="18" charset="0"/>
            </a:endParaRPr>
          </a:p>
          <a:p>
            <a:pPr marR="0" lvl="0">
              <a:spcBef>
                <a:spcPts val="0"/>
              </a:spcBef>
              <a:spcAft>
                <a:spcPts val="600"/>
              </a:spcAft>
            </a:pPr>
            <a:r>
              <a:rPr lang="en-US" sz="2000" spc="10" dirty="0">
                <a:solidFill>
                  <a:schemeClr val="tx1">
                    <a:lumMod val="95000"/>
                    <a:lumOff val="5000"/>
                  </a:schemeClr>
                </a:solidFill>
                <a:latin typeface="Times New Roman" panose="02020603050405020304" pitchFamily="18" charset="0"/>
                <a:ea typeface="Times New Roman" panose="02020603050405020304" pitchFamily="18" charset="0"/>
              </a:rPr>
              <a:t>Address side effects of ADT: sexual dysfunction, body changes, emotional lability, </a:t>
            </a:r>
            <a:r>
              <a:rPr lang="en-US" sz="2000" spc="10" dirty="0" err="1">
                <a:solidFill>
                  <a:schemeClr val="tx1">
                    <a:lumMod val="95000"/>
                    <a:lumOff val="5000"/>
                  </a:schemeClr>
                </a:solidFill>
                <a:latin typeface="Times New Roman" panose="02020603050405020304" pitchFamily="18" charset="0"/>
                <a:ea typeface="Times New Roman" panose="02020603050405020304" pitchFamily="18" charset="0"/>
              </a:rPr>
              <a:t>etc</a:t>
            </a:r>
            <a:endParaRPr lang="en-US" sz="2000" spc="10" dirty="0">
              <a:solidFill>
                <a:schemeClr val="tx1">
                  <a:lumMod val="95000"/>
                  <a:lumOff val="5000"/>
                </a:schemeClr>
              </a:solidFill>
              <a:latin typeface="Times New Roman" panose="02020603050405020304" pitchFamily="18" charset="0"/>
              <a:ea typeface="Times New Roman" panose="02020603050405020304" pitchFamily="18" charset="0"/>
            </a:endParaRPr>
          </a:p>
          <a:p>
            <a:pPr marL="0" marR="0" lvl="0" indent="0">
              <a:spcBef>
                <a:spcPts val="0"/>
              </a:spcBef>
              <a:spcAft>
                <a:spcPts val="600"/>
              </a:spcAft>
              <a:buNone/>
            </a:pPr>
            <a:endParaRPr lang="en-US" sz="2000" spc="10" dirty="0">
              <a:solidFill>
                <a:schemeClr val="tx1">
                  <a:lumMod val="95000"/>
                  <a:lumOff val="5000"/>
                </a:schemeClr>
              </a:solidFill>
              <a:effectLst/>
              <a:latin typeface="Times New Roman" panose="02020603050405020304" pitchFamily="18" charset="0"/>
              <a:ea typeface="Times New Roman" panose="02020603050405020304" pitchFamily="18" charset="0"/>
            </a:endParaRPr>
          </a:p>
          <a:p>
            <a:pPr marR="0" lvl="0">
              <a:spcBef>
                <a:spcPts val="0"/>
              </a:spcBef>
              <a:spcAft>
                <a:spcPts val="600"/>
              </a:spcAft>
            </a:pPr>
            <a:r>
              <a:rPr lang="en-US" sz="2000" spc="10" dirty="0">
                <a:solidFill>
                  <a:schemeClr val="tx1">
                    <a:lumMod val="95000"/>
                    <a:lumOff val="5000"/>
                  </a:schemeClr>
                </a:solidFill>
                <a:effectLst/>
                <a:latin typeface="Times New Roman" panose="02020603050405020304" pitchFamily="18" charset="0"/>
                <a:ea typeface="Times New Roman" panose="02020603050405020304" pitchFamily="18" charset="0"/>
              </a:rPr>
              <a:t>Less common effects: headache, insomnia, dizziness, cough, cutaneous reactions (rucaparib), HTN</a:t>
            </a:r>
          </a:p>
          <a:p>
            <a:pPr marL="0" marR="0" lvl="0" indent="0">
              <a:spcBef>
                <a:spcPts val="0"/>
              </a:spcBef>
              <a:spcAft>
                <a:spcPts val="600"/>
              </a:spcAft>
              <a:buNone/>
            </a:pPr>
            <a:endPar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endParaRPr>
          </a:p>
          <a:p>
            <a:pPr marR="0" lvl="0">
              <a:spcBef>
                <a:spcPts val="0"/>
              </a:spcBef>
              <a:spcAft>
                <a:spcPts val="600"/>
              </a:spcAft>
            </a:pPr>
            <a:r>
              <a:rPr lang="en-US" sz="2000" spc="10" dirty="0">
                <a:solidFill>
                  <a:schemeClr val="tx1">
                    <a:lumMod val="95000"/>
                    <a:lumOff val="5000"/>
                  </a:schemeClr>
                </a:solidFill>
                <a:effectLst/>
                <a:latin typeface="Times New Roman" panose="02020603050405020304" pitchFamily="18" charset="0"/>
                <a:ea typeface="Times New Roman" panose="02020603050405020304" pitchFamily="18" charset="0"/>
              </a:rPr>
              <a:t>Assess therapeutic burden:</a:t>
            </a:r>
            <a:r>
              <a:rPr lang="en-US" sz="2000" spc="1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spc="10" dirty="0">
                <a:solidFill>
                  <a:schemeClr val="tx1">
                    <a:lumMod val="95000"/>
                    <a:lumOff val="5000"/>
                  </a:schemeClr>
                </a:solidFill>
                <a:effectLst/>
                <a:latin typeface="Times New Roman" panose="02020603050405020304" pitchFamily="18" charset="0"/>
                <a:ea typeface="Times New Roman" panose="02020603050405020304" pitchFamily="18" charset="0"/>
              </a:rPr>
              <a:t>Increased burden is associated with </a:t>
            </a:r>
            <a:r>
              <a:rPr lang="en-US" sz="2000" dirty="0">
                <a:solidFill>
                  <a:schemeClr val="tx1">
                    <a:lumMod val="95000"/>
                    <a:lumOff val="5000"/>
                  </a:schemeClr>
                </a:solidFill>
                <a:latin typeface="Times New Roman" panose="02020603050405020304" pitchFamily="18" charset="0"/>
                <a:ea typeface="Times New Roman" panose="02020603050405020304" pitchFamily="18" charset="0"/>
              </a:rPr>
              <a:t>decreased </a:t>
            </a:r>
            <a:r>
              <a:rPr lang="en-US" sz="2000" spc="10" dirty="0">
                <a:solidFill>
                  <a:schemeClr val="tx1">
                    <a:lumMod val="95000"/>
                    <a:lumOff val="5000"/>
                  </a:schemeClr>
                </a:solidFill>
                <a:effectLst/>
                <a:latin typeface="Times New Roman" panose="02020603050405020304" pitchFamily="18" charset="0"/>
                <a:ea typeface="Times New Roman" panose="02020603050405020304" pitchFamily="18" charset="0"/>
              </a:rPr>
              <a:t>QOL and well being.</a:t>
            </a:r>
          </a:p>
          <a:p>
            <a:pPr marL="0" marR="0" lvl="0" indent="0">
              <a:spcBef>
                <a:spcPts val="0"/>
              </a:spcBef>
              <a:spcAft>
                <a:spcPts val="600"/>
              </a:spcAft>
              <a:buNone/>
            </a:pPr>
            <a:endParaRPr lang="en-US" sz="2000" spc="10" dirty="0">
              <a:solidFill>
                <a:schemeClr val="tx1">
                  <a:lumMod val="95000"/>
                  <a:lumOff val="5000"/>
                </a:schemeClr>
              </a:solidFill>
              <a:effectLst/>
              <a:latin typeface="Times New Roman" panose="02020603050405020304" pitchFamily="18" charset="0"/>
              <a:ea typeface="Times New Roman" panose="02020603050405020304" pitchFamily="18" charset="0"/>
            </a:endParaRPr>
          </a:p>
          <a:p>
            <a:pPr marR="0" lvl="0">
              <a:spcBef>
                <a:spcPts val="0"/>
              </a:spcBef>
              <a:spcAft>
                <a:spcPts val="600"/>
              </a:spcAft>
            </a:pPr>
            <a:r>
              <a:rPr lang="en-US" sz="2000" spc="10" dirty="0">
                <a:solidFill>
                  <a:schemeClr val="tx1">
                    <a:lumMod val="95000"/>
                    <a:lumOff val="5000"/>
                  </a:schemeClr>
                </a:solidFill>
                <a:effectLst/>
                <a:latin typeface="Times New Roman" panose="02020603050405020304" pitchFamily="18" charset="0"/>
                <a:ea typeface="Times New Roman" panose="02020603050405020304" pitchFamily="18" charset="0"/>
              </a:rPr>
              <a:t>Identify potential barriers</a:t>
            </a:r>
            <a:r>
              <a:rPr lang="en-US" sz="2000" spc="10" dirty="0">
                <a:solidFill>
                  <a:schemeClr val="tx1">
                    <a:lumMod val="95000"/>
                    <a:lumOff val="5000"/>
                  </a:schemeClr>
                </a:solidFill>
                <a:latin typeface="Times New Roman" panose="02020603050405020304" pitchFamily="18" charset="0"/>
                <a:ea typeface="Times New Roman" panose="02020603050405020304" pitchFamily="18" charset="0"/>
              </a:rPr>
              <a:t>: </a:t>
            </a:r>
            <a:r>
              <a:rPr lang="en-US" sz="2000" spc="10" dirty="0">
                <a:solidFill>
                  <a:schemeClr val="tx1">
                    <a:lumMod val="95000"/>
                    <a:lumOff val="5000"/>
                  </a:schemeClr>
                </a:solidFill>
                <a:effectLst/>
                <a:latin typeface="Times New Roman" panose="02020603050405020304" pitchFamily="18" charset="0"/>
                <a:ea typeface="Times New Roman" panose="02020603050405020304" pitchFamily="18" charset="0"/>
              </a:rPr>
              <a:t>Financial, compliance, </a:t>
            </a:r>
            <a:r>
              <a:rPr lang="en-US" sz="2000" spc="10" dirty="0" err="1">
                <a:solidFill>
                  <a:schemeClr val="tx1">
                    <a:lumMod val="95000"/>
                    <a:lumOff val="5000"/>
                  </a:schemeClr>
                </a:solidFill>
                <a:effectLst/>
                <a:latin typeface="Times New Roman" panose="02020603050405020304" pitchFamily="18" charset="0"/>
                <a:ea typeface="Times New Roman" panose="02020603050405020304" pitchFamily="18" charset="0"/>
              </a:rPr>
              <a:t>etc</a:t>
            </a:r>
            <a:endParaRPr lang="en-US" sz="20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07553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BD3C0-5947-1329-A232-AFABBBD52341}"/>
              </a:ext>
            </a:extLst>
          </p:cNvPr>
          <p:cNvSpPr>
            <a:spLocks noGrp="1"/>
          </p:cNvSpPr>
          <p:nvPr>
            <p:ph type="title"/>
          </p:nvPr>
        </p:nvSpPr>
        <p:spPr>
          <a:xfrm>
            <a:off x="838200" y="365126"/>
            <a:ext cx="10515600" cy="942814"/>
          </a:xfrm>
        </p:spPr>
        <p:txBody>
          <a:bodyPr>
            <a:normAutofit/>
          </a:bodyPr>
          <a:lstStyle/>
          <a:p>
            <a:pPr algn="ctr"/>
            <a:r>
              <a:rPr lang="en-US" sz="2800" b="1"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Clinical examples/experiences from practice</a:t>
            </a:r>
            <a:br>
              <a:rPr lang="en-US" sz="2800" b="1"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8CDF750-7E34-C019-2E20-39996541DD33}"/>
              </a:ext>
            </a:extLst>
          </p:cNvPr>
          <p:cNvSpPr>
            <a:spLocks noGrp="1"/>
          </p:cNvSpPr>
          <p:nvPr>
            <p:ph idx="1"/>
          </p:nvPr>
        </p:nvSpPr>
        <p:spPr>
          <a:xfrm>
            <a:off x="838200" y="1307940"/>
            <a:ext cx="10515600" cy="5184934"/>
          </a:xfrm>
        </p:spPr>
        <p:txBody>
          <a:bodyPr>
            <a:normAutofit fontScale="25000" lnSpcReduction="20000"/>
          </a:bodyPr>
          <a:lstStyle/>
          <a:p>
            <a:pPr marL="0" marR="0">
              <a:lnSpc>
                <a:spcPct val="120000"/>
              </a:lnSpc>
              <a:spcBef>
                <a:spcPts val="500"/>
              </a:spcBef>
              <a:spcAft>
                <a:spcPts val="500"/>
              </a:spcAft>
              <a:buNone/>
            </a:pPr>
            <a:r>
              <a:rPr lang="en-US" sz="8000" dirty="0">
                <a:effectLst/>
                <a:latin typeface="Times New Roman" panose="02020603050405020304" pitchFamily="18" charset="0"/>
                <a:ea typeface="Calibri" panose="020F0502020204030204" pitchFamily="34" charset="0"/>
              </a:rPr>
              <a:t>- 74 yr old male</a:t>
            </a:r>
          </a:p>
          <a:p>
            <a:pPr marL="0" marR="0">
              <a:lnSpc>
                <a:spcPct val="120000"/>
              </a:lnSpc>
              <a:spcBef>
                <a:spcPts val="500"/>
              </a:spcBef>
              <a:spcAft>
                <a:spcPts val="500"/>
              </a:spcAft>
              <a:buNone/>
            </a:pPr>
            <a:br>
              <a:rPr lang="en-US" sz="8000" dirty="0">
                <a:effectLst/>
                <a:latin typeface="Times New Roman" panose="02020603050405020304" pitchFamily="18" charset="0"/>
                <a:ea typeface="Calibri" panose="020F0502020204030204" pitchFamily="34" charset="0"/>
              </a:rPr>
            </a:br>
            <a:r>
              <a:rPr lang="en-US" sz="8000" dirty="0">
                <a:effectLst/>
                <a:latin typeface="Times New Roman" panose="02020603050405020304" pitchFamily="18" charset="0"/>
                <a:ea typeface="Calibri" panose="020F0502020204030204" pitchFamily="34" charset="0"/>
              </a:rPr>
              <a:t>- 9/10/21: PSA of 5.9</a:t>
            </a:r>
          </a:p>
          <a:p>
            <a:pPr marL="0" marR="0">
              <a:lnSpc>
                <a:spcPct val="120000"/>
              </a:lnSpc>
              <a:spcBef>
                <a:spcPts val="500"/>
              </a:spcBef>
              <a:spcAft>
                <a:spcPts val="500"/>
              </a:spcAft>
              <a:buNone/>
            </a:pPr>
            <a:br>
              <a:rPr lang="en-US" sz="8000" dirty="0">
                <a:effectLst/>
                <a:latin typeface="Times New Roman" panose="02020603050405020304" pitchFamily="18" charset="0"/>
                <a:ea typeface="Calibri" panose="020F0502020204030204" pitchFamily="34" charset="0"/>
              </a:rPr>
            </a:br>
            <a:r>
              <a:rPr lang="en-US" sz="8000" dirty="0">
                <a:effectLst/>
                <a:latin typeface="Times New Roman" panose="02020603050405020304" pitchFamily="18" charset="0"/>
                <a:ea typeface="Calibri" panose="020F0502020204030204" pitchFamily="34" charset="0"/>
              </a:rPr>
              <a:t>- 11/8/21: Prostatectomy: GG5 (4+5) Adenocarcinoma of the Prostate. pT3bN0</a:t>
            </a:r>
          </a:p>
          <a:p>
            <a:pPr marL="0" marR="0">
              <a:lnSpc>
                <a:spcPct val="120000"/>
              </a:lnSpc>
              <a:spcBef>
                <a:spcPts val="500"/>
              </a:spcBef>
              <a:spcAft>
                <a:spcPts val="500"/>
              </a:spcAft>
              <a:buNone/>
            </a:pPr>
            <a:br>
              <a:rPr lang="en-US" sz="8000" dirty="0">
                <a:effectLst/>
                <a:latin typeface="Times New Roman" panose="02020603050405020304" pitchFamily="18" charset="0"/>
                <a:ea typeface="Calibri" panose="020F0502020204030204" pitchFamily="34" charset="0"/>
              </a:rPr>
            </a:br>
            <a:r>
              <a:rPr lang="en-US" sz="8000" dirty="0">
                <a:effectLst/>
                <a:latin typeface="Times New Roman" panose="02020603050405020304" pitchFamily="18" charset="0"/>
                <a:ea typeface="Calibri" panose="020F0502020204030204" pitchFamily="34" charset="0"/>
              </a:rPr>
              <a:t>- 12/17/21: PSA 0.47</a:t>
            </a:r>
          </a:p>
          <a:p>
            <a:pPr marL="0">
              <a:lnSpc>
                <a:spcPct val="120000"/>
              </a:lnSpc>
              <a:spcBef>
                <a:spcPts val="500"/>
              </a:spcBef>
              <a:spcAft>
                <a:spcPts val="500"/>
              </a:spcAft>
              <a:buNone/>
            </a:pPr>
            <a:br>
              <a:rPr lang="en-US" sz="8000" dirty="0">
                <a:effectLst/>
                <a:latin typeface="Times New Roman" panose="02020603050405020304" pitchFamily="18" charset="0"/>
                <a:ea typeface="Calibri" panose="020F0502020204030204" pitchFamily="34" charset="0"/>
              </a:rPr>
            </a:br>
            <a:r>
              <a:rPr lang="en-US" sz="8000" dirty="0">
                <a:effectLst/>
                <a:latin typeface="Times New Roman" panose="02020603050405020304" pitchFamily="18" charset="0"/>
                <a:ea typeface="Calibri" panose="020F0502020204030204" pitchFamily="34" charset="0"/>
              </a:rPr>
              <a:t>- 12/29/21: PET </a:t>
            </a:r>
            <a:r>
              <a:rPr lang="en-US" sz="8000" dirty="0" err="1">
                <a:effectLst/>
                <a:latin typeface="Times New Roman" panose="02020603050405020304" pitchFamily="18" charset="0"/>
                <a:ea typeface="Calibri" panose="020F0502020204030204" pitchFamily="34" charset="0"/>
              </a:rPr>
              <a:t>fluciclovine</a:t>
            </a:r>
            <a:r>
              <a:rPr lang="en-US" sz="8000" dirty="0">
                <a:effectLst/>
                <a:latin typeface="Times New Roman" panose="02020603050405020304" pitchFamily="18" charset="0"/>
                <a:ea typeface="Calibri" panose="020F0502020204030204" pitchFamily="34" charset="0"/>
              </a:rPr>
              <a:t> F 18: showed s/p radical prostatectomy with nonspecific radiotracer uptake in the prostatectomy bed (SUV max 5.4)</a:t>
            </a:r>
          </a:p>
          <a:p>
            <a:pPr marL="0" marR="0">
              <a:lnSpc>
                <a:spcPct val="120000"/>
              </a:lnSpc>
              <a:spcBef>
                <a:spcPts val="500"/>
              </a:spcBef>
              <a:spcAft>
                <a:spcPts val="500"/>
              </a:spcAft>
              <a:buNone/>
            </a:pPr>
            <a:br>
              <a:rPr lang="en-US" sz="8000" dirty="0">
                <a:effectLst/>
                <a:latin typeface="Times New Roman" panose="02020603050405020304" pitchFamily="18" charset="0"/>
                <a:ea typeface="Calibri" panose="020F0502020204030204" pitchFamily="34" charset="0"/>
              </a:rPr>
            </a:br>
            <a:r>
              <a:rPr lang="en-US" sz="8000" dirty="0">
                <a:effectLst/>
                <a:latin typeface="Times New Roman" panose="02020603050405020304" pitchFamily="18" charset="0"/>
                <a:ea typeface="Calibri" panose="020F0502020204030204" pitchFamily="34" charset="0"/>
              </a:rPr>
              <a:t>-Treatment: 6 months of ADT + RT: prostate fossa and pelvic LNs (2/16/22 - 4/5/22)</a:t>
            </a:r>
          </a:p>
          <a:p>
            <a:pPr marL="0" marR="0">
              <a:lnSpc>
                <a:spcPct val="120000"/>
              </a:lnSpc>
              <a:spcBef>
                <a:spcPts val="500"/>
              </a:spcBef>
              <a:spcAft>
                <a:spcPts val="500"/>
              </a:spcAft>
              <a:buNone/>
            </a:pPr>
            <a:r>
              <a:rPr lang="en-US" sz="8000" dirty="0">
                <a:effectLst/>
                <a:latin typeface="Times New Roman" panose="02020603050405020304" pitchFamily="18" charset="0"/>
                <a:ea typeface="Calibri" panose="020F0502020204030204" pitchFamily="34" charset="0"/>
              </a:rPr>
              <a:t> </a:t>
            </a:r>
          </a:p>
          <a:p>
            <a:pPr marL="0" marR="0">
              <a:lnSpc>
                <a:spcPct val="120000"/>
              </a:lnSpc>
              <a:spcBef>
                <a:spcPts val="500"/>
              </a:spcBef>
              <a:spcAft>
                <a:spcPts val="500"/>
              </a:spcAft>
              <a:buNone/>
            </a:pPr>
            <a:r>
              <a:rPr lang="en-US" sz="8000" dirty="0">
                <a:effectLst/>
                <a:latin typeface="Times New Roman" panose="02020603050405020304" pitchFamily="18" charset="0"/>
                <a:ea typeface="Calibri" panose="020F0502020204030204" pitchFamily="34" charset="0"/>
              </a:rPr>
              <a:t>- 4/25/22: PSA &lt;0.03; Testosterone &lt;12</a:t>
            </a:r>
          </a:p>
          <a:p>
            <a:pPr>
              <a:lnSpc>
                <a:spcPct val="120000"/>
              </a:lnSpc>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1096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6A53B-ED01-D496-FB9E-0124637D5206}"/>
              </a:ext>
            </a:extLst>
          </p:cNvPr>
          <p:cNvSpPr>
            <a:spLocks noGrp="1"/>
          </p:cNvSpPr>
          <p:nvPr>
            <p:ph type="title"/>
          </p:nvPr>
        </p:nvSpPr>
        <p:spPr>
          <a:xfrm>
            <a:off x="838200" y="365126"/>
            <a:ext cx="10515600" cy="873366"/>
          </a:xfrm>
        </p:spPr>
        <p:txBody>
          <a:bodyPr>
            <a:normAutofit/>
          </a:bodyPr>
          <a:lstStyle/>
          <a:p>
            <a:pPr algn="ctr"/>
            <a:r>
              <a:rPr lang="en-US" sz="2800" b="1"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t>Clinical examples/experiences from practice</a:t>
            </a:r>
            <a:br>
              <a:rPr lang="en-US" sz="2800" b="1" dirty="0">
                <a:solidFill>
                  <a:srgbClr val="212121"/>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ED892C8-35AF-94E5-182A-934339103B41}"/>
              </a:ext>
            </a:extLst>
          </p:cNvPr>
          <p:cNvSpPr>
            <a:spLocks noGrp="1"/>
          </p:cNvSpPr>
          <p:nvPr>
            <p:ph idx="1"/>
          </p:nvPr>
        </p:nvSpPr>
        <p:spPr>
          <a:xfrm>
            <a:off x="838200" y="1238492"/>
            <a:ext cx="10515600" cy="4938471"/>
          </a:xfrm>
        </p:spPr>
        <p:txBody>
          <a:bodyPr>
            <a:normAutofit/>
          </a:bodyPr>
          <a:lstStyle/>
          <a:p>
            <a:pPr marL="0" marR="0">
              <a:spcBef>
                <a:spcPts val="500"/>
              </a:spcBef>
              <a:spcAft>
                <a:spcPts val="500"/>
              </a:spcAft>
              <a:buNone/>
            </a:pPr>
            <a:r>
              <a:rPr lang="en-US" sz="2000" dirty="0">
                <a:effectLst/>
                <a:latin typeface="Times New Roman" panose="02020603050405020304" pitchFamily="18" charset="0"/>
                <a:ea typeface="Calibri" panose="020F0502020204030204" pitchFamily="34" charset="0"/>
              </a:rPr>
              <a:t>5/2022 to 11/2023: PSA &lt;0.02; Testosterone &lt;12</a:t>
            </a:r>
          </a:p>
          <a:p>
            <a:pPr marL="0" marR="0">
              <a:spcBef>
                <a:spcPts val="500"/>
              </a:spcBef>
              <a:spcAft>
                <a:spcPts val="500"/>
              </a:spcAft>
              <a:buNone/>
            </a:pPr>
            <a:endParaRPr lang="en-US" sz="1800" dirty="0">
              <a:effectLst/>
              <a:latin typeface="Times New Roman" panose="02020603050405020304" pitchFamily="18" charset="0"/>
              <a:ea typeface="Calibri" panose="020F0502020204030204" pitchFamily="34" charset="0"/>
            </a:endParaRPr>
          </a:p>
          <a:p>
            <a:pPr marL="0" marR="0">
              <a:spcBef>
                <a:spcPts val="500"/>
              </a:spcBef>
              <a:spcAft>
                <a:spcPts val="500"/>
              </a:spcAft>
              <a:buNone/>
            </a:pPr>
            <a:r>
              <a:rPr lang="en-US" sz="2000" dirty="0">
                <a:effectLst/>
                <a:latin typeface="Times New Roman" panose="02020603050405020304" pitchFamily="18" charset="0"/>
                <a:ea typeface="Calibri" panose="020F0502020204030204" pitchFamily="34" charset="0"/>
              </a:rPr>
              <a:t>02/09/24: PSA 0.02; Testosterone &lt;12</a:t>
            </a:r>
          </a:p>
          <a:p>
            <a:pPr marL="0" marR="0">
              <a:spcBef>
                <a:spcPts val="500"/>
              </a:spcBef>
              <a:spcAft>
                <a:spcPts val="500"/>
              </a:spcAft>
              <a:buNone/>
            </a:pPr>
            <a:br>
              <a:rPr lang="en-US" sz="2000" dirty="0">
                <a:effectLst/>
                <a:latin typeface="Times New Roman" panose="02020603050405020304" pitchFamily="18" charset="0"/>
                <a:ea typeface="Calibri" panose="020F0502020204030204" pitchFamily="34" charset="0"/>
              </a:rPr>
            </a:br>
            <a:r>
              <a:rPr lang="en-US" sz="2000" dirty="0">
                <a:effectLst/>
                <a:latin typeface="Times New Roman" panose="02020603050405020304" pitchFamily="18" charset="0"/>
                <a:ea typeface="Calibri" panose="020F0502020204030204" pitchFamily="34" charset="0"/>
              </a:rPr>
              <a:t>05/10/24: PSA: 0.07; Testosterone &lt;12</a:t>
            </a:r>
          </a:p>
          <a:p>
            <a:pPr marL="0" marR="0">
              <a:spcBef>
                <a:spcPts val="500"/>
              </a:spcBef>
              <a:spcAft>
                <a:spcPts val="500"/>
              </a:spcAft>
              <a:buNone/>
            </a:pPr>
            <a:r>
              <a:rPr lang="en-US" sz="2000" dirty="0">
                <a:effectLst/>
                <a:latin typeface="Times New Roman" panose="02020603050405020304" pitchFamily="18" charset="0"/>
                <a:ea typeface="Calibri" panose="020F0502020204030204" pitchFamily="34" charset="0"/>
              </a:rPr>
              <a:t> </a:t>
            </a:r>
          </a:p>
          <a:p>
            <a:pPr marL="0" marR="0">
              <a:spcBef>
                <a:spcPts val="500"/>
              </a:spcBef>
              <a:spcAft>
                <a:spcPts val="500"/>
              </a:spcAft>
              <a:buNone/>
            </a:pPr>
            <a:r>
              <a:rPr lang="en-US" sz="2000" dirty="0">
                <a:effectLst/>
                <a:latin typeface="Times New Roman" panose="02020603050405020304" pitchFamily="18" charset="0"/>
                <a:ea typeface="Calibri" panose="020F0502020204030204" pitchFamily="34" charset="0"/>
              </a:rPr>
              <a:t>8/14/24: PSA: 0.36; Testosterone &lt;12</a:t>
            </a:r>
          </a:p>
          <a:p>
            <a:pPr marL="0">
              <a:spcBef>
                <a:spcPts val="500"/>
              </a:spcBef>
              <a:spcAft>
                <a:spcPts val="500"/>
              </a:spcAft>
              <a:buNone/>
            </a:pPr>
            <a:br>
              <a:rPr lang="en-US" sz="2000" dirty="0">
                <a:effectLst/>
                <a:latin typeface="Times New Roman" panose="02020603050405020304" pitchFamily="18" charset="0"/>
                <a:ea typeface="Calibri" panose="020F0502020204030204" pitchFamily="34" charset="0"/>
              </a:rPr>
            </a:br>
            <a:r>
              <a:rPr lang="en-US" sz="2000" dirty="0">
                <a:effectLst/>
                <a:latin typeface="Times New Roman" panose="02020603050405020304" pitchFamily="18" charset="0"/>
                <a:ea typeface="Calibri" panose="020F0502020204030204" pitchFamily="34" charset="0"/>
              </a:rPr>
              <a:t>9/11/24: PET </a:t>
            </a:r>
            <a:r>
              <a:rPr lang="en-US" sz="2000" dirty="0" err="1">
                <a:effectLst/>
                <a:latin typeface="Times New Roman" panose="02020603050405020304" pitchFamily="18" charset="0"/>
                <a:ea typeface="Calibri" panose="020F0502020204030204" pitchFamily="34" charset="0"/>
              </a:rPr>
              <a:t>piflufolastat</a:t>
            </a:r>
            <a:r>
              <a:rPr lang="en-US" sz="2000">
                <a:effectLst/>
                <a:latin typeface="Times New Roman" panose="02020603050405020304" pitchFamily="18" charset="0"/>
                <a:ea typeface="Calibri" panose="020F0502020204030204" pitchFamily="34" charset="0"/>
              </a:rPr>
              <a:t> F 18: </a:t>
            </a:r>
            <a:r>
              <a:rPr lang="en-US" sz="2000" dirty="0">
                <a:effectLst/>
                <a:latin typeface="Times New Roman" panose="02020603050405020304" pitchFamily="18" charset="0"/>
                <a:ea typeface="Calibri" panose="020F0502020204030204" pitchFamily="34" charset="0"/>
              </a:rPr>
              <a:t>Increased uptake in the left proximal femur</a:t>
            </a:r>
            <a:br>
              <a:rPr lang="en-US" sz="2000" dirty="0">
                <a:effectLst/>
                <a:latin typeface="Times New Roman" panose="02020603050405020304" pitchFamily="18" charset="0"/>
                <a:ea typeface="Calibri" panose="020F0502020204030204" pitchFamily="34" charset="0"/>
              </a:rPr>
            </a:br>
            <a:r>
              <a:rPr lang="en-US" sz="2000" dirty="0">
                <a:effectLst/>
                <a:latin typeface="Times New Roman" panose="02020603050405020304" pitchFamily="18" charset="0"/>
                <a:ea typeface="Calibri" panose="020F0502020204030204" pitchFamily="34" charset="0"/>
              </a:rPr>
              <a:t> </a:t>
            </a:r>
          </a:p>
          <a:p>
            <a:pPr marL="0" marR="0">
              <a:spcBef>
                <a:spcPts val="500"/>
              </a:spcBef>
              <a:spcAft>
                <a:spcPts val="500"/>
              </a:spcAft>
              <a:buNone/>
            </a:pPr>
            <a:r>
              <a:rPr lang="en-US" sz="2000" dirty="0">
                <a:effectLst/>
                <a:latin typeface="Times New Roman" panose="02020603050405020304" pitchFamily="18" charset="0"/>
                <a:ea typeface="Calibri" panose="020F0502020204030204" pitchFamily="34" charset="0"/>
              </a:rPr>
              <a:t>9/11/24: PSA: 1.72; Testosterone &lt;12</a:t>
            </a:r>
          </a:p>
          <a:p>
            <a:pPr marL="0" marR="0">
              <a:spcBef>
                <a:spcPts val="500"/>
              </a:spcBef>
              <a:spcAft>
                <a:spcPts val="500"/>
              </a:spcAft>
              <a:buNone/>
            </a:pPr>
            <a:r>
              <a:rPr lang="en-US" sz="2000" dirty="0">
                <a:latin typeface="Times New Roman" panose="02020603050405020304" pitchFamily="18" charset="0"/>
                <a:ea typeface="Calibri" panose="020F0502020204030204" pitchFamily="34" charset="0"/>
              </a:rPr>
              <a:t>- </a:t>
            </a:r>
            <a:r>
              <a:rPr lang="en-US" sz="2000" dirty="0">
                <a:effectLst/>
                <a:latin typeface="Times New Roman" panose="02020603050405020304" pitchFamily="18" charset="0"/>
                <a:ea typeface="Calibri" panose="020F0502020204030204" pitchFamily="34" charset="0"/>
              </a:rPr>
              <a:t>New c/o left leg discomfort, with/without activity. No pain med required</a:t>
            </a:r>
          </a:p>
          <a:p>
            <a:pPr marL="0" marR="0" indent="0">
              <a:spcBef>
                <a:spcPts val="500"/>
              </a:spcBef>
              <a:spcAft>
                <a:spcPts val="500"/>
              </a:spcAft>
              <a:buNone/>
            </a:pPr>
            <a:endParaRPr lang="en-US" sz="800" dirty="0">
              <a:effectLst/>
              <a:latin typeface="Times New Roman" panose="02020603050405020304" pitchFamily="18" charset="0"/>
              <a:ea typeface="Calibri" panose="020F0502020204030204" pitchFamily="34"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2304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_ynhhs_ITS.pptx" id="{74F63E65-0D70-44B3-806D-EC3EFF1CED45}" vid="{8CC6F472-AF60-4750-AA8A-AF17E18415E0}"/>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B5B6C778-6399-4AFF-AAFE-37101247CFA3}"/>
</file>

<file path=customXml/itemProps2.xml><?xml version="1.0" encoding="utf-8"?>
<ds:datastoreItem xmlns:ds="http://schemas.openxmlformats.org/officeDocument/2006/customXml" ds:itemID="{FF698E69-13BA-4D41-B909-61472313EED1}"/>
</file>

<file path=customXml/itemProps3.xml><?xml version="1.0" encoding="utf-8"?>
<ds:datastoreItem xmlns:ds="http://schemas.openxmlformats.org/officeDocument/2006/customXml" ds:itemID="{0E458ED1-8FED-442A-9A2F-6509B5EBB600}"/>
</file>

<file path=docProps/app.xml><?xml version="1.0" encoding="utf-8"?>
<Properties xmlns="http://schemas.openxmlformats.org/officeDocument/2006/extended-properties" xmlns:vt="http://schemas.openxmlformats.org/officeDocument/2006/docPropsVTypes">
  <Template/>
  <TotalTime>85161</TotalTime>
  <Words>8186</Words>
  <Application>Microsoft Macintosh PowerPoint</Application>
  <PresentationFormat>Widescreen</PresentationFormat>
  <Paragraphs>1121</Paragraphs>
  <Slides>132</Slides>
  <Notes>50</Notes>
  <HiddenSlides>0</HiddenSlides>
  <MMClips>0</MMClips>
  <ScaleCrop>false</ScaleCrop>
  <HeadingPairs>
    <vt:vector size="6" baseType="variant">
      <vt:variant>
        <vt:lpstr>Fonts Used</vt:lpstr>
      </vt:variant>
      <vt:variant>
        <vt:i4>20</vt:i4>
      </vt:variant>
      <vt:variant>
        <vt:lpstr>Theme</vt:lpstr>
      </vt:variant>
      <vt:variant>
        <vt:i4>9</vt:i4>
      </vt:variant>
      <vt:variant>
        <vt:lpstr>Slide Titles</vt:lpstr>
      </vt:variant>
      <vt:variant>
        <vt:i4>132</vt:i4>
      </vt:variant>
    </vt:vector>
  </HeadingPairs>
  <TitlesOfParts>
    <vt:vector size="161" baseType="lpstr">
      <vt:lpstr>.AppleSystemUIFont</vt:lpstr>
      <vt:lpstr>Aptos</vt:lpstr>
      <vt:lpstr>Aptos Display</vt:lpstr>
      <vt:lpstr>Arial</vt:lpstr>
      <vt:lpstr>Arial Narrow</vt:lpstr>
      <vt:lpstr>Calibri</vt:lpstr>
      <vt:lpstr>Calibri Light</vt:lpstr>
      <vt:lpstr>Courier New</vt:lpstr>
      <vt:lpstr>Franklin Gothic Book</vt:lpstr>
      <vt:lpstr>Franklin Gothic Medium</vt:lpstr>
      <vt:lpstr>Garamond</vt:lpstr>
      <vt:lpstr>Google Sans</vt:lpstr>
      <vt:lpstr>Open Sans</vt:lpstr>
      <vt:lpstr>Raleway</vt:lpstr>
      <vt:lpstr>Raleway Light</vt:lpstr>
      <vt:lpstr>Roboto Mono Web</vt:lpstr>
      <vt:lpstr>StarSymbol</vt:lpstr>
      <vt:lpstr>Symbol</vt:lpstr>
      <vt:lpstr>Times New Roman</vt:lpstr>
      <vt:lpstr>Wingdings</vt:lpstr>
      <vt:lpstr>1_Default Design</vt:lpstr>
      <vt:lpstr>Custom Design</vt:lpstr>
      <vt:lpstr>3_Default Design</vt:lpstr>
      <vt:lpstr>UCSF Contemporary Pattern 1</vt:lpstr>
      <vt:lpstr>Office Theme</vt:lpstr>
      <vt:lpstr>1_Office Theme</vt:lpstr>
      <vt:lpstr>Default Design</vt:lpstr>
      <vt:lpstr>2_Office Theme</vt:lpstr>
      <vt:lpstr>4_Default Design</vt:lpstr>
      <vt:lpstr>Prostate Cancer</vt:lpstr>
      <vt:lpstr>Faculty</vt:lpstr>
      <vt:lpstr>Dr Aggarwal — Disclosures</vt:lpstr>
      <vt:lpstr>Ms Averia — Disclosures</vt:lpstr>
      <vt:lpstr>Ms Burns — Disclosures</vt:lpstr>
      <vt:lpstr>Dr Oh — Disclosures</vt:lpstr>
      <vt:lpstr>Commercial Support</vt:lpstr>
      <vt:lpstr>PowerPoint Presentation</vt:lpstr>
      <vt:lpstr>Agenda</vt:lpstr>
      <vt:lpstr>Agenda</vt:lpstr>
      <vt:lpstr>PowerPoint Presentation</vt:lpstr>
      <vt:lpstr>Agenda</vt:lpstr>
      <vt:lpstr>PowerPoint Presentation</vt:lpstr>
      <vt:lpstr>Recent Advances in  the Treatment of Nonmetastatic Prostate Cancer</vt:lpstr>
      <vt:lpstr>A 67 year old male who presented to my clinic…</vt:lpstr>
      <vt:lpstr>NCCN Risk Stratification and Staging</vt:lpstr>
      <vt:lpstr>PowerPoint Presentation</vt:lpstr>
      <vt:lpstr>PowerPoint Presentation</vt:lpstr>
      <vt:lpstr>PowerPoint Presentation</vt:lpstr>
      <vt:lpstr>PowerPoint Presentation</vt:lpstr>
      <vt:lpstr>Our patient’s journey continued…</vt:lpstr>
      <vt:lpstr>Our patient’s journey continued…</vt:lpstr>
      <vt:lpstr>Back to our patient…</vt:lpstr>
      <vt:lpstr>Patients with short PSA doubling time are at elevated risk of metastasis and prostate cancer related mortality</vt:lpstr>
      <vt:lpstr>EMBARK: Use of enzalutamide alone or in combination with ADT in biochemically relapsed prostate cancer </vt:lpstr>
      <vt:lpstr>EMBARK: Enzalutamide plus Leuprolide – MFS </vt:lpstr>
      <vt:lpstr>EMBARK: Enzalutamide Monotherapy – MFS </vt:lpstr>
      <vt:lpstr>EMBARK: Take home points</vt:lpstr>
      <vt:lpstr>Case conclusion</vt:lpstr>
      <vt:lpstr>Roundtable Discussion</vt:lpstr>
      <vt:lpstr>Nursing Considerations for Patients Receiving ADT</vt:lpstr>
      <vt:lpstr>What do you tell your patients about to start treatment with ADT about how it works and why they are receiving it?</vt:lpstr>
      <vt:lpstr> Side Effects of Androgen Deprivation Therapy (ADT)  Discuss potential side effects with patient and their significant other before starting therapy: </vt:lpstr>
      <vt:lpstr> How do you monitor for and manage common ADT-associated toxicities?  </vt:lpstr>
      <vt:lpstr>How do you monitor for and manage common ADT-associated toxicities? </vt:lpstr>
      <vt:lpstr>How do you monitor for and manage common ADT-associated toxicities?   Does this differ based on patient age/performance status and medical history?</vt:lpstr>
      <vt:lpstr> </vt:lpstr>
      <vt:lpstr> Clinical examples/experiences from practice </vt:lpstr>
      <vt:lpstr>Roundtable Discussion</vt:lpstr>
      <vt:lpstr>Agenda</vt:lpstr>
      <vt:lpstr>PowerPoint Presentation</vt:lpstr>
      <vt:lpstr>Metastatic HSPC</vt:lpstr>
      <vt:lpstr>Case: A 60 year old Man with Liver Mets</vt:lpstr>
      <vt:lpstr>Clinical States of Prostate Cancer</vt:lpstr>
      <vt:lpstr>Combination Therapy Targets Tumor Heterogeneity in mHSPC</vt:lpstr>
      <vt:lpstr>11 Prospective RCTs Demonstrate Significant Survival Benefit for Combination Therapy in mHSPC</vt:lpstr>
      <vt:lpstr>PowerPoint Presentation</vt:lpstr>
      <vt:lpstr>ARANOTE (Phase 3): Radiological PFS and PSA </vt:lpstr>
      <vt:lpstr>ARPI + ADT: Radiological PFS Analyses</vt:lpstr>
      <vt:lpstr>PowerPoint Presentation</vt:lpstr>
      <vt:lpstr>Phase 3 PEACE-1 Study (2x2): Abiraterone + ADT + Docetaxel ± RT for mHSPC</vt:lpstr>
      <vt:lpstr>Phase 3 ARASENS Study of Darolutamide + ADT + Docetaxel for  Advanced HSPC</vt:lpstr>
      <vt:lpstr>PowerPoint Presentation</vt:lpstr>
      <vt:lpstr>PowerPoint Presentation</vt:lpstr>
      <vt:lpstr>PowerPoint Presentation</vt:lpstr>
      <vt:lpstr>Treatment Landscape: 2025</vt:lpstr>
      <vt:lpstr>Patient Case Continued</vt:lpstr>
      <vt:lpstr>Roundtable Discussion</vt:lpstr>
      <vt:lpstr>Kathleen Burns, Nurse Practitioner GU Medical Oncology City of Hope </vt:lpstr>
      <vt:lpstr>Androgen Pathway Inhibitors</vt:lpstr>
      <vt:lpstr>Preparing for ARPIs </vt:lpstr>
      <vt:lpstr>Case Study mHSPC </vt:lpstr>
      <vt:lpstr>Case study:   </vt:lpstr>
      <vt:lpstr>Triplet therapy</vt:lpstr>
      <vt:lpstr>Enzalutamide monotherapy  </vt:lpstr>
      <vt:lpstr>Roundtable Discussion</vt:lpstr>
      <vt:lpstr>Agenda</vt:lpstr>
      <vt:lpstr>PowerPoint Presentation</vt:lpstr>
      <vt:lpstr>PARP inhibitors 2025</vt:lpstr>
      <vt:lpstr>Patient Case: 74 yo M with Metastatic Prostate Cancer</vt:lpstr>
      <vt:lpstr>Somatic &amp; Germline Variants in Cancer Care</vt:lpstr>
      <vt:lpstr>~60% of mCRPC Patients Do Not Get Tested!</vt:lpstr>
      <vt:lpstr>DNA Repair Gene Alterations Are Common  in Metastatic Prostate Cancer1,2</vt:lpstr>
      <vt:lpstr>PARP Inhibitor Combination Strategies  for M1 CRPC</vt:lpstr>
      <vt:lpstr>Synergy: PARPi + Androgen Receptor Signaling</vt:lpstr>
      <vt:lpstr>PROpel: Study Design</vt:lpstr>
      <vt:lpstr>PROpel: Olaparib + Abiraterone for the 1L Treatment of Metastatic CRPC – OS in BRCAm</vt:lpstr>
      <vt:lpstr>MAGNITUDE: Study Design</vt:lpstr>
      <vt:lpstr>MAGNITUDE: rPFS in BRCA1/2 Subgroup</vt:lpstr>
      <vt:lpstr>TALAPRO-2: Study Design</vt:lpstr>
      <vt:lpstr>TALAPRO-2: rPFS by BICR </vt:lpstr>
      <vt:lpstr>TALAPRO-2: OS Analysis</vt:lpstr>
      <vt:lpstr>PARP Inhibitor Monotherapy  Strategies in M1 CRPC</vt:lpstr>
      <vt:lpstr>PROfound: OS in Cohort A (BRCA1, BRCA2, or ATM)</vt:lpstr>
      <vt:lpstr>PARPi Adverse Events </vt:lpstr>
      <vt:lpstr>Patient Case: 74 yo M with Metastatic Prostate Cancer</vt:lpstr>
      <vt:lpstr>Roundtable Discussion</vt:lpstr>
      <vt:lpstr>Nursing Considerations for Patients Receiving PARP Inhibitors</vt:lpstr>
      <vt:lpstr>  Genetic counseling for patients with germline BRCA and other homologous recombination repair (HRR) abnormalities offers benefits for their children/grandchildren by:    </vt:lpstr>
      <vt:lpstr> Genetic counseling for patients with germline BRCA and other homologous recombination repair (HRR) abnormalities offers several benefits for their children/grandchildren: </vt:lpstr>
      <vt:lpstr> What do you tell your patients about to start treatment with a PARP inhibitor about how it works and why they are receiving it? </vt:lpstr>
      <vt:lpstr>What do you tell your patients about to start treatment with a PARP inhibitor about how it works and why they are receiving it? </vt:lpstr>
      <vt:lpstr>  Dosing and Side Effects  </vt:lpstr>
      <vt:lpstr>  Dosing and Side Effects  </vt:lpstr>
      <vt:lpstr>How do you monitor and manage common toxicities associated with PARP inhibitors?</vt:lpstr>
      <vt:lpstr>How do you monitor and manage common toxicities associated with PARP inhibitors? </vt:lpstr>
      <vt:lpstr>How do you monitor and manage common toxicities associated with PARP inhibitors ?</vt:lpstr>
      <vt:lpstr>Clinical examples/experiences from practice </vt:lpstr>
      <vt:lpstr>Clinical examples/experiences from practice </vt:lpstr>
      <vt:lpstr>Clinical examples/experiences from practice </vt:lpstr>
      <vt:lpstr>Roundtable Discussion</vt:lpstr>
      <vt:lpstr>Agenda</vt:lpstr>
      <vt:lpstr>PowerPoint Presentation</vt:lpstr>
      <vt:lpstr>Current and Future Role  of Radiopharmaceuticals in mCRPC</vt:lpstr>
      <vt:lpstr>74 year old male who is a current patient of mine…</vt:lpstr>
      <vt:lpstr>Staging PSMA PET</vt:lpstr>
      <vt:lpstr>Case continued…</vt:lpstr>
      <vt:lpstr>PowerPoint Presentation</vt:lpstr>
      <vt:lpstr>PowerPoint Presentation</vt:lpstr>
      <vt:lpstr>PowerPoint Presentation</vt:lpstr>
      <vt:lpstr>PowerPoint Presentation</vt:lpstr>
      <vt:lpstr>PowerPoint Presentation</vt:lpstr>
      <vt:lpstr>PowerPoint Presentation</vt:lpstr>
      <vt:lpstr>PSMA-Directed Radioligand Therapy</vt:lpstr>
      <vt:lpstr>VISION and PSMAfore Establish 177Lu-PSMA-617 as a Standard of Care in mCRPC</vt:lpstr>
      <vt:lpstr>VISION and PSMAfore: OS Analyses</vt:lpstr>
      <vt:lpstr>FDA Approves Lutetium Lu 177 Vipivotide Tetraxetan for Earlier Use Before Chemotherapy for PSMA-Positive Metastatic CRPC Press Release: March 28, 2025</vt:lpstr>
      <vt:lpstr>Our patient’s journey continued…</vt:lpstr>
      <vt:lpstr>Serial SPECT Imaging </vt:lpstr>
      <vt:lpstr>Back to our patient…</vt:lpstr>
      <vt:lpstr>Emerging Directions for Radiopharmaceutical Treatments in Advanced Prostate Cancer</vt:lpstr>
      <vt:lpstr>Roundtable Discussion</vt:lpstr>
      <vt:lpstr>Kathleen Burns, Nurse Practitioner GU Medical Oncology City of Hope </vt:lpstr>
      <vt:lpstr>Radio Ligand Therapy  Theranostics </vt:lpstr>
      <vt:lpstr>Radium-223</vt:lpstr>
      <vt:lpstr>Radium case study</vt:lpstr>
      <vt:lpstr>Preparing patients for Lutetium-177 </vt:lpstr>
      <vt:lpstr>Other considerations</vt:lpstr>
      <vt:lpstr>Managing Side Effects of Lu-177 </vt:lpstr>
      <vt:lpstr>2 different Lutetium patients </vt:lpstr>
      <vt:lpstr>2 very different Lutetium patients… </vt:lpstr>
      <vt:lpstr>Collaboration for RLT management </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8098</cp:revision>
  <cp:lastPrinted>2020-10-06T19:03:59Z</cp:lastPrinted>
  <dcterms:created xsi:type="dcterms:W3CDTF">2013-03-19T19:50:02Z</dcterms:created>
  <dcterms:modified xsi:type="dcterms:W3CDTF">2025-04-17T16:36:41Z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