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drawings/drawing1.xml" ContentType="application/vnd.openxmlformats-officedocument.drawingml.chartshapes+xml"/>
  <Override PartName="/ppt/presentation.xml" ContentType="application/vnd.openxmlformats-officedocument.presentationml.presentation.main+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59.xml" ContentType="application/vnd.openxmlformats-officedocument.presentationml.slide+xml"/>
  <Override PartName="/ppt/drawings/drawing2.xml" ContentType="application/vnd.openxmlformats-officedocument.drawingml.chartshapes+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50.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5.xml" ContentType="application/vnd.openxmlformats-officedocument.theme+xml"/>
  <Override PartName="/ppt/charts/style2.xml" ContentType="application/vnd.ms-office.chartstyl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Override2.xml" ContentType="application/vnd.openxmlformats-officedocument.themeOverride+xml"/>
  <Override PartName="/ppt/charts/colors2.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4.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6.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907" r:id="rId1"/>
    <p:sldMasterId id="2147485934" r:id="rId2"/>
    <p:sldMasterId id="2147486003" r:id="rId3"/>
    <p:sldMasterId id="2147486022" r:id="rId4"/>
    <p:sldMasterId id="2147486075" r:id="rId5"/>
    <p:sldMasterId id="2147486101" r:id="rId6"/>
    <p:sldMasterId id="2147486113" r:id="rId7"/>
    <p:sldMasterId id="2147486117" r:id="rId8"/>
  </p:sldMasterIdLst>
  <p:notesMasterIdLst>
    <p:notesMasterId r:id="rId75"/>
  </p:notesMasterIdLst>
  <p:handoutMasterIdLst>
    <p:handoutMasterId r:id="rId76"/>
  </p:handoutMasterIdLst>
  <p:sldIdLst>
    <p:sldId id="259" r:id="rId9"/>
    <p:sldId id="2147472024" r:id="rId10"/>
    <p:sldId id="2147472026" r:id="rId11"/>
    <p:sldId id="286" r:id="rId12"/>
    <p:sldId id="2147483646" r:id="rId13"/>
    <p:sldId id="2147480704" r:id="rId14"/>
    <p:sldId id="256" r:id="rId15"/>
    <p:sldId id="2147483467" r:id="rId16"/>
    <p:sldId id="258" r:id="rId17"/>
    <p:sldId id="262" r:id="rId18"/>
    <p:sldId id="263" r:id="rId19"/>
    <p:sldId id="2147483643" r:id="rId20"/>
    <p:sldId id="266" r:id="rId21"/>
    <p:sldId id="264" r:id="rId22"/>
    <p:sldId id="280" r:id="rId23"/>
    <p:sldId id="299" r:id="rId24"/>
    <p:sldId id="2147474335" r:id="rId25"/>
    <p:sldId id="2147474329" r:id="rId26"/>
    <p:sldId id="257" r:id="rId27"/>
    <p:sldId id="265" r:id="rId28"/>
    <p:sldId id="2147471848" r:id="rId29"/>
    <p:sldId id="273" r:id="rId30"/>
    <p:sldId id="274" r:id="rId31"/>
    <p:sldId id="2147480263" r:id="rId32"/>
    <p:sldId id="268" r:id="rId33"/>
    <p:sldId id="2147480250" r:id="rId34"/>
    <p:sldId id="2147480264" r:id="rId35"/>
    <p:sldId id="272" r:id="rId36"/>
    <p:sldId id="2147471861" r:id="rId37"/>
    <p:sldId id="2147471862" r:id="rId38"/>
    <p:sldId id="2147480266" r:id="rId39"/>
    <p:sldId id="2147480261" r:id="rId40"/>
    <p:sldId id="2147480262" r:id="rId41"/>
    <p:sldId id="277" r:id="rId42"/>
    <p:sldId id="269" r:id="rId43"/>
    <p:sldId id="271" r:id="rId44"/>
    <p:sldId id="285" r:id="rId45"/>
    <p:sldId id="260" r:id="rId46"/>
    <p:sldId id="275" r:id="rId47"/>
    <p:sldId id="278" r:id="rId48"/>
    <p:sldId id="2147480245" r:id="rId49"/>
    <p:sldId id="2147480246" r:id="rId50"/>
    <p:sldId id="2147480248" r:id="rId51"/>
    <p:sldId id="2147480249" r:id="rId52"/>
    <p:sldId id="2147480268" r:id="rId53"/>
    <p:sldId id="2147471863" r:id="rId54"/>
    <p:sldId id="2147471864" r:id="rId55"/>
    <p:sldId id="2147471865" r:id="rId56"/>
    <p:sldId id="2147480267" r:id="rId57"/>
    <p:sldId id="2147471034" r:id="rId58"/>
    <p:sldId id="279" r:id="rId59"/>
    <p:sldId id="290" r:id="rId60"/>
    <p:sldId id="291" r:id="rId61"/>
    <p:sldId id="2147470925" r:id="rId62"/>
    <p:sldId id="2147470926" r:id="rId63"/>
    <p:sldId id="2147474327" r:id="rId64"/>
    <p:sldId id="270" r:id="rId65"/>
    <p:sldId id="281" r:id="rId66"/>
    <p:sldId id="2147474334" r:id="rId67"/>
    <p:sldId id="2147470924" r:id="rId68"/>
    <p:sldId id="2147474326" r:id="rId69"/>
    <p:sldId id="282" r:id="rId70"/>
    <p:sldId id="2147474330" r:id="rId71"/>
    <p:sldId id="2147474331" r:id="rId72"/>
    <p:sldId id="276" r:id="rId73"/>
    <p:sldId id="2147474332" r:id="rId74"/>
  </p:sldIdLst>
  <p:sldSz cx="12192000" cy="6858000"/>
  <p:notesSz cx="7772400" cy="10058400"/>
  <p:custDataLst>
    <p:tags r:id="rId7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3FF"/>
    <a:srgbClr val="002456"/>
    <a:srgbClr val="226F72"/>
    <a:srgbClr val="FF40FF"/>
    <a:srgbClr val="002457"/>
    <a:srgbClr val="012556"/>
    <a:srgbClr val="D5E3EA"/>
    <a:srgbClr val="1A4263"/>
    <a:srgbClr val="D5E3EB"/>
    <a:srgbClr val="153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92" autoAdjust="0"/>
    <p:restoredTop sz="96301" autoAdjust="0"/>
  </p:normalViewPr>
  <p:slideViewPr>
    <p:cSldViewPr>
      <p:cViewPr varScale="1">
        <p:scale>
          <a:sx n="120" d="100"/>
          <a:sy n="120" d="100"/>
        </p:scale>
        <p:origin x="208" y="248"/>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3" d="100"/>
        <a:sy n="143"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customXml" Target="../customXml/item2.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presProps" Target="presProps.xml"/><Relationship Id="rId5" Type="http://schemas.openxmlformats.org/officeDocument/2006/relationships/slideMaster" Target="slideMasters/slideMaster5.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viewProps" Target="viewProps.xml"/><Relationship Id="rId85"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notesMaster" Target="notesMasters/notesMaster1.xml"/><Relationship Id="rId83"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61" Type="http://schemas.openxmlformats.org/officeDocument/2006/relationships/slide" Target="slides/slide53.xml"/><Relationship Id="rId8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774642525799022E-2"/>
          <c:y val="4.9470094928035425E-2"/>
          <c:w val="0.9672253258845438"/>
          <c:h val="0.94817432273262658"/>
        </c:manualLayout>
      </c:layout>
      <c:barChart>
        <c:barDir val="col"/>
        <c:grouping val="stacked"/>
        <c:varyColors val="0"/>
        <c:ser>
          <c:idx val="0"/>
          <c:order val="0"/>
          <c:spPr>
            <a:solidFill>
              <a:srgbClr val="00B050"/>
            </a:solidFill>
            <a:ln>
              <a:noFill/>
            </a:ln>
            <a:effectLst/>
          </c:spPr>
          <c:invertIfNegative val="0"/>
          <c:dLbls>
            <c:dLbl>
              <c:idx val="0"/>
              <c:layout>
                <c:manualLayout>
                  <c:x val="-7.4487895716945996E-3"/>
                  <c:y val="-2.5912838633686777E-2"/>
                </c:manualLayout>
              </c:layout>
              <c:tx>
                <c:rich>
                  <a:bodyPr/>
                  <a:lstStyle/>
                  <a:p>
                    <a:r>
                      <a:rPr lang="en-US" sz="2800" b="1">
                        <a:solidFill>
                          <a:schemeClr val="tx1">
                            <a:lumMod val="95000"/>
                            <a:lumOff val="5000"/>
                          </a:schemeClr>
                        </a:solidFill>
                      </a:rPr>
                      <a:t>51%</a:t>
                    </a:r>
                  </a:p>
                </c:rich>
              </c:tx>
              <c:dLblPos val="ctr"/>
              <c:showLegendKey val="0"/>
              <c:showVal val="1"/>
              <c:showCatName val="1"/>
              <c:showSerName val="0"/>
              <c:showPercent val="0"/>
              <c:showBubbleSize val="0"/>
              <c:extLst>
                <c:ext xmlns:c15="http://schemas.microsoft.com/office/drawing/2012/chart" uri="{CE6537A1-D6FC-4f65-9D91-7224C49458BB}">
                  <c15:layout>
                    <c:manualLayout>
                      <c:w val="0.30989193389932401"/>
                      <c:h val="0.21413427561837456"/>
                    </c:manualLayout>
                  </c15:layout>
                  <c15:showDataLabelsRange val="0"/>
                </c:ext>
                <c:ext xmlns:c16="http://schemas.microsoft.com/office/drawing/2014/chart" uri="{C3380CC4-5D6E-409C-BE32-E72D297353CC}">
                  <c16:uniqueId val="{00000000-B20D-4FBD-BE70-3DA38E5541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'[15May2023_Dasari - 2023 ASCO Data Elements for final demographics.xlsx]Signatera+ '!$AI$23</c:f>
              <c:numCache>
                <c:formatCode>General</c:formatCode>
                <c:ptCount val="1"/>
                <c:pt idx="0">
                  <c:v>96</c:v>
                </c:pt>
              </c:numCache>
            </c:numRef>
          </c:val>
          <c:extLst>
            <c:ext xmlns:c16="http://schemas.microsoft.com/office/drawing/2014/chart" uri="{C3380CC4-5D6E-409C-BE32-E72D297353CC}">
              <c16:uniqueId val="{00000001-B20D-4FBD-BE70-3DA38E554116}"/>
            </c:ext>
          </c:extLst>
        </c:ser>
        <c:ser>
          <c:idx val="1"/>
          <c:order val="1"/>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3-B20D-4FBD-BE70-3DA38E554116}"/>
              </c:ext>
            </c:extLst>
          </c:dPt>
          <c:errBars>
            <c:errBarType val="both"/>
            <c:errValType val="stdErr"/>
            <c:noEndCap val="0"/>
            <c:spPr>
              <a:noFill/>
              <a:ln w="9525" cap="flat" cmpd="sng" algn="ctr">
                <a:solidFill>
                  <a:schemeClr val="tx1">
                    <a:lumMod val="65000"/>
                    <a:lumOff val="35000"/>
                  </a:schemeClr>
                </a:solidFill>
                <a:round/>
              </a:ln>
              <a:effectLst/>
            </c:spPr>
          </c:errBars>
          <c:val>
            <c:numRef>
              <c:f>'[15May2023_Dasari - 2023 ASCO Data Elements for final demographics.xlsx]Signatera+ '!$AI$24</c:f>
              <c:numCache>
                <c:formatCode>General</c:formatCode>
                <c:ptCount val="1"/>
                <c:pt idx="0">
                  <c:v>77</c:v>
                </c:pt>
              </c:numCache>
            </c:numRef>
          </c:val>
          <c:extLst>
            <c:ext xmlns:c16="http://schemas.microsoft.com/office/drawing/2014/chart" uri="{C3380CC4-5D6E-409C-BE32-E72D297353CC}">
              <c16:uniqueId val="{00000002-B20D-4FBD-BE70-3DA38E554116}"/>
            </c:ext>
          </c:extLst>
        </c:ser>
        <c:dLbls>
          <c:showLegendKey val="0"/>
          <c:showVal val="0"/>
          <c:showCatName val="0"/>
          <c:showSerName val="0"/>
          <c:showPercent val="0"/>
          <c:showBubbleSize val="0"/>
        </c:dLbls>
        <c:gapWidth val="150"/>
        <c:overlap val="100"/>
        <c:axId val="1304800256"/>
        <c:axId val="278980752"/>
      </c:barChart>
      <c:catAx>
        <c:axId val="1304800256"/>
        <c:scaling>
          <c:orientation val="minMax"/>
        </c:scaling>
        <c:delete val="1"/>
        <c:axPos val="b"/>
        <c:numFmt formatCode="General" sourceLinked="1"/>
        <c:majorTickMark val="none"/>
        <c:minorTickMark val="none"/>
        <c:tickLblPos val="nextTo"/>
        <c:crossAx val="278980752"/>
        <c:crosses val="autoZero"/>
        <c:auto val="1"/>
        <c:lblAlgn val="ctr"/>
        <c:lblOffset val="100"/>
        <c:noMultiLvlLbl val="0"/>
      </c:catAx>
      <c:valAx>
        <c:axId val="278980752"/>
        <c:scaling>
          <c:orientation val="minMax"/>
        </c:scaling>
        <c:delete val="1"/>
        <c:axPos val="l"/>
        <c:numFmt formatCode="General" sourceLinked="1"/>
        <c:majorTickMark val="none"/>
        <c:minorTickMark val="none"/>
        <c:tickLblPos val="nextTo"/>
        <c:crossAx val="1304800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2774642525799022E-2"/>
          <c:y val="4.9470094928035425E-2"/>
          <c:w val="0.9672253258845438"/>
          <c:h val="0.94817432273262658"/>
        </c:manualLayout>
      </c:layout>
      <c:barChart>
        <c:barDir val="col"/>
        <c:grouping val="stacked"/>
        <c:varyColors val="0"/>
        <c:ser>
          <c:idx val="0"/>
          <c:order val="0"/>
          <c:spPr>
            <a:solidFill>
              <a:srgbClr val="00B050"/>
            </a:solidFill>
            <a:ln>
              <a:noFill/>
            </a:ln>
            <a:effectLst/>
          </c:spPr>
          <c:invertIfNegative val="0"/>
          <c:dLbls>
            <c:dLbl>
              <c:idx val="0"/>
              <c:layout>
                <c:manualLayout>
                  <c:x val="-7.4487895716945996E-3"/>
                  <c:y val="-2.5912838633686777E-2"/>
                </c:manualLayout>
              </c:layout>
              <c:tx>
                <c:rich>
                  <a:bodyPr/>
                  <a:lstStyle/>
                  <a:p>
                    <a:r>
                      <a:rPr lang="en-US" sz="2800" b="1">
                        <a:solidFill>
                          <a:schemeClr val="tx1">
                            <a:lumMod val="95000"/>
                            <a:lumOff val="5000"/>
                          </a:schemeClr>
                        </a:solidFill>
                      </a:rPr>
                      <a:t>51%</a:t>
                    </a:r>
                  </a:p>
                </c:rich>
              </c:tx>
              <c:dLblPos val="ctr"/>
              <c:showLegendKey val="0"/>
              <c:showVal val="1"/>
              <c:showCatName val="1"/>
              <c:showSerName val="0"/>
              <c:showPercent val="0"/>
              <c:showBubbleSize val="0"/>
              <c:extLst>
                <c:ext xmlns:c15="http://schemas.microsoft.com/office/drawing/2012/chart" uri="{CE6537A1-D6FC-4f65-9D91-7224C49458BB}">
                  <c15:layout>
                    <c:manualLayout>
                      <c:w val="0.30989193389932401"/>
                      <c:h val="0.21413427561837456"/>
                    </c:manualLayout>
                  </c15:layout>
                  <c15:showDataLabelsRange val="0"/>
                </c:ext>
                <c:ext xmlns:c16="http://schemas.microsoft.com/office/drawing/2014/chart" uri="{C3380CC4-5D6E-409C-BE32-E72D297353CC}">
                  <c16:uniqueId val="{00000000-B20D-4FBD-BE70-3DA38E55411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'[15May2023_Dasari - 2023 ASCO Data Elements for final demographics.xlsx]Signatera+ '!$AI$23</c:f>
              <c:numCache>
                <c:formatCode>General</c:formatCode>
                <c:ptCount val="1"/>
                <c:pt idx="0">
                  <c:v>96</c:v>
                </c:pt>
              </c:numCache>
            </c:numRef>
          </c:val>
          <c:extLst>
            <c:ext xmlns:c16="http://schemas.microsoft.com/office/drawing/2014/chart" uri="{C3380CC4-5D6E-409C-BE32-E72D297353CC}">
              <c16:uniqueId val="{00000001-B20D-4FBD-BE70-3DA38E554116}"/>
            </c:ext>
          </c:extLst>
        </c:ser>
        <c:ser>
          <c:idx val="1"/>
          <c:order val="1"/>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3-B20D-4FBD-BE70-3DA38E554116}"/>
              </c:ext>
            </c:extLst>
          </c:dPt>
          <c:errBars>
            <c:errBarType val="both"/>
            <c:errValType val="stdErr"/>
            <c:noEndCap val="0"/>
            <c:spPr>
              <a:noFill/>
              <a:ln w="9525" cap="flat" cmpd="sng" algn="ctr">
                <a:solidFill>
                  <a:schemeClr val="tx1">
                    <a:lumMod val="65000"/>
                    <a:lumOff val="35000"/>
                  </a:schemeClr>
                </a:solidFill>
                <a:round/>
              </a:ln>
              <a:effectLst/>
            </c:spPr>
          </c:errBars>
          <c:val>
            <c:numRef>
              <c:f>'[15May2023_Dasari - 2023 ASCO Data Elements for final demographics.xlsx]Signatera+ '!$AI$24</c:f>
              <c:numCache>
                <c:formatCode>General</c:formatCode>
                <c:ptCount val="1"/>
                <c:pt idx="0">
                  <c:v>77</c:v>
                </c:pt>
              </c:numCache>
            </c:numRef>
          </c:val>
          <c:extLst>
            <c:ext xmlns:c16="http://schemas.microsoft.com/office/drawing/2014/chart" uri="{C3380CC4-5D6E-409C-BE32-E72D297353CC}">
              <c16:uniqueId val="{00000002-B20D-4FBD-BE70-3DA38E554116}"/>
            </c:ext>
          </c:extLst>
        </c:ser>
        <c:dLbls>
          <c:showLegendKey val="0"/>
          <c:showVal val="0"/>
          <c:showCatName val="0"/>
          <c:showSerName val="0"/>
          <c:showPercent val="0"/>
          <c:showBubbleSize val="0"/>
        </c:dLbls>
        <c:gapWidth val="150"/>
        <c:overlap val="100"/>
        <c:axId val="1304800256"/>
        <c:axId val="278980752"/>
      </c:barChart>
      <c:catAx>
        <c:axId val="1304800256"/>
        <c:scaling>
          <c:orientation val="minMax"/>
        </c:scaling>
        <c:delete val="1"/>
        <c:axPos val="b"/>
        <c:numFmt formatCode="General" sourceLinked="1"/>
        <c:majorTickMark val="none"/>
        <c:minorTickMark val="none"/>
        <c:tickLblPos val="nextTo"/>
        <c:crossAx val="278980752"/>
        <c:crosses val="autoZero"/>
        <c:auto val="1"/>
        <c:lblAlgn val="ctr"/>
        <c:lblOffset val="100"/>
        <c:noMultiLvlLbl val="0"/>
      </c:catAx>
      <c:valAx>
        <c:axId val="278980752"/>
        <c:scaling>
          <c:orientation val="minMax"/>
        </c:scaling>
        <c:delete val="1"/>
        <c:axPos val="l"/>
        <c:numFmt formatCode="General" sourceLinked="1"/>
        <c:majorTickMark val="none"/>
        <c:minorTickMark val="none"/>
        <c:tickLblPos val="nextTo"/>
        <c:crossAx val="1304800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0.33787</cdr:x>
      <cdr:y>0.25754</cdr:y>
    </cdr:from>
    <cdr:to>
      <cdr:x>0.62949</cdr:x>
      <cdr:y>0.48899</cdr:y>
    </cdr:to>
    <cdr:sp macro="" textlink="">
      <cdr:nvSpPr>
        <cdr:cNvPr id="2" name="TextBox 1">
          <a:extLst xmlns:a="http://schemas.openxmlformats.org/drawingml/2006/main">
            <a:ext uri="{FF2B5EF4-FFF2-40B4-BE49-F238E27FC236}">
              <a16:creationId xmlns:a16="http://schemas.microsoft.com/office/drawing/2014/main" id="{20B9CCD3-816F-44DC-A57C-95350F554646}"/>
            </a:ext>
          </a:extLst>
        </cdr:cNvPr>
        <cdr:cNvSpPr txBox="1"/>
      </cdr:nvSpPr>
      <cdr:spPr>
        <a:xfrm xmlns:a="http://schemas.openxmlformats.org/drawingml/2006/main">
          <a:off x="1999717" y="803413"/>
          <a:ext cx="1725964" cy="7219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chemeClr val="tx1"/>
              </a:solidFill>
            </a:rPr>
            <a:t>             </a:t>
          </a:r>
          <a:r>
            <a:rPr lang="en-US" sz="2800" b="1" dirty="0">
              <a:solidFill>
                <a:schemeClr val="tx1"/>
              </a:solidFill>
            </a:rPr>
            <a:t>49%</a:t>
          </a:r>
        </a:p>
      </cdr:txBody>
    </cdr:sp>
  </cdr:relSizeAnchor>
</c:userShapes>
</file>

<file path=ppt/drawings/drawing2.xml><?xml version="1.0" encoding="utf-8"?>
<c:userShapes xmlns:c="http://schemas.openxmlformats.org/drawingml/2006/chart">
  <cdr:relSizeAnchor xmlns:cdr="http://schemas.openxmlformats.org/drawingml/2006/chartDrawing">
    <cdr:from>
      <cdr:x>0.33787</cdr:x>
      <cdr:y>0.25754</cdr:y>
    </cdr:from>
    <cdr:to>
      <cdr:x>0.62949</cdr:x>
      <cdr:y>0.48899</cdr:y>
    </cdr:to>
    <cdr:sp macro="" textlink="">
      <cdr:nvSpPr>
        <cdr:cNvPr id="2" name="TextBox 1">
          <a:extLst xmlns:a="http://schemas.openxmlformats.org/drawingml/2006/main">
            <a:ext uri="{FF2B5EF4-FFF2-40B4-BE49-F238E27FC236}">
              <a16:creationId xmlns:a16="http://schemas.microsoft.com/office/drawing/2014/main" id="{20B9CCD3-816F-44DC-A57C-95350F554646}"/>
            </a:ext>
          </a:extLst>
        </cdr:cNvPr>
        <cdr:cNvSpPr txBox="1"/>
      </cdr:nvSpPr>
      <cdr:spPr>
        <a:xfrm xmlns:a="http://schemas.openxmlformats.org/drawingml/2006/main">
          <a:off x="1999717" y="803413"/>
          <a:ext cx="1725964" cy="7219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chemeClr val="tx1"/>
              </a:solidFill>
            </a:rPr>
            <a:t>             </a:t>
          </a:r>
          <a:r>
            <a:rPr lang="en-US" sz="2800" b="1" dirty="0">
              <a:solidFill>
                <a:schemeClr val="tx1"/>
              </a:solidFill>
            </a:rPr>
            <a:t>49%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2/21/25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EC4213-D755-40DC-8189-15672C3D60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2874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4E17B-6B53-3298-192B-A667432B5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D70DA-3C70-87AE-7D91-8F1B0FEC1E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1014AD-6BE9-D223-3B44-7AE43A5AA95E}"/>
              </a:ext>
            </a:extLst>
          </p:cNvPr>
          <p:cNvSpPr>
            <a:spLocks noGrp="1"/>
          </p:cNvSpPr>
          <p:nvPr>
            <p:ph type="body" idx="1"/>
          </p:nvPr>
        </p:nvSpPr>
        <p:spPr/>
        <p:txBody>
          <a:bodyPr/>
          <a:lstStyle/>
          <a:p>
            <a:r>
              <a:rPr lang="en-US"/>
              <a:t>Added </a:t>
            </a:r>
            <a:r>
              <a:rPr lang="en-US" i="1"/>
              <a:t>P</a:t>
            </a:r>
            <a:r>
              <a:rPr lang="en-US"/>
              <a:t>=0.0000454 after HR </a:t>
            </a:r>
          </a:p>
        </p:txBody>
      </p:sp>
      <p:sp>
        <p:nvSpPr>
          <p:cNvPr id="4" name="Slide Number Placeholder 3">
            <a:extLst>
              <a:ext uri="{FF2B5EF4-FFF2-40B4-BE49-F238E27FC236}">
                <a16:creationId xmlns:a16="http://schemas.microsoft.com/office/drawing/2014/main" id="{71CA2E34-CCB0-37A6-B30E-68E5D3A723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EC4213-D755-40DC-8189-15672C3D60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9543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3CC65-EF3A-E194-EB2E-BC1DA4D3D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7635F-B940-D048-E1ED-48769ECE9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33E80-93C0-3B4C-FA99-69A6AD14BDF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8338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2910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C6E07-43DA-1E20-F32C-853E8D91DE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5B2FDB-6400-1774-03BD-1D4D51625E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D2DDA-52DC-59EB-BA9B-80630FF43D0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2010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DDCEE-5F47-58E5-C46B-A35627D74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B6C63-3E3E-2A39-C7F8-81109C0B5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0A1E2-1AC5-9225-DFFB-0892716C36A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5439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0521A-A19D-A2C8-42B7-A6594732D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7417A-9D18-A45D-6CB8-F67D75ACE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0793C-5D60-EC1D-8210-6B5D8106CE1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9450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2F15C-51C4-EE38-6A69-50F3C4DC9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06A44-6AB2-CB17-F637-AC31B1138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7A071D-BA77-0100-F759-B02822931FA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0763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1399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DFD8-51A2-FDA2-70B2-716FB7379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6273B-2B38-4BCB-C58F-057664766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F54E9-BBB7-E693-6426-B46634E96A9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110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39B3B62-59BB-49FF-B232-43DB6C31CF1D}"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121898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29699" name="Rectangle 7"/>
          <p:cNvSpPr txBox="1">
            <a:spLocks noGrp="1" noChangeArrowheads="1"/>
          </p:cNvSpPr>
          <p:nvPr/>
        </p:nvSpPr>
        <p:spPr bwMode="auto">
          <a:xfrm>
            <a:off x="3935042" y="8770945"/>
            <a:ext cx="3011461" cy="462044"/>
          </a:xfrm>
          <a:prstGeom prst="rect">
            <a:avLst/>
          </a:prstGeom>
          <a:noFill/>
          <a:ln w="9525">
            <a:noFill/>
            <a:miter lim="800000"/>
            <a:headEnd/>
            <a:tailEnd/>
          </a:ln>
        </p:spPr>
        <p:txBody>
          <a:bodyPr lIns="91575" tIns="45787" rIns="91575" bIns="45787" anchor="b"/>
          <a:lstStyle/>
          <a:p>
            <a:pPr marL="0" marR="0" lvl="0" indent="0" algn="r" defTabSz="1218987" rtl="0" eaLnBrk="1" fontAlgn="auto" latinLnBrk="0" hangingPunct="1">
              <a:lnSpc>
                <a:spcPct val="100000"/>
              </a:lnSpc>
              <a:spcBef>
                <a:spcPts val="0"/>
              </a:spcBef>
              <a:spcAft>
                <a:spcPts val="0"/>
              </a:spcAft>
              <a:buClrTx/>
              <a:buSzTx/>
              <a:buFontTx/>
              <a:buNone/>
              <a:tabLst/>
              <a:defRPr/>
            </a:pPr>
            <a:fld id="{E159860A-213C-4550-A01F-D735DBB3EEF0}" type="slidenum">
              <a:rPr kumimoji="0" lang="en-US" sz="2400" b="0" i="0" u="none" strike="noStrike" kern="1200" cap="none" spc="0" normalizeH="0" baseline="0" noProof="0">
                <a:ln>
                  <a:noFill/>
                </a:ln>
                <a:solidFill>
                  <a:prstClr val="black"/>
                </a:solidFill>
                <a:effectLst/>
                <a:uLnTx/>
                <a:uFillTx/>
                <a:latin typeface="Calibri"/>
                <a:ea typeface="MS PGothic" charset="0"/>
                <a:cs typeface="+mn-cs"/>
              </a:rPr>
              <a:pPr marL="0" marR="0" lvl="0" indent="0" algn="r" defTabSz="1218987" rtl="0" eaLnBrk="1" fontAlgn="auto" latinLnBrk="0" hangingPunct="1">
                <a:lnSpc>
                  <a:spcPct val="100000"/>
                </a:lnSpc>
                <a:spcBef>
                  <a:spcPts val="0"/>
                </a:spcBef>
                <a:spcAft>
                  <a:spcPts val="0"/>
                </a:spcAft>
                <a:buClrTx/>
                <a:buSzTx/>
                <a:buFontTx/>
                <a:buNone/>
                <a:tabLst/>
                <a:defRPr/>
              </a:pPr>
              <a:t>55</a:t>
            </a:fld>
            <a:endParaRPr kumimoji="0" lang="en-US" sz="2400"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3" name="Slide Image Placeholder 2"/>
          <p:cNvSpPr>
            <a:spLocks noGrp="1" noRot="1" noChangeAspect="1"/>
          </p:cNvSpPr>
          <p:nvPr>
            <p:ph type="sldImg"/>
          </p:nvPr>
        </p:nvSpPr>
        <p:spPr>
          <a:xfrm>
            <a:off x="422275" y="703263"/>
            <a:ext cx="6257925" cy="3521075"/>
          </a:xfrm>
        </p:spPr>
      </p:sp>
      <p:sp>
        <p:nvSpPr>
          <p:cNvPr id="4" name="Notes Placeholder 3"/>
          <p:cNvSpPr>
            <a:spLocks noGrp="1"/>
          </p:cNvSpPr>
          <p:nvPr>
            <p:ph type="body" idx="1"/>
          </p:nvPr>
        </p:nvSpPr>
        <p:spPr/>
        <p:txBody>
          <a:bodyPr/>
          <a:lstStyle/>
          <a:p>
            <a:pPr>
              <a:buFont typeface="Courier New" pitchFamily="49" charset="0"/>
              <a:buNone/>
            </a:pPr>
            <a:endParaRPr lang="en-US" dirty="0"/>
          </a:p>
        </p:txBody>
      </p:sp>
    </p:spTree>
    <p:extLst>
      <p:ext uri="{BB962C8B-B14F-4D97-AF65-F5344CB8AC3E}">
        <p14:creationId xmlns:p14="http://schemas.microsoft.com/office/powerpoint/2010/main" val="1197581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B77E8-EF65-5DC0-BE73-4E53DB440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1113D2-630E-9C3E-7AE9-B767F2FE2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A39E6-2885-B230-9BCC-5FA0A64B69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5288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F1F2B-A312-9268-01B1-66655985B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3F307-070D-13E2-E6F3-57ECCCBF5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8A66E4-CD96-78C9-C0B0-B7BD8D688B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3466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2D41C-76F2-6CE1-4149-E0DE0F397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437AE-A6EC-2E18-7147-FC7FA7CF3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D6B54-47BB-11AE-497E-1E25A0E7158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2986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DC1B7-2FCE-F3E9-109C-FC18820849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A3669-3B6C-F1D7-030E-BC4730612A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87D8F-90AB-B532-603B-AF96A2CE1AF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2392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9528F-CE7B-41F7-9F13-1268CB8E4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F6A58-DC5D-3F48-A5D5-8FF4AE334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E9F23-CEE4-07D7-0C6A-C534F55FCD8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6150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337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39728-4817-2CE6-C2CC-9710FE3D3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32D26-4F96-9ABB-4DFA-226D33F49A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97DB8C-B6A3-E4D0-4343-BEE423E2802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1847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2DA35-9165-251B-2810-627CFBEDA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ECCFC-F3BB-8433-2D04-1AEC8A3D1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7CE25-AA80-543A-1D65-5237C456983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6861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4B144-95C9-2F2B-FCB9-58A81FE41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2A159-735D-C5D7-3B61-CA5F56DE3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80EC6-0934-EF40-FCF3-6FB4E6FA1E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8705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1188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980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E7B1-58BE-B084-00F5-9D8F6380A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CC85A3-DEDC-96F3-157D-89F4BA326C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B188A5-336F-167C-231A-9AABEDD3F7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6227AC-3200-C0FC-E5BA-967A050FE0D1}"/>
              </a:ext>
            </a:extLst>
          </p:cNvPr>
          <p:cNvSpPr>
            <a:spLocks noGrp="1"/>
          </p:cNvSpPr>
          <p:nvPr>
            <p:ph type="dt" sz="half" idx="10"/>
          </p:nvPr>
        </p:nvSpPr>
        <p:spPr/>
        <p:txBody>
          <a:bodyPr/>
          <a:lstStyle/>
          <a:p>
            <a:fld id="{2106AD36-636D-2B4D-A198-A47B08044844}" type="datetimeFigureOut">
              <a:rPr lang="en-US" smtClean="0"/>
              <a:t>2/21/25</a:t>
            </a:fld>
            <a:endParaRPr lang="en-US"/>
          </a:p>
        </p:txBody>
      </p:sp>
      <p:sp>
        <p:nvSpPr>
          <p:cNvPr id="6" name="Footer Placeholder 5">
            <a:extLst>
              <a:ext uri="{FF2B5EF4-FFF2-40B4-BE49-F238E27FC236}">
                <a16:creationId xmlns:a16="http://schemas.microsoft.com/office/drawing/2014/main" id="{EE353313-1D41-FB5C-6C4A-885A090B4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8837E9-4E8D-82BD-BF32-F1EC93081FE0}"/>
              </a:ext>
            </a:extLst>
          </p:cNvPr>
          <p:cNvSpPr>
            <a:spLocks noGrp="1"/>
          </p:cNvSpPr>
          <p:nvPr>
            <p:ph type="sldNum" sz="quarter" idx="12"/>
          </p:nvPr>
        </p:nvSpPr>
        <p:spPr/>
        <p:txBody>
          <a:bodyPr/>
          <a:lstStyle/>
          <a:p>
            <a:fld id="{99FB187C-190C-0B44-8344-D2BA25628073}" type="slidenum">
              <a:rPr lang="en-US" smtClean="0"/>
              <a:t>‹#›</a:t>
            </a:fld>
            <a:endParaRPr lang="en-US"/>
          </a:p>
        </p:txBody>
      </p:sp>
    </p:spTree>
    <p:extLst>
      <p:ext uri="{BB962C8B-B14F-4D97-AF65-F5344CB8AC3E}">
        <p14:creationId xmlns:p14="http://schemas.microsoft.com/office/powerpoint/2010/main" val="29859615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DC65-6450-00A4-4DE0-1D8D9F11F3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E9E92E-5D7D-4670-3051-E3ABA10168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958878-31EB-E4F3-B84D-15139D8B66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1F58BB-2606-4F93-8B37-FC94D1EBE2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2063FA-1600-A50E-C23F-FB6CCD64FF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19C975-D3E1-769D-D1CC-7F199A2BF0D3}"/>
              </a:ext>
            </a:extLst>
          </p:cNvPr>
          <p:cNvSpPr>
            <a:spLocks noGrp="1"/>
          </p:cNvSpPr>
          <p:nvPr>
            <p:ph type="dt" sz="half" idx="10"/>
          </p:nvPr>
        </p:nvSpPr>
        <p:spPr/>
        <p:txBody>
          <a:bodyPr/>
          <a:lstStyle/>
          <a:p>
            <a:fld id="{2106AD36-636D-2B4D-A198-A47B08044844}" type="datetimeFigureOut">
              <a:rPr lang="en-US" smtClean="0"/>
              <a:t>2/21/25</a:t>
            </a:fld>
            <a:endParaRPr lang="en-US"/>
          </a:p>
        </p:txBody>
      </p:sp>
      <p:sp>
        <p:nvSpPr>
          <p:cNvPr id="8" name="Footer Placeholder 7">
            <a:extLst>
              <a:ext uri="{FF2B5EF4-FFF2-40B4-BE49-F238E27FC236}">
                <a16:creationId xmlns:a16="http://schemas.microsoft.com/office/drawing/2014/main" id="{092068DA-9561-2EFB-EEFE-649DD52D6E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E45C42-96D5-8266-3E10-A8D63468ABBF}"/>
              </a:ext>
            </a:extLst>
          </p:cNvPr>
          <p:cNvSpPr>
            <a:spLocks noGrp="1"/>
          </p:cNvSpPr>
          <p:nvPr>
            <p:ph type="sldNum" sz="quarter" idx="12"/>
          </p:nvPr>
        </p:nvSpPr>
        <p:spPr/>
        <p:txBody>
          <a:bodyPr/>
          <a:lstStyle/>
          <a:p>
            <a:fld id="{99FB187C-190C-0B44-8344-D2BA25628073}" type="slidenum">
              <a:rPr lang="en-US" smtClean="0"/>
              <a:t>‹#›</a:t>
            </a:fld>
            <a:endParaRPr lang="en-US"/>
          </a:p>
        </p:txBody>
      </p:sp>
    </p:spTree>
    <p:extLst>
      <p:ext uri="{BB962C8B-B14F-4D97-AF65-F5344CB8AC3E}">
        <p14:creationId xmlns:p14="http://schemas.microsoft.com/office/powerpoint/2010/main" val="15831383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D67F-2A73-3497-9460-43793D09F8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DCDEA9-47C7-D6AA-2E2A-9C39A73800A3}"/>
              </a:ext>
            </a:extLst>
          </p:cNvPr>
          <p:cNvSpPr>
            <a:spLocks noGrp="1"/>
          </p:cNvSpPr>
          <p:nvPr>
            <p:ph type="dt" sz="half" idx="10"/>
          </p:nvPr>
        </p:nvSpPr>
        <p:spPr/>
        <p:txBody>
          <a:bodyPr/>
          <a:lstStyle/>
          <a:p>
            <a:fld id="{2106AD36-636D-2B4D-A198-A47B08044844}" type="datetimeFigureOut">
              <a:rPr lang="en-US" smtClean="0"/>
              <a:t>2/21/25</a:t>
            </a:fld>
            <a:endParaRPr lang="en-US"/>
          </a:p>
        </p:txBody>
      </p:sp>
      <p:sp>
        <p:nvSpPr>
          <p:cNvPr id="4" name="Footer Placeholder 3">
            <a:extLst>
              <a:ext uri="{FF2B5EF4-FFF2-40B4-BE49-F238E27FC236}">
                <a16:creationId xmlns:a16="http://schemas.microsoft.com/office/drawing/2014/main" id="{533B5C02-6F6B-DC3C-FD29-E6C299BCE0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ACF501-8721-A8A2-A2DC-30ADC4B4C4D8}"/>
              </a:ext>
            </a:extLst>
          </p:cNvPr>
          <p:cNvSpPr>
            <a:spLocks noGrp="1"/>
          </p:cNvSpPr>
          <p:nvPr>
            <p:ph type="sldNum" sz="quarter" idx="12"/>
          </p:nvPr>
        </p:nvSpPr>
        <p:spPr/>
        <p:txBody>
          <a:bodyPr/>
          <a:lstStyle/>
          <a:p>
            <a:fld id="{99FB187C-190C-0B44-8344-D2BA25628073}" type="slidenum">
              <a:rPr lang="en-US" smtClean="0"/>
              <a:t>‹#›</a:t>
            </a:fld>
            <a:endParaRPr lang="en-US"/>
          </a:p>
        </p:txBody>
      </p:sp>
    </p:spTree>
    <p:extLst>
      <p:ext uri="{BB962C8B-B14F-4D97-AF65-F5344CB8AC3E}">
        <p14:creationId xmlns:p14="http://schemas.microsoft.com/office/powerpoint/2010/main" val="41856214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AE9B0C-1BD8-288E-C1FB-5BB9BD6F6ABC}"/>
              </a:ext>
            </a:extLst>
          </p:cNvPr>
          <p:cNvSpPr>
            <a:spLocks noGrp="1"/>
          </p:cNvSpPr>
          <p:nvPr>
            <p:ph type="dt" sz="half" idx="10"/>
          </p:nvPr>
        </p:nvSpPr>
        <p:spPr/>
        <p:txBody>
          <a:bodyPr/>
          <a:lstStyle/>
          <a:p>
            <a:fld id="{2106AD36-636D-2B4D-A198-A47B08044844}" type="datetimeFigureOut">
              <a:rPr lang="en-US" smtClean="0"/>
              <a:t>2/21/25</a:t>
            </a:fld>
            <a:endParaRPr lang="en-US"/>
          </a:p>
        </p:txBody>
      </p:sp>
      <p:sp>
        <p:nvSpPr>
          <p:cNvPr id="3" name="Footer Placeholder 2">
            <a:extLst>
              <a:ext uri="{FF2B5EF4-FFF2-40B4-BE49-F238E27FC236}">
                <a16:creationId xmlns:a16="http://schemas.microsoft.com/office/drawing/2014/main" id="{4B998163-5283-BC9D-CB39-CB658D5851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0C99E4-6005-E8AD-2375-F3A229734024}"/>
              </a:ext>
            </a:extLst>
          </p:cNvPr>
          <p:cNvSpPr>
            <a:spLocks noGrp="1"/>
          </p:cNvSpPr>
          <p:nvPr>
            <p:ph type="sldNum" sz="quarter" idx="12"/>
          </p:nvPr>
        </p:nvSpPr>
        <p:spPr/>
        <p:txBody>
          <a:bodyPr/>
          <a:lstStyle/>
          <a:p>
            <a:fld id="{99FB187C-190C-0B44-8344-D2BA25628073}" type="slidenum">
              <a:rPr lang="en-US" smtClean="0"/>
              <a:t>‹#›</a:t>
            </a:fld>
            <a:endParaRPr lang="en-US"/>
          </a:p>
        </p:txBody>
      </p:sp>
    </p:spTree>
    <p:extLst>
      <p:ext uri="{BB962C8B-B14F-4D97-AF65-F5344CB8AC3E}">
        <p14:creationId xmlns:p14="http://schemas.microsoft.com/office/powerpoint/2010/main" val="11502506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5FF37-5CD1-8020-E4E3-BFB3035C27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DC7124-DFC3-0EDE-2B18-D9E8487F4A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0B39DA-95B6-C912-02FF-33C8A4DAB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CA73E0-3B06-DEB3-8D60-C2F3CAE81201}"/>
              </a:ext>
            </a:extLst>
          </p:cNvPr>
          <p:cNvSpPr>
            <a:spLocks noGrp="1"/>
          </p:cNvSpPr>
          <p:nvPr>
            <p:ph type="dt" sz="half" idx="10"/>
          </p:nvPr>
        </p:nvSpPr>
        <p:spPr/>
        <p:txBody>
          <a:bodyPr/>
          <a:lstStyle/>
          <a:p>
            <a:fld id="{2106AD36-636D-2B4D-A198-A47B08044844}" type="datetimeFigureOut">
              <a:rPr lang="en-US" smtClean="0"/>
              <a:t>2/21/25</a:t>
            </a:fld>
            <a:endParaRPr lang="en-US"/>
          </a:p>
        </p:txBody>
      </p:sp>
      <p:sp>
        <p:nvSpPr>
          <p:cNvPr id="6" name="Footer Placeholder 5">
            <a:extLst>
              <a:ext uri="{FF2B5EF4-FFF2-40B4-BE49-F238E27FC236}">
                <a16:creationId xmlns:a16="http://schemas.microsoft.com/office/drawing/2014/main" id="{E1C0A6B6-19F6-F9DA-72C0-B6C65A6259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E38CB-AF10-9258-380B-EF118011CC23}"/>
              </a:ext>
            </a:extLst>
          </p:cNvPr>
          <p:cNvSpPr>
            <a:spLocks noGrp="1"/>
          </p:cNvSpPr>
          <p:nvPr>
            <p:ph type="sldNum" sz="quarter" idx="12"/>
          </p:nvPr>
        </p:nvSpPr>
        <p:spPr/>
        <p:txBody>
          <a:bodyPr/>
          <a:lstStyle/>
          <a:p>
            <a:fld id="{99FB187C-190C-0B44-8344-D2BA25628073}" type="slidenum">
              <a:rPr lang="en-US" smtClean="0"/>
              <a:t>‹#›</a:t>
            </a:fld>
            <a:endParaRPr lang="en-US"/>
          </a:p>
        </p:txBody>
      </p:sp>
    </p:spTree>
    <p:extLst>
      <p:ext uri="{BB962C8B-B14F-4D97-AF65-F5344CB8AC3E}">
        <p14:creationId xmlns:p14="http://schemas.microsoft.com/office/powerpoint/2010/main" val="41299583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02FF7-6B06-9C3F-0DE1-0A9EFCEE36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F4CF95-0384-793F-830E-D29A095C47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39CACB-394F-4E2B-1C33-2B14E7BEBF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556D-61ED-9EC8-9975-1188B2334C30}"/>
              </a:ext>
            </a:extLst>
          </p:cNvPr>
          <p:cNvSpPr>
            <a:spLocks noGrp="1"/>
          </p:cNvSpPr>
          <p:nvPr>
            <p:ph type="dt" sz="half" idx="10"/>
          </p:nvPr>
        </p:nvSpPr>
        <p:spPr/>
        <p:txBody>
          <a:bodyPr/>
          <a:lstStyle/>
          <a:p>
            <a:fld id="{2106AD36-636D-2B4D-A198-A47B08044844}" type="datetimeFigureOut">
              <a:rPr lang="en-US" smtClean="0"/>
              <a:t>2/21/25</a:t>
            </a:fld>
            <a:endParaRPr lang="en-US"/>
          </a:p>
        </p:txBody>
      </p:sp>
      <p:sp>
        <p:nvSpPr>
          <p:cNvPr id="6" name="Footer Placeholder 5">
            <a:extLst>
              <a:ext uri="{FF2B5EF4-FFF2-40B4-BE49-F238E27FC236}">
                <a16:creationId xmlns:a16="http://schemas.microsoft.com/office/drawing/2014/main" id="{3C626ACD-6885-D6C8-ECC9-175C7E1B0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AEFC74-4A46-C60E-C34B-88F93AB181D0}"/>
              </a:ext>
            </a:extLst>
          </p:cNvPr>
          <p:cNvSpPr>
            <a:spLocks noGrp="1"/>
          </p:cNvSpPr>
          <p:nvPr>
            <p:ph type="sldNum" sz="quarter" idx="12"/>
          </p:nvPr>
        </p:nvSpPr>
        <p:spPr/>
        <p:txBody>
          <a:bodyPr/>
          <a:lstStyle/>
          <a:p>
            <a:fld id="{99FB187C-190C-0B44-8344-D2BA25628073}" type="slidenum">
              <a:rPr lang="en-US" smtClean="0"/>
              <a:t>‹#›</a:t>
            </a:fld>
            <a:endParaRPr lang="en-US"/>
          </a:p>
        </p:txBody>
      </p:sp>
    </p:spTree>
    <p:extLst>
      <p:ext uri="{BB962C8B-B14F-4D97-AF65-F5344CB8AC3E}">
        <p14:creationId xmlns:p14="http://schemas.microsoft.com/office/powerpoint/2010/main" val="6457397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D69C-7343-BB2F-4556-56119CD478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011E32-9727-4162-FFF8-1C6D17E806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6DBE5-3B3A-56B3-6BA1-2C7C2786B7B5}"/>
              </a:ext>
            </a:extLst>
          </p:cNvPr>
          <p:cNvSpPr>
            <a:spLocks noGrp="1"/>
          </p:cNvSpPr>
          <p:nvPr>
            <p:ph type="dt" sz="half" idx="10"/>
          </p:nvPr>
        </p:nvSpPr>
        <p:spPr/>
        <p:txBody>
          <a:bodyPr/>
          <a:lstStyle/>
          <a:p>
            <a:fld id="{2106AD36-636D-2B4D-A198-A47B08044844}" type="datetimeFigureOut">
              <a:rPr lang="en-US" smtClean="0"/>
              <a:t>2/21/25</a:t>
            </a:fld>
            <a:endParaRPr lang="en-US"/>
          </a:p>
        </p:txBody>
      </p:sp>
      <p:sp>
        <p:nvSpPr>
          <p:cNvPr id="5" name="Footer Placeholder 4">
            <a:extLst>
              <a:ext uri="{FF2B5EF4-FFF2-40B4-BE49-F238E27FC236}">
                <a16:creationId xmlns:a16="http://schemas.microsoft.com/office/drawing/2014/main" id="{FF6A1142-C2AF-0D4F-E6D0-ED34D7C98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3C3EC-340E-F5E6-480F-5C47D025AE95}"/>
              </a:ext>
            </a:extLst>
          </p:cNvPr>
          <p:cNvSpPr>
            <a:spLocks noGrp="1"/>
          </p:cNvSpPr>
          <p:nvPr>
            <p:ph type="sldNum" sz="quarter" idx="12"/>
          </p:nvPr>
        </p:nvSpPr>
        <p:spPr/>
        <p:txBody>
          <a:bodyPr/>
          <a:lstStyle/>
          <a:p>
            <a:fld id="{99FB187C-190C-0B44-8344-D2BA25628073}" type="slidenum">
              <a:rPr lang="en-US" smtClean="0"/>
              <a:t>‹#›</a:t>
            </a:fld>
            <a:endParaRPr lang="en-US"/>
          </a:p>
        </p:txBody>
      </p:sp>
    </p:spTree>
    <p:extLst>
      <p:ext uri="{BB962C8B-B14F-4D97-AF65-F5344CB8AC3E}">
        <p14:creationId xmlns:p14="http://schemas.microsoft.com/office/powerpoint/2010/main" val="42453235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E4C282-51BD-0E2F-577F-54833760F0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B4C448-EFF7-B81B-3924-FB62CB505D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88C9B5-5A3C-3A90-88C9-B73DEB329E53}"/>
              </a:ext>
            </a:extLst>
          </p:cNvPr>
          <p:cNvSpPr>
            <a:spLocks noGrp="1"/>
          </p:cNvSpPr>
          <p:nvPr>
            <p:ph type="dt" sz="half" idx="10"/>
          </p:nvPr>
        </p:nvSpPr>
        <p:spPr/>
        <p:txBody>
          <a:bodyPr/>
          <a:lstStyle/>
          <a:p>
            <a:fld id="{2106AD36-636D-2B4D-A198-A47B08044844}" type="datetimeFigureOut">
              <a:rPr lang="en-US" smtClean="0"/>
              <a:t>2/21/25</a:t>
            </a:fld>
            <a:endParaRPr lang="en-US"/>
          </a:p>
        </p:txBody>
      </p:sp>
      <p:sp>
        <p:nvSpPr>
          <p:cNvPr id="5" name="Footer Placeholder 4">
            <a:extLst>
              <a:ext uri="{FF2B5EF4-FFF2-40B4-BE49-F238E27FC236}">
                <a16:creationId xmlns:a16="http://schemas.microsoft.com/office/drawing/2014/main" id="{7759CBB5-A082-FD90-E268-A0040DF20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982A19-3CB0-BAC2-7BE8-7A530C362138}"/>
              </a:ext>
            </a:extLst>
          </p:cNvPr>
          <p:cNvSpPr>
            <a:spLocks noGrp="1"/>
          </p:cNvSpPr>
          <p:nvPr>
            <p:ph type="sldNum" sz="quarter" idx="12"/>
          </p:nvPr>
        </p:nvSpPr>
        <p:spPr/>
        <p:txBody>
          <a:bodyPr/>
          <a:lstStyle/>
          <a:p>
            <a:fld id="{99FB187C-190C-0B44-8344-D2BA25628073}" type="slidenum">
              <a:rPr lang="en-US" smtClean="0"/>
              <a:t>‹#›</a:t>
            </a:fld>
            <a:endParaRPr lang="en-US"/>
          </a:p>
        </p:txBody>
      </p:sp>
    </p:spTree>
    <p:extLst>
      <p:ext uri="{BB962C8B-B14F-4D97-AF65-F5344CB8AC3E}">
        <p14:creationId xmlns:p14="http://schemas.microsoft.com/office/powerpoint/2010/main" val="29912346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lide Oral or Pos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5601" y="1889870"/>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6038" rIns="91440" bIns="46038" numCol="1" anchor="b" anchorCtr="0" compatLnSpc="1">
            <a:prstTxWarp prst="textNoShape">
              <a:avLst/>
            </a:prstTxWarp>
          </a:bodyPr>
          <a:lstStyle>
            <a:lvl1pPr algn="l">
              <a:defRPr lang="en-US" sz="3200" b="0" dirty="0">
                <a:solidFill>
                  <a:srgbClr val="433F3F"/>
                </a:solidFill>
              </a:defRPr>
            </a:lvl1pPr>
          </a:lstStyle>
          <a:p>
            <a:pPr lvl="0"/>
            <a:r>
              <a:rPr lang="en-US" dirty="0"/>
              <a:t>Click to add title</a:t>
            </a:r>
          </a:p>
        </p:txBody>
      </p:sp>
      <p:sp>
        <p:nvSpPr>
          <p:cNvPr id="3" name="Subtitle 2"/>
          <p:cNvSpPr>
            <a:spLocks noGrp="1"/>
          </p:cNvSpPr>
          <p:nvPr>
            <p:ph type="subTitle" idx="1" hasCustomPrompt="1"/>
          </p:nvPr>
        </p:nvSpPr>
        <p:spPr>
          <a:xfrm>
            <a:off x="355601" y="3428213"/>
            <a:ext cx="10363200" cy="419616"/>
          </a:xfrm>
        </p:spPr>
        <p:txBody>
          <a:bodyPr>
            <a:noAutofit/>
          </a:bodyPr>
          <a:lstStyle>
            <a:lvl1pPr marL="0" indent="0" algn="l">
              <a:spcBef>
                <a:spcPts val="0"/>
              </a:spcBef>
              <a:spcAft>
                <a:spcPts val="0"/>
              </a:spcAft>
              <a:buNone/>
              <a:defRPr sz="2000" b="0">
                <a:solidFill>
                  <a:srgbClr val="BE2BBB"/>
                </a:solidFill>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Click to add authors</a:t>
            </a:r>
          </a:p>
        </p:txBody>
      </p:sp>
      <p:cxnSp>
        <p:nvCxnSpPr>
          <p:cNvPr id="9" name="Straight Connector 8">
            <a:extLst>
              <a:ext uri="{FF2B5EF4-FFF2-40B4-BE49-F238E27FC236}">
                <a16:creationId xmlns:a16="http://schemas.microsoft.com/office/drawing/2014/main" id="{E9ED57D8-0216-4E00-A170-28372EC4083A}"/>
              </a:ext>
            </a:extLst>
          </p:cNvPr>
          <p:cNvCxnSpPr>
            <a:cxnSpLocks/>
          </p:cNvCxnSpPr>
          <p:nvPr userDrawn="1"/>
        </p:nvCxnSpPr>
        <p:spPr>
          <a:xfrm>
            <a:off x="164290" y="6415343"/>
            <a:ext cx="11742365" cy="0"/>
          </a:xfrm>
          <a:prstGeom prst="line">
            <a:avLst/>
          </a:prstGeom>
          <a:ln w="28575">
            <a:solidFill>
              <a:srgbClr val="BE2BBB"/>
            </a:solidFill>
          </a:ln>
        </p:spPr>
        <p:style>
          <a:lnRef idx="1">
            <a:schemeClr val="accent1"/>
          </a:lnRef>
          <a:fillRef idx="0">
            <a:schemeClr val="accent1"/>
          </a:fillRef>
          <a:effectRef idx="0">
            <a:schemeClr val="accent1"/>
          </a:effectRef>
          <a:fontRef idx="minor">
            <a:schemeClr val="tx1"/>
          </a:fontRef>
        </p:style>
      </p:cxnSp>
      <p:sp>
        <p:nvSpPr>
          <p:cNvPr id="10" name="Text Placeholder 7"/>
          <p:cNvSpPr>
            <a:spLocks noGrp="1"/>
          </p:cNvSpPr>
          <p:nvPr>
            <p:ph type="body" sz="quarter" idx="11" hasCustomPrompt="1"/>
          </p:nvPr>
        </p:nvSpPr>
        <p:spPr>
          <a:xfrm>
            <a:off x="9851136" y="2"/>
            <a:ext cx="2340864" cy="267175"/>
          </a:xfrm>
        </p:spPr>
        <p:txBody>
          <a:bodyPr/>
          <a:lstStyle>
            <a:lvl1pPr marL="0" indent="0" algn="r">
              <a:buNone/>
              <a:defRPr sz="1400" b="0">
                <a:solidFill>
                  <a:srgbClr val="433F3F"/>
                </a:solidFill>
              </a:defRPr>
            </a:lvl1pPr>
          </a:lstStyle>
          <a:p>
            <a:pPr lvl="0"/>
            <a:r>
              <a:rPr lang="en-US" dirty="0"/>
              <a:t>HIGHLY CONFIDENTIAL</a:t>
            </a:r>
          </a:p>
        </p:txBody>
      </p:sp>
      <p:sp>
        <p:nvSpPr>
          <p:cNvPr id="12" name="Text Placeholder 11">
            <a:extLst>
              <a:ext uri="{FF2B5EF4-FFF2-40B4-BE49-F238E27FC236}">
                <a16:creationId xmlns:a16="http://schemas.microsoft.com/office/drawing/2014/main" id="{159C5DE1-313A-450F-97EA-4C57989FB603}"/>
              </a:ext>
            </a:extLst>
          </p:cNvPr>
          <p:cNvSpPr>
            <a:spLocks noGrp="1"/>
          </p:cNvSpPr>
          <p:nvPr>
            <p:ph type="body" sz="quarter" idx="12" hasCustomPrompt="1"/>
          </p:nvPr>
        </p:nvSpPr>
        <p:spPr>
          <a:xfrm>
            <a:off x="355601" y="3916150"/>
            <a:ext cx="10363200" cy="353043"/>
          </a:xfrm>
        </p:spPr>
        <p:txBody>
          <a:bodyPr/>
          <a:lstStyle>
            <a:lvl1pPr marL="0" indent="0">
              <a:buNone/>
              <a:defRPr sz="1600">
                <a:solidFill>
                  <a:srgbClr val="433F3F"/>
                </a:solidFill>
              </a:defRPr>
            </a:lvl1pPr>
            <a:lvl2pPr marL="0" indent="0">
              <a:spcAft>
                <a:spcPts val="0"/>
              </a:spcAft>
              <a:buNone/>
              <a:defRPr sz="1600">
                <a:solidFill>
                  <a:schemeClr val="tx2"/>
                </a:solidFill>
              </a:defRPr>
            </a:lvl2pPr>
          </a:lstStyle>
          <a:p>
            <a:pPr lvl="0"/>
            <a:r>
              <a:rPr lang="en-US" dirty="0"/>
              <a:t>Click to add affiliations</a:t>
            </a:r>
          </a:p>
        </p:txBody>
      </p:sp>
    </p:spTree>
    <p:custDataLst>
      <p:tags r:id="rId1"/>
    </p:custDataLst>
    <p:extLst>
      <p:ext uri="{BB962C8B-B14F-4D97-AF65-F5344CB8AC3E}">
        <p14:creationId xmlns:p14="http://schemas.microsoft.com/office/powerpoint/2010/main" val="14891811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p:txBody>
          <a:bodyPr/>
          <a:lstStyle>
            <a:lvl1pPr>
              <a:defRPr sz="3200">
                <a:solidFill>
                  <a:srgbClr val="433F3F"/>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dirty="0"/>
              <a:t>Click to edit Master text styles</a:t>
            </a:r>
          </a:p>
          <a:p>
            <a:pPr lvl="2"/>
            <a:r>
              <a:rPr lang="en-US" dirty="0"/>
              <a:t>Second level</a:t>
            </a:r>
          </a:p>
          <a:p>
            <a:pPr lvl="3"/>
            <a:r>
              <a:rPr lang="en-US" dirty="0"/>
              <a:t>Third level</a:t>
            </a:r>
          </a:p>
          <a:p>
            <a:pPr lvl="4"/>
            <a:r>
              <a:rPr lang="en-US" dirty="0"/>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dirty="0">
                <a:solidFill>
                  <a:srgbClr val="433F3F"/>
                </a:solidFill>
              </a:rPr>
              <a:t>CheckMate 8HW</a:t>
            </a:r>
          </a:p>
        </p:txBody>
      </p:sp>
    </p:spTree>
    <p:extLst>
      <p:ext uri="{BB962C8B-B14F-4D97-AF65-F5344CB8AC3E}">
        <p14:creationId xmlns:p14="http://schemas.microsoft.com/office/powerpoint/2010/main" val="3175743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extBox 4">
            <a:extLst>
              <a:ext uri="{FF2B5EF4-FFF2-40B4-BE49-F238E27FC236}">
                <a16:creationId xmlns:a16="http://schemas.microsoft.com/office/drawing/2014/main" id="{A4A02D12-915F-E644-BDEF-FAFA51975EF4}"/>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dirty="0">
                <a:solidFill>
                  <a:srgbClr val="433F3F"/>
                </a:solidFill>
              </a:rPr>
              <a:t>CheckMate 8HW</a:t>
            </a:r>
          </a:p>
        </p:txBody>
      </p:sp>
    </p:spTree>
    <p:custDataLst>
      <p:tags r:id="rId1"/>
    </p:custDataLst>
    <p:extLst>
      <p:ext uri="{BB962C8B-B14F-4D97-AF65-F5344CB8AC3E}">
        <p14:creationId xmlns:p14="http://schemas.microsoft.com/office/powerpoint/2010/main" val="9910232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2/21/25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2/21/25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2/21/25</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00908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823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77390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389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2572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29968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490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9703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87527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919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6531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079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28571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30357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915081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99462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855314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2/21/25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355383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43875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047384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399979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120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17210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4036522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49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80606-6CF6-B18F-3415-9FF4F9D6E6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354A37-6BEF-7401-9E50-1E290CA736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F178C7-473C-F76B-8831-F6D151B47ADE}"/>
              </a:ext>
            </a:extLst>
          </p:cNvPr>
          <p:cNvSpPr>
            <a:spLocks noGrp="1"/>
          </p:cNvSpPr>
          <p:nvPr>
            <p:ph type="dt" sz="half" idx="10"/>
          </p:nvPr>
        </p:nvSpPr>
        <p:spPr/>
        <p:txBody>
          <a:bodyPr/>
          <a:lstStyle/>
          <a:p>
            <a:fld id="{2106AD36-636D-2B4D-A198-A47B08044844}" type="datetimeFigureOut">
              <a:rPr lang="en-US" smtClean="0"/>
              <a:t>2/21/25</a:t>
            </a:fld>
            <a:endParaRPr lang="en-US"/>
          </a:p>
        </p:txBody>
      </p:sp>
      <p:sp>
        <p:nvSpPr>
          <p:cNvPr id="5" name="Footer Placeholder 4">
            <a:extLst>
              <a:ext uri="{FF2B5EF4-FFF2-40B4-BE49-F238E27FC236}">
                <a16:creationId xmlns:a16="http://schemas.microsoft.com/office/drawing/2014/main" id="{58FB68E9-EC74-94F5-57EC-9F42B8A70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C503D-98D2-8B55-4293-2011099BE024}"/>
              </a:ext>
            </a:extLst>
          </p:cNvPr>
          <p:cNvSpPr>
            <a:spLocks noGrp="1"/>
          </p:cNvSpPr>
          <p:nvPr>
            <p:ph type="sldNum" sz="quarter" idx="12"/>
          </p:nvPr>
        </p:nvSpPr>
        <p:spPr/>
        <p:txBody>
          <a:bodyPr/>
          <a:lstStyle/>
          <a:p>
            <a:fld id="{99FB187C-190C-0B44-8344-D2BA25628073}" type="slidenum">
              <a:rPr lang="en-US" smtClean="0"/>
              <a:t>‹#›</a:t>
            </a:fld>
            <a:endParaRPr lang="en-US"/>
          </a:p>
        </p:txBody>
      </p:sp>
    </p:spTree>
    <p:extLst>
      <p:ext uri="{BB962C8B-B14F-4D97-AF65-F5344CB8AC3E}">
        <p14:creationId xmlns:p14="http://schemas.microsoft.com/office/powerpoint/2010/main" val="13036005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5FDC-92D2-ACA0-2D3A-D84052E8B8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A2694C-1CE2-CECF-B2F9-42C2396C02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9D5B3-F66A-0B76-31F5-71A3291A3AA6}"/>
              </a:ext>
            </a:extLst>
          </p:cNvPr>
          <p:cNvSpPr>
            <a:spLocks noGrp="1"/>
          </p:cNvSpPr>
          <p:nvPr>
            <p:ph type="dt" sz="half" idx="10"/>
          </p:nvPr>
        </p:nvSpPr>
        <p:spPr/>
        <p:txBody>
          <a:bodyPr/>
          <a:lstStyle/>
          <a:p>
            <a:fld id="{2106AD36-636D-2B4D-A198-A47B08044844}" type="datetimeFigureOut">
              <a:rPr lang="en-US" smtClean="0"/>
              <a:t>2/21/25</a:t>
            </a:fld>
            <a:endParaRPr lang="en-US"/>
          </a:p>
        </p:txBody>
      </p:sp>
      <p:sp>
        <p:nvSpPr>
          <p:cNvPr id="5" name="Footer Placeholder 4">
            <a:extLst>
              <a:ext uri="{FF2B5EF4-FFF2-40B4-BE49-F238E27FC236}">
                <a16:creationId xmlns:a16="http://schemas.microsoft.com/office/drawing/2014/main" id="{0852E91A-62A7-7F3B-465A-1DFD73C9D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EF91B-C483-16CD-DB38-378118A5FDBC}"/>
              </a:ext>
            </a:extLst>
          </p:cNvPr>
          <p:cNvSpPr>
            <a:spLocks noGrp="1"/>
          </p:cNvSpPr>
          <p:nvPr>
            <p:ph type="sldNum" sz="quarter" idx="12"/>
          </p:nvPr>
        </p:nvSpPr>
        <p:spPr/>
        <p:txBody>
          <a:bodyPr/>
          <a:lstStyle/>
          <a:p>
            <a:fld id="{99FB187C-190C-0B44-8344-D2BA25628073}" type="slidenum">
              <a:rPr lang="en-US" smtClean="0"/>
              <a:t>‹#›</a:t>
            </a:fld>
            <a:endParaRPr lang="en-US"/>
          </a:p>
        </p:txBody>
      </p:sp>
    </p:spTree>
    <p:extLst>
      <p:ext uri="{BB962C8B-B14F-4D97-AF65-F5344CB8AC3E}">
        <p14:creationId xmlns:p14="http://schemas.microsoft.com/office/powerpoint/2010/main" val="15875574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AD224-95A5-C3C2-7F76-DF791C32D5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C1D25E-C0ED-4F35-2B98-5914BCE796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1151C2-8AF1-48E9-E724-257560FAF33F}"/>
              </a:ext>
            </a:extLst>
          </p:cNvPr>
          <p:cNvSpPr>
            <a:spLocks noGrp="1"/>
          </p:cNvSpPr>
          <p:nvPr>
            <p:ph type="dt" sz="half" idx="10"/>
          </p:nvPr>
        </p:nvSpPr>
        <p:spPr/>
        <p:txBody>
          <a:bodyPr/>
          <a:lstStyle/>
          <a:p>
            <a:fld id="{2106AD36-636D-2B4D-A198-A47B08044844}" type="datetimeFigureOut">
              <a:rPr lang="en-US" smtClean="0"/>
              <a:t>2/21/25</a:t>
            </a:fld>
            <a:endParaRPr lang="en-US"/>
          </a:p>
        </p:txBody>
      </p:sp>
      <p:sp>
        <p:nvSpPr>
          <p:cNvPr id="5" name="Footer Placeholder 4">
            <a:extLst>
              <a:ext uri="{FF2B5EF4-FFF2-40B4-BE49-F238E27FC236}">
                <a16:creationId xmlns:a16="http://schemas.microsoft.com/office/drawing/2014/main" id="{D4FF070B-B74D-C240-7469-226C88FD6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9B814-1B85-4D72-18A1-5422629CC505}"/>
              </a:ext>
            </a:extLst>
          </p:cNvPr>
          <p:cNvSpPr>
            <a:spLocks noGrp="1"/>
          </p:cNvSpPr>
          <p:nvPr>
            <p:ph type="sldNum" sz="quarter" idx="12"/>
          </p:nvPr>
        </p:nvSpPr>
        <p:spPr/>
        <p:txBody>
          <a:bodyPr/>
          <a:lstStyle/>
          <a:p>
            <a:fld id="{99FB187C-190C-0B44-8344-D2BA25628073}" type="slidenum">
              <a:rPr lang="en-US" smtClean="0"/>
              <a:t>‹#›</a:t>
            </a:fld>
            <a:endParaRPr lang="en-US"/>
          </a:p>
        </p:txBody>
      </p:sp>
    </p:spTree>
    <p:extLst>
      <p:ext uri="{BB962C8B-B14F-4D97-AF65-F5344CB8AC3E}">
        <p14:creationId xmlns:p14="http://schemas.microsoft.com/office/powerpoint/2010/main" val="3635987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4.jpeg"/><Relationship Id="rId5" Type="http://schemas.openxmlformats.org/officeDocument/2006/relationships/theme" Target="../theme/theme4.xml"/><Relationship Id="rId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theme" Target="../theme/theme5.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6.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5" Type="http://schemas.openxmlformats.org/officeDocument/2006/relationships/tags" Target="../tags/tag8.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image" Target="../media/image6.png"/><Relationship Id="rId5" Type="http://schemas.openxmlformats.org/officeDocument/2006/relationships/theme" Target="../theme/theme8.xml"/><Relationship Id="rId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6"/>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685526305"/>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 id="2147485946" r:id="rId12"/>
    <p:sldLayoutId id="2147485947" r:id="rId13"/>
    <p:sldLayoutId id="2147485948" r:id="rId14"/>
    <p:sldLayoutId id="2147485949" r:id="rId15"/>
    <p:sldLayoutId id="2147485950" r:id="rId16"/>
    <p:sldLayoutId id="2147485951" r:id="rId17"/>
    <p:sldLayoutId id="2147485952" r:id="rId18"/>
    <p:sldLayoutId id="2147485953" r:id="rId19"/>
    <p:sldLayoutId id="2147485954" r:id="rId20"/>
    <p:sldLayoutId id="2147485955" r:id="rId21"/>
    <p:sldLayoutId id="2147485956" r:id="rId22"/>
    <p:sldLayoutId id="2147485957" r:id="rId23"/>
    <p:sldLayoutId id="2147485958" r:id="rId24"/>
    <p:sldLayoutId id="21474859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6"/>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958158666"/>
      </p:ext>
    </p:extLst>
  </p:cSld>
  <p:clrMap bg1="lt1" tx1="dk1" bg2="lt2" tx2="dk2" accent1="accent1" accent2="accent2" accent3="accent3" accent4="accent4" accent5="accent5" accent6="accent6" hlink="hlink" folHlink="folHlink"/>
  <p:sldLayoutIdLst>
    <p:sldLayoutId id="2147486076" r:id="rId1"/>
    <p:sldLayoutId id="2147486077" r:id="rId2"/>
    <p:sldLayoutId id="2147486078" r:id="rId3"/>
    <p:sldLayoutId id="2147486079" r:id="rId4"/>
    <p:sldLayoutId id="2147486080" r:id="rId5"/>
    <p:sldLayoutId id="2147486081" r:id="rId6"/>
    <p:sldLayoutId id="2147486082" r:id="rId7"/>
    <p:sldLayoutId id="2147486083" r:id="rId8"/>
    <p:sldLayoutId id="2147486084" r:id="rId9"/>
    <p:sldLayoutId id="2147486085" r:id="rId10"/>
    <p:sldLayoutId id="2147486086" r:id="rId11"/>
    <p:sldLayoutId id="2147486087" r:id="rId12"/>
    <p:sldLayoutId id="2147486088" r:id="rId13"/>
    <p:sldLayoutId id="2147486089" r:id="rId14"/>
    <p:sldLayoutId id="2147486090" r:id="rId15"/>
    <p:sldLayoutId id="2147486091" r:id="rId16"/>
    <p:sldLayoutId id="2147486092" r:id="rId17"/>
    <p:sldLayoutId id="2147486093" r:id="rId18"/>
    <p:sldLayoutId id="2147486094" r:id="rId19"/>
    <p:sldLayoutId id="2147486095" r:id="rId20"/>
    <p:sldLayoutId id="2147486096" r:id="rId21"/>
    <p:sldLayoutId id="2147486097" r:id="rId22"/>
    <p:sldLayoutId id="2147486098" r:id="rId23"/>
    <p:sldLayoutId id="2147486099" r:id="rId24"/>
    <p:sldLayoutId id="2147486100"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01180A-C74B-D63E-F209-C5063D3B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D4F02-C9D2-982B-9154-FD6223E22C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2F7F8-B304-D6B4-B314-3C1157D862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06AD36-636D-2B4D-A198-A47B08044844}" type="datetimeFigureOut">
              <a:rPr lang="en-US" smtClean="0"/>
              <a:t>2/21/25</a:t>
            </a:fld>
            <a:endParaRPr lang="en-US"/>
          </a:p>
        </p:txBody>
      </p:sp>
      <p:sp>
        <p:nvSpPr>
          <p:cNvPr id="5" name="Footer Placeholder 4">
            <a:extLst>
              <a:ext uri="{FF2B5EF4-FFF2-40B4-BE49-F238E27FC236}">
                <a16:creationId xmlns:a16="http://schemas.microsoft.com/office/drawing/2014/main" id="{8FE6FD9D-285F-AF42-9348-83B9C390B7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A01F39F-8512-B860-1AD2-DDD02E952C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9FB187C-190C-0B44-8344-D2BA25628073}" type="slidenum">
              <a:rPr lang="en-US" smtClean="0"/>
              <a:t>‹#›</a:t>
            </a:fld>
            <a:endParaRPr lang="en-US"/>
          </a:p>
        </p:txBody>
      </p:sp>
    </p:spTree>
    <p:extLst>
      <p:ext uri="{BB962C8B-B14F-4D97-AF65-F5344CB8AC3E}">
        <p14:creationId xmlns:p14="http://schemas.microsoft.com/office/powerpoint/2010/main" val="2398068239"/>
      </p:ext>
    </p:extLst>
  </p:cSld>
  <p:clrMap bg1="lt1" tx1="dk1" bg2="lt2" tx2="dk2" accent1="accent1" accent2="accent2" accent3="accent3" accent4="accent4" accent5="accent5" accent6="accent6" hlink="hlink" folHlink="folHlink"/>
  <p:sldLayoutIdLst>
    <p:sldLayoutId id="2147486102"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5600" y="1365252"/>
            <a:ext cx="11457939" cy="4654549"/>
          </a:xfrm>
          <a:prstGeom prst="rect">
            <a:avLst/>
          </a:prstGeom>
        </p:spPr>
        <p:txBody>
          <a:bodyPr vert="horz" lIns="91440" tIns="45720" rIns="91440" bIns="45720" rtlCol="0">
            <a:noAutofit/>
          </a:bodyPr>
          <a:lstStyle/>
          <a:p>
            <a:pPr lvl="1"/>
            <a:r>
              <a:rPr lang="en-US" dirty="0"/>
              <a:t>Click to edit Master text styles</a:t>
            </a:r>
          </a:p>
          <a:p>
            <a:pPr lvl="2"/>
            <a:r>
              <a:rPr lang="en-US" dirty="0"/>
              <a:t>Second level</a:t>
            </a:r>
          </a:p>
          <a:p>
            <a:pPr lvl="3"/>
            <a:r>
              <a:rPr lang="en-US" dirty="0"/>
              <a:t>Third level</a:t>
            </a:r>
          </a:p>
          <a:p>
            <a:pPr lvl="4"/>
            <a:r>
              <a:rPr lang="en-US" dirty="0"/>
              <a:t>Fourth level</a:t>
            </a:r>
          </a:p>
        </p:txBody>
      </p:sp>
      <p:sp>
        <p:nvSpPr>
          <p:cNvPr id="2" name="Title Placeholder 1"/>
          <p:cNvSpPr>
            <a:spLocks noGrp="1"/>
          </p:cNvSpPr>
          <p:nvPr>
            <p:ph type="title"/>
          </p:nvPr>
        </p:nvSpPr>
        <p:spPr>
          <a:xfrm>
            <a:off x="378462" y="160869"/>
            <a:ext cx="1143507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p>
            <a:pPr lvl="0" fontAlgn="base">
              <a:spcAft>
                <a:spcPct val="0"/>
              </a:spcAft>
            </a:pPr>
            <a:r>
              <a:rPr lang="en-US" dirty="0"/>
              <a:t>Click to edit Master title style</a:t>
            </a:r>
          </a:p>
        </p:txBody>
      </p:sp>
      <p:cxnSp>
        <p:nvCxnSpPr>
          <p:cNvPr id="6" name="Straight Connector 5">
            <a:extLst>
              <a:ext uri="{FF2B5EF4-FFF2-40B4-BE49-F238E27FC236}">
                <a16:creationId xmlns:a16="http://schemas.microsoft.com/office/drawing/2014/main" id="{DFE3E71B-E4E4-41CF-A614-6050F92BAF2C}"/>
              </a:ext>
            </a:extLst>
          </p:cNvPr>
          <p:cNvCxnSpPr>
            <a:cxnSpLocks/>
          </p:cNvCxnSpPr>
          <p:nvPr userDrawn="1"/>
        </p:nvCxnSpPr>
        <p:spPr>
          <a:xfrm>
            <a:off x="355601" y="846799"/>
            <a:ext cx="11459633" cy="0"/>
          </a:xfrm>
          <a:prstGeom prst="line">
            <a:avLst/>
          </a:prstGeom>
          <a:ln w="28575">
            <a:solidFill>
              <a:srgbClr val="BE2BBB"/>
            </a:solidFill>
          </a:ln>
        </p:spPr>
        <p:style>
          <a:lnRef idx="1">
            <a:schemeClr val="accent1"/>
          </a:lnRef>
          <a:fillRef idx="0">
            <a:schemeClr val="accent1"/>
          </a:fillRef>
          <a:effectRef idx="0">
            <a:schemeClr val="accent1"/>
          </a:effectRef>
          <a:fontRef idx="minor">
            <a:schemeClr val="tx1"/>
          </a:fontRef>
        </p:style>
      </p:cxnSp>
    </p:spTree>
    <p:custDataLst>
      <p:tags r:id="rId5"/>
    </p:custDataLst>
    <p:extLst>
      <p:ext uri="{BB962C8B-B14F-4D97-AF65-F5344CB8AC3E}">
        <p14:creationId xmlns:p14="http://schemas.microsoft.com/office/powerpoint/2010/main" val="2603409953"/>
      </p:ext>
    </p:extLst>
  </p:cSld>
  <p:clrMap bg1="lt1" tx1="dk1" bg2="lt2" tx2="dk2" accent1="accent1" accent2="accent2" accent3="accent3" accent4="accent4" accent5="accent5" accent6="accent6" hlink="hlink" folHlink="folHlink"/>
  <p:sldLayoutIdLst>
    <p:sldLayoutId id="2147486114" r:id="rId1"/>
    <p:sldLayoutId id="2147486115" r:id="rId2"/>
    <p:sldLayoutId id="2147486116" r:id="rId3"/>
  </p:sldLayoutIdLst>
  <p:hf hdr="0" dt="0"/>
  <p:txStyles>
    <p:titleStyle>
      <a:lvl1pPr algn="l" defTabSz="1218895" rtl="0" eaLnBrk="1" latinLnBrk="0" hangingPunct="1">
        <a:lnSpc>
          <a:spcPct val="90000"/>
        </a:lnSpc>
        <a:spcBef>
          <a:spcPct val="0"/>
        </a:spcBef>
        <a:buNone/>
        <a:defRPr lang="en-US" sz="3200" b="1" kern="1200">
          <a:solidFill>
            <a:schemeClr val="tx1"/>
          </a:solidFill>
          <a:latin typeface="+mj-lt"/>
          <a:ea typeface="+mj-ea"/>
          <a:cs typeface="+mj-cs"/>
        </a:defRPr>
      </a:lvl1pPr>
    </p:titleStyle>
    <p:bodyStyle>
      <a:lvl1pPr marL="304724" indent="-304724" algn="l" defTabSz="1218895" rtl="0" eaLnBrk="1" latinLnBrk="0" hangingPunct="1">
        <a:lnSpc>
          <a:spcPct val="100000"/>
        </a:lnSpc>
        <a:spcBef>
          <a:spcPts val="1600"/>
        </a:spcBef>
        <a:spcAft>
          <a:spcPts val="0"/>
        </a:spcAft>
        <a:buClr>
          <a:schemeClr val="tx2"/>
        </a:buClr>
        <a:buFont typeface="Arial" panose="020B0604020202020204" pitchFamily="34" charset="0"/>
        <a:buChar char="•"/>
        <a:tabLst/>
        <a:defRPr lang="en-US" sz="2666" b="0" kern="1200" dirty="0">
          <a:solidFill>
            <a:schemeClr val="tx2"/>
          </a:solidFill>
          <a:latin typeface="+mn-lt"/>
          <a:ea typeface="+mn-ea"/>
          <a:cs typeface="+mn-cs"/>
        </a:defRPr>
      </a:lvl1pPr>
      <a:lvl2pPr marL="228600" indent="-228600" algn="l" defTabSz="1218895" rtl="0" eaLnBrk="1" latinLnBrk="0" hangingPunct="1">
        <a:lnSpc>
          <a:spcPct val="100000"/>
        </a:lnSpc>
        <a:spcBef>
          <a:spcPts val="1200"/>
        </a:spcBef>
        <a:spcAft>
          <a:spcPts val="0"/>
        </a:spcAft>
        <a:buClr>
          <a:schemeClr val="tx1"/>
        </a:buClr>
        <a:buFont typeface="Arial" panose="020B0604020202020204" pitchFamily="34" charset="0"/>
        <a:buChar char="•"/>
        <a:defRPr lang="en-US" sz="2400" kern="1200" dirty="0">
          <a:solidFill>
            <a:schemeClr val="tx1"/>
          </a:solidFill>
          <a:latin typeface="+mn-lt"/>
          <a:ea typeface="+mn-ea"/>
          <a:cs typeface="+mn-cs"/>
        </a:defRPr>
      </a:lvl2pPr>
      <a:lvl3pPr marL="457200" indent="-228600" algn="l" defTabSz="1218895" rtl="0" eaLnBrk="1" latinLnBrk="0" hangingPunct="1">
        <a:lnSpc>
          <a:spcPct val="100000"/>
        </a:lnSpc>
        <a:spcBef>
          <a:spcPts val="400"/>
        </a:spcBef>
        <a:spcAft>
          <a:spcPts val="0"/>
        </a:spcAft>
        <a:buClr>
          <a:schemeClr val="tx1"/>
        </a:buClr>
        <a:buFont typeface="Trebuchet MS" panose="020B0603020202020204" pitchFamily="34" charset="0"/>
        <a:buChar char="—"/>
        <a:tabLst/>
        <a:defRPr lang="en-US" sz="2000" kern="1200" dirty="0">
          <a:solidFill>
            <a:schemeClr val="tx1"/>
          </a:solidFill>
          <a:latin typeface="+mn-lt"/>
          <a:ea typeface="+mn-ea"/>
          <a:cs typeface="+mn-cs"/>
        </a:defRPr>
      </a:lvl3pPr>
      <a:lvl4pPr marL="685800" indent="-228600" algn="l" defTabSz="1218895" rtl="0" eaLnBrk="1" latinLnBrk="0" hangingPunct="1">
        <a:lnSpc>
          <a:spcPct val="100000"/>
        </a:lnSpc>
        <a:spcBef>
          <a:spcPts val="400"/>
        </a:spcBef>
        <a:spcAft>
          <a:spcPts val="0"/>
        </a:spcAft>
        <a:buClr>
          <a:schemeClr val="tx1"/>
        </a:buClr>
        <a:buFont typeface="Wingdings" pitchFamily="2" charset="2"/>
        <a:buChar char="§"/>
        <a:tabLst/>
        <a:defRPr lang="en-US" sz="2000" kern="1200" dirty="0">
          <a:solidFill>
            <a:schemeClr val="tx1"/>
          </a:solidFill>
          <a:latin typeface="+mn-lt"/>
          <a:ea typeface="+mn-ea"/>
          <a:cs typeface="+mn-cs"/>
        </a:defRPr>
      </a:lvl4pPr>
      <a:lvl5pPr marL="914400" indent="-228600" algn="l" defTabSz="1218895" rtl="0" eaLnBrk="1" latinLnBrk="0" hangingPunct="1">
        <a:lnSpc>
          <a:spcPct val="100000"/>
        </a:lnSpc>
        <a:spcBef>
          <a:spcPts val="400"/>
        </a:spcBef>
        <a:spcAft>
          <a:spcPts val="0"/>
        </a:spcAft>
        <a:buClr>
          <a:schemeClr val="tx1"/>
        </a:buClr>
        <a:buFont typeface="Courier New" panose="02070309020205020404" pitchFamily="49" charset="0"/>
        <a:buChar char="o"/>
        <a:tabLst/>
        <a:defRPr lang="en-US" sz="2000" kern="1200" dirty="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24">
          <p15:clr>
            <a:srgbClr val="F26B43"/>
          </p15:clr>
        </p15:guide>
        <p15:guide id="3" pos="744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1.xml"/><Relationship Id="rId1" Type="http://schemas.openxmlformats.org/officeDocument/2006/relationships/tags" Target="../tags/tag1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1.xml"/><Relationship Id="rId1" Type="http://schemas.openxmlformats.org/officeDocument/2006/relationships/tags" Target="../tags/tag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2.xml"/><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3.xml"/><Relationship Id="rId5" Type="http://schemas.microsoft.com/office/2007/relationships/hdphoto" Target="../media/hdphoto2.wdp"/><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7.xml"/><Relationship Id="rId5" Type="http://schemas.openxmlformats.org/officeDocument/2006/relationships/image" Target="../media/image33.jpeg"/><Relationship Id="rId4" Type="http://schemas.openxmlformats.org/officeDocument/2006/relationships/image" Target="../media/image3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8.xml"/></Relationships>
</file>

<file path=ppt/slides/_rels/slide5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98.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98.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notesSlide" Target="../notesSlides/notesSlide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1.xml"/><Relationship Id="rId1" Type="http://schemas.openxmlformats.org/officeDocument/2006/relationships/tags" Target="../tags/tag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408440"/>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Scott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Kopetz</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Jeffrey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Meyerhardt</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MPH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62365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383999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697418"/>
            <a:ext cx="12192000" cy="1143000"/>
          </a:xfrm>
        </p:spPr>
        <p:txBody>
          <a:bodyPr wrap="square" anchor="ctr">
            <a:noAutofit/>
          </a:bodyPr>
          <a:lstStyle/>
          <a:p>
            <a:pPr>
              <a:lnSpc>
                <a:spcPts val="5400"/>
              </a:lnSpc>
              <a:spcBef>
                <a:spcPts val="1800"/>
              </a:spcBef>
            </a:pPr>
            <a:r>
              <a:rPr lang="en-US" sz="4600" dirty="0">
                <a:solidFill>
                  <a:srgbClr val="0331FF"/>
                </a:solidFill>
                <a:latin typeface="Calibri" panose="020F0502020204030204" pitchFamily="34" charset="0"/>
                <a:cs typeface="Calibri" panose="020F0502020204030204" pitchFamily="34" charset="0"/>
              </a:rPr>
              <a:t>Year in Review: Management </a:t>
            </a:r>
            <a:br>
              <a:rPr lang="en-US" sz="4600" dirty="0">
                <a:solidFill>
                  <a:srgbClr val="0331FF"/>
                </a:solidFill>
                <a:latin typeface="Calibri" panose="020F0502020204030204" pitchFamily="34" charset="0"/>
                <a:cs typeface="Calibri" panose="020F0502020204030204" pitchFamily="34" charset="0"/>
              </a:rPr>
            </a:br>
            <a:r>
              <a:rPr lang="en-US" sz="4600" dirty="0">
                <a:solidFill>
                  <a:srgbClr val="0331FF"/>
                </a:solidFill>
                <a:latin typeface="Calibri" panose="020F0502020204030204" pitchFamily="34" charset="0"/>
                <a:cs typeface="Calibri" panose="020F0502020204030204" pitchFamily="34" charset="0"/>
              </a:rPr>
              <a:t>of Colorectal Cancer</a:t>
            </a:r>
            <a:br>
              <a:rPr lang="en-US" sz="5000" dirty="0">
                <a:solidFill>
                  <a:srgbClr val="0331FF"/>
                </a:solidFill>
                <a:latin typeface="Calibri" panose="020F0502020204030204" pitchFamily="34" charset="0"/>
                <a:cs typeface="Calibri" panose="020F0502020204030204" pitchFamily="34" charset="0"/>
              </a:rPr>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lang="en-US" sz="32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484299"/>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February 19,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202412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8F6B3-58AA-326E-F0CC-BDC1108B9F4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A4CECAC-DAC0-6A03-01D5-67E2179FED00}"/>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4F4E430F-6A75-FC5B-5ED9-6C991C8B54C3}"/>
              </a:ext>
            </a:extLst>
          </p:cNvPr>
          <p:cNvSpPr txBox="1"/>
          <p:nvPr/>
        </p:nvSpPr>
        <p:spPr>
          <a:xfrm>
            <a:off x="763786" y="908720"/>
            <a:ext cx="10876830" cy="5509200"/>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Scott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Kopetz</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PhD</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Adam R et al.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Liver transplantation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plus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chemotherapy</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versus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chemotherapy</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alone in patients with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permanently unresectable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colorectal liver metastases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TransMet</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Results from a </a:t>
            </a:r>
            <a:r>
              <a:rPr lang="en-US" sz="20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multicentre</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open-label, prospective, </a:t>
            </a:r>
            <a:r>
              <a:rPr lang="en-US" sz="20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randomised</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controlled trial. </a:t>
            </a:r>
            <a:r>
              <a:rPr lang="en-US" sz="2000" b="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Lancet</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2024;404(10458):1107-18.</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Lenz HJ et al</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Nivolumab (NIVO)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plus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ipilimumab (IPI)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vs chemotherapy (chemo) as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first-line (1L)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treatment for microsatellite instability-high/mismatch repair-deficient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(MSI-H/</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dMMR</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metastatic colorectal cancer (mCRC): Expanded efficacy analysis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from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CheckMate</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8HW</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ASCO 2024;Abstract 3503.</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Andre T et al.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Nivolumab</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plus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ipilimumab</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versus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nivolumab</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microsatellite instability-high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metastatic colorectal cancer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CheckMate</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8HW)</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randomised</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open-label,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phase 3</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trial. </a:t>
            </a:r>
            <a:r>
              <a:rPr lang="en-US" sz="2000" b="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Lancet</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2025;405(10476):383-95.</a:t>
            </a:r>
          </a:p>
          <a:p>
            <a:pPr marL="285750" indent="-285750">
              <a:spcBef>
                <a:spcPts val="600"/>
              </a:spcBef>
              <a:spcAft>
                <a:spcPts val="0"/>
              </a:spcAft>
              <a:buFont typeface="Arial" panose="020B0604020202020204" pitchFamily="34" charset="0"/>
              <a:buChar char="•"/>
              <a:defRPr/>
            </a:pPr>
            <a:r>
              <a:rPr lang="en-US" sz="20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Kopetz</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 et al. Molecular profiling of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BRAF-V600E-mutant</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metastatic colorectal cancer in the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phase 3 BEACON CRC</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trial. </a:t>
            </a:r>
            <a:r>
              <a:rPr lang="en-US" sz="2000" b="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Med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2024;30(11):3261-71.</a:t>
            </a:r>
          </a:p>
          <a:p>
            <a:pPr marL="285750" indent="-285750">
              <a:spcBef>
                <a:spcPts val="600"/>
              </a:spcBef>
              <a:spcAft>
                <a:spcPts val="0"/>
              </a:spcAft>
              <a:buFont typeface="Arial" panose="020B0604020202020204" pitchFamily="34" charset="0"/>
              <a:buChar char="•"/>
              <a:defRPr/>
            </a:pPr>
            <a:r>
              <a:rPr lang="en-US" sz="20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Kopetz</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 et al.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Encorafenib</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cetuximab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chemotherapy</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BRAF-mutant</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colorectal cancer: A randomized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phase 3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trial. </a:t>
            </a:r>
            <a:r>
              <a:rPr lang="en-US" sz="2000" b="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Med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2025;[Online ahead of print].</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1411841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26E01-B896-A2FF-7031-FBC7CDB4CAC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58FCB99-8017-E443-CDE5-D08CA3D39A5C}"/>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9528895-55F3-7FB8-6083-629E88878308}"/>
              </a:ext>
            </a:extLst>
          </p:cNvPr>
          <p:cNvSpPr txBox="1"/>
          <p:nvPr/>
        </p:nvSpPr>
        <p:spPr>
          <a:xfrm>
            <a:off x="763786" y="908720"/>
            <a:ext cx="10876830" cy="5124480"/>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Scott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Kopetz</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PhD (Continued)</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Strickler JH et al.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Final results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 a phase 2 study of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tucatinib</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trastuzumab</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HER2-positive</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mCRC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(MOUNTAINEER)</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ASCO 2024;Abstract 3509.</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Siena S et al.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HER2-related biomarkers</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predict clinical outcomes with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trastuzumab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deruxtecan</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treatment in patients with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HER2-expressing</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metastatic colorectal cancer: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Biomarker analyses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DESTINY-CRC01</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Commun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2024;15(1):10213.</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Raghav K et al.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Trastuzumab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deruxtecan</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patients with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HER2-positive</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advanced colorectal cancer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(DESTINY-CRC02)</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Primary results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from a </a:t>
            </a:r>
            <a:r>
              <a:rPr lang="en-US" sz="20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multicentre</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randomised</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phase 2 trial. </a:t>
            </a:r>
            <a:r>
              <a:rPr lang="en-US" sz="2000" b="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Lancet Oncol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2024;25(9):1147-62.</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Fakih M et al. Overall survival (OS) of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phase 3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CodeBreaK</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300</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study of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sotorasib</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plus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panitumumab</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soto+pani</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versus investigator’s choice of therapy for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KRAS G12C-mutated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metastatic colorectal cancer (mCRC). ASCO 2024;Abstract LBA3510.</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Yaeger R et al.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Adagrasib</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cetuximab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cetux</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KRASG12C-mutated</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metastatic colorectal cancer (mCRC):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Longer follow-up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analysis from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KRYSTAL-1</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Gastrointestinal Cancers Symposium 2025;Abstract 131. </a:t>
            </a:r>
          </a:p>
        </p:txBody>
      </p:sp>
    </p:spTree>
    <p:custDataLst>
      <p:tags r:id="rId1"/>
    </p:custDataLst>
    <p:extLst>
      <p:ext uri="{BB962C8B-B14F-4D97-AF65-F5344CB8AC3E}">
        <p14:creationId xmlns:p14="http://schemas.microsoft.com/office/powerpoint/2010/main" val="2035734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1019651" y="332656"/>
            <a:ext cx="10152697" cy="1143000"/>
          </a:xfrm>
        </p:spPr>
        <p:txBody>
          <a:bodyPr/>
          <a:lstStyle/>
          <a:p>
            <a:pPr>
              <a:spcBef>
                <a:spcPts val="1200"/>
              </a:spcBef>
            </a:pPr>
            <a:r>
              <a:rPr lang="en-US" dirty="0"/>
              <a:t>AGENDA</a:t>
            </a:r>
            <a:br>
              <a:rPr lang="en-US" dirty="0"/>
            </a:br>
            <a:br>
              <a:rPr lang="en-US" sz="1200" dirty="0"/>
            </a:br>
            <a:r>
              <a:rPr lang="en-US" dirty="0"/>
              <a:t>Year in Review: Management of Colorectal Cancer (CRC)</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29532" y="1988840"/>
            <a:ext cx="10332933" cy="2736304"/>
          </a:xfrm>
        </p:spPr>
        <p:txBody>
          <a:bodyPr/>
          <a:lstStyle/>
          <a:p>
            <a:pPr marL="98425" indent="0">
              <a:lnSpc>
                <a:spcPct val="100000"/>
              </a:lnSpc>
              <a:spcBef>
                <a:spcPts val="1200"/>
              </a:spcBef>
              <a:spcAft>
                <a:spcPts val="12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First-Line Treatment of BRAF V600E-Mutant Metastatic CRC (mCRC)</a:t>
            </a:r>
            <a:endParaRPr lang="en-US" sz="2400" b="1" dirty="0">
              <a:solidFill>
                <a:srgbClr val="3233FF"/>
              </a:solidFill>
              <a:latin typeface="Calibri" panose="020F0502020204030204" pitchFamily="34" charset="0"/>
              <a:cs typeface="Calibri" panose="020F0502020204030204" pitchFamily="34" charset="0"/>
            </a:endParaRPr>
          </a:p>
          <a:p>
            <a:pPr marL="98425" indent="0">
              <a:lnSpc>
                <a:spcPct val="100000"/>
              </a:lnSpc>
              <a:spcBef>
                <a:spcPts val="1200"/>
              </a:spcBef>
              <a:spcAft>
                <a:spcPts val="1200"/>
              </a:spcAft>
              <a:buNone/>
            </a:pPr>
            <a:r>
              <a:rPr lang="en-US" sz="2400" dirty="0">
                <a:solidFill>
                  <a:srgbClr val="3233FF"/>
                </a:solidFill>
              </a:rPr>
              <a:t>MODULE 2: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Cell-Free DNA Molecular Residual Disease (MRD) Assays in </a:t>
            </a:r>
            <a:br>
              <a:rPr lang="en-US" sz="2400" b="1" kern="0" dirty="0">
                <a:solidFill>
                  <a:srgbClr val="212121"/>
                </a:solidFill>
                <a:effectLst/>
                <a:latin typeface="+mn-lt"/>
                <a:ea typeface="Times New Roman" panose="02020603050405020304" pitchFamily="18" charset="0"/>
                <a:cs typeface="Times New Roman" panose="02020603050405020304" pitchFamily="18" charset="0"/>
              </a:rPr>
            </a:br>
            <a:r>
              <a:rPr lang="en-US" sz="2400" b="1" kern="0" dirty="0">
                <a:solidFill>
                  <a:srgbClr val="212121"/>
                </a:solidFill>
                <a:effectLst/>
                <a:latin typeface="+mn-lt"/>
                <a:ea typeface="Times New Roman" panose="02020603050405020304" pitchFamily="18" charset="0"/>
                <a:cs typeface="Times New Roman" panose="02020603050405020304" pitchFamily="18" charset="0"/>
              </a:rPr>
              <a:t>Clinical Practice</a:t>
            </a:r>
            <a:endParaRPr lang="en-US" sz="2400" dirty="0">
              <a:solidFill>
                <a:schemeClr val="tx1"/>
              </a:solidFill>
              <a:latin typeface="+mn-lt"/>
            </a:endParaRPr>
          </a:p>
          <a:p>
            <a:pPr marL="98425" indent="0">
              <a:lnSpc>
                <a:spcPct val="100000"/>
              </a:lnSpc>
              <a:spcBef>
                <a:spcPts val="1200"/>
              </a:spcBef>
              <a:spcAft>
                <a:spcPts val="1200"/>
              </a:spcAft>
              <a:buNone/>
            </a:pPr>
            <a:r>
              <a:rPr lang="en-US" sz="2400" dirty="0">
                <a:solidFill>
                  <a:srgbClr val="3233FF"/>
                </a:solidFill>
                <a:latin typeface="+mn-lt"/>
              </a:rPr>
              <a:t>MODULE 3: </a:t>
            </a:r>
            <a:r>
              <a:rPr lang="en-US" sz="2400" b="1" dirty="0">
                <a:latin typeface="Calibri" panose="020F0502020204030204" pitchFamily="34" charset="0"/>
                <a:cs typeface="Calibri" panose="020F0502020204030204" pitchFamily="34" charset="0"/>
              </a:rPr>
              <a:t>Immunotherapy for Localized and Metastatic MSI-High CRC</a:t>
            </a:r>
          </a:p>
          <a:p>
            <a:pPr marL="98425" indent="0">
              <a:lnSpc>
                <a:spcPct val="100000"/>
              </a:lnSpc>
              <a:spcBef>
                <a:spcPts val="1200"/>
              </a:spcBef>
              <a:spcAft>
                <a:spcPts val="1200"/>
              </a:spcAft>
              <a:buNone/>
            </a:pPr>
            <a:r>
              <a:rPr lang="en-US" sz="2400" dirty="0">
                <a:solidFill>
                  <a:srgbClr val="3233FF"/>
                </a:solidFill>
                <a:latin typeface="+mn-lt"/>
              </a:rPr>
              <a:t>MODULE 4: </a:t>
            </a:r>
            <a:r>
              <a:rPr lang="en-US" sz="2400" b="1" dirty="0">
                <a:latin typeface="Calibri" panose="020F0502020204030204" pitchFamily="34" charset="0"/>
                <a:cs typeface="Calibri" panose="020F0502020204030204" pitchFamily="34" charset="0"/>
              </a:rPr>
              <a:t>Other Important Datasets</a:t>
            </a:r>
          </a:p>
          <a:p>
            <a:pPr lvl="1">
              <a:lnSpc>
                <a:spcPct val="100000"/>
              </a:lnSpc>
              <a:spcBef>
                <a:spcPts val="0"/>
              </a:spcBef>
              <a:spcAft>
                <a:spcPts val="0"/>
              </a:spcAft>
              <a:buFont typeface="Arial" panose="020B0604020202020204" pitchFamily="34" charset="0"/>
              <a:buChar char="•"/>
            </a:pPr>
            <a:r>
              <a:rPr lang="en-US" sz="2100" b="0" dirty="0">
                <a:latin typeface="Calibri" panose="020F0502020204030204" pitchFamily="34" charset="0"/>
                <a:cs typeface="Calibri" panose="020F0502020204030204" pitchFamily="34" charset="0"/>
              </a:rPr>
              <a:t>Hepatic transplant for liver-limited mCRC</a:t>
            </a:r>
          </a:p>
          <a:p>
            <a:pPr lvl="1">
              <a:lnSpc>
                <a:spcPct val="100000"/>
              </a:lnSpc>
              <a:spcBef>
                <a:spcPts val="0"/>
              </a:spcBef>
              <a:spcAft>
                <a:spcPts val="0"/>
              </a:spcAft>
              <a:buFont typeface="Arial" panose="020B0604020202020204" pitchFamily="34" charset="0"/>
              <a:buChar char="•"/>
            </a:pPr>
            <a:r>
              <a:rPr lang="en-US" sz="2100" b="0" dirty="0">
                <a:latin typeface="Calibri" panose="020F0502020204030204" pitchFamily="34" charset="0"/>
                <a:cs typeface="Calibri" panose="020F0502020204030204" pitchFamily="34" charset="0"/>
              </a:rPr>
              <a:t>HER2-positive CRC: Tucatinib, trastuzumab deruxtecan</a:t>
            </a:r>
          </a:p>
          <a:p>
            <a:pPr lvl="1">
              <a:lnSpc>
                <a:spcPct val="100000"/>
              </a:lnSpc>
              <a:spcBef>
                <a:spcPts val="0"/>
              </a:spcBef>
              <a:spcAft>
                <a:spcPts val="0"/>
              </a:spcAft>
              <a:buFont typeface="Arial" panose="020B0604020202020204" pitchFamily="34" charset="0"/>
              <a:buChar char="•"/>
            </a:pPr>
            <a:r>
              <a:rPr lang="en-US" sz="2100" b="0" dirty="0">
                <a:latin typeface="Calibri" panose="020F0502020204030204" pitchFamily="34" charset="0"/>
                <a:cs typeface="Calibri" panose="020F0502020204030204" pitchFamily="34" charset="0"/>
              </a:rPr>
              <a:t>KRAS G12C-mutant CRC: </a:t>
            </a:r>
            <a:r>
              <a:rPr lang="en-US" sz="2100" b="0" dirty="0" err="1">
                <a:latin typeface="Calibri" panose="020F0502020204030204" pitchFamily="34" charset="0"/>
                <a:cs typeface="Calibri" panose="020F0502020204030204" pitchFamily="34" charset="0"/>
              </a:rPr>
              <a:t>Adagrasib</a:t>
            </a:r>
            <a:r>
              <a:rPr lang="en-US" sz="2100" b="0" dirty="0">
                <a:latin typeface="Calibri" panose="020F0502020204030204" pitchFamily="34" charset="0"/>
                <a:cs typeface="Calibri" panose="020F0502020204030204" pitchFamily="34" charset="0"/>
              </a:rPr>
              <a:t>, </a:t>
            </a:r>
            <a:r>
              <a:rPr lang="en-US" sz="2100" b="0" dirty="0" err="1">
                <a:latin typeface="Calibri" panose="020F0502020204030204" pitchFamily="34" charset="0"/>
                <a:cs typeface="Calibri" panose="020F0502020204030204" pitchFamily="34" charset="0"/>
              </a:rPr>
              <a:t>sotorasib</a:t>
            </a:r>
            <a:r>
              <a:rPr lang="en-US" sz="2100" b="0" dirty="0">
                <a:latin typeface="Calibri" panose="020F0502020204030204" pitchFamily="34" charset="0"/>
                <a:cs typeface="Calibri" panose="020F0502020204030204" pitchFamily="34" charset="0"/>
              </a:rPr>
              <a:t>, EGFR inhibitors</a:t>
            </a:r>
          </a:p>
          <a:p>
            <a:pPr marL="98425" indent="0">
              <a:lnSpc>
                <a:spcPct val="100000"/>
              </a:lnSpc>
              <a:spcBef>
                <a:spcPts val="1800"/>
              </a:spcBef>
              <a:spcAft>
                <a:spcPts val="1800"/>
              </a:spcAft>
              <a:buNone/>
            </a:pPr>
            <a:endParaRPr lang="en-US" sz="2400" b="1" dirty="0">
              <a:latin typeface="Calibri" panose="020F0502020204030204" pitchFamily="34" charset="0"/>
              <a:cs typeface="Calibri" panose="020F0502020204030204" pitchFamily="34" charset="0"/>
            </a:endParaRPr>
          </a:p>
          <a:p>
            <a:pPr marL="98425" indent="0">
              <a:lnSpc>
                <a:spcPct val="100000"/>
              </a:lnSpc>
              <a:spcBef>
                <a:spcPts val="1800"/>
              </a:spcBef>
              <a:spcAft>
                <a:spcPts val="1800"/>
              </a:spcAft>
              <a:buNone/>
            </a:pP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8679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E823E0-8139-4DD3-166E-94E93090B393}"/>
              </a:ext>
            </a:extLst>
          </p:cNvPr>
          <p:cNvSpPr/>
          <p:nvPr/>
        </p:nvSpPr>
        <p:spPr bwMode="auto">
          <a:xfrm>
            <a:off x="767408" y="1916832"/>
            <a:ext cx="10585176"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1019651" y="332656"/>
            <a:ext cx="10152697" cy="1143000"/>
          </a:xfrm>
        </p:spPr>
        <p:txBody>
          <a:bodyPr/>
          <a:lstStyle/>
          <a:p>
            <a:pPr>
              <a:spcBef>
                <a:spcPts val="1200"/>
              </a:spcBef>
            </a:pPr>
            <a:r>
              <a:rPr lang="en-US" dirty="0"/>
              <a:t>AGENDA</a:t>
            </a:r>
            <a:br>
              <a:rPr lang="en-US" dirty="0"/>
            </a:br>
            <a:br>
              <a:rPr lang="en-US" sz="1200" dirty="0"/>
            </a:br>
            <a:r>
              <a:rPr lang="en-US" dirty="0"/>
              <a:t>Year in Review: Management of Colorectal Cancer (CRC)</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29532" y="1988840"/>
            <a:ext cx="10332933" cy="2736304"/>
          </a:xfrm>
        </p:spPr>
        <p:txBody>
          <a:bodyPr/>
          <a:lstStyle/>
          <a:p>
            <a:pPr marL="98425" indent="0">
              <a:lnSpc>
                <a:spcPct val="100000"/>
              </a:lnSpc>
              <a:spcBef>
                <a:spcPts val="1200"/>
              </a:spcBef>
              <a:spcAft>
                <a:spcPts val="1200"/>
              </a:spcAft>
              <a:buNone/>
            </a:pPr>
            <a:r>
              <a:rPr lang="en-US" sz="2400" dirty="0">
                <a:solidFill>
                  <a:schemeClr val="bg1"/>
                </a:solidFill>
                <a:latin typeface="Calibri" panose="020F0502020204030204" pitchFamily="34" charset="0"/>
                <a:cs typeface="Calibri" panose="020F0502020204030204" pitchFamily="34" charset="0"/>
              </a:rPr>
              <a:t>MODULE 1: First-Line Treatment of BRAF V600E-Mutant Metastatic CRC (mCRC)</a:t>
            </a:r>
            <a:endParaRPr lang="en-US" sz="2400" b="1" dirty="0">
              <a:solidFill>
                <a:schemeClr val="bg1"/>
              </a:solidFill>
              <a:latin typeface="Calibri" panose="020F0502020204030204" pitchFamily="34" charset="0"/>
              <a:cs typeface="Calibri" panose="020F0502020204030204" pitchFamily="34" charset="0"/>
            </a:endParaRPr>
          </a:p>
          <a:p>
            <a:pPr marL="98425" indent="0">
              <a:lnSpc>
                <a:spcPct val="100000"/>
              </a:lnSpc>
              <a:spcBef>
                <a:spcPts val="1200"/>
              </a:spcBef>
              <a:spcAft>
                <a:spcPts val="1200"/>
              </a:spcAft>
              <a:buNone/>
            </a:pPr>
            <a:r>
              <a:rPr lang="en-US" sz="2400" dirty="0">
                <a:solidFill>
                  <a:srgbClr val="3233FF"/>
                </a:solidFill>
              </a:rPr>
              <a:t>MODULE 2: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Cell-Free DNA Molecular Residual Disease (MRD) Assays in </a:t>
            </a:r>
            <a:br>
              <a:rPr lang="en-US" sz="2400" b="1" kern="0" dirty="0">
                <a:solidFill>
                  <a:srgbClr val="212121"/>
                </a:solidFill>
                <a:effectLst/>
                <a:latin typeface="+mn-lt"/>
                <a:ea typeface="Times New Roman" panose="02020603050405020304" pitchFamily="18" charset="0"/>
                <a:cs typeface="Times New Roman" panose="02020603050405020304" pitchFamily="18" charset="0"/>
              </a:rPr>
            </a:br>
            <a:r>
              <a:rPr lang="en-US" sz="2400" b="1" kern="0" dirty="0">
                <a:solidFill>
                  <a:srgbClr val="212121"/>
                </a:solidFill>
                <a:effectLst/>
                <a:latin typeface="+mn-lt"/>
                <a:ea typeface="Times New Roman" panose="02020603050405020304" pitchFamily="18" charset="0"/>
                <a:cs typeface="Times New Roman" panose="02020603050405020304" pitchFamily="18" charset="0"/>
              </a:rPr>
              <a:t>Clinical Practice</a:t>
            </a:r>
            <a:endParaRPr lang="en-US" sz="2400" dirty="0">
              <a:solidFill>
                <a:schemeClr val="tx1"/>
              </a:solidFill>
              <a:latin typeface="+mn-lt"/>
            </a:endParaRPr>
          </a:p>
          <a:p>
            <a:pPr marL="98425" indent="0">
              <a:lnSpc>
                <a:spcPct val="100000"/>
              </a:lnSpc>
              <a:spcBef>
                <a:spcPts val="1200"/>
              </a:spcBef>
              <a:spcAft>
                <a:spcPts val="1200"/>
              </a:spcAft>
              <a:buNone/>
            </a:pPr>
            <a:r>
              <a:rPr lang="en-US" sz="2400" dirty="0">
                <a:solidFill>
                  <a:srgbClr val="3233FF"/>
                </a:solidFill>
                <a:latin typeface="+mn-lt"/>
              </a:rPr>
              <a:t>MODULE 3: </a:t>
            </a:r>
            <a:r>
              <a:rPr lang="en-US" sz="2400" b="1" dirty="0">
                <a:latin typeface="Calibri" panose="020F0502020204030204" pitchFamily="34" charset="0"/>
                <a:cs typeface="Calibri" panose="020F0502020204030204" pitchFamily="34" charset="0"/>
              </a:rPr>
              <a:t>Immunotherapy for Localized and Metastatic MSI-High CRC</a:t>
            </a:r>
          </a:p>
          <a:p>
            <a:pPr marL="98425" indent="0">
              <a:lnSpc>
                <a:spcPct val="100000"/>
              </a:lnSpc>
              <a:spcBef>
                <a:spcPts val="1200"/>
              </a:spcBef>
              <a:spcAft>
                <a:spcPts val="1200"/>
              </a:spcAft>
              <a:buNone/>
            </a:pPr>
            <a:r>
              <a:rPr lang="en-US" sz="2400" dirty="0">
                <a:solidFill>
                  <a:srgbClr val="3233FF"/>
                </a:solidFill>
                <a:latin typeface="+mn-lt"/>
              </a:rPr>
              <a:t>MODULE 4: </a:t>
            </a:r>
            <a:r>
              <a:rPr lang="en-US" sz="2400" b="1" dirty="0">
                <a:latin typeface="Calibri" panose="020F0502020204030204" pitchFamily="34" charset="0"/>
                <a:cs typeface="Calibri" panose="020F0502020204030204" pitchFamily="34" charset="0"/>
              </a:rPr>
              <a:t>Other Important Datasets</a:t>
            </a:r>
          </a:p>
          <a:p>
            <a:pPr lvl="1">
              <a:lnSpc>
                <a:spcPct val="100000"/>
              </a:lnSpc>
              <a:spcBef>
                <a:spcPts val="0"/>
              </a:spcBef>
              <a:spcAft>
                <a:spcPts val="0"/>
              </a:spcAft>
              <a:buFont typeface="Arial" panose="020B0604020202020204" pitchFamily="34" charset="0"/>
              <a:buChar char="•"/>
            </a:pPr>
            <a:r>
              <a:rPr lang="en-US" sz="2100" b="0" dirty="0">
                <a:latin typeface="Calibri" panose="020F0502020204030204" pitchFamily="34" charset="0"/>
                <a:cs typeface="Calibri" panose="020F0502020204030204" pitchFamily="34" charset="0"/>
              </a:rPr>
              <a:t>Hepatic transplant for liver-limited mCRC</a:t>
            </a:r>
          </a:p>
          <a:p>
            <a:pPr lvl="1">
              <a:lnSpc>
                <a:spcPct val="100000"/>
              </a:lnSpc>
              <a:spcBef>
                <a:spcPts val="0"/>
              </a:spcBef>
              <a:spcAft>
                <a:spcPts val="0"/>
              </a:spcAft>
              <a:buFont typeface="Arial" panose="020B0604020202020204" pitchFamily="34" charset="0"/>
              <a:buChar char="•"/>
            </a:pPr>
            <a:r>
              <a:rPr lang="en-US" sz="2100" b="0" dirty="0">
                <a:latin typeface="Calibri" panose="020F0502020204030204" pitchFamily="34" charset="0"/>
                <a:cs typeface="Calibri" panose="020F0502020204030204" pitchFamily="34" charset="0"/>
              </a:rPr>
              <a:t>HER2-positive CRC: Tucatinib, trastuzumab deruxtecan</a:t>
            </a:r>
          </a:p>
          <a:p>
            <a:pPr lvl="1">
              <a:lnSpc>
                <a:spcPct val="100000"/>
              </a:lnSpc>
              <a:spcBef>
                <a:spcPts val="0"/>
              </a:spcBef>
              <a:spcAft>
                <a:spcPts val="0"/>
              </a:spcAft>
              <a:buFont typeface="Arial" panose="020B0604020202020204" pitchFamily="34" charset="0"/>
              <a:buChar char="•"/>
            </a:pPr>
            <a:r>
              <a:rPr lang="en-US" sz="2100" b="0" dirty="0">
                <a:latin typeface="Calibri" panose="020F0502020204030204" pitchFamily="34" charset="0"/>
                <a:cs typeface="Calibri" panose="020F0502020204030204" pitchFamily="34" charset="0"/>
              </a:rPr>
              <a:t>KRAS G12C-mutant CRC: </a:t>
            </a:r>
            <a:r>
              <a:rPr lang="en-US" sz="2100" b="0" dirty="0" err="1">
                <a:latin typeface="Calibri" panose="020F0502020204030204" pitchFamily="34" charset="0"/>
                <a:cs typeface="Calibri" panose="020F0502020204030204" pitchFamily="34" charset="0"/>
              </a:rPr>
              <a:t>Adagrasib</a:t>
            </a:r>
            <a:r>
              <a:rPr lang="en-US" sz="2100" b="0" dirty="0">
                <a:latin typeface="Calibri" panose="020F0502020204030204" pitchFamily="34" charset="0"/>
                <a:cs typeface="Calibri" panose="020F0502020204030204" pitchFamily="34" charset="0"/>
              </a:rPr>
              <a:t>, </a:t>
            </a:r>
            <a:r>
              <a:rPr lang="en-US" sz="2100" b="0" dirty="0" err="1">
                <a:latin typeface="Calibri" panose="020F0502020204030204" pitchFamily="34" charset="0"/>
                <a:cs typeface="Calibri" panose="020F0502020204030204" pitchFamily="34" charset="0"/>
              </a:rPr>
              <a:t>sotorasib</a:t>
            </a:r>
            <a:r>
              <a:rPr lang="en-US" sz="2100" b="0" dirty="0">
                <a:latin typeface="Calibri" panose="020F0502020204030204" pitchFamily="34" charset="0"/>
                <a:cs typeface="Calibri" panose="020F0502020204030204" pitchFamily="34" charset="0"/>
              </a:rPr>
              <a:t>, EGFR inhibitors</a:t>
            </a:r>
          </a:p>
          <a:p>
            <a:pPr marL="98425" indent="0">
              <a:lnSpc>
                <a:spcPct val="100000"/>
              </a:lnSpc>
              <a:spcBef>
                <a:spcPts val="1800"/>
              </a:spcBef>
              <a:spcAft>
                <a:spcPts val="1800"/>
              </a:spcAft>
              <a:buNone/>
            </a:pPr>
            <a:endParaRPr lang="en-US" sz="2400" b="1" dirty="0">
              <a:latin typeface="Calibri" panose="020F0502020204030204" pitchFamily="34" charset="0"/>
              <a:cs typeface="Calibri" panose="020F0502020204030204" pitchFamily="34" charset="0"/>
            </a:endParaRPr>
          </a:p>
          <a:p>
            <a:pPr marL="98425" indent="0">
              <a:lnSpc>
                <a:spcPct val="100000"/>
              </a:lnSpc>
              <a:spcBef>
                <a:spcPts val="1800"/>
              </a:spcBef>
              <a:spcAft>
                <a:spcPts val="1800"/>
              </a:spcAft>
              <a:buNone/>
            </a:pP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4422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74956-D37A-D3D6-7B79-283D33DAF0A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854DE58-2232-6206-DF52-C929D94A0182}"/>
              </a:ext>
            </a:extLst>
          </p:cNvPr>
          <p:cNvSpPr txBox="1">
            <a:spLocks/>
          </p:cNvSpPr>
          <p:nvPr/>
        </p:nvSpPr>
        <p:spPr bwMode="auto">
          <a:xfrm>
            <a:off x="916516" y="260648"/>
            <a:ext cx="10358967" cy="1143000"/>
          </a:xfrm>
          <a:prstGeom prst="rect">
            <a:avLst/>
          </a:prstGeom>
          <a:solidFill>
            <a:srgbClr val="0432FF"/>
          </a:solid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spcBef>
                <a:spcPts val="1200"/>
              </a:spcBef>
            </a:pPr>
            <a:endParaRPr lang="en-US" sz="3400" kern="0" dirty="0">
              <a:solidFill>
                <a:schemeClr val="bg1"/>
              </a:solidFill>
            </a:endParaRPr>
          </a:p>
        </p:txBody>
      </p:sp>
      <p:sp>
        <p:nvSpPr>
          <p:cNvPr id="2" name="Title 1">
            <a:extLst>
              <a:ext uri="{FF2B5EF4-FFF2-40B4-BE49-F238E27FC236}">
                <a16:creationId xmlns:a16="http://schemas.microsoft.com/office/drawing/2014/main" id="{1C462B18-9DFC-6510-15D6-2D35AD9AA661}"/>
              </a:ext>
            </a:extLst>
          </p:cNvPr>
          <p:cNvSpPr>
            <a:spLocks noGrp="1"/>
          </p:cNvSpPr>
          <p:nvPr>
            <p:ph type="title"/>
          </p:nvPr>
        </p:nvSpPr>
        <p:spPr>
          <a:xfrm>
            <a:off x="983432" y="260648"/>
            <a:ext cx="10287821" cy="1143000"/>
          </a:xfrm>
        </p:spPr>
        <p:txBody>
          <a:bodyPr/>
          <a:lstStyle/>
          <a:p>
            <a:br>
              <a:rPr lang="en-US" dirty="0">
                <a:solidFill>
                  <a:schemeClr val="bg1"/>
                </a:solidFill>
              </a:rPr>
            </a:br>
            <a:r>
              <a:rPr lang="en-US" dirty="0">
                <a:solidFill>
                  <a:schemeClr val="bg1"/>
                </a:solidFill>
              </a:rPr>
              <a:t>Discussion Question:</a:t>
            </a:r>
            <a:br>
              <a:rPr lang="en-US" dirty="0">
                <a:solidFill>
                  <a:schemeClr val="bg1"/>
                </a:solidFill>
              </a:rPr>
            </a:br>
            <a:r>
              <a:rPr lang="en-US" dirty="0">
                <a:solidFill>
                  <a:schemeClr val="bg1"/>
                </a:solidFill>
              </a:rPr>
              <a:t>First-Line Treatment of BRAF V600E-Mutant mCRC</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E8BD59B9-8BCF-BE00-34E8-181D1C43C37C}"/>
              </a:ext>
            </a:extLst>
          </p:cNvPr>
          <p:cNvSpPr>
            <a:spLocks noGrp="1"/>
          </p:cNvSpPr>
          <p:nvPr>
            <p:ph idx="1"/>
          </p:nvPr>
        </p:nvSpPr>
        <p:spPr/>
        <p:txBody>
          <a:bodyPr/>
          <a:lstStyle/>
          <a:p>
            <a:endParaRPr lang="en-US" dirty="0"/>
          </a:p>
          <a:p>
            <a:r>
              <a:rPr lang="en-US" dirty="0"/>
              <a:t>Regulatory and reimbursement issues aside, what would be your most likely first-line treatment recommendation for a clinically stable 60-year-old patient with left-sided, pan-RAS wild-type, microsatellite stable (MSS), HER2-negative mCRC with a BRAF V600E mutation?</a:t>
            </a:r>
          </a:p>
        </p:txBody>
      </p:sp>
    </p:spTree>
    <p:extLst>
      <p:ext uri="{BB962C8B-B14F-4D97-AF65-F5344CB8AC3E}">
        <p14:creationId xmlns:p14="http://schemas.microsoft.com/office/powerpoint/2010/main" val="909008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279B-947F-3326-815F-32F8DCECDD55}"/>
              </a:ext>
            </a:extLst>
          </p:cNvPr>
          <p:cNvSpPr>
            <a:spLocks noGrp="1"/>
          </p:cNvSpPr>
          <p:nvPr>
            <p:ph type="title"/>
          </p:nvPr>
        </p:nvSpPr>
        <p:spPr>
          <a:xfrm>
            <a:off x="640080" y="365124"/>
            <a:ext cx="10972800" cy="845111"/>
          </a:xfrm>
        </p:spPr>
        <p:txBody>
          <a:bodyPr>
            <a:normAutofit/>
          </a:bodyPr>
          <a:lstStyle/>
          <a:p>
            <a:r>
              <a:rPr lang="en-US" sz="3200"/>
              <a:t>BREAKWATER: Study Design</a:t>
            </a:r>
          </a:p>
        </p:txBody>
      </p:sp>
      <p:sp>
        <p:nvSpPr>
          <p:cNvPr id="3" name="Slide Number Placeholder 2">
            <a:extLst>
              <a:ext uri="{FF2B5EF4-FFF2-40B4-BE49-F238E27FC236}">
                <a16:creationId xmlns:a16="http://schemas.microsoft.com/office/drawing/2014/main" id="{1689722F-B1DE-7A4B-2C66-0411B2DA4B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srgbClr val="00255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a:ln>
                <a:noFill/>
              </a:ln>
              <a:solidFill>
                <a:srgbClr val="002557"/>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B90A8422-2824-6848-4CE5-8CE388E4DFEF}"/>
              </a:ext>
            </a:extLst>
          </p:cNvPr>
          <p:cNvSpPr>
            <a:spLocks noGrp="1"/>
          </p:cNvSpPr>
          <p:nvPr>
            <p:ph sz="quarter" idx="13"/>
          </p:nvPr>
        </p:nvSpPr>
        <p:spPr>
          <a:xfrm>
            <a:off x="640079" y="1106607"/>
            <a:ext cx="11164681" cy="732297"/>
          </a:xfrm>
        </p:spPr>
        <p:txBody>
          <a:bodyPr>
            <a:normAutofit/>
          </a:bodyPr>
          <a:lstStyle/>
          <a:p>
            <a:r>
              <a:rPr lang="en-GB" sz="1600">
                <a:latin typeface="Arial" panose="020B0604020202020204" pitchFamily="34" charset="0"/>
                <a:cs typeface="Arial" panose="020B0604020202020204" pitchFamily="34" charset="0"/>
              </a:rPr>
              <a:t>BREAKWATER (NCT04607421) is an open-label, </a:t>
            </a:r>
            <a:r>
              <a:rPr lang="en-GB" sz="1600" err="1">
                <a:latin typeface="Arial" panose="020B0604020202020204" pitchFamily="34" charset="0"/>
                <a:cs typeface="Arial" panose="020B0604020202020204" pitchFamily="34" charset="0"/>
              </a:rPr>
              <a:t>multicenter</a:t>
            </a:r>
            <a:r>
              <a:rPr lang="en-GB" sz="1600">
                <a:latin typeface="Arial" panose="020B0604020202020204" pitchFamily="34" charset="0"/>
                <a:cs typeface="Arial" panose="020B0604020202020204" pitchFamily="34" charset="0"/>
              </a:rPr>
              <a:t>, phase 3 study in </a:t>
            </a:r>
            <a:r>
              <a:rPr lang="en-GB" sz="1600"/>
              <a:t>first line </a:t>
            </a:r>
            <a:r>
              <a:rPr lang="en-GB" sz="1600">
                <a:latin typeface="Arial" panose="020B0604020202020204" pitchFamily="34" charset="0"/>
                <a:cs typeface="Arial" panose="020B0604020202020204" pitchFamily="34" charset="0"/>
              </a:rPr>
              <a:t>BRAF V600E-mutant mCRC</a:t>
            </a:r>
          </a:p>
        </p:txBody>
      </p:sp>
      <p:sp>
        <p:nvSpPr>
          <p:cNvPr id="8" name="TextBox 5">
            <a:extLst>
              <a:ext uri="{FF2B5EF4-FFF2-40B4-BE49-F238E27FC236}">
                <a16:creationId xmlns:a16="http://schemas.microsoft.com/office/drawing/2014/main" id="{21CF9D95-841D-B4E9-FBA9-797341235360}"/>
              </a:ext>
            </a:extLst>
          </p:cNvPr>
          <p:cNvSpPr txBox="1"/>
          <p:nvPr/>
        </p:nvSpPr>
        <p:spPr>
          <a:xfrm>
            <a:off x="5739312" y="1663461"/>
            <a:ext cx="2355261" cy="648000"/>
          </a:xfrm>
          <a:prstGeom prst="rect">
            <a:avLst/>
          </a:prstGeom>
          <a:solidFill>
            <a:schemeClr val="accent2">
              <a:lumMod val="75000"/>
            </a:schemeClr>
          </a:solidFill>
          <a:ln>
            <a:noFill/>
          </a:ln>
        </p:spPr>
        <p:txBody>
          <a:bodyPr wrap="square" lIns="38582" tIns="19291" rIns="38582" bIns="19291" rtlCol="0" anchor="ctr">
            <a:noAutofit/>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EC (n=158)</a:t>
            </a:r>
            <a:endParaRPr kumimoji="0" lang="en-US" sz="1400" b="1" i="0" u="none" strike="noStrike" kern="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6">
            <a:extLst>
              <a:ext uri="{FF2B5EF4-FFF2-40B4-BE49-F238E27FC236}">
                <a16:creationId xmlns:a16="http://schemas.microsoft.com/office/drawing/2014/main" id="{7B19600C-91C3-EC11-5BE3-EBAF72F10493}"/>
              </a:ext>
            </a:extLst>
          </p:cNvPr>
          <p:cNvSpPr txBox="1"/>
          <p:nvPr/>
        </p:nvSpPr>
        <p:spPr>
          <a:xfrm>
            <a:off x="5739732" y="3335243"/>
            <a:ext cx="2346702" cy="648000"/>
          </a:xfrm>
          <a:prstGeom prst="rect">
            <a:avLst/>
          </a:prstGeom>
          <a:solidFill>
            <a:schemeClr val="bg1">
              <a:lumMod val="50000"/>
            </a:schemeClr>
          </a:solidFill>
          <a:ln>
            <a:noFill/>
          </a:ln>
        </p:spPr>
        <p:txBody>
          <a:bodyPr wrap="square" lIns="38582" tIns="19291" rIns="38582" bIns="19291" rtlCol="0" anchor="ctr">
            <a:noAutofit/>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SOC (n=243)</a:t>
            </a:r>
            <a:r>
              <a:rPr kumimoji="0" lang="en-US" sz="1400" b="1" i="0" u="none" strike="noStrike" kern="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en-U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AFBF04A1-8D1F-318C-7A1D-3B71EB4BE5D5}"/>
              </a:ext>
            </a:extLst>
          </p:cNvPr>
          <p:cNvSpPr txBox="1"/>
          <p:nvPr/>
        </p:nvSpPr>
        <p:spPr>
          <a:xfrm>
            <a:off x="5738128" y="2496252"/>
            <a:ext cx="2348306" cy="648000"/>
          </a:xfrm>
          <a:prstGeom prst="rect">
            <a:avLst/>
          </a:prstGeom>
          <a:solidFill>
            <a:srgbClr val="2F5597"/>
          </a:solidFill>
          <a:ln>
            <a:noFill/>
          </a:ln>
        </p:spPr>
        <p:txBody>
          <a:bodyPr wrap="square" lIns="38582" tIns="19291" rIns="38582" bIns="19291" rtlCol="0" anchor="ctr">
            <a:noAutofit/>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EC + mFOLFOX6 (n=236)</a:t>
            </a:r>
          </a:p>
        </p:txBody>
      </p:sp>
      <p:sp>
        <p:nvSpPr>
          <p:cNvPr id="15" name="TextBox 14">
            <a:extLst>
              <a:ext uri="{FF2B5EF4-FFF2-40B4-BE49-F238E27FC236}">
                <a16:creationId xmlns:a16="http://schemas.microsoft.com/office/drawing/2014/main" id="{E9EED8F5-4C10-0FCF-90CE-41D82DD8DA64}"/>
              </a:ext>
            </a:extLst>
          </p:cNvPr>
          <p:cNvSpPr txBox="1"/>
          <p:nvPr/>
        </p:nvSpPr>
        <p:spPr>
          <a:xfrm>
            <a:off x="4578289" y="2445478"/>
            <a:ext cx="732297" cy="732297"/>
          </a:xfrm>
          <a:prstGeom prst="ellipse">
            <a:avLst/>
          </a:prstGeom>
          <a:solidFill>
            <a:schemeClr val="bg1"/>
          </a:solidFill>
          <a:ln w="28575">
            <a:solidFill>
              <a:schemeClr val="tx1"/>
            </a:solidFill>
          </a:ln>
        </p:spPr>
        <p:txBody>
          <a:bodyPr wrap="square" lIns="0" tIns="0" rIns="0" bIns="0" rtlCol="0" anchor="ctr">
            <a:noAutofit/>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a:ln>
                  <a:noFill/>
                </a:ln>
                <a:solidFill>
                  <a:prstClr val="black"/>
                </a:solidFill>
                <a:effectLst/>
                <a:uLnTx/>
                <a:uFillTx/>
                <a:latin typeface="Arial" panose="020B0604020202020204"/>
                <a:ea typeface="+mn-ea"/>
                <a:cs typeface="+mn-cs"/>
              </a:rPr>
              <a:t>R</a:t>
            </a:r>
          </a:p>
          <a:p>
            <a:pPr marL="0" marR="0" lvl="0" indent="0" algn="ctr" defTabSz="514337" rtl="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a:ln>
                  <a:noFill/>
                </a:ln>
                <a:solidFill>
                  <a:prstClr val="black"/>
                </a:solidFill>
                <a:effectLst/>
                <a:uLnTx/>
                <a:uFillTx/>
                <a:latin typeface="Arial" panose="020B0604020202020204"/>
                <a:ea typeface="+mn-ea"/>
                <a:cs typeface="+mn-cs"/>
              </a:rPr>
              <a:t>1:1:1</a:t>
            </a:r>
            <a:r>
              <a:rPr kumimoji="0" lang="pt-BR" sz="1200" b="1" i="0" u="none" strike="noStrike" kern="0" cap="none" spc="0" normalizeH="0" baseline="30000" noProof="0">
                <a:ln>
                  <a:noFill/>
                </a:ln>
                <a:solidFill>
                  <a:prstClr val="black"/>
                </a:solidFill>
                <a:effectLst/>
                <a:uLnTx/>
                <a:uFillTx/>
                <a:latin typeface="Arial" panose="020B0604020202020204"/>
                <a:ea typeface="+mn-ea"/>
                <a:cs typeface="+mn-cs"/>
              </a:rPr>
              <a:t>a,b</a:t>
            </a:r>
          </a:p>
          <a:p>
            <a:pPr marL="0" marR="0" lvl="0" indent="0" algn="ctr" defTabSz="514337" rtl="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a:ln>
                  <a:noFill/>
                </a:ln>
                <a:solidFill>
                  <a:prstClr val="black"/>
                </a:solidFill>
                <a:effectLst/>
                <a:uLnTx/>
                <a:uFillTx/>
                <a:latin typeface="Arial" panose="020B0604020202020204"/>
                <a:ea typeface="+mn-ea"/>
                <a:cs typeface="+mn-cs"/>
              </a:rPr>
              <a:t>N=637</a:t>
            </a:r>
          </a:p>
        </p:txBody>
      </p:sp>
      <p:cxnSp>
        <p:nvCxnSpPr>
          <p:cNvPr id="12" name="Connector: Elbow 16">
            <a:extLst>
              <a:ext uri="{FF2B5EF4-FFF2-40B4-BE49-F238E27FC236}">
                <a16:creationId xmlns:a16="http://schemas.microsoft.com/office/drawing/2014/main" id="{8E4DBE11-0230-905A-2870-6A68EC448FF3}"/>
              </a:ext>
            </a:extLst>
          </p:cNvPr>
          <p:cNvCxnSpPr>
            <a:cxnSpLocks/>
            <a:stCxn id="15" idx="6"/>
            <a:endCxn id="8" idx="1"/>
          </p:cNvCxnSpPr>
          <p:nvPr/>
        </p:nvCxnSpPr>
        <p:spPr>
          <a:xfrm flipV="1">
            <a:off x="5310586" y="1987461"/>
            <a:ext cx="428726" cy="824166"/>
          </a:xfrm>
          <a:prstGeom prst="bentConnector3">
            <a:avLst/>
          </a:prstGeom>
          <a:noFill/>
          <a:ln w="28575" cap="flat" cmpd="sng" algn="ctr">
            <a:solidFill>
              <a:schemeClr val="tx1"/>
            </a:solidFill>
            <a:prstDash val="solid"/>
            <a:miter lim="800000"/>
            <a:tailEnd type="triangle"/>
          </a:ln>
          <a:effectLst/>
        </p:spPr>
      </p:cxnSp>
      <p:cxnSp>
        <p:nvCxnSpPr>
          <p:cNvPr id="13" name="Straight Arrow Connector 17">
            <a:extLst>
              <a:ext uri="{FF2B5EF4-FFF2-40B4-BE49-F238E27FC236}">
                <a16:creationId xmlns:a16="http://schemas.microsoft.com/office/drawing/2014/main" id="{1049B205-23E2-F09F-B796-02C512671973}"/>
              </a:ext>
            </a:extLst>
          </p:cNvPr>
          <p:cNvCxnSpPr>
            <a:cxnSpLocks/>
            <a:stCxn id="15" idx="6"/>
            <a:endCxn id="10" idx="1"/>
          </p:cNvCxnSpPr>
          <p:nvPr/>
        </p:nvCxnSpPr>
        <p:spPr>
          <a:xfrm>
            <a:off x="5310586" y="2811627"/>
            <a:ext cx="427542" cy="8625"/>
          </a:xfrm>
          <a:prstGeom prst="straightConnector1">
            <a:avLst/>
          </a:prstGeom>
          <a:noFill/>
          <a:ln w="28575" cap="flat" cmpd="sng" algn="ctr">
            <a:solidFill>
              <a:schemeClr val="tx1"/>
            </a:solidFill>
            <a:prstDash val="solid"/>
            <a:miter lim="800000"/>
            <a:tailEnd type="triangle"/>
          </a:ln>
          <a:effectLst/>
        </p:spPr>
      </p:cxnSp>
      <p:cxnSp>
        <p:nvCxnSpPr>
          <p:cNvPr id="14" name="Connector: Elbow 18">
            <a:extLst>
              <a:ext uri="{FF2B5EF4-FFF2-40B4-BE49-F238E27FC236}">
                <a16:creationId xmlns:a16="http://schemas.microsoft.com/office/drawing/2014/main" id="{F7A3FA8C-E246-C5CB-B797-047A167CD1F6}"/>
              </a:ext>
            </a:extLst>
          </p:cNvPr>
          <p:cNvCxnSpPr>
            <a:cxnSpLocks/>
            <a:stCxn id="15" idx="6"/>
            <a:endCxn id="9" idx="1"/>
          </p:cNvCxnSpPr>
          <p:nvPr/>
        </p:nvCxnSpPr>
        <p:spPr>
          <a:xfrm>
            <a:off x="5310586" y="2811627"/>
            <a:ext cx="429146" cy="847616"/>
          </a:xfrm>
          <a:prstGeom prst="bentConnector3">
            <a:avLst>
              <a:gd name="adj1" fmla="val 50000"/>
            </a:avLst>
          </a:prstGeom>
          <a:noFill/>
          <a:ln w="28575" cap="flat" cmpd="sng" algn="ctr">
            <a:solidFill>
              <a:schemeClr val="tx1"/>
            </a:solidFill>
            <a:prstDash val="solid"/>
            <a:miter lim="800000"/>
            <a:tailEnd type="triangle"/>
          </a:ln>
          <a:effectLst/>
        </p:spPr>
      </p:cxnSp>
      <p:sp>
        <p:nvSpPr>
          <p:cNvPr id="17" name="TextBox 16">
            <a:extLst>
              <a:ext uri="{FF2B5EF4-FFF2-40B4-BE49-F238E27FC236}">
                <a16:creationId xmlns:a16="http://schemas.microsoft.com/office/drawing/2014/main" id="{3F24C76D-18CC-BAE5-6B47-68288ADA1CA2}"/>
              </a:ext>
            </a:extLst>
          </p:cNvPr>
          <p:cNvSpPr txBox="1"/>
          <p:nvPr/>
        </p:nvSpPr>
        <p:spPr>
          <a:xfrm>
            <a:off x="5310586" y="4022130"/>
            <a:ext cx="317503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Stratified by regions (US/Canada vs Europe </a:t>
            </a:r>
            <a:br>
              <a:rPr kumimoji="0" lang="en-GB" sz="11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1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vs Rest of World) and ECOG PS (0 vs 1) </a:t>
            </a:r>
          </a:p>
        </p:txBody>
      </p:sp>
      <p:sp>
        <p:nvSpPr>
          <p:cNvPr id="35" name="TextBox 34">
            <a:extLst>
              <a:ext uri="{FF2B5EF4-FFF2-40B4-BE49-F238E27FC236}">
                <a16:creationId xmlns:a16="http://schemas.microsoft.com/office/drawing/2014/main" id="{0772DEE4-4F53-A6E4-9684-5133FCA48B86}"/>
              </a:ext>
            </a:extLst>
          </p:cNvPr>
          <p:cNvSpPr txBox="1"/>
          <p:nvPr/>
        </p:nvSpPr>
        <p:spPr>
          <a:xfrm>
            <a:off x="640080" y="5698136"/>
            <a:ext cx="10911840" cy="549569"/>
          </a:xfrm>
          <a:prstGeom prst="rect">
            <a:avLst/>
          </a:prstGeom>
          <a:noFill/>
        </p:spPr>
        <p:txBody>
          <a:bodyPr wrap="square" lIns="0" tIns="0" rIns="0" bIns="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1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Following</a:t>
            </a: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 protocol amendment, enrollment to the EC arm was stopped and patients were randomized 1:1 to the EC+mFOLFOX6 or SOC arms; data in the EC arm will be reported at a later date. </a:t>
            </a:r>
            <a:r>
              <a:rPr kumimoji="0" lang="en-US" sz="1000" b="1"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1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Patients</a:t>
            </a: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were enrolled between November 16, 2021, and December 22, 2023.</a:t>
            </a:r>
            <a:r>
              <a:rPr kumimoji="0" lang="en-US" sz="10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 c</a:t>
            </a: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mFOLFOX6/FOLFOXIRI/CAPOX ± bevacizumab. </a:t>
            </a:r>
            <a:r>
              <a:rPr kumimoji="0" lang="en-US" sz="1000" b="1"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d</a:t>
            </a:r>
            <a:r>
              <a:rPr kumimoji="0" lang="en-US" sz="10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In</a:t>
            </a: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the first 110 patients in each of the </a:t>
            </a:r>
            <a:r>
              <a:rPr kumimoji="0" lang="en-GB"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EC+mFOLFOX6 and SOC arms.</a:t>
            </a: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CAPOX, capecitabine/oxaliplatin; BICR, blinded independent central review; </a:t>
            </a:r>
            <a:r>
              <a:rPr kumimoji="0" lang="en-US" sz="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dMMR</a:t>
            </a: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deficient mismatch repair; EC, encorafenib plus cetuximab; ECOG PS, </a:t>
            </a:r>
            <a:r>
              <a:rPr kumimoji="0" lang="en-GB"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Eastern Cooperative Oncology Group performance status</a:t>
            </a: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EGFR, epidermal growth factor receptor; </a:t>
            </a:r>
            <a:r>
              <a:rPr kumimoji="0" lang="en-US" sz="800" b="0" i="0" u="none" strike="noStrike" kern="1200" cap="none" spc="-2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t>
            </a: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FOLFOX6, modified fluorouracil/leucovorin/oxaliplatin; FOLFOXIRI, fluorouracil/leucovorin/oxaliplatin/irinotecan; mCRC, metastatic colorectal cancer; MSI-H, microsatellite instability-high cancer; RECIST, Response Evaluation Criteria in Solid Tumors.</a:t>
            </a: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14DE8BE-6D98-AD51-5C0F-8DF9FAFDBEE4}"/>
              </a:ext>
            </a:extLst>
          </p:cNvPr>
          <p:cNvSpPr txBox="1"/>
          <p:nvPr/>
        </p:nvSpPr>
        <p:spPr>
          <a:xfrm>
            <a:off x="1026621" y="4638531"/>
            <a:ext cx="10911840" cy="578828"/>
          </a:xfrm>
          <a:prstGeom prst="rect">
            <a:avLst/>
          </a:prstGeom>
          <a:noFill/>
          <a:ln w="19050">
            <a:solidFill>
              <a:schemeClr val="tx1"/>
            </a:solidFill>
          </a:ln>
        </p:spPr>
        <p:txBody>
          <a:bodyPr wrap="square" anchor="ctr">
            <a:noAutofit/>
          </a:bodyPr>
          <a:lstStyle/>
          <a:p>
            <a:pPr marL="0" marR="0" lvl="0" indent="0" algn="l" defTabSz="914400" rtl="0" eaLnBrk="1" fontAlgn="auto" latinLnBrk="0" hangingPunct="1">
              <a:lnSpc>
                <a:spcPct val="95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Here we present the primary analysis of ORR by BICR (one of the dual primary endpoints), an interim analysis of OS, and safety in the EC + mFOLFOX6 and SOC arms</a:t>
            </a:r>
          </a:p>
        </p:txBody>
      </p:sp>
      <p:sp>
        <p:nvSpPr>
          <p:cNvPr id="38" name="TextBox 25">
            <a:extLst>
              <a:ext uri="{FF2B5EF4-FFF2-40B4-BE49-F238E27FC236}">
                <a16:creationId xmlns:a16="http://schemas.microsoft.com/office/drawing/2014/main" id="{248284A1-AADE-6A42-F619-8B3CE51AC3EA}"/>
              </a:ext>
            </a:extLst>
          </p:cNvPr>
          <p:cNvSpPr txBox="1"/>
          <p:nvPr/>
        </p:nvSpPr>
        <p:spPr>
          <a:xfrm>
            <a:off x="713633" y="4626714"/>
            <a:ext cx="244046" cy="618631"/>
          </a:xfrm>
          <a:prstGeom prst="homePlate">
            <a:avLst>
              <a:gd name="adj" fmla="val 73637"/>
            </a:avLst>
          </a:prstGeom>
          <a:solidFill>
            <a:srgbClr val="EDEDED">
              <a:lumMod val="75000"/>
            </a:srgbClr>
          </a:solidFill>
        </p:spPr>
        <p:txBody>
          <a:bodyPr wrap="square" lIns="51442" tIns="25721" rIns="51442" bIns="25721" rtlCol="0">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500" b="1" i="0" u="none" strike="noStrike" kern="0" cap="none" spc="0" normalizeH="0" baseline="0" noProof="0">
              <a:ln>
                <a:noFill/>
              </a:ln>
              <a:solidFill>
                <a:prstClr val="black"/>
              </a:solidFill>
              <a:effectLst/>
              <a:uLnTx/>
              <a:uFillTx/>
              <a:latin typeface="Arial" panose="020B0604020202020204"/>
              <a:ea typeface="+mn-ea"/>
              <a:cs typeface="+mn-cs"/>
            </a:endParaRPr>
          </a:p>
        </p:txBody>
      </p:sp>
      <p:graphicFrame>
        <p:nvGraphicFramePr>
          <p:cNvPr id="40" name="Table 6">
            <a:extLst>
              <a:ext uri="{FF2B5EF4-FFF2-40B4-BE49-F238E27FC236}">
                <a16:creationId xmlns:a16="http://schemas.microsoft.com/office/drawing/2014/main" id="{F917F380-F586-084F-54A7-67BFEA173B63}"/>
              </a:ext>
            </a:extLst>
          </p:cNvPr>
          <p:cNvGraphicFramePr>
            <a:graphicFrameLocks noGrp="1"/>
          </p:cNvGraphicFramePr>
          <p:nvPr/>
        </p:nvGraphicFramePr>
        <p:xfrm>
          <a:off x="1075123" y="1518623"/>
          <a:ext cx="3401834" cy="1478280"/>
        </p:xfrm>
        <a:graphic>
          <a:graphicData uri="http://schemas.openxmlformats.org/drawingml/2006/table">
            <a:tbl>
              <a:tblPr firstRow="1" bandRow="1">
                <a:tableStyleId>{5C22544A-7EE6-4342-B048-85BDC9FD1C3A}</a:tableStyleId>
              </a:tblPr>
              <a:tblGrid>
                <a:gridCol w="3401834">
                  <a:extLst>
                    <a:ext uri="{9D8B030D-6E8A-4147-A177-3AD203B41FA5}">
                      <a16:colId xmlns:a16="http://schemas.microsoft.com/office/drawing/2014/main" val="1400955081"/>
                    </a:ext>
                  </a:extLst>
                </a:gridCol>
              </a:tblGrid>
              <a:tr h="205740">
                <a:tc>
                  <a:txBody>
                    <a:bodyPr/>
                    <a:lstStyle/>
                    <a:p>
                      <a:pPr algn="ctr">
                        <a:lnSpc>
                          <a:spcPct val="100000"/>
                        </a:lnSpc>
                      </a:pPr>
                      <a:r>
                        <a:rPr lang="en-US" sz="1100" u="sng">
                          <a:solidFill>
                            <a:schemeClr val="tx1"/>
                          </a:solidFill>
                          <a:latin typeface="Arial" panose="020B0604020202020204" pitchFamily="34" charset="0"/>
                          <a:cs typeface="Arial" panose="020B0604020202020204" pitchFamily="34" charset="0"/>
                        </a:rPr>
                        <a:t>Inclusion criteria</a:t>
                      </a:r>
                    </a:p>
                  </a:txBody>
                  <a:tcPr marL="20574" marR="1371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378670822"/>
                  </a:ext>
                </a:extLst>
              </a:tr>
              <a:tr h="697230">
                <a:tc>
                  <a:txBody>
                    <a:bodyPr/>
                    <a:lstStyle/>
                    <a:p>
                      <a:pPr marL="171450" indent="-114300">
                        <a:lnSpc>
                          <a:spcPct val="100000"/>
                        </a:lnSpc>
                        <a:buFont typeface="Arial" panose="020B0604020202020204" pitchFamily="34" charset="0"/>
                        <a:buChar char="•"/>
                      </a:pPr>
                      <a:r>
                        <a:rPr lang="en-US" sz="1100" i="0">
                          <a:solidFill>
                            <a:schemeClr val="tx1"/>
                          </a:solidFill>
                          <a:latin typeface="Arial" panose="020B0604020202020204" pitchFamily="34" charset="0"/>
                          <a:cs typeface="Arial" panose="020B0604020202020204" pitchFamily="34" charset="0"/>
                        </a:rPr>
                        <a:t>Age ≥16 years (or ≥18 years based on country)</a:t>
                      </a:r>
                    </a:p>
                    <a:p>
                      <a:pPr marL="171450" indent="-114300">
                        <a:lnSpc>
                          <a:spcPct val="100000"/>
                        </a:lnSpc>
                        <a:buFont typeface="Arial" panose="020B0604020202020204" pitchFamily="34" charset="0"/>
                        <a:buChar char="•"/>
                      </a:pPr>
                      <a:r>
                        <a:rPr lang="en-US" sz="1100" i="0">
                          <a:solidFill>
                            <a:schemeClr val="tx1"/>
                          </a:solidFill>
                          <a:latin typeface="Arial" panose="020B0604020202020204" pitchFamily="34" charset="0"/>
                          <a:cs typeface="Arial" panose="020B0604020202020204" pitchFamily="34" charset="0"/>
                        </a:rPr>
                        <a:t>No prior systemic treatment for metastatic disease</a:t>
                      </a:r>
                    </a:p>
                    <a:p>
                      <a:pPr marL="171450" indent="-114300">
                        <a:lnSpc>
                          <a:spcPct val="100000"/>
                        </a:lnSpc>
                        <a:buFont typeface="Arial" panose="020B0604020202020204" pitchFamily="34" charset="0"/>
                        <a:buChar char="•"/>
                      </a:pPr>
                      <a:r>
                        <a:rPr lang="en-US" sz="1100" i="0">
                          <a:solidFill>
                            <a:schemeClr val="tx1"/>
                          </a:solidFill>
                          <a:latin typeface="Arial" panose="020B0604020202020204" pitchFamily="34" charset="0"/>
                          <a:cs typeface="Arial" panose="020B0604020202020204" pitchFamily="34" charset="0"/>
                        </a:rPr>
                        <a:t>Measurable disease (RECIST 1.1) </a:t>
                      </a:r>
                    </a:p>
                    <a:p>
                      <a:pPr marL="171450" indent="-114300">
                        <a:lnSpc>
                          <a:spcPct val="100000"/>
                        </a:lnSpc>
                        <a:buFont typeface="Arial" panose="020B0604020202020204" pitchFamily="34" charset="0"/>
                        <a:buChar char="•"/>
                      </a:pPr>
                      <a:r>
                        <a:rPr lang="en-US" sz="1100" i="0">
                          <a:solidFill>
                            <a:schemeClr val="tx1"/>
                          </a:solidFill>
                          <a:latin typeface="Arial" panose="020B0604020202020204" pitchFamily="34" charset="0"/>
                          <a:cs typeface="Arial" panose="020B0604020202020204" pitchFamily="34" charset="0"/>
                        </a:rPr>
                        <a:t>BRAF V600E-mutant mCRC by local or central laboratory testing</a:t>
                      </a:r>
                    </a:p>
                    <a:p>
                      <a:pPr marL="171450" indent="-114300">
                        <a:lnSpc>
                          <a:spcPct val="100000"/>
                        </a:lnSpc>
                        <a:buFont typeface="Arial" panose="020B0604020202020204" pitchFamily="34" charset="0"/>
                        <a:buChar char="•"/>
                      </a:pPr>
                      <a:r>
                        <a:rPr lang="en-US" sz="1100" i="0">
                          <a:solidFill>
                            <a:schemeClr val="tx1"/>
                          </a:solidFill>
                          <a:latin typeface="Arial" panose="020B0604020202020204" pitchFamily="34" charset="0"/>
                          <a:cs typeface="Arial" panose="020B0604020202020204" pitchFamily="34" charset="0"/>
                        </a:rPr>
                        <a:t>ECOG PS 0 or 1 </a:t>
                      </a:r>
                    </a:p>
                    <a:p>
                      <a:pPr marL="171450" indent="-114300">
                        <a:lnSpc>
                          <a:spcPct val="100000"/>
                        </a:lnSpc>
                        <a:buFont typeface="Arial" panose="020B0604020202020204" pitchFamily="34" charset="0"/>
                        <a:buChar char="•"/>
                      </a:pPr>
                      <a:r>
                        <a:rPr lang="en-US" sz="1100" i="0">
                          <a:solidFill>
                            <a:schemeClr val="tx1"/>
                          </a:solidFill>
                          <a:latin typeface="Arial" panose="020B0604020202020204" pitchFamily="34" charset="0"/>
                          <a:cs typeface="Arial" panose="020B0604020202020204" pitchFamily="34" charset="0"/>
                        </a:rPr>
                        <a:t>Adequate bone marrow, hepatic, and renal function</a:t>
                      </a:r>
                      <a:endParaRPr lang="en-US" sz="1050" i="0">
                        <a:solidFill>
                          <a:schemeClr val="tx1"/>
                        </a:solidFill>
                        <a:latin typeface="Arial" panose="020B0604020202020204" pitchFamily="34" charset="0"/>
                        <a:cs typeface="Arial" panose="020B0604020202020204" pitchFamily="34" charset="0"/>
                      </a:endParaRPr>
                    </a:p>
                  </a:txBody>
                  <a:tcPr marL="20574" marR="1371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3981597"/>
                  </a:ext>
                </a:extLst>
              </a:tr>
            </a:tbl>
          </a:graphicData>
        </a:graphic>
      </p:graphicFrame>
      <p:graphicFrame>
        <p:nvGraphicFramePr>
          <p:cNvPr id="41" name="Table 6">
            <a:extLst>
              <a:ext uri="{FF2B5EF4-FFF2-40B4-BE49-F238E27FC236}">
                <a16:creationId xmlns:a16="http://schemas.microsoft.com/office/drawing/2014/main" id="{95D9FE27-4A3D-30BF-FD95-E0D259F58D10}"/>
              </a:ext>
            </a:extLst>
          </p:cNvPr>
          <p:cNvGraphicFramePr>
            <a:graphicFrameLocks noGrp="1"/>
          </p:cNvGraphicFramePr>
          <p:nvPr/>
        </p:nvGraphicFramePr>
        <p:xfrm>
          <a:off x="1075124" y="2994159"/>
          <a:ext cx="3401833" cy="1310640"/>
        </p:xfrm>
        <a:graphic>
          <a:graphicData uri="http://schemas.openxmlformats.org/drawingml/2006/table">
            <a:tbl>
              <a:tblPr firstRow="1" bandRow="1">
                <a:tableStyleId>{5C22544A-7EE6-4342-B048-85BDC9FD1C3A}</a:tableStyleId>
              </a:tblPr>
              <a:tblGrid>
                <a:gridCol w="3401833">
                  <a:extLst>
                    <a:ext uri="{9D8B030D-6E8A-4147-A177-3AD203B41FA5}">
                      <a16:colId xmlns:a16="http://schemas.microsoft.com/office/drawing/2014/main" val="1400955081"/>
                    </a:ext>
                  </a:extLst>
                </a:gridCol>
              </a:tblGrid>
              <a:tr h="205740">
                <a:tc>
                  <a:txBody>
                    <a:bodyPr/>
                    <a:lstStyle/>
                    <a:p>
                      <a:pPr algn="ctr">
                        <a:lnSpc>
                          <a:spcPct val="100000"/>
                        </a:lnSpc>
                      </a:pPr>
                      <a:r>
                        <a:rPr lang="en-US" sz="1100" u="sng">
                          <a:solidFill>
                            <a:schemeClr val="tx1"/>
                          </a:solidFill>
                          <a:latin typeface="Arial" panose="020B0604020202020204" pitchFamily="34" charset="0"/>
                          <a:cs typeface="Arial" panose="020B0604020202020204" pitchFamily="34" charset="0"/>
                        </a:rPr>
                        <a:t>Exclusion criteria</a:t>
                      </a:r>
                    </a:p>
                  </a:txBody>
                  <a:tcPr marL="20574" marR="13716"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378670822"/>
                  </a:ext>
                </a:extLst>
              </a:tr>
              <a:tr h="697230">
                <a:tc>
                  <a:txBody>
                    <a:bodyPr/>
                    <a:lstStyle/>
                    <a:p>
                      <a:pPr marL="171450" indent="-114300">
                        <a:lnSpc>
                          <a:spcPct val="100000"/>
                        </a:lnSpc>
                        <a:buFont typeface="Arial" panose="020B0604020202020204" pitchFamily="34" charset="0"/>
                        <a:buChar char="•"/>
                      </a:pPr>
                      <a:r>
                        <a:rPr lang="en-US" sz="1100" i="0">
                          <a:solidFill>
                            <a:schemeClr val="tx1"/>
                          </a:solidFill>
                          <a:latin typeface="Arial" panose="020B0604020202020204" pitchFamily="34" charset="0"/>
                          <a:cs typeface="Arial" panose="020B0604020202020204" pitchFamily="34" charset="0"/>
                        </a:rPr>
                        <a:t>Prior BRAF or EGFR inhibitors</a:t>
                      </a:r>
                    </a:p>
                    <a:p>
                      <a:pPr marL="171450" indent="-114300">
                        <a:lnSpc>
                          <a:spcPct val="100000"/>
                        </a:lnSpc>
                        <a:buFont typeface="Arial" panose="020B0604020202020204" pitchFamily="34" charset="0"/>
                        <a:buChar char="•"/>
                      </a:pPr>
                      <a:r>
                        <a:rPr lang="en-US" sz="1100" i="0">
                          <a:solidFill>
                            <a:schemeClr val="tx1"/>
                          </a:solidFill>
                          <a:latin typeface="Arial" panose="020B0604020202020204" pitchFamily="34" charset="0"/>
                          <a:cs typeface="Arial" panose="020B0604020202020204" pitchFamily="34" charset="0"/>
                        </a:rPr>
                        <a:t>Symptomatic brain metastases </a:t>
                      </a:r>
                    </a:p>
                    <a:p>
                      <a:pPr marL="171450" indent="-114300">
                        <a:lnSpc>
                          <a:spcPct val="100000"/>
                        </a:lnSpc>
                        <a:buFont typeface="Arial" panose="020B0604020202020204" pitchFamily="34" charset="0"/>
                        <a:buChar char="•"/>
                      </a:pPr>
                      <a:r>
                        <a:rPr lang="en-US" sz="1100" i="0">
                          <a:solidFill>
                            <a:schemeClr val="tx1"/>
                          </a:solidFill>
                          <a:latin typeface="Arial" panose="020B0604020202020204" pitchFamily="34" charset="0"/>
                          <a:cs typeface="Arial" panose="020B0604020202020204" pitchFamily="34" charset="0"/>
                        </a:rPr>
                        <a:t>MSI-H/</a:t>
                      </a:r>
                      <a:r>
                        <a:rPr lang="en-US" sz="1100" i="0" err="1">
                          <a:solidFill>
                            <a:schemeClr val="tx1"/>
                          </a:solidFill>
                          <a:latin typeface="Arial" panose="020B0604020202020204" pitchFamily="34" charset="0"/>
                          <a:cs typeface="Arial" panose="020B0604020202020204" pitchFamily="34" charset="0"/>
                        </a:rPr>
                        <a:t>dMMR</a:t>
                      </a:r>
                      <a:r>
                        <a:rPr lang="en-US" sz="1100" i="0">
                          <a:solidFill>
                            <a:schemeClr val="tx1"/>
                          </a:solidFill>
                          <a:latin typeface="Arial" panose="020B0604020202020204" pitchFamily="34" charset="0"/>
                          <a:cs typeface="Arial" panose="020B0604020202020204" pitchFamily="34" charset="0"/>
                        </a:rPr>
                        <a:t> tumors (unless patients were ineligible to receive immune checkpoint inhibitors due to a pre-existing medical condition)</a:t>
                      </a:r>
                    </a:p>
                    <a:p>
                      <a:pPr marL="171450" indent="-114300">
                        <a:lnSpc>
                          <a:spcPct val="100000"/>
                        </a:lnSpc>
                        <a:buFont typeface="Arial" panose="020B0604020202020204" pitchFamily="34" charset="0"/>
                        <a:buChar char="•"/>
                      </a:pPr>
                      <a:r>
                        <a:rPr lang="en-US" sz="1100" i="0">
                          <a:solidFill>
                            <a:schemeClr val="tx1"/>
                          </a:solidFill>
                          <a:latin typeface="Arial" panose="020B0604020202020204" pitchFamily="34" charset="0"/>
                          <a:cs typeface="Arial" panose="020B0604020202020204" pitchFamily="34" charset="0"/>
                        </a:rPr>
                        <a:t>Presence of a </a:t>
                      </a:r>
                      <a:r>
                        <a:rPr lang="en-US" sz="1100" i="1">
                          <a:solidFill>
                            <a:schemeClr val="tx1"/>
                          </a:solidFill>
                          <a:latin typeface="Arial" panose="020B0604020202020204" pitchFamily="34" charset="0"/>
                          <a:cs typeface="Arial" panose="020B0604020202020204" pitchFamily="34" charset="0"/>
                        </a:rPr>
                        <a:t>RAS</a:t>
                      </a:r>
                      <a:r>
                        <a:rPr lang="en-US" sz="1100" i="0">
                          <a:solidFill>
                            <a:schemeClr val="tx1"/>
                          </a:solidFill>
                          <a:latin typeface="Arial" panose="020B0604020202020204" pitchFamily="34" charset="0"/>
                          <a:cs typeface="Arial" panose="020B0604020202020204" pitchFamily="34" charset="0"/>
                        </a:rPr>
                        <a:t> mutation</a:t>
                      </a:r>
                    </a:p>
                  </a:txBody>
                  <a:tcPr marL="20574" marR="1371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3981597"/>
                  </a:ext>
                </a:extLst>
              </a:tr>
            </a:tbl>
          </a:graphicData>
        </a:graphic>
      </p:graphicFrame>
      <p:graphicFrame>
        <p:nvGraphicFramePr>
          <p:cNvPr id="7" name="Table 6">
            <a:extLst>
              <a:ext uri="{FF2B5EF4-FFF2-40B4-BE49-F238E27FC236}">
                <a16:creationId xmlns:a16="http://schemas.microsoft.com/office/drawing/2014/main" id="{8033632C-E29D-7AEB-E864-BD648834B31A}"/>
              </a:ext>
            </a:extLst>
          </p:cNvPr>
          <p:cNvGraphicFramePr>
            <a:graphicFrameLocks noGrp="1"/>
          </p:cNvGraphicFramePr>
          <p:nvPr/>
        </p:nvGraphicFramePr>
        <p:xfrm>
          <a:off x="8629728" y="1663462"/>
          <a:ext cx="3175032" cy="2319782"/>
        </p:xfrm>
        <a:graphic>
          <a:graphicData uri="http://schemas.openxmlformats.org/drawingml/2006/table">
            <a:tbl>
              <a:tblPr firstRow="1" bandRow="1">
                <a:tableStyleId>{5C22544A-7EE6-4342-B048-85BDC9FD1C3A}</a:tableStyleId>
              </a:tblPr>
              <a:tblGrid>
                <a:gridCol w="3175032">
                  <a:extLst>
                    <a:ext uri="{9D8B030D-6E8A-4147-A177-3AD203B41FA5}">
                      <a16:colId xmlns:a16="http://schemas.microsoft.com/office/drawing/2014/main" val="761217580"/>
                    </a:ext>
                  </a:extLst>
                </a:gridCol>
              </a:tblGrid>
              <a:tr h="1352315">
                <a:tc>
                  <a:txBody>
                    <a:bodyPr/>
                    <a:lstStyle/>
                    <a:p>
                      <a:pPr algn="ctr">
                        <a:lnSpc>
                          <a:spcPct val="100000"/>
                        </a:lnSpc>
                        <a:spcBef>
                          <a:spcPts val="0"/>
                        </a:spcBef>
                        <a:spcAft>
                          <a:spcPts val="200"/>
                        </a:spcAft>
                      </a:pPr>
                      <a:r>
                        <a:rPr lang="en-US" sz="1400" u="sng" dirty="0">
                          <a:solidFill>
                            <a:schemeClr val="tx1"/>
                          </a:solidFill>
                          <a:latin typeface="Arial" panose="020B0604020202020204" pitchFamily="34" charset="0"/>
                          <a:cs typeface="Arial" panose="020B0604020202020204" pitchFamily="34" charset="0"/>
                        </a:rPr>
                        <a:t>Dual primary endpoints: </a:t>
                      </a:r>
                    </a:p>
                    <a:p>
                      <a:pPr marL="0" marR="0" lvl="0" indent="0" algn="ctr" defTabSz="6858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PFS and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ORR</a:t>
                      </a:r>
                      <a:r>
                        <a:rPr kumimoji="0" lang="en-US" sz="1400" b="0"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BICR </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(EC + mFOLFOX6 vs SOC)</a:t>
                      </a:r>
                    </a:p>
                  </a:txBody>
                  <a:tcPr marL="68580" marR="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2883398331"/>
                  </a:ext>
                </a:extLst>
              </a:tr>
              <a:tr h="967467">
                <a:tc>
                  <a:txBody>
                    <a:bodyPr/>
                    <a:lstStyle/>
                    <a:p>
                      <a:pPr marL="0" marR="0" lvl="0" indent="0" algn="ctr"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 secondary endpoint:</a:t>
                      </a:r>
                    </a:p>
                    <a:p>
                      <a:pPr marL="0" marR="0" lvl="0" indent="0" algn="ctr" defTabSz="6858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a:t>
                      </a:r>
                      <a:r>
                        <a:rPr lang="en-GB" sz="1400" dirty="0">
                          <a:solidFill>
                            <a:schemeClr val="tx1"/>
                          </a:solidFill>
                          <a:latin typeface="Arial" panose="020B0604020202020204" pitchFamily="34" charset="0"/>
                          <a:cs typeface="Arial" panose="020B0604020202020204" pitchFamily="34" charset="0"/>
                        </a:rPr>
                        <a:t>EC + mFOLFOX6 vs SOC)</a:t>
                      </a:r>
                    </a:p>
                  </a:txBody>
                  <a:tcPr marL="68580" marR="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1100528216"/>
                  </a:ext>
                </a:extLst>
              </a:tr>
            </a:tbl>
          </a:graphicData>
        </a:graphic>
      </p:graphicFrame>
      <p:sp>
        <p:nvSpPr>
          <p:cNvPr id="11" name="TextBox 10">
            <a:extLst>
              <a:ext uri="{FF2B5EF4-FFF2-40B4-BE49-F238E27FC236}">
                <a16:creationId xmlns:a16="http://schemas.microsoft.com/office/drawing/2014/main" id="{B2AE76AD-4606-23CD-F58F-AF7A14A82FF0}"/>
              </a:ext>
            </a:extLst>
          </p:cNvPr>
          <p:cNvSpPr txBox="1"/>
          <p:nvPr/>
        </p:nvSpPr>
        <p:spPr>
          <a:xfrm>
            <a:off x="3240157" y="6586675"/>
            <a:ext cx="3935896" cy="1828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87022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91399-C506-BA16-5FD6-31EBC2728AC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1039BAE-D9C9-93CE-3245-3E918092FE6A}"/>
              </a:ext>
            </a:extLst>
          </p:cNvPr>
          <p:cNvSpPr txBox="1">
            <a:spLocks/>
          </p:cNvSpPr>
          <p:nvPr/>
        </p:nvSpPr>
        <p:spPr>
          <a:xfrm>
            <a:off x="640080" y="134039"/>
            <a:ext cx="11551920" cy="8451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Interim Overall </a:t>
            </a:r>
            <a:r>
              <a:rPr kumimoji="0" lang="en-US" sz="3200" b="1" i="0" u="none" strike="noStrike" kern="1200" cap="none" spc="0" normalizeH="0" baseline="0" noProof="0" dirty="0" err="1">
                <a:ln>
                  <a:noFill/>
                </a:ln>
                <a:solidFill>
                  <a:srgbClr val="002557"/>
                </a:solidFill>
                <a:effectLst/>
                <a:uLnTx/>
                <a:uFillTx/>
                <a:latin typeface="Arial" panose="020B0604020202020204" pitchFamily="34" charset="0"/>
                <a:ea typeface="+mj-ea"/>
                <a:cs typeface="Arial" panose="020B0604020202020204" pitchFamily="34" charset="0"/>
              </a:rPr>
              <a:t>Survival</a:t>
            </a:r>
            <a:r>
              <a:rPr kumimoji="0" lang="en-US" sz="3200" b="1" i="0" u="none" strike="noStrike" kern="1200" cap="none" spc="0" normalizeH="0" baseline="30000" noProof="0" dirty="0" err="1">
                <a:ln>
                  <a:noFill/>
                </a:ln>
                <a:solidFill>
                  <a:srgbClr val="002557"/>
                </a:solidFill>
                <a:effectLst/>
                <a:uLnTx/>
                <a:uFillTx/>
                <a:latin typeface="Arial" panose="020B0604020202020204" pitchFamily="34" charset="0"/>
                <a:ea typeface="+mj-ea"/>
                <a:cs typeface="Arial" panose="020B0604020202020204" pitchFamily="34" charset="0"/>
              </a:rPr>
              <a:t>a</a:t>
            </a:r>
            <a:endParaRPr kumimoji="0" lang="en-US" sz="3200" b="1" i="0" u="none" strike="noStrike" kern="1200" cap="none" spc="0" normalizeH="0" baseline="30000" noProof="0" dirty="0">
              <a:ln>
                <a:noFill/>
              </a:ln>
              <a:solidFill>
                <a:srgbClr val="002557"/>
              </a:solidFill>
              <a:effectLst/>
              <a:uLnTx/>
              <a:uFillTx/>
              <a:latin typeface="Arial" panose="020B0604020202020204" pitchFamily="34" charset="0"/>
              <a:ea typeface="+mj-ea"/>
              <a:cs typeface="Arial" panose="020B0604020202020204" pitchFamily="34" charset="0"/>
            </a:endParaRPr>
          </a:p>
        </p:txBody>
      </p:sp>
      <p:pic>
        <p:nvPicPr>
          <p:cNvPr id="9" name="Picture 8" descr="A graph of a number of patients&#10;&#10;Description automatically generated">
            <a:extLst>
              <a:ext uri="{FF2B5EF4-FFF2-40B4-BE49-F238E27FC236}">
                <a16:creationId xmlns:a16="http://schemas.microsoft.com/office/drawing/2014/main" id="{7624105A-2A89-57D2-4BD0-CE732F9DC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150" y="870334"/>
            <a:ext cx="9533232" cy="4948012"/>
          </a:xfrm>
          <a:prstGeom prst="rect">
            <a:avLst/>
          </a:prstGeom>
        </p:spPr>
      </p:pic>
      <p:sp>
        <p:nvSpPr>
          <p:cNvPr id="7" name="TextBox 6">
            <a:extLst>
              <a:ext uri="{FF2B5EF4-FFF2-40B4-BE49-F238E27FC236}">
                <a16:creationId xmlns:a16="http://schemas.microsoft.com/office/drawing/2014/main" id="{08B3667C-B625-35A9-DBF8-5481B050E661}"/>
              </a:ext>
            </a:extLst>
          </p:cNvPr>
          <p:cNvSpPr txBox="1"/>
          <p:nvPr/>
        </p:nvSpPr>
        <p:spPr>
          <a:xfrm>
            <a:off x="640080" y="5698136"/>
            <a:ext cx="10911840" cy="549569"/>
          </a:xfrm>
          <a:prstGeom prst="rect">
            <a:avLst/>
          </a:prstGeom>
          <a:noFill/>
        </p:spPr>
        <p:txBody>
          <a:bodyPr wrap="square" lIns="0" tIns="0" rIns="0" bIns="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mn-ea"/>
                <a:cs typeface="Arial"/>
              </a:rPr>
              <a:t>Data cutoff: December 22, 2023.</a:t>
            </a:r>
            <a:b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1" i="0" u="none" strike="noStrike" kern="1200" cap="none" spc="0" normalizeH="0" baseline="30000" noProof="0" dirty="0" err="1">
                <a:ln>
                  <a:noFill/>
                </a:ln>
                <a:solidFill>
                  <a:prstClr val="black"/>
                </a:solidFill>
                <a:effectLst/>
                <a:uLnTx/>
                <a:uFillTx/>
                <a:latin typeface="Arial"/>
                <a:ea typeface="+mn-ea"/>
                <a:cs typeface="Arial"/>
              </a:rPr>
              <a:t>a</a:t>
            </a:r>
            <a:r>
              <a:rPr kumimoji="0" lang="en-US" sz="1000" b="1" i="0" u="none" strike="noStrike" kern="1200" cap="none" spc="0" normalizeH="0" baseline="0" noProof="0" dirty="0" err="1">
                <a:ln>
                  <a:noFill/>
                </a:ln>
                <a:solidFill>
                  <a:prstClr val="black"/>
                </a:solidFill>
                <a:effectLst/>
                <a:uLnTx/>
                <a:uFillTx/>
                <a:latin typeface="Arial"/>
                <a:ea typeface="+mn-ea"/>
                <a:cs typeface="Arial"/>
              </a:rPr>
              <a:t>OS</a:t>
            </a:r>
            <a:r>
              <a:rPr kumimoji="0" lang="en-US" sz="1000" b="1" i="0" u="none" strike="noStrike" kern="1200" cap="none" spc="0" normalizeH="0" baseline="0" noProof="0" dirty="0">
                <a:ln>
                  <a:noFill/>
                </a:ln>
                <a:solidFill>
                  <a:prstClr val="black"/>
                </a:solidFill>
                <a:effectLst/>
                <a:uLnTx/>
                <a:uFillTx/>
                <a:latin typeface="Arial"/>
                <a:ea typeface="+mn-ea"/>
                <a:cs typeface="Arial"/>
              </a:rPr>
              <a:t> was tested following the prespecified plan with one-sided alpha of 0.000000083, calculated as a portion of the nominal one-sided alpha of 0.001. </a:t>
            </a:r>
            <a:r>
              <a:rPr kumimoji="0" lang="en-US" sz="1000" b="1" i="0" u="none" strike="noStrike" kern="1200" cap="none" spc="0" normalizeH="0" baseline="0" noProof="0">
                <a:ln>
                  <a:noFill/>
                </a:ln>
                <a:solidFill>
                  <a:prstClr val="black"/>
                </a:solidFill>
                <a:effectLst/>
                <a:uLnTx/>
                <a:uFillTx/>
                <a:latin typeface="Arial"/>
                <a:ea typeface="+mn-ea"/>
                <a:cs typeface="Arial"/>
              </a:rPr>
              <a:t>Statistical significance was not achieved at this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EC, encorafenib plus cetuximab; </a:t>
            </a:r>
            <a:r>
              <a:rPr kumimoji="0" lang="en-US" sz="8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FOLFOX6, modified fluorouracil/leucovorin/oxaliplatin; NE, not estimable; SOC, standard of care.</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84669602-E5CB-3E62-EC34-6C3B3B3A7562}"/>
              </a:ext>
            </a:extLst>
          </p:cNvPr>
          <p:cNvSpPr txBox="1"/>
          <p:nvPr/>
        </p:nvSpPr>
        <p:spPr>
          <a:xfrm>
            <a:off x="7337502" y="6358582"/>
            <a:ext cx="21451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Kopetz et al Nat Med ‘25</a:t>
            </a:r>
          </a:p>
        </p:txBody>
      </p:sp>
      <p:sp>
        <p:nvSpPr>
          <p:cNvPr id="3" name="TextBox 2">
            <a:extLst>
              <a:ext uri="{FF2B5EF4-FFF2-40B4-BE49-F238E27FC236}">
                <a16:creationId xmlns:a16="http://schemas.microsoft.com/office/drawing/2014/main" id="{1F3CEDE5-2418-61A3-BD08-D1969775393E}"/>
              </a:ext>
            </a:extLst>
          </p:cNvPr>
          <p:cNvSpPr txBox="1"/>
          <p:nvPr/>
        </p:nvSpPr>
        <p:spPr>
          <a:xfrm>
            <a:off x="3240157" y="6586675"/>
            <a:ext cx="3935896" cy="1828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895699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082A0-A3E3-EB46-9AD0-BCEA63FF469E}"/>
              </a:ext>
            </a:extLst>
          </p:cNvPr>
          <p:cNvSpPr>
            <a:spLocks noGrp="1"/>
          </p:cNvSpPr>
          <p:nvPr>
            <p:ph type="title"/>
          </p:nvPr>
        </p:nvSpPr>
        <p:spPr>
          <a:xfrm>
            <a:off x="479376" y="227013"/>
            <a:ext cx="10358967" cy="1143000"/>
          </a:xfrm>
        </p:spPr>
        <p:txBody>
          <a:bodyPr/>
          <a:lstStyle/>
          <a:p>
            <a:pPr algn="l"/>
            <a:r>
              <a:rPr lang="en-US" dirty="0"/>
              <a:t>Positive Topline Results Announced from Pivotal Phase III BREAKWATER Study</a:t>
            </a:r>
            <a:br>
              <a:rPr lang="en-US" dirty="0"/>
            </a:br>
            <a:r>
              <a:rPr lang="en-US" sz="2400" dirty="0"/>
              <a:t>Press Release: February 3, 2025</a:t>
            </a:r>
            <a:endParaRPr lang="en-US" dirty="0"/>
          </a:p>
        </p:txBody>
      </p:sp>
      <p:sp>
        <p:nvSpPr>
          <p:cNvPr id="3" name="Content Placeholder 2">
            <a:extLst>
              <a:ext uri="{FF2B5EF4-FFF2-40B4-BE49-F238E27FC236}">
                <a16:creationId xmlns:a16="http://schemas.microsoft.com/office/drawing/2014/main" id="{BF3D0039-49D0-6742-8BD8-81A7CEE31F15}"/>
              </a:ext>
            </a:extLst>
          </p:cNvPr>
          <p:cNvSpPr>
            <a:spLocks noGrp="1"/>
          </p:cNvSpPr>
          <p:nvPr>
            <p:ph idx="1"/>
          </p:nvPr>
        </p:nvSpPr>
        <p:spPr>
          <a:xfrm>
            <a:off x="479376" y="1416053"/>
            <a:ext cx="11088370" cy="4605235"/>
          </a:xfrm>
        </p:spPr>
        <p:txBody>
          <a:bodyPr/>
          <a:lstStyle/>
          <a:p>
            <a:pPr marL="98425" indent="0">
              <a:buNone/>
            </a:pPr>
            <a:r>
              <a:rPr lang="en-US" sz="1900" b="0" dirty="0"/>
              <a:t>“</a:t>
            </a:r>
            <a:r>
              <a:rPr lang="en-US" sz="1900" b="0" dirty="0">
                <a:latin typeface="Calibri" panose="020F0502020204030204" pitchFamily="34" charset="0"/>
                <a:cs typeface="Calibri" panose="020F0502020204030204" pitchFamily="34" charset="0"/>
              </a:rPr>
              <a:t>Positive topline results [were announced] from the progression-free survival (PFS) analysis of the Phase 3 BREAKWATER study of </a:t>
            </a:r>
            <a:r>
              <a:rPr lang="en-US" sz="1900" b="0" dirty="0" err="1">
                <a:latin typeface="Calibri" panose="020F0502020204030204" pitchFamily="34" charset="0"/>
                <a:cs typeface="Calibri" panose="020F0502020204030204" pitchFamily="34" charset="0"/>
              </a:rPr>
              <a:t>encorafenib</a:t>
            </a:r>
            <a:r>
              <a:rPr lang="en-US" sz="1900" b="0" dirty="0">
                <a:latin typeface="Calibri" panose="020F0502020204030204" pitchFamily="34" charset="0"/>
                <a:cs typeface="Calibri" panose="020F0502020204030204" pitchFamily="34" charset="0"/>
              </a:rPr>
              <a:t> in combination with cetuximab and mFOLFOX6 (fluorouracil, leucovorin and oxaliplatin) in patients with metastatic colorectal cancer (mCRC) harboring a </a:t>
            </a:r>
            <a:r>
              <a:rPr lang="en-US" sz="1900" b="0" i="1" dirty="0">
                <a:latin typeface="Calibri" panose="020F0502020204030204" pitchFamily="34" charset="0"/>
                <a:cs typeface="Calibri" panose="020F0502020204030204" pitchFamily="34" charset="0"/>
              </a:rPr>
              <a:t>BRAF V600E </a:t>
            </a:r>
            <a:r>
              <a:rPr lang="en-US" sz="1900" b="0" dirty="0">
                <a:latin typeface="Calibri" panose="020F0502020204030204" pitchFamily="34" charset="0"/>
                <a:cs typeface="Calibri" panose="020F0502020204030204" pitchFamily="34" charset="0"/>
              </a:rPr>
              <a:t>mutation. The trial showed a statistically significant and clinically meaningful improvement in PFS, one of its dual primary endpoints, as assessed by blinded independent central review (BICR) compared to patients receiving chemotherapy with or without bevacizumab. Further, the </a:t>
            </a:r>
            <a:r>
              <a:rPr lang="en-US" sz="1900" b="0" dirty="0" err="1">
                <a:latin typeface="Calibri" panose="020F0502020204030204" pitchFamily="34" charset="0"/>
                <a:cs typeface="Calibri" panose="020F0502020204030204" pitchFamily="34" charset="0"/>
              </a:rPr>
              <a:t>encorafenib</a:t>
            </a:r>
            <a:r>
              <a:rPr lang="en-US" sz="1900" b="0" dirty="0">
                <a:latin typeface="Calibri" panose="020F0502020204030204" pitchFamily="34" charset="0"/>
                <a:cs typeface="Calibri" panose="020F0502020204030204" pitchFamily="34" charset="0"/>
              </a:rPr>
              <a:t> combination regimen demonstrated a statistically significant and clinically meaningful improvement in overall survival (OS), a key secondary endpoint in the trial.</a:t>
            </a:r>
          </a:p>
          <a:p>
            <a:pPr marL="98425" indent="0">
              <a:buNone/>
            </a:pPr>
            <a:r>
              <a:rPr lang="en-US" sz="1900" b="0" dirty="0">
                <a:latin typeface="Calibri" panose="020F0502020204030204" pitchFamily="34" charset="0"/>
                <a:cs typeface="Calibri" panose="020F0502020204030204" pitchFamily="34" charset="0"/>
              </a:rPr>
              <a:t>‘We are extremely pleased with the clinically meaningful progression-free survival and overall survival results from the BREAKWATER study, which have the potential to be practice-changing for this patient population that has historically had limited treatment options and poor outcomes,’ said [the company’s chief oncology officer]. ‘The </a:t>
            </a:r>
            <a:r>
              <a:rPr lang="en-US" sz="1900" b="0" dirty="0" err="1">
                <a:latin typeface="Calibri" panose="020F0502020204030204" pitchFamily="34" charset="0"/>
                <a:cs typeface="Calibri" panose="020F0502020204030204" pitchFamily="34" charset="0"/>
              </a:rPr>
              <a:t>encorafenib</a:t>
            </a:r>
            <a:r>
              <a:rPr lang="en-US" sz="1900" b="0" dirty="0">
                <a:latin typeface="Calibri" panose="020F0502020204030204" pitchFamily="34" charset="0"/>
                <a:cs typeface="Calibri" panose="020F0502020204030204" pitchFamily="34" charset="0"/>
              </a:rPr>
              <a:t> regimen is emerging as a new standard of care as the first targeted therapy approved for use as early as first-line for patients with mCRC with a </a:t>
            </a:r>
            <a:r>
              <a:rPr lang="en-US" sz="1900" b="0" i="1" dirty="0">
                <a:latin typeface="Calibri" panose="020F0502020204030204" pitchFamily="34" charset="0"/>
                <a:cs typeface="Calibri" panose="020F0502020204030204" pitchFamily="34" charset="0"/>
              </a:rPr>
              <a:t>BRAF V600E </a:t>
            </a:r>
            <a:r>
              <a:rPr lang="en-US" sz="1900" b="0" dirty="0">
                <a:latin typeface="Calibri" panose="020F0502020204030204" pitchFamily="34" charset="0"/>
                <a:cs typeface="Calibri" panose="020F0502020204030204" pitchFamily="34" charset="0"/>
              </a:rPr>
              <a:t>mutation. We look forward to discussing these data with global health authorities to bring this treatment to more patients around the world, as soon as possible.’”</a:t>
            </a:r>
          </a:p>
        </p:txBody>
      </p:sp>
      <p:sp>
        <p:nvSpPr>
          <p:cNvPr id="4" name="TextBox 3">
            <a:extLst>
              <a:ext uri="{FF2B5EF4-FFF2-40B4-BE49-F238E27FC236}">
                <a16:creationId xmlns:a16="http://schemas.microsoft.com/office/drawing/2014/main" id="{FD6D0525-5DB9-F441-AE01-DE4293414AE3}"/>
              </a:ext>
            </a:extLst>
          </p:cNvPr>
          <p:cNvSpPr txBox="1"/>
          <p:nvPr/>
        </p:nvSpPr>
        <p:spPr>
          <a:xfrm>
            <a:off x="263352" y="6469404"/>
            <a:ext cx="928903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www.pfizer.com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/news/press-release/press-release-detail/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pfizers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braftovir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-combination-regimen-significantly</a:t>
            </a:r>
          </a:p>
        </p:txBody>
      </p:sp>
    </p:spTree>
    <p:extLst>
      <p:ext uri="{BB962C8B-B14F-4D97-AF65-F5344CB8AC3E}">
        <p14:creationId xmlns:p14="http://schemas.microsoft.com/office/powerpoint/2010/main" val="1174800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1FA0F-8AAD-6808-8EF2-DD716D8A60BF}"/>
            </a:ext>
          </a:extLst>
        </p:cNvPr>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D1A55888-BD69-B93F-CCE7-A5BEF1B15C94}"/>
              </a:ext>
            </a:extLst>
          </p:cNvPr>
          <p:cNvSpPr/>
          <p:nvPr/>
        </p:nvSpPr>
        <p:spPr>
          <a:xfrm>
            <a:off x="1972019" y="859316"/>
            <a:ext cx="7678757" cy="451691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EC+FOLFOX is the new standard of care for first-line BRAF</a:t>
            </a:r>
            <a:r>
              <a:rPr kumimoji="0" lang="en-US" sz="2400" b="0" i="0" u="none" strike="noStrike" kern="1200" cap="none" spc="0" normalizeH="0" baseline="30000" noProof="0" dirty="0">
                <a:ln>
                  <a:noFill/>
                </a:ln>
                <a:solidFill>
                  <a:prstClr val="white"/>
                </a:solidFill>
                <a:effectLst/>
                <a:uLnTx/>
                <a:uFillTx/>
                <a:latin typeface="Aptos" panose="02110004020202020204"/>
                <a:ea typeface="+mn-ea"/>
                <a:cs typeface="+mn-cs"/>
              </a:rPr>
              <a:t>V600E</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CRC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Results appear synergistic and may follow improved understanding of tumor plasticity</a:t>
            </a:r>
          </a:p>
        </p:txBody>
      </p:sp>
    </p:spTree>
    <p:extLst>
      <p:ext uri="{BB962C8B-B14F-4D97-AF65-F5344CB8AC3E}">
        <p14:creationId xmlns:p14="http://schemas.microsoft.com/office/powerpoint/2010/main" val="1940439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36EE3-3162-FBDE-A268-CD1627171FA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29ADFC7-3FA4-5619-A77D-6BDE1FDD7DB1}"/>
              </a:ext>
            </a:extLst>
          </p:cNvPr>
          <p:cNvSpPr/>
          <p:nvPr/>
        </p:nvSpPr>
        <p:spPr bwMode="auto">
          <a:xfrm>
            <a:off x="767408" y="2564904"/>
            <a:ext cx="10585176" cy="93610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D90959A-CCF9-EC4A-87FA-F892AB23841D}"/>
              </a:ext>
            </a:extLst>
          </p:cNvPr>
          <p:cNvSpPr>
            <a:spLocks noGrp="1"/>
          </p:cNvSpPr>
          <p:nvPr>
            <p:ph type="title"/>
          </p:nvPr>
        </p:nvSpPr>
        <p:spPr>
          <a:xfrm>
            <a:off x="1019651" y="332656"/>
            <a:ext cx="10152697" cy="1143000"/>
          </a:xfrm>
        </p:spPr>
        <p:txBody>
          <a:bodyPr/>
          <a:lstStyle/>
          <a:p>
            <a:pPr>
              <a:spcBef>
                <a:spcPts val="1200"/>
              </a:spcBef>
            </a:pPr>
            <a:r>
              <a:rPr lang="en-US" dirty="0"/>
              <a:t>AGENDA</a:t>
            </a:r>
            <a:br>
              <a:rPr lang="en-US" dirty="0"/>
            </a:br>
            <a:br>
              <a:rPr lang="en-US" sz="1200" dirty="0"/>
            </a:br>
            <a:r>
              <a:rPr lang="en-US" dirty="0"/>
              <a:t>Year in Review: Management of Colorectal Cancer (CRC)</a:t>
            </a:r>
            <a:endParaRPr lang="en-US" sz="2400" dirty="0"/>
          </a:p>
        </p:txBody>
      </p:sp>
      <p:sp>
        <p:nvSpPr>
          <p:cNvPr id="3" name="Content Placeholder 2">
            <a:extLst>
              <a:ext uri="{FF2B5EF4-FFF2-40B4-BE49-F238E27FC236}">
                <a16:creationId xmlns:a16="http://schemas.microsoft.com/office/drawing/2014/main" id="{0F9328DA-6DBD-083F-6501-AA1DFBFC6E7A}"/>
              </a:ext>
            </a:extLst>
          </p:cNvPr>
          <p:cNvSpPr>
            <a:spLocks noGrp="1"/>
          </p:cNvSpPr>
          <p:nvPr>
            <p:ph idx="1"/>
          </p:nvPr>
        </p:nvSpPr>
        <p:spPr>
          <a:xfrm>
            <a:off x="929532" y="1988840"/>
            <a:ext cx="10332933" cy="2736304"/>
          </a:xfrm>
        </p:spPr>
        <p:txBody>
          <a:bodyPr/>
          <a:lstStyle/>
          <a:p>
            <a:pPr marL="98425" indent="0">
              <a:lnSpc>
                <a:spcPct val="100000"/>
              </a:lnSpc>
              <a:spcBef>
                <a:spcPts val="1200"/>
              </a:spcBef>
              <a:spcAft>
                <a:spcPts val="12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First-Line Treatment of BRAF V600E-Mutant Metastatic CRC (mCRC)</a:t>
            </a:r>
            <a:endParaRPr lang="en-US" sz="2400" b="1" dirty="0">
              <a:solidFill>
                <a:srgbClr val="3233FF"/>
              </a:solidFill>
              <a:latin typeface="Calibri" panose="020F0502020204030204" pitchFamily="34" charset="0"/>
              <a:cs typeface="Calibri" panose="020F0502020204030204" pitchFamily="34" charset="0"/>
            </a:endParaRPr>
          </a:p>
          <a:p>
            <a:pPr marL="98425" indent="0">
              <a:lnSpc>
                <a:spcPct val="100000"/>
              </a:lnSpc>
              <a:spcBef>
                <a:spcPts val="1200"/>
              </a:spcBef>
              <a:spcAft>
                <a:spcPts val="1200"/>
              </a:spcAft>
              <a:buNone/>
            </a:pPr>
            <a:r>
              <a:rPr lang="en-US" sz="2400" dirty="0">
                <a:solidFill>
                  <a:schemeClr val="bg1"/>
                </a:solidFill>
              </a:rPr>
              <a:t>MODULE 2: </a:t>
            </a:r>
            <a:r>
              <a:rPr lang="en-US" sz="2400" b="1" kern="0" dirty="0">
                <a:solidFill>
                  <a:schemeClr val="bg1"/>
                </a:solidFill>
                <a:effectLst/>
                <a:latin typeface="+mn-lt"/>
                <a:ea typeface="Times New Roman" panose="02020603050405020304" pitchFamily="18" charset="0"/>
                <a:cs typeface="Times New Roman" panose="02020603050405020304" pitchFamily="18" charset="0"/>
              </a:rPr>
              <a:t>Cell-Free DNA Molecular Residual Disease (MRD) Assays in </a:t>
            </a:r>
            <a:br>
              <a:rPr lang="en-US" sz="2400" b="1" kern="0" dirty="0">
                <a:solidFill>
                  <a:schemeClr val="bg1"/>
                </a:solidFill>
                <a:effectLst/>
                <a:latin typeface="+mn-lt"/>
                <a:ea typeface="Times New Roman" panose="02020603050405020304" pitchFamily="18" charset="0"/>
                <a:cs typeface="Times New Roman" panose="02020603050405020304" pitchFamily="18" charset="0"/>
              </a:rPr>
            </a:br>
            <a:r>
              <a:rPr lang="en-US" sz="2400" b="1" kern="0" dirty="0">
                <a:solidFill>
                  <a:schemeClr val="bg1"/>
                </a:solidFill>
                <a:effectLst/>
                <a:latin typeface="+mn-lt"/>
                <a:ea typeface="Times New Roman" panose="02020603050405020304" pitchFamily="18" charset="0"/>
                <a:cs typeface="Times New Roman" panose="02020603050405020304" pitchFamily="18" charset="0"/>
              </a:rPr>
              <a:t>Clinical Practice</a:t>
            </a:r>
            <a:endParaRPr lang="en-US" sz="2400" dirty="0">
              <a:solidFill>
                <a:schemeClr val="bg1"/>
              </a:solidFill>
              <a:latin typeface="+mn-lt"/>
            </a:endParaRPr>
          </a:p>
          <a:p>
            <a:pPr marL="98425" indent="0">
              <a:lnSpc>
                <a:spcPct val="100000"/>
              </a:lnSpc>
              <a:spcBef>
                <a:spcPts val="1200"/>
              </a:spcBef>
              <a:spcAft>
                <a:spcPts val="1200"/>
              </a:spcAft>
              <a:buNone/>
            </a:pPr>
            <a:r>
              <a:rPr lang="en-US" sz="2400" dirty="0">
                <a:solidFill>
                  <a:srgbClr val="3233FF"/>
                </a:solidFill>
                <a:latin typeface="+mn-lt"/>
              </a:rPr>
              <a:t>MODULE 3: </a:t>
            </a:r>
            <a:r>
              <a:rPr lang="en-US" sz="2400" b="1" dirty="0">
                <a:latin typeface="Calibri" panose="020F0502020204030204" pitchFamily="34" charset="0"/>
                <a:cs typeface="Calibri" panose="020F0502020204030204" pitchFamily="34" charset="0"/>
              </a:rPr>
              <a:t>Immunotherapy for Localized and Metastatic MSI-High CRC</a:t>
            </a:r>
          </a:p>
          <a:p>
            <a:pPr marL="98425" indent="0">
              <a:lnSpc>
                <a:spcPct val="100000"/>
              </a:lnSpc>
              <a:spcBef>
                <a:spcPts val="1200"/>
              </a:spcBef>
              <a:spcAft>
                <a:spcPts val="1200"/>
              </a:spcAft>
              <a:buNone/>
            </a:pPr>
            <a:r>
              <a:rPr lang="en-US" sz="2400" dirty="0">
                <a:solidFill>
                  <a:srgbClr val="3233FF"/>
                </a:solidFill>
                <a:latin typeface="+mn-lt"/>
              </a:rPr>
              <a:t>MODULE 4: </a:t>
            </a:r>
            <a:r>
              <a:rPr lang="en-US" sz="2400" b="1" dirty="0">
                <a:latin typeface="Calibri" panose="020F0502020204030204" pitchFamily="34" charset="0"/>
                <a:cs typeface="Calibri" panose="020F0502020204030204" pitchFamily="34" charset="0"/>
              </a:rPr>
              <a:t>Other Important Datasets</a:t>
            </a:r>
          </a:p>
          <a:p>
            <a:pPr lvl="1">
              <a:lnSpc>
                <a:spcPct val="100000"/>
              </a:lnSpc>
              <a:spcBef>
                <a:spcPts val="0"/>
              </a:spcBef>
              <a:spcAft>
                <a:spcPts val="0"/>
              </a:spcAft>
              <a:buFont typeface="Arial" panose="020B0604020202020204" pitchFamily="34" charset="0"/>
              <a:buChar char="•"/>
            </a:pPr>
            <a:r>
              <a:rPr lang="en-US" sz="2100" b="0" dirty="0">
                <a:latin typeface="Calibri" panose="020F0502020204030204" pitchFamily="34" charset="0"/>
                <a:cs typeface="Calibri" panose="020F0502020204030204" pitchFamily="34" charset="0"/>
              </a:rPr>
              <a:t>Hepatic transplant for liver-limited mCRC</a:t>
            </a:r>
          </a:p>
          <a:p>
            <a:pPr lvl="1">
              <a:lnSpc>
                <a:spcPct val="100000"/>
              </a:lnSpc>
              <a:spcBef>
                <a:spcPts val="0"/>
              </a:spcBef>
              <a:spcAft>
                <a:spcPts val="0"/>
              </a:spcAft>
              <a:buFont typeface="Arial" panose="020B0604020202020204" pitchFamily="34" charset="0"/>
              <a:buChar char="•"/>
            </a:pPr>
            <a:r>
              <a:rPr lang="en-US" sz="2100" b="0" dirty="0">
                <a:latin typeface="Calibri" panose="020F0502020204030204" pitchFamily="34" charset="0"/>
                <a:cs typeface="Calibri" panose="020F0502020204030204" pitchFamily="34" charset="0"/>
              </a:rPr>
              <a:t>HER2-positive CRC: Tucatinib, trastuzumab deruxtecan</a:t>
            </a:r>
          </a:p>
          <a:p>
            <a:pPr lvl="1">
              <a:lnSpc>
                <a:spcPct val="100000"/>
              </a:lnSpc>
              <a:spcBef>
                <a:spcPts val="0"/>
              </a:spcBef>
              <a:spcAft>
                <a:spcPts val="0"/>
              </a:spcAft>
              <a:buFont typeface="Arial" panose="020B0604020202020204" pitchFamily="34" charset="0"/>
              <a:buChar char="•"/>
            </a:pPr>
            <a:r>
              <a:rPr lang="en-US" sz="2100" b="0" dirty="0">
                <a:latin typeface="Calibri" panose="020F0502020204030204" pitchFamily="34" charset="0"/>
                <a:cs typeface="Calibri" panose="020F0502020204030204" pitchFamily="34" charset="0"/>
              </a:rPr>
              <a:t>KRAS G12C-mutant CRC: </a:t>
            </a:r>
            <a:r>
              <a:rPr lang="en-US" sz="2100" b="0" dirty="0" err="1">
                <a:latin typeface="Calibri" panose="020F0502020204030204" pitchFamily="34" charset="0"/>
                <a:cs typeface="Calibri" panose="020F0502020204030204" pitchFamily="34" charset="0"/>
              </a:rPr>
              <a:t>Adagrasib</a:t>
            </a:r>
            <a:r>
              <a:rPr lang="en-US" sz="2100" b="0" dirty="0">
                <a:latin typeface="Calibri" panose="020F0502020204030204" pitchFamily="34" charset="0"/>
                <a:cs typeface="Calibri" panose="020F0502020204030204" pitchFamily="34" charset="0"/>
              </a:rPr>
              <a:t>, </a:t>
            </a:r>
            <a:r>
              <a:rPr lang="en-US" sz="2100" b="0" dirty="0" err="1">
                <a:latin typeface="Calibri" panose="020F0502020204030204" pitchFamily="34" charset="0"/>
                <a:cs typeface="Calibri" panose="020F0502020204030204" pitchFamily="34" charset="0"/>
              </a:rPr>
              <a:t>sotorasib</a:t>
            </a:r>
            <a:r>
              <a:rPr lang="en-US" sz="2100" b="0" dirty="0">
                <a:latin typeface="Calibri" panose="020F0502020204030204" pitchFamily="34" charset="0"/>
                <a:cs typeface="Calibri" panose="020F0502020204030204" pitchFamily="34" charset="0"/>
              </a:rPr>
              <a:t>, EGFR inhibitors</a:t>
            </a:r>
          </a:p>
          <a:p>
            <a:pPr marL="98425" indent="0">
              <a:lnSpc>
                <a:spcPct val="100000"/>
              </a:lnSpc>
              <a:spcBef>
                <a:spcPts val="1800"/>
              </a:spcBef>
              <a:spcAft>
                <a:spcPts val="1800"/>
              </a:spcAft>
              <a:buNone/>
            </a:pPr>
            <a:endParaRPr lang="en-US" sz="2400" b="1" dirty="0">
              <a:latin typeface="Calibri" panose="020F0502020204030204" pitchFamily="34" charset="0"/>
              <a:cs typeface="Calibri" panose="020F0502020204030204" pitchFamily="34" charset="0"/>
            </a:endParaRPr>
          </a:p>
          <a:p>
            <a:pPr marL="98425" indent="0">
              <a:lnSpc>
                <a:spcPct val="100000"/>
              </a:lnSpc>
              <a:spcBef>
                <a:spcPts val="1800"/>
              </a:spcBef>
              <a:spcAft>
                <a:spcPts val="1800"/>
              </a:spcAft>
              <a:buNone/>
            </a:pP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4014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2286" y="20184"/>
            <a:ext cx="10358967" cy="1143000"/>
          </a:xfrm>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3" y="1556792"/>
            <a:ext cx="49816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Scott </a:t>
            </a:r>
            <a:r>
              <a:rPr kumimoji="0" lang="en-US" sz="1600" b="1" i="0" u="none" strike="noStrike" kern="1200" cap="none" spc="0" normalizeH="0" baseline="0" noProof="0" dirty="0" err="1">
                <a:ln>
                  <a:noFill/>
                </a:ln>
                <a:solidFill>
                  <a:srgbClr val="000000"/>
                </a:solidFill>
                <a:effectLst/>
                <a:uLnTx/>
                <a:uFillTx/>
                <a:latin typeface="Calibri"/>
                <a:ea typeface="MS PGothic" charset="0"/>
              </a:rPr>
              <a:t>Kopetz</a:t>
            </a:r>
            <a:r>
              <a:rPr kumimoji="0" lang="en-US" sz="1600" b="1" i="0" u="none" strike="noStrike" kern="1200" cap="none" spc="0" normalizeH="0" baseline="0" noProof="0" dirty="0">
                <a:ln>
                  <a:noFill/>
                </a:ln>
                <a:solidFill>
                  <a:srgbClr val="000000"/>
                </a:solidFill>
                <a:effectLst/>
                <a:uLnTx/>
                <a:uFillTx/>
                <a:latin typeface="Calibri"/>
                <a:ea typeface="MS PGothic" charset="0"/>
              </a:rPr>
              <a:t>,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Deputy Chair for Translational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Gastrointestinal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Vice President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for Translational Integration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 </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556792"/>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192344" y="1556792"/>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0176" y="1556792"/>
            <a:ext cx="1443490" cy="1443490"/>
          </a:xfrm>
          <a:prstGeom prst="rect">
            <a:avLst/>
          </a:prstGeom>
        </p:spPr>
      </p:pic>
      <p:sp>
        <p:nvSpPr>
          <p:cNvPr id="5" name="Text Box 7">
            <a:extLst>
              <a:ext uri="{FF2B5EF4-FFF2-40B4-BE49-F238E27FC236}">
                <a16:creationId xmlns:a16="http://schemas.microsoft.com/office/drawing/2014/main" id="{71965E37-3B17-CF2D-B1CA-57B44065B406}"/>
              </a:ext>
            </a:extLst>
          </p:cNvPr>
          <p:cNvSpPr txBox="1">
            <a:spLocks noChangeArrowheads="1"/>
          </p:cNvSpPr>
          <p:nvPr/>
        </p:nvSpPr>
        <p:spPr bwMode="auto">
          <a:xfrm>
            <a:off x="1991543" y="4255925"/>
            <a:ext cx="49816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Jeffrey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Meyerhardt</a:t>
            </a:r>
            <a:r>
              <a:rPr kumimoji="0" lang="en-US" sz="1600" b="1" i="0" u="none" strike="noStrike" kern="1200" cap="none" spc="0" normalizeH="0" baseline="0" noProof="0" dirty="0">
                <a:ln>
                  <a:noFill/>
                </a:ln>
                <a:solidFill>
                  <a:srgbClr val="000000"/>
                </a:solidFill>
                <a:effectLst/>
                <a:uLnTx/>
                <a:uFillTx/>
                <a:latin typeface="Calibri"/>
                <a:ea typeface="MS PGothic" charset="0"/>
              </a:rPr>
              <a:t>, MD, MPH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Douglas Gray Woodruff Chair in Colorectal Cancer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Clinical Research Officer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6" name="Picture 5">
            <a:extLst>
              <a:ext uri="{FF2B5EF4-FFF2-40B4-BE49-F238E27FC236}">
                <a16:creationId xmlns:a16="http://schemas.microsoft.com/office/drawing/2014/main" id="{490EFE1D-0498-AC88-C190-336AC8BEFD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4255925"/>
            <a:ext cx="1443490" cy="1443490"/>
          </a:xfrm>
          <a:prstGeom prst="rect">
            <a:avLst/>
          </a:prstGeom>
        </p:spPr>
      </p:pic>
    </p:spTree>
    <p:extLst>
      <p:ext uri="{BB962C8B-B14F-4D97-AF65-F5344CB8AC3E}">
        <p14:creationId xmlns:p14="http://schemas.microsoft.com/office/powerpoint/2010/main" val="994593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6CCAD-2693-2813-8CEF-1164D93896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42B0424-5BD4-6DF6-E550-DE9679525AAC}"/>
              </a:ext>
            </a:extLst>
          </p:cNvPr>
          <p:cNvSpPr txBox="1">
            <a:spLocks/>
          </p:cNvSpPr>
          <p:nvPr/>
        </p:nvSpPr>
        <p:spPr bwMode="auto">
          <a:xfrm>
            <a:off x="916516" y="260648"/>
            <a:ext cx="10358967" cy="1143000"/>
          </a:xfrm>
          <a:prstGeom prst="rect">
            <a:avLst/>
          </a:prstGeom>
          <a:solidFill>
            <a:srgbClr val="0432FF"/>
          </a:solid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endParaRPr kumimoji="0" lang="en-US" sz="34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2" name="Title 1">
            <a:extLst>
              <a:ext uri="{FF2B5EF4-FFF2-40B4-BE49-F238E27FC236}">
                <a16:creationId xmlns:a16="http://schemas.microsoft.com/office/drawing/2014/main" id="{DAB91E30-158E-09B2-00D5-FE49942B1FB1}"/>
              </a:ext>
            </a:extLst>
          </p:cNvPr>
          <p:cNvSpPr>
            <a:spLocks noGrp="1"/>
          </p:cNvSpPr>
          <p:nvPr>
            <p:ph type="title"/>
          </p:nvPr>
        </p:nvSpPr>
        <p:spPr>
          <a:xfrm>
            <a:off x="983432" y="260648"/>
            <a:ext cx="10287821" cy="1143000"/>
          </a:xfrm>
        </p:spPr>
        <p:txBody>
          <a:bodyPr/>
          <a:lstStyle/>
          <a:p>
            <a:br>
              <a:rPr lang="en-US" dirty="0">
                <a:solidFill>
                  <a:schemeClr val="bg1"/>
                </a:solidFill>
              </a:rPr>
            </a:br>
            <a:r>
              <a:rPr lang="en-US" dirty="0">
                <a:solidFill>
                  <a:schemeClr val="bg1"/>
                </a:solidFill>
              </a:rPr>
              <a:t>Discussion Questions:</a:t>
            </a:r>
            <a:br>
              <a:rPr lang="en-US" dirty="0">
                <a:solidFill>
                  <a:schemeClr val="bg1"/>
                </a:solidFill>
              </a:rPr>
            </a:br>
            <a:r>
              <a:rPr lang="en-US" dirty="0">
                <a:solidFill>
                  <a:schemeClr val="bg1"/>
                </a:solidFill>
              </a:rPr>
              <a:t>Cell-Free DNA MRD Assays in Clinical Practice</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10588AB1-11EE-9B84-DD4D-F8D435ACD73E}"/>
              </a:ext>
            </a:extLst>
          </p:cNvPr>
          <p:cNvSpPr>
            <a:spLocks noGrp="1"/>
          </p:cNvSpPr>
          <p:nvPr>
            <p:ph idx="1"/>
          </p:nvPr>
        </p:nvSpPr>
        <p:spPr/>
        <p:txBody>
          <a:bodyPr/>
          <a:lstStyle/>
          <a:p>
            <a:endParaRPr lang="en-US" dirty="0"/>
          </a:p>
          <a:p>
            <a:r>
              <a:rPr lang="en-US" dirty="0"/>
              <a:t>How would you capsulize the current available data with cell-free DNA in the adjuvant setting? If cell-free DNA is evaluated, when should the assay be ordered? What is your global conclusion on the clinical relevance? (Other issues: </a:t>
            </a:r>
            <a:r>
              <a:rPr lang="en-US" sz="2800" dirty="0"/>
              <a:t>CALGB/SWOG-80702 trial – celecoxib and </a:t>
            </a:r>
            <a:r>
              <a:rPr lang="en-US" sz="2800" dirty="0" err="1"/>
              <a:t>ctDNA</a:t>
            </a:r>
            <a:r>
              <a:rPr lang="en-US" sz="2800" dirty="0"/>
              <a:t>)</a:t>
            </a:r>
            <a:endParaRPr lang="en-US" dirty="0"/>
          </a:p>
        </p:txBody>
      </p:sp>
    </p:spTree>
    <p:extLst>
      <p:ext uri="{BB962C8B-B14F-4D97-AF65-F5344CB8AC3E}">
        <p14:creationId xmlns:p14="http://schemas.microsoft.com/office/powerpoint/2010/main" val="2480546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A10C5-D569-C08D-E6C7-3E4547885BA6}"/>
            </a:ext>
          </a:extLst>
        </p:cNvPr>
        <p:cNvGrpSpPr/>
        <p:nvPr/>
      </p:nvGrpSpPr>
      <p:grpSpPr>
        <a:xfrm>
          <a:off x="0" y="0"/>
          <a:ext cx="0" cy="0"/>
          <a:chOff x="0" y="0"/>
          <a:chExt cx="0" cy="0"/>
        </a:xfrm>
      </p:grpSpPr>
      <p:pic>
        <p:nvPicPr>
          <p:cNvPr id="22530" name="Picture 2">
            <a:extLst>
              <a:ext uri="{FF2B5EF4-FFF2-40B4-BE49-F238E27FC236}">
                <a16:creationId xmlns:a16="http://schemas.microsoft.com/office/drawing/2014/main" id="{20362A67-D922-891B-E62F-F01E20018A1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81200" y="285007"/>
            <a:ext cx="11629599" cy="57163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0E691D-23A8-E81B-08BD-D1A5982F2E61}"/>
              </a:ext>
            </a:extLst>
          </p:cNvPr>
          <p:cNvSpPr txBox="1"/>
          <p:nvPr/>
        </p:nvSpPr>
        <p:spPr>
          <a:xfrm>
            <a:off x="6843528" y="5356212"/>
            <a:ext cx="438912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S PGothic" charset="0"/>
                <a:cs typeface="+mn-cs"/>
              </a:rPr>
              <a:t>Abstract LBA14</a:t>
            </a:r>
          </a:p>
        </p:txBody>
      </p:sp>
      <p:sp>
        <p:nvSpPr>
          <p:cNvPr id="3" name="TextBox 2">
            <a:extLst>
              <a:ext uri="{FF2B5EF4-FFF2-40B4-BE49-F238E27FC236}">
                <a16:creationId xmlns:a16="http://schemas.microsoft.com/office/drawing/2014/main" id="{3AE07338-D8DC-0DEF-AF77-1DCEA4D7DC80}"/>
              </a:ext>
            </a:extLst>
          </p:cNvPr>
          <p:cNvSpPr txBox="1"/>
          <p:nvPr/>
        </p:nvSpPr>
        <p:spPr>
          <a:xfrm>
            <a:off x="3431704" y="978568"/>
            <a:ext cx="6114360" cy="430887"/>
          </a:xfrm>
          <a:prstGeom prst="rect">
            <a:avLst/>
          </a:prstGeom>
          <a:noFill/>
        </p:spPr>
        <p:txBody>
          <a:bodyPr wrap="square">
            <a:spAutoFit/>
          </a:bodyPr>
          <a:lstStyle/>
          <a:p>
            <a:r>
              <a:rPr lang="en-US" sz="2200" b="0" dirty="0">
                <a:solidFill>
                  <a:schemeClr val="bg1"/>
                </a:solidFill>
                <a:latin typeface="Calibri" panose="020F0502020204030204" pitchFamily="34" charset="0"/>
                <a:cs typeface="Calibri" panose="020F0502020204030204" pitchFamily="34" charset="0"/>
              </a:rPr>
              <a:t>2025</a:t>
            </a:r>
          </a:p>
        </p:txBody>
      </p:sp>
    </p:spTree>
    <p:extLst>
      <p:ext uri="{BB962C8B-B14F-4D97-AF65-F5344CB8AC3E}">
        <p14:creationId xmlns:p14="http://schemas.microsoft.com/office/powerpoint/2010/main" val="2368986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1D005-02AF-C8FB-7D13-FE745F70EB8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3AA47D-C131-F4F5-4CCA-1CE94BB58094}"/>
              </a:ext>
            </a:extLst>
          </p:cNvPr>
          <p:cNvSpPr txBox="1"/>
          <p:nvPr/>
        </p:nvSpPr>
        <p:spPr>
          <a:xfrm>
            <a:off x="0" y="6519446"/>
            <a:ext cx="639819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Nowak JA et al. </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Gastrointesinal</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Cancers Symposium 2025;Abstract LBA14.</a:t>
            </a:r>
          </a:p>
        </p:txBody>
      </p:sp>
      <p:sp>
        <p:nvSpPr>
          <p:cNvPr id="2" name="Title 1">
            <a:extLst>
              <a:ext uri="{FF2B5EF4-FFF2-40B4-BE49-F238E27FC236}">
                <a16:creationId xmlns:a16="http://schemas.microsoft.com/office/drawing/2014/main" id="{A05FE969-F3C8-FD77-A70B-79C61A09B75E}"/>
              </a:ext>
            </a:extLst>
          </p:cNvPr>
          <p:cNvSpPr>
            <a:spLocks noGrp="1"/>
          </p:cNvSpPr>
          <p:nvPr>
            <p:ph type="title"/>
          </p:nvPr>
        </p:nvSpPr>
        <p:spPr>
          <a:xfrm>
            <a:off x="839416" y="260648"/>
            <a:ext cx="11060698" cy="756724"/>
          </a:xfrm>
        </p:spPr>
        <p:txBody>
          <a:bodyPr/>
          <a:lstStyle/>
          <a:p>
            <a:pPr algn="l"/>
            <a:r>
              <a:rPr lang="en-US" dirty="0"/>
              <a:t>CALGB/SWOG-80702 Trial: Disease-Free Survival by </a:t>
            </a:r>
            <a:r>
              <a:rPr lang="en-US" dirty="0" err="1"/>
              <a:t>ctDNA</a:t>
            </a:r>
            <a:r>
              <a:rPr lang="en-US" dirty="0"/>
              <a:t> Status and Celecoxib Use</a:t>
            </a:r>
          </a:p>
        </p:txBody>
      </p:sp>
      <p:pic>
        <p:nvPicPr>
          <p:cNvPr id="4" name="Picture 3" descr="A screen shot of a graph&#10;&#10;AI-generated content may be incorrect.">
            <a:extLst>
              <a:ext uri="{FF2B5EF4-FFF2-40B4-BE49-F238E27FC236}">
                <a16:creationId xmlns:a16="http://schemas.microsoft.com/office/drawing/2014/main" id="{0BB0C037-287F-E29B-204F-F38F1659B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340768"/>
            <a:ext cx="10945216" cy="4359792"/>
          </a:xfrm>
          <a:prstGeom prst="rect">
            <a:avLst/>
          </a:prstGeom>
        </p:spPr>
      </p:pic>
    </p:spTree>
    <p:extLst>
      <p:ext uri="{BB962C8B-B14F-4D97-AF65-F5344CB8AC3E}">
        <p14:creationId xmlns:p14="http://schemas.microsoft.com/office/powerpoint/2010/main" val="822686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13FDF-90B7-5361-FB84-C9E99045019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A3616F6-829C-DC40-2ED9-BC6EF57A1520}"/>
              </a:ext>
            </a:extLst>
          </p:cNvPr>
          <p:cNvSpPr txBox="1"/>
          <p:nvPr/>
        </p:nvSpPr>
        <p:spPr>
          <a:xfrm>
            <a:off x="0" y="6519446"/>
            <a:ext cx="639819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Nowak JA et al. </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Gastrointesinal</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Cancers Symposium 2025;Abstract LBA14.</a:t>
            </a:r>
          </a:p>
        </p:txBody>
      </p:sp>
      <p:sp>
        <p:nvSpPr>
          <p:cNvPr id="2" name="Title 1">
            <a:extLst>
              <a:ext uri="{FF2B5EF4-FFF2-40B4-BE49-F238E27FC236}">
                <a16:creationId xmlns:a16="http://schemas.microsoft.com/office/drawing/2014/main" id="{A9D71C01-06C9-6AF8-40B0-405F9A454B1E}"/>
              </a:ext>
            </a:extLst>
          </p:cNvPr>
          <p:cNvSpPr>
            <a:spLocks noGrp="1"/>
          </p:cNvSpPr>
          <p:nvPr>
            <p:ph type="title"/>
          </p:nvPr>
        </p:nvSpPr>
        <p:spPr>
          <a:xfrm>
            <a:off x="911424" y="404664"/>
            <a:ext cx="10801097" cy="756724"/>
          </a:xfrm>
        </p:spPr>
        <p:txBody>
          <a:bodyPr/>
          <a:lstStyle/>
          <a:p>
            <a:pPr algn="l"/>
            <a:r>
              <a:rPr lang="en-US" dirty="0"/>
              <a:t>CALGB/SWOG-80702: Overall Survival by </a:t>
            </a:r>
            <a:r>
              <a:rPr lang="en-US" dirty="0" err="1"/>
              <a:t>ctDNA</a:t>
            </a:r>
            <a:r>
              <a:rPr lang="en-US" dirty="0"/>
              <a:t> Status and Celecoxib Use</a:t>
            </a:r>
          </a:p>
        </p:txBody>
      </p:sp>
      <p:pic>
        <p:nvPicPr>
          <p:cNvPr id="5" name="Picture 4" descr="A screen shot of a graph&#10;&#10;AI-generated content may be incorrect.">
            <a:extLst>
              <a:ext uri="{FF2B5EF4-FFF2-40B4-BE49-F238E27FC236}">
                <a16:creationId xmlns:a16="http://schemas.microsoft.com/office/drawing/2014/main" id="{130AC585-E168-2BC1-0FF4-82351C1401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412" y="1412776"/>
            <a:ext cx="10585176" cy="4183804"/>
          </a:xfrm>
          <a:prstGeom prst="rect">
            <a:avLst/>
          </a:prstGeom>
        </p:spPr>
      </p:pic>
    </p:spTree>
    <p:extLst>
      <p:ext uri="{BB962C8B-B14F-4D97-AF65-F5344CB8AC3E}">
        <p14:creationId xmlns:p14="http://schemas.microsoft.com/office/powerpoint/2010/main" val="4239255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99885-A47D-F441-2BAC-FA3EDFA82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36DC81-156C-AB0A-0993-4EED2B73E9B7}"/>
              </a:ext>
            </a:extLst>
          </p:cNvPr>
          <p:cNvSpPr>
            <a:spLocks noGrp="1"/>
          </p:cNvSpPr>
          <p:nvPr>
            <p:ph type="title"/>
          </p:nvPr>
        </p:nvSpPr>
        <p:spPr>
          <a:xfrm>
            <a:off x="912285" y="162385"/>
            <a:ext cx="10358967" cy="1143000"/>
          </a:xfrm>
        </p:spPr>
        <p:txBody>
          <a:bodyPr/>
          <a:lstStyle/>
          <a:p>
            <a:r>
              <a:rPr lang="en-US" sz="3200" dirty="0"/>
              <a:t>CALGB/SWOG-80702: Celecoxib and </a:t>
            </a:r>
            <a:r>
              <a:rPr lang="en-US" sz="3200" dirty="0" err="1"/>
              <a:t>ctDNA</a:t>
            </a:r>
            <a:endParaRPr lang="en-US" sz="3200" dirty="0"/>
          </a:p>
        </p:txBody>
      </p:sp>
      <p:sp>
        <p:nvSpPr>
          <p:cNvPr id="3" name="Content Placeholder 2">
            <a:extLst>
              <a:ext uri="{FF2B5EF4-FFF2-40B4-BE49-F238E27FC236}">
                <a16:creationId xmlns:a16="http://schemas.microsoft.com/office/drawing/2014/main" id="{3DF863E3-8DFA-3854-23AC-BE7238B45B50}"/>
              </a:ext>
            </a:extLst>
          </p:cNvPr>
          <p:cNvSpPr>
            <a:spLocks noGrp="1"/>
          </p:cNvSpPr>
          <p:nvPr>
            <p:ph idx="1"/>
          </p:nvPr>
        </p:nvSpPr>
        <p:spPr>
          <a:xfrm>
            <a:off x="912284" y="1700879"/>
            <a:ext cx="10358967" cy="4843230"/>
          </a:xfrm>
        </p:spPr>
        <p:txBody>
          <a:bodyPr/>
          <a:lstStyle/>
          <a:p>
            <a:r>
              <a:rPr lang="en-US" b="0" dirty="0" err="1"/>
              <a:t>ctDNA</a:t>
            </a:r>
            <a:r>
              <a:rPr lang="en-US" b="0" dirty="0"/>
              <a:t> is highly prognostic</a:t>
            </a:r>
          </a:p>
          <a:p>
            <a:r>
              <a:rPr lang="en-US" b="0" dirty="0"/>
              <a:t>Celecoxib seemed to benefit patients with </a:t>
            </a:r>
            <a:r>
              <a:rPr lang="en-US" b="0"/>
              <a:t>ctDNA</a:t>
            </a:r>
            <a:r>
              <a:rPr lang="en-US" b="0" dirty="0"/>
              <a:t>-positive status, but the interaction </a:t>
            </a:r>
            <a:r>
              <a:rPr lang="en-US" b="0" i="1" dirty="0"/>
              <a:t>p</a:t>
            </a:r>
            <a:r>
              <a:rPr lang="en-US" b="0" dirty="0"/>
              <a:t>-value was not significant</a:t>
            </a:r>
          </a:p>
          <a:p>
            <a:r>
              <a:rPr lang="en-US" b="0" dirty="0"/>
              <a:t>Benefit was observed for patients with PIK3CA wild-type and mutated tumors </a:t>
            </a:r>
          </a:p>
          <a:p>
            <a:r>
              <a:rPr lang="en-US" b="0" dirty="0"/>
              <a:t>Data are suggestive but not definitive for using celecoxib when </a:t>
            </a:r>
            <a:r>
              <a:rPr lang="en-US" b="0" dirty="0" err="1"/>
              <a:t>ctDNA</a:t>
            </a:r>
            <a:r>
              <a:rPr lang="en-US" b="0" dirty="0"/>
              <a:t>-positive</a:t>
            </a:r>
          </a:p>
          <a:p>
            <a:endParaRPr lang="en-US" b="0" dirty="0"/>
          </a:p>
        </p:txBody>
      </p:sp>
    </p:spTree>
    <p:extLst>
      <p:ext uri="{BB962C8B-B14F-4D97-AF65-F5344CB8AC3E}">
        <p14:creationId xmlns:p14="http://schemas.microsoft.com/office/powerpoint/2010/main" val="1049238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0872B-A4D5-7B31-AB01-D4B1F31F2FB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F7BAD21-D74C-AB69-F1EC-AF48D09DC83D}"/>
              </a:ext>
            </a:extLst>
          </p:cNvPr>
          <p:cNvSpPr txBox="1">
            <a:spLocks/>
          </p:cNvSpPr>
          <p:nvPr/>
        </p:nvSpPr>
        <p:spPr bwMode="auto">
          <a:xfrm>
            <a:off x="916516" y="260648"/>
            <a:ext cx="10358967" cy="1143000"/>
          </a:xfrm>
          <a:prstGeom prst="rect">
            <a:avLst/>
          </a:prstGeom>
          <a:solidFill>
            <a:srgbClr val="0432FF"/>
          </a:solid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endParaRPr kumimoji="0" lang="en-US" sz="34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2" name="Title 1">
            <a:extLst>
              <a:ext uri="{FF2B5EF4-FFF2-40B4-BE49-F238E27FC236}">
                <a16:creationId xmlns:a16="http://schemas.microsoft.com/office/drawing/2014/main" id="{7E1AC879-6D36-E70E-E302-633F15D70C29}"/>
              </a:ext>
            </a:extLst>
          </p:cNvPr>
          <p:cNvSpPr>
            <a:spLocks noGrp="1"/>
          </p:cNvSpPr>
          <p:nvPr>
            <p:ph type="title"/>
          </p:nvPr>
        </p:nvSpPr>
        <p:spPr>
          <a:xfrm>
            <a:off x="983432" y="260648"/>
            <a:ext cx="10287821" cy="1143000"/>
          </a:xfrm>
        </p:spPr>
        <p:txBody>
          <a:bodyPr/>
          <a:lstStyle/>
          <a:p>
            <a:br>
              <a:rPr lang="en-US" dirty="0">
                <a:solidFill>
                  <a:schemeClr val="bg1"/>
                </a:solidFill>
              </a:rPr>
            </a:br>
            <a:r>
              <a:rPr lang="en-US" dirty="0">
                <a:solidFill>
                  <a:schemeClr val="bg1"/>
                </a:solidFill>
              </a:rPr>
              <a:t>Discussion Questions:</a:t>
            </a:r>
            <a:br>
              <a:rPr lang="en-US" dirty="0">
                <a:solidFill>
                  <a:schemeClr val="bg1"/>
                </a:solidFill>
              </a:rPr>
            </a:br>
            <a:r>
              <a:rPr lang="en-US" dirty="0">
                <a:solidFill>
                  <a:schemeClr val="bg1"/>
                </a:solidFill>
              </a:rPr>
              <a:t>Cell-Free DNA MRD Assays in Clinical Practice</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5C74BD2C-81C1-A692-2E0C-09F5D8AAEE86}"/>
              </a:ext>
            </a:extLst>
          </p:cNvPr>
          <p:cNvSpPr>
            <a:spLocks noGrp="1"/>
          </p:cNvSpPr>
          <p:nvPr>
            <p:ph idx="1"/>
          </p:nvPr>
        </p:nvSpPr>
        <p:spPr/>
        <p:txBody>
          <a:bodyPr/>
          <a:lstStyle/>
          <a:p>
            <a:endParaRPr lang="en-US" dirty="0"/>
          </a:p>
          <a:p>
            <a:r>
              <a:rPr lang="en-US" dirty="0"/>
              <a:t>Should all patients with localized CRC undergo cell-free DNA testing? </a:t>
            </a:r>
          </a:p>
          <a:p>
            <a:r>
              <a:rPr lang="en-US" dirty="0"/>
              <a:t>How, if at all, do you currently use this strategy in the adjuvant setting outside of a clinical trial protocol? Treatment escalation and/or de-escalation? If you opt to not order a cell-free DNA assay but another clinician does, do you consider the results when deciding on treatment?</a:t>
            </a:r>
          </a:p>
          <a:p>
            <a:endParaRPr lang="en-US" dirty="0"/>
          </a:p>
        </p:txBody>
      </p:sp>
    </p:spTree>
    <p:extLst>
      <p:ext uri="{BB962C8B-B14F-4D97-AF65-F5344CB8AC3E}">
        <p14:creationId xmlns:p14="http://schemas.microsoft.com/office/powerpoint/2010/main" val="2494483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71BB-DAC6-95A9-D144-E7473BDFDCC1}"/>
              </a:ext>
            </a:extLst>
          </p:cNvPr>
          <p:cNvSpPr>
            <a:spLocks noGrp="1"/>
          </p:cNvSpPr>
          <p:nvPr>
            <p:ph type="title"/>
          </p:nvPr>
        </p:nvSpPr>
        <p:spPr>
          <a:xfrm>
            <a:off x="912285" y="-1"/>
            <a:ext cx="10358967" cy="949125"/>
          </a:xfrm>
        </p:spPr>
        <p:txBody>
          <a:bodyPr/>
          <a:lstStyle/>
          <a:p>
            <a:r>
              <a:rPr lang="en-US" sz="3200" dirty="0"/>
              <a:t>Stage II/III BESPOKE CRC Study </a:t>
            </a:r>
          </a:p>
        </p:txBody>
      </p:sp>
      <p:sp>
        <p:nvSpPr>
          <p:cNvPr id="3" name="Content Placeholder 2">
            <a:extLst>
              <a:ext uri="{FF2B5EF4-FFF2-40B4-BE49-F238E27FC236}">
                <a16:creationId xmlns:a16="http://schemas.microsoft.com/office/drawing/2014/main" id="{841B050A-15DF-99DA-7BA3-7896193C4415}"/>
              </a:ext>
            </a:extLst>
          </p:cNvPr>
          <p:cNvSpPr>
            <a:spLocks noGrp="1"/>
          </p:cNvSpPr>
          <p:nvPr>
            <p:ph idx="1"/>
          </p:nvPr>
        </p:nvSpPr>
        <p:spPr>
          <a:xfrm>
            <a:off x="1066663" y="1126138"/>
            <a:ext cx="9549877" cy="4843230"/>
          </a:xfrm>
        </p:spPr>
        <p:txBody>
          <a:bodyPr/>
          <a:lstStyle/>
          <a:p>
            <a:r>
              <a:rPr lang="en-US" sz="2600" b="0" dirty="0" err="1"/>
              <a:t>ctDNA</a:t>
            </a:r>
            <a:r>
              <a:rPr lang="en-US" sz="2600" b="0" dirty="0"/>
              <a:t> positivity is highly predictive of outcome – both immediately after surgery (MRD) and during surveillance</a:t>
            </a:r>
          </a:p>
          <a:p>
            <a:r>
              <a:rPr lang="en-US" sz="2600" b="0" dirty="0" err="1"/>
              <a:t>ctDNA</a:t>
            </a:r>
            <a:r>
              <a:rPr lang="en-US" sz="2600" b="0" dirty="0"/>
              <a:t> MRD influences 16.3% of decisions on adjuvant therapy – 60% de-escalated and 36% escalated</a:t>
            </a:r>
          </a:p>
          <a:p>
            <a:r>
              <a:rPr lang="en-US" sz="2600" b="0" dirty="0" err="1"/>
              <a:t>ctDNA</a:t>
            </a:r>
            <a:r>
              <a:rPr lang="en-US" sz="2600" b="0" dirty="0"/>
              <a:t> clearance is associated with improved outcomes (HR 0.43)</a:t>
            </a:r>
          </a:p>
          <a:p>
            <a:r>
              <a:rPr lang="en-US" sz="2600" b="0" dirty="0" err="1"/>
              <a:t>ctDNA</a:t>
            </a:r>
            <a:r>
              <a:rPr lang="en-US" sz="2600" b="0" dirty="0"/>
              <a:t> MRD (+) had superior DFS (HR 0.48) with adjuvant therapy compared to observation; </a:t>
            </a:r>
            <a:r>
              <a:rPr lang="en-US" sz="2600" b="0" dirty="0" err="1"/>
              <a:t>ctDNA</a:t>
            </a:r>
            <a:r>
              <a:rPr lang="en-US" sz="2600" b="0" dirty="0"/>
              <a:t> MRD (-) did not have significant benefit (HR 0.93) for adjuvant therapy compared to observation</a:t>
            </a:r>
          </a:p>
          <a:p>
            <a:r>
              <a:rPr lang="en-US" sz="2600" b="0" dirty="0"/>
              <a:t>This is an observational study – not randomized and decision for therapy not controlled and likely confounded</a:t>
            </a:r>
          </a:p>
        </p:txBody>
      </p:sp>
    </p:spTree>
    <p:extLst>
      <p:ext uri="{BB962C8B-B14F-4D97-AF65-F5344CB8AC3E}">
        <p14:creationId xmlns:p14="http://schemas.microsoft.com/office/powerpoint/2010/main" val="2637159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1977B-1CF3-BBEA-05FF-6B5D33AA67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455D4-0056-9155-8E57-F088D6388277}"/>
              </a:ext>
            </a:extLst>
          </p:cNvPr>
          <p:cNvSpPr>
            <a:spLocks noGrp="1"/>
          </p:cNvSpPr>
          <p:nvPr>
            <p:ph type="title"/>
          </p:nvPr>
        </p:nvSpPr>
        <p:spPr>
          <a:xfrm>
            <a:off x="920749" y="-1"/>
            <a:ext cx="10358967" cy="1007385"/>
          </a:xfrm>
        </p:spPr>
        <p:txBody>
          <a:bodyPr/>
          <a:lstStyle/>
          <a:p>
            <a:r>
              <a:rPr lang="en-US" sz="3200" dirty="0"/>
              <a:t>DYNAMIC Trial: Stage II Colon Cancer</a:t>
            </a:r>
          </a:p>
        </p:txBody>
      </p:sp>
      <p:sp>
        <p:nvSpPr>
          <p:cNvPr id="3" name="Content Placeholder 2">
            <a:extLst>
              <a:ext uri="{FF2B5EF4-FFF2-40B4-BE49-F238E27FC236}">
                <a16:creationId xmlns:a16="http://schemas.microsoft.com/office/drawing/2014/main" id="{F418B450-A0A4-6473-377E-6BADB2254C39}"/>
              </a:ext>
            </a:extLst>
          </p:cNvPr>
          <p:cNvSpPr>
            <a:spLocks noGrp="1"/>
          </p:cNvSpPr>
          <p:nvPr>
            <p:ph idx="1"/>
          </p:nvPr>
        </p:nvSpPr>
        <p:spPr>
          <a:xfrm>
            <a:off x="816360" y="1007385"/>
            <a:ext cx="9823931" cy="4843230"/>
          </a:xfrm>
        </p:spPr>
        <p:txBody>
          <a:bodyPr/>
          <a:lstStyle/>
          <a:p>
            <a:r>
              <a:rPr lang="en-US" b="0" dirty="0"/>
              <a:t>Noninferiority of standard (non-</a:t>
            </a:r>
            <a:r>
              <a:rPr lang="en-US" b="0" dirty="0" err="1"/>
              <a:t>ctDNA</a:t>
            </a:r>
            <a:r>
              <a:rPr lang="en-US" b="0" dirty="0"/>
              <a:t> approach) to </a:t>
            </a:r>
            <a:r>
              <a:rPr lang="en-US" b="0" dirty="0" err="1"/>
              <a:t>ctDNA</a:t>
            </a:r>
            <a:r>
              <a:rPr lang="en-US" b="0" dirty="0"/>
              <a:t>-guided management can be interpreted either as checking MRD does not change outcome or as checking MRD reduces the use of chemotherapy among patients with Stage II disease</a:t>
            </a:r>
          </a:p>
          <a:p>
            <a:r>
              <a:rPr lang="en-US" b="0" dirty="0"/>
              <a:t>Fewer patients on </a:t>
            </a:r>
            <a:r>
              <a:rPr lang="en-US" b="0" dirty="0" err="1"/>
              <a:t>ctDNA</a:t>
            </a:r>
            <a:r>
              <a:rPr lang="en-US" b="0" dirty="0"/>
              <a:t>-guided management received chemotherapy (15% vs 28%), but more received oxaliplatin (9.5% vs 2.7%)</a:t>
            </a:r>
          </a:p>
          <a:p>
            <a:r>
              <a:rPr lang="en-US" b="0" dirty="0"/>
              <a:t>Median time from surgery to start of therapy increased by </a:t>
            </a:r>
            <a:br>
              <a:rPr lang="en-US" b="0" dirty="0"/>
            </a:br>
            <a:r>
              <a:rPr lang="en-US" b="0" dirty="0"/>
              <a:t>30 days with </a:t>
            </a:r>
            <a:r>
              <a:rPr lang="en-US" b="0" dirty="0" err="1"/>
              <a:t>ctDNA</a:t>
            </a:r>
            <a:r>
              <a:rPr lang="en-US" b="0" dirty="0"/>
              <a:t>-guided management (53 vs 83 days)</a:t>
            </a:r>
          </a:p>
          <a:p>
            <a:endParaRPr lang="en-US" b="0" dirty="0"/>
          </a:p>
          <a:p>
            <a:endParaRPr lang="en-US" b="0" dirty="0"/>
          </a:p>
        </p:txBody>
      </p:sp>
    </p:spTree>
    <p:extLst>
      <p:ext uri="{BB962C8B-B14F-4D97-AF65-F5344CB8AC3E}">
        <p14:creationId xmlns:p14="http://schemas.microsoft.com/office/powerpoint/2010/main" val="343512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CD4F6-C1D5-09BB-DA17-F23461158BC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E5D9E66-8C27-2EB4-055A-8D1B01922746}"/>
              </a:ext>
            </a:extLst>
          </p:cNvPr>
          <p:cNvSpPr txBox="1">
            <a:spLocks/>
          </p:cNvSpPr>
          <p:nvPr/>
        </p:nvSpPr>
        <p:spPr bwMode="auto">
          <a:xfrm>
            <a:off x="916516" y="260648"/>
            <a:ext cx="10358967" cy="1143000"/>
          </a:xfrm>
          <a:prstGeom prst="rect">
            <a:avLst/>
          </a:prstGeom>
          <a:solidFill>
            <a:srgbClr val="0432FF"/>
          </a:solid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endParaRPr kumimoji="0" lang="en-US" sz="34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2" name="Title 1">
            <a:extLst>
              <a:ext uri="{FF2B5EF4-FFF2-40B4-BE49-F238E27FC236}">
                <a16:creationId xmlns:a16="http://schemas.microsoft.com/office/drawing/2014/main" id="{68FAC4ED-D01B-9904-C140-0B4330CA765C}"/>
              </a:ext>
            </a:extLst>
          </p:cNvPr>
          <p:cNvSpPr>
            <a:spLocks noGrp="1"/>
          </p:cNvSpPr>
          <p:nvPr>
            <p:ph type="title"/>
          </p:nvPr>
        </p:nvSpPr>
        <p:spPr>
          <a:xfrm>
            <a:off x="983432" y="260648"/>
            <a:ext cx="10287821" cy="1143000"/>
          </a:xfrm>
        </p:spPr>
        <p:txBody>
          <a:bodyPr/>
          <a:lstStyle/>
          <a:p>
            <a:br>
              <a:rPr lang="en-US" dirty="0">
                <a:solidFill>
                  <a:schemeClr val="bg1"/>
                </a:solidFill>
              </a:rPr>
            </a:br>
            <a:r>
              <a:rPr lang="en-US" dirty="0">
                <a:solidFill>
                  <a:schemeClr val="bg1"/>
                </a:solidFill>
              </a:rPr>
              <a:t>Discussion Questions:</a:t>
            </a:r>
            <a:br>
              <a:rPr lang="en-US" dirty="0">
                <a:solidFill>
                  <a:schemeClr val="bg1"/>
                </a:solidFill>
              </a:rPr>
            </a:br>
            <a:r>
              <a:rPr lang="en-US" dirty="0">
                <a:solidFill>
                  <a:schemeClr val="bg1"/>
                </a:solidFill>
              </a:rPr>
              <a:t>Cell-Free DNA MRD Assays in Clinical Practice</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C3083792-1857-22A3-5C75-6607C4367BA6}"/>
              </a:ext>
            </a:extLst>
          </p:cNvPr>
          <p:cNvSpPr>
            <a:spLocks noGrp="1"/>
          </p:cNvSpPr>
          <p:nvPr>
            <p:ph idx="1"/>
          </p:nvPr>
        </p:nvSpPr>
        <p:spPr>
          <a:xfrm>
            <a:off x="912286" y="1416053"/>
            <a:ext cx="10512306" cy="4677243"/>
          </a:xfrm>
        </p:spPr>
        <p:txBody>
          <a:bodyPr/>
          <a:lstStyle/>
          <a:p>
            <a:endParaRPr lang="en-US" dirty="0"/>
          </a:p>
          <a:p>
            <a:r>
              <a:rPr lang="en-US" dirty="0"/>
              <a:t>Beyond localized disease, in what clinical settings do you currently order a cell-free DNA assay? Surgically resectable liver metastases? Other sites of metastatic disease? Determining duration of immunotherapy for MSI-high CRC?</a:t>
            </a:r>
          </a:p>
          <a:p>
            <a:r>
              <a:rPr lang="en-US" dirty="0"/>
              <a:t>Which ongoing trials will be most helpful in further </a:t>
            </a:r>
            <a:br>
              <a:rPr lang="en-US" dirty="0"/>
            </a:br>
            <a:r>
              <a:rPr lang="en-US" dirty="0"/>
              <a:t>delineating the clinical application of cell-free DNA assays </a:t>
            </a:r>
            <a:br>
              <a:rPr lang="en-US" dirty="0"/>
            </a:br>
            <a:r>
              <a:rPr lang="en-US" dirty="0"/>
              <a:t>(</a:t>
            </a:r>
            <a:r>
              <a:rPr lang="en-US" dirty="0" err="1"/>
              <a:t>eg</a:t>
            </a:r>
            <a:r>
              <a:rPr lang="en-US" dirty="0"/>
              <a:t>, </a:t>
            </a:r>
            <a:r>
              <a:rPr lang="en-US" sz="2800" dirty="0"/>
              <a:t>NRG-GI008/CIRCULATE-North America)</a:t>
            </a:r>
            <a:r>
              <a:rPr lang="en-US" dirty="0"/>
              <a:t>?</a:t>
            </a:r>
          </a:p>
          <a:p>
            <a:endParaRPr lang="en-US" dirty="0"/>
          </a:p>
        </p:txBody>
      </p:sp>
    </p:spTree>
    <p:extLst>
      <p:ext uri="{BB962C8B-B14F-4D97-AF65-F5344CB8AC3E}">
        <p14:creationId xmlns:p14="http://schemas.microsoft.com/office/powerpoint/2010/main" val="2648914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15F11-FFC6-5C19-064D-0F40FFE7A65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C1D06FB-DCF2-F1F2-08B3-ED8DCD0686A9}"/>
              </a:ext>
            </a:extLst>
          </p:cNvPr>
          <p:cNvGrpSpPr/>
          <p:nvPr/>
        </p:nvGrpSpPr>
        <p:grpSpPr>
          <a:xfrm>
            <a:off x="1325478" y="1750419"/>
            <a:ext cx="9541043" cy="3357161"/>
            <a:chOff x="1864894" y="428776"/>
            <a:chExt cx="7772400" cy="2816089"/>
          </a:xfrm>
        </p:grpSpPr>
        <p:pic>
          <p:nvPicPr>
            <p:cNvPr id="3" name="Picture 2">
              <a:extLst>
                <a:ext uri="{FF2B5EF4-FFF2-40B4-BE49-F238E27FC236}">
                  <a16:creationId xmlns:a16="http://schemas.microsoft.com/office/drawing/2014/main" id="{7FE60228-DAA9-6353-C58D-25B0788F2E9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64894" y="1363579"/>
              <a:ext cx="7772400" cy="1881286"/>
            </a:xfrm>
            <a:prstGeom prst="rect">
              <a:avLst/>
            </a:prstGeom>
          </p:spPr>
        </p:pic>
        <p:pic>
          <p:nvPicPr>
            <p:cNvPr id="4" name="Picture 3">
              <a:extLst>
                <a:ext uri="{FF2B5EF4-FFF2-40B4-BE49-F238E27FC236}">
                  <a16:creationId xmlns:a16="http://schemas.microsoft.com/office/drawing/2014/main" id="{D43D09BA-9F16-7C64-4357-AE091040CB3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64894" y="428776"/>
              <a:ext cx="7772400" cy="934803"/>
            </a:xfrm>
            <a:prstGeom prst="rect">
              <a:avLst/>
            </a:prstGeom>
          </p:spPr>
        </p:pic>
      </p:grpSp>
      <p:sp>
        <p:nvSpPr>
          <p:cNvPr id="6" name="TextBox 5">
            <a:extLst>
              <a:ext uri="{FF2B5EF4-FFF2-40B4-BE49-F238E27FC236}">
                <a16:creationId xmlns:a16="http://schemas.microsoft.com/office/drawing/2014/main" id="{A6964146-18DC-3906-477B-D718D5D95309}"/>
              </a:ext>
            </a:extLst>
          </p:cNvPr>
          <p:cNvSpPr txBox="1"/>
          <p:nvPr/>
        </p:nvSpPr>
        <p:spPr>
          <a:xfrm>
            <a:off x="4661065" y="4738248"/>
            <a:ext cx="6115792"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Gastrointestinal Cancers Symposium 2024;Abstract TPS243.</a:t>
            </a:r>
          </a:p>
        </p:txBody>
      </p:sp>
    </p:spTree>
    <p:extLst>
      <p:ext uri="{BB962C8B-B14F-4D97-AF65-F5344CB8AC3E}">
        <p14:creationId xmlns:p14="http://schemas.microsoft.com/office/powerpoint/2010/main" val="2795851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GSK and Natera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4E9B6-0F39-4FAC-0D7F-9E489CED8C5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004458-D6E7-D6F6-09CB-2EF5005153AA}"/>
              </a:ext>
            </a:extLst>
          </p:cNvPr>
          <p:cNvSpPr txBox="1"/>
          <p:nvPr/>
        </p:nvSpPr>
        <p:spPr>
          <a:xfrm>
            <a:off x="-1" y="6519446"/>
            <a:ext cx="630579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Lieu CH et al. Gastrointestinal Cancers Symposium 2024;Abstract TPS243.</a:t>
            </a:r>
          </a:p>
        </p:txBody>
      </p:sp>
      <p:pic>
        <p:nvPicPr>
          <p:cNvPr id="43010" name="Picture 2">
            <a:extLst>
              <a:ext uri="{FF2B5EF4-FFF2-40B4-BE49-F238E27FC236}">
                <a16:creationId xmlns:a16="http://schemas.microsoft.com/office/drawing/2014/main" id="{C820AF02-FB66-D0E9-7FE6-BF5F1448B05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34231" y="1258199"/>
            <a:ext cx="5876581" cy="395478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1178D310-5A8E-ED3F-2A64-D4E6E9D2B4B7}"/>
              </a:ext>
            </a:extLst>
          </p:cNvPr>
          <p:cNvSpPr>
            <a:spLocks noGrp="1"/>
          </p:cNvSpPr>
          <p:nvPr>
            <p:ph type="title"/>
          </p:nvPr>
        </p:nvSpPr>
        <p:spPr>
          <a:xfrm>
            <a:off x="912286" y="43362"/>
            <a:ext cx="10358967" cy="1143000"/>
          </a:xfrm>
        </p:spPr>
        <p:txBody>
          <a:bodyPr/>
          <a:lstStyle/>
          <a:p>
            <a:r>
              <a:rPr lang="en-US" dirty="0"/>
              <a:t>Phase II/III NRG-GI008 Study Design and </a:t>
            </a:r>
            <a:r>
              <a:rPr lang="en-US" dirty="0" err="1"/>
              <a:t>ctDNA</a:t>
            </a:r>
            <a:r>
              <a:rPr lang="en-US" dirty="0"/>
              <a:t> Testing</a:t>
            </a:r>
          </a:p>
        </p:txBody>
      </p:sp>
      <p:pic>
        <p:nvPicPr>
          <p:cNvPr id="43012" name="Picture 4">
            <a:extLst>
              <a:ext uri="{FF2B5EF4-FFF2-40B4-BE49-F238E27FC236}">
                <a16:creationId xmlns:a16="http://schemas.microsoft.com/office/drawing/2014/main" id="{00063B8A-7976-9DC6-0405-667EA53DBC5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6443285" y="1258785"/>
            <a:ext cx="5474055" cy="39488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31F74B5-D7FF-86AB-EA03-F4B46BA53E46}"/>
              </a:ext>
            </a:extLst>
          </p:cNvPr>
          <p:cNvSpPr txBox="1"/>
          <p:nvPr/>
        </p:nvSpPr>
        <p:spPr>
          <a:xfrm>
            <a:off x="673769" y="5207668"/>
            <a:ext cx="42532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Primary endpoints </a:t>
            </a:r>
            <a:r>
              <a:rPr kumimoji="0" lang="en-US" sz="1800" b="1" i="0" u="none" strike="noStrike" kern="1200" cap="none" spc="0" normalizeH="0" baseline="0" noProof="0" dirty="0">
                <a:ln>
                  <a:noFill/>
                </a:ln>
                <a:solidFill>
                  <a:srgbClr val="000000"/>
                </a:solidFill>
                <a:effectLst/>
                <a:uLnTx/>
                <a:uFillTx/>
                <a:latin typeface="Calibri"/>
                <a:ea typeface="+mn-ea"/>
                <a:cs typeface="+mn-cs"/>
              </a:rPr>
              <a:t>(cohort A, </a:t>
            </a:r>
            <a:r>
              <a:rPr kumimoji="0" lang="en-US" sz="1800" b="1" i="0" u="none" strike="noStrike" kern="1200" cap="none" spc="0" normalizeH="0" baseline="0" noProof="0" dirty="0" err="1">
                <a:ln>
                  <a:noFill/>
                </a:ln>
                <a:solidFill>
                  <a:srgbClr val="000000"/>
                </a:solidFill>
                <a:effectLst/>
                <a:uLnTx/>
                <a:uFillTx/>
                <a:latin typeface="Calibri"/>
                <a:ea typeface="+mn-ea"/>
                <a:cs typeface="+mn-cs"/>
              </a:rPr>
              <a:t>ctDNA</a:t>
            </a:r>
            <a:r>
              <a:rPr kumimoji="0" lang="en-US" sz="1800" b="1" i="0" u="none" strike="noStrike" kern="1200" cap="none" spc="0" normalizeH="0" baseline="0" noProof="0" dirty="0">
                <a:ln>
                  <a:noFill/>
                </a:ln>
                <a:solidFill>
                  <a:srgbClr val="000000"/>
                </a:solidFill>
                <a:effectLst/>
                <a:uLnTx/>
                <a:uFillTx/>
                <a:latin typeface="Calibri"/>
                <a:ea typeface="+mn-ea"/>
                <a:cs typeface="+mn-cs"/>
              </a:rPr>
              <a:t>-)</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Time to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ctDNA</a:t>
            </a:r>
            <a:r>
              <a:rPr kumimoji="0" lang="en-US" sz="1800" b="0" i="0" u="none" strike="noStrike" kern="1200" cap="none" spc="0" normalizeH="0" baseline="0" noProof="0" dirty="0">
                <a:ln>
                  <a:noFill/>
                </a:ln>
                <a:solidFill>
                  <a:srgbClr val="000000"/>
                </a:solidFill>
                <a:effectLst/>
                <a:uLnTx/>
                <a:uFillTx/>
                <a:latin typeface="Calibri"/>
                <a:ea typeface="+mn-ea"/>
                <a:cs typeface="+mn-cs"/>
              </a:rPr>
              <a:t>-positive status (Phase II)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Disease-free survival (Phase III)</a:t>
            </a:r>
          </a:p>
        </p:txBody>
      </p:sp>
      <p:sp>
        <p:nvSpPr>
          <p:cNvPr id="10" name="TextBox 9">
            <a:extLst>
              <a:ext uri="{FF2B5EF4-FFF2-40B4-BE49-F238E27FC236}">
                <a16:creationId xmlns:a16="http://schemas.microsoft.com/office/drawing/2014/main" id="{1031D63F-051F-A63A-DA50-FDDA1A1FCAF7}"/>
              </a:ext>
            </a:extLst>
          </p:cNvPr>
          <p:cNvSpPr txBox="1"/>
          <p:nvPr/>
        </p:nvSpPr>
        <p:spPr>
          <a:xfrm>
            <a:off x="4927041" y="5233736"/>
            <a:ext cx="42532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Primary endpoint </a:t>
            </a:r>
            <a:r>
              <a:rPr kumimoji="0" lang="en-US" sz="1800" b="1" i="0" u="none" strike="noStrike" kern="1200" cap="none" spc="0" normalizeH="0" baseline="0" noProof="0" dirty="0">
                <a:ln>
                  <a:noFill/>
                </a:ln>
                <a:solidFill>
                  <a:srgbClr val="000000"/>
                </a:solidFill>
                <a:effectLst/>
                <a:uLnTx/>
                <a:uFillTx/>
                <a:latin typeface="Calibri"/>
                <a:ea typeface="+mn-ea"/>
                <a:cs typeface="+mn-cs"/>
              </a:rPr>
              <a:t>(cohort B, </a:t>
            </a:r>
            <a:r>
              <a:rPr kumimoji="0" lang="en-US" sz="1800" b="1" i="0" u="none" strike="noStrike" kern="1200" cap="none" spc="0" normalizeH="0" baseline="0" noProof="0" dirty="0" err="1">
                <a:ln>
                  <a:noFill/>
                </a:ln>
                <a:solidFill>
                  <a:srgbClr val="000000"/>
                </a:solidFill>
                <a:effectLst/>
                <a:uLnTx/>
                <a:uFillTx/>
                <a:latin typeface="Calibri"/>
                <a:ea typeface="+mn-ea"/>
                <a:cs typeface="+mn-cs"/>
              </a:rPr>
              <a:t>ctDNA</a:t>
            </a:r>
            <a:r>
              <a:rPr kumimoji="0" lang="en-US" sz="1800" b="1" i="0" u="none" strike="noStrike" kern="1200" cap="none" spc="0" normalizeH="0" baseline="0" noProof="0" dirty="0">
                <a:ln>
                  <a:noFill/>
                </a:ln>
                <a:solidFill>
                  <a:srgbClr val="000000"/>
                </a:solidFill>
                <a:effectLst/>
                <a:uLnTx/>
                <a:uFillTx/>
                <a:latin typeface="Calibri"/>
                <a:ea typeface="+mn-ea"/>
                <a:cs typeface="+mn-cs"/>
              </a:rPr>
              <a:t>+)</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Disease-free survival (Phase II/III)</a:t>
            </a:r>
          </a:p>
        </p:txBody>
      </p:sp>
    </p:spTree>
    <p:extLst>
      <p:ext uri="{BB962C8B-B14F-4D97-AF65-F5344CB8AC3E}">
        <p14:creationId xmlns:p14="http://schemas.microsoft.com/office/powerpoint/2010/main" val="786043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3E4EC-2CAA-4AAC-AA44-65912A3B4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1DE2A5-3277-3B6A-EC46-903CBC7B5148}"/>
              </a:ext>
            </a:extLst>
          </p:cNvPr>
          <p:cNvSpPr>
            <a:spLocks noGrp="1"/>
          </p:cNvSpPr>
          <p:nvPr>
            <p:ph type="title"/>
          </p:nvPr>
        </p:nvSpPr>
        <p:spPr>
          <a:xfrm>
            <a:off x="920749" y="0"/>
            <a:ext cx="10358967" cy="1143000"/>
          </a:xfrm>
        </p:spPr>
        <p:txBody>
          <a:bodyPr/>
          <a:lstStyle/>
          <a:p>
            <a:r>
              <a:rPr lang="en-US" sz="3200" dirty="0"/>
              <a:t>Phase II/III NRG-GI008 — CIRCULATE-North America</a:t>
            </a:r>
          </a:p>
        </p:txBody>
      </p:sp>
      <p:sp>
        <p:nvSpPr>
          <p:cNvPr id="3" name="Content Placeholder 2">
            <a:extLst>
              <a:ext uri="{FF2B5EF4-FFF2-40B4-BE49-F238E27FC236}">
                <a16:creationId xmlns:a16="http://schemas.microsoft.com/office/drawing/2014/main" id="{E3FB29E4-F98C-A75A-593B-A7D7D0836E02}"/>
              </a:ext>
            </a:extLst>
          </p:cNvPr>
          <p:cNvSpPr>
            <a:spLocks noGrp="1"/>
          </p:cNvSpPr>
          <p:nvPr>
            <p:ph idx="1"/>
          </p:nvPr>
        </p:nvSpPr>
        <p:spPr>
          <a:xfrm>
            <a:off x="912284" y="1482398"/>
            <a:ext cx="10358967" cy="4843230"/>
          </a:xfrm>
        </p:spPr>
        <p:txBody>
          <a:bodyPr/>
          <a:lstStyle/>
          <a:p>
            <a:r>
              <a:rPr lang="en-US" b="0" dirty="0"/>
              <a:t>As of February 2025, ∼1/3 accrued</a:t>
            </a:r>
          </a:p>
          <a:p>
            <a:r>
              <a:rPr lang="en-US" b="0" dirty="0"/>
              <a:t>Stage IIB, IIC and III, microsatellite stable, colon only</a:t>
            </a:r>
          </a:p>
          <a:p>
            <a:r>
              <a:rPr lang="en-US" b="0" dirty="0"/>
              <a:t>Several questions are addressed in this trial:</a:t>
            </a:r>
          </a:p>
          <a:p>
            <a:pPr lvl="1">
              <a:lnSpc>
                <a:spcPct val="100000"/>
              </a:lnSpc>
            </a:pPr>
            <a:r>
              <a:rPr lang="en-US" b="0" dirty="0"/>
              <a:t>To compare disease-free survival (DFS) in the </a:t>
            </a:r>
            <a:r>
              <a:rPr lang="en-US" b="0" dirty="0" err="1"/>
              <a:t>ctDNA</a:t>
            </a:r>
            <a:r>
              <a:rPr lang="en-US" b="0" dirty="0"/>
              <a:t>(-) cohort after resection of colon cancer treated with immediate versus delayed chemotherapy (based on serial </a:t>
            </a:r>
            <a:r>
              <a:rPr lang="en-US" b="0" dirty="0" err="1"/>
              <a:t>ctDNA</a:t>
            </a:r>
            <a:r>
              <a:rPr lang="en-US" b="0" dirty="0"/>
              <a:t> surveillance)</a:t>
            </a:r>
          </a:p>
          <a:p>
            <a:pPr lvl="1">
              <a:lnSpc>
                <a:spcPct val="100000"/>
              </a:lnSpc>
            </a:pPr>
            <a:r>
              <a:rPr lang="en-US" b="0" dirty="0"/>
              <a:t>To compare DFS in the </a:t>
            </a:r>
            <a:r>
              <a:rPr lang="en-US" b="0" dirty="0" err="1"/>
              <a:t>ctDNA</a:t>
            </a:r>
            <a:r>
              <a:rPr lang="en-US" b="0" dirty="0"/>
              <a:t>(+) cohort after resection of colon cancer treated with FOLFOX versus FOLFIRINOX</a:t>
            </a:r>
          </a:p>
          <a:p>
            <a:endParaRPr lang="en-US" b="0" dirty="0"/>
          </a:p>
          <a:p>
            <a:endParaRPr lang="en-US" b="0" dirty="0"/>
          </a:p>
        </p:txBody>
      </p:sp>
    </p:spTree>
    <p:extLst>
      <p:ext uri="{BB962C8B-B14F-4D97-AF65-F5344CB8AC3E}">
        <p14:creationId xmlns:p14="http://schemas.microsoft.com/office/powerpoint/2010/main" val="700625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C98ED-636E-D5AF-36DF-B5676226D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A848AE-274A-6647-0D53-BB89AD72D1E4}"/>
              </a:ext>
            </a:extLst>
          </p:cNvPr>
          <p:cNvSpPr>
            <a:spLocks noGrp="1"/>
          </p:cNvSpPr>
          <p:nvPr>
            <p:ph type="title"/>
          </p:nvPr>
        </p:nvSpPr>
        <p:spPr>
          <a:xfrm>
            <a:off x="912285" y="0"/>
            <a:ext cx="10358967" cy="1143000"/>
          </a:xfrm>
        </p:spPr>
        <p:txBody>
          <a:bodyPr/>
          <a:lstStyle/>
          <a:p>
            <a:r>
              <a:rPr lang="en-US" sz="3200" dirty="0"/>
              <a:t>CIRCULATE-Japan GALAXY CRC Study </a:t>
            </a:r>
          </a:p>
        </p:txBody>
      </p:sp>
      <p:sp>
        <p:nvSpPr>
          <p:cNvPr id="3" name="Content Placeholder 2">
            <a:extLst>
              <a:ext uri="{FF2B5EF4-FFF2-40B4-BE49-F238E27FC236}">
                <a16:creationId xmlns:a16="http://schemas.microsoft.com/office/drawing/2014/main" id="{8366F779-F72F-BAEC-CC29-E434C9EA61B0}"/>
              </a:ext>
            </a:extLst>
          </p:cNvPr>
          <p:cNvSpPr>
            <a:spLocks noGrp="1"/>
          </p:cNvSpPr>
          <p:nvPr>
            <p:ph idx="1"/>
          </p:nvPr>
        </p:nvSpPr>
        <p:spPr>
          <a:xfrm>
            <a:off x="912284" y="1344619"/>
            <a:ext cx="10767652" cy="4843230"/>
          </a:xfrm>
        </p:spPr>
        <p:txBody>
          <a:bodyPr/>
          <a:lstStyle/>
          <a:p>
            <a:r>
              <a:rPr lang="en-US" b="0" dirty="0"/>
              <a:t>In this expanded cohort of 2,240 patients with Stage I to IV colorectal cancer, a majority of the cohort did not receive chemotherapy</a:t>
            </a:r>
          </a:p>
          <a:p>
            <a:r>
              <a:rPr lang="en-US" b="0" dirty="0" err="1"/>
              <a:t>ctDNA</a:t>
            </a:r>
            <a:r>
              <a:rPr lang="en-US" b="0" dirty="0"/>
              <a:t> MRD highly prognostic of outcome</a:t>
            </a:r>
          </a:p>
          <a:p>
            <a:r>
              <a:rPr lang="en-US" b="0" dirty="0"/>
              <a:t>Clearance also prognostic – 181 </a:t>
            </a:r>
            <a:r>
              <a:rPr lang="en-US" b="0" dirty="0" err="1"/>
              <a:t>ctDNA</a:t>
            </a:r>
            <a:r>
              <a:rPr lang="en-US" b="0" dirty="0"/>
              <a:t>(+) received adjuvant therapy – 38% sustained clearance, 31% transient clearance, 31% no clearance</a:t>
            </a:r>
          </a:p>
          <a:p>
            <a:r>
              <a:rPr lang="en-US" b="0" dirty="0"/>
              <a:t>Observational study – decision on who received chemotherapy and who did not likely confounded by other factors</a:t>
            </a:r>
          </a:p>
          <a:p>
            <a:endParaRPr lang="en-US" b="0" dirty="0"/>
          </a:p>
        </p:txBody>
      </p:sp>
    </p:spTree>
    <p:extLst>
      <p:ext uri="{BB962C8B-B14F-4D97-AF65-F5344CB8AC3E}">
        <p14:creationId xmlns:p14="http://schemas.microsoft.com/office/powerpoint/2010/main" val="3133782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06824-4D92-BA22-CA11-406FE814A6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FEF159-F51E-7AE9-6C51-C8BA4FE8EDCC}"/>
              </a:ext>
            </a:extLst>
          </p:cNvPr>
          <p:cNvSpPr>
            <a:spLocks noGrp="1"/>
          </p:cNvSpPr>
          <p:nvPr>
            <p:ph type="title"/>
          </p:nvPr>
        </p:nvSpPr>
        <p:spPr>
          <a:xfrm>
            <a:off x="912285" y="51150"/>
            <a:ext cx="10358967" cy="1143000"/>
          </a:xfrm>
        </p:spPr>
        <p:txBody>
          <a:bodyPr/>
          <a:lstStyle/>
          <a:p>
            <a:r>
              <a:rPr lang="en-US" sz="3200" dirty="0"/>
              <a:t>CIRCULATE-Japan GALAXY Resected Liver Met Subset</a:t>
            </a:r>
          </a:p>
        </p:txBody>
      </p:sp>
      <p:sp>
        <p:nvSpPr>
          <p:cNvPr id="3" name="Content Placeholder 2">
            <a:extLst>
              <a:ext uri="{FF2B5EF4-FFF2-40B4-BE49-F238E27FC236}">
                <a16:creationId xmlns:a16="http://schemas.microsoft.com/office/drawing/2014/main" id="{04DD8A67-787F-3846-403F-E2A54A51B3F4}"/>
              </a:ext>
            </a:extLst>
          </p:cNvPr>
          <p:cNvSpPr>
            <a:spLocks noGrp="1"/>
          </p:cNvSpPr>
          <p:nvPr>
            <p:ph idx="1"/>
          </p:nvPr>
        </p:nvSpPr>
        <p:spPr>
          <a:xfrm>
            <a:off x="912284" y="1392120"/>
            <a:ext cx="10358967" cy="4843230"/>
          </a:xfrm>
        </p:spPr>
        <p:txBody>
          <a:bodyPr/>
          <a:lstStyle/>
          <a:p>
            <a:r>
              <a:rPr lang="en-US" b="0" dirty="0"/>
              <a:t>190 patients with surgically resected colorectal liver metastases without any preoperative chemotherapy were included</a:t>
            </a:r>
          </a:p>
          <a:p>
            <a:r>
              <a:rPr lang="en-US" b="0" dirty="0"/>
              <a:t>32% MRD-positive; only 25% received adjuvant chemotherapy</a:t>
            </a:r>
          </a:p>
          <a:p>
            <a:r>
              <a:rPr lang="en-US" b="0"/>
              <a:t>MRD-negative </a:t>
            </a:r>
            <a:r>
              <a:rPr lang="en-US" b="0" dirty="0"/>
              <a:t>not statistically different between chemotherapy and observation but absolute 10% difference at 2 years</a:t>
            </a:r>
          </a:p>
          <a:p>
            <a:r>
              <a:rPr lang="en-US" b="0" dirty="0"/>
              <a:t>Observational and small numbers </a:t>
            </a:r>
          </a:p>
          <a:p>
            <a:endParaRPr lang="en-US" b="0" dirty="0"/>
          </a:p>
        </p:txBody>
      </p:sp>
    </p:spTree>
    <p:extLst>
      <p:ext uri="{BB962C8B-B14F-4D97-AF65-F5344CB8AC3E}">
        <p14:creationId xmlns:p14="http://schemas.microsoft.com/office/powerpoint/2010/main" val="3138025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C42AA-A660-FD5A-22E8-237A1F3A27D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61F72B7-E3F2-31BC-925D-740B46EAF5B0}"/>
              </a:ext>
            </a:extLst>
          </p:cNvPr>
          <p:cNvSpPr txBox="1">
            <a:spLocks/>
          </p:cNvSpPr>
          <p:nvPr/>
        </p:nvSpPr>
        <p:spPr bwMode="auto">
          <a:xfrm>
            <a:off x="916516" y="260648"/>
            <a:ext cx="10358967" cy="1143000"/>
          </a:xfrm>
          <a:prstGeom prst="rect">
            <a:avLst/>
          </a:prstGeom>
          <a:solidFill>
            <a:srgbClr val="0432FF"/>
          </a:solid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endParaRPr kumimoji="0" lang="en-US" sz="34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2" name="Title 1">
            <a:extLst>
              <a:ext uri="{FF2B5EF4-FFF2-40B4-BE49-F238E27FC236}">
                <a16:creationId xmlns:a16="http://schemas.microsoft.com/office/drawing/2014/main" id="{44727F6C-1AC1-6D26-7C47-899D1DB442B0}"/>
              </a:ext>
            </a:extLst>
          </p:cNvPr>
          <p:cNvSpPr>
            <a:spLocks noGrp="1"/>
          </p:cNvSpPr>
          <p:nvPr>
            <p:ph type="title"/>
          </p:nvPr>
        </p:nvSpPr>
        <p:spPr>
          <a:xfrm>
            <a:off x="983432" y="260648"/>
            <a:ext cx="10287821" cy="1143000"/>
          </a:xfrm>
        </p:spPr>
        <p:txBody>
          <a:bodyPr/>
          <a:lstStyle/>
          <a:p>
            <a:br>
              <a:rPr lang="en-US" dirty="0">
                <a:solidFill>
                  <a:schemeClr val="bg1"/>
                </a:solidFill>
              </a:rPr>
            </a:br>
            <a:r>
              <a:rPr lang="en-US" dirty="0">
                <a:solidFill>
                  <a:schemeClr val="bg1"/>
                </a:solidFill>
              </a:rPr>
              <a:t>Discussion Question:</a:t>
            </a:r>
            <a:br>
              <a:rPr lang="en-US" dirty="0">
                <a:solidFill>
                  <a:schemeClr val="bg1"/>
                </a:solidFill>
              </a:rPr>
            </a:br>
            <a:r>
              <a:rPr lang="en-US" dirty="0">
                <a:solidFill>
                  <a:schemeClr val="bg1"/>
                </a:solidFill>
              </a:rPr>
              <a:t>Cell-Free DNA MRD Assays in Clinical Practice</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9F532AE8-581F-C633-FC29-C72DAECB9FF9}"/>
              </a:ext>
            </a:extLst>
          </p:cNvPr>
          <p:cNvSpPr>
            <a:spLocks noGrp="1"/>
          </p:cNvSpPr>
          <p:nvPr>
            <p:ph idx="1"/>
          </p:nvPr>
        </p:nvSpPr>
        <p:spPr/>
        <p:txBody>
          <a:bodyPr/>
          <a:lstStyle/>
          <a:p>
            <a:endParaRPr lang="en-US" dirty="0"/>
          </a:p>
          <a:p>
            <a:r>
              <a:rPr lang="en-US" dirty="0"/>
              <a:t>What is the future clinical relevance of the INTERCEPT basket trial evaluating cell-free DNA-positive CRC (personalized mRNA vaccines, immunotherapy, BRAF V600E mutation-positive disease, </a:t>
            </a:r>
            <a:r>
              <a:rPr lang="en-US" dirty="0" err="1"/>
              <a:t>etc</a:t>
            </a:r>
            <a:r>
              <a:rPr lang="en-US" dirty="0"/>
              <a:t>)?</a:t>
            </a:r>
          </a:p>
          <a:p>
            <a:pPr marL="98425" indent="0">
              <a:buNone/>
            </a:pPr>
            <a:endParaRPr lang="en-US" dirty="0"/>
          </a:p>
        </p:txBody>
      </p:sp>
    </p:spTree>
    <p:extLst>
      <p:ext uri="{BB962C8B-B14F-4D97-AF65-F5344CB8AC3E}">
        <p14:creationId xmlns:p14="http://schemas.microsoft.com/office/powerpoint/2010/main" val="1297811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ED33126-E91E-4006-94A9-3702CF9E3772}"/>
              </a:ext>
            </a:extLst>
          </p:cNvPr>
          <p:cNvSpPr/>
          <p:nvPr/>
        </p:nvSpPr>
        <p:spPr>
          <a:xfrm>
            <a:off x="6019829" y="3013871"/>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grpSp>
        <p:nvGrpSpPr>
          <p:cNvPr id="9" name="Group 8">
            <a:extLst>
              <a:ext uri="{FF2B5EF4-FFF2-40B4-BE49-F238E27FC236}">
                <a16:creationId xmlns:a16="http://schemas.microsoft.com/office/drawing/2014/main" id="{218666AB-BEF5-4838-9630-B798FDF0BF6D}"/>
              </a:ext>
            </a:extLst>
          </p:cNvPr>
          <p:cNvGrpSpPr/>
          <p:nvPr/>
        </p:nvGrpSpPr>
        <p:grpSpPr>
          <a:xfrm>
            <a:off x="106318" y="1809450"/>
            <a:ext cx="12085682" cy="3163131"/>
            <a:chOff x="106318" y="1809450"/>
            <a:chExt cx="12085682" cy="3163131"/>
          </a:xfrm>
        </p:grpSpPr>
        <p:grpSp>
          <p:nvGrpSpPr>
            <p:cNvPr id="7" name="Group 6">
              <a:extLst>
                <a:ext uri="{FF2B5EF4-FFF2-40B4-BE49-F238E27FC236}">
                  <a16:creationId xmlns:a16="http://schemas.microsoft.com/office/drawing/2014/main" id="{CFDDA477-E70A-40FD-BDC4-97A221DEB6D2}"/>
                </a:ext>
              </a:extLst>
            </p:cNvPr>
            <p:cNvGrpSpPr/>
            <p:nvPr/>
          </p:nvGrpSpPr>
          <p:grpSpPr>
            <a:xfrm>
              <a:off x="106318" y="1809450"/>
              <a:ext cx="12085682" cy="3163131"/>
              <a:chOff x="106318" y="1809450"/>
              <a:chExt cx="12085682" cy="3163131"/>
            </a:xfrm>
          </p:grpSpPr>
          <p:grpSp>
            <p:nvGrpSpPr>
              <p:cNvPr id="4" name="Group 3">
                <a:extLst>
                  <a:ext uri="{FF2B5EF4-FFF2-40B4-BE49-F238E27FC236}">
                    <a16:creationId xmlns:a16="http://schemas.microsoft.com/office/drawing/2014/main" id="{2CBDE208-F7A8-4742-8B8C-0292739FB31A}"/>
                  </a:ext>
                </a:extLst>
              </p:cNvPr>
              <p:cNvGrpSpPr/>
              <p:nvPr/>
            </p:nvGrpSpPr>
            <p:grpSpPr>
              <a:xfrm>
                <a:off x="220595" y="2037301"/>
                <a:ext cx="1952624" cy="1800438"/>
                <a:chOff x="1110365" y="1761094"/>
                <a:chExt cx="1952624" cy="1800438"/>
              </a:xfrm>
            </p:grpSpPr>
            <p:sp>
              <p:nvSpPr>
                <p:cNvPr id="24" name="Rectangle: Rounded Corners 23">
                  <a:extLst>
                    <a:ext uri="{FF2B5EF4-FFF2-40B4-BE49-F238E27FC236}">
                      <a16:creationId xmlns:a16="http://schemas.microsoft.com/office/drawing/2014/main" id="{588F7D4C-848B-4B45-98D3-78F5C8740A9B}"/>
                    </a:ext>
                  </a:extLst>
                </p:cNvPr>
                <p:cNvSpPr/>
                <p:nvPr/>
              </p:nvSpPr>
              <p:spPr>
                <a:xfrm>
                  <a:off x="1110365" y="1761094"/>
                  <a:ext cx="1952624" cy="470195"/>
                </a:xfrm>
                <a:prstGeom prst="round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Stage II CRC</a:t>
                  </a:r>
                </a:p>
              </p:txBody>
            </p:sp>
            <p:sp>
              <p:nvSpPr>
                <p:cNvPr id="27" name="Rectangle: Rounded Corners 26">
                  <a:extLst>
                    <a:ext uri="{FF2B5EF4-FFF2-40B4-BE49-F238E27FC236}">
                      <a16:creationId xmlns:a16="http://schemas.microsoft.com/office/drawing/2014/main" id="{19EE9AA3-7E2D-4423-A445-41F7FC1F9B28}"/>
                    </a:ext>
                  </a:extLst>
                </p:cNvPr>
                <p:cNvSpPr/>
                <p:nvPr/>
              </p:nvSpPr>
              <p:spPr>
                <a:xfrm>
                  <a:off x="1110365" y="2449326"/>
                  <a:ext cx="1952624" cy="470195"/>
                </a:xfrm>
                <a:prstGeom prst="round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Stage III CRC</a:t>
                  </a:r>
                </a:p>
              </p:txBody>
            </p:sp>
            <p:sp>
              <p:nvSpPr>
                <p:cNvPr id="29" name="Rectangle: Rounded Corners 28">
                  <a:extLst>
                    <a:ext uri="{FF2B5EF4-FFF2-40B4-BE49-F238E27FC236}">
                      <a16:creationId xmlns:a16="http://schemas.microsoft.com/office/drawing/2014/main" id="{7459C29D-CA72-4020-855D-A0974B81A3CF}"/>
                    </a:ext>
                  </a:extLst>
                </p:cNvPr>
                <p:cNvSpPr/>
                <p:nvPr/>
              </p:nvSpPr>
              <p:spPr>
                <a:xfrm>
                  <a:off x="1110365" y="3091337"/>
                  <a:ext cx="1952624" cy="470195"/>
                </a:xfrm>
                <a:prstGeom prst="round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Resectable Stage IV CRC</a:t>
                  </a:r>
                </a:p>
              </p:txBody>
            </p:sp>
          </p:grpSp>
          <p:grpSp>
            <p:nvGrpSpPr>
              <p:cNvPr id="6" name="Group 5">
                <a:extLst>
                  <a:ext uri="{FF2B5EF4-FFF2-40B4-BE49-F238E27FC236}">
                    <a16:creationId xmlns:a16="http://schemas.microsoft.com/office/drawing/2014/main" id="{78212DDB-52B5-4A91-A503-CFD246049069}"/>
                  </a:ext>
                </a:extLst>
              </p:cNvPr>
              <p:cNvGrpSpPr/>
              <p:nvPr/>
            </p:nvGrpSpPr>
            <p:grpSpPr>
              <a:xfrm>
                <a:off x="106318" y="1809450"/>
                <a:ext cx="12085682" cy="3163131"/>
                <a:chOff x="106318" y="1809450"/>
                <a:chExt cx="12085682" cy="3163131"/>
              </a:xfrm>
            </p:grpSpPr>
            <p:sp>
              <p:nvSpPr>
                <p:cNvPr id="31" name="Rectangle: Rounded Corners 30">
                  <a:extLst>
                    <a:ext uri="{FF2B5EF4-FFF2-40B4-BE49-F238E27FC236}">
                      <a16:creationId xmlns:a16="http://schemas.microsoft.com/office/drawing/2014/main" id="{E6A286E2-C21A-40ED-A6D3-1970887835E0}"/>
                    </a:ext>
                  </a:extLst>
                </p:cNvPr>
                <p:cNvSpPr/>
                <p:nvPr/>
              </p:nvSpPr>
              <p:spPr>
                <a:xfrm>
                  <a:off x="2594712" y="2148462"/>
                  <a:ext cx="1952624" cy="1104874"/>
                </a:xfrm>
                <a:prstGeom prst="round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Surgery + / - Neoadjuvant Therapy</a:t>
                  </a:r>
                </a:p>
              </p:txBody>
            </p:sp>
            <p:sp>
              <p:nvSpPr>
                <p:cNvPr id="3" name="TextBox 2">
                  <a:extLst>
                    <a:ext uri="{FF2B5EF4-FFF2-40B4-BE49-F238E27FC236}">
                      <a16:creationId xmlns:a16="http://schemas.microsoft.com/office/drawing/2014/main" id="{D365BF1E-CA28-4DA6-97F6-BB8F59BA17E9}"/>
                    </a:ext>
                  </a:extLst>
                </p:cNvPr>
                <p:cNvSpPr txBox="1"/>
                <p:nvPr/>
              </p:nvSpPr>
              <p:spPr>
                <a:xfrm>
                  <a:off x="297413" y="4018474"/>
                  <a:ext cx="3866580" cy="954107"/>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a:ea typeface="+mn-ea"/>
                      <a:cs typeface="+mn-cs"/>
                    </a:rPr>
                    <a:t>Tissue informed (Signatera) ctDNA assay post-op &amp; with each surveillance visit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7E17E0D7-76A3-470C-B7BE-10B1DC6F7478}"/>
                    </a:ext>
                  </a:extLst>
                </p:cNvPr>
                <p:cNvSpPr/>
                <p:nvPr/>
              </p:nvSpPr>
              <p:spPr>
                <a:xfrm>
                  <a:off x="106318" y="1809450"/>
                  <a:ext cx="11877088" cy="2081237"/>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Rectangle: Rounded Corners 32">
                  <a:extLst>
                    <a:ext uri="{FF2B5EF4-FFF2-40B4-BE49-F238E27FC236}">
                      <a16:creationId xmlns:a16="http://schemas.microsoft.com/office/drawing/2014/main" id="{36ED2831-15E5-4A20-993C-38E37C5641DA}"/>
                    </a:ext>
                  </a:extLst>
                </p:cNvPr>
                <p:cNvSpPr/>
                <p:nvPr/>
              </p:nvSpPr>
              <p:spPr>
                <a:xfrm>
                  <a:off x="4754852" y="2148462"/>
                  <a:ext cx="1952624" cy="11048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Adjuvant Therapy</a:t>
                  </a:r>
                </a:p>
              </p:txBody>
            </p:sp>
            <p:sp>
              <p:nvSpPr>
                <p:cNvPr id="41" name="Rectangle: Rounded Corners 40">
                  <a:extLst>
                    <a:ext uri="{FF2B5EF4-FFF2-40B4-BE49-F238E27FC236}">
                      <a16:creationId xmlns:a16="http://schemas.microsoft.com/office/drawing/2014/main" id="{8C8F8BEE-C0FA-4330-8B90-2AD78175C417}"/>
                    </a:ext>
                  </a:extLst>
                </p:cNvPr>
                <p:cNvSpPr/>
                <p:nvPr/>
              </p:nvSpPr>
              <p:spPr>
                <a:xfrm>
                  <a:off x="6942777" y="2148462"/>
                  <a:ext cx="1952624" cy="11048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Surveillance </a:t>
                  </a:r>
                </a:p>
              </p:txBody>
            </p:sp>
            <p:sp>
              <p:nvSpPr>
                <p:cNvPr id="42" name="Rectangle: Rounded Corners 41">
                  <a:extLst>
                    <a:ext uri="{FF2B5EF4-FFF2-40B4-BE49-F238E27FC236}">
                      <a16:creationId xmlns:a16="http://schemas.microsoft.com/office/drawing/2014/main" id="{A2E4FF00-5995-420E-8159-388D3426464C}"/>
                    </a:ext>
                  </a:extLst>
                </p:cNvPr>
                <p:cNvSpPr/>
                <p:nvPr/>
              </p:nvSpPr>
              <p:spPr>
                <a:xfrm>
                  <a:off x="9224826" y="2465866"/>
                  <a:ext cx="2614149" cy="624002"/>
                </a:xfrm>
                <a:prstGeom prst="roundRect">
                  <a:avLst/>
                </a:prstGeom>
                <a:solidFill>
                  <a:srgbClr val="0025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Radiographic Recurrence  </a:t>
                  </a:r>
                </a:p>
              </p:txBody>
            </p:sp>
            <p:sp>
              <p:nvSpPr>
                <p:cNvPr id="44" name="Rectangle: Rounded Corners 43">
                  <a:extLst>
                    <a:ext uri="{FF2B5EF4-FFF2-40B4-BE49-F238E27FC236}">
                      <a16:creationId xmlns:a16="http://schemas.microsoft.com/office/drawing/2014/main" id="{5B1CC7CF-25BB-49E8-94A9-3D2FFF37197F}"/>
                    </a:ext>
                  </a:extLst>
                </p:cNvPr>
                <p:cNvSpPr/>
                <p:nvPr/>
              </p:nvSpPr>
              <p:spPr>
                <a:xfrm>
                  <a:off x="9253092" y="3163557"/>
                  <a:ext cx="2579804" cy="624002"/>
                </a:xfrm>
                <a:prstGeom prst="roundRect">
                  <a:avLst/>
                </a:prstGeom>
                <a:solidFill>
                  <a:srgbClr val="007F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No Radiographic Recurrence (MRD) </a:t>
                  </a:r>
                </a:p>
              </p:txBody>
            </p:sp>
            <p:sp>
              <p:nvSpPr>
                <p:cNvPr id="45" name="Rectangle: Rounded Corners 44">
                  <a:extLst>
                    <a:ext uri="{FF2B5EF4-FFF2-40B4-BE49-F238E27FC236}">
                      <a16:creationId xmlns:a16="http://schemas.microsoft.com/office/drawing/2014/main" id="{1422616A-2F5E-4760-BB60-7A9C189E579B}"/>
                    </a:ext>
                  </a:extLst>
                </p:cNvPr>
                <p:cNvSpPr/>
                <p:nvPr/>
              </p:nvSpPr>
              <p:spPr>
                <a:xfrm>
                  <a:off x="9253092" y="4140535"/>
                  <a:ext cx="2579803" cy="7590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MRD Clinical Trials </a:t>
                  </a:r>
                </a:p>
              </p:txBody>
            </p:sp>
            <p:grpSp>
              <p:nvGrpSpPr>
                <p:cNvPr id="53" name="Group 52">
                  <a:extLst>
                    <a:ext uri="{FF2B5EF4-FFF2-40B4-BE49-F238E27FC236}">
                      <a16:creationId xmlns:a16="http://schemas.microsoft.com/office/drawing/2014/main" id="{CDD18882-60B4-4D9E-86C5-9D46008C2CAA}"/>
                    </a:ext>
                  </a:extLst>
                </p:cNvPr>
                <p:cNvGrpSpPr/>
                <p:nvPr/>
              </p:nvGrpSpPr>
              <p:grpSpPr>
                <a:xfrm>
                  <a:off x="4531018" y="3955518"/>
                  <a:ext cx="3968964" cy="892941"/>
                  <a:chOff x="4537344" y="3545546"/>
                  <a:chExt cx="3968964" cy="892941"/>
                </a:xfrm>
              </p:grpSpPr>
              <p:pic>
                <p:nvPicPr>
                  <p:cNvPr id="46" name="Picture 45">
                    <a:extLst>
                      <a:ext uri="{FF2B5EF4-FFF2-40B4-BE49-F238E27FC236}">
                        <a16:creationId xmlns:a16="http://schemas.microsoft.com/office/drawing/2014/main" id="{51EFFF50-DCE3-4C3B-A745-033ACE8DD0D3}"/>
                      </a:ext>
                    </a:extLst>
                  </p:cNvPr>
                  <p:cNvPicPr>
                    <a:picLocks noChangeAspect="1"/>
                  </p:cNvPicPr>
                  <p:nvPr/>
                </p:nvPicPr>
                <p:blipFill>
                  <a:blip r:embed="rId2"/>
                  <a:stretch>
                    <a:fillRect/>
                  </a:stretch>
                </p:blipFill>
                <p:spPr>
                  <a:xfrm>
                    <a:off x="4537344" y="3545546"/>
                    <a:ext cx="179192" cy="874813"/>
                  </a:xfrm>
                  <a:prstGeom prst="rect">
                    <a:avLst/>
                  </a:prstGeom>
                </p:spPr>
              </p:pic>
              <p:pic>
                <p:nvPicPr>
                  <p:cNvPr id="48" name="Picture 47">
                    <a:extLst>
                      <a:ext uri="{FF2B5EF4-FFF2-40B4-BE49-F238E27FC236}">
                        <a16:creationId xmlns:a16="http://schemas.microsoft.com/office/drawing/2014/main" id="{B7A94F10-1434-4317-9EF5-37005E4A1708}"/>
                      </a:ext>
                    </a:extLst>
                  </p:cNvPr>
                  <p:cNvPicPr>
                    <a:picLocks noChangeAspect="1"/>
                  </p:cNvPicPr>
                  <p:nvPr/>
                </p:nvPicPr>
                <p:blipFill>
                  <a:blip r:embed="rId2"/>
                  <a:stretch>
                    <a:fillRect/>
                  </a:stretch>
                </p:blipFill>
                <p:spPr>
                  <a:xfrm>
                    <a:off x="7490682" y="3561056"/>
                    <a:ext cx="179192" cy="874813"/>
                  </a:xfrm>
                  <a:prstGeom prst="rect">
                    <a:avLst/>
                  </a:prstGeom>
                </p:spPr>
              </p:pic>
              <p:pic>
                <p:nvPicPr>
                  <p:cNvPr id="49" name="Picture 48">
                    <a:extLst>
                      <a:ext uri="{FF2B5EF4-FFF2-40B4-BE49-F238E27FC236}">
                        <a16:creationId xmlns:a16="http://schemas.microsoft.com/office/drawing/2014/main" id="{E9093D7E-073C-4F9E-81EC-4AD2985A2A51}"/>
                      </a:ext>
                    </a:extLst>
                  </p:cNvPr>
                  <p:cNvPicPr>
                    <a:picLocks noChangeAspect="1"/>
                  </p:cNvPicPr>
                  <p:nvPr/>
                </p:nvPicPr>
                <p:blipFill>
                  <a:blip r:embed="rId2"/>
                  <a:stretch>
                    <a:fillRect/>
                  </a:stretch>
                </p:blipFill>
                <p:spPr>
                  <a:xfrm>
                    <a:off x="8327116" y="3561056"/>
                    <a:ext cx="179192" cy="874813"/>
                  </a:xfrm>
                  <a:prstGeom prst="rect">
                    <a:avLst/>
                  </a:prstGeom>
                </p:spPr>
              </p:pic>
              <p:pic>
                <p:nvPicPr>
                  <p:cNvPr id="50" name="Picture 49">
                    <a:extLst>
                      <a:ext uri="{FF2B5EF4-FFF2-40B4-BE49-F238E27FC236}">
                        <a16:creationId xmlns:a16="http://schemas.microsoft.com/office/drawing/2014/main" id="{D220D6BF-288C-43C9-92B3-3CD430236417}"/>
                      </a:ext>
                    </a:extLst>
                  </p:cNvPr>
                  <p:cNvPicPr>
                    <a:picLocks noChangeAspect="1"/>
                  </p:cNvPicPr>
                  <p:nvPr/>
                </p:nvPicPr>
                <p:blipFill>
                  <a:blip r:embed="rId2"/>
                  <a:stretch>
                    <a:fillRect/>
                  </a:stretch>
                </p:blipFill>
                <p:spPr>
                  <a:xfrm>
                    <a:off x="7929803" y="3563674"/>
                    <a:ext cx="179192" cy="874813"/>
                  </a:xfrm>
                  <a:prstGeom prst="rect">
                    <a:avLst/>
                  </a:prstGeom>
                </p:spPr>
              </p:pic>
              <p:pic>
                <p:nvPicPr>
                  <p:cNvPr id="51" name="Picture 50">
                    <a:extLst>
                      <a:ext uri="{FF2B5EF4-FFF2-40B4-BE49-F238E27FC236}">
                        <a16:creationId xmlns:a16="http://schemas.microsoft.com/office/drawing/2014/main" id="{ED9EC87A-BBF7-40C4-AE8C-2E8AD3386245}"/>
                      </a:ext>
                    </a:extLst>
                  </p:cNvPr>
                  <p:cNvPicPr>
                    <a:picLocks noChangeAspect="1"/>
                  </p:cNvPicPr>
                  <p:nvPr/>
                </p:nvPicPr>
                <p:blipFill>
                  <a:blip r:embed="rId2"/>
                  <a:stretch>
                    <a:fillRect/>
                  </a:stretch>
                </p:blipFill>
                <p:spPr>
                  <a:xfrm>
                    <a:off x="6687829" y="3561055"/>
                    <a:ext cx="179192" cy="874813"/>
                  </a:xfrm>
                  <a:prstGeom prst="rect">
                    <a:avLst/>
                  </a:prstGeom>
                </p:spPr>
              </p:pic>
            </p:grpSp>
            <p:sp>
              <p:nvSpPr>
                <p:cNvPr id="52" name="Arrow: Curved Left 51">
                  <a:extLst>
                    <a:ext uri="{FF2B5EF4-FFF2-40B4-BE49-F238E27FC236}">
                      <a16:creationId xmlns:a16="http://schemas.microsoft.com/office/drawing/2014/main" id="{47328A15-6977-456F-8471-9281FC9A66C9}"/>
                    </a:ext>
                  </a:extLst>
                </p:cNvPr>
                <p:cNvSpPr/>
                <p:nvPr/>
              </p:nvSpPr>
              <p:spPr>
                <a:xfrm>
                  <a:off x="11890979" y="3367545"/>
                  <a:ext cx="301021" cy="1152532"/>
                </a:xfrm>
                <a:prstGeom prst="curvedLeftArrow">
                  <a:avLst>
                    <a:gd name="adj1" fmla="val 25000"/>
                    <a:gd name="adj2" fmla="val 50000"/>
                    <a:gd name="adj3" fmla="val 27109"/>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279514BE-DC37-4175-9B85-24198B5A0BB7}"/>
                    </a:ext>
                  </a:extLst>
                </p:cNvPr>
                <p:cNvSpPr txBox="1"/>
                <p:nvPr/>
              </p:nvSpPr>
              <p:spPr>
                <a:xfrm>
                  <a:off x="9329123" y="2022529"/>
                  <a:ext cx="26141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a:ea typeface="+mn-ea"/>
                      <a:cs typeface="+mn-cs"/>
                    </a:rPr>
                    <a:t>ctDNA Positive</a:t>
                  </a:r>
                </a:p>
              </p:txBody>
            </p:sp>
          </p:grpSp>
        </p:grpSp>
        <p:sp>
          <p:nvSpPr>
            <p:cNvPr id="56" name="TextBox 55">
              <a:extLst>
                <a:ext uri="{FF2B5EF4-FFF2-40B4-BE49-F238E27FC236}">
                  <a16:creationId xmlns:a16="http://schemas.microsoft.com/office/drawing/2014/main" id="{E7FA19B9-98AE-4842-9D83-879E0FE4A4D0}"/>
                </a:ext>
              </a:extLst>
            </p:cNvPr>
            <p:cNvSpPr txBox="1"/>
            <p:nvPr/>
          </p:nvSpPr>
          <p:spPr>
            <a:xfrm>
              <a:off x="3500439" y="3390832"/>
              <a:ext cx="492217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All therapies and surveillance per routine care</a:t>
              </a:r>
            </a:p>
          </p:txBody>
        </p:sp>
      </p:grpSp>
      <p:sp>
        <p:nvSpPr>
          <p:cNvPr id="2" name="Title 1">
            <a:extLst>
              <a:ext uri="{FF2B5EF4-FFF2-40B4-BE49-F238E27FC236}">
                <a16:creationId xmlns:a16="http://schemas.microsoft.com/office/drawing/2014/main" id="{80CB499C-2E68-90D3-9F67-FD12E6EB74CF}"/>
              </a:ext>
            </a:extLst>
          </p:cNvPr>
          <p:cNvSpPr>
            <a:spLocks noGrp="1"/>
          </p:cNvSpPr>
          <p:nvPr>
            <p:ph type="title"/>
          </p:nvPr>
        </p:nvSpPr>
        <p:spPr>
          <a:xfrm>
            <a:off x="558462" y="632697"/>
            <a:ext cx="10972800" cy="636723"/>
          </a:xfrm>
        </p:spPr>
        <p:txBody>
          <a:bodyPr>
            <a:noAutofit/>
          </a:bodyPr>
          <a:lstStyle/>
          <a:p>
            <a:r>
              <a:rPr lang="en-US" sz="2400" dirty="0"/>
              <a:t>INTERCEPT Study: </a:t>
            </a:r>
            <a:r>
              <a:rPr kumimoji="0" lang="en-US" sz="24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Positive ctDNA-based Minimal Residual Disease Assays During Surveillance Are Associated with High Rates of Undiagnosed Concomitant Radiographic Recurrences in Colorectal Cancer (CRC)</a:t>
            </a:r>
            <a:endParaRPr lang="en-US" sz="2400" dirty="0"/>
          </a:p>
        </p:txBody>
      </p:sp>
      <p:sp>
        <p:nvSpPr>
          <p:cNvPr id="8" name="Text Placeholder 4">
            <a:extLst>
              <a:ext uri="{FF2B5EF4-FFF2-40B4-BE49-F238E27FC236}">
                <a16:creationId xmlns:a16="http://schemas.microsoft.com/office/drawing/2014/main" id="{7DC0475F-5958-38CA-E65A-4F63C1468266}"/>
              </a:ext>
            </a:extLst>
          </p:cNvPr>
          <p:cNvSpPr>
            <a:spLocks noGrp="1"/>
          </p:cNvSpPr>
          <p:nvPr>
            <p:ph type="body" sz="quarter" idx="15"/>
          </p:nvPr>
        </p:nvSpPr>
        <p:spPr>
          <a:xfrm>
            <a:off x="10151756" y="6492876"/>
            <a:ext cx="1831650" cy="281354"/>
          </a:xfrm>
        </p:spPr>
        <p:txBody>
          <a:bodyPr/>
          <a:lstStyle/>
          <a:p>
            <a:r>
              <a:rPr lang="en-US" dirty="0"/>
              <a:t>Dasari et al, ASCO 2023</a:t>
            </a:r>
          </a:p>
        </p:txBody>
      </p:sp>
      <p:sp>
        <p:nvSpPr>
          <p:cNvPr id="12" name="TextBox 11">
            <a:extLst>
              <a:ext uri="{FF2B5EF4-FFF2-40B4-BE49-F238E27FC236}">
                <a16:creationId xmlns:a16="http://schemas.microsoft.com/office/drawing/2014/main" id="{8753CBCE-827E-6591-E087-CDA6A6C8A004}"/>
              </a:ext>
            </a:extLst>
          </p:cNvPr>
          <p:cNvSpPr txBox="1"/>
          <p:nvPr/>
        </p:nvSpPr>
        <p:spPr>
          <a:xfrm>
            <a:off x="4222750" y="5311330"/>
            <a:ext cx="5695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1,115 patients stages II-IV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Signatera, Natera, Inc (tumor informed) assay used</a:t>
            </a:r>
          </a:p>
        </p:txBody>
      </p:sp>
    </p:spTree>
    <p:extLst>
      <p:ext uri="{BB962C8B-B14F-4D97-AF65-F5344CB8AC3E}">
        <p14:creationId xmlns:p14="http://schemas.microsoft.com/office/powerpoint/2010/main" val="2504348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F2EF-B7F2-4546-9D27-6A30526F8320}"/>
              </a:ext>
            </a:extLst>
          </p:cNvPr>
          <p:cNvSpPr>
            <a:spLocks noGrp="1"/>
          </p:cNvSpPr>
          <p:nvPr>
            <p:ph type="title"/>
          </p:nvPr>
        </p:nvSpPr>
        <p:spPr/>
        <p:txBody>
          <a:bodyPr>
            <a:normAutofit fontScale="90000"/>
          </a:bodyPr>
          <a:lstStyle/>
          <a:p>
            <a:r>
              <a:rPr lang="en-US" dirty="0"/>
              <a:t>Clinical Utility: Radiographic Findings of Patients ctDNA+ During Surveillance, n = 184</a:t>
            </a:r>
          </a:p>
        </p:txBody>
      </p:sp>
      <p:cxnSp>
        <p:nvCxnSpPr>
          <p:cNvPr id="20" name="Straight Connector 19">
            <a:extLst>
              <a:ext uri="{FF2B5EF4-FFF2-40B4-BE49-F238E27FC236}">
                <a16:creationId xmlns:a16="http://schemas.microsoft.com/office/drawing/2014/main" id="{709EB3E1-6656-40AD-B08F-1B6156635116}"/>
              </a:ext>
            </a:extLst>
          </p:cNvPr>
          <p:cNvCxnSpPr>
            <a:cxnSpLocks/>
          </p:cNvCxnSpPr>
          <p:nvPr/>
        </p:nvCxnSpPr>
        <p:spPr>
          <a:xfrm flipH="1" flipV="1">
            <a:off x="3124258" y="10734068"/>
            <a:ext cx="4724401" cy="462691"/>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5FCBF0F-203E-4CB0-ABC6-937F14B0BC8C}"/>
              </a:ext>
            </a:extLst>
          </p:cNvPr>
          <p:cNvSpPr txBox="1"/>
          <p:nvPr/>
        </p:nvSpPr>
        <p:spPr>
          <a:xfrm>
            <a:off x="2419851" y="10909283"/>
            <a:ext cx="21593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a:ea typeface="+mn-ea"/>
                <a:cs typeface="+mn-cs"/>
              </a:rPr>
              <a:t>n = 184 </a:t>
            </a:r>
          </a:p>
        </p:txBody>
      </p:sp>
      <p:graphicFrame>
        <p:nvGraphicFramePr>
          <p:cNvPr id="16" name="Chart 15">
            <a:extLst>
              <a:ext uri="{FF2B5EF4-FFF2-40B4-BE49-F238E27FC236}">
                <a16:creationId xmlns:a16="http://schemas.microsoft.com/office/drawing/2014/main" id="{CEFB8DA1-81A7-4DE7-B18B-A5B76C534520}"/>
              </a:ext>
            </a:extLst>
          </p:cNvPr>
          <p:cNvGraphicFramePr>
            <a:graphicFrameLocks/>
          </p:cNvGraphicFramePr>
          <p:nvPr/>
        </p:nvGraphicFramePr>
        <p:xfrm>
          <a:off x="104697" y="7614548"/>
          <a:ext cx="5918539" cy="3119521"/>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AD717F04-13F2-4FDB-8433-5A7C387E243D}"/>
              </a:ext>
            </a:extLst>
          </p:cNvPr>
          <p:cNvSpPr/>
          <p:nvPr/>
        </p:nvSpPr>
        <p:spPr>
          <a:xfrm>
            <a:off x="556640" y="8414192"/>
            <a:ext cx="144831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Radiographic Recurrence</a:t>
            </a:r>
          </a:p>
        </p:txBody>
      </p:sp>
      <p:sp>
        <p:nvSpPr>
          <p:cNvPr id="17" name="Rectangle 16">
            <a:extLst>
              <a:ext uri="{FF2B5EF4-FFF2-40B4-BE49-F238E27FC236}">
                <a16:creationId xmlns:a16="http://schemas.microsoft.com/office/drawing/2014/main" id="{0FCE95AC-F855-40A0-9271-48FE50F4C300}"/>
              </a:ext>
            </a:extLst>
          </p:cNvPr>
          <p:cNvSpPr/>
          <p:nvPr/>
        </p:nvSpPr>
        <p:spPr>
          <a:xfrm>
            <a:off x="443151" y="9461942"/>
            <a:ext cx="144831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Without Radiographic Recurrence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i.e. true MRD</a:t>
            </a:r>
          </a:p>
        </p:txBody>
      </p:sp>
      <p:sp>
        <p:nvSpPr>
          <p:cNvPr id="5" name="TextBox 4">
            <a:extLst>
              <a:ext uri="{FF2B5EF4-FFF2-40B4-BE49-F238E27FC236}">
                <a16:creationId xmlns:a16="http://schemas.microsoft.com/office/drawing/2014/main" id="{780264E5-7289-4695-B6A1-E14788319EB2}"/>
              </a:ext>
            </a:extLst>
          </p:cNvPr>
          <p:cNvSpPr txBox="1"/>
          <p:nvPr/>
        </p:nvSpPr>
        <p:spPr>
          <a:xfrm>
            <a:off x="7639108" y="11508822"/>
            <a:ext cx="3613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*including on adjuvant therapy</a:t>
            </a:r>
          </a:p>
        </p:txBody>
      </p:sp>
      <p:sp>
        <p:nvSpPr>
          <p:cNvPr id="11" name="Rectangle 10">
            <a:extLst>
              <a:ext uri="{FF2B5EF4-FFF2-40B4-BE49-F238E27FC236}">
                <a16:creationId xmlns:a16="http://schemas.microsoft.com/office/drawing/2014/main" id="{7DFC9574-CAC4-1A8D-7CAD-9F16ABDFFCBD}"/>
              </a:ext>
            </a:extLst>
          </p:cNvPr>
          <p:cNvSpPr/>
          <p:nvPr/>
        </p:nvSpPr>
        <p:spPr>
          <a:xfrm>
            <a:off x="6634296" y="4373366"/>
            <a:ext cx="2759978" cy="1644869"/>
          </a:xfrm>
          <a:prstGeom prst="rect">
            <a:avLst/>
          </a:prstGeom>
          <a:solidFill>
            <a:srgbClr val="0072A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67AD8B83-9C4B-86C5-2ECF-4C2500E8F662}"/>
              </a:ext>
            </a:extLst>
          </p:cNvPr>
          <p:cNvSpPr txBox="1"/>
          <p:nvPr/>
        </p:nvSpPr>
        <p:spPr>
          <a:xfrm>
            <a:off x="6937836" y="4595006"/>
            <a:ext cx="21895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No radiologic evidence of disease (MRD)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51% n=94</a:t>
            </a:r>
          </a:p>
        </p:txBody>
      </p:sp>
      <p:sp>
        <p:nvSpPr>
          <p:cNvPr id="13" name="Right Arrow 12">
            <a:extLst>
              <a:ext uri="{FF2B5EF4-FFF2-40B4-BE49-F238E27FC236}">
                <a16:creationId xmlns:a16="http://schemas.microsoft.com/office/drawing/2014/main" id="{7B271BBB-CC32-C02F-735E-D8E54ACF6DDA}"/>
              </a:ext>
            </a:extLst>
          </p:cNvPr>
          <p:cNvSpPr/>
          <p:nvPr/>
        </p:nvSpPr>
        <p:spPr>
          <a:xfrm>
            <a:off x="4360116" y="3781295"/>
            <a:ext cx="1824725" cy="1241285"/>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Radiologic evaluation</a:t>
            </a:r>
          </a:p>
        </p:txBody>
      </p:sp>
      <p:sp>
        <p:nvSpPr>
          <p:cNvPr id="19" name="Rectangle 18">
            <a:extLst>
              <a:ext uri="{FF2B5EF4-FFF2-40B4-BE49-F238E27FC236}">
                <a16:creationId xmlns:a16="http://schemas.microsoft.com/office/drawing/2014/main" id="{6752FC67-F395-4923-24CC-3903F1D1D92F}"/>
              </a:ext>
            </a:extLst>
          </p:cNvPr>
          <p:cNvSpPr/>
          <p:nvPr/>
        </p:nvSpPr>
        <p:spPr>
          <a:xfrm>
            <a:off x="6617518" y="1759997"/>
            <a:ext cx="2776756" cy="958588"/>
          </a:xfrm>
          <a:prstGeom prst="rect">
            <a:avLst/>
          </a:prstGeom>
          <a:ln>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Future report</a:t>
            </a:r>
          </a:p>
        </p:txBody>
      </p:sp>
      <p:sp>
        <p:nvSpPr>
          <p:cNvPr id="21" name="Rectangle 20">
            <a:extLst>
              <a:ext uri="{FF2B5EF4-FFF2-40B4-BE49-F238E27FC236}">
                <a16:creationId xmlns:a16="http://schemas.microsoft.com/office/drawing/2014/main" id="{1049DAB7-D464-8D7F-50A4-04EDA79FC90F}"/>
              </a:ext>
            </a:extLst>
          </p:cNvPr>
          <p:cNvSpPr/>
          <p:nvPr/>
        </p:nvSpPr>
        <p:spPr>
          <a:xfrm>
            <a:off x="6634296" y="2950606"/>
            <a:ext cx="2759978" cy="1409337"/>
          </a:xfrm>
          <a:prstGeom prst="rect">
            <a:avLst/>
          </a:prstGeom>
          <a:solidFill>
            <a:srgbClr val="007F6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8606BAEC-5042-2B5C-48A6-393C84BF061D}"/>
              </a:ext>
            </a:extLst>
          </p:cNvPr>
          <p:cNvSpPr txBox="1"/>
          <p:nvPr/>
        </p:nvSpPr>
        <p:spPr>
          <a:xfrm>
            <a:off x="6919522" y="2980442"/>
            <a:ext cx="2189526" cy="141577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Radiologic evidence of metastatic disease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49% n=90</a:t>
            </a:r>
          </a:p>
        </p:txBody>
      </p:sp>
      <p:sp>
        <p:nvSpPr>
          <p:cNvPr id="23" name="Right Arrow 12">
            <a:extLst>
              <a:ext uri="{FF2B5EF4-FFF2-40B4-BE49-F238E27FC236}">
                <a16:creationId xmlns:a16="http://schemas.microsoft.com/office/drawing/2014/main" id="{17310EDB-684F-41E8-A1E9-F8B60AF803EF}"/>
              </a:ext>
            </a:extLst>
          </p:cNvPr>
          <p:cNvSpPr/>
          <p:nvPr/>
        </p:nvSpPr>
        <p:spPr>
          <a:xfrm>
            <a:off x="4271275" y="1632030"/>
            <a:ext cx="1878509" cy="1101087"/>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Adjuvant therapy</a:t>
            </a:r>
          </a:p>
        </p:txBody>
      </p:sp>
      <p:sp>
        <p:nvSpPr>
          <p:cNvPr id="25" name="Rectangle 24">
            <a:extLst>
              <a:ext uri="{FF2B5EF4-FFF2-40B4-BE49-F238E27FC236}">
                <a16:creationId xmlns:a16="http://schemas.microsoft.com/office/drawing/2014/main" id="{2779BF08-74D2-E08A-1ED1-CE7A35137822}"/>
              </a:ext>
            </a:extLst>
          </p:cNvPr>
          <p:cNvSpPr/>
          <p:nvPr/>
        </p:nvSpPr>
        <p:spPr>
          <a:xfrm>
            <a:off x="1268444" y="1351272"/>
            <a:ext cx="2759978" cy="4516797"/>
          </a:xfrm>
          <a:prstGeom prst="rect">
            <a:avLst/>
          </a:prstGeom>
          <a:solidFill>
            <a:srgbClr val="0025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EAACCC4F-10B1-800D-9667-A1EFAFCF3EBD}"/>
              </a:ext>
            </a:extLst>
          </p:cNvPr>
          <p:cNvSpPr/>
          <p:nvPr/>
        </p:nvSpPr>
        <p:spPr>
          <a:xfrm>
            <a:off x="1268444" y="3074212"/>
            <a:ext cx="2759978" cy="2793858"/>
          </a:xfrm>
          <a:prstGeom prst="rect">
            <a:avLst/>
          </a:prstGeom>
          <a:solidFill>
            <a:srgbClr val="008764"/>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3FA578AA-6B9D-5863-2220-6F958C49A722}"/>
              </a:ext>
            </a:extLst>
          </p:cNvPr>
          <p:cNvSpPr txBox="1"/>
          <p:nvPr/>
        </p:nvSpPr>
        <p:spPr>
          <a:xfrm>
            <a:off x="1553670" y="1497281"/>
            <a:ext cx="218952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Arial" panose="020B0604020202020204"/>
                <a:ea typeface="+mn-ea"/>
                <a:cs typeface="+mn-cs"/>
              </a:rPr>
              <a:t>ctDNA</a:t>
            </a: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 positive before adjuvant therapy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39%; n=119</a:t>
            </a:r>
          </a:p>
        </p:txBody>
      </p:sp>
      <p:sp>
        <p:nvSpPr>
          <p:cNvPr id="29" name="TextBox 28">
            <a:extLst>
              <a:ext uri="{FF2B5EF4-FFF2-40B4-BE49-F238E27FC236}">
                <a16:creationId xmlns:a16="http://schemas.microsoft.com/office/drawing/2014/main" id="{26FC10CE-5EB7-8E3B-AC63-3DFC7108C6D8}"/>
              </a:ext>
            </a:extLst>
          </p:cNvPr>
          <p:cNvSpPr txBox="1"/>
          <p:nvPr/>
        </p:nvSpPr>
        <p:spPr>
          <a:xfrm>
            <a:off x="1553670" y="3802814"/>
            <a:ext cx="21895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Arial" panose="020B0604020202020204"/>
                <a:ea typeface="+mn-ea"/>
                <a:cs typeface="+mn-cs"/>
              </a:rPr>
              <a:t>ctDNA</a:t>
            </a: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 positive during surveillance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61%; n=184</a:t>
            </a:r>
          </a:p>
        </p:txBody>
      </p:sp>
      <p:sp>
        <p:nvSpPr>
          <p:cNvPr id="8" name="Text Placeholder 4">
            <a:extLst>
              <a:ext uri="{FF2B5EF4-FFF2-40B4-BE49-F238E27FC236}">
                <a16:creationId xmlns:a16="http://schemas.microsoft.com/office/drawing/2014/main" id="{6B0332C5-4B71-BF11-9EEE-B75F5599B4C7}"/>
              </a:ext>
            </a:extLst>
          </p:cNvPr>
          <p:cNvSpPr>
            <a:spLocks noGrp="1"/>
          </p:cNvSpPr>
          <p:nvPr>
            <p:ph type="body" sz="quarter" idx="15"/>
          </p:nvPr>
        </p:nvSpPr>
        <p:spPr>
          <a:xfrm>
            <a:off x="10151756" y="6492876"/>
            <a:ext cx="1831650" cy="281354"/>
          </a:xfrm>
        </p:spPr>
        <p:txBody>
          <a:bodyPr/>
          <a:lstStyle/>
          <a:p>
            <a:r>
              <a:rPr lang="en-US" dirty="0"/>
              <a:t>Dasari et al, ASCO 2023</a:t>
            </a:r>
          </a:p>
        </p:txBody>
      </p:sp>
    </p:spTree>
    <p:extLst>
      <p:ext uri="{BB962C8B-B14F-4D97-AF65-F5344CB8AC3E}">
        <p14:creationId xmlns:p14="http://schemas.microsoft.com/office/powerpoint/2010/main" val="1468174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F2EF-B7F2-4546-9D27-6A30526F8320}"/>
              </a:ext>
            </a:extLst>
          </p:cNvPr>
          <p:cNvSpPr>
            <a:spLocks noGrp="1"/>
          </p:cNvSpPr>
          <p:nvPr>
            <p:ph type="title"/>
          </p:nvPr>
        </p:nvSpPr>
        <p:spPr/>
        <p:txBody>
          <a:bodyPr/>
          <a:lstStyle/>
          <a:p>
            <a:r>
              <a:rPr lang="en-US" dirty="0"/>
              <a:t>Clinical Utility: Enrollment onto MRD Trials</a:t>
            </a:r>
          </a:p>
        </p:txBody>
      </p:sp>
      <p:cxnSp>
        <p:nvCxnSpPr>
          <p:cNvPr id="20" name="Straight Connector 19">
            <a:extLst>
              <a:ext uri="{FF2B5EF4-FFF2-40B4-BE49-F238E27FC236}">
                <a16:creationId xmlns:a16="http://schemas.microsoft.com/office/drawing/2014/main" id="{709EB3E1-6656-40AD-B08F-1B6156635116}"/>
              </a:ext>
            </a:extLst>
          </p:cNvPr>
          <p:cNvCxnSpPr>
            <a:cxnSpLocks/>
          </p:cNvCxnSpPr>
          <p:nvPr/>
        </p:nvCxnSpPr>
        <p:spPr>
          <a:xfrm flipH="1" flipV="1">
            <a:off x="3124258" y="10734068"/>
            <a:ext cx="4724401" cy="462691"/>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5FCBF0F-203E-4CB0-ABC6-937F14B0BC8C}"/>
              </a:ext>
            </a:extLst>
          </p:cNvPr>
          <p:cNvSpPr txBox="1"/>
          <p:nvPr/>
        </p:nvSpPr>
        <p:spPr>
          <a:xfrm>
            <a:off x="2419851" y="10909283"/>
            <a:ext cx="21593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a:ea typeface="+mn-ea"/>
                <a:cs typeface="+mn-cs"/>
              </a:rPr>
              <a:t>n = 184 </a:t>
            </a:r>
          </a:p>
        </p:txBody>
      </p:sp>
      <p:graphicFrame>
        <p:nvGraphicFramePr>
          <p:cNvPr id="16" name="Chart 15">
            <a:extLst>
              <a:ext uri="{FF2B5EF4-FFF2-40B4-BE49-F238E27FC236}">
                <a16:creationId xmlns:a16="http://schemas.microsoft.com/office/drawing/2014/main" id="{CEFB8DA1-81A7-4DE7-B18B-A5B76C534520}"/>
              </a:ext>
            </a:extLst>
          </p:cNvPr>
          <p:cNvGraphicFramePr>
            <a:graphicFrameLocks/>
          </p:cNvGraphicFramePr>
          <p:nvPr/>
        </p:nvGraphicFramePr>
        <p:xfrm>
          <a:off x="104697" y="7614548"/>
          <a:ext cx="5918539" cy="3119521"/>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AD717F04-13F2-4FDB-8433-5A7C387E243D}"/>
              </a:ext>
            </a:extLst>
          </p:cNvPr>
          <p:cNvSpPr/>
          <p:nvPr/>
        </p:nvSpPr>
        <p:spPr>
          <a:xfrm>
            <a:off x="556640" y="8414192"/>
            <a:ext cx="144831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Radiographic Recurrence</a:t>
            </a:r>
          </a:p>
        </p:txBody>
      </p:sp>
      <p:sp>
        <p:nvSpPr>
          <p:cNvPr id="17" name="Rectangle 16">
            <a:extLst>
              <a:ext uri="{FF2B5EF4-FFF2-40B4-BE49-F238E27FC236}">
                <a16:creationId xmlns:a16="http://schemas.microsoft.com/office/drawing/2014/main" id="{0FCE95AC-F855-40A0-9271-48FE50F4C300}"/>
              </a:ext>
            </a:extLst>
          </p:cNvPr>
          <p:cNvSpPr/>
          <p:nvPr/>
        </p:nvSpPr>
        <p:spPr>
          <a:xfrm>
            <a:off x="443151" y="9461942"/>
            <a:ext cx="144831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Without Radiographic Recurrence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i.e. true MRD</a:t>
            </a:r>
          </a:p>
        </p:txBody>
      </p:sp>
      <p:sp>
        <p:nvSpPr>
          <p:cNvPr id="5" name="TextBox 4">
            <a:extLst>
              <a:ext uri="{FF2B5EF4-FFF2-40B4-BE49-F238E27FC236}">
                <a16:creationId xmlns:a16="http://schemas.microsoft.com/office/drawing/2014/main" id="{780264E5-7289-4695-B6A1-E14788319EB2}"/>
              </a:ext>
            </a:extLst>
          </p:cNvPr>
          <p:cNvSpPr txBox="1"/>
          <p:nvPr/>
        </p:nvSpPr>
        <p:spPr>
          <a:xfrm>
            <a:off x="7639108" y="11508822"/>
            <a:ext cx="3613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*including on adjuvant therapy</a:t>
            </a:r>
          </a:p>
        </p:txBody>
      </p:sp>
      <p:sp>
        <p:nvSpPr>
          <p:cNvPr id="13" name="Right Arrow 12">
            <a:extLst>
              <a:ext uri="{FF2B5EF4-FFF2-40B4-BE49-F238E27FC236}">
                <a16:creationId xmlns:a16="http://schemas.microsoft.com/office/drawing/2014/main" id="{7B271BBB-CC32-C02F-735E-D8E54ACF6DDA}"/>
              </a:ext>
            </a:extLst>
          </p:cNvPr>
          <p:cNvSpPr/>
          <p:nvPr/>
        </p:nvSpPr>
        <p:spPr>
          <a:xfrm>
            <a:off x="3512288" y="4325122"/>
            <a:ext cx="963414" cy="9943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ight Arrow 8">
            <a:extLst>
              <a:ext uri="{FF2B5EF4-FFF2-40B4-BE49-F238E27FC236}">
                <a16:creationId xmlns:a16="http://schemas.microsoft.com/office/drawing/2014/main" id="{64E2016E-907B-49E4-0060-3022600A1985}"/>
              </a:ext>
            </a:extLst>
          </p:cNvPr>
          <p:cNvSpPr/>
          <p:nvPr/>
        </p:nvSpPr>
        <p:spPr>
          <a:xfrm>
            <a:off x="7465914" y="4735952"/>
            <a:ext cx="613038" cy="9943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E1EED917-CA65-1461-87F0-7D97C5220341}"/>
              </a:ext>
            </a:extLst>
          </p:cNvPr>
          <p:cNvSpPr/>
          <p:nvPr/>
        </p:nvSpPr>
        <p:spPr>
          <a:xfrm>
            <a:off x="8213902" y="4604574"/>
            <a:ext cx="2759978" cy="1409337"/>
          </a:xfrm>
          <a:prstGeom prst="rect">
            <a:avLst/>
          </a:prstGeom>
          <a:solidFill>
            <a:srgbClr val="002557"/>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9445AA5F-B6DB-64D0-8651-2BBCABB9708B}"/>
              </a:ext>
            </a:extLst>
          </p:cNvPr>
          <p:cNvSpPr txBox="1"/>
          <p:nvPr/>
        </p:nvSpPr>
        <p:spPr>
          <a:xfrm>
            <a:off x="8499128" y="4740312"/>
            <a:ext cx="21895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Enrolled into clinical trials of MRD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59% N=55</a:t>
            </a:r>
          </a:p>
        </p:txBody>
      </p:sp>
      <p:sp>
        <p:nvSpPr>
          <p:cNvPr id="28" name="Right Arrow 8">
            <a:extLst>
              <a:ext uri="{FF2B5EF4-FFF2-40B4-BE49-F238E27FC236}">
                <a16:creationId xmlns:a16="http://schemas.microsoft.com/office/drawing/2014/main" id="{71D897B2-7151-4B2F-B305-71B6AC5072C6}"/>
              </a:ext>
            </a:extLst>
          </p:cNvPr>
          <p:cNvSpPr/>
          <p:nvPr/>
        </p:nvSpPr>
        <p:spPr>
          <a:xfrm rot="16200000">
            <a:off x="9287372" y="3678684"/>
            <a:ext cx="613038" cy="9943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B84BE6B6-F56A-8FA9-C83B-3BC3E8E13F45}"/>
              </a:ext>
            </a:extLst>
          </p:cNvPr>
          <p:cNvSpPr/>
          <p:nvPr/>
        </p:nvSpPr>
        <p:spPr>
          <a:xfrm>
            <a:off x="556640" y="3126205"/>
            <a:ext cx="2759978" cy="2793858"/>
          </a:xfrm>
          <a:prstGeom prst="rect">
            <a:avLst/>
          </a:prstGeom>
          <a:solidFill>
            <a:srgbClr val="008764"/>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1189550A-714B-32F3-9FF3-B4FADC63B400}"/>
              </a:ext>
            </a:extLst>
          </p:cNvPr>
          <p:cNvSpPr txBox="1"/>
          <p:nvPr/>
        </p:nvSpPr>
        <p:spPr>
          <a:xfrm>
            <a:off x="841866" y="3854807"/>
            <a:ext cx="21895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Arial" panose="020B0604020202020204"/>
                <a:ea typeface="+mn-ea"/>
                <a:cs typeface="+mn-cs"/>
              </a:rPr>
              <a:t>ctDNA</a:t>
            </a: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 positive during surveillance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61%; n=184</a:t>
            </a:r>
          </a:p>
        </p:txBody>
      </p:sp>
      <p:sp>
        <p:nvSpPr>
          <p:cNvPr id="30" name="Rectangle 29">
            <a:extLst>
              <a:ext uri="{FF2B5EF4-FFF2-40B4-BE49-F238E27FC236}">
                <a16:creationId xmlns:a16="http://schemas.microsoft.com/office/drawing/2014/main" id="{A5258F30-F1D4-70DE-FB0F-9AB2A1B51EA0}"/>
              </a:ext>
            </a:extLst>
          </p:cNvPr>
          <p:cNvSpPr/>
          <p:nvPr/>
        </p:nvSpPr>
        <p:spPr>
          <a:xfrm>
            <a:off x="4579236" y="4464224"/>
            <a:ext cx="2759978" cy="1644869"/>
          </a:xfrm>
          <a:prstGeom prst="rect">
            <a:avLst/>
          </a:prstGeom>
          <a:solidFill>
            <a:srgbClr val="0072A7"/>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4A423F67-8E32-FE22-2962-5199F512BFC8}"/>
              </a:ext>
            </a:extLst>
          </p:cNvPr>
          <p:cNvSpPr txBox="1"/>
          <p:nvPr/>
        </p:nvSpPr>
        <p:spPr>
          <a:xfrm>
            <a:off x="4882776" y="4685864"/>
            <a:ext cx="21895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No radiologic evidence of disease (MRD)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51% n=94</a:t>
            </a:r>
          </a:p>
        </p:txBody>
      </p:sp>
      <p:sp>
        <p:nvSpPr>
          <p:cNvPr id="33" name="Rectangle 32">
            <a:extLst>
              <a:ext uri="{FF2B5EF4-FFF2-40B4-BE49-F238E27FC236}">
                <a16:creationId xmlns:a16="http://schemas.microsoft.com/office/drawing/2014/main" id="{384A6D62-D235-5966-BC70-055D5BE4CB5C}"/>
              </a:ext>
            </a:extLst>
          </p:cNvPr>
          <p:cNvSpPr/>
          <p:nvPr/>
        </p:nvSpPr>
        <p:spPr>
          <a:xfrm>
            <a:off x="4579236" y="3041464"/>
            <a:ext cx="2759978" cy="1409337"/>
          </a:xfrm>
          <a:prstGeom prst="rect">
            <a:avLst/>
          </a:prstGeom>
          <a:solidFill>
            <a:srgbClr val="007F6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BD3AC83E-B0C2-6686-DB07-7FC4CB181A42}"/>
              </a:ext>
            </a:extLst>
          </p:cNvPr>
          <p:cNvSpPr txBox="1"/>
          <p:nvPr/>
        </p:nvSpPr>
        <p:spPr>
          <a:xfrm>
            <a:off x="4864462" y="3071300"/>
            <a:ext cx="2189526"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Radiologic evidence of metastatic disease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49% n=90</a:t>
            </a:r>
          </a:p>
        </p:txBody>
      </p:sp>
      <p:sp>
        <p:nvSpPr>
          <p:cNvPr id="29" name="Rectangle 28">
            <a:extLst>
              <a:ext uri="{FF2B5EF4-FFF2-40B4-BE49-F238E27FC236}">
                <a16:creationId xmlns:a16="http://schemas.microsoft.com/office/drawing/2014/main" id="{5B101080-28E2-4994-9DE2-204B27B18459}"/>
              </a:ext>
            </a:extLst>
          </p:cNvPr>
          <p:cNvSpPr/>
          <p:nvPr/>
        </p:nvSpPr>
        <p:spPr>
          <a:xfrm>
            <a:off x="4277232" y="1223487"/>
            <a:ext cx="2776756" cy="958588"/>
          </a:xfrm>
          <a:prstGeom prst="rect">
            <a:avLst/>
          </a:prstGeom>
          <a:ln>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Future report on recurrence patterns &amp; outcomes</a:t>
            </a:r>
          </a:p>
        </p:txBody>
      </p:sp>
      <p:sp>
        <p:nvSpPr>
          <p:cNvPr id="32" name="Right Arrow 8">
            <a:extLst>
              <a:ext uri="{FF2B5EF4-FFF2-40B4-BE49-F238E27FC236}">
                <a16:creationId xmlns:a16="http://schemas.microsoft.com/office/drawing/2014/main" id="{44F3B2DF-4651-47DA-AFB3-C3860ED4FDF3}"/>
              </a:ext>
            </a:extLst>
          </p:cNvPr>
          <p:cNvSpPr/>
          <p:nvPr/>
        </p:nvSpPr>
        <p:spPr>
          <a:xfrm rot="16200000">
            <a:off x="5446791" y="2126952"/>
            <a:ext cx="613038" cy="9943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94779237-D6E8-4886-B8C4-1D15B26BED1D}"/>
              </a:ext>
            </a:extLst>
          </p:cNvPr>
          <p:cNvPicPr>
            <a:picLocks noChangeAspect="1"/>
          </p:cNvPicPr>
          <p:nvPr/>
        </p:nvPicPr>
        <p:blipFill>
          <a:blip r:embed="rId3"/>
          <a:stretch>
            <a:fillRect/>
          </a:stretch>
        </p:blipFill>
        <p:spPr>
          <a:xfrm>
            <a:off x="7517406" y="923933"/>
            <a:ext cx="4392862" cy="2750671"/>
          </a:xfrm>
          <a:prstGeom prst="rect">
            <a:avLst/>
          </a:prstGeom>
        </p:spPr>
      </p:pic>
      <p:sp>
        <p:nvSpPr>
          <p:cNvPr id="8" name="Text Placeholder 4">
            <a:extLst>
              <a:ext uri="{FF2B5EF4-FFF2-40B4-BE49-F238E27FC236}">
                <a16:creationId xmlns:a16="http://schemas.microsoft.com/office/drawing/2014/main" id="{5656730B-1CCA-D546-58BC-6FC51D4F1B8E}"/>
              </a:ext>
            </a:extLst>
          </p:cNvPr>
          <p:cNvSpPr txBox="1">
            <a:spLocks/>
          </p:cNvSpPr>
          <p:nvPr/>
        </p:nvSpPr>
        <p:spPr>
          <a:xfrm>
            <a:off x="10151756" y="6492876"/>
            <a:ext cx="1831650"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8764"/>
              </a:buClr>
              <a:buSzTx/>
              <a:buFontTx/>
              <a:buNone/>
              <a:tabLst/>
              <a:defRPr/>
            </a:pPr>
            <a:r>
              <a:rPr kumimoji="0" lang="en-US" sz="10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Dasari</a:t>
            </a: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et al, ASCO 2023</a:t>
            </a:r>
          </a:p>
        </p:txBody>
      </p:sp>
    </p:spTree>
    <p:extLst>
      <p:ext uri="{BB962C8B-B14F-4D97-AF65-F5344CB8AC3E}">
        <p14:creationId xmlns:p14="http://schemas.microsoft.com/office/powerpoint/2010/main" val="2109476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78891-E954-B41D-7202-00EA99BF019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62DCA9A-7703-955A-145D-B7DCD5E29379}"/>
              </a:ext>
            </a:extLst>
          </p:cNvPr>
          <p:cNvSpPr/>
          <p:nvPr/>
        </p:nvSpPr>
        <p:spPr bwMode="auto">
          <a:xfrm>
            <a:off x="767408" y="3573016"/>
            <a:ext cx="10585176"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FB1011B-AF28-B6C3-AFDC-FFBEFB63F6B0}"/>
              </a:ext>
            </a:extLst>
          </p:cNvPr>
          <p:cNvSpPr>
            <a:spLocks noGrp="1"/>
          </p:cNvSpPr>
          <p:nvPr>
            <p:ph type="title"/>
          </p:nvPr>
        </p:nvSpPr>
        <p:spPr>
          <a:xfrm>
            <a:off x="1019651" y="332656"/>
            <a:ext cx="10152697" cy="1143000"/>
          </a:xfrm>
        </p:spPr>
        <p:txBody>
          <a:bodyPr/>
          <a:lstStyle/>
          <a:p>
            <a:pPr>
              <a:spcBef>
                <a:spcPts val="1200"/>
              </a:spcBef>
            </a:pPr>
            <a:r>
              <a:rPr lang="en-US" dirty="0"/>
              <a:t>AGENDA</a:t>
            </a:r>
            <a:br>
              <a:rPr lang="en-US" dirty="0"/>
            </a:br>
            <a:br>
              <a:rPr lang="en-US" sz="1200" dirty="0"/>
            </a:br>
            <a:r>
              <a:rPr lang="en-US" dirty="0"/>
              <a:t>Year in Review: Management of Colorectal Cancer (CRC)</a:t>
            </a:r>
            <a:endParaRPr lang="en-US" sz="2400" dirty="0"/>
          </a:p>
        </p:txBody>
      </p:sp>
      <p:sp>
        <p:nvSpPr>
          <p:cNvPr id="3" name="Content Placeholder 2">
            <a:extLst>
              <a:ext uri="{FF2B5EF4-FFF2-40B4-BE49-F238E27FC236}">
                <a16:creationId xmlns:a16="http://schemas.microsoft.com/office/drawing/2014/main" id="{647C8D92-9A90-78AB-4DAD-158E88E5EDFE}"/>
              </a:ext>
            </a:extLst>
          </p:cNvPr>
          <p:cNvSpPr>
            <a:spLocks noGrp="1"/>
          </p:cNvSpPr>
          <p:nvPr>
            <p:ph idx="1"/>
          </p:nvPr>
        </p:nvSpPr>
        <p:spPr>
          <a:xfrm>
            <a:off x="929532" y="1988840"/>
            <a:ext cx="10332933" cy="2736304"/>
          </a:xfrm>
        </p:spPr>
        <p:txBody>
          <a:bodyPr/>
          <a:lstStyle/>
          <a:p>
            <a:pPr marL="98425" indent="0">
              <a:lnSpc>
                <a:spcPct val="100000"/>
              </a:lnSpc>
              <a:spcBef>
                <a:spcPts val="1200"/>
              </a:spcBef>
              <a:spcAft>
                <a:spcPts val="12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First-Line Treatment of BRAF V600E-Mutant Metastatic CRC (mCRC)</a:t>
            </a:r>
            <a:endParaRPr lang="en-US" sz="2400" b="1" dirty="0">
              <a:solidFill>
                <a:srgbClr val="3233FF"/>
              </a:solidFill>
              <a:latin typeface="Calibri" panose="020F0502020204030204" pitchFamily="34" charset="0"/>
              <a:cs typeface="Calibri" panose="020F0502020204030204" pitchFamily="34" charset="0"/>
            </a:endParaRPr>
          </a:p>
          <a:p>
            <a:pPr marL="98425" indent="0">
              <a:lnSpc>
                <a:spcPct val="100000"/>
              </a:lnSpc>
              <a:spcBef>
                <a:spcPts val="1200"/>
              </a:spcBef>
              <a:spcAft>
                <a:spcPts val="1200"/>
              </a:spcAft>
              <a:buNone/>
            </a:pPr>
            <a:r>
              <a:rPr lang="en-US" sz="2400" dirty="0">
                <a:solidFill>
                  <a:srgbClr val="3233FF"/>
                </a:solidFill>
              </a:rPr>
              <a:t>MODULE 2: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Cell-Free DNA Molecular Residual Disease (MRD) Assays in </a:t>
            </a:r>
            <a:br>
              <a:rPr lang="en-US" sz="2400" b="1" kern="0" dirty="0">
                <a:solidFill>
                  <a:srgbClr val="212121"/>
                </a:solidFill>
                <a:effectLst/>
                <a:latin typeface="+mn-lt"/>
                <a:ea typeface="Times New Roman" panose="02020603050405020304" pitchFamily="18" charset="0"/>
                <a:cs typeface="Times New Roman" panose="02020603050405020304" pitchFamily="18" charset="0"/>
              </a:rPr>
            </a:br>
            <a:r>
              <a:rPr lang="en-US" sz="2400" b="1" kern="0" dirty="0">
                <a:solidFill>
                  <a:srgbClr val="212121"/>
                </a:solidFill>
                <a:effectLst/>
                <a:latin typeface="+mn-lt"/>
                <a:ea typeface="Times New Roman" panose="02020603050405020304" pitchFamily="18" charset="0"/>
                <a:cs typeface="Times New Roman" panose="02020603050405020304" pitchFamily="18" charset="0"/>
              </a:rPr>
              <a:t>Clinical Practice</a:t>
            </a:r>
            <a:endParaRPr lang="en-US" sz="2400" dirty="0">
              <a:solidFill>
                <a:schemeClr val="tx1"/>
              </a:solidFill>
              <a:latin typeface="+mn-lt"/>
            </a:endParaRPr>
          </a:p>
          <a:p>
            <a:pPr marL="98425" indent="0">
              <a:lnSpc>
                <a:spcPct val="100000"/>
              </a:lnSpc>
              <a:spcBef>
                <a:spcPts val="1200"/>
              </a:spcBef>
              <a:spcAft>
                <a:spcPts val="1200"/>
              </a:spcAft>
              <a:buNone/>
            </a:pPr>
            <a:r>
              <a:rPr lang="en-US" sz="2400" dirty="0">
                <a:solidFill>
                  <a:schemeClr val="bg1"/>
                </a:solidFill>
                <a:latin typeface="+mn-lt"/>
              </a:rPr>
              <a:t>MODULE 3: </a:t>
            </a:r>
            <a:r>
              <a:rPr lang="en-US" sz="2400" b="1" dirty="0">
                <a:solidFill>
                  <a:schemeClr val="bg1"/>
                </a:solidFill>
                <a:latin typeface="Calibri" panose="020F0502020204030204" pitchFamily="34" charset="0"/>
                <a:cs typeface="Calibri" panose="020F0502020204030204" pitchFamily="34" charset="0"/>
              </a:rPr>
              <a:t>Immunotherapy for Localized and Metastatic MSI-High CRC</a:t>
            </a:r>
          </a:p>
          <a:p>
            <a:pPr marL="98425" indent="0">
              <a:lnSpc>
                <a:spcPct val="100000"/>
              </a:lnSpc>
              <a:spcBef>
                <a:spcPts val="1200"/>
              </a:spcBef>
              <a:spcAft>
                <a:spcPts val="1200"/>
              </a:spcAft>
              <a:buNone/>
            </a:pPr>
            <a:r>
              <a:rPr lang="en-US" sz="2400" dirty="0">
                <a:solidFill>
                  <a:srgbClr val="3233FF"/>
                </a:solidFill>
                <a:latin typeface="+mn-lt"/>
              </a:rPr>
              <a:t>MODULE 4: </a:t>
            </a:r>
            <a:r>
              <a:rPr lang="en-US" sz="2400" b="1" dirty="0">
                <a:latin typeface="Calibri" panose="020F0502020204030204" pitchFamily="34" charset="0"/>
                <a:cs typeface="Calibri" panose="020F0502020204030204" pitchFamily="34" charset="0"/>
              </a:rPr>
              <a:t>Other Important Datasets</a:t>
            </a:r>
          </a:p>
          <a:p>
            <a:pPr lvl="1">
              <a:lnSpc>
                <a:spcPct val="100000"/>
              </a:lnSpc>
              <a:spcBef>
                <a:spcPts val="0"/>
              </a:spcBef>
              <a:spcAft>
                <a:spcPts val="0"/>
              </a:spcAft>
              <a:buFont typeface="Arial" panose="020B0604020202020204" pitchFamily="34" charset="0"/>
              <a:buChar char="•"/>
            </a:pPr>
            <a:r>
              <a:rPr lang="en-US" sz="2100" b="0" dirty="0">
                <a:latin typeface="Calibri" panose="020F0502020204030204" pitchFamily="34" charset="0"/>
                <a:cs typeface="Calibri" panose="020F0502020204030204" pitchFamily="34" charset="0"/>
              </a:rPr>
              <a:t>Hepatic transplant for liver-limited mCRC</a:t>
            </a:r>
          </a:p>
          <a:p>
            <a:pPr lvl="1">
              <a:lnSpc>
                <a:spcPct val="100000"/>
              </a:lnSpc>
              <a:spcBef>
                <a:spcPts val="0"/>
              </a:spcBef>
              <a:spcAft>
                <a:spcPts val="0"/>
              </a:spcAft>
              <a:buFont typeface="Arial" panose="020B0604020202020204" pitchFamily="34" charset="0"/>
              <a:buChar char="•"/>
            </a:pPr>
            <a:r>
              <a:rPr lang="en-US" sz="2100" b="0" dirty="0">
                <a:latin typeface="Calibri" panose="020F0502020204030204" pitchFamily="34" charset="0"/>
                <a:cs typeface="Calibri" panose="020F0502020204030204" pitchFamily="34" charset="0"/>
              </a:rPr>
              <a:t>HER2-positive CRC: Tucatinib, trastuzumab deruxtecan</a:t>
            </a:r>
          </a:p>
          <a:p>
            <a:pPr lvl="1">
              <a:lnSpc>
                <a:spcPct val="100000"/>
              </a:lnSpc>
              <a:spcBef>
                <a:spcPts val="0"/>
              </a:spcBef>
              <a:spcAft>
                <a:spcPts val="0"/>
              </a:spcAft>
              <a:buFont typeface="Arial" panose="020B0604020202020204" pitchFamily="34" charset="0"/>
              <a:buChar char="•"/>
            </a:pPr>
            <a:r>
              <a:rPr lang="en-US" sz="2100" b="0" dirty="0">
                <a:latin typeface="Calibri" panose="020F0502020204030204" pitchFamily="34" charset="0"/>
                <a:cs typeface="Calibri" panose="020F0502020204030204" pitchFamily="34" charset="0"/>
              </a:rPr>
              <a:t>KRAS G12C-mutant CRC: </a:t>
            </a:r>
            <a:r>
              <a:rPr lang="en-US" sz="2100" b="0" dirty="0" err="1">
                <a:latin typeface="Calibri" panose="020F0502020204030204" pitchFamily="34" charset="0"/>
                <a:cs typeface="Calibri" panose="020F0502020204030204" pitchFamily="34" charset="0"/>
              </a:rPr>
              <a:t>Adagrasib</a:t>
            </a:r>
            <a:r>
              <a:rPr lang="en-US" sz="2100" b="0" dirty="0">
                <a:latin typeface="Calibri" panose="020F0502020204030204" pitchFamily="34" charset="0"/>
                <a:cs typeface="Calibri" panose="020F0502020204030204" pitchFamily="34" charset="0"/>
              </a:rPr>
              <a:t>, </a:t>
            </a:r>
            <a:r>
              <a:rPr lang="en-US" sz="2100" b="0" dirty="0" err="1">
                <a:latin typeface="Calibri" panose="020F0502020204030204" pitchFamily="34" charset="0"/>
                <a:cs typeface="Calibri" panose="020F0502020204030204" pitchFamily="34" charset="0"/>
              </a:rPr>
              <a:t>sotorasib</a:t>
            </a:r>
            <a:r>
              <a:rPr lang="en-US" sz="2100" b="0" dirty="0">
                <a:latin typeface="Calibri" panose="020F0502020204030204" pitchFamily="34" charset="0"/>
                <a:cs typeface="Calibri" panose="020F0502020204030204" pitchFamily="34" charset="0"/>
              </a:rPr>
              <a:t>, EGFR inhibitors</a:t>
            </a:r>
          </a:p>
          <a:p>
            <a:pPr marL="98425" indent="0">
              <a:lnSpc>
                <a:spcPct val="100000"/>
              </a:lnSpc>
              <a:spcBef>
                <a:spcPts val="1800"/>
              </a:spcBef>
              <a:spcAft>
                <a:spcPts val="1800"/>
              </a:spcAft>
              <a:buNone/>
            </a:pPr>
            <a:endParaRPr lang="en-US" sz="2400" b="1" dirty="0">
              <a:latin typeface="Calibri" panose="020F0502020204030204" pitchFamily="34" charset="0"/>
              <a:cs typeface="Calibri" panose="020F0502020204030204" pitchFamily="34" charset="0"/>
            </a:endParaRPr>
          </a:p>
          <a:p>
            <a:pPr marL="98425" indent="0">
              <a:lnSpc>
                <a:spcPct val="100000"/>
              </a:lnSpc>
              <a:spcBef>
                <a:spcPts val="1800"/>
              </a:spcBef>
              <a:spcAft>
                <a:spcPts val="1800"/>
              </a:spcAft>
              <a:buNone/>
            </a:pP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0404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A1A60-00A3-D098-B91C-9D47805AE52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4A01583-0C24-D93B-BC7B-56EAC0EF26FF}"/>
              </a:ext>
            </a:extLst>
          </p:cNvPr>
          <p:cNvSpPr txBox="1">
            <a:spLocks/>
          </p:cNvSpPr>
          <p:nvPr/>
        </p:nvSpPr>
        <p:spPr bwMode="auto">
          <a:xfrm>
            <a:off x="916516" y="260648"/>
            <a:ext cx="10358967" cy="1143000"/>
          </a:xfrm>
          <a:prstGeom prst="rect">
            <a:avLst/>
          </a:prstGeom>
          <a:solidFill>
            <a:srgbClr val="0432FF"/>
          </a:solid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endParaRPr kumimoji="0" lang="en-US" sz="34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2" name="Title 1">
            <a:extLst>
              <a:ext uri="{FF2B5EF4-FFF2-40B4-BE49-F238E27FC236}">
                <a16:creationId xmlns:a16="http://schemas.microsoft.com/office/drawing/2014/main" id="{19C7A29F-6477-A8BF-20D3-C3ABA1EC3CDA}"/>
              </a:ext>
            </a:extLst>
          </p:cNvPr>
          <p:cNvSpPr>
            <a:spLocks noGrp="1"/>
          </p:cNvSpPr>
          <p:nvPr>
            <p:ph type="title"/>
          </p:nvPr>
        </p:nvSpPr>
        <p:spPr>
          <a:xfrm>
            <a:off x="983432" y="260648"/>
            <a:ext cx="10287821" cy="1143000"/>
          </a:xfrm>
        </p:spPr>
        <p:txBody>
          <a:bodyPr/>
          <a:lstStyle/>
          <a:p>
            <a:br>
              <a:rPr lang="en-US" dirty="0">
                <a:solidFill>
                  <a:schemeClr val="bg1"/>
                </a:solidFill>
              </a:rPr>
            </a:br>
            <a:r>
              <a:rPr lang="en-US" dirty="0">
                <a:solidFill>
                  <a:schemeClr val="bg1"/>
                </a:solidFill>
              </a:rPr>
              <a:t>Discussion Questions:</a:t>
            </a:r>
            <a:br>
              <a:rPr lang="en-US" dirty="0">
                <a:solidFill>
                  <a:schemeClr val="bg1"/>
                </a:solidFill>
              </a:rPr>
            </a:br>
            <a:r>
              <a:rPr lang="en-US" b="1" dirty="0">
                <a:solidFill>
                  <a:schemeClr val="bg1"/>
                </a:solidFill>
                <a:latin typeface="Calibri" panose="020F0502020204030204" pitchFamily="34" charset="0"/>
                <a:cs typeface="Calibri" panose="020F0502020204030204" pitchFamily="34" charset="0"/>
              </a:rPr>
              <a:t>Immunotherapy for Localized and Metastatic MSI-High CRC</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B99C59A6-C74D-F3A4-F67C-303F6300743C}"/>
              </a:ext>
            </a:extLst>
          </p:cNvPr>
          <p:cNvSpPr>
            <a:spLocks noGrp="1"/>
          </p:cNvSpPr>
          <p:nvPr>
            <p:ph idx="1"/>
          </p:nvPr>
        </p:nvSpPr>
        <p:spPr>
          <a:xfrm>
            <a:off x="912286" y="1700808"/>
            <a:ext cx="10512306" cy="4392488"/>
          </a:xfrm>
        </p:spPr>
        <p:txBody>
          <a:bodyPr/>
          <a:lstStyle/>
          <a:p>
            <a:r>
              <a:rPr lang="en-US" dirty="0"/>
              <a:t>What are the pitfalls, if any, in MSI testing? How frequently do false-positive results occur and what is the cause of these results?</a:t>
            </a:r>
          </a:p>
          <a:p>
            <a:r>
              <a:rPr lang="en-US" dirty="0"/>
              <a:t>In what clinical situations should immunotherapy be administered as initial treatment for patients with localized </a:t>
            </a:r>
            <a:br>
              <a:rPr lang="en-US" dirty="0"/>
            </a:br>
            <a:r>
              <a:rPr lang="en-US" dirty="0"/>
              <a:t>MSI-high CRC? Which immunotherapy should be used and for how long in this setting? When should patients undergo surgery and/or other local therapy relative to receiving immunotherapy? </a:t>
            </a:r>
          </a:p>
          <a:p>
            <a:endParaRPr lang="en-US" dirty="0"/>
          </a:p>
          <a:p>
            <a:pPr marL="98425" indent="0">
              <a:buNone/>
            </a:pPr>
            <a:endParaRPr lang="en-US" dirty="0"/>
          </a:p>
        </p:txBody>
      </p:sp>
    </p:spTree>
    <p:extLst>
      <p:ext uri="{BB962C8B-B14F-4D97-AF65-F5344CB8AC3E}">
        <p14:creationId xmlns:p14="http://schemas.microsoft.com/office/powerpoint/2010/main" val="3478864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t>Dr </a:t>
            </a:r>
            <a:r>
              <a:rPr lang="en-US" sz="3200" dirty="0" err="1"/>
              <a:t>Kopetz</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983432" y="1340768"/>
          <a:ext cx="10657184" cy="4399464"/>
        </p:xfrm>
        <a:graphic>
          <a:graphicData uri="http://schemas.openxmlformats.org/drawingml/2006/table">
            <a:tbl>
              <a:tblPr firstRow="1" bandRow="1">
                <a:tableStyleId>{F2DE63D5-997A-4646-A377-4702673A728D}</a:tableStyleId>
              </a:tblPr>
              <a:tblGrid>
                <a:gridCol w="2701300">
                  <a:extLst>
                    <a:ext uri="{9D8B030D-6E8A-4147-A177-3AD203B41FA5}">
                      <a16:colId xmlns:a16="http://schemas.microsoft.com/office/drawing/2014/main" val="20000"/>
                    </a:ext>
                  </a:extLst>
                </a:gridCol>
                <a:gridCol w="7955884">
                  <a:extLst>
                    <a:ext uri="{9D8B030D-6E8A-4147-A177-3AD203B41FA5}">
                      <a16:colId xmlns:a16="http://schemas.microsoft.com/office/drawing/2014/main" val="3833924404"/>
                    </a:ext>
                  </a:extLst>
                </a:gridCol>
              </a:tblGrid>
              <a:tr h="249493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Agenus Inc, Amgen Inc, </a:t>
                      </a:r>
                      <a:r>
                        <a:rPr lang="en-US" b="0" dirty="0" err="1">
                          <a:solidFill>
                            <a:schemeClr val="tx1"/>
                          </a:solidFill>
                        </a:rPr>
                        <a:t>AmMax</a:t>
                      </a:r>
                      <a:r>
                        <a:rPr lang="en-US" b="0" dirty="0">
                          <a:solidFill>
                            <a:schemeClr val="tx1"/>
                          </a:solidFill>
                        </a:rPr>
                        <a:t> Bio, Arcus Biosciences, AstraZeneca Pharmaceuticals LP, Aveo Pharmaceuticals, Bayer HealthCare Pharmaceuticals, </a:t>
                      </a:r>
                      <a:r>
                        <a:rPr lang="en-US" b="0" dirty="0" err="1">
                          <a:solidFill>
                            <a:schemeClr val="tx1"/>
                          </a:solidFill>
                        </a:rPr>
                        <a:t>BeiGene</a:t>
                      </a:r>
                      <a:r>
                        <a:rPr lang="en-US" b="0" dirty="0">
                          <a:solidFill>
                            <a:schemeClr val="tx1"/>
                          </a:solidFill>
                        </a:rPr>
                        <a:t> Ltd, Boehringer Ingelheim Pharmaceuticals Inc, Bristol Myers Squibb, Carina Biotech, Clasp Therapeutics, </a:t>
                      </a:r>
                      <a:r>
                        <a:rPr lang="en-US" b="0" dirty="0" err="1">
                          <a:solidFill>
                            <a:schemeClr val="tx1"/>
                          </a:solidFill>
                        </a:rPr>
                        <a:t>Cytovation</a:t>
                      </a:r>
                      <a:r>
                        <a:rPr lang="en-US" b="0" dirty="0">
                          <a:solidFill>
                            <a:schemeClr val="tx1"/>
                          </a:solidFill>
                        </a:rPr>
                        <a:t> ASA, Dewpoint Therapeutics, Frontier Medicines, Genentech, a member of the Roche Group, Harbinger Health, </a:t>
                      </a:r>
                      <a:r>
                        <a:rPr lang="en-US" b="0" dirty="0" err="1">
                          <a:solidFill>
                            <a:schemeClr val="tx1"/>
                          </a:solidFill>
                        </a:rPr>
                        <a:t>Ikena</a:t>
                      </a:r>
                      <a:r>
                        <a:rPr lang="en-US" b="0" dirty="0">
                          <a:solidFill>
                            <a:schemeClr val="tx1"/>
                          </a:solidFill>
                        </a:rPr>
                        <a:t> Oncology, Kestrel Therapeutics, Leap Therapeutics Inc, Marengo Therapeutics, Merck, Mirati Therapeutics Inc, Pfizer Inc, </a:t>
                      </a:r>
                      <a:r>
                        <a:rPr lang="en-US" b="0" dirty="0" err="1">
                          <a:solidFill>
                            <a:schemeClr val="tx1"/>
                          </a:solidFill>
                        </a:rPr>
                        <a:t>Replimune</a:t>
                      </a:r>
                      <a:r>
                        <a:rPr lang="en-US" b="0" dirty="0">
                          <a:solidFill>
                            <a:schemeClr val="tx1"/>
                          </a:solidFill>
                        </a:rPr>
                        <a:t>, </a:t>
                      </a:r>
                      <a:br>
                        <a:rPr lang="en-US" b="0" dirty="0">
                          <a:solidFill>
                            <a:schemeClr val="tx1"/>
                          </a:solidFill>
                        </a:rPr>
                      </a:br>
                      <a:r>
                        <a:rPr lang="en-US" b="0" dirty="0">
                          <a:solidFill>
                            <a:schemeClr val="tx1"/>
                          </a:solidFill>
                        </a:rPr>
                        <a:t>Revolution Medicines, Roche Laboratories Inc, </a:t>
                      </a:r>
                      <a:r>
                        <a:rPr lang="en-US" b="0" dirty="0" err="1">
                          <a:solidFill>
                            <a:schemeClr val="tx1"/>
                          </a:solidFill>
                        </a:rPr>
                        <a:t>SageMedic</a:t>
                      </a:r>
                      <a:r>
                        <a:rPr lang="en-US" b="0" dirty="0">
                          <a:solidFill>
                            <a:schemeClr val="tx1"/>
                          </a:solidFill>
                        </a:rPr>
                        <a:t> Corporation, </a:t>
                      </a:r>
                      <a:br>
                        <a:rPr lang="en-US" b="0" dirty="0">
                          <a:solidFill>
                            <a:schemeClr val="tx1"/>
                          </a:solidFill>
                        </a:rPr>
                      </a:br>
                      <a:r>
                        <a:rPr lang="en-US" b="0" dirty="0">
                          <a:solidFill>
                            <a:schemeClr val="tx1"/>
                          </a:solidFill>
                        </a:rPr>
                        <a:t>Servier Pharmaceuticals LLC, Sibylla Biotech, T-Cypher Bio, Tachyon Therapeutics, Tempus, </a:t>
                      </a:r>
                      <a:r>
                        <a:rPr lang="en-US" b="0" dirty="0" err="1">
                          <a:solidFill>
                            <a:schemeClr val="tx1"/>
                          </a:solidFill>
                        </a:rPr>
                        <a:t>Xaira</a:t>
                      </a:r>
                      <a:r>
                        <a:rPr lang="en-US" b="0" dirty="0">
                          <a:solidFill>
                            <a:schemeClr val="tx1"/>
                          </a:solidFill>
                        </a:rPr>
                        <a:t> Therapeutics, </a:t>
                      </a:r>
                      <a:r>
                        <a:rPr lang="en-US" b="0" dirty="0" err="1">
                          <a:solidFill>
                            <a:schemeClr val="tx1"/>
                          </a:solidFill>
                        </a:rPr>
                        <a:t>Zentalis</a:t>
                      </a:r>
                      <a:r>
                        <a:rPr lang="en-US" b="0" dirty="0">
                          <a:solidFill>
                            <a:schemeClr val="tx1"/>
                          </a:solidFill>
                        </a:rPr>
                        <a:t> Pharmaceuticals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58768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Contracted Research</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Amgen Inc, BioMed Valley Discoveries, Boehringer Ingelheim Pharmaceuticals Inc, </a:t>
                      </a:r>
                      <a:r>
                        <a:rPr lang="en-US" b="0" dirty="0" err="1">
                          <a:solidFill>
                            <a:schemeClr val="tx1"/>
                          </a:solidFill>
                        </a:rPr>
                        <a:t>BridgeBio</a:t>
                      </a:r>
                      <a:r>
                        <a:rPr lang="en-US" b="0" dirty="0">
                          <a:solidFill>
                            <a:schemeClr val="tx1"/>
                          </a:solidFill>
                        </a:rPr>
                        <a:t>, Bristol Myers Squibb, Cardiff Oncology, Daiichi Sankyo Inc, </a:t>
                      </a:r>
                      <a:r>
                        <a:rPr lang="en-US" b="0">
                          <a:solidFill>
                            <a:schemeClr val="tx1"/>
                          </a:solidFill>
                        </a:rPr>
                        <a:t>EMD </a:t>
                      </a:r>
                      <a:br>
                        <a:rPr lang="en-US" b="0">
                          <a:solidFill>
                            <a:schemeClr val="tx1"/>
                          </a:solidFill>
                        </a:rPr>
                      </a:br>
                      <a:r>
                        <a:rPr lang="en-US" b="0">
                          <a:solidFill>
                            <a:schemeClr val="tx1"/>
                          </a:solidFill>
                        </a:rPr>
                        <a:t>Serono </a:t>
                      </a:r>
                      <a:r>
                        <a:rPr lang="en-US" b="0" dirty="0">
                          <a:solidFill>
                            <a:schemeClr val="tx1"/>
                          </a:solidFill>
                        </a:rPr>
                        <a:t>Inc, Frontier Medicines, Genentech, a member of the Roche Group, Guardant Health, Jazz Pharmaceuticals Inc, Johnson &amp; Johnson Pharmaceuticals,</a:t>
                      </a:r>
                      <a:br>
                        <a:rPr lang="en-US" b="0" dirty="0">
                          <a:solidFill>
                            <a:schemeClr val="tx1"/>
                          </a:solidFill>
                        </a:rPr>
                      </a:br>
                      <a:r>
                        <a:rPr lang="en-US" b="0" dirty="0">
                          <a:solidFill>
                            <a:schemeClr val="tx1"/>
                          </a:solidFill>
                        </a:rPr>
                        <a:t>Lilly, Pfizer Inc, </a:t>
                      </a:r>
                      <a:r>
                        <a:rPr lang="en-US" b="0" dirty="0" err="1">
                          <a:solidFill>
                            <a:schemeClr val="tx1"/>
                          </a:solidFill>
                        </a:rPr>
                        <a:t>Zentalis</a:t>
                      </a:r>
                      <a:r>
                        <a:rPr lang="en-US" b="0" dirty="0">
                          <a:solidFill>
                            <a:schemeClr val="tx1"/>
                          </a:solidFill>
                        </a:rPr>
                        <a:t> Pharmaceuticals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7903436"/>
                  </a:ext>
                </a:extLst>
              </a:tr>
            </a:tbl>
          </a:graphicData>
        </a:graphic>
      </p:graphicFrame>
    </p:spTree>
    <p:custDataLst>
      <p:tags r:id="rId1"/>
    </p:custDataLst>
    <p:extLst>
      <p:ext uri="{BB962C8B-B14F-4D97-AF65-F5344CB8AC3E}">
        <p14:creationId xmlns:p14="http://schemas.microsoft.com/office/powerpoint/2010/main" val="2594097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90BC3-8BCC-0FEE-3D40-9C92F44A705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BA9C520-875B-C546-308F-F7940887DA84}"/>
              </a:ext>
            </a:extLst>
          </p:cNvPr>
          <p:cNvSpPr txBox="1">
            <a:spLocks/>
          </p:cNvSpPr>
          <p:nvPr/>
        </p:nvSpPr>
        <p:spPr bwMode="auto">
          <a:xfrm>
            <a:off x="916516" y="260648"/>
            <a:ext cx="10358967" cy="1143000"/>
          </a:xfrm>
          <a:prstGeom prst="rect">
            <a:avLst/>
          </a:prstGeom>
          <a:solidFill>
            <a:srgbClr val="0432FF"/>
          </a:solid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endParaRPr kumimoji="0" lang="en-US" sz="34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2" name="Title 1">
            <a:extLst>
              <a:ext uri="{FF2B5EF4-FFF2-40B4-BE49-F238E27FC236}">
                <a16:creationId xmlns:a16="http://schemas.microsoft.com/office/drawing/2014/main" id="{9C6BEBA5-518D-B4E2-A585-68F6DF3C6A2E}"/>
              </a:ext>
            </a:extLst>
          </p:cNvPr>
          <p:cNvSpPr>
            <a:spLocks noGrp="1"/>
          </p:cNvSpPr>
          <p:nvPr>
            <p:ph type="title"/>
          </p:nvPr>
        </p:nvSpPr>
        <p:spPr>
          <a:xfrm>
            <a:off x="983432" y="260648"/>
            <a:ext cx="10287821" cy="1143000"/>
          </a:xfrm>
        </p:spPr>
        <p:txBody>
          <a:bodyPr/>
          <a:lstStyle/>
          <a:p>
            <a:br>
              <a:rPr lang="en-US" dirty="0">
                <a:solidFill>
                  <a:schemeClr val="bg1"/>
                </a:solidFill>
              </a:rPr>
            </a:br>
            <a:r>
              <a:rPr lang="en-US" dirty="0">
                <a:solidFill>
                  <a:schemeClr val="bg1"/>
                </a:solidFill>
              </a:rPr>
              <a:t>Discussion Question:</a:t>
            </a:r>
            <a:br>
              <a:rPr lang="en-US" dirty="0">
                <a:solidFill>
                  <a:schemeClr val="bg1"/>
                </a:solidFill>
              </a:rPr>
            </a:br>
            <a:r>
              <a:rPr lang="en-US" b="1" dirty="0">
                <a:solidFill>
                  <a:schemeClr val="bg1"/>
                </a:solidFill>
                <a:latin typeface="Calibri" panose="020F0502020204030204" pitchFamily="34" charset="0"/>
                <a:cs typeface="Calibri" panose="020F0502020204030204" pitchFamily="34" charset="0"/>
              </a:rPr>
              <a:t>Immunotherapy for Localized and Metastatic MSI-High CRC</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D4575438-3F83-815C-F7BB-EA3B7A892C08}"/>
              </a:ext>
            </a:extLst>
          </p:cNvPr>
          <p:cNvSpPr>
            <a:spLocks noGrp="1"/>
          </p:cNvSpPr>
          <p:nvPr>
            <p:ph idx="1"/>
          </p:nvPr>
        </p:nvSpPr>
        <p:spPr/>
        <p:txBody>
          <a:bodyPr/>
          <a:lstStyle/>
          <a:p>
            <a:pPr marL="98425" indent="0">
              <a:buNone/>
            </a:pPr>
            <a:endParaRPr lang="en-US" dirty="0"/>
          </a:p>
          <a:p>
            <a:r>
              <a:rPr lang="en-US" dirty="0"/>
              <a:t>Based on the data from the NICHE-1 and NICHE-2 studies in addition to the results with dostarlimab as neoadjuvant treatment for rectal cancer, should MSI testing be conducted for all patients with localized CRC prior to initiating treatment?</a:t>
            </a:r>
          </a:p>
          <a:p>
            <a:endParaRPr lang="en-US" dirty="0"/>
          </a:p>
          <a:p>
            <a:endParaRPr lang="en-US" dirty="0"/>
          </a:p>
        </p:txBody>
      </p:sp>
    </p:spTree>
    <p:extLst>
      <p:ext uri="{BB962C8B-B14F-4D97-AF65-F5344CB8AC3E}">
        <p14:creationId xmlns:p14="http://schemas.microsoft.com/office/powerpoint/2010/main" val="17093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3FD6F-6D15-1B59-B533-5009726C8241}"/>
            </a:ext>
          </a:extLst>
        </p:cNvPr>
        <p:cNvGrpSpPr/>
        <p:nvPr/>
      </p:nvGrpSpPr>
      <p:grpSpPr>
        <a:xfrm>
          <a:off x="0" y="0"/>
          <a:ext cx="0" cy="0"/>
          <a:chOff x="0" y="0"/>
          <a:chExt cx="0" cy="0"/>
        </a:xfrm>
      </p:grpSpPr>
      <p:pic>
        <p:nvPicPr>
          <p:cNvPr id="4" name="Picture 3" descr="A brochure with a colorful building&#10;&#10;AI-generated content may be incorrect.">
            <a:extLst>
              <a:ext uri="{FF2B5EF4-FFF2-40B4-BE49-F238E27FC236}">
                <a16:creationId xmlns:a16="http://schemas.microsoft.com/office/drawing/2014/main" id="{8CEABA59-489C-11FE-3B5B-8B3718B45D6F}"/>
              </a:ext>
            </a:extLst>
          </p:cNvPr>
          <p:cNvPicPr>
            <a:picLocks noChangeAspect="1"/>
          </p:cNvPicPr>
          <p:nvPr/>
        </p:nvPicPr>
        <p:blipFill>
          <a:blip r:embed="rId2"/>
          <a:stretch>
            <a:fillRect/>
          </a:stretch>
        </p:blipFill>
        <p:spPr>
          <a:xfrm>
            <a:off x="5760097" y="2774541"/>
            <a:ext cx="6103656" cy="3051828"/>
          </a:xfrm>
          <a:prstGeom prst="rect">
            <a:avLst/>
          </a:prstGeom>
        </p:spPr>
      </p:pic>
      <p:pic>
        <p:nvPicPr>
          <p:cNvPr id="7" name="Picture 6" descr="A close-up of a newspaper&#10;&#10;AI-generated content may be incorrect.">
            <a:extLst>
              <a:ext uri="{FF2B5EF4-FFF2-40B4-BE49-F238E27FC236}">
                <a16:creationId xmlns:a16="http://schemas.microsoft.com/office/drawing/2014/main" id="{5AF1237C-6CF5-C4F1-9337-B4456B528992}"/>
              </a:ext>
            </a:extLst>
          </p:cNvPr>
          <p:cNvPicPr>
            <a:picLocks noChangeAspect="1"/>
          </p:cNvPicPr>
          <p:nvPr/>
        </p:nvPicPr>
        <p:blipFill>
          <a:blip r:embed="rId3"/>
          <a:stretch>
            <a:fillRect/>
          </a:stretch>
        </p:blipFill>
        <p:spPr>
          <a:xfrm>
            <a:off x="244830" y="293077"/>
            <a:ext cx="5311908" cy="3051828"/>
          </a:xfrm>
          <a:prstGeom prst="rect">
            <a:avLst/>
          </a:prstGeom>
        </p:spPr>
      </p:pic>
      <p:sp>
        <p:nvSpPr>
          <p:cNvPr id="8" name="TextBox 7">
            <a:extLst>
              <a:ext uri="{FF2B5EF4-FFF2-40B4-BE49-F238E27FC236}">
                <a16:creationId xmlns:a16="http://schemas.microsoft.com/office/drawing/2014/main" id="{7615C767-5FD0-80F9-4345-C773C8F9446F}"/>
              </a:ext>
            </a:extLst>
          </p:cNvPr>
          <p:cNvSpPr txBox="1"/>
          <p:nvPr/>
        </p:nvSpPr>
        <p:spPr>
          <a:xfrm>
            <a:off x="9720488" y="2858440"/>
            <a:ext cx="13142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F5D92"/>
                </a:solidFill>
                <a:effectLst/>
                <a:uLnTx/>
                <a:uFillTx/>
                <a:latin typeface="Calibri" panose="020F0502020204030204" pitchFamily="34" charset="0"/>
                <a:ea typeface="+mn-ea"/>
                <a:cs typeface="Calibri" panose="020F0502020204030204" pitchFamily="34" charset="0"/>
              </a:rPr>
              <a:t>Abstract LBA24</a:t>
            </a:r>
          </a:p>
        </p:txBody>
      </p:sp>
      <p:sp>
        <p:nvSpPr>
          <p:cNvPr id="9" name="TextBox 8">
            <a:extLst>
              <a:ext uri="{FF2B5EF4-FFF2-40B4-BE49-F238E27FC236}">
                <a16:creationId xmlns:a16="http://schemas.microsoft.com/office/drawing/2014/main" id="{33A0B6F5-9AFD-104F-84C4-8258831878DD}"/>
              </a:ext>
            </a:extLst>
          </p:cNvPr>
          <p:cNvSpPr txBox="1"/>
          <p:nvPr/>
        </p:nvSpPr>
        <p:spPr>
          <a:xfrm>
            <a:off x="244830" y="3344905"/>
            <a:ext cx="531190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81379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CFD05-619E-11A5-2740-E9E360D0ECE6}"/>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05A522F7-18FD-E982-2212-461E52820051}"/>
              </a:ext>
            </a:extLst>
          </p:cNvPr>
          <p:cNvSpPr txBox="1"/>
          <p:nvPr/>
        </p:nvSpPr>
        <p:spPr>
          <a:xfrm>
            <a:off x="820615" y="1095153"/>
            <a:ext cx="10952741" cy="49913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Title 1">
            <a:extLst>
              <a:ext uri="{FF2B5EF4-FFF2-40B4-BE49-F238E27FC236}">
                <a16:creationId xmlns:a16="http://schemas.microsoft.com/office/drawing/2014/main" id="{B783271F-C060-07D0-D844-8BB7069C3F58}"/>
              </a:ext>
            </a:extLst>
          </p:cNvPr>
          <p:cNvSpPr>
            <a:spLocks noGrp="1"/>
          </p:cNvSpPr>
          <p:nvPr>
            <p:ph type="title"/>
          </p:nvPr>
        </p:nvSpPr>
        <p:spPr>
          <a:xfrm>
            <a:off x="916516" y="180472"/>
            <a:ext cx="10358967" cy="793509"/>
          </a:xfrm>
        </p:spPr>
        <p:txBody>
          <a:bodyPr/>
          <a:lstStyle/>
          <a:p>
            <a:r>
              <a:rPr lang="en-US" sz="3200" b="1" dirty="0"/>
              <a:t>NICHE-2 Trial: Pathologic Response</a:t>
            </a:r>
            <a:endParaRPr lang="en-US" sz="3200" dirty="0"/>
          </a:p>
        </p:txBody>
      </p:sp>
      <p:sp>
        <p:nvSpPr>
          <p:cNvPr id="4" name="TextBox 3">
            <a:extLst>
              <a:ext uri="{FF2B5EF4-FFF2-40B4-BE49-F238E27FC236}">
                <a16:creationId xmlns:a16="http://schemas.microsoft.com/office/drawing/2014/main" id="{2BD4F5E9-BF04-E32A-B2E2-31A8FAB487BB}"/>
              </a:ext>
            </a:extLst>
          </p:cNvPr>
          <p:cNvSpPr txBox="1"/>
          <p:nvPr/>
        </p:nvSpPr>
        <p:spPr>
          <a:xfrm>
            <a:off x="0" y="6501076"/>
            <a:ext cx="1028271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Chalabi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 June 6;390(21):1949-58; ESMO 2024;Abstract LBA24. </a:t>
            </a:r>
          </a:p>
        </p:txBody>
      </p:sp>
      <p:sp>
        <p:nvSpPr>
          <p:cNvPr id="5" name="TextBox 4">
            <a:extLst>
              <a:ext uri="{FF2B5EF4-FFF2-40B4-BE49-F238E27FC236}">
                <a16:creationId xmlns:a16="http://schemas.microsoft.com/office/drawing/2014/main" id="{C5B31A2C-D7CD-788A-7371-CA783005F241}"/>
              </a:ext>
            </a:extLst>
          </p:cNvPr>
          <p:cNvSpPr txBox="1"/>
          <p:nvPr/>
        </p:nvSpPr>
        <p:spPr>
          <a:xfrm>
            <a:off x="257577" y="3696237"/>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cs typeface="+mn-cs"/>
            </a:endParaRPr>
          </a:p>
        </p:txBody>
      </p:sp>
      <p:sp>
        <p:nvSpPr>
          <p:cNvPr id="7" name="TextBox 6">
            <a:extLst>
              <a:ext uri="{FF2B5EF4-FFF2-40B4-BE49-F238E27FC236}">
                <a16:creationId xmlns:a16="http://schemas.microsoft.com/office/drawing/2014/main" id="{D9350E26-45DF-9563-D21A-C28EF2398CE4}"/>
              </a:ext>
            </a:extLst>
          </p:cNvPr>
          <p:cNvSpPr txBox="1"/>
          <p:nvPr/>
        </p:nvSpPr>
        <p:spPr>
          <a:xfrm>
            <a:off x="916516" y="5888582"/>
            <a:ext cx="10598932" cy="1828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4" name="Picture 13" descr="A graph with a line and a positive result&#10;&#10;AI-generated content may be incorrect.">
            <a:extLst>
              <a:ext uri="{FF2B5EF4-FFF2-40B4-BE49-F238E27FC236}">
                <a16:creationId xmlns:a16="http://schemas.microsoft.com/office/drawing/2014/main" id="{0AA46CD8-4F71-1119-D1B0-EE8F2125CD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54182" y="2534379"/>
            <a:ext cx="10557167" cy="3445643"/>
          </a:xfrm>
          <a:prstGeom prst="rect">
            <a:avLst/>
          </a:prstGeom>
        </p:spPr>
      </p:pic>
      <p:pic>
        <p:nvPicPr>
          <p:cNvPr id="16" name="Picture 15" descr="A close up of text&#10;&#10;AI-generated content may be incorrect.">
            <a:extLst>
              <a:ext uri="{FF2B5EF4-FFF2-40B4-BE49-F238E27FC236}">
                <a16:creationId xmlns:a16="http://schemas.microsoft.com/office/drawing/2014/main" id="{17BD1A0A-EEA2-C242-48B1-801CEA7E7A9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213100" y="1124767"/>
            <a:ext cx="6751515" cy="1108457"/>
          </a:xfrm>
          <a:prstGeom prst="rect">
            <a:avLst/>
          </a:prstGeom>
        </p:spPr>
      </p:pic>
    </p:spTree>
    <p:extLst>
      <p:ext uri="{BB962C8B-B14F-4D97-AF65-F5344CB8AC3E}">
        <p14:creationId xmlns:p14="http://schemas.microsoft.com/office/powerpoint/2010/main" val="2179631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4D6E-733D-20FA-08F3-E708C2253F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FB721-0096-FB47-253F-941DAA8A7E6D}"/>
              </a:ext>
            </a:extLst>
          </p:cNvPr>
          <p:cNvSpPr>
            <a:spLocks noGrp="1"/>
          </p:cNvSpPr>
          <p:nvPr>
            <p:ph type="title"/>
          </p:nvPr>
        </p:nvSpPr>
        <p:spPr>
          <a:xfrm>
            <a:off x="916516" y="180472"/>
            <a:ext cx="10358967" cy="793509"/>
          </a:xfrm>
        </p:spPr>
        <p:txBody>
          <a:bodyPr/>
          <a:lstStyle/>
          <a:p>
            <a:r>
              <a:rPr lang="en-US" sz="3200" b="1" dirty="0"/>
              <a:t>NICHE-2: Minimal Residual Disease (MRD)</a:t>
            </a:r>
            <a:endParaRPr lang="en-US" sz="3200" dirty="0"/>
          </a:p>
        </p:txBody>
      </p:sp>
      <p:sp>
        <p:nvSpPr>
          <p:cNvPr id="4" name="TextBox 3">
            <a:extLst>
              <a:ext uri="{FF2B5EF4-FFF2-40B4-BE49-F238E27FC236}">
                <a16:creationId xmlns:a16="http://schemas.microsoft.com/office/drawing/2014/main" id="{1BE91DCD-1935-DC46-AB15-8E7ADD41E17C}"/>
              </a:ext>
            </a:extLst>
          </p:cNvPr>
          <p:cNvSpPr txBox="1"/>
          <p:nvPr/>
        </p:nvSpPr>
        <p:spPr>
          <a:xfrm>
            <a:off x="0" y="6515945"/>
            <a:ext cx="1028271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Chalabi M et al. ESMO 2024;Abstract LBA24. </a:t>
            </a:r>
          </a:p>
        </p:txBody>
      </p:sp>
      <p:sp>
        <p:nvSpPr>
          <p:cNvPr id="5" name="TextBox 4">
            <a:extLst>
              <a:ext uri="{FF2B5EF4-FFF2-40B4-BE49-F238E27FC236}">
                <a16:creationId xmlns:a16="http://schemas.microsoft.com/office/drawing/2014/main" id="{E23E8F6A-23B4-C977-EA79-A296DF333357}"/>
              </a:ext>
            </a:extLst>
          </p:cNvPr>
          <p:cNvSpPr txBox="1"/>
          <p:nvPr/>
        </p:nvSpPr>
        <p:spPr>
          <a:xfrm>
            <a:off x="257577" y="3696237"/>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9" name="Picture 8" descr="A comparison of a number of patients with surgery&#10;&#10;AI-generated content may be incorrect.">
            <a:extLst>
              <a:ext uri="{FF2B5EF4-FFF2-40B4-BE49-F238E27FC236}">
                <a16:creationId xmlns:a16="http://schemas.microsoft.com/office/drawing/2014/main" id="{E05653A9-11BB-018F-6BF6-CCB3184F2582}"/>
              </a:ext>
            </a:extLst>
          </p:cNvPr>
          <p:cNvPicPr>
            <a:picLocks noChangeAspect="1"/>
          </p:cNvPicPr>
          <p:nvPr/>
        </p:nvPicPr>
        <p:blipFill>
          <a:blip r:embed="rId2"/>
          <a:stretch>
            <a:fillRect/>
          </a:stretch>
        </p:blipFill>
        <p:spPr>
          <a:xfrm>
            <a:off x="565738" y="1230868"/>
            <a:ext cx="11060523" cy="4543013"/>
          </a:xfrm>
          <a:prstGeom prst="rect">
            <a:avLst/>
          </a:prstGeom>
        </p:spPr>
      </p:pic>
      <p:sp>
        <p:nvSpPr>
          <p:cNvPr id="10" name="TextBox 9">
            <a:extLst>
              <a:ext uri="{FF2B5EF4-FFF2-40B4-BE49-F238E27FC236}">
                <a16:creationId xmlns:a16="http://schemas.microsoft.com/office/drawing/2014/main" id="{1E96D860-A79A-AB0D-A04F-2F2CFF9B15E3}"/>
              </a:ext>
            </a:extLst>
          </p:cNvPr>
          <p:cNvSpPr txBox="1"/>
          <p:nvPr/>
        </p:nvSpPr>
        <p:spPr>
          <a:xfrm>
            <a:off x="6976872" y="5329050"/>
            <a:ext cx="117043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50622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2F4E5-B593-9F0C-5D55-2B6A154AC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37CA8-803B-3522-9D02-B37B2783EC8F}"/>
              </a:ext>
            </a:extLst>
          </p:cNvPr>
          <p:cNvSpPr>
            <a:spLocks noGrp="1"/>
          </p:cNvSpPr>
          <p:nvPr>
            <p:ph type="title"/>
          </p:nvPr>
        </p:nvSpPr>
        <p:spPr>
          <a:xfrm>
            <a:off x="916516" y="180472"/>
            <a:ext cx="10358967" cy="793509"/>
          </a:xfrm>
        </p:spPr>
        <p:txBody>
          <a:bodyPr/>
          <a:lstStyle/>
          <a:p>
            <a:r>
              <a:rPr lang="en-US" sz="3200" b="1" dirty="0"/>
              <a:t>NICHE-2: Author Conclusions and Future Perspectives</a:t>
            </a:r>
            <a:endParaRPr lang="en-US" sz="3200" dirty="0"/>
          </a:p>
        </p:txBody>
      </p:sp>
      <p:sp>
        <p:nvSpPr>
          <p:cNvPr id="4" name="TextBox 3">
            <a:extLst>
              <a:ext uri="{FF2B5EF4-FFF2-40B4-BE49-F238E27FC236}">
                <a16:creationId xmlns:a16="http://schemas.microsoft.com/office/drawing/2014/main" id="{A235D351-E22A-B93A-EB90-AF90732B1C3F}"/>
              </a:ext>
            </a:extLst>
          </p:cNvPr>
          <p:cNvSpPr txBox="1"/>
          <p:nvPr/>
        </p:nvSpPr>
        <p:spPr>
          <a:xfrm>
            <a:off x="158742" y="6425025"/>
            <a:ext cx="1028271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Chalabi M et al. ESMO 2024;Abstract LBA24. </a:t>
            </a:r>
          </a:p>
        </p:txBody>
      </p:sp>
      <p:sp>
        <p:nvSpPr>
          <p:cNvPr id="5" name="TextBox 4">
            <a:extLst>
              <a:ext uri="{FF2B5EF4-FFF2-40B4-BE49-F238E27FC236}">
                <a16:creationId xmlns:a16="http://schemas.microsoft.com/office/drawing/2014/main" id="{963D9C7C-FE10-EF70-B0AC-262F801DF764}"/>
              </a:ext>
            </a:extLst>
          </p:cNvPr>
          <p:cNvSpPr txBox="1"/>
          <p:nvPr/>
        </p:nvSpPr>
        <p:spPr>
          <a:xfrm>
            <a:off x="257577" y="3696237"/>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6" name="Picture 5" descr="A close-up of a white background&#10;&#10;AI-generated content may be incorrect.">
            <a:extLst>
              <a:ext uri="{FF2B5EF4-FFF2-40B4-BE49-F238E27FC236}">
                <a16:creationId xmlns:a16="http://schemas.microsoft.com/office/drawing/2014/main" id="{89401CB2-539B-E1B1-4B61-8C5A8D397BB7}"/>
              </a:ext>
            </a:extLst>
          </p:cNvPr>
          <p:cNvPicPr>
            <a:picLocks noChangeAspect="1"/>
          </p:cNvPicPr>
          <p:nvPr/>
        </p:nvPicPr>
        <p:blipFill>
          <a:blip r:embed="rId2"/>
          <a:stretch>
            <a:fillRect/>
          </a:stretch>
        </p:blipFill>
        <p:spPr>
          <a:xfrm>
            <a:off x="398761" y="1352603"/>
            <a:ext cx="11394478" cy="4031193"/>
          </a:xfrm>
          <a:prstGeom prst="rect">
            <a:avLst/>
          </a:prstGeom>
        </p:spPr>
      </p:pic>
      <p:sp>
        <p:nvSpPr>
          <p:cNvPr id="3" name="TextBox 2">
            <a:extLst>
              <a:ext uri="{FF2B5EF4-FFF2-40B4-BE49-F238E27FC236}">
                <a16:creationId xmlns:a16="http://schemas.microsoft.com/office/drawing/2014/main" id="{112A509B-139D-7229-253C-139CA86F88EC}"/>
              </a:ext>
            </a:extLst>
          </p:cNvPr>
          <p:cNvSpPr txBox="1"/>
          <p:nvPr/>
        </p:nvSpPr>
        <p:spPr>
          <a:xfrm>
            <a:off x="467501" y="5474999"/>
            <a:ext cx="1028271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dMMR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mismatch repair deficient;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pCR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pathologic complete response</a:t>
            </a:r>
          </a:p>
        </p:txBody>
      </p:sp>
    </p:spTree>
    <p:extLst>
      <p:ext uri="{BB962C8B-B14F-4D97-AF65-F5344CB8AC3E}">
        <p14:creationId xmlns:p14="http://schemas.microsoft.com/office/powerpoint/2010/main" val="2229537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62EE0-E21D-D7F8-FB93-AA685FFF5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F352F-3DC5-38C8-B133-3C9824F5043D}"/>
              </a:ext>
            </a:extLst>
          </p:cNvPr>
          <p:cNvSpPr>
            <a:spLocks noGrp="1"/>
          </p:cNvSpPr>
          <p:nvPr>
            <p:ph type="title"/>
          </p:nvPr>
        </p:nvSpPr>
        <p:spPr>
          <a:xfrm>
            <a:off x="920749" y="-1"/>
            <a:ext cx="10358967" cy="1163783"/>
          </a:xfrm>
        </p:spPr>
        <p:txBody>
          <a:bodyPr/>
          <a:lstStyle/>
          <a:p>
            <a:r>
              <a:rPr lang="en-US" sz="3200" dirty="0"/>
              <a:t>NICHE-1 and NICHE-2 Studies in Colon Cancer</a:t>
            </a:r>
          </a:p>
        </p:txBody>
      </p:sp>
      <p:sp>
        <p:nvSpPr>
          <p:cNvPr id="3" name="Content Placeholder 2">
            <a:extLst>
              <a:ext uri="{FF2B5EF4-FFF2-40B4-BE49-F238E27FC236}">
                <a16:creationId xmlns:a16="http://schemas.microsoft.com/office/drawing/2014/main" id="{CB661C16-119E-5835-C23E-DD3CEBA0EC51}"/>
              </a:ext>
            </a:extLst>
          </p:cNvPr>
          <p:cNvSpPr>
            <a:spLocks noGrp="1"/>
          </p:cNvSpPr>
          <p:nvPr>
            <p:ph idx="1"/>
          </p:nvPr>
        </p:nvSpPr>
        <p:spPr>
          <a:xfrm>
            <a:off x="506679" y="1266660"/>
            <a:ext cx="11368644" cy="4843230"/>
          </a:xfrm>
        </p:spPr>
        <p:txBody>
          <a:bodyPr/>
          <a:lstStyle/>
          <a:p>
            <a:r>
              <a:rPr lang="en-US" sz="2400" b="0" dirty="0"/>
              <a:t>Patients received 2 doses of nivolumab and 1 dose of ipilimumab </a:t>
            </a:r>
          </a:p>
          <a:p>
            <a:r>
              <a:rPr lang="en-US" sz="2400" b="0" dirty="0"/>
              <a:t>Only 2.7% received chemotherapy after surgery (3/14 with positive nodes – 1 had 60% residual tumor in specimen)</a:t>
            </a:r>
          </a:p>
          <a:p>
            <a:r>
              <a:rPr lang="en-US" sz="2400" b="0" dirty="0"/>
              <a:t>Very few patients had delay of surgery beyond 6 weeks from study enrollment</a:t>
            </a:r>
          </a:p>
          <a:p>
            <a:r>
              <a:rPr lang="en-US" sz="2400" b="0" dirty="0"/>
              <a:t>Radiographic response only seen in 2 of 75 with </a:t>
            </a:r>
            <a:r>
              <a:rPr lang="en-US" sz="2400" b="0" dirty="0" err="1"/>
              <a:t>pCR</a:t>
            </a:r>
            <a:endParaRPr lang="en-US" sz="2400" b="0" dirty="0"/>
          </a:p>
          <a:p>
            <a:r>
              <a:rPr lang="en-US" sz="2400" b="0" dirty="0"/>
              <a:t>Identifying the patients (both stages – NICHE-2 was limited to clinical Stage II and III) and MMR status is the challenge to implementation</a:t>
            </a:r>
          </a:p>
          <a:p>
            <a:r>
              <a:rPr lang="en-US" sz="2400" b="0" dirty="0"/>
              <a:t>Difference in response and duration of response for localized disease compared to metastatic disease (71% PFS at 2 years with combination in mCRC)</a:t>
            </a:r>
          </a:p>
        </p:txBody>
      </p:sp>
    </p:spTree>
    <p:extLst>
      <p:ext uri="{BB962C8B-B14F-4D97-AF65-F5344CB8AC3E}">
        <p14:creationId xmlns:p14="http://schemas.microsoft.com/office/powerpoint/2010/main" val="3681320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095D7-7CB0-6FAB-41B4-1AC71B505625}"/>
            </a:ext>
          </a:extLst>
        </p:cNvPr>
        <p:cNvGrpSpPr/>
        <p:nvPr/>
      </p:nvGrpSpPr>
      <p:grpSpPr>
        <a:xfrm>
          <a:off x="0" y="0"/>
          <a:ext cx="0" cy="0"/>
          <a:chOff x="0" y="0"/>
          <a:chExt cx="0" cy="0"/>
        </a:xfrm>
      </p:grpSpPr>
      <p:pic>
        <p:nvPicPr>
          <p:cNvPr id="45058" name="Picture 2">
            <a:extLst>
              <a:ext uri="{FF2B5EF4-FFF2-40B4-BE49-F238E27FC236}">
                <a16:creationId xmlns:a16="http://schemas.microsoft.com/office/drawing/2014/main" id="{304544A9-A0A1-FD7C-A134-24468DA5980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153657" y="1118860"/>
            <a:ext cx="9884686" cy="43564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60E410-3F9E-411C-DF94-86867ED795FB}"/>
              </a:ext>
            </a:extLst>
          </p:cNvPr>
          <p:cNvSpPr txBox="1"/>
          <p:nvPr/>
        </p:nvSpPr>
        <p:spPr>
          <a:xfrm>
            <a:off x="6649223" y="1121096"/>
            <a:ext cx="438912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Abstract LBA3512</a:t>
            </a:r>
          </a:p>
        </p:txBody>
      </p:sp>
    </p:spTree>
    <p:extLst>
      <p:ext uri="{BB962C8B-B14F-4D97-AF65-F5344CB8AC3E}">
        <p14:creationId xmlns:p14="http://schemas.microsoft.com/office/powerpoint/2010/main" val="772839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8760E-CAD6-F3D9-A9F5-DD477B9DCF9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17E03F-0BAA-FD38-11EC-295228E4C017}"/>
              </a:ext>
            </a:extLst>
          </p:cNvPr>
          <p:cNvSpPr txBox="1"/>
          <p:nvPr/>
        </p:nvSpPr>
        <p:spPr>
          <a:xfrm>
            <a:off x="0" y="6519446"/>
            <a:ext cx="438912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Cercek</a:t>
            </a:r>
            <a:r>
              <a:rPr kumimoji="0" lang="en-US" sz="1500" b="0" i="0" u="none" strike="noStrike" kern="1200" cap="none" spc="0" normalizeH="0" baseline="0" noProof="0" dirty="0">
                <a:ln>
                  <a:noFill/>
                </a:ln>
                <a:solidFill>
                  <a:srgbClr val="000000"/>
                </a:solidFill>
                <a:effectLst/>
                <a:uLnTx/>
                <a:uFillTx/>
                <a:latin typeface="Calibri"/>
                <a:ea typeface="+mn-ea"/>
                <a:cs typeface="+mn-cs"/>
              </a:rPr>
              <a:t> A et al. ASCO 2024;Abstract LBA3512.</a:t>
            </a:r>
          </a:p>
        </p:txBody>
      </p:sp>
      <p:pic>
        <p:nvPicPr>
          <p:cNvPr id="46082" name="Picture 2">
            <a:extLst>
              <a:ext uri="{FF2B5EF4-FFF2-40B4-BE49-F238E27FC236}">
                <a16:creationId xmlns:a16="http://schemas.microsoft.com/office/drawing/2014/main" id="{634BE15D-938D-C624-3457-E44E0ADBFDD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859217" y="142504"/>
            <a:ext cx="10473565" cy="58832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447056-1D37-9719-412F-1ACF5C8309CA}"/>
              </a:ext>
            </a:extLst>
          </p:cNvPr>
          <p:cNvSpPr txBox="1"/>
          <p:nvPr/>
        </p:nvSpPr>
        <p:spPr>
          <a:xfrm>
            <a:off x="930467" y="475013"/>
            <a:ext cx="10136108"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Neoadjuvant PD-1 blockade in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dMMR</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locally advanced rectal cancer</a:t>
            </a:r>
          </a:p>
        </p:txBody>
      </p:sp>
      <p:sp>
        <p:nvSpPr>
          <p:cNvPr id="4" name="TextBox 3">
            <a:extLst>
              <a:ext uri="{FF2B5EF4-FFF2-40B4-BE49-F238E27FC236}">
                <a16:creationId xmlns:a16="http://schemas.microsoft.com/office/drawing/2014/main" id="{DE3FE599-BEA4-378A-CE70-03B1B954B205}"/>
              </a:ext>
            </a:extLst>
          </p:cNvPr>
          <p:cNvSpPr txBox="1"/>
          <p:nvPr/>
        </p:nvSpPr>
        <p:spPr>
          <a:xfrm>
            <a:off x="6353299" y="4750130"/>
            <a:ext cx="1667123" cy="276999"/>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PD-1 alone or in</a:t>
            </a:r>
          </a:p>
        </p:txBody>
      </p:sp>
    </p:spTree>
    <p:extLst>
      <p:ext uri="{BB962C8B-B14F-4D97-AF65-F5344CB8AC3E}">
        <p14:creationId xmlns:p14="http://schemas.microsoft.com/office/powerpoint/2010/main" val="1106391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4D07E-A2E9-2BCA-C7A0-12C2C84F6B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4694A6D-F75F-FF88-AE23-2CB5A9ED0DE6}"/>
              </a:ext>
            </a:extLst>
          </p:cNvPr>
          <p:cNvSpPr txBox="1"/>
          <p:nvPr/>
        </p:nvSpPr>
        <p:spPr>
          <a:xfrm>
            <a:off x="0" y="6519446"/>
            <a:ext cx="438912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Cercek</a:t>
            </a:r>
            <a:r>
              <a:rPr kumimoji="0" lang="en-US" sz="1500" b="0" i="0" u="none" strike="noStrike" kern="1200" cap="none" spc="0" normalizeH="0" baseline="0" noProof="0" dirty="0">
                <a:ln>
                  <a:noFill/>
                </a:ln>
                <a:solidFill>
                  <a:srgbClr val="000000"/>
                </a:solidFill>
                <a:effectLst/>
                <a:uLnTx/>
                <a:uFillTx/>
                <a:latin typeface="Calibri"/>
                <a:ea typeface="+mn-ea"/>
                <a:cs typeface="+mn-cs"/>
              </a:rPr>
              <a:t> A et al. ASCO 2024;Abstract LBA3512.</a:t>
            </a:r>
          </a:p>
        </p:txBody>
      </p:sp>
      <p:sp>
        <p:nvSpPr>
          <p:cNvPr id="3" name="Title 2">
            <a:extLst>
              <a:ext uri="{FF2B5EF4-FFF2-40B4-BE49-F238E27FC236}">
                <a16:creationId xmlns:a16="http://schemas.microsoft.com/office/drawing/2014/main" id="{B1DB051B-780C-F493-2544-CB9E52B9ED2E}"/>
              </a:ext>
            </a:extLst>
          </p:cNvPr>
          <p:cNvSpPr>
            <a:spLocks noGrp="1"/>
          </p:cNvSpPr>
          <p:nvPr>
            <p:ph type="title"/>
          </p:nvPr>
        </p:nvSpPr>
        <p:spPr>
          <a:xfrm>
            <a:off x="912286" y="17750"/>
            <a:ext cx="9714901" cy="1143000"/>
          </a:xfrm>
        </p:spPr>
        <p:txBody>
          <a:bodyPr/>
          <a:lstStyle/>
          <a:p>
            <a:pPr algn="l"/>
            <a:r>
              <a:rPr lang="en-US" dirty="0"/>
              <a:t>Dostarlimab: Clinical Complete Response (</a:t>
            </a:r>
            <a:r>
              <a:rPr lang="en-US" dirty="0" err="1"/>
              <a:t>cCR</a:t>
            </a:r>
            <a:r>
              <a:rPr lang="en-US" dirty="0"/>
              <a:t>) Rates After PD-1 Blockade</a:t>
            </a:r>
          </a:p>
        </p:txBody>
      </p:sp>
      <p:grpSp>
        <p:nvGrpSpPr>
          <p:cNvPr id="5" name="Group 4">
            <a:extLst>
              <a:ext uri="{FF2B5EF4-FFF2-40B4-BE49-F238E27FC236}">
                <a16:creationId xmlns:a16="http://schemas.microsoft.com/office/drawing/2014/main" id="{6165174A-6F20-E8B4-BEEA-58784DF87791}"/>
              </a:ext>
            </a:extLst>
          </p:cNvPr>
          <p:cNvGrpSpPr/>
          <p:nvPr/>
        </p:nvGrpSpPr>
        <p:grpSpPr>
          <a:xfrm>
            <a:off x="1177891" y="1038763"/>
            <a:ext cx="9449296" cy="5053280"/>
            <a:chOff x="1513419" y="1370014"/>
            <a:chExt cx="9156700" cy="4945598"/>
          </a:xfrm>
        </p:grpSpPr>
        <p:pic>
          <p:nvPicPr>
            <p:cNvPr id="47108" name="Picture 4">
              <a:extLst>
                <a:ext uri="{FF2B5EF4-FFF2-40B4-BE49-F238E27FC236}">
                  <a16:creationId xmlns:a16="http://schemas.microsoft.com/office/drawing/2014/main" id="{D2598C0D-6536-F7BA-BD70-6CAB6A0EC40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13419" y="1370014"/>
              <a:ext cx="9156700" cy="4945598"/>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a:extLst>
                <a:ext uri="{FF2B5EF4-FFF2-40B4-BE49-F238E27FC236}">
                  <a16:creationId xmlns:a16="http://schemas.microsoft.com/office/drawing/2014/main" id="{02863E2F-3408-8262-72B3-37882CA0E8DF}"/>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6625390" y="2488657"/>
              <a:ext cx="3336758" cy="16418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F7BB9375-2D95-2C5D-29E6-0FEFB2E0891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946232" y="4130549"/>
              <a:ext cx="2695074" cy="70585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722503E4-E053-99DC-66B1-03BB58CF9131}"/>
              </a:ext>
            </a:extLst>
          </p:cNvPr>
          <p:cNvSpPr txBox="1"/>
          <p:nvPr/>
        </p:nvSpPr>
        <p:spPr>
          <a:xfrm>
            <a:off x="3420095" y="1046000"/>
            <a:ext cx="1667123" cy="276999"/>
          </a:xfrm>
          <a:prstGeom prst="rect">
            <a:avLst/>
          </a:prstGeom>
          <a:solidFill>
            <a:schemeClr val="bg1"/>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Sustained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cCR</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12 months</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Dostarlimab</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0861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1287B-E5E2-3A01-25A6-5569E13394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D3C43A-19D4-3D8C-162C-C32536448A0C}"/>
              </a:ext>
            </a:extLst>
          </p:cNvPr>
          <p:cNvSpPr>
            <a:spLocks noGrp="1"/>
          </p:cNvSpPr>
          <p:nvPr>
            <p:ph type="title"/>
          </p:nvPr>
        </p:nvSpPr>
        <p:spPr>
          <a:xfrm>
            <a:off x="920749" y="11875"/>
            <a:ext cx="10358967" cy="1143000"/>
          </a:xfrm>
        </p:spPr>
        <p:txBody>
          <a:bodyPr/>
          <a:lstStyle/>
          <a:p>
            <a:r>
              <a:rPr lang="en-US" sz="3200" dirty="0"/>
              <a:t>Neoadjuvant Therapy for MSI-H Rectal Cancer</a:t>
            </a:r>
          </a:p>
        </p:txBody>
      </p:sp>
      <p:sp>
        <p:nvSpPr>
          <p:cNvPr id="3" name="Content Placeholder 2">
            <a:extLst>
              <a:ext uri="{FF2B5EF4-FFF2-40B4-BE49-F238E27FC236}">
                <a16:creationId xmlns:a16="http://schemas.microsoft.com/office/drawing/2014/main" id="{35CAE409-5F22-ADBB-5EF1-7DA7D9238C38}"/>
              </a:ext>
            </a:extLst>
          </p:cNvPr>
          <p:cNvSpPr>
            <a:spLocks noGrp="1"/>
          </p:cNvSpPr>
          <p:nvPr>
            <p:ph idx="1"/>
          </p:nvPr>
        </p:nvSpPr>
        <p:spPr>
          <a:xfrm>
            <a:off x="912285" y="1339894"/>
            <a:ext cx="9419247" cy="4843230"/>
          </a:xfrm>
        </p:spPr>
        <p:txBody>
          <a:bodyPr/>
          <a:lstStyle/>
          <a:p>
            <a:r>
              <a:rPr lang="en-US" b="0" dirty="0"/>
              <a:t>5% to 10% of rectal cancers are microsatellite instability high (MSI-H)</a:t>
            </a:r>
          </a:p>
          <a:p>
            <a:r>
              <a:rPr lang="en-US" b="0" dirty="0"/>
              <a:t>To date, no patient has received standard chemotherapy, radiation or surgery</a:t>
            </a:r>
          </a:p>
          <a:p>
            <a:r>
              <a:rPr lang="en-US" b="0" dirty="0"/>
              <a:t>Sample size is still modest, but it is continuing to hold up</a:t>
            </a:r>
          </a:p>
          <a:p>
            <a:r>
              <a:rPr lang="en-US" b="0" dirty="0"/>
              <a:t>Is this applicable to all checkpoint inhibitors? How many doses are needed? Will there be late recurrences?</a:t>
            </a:r>
          </a:p>
          <a:p>
            <a:endParaRPr lang="en-US" b="0" dirty="0"/>
          </a:p>
          <a:p>
            <a:endParaRPr lang="en-US" b="0" dirty="0"/>
          </a:p>
        </p:txBody>
      </p:sp>
    </p:spTree>
    <p:extLst>
      <p:ext uri="{BB962C8B-B14F-4D97-AF65-F5344CB8AC3E}">
        <p14:creationId xmlns:p14="http://schemas.microsoft.com/office/powerpoint/2010/main" val="169519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t>Dr </a:t>
            </a:r>
            <a:r>
              <a:rPr lang="en-US" sz="3200" dirty="0" err="1"/>
              <a:t>Meyerhardt</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extLst>
              <p:ext uri="{D42A27DB-BD31-4B8C-83A1-F6EECF244321}">
                <p14:modId xmlns:p14="http://schemas.microsoft.com/office/powerpoint/2010/main" val="1924566944"/>
              </p:ext>
            </p:extLst>
          </p:nvPr>
        </p:nvGraphicFramePr>
        <p:xfrm>
          <a:off x="1343472" y="2132856"/>
          <a:ext cx="9786884" cy="1584176"/>
        </p:xfrm>
        <a:graphic>
          <a:graphicData uri="http://schemas.openxmlformats.org/drawingml/2006/table">
            <a:tbl>
              <a:tblPr firstRow="1" bandRow="1">
                <a:tableStyleId>{F2DE63D5-997A-4646-A377-4702673A728D}</a:tableStyleId>
              </a:tblPr>
              <a:tblGrid>
                <a:gridCol w="9786884">
                  <a:extLst>
                    <a:ext uri="{9D8B030D-6E8A-4147-A177-3AD203B41FA5}">
                      <a16:colId xmlns:a16="http://schemas.microsoft.com/office/drawing/2014/main" val="20000"/>
                    </a:ext>
                  </a:extLst>
                </a:gridCol>
              </a:tblGrid>
              <a:tr h="158417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178396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8963-A7FA-8060-CD2C-6C9E099796E3}"/>
              </a:ext>
            </a:extLst>
          </p:cNvPr>
          <p:cNvSpPr>
            <a:spLocks noGrp="1"/>
          </p:cNvSpPr>
          <p:nvPr>
            <p:ph type="title"/>
          </p:nvPr>
        </p:nvSpPr>
        <p:spPr/>
        <p:txBody>
          <a:bodyPr/>
          <a:lstStyle/>
          <a:p>
            <a:pPr algn="l"/>
            <a:r>
              <a:rPr lang="en-US" dirty="0"/>
              <a:t>Key Ongoing Studies of (Neo)Adjuvant </a:t>
            </a:r>
            <a:r>
              <a:rPr lang="en-US" dirty="0" err="1"/>
              <a:t>Dostarlimab</a:t>
            </a:r>
            <a:r>
              <a:rPr lang="en-US" dirty="0"/>
              <a:t> for Patients with Resectable MSI-H/</a:t>
            </a:r>
            <a:r>
              <a:rPr lang="en-US" dirty="0" err="1"/>
              <a:t>dMMR</a:t>
            </a:r>
            <a:r>
              <a:rPr lang="en-US" dirty="0"/>
              <a:t> CRC </a:t>
            </a:r>
          </a:p>
        </p:txBody>
      </p:sp>
      <p:graphicFrame>
        <p:nvGraphicFramePr>
          <p:cNvPr id="4" name="Table 4">
            <a:extLst>
              <a:ext uri="{FF2B5EF4-FFF2-40B4-BE49-F238E27FC236}">
                <a16:creationId xmlns:a16="http://schemas.microsoft.com/office/drawing/2014/main" id="{D98202C9-C5B3-92C6-F77D-73CDB2860A85}"/>
              </a:ext>
            </a:extLst>
          </p:cNvPr>
          <p:cNvGraphicFramePr>
            <a:graphicFrameLocks noGrp="1"/>
          </p:cNvGraphicFramePr>
          <p:nvPr>
            <p:ph idx="1"/>
          </p:nvPr>
        </p:nvGraphicFramePr>
        <p:xfrm>
          <a:off x="514545" y="1663969"/>
          <a:ext cx="11349210" cy="4114800"/>
        </p:xfrm>
        <a:graphic>
          <a:graphicData uri="http://schemas.openxmlformats.org/drawingml/2006/table">
            <a:tbl>
              <a:tblPr firstRow="1" bandRow="1">
                <a:tableStyleId>{21E4AEA4-8DFA-4A89-87EB-49C32662AFE0}</a:tableStyleId>
              </a:tblPr>
              <a:tblGrid>
                <a:gridCol w="2064942">
                  <a:extLst>
                    <a:ext uri="{9D8B030D-6E8A-4147-A177-3AD203B41FA5}">
                      <a16:colId xmlns:a16="http://schemas.microsoft.com/office/drawing/2014/main" val="3278211682"/>
                    </a:ext>
                  </a:extLst>
                </a:gridCol>
                <a:gridCol w="791862">
                  <a:extLst>
                    <a:ext uri="{9D8B030D-6E8A-4147-A177-3AD203B41FA5}">
                      <a16:colId xmlns:a16="http://schemas.microsoft.com/office/drawing/2014/main" val="2801866429"/>
                    </a:ext>
                  </a:extLst>
                </a:gridCol>
                <a:gridCol w="983829">
                  <a:extLst>
                    <a:ext uri="{9D8B030D-6E8A-4147-A177-3AD203B41FA5}">
                      <a16:colId xmlns:a16="http://schemas.microsoft.com/office/drawing/2014/main" val="3712906188"/>
                    </a:ext>
                  </a:extLst>
                </a:gridCol>
                <a:gridCol w="2549714">
                  <a:extLst>
                    <a:ext uri="{9D8B030D-6E8A-4147-A177-3AD203B41FA5}">
                      <a16:colId xmlns:a16="http://schemas.microsoft.com/office/drawing/2014/main" val="1937931108"/>
                    </a:ext>
                  </a:extLst>
                </a:gridCol>
                <a:gridCol w="2719754">
                  <a:extLst>
                    <a:ext uri="{9D8B030D-6E8A-4147-A177-3AD203B41FA5}">
                      <a16:colId xmlns:a16="http://schemas.microsoft.com/office/drawing/2014/main" val="9631808"/>
                    </a:ext>
                  </a:extLst>
                </a:gridCol>
                <a:gridCol w="2239109">
                  <a:extLst>
                    <a:ext uri="{9D8B030D-6E8A-4147-A177-3AD203B41FA5}">
                      <a16:colId xmlns:a16="http://schemas.microsoft.com/office/drawing/2014/main" val="3283154115"/>
                    </a:ext>
                  </a:extLst>
                </a:gridCol>
              </a:tblGrid>
              <a:tr h="302106">
                <a:tc>
                  <a:txBody>
                    <a:bodyPr/>
                    <a:lstStyle/>
                    <a:p>
                      <a:r>
                        <a:rPr lang="en-US" sz="2000"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Phase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Eligibility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dirty="0"/>
                        <a:t>Randomization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dirty="0"/>
                        <a:t>Estimated primary</a:t>
                      </a:r>
                    </a:p>
                    <a:p>
                      <a:r>
                        <a:rPr lang="en-US" sz="2000" dirty="0"/>
                        <a:t>completion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889118225"/>
                  </a:ext>
                </a:extLst>
              </a:tr>
              <a:tr h="370840">
                <a:tc>
                  <a:txBody>
                    <a:bodyPr/>
                    <a:lstStyle/>
                    <a:p>
                      <a:r>
                        <a:rPr lang="en-US" sz="2000" dirty="0"/>
                        <a:t>China AZUR-1</a:t>
                      </a:r>
                    </a:p>
                    <a:p>
                      <a:r>
                        <a:rPr lang="en-US" sz="2000" b="0" dirty="0"/>
                        <a:t>(NCT06640049)</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II</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Stage II-III </a:t>
                      </a:r>
                      <a:r>
                        <a:rPr lang="en-US" sz="2000" dirty="0" err="1"/>
                        <a:t>dMMR</a:t>
                      </a:r>
                      <a:r>
                        <a:rPr lang="en-US" sz="2000" dirty="0"/>
                        <a:t> rectal adenocarcinoma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dirty="0" err="1"/>
                        <a:t>Dostarlimab</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December 2028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3089683114"/>
                  </a:ext>
                </a:extLst>
              </a:tr>
              <a:tr h="370840">
                <a:tc>
                  <a:txBody>
                    <a:bodyPr/>
                    <a:lstStyle/>
                    <a:p>
                      <a:r>
                        <a:rPr lang="en-US" sz="2000" dirty="0"/>
                        <a:t>AZUR-2</a:t>
                      </a:r>
                    </a:p>
                    <a:p>
                      <a:r>
                        <a:rPr lang="en-US" sz="2000" b="0" dirty="0"/>
                        <a:t>(NCT05855200)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711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III</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i="0" u="none" strike="noStrike" kern="1200" dirty="0">
                          <a:solidFill>
                            <a:schemeClr val="dk1"/>
                          </a:solidFill>
                          <a:effectLst/>
                          <a:latin typeface="+mn-lt"/>
                          <a:ea typeface="+mn-ea"/>
                          <a:cs typeface="+mn-cs"/>
                        </a:rPr>
                        <a:t>T4N0 or Stage III </a:t>
                      </a:r>
                      <a:r>
                        <a:rPr lang="en-US" sz="2000" b="0" i="0" u="none" strike="noStrike" kern="1200" dirty="0" err="1">
                          <a:solidFill>
                            <a:schemeClr val="dk1"/>
                          </a:solidFill>
                          <a:effectLst/>
                          <a:latin typeface="+mn-lt"/>
                          <a:ea typeface="+mn-ea"/>
                          <a:cs typeface="+mn-cs"/>
                        </a:rPr>
                        <a:t>dMMR</a:t>
                      </a:r>
                      <a:r>
                        <a:rPr lang="en-US" sz="2000" b="0" i="0" u="none" strike="noStrike" kern="1200" dirty="0">
                          <a:solidFill>
                            <a:schemeClr val="dk1"/>
                          </a:solidFill>
                          <a:effectLst/>
                          <a:latin typeface="+mn-lt"/>
                          <a:ea typeface="+mn-ea"/>
                          <a:cs typeface="+mn-cs"/>
                        </a:rPr>
                        <a:t> colon adenocarcinoma</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2000" dirty="0" err="1"/>
                        <a:t>Dostarlimab</a:t>
                      </a:r>
                      <a:endParaRPr lang="en-US" sz="2000" dirty="0"/>
                    </a:p>
                    <a:p>
                      <a:pPr marL="285750" indent="-285750">
                        <a:buFont typeface="Arial" panose="020B0604020202020204" pitchFamily="34" charset="0"/>
                        <a:buChar char="•"/>
                      </a:pPr>
                      <a:r>
                        <a:rPr lang="en-US" sz="2000" dirty="0"/>
                        <a:t>Standard of care – CAPOX or FOLFOX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000" dirty="0"/>
                        <a:t>December 2028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324838"/>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0" dirty="0"/>
                        <a:t>AZUR-4</a:t>
                      </a:r>
                    </a:p>
                    <a:p>
                      <a:pPr marL="0" marR="0" lvl="0" indent="0" algn="l" defTabSz="914115" rtl="0" eaLnBrk="1" fontAlgn="auto" latinLnBrk="0" hangingPunct="1">
                        <a:lnSpc>
                          <a:spcPct val="100000"/>
                        </a:lnSpc>
                        <a:spcBef>
                          <a:spcPts val="0"/>
                        </a:spcBef>
                        <a:spcAft>
                          <a:spcPts val="0"/>
                        </a:spcAft>
                        <a:buClrTx/>
                        <a:buSzTx/>
                        <a:buFontTx/>
                        <a:buNone/>
                        <a:tabLst/>
                        <a:defRPr/>
                      </a:pPr>
                      <a:r>
                        <a:rPr lang="en-US" sz="2000" b="0" dirty="0"/>
                        <a:t>(NCT06567782)</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II</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n-lt"/>
                          <a:ea typeface="+mn-ea"/>
                          <a:cs typeface="+mn-cs"/>
                        </a:rPr>
                        <a:t>T4N0 or Stage III </a:t>
                      </a:r>
                      <a:r>
                        <a:rPr kumimoji="0" lang="en-US" sz="2000" b="0" i="0" u="none" strike="noStrike" kern="1200" cap="none" spc="0" normalizeH="0" baseline="0" noProof="0" dirty="0" err="1">
                          <a:ln>
                            <a:noFill/>
                          </a:ln>
                          <a:solidFill>
                            <a:srgbClr val="000000"/>
                          </a:solidFill>
                          <a:effectLst/>
                          <a:uLnTx/>
                          <a:uFillTx/>
                          <a:latin typeface="+mn-lt"/>
                          <a:ea typeface="+mn-ea"/>
                          <a:cs typeface="+mn-cs"/>
                        </a:rPr>
                        <a:t>dMMR</a:t>
                      </a:r>
                      <a:r>
                        <a:rPr kumimoji="0" lang="en-US" sz="2000" b="0" i="0" u="none" strike="noStrike" kern="1200" cap="none" spc="0" normalizeH="0" baseline="0" noProof="0" dirty="0">
                          <a:ln>
                            <a:noFill/>
                          </a:ln>
                          <a:solidFill>
                            <a:srgbClr val="000000"/>
                          </a:solidFill>
                          <a:effectLst/>
                          <a:uLnTx/>
                          <a:uFillTx/>
                          <a:latin typeface="+mn-lt"/>
                          <a:ea typeface="+mn-ea"/>
                          <a:cs typeface="+mn-cs"/>
                        </a:rPr>
                        <a:t> colon adenocarcinoma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dirty="0" err="1"/>
                        <a:t>Dostarlimab</a:t>
                      </a:r>
                      <a:endParaRPr lang="en-US" sz="2000" dirty="0"/>
                    </a:p>
                    <a:p>
                      <a:pPr marL="285750" indent="-285750">
                        <a:buFont typeface="Arial" panose="020B0604020202020204" pitchFamily="34" charset="0"/>
                        <a:buChar char="•"/>
                      </a:pPr>
                      <a:r>
                        <a:rPr lang="en-US" sz="2000" dirty="0"/>
                        <a:t>CAPOX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September 2028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1783108697"/>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a:t>NAIO</a:t>
                      </a:r>
                    </a:p>
                    <a:p>
                      <a:pPr marL="0" marR="0" lvl="0" indent="0" algn="l" defTabSz="914115" rtl="0" eaLnBrk="1" fontAlgn="auto" latinLnBrk="0" hangingPunct="1">
                        <a:lnSpc>
                          <a:spcPct val="100000"/>
                        </a:lnSpc>
                        <a:spcBef>
                          <a:spcPts val="0"/>
                        </a:spcBef>
                        <a:spcAft>
                          <a:spcPts val="0"/>
                        </a:spcAft>
                        <a:buClrTx/>
                        <a:buSzTx/>
                        <a:buFontTx/>
                        <a:buNone/>
                        <a:tabLst/>
                        <a:defRPr/>
                      </a:pPr>
                      <a:r>
                        <a:rPr lang="en-US" sz="2000" b="0" dirty="0"/>
                        <a:t>(NCT05239546)</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II </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Stage II-III </a:t>
                      </a:r>
                      <a:r>
                        <a:rPr lang="en-US" sz="2000" dirty="0" err="1"/>
                        <a:t>dMMR</a:t>
                      </a:r>
                      <a:r>
                        <a:rPr lang="en-US" sz="2000" dirty="0"/>
                        <a:t> CRC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2000" dirty="0" err="1"/>
                        <a:t>Dostarlimab</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000" dirty="0"/>
                        <a:t>April 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938087"/>
                  </a:ext>
                </a:extLst>
              </a:tr>
            </a:tbl>
          </a:graphicData>
        </a:graphic>
      </p:graphicFrame>
      <p:sp>
        <p:nvSpPr>
          <p:cNvPr id="6" name="TextBox 5">
            <a:extLst>
              <a:ext uri="{FF2B5EF4-FFF2-40B4-BE49-F238E27FC236}">
                <a16:creationId xmlns:a16="http://schemas.microsoft.com/office/drawing/2014/main" id="{2D528AAC-5F35-FBDD-2052-4EA7E62C73C9}"/>
              </a:ext>
            </a:extLst>
          </p:cNvPr>
          <p:cNvSpPr txBox="1"/>
          <p:nvPr/>
        </p:nvSpPr>
        <p:spPr>
          <a:xfrm>
            <a:off x="119336" y="6461710"/>
            <a:ext cx="435074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cs typeface="+mn-cs"/>
              </a:rPr>
              <a:t>www.clinicaltrials.gov</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 Accessed February 2025.15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884735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D5A4F-EDFA-4808-E671-9756BB13F02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79B5D8A-73A3-81CE-72CF-3133B0B413A9}"/>
              </a:ext>
            </a:extLst>
          </p:cNvPr>
          <p:cNvSpPr txBox="1">
            <a:spLocks/>
          </p:cNvSpPr>
          <p:nvPr/>
        </p:nvSpPr>
        <p:spPr bwMode="auto">
          <a:xfrm>
            <a:off x="916516" y="260648"/>
            <a:ext cx="10358967" cy="1143000"/>
          </a:xfrm>
          <a:prstGeom prst="rect">
            <a:avLst/>
          </a:prstGeom>
          <a:solidFill>
            <a:srgbClr val="0432FF"/>
          </a:solid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endParaRPr kumimoji="0" lang="en-US" sz="34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2" name="Title 1">
            <a:extLst>
              <a:ext uri="{FF2B5EF4-FFF2-40B4-BE49-F238E27FC236}">
                <a16:creationId xmlns:a16="http://schemas.microsoft.com/office/drawing/2014/main" id="{60EC93F1-810D-4EAE-85A8-05A4A90DA4A3}"/>
              </a:ext>
            </a:extLst>
          </p:cNvPr>
          <p:cNvSpPr>
            <a:spLocks noGrp="1"/>
          </p:cNvSpPr>
          <p:nvPr>
            <p:ph type="title"/>
          </p:nvPr>
        </p:nvSpPr>
        <p:spPr>
          <a:xfrm>
            <a:off x="983432" y="260648"/>
            <a:ext cx="10287821" cy="1143000"/>
          </a:xfrm>
        </p:spPr>
        <p:txBody>
          <a:bodyPr/>
          <a:lstStyle/>
          <a:p>
            <a:br>
              <a:rPr lang="en-US" dirty="0">
                <a:solidFill>
                  <a:schemeClr val="bg1"/>
                </a:solidFill>
              </a:rPr>
            </a:br>
            <a:r>
              <a:rPr lang="en-US" dirty="0">
                <a:solidFill>
                  <a:schemeClr val="bg1"/>
                </a:solidFill>
              </a:rPr>
              <a:t>Discussion Questions:</a:t>
            </a:r>
            <a:br>
              <a:rPr lang="en-US" dirty="0">
                <a:solidFill>
                  <a:schemeClr val="bg1"/>
                </a:solidFill>
              </a:rPr>
            </a:br>
            <a:r>
              <a:rPr lang="en-US" b="1" dirty="0">
                <a:solidFill>
                  <a:schemeClr val="bg1"/>
                </a:solidFill>
                <a:latin typeface="Calibri" panose="020F0502020204030204" pitchFamily="34" charset="0"/>
                <a:cs typeface="Calibri" panose="020F0502020204030204" pitchFamily="34" charset="0"/>
              </a:rPr>
              <a:t>Immunotherapy for Localized and Metastatic MSI-High CRC</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0FEEE606-4A12-0D21-8279-57DADACF6D99}"/>
              </a:ext>
            </a:extLst>
          </p:cNvPr>
          <p:cNvSpPr>
            <a:spLocks noGrp="1"/>
          </p:cNvSpPr>
          <p:nvPr>
            <p:ph idx="1"/>
          </p:nvPr>
        </p:nvSpPr>
        <p:spPr/>
        <p:txBody>
          <a:bodyPr/>
          <a:lstStyle/>
          <a:p>
            <a:endParaRPr lang="en-US" dirty="0"/>
          </a:p>
          <a:p>
            <a:r>
              <a:rPr lang="en-US" dirty="0"/>
              <a:t>What is the optimal first-line treatment for metastatic MSI-high CRC? What is the ideal duration of immunotherapy in this setting? For which patients should dual immunotherapy be considered (</a:t>
            </a:r>
            <a:r>
              <a:rPr lang="en-US" dirty="0" err="1"/>
              <a:t>eg</a:t>
            </a:r>
            <a:r>
              <a:rPr lang="en-US" dirty="0"/>
              <a:t>, as in the </a:t>
            </a:r>
            <a:r>
              <a:rPr lang="en-US" dirty="0" err="1"/>
              <a:t>CheckMate</a:t>
            </a:r>
            <a:r>
              <a:rPr lang="en-US" dirty="0"/>
              <a:t> 8HW trial)?</a:t>
            </a:r>
          </a:p>
          <a:p>
            <a:endParaRPr lang="en-US" dirty="0"/>
          </a:p>
        </p:txBody>
      </p:sp>
    </p:spTree>
    <p:extLst>
      <p:ext uri="{BB962C8B-B14F-4D97-AF65-F5344CB8AC3E}">
        <p14:creationId xmlns:p14="http://schemas.microsoft.com/office/powerpoint/2010/main" val="1050108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2"/>
            <a:ext cx="7317879" cy="322957"/>
          </a:xfrm>
        </p:spPr>
        <p:txBody>
          <a:bodyPr/>
          <a:lstStyle/>
          <a:p>
            <a:r>
              <a:rPr lang="en-US" sz="656" b="1" dirty="0">
                <a:latin typeface="Arial" charset="0"/>
                <a:ea typeface="+mn-ea"/>
                <a:cs typeface="+mn-cs"/>
              </a:rPr>
              <a:t>CheckMate 8HW study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010" y="139701"/>
            <a:ext cx="11735983" cy="6521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1377F296-E2C1-5ECC-BD3F-8B98BE4B99F9}"/>
              </a:ext>
            </a:extLst>
          </p:cNvPr>
          <p:cNvSpPr txBox="1"/>
          <p:nvPr/>
        </p:nvSpPr>
        <p:spPr>
          <a:xfrm>
            <a:off x="9409471" y="986458"/>
            <a:ext cx="2782529" cy="83099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a:ea typeface="MS PGothic" charset="0"/>
                <a:cs typeface="+mn-cs"/>
              </a:rPr>
              <a:t>16% of pts not MSI-H confirmed</a:t>
            </a:r>
          </a:p>
        </p:txBody>
      </p:sp>
      <p:sp>
        <p:nvSpPr>
          <p:cNvPr id="5" name="Rectangle 4">
            <a:extLst>
              <a:ext uri="{FF2B5EF4-FFF2-40B4-BE49-F238E27FC236}">
                <a16:creationId xmlns:a16="http://schemas.microsoft.com/office/drawing/2014/main" id="{72E72A4F-27C3-9F1A-5D5D-5E776B1B68C1}"/>
              </a:ext>
            </a:extLst>
          </p:cNvPr>
          <p:cNvSpPr/>
          <p:nvPr/>
        </p:nvSpPr>
        <p:spPr>
          <a:xfrm>
            <a:off x="5016501" y="2571752"/>
            <a:ext cx="3263900" cy="165734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FEA57936-2C9F-836F-F8B4-5E29611130CB}"/>
              </a:ext>
            </a:extLst>
          </p:cNvPr>
          <p:cNvSpPr txBox="1"/>
          <p:nvPr/>
        </p:nvSpPr>
        <p:spPr>
          <a:xfrm>
            <a:off x="8678276" y="6628060"/>
            <a:ext cx="34079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Lenz et al. ASCO 2024; Andre et al. GI ASCO 2024</a:t>
            </a:r>
          </a:p>
        </p:txBody>
      </p:sp>
      <p:sp>
        <p:nvSpPr>
          <p:cNvPr id="3" name="Rectangle 2">
            <a:extLst>
              <a:ext uri="{FF2B5EF4-FFF2-40B4-BE49-F238E27FC236}">
                <a16:creationId xmlns:a16="http://schemas.microsoft.com/office/drawing/2014/main" id="{30EBCA0E-4369-CF5B-8E93-942AD4E3EB27}"/>
              </a:ext>
            </a:extLst>
          </p:cNvPr>
          <p:cNvSpPr/>
          <p:nvPr/>
        </p:nvSpPr>
        <p:spPr>
          <a:xfrm>
            <a:off x="11314323" y="6294887"/>
            <a:ext cx="649668" cy="3662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A55D298B-8BB9-9140-7AB4-9AF418F2D91F}"/>
              </a:ext>
            </a:extLst>
          </p:cNvPr>
          <p:cNvSpPr txBox="1"/>
          <p:nvPr/>
        </p:nvSpPr>
        <p:spPr>
          <a:xfrm>
            <a:off x="335360" y="6453336"/>
            <a:ext cx="3589177"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Scott </a:t>
            </a:r>
            <a:r>
              <a:rPr kumimoji="0" lang="en-US" sz="1500" b="0"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Kopetz</a:t>
            </a:r>
            <a:r>
              <a:rPr kumimoji="0" lang="en-US" sz="15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2"/>
            <a:ext cx="7317879" cy="322957"/>
          </a:xfrm>
        </p:spPr>
        <p:txBody>
          <a:bodyPr/>
          <a:lstStyle/>
          <a:p>
            <a:r>
              <a:rPr lang="en-US" sz="656" b="1" dirty="0">
                <a:latin typeface="Arial" charset="0"/>
                <a:ea typeface="+mn-ea"/>
                <a:cs typeface="+mn-cs"/>
              </a:rPr>
              <a:t>Progression-free survival</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19491"/>
          <a:stretch/>
        </p:blipFill>
        <p:spPr bwMode="auto">
          <a:xfrm>
            <a:off x="479376" y="0"/>
            <a:ext cx="11006111" cy="4961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6988FDD-B72E-46ED-C879-EB8B376B1060}"/>
              </a:ext>
            </a:extLst>
          </p:cNvPr>
          <p:cNvPicPr>
            <a:picLocks noChangeAspect="1"/>
          </p:cNvPicPr>
          <p:nvPr/>
        </p:nvPicPr>
        <p:blipFill rotWithShape="1">
          <a:blip r:embed="rId4"/>
          <a:srcRect t="42144"/>
          <a:stretch/>
        </p:blipFill>
        <p:spPr>
          <a:xfrm>
            <a:off x="1885280" y="4869160"/>
            <a:ext cx="8421440" cy="1421466"/>
          </a:xfrm>
          <a:prstGeom prst="rect">
            <a:avLst/>
          </a:prstGeom>
        </p:spPr>
      </p:pic>
      <p:sp>
        <p:nvSpPr>
          <p:cNvPr id="4" name="TextBox 3">
            <a:extLst>
              <a:ext uri="{FF2B5EF4-FFF2-40B4-BE49-F238E27FC236}">
                <a16:creationId xmlns:a16="http://schemas.microsoft.com/office/drawing/2014/main" id="{3535C829-34A6-A86A-CDD2-A866B9CA01F6}"/>
              </a:ext>
            </a:extLst>
          </p:cNvPr>
          <p:cNvSpPr txBox="1"/>
          <p:nvPr/>
        </p:nvSpPr>
        <p:spPr>
          <a:xfrm>
            <a:off x="8116884" y="6237312"/>
            <a:ext cx="27535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S PGothic" charset="0"/>
                <a:cs typeface="+mn-cs"/>
              </a:rPr>
              <a:t>Myocarditis and pneumonitis</a:t>
            </a:r>
          </a:p>
        </p:txBody>
      </p:sp>
      <p:cxnSp>
        <p:nvCxnSpPr>
          <p:cNvPr id="6" name="Straight Arrow Connector 5">
            <a:extLst>
              <a:ext uri="{FF2B5EF4-FFF2-40B4-BE49-F238E27FC236}">
                <a16:creationId xmlns:a16="http://schemas.microsoft.com/office/drawing/2014/main" id="{7E0FE7D6-7BA4-A235-7578-51ABCEFAC6B1}"/>
              </a:ext>
            </a:extLst>
          </p:cNvPr>
          <p:cNvCxnSpPr>
            <a:cxnSpLocks/>
          </p:cNvCxnSpPr>
          <p:nvPr/>
        </p:nvCxnSpPr>
        <p:spPr>
          <a:xfrm>
            <a:off x="7896200" y="6093296"/>
            <a:ext cx="291710" cy="3106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9FD4E82-4E02-3E3A-EA9C-A0E3DAA4070F}"/>
              </a:ext>
            </a:extLst>
          </p:cNvPr>
          <p:cNvSpPr txBox="1"/>
          <p:nvPr/>
        </p:nvSpPr>
        <p:spPr>
          <a:xfrm>
            <a:off x="119039" y="6617427"/>
            <a:ext cx="79829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Andre T et al. </a:t>
            </a:r>
            <a:r>
              <a:rPr kumimoji="0" lang="en-US" sz="1200" b="0" i="1" u="none" strike="noStrike" kern="1200" cap="none" spc="0" normalizeH="0" baseline="0" noProof="0" dirty="0">
                <a:ln>
                  <a:noFill/>
                </a:ln>
                <a:solidFill>
                  <a:prstClr val="black"/>
                </a:solidFill>
                <a:effectLst/>
                <a:uLnTx/>
                <a:uFillTx/>
                <a:latin typeface="Aptos" panose="02110004020202020204"/>
                <a:ea typeface="MS PGothic" charset="0"/>
                <a:cs typeface="+mn-cs"/>
              </a:rPr>
              <a:t>N Engl J Med </a:t>
            </a: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2024 Nov 28;391(21):2014-2026; Lenz et al. ASCO 2024.</a:t>
            </a:r>
          </a:p>
        </p:txBody>
      </p:sp>
      <p:sp>
        <p:nvSpPr>
          <p:cNvPr id="7" name="TextBox 6">
            <a:extLst>
              <a:ext uri="{FF2B5EF4-FFF2-40B4-BE49-F238E27FC236}">
                <a16:creationId xmlns:a16="http://schemas.microsoft.com/office/drawing/2014/main" id="{38217287-23E5-9FE6-7694-05A2D24A7A0F}"/>
              </a:ext>
            </a:extLst>
          </p:cNvPr>
          <p:cNvSpPr txBox="1"/>
          <p:nvPr/>
        </p:nvSpPr>
        <p:spPr>
          <a:xfrm>
            <a:off x="9203567" y="6597352"/>
            <a:ext cx="2988433"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Scott </a:t>
            </a:r>
            <a:r>
              <a:rPr kumimoji="0" lang="en-US" sz="1500" b="0"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Kopetz</a:t>
            </a:r>
            <a:r>
              <a:rPr kumimoji="0" lang="en-US" sz="15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p:txBody>
      </p:sp>
      <p:sp>
        <p:nvSpPr>
          <p:cNvPr id="8" name="TextBox 7">
            <a:extLst>
              <a:ext uri="{FF2B5EF4-FFF2-40B4-BE49-F238E27FC236}">
                <a16:creationId xmlns:a16="http://schemas.microsoft.com/office/drawing/2014/main" id="{9C16967A-8650-3EDE-EF13-053A3AB94AAB}"/>
              </a:ext>
            </a:extLst>
          </p:cNvPr>
          <p:cNvSpPr txBox="1"/>
          <p:nvPr/>
        </p:nvSpPr>
        <p:spPr>
          <a:xfrm>
            <a:off x="479376" y="260648"/>
            <a:ext cx="10873208" cy="477054"/>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baseline="0" noProof="0" dirty="0" err="1">
                <a:ln>
                  <a:noFill/>
                </a:ln>
                <a:solidFill>
                  <a:prstClr val="black"/>
                </a:solidFill>
                <a:effectLst/>
                <a:uLnTx/>
                <a:uFillTx/>
                <a:latin typeface="Calibri Light" panose="020F0302020204030204" pitchFamily="34" charset="0"/>
                <a:ea typeface="MS PGothic" charset="0"/>
                <a:cs typeface="Calibri Light" panose="020F0302020204030204" pitchFamily="34" charset="0"/>
              </a:rPr>
              <a:t>CheckMate</a:t>
            </a:r>
            <a:r>
              <a:rPr kumimoji="0" lang="en-US" sz="2500" b="1" i="0" u="none" strike="noStrike" kern="1200" cap="none" spc="0" normalizeH="0" baseline="0" noProof="0" dirty="0">
                <a:ln>
                  <a:noFill/>
                </a:ln>
                <a:solidFill>
                  <a:prstClr val="black"/>
                </a:solidFill>
                <a:effectLst/>
                <a:uLnTx/>
                <a:uFillTx/>
                <a:latin typeface="Calibri Light" panose="020F0302020204030204" pitchFamily="34" charset="0"/>
                <a:ea typeface="MS PGothic" charset="0"/>
                <a:cs typeface="Calibri Light" panose="020F0302020204030204" pitchFamily="34" charset="0"/>
              </a:rPr>
              <a:t> 8HW: Progression-Free Survival with </a:t>
            </a:r>
            <a:r>
              <a:rPr kumimoji="0" lang="en-US" sz="2500" b="1" i="0" u="none" strike="noStrike" kern="1200" cap="none" spc="0" normalizeH="0" baseline="0" noProof="0" dirty="0" err="1">
                <a:ln>
                  <a:noFill/>
                </a:ln>
                <a:solidFill>
                  <a:prstClr val="black"/>
                </a:solidFill>
                <a:effectLst/>
                <a:uLnTx/>
                <a:uFillTx/>
                <a:latin typeface="Calibri Light" panose="020F0302020204030204" pitchFamily="34" charset="0"/>
                <a:ea typeface="MS PGothic" charset="0"/>
                <a:cs typeface="Calibri Light" panose="020F0302020204030204" pitchFamily="34" charset="0"/>
              </a:rPr>
              <a:t>Nivo</a:t>
            </a:r>
            <a:r>
              <a:rPr kumimoji="0" lang="en-US" sz="2500" b="1" i="0" u="none" strike="noStrike" kern="1200" cap="none" spc="0" normalizeH="0" baseline="0" noProof="0" dirty="0">
                <a:ln>
                  <a:noFill/>
                </a:ln>
                <a:solidFill>
                  <a:prstClr val="black"/>
                </a:solidFill>
                <a:effectLst/>
                <a:uLnTx/>
                <a:uFillTx/>
                <a:latin typeface="Calibri Light" panose="020F0302020204030204" pitchFamily="34" charset="0"/>
                <a:ea typeface="MS PGothic" charset="0"/>
                <a:cs typeface="Calibri Light" panose="020F0302020204030204" pitchFamily="34" charset="0"/>
              </a:rPr>
              <a:t>/</a:t>
            </a:r>
            <a:r>
              <a:rPr kumimoji="0" lang="en-US" sz="2500" b="1" i="0" u="none" strike="noStrike" kern="1200" cap="none" spc="0" normalizeH="0" baseline="0" noProof="0" dirty="0" err="1">
                <a:ln>
                  <a:noFill/>
                </a:ln>
                <a:solidFill>
                  <a:prstClr val="black"/>
                </a:solidFill>
                <a:effectLst/>
                <a:uLnTx/>
                <a:uFillTx/>
                <a:latin typeface="Calibri Light" panose="020F0302020204030204" pitchFamily="34" charset="0"/>
                <a:ea typeface="MS PGothic" charset="0"/>
                <a:cs typeface="Calibri Light" panose="020F0302020204030204" pitchFamily="34" charset="0"/>
              </a:rPr>
              <a:t>Ipi</a:t>
            </a:r>
            <a:r>
              <a:rPr kumimoji="0" lang="en-US" sz="2500" b="1" i="0" u="none" strike="noStrike" kern="1200" cap="none" spc="0" normalizeH="0" baseline="0" noProof="0" dirty="0">
                <a:ln>
                  <a:noFill/>
                </a:ln>
                <a:solidFill>
                  <a:prstClr val="black"/>
                </a:solidFill>
                <a:effectLst/>
                <a:uLnTx/>
                <a:uFillTx/>
                <a:latin typeface="Calibri Light" panose="020F0302020204030204" pitchFamily="34" charset="0"/>
                <a:ea typeface="MS PGothic" charset="0"/>
                <a:cs typeface="Calibri Light" panose="020F0302020204030204" pitchFamily="34" charset="0"/>
              </a:rPr>
              <a:t> versus Chemotherapy</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B6F59-F429-5669-C2FE-450434DFB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C58FEA-D44D-9B32-FA1C-F48A905FF63B}"/>
              </a:ext>
            </a:extLst>
          </p:cNvPr>
          <p:cNvSpPr>
            <a:spLocks noGrp="1"/>
          </p:cNvSpPr>
          <p:nvPr>
            <p:ph type="title"/>
          </p:nvPr>
        </p:nvSpPr>
        <p:spPr>
          <a:xfrm>
            <a:off x="2437061" y="2571752"/>
            <a:ext cx="7317879" cy="322957"/>
          </a:xfrm>
        </p:spPr>
        <p:txBody>
          <a:bodyPr/>
          <a:lstStyle/>
          <a:p>
            <a:r>
              <a:rPr lang="en-US" sz="656" b="1" dirty="0">
                <a:latin typeface="Arial" charset="0"/>
                <a:ea typeface="+mn-ea"/>
                <a:cs typeface="+mn-cs"/>
              </a:rPr>
              <a:t>CheckMate 8HW study design</a:t>
            </a:r>
          </a:p>
        </p:txBody>
      </p:sp>
      <p:pic>
        <p:nvPicPr>
          <p:cNvPr id="1026" name="Picture 2">
            <a:extLst>
              <a:ext uri="{FF2B5EF4-FFF2-40B4-BE49-F238E27FC236}">
                <a16:creationId xmlns:a16="http://schemas.microsoft.com/office/drawing/2014/main" id="{684251F4-A474-130A-F072-3DCE121C192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8010" y="139701"/>
            <a:ext cx="11735983" cy="651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5B4678D8-F7F1-2281-4E85-05904C8C93E6}"/>
              </a:ext>
            </a:extLst>
          </p:cNvPr>
          <p:cNvSpPr/>
          <p:nvPr/>
        </p:nvSpPr>
        <p:spPr>
          <a:xfrm>
            <a:off x="5018252" y="1771651"/>
            <a:ext cx="3263900" cy="165734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CA07DD8A-3E79-0884-4C15-7282CF579834}"/>
              </a:ext>
            </a:extLst>
          </p:cNvPr>
          <p:cNvSpPr txBox="1"/>
          <p:nvPr/>
        </p:nvSpPr>
        <p:spPr>
          <a:xfrm>
            <a:off x="10251440" y="6628060"/>
            <a:ext cx="203087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Andre et al. GI ASCO 2024</a:t>
            </a:r>
          </a:p>
        </p:txBody>
      </p:sp>
      <p:sp>
        <p:nvSpPr>
          <p:cNvPr id="3" name="Rectangle 2">
            <a:extLst>
              <a:ext uri="{FF2B5EF4-FFF2-40B4-BE49-F238E27FC236}">
                <a16:creationId xmlns:a16="http://schemas.microsoft.com/office/drawing/2014/main" id="{D5F6D91A-E608-FB20-0C22-E2B8838F7D20}"/>
              </a:ext>
            </a:extLst>
          </p:cNvPr>
          <p:cNvSpPr/>
          <p:nvPr/>
        </p:nvSpPr>
        <p:spPr>
          <a:xfrm>
            <a:off x="11380424" y="6289378"/>
            <a:ext cx="583566" cy="3662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C96CC923-B5CC-A6FE-CF66-221E8E773F11}"/>
              </a:ext>
            </a:extLst>
          </p:cNvPr>
          <p:cNvSpPr txBox="1"/>
          <p:nvPr/>
        </p:nvSpPr>
        <p:spPr>
          <a:xfrm>
            <a:off x="335360" y="6453336"/>
            <a:ext cx="3589177"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Scott </a:t>
            </a:r>
            <a:r>
              <a:rPr kumimoji="0" lang="en-US" sz="1500" b="0"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Kopetz</a:t>
            </a:r>
            <a:r>
              <a:rPr kumimoji="0" lang="en-US" sz="15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p:txBody>
      </p:sp>
    </p:spTree>
    <p:extLst>
      <p:ext uri="{BB962C8B-B14F-4D97-AF65-F5344CB8AC3E}">
        <p14:creationId xmlns:p14="http://schemas.microsoft.com/office/powerpoint/2010/main" val="4122336491"/>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855913" algn="l"/>
              </a:tabLst>
            </a:pPr>
            <a:r>
              <a:rPr lang="en-US" dirty="0">
                <a:solidFill>
                  <a:srgbClr val="433F3F"/>
                </a:solidFill>
              </a:rPr>
              <a:t>Progression-free survival</a:t>
            </a:r>
          </a:p>
        </p:txBody>
      </p:sp>
      <p:sp>
        <p:nvSpPr>
          <p:cNvPr id="21" name="TextBox 20">
            <a:extLst>
              <a:ext uri="{FF2B5EF4-FFF2-40B4-BE49-F238E27FC236}">
                <a16:creationId xmlns:a16="http://schemas.microsoft.com/office/drawing/2014/main" id="{BE6FD30A-5C31-4D99-92A9-70BE52D5EC22}"/>
              </a:ext>
            </a:extLst>
          </p:cNvPr>
          <p:cNvSpPr txBox="1"/>
          <p:nvPr>
            <p:custDataLst>
              <p:tags r:id="rId2"/>
            </p:custDataLst>
          </p:nvPr>
        </p:nvSpPr>
        <p:spPr>
          <a:xfrm>
            <a:off x="379950" y="6500950"/>
            <a:ext cx="10953128" cy="138499"/>
          </a:xfrm>
          <a:prstGeom prst="rect">
            <a:avLst/>
          </a:prstGeom>
          <a:noFill/>
        </p:spPr>
        <p:txBody>
          <a:bodyPr vert="horz" wrap="square" lIns="0" tIns="0" rIns="0" bIns="0" rtlCol="0" anchor="b" anchorCtr="0">
            <a:spAutoFit/>
          </a:bodyPr>
          <a:lstStyle/>
          <a:p>
            <a:pPr marL="0" marR="0" lvl="0" indent="0" algn="l" defTabSz="1218987" rtl="0" eaLnBrk="1" fontAlgn="auto" latinLnBrk="0" hangingPunct="1">
              <a:lnSpc>
                <a:spcPct val="90000"/>
              </a:lnSpc>
              <a:spcBef>
                <a:spcPts val="533"/>
              </a:spcBef>
              <a:spcAft>
                <a:spcPts val="0"/>
              </a:spcAft>
              <a:buClrTx/>
              <a:buSzTx/>
              <a:buFontTx/>
              <a:buNone/>
              <a:tabLst/>
              <a:defRPr/>
            </a:pPr>
            <a:r>
              <a:rPr kumimoji="0" lang="en-US" sz="1000" b="0" i="0" u="none" strike="noStrike" kern="1200" cap="none" spc="0" normalizeH="0" baseline="30000" noProof="0" dirty="0" err="1">
                <a:ln>
                  <a:noFill/>
                </a:ln>
                <a:solidFill>
                  <a:srgbClr val="433F3F"/>
                </a:solidFill>
                <a:effectLst/>
                <a:uLnTx/>
                <a:uFillTx/>
                <a:latin typeface="Trebuchet MS" panose="020B0603020202020204" pitchFamily="34" charset="0"/>
                <a:ea typeface="MS PGothic" charset="0"/>
                <a:cs typeface="Arial" panose="020B0604020202020204" pitchFamily="34" charset="0"/>
              </a:rPr>
              <a:t>a</a:t>
            </a:r>
            <a:r>
              <a:rPr kumimoji="0" lang="en-US" sz="1000" b="0" i="0" u="none" strike="noStrike" kern="1200" cap="none" spc="0" normalizeH="0" baseline="0" noProof="0" dirty="0" err="1">
                <a:ln>
                  <a:noFill/>
                </a:ln>
                <a:solidFill>
                  <a:srgbClr val="433F3F"/>
                </a:solidFill>
                <a:effectLst/>
                <a:uLnTx/>
                <a:uFillTx/>
                <a:latin typeface="Trebuchet MS" panose="020B0603020202020204" pitchFamily="34" charset="0"/>
                <a:ea typeface="MS PGothic" charset="0"/>
                <a:cs typeface="Arial" panose="020B0604020202020204" pitchFamily="34" charset="0"/>
              </a:rPr>
              <a:t>Per</a:t>
            </a:r>
            <a:r>
              <a:rPr kumimoji="0" lang="en-US" sz="1000" b="0" i="0" u="none" strike="noStrike" kern="1200" cap="none" spc="0" normalizeH="0" baseline="0" noProof="0" dirty="0">
                <a:ln>
                  <a:noFill/>
                </a:ln>
                <a:solidFill>
                  <a:srgbClr val="433F3F"/>
                </a:solidFill>
                <a:effectLst/>
                <a:uLnTx/>
                <a:uFillTx/>
                <a:latin typeface="Trebuchet MS" panose="020B0603020202020204" pitchFamily="34" charset="0"/>
                <a:ea typeface="MS PGothic" charset="0"/>
                <a:cs typeface="Arial" panose="020B0604020202020204" pitchFamily="34" charset="0"/>
              </a:rPr>
              <a:t> BICR. </a:t>
            </a:r>
            <a:r>
              <a:rPr kumimoji="0" lang="en-US" sz="1000" b="0" i="0" u="none" strike="noStrike" kern="1200" cap="none" spc="0" normalizeH="0" baseline="30000" noProof="0" dirty="0" err="1">
                <a:ln>
                  <a:noFill/>
                </a:ln>
                <a:solidFill>
                  <a:srgbClr val="433F3F"/>
                </a:solidFill>
                <a:effectLst/>
                <a:uLnTx/>
                <a:uFillTx/>
                <a:latin typeface="Trebuchet MS" panose="020B0603020202020204" pitchFamily="34" charset="0"/>
                <a:ea typeface="MS PGothic" charset="0"/>
                <a:cs typeface="Arial" panose="020B0604020202020204" pitchFamily="34" charset="0"/>
              </a:rPr>
              <a:t>b</a:t>
            </a:r>
            <a:r>
              <a:rPr kumimoji="0" lang="en-US" sz="1000" b="0" i="0" u="none" strike="noStrike" kern="1200" cap="none" spc="0" normalizeH="0" baseline="0" noProof="0" dirty="0" err="1">
                <a:ln>
                  <a:noFill/>
                </a:ln>
                <a:solidFill>
                  <a:srgbClr val="433F3F"/>
                </a:solidFill>
                <a:effectLst/>
                <a:uLnTx/>
                <a:uFillTx/>
                <a:latin typeface="Trebuchet MS" panose="020B0603020202020204" pitchFamily="34" charset="0"/>
                <a:ea typeface="MS PGothic" charset="0"/>
                <a:cs typeface="Arial" panose="020B0604020202020204" pitchFamily="34" charset="0"/>
              </a:rPr>
              <a:t>Boundary</a:t>
            </a:r>
            <a:r>
              <a:rPr kumimoji="0" lang="en-US" sz="1000" b="0" i="0" u="none" strike="noStrike" kern="1200" cap="none" spc="0" normalizeH="0" baseline="0" noProof="0" dirty="0">
                <a:ln>
                  <a:noFill/>
                </a:ln>
                <a:solidFill>
                  <a:srgbClr val="433F3F"/>
                </a:solidFill>
                <a:effectLst/>
                <a:uLnTx/>
                <a:uFillTx/>
                <a:latin typeface="Trebuchet MS" panose="020B0603020202020204" pitchFamily="34" charset="0"/>
                <a:ea typeface="MS PGothic" charset="0"/>
                <a:cs typeface="Arial" panose="020B0604020202020204" pitchFamily="34" charset="0"/>
              </a:rPr>
              <a:t> for statistical significance, p &lt; 0.0095. </a:t>
            </a:r>
          </a:p>
        </p:txBody>
      </p:sp>
      <p:graphicFrame>
        <p:nvGraphicFramePr>
          <p:cNvPr id="1206" name="Table 1205">
            <a:extLst>
              <a:ext uri="{FF2B5EF4-FFF2-40B4-BE49-F238E27FC236}">
                <a16:creationId xmlns:a16="http://schemas.microsoft.com/office/drawing/2014/main" id="{F6ADB108-711D-11F6-BEA4-C2A9876CC625}"/>
              </a:ext>
            </a:extLst>
          </p:cNvPr>
          <p:cNvGraphicFramePr>
            <a:graphicFrameLocks noGrp="1"/>
          </p:cNvGraphicFramePr>
          <p:nvPr/>
        </p:nvGraphicFramePr>
        <p:xfrm>
          <a:off x="8533087" y="980507"/>
          <a:ext cx="3240110" cy="1176102"/>
        </p:xfrm>
        <a:graphic>
          <a:graphicData uri="http://schemas.openxmlformats.org/drawingml/2006/table">
            <a:tbl>
              <a:tblPr firstRow="1">
                <a:tableStyleId>{B301B821-A1FF-4177-AEE7-76D212191A09}</a:tableStyleId>
              </a:tblPr>
              <a:tblGrid>
                <a:gridCol w="1518685">
                  <a:extLst>
                    <a:ext uri="{9D8B030D-6E8A-4147-A177-3AD203B41FA5}">
                      <a16:colId xmlns:a16="http://schemas.microsoft.com/office/drawing/2014/main" val="20000"/>
                    </a:ext>
                  </a:extLst>
                </a:gridCol>
                <a:gridCol w="814851">
                  <a:extLst>
                    <a:ext uri="{9D8B030D-6E8A-4147-A177-3AD203B41FA5}">
                      <a16:colId xmlns:a16="http://schemas.microsoft.com/office/drawing/2014/main" val="20001"/>
                    </a:ext>
                  </a:extLst>
                </a:gridCol>
                <a:gridCol w="906574">
                  <a:extLst>
                    <a:ext uri="{9D8B030D-6E8A-4147-A177-3AD203B41FA5}">
                      <a16:colId xmlns:a16="http://schemas.microsoft.com/office/drawing/2014/main" val="20002"/>
                    </a:ext>
                  </a:extLst>
                </a:gridCol>
              </a:tblGrid>
              <a:tr h="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fontAlgn="auto">
                        <a:lnSpc>
                          <a:spcPct val="85000"/>
                        </a:lnSpc>
                        <a:spcBef>
                          <a:spcPts val="0"/>
                        </a:spcBef>
                        <a:spcAft>
                          <a:spcPts val="200"/>
                        </a:spcAft>
                      </a:pPr>
                      <a:r>
                        <a:rPr lang="en-US" sz="1050" b="1" dirty="0">
                          <a:solidFill>
                            <a:srgbClr val="433F3F"/>
                          </a:solidFill>
                          <a:latin typeface="+mn-lt"/>
                          <a:ea typeface="MS Mincho"/>
                          <a:cs typeface="Times New Roman"/>
                        </a:rPr>
                        <a:t>Centrally confirmed MSI-H/dMMR</a:t>
                      </a:r>
                    </a:p>
                  </a:txBody>
                  <a:tcPr marL="121888" marR="121888" marT="36000" marB="36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indent="0" algn="ctr">
                        <a:lnSpc>
                          <a:spcPct val="90000"/>
                        </a:lnSpc>
                        <a:spcBef>
                          <a:spcPts val="0"/>
                        </a:spcBef>
                        <a:spcAft>
                          <a:spcPts val="0"/>
                        </a:spcAft>
                        <a:tabLst/>
                      </a:pPr>
                      <a:r>
                        <a:rPr lang="en-US" sz="1050" b="1" kern="1200" noProof="0" dirty="0">
                          <a:solidFill>
                            <a:schemeClr val="bg1"/>
                          </a:solidFill>
                          <a:latin typeface="+mn-lt"/>
                          <a:ea typeface="MS Mincho"/>
                          <a:cs typeface="ArialMT"/>
                        </a:rPr>
                        <a:t>NIVO + IPI </a:t>
                      </a:r>
                    </a:p>
                    <a:p>
                      <a:pPr marL="0" indent="0" algn="ctr">
                        <a:lnSpc>
                          <a:spcPct val="90000"/>
                        </a:lnSpc>
                        <a:spcBef>
                          <a:spcPts val="0"/>
                        </a:spcBef>
                        <a:spcAft>
                          <a:spcPts val="0"/>
                        </a:spcAft>
                        <a:tabLst/>
                      </a:pPr>
                      <a:r>
                        <a:rPr lang="en-US" sz="1050" b="1" kern="1200" noProof="0" dirty="0">
                          <a:solidFill>
                            <a:schemeClr val="bg1"/>
                          </a:solidFill>
                          <a:latin typeface="+mn-lt"/>
                          <a:ea typeface="MS Mincho"/>
                          <a:cs typeface="ArialMT"/>
                        </a:rPr>
                        <a:t>(n = 296)</a:t>
                      </a:r>
                      <a:endParaRPr lang="en-US" sz="1050" b="1" kern="1200" baseline="30000" noProof="0" dirty="0">
                        <a:solidFill>
                          <a:schemeClr val="bg1"/>
                        </a:solidFill>
                        <a:latin typeface="+mn-lt"/>
                        <a:ea typeface="MS Mincho"/>
                        <a:cs typeface="ArialMT"/>
                      </a:endParaRPr>
                    </a:p>
                  </a:txBody>
                  <a:tcPr marT="27432" marB="2743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4422"/>
                    </a:solidFill>
                  </a:tcPr>
                </a:tc>
                <a:tc>
                  <a:txBody>
                    <a:bodyPr/>
                    <a:lstStyle/>
                    <a:p>
                      <a:pPr marL="0" indent="0" algn="ctr">
                        <a:lnSpc>
                          <a:spcPct val="90000"/>
                        </a:lnSpc>
                        <a:spcBef>
                          <a:spcPts val="0"/>
                        </a:spcBef>
                        <a:spcAft>
                          <a:spcPts val="0"/>
                        </a:spcAft>
                        <a:tabLst/>
                      </a:pPr>
                      <a:r>
                        <a:rPr lang="en-US" sz="1050" b="1" noProof="0" dirty="0">
                          <a:solidFill>
                            <a:schemeClr val="bg1"/>
                          </a:solidFill>
                          <a:latin typeface="+mn-lt"/>
                          <a:ea typeface="MS Mincho"/>
                          <a:cs typeface="ArialMT"/>
                        </a:rPr>
                        <a:t>NIVO</a:t>
                      </a:r>
                    </a:p>
                    <a:p>
                      <a:pPr marL="0" indent="0" algn="ctr">
                        <a:lnSpc>
                          <a:spcPct val="90000"/>
                        </a:lnSpc>
                        <a:spcBef>
                          <a:spcPts val="0"/>
                        </a:spcBef>
                        <a:spcAft>
                          <a:spcPts val="0"/>
                        </a:spcAft>
                        <a:tabLst/>
                      </a:pPr>
                      <a:r>
                        <a:rPr lang="en-US" sz="1050" b="1" noProof="0" dirty="0">
                          <a:solidFill>
                            <a:schemeClr val="bg1"/>
                          </a:solidFill>
                          <a:latin typeface="+mn-lt"/>
                          <a:ea typeface="MS Mincho"/>
                          <a:cs typeface="ArialMT"/>
                        </a:rPr>
                        <a:t>(n = 286)</a:t>
                      </a:r>
                      <a:endParaRPr lang="en-US" sz="1050" b="1" baseline="30000" noProof="0" dirty="0">
                        <a:solidFill>
                          <a:schemeClr val="bg1"/>
                        </a:solidFill>
                        <a:latin typeface="+mn-lt"/>
                        <a:ea typeface="MS Mincho"/>
                        <a:cs typeface="ArialMT"/>
                      </a:endParaRPr>
                    </a:p>
                  </a:txBody>
                  <a:tcPr marT="27432" marB="2743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CE9B"/>
                    </a:solidFill>
                  </a:tcPr>
                </a:tc>
                <a:extLst>
                  <a:ext uri="{0D108BD9-81ED-4DB2-BD59-A6C34878D82A}">
                    <a16:rowId xmlns:a16="http://schemas.microsoft.com/office/drawing/2014/main" val="10000"/>
                  </a:ext>
                </a:extLst>
              </a:tr>
              <a:tr h="0">
                <a:tc>
                  <a:txBody>
                    <a:bodyPr/>
                    <a:lstStyle/>
                    <a:p>
                      <a:pPr marL="0" indent="0">
                        <a:lnSpc>
                          <a:spcPct val="85000"/>
                        </a:lnSpc>
                        <a:spcBef>
                          <a:spcPts val="0"/>
                        </a:spcBef>
                        <a:spcAft>
                          <a:spcPts val="200"/>
                        </a:spcAft>
                        <a:tabLst/>
                      </a:pPr>
                      <a:r>
                        <a:rPr lang="en-US" sz="1050" b="1" dirty="0">
                          <a:solidFill>
                            <a:srgbClr val="433F3F"/>
                          </a:solidFill>
                          <a:latin typeface="+mn-lt"/>
                          <a:ea typeface="MS Mincho"/>
                          <a:cs typeface="ArialMT"/>
                        </a:rPr>
                        <a:t>Median PF</a:t>
                      </a:r>
                      <a:r>
                        <a:rPr lang="en-US" sz="1050" b="1" dirty="0">
                          <a:solidFill>
                            <a:schemeClr val="tx1"/>
                          </a:solidFill>
                          <a:latin typeface="+mn-lt"/>
                          <a:ea typeface="MS Mincho"/>
                          <a:cs typeface="ArialMT"/>
                        </a:rPr>
                        <a:t>S,</a:t>
                      </a:r>
                      <a:r>
                        <a:rPr lang="en-US" sz="1050" b="1" baseline="30000" dirty="0">
                          <a:solidFill>
                            <a:schemeClr val="tx1"/>
                          </a:solidFill>
                          <a:latin typeface="+mn-lt"/>
                          <a:ea typeface="MS Mincho"/>
                          <a:cs typeface="ArialMT"/>
                        </a:rPr>
                        <a:t>a</a:t>
                      </a:r>
                      <a:r>
                        <a:rPr lang="en-US" sz="1050" b="1" dirty="0">
                          <a:solidFill>
                            <a:schemeClr val="tx1"/>
                          </a:solidFill>
                          <a:latin typeface="+mn-lt"/>
                          <a:ea typeface="MS Mincho"/>
                          <a:cs typeface="ArialMT"/>
                        </a:rPr>
                        <a:t> </a:t>
                      </a:r>
                      <a:r>
                        <a:rPr lang="en-US" sz="1050" b="1" dirty="0">
                          <a:solidFill>
                            <a:srgbClr val="433F3F"/>
                          </a:solidFill>
                          <a:latin typeface="+mn-lt"/>
                          <a:ea typeface="MS Mincho"/>
                          <a:cs typeface="ArialMT"/>
                        </a:rPr>
                        <a:t>mo</a:t>
                      </a:r>
                    </a:p>
                  </a:txBody>
                  <a:tcPr marL="121888" marR="121888"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85000"/>
                        </a:lnSpc>
                        <a:spcBef>
                          <a:spcPts val="0"/>
                        </a:spcBef>
                        <a:spcAft>
                          <a:spcPts val="0"/>
                        </a:spcAft>
                      </a:pPr>
                      <a:r>
                        <a:rPr lang="en-US" sz="1050" b="1" dirty="0">
                          <a:solidFill>
                            <a:schemeClr val="tx1"/>
                          </a:solidFill>
                          <a:effectLst/>
                          <a:latin typeface="+mn-lt"/>
                          <a:ea typeface="Times New Roman"/>
                          <a:cs typeface="Palatino Linotype"/>
                        </a:rPr>
                        <a:t>NR</a:t>
                      </a:r>
                    </a:p>
                  </a:txBody>
                  <a:tcPr marL="91416" marR="91416"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85000"/>
                        </a:lnSpc>
                        <a:spcBef>
                          <a:spcPts val="0"/>
                        </a:spcBef>
                        <a:spcAft>
                          <a:spcPts val="0"/>
                        </a:spcAft>
                      </a:pPr>
                      <a:r>
                        <a:rPr lang="en-US" sz="1050" b="1" kern="1200" dirty="0">
                          <a:solidFill>
                            <a:schemeClr val="tx1"/>
                          </a:solidFill>
                          <a:effectLst/>
                          <a:latin typeface="+mn-lt"/>
                          <a:ea typeface="Times New Roman"/>
                          <a:cs typeface="Palatino Linotype"/>
                        </a:rPr>
                        <a:t>39.3</a:t>
                      </a:r>
                    </a:p>
                  </a:txBody>
                  <a:tcPr marL="91416" marR="91416"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241473420"/>
                  </a:ext>
                </a:extLst>
              </a:tr>
              <a:tr h="0">
                <a:tc>
                  <a:txBody>
                    <a:bodyPr/>
                    <a:lstStyle/>
                    <a:p>
                      <a:pPr marL="111125" indent="0">
                        <a:lnSpc>
                          <a:spcPct val="85000"/>
                        </a:lnSpc>
                        <a:spcBef>
                          <a:spcPts val="0"/>
                        </a:spcBef>
                        <a:spcAft>
                          <a:spcPts val="200"/>
                        </a:spcAft>
                        <a:tabLst/>
                      </a:pPr>
                      <a:r>
                        <a:rPr lang="en-GB" sz="1050" b="0" dirty="0">
                          <a:solidFill>
                            <a:srgbClr val="433F3F"/>
                          </a:solidFill>
                          <a:latin typeface="+mn-lt"/>
                          <a:ea typeface="MS Mincho"/>
                          <a:cs typeface="ArialMT"/>
                        </a:rPr>
                        <a:t>95% CI</a:t>
                      </a:r>
                    </a:p>
                  </a:txBody>
                  <a:tcPr marL="121888" marR="121888"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85000"/>
                        </a:lnSpc>
                        <a:spcBef>
                          <a:spcPts val="0"/>
                        </a:spcBef>
                        <a:spcAft>
                          <a:spcPts val="0"/>
                        </a:spcAft>
                      </a:pPr>
                      <a:r>
                        <a:rPr lang="en-US" sz="1050" b="0" dirty="0">
                          <a:solidFill>
                            <a:srgbClr val="433F3F"/>
                          </a:solidFill>
                          <a:effectLst/>
                          <a:latin typeface="+mn-lt"/>
                          <a:ea typeface="Times New Roman"/>
                          <a:cs typeface="Palatino Linotype"/>
                        </a:rPr>
                        <a:t>53.8–NE</a:t>
                      </a:r>
                    </a:p>
                  </a:txBody>
                  <a:tcPr marL="91416" marR="91416"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85000"/>
                        </a:lnSpc>
                        <a:spcBef>
                          <a:spcPts val="0"/>
                        </a:spcBef>
                        <a:spcAft>
                          <a:spcPts val="0"/>
                        </a:spcAft>
                      </a:pPr>
                      <a:r>
                        <a:rPr lang="en-US" sz="1050" b="0" kern="1200" dirty="0">
                          <a:solidFill>
                            <a:srgbClr val="433F3F"/>
                          </a:solidFill>
                          <a:effectLst/>
                          <a:latin typeface="+mn-lt"/>
                          <a:ea typeface="Times New Roman"/>
                          <a:cs typeface="Palatino Linotype"/>
                        </a:rPr>
                        <a:t>22.1-NE</a:t>
                      </a:r>
                    </a:p>
                  </a:txBody>
                  <a:tcPr marL="91416" marR="91416"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9868732"/>
                  </a:ext>
                </a:extLst>
              </a:tr>
              <a:tr h="0">
                <a:tc>
                  <a:txBody>
                    <a:bodyPr/>
                    <a:lstStyle/>
                    <a:p>
                      <a:pPr marL="230188" marR="0" lvl="0" indent="-230188" algn="l" defTabSz="914400" rtl="0" eaLnBrk="1" fontAlgn="auto" latinLnBrk="0" hangingPunct="1">
                        <a:lnSpc>
                          <a:spcPct val="85000"/>
                        </a:lnSpc>
                        <a:spcBef>
                          <a:spcPts val="0"/>
                        </a:spcBef>
                        <a:spcAft>
                          <a:spcPts val="200"/>
                        </a:spcAft>
                        <a:buClrTx/>
                        <a:buSzTx/>
                        <a:buFontTx/>
                        <a:buNone/>
                        <a:tabLst/>
                        <a:defRPr/>
                      </a:pPr>
                      <a:r>
                        <a:rPr lang="en-GB" sz="1050" b="1" dirty="0">
                          <a:solidFill>
                            <a:srgbClr val="433F3F"/>
                          </a:solidFill>
                          <a:latin typeface="+mn-lt"/>
                          <a:ea typeface="MS Mincho"/>
                          <a:cs typeface="ArialMT"/>
                        </a:rPr>
                        <a:t>HR (95% CI)</a:t>
                      </a:r>
                    </a:p>
                  </a:txBody>
                  <a:tcPr marL="121888" marR="121888"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marL="0" marR="0" lvl="0" indent="0" algn="ctr" defTabSz="1218895" rtl="0" eaLnBrk="1" fontAlgn="auto" latinLnBrk="0" hangingPunct="1">
                        <a:lnSpc>
                          <a:spcPct val="85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accent1"/>
                          </a:solidFill>
                          <a:effectLst/>
                          <a:uLnTx/>
                          <a:uFillTx/>
                          <a:latin typeface="+mn-lt"/>
                          <a:ea typeface="Times New Roman"/>
                          <a:cs typeface="Palatino Linotype"/>
                        </a:rPr>
                        <a:t>0.62 (0.48-0.81)</a:t>
                      </a:r>
                    </a:p>
                  </a:txBody>
                  <a:tcPr marL="91416" marR="91416"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marL="0" marR="0" lvl="0" indent="0" algn="ctr" defTabSz="1218895" rtl="0" eaLnBrk="1" fontAlgn="auto" latinLnBrk="0" hangingPunct="1">
                        <a:lnSpc>
                          <a:spcPct val="75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595454"/>
                        </a:solidFill>
                        <a:effectLst/>
                        <a:uLnTx/>
                        <a:uFillTx/>
                        <a:latin typeface="Trebuchet MS" panose="020B0603020202020204"/>
                        <a:ea typeface="Times New Roman"/>
                        <a:cs typeface="Palatino Linotype"/>
                      </a:endParaRPr>
                    </a:p>
                  </a:txBody>
                  <a:tcPr marL="91416" marR="91416"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611713"/>
                  </a:ext>
                </a:extLst>
              </a:tr>
              <a:tr h="0">
                <a:tc>
                  <a:txBody>
                    <a:bodyPr/>
                    <a:lstStyle/>
                    <a:p>
                      <a:pPr marL="230188" marR="0" lvl="0" indent="-230188" algn="l" defTabSz="914400" rtl="0" eaLnBrk="1" fontAlgn="auto" latinLnBrk="0" hangingPunct="1">
                        <a:lnSpc>
                          <a:spcPct val="85000"/>
                        </a:lnSpc>
                        <a:spcBef>
                          <a:spcPts val="0"/>
                        </a:spcBef>
                        <a:spcAft>
                          <a:spcPts val="200"/>
                        </a:spcAft>
                        <a:buClrTx/>
                        <a:buSzTx/>
                        <a:buFontTx/>
                        <a:buNone/>
                        <a:tabLst/>
                        <a:defRPr/>
                      </a:pPr>
                      <a:r>
                        <a:rPr lang="en-GB" sz="1050" b="1" i="1" dirty="0">
                          <a:solidFill>
                            <a:srgbClr val="433F3F"/>
                          </a:solidFill>
                          <a:latin typeface="+mn-lt"/>
                          <a:ea typeface="MS Mincho"/>
                          <a:cs typeface="ArialMT"/>
                        </a:rPr>
                        <a:t>P</a:t>
                      </a:r>
                      <a:r>
                        <a:rPr lang="en-GB" sz="1050" b="1" dirty="0">
                          <a:solidFill>
                            <a:srgbClr val="433F3F"/>
                          </a:solidFill>
                          <a:latin typeface="+mn-lt"/>
                          <a:ea typeface="MS Mincho"/>
                          <a:cs typeface="ArialMT"/>
                        </a:rPr>
                        <a:t> </a:t>
                      </a:r>
                      <a:r>
                        <a:rPr lang="en-GB" sz="1050" b="1" dirty="0" err="1">
                          <a:solidFill>
                            <a:srgbClr val="433F3F"/>
                          </a:solidFill>
                          <a:latin typeface="+mn-lt"/>
                          <a:ea typeface="MS Mincho"/>
                          <a:cs typeface="ArialMT"/>
                        </a:rPr>
                        <a:t>value</a:t>
                      </a:r>
                      <a:r>
                        <a:rPr lang="en-GB" sz="1050" b="1" baseline="30000" dirty="0" err="1">
                          <a:solidFill>
                            <a:schemeClr val="tx1"/>
                          </a:solidFill>
                          <a:latin typeface="+mn-lt"/>
                          <a:ea typeface="MS Mincho"/>
                          <a:cs typeface="ArialMT"/>
                        </a:rPr>
                        <a:t>b</a:t>
                      </a:r>
                      <a:endParaRPr lang="en-GB" sz="1050" b="1" baseline="30000" dirty="0">
                        <a:solidFill>
                          <a:schemeClr val="tx1"/>
                        </a:solidFill>
                        <a:latin typeface="+mn-lt"/>
                        <a:ea typeface="MS Mincho"/>
                        <a:cs typeface="ArialMT"/>
                      </a:endParaRPr>
                    </a:p>
                  </a:txBody>
                  <a:tcPr marL="121888" marR="121888"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1218895" rtl="0" eaLnBrk="1" fontAlgn="auto" latinLnBrk="0" hangingPunct="1">
                        <a:lnSpc>
                          <a:spcPct val="85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accent1"/>
                          </a:solidFill>
                          <a:effectLst/>
                          <a:uLnTx/>
                          <a:uFillTx/>
                          <a:latin typeface="+mn-lt"/>
                          <a:ea typeface="Times New Roman"/>
                          <a:cs typeface="Palatino Linotype"/>
                        </a:rPr>
                        <a:t>0.0003</a:t>
                      </a:r>
                    </a:p>
                  </a:txBody>
                  <a:tcPr marL="91416" marR="91416"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621050593"/>
                  </a:ext>
                </a:extLst>
              </a:tr>
            </a:tbl>
          </a:graphicData>
        </a:graphic>
      </p:graphicFrame>
      <p:sp>
        <p:nvSpPr>
          <p:cNvPr id="1220" name="Text Placeholder 3">
            <a:extLst>
              <a:ext uri="{FF2B5EF4-FFF2-40B4-BE49-F238E27FC236}">
                <a16:creationId xmlns:a16="http://schemas.microsoft.com/office/drawing/2014/main" id="{632ADD7D-7BC3-7F30-AC85-CED33BA7D6FA}"/>
              </a:ext>
            </a:extLst>
          </p:cNvPr>
          <p:cNvSpPr txBox="1">
            <a:spLocks/>
          </p:cNvSpPr>
          <p:nvPr/>
        </p:nvSpPr>
        <p:spPr>
          <a:xfrm>
            <a:off x="341098" y="5500937"/>
            <a:ext cx="11432099" cy="803645"/>
          </a:xfrm>
          <a:prstGeom prst="rect">
            <a:avLst/>
          </a:prstGeom>
        </p:spPr>
        <p:txBody>
          <a:bodyPr vert="horz" lIns="91440" tIns="45720" rIns="91440" bIns="45720" rtlCol="0">
            <a:noAutofit/>
          </a:bodyPr>
          <a:lstStyle>
            <a:lvl1pPr marL="228600" indent="-228600" algn="l" defTabSz="1218895" rtl="0" eaLnBrk="1" latinLnBrk="0" hangingPunct="1">
              <a:lnSpc>
                <a:spcPct val="100000"/>
              </a:lnSpc>
              <a:spcBef>
                <a:spcPts val="1200"/>
              </a:spcBef>
              <a:spcAft>
                <a:spcPts val="0"/>
              </a:spcAft>
              <a:buClr>
                <a:schemeClr val="tx1"/>
              </a:buClr>
              <a:buFont typeface="Arial" panose="020B0604020202020204" pitchFamily="34" charset="0"/>
              <a:buChar char="•"/>
              <a:tabLst/>
              <a:defRPr lang="en-US" sz="2000" b="0" kern="1200">
                <a:solidFill>
                  <a:schemeClr val="tx1"/>
                </a:solidFill>
                <a:latin typeface="+mn-lt"/>
                <a:ea typeface="+mn-ea"/>
                <a:cs typeface="+mn-cs"/>
              </a:defRPr>
            </a:lvl1pPr>
            <a:lvl2pPr marL="228600" indent="-228600" algn="l" defTabSz="1218895" rtl="0" eaLnBrk="1" latinLnBrk="0" hangingPunct="1">
              <a:lnSpc>
                <a:spcPct val="100000"/>
              </a:lnSpc>
              <a:spcBef>
                <a:spcPts val="1200"/>
              </a:spcBef>
              <a:spcAft>
                <a:spcPts val="0"/>
              </a:spcAft>
              <a:buClr>
                <a:schemeClr val="tx1"/>
              </a:buClr>
              <a:buFont typeface="Arial" panose="020B0604020202020204" pitchFamily="34" charset="0"/>
              <a:buChar char="•"/>
              <a:defRPr lang="en-US" sz="2000" kern="1200" dirty="0">
                <a:solidFill>
                  <a:schemeClr val="tx1"/>
                </a:solidFill>
                <a:latin typeface="+mn-lt"/>
                <a:ea typeface="+mn-ea"/>
                <a:cs typeface="+mn-cs"/>
              </a:defRPr>
            </a:lvl2pPr>
            <a:lvl3pPr marL="457200" indent="-228600" algn="l" defTabSz="1218895" rtl="0" eaLnBrk="1" latinLnBrk="0" hangingPunct="1">
              <a:lnSpc>
                <a:spcPct val="100000"/>
              </a:lnSpc>
              <a:spcBef>
                <a:spcPts val="400"/>
              </a:spcBef>
              <a:spcAft>
                <a:spcPts val="0"/>
              </a:spcAft>
              <a:buClr>
                <a:schemeClr val="tx1"/>
              </a:buClr>
              <a:buFont typeface="Trebuchet MS" panose="020B0603020202020204" pitchFamily="34" charset="0"/>
              <a:buChar char="—"/>
              <a:tabLst/>
              <a:defRPr lang="en-US" sz="1800" kern="1200">
                <a:solidFill>
                  <a:schemeClr val="tx1"/>
                </a:solidFill>
                <a:latin typeface="+mn-lt"/>
                <a:ea typeface="+mn-ea"/>
                <a:cs typeface="+mn-cs"/>
              </a:defRPr>
            </a:lvl3pPr>
            <a:lvl4pPr marL="685800" indent="-228600" algn="l" defTabSz="1218895" rtl="0" eaLnBrk="1" latinLnBrk="0" hangingPunct="1">
              <a:lnSpc>
                <a:spcPct val="100000"/>
              </a:lnSpc>
              <a:spcBef>
                <a:spcPts val="400"/>
              </a:spcBef>
              <a:spcAft>
                <a:spcPts val="0"/>
              </a:spcAft>
              <a:buClr>
                <a:schemeClr val="tx1"/>
              </a:buClr>
              <a:buFont typeface="Wingdings" pitchFamily="2" charset="2"/>
              <a:buChar char="§"/>
              <a:tabLst/>
              <a:defRPr lang="en-US" sz="1700" kern="1200">
                <a:solidFill>
                  <a:schemeClr val="tx1"/>
                </a:solidFill>
                <a:latin typeface="+mn-lt"/>
                <a:ea typeface="+mn-ea"/>
                <a:cs typeface="+mn-cs"/>
              </a:defRPr>
            </a:lvl4pPr>
            <a:lvl5pPr marL="914400" indent="-228600" algn="l" defTabSz="1218895" rtl="0" eaLnBrk="1" latinLnBrk="0" hangingPunct="1">
              <a:lnSpc>
                <a:spcPct val="100000"/>
              </a:lnSpc>
              <a:spcBef>
                <a:spcPts val="400"/>
              </a:spcBef>
              <a:spcAft>
                <a:spcPts val="0"/>
              </a:spcAft>
              <a:buClr>
                <a:schemeClr val="tx1"/>
              </a:buClr>
              <a:buFont typeface="Courier New" panose="02070309020205020404" pitchFamily="49" charset="0"/>
              <a:buChar char="o"/>
              <a:tabLst/>
              <a:defRPr lang="en-US" sz="1600"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228600" marR="0" lvl="0" indent="-228600" algn="l" defTabSz="1218895" rtl="0" eaLnBrk="1" fontAlgn="auto" latinLnBrk="0" hangingPunct="1">
              <a:lnSpc>
                <a:spcPct val="100000"/>
              </a:lnSpc>
              <a:spcBef>
                <a:spcPts val="600"/>
              </a:spcBef>
              <a:spcAft>
                <a:spcPts val="0"/>
              </a:spcAft>
              <a:buClr>
                <a:srgbClr val="433F3F"/>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433F3F"/>
                </a:solidFill>
                <a:effectLst/>
                <a:uLnTx/>
                <a:uFillTx/>
                <a:latin typeface="Trebuchet MS" panose="020B0603020202020204"/>
                <a:ea typeface="+mn-ea"/>
                <a:cs typeface="+mn-cs"/>
              </a:rPr>
              <a:t>NIVO + IPI demonstrated statistically significant and clinically meaningful PFS benefit vs NIVO in patients with centrally confirmed MSI-H/</a:t>
            </a:r>
            <a:r>
              <a:rPr kumimoji="0" lang="en-US" sz="1500" b="0" i="0" u="none" strike="noStrike" kern="1200" cap="none" spc="0" normalizeH="0" baseline="0" noProof="0" dirty="0" err="1">
                <a:ln>
                  <a:noFill/>
                </a:ln>
                <a:solidFill>
                  <a:srgbClr val="433F3F"/>
                </a:solidFill>
                <a:effectLst/>
                <a:uLnTx/>
                <a:uFillTx/>
                <a:latin typeface="Trebuchet MS" panose="020B0603020202020204"/>
                <a:ea typeface="+mn-ea"/>
                <a:cs typeface="+mn-cs"/>
              </a:rPr>
              <a:t>dMMR</a:t>
            </a:r>
            <a:r>
              <a:rPr kumimoji="0" lang="en-US" sz="1500" b="0" i="0" u="none" strike="noStrike" kern="1200" cap="none" spc="0" normalizeH="0" baseline="0" noProof="0" dirty="0">
                <a:ln>
                  <a:noFill/>
                </a:ln>
                <a:solidFill>
                  <a:srgbClr val="433F3F"/>
                </a:solidFill>
                <a:effectLst/>
                <a:uLnTx/>
                <a:uFillTx/>
                <a:latin typeface="Trebuchet MS" panose="020B0603020202020204"/>
                <a:ea typeface="+mn-ea"/>
                <a:cs typeface="+mn-cs"/>
              </a:rPr>
              <a:t> mCRC across all lines of therapy</a:t>
            </a:r>
          </a:p>
          <a:p>
            <a:pPr marL="457200" marR="0" lvl="2" indent="-228600" algn="l" defTabSz="1218895" rtl="0" eaLnBrk="1" fontAlgn="auto" latinLnBrk="0" hangingPunct="1">
              <a:lnSpc>
                <a:spcPct val="100000"/>
              </a:lnSpc>
              <a:spcBef>
                <a:spcPts val="400"/>
              </a:spcBef>
              <a:spcAft>
                <a:spcPts val="0"/>
              </a:spcAft>
              <a:buClr>
                <a:srgbClr val="433F3F"/>
              </a:buClr>
              <a:buSzTx/>
              <a:buFont typeface="Trebuchet MS" panose="020B0603020202020204" pitchFamily="34" charset="0"/>
              <a:buChar char="—"/>
              <a:tabLst/>
              <a:defRPr/>
            </a:pPr>
            <a:r>
              <a:rPr kumimoji="0" lang="en-US" sz="1300" b="0" i="0" u="none" strike="noStrike" kern="1200" cap="none" spc="0" normalizeH="0" baseline="0" noProof="0" dirty="0">
                <a:ln>
                  <a:noFill/>
                </a:ln>
                <a:solidFill>
                  <a:srgbClr val="433F3F"/>
                </a:solidFill>
                <a:effectLst/>
                <a:uLnTx/>
                <a:uFillTx/>
                <a:latin typeface="Trebuchet MS" panose="020B0603020202020204"/>
                <a:ea typeface="+mn-ea"/>
                <a:cs typeface="+mn-cs"/>
              </a:rPr>
              <a:t>PFS benefit with NIVO + IPI vs NIVO was consistent in all randomized patients (median PFS: 54.1 vs 18.4 months; HR, 0.64 [95% CI, 0.52–0.79]) </a:t>
            </a:r>
          </a:p>
        </p:txBody>
      </p:sp>
      <p:graphicFrame>
        <p:nvGraphicFramePr>
          <p:cNvPr id="3" name="Table 2">
            <a:extLst>
              <a:ext uri="{FF2B5EF4-FFF2-40B4-BE49-F238E27FC236}">
                <a16:creationId xmlns:a16="http://schemas.microsoft.com/office/drawing/2014/main" id="{924B2789-7AF3-1325-A036-D91EC612C205}"/>
              </a:ext>
            </a:extLst>
          </p:cNvPr>
          <p:cNvGraphicFramePr>
            <a:graphicFrameLocks noGrp="1"/>
          </p:cNvGraphicFramePr>
          <p:nvPr/>
        </p:nvGraphicFramePr>
        <p:xfrm>
          <a:off x="447858" y="4759638"/>
          <a:ext cx="11296282" cy="609714"/>
        </p:xfrm>
        <a:graphic>
          <a:graphicData uri="http://schemas.openxmlformats.org/drawingml/2006/table">
            <a:tbl>
              <a:tblPr firstRow="1" bandRow="1">
                <a:tableStyleId>{5C22544A-7EE6-4342-B048-85BDC9FD1C3A}</a:tableStyleId>
              </a:tblPr>
              <a:tblGrid>
                <a:gridCol w="904978">
                  <a:extLst>
                    <a:ext uri="{9D8B030D-6E8A-4147-A177-3AD203B41FA5}">
                      <a16:colId xmlns:a16="http://schemas.microsoft.com/office/drawing/2014/main" val="761882216"/>
                    </a:ext>
                  </a:extLst>
                </a:gridCol>
                <a:gridCol w="494824">
                  <a:extLst>
                    <a:ext uri="{9D8B030D-6E8A-4147-A177-3AD203B41FA5}">
                      <a16:colId xmlns:a16="http://schemas.microsoft.com/office/drawing/2014/main" val="1278900373"/>
                    </a:ext>
                  </a:extLst>
                </a:gridCol>
                <a:gridCol w="494824">
                  <a:extLst>
                    <a:ext uri="{9D8B030D-6E8A-4147-A177-3AD203B41FA5}">
                      <a16:colId xmlns:a16="http://schemas.microsoft.com/office/drawing/2014/main" val="2559333733"/>
                    </a:ext>
                  </a:extLst>
                </a:gridCol>
                <a:gridCol w="494824">
                  <a:extLst>
                    <a:ext uri="{9D8B030D-6E8A-4147-A177-3AD203B41FA5}">
                      <a16:colId xmlns:a16="http://schemas.microsoft.com/office/drawing/2014/main" val="2898036309"/>
                    </a:ext>
                  </a:extLst>
                </a:gridCol>
                <a:gridCol w="494824">
                  <a:extLst>
                    <a:ext uri="{9D8B030D-6E8A-4147-A177-3AD203B41FA5}">
                      <a16:colId xmlns:a16="http://schemas.microsoft.com/office/drawing/2014/main" val="1994296193"/>
                    </a:ext>
                  </a:extLst>
                </a:gridCol>
                <a:gridCol w="494824">
                  <a:extLst>
                    <a:ext uri="{9D8B030D-6E8A-4147-A177-3AD203B41FA5}">
                      <a16:colId xmlns:a16="http://schemas.microsoft.com/office/drawing/2014/main" val="2505135459"/>
                    </a:ext>
                  </a:extLst>
                </a:gridCol>
                <a:gridCol w="494824">
                  <a:extLst>
                    <a:ext uri="{9D8B030D-6E8A-4147-A177-3AD203B41FA5}">
                      <a16:colId xmlns:a16="http://schemas.microsoft.com/office/drawing/2014/main" val="1666661631"/>
                    </a:ext>
                  </a:extLst>
                </a:gridCol>
                <a:gridCol w="494824">
                  <a:extLst>
                    <a:ext uri="{9D8B030D-6E8A-4147-A177-3AD203B41FA5}">
                      <a16:colId xmlns:a16="http://schemas.microsoft.com/office/drawing/2014/main" val="4156300333"/>
                    </a:ext>
                  </a:extLst>
                </a:gridCol>
                <a:gridCol w="494824">
                  <a:extLst>
                    <a:ext uri="{9D8B030D-6E8A-4147-A177-3AD203B41FA5}">
                      <a16:colId xmlns:a16="http://schemas.microsoft.com/office/drawing/2014/main" val="412600367"/>
                    </a:ext>
                  </a:extLst>
                </a:gridCol>
                <a:gridCol w="494824">
                  <a:extLst>
                    <a:ext uri="{9D8B030D-6E8A-4147-A177-3AD203B41FA5}">
                      <a16:colId xmlns:a16="http://schemas.microsoft.com/office/drawing/2014/main" val="3110586879"/>
                    </a:ext>
                  </a:extLst>
                </a:gridCol>
                <a:gridCol w="494824">
                  <a:extLst>
                    <a:ext uri="{9D8B030D-6E8A-4147-A177-3AD203B41FA5}">
                      <a16:colId xmlns:a16="http://schemas.microsoft.com/office/drawing/2014/main" val="2515059666"/>
                    </a:ext>
                  </a:extLst>
                </a:gridCol>
                <a:gridCol w="494824">
                  <a:extLst>
                    <a:ext uri="{9D8B030D-6E8A-4147-A177-3AD203B41FA5}">
                      <a16:colId xmlns:a16="http://schemas.microsoft.com/office/drawing/2014/main" val="864658471"/>
                    </a:ext>
                  </a:extLst>
                </a:gridCol>
                <a:gridCol w="494824">
                  <a:extLst>
                    <a:ext uri="{9D8B030D-6E8A-4147-A177-3AD203B41FA5}">
                      <a16:colId xmlns:a16="http://schemas.microsoft.com/office/drawing/2014/main" val="3223032389"/>
                    </a:ext>
                  </a:extLst>
                </a:gridCol>
                <a:gridCol w="494824">
                  <a:extLst>
                    <a:ext uri="{9D8B030D-6E8A-4147-A177-3AD203B41FA5}">
                      <a16:colId xmlns:a16="http://schemas.microsoft.com/office/drawing/2014/main" val="3627110677"/>
                    </a:ext>
                  </a:extLst>
                </a:gridCol>
                <a:gridCol w="494824">
                  <a:extLst>
                    <a:ext uri="{9D8B030D-6E8A-4147-A177-3AD203B41FA5}">
                      <a16:colId xmlns:a16="http://schemas.microsoft.com/office/drawing/2014/main" val="2606087829"/>
                    </a:ext>
                  </a:extLst>
                </a:gridCol>
                <a:gridCol w="494824">
                  <a:extLst>
                    <a:ext uri="{9D8B030D-6E8A-4147-A177-3AD203B41FA5}">
                      <a16:colId xmlns:a16="http://schemas.microsoft.com/office/drawing/2014/main" val="553795997"/>
                    </a:ext>
                  </a:extLst>
                </a:gridCol>
                <a:gridCol w="494824">
                  <a:extLst>
                    <a:ext uri="{9D8B030D-6E8A-4147-A177-3AD203B41FA5}">
                      <a16:colId xmlns:a16="http://schemas.microsoft.com/office/drawing/2014/main" val="581475792"/>
                    </a:ext>
                  </a:extLst>
                </a:gridCol>
                <a:gridCol w="494824">
                  <a:extLst>
                    <a:ext uri="{9D8B030D-6E8A-4147-A177-3AD203B41FA5}">
                      <a16:colId xmlns:a16="http://schemas.microsoft.com/office/drawing/2014/main" val="3241973877"/>
                    </a:ext>
                  </a:extLst>
                </a:gridCol>
                <a:gridCol w="494824">
                  <a:extLst>
                    <a:ext uri="{9D8B030D-6E8A-4147-A177-3AD203B41FA5}">
                      <a16:colId xmlns:a16="http://schemas.microsoft.com/office/drawing/2014/main" val="121813748"/>
                    </a:ext>
                  </a:extLst>
                </a:gridCol>
                <a:gridCol w="494824">
                  <a:extLst>
                    <a:ext uri="{9D8B030D-6E8A-4147-A177-3AD203B41FA5}">
                      <a16:colId xmlns:a16="http://schemas.microsoft.com/office/drawing/2014/main" val="2015395959"/>
                    </a:ext>
                  </a:extLst>
                </a:gridCol>
                <a:gridCol w="494824">
                  <a:extLst>
                    <a:ext uri="{9D8B030D-6E8A-4147-A177-3AD203B41FA5}">
                      <a16:colId xmlns:a16="http://schemas.microsoft.com/office/drawing/2014/main" val="3108113467"/>
                    </a:ext>
                  </a:extLst>
                </a:gridCol>
                <a:gridCol w="494824">
                  <a:extLst>
                    <a:ext uri="{9D8B030D-6E8A-4147-A177-3AD203B41FA5}">
                      <a16:colId xmlns:a16="http://schemas.microsoft.com/office/drawing/2014/main" val="308804647"/>
                    </a:ext>
                  </a:extLst>
                </a:gridCol>
              </a:tblGrid>
              <a:tr h="304857">
                <a:tc>
                  <a:txBody>
                    <a:bodyPr/>
                    <a:lstStyle/>
                    <a:p>
                      <a:r>
                        <a:rPr lang="en-US" sz="1000" b="1" dirty="0">
                          <a:solidFill>
                            <a:srgbClr val="BA4422"/>
                          </a:solidFill>
                          <a:latin typeface="+mn-lt"/>
                        </a:rPr>
                        <a:t>NIVO + IPI</a:t>
                      </a:r>
                    </a:p>
                  </a:txBody>
                  <a:tcPr>
                    <a:solidFill>
                      <a:schemeClr val="bg1"/>
                    </a:solidFill>
                  </a:tcPr>
                </a:tc>
                <a:tc>
                  <a:txBody>
                    <a:bodyPr/>
                    <a:lstStyle/>
                    <a:p>
                      <a:pPr algn="ctr"/>
                      <a:r>
                        <a:rPr lang="en-US" sz="1000" b="1" dirty="0">
                          <a:solidFill>
                            <a:srgbClr val="BA4422"/>
                          </a:solidFill>
                          <a:latin typeface="+mn-lt"/>
                        </a:rPr>
                        <a:t>296</a:t>
                      </a:r>
                    </a:p>
                  </a:txBody>
                  <a:tcPr>
                    <a:solidFill>
                      <a:schemeClr val="bg1"/>
                    </a:solidFill>
                  </a:tcPr>
                </a:tc>
                <a:tc>
                  <a:txBody>
                    <a:bodyPr/>
                    <a:lstStyle/>
                    <a:p>
                      <a:pPr algn="ctr"/>
                      <a:r>
                        <a:rPr lang="en-US" sz="1000" b="1" dirty="0">
                          <a:solidFill>
                            <a:srgbClr val="BA4422"/>
                          </a:solidFill>
                          <a:latin typeface="+mn-lt"/>
                        </a:rPr>
                        <a:t>248</a:t>
                      </a:r>
                    </a:p>
                  </a:txBody>
                  <a:tcPr>
                    <a:solidFill>
                      <a:schemeClr val="bg1"/>
                    </a:solidFill>
                  </a:tcPr>
                </a:tc>
                <a:tc>
                  <a:txBody>
                    <a:bodyPr/>
                    <a:lstStyle/>
                    <a:p>
                      <a:pPr algn="ctr"/>
                      <a:r>
                        <a:rPr lang="en-US" sz="1000" b="1" dirty="0">
                          <a:solidFill>
                            <a:srgbClr val="BA4422"/>
                          </a:solidFill>
                          <a:latin typeface="+mn-lt"/>
                        </a:rPr>
                        <a:t>234</a:t>
                      </a:r>
                    </a:p>
                  </a:txBody>
                  <a:tcPr>
                    <a:solidFill>
                      <a:schemeClr val="bg1"/>
                    </a:solidFill>
                  </a:tcPr>
                </a:tc>
                <a:tc>
                  <a:txBody>
                    <a:bodyPr/>
                    <a:lstStyle/>
                    <a:p>
                      <a:pPr algn="ctr"/>
                      <a:r>
                        <a:rPr lang="en-US" sz="1000" b="1" dirty="0">
                          <a:solidFill>
                            <a:srgbClr val="BA4422"/>
                          </a:solidFill>
                          <a:latin typeface="+mn-lt"/>
                        </a:rPr>
                        <a:t>225</a:t>
                      </a:r>
                    </a:p>
                  </a:txBody>
                  <a:tcPr>
                    <a:solidFill>
                      <a:schemeClr val="bg1"/>
                    </a:solidFill>
                  </a:tcPr>
                </a:tc>
                <a:tc>
                  <a:txBody>
                    <a:bodyPr/>
                    <a:lstStyle/>
                    <a:p>
                      <a:pPr algn="ctr"/>
                      <a:r>
                        <a:rPr lang="en-US" sz="1000" b="1" dirty="0">
                          <a:solidFill>
                            <a:srgbClr val="BA4422"/>
                          </a:solidFill>
                          <a:latin typeface="+mn-lt"/>
                        </a:rPr>
                        <a:t>214 </a:t>
                      </a:r>
                    </a:p>
                  </a:txBody>
                  <a:tcPr>
                    <a:solidFill>
                      <a:schemeClr val="bg1"/>
                    </a:solidFill>
                  </a:tcPr>
                </a:tc>
                <a:tc>
                  <a:txBody>
                    <a:bodyPr/>
                    <a:lstStyle/>
                    <a:p>
                      <a:pPr algn="ctr"/>
                      <a:r>
                        <a:rPr lang="en-US" sz="1000" b="1" dirty="0">
                          <a:solidFill>
                            <a:srgbClr val="BA4422"/>
                          </a:solidFill>
                          <a:latin typeface="+mn-lt"/>
                        </a:rPr>
                        <a:t>207</a:t>
                      </a:r>
                    </a:p>
                  </a:txBody>
                  <a:tcPr>
                    <a:solidFill>
                      <a:schemeClr val="bg1"/>
                    </a:solidFill>
                  </a:tcPr>
                </a:tc>
                <a:tc>
                  <a:txBody>
                    <a:bodyPr/>
                    <a:lstStyle/>
                    <a:p>
                      <a:pPr algn="ctr"/>
                      <a:r>
                        <a:rPr lang="en-US" sz="1000" b="1" dirty="0">
                          <a:solidFill>
                            <a:srgbClr val="BA4422"/>
                          </a:solidFill>
                          <a:latin typeface="+mn-lt"/>
                        </a:rPr>
                        <a:t>200</a:t>
                      </a:r>
                    </a:p>
                  </a:txBody>
                  <a:tcPr>
                    <a:solidFill>
                      <a:schemeClr val="bg1"/>
                    </a:solidFill>
                  </a:tcPr>
                </a:tc>
                <a:tc>
                  <a:txBody>
                    <a:bodyPr/>
                    <a:lstStyle/>
                    <a:p>
                      <a:pPr algn="ctr"/>
                      <a:r>
                        <a:rPr lang="en-US" sz="1000" b="1" dirty="0">
                          <a:solidFill>
                            <a:srgbClr val="BA4422"/>
                          </a:solidFill>
                          <a:latin typeface="+mn-lt"/>
                        </a:rPr>
                        <a:t>180</a:t>
                      </a:r>
                    </a:p>
                  </a:txBody>
                  <a:tcPr>
                    <a:solidFill>
                      <a:schemeClr val="bg1"/>
                    </a:solidFill>
                  </a:tcPr>
                </a:tc>
                <a:tc>
                  <a:txBody>
                    <a:bodyPr/>
                    <a:lstStyle/>
                    <a:p>
                      <a:pPr algn="ctr"/>
                      <a:r>
                        <a:rPr lang="en-US" sz="1000" b="1" dirty="0">
                          <a:solidFill>
                            <a:srgbClr val="BA4422"/>
                          </a:solidFill>
                          <a:latin typeface="+mn-lt"/>
                        </a:rPr>
                        <a:t>164</a:t>
                      </a:r>
                    </a:p>
                  </a:txBody>
                  <a:tcPr>
                    <a:solidFill>
                      <a:schemeClr val="bg1"/>
                    </a:solidFill>
                  </a:tcPr>
                </a:tc>
                <a:tc>
                  <a:txBody>
                    <a:bodyPr/>
                    <a:lstStyle/>
                    <a:p>
                      <a:pPr algn="ctr"/>
                      <a:r>
                        <a:rPr lang="en-US" sz="1000" b="1" dirty="0">
                          <a:solidFill>
                            <a:srgbClr val="BA4422"/>
                          </a:solidFill>
                          <a:latin typeface="+mn-lt"/>
                        </a:rPr>
                        <a:t>146</a:t>
                      </a:r>
                    </a:p>
                  </a:txBody>
                  <a:tcPr>
                    <a:solidFill>
                      <a:schemeClr val="bg1"/>
                    </a:solidFill>
                  </a:tcPr>
                </a:tc>
                <a:tc>
                  <a:txBody>
                    <a:bodyPr/>
                    <a:lstStyle/>
                    <a:p>
                      <a:pPr algn="ctr"/>
                      <a:r>
                        <a:rPr lang="en-US" sz="1000" b="1" dirty="0">
                          <a:solidFill>
                            <a:srgbClr val="BA4422"/>
                          </a:solidFill>
                          <a:latin typeface="+mn-lt"/>
                        </a:rPr>
                        <a:t>136</a:t>
                      </a:r>
                    </a:p>
                  </a:txBody>
                  <a:tcPr>
                    <a:solidFill>
                      <a:schemeClr val="bg1"/>
                    </a:solidFill>
                  </a:tcPr>
                </a:tc>
                <a:tc>
                  <a:txBody>
                    <a:bodyPr/>
                    <a:lstStyle/>
                    <a:p>
                      <a:pPr algn="ctr"/>
                      <a:r>
                        <a:rPr lang="en-US" sz="1000" b="1" dirty="0">
                          <a:solidFill>
                            <a:srgbClr val="BA4422"/>
                          </a:solidFill>
                          <a:latin typeface="+mn-lt"/>
                        </a:rPr>
                        <a:t>134</a:t>
                      </a:r>
                    </a:p>
                  </a:txBody>
                  <a:tcPr>
                    <a:solidFill>
                      <a:schemeClr val="bg1"/>
                    </a:solidFill>
                  </a:tcPr>
                </a:tc>
                <a:tc>
                  <a:txBody>
                    <a:bodyPr/>
                    <a:lstStyle/>
                    <a:p>
                      <a:pPr algn="ctr"/>
                      <a:r>
                        <a:rPr lang="en-US" sz="1000" b="1" dirty="0">
                          <a:solidFill>
                            <a:srgbClr val="BA4422"/>
                          </a:solidFill>
                          <a:latin typeface="+mn-lt"/>
                        </a:rPr>
                        <a:t>121</a:t>
                      </a:r>
                    </a:p>
                  </a:txBody>
                  <a:tcPr>
                    <a:solidFill>
                      <a:schemeClr val="bg1"/>
                    </a:solidFill>
                  </a:tcPr>
                </a:tc>
                <a:tc>
                  <a:txBody>
                    <a:bodyPr/>
                    <a:lstStyle/>
                    <a:p>
                      <a:pPr algn="ctr"/>
                      <a:r>
                        <a:rPr lang="en-US" sz="1000" b="1" dirty="0">
                          <a:solidFill>
                            <a:srgbClr val="BA4422"/>
                          </a:solidFill>
                          <a:latin typeface="+mn-lt"/>
                        </a:rPr>
                        <a:t>102</a:t>
                      </a:r>
                    </a:p>
                  </a:txBody>
                  <a:tcPr>
                    <a:solidFill>
                      <a:schemeClr val="bg1"/>
                    </a:solidFill>
                  </a:tcPr>
                </a:tc>
                <a:tc>
                  <a:txBody>
                    <a:bodyPr/>
                    <a:lstStyle/>
                    <a:p>
                      <a:pPr algn="ctr"/>
                      <a:r>
                        <a:rPr lang="en-US" sz="1000" b="1" dirty="0">
                          <a:solidFill>
                            <a:srgbClr val="BA4422"/>
                          </a:solidFill>
                          <a:latin typeface="+mn-lt"/>
                        </a:rPr>
                        <a:t>100</a:t>
                      </a:r>
                    </a:p>
                  </a:txBody>
                  <a:tcPr>
                    <a:solidFill>
                      <a:schemeClr val="bg1"/>
                    </a:solidFill>
                  </a:tcPr>
                </a:tc>
                <a:tc>
                  <a:txBody>
                    <a:bodyPr/>
                    <a:lstStyle/>
                    <a:p>
                      <a:pPr algn="ctr"/>
                      <a:r>
                        <a:rPr lang="en-US" sz="1000" b="1" dirty="0">
                          <a:solidFill>
                            <a:srgbClr val="BA4422"/>
                          </a:solidFill>
                          <a:latin typeface="+mn-lt"/>
                        </a:rPr>
                        <a:t>61</a:t>
                      </a:r>
                    </a:p>
                  </a:txBody>
                  <a:tcPr>
                    <a:solidFill>
                      <a:schemeClr val="bg1"/>
                    </a:solidFill>
                  </a:tcPr>
                </a:tc>
                <a:tc>
                  <a:txBody>
                    <a:bodyPr/>
                    <a:lstStyle/>
                    <a:p>
                      <a:pPr algn="ctr"/>
                      <a:r>
                        <a:rPr lang="en-US" sz="1000" b="1" dirty="0">
                          <a:solidFill>
                            <a:srgbClr val="BA4422"/>
                          </a:solidFill>
                          <a:latin typeface="+mn-lt"/>
                        </a:rPr>
                        <a:t>54</a:t>
                      </a:r>
                    </a:p>
                  </a:txBody>
                  <a:tcPr>
                    <a:solidFill>
                      <a:schemeClr val="bg1"/>
                    </a:solidFill>
                  </a:tcPr>
                </a:tc>
                <a:tc>
                  <a:txBody>
                    <a:bodyPr/>
                    <a:lstStyle/>
                    <a:p>
                      <a:pPr algn="ctr"/>
                      <a:r>
                        <a:rPr lang="en-US" sz="1000" b="1" dirty="0">
                          <a:solidFill>
                            <a:srgbClr val="BA4422"/>
                          </a:solidFill>
                          <a:latin typeface="+mn-lt"/>
                        </a:rPr>
                        <a:t>29</a:t>
                      </a:r>
                    </a:p>
                  </a:txBody>
                  <a:tcPr>
                    <a:solidFill>
                      <a:schemeClr val="bg1"/>
                    </a:solidFill>
                  </a:tcPr>
                </a:tc>
                <a:tc>
                  <a:txBody>
                    <a:bodyPr/>
                    <a:lstStyle/>
                    <a:p>
                      <a:pPr algn="ctr"/>
                      <a:r>
                        <a:rPr lang="en-US" sz="1000" b="1" dirty="0">
                          <a:solidFill>
                            <a:srgbClr val="BA4422"/>
                          </a:solidFill>
                          <a:latin typeface="+mn-lt"/>
                        </a:rPr>
                        <a:t>23</a:t>
                      </a:r>
                    </a:p>
                  </a:txBody>
                  <a:tcPr>
                    <a:solidFill>
                      <a:schemeClr val="bg1"/>
                    </a:solidFill>
                  </a:tcPr>
                </a:tc>
                <a:tc>
                  <a:txBody>
                    <a:bodyPr/>
                    <a:lstStyle/>
                    <a:p>
                      <a:pPr algn="ctr"/>
                      <a:r>
                        <a:rPr lang="en-US" sz="1000" b="1" dirty="0">
                          <a:solidFill>
                            <a:srgbClr val="BA4422"/>
                          </a:solidFill>
                          <a:latin typeface="+mn-lt"/>
                        </a:rPr>
                        <a:t>0</a:t>
                      </a:r>
                    </a:p>
                  </a:txBody>
                  <a:tcPr>
                    <a:solidFill>
                      <a:schemeClr val="bg1"/>
                    </a:solidFill>
                  </a:tcPr>
                </a:tc>
                <a:tc>
                  <a:txBody>
                    <a:bodyPr/>
                    <a:lstStyle/>
                    <a:p>
                      <a:pPr algn="ctr"/>
                      <a:r>
                        <a:rPr lang="en-US" sz="1000" b="1" dirty="0">
                          <a:solidFill>
                            <a:srgbClr val="BA4422"/>
                          </a:solidFill>
                          <a:latin typeface="+mn-lt"/>
                        </a:rPr>
                        <a:t>0</a:t>
                      </a:r>
                    </a:p>
                  </a:txBody>
                  <a:tcPr>
                    <a:solidFill>
                      <a:schemeClr val="bg1"/>
                    </a:solidFill>
                  </a:tcPr>
                </a:tc>
                <a:extLst>
                  <a:ext uri="{0D108BD9-81ED-4DB2-BD59-A6C34878D82A}">
                    <a16:rowId xmlns:a16="http://schemas.microsoft.com/office/drawing/2014/main" val="2613122917"/>
                  </a:ext>
                </a:extLst>
              </a:tr>
              <a:tr h="304857">
                <a:tc>
                  <a:txBody>
                    <a:bodyPr/>
                    <a:lstStyle/>
                    <a:p>
                      <a:r>
                        <a:rPr lang="en-US" sz="1000" b="1" dirty="0">
                          <a:solidFill>
                            <a:srgbClr val="1DCE9B"/>
                          </a:solidFill>
                          <a:latin typeface="+mn-lt"/>
                        </a:rPr>
                        <a:t>NIVO</a:t>
                      </a:r>
                    </a:p>
                  </a:txBody>
                  <a:tcPr>
                    <a:solidFill>
                      <a:schemeClr val="bg1"/>
                    </a:solidFill>
                  </a:tcPr>
                </a:tc>
                <a:tc>
                  <a:txBody>
                    <a:bodyPr/>
                    <a:lstStyle/>
                    <a:p>
                      <a:pPr algn="ctr"/>
                      <a:r>
                        <a:rPr lang="en-US" sz="1000" b="1" dirty="0">
                          <a:solidFill>
                            <a:srgbClr val="1DCE9B"/>
                          </a:solidFill>
                          <a:latin typeface="+mn-lt"/>
                        </a:rPr>
                        <a:t>286</a:t>
                      </a:r>
                    </a:p>
                  </a:txBody>
                  <a:tcPr>
                    <a:solidFill>
                      <a:schemeClr val="bg1"/>
                    </a:solidFill>
                  </a:tcPr>
                </a:tc>
                <a:tc>
                  <a:txBody>
                    <a:bodyPr/>
                    <a:lstStyle/>
                    <a:p>
                      <a:pPr algn="ctr"/>
                      <a:r>
                        <a:rPr lang="en-US" sz="1000" b="1" dirty="0">
                          <a:solidFill>
                            <a:srgbClr val="1DCE9B"/>
                          </a:solidFill>
                          <a:latin typeface="+mn-lt"/>
                        </a:rPr>
                        <a:t>210</a:t>
                      </a:r>
                    </a:p>
                  </a:txBody>
                  <a:tcPr>
                    <a:solidFill>
                      <a:schemeClr val="bg1"/>
                    </a:solidFill>
                  </a:tcPr>
                </a:tc>
                <a:tc>
                  <a:txBody>
                    <a:bodyPr/>
                    <a:lstStyle/>
                    <a:p>
                      <a:pPr algn="ctr"/>
                      <a:r>
                        <a:rPr lang="en-US" sz="1000" b="1" dirty="0">
                          <a:solidFill>
                            <a:srgbClr val="1DCE9B"/>
                          </a:solidFill>
                          <a:latin typeface="+mn-lt"/>
                        </a:rPr>
                        <a:t>191</a:t>
                      </a:r>
                    </a:p>
                  </a:txBody>
                  <a:tcPr>
                    <a:solidFill>
                      <a:schemeClr val="bg1"/>
                    </a:solidFill>
                  </a:tcPr>
                </a:tc>
                <a:tc>
                  <a:txBody>
                    <a:bodyPr/>
                    <a:lstStyle/>
                    <a:p>
                      <a:pPr algn="ctr"/>
                      <a:r>
                        <a:rPr lang="en-US" sz="1000" b="1" dirty="0">
                          <a:solidFill>
                            <a:srgbClr val="1DCE9B"/>
                          </a:solidFill>
                          <a:latin typeface="+mn-lt"/>
                        </a:rPr>
                        <a:t>179</a:t>
                      </a:r>
                    </a:p>
                  </a:txBody>
                  <a:tcPr>
                    <a:solidFill>
                      <a:schemeClr val="bg1"/>
                    </a:solidFill>
                  </a:tcPr>
                </a:tc>
                <a:tc>
                  <a:txBody>
                    <a:bodyPr/>
                    <a:lstStyle/>
                    <a:p>
                      <a:pPr algn="ctr"/>
                      <a:r>
                        <a:rPr lang="en-US" sz="1000" b="1" dirty="0">
                          <a:solidFill>
                            <a:srgbClr val="1DCE9B"/>
                          </a:solidFill>
                          <a:latin typeface="+mn-lt"/>
                        </a:rPr>
                        <a:t>169</a:t>
                      </a:r>
                    </a:p>
                  </a:txBody>
                  <a:tcPr>
                    <a:solidFill>
                      <a:schemeClr val="bg1"/>
                    </a:solidFill>
                  </a:tcPr>
                </a:tc>
                <a:tc>
                  <a:txBody>
                    <a:bodyPr/>
                    <a:lstStyle/>
                    <a:p>
                      <a:pPr algn="ctr"/>
                      <a:r>
                        <a:rPr lang="en-US" sz="1000" b="1" dirty="0">
                          <a:solidFill>
                            <a:srgbClr val="1DCE9B"/>
                          </a:solidFill>
                          <a:latin typeface="+mn-lt"/>
                        </a:rPr>
                        <a:t>164</a:t>
                      </a:r>
                    </a:p>
                  </a:txBody>
                  <a:tcPr>
                    <a:solidFill>
                      <a:schemeClr val="bg1"/>
                    </a:solidFill>
                  </a:tcPr>
                </a:tc>
                <a:tc>
                  <a:txBody>
                    <a:bodyPr/>
                    <a:lstStyle/>
                    <a:p>
                      <a:pPr algn="ctr"/>
                      <a:r>
                        <a:rPr lang="en-US" sz="1000" b="1" dirty="0">
                          <a:solidFill>
                            <a:srgbClr val="1DCE9B"/>
                          </a:solidFill>
                          <a:latin typeface="+mn-lt"/>
                        </a:rPr>
                        <a:t>158</a:t>
                      </a:r>
                    </a:p>
                  </a:txBody>
                  <a:tcPr>
                    <a:solidFill>
                      <a:schemeClr val="bg1"/>
                    </a:solidFill>
                  </a:tcPr>
                </a:tc>
                <a:tc>
                  <a:txBody>
                    <a:bodyPr/>
                    <a:lstStyle/>
                    <a:p>
                      <a:pPr algn="ctr"/>
                      <a:r>
                        <a:rPr lang="en-US" sz="1000" b="1" dirty="0">
                          <a:solidFill>
                            <a:srgbClr val="1DCE9B"/>
                          </a:solidFill>
                          <a:latin typeface="+mn-lt"/>
                        </a:rPr>
                        <a:t>141</a:t>
                      </a:r>
                    </a:p>
                  </a:txBody>
                  <a:tcPr>
                    <a:solidFill>
                      <a:schemeClr val="bg1"/>
                    </a:solidFill>
                  </a:tcPr>
                </a:tc>
                <a:tc>
                  <a:txBody>
                    <a:bodyPr/>
                    <a:lstStyle/>
                    <a:p>
                      <a:pPr algn="ctr"/>
                      <a:r>
                        <a:rPr lang="en-US" sz="1000" b="1" dirty="0">
                          <a:solidFill>
                            <a:srgbClr val="1DCE9B"/>
                          </a:solidFill>
                          <a:latin typeface="+mn-lt"/>
                        </a:rPr>
                        <a:t>124</a:t>
                      </a:r>
                    </a:p>
                  </a:txBody>
                  <a:tcPr>
                    <a:solidFill>
                      <a:schemeClr val="bg1"/>
                    </a:solidFill>
                  </a:tcPr>
                </a:tc>
                <a:tc>
                  <a:txBody>
                    <a:bodyPr/>
                    <a:lstStyle/>
                    <a:p>
                      <a:pPr algn="ctr"/>
                      <a:r>
                        <a:rPr lang="en-US" sz="1000" b="1" dirty="0">
                          <a:solidFill>
                            <a:srgbClr val="1DCE9B"/>
                          </a:solidFill>
                          <a:latin typeface="+mn-lt"/>
                        </a:rPr>
                        <a:t>109</a:t>
                      </a:r>
                    </a:p>
                  </a:txBody>
                  <a:tcPr>
                    <a:solidFill>
                      <a:schemeClr val="bg1"/>
                    </a:solidFill>
                  </a:tcPr>
                </a:tc>
                <a:tc>
                  <a:txBody>
                    <a:bodyPr/>
                    <a:lstStyle/>
                    <a:p>
                      <a:pPr algn="ctr"/>
                      <a:r>
                        <a:rPr lang="en-US" sz="1000" b="1" dirty="0">
                          <a:solidFill>
                            <a:srgbClr val="1DCE9B"/>
                          </a:solidFill>
                          <a:latin typeface="+mn-lt"/>
                        </a:rPr>
                        <a:t>98</a:t>
                      </a:r>
                    </a:p>
                  </a:txBody>
                  <a:tcPr>
                    <a:solidFill>
                      <a:schemeClr val="bg1"/>
                    </a:solidFill>
                  </a:tcPr>
                </a:tc>
                <a:tc>
                  <a:txBody>
                    <a:bodyPr/>
                    <a:lstStyle/>
                    <a:p>
                      <a:pPr algn="ctr"/>
                      <a:r>
                        <a:rPr lang="en-US" sz="1000" b="1" dirty="0">
                          <a:solidFill>
                            <a:srgbClr val="1DCE9B"/>
                          </a:solidFill>
                          <a:latin typeface="+mn-lt"/>
                        </a:rPr>
                        <a:t>95</a:t>
                      </a:r>
                    </a:p>
                  </a:txBody>
                  <a:tcPr>
                    <a:solidFill>
                      <a:schemeClr val="bg1"/>
                    </a:solidFill>
                  </a:tcPr>
                </a:tc>
                <a:tc>
                  <a:txBody>
                    <a:bodyPr/>
                    <a:lstStyle/>
                    <a:p>
                      <a:pPr algn="ctr"/>
                      <a:r>
                        <a:rPr lang="en-US" sz="1000" b="1" dirty="0">
                          <a:solidFill>
                            <a:srgbClr val="1DCE9B"/>
                          </a:solidFill>
                          <a:latin typeface="+mn-lt"/>
                        </a:rPr>
                        <a:t>81</a:t>
                      </a:r>
                    </a:p>
                  </a:txBody>
                  <a:tcPr>
                    <a:solidFill>
                      <a:schemeClr val="bg1"/>
                    </a:solidFill>
                  </a:tcPr>
                </a:tc>
                <a:tc>
                  <a:txBody>
                    <a:bodyPr/>
                    <a:lstStyle/>
                    <a:p>
                      <a:pPr algn="ctr"/>
                      <a:r>
                        <a:rPr lang="en-US" sz="1000" b="1" dirty="0">
                          <a:solidFill>
                            <a:srgbClr val="1DCE9B"/>
                          </a:solidFill>
                          <a:latin typeface="+mn-lt"/>
                        </a:rPr>
                        <a:t>72</a:t>
                      </a:r>
                    </a:p>
                  </a:txBody>
                  <a:tcPr>
                    <a:solidFill>
                      <a:schemeClr val="bg1"/>
                    </a:solidFill>
                  </a:tcPr>
                </a:tc>
                <a:tc>
                  <a:txBody>
                    <a:bodyPr/>
                    <a:lstStyle/>
                    <a:p>
                      <a:pPr algn="ctr"/>
                      <a:r>
                        <a:rPr lang="en-US" sz="1000" b="1" dirty="0">
                          <a:solidFill>
                            <a:srgbClr val="1DCE9B"/>
                          </a:solidFill>
                          <a:latin typeface="+mn-lt"/>
                        </a:rPr>
                        <a:t>69</a:t>
                      </a:r>
                    </a:p>
                  </a:txBody>
                  <a:tcPr>
                    <a:solidFill>
                      <a:schemeClr val="bg1"/>
                    </a:solidFill>
                  </a:tcPr>
                </a:tc>
                <a:tc>
                  <a:txBody>
                    <a:bodyPr/>
                    <a:lstStyle/>
                    <a:p>
                      <a:pPr algn="ctr"/>
                      <a:r>
                        <a:rPr lang="en-US" sz="1000" b="1" dirty="0">
                          <a:solidFill>
                            <a:srgbClr val="1DCE9B"/>
                          </a:solidFill>
                          <a:latin typeface="+mn-lt"/>
                        </a:rPr>
                        <a:t>39</a:t>
                      </a:r>
                    </a:p>
                  </a:txBody>
                  <a:tcPr>
                    <a:solidFill>
                      <a:schemeClr val="bg1"/>
                    </a:solidFill>
                  </a:tcPr>
                </a:tc>
                <a:tc>
                  <a:txBody>
                    <a:bodyPr/>
                    <a:lstStyle/>
                    <a:p>
                      <a:pPr algn="ctr"/>
                      <a:r>
                        <a:rPr lang="en-US" sz="1000" b="1" dirty="0">
                          <a:solidFill>
                            <a:srgbClr val="1DCE9B"/>
                          </a:solidFill>
                          <a:latin typeface="+mn-lt"/>
                        </a:rPr>
                        <a:t>31</a:t>
                      </a:r>
                    </a:p>
                  </a:txBody>
                  <a:tcPr>
                    <a:solidFill>
                      <a:schemeClr val="bg1"/>
                    </a:solidFill>
                  </a:tcPr>
                </a:tc>
                <a:tc>
                  <a:txBody>
                    <a:bodyPr/>
                    <a:lstStyle/>
                    <a:p>
                      <a:pPr algn="ctr"/>
                      <a:r>
                        <a:rPr lang="en-US" sz="1000" b="1" dirty="0">
                          <a:solidFill>
                            <a:srgbClr val="1DCE9B"/>
                          </a:solidFill>
                          <a:latin typeface="+mn-lt"/>
                        </a:rPr>
                        <a:t>15</a:t>
                      </a:r>
                    </a:p>
                  </a:txBody>
                  <a:tcPr>
                    <a:solidFill>
                      <a:schemeClr val="bg1"/>
                    </a:solidFill>
                  </a:tcPr>
                </a:tc>
                <a:tc>
                  <a:txBody>
                    <a:bodyPr/>
                    <a:lstStyle/>
                    <a:p>
                      <a:pPr algn="ctr"/>
                      <a:r>
                        <a:rPr lang="en-US" sz="1000" b="1" dirty="0">
                          <a:solidFill>
                            <a:srgbClr val="1DCE9B"/>
                          </a:solidFill>
                          <a:latin typeface="+mn-lt"/>
                        </a:rPr>
                        <a:t>12</a:t>
                      </a:r>
                    </a:p>
                  </a:txBody>
                  <a:tcPr>
                    <a:solidFill>
                      <a:schemeClr val="bg1"/>
                    </a:solidFill>
                  </a:tcPr>
                </a:tc>
                <a:tc>
                  <a:txBody>
                    <a:bodyPr/>
                    <a:lstStyle/>
                    <a:p>
                      <a:pPr algn="ctr"/>
                      <a:r>
                        <a:rPr lang="en-US" sz="1000" b="1" dirty="0">
                          <a:solidFill>
                            <a:srgbClr val="1DCE9B"/>
                          </a:solidFill>
                          <a:latin typeface="+mn-lt"/>
                        </a:rPr>
                        <a:t>1</a:t>
                      </a:r>
                    </a:p>
                  </a:txBody>
                  <a:tcPr>
                    <a:solidFill>
                      <a:schemeClr val="bg1"/>
                    </a:solidFill>
                  </a:tcPr>
                </a:tc>
                <a:tc>
                  <a:txBody>
                    <a:bodyPr/>
                    <a:lstStyle/>
                    <a:p>
                      <a:pPr algn="ctr"/>
                      <a:r>
                        <a:rPr lang="en-US" sz="1000" b="1" dirty="0">
                          <a:solidFill>
                            <a:srgbClr val="1DCE9B"/>
                          </a:solidFill>
                          <a:latin typeface="+mn-lt"/>
                        </a:rPr>
                        <a:t>0</a:t>
                      </a:r>
                    </a:p>
                  </a:txBody>
                  <a:tcPr>
                    <a:solidFill>
                      <a:schemeClr val="bg1"/>
                    </a:solidFill>
                  </a:tcPr>
                </a:tc>
                <a:extLst>
                  <a:ext uri="{0D108BD9-81ED-4DB2-BD59-A6C34878D82A}">
                    <a16:rowId xmlns:a16="http://schemas.microsoft.com/office/drawing/2014/main" val="364544350"/>
                  </a:ext>
                </a:extLst>
              </a:tr>
            </a:tbl>
          </a:graphicData>
        </a:graphic>
      </p:graphicFrame>
      <p:grpSp>
        <p:nvGrpSpPr>
          <p:cNvPr id="4" name="Group 3">
            <a:extLst>
              <a:ext uri="{FF2B5EF4-FFF2-40B4-BE49-F238E27FC236}">
                <a16:creationId xmlns:a16="http://schemas.microsoft.com/office/drawing/2014/main" id="{6CA8130C-8FFF-F4E8-F525-98AEF04E7C78}"/>
              </a:ext>
            </a:extLst>
          </p:cNvPr>
          <p:cNvGrpSpPr/>
          <p:nvPr/>
        </p:nvGrpSpPr>
        <p:grpSpPr>
          <a:xfrm>
            <a:off x="830032" y="1107600"/>
            <a:ext cx="11124718" cy="3688397"/>
            <a:chOff x="830032" y="1367391"/>
            <a:chExt cx="11124718" cy="3688397"/>
          </a:xfrm>
        </p:grpSpPr>
        <p:sp>
          <p:nvSpPr>
            <p:cNvPr id="5" name="Rectangle 75">
              <a:extLst>
                <a:ext uri="{FF2B5EF4-FFF2-40B4-BE49-F238E27FC236}">
                  <a16:creationId xmlns:a16="http://schemas.microsoft.com/office/drawing/2014/main" id="{2B2D88F4-9A19-B37A-15E6-EF4D57A1A626}"/>
                </a:ext>
              </a:extLst>
            </p:cNvPr>
            <p:cNvSpPr>
              <a:spLocks noChangeArrowheads="1"/>
            </p:cNvSpPr>
            <p:nvPr/>
          </p:nvSpPr>
          <p:spPr bwMode="auto">
            <a:xfrm>
              <a:off x="3436577" y="1648565"/>
              <a:ext cx="1503170" cy="25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433F3F"/>
                  </a:solidFill>
                  <a:effectLst/>
                  <a:uLnTx/>
                  <a:uFillTx/>
                  <a:latin typeface="Trebuchet MS" panose="020B0603020202020204" pitchFamily="34" charset="0"/>
                  <a:ea typeface="MS PGothic" charset="0"/>
                  <a:cs typeface="+mn-cs"/>
                </a:rPr>
                <a:t>12-mo rate</a:t>
              </a:r>
              <a:endParaRPr kumimoji="0" lang="en-US" altLang="en-US" sz="2400" b="1" i="0" u="none" strike="noStrike" kern="1200" cap="none" spc="0" normalizeH="0" baseline="0" noProof="0" dirty="0">
                <a:ln>
                  <a:noFill/>
                </a:ln>
                <a:solidFill>
                  <a:srgbClr val="433F3F"/>
                </a:solidFill>
                <a:effectLst/>
                <a:uLnTx/>
                <a:uFillTx/>
                <a:latin typeface="Arial" panose="020B0604020202020204" pitchFamily="34" charset="0"/>
                <a:ea typeface="MS PGothic" charset="0"/>
                <a:cs typeface="+mn-cs"/>
              </a:endParaRPr>
            </a:p>
          </p:txBody>
        </p:sp>
        <p:cxnSp>
          <p:nvCxnSpPr>
            <p:cNvPr id="6" name="Straight Connector 5">
              <a:extLst>
                <a:ext uri="{FF2B5EF4-FFF2-40B4-BE49-F238E27FC236}">
                  <a16:creationId xmlns:a16="http://schemas.microsoft.com/office/drawing/2014/main" id="{E4FDFB97-A096-DD2B-E0DF-013F7467C612}"/>
                </a:ext>
              </a:extLst>
            </p:cNvPr>
            <p:cNvCxnSpPr>
              <a:cxnSpLocks/>
            </p:cNvCxnSpPr>
            <p:nvPr/>
          </p:nvCxnSpPr>
          <p:spPr>
            <a:xfrm>
              <a:off x="3503449" y="2307799"/>
              <a:ext cx="0" cy="2298184"/>
            </a:xfrm>
            <a:prstGeom prst="line">
              <a:avLst/>
            </a:prstGeom>
            <a:ln w="12700">
              <a:solidFill>
                <a:srgbClr val="433F3F"/>
              </a:solidFill>
              <a:prstDash val="dash"/>
            </a:ln>
          </p:spPr>
          <p:style>
            <a:lnRef idx="1">
              <a:schemeClr val="accent1"/>
            </a:lnRef>
            <a:fillRef idx="0">
              <a:schemeClr val="accent1"/>
            </a:fillRef>
            <a:effectRef idx="0">
              <a:schemeClr val="accent1"/>
            </a:effectRef>
            <a:fontRef idx="minor">
              <a:schemeClr val="tx1"/>
            </a:fontRef>
          </p:style>
        </p:cxnSp>
        <p:sp>
          <p:nvSpPr>
            <p:cNvPr id="7" name="Rectangle 75">
              <a:extLst>
                <a:ext uri="{FF2B5EF4-FFF2-40B4-BE49-F238E27FC236}">
                  <a16:creationId xmlns:a16="http://schemas.microsoft.com/office/drawing/2014/main" id="{80A51CEC-8223-B18B-20E6-180C7C1E37E2}"/>
                </a:ext>
              </a:extLst>
            </p:cNvPr>
            <p:cNvSpPr>
              <a:spLocks noChangeArrowheads="1"/>
            </p:cNvSpPr>
            <p:nvPr/>
          </p:nvSpPr>
          <p:spPr bwMode="auto">
            <a:xfrm>
              <a:off x="3524917" y="1999580"/>
              <a:ext cx="543084" cy="25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BA4422"/>
                  </a:solidFill>
                  <a:effectLst/>
                  <a:uLnTx/>
                  <a:uFillTx/>
                  <a:latin typeface="Trebuchet MS" panose="020B0603020202020204" pitchFamily="34" charset="0"/>
                  <a:ea typeface="MS PGothic" charset="0"/>
                  <a:cs typeface="+mn-cs"/>
                </a:rPr>
                <a:t>76%</a:t>
              </a:r>
              <a:endParaRPr kumimoji="0" lang="en-US" altLang="en-US" sz="2400" b="1" i="0" u="none" strike="noStrike" kern="1200" cap="none" spc="0" normalizeH="0" baseline="0" noProof="0" dirty="0">
                <a:ln>
                  <a:noFill/>
                </a:ln>
                <a:solidFill>
                  <a:srgbClr val="BA4422"/>
                </a:solidFill>
                <a:effectLst/>
                <a:uLnTx/>
                <a:uFillTx/>
                <a:latin typeface="Arial" panose="020B0604020202020204" pitchFamily="34" charset="0"/>
                <a:ea typeface="MS PGothic" charset="0"/>
                <a:cs typeface="+mn-cs"/>
              </a:endParaRPr>
            </a:p>
          </p:txBody>
        </p:sp>
        <p:sp>
          <p:nvSpPr>
            <p:cNvPr id="8" name="Rectangle 75">
              <a:extLst>
                <a:ext uri="{FF2B5EF4-FFF2-40B4-BE49-F238E27FC236}">
                  <a16:creationId xmlns:a16="http://schemas.microsoft.com/office/drawing/2014/main" id="{DD692410-4C62-0A11-7338-2B2067E98ABE}"/>
                </a:ext>
              </a:extLst>
            </p:cNvPr>
            <p:cNvSpPr>
              <a:spLocks noChangeArrowheads="1"/>
            </p:cNvSpPr>
            <p:nvPr/>
          </p:nvSpPr>
          <p:spPr bwMode="auto">
            <a:xfrm>
              <a:off x="3558420" y="2759947"/>
              <a:ext cx="543084" cy="25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1DCE9B"/>
                  </a:solidFill>
                  <a:effectLst/>
                  <a:uLnTx/>
                  <a:uFillTx/>
                  <a:latin typeface="Trebuchet MS" panose="020B0603020202020204" pitchFamily="34" charset="0"/>
                  <a:ea typeface="MS PGothic" charset="0"/>
                  <a:cs typeface="+mn-cs"/>
                </a:rPr>
                <a:t>63%</a:t>
              </a:r>
              <a:endParaRPr kumimoji="0" lang="en-US" altLang="en-US" sz="2400" b="1" i="0" u="none" strike="noStrike" kern="1200" cap="none" spc="0" normalizeH="0" baseline="0" noProof="0" dirty="0">
                <a:ln>
                  <a:noFill/>
                </a:ln>
                <a:solidFill>
                  <a:srgbClr val="1DCE9B"/>
                </a:solidFill>
                <a:effectLst/>
                <a:uLnTx/>
                <a:uFillTx/>
                <a:latin typeface="Arial" panose="020B0604020202020204" pitchFamily="34" charset="0"/>
                <a:ea typeface="MS PGothic" charset="0"/>
                <a:cs typeface="+mn-cs"/>
              </a:endParaRPr>
            </a:p>
          </p:txBody>
        </p:sp>
        <p:sp>
          <p:nvSpPr>
            <p:cNvPr id="9" name="Rectangle 75">
              <a:extLst>
                <a:ext uri="{FF2B5EF4-FFF2-40B4-BE49-F238E27FC236}">
                  <a16:creationId xmlns:a16="http://schemas.microsoft.com/office/drawing/2014/main" id="{BCCBD47A-EC84-8B07-CB9C-E1C38EED2534}"/>
                </a:ext>
              </a:extLst>
            </p:cNvPr>
            <p:cNvSpPr>
              <a:spLocks noChangeArrowheads="1"/>
            </p:cNvSpPr>
            <p:nvPr/>
          </p:nvSpPr>
          <p:spPr bwMode="auto">
            <a:xfrm>
              <a:off x="5280195" y="1763401"/>
              <a:ext cx="1503170" cy="25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433F3F"/>
                  </a:solidFill>
                  <a:effectLst/>
                  <a:uLnTx/>
                  <a:uFillTx/>
                  <a:latin typeface="Trebuchet MS" panose="020B0603020202020204" pitchFamily="34" charset="0"/>
                  <a:ea typeface="MS PGothic" charset="0"/>
                  <a:cs typeface="+mn-cs"/>
                </a:rPr>
                <a:t>24-mo rate</a:t>
              </a:r>
              <a:endParaRPr kumimoji="0" lang="en-US" altLang="en-US" sz="2400" b="1" i="0" u="none" strike="noStrike" kern="1200" cap="none" spc="0" normalizeH="0" baseline="0" noProof="0" dirty="0">
                <a:ln>
                  <a:noFill/>
                </a:ln>
                <a:solidFill>
                  <a:srgbClr val="433F3F"/>
                </a:solidFill>
                <a:effectLst/>
                <a:uLnTx/>
                <a:uFillTx/>
                <a:latin typeface="Arial" panose="020B0604020202020204" pitchFamily="34" charset="0"/>
                <a:ea typeface="MS PGothic" charset="0"/>
                <a:cs typeface="+mn-cs"/>
              </a:endParaRPr>
            </a:p>
          </p:txBody>
        </p:sp>
        <p:sp>
          <p:nvSpPr>
            <p:cNvPr id="10" name="Rectangle 75">
              <a:extLst>
                <a:ext uri="{FF2B5EF4-FFF2-40B4-BE49-F238E27FC236}">
                  <a16:creationId xmlns:a16="http://schemas.microsoft.com/office/drawing/2014/main" id="{A195F0EA-C1C1-CAA1-CA4D-8E99FA3791CC}"/>
                </a:ext>
              </a:extLst>
            </p:cNvPr>
            <p:cNvSpPr>
              <a:spLocks noChangeArrowheads="1"/>
            </p:cNvSpPr>
            <p:nvPr/>
          </p:nvSpPr>
          <p:spPr bwMode="auto">
            <a:xfrm>
              <a:off x="7314660" y="1852208"/>
              <a:ext cx="1503170" cy="25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433F3F"/>
                  </a:solidFill>
                  <a:effectLst/>
                  <a:uLnTx/>
                  <a:uFillTx/>
                  <a:latin typeface="Trebuchet MS" panose="020B0603020202020204" pitchFamily="34" charset="0"/>
                  <a:ea typeface="MS PGothic" charset="0"/>
                  <a:cs typeface="+mn-cs"/>
                </a:rPr>
                <a:t>36-mo rate</a:t>
              </a:r>
              <a:endParaRPr kumimoji="0" lang="en-US" altLang="en-US" sz="2400" b="1" i="0" u="none" strike="noStrike" kern="1200" cap="none" spc="0" normalizeH="0" baseline="0" noProof="0" dirty="0">
                <a:ln>
                  <a:noFill/>
                </a:ln>
                <a:solidFill>
                  <a:srgbClr val="433F3F"/>
                </a:solidFill>
                <a:effectLst/>
                <a:uLnTx/>
                <a:uFillTx/>
                <a:latin typeface="Arial" panose="020B0604020202020204" pitchFamily="34" charset="0"/>
                <a:ea typeface="MS PGothic" charset="0"/>
                <a:cs typeface="+mn-cs"/>
              </a:endParaRPr>
            </a:p>
          </p:txBody>
        </p:sp>
        <p:sp>
          <p:nvSpPr>
            <p:cNvPr id="11" name="TextBox 10">
              <a:extLst>
                <a:ext uri="{FF2B5EF4-FFF2-40B4-BE49-F238E27FC236}">
                  <a16:creationId xmlns:a16="http://schemas.microsoft.com/office/drawing/2014/main" id="{03AEF325-7B63-0EBE-DBE6-A9FABD872EC1}"/>
                </a:ext>
              </a:extLst>
            </p:cNvPr>
            <p:cNvSpPr txBox="1"/>
            <p:nvPr/>
          </p:nvSpPr>
          <p:spPr>
            <a:xfrm>
              <a:off x="10593938" y="2520674"/>
              <a:ext cx="1360812" cy="301646"/>
            </a:xfrm>
            <a:prstGeom prst="rect">
              <a:avLst/>
            </a:prstGeom>
            <a:noFill/>
          </p:spPr>
          <p:txBody>
            <a:bodyPr wrap="none" lIns="0" tIns="0" rIns="0" bIns="0" rtlCol="0">
              <a:noAutofit/>
            </a:bodyPr>
            <a:lstStyle/>
            <a:p>
              <a:pPr marL="0" marR="0" lvl="0" indent="0" algn="l" defTabSz="1218987" rtl="0" eaLnBrk="1" fontAlgn="auto" latinLnBrk="0" hangingPunct="1">
                <a:lnSpc>
                  <a:spcPct val="100000"/>
                </a:lnSpc>
                <a:spcBef>
                  <a:spcPts val="1200"/>
                </a:spcBef>
                <a:spcAft>
                  <a:spcPts val="0"/>
                </a:spcAft>
                <a:buClrTx/>
                <a:buSzPct val="100000"/>
                <a:buFontTx/>
                <a:buNone/>
                <a:tabLst/>
                <a:defRPr/>
              </a:pPr>
              <a:r>
                <a:rPr kumimoji="0" lang="en-US" sz="1400" b="1" i="0" u="none" strike="noStrike" kern="1200" cap="none" spc="0" normalizeH="0" baseline="0" noProof="0" dirty="0">
                  <a:ln>
                    <a:noFill/>
                  </a:ln>
                  <a:solidFill>
                    <a:srgbClr val="BA4422"/>
                  </a:solidFill>
                  <a:effectLst/>
                  <a:uLnTx/>
                  <a:uFillTx/>
                  <a:latin typeface="Trebuchet MS" panose="020B0603020202020204"/>
                  <a:ea typeface="MS PGothic" charset="0"/>
                  <a:cs typeface="+mn-cs"/>
                </a:rPr>
                <a:t>NIVO + IPI</a:t>
              </a:r>
            </a:p>
          </p:txBody>
        </p:sp>
        <p:sp>
          <p:nvSpPr>
            <p:cNvPr id="12" name="TextBox 11">
              <a:extLst>
                <a:ext uri="{FF2B5EF4-FFF2-40B4-BE49-F238E27FC236}">
                  <a16:creationId xmlns:a16="http://schemas.microsoft.com/office/drawing/2014/main" id="{FC2D9903-1B32-8B63-586E-44DEBD10B6AC}"/>
                </a:ext>
              </a:extLst>
            </p:cNvPr>
            <p:cNvSpPr txBox="1"/>
            <p:nvPr/>
          </p:nvSpPr>
          <p:spPr>
            <a:xfrm>
              <a:off x="10619873" y="3261074"/>
              <a:ext cx="831773" cy="261948"/>
            </a:xfrm>
            <a:prstGeom prst="rect">
              <a:avLst/>
            </a:prstGeom>
            <a:noFill/>
          </p:spPr>
          <p:txBody>
            <a:bodyPr wrap="none" lIns="0" tIns="0" rIns="0" bIns="0" rtlCol="0">
              <a:noAutofit/>
            </a:bodyPr>
            <a:lstStyle/>
            <a:p>
              <a:pPr marL="0" marR="0" lvl="0" indent="0" algn="l" defTabSz="1218987" rtl="0" eaLnBrk="1" fontAlgn="auto" latinLnBrk="0" hangingPunct="1">
                <a:lnSpc>
                  <a:spcPct val="100000"/>
                </a:lnSpc>
                <a:spcBef>
                  <a:spcPts val="1200"/>
                </a:spcBef>
                <a:spcAft>
                  <a:spcPts val="0"/>
                </a:spcAft>
                <a:buClrTx/>
                <a:buSzPct val="100000"/>
                <a:buFontTx/>
                <a:buNone/>
                <a:tabLst/>
                <a:defRPr/>
              </a:pPr>
              <a:r>
                <a:rPr kumimoji="0" lang="en-US" sz="1400" b="1" i="0" u="none" strike="noStrike" kern="1200" cap="none" spc="0" normalizeH="0" baseline="0" noProof="0" dirty="0">
                  <a:ln>
                    <a:noFill/>
                  </a:ln>
                  <a:solidFill>
                    <a:srgbClr val="1DCE9B"/>
                  </a:solidFill>
                  <a:effectLst/>
                  <a:uLnTx/>
                  <a:uFillTx/>
                  <a:latin typeface="Trebuchet MS" panose="020B0603020202020204"/>
                  <a:ea typeface="MS PGothic" charset="0"/>
                  <a:cs typeface="+mn-cs"/>
                </a:rPr>
                <a:t>NIVO</a:t>
              </a:r>
            </a:p>
          </p:txBody>
        </p:sp>
        <p:cxnSp>
          <p:nvCxnSpPr>
            <p:cNvPr id="13" name="Straight Connector 12">
              <a:extLst>
                <a:ext uri="{FF2B5EF4-FFF2-40B4-BE49-F238E27FC236}">
                  <a16:creationId xmlns:a16="http://schemas.microsoft.com/office/drawing/2014/main" id="{A2F47EE3-A3B3-439E-BB52-E89E70085922}"/>
                </a:ext>
              </a:extLst>
            </p:cNvPr>
            <p:cNvCxnSpPr>
              <a:cxnSpLocks/>
            </p:cNvCxnSpPr>
            <p:nvPr/>
          </p:nvCxnSpPr>
          <p:spPr>
            <a:xfrm>
              <a:off x="5479418" y="2425585"/>
              <a:ext cx="0" cy="2180398"/>
            </a:xfrm>
            <a:prstGeom prst="line">
              <a:avLst/>
            </a:prstGeom>
            <a:ln w="12700">
              <a:solidFill>
                <a:srgbClr val="433F3F"/>
              </a:solidFill>
              <a:prstDash val="dash"/>
            </a:ln>
          </p:spPr>
          <p:style>
            <a:lnRef idx="1">
              <a:schemeClr val="accent1"/>
            </a:lnRef>
            <a:fillRef idx="0">
              <a:schemeClr val="accent1"/>
            </a:fillRef>
            <a:effectRef idx="0">
              <a:schemeClr val="accent1"/>
            </a:effectRef>
            <a:fontRef idx="minor">
              <a:schemeClr val="tx1"/>
            </a:fontRef>
          </p:style>
        </p:cxnSp>
        <p:sp>
          <p:nvSpPr>
            <p:cNvPr id="14" name="Rectangle 75">
              <a:extLst>
                <a:ext uri="{FF2B5EF4-FFF2-40B4-BE49-F238E27FC236}">
                  <a16:creationId xmlns:a16="http://schemas.microsoft.com/office/drawing/2014/main" id="{1AC3AA14-A33B-D312-A6FB-9B0D9061845C}"/>
                </a:ext>
              </a:extLst>
            </p:cNvPr>
            <p:cNvSpPr>
              <a:spLocks noChangeArrowheads="1"/>
            </p:cNvSpPr>
            <p:nvPr/>
          </p:nvSpPr>
          <p:spPr bwMode="auto">
            <a:xfrm>
              <a:off x="5514064" y="2068079"/>
              <a:ext cx="543084" cy="25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BA4422"/>
                  </a:solidFill>
                  <a:effectLst/>
                  <a:uLnTx/>
                  <a:uFillTx/>
                  <a:latin typeface="Trebuchet MS" panose="020B0603020202020204" pitchFamily="34" charset="0"/>
                  <a:ea typeface="MS PGothic" charset="0"/>
                  <a:cs typeface="+mn-cs"/>
                </a:rPr>
                <a:t>71%</a:t>
              </a:r>
              <a:endParaRPr kumimoji="0" lang="en-US" altLang="en-US" sz="2400" b="1" i="0" u="none" strike="noStrike" kern="1200" cap="none" spc="0" normalizeH="0" baseline="0" noProof="0" dirty="0">
                <a:ln>
                  <a:noFill/>
                </a:ln>
                <a:solidFill>
                  <a:srgbClr val="BA4422"/>
                </a:solidFill>
                <a:effectLst/>
                <a:uLnTx/>
                <a:uFillTx/>
                <a:latin typeface="Arial" panose="020B0604020202020204" pitchFamily="34" charset="0"/>
                <a:ea typeface="MS PGothic" charset="0"/>
                <a:cs typeface="+mn-cs"/>
              </a:endParaRPr>
            </a:p>
          </p:txBody>
        </p:sp>
        <p:sp>
          <p:nvSpPr>
            <p:cNvPr id="15" name="Rectangle 75">
              <a:extLst>
                <a:ext uri="{FF2B5EF4-FFF2-40B4-BE49-F238E27FC236}">
                  <a16:creationId xmlns:a16="http://schemas.microsoft.com/office/drawing/2014/main" id="{64998919-128A-CA54-BAAB-DEC50272E7B7}"/>
                </a:ext>
              </a:extLst>
            </p:cNvPr>
            <p:cNvSpPr>
              <a:spLocks noChangeArrowheads="1"/>
            </p:cNvSpPr>
            <p:nvPr/>
          </p:nvSpPr>
          <p:spPr bwMode="auto">
            <a:xfrm>
              <a:off x="5552381" y="3008577"/>
              <a:ext cx="543084" cy="25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1DCE9B"/>
                  </a:solidFill>
                  <a:effectLst/>
                  <a:uLnTx/>
                  <a:uFillTx/>
                  <a:latin typeface="Trebuchet MS" panose="020B0603020202020204" pitchFamily="34" charset="0"/>
                  <a:ea typeface="MS PGothic" charset="0"/>
                  <a:cs typeface="+mn-cs"/>
                </a:rPr>
                <a:t>56%</a:t>
              </a:r>
              <a:endParaRPr kumimoji="0" lang="en-US" altLang="en-US" sz="2400" b="1" i="0" u="none" strike="noStrike" kern="1200" cap="none" spc="0" normalizeH="0" baseline="0" noProof="0" dirty="0">
                <a:ln>
                  <a:noFill/>
                </a:ln>
                <a:solidFill>
                  <a:srgbClr val="1DCE9B"/>
                </a:solidFill>
                <a:effectLst/>
                <a:uLnTx/>
                <a:uFillTx/>
                <a:latin typeface="Arial" panose="020B0604020202020204" pitchFamily="34" charset="0"/>
                <a:ea typeface="MS PGothic" charset="0"/>
                <a:cs typeface="+mn-cs"/>
              </a:endParaRPr>
            </a:p>
          </p:txBody>
        </p:sp>
        <p:cxnSp>
          <p:nvCxnSpPr>
            <p:cNvPr id="16" name="Straight Connector 15">
              <a:extLst>
                <a:ext uri="{FF2B5EF4-FFF2-40B4-BE49-F238E27FC236}">
                  <a16:creationId xmlns:a16="http://schemas.microsoft.com/office/drawing/2014/main" id="{C17A8E13-A13D-FC72-DE4D-45A114568D85}"/>
                </a:ext>
              </a:extLst>
            </p:cNvPr>
            <p:cNvCxnSpPr>
              <a:cxnSpLocks/>
            </p:cNvCxnSpPr>
            <p:nvPr/>
          </p:nvCxnSpPr>
          <p:spPr>
            <a:xfrm>
              <a:off x="7444664" y="2511344"/>
              <a:ext cx="0" cy="2099496"/>
            </a:xfrm>
            <a:prstGeom prst="line">
              <a:avLst/>
            </a:prstGeom>
            <a:ln w="12700">
              <a:solidFill>
                <a:srgbClr val="433F3F"/>
              </a:solidFill>
              <a:prstDash val="dash"/>
            </a:ln>
          </p:spPr>
          <p:style>
            <a:lnRef idx="1">
              <a:schemeClr val="accent1"/>
            </a:lnRef>
            <a:fillRef idx="0">
              <a:schemeClr val="accent1"/>
            </a:fillRef>
            <a:effectRef idx="0">
              <a:schemeClr val="accent1"/>
            </a:effectRef>
            <a:fontRef idx="minor">
              <a:schemeClr val="tx1"/>
            </a:fontRef>
          </p:style>
        </p:cxnSp>
        <p:sp>
          <p:nvSpPr>
            <p:cNvPr id="17" name="Rectangle 75">
              <a:extLst>
                <a:ext uri="{FF2B5EF4-FFF2-40B4-BE49-F238E27FC236}">
                  <a16:creationId xmlns:a16="http://schemas.microsoft.com/office/drawing/2014/main" id="{FA665BAF-E32F-FB23-93A3-82386FAA63AF}"/>
                </a:ext>
              </a:extLst>
            </p:cNvPr>
            <p:cNvSpPr>
              <a:spLocks noChangeArrowheads="1"/>
            </p:cNvSpPr>
            <p:nvPr/>
          </p:nvSpPr>
          <p:spPr bwMode="auto">
            <a:xfrm>
              <a:off x="7434335" y="2231701"/>
              <a:ext cx="3350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BA4422"/>
                  </a:solidFill>
                  <a:effectLst/>
                  <a:uLnTx/>
                  <a:uFillTx/>
                  <a:latin typeface="Trebuchet MS" panose="020B0603020202020204" pitchFamily="34" charset="0"/>
                  <a:ea typeface="MS PGothic" charset="0"/>
                  <a:cs typeface="+mn-cs"/>
                </a:rPr>
                <a:t>68%</a:t>
              </a:r>
              <a:endParaRPr kumimoji="0" lang="en-US" altLang="en-US" sz="2400" b="1" i="0" u="none" strike="noStrike" kern="1200" cap="none" spc="0" normalizeH="0" baseline="0" noProof="0" dirty="0">
                <a:ln>
                  <a:noFill/>
                </a:ln>
                <a:solidFill>
                  <a:srgbClr val="BA4422"/>
                </a:solidFill>
                <a:effectLst/>
                <a:uLnTx/>
                <a:uFillTx/>
                <a:latin typeface="Arial" panose="020B0604020202020204" pitchFamily="34" charset="0"/>
                <a:ea typeface="MS PGothic" charset="0"/>
                <a:cs typeface="+mn-cs"/>
              </a:endParaRPr>
            </a:p>
          </p:txBody>
        </p:sp>
        <p:sp>
          <p:nvSpPr>
            <p:cNvPr id="18" name="Rectangle 75">
              <a:extLst>
                <a:ext uri="{FF2B5EF4-FFF2-40B4-BE49-F238E27FC236}">
                  <a16:creationId xmlns:a16="http://schemas.microsoft.com/office/drawing/2014/main" id="{B2494A97-67DE-F1FF-5EF6-D810524B08B6}"/>
                </a:ext>
              </a:extLst>
            </p:cNvPr>
            <p:cNvSpPr>
              <a:spLocks noChangeArrowheads="1"/>
            </p:cNvSpPr>
            <p:nvPr/>
          </p:nvSpPr>
          <p:spPr bwMode="auto">
            <a:xfrm>
              <a:off x="7520475" y="3069016"/>
              <a:ext cx="543084" cy="25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1DCE9B"/>
                  </a:solidFill>
                  <a:effectLst/>
                  <a:uLnTx/>
                  <a:uFillTx/>
                  <a:latin typeface="Trebuchet MS" panose="020B0603020202020204" pitchFamily="34" charset="0"/>
                  <a:ea typeface="MS PGothic" charset="0"/>
                  <a:cs typeface="+mn-cs"/>
                </a:rPr>
                <a:t>51%</a:t>
              </a:r>
              <a:endParaRPr kumimoji="0" lang="en-US" altLang="en-US" sz="2400" b="1" i="0" u="none" strike="noStrike" kern="1200" cap="none" spc="0" normalizeH="0" baseline="0" noProof="0" dirty="0">
                <a:ln>
                  <a:noFill/>
                </a:ln>
                <a:solidFill>
                  <a:srgbClr val="1DCE9B"/>
                </a:solidFill>
                <a:effectLst/>
                <a:uLnTx/>
                <a:uFillTx/>
                <a:latin typeface="Arial" panose="020B0604020202020204" pitchFamily="34" charset="0"/>
                <a:ea typeface="MS PGothic" charset="0"/>
                <a:cs typeface="+mn-cs"/>
              </a:endParaRPr>
            </a:p>
          </p:txBody>
        </p:sp>
        <p:grpSp>
          <p:nvGrpSpPr>
            <p:cNvPr id="19" name="Group 18">
              <a:extLst>
                <a:ext uri="{FF2B5EF4-FFF2-40B4-BE49-F238E27FC236}">
                  <a16:creationId xmlns:a16="http://schemas.microsoft.com/office/drawing/2014/main" id="{AE98461B-0674-DDD8-C574-748EE64D2602}"/>
                </a:ext>
              </a:extLst>
            </p:cNvPr>
            <p:cNvGrpSpPr/>
            <p:nvPr/>
          </p:nvGrpSpPr>
          <p:grpSpPr>
            <a:xfrm>
              <a:off x="830032" y="1367391"/>
              <a:ext cx="10693374" cy="3688397"/>
              <a:chOff x="830032" y="1037774"/>
              <a:chExt cx="10693374" cy="3688397"/>
            </a:xfrm>
          </p:grpSpPr>
          <p:sp>
            <p:nvSpPr>
              <p:cNvPr id="1407" name="TextBox 1406">
                <a:extLst>
                  <a:ext uri="{FF2B5EF4-FFF2-40B4-BE49-F238E27FC236}">
                    <a16:creationId xmlns:a16="http://schemas.microsoft.com/office/drawing/2014/main" id="{AF6743A1-4032-9534-0028-3C83E48C9C2D}"/>
                  </a:ext>
                </a:extLst>
              </p:cNvPr>
              <p:cNvSpPr txBox="1"/>
              <p:nvPr/>
            </p:nvSpPr>
            <p:spPr>
              <a:xfrm rot="16200000">
                <a:off x="-308677" y="2578765"/>
                <a:ext cx="2585195" cy="307777"/>
              </a:xfrm>
              <a:prstGeom prst="rect">
                <a:avLst/>
              </a:prstGeom>
              <a:solidFill>
                <a:schemeClr val="bg1"/>
              </a:solid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33F3F"/>
                    </a:solidFill>
                    <a:effectLst/>
                    <a:uLnTx/>
                    <a:uFillTx/>
                    <a:latin typeface="Trebuchet MS" panose="020B0603020202020204"/>
                    <a:ea typeface="MS PGothic" charset="0"/>
                    <a:cs typeface="+mn-cs"/>
                  </a:rPr>
                  <a:t>Progression-free survival (%)</a:t>
                </a:r>
              </a:p>
            </p:txBody>
          </p:sp>
          <p:sp>
            <p:nvSpPr>
              <p:cNvPr id="1408" name="TextBox 1407">
                <a:extLst>
                  <a:ext uri="{FF2B5EF4-FFF2-40B4-BE49-F238E27FC236}">
                    <a16:creationId xmlns:a16="http://schemas.microsoft.com/office/drawing/2014/main" id="{D79763E7-8483-6707-71F7-3DF76818511D}"/>
                  </a:ext>
                </a:extLst>
              </p:cNvPr>
              <p:cNvSpPr txBox="1"/>
              <p:nvPr/>
            </p:nvSpPr>
            <p:spPr>
              <a:xfrm>
                <a:off x="4769231" y="4418394"/>
                <a:ext cx="3400239" cy="307777"/>
              </a:xfrm>
              <a:prstGeom prst="rect">
                <a:avLst/>
              </a:prstGeom>
              <a:solidFill>
                <a:schemeClr val="bg1"/>
              </a:solid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33F3F"/>
                    </a:solidFill>
                    <a:effectLst/>
                    <a:uLnTx/>
                    <a:uFillTx/>
                    <a:latin typeface="Trebuchet MS" panose="020B0603020202020204"/>
                    <a:ea typeface="MS PGothic" charset="0"/>
                    <a:cs typeface="+mn-cs"/>
                  </a:rPr>
                  <a:t>Months</a:t>
                </a:r>
              </a:p>
            </p:txBody>
          </p:sp>
          <p:grpSp>
            <p:nvGrpSpPr>
              <p:cNvPr id="1409" name="Group 1408">
                <a:extLst>
                  <a:ext uri="{FF2B5EF4-FFF2-40B4-BE49-F238E27FC236}">
                    <a16:creationId xmlns:a16="http://schemas.microsoft.com/office/drawing/2014/main" id="{2557B663-114E-598C-BD5B-D7FE06FFD73E}"/>
                  </a:ext>
                </a:extLst>
              </p:cNvPr>
              <p:cNvGrpSpPr/>
              <p:nvPr/>
            </p:nvGrpSpPr>
            <p:grpSpPr>
              <a:xfrm>
                <a:off x="1090581" y="1037774"/>
                <a:ext cx="10432825" cy="3485334"/>
                <a:chOff x="278482" y="1883348"/>
                <a:chExt cx="12594412" cy="3485334"/>
              </a:xfrm>
            </p:grpSpPr>
            <p:grpSp>
              <p:nvGrpSpPr>
                <p:cNvPr id="1410" name="Group 1409">
                  <a:extLst>
                    <a:ext uri="{FF2B5EF4-FFF2-40B4-BE49-F238E27FC236}">
                      <a16:creationId xmlns:a16="http://schemas.microsoft.com/office/drawing/2014/main" id="{BA638C59-031A-C87F-EA9C-39397D7CC8AE}"/>
                    </a:ext>
                  </a:extLst>
                </p:cNvPr>
                <p:cNvGrpSpPr/>
                <p:nvPr/>
              </p:nvGrpSpPr>
              <p:grpSpPr>
                <a:xfrm>
                  <a:off x="10168542" y="5097728"/>
                  <a:ext cx="312605" cy="232256"/>
                  <a:chOff x="4763488" y="4369940"/>
                  <a:chExt cx="312605" cy="232256"/>
                </a:xfrm>
              </p:grpSpPr>
              <p:cxnSp>
                <p:nvCxnSpPr>
                  <p:cNvPr id="1507" name="Straight Connector 1506">
                    <a:extLst>
                      <a:ext uri="{FF2B5EF4-FFF2-40B4-BE49-F238E27FC236}">
                        <a16:creationId xmlns:a16="http://schemas.microsoft.com/office/drawing/2014/main" id="{D2C23B87-15CE-E44E-4B6E-297C93BF2C68}"/>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508" name="TextBox 1507">
                    <a:extLst>
                      <a:ext uri="{FF2B5EF4-FFF2-40B4-BE49-F238E27FC236}">
                        <a16:creationId xmlns:a16="http://schemas.microsoft.com/office/drawing/2014/main" id="{09FEBF50-260F-F85F-3A0C-233E955B5255}"/>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48</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11" name="Group 1410">
                  <a:extLst>
                    <a:ext uri="{FF2B5EF4-FFF2-40B4-BE49-F238E27FC236}">
                      <a16:creationId xmlns:a16="http://schemas.microsoft.com/office/drawing/2014/main" id="{FB8B3A23-833A-93E3-9418-973C1E37E18B}"/>
                    </a:ext>
                  </a:extLst>
                </p:cNvPr>
                <p:cNvGrpSpPr/>
                <p:nvPr/>
              </p:nvGrpSpPr>
              <p:grpSpPr>
                <a:xfrm>
                  <a:off x="665016" y="5097728"/>
                  <a:ext cx="312605" cy="270954"/>
                  <a:chOff x="1448787" y="4369940"/>
                  <a:chExt cx="312605" cy="270954"/>
                </a:xfrm>
              </p:grpSpPr>
              <p:cxnSp>
                <p:nvCxnSpPr>
                  <p:cNvPr id="1505" name="Straight Connector 1504">
                    <a:extLst>
                      <a:ext uri="{FF2B5EF4-FFF2-40B4-BE49-F238E27FC236}">
                        <a16:creationId xmlns:a16="http://schemas.microsoft.com/office/drawing/2014/main" id="{0D276248-1D83-A889-0020-3C27548392C5}"/>
                      </a:ext>
                    </a:extLst>
                  </p:cNvPr>
                  <p:cNvCxnSpPr>
                    <a:cxnSpLocks/>
                  </p:cNvCxnSpPr>
                  <p:nvPr/>
                </p:nvCxnSpPr>
                <p:spPr>
                  <a:xfrm>
                    <a:off x="1602452" y="4369940"/>
                    <a:ext cx="0" cy="55999"/>
                  </a:xfrm>
                  <a:prstGeom prst="line">
                    <a:avLst/>
                  </a:prstGeom>
                  <a:noFill/>
                  <a:ln w="12700" cap="flat" cmpd="sng" algn="ctr">
                    <a:solidFill>
                      <a:srgbClr val="53575E"/>
                    </a:solidFill>
                    <a:prstDash val="solid"/>
                  </a:ln>
                  <a:effectLst/>
                </p:spPr>
              </p:cxnSp>
              <p:sp>
                <p:nvSpPr>
                  <p:cNvPr id="1506" name="TextBox 1505">
                    <a:extLst>
                      <a:ext uri="{FF2B5EF4-FFF2-40B4-BE49-F238E27FC236}">
                        <a16:creationId xmlns:a16="http://schemas.microsoft.com/office/drawing/2014/main" id="{437DBD94-7518-388A-7E1C-F49435E6F914}"/>
                      </a:ext>
                    </a:extLst>
                  </p:cNvPr>
                  <p:cNvSpPr txBox="1"/>
                  <p:nvPr/>
                </p:nvSpPr>
                <p:spPr>
                  <a:xfrm>
                    <a:off x="1448787" y="4417530"/>
                    <a:ext cx="312605" cy="2233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rPr>
                      <a:t>0</a:t>
                    </a:r>
                  </a:p>
                </p:txBody>
              </p:sp>
            </p:grpSp>
            <p:grpSp>
              <p:nvGrpSpPr>
                <p:cNvPr id="1412" name="Group 1411">
                  <a:extLst>
                    <a:ext uri="{FF2B5EF4-FFF2-40B4-BE49-F238E27FC236}">
                      <a16:creationId xmlns:a16="http://schemas.microsoft.com/office/drawing/2014/main" id="{BD2E0A1D-8CC2-56D4-7D71-6A0F9490294A}"/>
                    </a:ext>
                  </a:extLst>
                </p:cNvPr>
                <p:cNvGrpSpPr/>
                <p:nvPr/>
              </p:nvGrpSpPr>
              <p:grpSpPr>
                <a:xfrm>
                  <a:off x="278482" y="1883348"/>
                  <a:ext cx="538941" cy="3356057"/>
                  <a:chOff x="470385" y="1490870"/>
                  <a:chExt cx="538941" cy="2774615"/>
                </a:xfrm>
              </p:grpSpPr>
              <p:grpSp>
                <p:nvGrpSpPr>
                  <p:cNvPr id="1471" name="Group 1470">
                    <a:extLst>
                      <a:ext uri="{FF2B5EF4-FFF2-40B4-BE49-F238E27FC236}">
                        <a16:creationId xmlns:a16="http://schemas.microsoft.com/office/drawing/2014/main" id="{EC695632-3B34-AF98-CBDD-036B441753E2}"/>
                      </a:ext>
                    </a:extLst>
                  </p:cNvPr>
                  <p:cNvGrpSpPr/>
                  <p:nvPr/>
                </p:nvGrpSpPr>
                <p:grpSpPr>
                  <a:xfrm>
                    <a:off x="529933" y="4029446"/>
                    <a:ext cx="479393" cy="236039"/>
                    <a:chOff x="529933" y="4029446"/>
                    <a:chExt cx="479393" cy="236039"/>
                  </a:xfrm>
                </p:grpSpPr>
                <p:cxnSp>
                  <p:nvCxnSpPr>
                    <p:cNvPr id="1503" name="Straight Connector 1502">
                      <a:extLst>
                        <a:ext uri="{FF2B5EF4-FFF2-40B4-BE49-F238E27FC236}">
                          <a16:creationId xmlns:a16="http://schemas.microsoft.com/office/drawing/2014/main" id="{4DC19941-0638-D516-BB40-A9C36EAF4160}"/>
                        </a:ext>
                      </a:extLst>
                    </p:cNvPr>
                    <p:cNvCxnSpPr>
                      <a:cxnSpLocks/>
                    </p:cNvCxnSpPr>
                    <p:nvPr/>
                  </p:nvCxnSpPr>
                  <p:spPr>
                    <a:xfrm rot="5400000">
                      <a:off x="977379" y="4116529"/>
                      <a:ext cx="0" cy="63895"/>
                    </a:xfrm>
                    <a:prstGeom prst="line">
                      <a:avLst/>
                    </a:prstGeom>
                    <a:noFill/>
                    <a:ln w="12700" cap="flat" cmpd="sng" algn="ctr">
                      <a:solidFill>
                        <a:srgbClr val="53575E"/>
                      </a:solidFill>
                      <a:prstDash val="solid"/>
                    </a:ln>
                    <a:effectLst/>
                  </p:spPr>
                </p:cxnSp>
                <p:sp>
                  <p:nvSpPr>
                    <p:cNvPr id="1504" name="TextBox 1503">
                      <a:extLst>
                        <a:ext uri="{FF2B5EF4-FFF2-40B4-BE49-F238E27FC236}">
                          <a16:creationId xmlns:a16="http://schemas.microsoft.com/office/drawing/2014/main" id="{FDA43AB0-BED4-C1F4-6DA9-00B88905976B}"/>
                        </a:ext>
                      </a:extLst>
                    </p:cNvPr>
                    <p:cNvSpPr txBox="1"/>
                    <p:nvPr/>
                  </p:nvSpPr>
                  <p:spPr>
                    <a:xfrm>
                      <a:off x="529933" y="4029446"/>
                      <a:ext cx="387432" cy="236039"/>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rPr>
                        <a:t>0</a:t>
                      </a:r>
                    </a:p>
                  </p:txBody>
                </p:sp>
              </p:grpSp>
              <p:grpSp>
                <p:nvGrpSpPr>
                  <p:cNvPr id="1472" name="Group 1471">
                    <a:extLst>
                      <a:ext uri="{FF2B5EF4-FFF2-40B4-BE49-F238E27FC236}">
                        <a16:creationId xmlns:a16="http://schemas.microsoft.com/office/drawing/2014/main" id="{C180969C-96F4-7417-7798-D036699BEC86}"/>
                      </a:ext>
                    </a:extLst>
                  </p:cNvPr>
                  <p:cNvGrpSpPr/>
                  <p:nvPr/>
                </p:nvGrpSpPr>
                <p:grpSpPr>
                  <a:xfrm>
                    <a:off x="470385" y="1490870"/>
                    <a:ext cx="538941" cy="2499190"/>
                    <a:chOff x="470385" y="1490870"/>
                    <a:chExt cx="538941" cy="2499190"/>
                  </a:xfrm>
                </p:grpSpPr>
                <p:grpSp>
                  <p:nvGrpSpPr>
                    <p:cNvPr id="1473" name="Group 1472">
                      <a:extLst>
                        <a:ext uri="{FF2B5EF4-FFF2-40B4-BE49-F238E27FC236}">
                          <a16:creationId xmlns:a16="http://schemas.microsoft.com/office/drawing/2014/main" id="{4B17F0A8-99CF-3811-4A42-C2795E0F7F8D}"/>
                        </a:ext>
                      </a:extLst>
                    </p:cNvPr>
                    <p:cNvGrpSpPr/>
                    <p:nvPr/>
                  </p:nvGrpSpPr>
                  <p:grpSpPr>
                    <a:xfrm>
                      <a:off x="529933" y="3805394"/>
                      <a:ext cx="479393" cy="184666"/>
                      <a:chOff x="529933" y="3419628"/>
                      <a:chExt cx="479393" cy="184666"/>
                    </a:xfrm>
                  </p:grpSpPr>
                  <p:cxnSp>
                    <p:nvCxnSpPr>
                      <p:cNvPr id="1501" name="Straight Connector 1500">
                        <a:extLst>
                          <a:ext uri="{FF2B5EF4-FFF2-40B4-BE49-F238E27FC236}">
                            <a16:creationId xmlns:a16="http://schemas.microsoft.com/office/drawing/2014/main" id="{65BAD7A0-60DA-6288-FBD1-5CDE9EB4CC8E}"/>
                          </a:ext>
                        </a:extLst>
                      </p:cNvPr>
                      <p:cNvCxnSpPr>
                        <a:cxnSpLocks/>
                      </p:cNvCxnSpPr>
                      <p:nvPr/>
                    </p:nvCxnSpPr>
                    <p:spPr>
                      <a:xfrm rot="5400000">
                        <a:off x="977379" y="3477117"/>
                        <a:ext cx="0" cy="63895"/>
                      </a:xfrm>
                      <a:prstGeom prst="line">
                        <a:avLst/>
                      </a:prstGeom>
                      <a:noFill/>
                      <a:ln w="12700" cap="flat" cmpd="sng" algn="ctr">
                        <a:solidFill>
                          <a:srgbClr val="53575E"/>
                        </a:solidFill>
                        <a:prstDash val="solid"/>
                      </a:ln>
                      <a:effectLst/>
                    </p:spPr>
                  </p:cxnSp>
                  <p:sp>
                    <p:nvSpPr>
                      <p:cNvPr id="1502" name="TextBox 1501">
                        <a:extLst>
                          <a:ext uri="{FF2B5EF4-FFF2-40B4-BE49-F238E27FC236}">
                            <a16:creationId xmlns:a16="http://schemas.microsoft.com/office/drawing/2014/main" id="{8CC8A2DC-90A8-157A-C1D3-1A63B68450DE}"/>
                          </a:ext>
                        </a:extLst>
                      </p:cNvPr>
                      <p:cNvSpPr txBox="1"/>
                      <p:nvPr/>
                    </p:nvSpPr>
                    <p:spPr>
                      <a:xfrm>
                        <a:off x="529933" y="3419628"/>
                        <a:ext cx="387432"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rPr>
                          <a:t>10</a:t>
                        </a:r>
                      </a:p>
                    </p:txBody>
                  </p:sp>
                </p:grpSp>
                <p:grpSp>
                  <p:nvGrpSpPr>
                    <p:cNvPr id="1474" name="Group 1473">
                      <a:extLst>
                        <a:ext uri="{FF2B5EF4-FFF2-40B4-BE49-F238E27FC236}">
                          <a16:creationId xmlns:a16="http://schemas.microsoft.com/office/drawing/2014/main" id="{1C871663-2093-90AB-1EF4-7FBD93FA7D8A}"/>
                        </a:ext>
                      </a:extLst>
                    </p:cNvPr>
                    <p:cNvGrpSpPr/>
                    <p:nvPr/>
                  </p:nvGrpSpPr>
                  <p:grpSpPr>
                    <a:xfrm>
                      <a:off x="470385" y="1490870"/>
                      <a:ext cx="538941" cy="236039"/>
                      <a:chOff x="470385" y="1490870"/>
                      <a:chExt cx="538941" cy="236039"/>
                    </a:xfrm>
                  </p:grpSpPr>
                  <p:sp>
                    <p:nvSpPr>
                      <p:cNvPr id="1499" name="TextBox 1498">
                        <a:extLst>
                          <a:ext uri="{FF2B5EF4-FFF2-40B4-BE49-F238E27FC236}">
                            <a16:creationId xmlns:a16="http://schemas.microsoft.com/office/drawing/2014/main" id="{32987F76-EA7C-D72B-A7A7-C02A0EEF4316}"/>
                          </a:ext>
                        </a:extLst>
                      </p:cNvPr>
                      <p:cNvSpPr txBox="1"/>
                      <p:nvPr/>
                    </p:nvSpPr>
                    <p:spPr>
                      <a:xfrm>
                        <a:off x="470385" y="1490870"/>
                        <a:ext cx="446981" cy="236039"/>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rPr>
                          <a:t>100</a:t>
                        </a:r>
                      </a:p>
                    </p:txBody>
                  </p:sp>
                  <p:cxnSp>
                    <p:nvCxnSpPr>
                      <p:cNvPr id="1500" name="Straight Connector 1499">
                        <a:extLst>
                          <a:ext uri="{FF2B5EF4-FFF2-40B4-BE49-F238E27FC236}">
                            <a16:creationId xmlns:a16="http://schemas.microsoft.com/office/drawing/2014/main" id="{7B306341-D081-D06F-374E-AAC91089D46A}"/>
                          </a:ext>
                        </a:extLst>
                      </p:cNvPr>
                      <p:cNvCxnSpPr>
                        <a:cxnSpLocks/>
                      </p:cNvCxnSpPr>
                      <p:nvPr/>
                    </p:nvCxnSpPr>
                    <p:spPr>
                      <a:xfrm rot="5400000">
                        <a:off x="977379" y="1573960"/>
                        <a:ext cx="0" cy="63895"/>
                      </a:xfrm>
                      <a:prstGeom prst="line">
                        <a:avLst/>
                      </a:prstGeom>
                      <a:noFill/>
                      <a:ln w="12700" cap="flat" cmpd="sng" algn="ctr">
                        <a:solidFill>
                          <a:srgbClr val="53575E"/>
                        </a:solidFill>
                        <a:prstDash val="solid"/>
                      </a:ln>
                      <a:effectLst/>
                    </p:spPr>
                  </p:cxnSp>
                </p:grpSp>
                <p:grpSp>
                  <p:nvGrpSpPr>
                    <p:cNvPr id="1475" name="Group 1474">
                      <a:extLst>
                        <a:ext uri="{FF2B5EF4-FFF2-40B4-BE49-F238E27FC236}">
                          <a16:creationId xmlns:a16="http://schemas.microsoft.com/office/drawing/2014/main" id="{05875271-762C-2B5F-21CC-45883EFCD858}"/>
                        </a:ext>
                      </a:extLst>
                    </p:cNvPr>
                    <p:cNvGrpSpPr/>
                    <p:nvPr/>
                  </p:nvGrpSpPr>
                  <p:grpSpPr>
                    <a:xfrm>
                      <a:off x="529933" y="3548219"/>
                      <a:ext cx="479393" cy="184666"/>
                      <a:chOff x="529933" y="3419628"/>
                      <a:chExt cx="479393" cy="184666"/>
                    </a:xfrm>
                  </p:grpSpPr>
                  <p:cxnSp>
                    <p:nvCxnSpPr>
                      <p:cNvPr id="1497" name="Straight Connector 1496">
                        <a:extLst>
                          <a:ext uri="{FF2B5EF4-FFF2-40B4-BE49-F238E27FC236}">
                            <a16:creationId xmlns:a16="http://schemas.microsoft.com/office/drawing/2014/main" id="{F238202E-3D0B-20EE-E5DC-51301382670F}"/>
                          </a:ext>
                        </a:extLst>
                      </p:cNvPr>
                      <p:cNvCxnSpPr>
                        <a:cxnSpLocks/>
                      </p:cNvCxnSpPr>
                      <p:nvPr/>
                    </p:nvCxnSpPr>
                    <p:spPr>
                      <a:xfrm rot="5400000">
                        <a:off x="977379" y="3477117"/>
                        <a:ext cx="0" cy="63895"/>
                      </a:xfrm>
                      <a:prstGeom prst="line">
                        <a:avLst/>
                      </a:prstGeom>
                      <a:noFill/>
                      <a:ln w="12700" cap="flat" cmpd="sng" algn="ctr">
                        <a:solidFill>
                          <a:srgbClr val="53575E"/>
                        </a:solidFill>
                        <a:prstDash val="solid"/>
                      </a:ln>
                      <a:effectLst/>
                    </p:spPr>
                  </p:cxnSp>
                  <p:sp>
                    <p:nvSpPr>
                      <p:cNvPr id="1498" name="TextBox 1497">
                        <a:extLst>
                          <a:ext uri="{FF2B5EF4-FFF2-40B4-BE49-F238E27FC236}">
                            <a16:creationId xmlns:a16="http://schemas.microsoft.com/office/drawing/2014/main" id="{8D6CF1AC-E4F3-BCEC-D010-16D0FE5D827E}"/>
                          </a:ext>
                        </a:extLst>
                      </p:cNvPr>
                      <p:cNvSpPr txBox="1"/>
                      <p:nvPr/>
                    </p:nvSpPr>
                    <p:spPr>
                      <a:xfrm>
                        <a:off x="529933" y="3419628"/>
                        <a:ext cx="387432"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rPr>
                          <a:t>20</a:t>
                        </a:r>
                      </a:p>
                    </p:txBody>
                  </p:sp>
                </p:grpSp>
                <p:grpSp>
                  <p:nvGrpSpPr>
                    <p:cNvPr id="1476" name="Group 1475">
                      <a:extLst>
                        <a:ext uri="{FF2B5EF4-FFF2-40B4-BE49-F238E27FC236}">
                          <a16:creationId xmlns:a16="http://schemas.microsoft.com/office/drawing/2014/main" id="{613C90CD-FC29-844D-7577-F81D487C6084}"/>
                        </a:ext>
                      </a:extLst>
                    </p:cNvPr>
                    <p:cNvGrpSpPr/>
                    <p:nvPr/>
                  </p:nvGrpSpPr>
                  <p:grpSpPr>
                    <a:xfrm>
                      <a:off x="529933" y="3291044"/>
                      <a:ext cx="479393" cy="184666"/>
                      <a:chOff x="529933" y="3419628"/>
                      <a:chExt cx="479393" cy="184666"/>
                    </a:xfrm>
                  </p:grpSpPr>
                  <p:cxnSp>
                    <p:nvCxnSpPr>
                      <p:cNvPr id="1495" name="Straight Connector 1494">
                        <a:extLst>
                          <a:ext uri="{FF2B5EF4-FFF2-40B4-BE49-F238E27FC236}">
                            <a16:creationId xmlns:a16="http://schemas.microsoft.com/office/drawing/2014/main" id="{8942D316-BDDE-CCB1-A647-2E440588C7B1}"/>
                          </a:ext>
                        </a:extLst>
                      </p:cNvPr>
                      <p:cNvCxnSpPr>
                        <a:cxnSpLocks/>
                      </p:cNvCxnSpPr>
                      <p:nvPr/>
                    </p:nvCxnSpPr>
                    <p:spPr>
                      <a:xfrm rot="5400000">
                        <a:off x="977379" y="3477117"/>
                        <a:ext cx="0" cy="63895"/>
                      </a:xfrm>
                      <a:prstGeom prst="line">
                        <a:avLst/>
                      </a:prstGeom>
                      <a:noFill/>
                      <a:ln w="12700" cap="flat" cmpd="sng" algn="ctr">
                        <a:solidFill>
                          <a:srgbClr val="53575E"/>
                        </a:solidFill>
                        <a:prstDash val="solid"/>
                      </a:ln>
                      <a:effectLst/>
                    </p:spPr>
                  </p:cxnSp>
                  <p:sp>
                    <p:nvSpPr>
                      <p:cNvPr id="1496" name="TextBox 1495">
                        <a:extLst>
                          <a:ext uri="{FF2B5EF4-FFF2-40B4-BE49-F238E27FC236}">
                            <a16:creationId xmlns:a16="http://schemas.microsoft.com/office/drawing/2014/main" id="{9906F160-6F71-40DA-5312-A4BD1A9477A0}"/>
                          </a:ext>
                        </a:extLst>
                      </p:cNvPr>
                      <p:cNvSpPr txBox="1"/>
                      <p:nvPr/>
                    </p:nvSpPr>
                    <p:spPr>
                      <a:xfrm>
                        <a:off x="529933" y="3419628"/>
                        <a:ext cx="387432"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rPr>
                          <a:t>30</a:t>
                        </a:r>
                      </a:p>
                    </p:txBody>
                  </p:sp>
                </p:grpSp>
                <p:grpSp>
                  <p:nvGrpSpPr>
                    <p:cNvPr id="1477" name="Group 1476">
                      <a:extLst>
                        <a:ext uri="{FF2B5EF4-FFF2-40B4-BE49-F238E27FC236}">
                          <a16:creationId xmlns:a16="http://schemas.microsoft.com/office/drawing/2014/main" id="{E5B7A78D-6A56-2AC8-3061-8975E756B337}"/>
                        </a:ext>
                      </a:extLst>
                    </p:cNvPr>
                    <p:cNvGrpSpPr/>
                    <p:nvPr/>
                  </p:nvGrpSpPr>
                  <p:grpSpPr>
                    <a:xfrm>
                      <a:off x="529933" y="3043394"/>
                      <a:ext cx="479393" cy="184666"/>
                      <a:chOff x="529933" y="3419628"/>
                      <a:chExt cx="479393" cy="184666"/>
                    </a:xfrm>
                  </p:grpSpPr>
                  <p:cxnSp>
                    <p:nvCxnSpPr>
                      <p:cNvPr id="1493" name="Straight Connector 1492">
                        <a:extLst>
                          <a:ext uri="{FF2B5EF4-FFF2-40B4-BE49-F238E27FC236}">
                            <a16:creationId xmlns:a16="http://schemas.microsoft.com/office/drawing/2014/main" id="{A4DAF951-18D2-A625-01F8-CAAE6B2A8AA8}"/>
                          </a:ext>
                        </a:extLst>
                      </p:cNvPr>
                      <p:cNvCxnSpPr>
                        <a:cxnSpLocks/>
                      </p:cNvCxnSpPr>
                      <p:nvPr/>
                    </p:nvCxnSpPr>
                    <p:spPr>
                      <a:xfrm rot="5400000">
                        <a:off x="977379" y="3477117"/>
                        <a:ext cx="0" cy="63895"/>
                      </a:xfrm>
                      <a:prstGeom prst="line">
                        <a:avLst/>
                      </a:prstGeom>
                      <a:noFill/>
                      <a:ln w="12700" cap="flat" cmpd="sng" algn="ctr">
                        <a:solidFill>
                          <a:srgbClr val="53575E"/>
                        </a:solidFill>
                        <a:prstDash val="solid"/>
                      </a:ln>
                      <a:effectLst/>
                    </p:spPr>
                  </p:cxnSp>
                  <p:sp>
                    <p:nvSpPr>
                      <p:cNvPr id="1494" name="TextBox 1493">
                        <a:extLst>
                          <a:ext uri="{FF2B5EF4-FFF2-40B4-BE49-F238E27FC236}">
                            <a16:creationId xmlns:a16="http://schemas.microsoft.com/office/drawing/2014/main" id="{55ACA173-FB9C-11BA-954A-4D6A95900756}"/>
                          </a:ext>
                        </a:extLst>
                      </p:cNvPr>
                      <p:cNvSpPr txBox="1"/>
                      <p:nvPr/>
                    </p:nvSpPr>
                    <p:spPr>
                      <a:xfrm>
                        <a:off x="529933" y="3419628"/>
                        <a:ext cx="387432"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rPr>
                          <a:t>40</a:t>
                        </a:r>
                      </a:p>
                    </p:txBody>
                  </p:sp>
                </p:grpSp>
                <p:grpSp>
                  <p:nvGrpSpPr>
                    <p:cNvPr id="1478" name="Group 1477">
                      <a:extLst>
                        <a:ext uri="{FF2B5EF4-FFF2-40B4-BE49-F238E27FC236}">
                          <a16:creationId xmlns:a16="http://schemas.microsoft.com/office/drawing/2014/main" id="{CA59CEA5-5F36-BF21-787C-4C43856AC3C5}"/>
                        </a:ext>
                      </a:extLst>
                    </p:cNvPr>
                    <p:cNvGrpSpPr/>
                    <p:nvPr/>
                  </p:nvGrpSpPr>
                  <p:grpSpPr>
                    <a:xfrm>
                      <a:off x="529933" y="2786218"/>
                      <a:ext cx="479393" cy="184666"/>
                      <a:chOff x="529933" y="3419628"/>
                      <a:chExt cx="479393" cy="184666"/>
                    </a:xfrm>
                  </p:grpSpPr>
                  <p:cxnSp>
                    <p:nvCxnSpPr>
                      <p:cNvPr id="1491" name="Straight Connector 1490">
                        <a:extLst>
                          <a:ext uri="{FF2B5EF4-FFF2-40B4-BE49-F238E27FC236}">
                            <a16:creationId xmlns:a16="http://schemas.microsoft.com/office/drawing/2014/main" id="{430445A1-CA0F-8569-F49F-39E38F7CC69F}"/>
                          </a:ext>
                        </a:extLst>
                      </p:cNvPr>
                      <p:cNvCxnSpPr>
                        <a:cxnSpLocks/>
                      </p:cNvCxnSpPr>
                      <p:nvPr/>
                    </p:nvCxnSpPr>
                    <p:spPr>
                      <a:xfrm rot="5400000">
                        <a:off x="977379" y="3477117"/>
                        <a:ext cx="0" cy="63895"/>
                      </a:xfrm>
                      <a:prstGeom prst="line">
                        <a:avLst/>
                      </a:prstGeom>
                      <a:noFill/>
                      <a:ln w="12700" cap="flat" cmpd="sng" algn="ctr">
                        <a:solidFill>
                          <a:srgbClr val="53575E"/>
                        </a:solidFill>
                        <a:prstDash val="solid"/>
                      </a:ln>
                      <a:effectLst/>
                    </p:spPr>
                  </p:cxnSp>
                  <p:sp>
                    <p:nvSpPr>
                      <p:cNvPr id="1492" name="TextBox 1491">
                        <a:extLst>
                          <a:ext uri="{FF2B5EF4-FFF2-40B4-BE49-F238E27FC236}">
                            <a16:creationId xmlns:a16="http://schemas.microsoft.com/office/drawing/2014/main" id="{F3BAC5FE-A3D0-0BD4-9FFE-82C0C05C4D5A}"/>
                          </a:ext>
                        </a:extLst>
                      </p:cNvPr>
                      <p:cNvSpPr txBox="1"/>
                      <p:nvPr/>
                    </p:nvSpPr>
                    <p:spPr>
                      <a:xfrm>
                        <a:off x="529933" y="3419628"/>
                        <a:ext cx="387432"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rPr>
                          <a:t>50</a:t>
                        </a:r>
                      </a:p>
                    </p:txBody>
                  </p:sp>
                </p:grpSp>
                <p:grpSp>
                  <p:nvGrpSpPr>
                    <p:cNvPr id="1479" name="Group 1478">
                      <a:extLst>
                        <a:ext uri="{FF2B5EF4-FFF2-40B4-BE49-F238E27FC236}">
                          <a16:creationId xmlns:a16="http://schemas.microsoft.com/office/drawing/2014/main" id="{61BCBDA4-8042-8480-9166-5855BD245A29}"/>
                        </a:ext>
                      </a:extLst>
                    </p:cNvPr>
                    <p:cNvGrpSpPr/>
                    <p:nvPr/>
                  </p:nvGrpSpPr>
                  <p:grpSpPr>
                    <a:xfrm>
                      <a:off x="529933" y="2531424"/>
                      <a:ext cx="479393" cy="184666"/>
                      <a:chOff x="529933" y="3419628"/>
                      <a:chExt cx="479393" cy="184666"/>
                    </a:xfrm>
                  </p:grpSpPr>
                  <p:cxnSp>
                    <p:nvCxnSpPr>
                      <p:cNvPr id="1489" name="Straight Connector 1488">
                        <a:extLst>
                          <a:ext uri="{FF2B5EF4-FFF2-40B4-BE49-F238E27FC236}">
                            <a16:creationId xmlns:a16="http://schemas.microsoft.com/office/drawing/2014/main" id="{BF85C975-9AAD-2843-E8BE-9E440D72F3DC}"/>
                          </a:ext>
                        </a:extLst>
                      </p:cNvPr>
                      <p:cNvCxnSpPr>
                        <a:cxnSpLocks/>
                      </p:cNvCxnSpPr>
                      <p:nvPr/>
                    </p:nvCxnSpPr>
                    <p:spPr>
                      <a:xfrm rot="5400000">
                        <a:off x="977379" y="3477117"/>
                        <a:ext cx="0" cy="63895"/>
                      </a:xfrm>
                      <a:prstGeom prst="line">
                        <a:avLst/>
                      </a:prstGeom>
                      <a:noFill/>
                      <a:ln w="12700" cap="flat" cmpd="sng" algn="ctr">
                        <a:solidFill>
                          <a:srgbClr val="53575E"/>
                        </a:solidFill>
                        <a:prstDash val="solid"/>
                      </a:ln>
                      <a:effectLst/>
                    </p:spPr>
                  </p:cxnSp>
                  <p:sp>
                    <p:nvSpPr>
                      <p:cNvPr id="1490" name="TextBox 1489">
                        <a:extLst>
                          <a:ext uri="{FF2B5EF4-FFF2-40B4-BE49-F238E27FC236}">
                            <a16:creationId xmlns:a16="http://schemas.microsoft.com/office/drawing/2014/main" id="{E3A1FE97-EF84-0705-2694-C664988FDF1F}"/>
                          </a:ext>
                        </a:extLst>
                      </p:cNvPr>
                      <p:cNvSpPr txBox="1"/>
                      <p:nvPr/>
                    </p:nvSpPr>
                    <p:spPr>
                      <a:xfrm>
                        <a:off x="529933" y="3419628"/>
                        <a:ext cx="387432"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rPr>
                          <a:t>60</a:t>
                        </a:r>
                      </a:p>
                    </p:txBody>
                  </p:sp>
                </p:grpSp>
                <p:grpSp>
                  <p:nvGrpSpPr>
                    <p:cNvPr id="1480" name="Group 1479">
                      <a:extLst>
                        <a:ext uri="{FF2B5EF4-FFF2-40B4-BE49-F238E27FC236}">
                          <a16:creationId xmlns:a16="http://schemas.microsoft.com/office/drawing/2014/main" id="{59ED8B90-6EE4-402F-FCD0-1D39501AA3D8}"/>
                        </a:ext>
                      </a:extLst>
                    </p:cNvPr>
                    <p:cNvGrpSpPr/>
                    <p:nvPr/>
                  </p:nvGrpSpPr>
                  <p:grpSpPr>
                    <a:xfrm>
                      <a:off x="529933" y="2276630"/>
                      <a:ext cx="479393" cy="184666"/>
                      <a:chOff x="529933" y="3419628"/>
                      <a:chExt cx="479393" cy="184666"/>
                    </a:xfrm>
                  </p:grpSpPr>
                  <p:cxnSp>
                    <p:nvCxnSpPr>
                      <p:cNvPr id="1487" name="Straight Connector 1486">
                        <a:extLst>
                          <a:ext uri="{FF2B5EF4-FFF2-40B4-BE49-F238E27FC236}">
                            <a16:creationId xmlns:a16="http://schemas.microsoft.com/office/drawing/2014/main" id="{5B620585-A274-1229-43D4-FC4A7ABDCB23}"/>
                          </a:ext>
                        </a:extLst>
                      </p:cNvPr>
                      <p:cNvCxnSpPr>
                        <a:cxnSpLocks/>
                      </p:cNvCxnSpPr>
                      <p:nvPr/>
                    </p:nvCxnSpPr>
                    <p:spPr>
                      <a:xfrm rot="5400000">
                        <a:off x="977379" y="3477117"/>
                        <a:ext cx="0" cy="63895"/>
                      </a:xfrm>
                      <a:prstGeom prst="line">
                        <a:avLst/>
                      </a:prstGeom>
                      <a:noFill/>
                      <a:ln w="12700" cap="flat" cmpd="sng" algn="ctr">
                        <a:solidFill>
                          <a:srgbClr val="53575E"/>
                        </a:solidFill>
                        <a:prstDash val="solid"/>
                      </a:ln>
                      <a:effectLst/>
                    </p:spPr>
                  </p:cxnSp>
                  <p:sp>
                    <p:nvSpPr>
                      <p:cNvPr id="1488" name="TextBox 1487">
                        <a:extLst>
                          <a:ext uri="{FF2B5EF4-FFF2-40B4-BE49-F238E27FC236}">
                            <a16:creationId xmlns:a16="http://schemas.microsoft.com/office/drawing/2014/main" id="{6A115116-0C7E-867A-946F-C7683503903E}"/>
                          </a:ext>
                        </a:extLst>
                      </p:cNvPr>
                      <p:cNvSpPr txBox="1"/>
                      <p:nvPr/>
                    </p:nvSpPr>
                    <p:spPr>
                      <a:xfrm>
                        <a:off x="529933" y="3419628"/>
                        <a:ext cx="387432"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rPr>
                          <a:t>70</a:t>
                        </a:r>
                      </a:p>
                    </p:txBody>
                  </p:sp>
                </p:grpSp>
                <p:grpSp>
                  <p:nvGrpSpPr>
                    <p:cNvPr id="1481" name="Group 1480">
                      <a:extLst>
                        <a:ext uri="{FF2B5EF4-FFF2-40B4-BE49-F238E27FC236}">
                          <a16:creationId xmlns:a16="http://schemas.microsoft.com/office/drawing/2014/main" id="{CD4298C8-551A-E90E-D555-F450549A6581}"/>
                        </a:ext>
                      </a:extLst>
                    </p:cNvPr>
                    <p:cNvGrpSpPr/>
                    <p:nvPr/>
                  </p:nvGrpSpPr>
                  <p:grpSpPr>
                    <a:xfrm>
                      <a:off x="529933" y="2024218"/>
                      <a:ext cx="479393" cy="184666"/>
                      <a:chOff x="529933" y="3419628"/>
                      <a:chExt cx="479393" cy="184666"/>
                    </a:xfrm>
                  </p:grpSpPr>
                  <p:cxnSp>
                    <p:nvCxnSpPr>
                      <p:cNvPr id="1485" name="Straight Connector 1484">
                        <a:extLst>
                          <a:ext uri="{FF2B5EF4-FFF2-40B4-BE49-F238E27FC236}">
                            <a16:creationId xmlns:a16="http://schemas.microsoft.com/office/drawing/2014/main" id="{AA90984E-1985-B3FE-C867-C003A97EF0B1}"/>
                          </a:ext>
                        </a:extLst>
                      </p:cNvPr>
                      <p:cNvCxnSpPr>
                        <a:cxnSpLocks/>
                      </p:cNvCxnSpPr>
                      <p:nvPr/>
                    </p:nvCxnSpPr>
                    <p:spPr>
                      <a:xfrm rot="5400000">
                        <a:off x="977379" y="3477117"/>
                        <a:ext cx="0" cy="63895"/>
                      </a:xfrm>
                      <a:prstGeom prst="line">
                        <a:avLst/>
                      </a:prstGeom>
                      <a:noFill/>
                      <a:ln w="12700" cap="flat" cmpd="sng" algn="ctr">
                        <a:solidFill>
                          <a:srgbClr val="53575E"/>
                        </a:solidFill>
                        <a:prstDash val="solid"/>
                      </a:ln>
                      <a:effectLst/>
                    </p:spPr>
                  </p:cxnSp>
                  <p:sp>
                    <p:nvSpPr>
                      <p:cNvPr id="1486" name="TextBox 1485">
                        <a:extLst>
                          <a:ext uri="{FF2B5EF4-FFF2-40B4-BE49-F238E27FC236}">
                            <a16:creationId xmlns:a16="http://schemas.microsoft.com/office/drawing/2014/main" id="{36CD9435-23E9-DD11-BA46-CD2124F12667}"/>
                          </a:ext>
                        </a:extLst>
                      </p:cNvPr>
                      <p:cNvSpPr txBox="1"/>
                      <p:nvPr/>
                    </p:nvSpPr>
                    <p:spPr>
                      <a:xfrm>
                        <a:off x="529933" y="3419628"/>
                        <a:ext cx="387432"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rPr>
                          <a:t>80</a:t>
                        </a:r>
                      </a:p>
                    </p:txBody>
                  </p:sp>
                </p:grpSp>
                <p:grpSp>
                  <p:nvGrpSpPr>
                    <p:cNvPr id="1482" name="Group 1481">
                      <a:extLst>
                        <a:ext uri="{FF2B5EF4-FFF2-40B4-BE49-F238E27FC236}">
                          <a16:creationId xmlns:a16="http://schemas.microsoft.com/office/drawing/2014/main" id="{E28C052A-35D9-1033-B2A1-49500E1CF1F2}"/>
                        </a:ext>
                      </a:extLst>
                    </p:cNvPr>
                    <p:cNvGrpSpPr/>
                    <p:nvPr/>
                  </p:nvGrpSpPr>
                  <p:grpSpPr>
                    <a:xfrm>
                      <a:off x="529933" y="1769423"/>
                      <a:ext cx="479393" cy="184666"/>
                      <a:chOff x="529933" y="3419628"/>
                      <a:chExt cx="479393" cy="184666"/>
                    </a:xfrm>
                  </p:grpSpPr>
                  <p:cxnSp>
                    <p:nvCxnSpPr>
                      <p:cNvPr id="1483" name="Straight Connector 1482">
                        <a:extLst>
                          <a:ext uri="{FF2B5EF4-FFF2-40B4-BE49-F238E27FC236}">
                            <a16:creationId xmlns:a16="http://schemas.microsoft.com/office/drawing/2014/main" id="{8C8B6605-7577-3D0F-AFC8-26BDFDDC221C}"/>
                          </a:ext>
                        </a:extLst>
                      </p:cNvPr>
                      <p:cNvCxnSpPr>
                        <a:cxnSpLocks/>
                      </p:cNvCxnSpPr>
                      <p:nvPr/>
                    </p:nvCxnSpPr>
                    <p:spPr>
                      <a:xfrm rot="5400000">
                        <a:off x="977379" y="3477117"/>
                        <a:ext cx="0" cy="63895"/>
                      </a:xfrm>
                      <a:prstGeom prst="line">
                        <a:avLst/>
                      </a:prstGeom>
                      <a:noFill/>
                      <a:ln w="12700" cap="flat" cmpd="sng" algn="ctr">
                        <a:solidFill>
                          <a:srgbClr val="53575E"/>
                        </a:solidFill>
                        <a:prstDash val="solid"/>
                      </a:ln>
                      <a:effectLst/>
                    </p:spPr>
                  </p:cxnSp>
                  <p:sp>
                    <p:nvSpPr>
                      <p:cNvPr id="1484" name="TextBox 1483">
                        <a:extLst>
                          <a:ext uri="{FF2B5EF4-FFF2-40B4-BE49-F238E27FC236}">
                            <a16:creationId xmlns:a16="http://schemas.microsoft.com/office/drawing/2014/main" id="{606599F5-45D1-9B54-C006-B9A0E9C50D1F}"/>
                          </a:ext>
                        </a:extLst>
                      </p:cNvPr>
                      <p:cNvSpPr txBox="1"/>
                      <p:nvPr/>
                    </p:nvSpPr>
                    <p:spPr>
                      <a:xfrm>
                        <a:off x="529933" y="3419628"/>
                        <a:ext cx="387432"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rPr>
                          <a:t>90</a:t>
                        </a:r>
                      </a:p>
                    </p:txBody>
                  </p:sp>
                </p:grpSp>
              </p:grpSp>
            </p:grpSp>
            <p:sp>
              <p:nvSpPr>
                <p:cNvPr id="1413" name="Freeform: Shape 1412">
                  <a:extLst>
                    <a:ext uri="{FF2B5EF4-FFF2-40B4-BE49-F238E27FC236}">
                      <a16:creationId xmlns:a16="http://schemas.microsoft.com/office/drawing/2014/main" id="{FECD50A7-FBB2-7481-7D46-47E326431066}"/>
                    </a:ext>
                  </a:extLst>
                </p:cNvPr>
                <p:cNvSpPr/>
                <p:nvPr/>
              </p:nvSpPr>
              <p:spPr>
                <a:xfrm>
                  <a:off x="819042" y="2017564"/>
                  <a:ext cx="11898581" cy="3081376"/>
                </a:xfrm>
                <a:custGeom>
                  <a:avLst/>
                  <a:gdLst>
                    <a:gd name="connsiteX0" fmla="*/ 0 w 5529263"/>
                    <a:gd name="connsiteY0" fmla="*/ 0 h 3914775"/>
                    <a:gd name="connsiteX1" fmla="*/ 0 w 5529263"/>
                    <a:gd name="connsiteY1" fmla="*/ 3914775 h 3914775"/>
                    <a:gd name="connsiteX2" fmla="*/ 5529263 w 5529263"/>
                    <a:gd name="connsiteY2" fmla="*/ 3914775 h 3914775"/>
                  </a:gdLst>
                  <a:ahLst/>
                  <a:cxnLst>
                    <a:cxn ang="0">
                      <a:pos x="connsiteX0" y="connsiteY0"/>
                    </a:cxn>
                    <a:cxn ang="0">
                      <a:pos x="connsiteX1" y="connsiteY1"/>
                    </a:cxn>
                    <a:cxn ang="0">
                      <a:pos x="connsiteX2" y="connsiteY2"/>
                    </a:cxn>
                  </a:cxnLst>
                  <a:rect l="l" t="t" r="r" b="b"/>
                  <a:pathLst>
                    <a:path w="5529263" h="3914775">
                      <a:moveTo>
                        <a:pt x="0" y="0"/>
                      </a:moveTo>
                      <a:lnTo>
                        <a:pt x="0" y="3914775"/>
                      </a:lnTo>
                      <a:lnTo>
                        <a:pt x="5529263" y="3914775"/>
                      </a:lnTo>
                    </a:path>
                  </a:pathLst>
                </a:custGeom>
                <a:noFill/>
                <a:ln w="12700" cap="flat" cmpd="sng" algn="ctr">
                  <a:solidFill>
                    <a:srgbClr val="53575E"/>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Trebuchet MS" panose="020B0603020202020204"/>
                    <a:ea typeface="MS PGothic" charset="0"/>
                    <a:cs typeface="+mn-cs"/>
                  </a:endParaRPr>
                </a:p>
              </p:txBody>
            </p:sp>
            <p:grpSp>
              <p:nvGrpSpPr>
                <p:cNvPr id="1414" name="Group 1413">
                  <a:extLst>
                    <a:ext uri="{FF2B5EF4-FFF2-40B4-BE49-F238E27FC236}">
                      <a16:creationId xmlns:a16="http://schemas.microsoft.com/office/drawing/2014/main" id="{5F23F445-D5F4-3449-9B0A-2902885FE40B}"/>
                    </a:ext>
                  </a:extLst>
                </p:cNvPr>
                <p:cNvGrpSpPr/>
                <p:nvPr/>
              </p:nvGrpSpPr>
              <p:grpSpPr>
                <a:xfrm>
                  <a:off x="9574566" y="5097728"/>
                  <a:ext cx="312605" cy="232256"/>
                  <a:chOff x="4763488" y="4369940"/>
                  <a:chExt cx="312605" cy="232256"/>
                </a:xfrm>
              </p:grpSpPr>
              <p:cxnSp>
                <p:nvCxnSpPr>
                  <p:cNvPr id="1469" name="Straight Connector 1468">
                    <a:extLst>
                      <a:ext uri="{FF2B5EF4-FFF2-40B4-BE49-F238E27FC236}">
                        <a16:creationId xmlns:a16="http://schemas.microsoft.com/office/drawing/2014/main" id="{56FF212D-A865-9EAB-25DA-EDE7B7AABC6D}"/>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70" name="TextBox 1469">
                    <a:extLst>
                      <a:ext uri="{FF2B5EF4-FFF2-40B4-BE49-F238E27FC236}">
                        <a16:creationId xmlns:a16="http://schemas.microsoft.com/office/drawing/2014/main" id="{53C26F8F-B761-FAD8-A0F1-716660A7D999}"/>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45</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15" name="Group 1414">
                  <a:extLst>
                    <a:ext uri="{FF2B5EF4-FFF2-40B4-BE49-F238E27FC236}">
                      <a16:creationId xmlns:a16="http://schemas.microsoft.com/office/drawing/2014/main" id="{E64A885F-35F3-75DB-FB05-CBDDD887926D}"/>
                    </a:ext>
                  </a:extLst>
                </p:cNvPr>
                <p:cNvGrpSpPr/>
                <p:nvPr/>
              </p:nvGrpSpPr>
              <p:grpSpPr>
                <a:xfrm>
                  <a:off x="8980596" y="5097728"/>
                  <a:ext cx="312605" cy="232256"/>
                  <a:chOff x="4763488" y="4369940"/>
                  <a:chExt cx="312605" cy="232256"/>
                </a:xfrm>
              </p:grpSpPr>
              <p:cxnSp>
                <p:nvCxnSpPr>
                  <p:cNvPr id="1467" name="Straight Connector 1466">
                    <a:extLst>
                      <a:ext uri="{FF2B5EF4-FFF2-40B4-BE49-F238E27FC236}">
                        <a16:creationId xmlns:a16="http://schemas.microsoft.com/office/drawing/2014/main" id="{AAA70A85-810F-B8AC-4740-95245E655CB0}"/>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68" name="TextBox 1467">
                    <a:extLst>
                      <a:ext uri="{FF2B5EF4-FFF2-40B4-BE49-F238E27FC236}">
                        <a16:creationId xmlns:a16="http://schemas.microsoft.com/office/drawing/2014/main" id="{6CBE92A6-4A40-C56A-8CBE-01250200BE60}"/>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42</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16" name="Group 1415">
                  <a:extLst>
                    <a:ext uri="{FF2B5EF4-FFF2-40B4-BE49-F238E27FC236}">
                      <a16:creationId xmlns:a16="http://schemas.microsoft.com/office/drawing/2014/main" id="{B5567673-2D57-CF02-A2D6-DA43E238553F}"/>
                    </a:ext>
                  </a:extLst>
                </p:cNvPr>
                <p:cNvGrpSpPr/>
                <p:nvPr/>
              </p:nvGrpSpPr>
              <p:grpSpPr>
                <a:xfrm>
                  <a:off x="8386626" y="5097728"/>
                  <a:ext cx="312605" cy="232256"/>
                  <a:chOff x="4763488" y="4369940"/>
                  <a:chExt cx="312605" cy="232256"/>
                </a:xfrm>
              </p:grpSpPr>
              <p:cxnSp>
                <p:nvCxnSpPr>
                  <p:cNvPr id="1465" name="Straight Connector 1464">
                    <a:extLst>
                      <a:ext uri="{FF2B5EF4-FFF2-40B4-BE49-F238E27FC236}">
                        <a16:creationId xmlns:a16="http://schemas.microsoft.com/office/drawing/2014/main" id="{1BA24EAA-0D64-7210-7B2B-7458A98F29AF}"/>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66" name="TextBox 1465">
                    <a:extLst>
                      <a:ext uri="{FF2B5EF4-FFF2-40B4-BE49-F238E27FC236}">
                        <a16:creationId xmlns:a16="http://schemas.microsoft.com/office/drawing/2014/main" id="{74F24335-B75F-6A4E-5148-C6A70EE95137}"/>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39</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17" name="Group 1416">
                  <a:extLst>
                    <a:ext uri="{FF2B5EF4-FFF2-40B4-BE49-F238E27FC236}">
                      <a16:creationId xmlns:a16="http://schemas.microsoft.com/office/drawing/2014/main" id="{7DEA781C-9EAD-CF6E-A469-F3CE77509E6F}"/>
                    </a:ext>
                  </a:extLst>
                </p:cNvPr>
                <p:cNvGrpSpPr/>
                <p:nvPr/>
              </p:nvGrpSpPr>
              <p:grpSpPr>
                <a:xfrm>
                  <a:off x="7792656" y="5097728"/>
                  <a:ext cx="312605" cy="232256"/>
                  <a:chOff x="4763488" y="4369940"/>
                  <a:chExt cx="312605" cy="232256"/>
                </a:xfrm>
              </p:grpSpPr>
              <p:cxnSp>
                <p:nvCxnSpPr>
                  <p:cNvPr id="1463" name="Straight Connector 1462">
                    <a:extLst>
                      <a:ext uri="{FF2B5EF4-FFF2-40B4-BE49-F238E27FC236}">
                        <a16:creationId xmlns:a16="http://schemas.microsoft.com/office/drawing/2014/main" id="{C7CDEC72-0A49-F9FD-218C-1077CD9C767D}"/>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64" name="TextBox 1463">
                    <a:extLst>
                      <a:ext uri="{FF2B5EF4-FFF2-40B4-BE49-F238E27FC236}">
                        <a16:creationId xmlns:a16="http://schemas.microsoft.com/office/drawing/2014/main" id="{71B2253F-9FE2-CCF0-2845-50A838AEE7A3}"/>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36</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18" name="Group 1417">
                  <a:extLst>
                    <a:ext uri="{FF2B5EF4-FFF2-40B4-BE49-F238E27FC236}">
                      <a16:creationId xmlns:a16="http://schemas.microsoft.com/office/drawing/2014/main" id="{2F4AFE44-6387-501D-17C4-BE204D145BB6}"/>
                    </a:ext>
                  </a:extLst>
                </p:cNvPr>
                <p:cNvGrpSpPr/>
                <p:nvPr/>
              </p:nvGrpSpPr>
              <p:grpSpPr>
                <a:xfrm>
                  <a:off x="7198686" y="5097728"/>
                  <a:ext cx="312605" cy="232256"/>
                  <a:chOff x="4763488" y="4369940"/>
                  <a:chExt cx="312605" cy="232256"/>
                </a:xfrm>
              </p:grpSpPr>
              <p:cxnSp>
                <p:nvCxnSpPr>
                  <p:cNvPr id="1461" name="Straight Connector 1460">
                    <a:extLst>
                      <a:ext uri="{FF2B5EF4-FFF2-40B4-BE49-F238E27FC236}">
                        <a16:creationId xmlns:a16="http://schemas.microsoft.com/office/drawing/2014/main" id="{37A59FB4-0BE9-C5BB-422F-8593D4AC2BEA}"/>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62" name="TextBox 1461">
                    <a:extLst>
                      <a:ext uri="{FF2B5EF4-FFF2-40B4-BE49-F238E27FC236}">
                        <a16:creationId xmlns:a16="http://schemas.microsoft.com/office/drawing/2014/main" id="{391BAF4C-7A3E-E16D-B717-B9525651DD25}"/>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33</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19" name="Group 1418">
                  <a:extLst>
                    <a:ext uri="{FF2B5EF4-FFF2-40B4-BE49-F238E27FC236}">
                      <a16:creationId xmlns:a16="http://schemas.microsoft.com/office/drawing/2014/main" id="{3CF9C841-5497-3D97-44F2-3D64F15DBDAE}"/>
                    </a:ext>
                  </a:extLst>
                </p:cNvPr>
                <p:cNvGrpSpPr/>
                <p:nvPr/>
              </p:nvGrpSpPr>
              <p:grpSpPr>
                <a:xfrm>
                  <a:off x="6604716" y="5097728"/>
                  <a:ext cx="312605" cy="232256"/>
                  <a:chOff x="4763488" y="4369940"/>
                  <a:chExt cx="312605" cy="232256"/>
                </a:xfrm>
              </p:grpSpPr>
              <p:cxnSp>
                <p:nvCxnSpPr>
                  <p:cNvPr id="1459" name="Straight Connector 1458">
                    <a:extLst>
                      <a:ext uri="{FF2B5EF4-FFF2-40B4-BE49-F238E27FC236}">
                        <a16:creationId xmlns:a16="http://schemas.microsoft.com/office/drawing/2014/main" id="{100A94F5-7F56-9397-4A4C-DB6ED69C2E95}"/>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60" name="TextBox 1459">
                    <a:extLst>
                      <a:ext uri="{FF2B5EF4-FFF2-40B4-BE49-F238E27FC236}">
                        <a16:creationId xmlns:a16="http://schemas.microsoft.com/office/drawing/2014/main" id="{945DFC81-E768-05F0-8CB0-C1D36C8CFEFD}"/>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30</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20" name="Group 1419">
                  <a:extLst>
                    <a:ext uri="{FF2B5EF4-FFF2-40B4-BE49-F238E27FC236}">
                      <a16:creationId xmlns:a16="http://schemas.microsoft.com/office/drawing/2014/main" id="{CB69E7A2-09D4-2364-A5AD-B0DD632AA51B}"/>
                    </a:ext>
                  </a:extLst>
                </p:cNvPr>
                <p:cNvGrpSpPr/>
                <p:nvPr/>
              </p:nvGrpSpPr>
              <p:grpSpPr>
                <a:xfrm>
                  <a:off x="6010746" y="5097728"/>
                  <a:ext cx="312605" cy="232256"/>
                  <a:chOff x="4763488" y="4369940"/>
                  <a:chExt cx="312605" cy="232256"/>
                </a:xfrm>
              </p:grpSpPr>
              <p:cxnSp>
                <p:nvCxnSpPr>
                  <p:cNvPr id="1457" name="Straight Connector 1456">
                    <a:extLst>
                      <a:ext uri="{FF2B5EF4-FFF2-40B4-BE49-F238E27FC236}">
                        <a16:creationId xmlns:a16="http://schemas.microsoft.com/office/drawing/2014/main" id="{FDA57F0A-B57C-543C-F27D-9F36D8D5A323}"/>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58" name="TextBox 1457">
                    <a:extLst>
                      <a:ext uri="{FF2B5EF4-FFF2-40B4-BE49-F238E27FC236}">
                        <a16:creationId xmlns:a16="http://schemas.microsoft.com/office/drawing/2014/main" id="{F0904849-4644-DECC-CB7D-45FB07405EAE}"/>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27</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21" name="Group 1420">
                  <a:extLst>
                    <a:ext uri="{FF2B5EF4-FFF2-40B4-BE49-F238E27FC236}">
                      <a16:creationId xmlns:a16="http://schemas.microsoft.com/office/drawing/2014/main" id="{11E2E45E-4148-472C-3A16-B307F0154F6A}"/>
                    </a:ext>
                  </a:extLst>
                </p:cNvPr>
                <p:cNvGrpSpPr/>
                <p:nvPr/>
              </p:nvGrpSpPr>
              <p:grpSpPr>
                <a:xfrm>
                  <a:off x="5416776" y="5097728"/>
                  <a:ext cx="312605" cy="232256"/>
                  <a:chOff x="4763488" y="4369940"/>
                  <a:chExt cx="312605" cy="232256"/>
                </a:xfrm>
              </p:grpSpPr>
              <p:cxnSp>
                <p:nvCxnSpPr>
                  <p:cNvPr id="1455" name="Straight Connector 1454">
                    <a:extLst>
                      <a:ext uri="{FF2B5EF4-FFF2-40B4-BE49-F238E27FC236}">
                        <a16:creationId xmlns:a16="http://schemas.microsoft.com/office/drawing/2014/main" id="{9784F61D-AB98-D038-0805-EC535DED85D6}"/>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56" name="TextBox 1455">
                    <a:extLst>
                      <a:ext uri="{FF2B5EF4-FFF2-40B4-BE49-F238E27FC236}">
                        <a16:creationId xmlns:a16="http://schemas.microsoft.com/office/drawing/2014/main" id="{53EB0FB0-5312-3CAD-5C36-5ACBAEB1DA03}"/>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24</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22" name="Group 1421">
                  <a:extLst>
                    <a:ext uri="{FF2B5EF4-FFF2-40B4-BE49-F238E27FC236}">
                      <a16:creationId xmlns:a16="http://schemas.microsoft.com/office/drawing/2014/main" id="{4BD91B18-3345-BAEB-B75D-E88A05294ACF}"/>
                    </a:ext>
                  </a:extLst>
                </p:cNvPr>
                <p:cNvGrpSpPr/>
                <p:nvPr/>
              </p:nvGrpSpPr>
              <p:grpSpPr>
                <a:xfrm>
                  <a:off x="4822806" y="5097728"/>
                  <a:ext cx="312605" cy="232256"/>
                  <a:chOff x="4763488" y="4369940"/>
                  <a:chExt cx="312605" cy="232256"/>
                </a:xfrm>
              </p:grpSpPr>
              <p:cxnSp>
                <p:nvCxnSpPr>
                  <p:cNvPr id="1453" name="Straight Connector 1452">
                    <a:extLst>
                      <a:ext uri="{FF2B5EF4-FFF2-40B4-BE49-F238E27FC236}">
                        <a16:creationId xmlns:a16="http://schemas.microsoft.com/office/drawing/2014/main" id="{F1AE28CC-D872-2ED2-8207-F8398208602A}"/>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54" name="TextBox 1453">
                    <a:extLst>
                      <a:ext uri="{FF2B5EF4-FFF2-40B4-BE49-F238E27FC236}">
                        <a16:creationId xmlns:a16="http://schemas.microsoft.com/office/drawing/2014/main" id="{26E844C9-59B3-47B7-7269-F65F90E5ED1A}"/>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21</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23" name="Group 1422">
                  <a:extLst>
                    <a:ext uri="{FF2B5EF4-FFF2-40B4-BE49-F238E27FC236}">
                      <a16:creationId xmlns:a16="http://schemas.microsoft.com/office/drawing/2014/main" id="{DA078898-B145-B780-C13C-24D9782CFBF8}"/>
                    </a:ext>
                  </a:extLst>
                </p:cNvPr>
                <p:cNvGrpSpPr/>
                <p:nvPr/>
              </p:nvGrpSpPr>
              <p:grpSpPr>
                <a:xfrm>
                  <a:off x="4228836" y="5097728"/>
                  <a:ext cx="312605" cy="232256"/>
                  <a:chOff x="4763488" y="4369940"/>
                  <a:chExt cx="312605" cy="232256"/>
                </a:xfrm>
              </p:grpSpPr>
              <p:cxnSp>
                <p:nvCxnSpPr>
                  <p:cNvPr id="1451" name="Straight Connector 1450">
                    <a:extLst>
                      <a:ext uri="{FF2B5EF4-FFF2-40B4-BE49-F238E27FC236}">
                        <a16:creationId xmlns:a16="http://schemas.microsoft.com/office/drawing/2014/main" id="{36B3DEC9-E4C5-8892-F9BA-E45780968EFF}"/>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52" name="TextBox 1451">
                    <a:extLst>
                      <a:ext uri="{FF2B5EF4-FFF2-40B4-BE49-F238E27FC236}">
                        <a16:creationId xmlns:a16="http://schemas.microsoft.com/office/drawing/2014/main" id="{BAB7D89A-61A6-6BD7-9786-2DD929DF5543}"/>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18</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24" name="Group 1423">
                  <a:extLst>
                    <a:ext uri="{FF2B5EF4-FFF2-40B4-BE49-F238E27FC236}">
                      <a16:creationId xmlns:a16="http://schemas.microsoft.com/office/drawing/2014/main" id="{E087B926-53C8-FD5B-8142-57C14D1026DB}"/>
                    </a:ext>
                  </a:extLst>
                </p:cNvPr>
                <p:cNvGrpSpPr/>
                <p:nvPr/>
              </p:nvGrpSpPr>
              <p:grpSpPr>
                <a:xfrm>
                  <a:off x="3634866" y="5097728"/>
                  <a:ext cx="312605" cy="232256"/>
                  <a:chOff x="4763488" y="4369940"/>
                  <a:chExt cx="312605" cy="232256"/>
                </a:xfrm>
              </p:grpSpPr>
              <p:cxnSp>
                <p:nvCxnSpPr>
                  <p:cNvPr id="1449" name="Straight Connector 1448">
                    <a:extLst>
                      <a:ext uri="{FF2B5EF4-FFF2-40B4-BE49-F238E27FC236}">
                        <a16:creationId xmlns:a16="http://schemas.microsoft.com/office/drawing/2014/main" id="{EE14DCA6-059B-D1E0-43EC-629173618816}"/>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50" name="TextBox 1449">
                    <a:extLst>
                      <a:ext uri="{FF2B5EF4-FFF2-40B4-BE49-F238E27FC236}">
                        <a16:creationId xmlns:a16="http://schemas.microsoft.com/office/drawing/2014/main" id="{2968012D-FA22-A629-C468-66E34E3DD453}"/>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15</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25" name="Group 1424">
                  <a:extLst>
                    <a:ext uri="{FF2B5EF4-FFF2-40B4-BE49-F238E27FC236}">
                      <a16:creationId xmlns:a16="http://schemas.microsoft.com/office/drawing/2014/main" id="{1898E616-F3A0-0D52-6984-D9C96CE7D5F2}"/>
                    </a:ext>
                  </a:extLst>
                </p:cNvPr>
                <p:cNvGrpSpPr/>
                <p:nvPr/>
              </p:nvGrpSpPr>
              <p:grpSpPr>
                <a:xfrm>
                  <a:off x="3040896" y="5097728"/>
                  <a:ext cx="312605" cy="232256"/>
                  <a:chOff x="4763488" y="4369940"/>
                  <a:chExt cx="312605" cy="232256"/>
                </a:xfrm>
              </p:grpSpPr>
              <p:cxnSp>
                <p:nvCxnSpPr>
                  <p:cNvPr id="1447" name="Straight Connector 1446">
                    <a:extLst>
                      <a:ext uri="{FF2B5EF4-FFF2-40B4-BE49-F238E27FC236}">
                        <a16:creationId xmlns:a16="http://schemas.microsoft.com/office/drawing/2014/main" id="{F665EBA5-6180-1154-6C50-00B431550F03}"/>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48" name="TextBox 1447">
                    <a:extLst>
                      <a:ext uri="{FF2B5EF4-FFF2-40B4-BE49-F238E27FC236}">
                        <a16:creationId xmlns:a16="http://schemas.microsoft.com/office/drawing/2014/main" id="{FA5B534F-AC13-606F-63E3-9F92A9C18FF7}"/>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12</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26" name="Group 1425">
                  <a:extLst>
                    <a:ext uri="{FF2B5EF4-FFF2-40B4-BE49-F238E27FC236}">
                      <a16:creationId xmlns:a16="http://schemas.microsoft.com/office/drawing/2014/main" id="{F1993729-83B6-065D-E5CC-F72086FA9EB8}"/>
                    </a:ext>
                  </a:extLst>
                </p:cNvPr>
                <p:cNvGrpSpPr/>
                <p:nvPr/>
              </p:nvGrpSpPr>
              <p:grpSpPr>
                <a:xfrm>
                  <a:off x="2446926" y="5097728"/>
                  <a:ext cx="312605" cy="232256"/>
                  <a:chOff x="4763488" y="4369940"/>
                  <a:chExt cx="312605" cy="232256"/>
                </a:xfrm>
              </p:grpSpPr>
              <p:cxnSp>
                <p:nvCxnSpPr>
                  <p:cNvPr id="1445" name="Straight Connector 1444">
                    <a:extLst>
                      <a:ext uri="{FF2B5EF4-FFF2-40B4-BE49-F238E27FC236}">
                        <a16:creationId xmlns:a16="http://schemas.microsoft.com/office/drawing/2014/main" id="{903D1E48-2945-EE30-EB0C-5BD06ABD5CA7}"/>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46" name="TextBox 1445">
                    <a:extLst>
                      <a:ext uri="{FF2B5EF4-FFF2-40B4-BE49-F238E27FC236}">
                        <a16:creationId xmlns:a16="http://schemas.microsoft.com/office/drawing/2014/main" id="{AF00507A-A915-F7ED-E307-72069B8BE746}"/>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9</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27" name="Group 1426">
                  <a:extLst>
                    <a:ext uri="{FF2B5EF4-FFF2-40B4-BE49-F238E27FC236}">
                      <a16:creationId xmlns:a16="http://schemas.microsoft.com/office/drawing/2014/main" id="{4169D423-0463-5A4F-A044-F971D6335947}"/>
                    </a:ext>
                  </a:extLst>
                </p:cNvPr>
                <p:cNvGrpSpPr/>
                <p:nvPr/>
              </p:nvGrpSpPr>
              <p:grpSpPr>
                <a:xfrm>
                  <a:off x="1852956" y="5097728"/>
                  <a:ext cx="312605" cy="232256"/>
                  <a:chOff x="4763488" y="4369940"/>
                  <a:chExt cx="312605" cy="232256"/>
                </a:xfrm>
              </p:grpSpPr>
              <p:cxnSp>
                <p:nvCxnSpPr>
                  <p:cNvPr id="1443" name="Straight Connector 1442">
                    <a:extLst>
                      <a:ext uri="{FF2B5EF4-FFF2-40B4-BE49-F238E27FC236}">
                        <a16:creationId xmlns:a16="http://schemas.microsoft.com/office/drawing/2014/main" id="{98CC8F7F-B44B-D955-22EB-5EDB055D2B67}"/>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44" name="TextBox 1443">
                    <a:extLst>
                      <a:ext uri="{FF2B5EF4-FFF2-40B4-BE49-F238E27FC236}">
                        <a16:creationId xmlns:a16="http://schemas.microsoft.com/office/drawing/2014/main" id="{0C4131C0-4950-C7AF-AB1A-C8A0E8AFA5B7}"/>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6</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28" name="Group 1427">
                  <a:extLst>
                    <a:ext uri="{FF2B5EF4-FFF2-40B4-BE49-F238E27FC236}">
                      <a16:creationId xmlns:a16="http://schemas.microsoft.com/office/drawing/2014/main" id="{F56A435A-A578-F2DD-5134-6EDFA25CF63D}"/>
                    </a:ext>
                  </a:extLst>
                </p:cNvPr>
                <p:cNvGrpSpPr/>
                <p:nvPr/>
              </p:nvGrpSpPr>
              <p:grpSpPr>
                <a:xfrm>
                  <a:off x="1258986" y="5097728"/>
                  <a:ext cx="312605" cy="232256"/>
                  <a:chOff x="4763488" y="4369940"/>
                  <a:chExt cx="312605" cy="232256"/>
                </a:xfrm>
              </p:grpSpPr>
              <p:cxnSp>
                <p:nvCxnSpPr>
                  <p:cNvPr id="1441" name="Straight Connector 1440">
                    <a:extLst>
                      <a:ext uri="{FF2B5EF4-FFF2-40B4-BE49-F238E27FC236}">
                        <a16:creationId xmlns:a16="http://schemas.microsoft.com/office/drawing/2014/main" id="{84B2D72F-7DDC-6421-55F8-ADCF4100486D}"/>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42" name="TextBox 1441">
                    <a:extLst>
                      <a:ext uri="{FF2B5EF4-FFF2-40B4-BE49-F238E27FC236}">
                        <a16:creationId xmlns:a16="http://schemas.microsoft.com/office/drawing/2014/main" id="{EF151AB3-D71F-1128-399D-69A3803E0F51}"/>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3</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29" name="Group 1428">
                  <a:extLst>
                    <a:ext uri="{FF2B5EF4-FFF2-40B4-BE49-F238E27FC236}">
                      <a16:creationId xmlns:a16="http://schemas.microsoft.com/office/drawing/2014/main" id="{ABA237BA-C4D7-F2E3-CCB8-08DF93634B17}"/>
                    </a:ext>
                  </a:extLst>
                </p:cNvPr>
                <p:cNvGrpSpPr/>
                <p:nvPr/>
              </p:nvGrpSpPr>
              <p:grpSpPr>
                <a:xfrm>
                  <a:off x="12560289" y="5097728"/>
                  <a:ext cx="312605" cy="232256"/>
                  <a:chOff x="4763488" y="4369940"/>
                  <a:chExt cx="312605" cy="232256"/>
                </a:xfrm>
              </p:grpSpPr>
              <p:cxnSp>
                <p:nvCxnSpPr>
                  <p:cNvPr id="1439" name="Straight Connector 1438">
                    <a:extLst>
                      <a:ext uri="{FF2B5EF4-FFF2-40B4-BE49-F238E27FC236}">
                        <a16:creationId xmlns:a16="http://schemas.microsoft.com/office/drawing/2014/main" id="{EAB498CF-1E48-9E9C-5CCA-CCDC0D2F3AD3}"/>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40" name="TextBox 1439">
                    <a:extLst>
                      <a:ext uri="{FF2B5EF4-FFF2-40B4-BE49-F238E27FC236}">
                        <a16:creationId xmlns:a16="http://schemas.microsoft.com/office/drawing/2014/main" id="{F30224C1-0AE5-17F9-9A7D-FDC5D2A8863C}"/>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60</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30" name="Group 1429">
                  <a:extLst>
                    <a:ext uri="{FF2B5EF4-FFF2-40B4-BE49-F238E27FC236}">
                      <a16:creationId xmlns:a16="http://schemas.microsoft.com/office/drawing/2014/main" id="{1633A46F-9D9B-D232-C03F-C505FABA0FCD}"/>
                    </a:ext>
                  </a:extLst>
                </p:cNvPr>
                <p:cNvGrpSpPr/>
                <p:nvPr/>
              </p:nvGrpSpPr>
              <p:grpSpPr>
                <a:xfrm>
                  <a:off x="11966313" y="5097728"/>
                  <a:ext cx="312605" cy="232256"/>
                  <a:chOff x="4763488" y="4369940"/>
                  <a:chExt cx="312605" cy="232256"/>
                </a:xfrm>
              </p:grpSpPr>
              <p:cxnSp>
                <p:nvCxnSpPr>
                  <p:cNvPr id="1437" name="Straight Connector 1436">
                    <a:extLst>
                      <a:ext uri="{FF2B5EF4-FFF2-40B4-BE49-F238E27FC236}">
                        <a16:creationId xmlns:a16="http://schemas.microsoft.com/office/drawing/2014/main" id="{E8EE0248-DDED-2D25-FCEB-CEFC0DFD778C}"/>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38" name="TextBox 1437">
                    <a:extLst>
                      <a:ext uri="{FF2B5EF4-FFF2-40B4-BE49-F238E27FC236}">
                        <a16:creationId xmlns:a16="http://schemas.microsoft.com/office/drawing/2014/main" id="{781BDCBD-DAD5-A6AA-D1C7-0F6EDDB20AB7}"/>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57</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31" name="Group 1430">
                  <a:extLst>
                    <a:ext uri="{FF2B5EF4-FFF2-40B4-BE49-F238E27FC236}">
                      <a16:creationId xmlns:a16="http://schemas.microsoft.com/office/drawing/2014/main" id="{27E90C15-81A6-68FA-5569-100701B77294}"/>
                    </a:ext>
                  </a:extLst>
                </p:cNvPr>
                <p:cNvGrpSpPr/>
                <p:nvPr/>
              </p:nvGrpSpPr>
              <p:grpSpPr>
                <a:xfrm>
                  <a:off x="11372343" y="5097728"/>
                  <a:ext cx="312605" cy="232256"/>
                  <a:chOff x="4763488" y="4369940"/>
                  <a:chExt cx="312605" cy="232256"/>
                </a:xfrm>
              </p:grpSpPr>
              <p:cxnSp>
                <p:nvCxnSpPr>
                  <p:cNvPr id="1435" name="Straight Connector 1434">
                    <a:extLst>
                      <a:ext uri="{FF2B5EF4-FFF2-40B4-BE49-F238E27FC236}">
                        <a16:creationId xmlns:a16="http://schemas.microsoft.com/office/drawing/2014/main" id="{42BFB140-A27E-EE25-D71C-FB4DD9122EC7}"/>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36" name="TextBox 1435">
                    <a:extLst>
                      <a:ext uri="{FF2B5EF4-FFF2-40B4-BE49-F238E27FC236}">
                        <a16:creationId xmlns:a16="http://schemas.microsoft.com/office/drawing/2014/main" id="{52CEB4E3-E9A0-5C28-91B9-03F7488EDC1C}"/>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54</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nvGrpSpPr>
                <p:cNvPr id="1432" name="Group 1431">
                  <a:extLst>
                    <a:ext uri="{FF2B5EF4-FFF2-40B4-BE49-F238E27FC236}">
                      <a16:creationId xmlns:a16="http://schemas.microsoft.com/office/drawing/2014/main" id="{3E5F5328-5E0F-C124-C7DB-90523547DA11}"/>
                    </a:ext>
                  </a:extLst>
                </p:cNvPr>
                <p:cNvGrpSpPr/>
                <p:nvPr/>
              </p:nvGrpSpPr>
              <p:grpSpPr>
                <a:xfrm>
                  <a:off x="10778373" y="5097728"/>
                  <a:ext cx="312605" cy="232256"/>
                  <a:chOff x="4763488" y="4369940"/>
                  <a:chExt cx="312605" cy="232256"/>
                </a:xfrm>
              </p:grpSpPr>
              <p:cxnSp>
                <p:nvCxnSpPr>
                  <p:cNvPr id="1433" name="Straight Connector 1432">
                    <a:extLst>
                      <a:ext uri="{FF2B5EF4-FFF2-40B4-BE49-F238E27FC236}">
                        <a16:creationId xmlns:a16="http://schemas.microsoft.com/office/drawing/2014/main" id="{3D3352C8-9480-4C39-1A7F-3F2C43C61869}"/>
                      </a:ext>
                    </a:extLst>
                  </p:cNvPr>
                  <p:cNvCxnSpPr>
                    <a:cxnSpLocks/>
                  </p:cNvCxnSpPr>
                  <p:nvPr/>
                </p:nvCxnSpPr>
                <p:spPr>
                  <a:xfrm>
                    <a:off x="4919534" y="4369940"/>
                    <a:ext cx="0" cy="55999"/>
                  </a:xfrm>
                  <a:prstGeom prst="line">
                    <a:avLst/>
                  </a:prstGeom>
                  <a:noFill/>
                  <a:ln w="12700" cap="flat" cmpd="sng" algn="ctr">
                    <a:solidFill>
                      <a:srgbClr val="53575E"/>
                    </a:solidFill>
                    <a:prstDash val="solid"/>
                  </a:ln>
                  <a:effectLst/>
                </p:spPr>
              </p:cxnSp>
              <p:sp>
                <p:nvSpPr>
                  <p:cNvPr id="1434" name="TextBox 1433">
                    <a:extLst>
                      <a:ext uri="{FF2B5EF4-FFF2-40B4-BE49-F238E27FC236}">
                        <a16:creationId xmlns:a16="http://schemas.microsoft.com/office/drawing/2014/main" id="{57259F33-F4CF-B13A-8970-46F058FE272A}"/>
                      </a:ext>
                    </a:extLst>
                  </p:cNvPr>
                  <p:cNvSpPr txBox="1"/>
                  <p:nvPr/>
                </p:nvSpPr>
                <p:spPr>
                  <a:xfrm>
                    <a:off x="4763488" y="4417530"/>
                    <a:ext cx="31260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3575E"/>
                        </a:solidFill>
                        <a:effectLst/>
                        <a:uLnTx/>
                        <a:uFillTx/>
                        <a:latin typeface="Trebuchet MS" panose="020B0603020202020204"/>
                        <a:ea typeface="MS PGothic" charset="0"/>
                        <a:cs typeface="+mn-cs"/>
                      </a:rPr>
                      <a:t>51</a:t>
                    </a:r>
                    <a:endParaRPr kumimoji="0" lang="en-US" sz="1200" b="0" i="0" u="none" strike="noStrike" kern="0" cap="none" spc="0" normalizeH="0" baseline="0" noProof="0" dirty="0">
                      <a:ln>
                        <a:noFill/>
                      </a:ln>
                      <a:solidFill>
                        <a:srgbClr val="53575E"/>
                      </a:solidFill>
                      <a:effectLst/>
                      <a:uLnTx/>
                      <a:uFillTx/>
                      <a:latin typeface="Trebuchet MS" panose="020B0603020202020204"/>
                      <a:ea typeface="MS PGothic" charset="0"/>
                      <a:cs typeface="+mn-cs"/>
                    </a:endParaRPr>
                  </a:p>
                </p:txBody>
              </p:sp>
            </p:grpSp>
          </p:grpSp>
        </p:grpSp>
        <p:grpSp>
          <p:nvGrpSpPr>
            <p:cNvPr id="20" name="Group 19">
              <a:extLst>
                <a:ext uri="{FF2B5EF4-FFF2-40B4-BE49-F238E27FC236}">
                  <a16:creationId xmlns:a16="http://schemas.microsoft.com/office/drawing/2014/main" id="{016ECCBA-D875-2196-4B0A-9C745ECC8E67}"/>
                </a:ext>
              </a:extLst>
            </p:cNvPr>
            <p:cNvGrpSpPr>
              <a:grpSpLocks noChangeAspect="1"/>
            </p:cNvGrpSpPr>
            <p:nvPr/>
          </p:nvGrpSpPr>
          <p:grpSpPr>
            <a:xfrm>
              <a:off x="1471342" y="1422781"/>
              <a:ext cx="9590168" cy="1737360"/>
              <a:chOff x="2938631" y="1897437"/>
              <a:chExt cx="51253763" cy="9115331"/>
            </a:xfrm>
          </p:grpSpPr>
          <p:grpSp>
            <p:nvGrpSpPr>
              <p:cNvPr id="22" name="Group 21">
                <a:extLst>
                  <a:ext uri="{FF2B5EF4-FFF2-40B4-BE49-F238E27FC236}">
                    <a16:creationId xmlns:a16="http://schemas.microsoft.com/office/drawing/2014/main" id="{DB9D3CCD-6CD6-860C-EC7D-C2CE63CC9DBA}"/>
                  </a:ext>
                </a:extLst>
              </p:cNvPr>
              <p:cNvGrpSpPr/>
              <p:nvPr/>
            </p:nvGrpSpPr>
            <p:grpSpPr>
              <a:xfrm>
                <a:off x="2988860" y="2176818"/>
                <a:ext cx="50970265" cy="8624532"/>
                <a:chOff x="2988860" y="2176818"/>
                <a:chExt cx="50970265" cy="8624532"/>
              </a:xfrm>
            </p:grpSpPr>
            <p:sp>
              <p:nvSpPr>
                <p:cNvPr id="1401" name="Freeform: Shape 1400">
                  <a:extLst>
                    <a:ext uri="{FF2B5EF4-FFF2-40B4-BE49-F238E27FC236}">
                      <a16:creationId xmlns:a16="http://schemas.microsoft.com/office/drawing/2014/main" id="{6C6BA806-2E54-D4A4-EB9C-1A01346F04BC}"/>
                    </a:ext>
                  </a:extLst>
                </p:cNvPr>
                <p:cNvSpPr/>
                <p:nvPr/>
              </p:nvSpPr>
              <p:spPr>
                <a:xfrm>
                  <a:off x="2988860" y="2176818"/>
                  <a:ext cx="2674961" cy="3384645"/>
                </a:xfrm>
                <a:custGeom>
                  <a:avLst/>
                  <a:gdLst>
                    <a:gd name="connsiteX0" fmla="*/ 0 w 2674961"/>
                    <a:gd name="connsiteY0" fmla="*/ 0 h 3384645"/>
                    <a:gd name="connsiteX1" fmla="*/ 545910 w 2674961"/>
                    <a:gd name="connsiteY1" fmla="*/ 0 h 3384645"/>
                    <a:gd name="connsiteX2" fmla="*/ 545910 w 2674961"/>
                    <a:gd name="connsiteY2" fmla="*/ 102358 h 3384645"/>
                    <a:gd name="connsiteX3" fmla="*/ 641444 w 2674961"/>
                    <a:gd name="connsiteY3" fmla="*/ 102358 h 3384645"/>
                    <a:gd name="connsiteX4" fmla="*/ 641444 w 2674961"/>
                    <a:gd name="connsiteY4" fmla="*/ 150125 h 3384645"/>
                    <a:gd name="connsiteX5" fmla="*/ 709683 w 2674961"/>
                    <a:gd name="connsiteY5" fmla="*/ 150125 h 3384645"/>
                    <a:gd name="connsiteX6" fmla="*/ 709683 w 2674961"/>
                    <a:gd name="connsiteY6" fmla="*/ 286603 h 3384645"/>
                    <a:gd name="connsiteX7" fmla="*/ 798394 w 2674961"/>
                    <a:gd name="connsiteY7" fmla="*/ 286603 h 3384645"/>
                    <a:gd name="connsiteX8" fmla="*/ 798394 w 2674961"/>
                    <a:gd name="connsiteY8" fmla="*/ 348018 h 3384645"/>
                    <a:gd name="connsiteX9" fmla="*/ 1119116 w 2674961"/>
                    <a:gd name="connsiteY9" fmla="*/ 348018 h 3384645"/>
                    <a:gd name="connsiteX10" fmla="*/ 1119116 w 2674961"/>
                    <a:gd name="connsiteY10" fmla="*/ 450376 h 3384645"/>
                    <a:gd name="connsiteX11" fmla="*/ 1235122 w 2674961"/>
                    <a:gd name="connsiteY11" fmla="*/ 450376 h 3384645"/>
                    <a:gd name="connsiteX12" fmla="*/ 1235122 w 2674961"/>
                    <a:gd name="connsiteY12" fmla="*/ 573206 h 3384645"/>
                    <a:gd name="connsiteX13" fmla="*/ 1303361 w 2674961"/>
                    <a:gd name="connsiteY13" fmla="*/ 573206 h 3384645"/>
                    <a:gd name="connsiteX14" fmla="*/ 1303361 w 2674961"/>
                    <a:gd name="connsiteY14" fmla="*/ 730155 h 3384645"/>
                    <a:gd name="connsiteX15" fmla="*/ 1371600 w 2674961"/>
                    <a:gd name="connsiteY15" fmla="*/ 730155 h 3384645"/>
                    <a:gd name="connsiteX16" fmla="*/ 1371600 w 2674961"/>
                    <a:gd name="connsiteY16" fmla="*/ 982639 h 3384645"/>
                    <a:gd name="connsiteX17" fmla="*/ 1433015 w 2674961"/>
                    <a:gd name="connsiteY17" fmla="*/ 982639 h 3384645"/>
                    <a:gd name="connsiteX18" fmla="*/ 1433015 w 2674961"/>
                    <a:gd name="connsiteY18" fmla="*/ 1194179 h 3384645"/>
                    <a:gd name="connsiteX19" fmla="*/ 1487606 w 2674961"/>
                    <a:gd name="connsiteY19" fmla="*/ 1194179 h 3384645"/>
                    <a:gd name="connsiteX20" fmla="*/ 1487606 w 2674961"/>
                    <a:gd name="connsiteY20" fmla="*/ 1835624 h 3384645"/>
                    <a:gd name="connsiteX21" fmla="*/ 1549021 w 2674961"/>
                    <a:gd name="connsiteY21" fmla="*/ 1835624 h 3384645"/>
                    <a:gd name="connsiteX22" fmla="*/ 1549021 w 2674961"/>
                    <a:gd name="connsiteY22" fmla="*/ 2415654 h 3384645"/>
                    <a:gd name="connsiteX23" fmla="*/ 1603612 w 2674961"/>
                    <a:gd name="connsiteY23" fmla="*/ 2415654 h 3384645"/>
                    <a:gd name="connsiteX24" fmla="*/ 1603612 w 2674961"/>
                    <a:gd name="connsiteY24" fmla="*/ 3036627 h 3384645"/>
                    <a:gd name="connsiteX25" fmla="*/ 1699146 w 2674961"/>
                    <a:gd name="connsiteY25" fmla="*/ 3036627 h 3384645"/>
                    <a:gd name="connsiteX26" fmla="*/ 1699146 w 2674961"/>
                    <a:gd name="connsiteY26" fmla="*/ 3132161 h 3384645"/>
                    <a:gd name="connsiteX27" fmla="*/ 1924334 w 2674961"/>
                    <a:gd name="connsiteY27" fmla="*/ 3132161 h 3384645"/>
                    <a:gd name="connsiteX28" fmla="*/ 1924334 w 2674961"/>
                    <a:gd name="connsiteY28" fmla="*/ 3364173 h 3384645"/>
                    <a:gd name="connsiteX29" fmla="*/ 2402006 w 2674961"/>
                    <a:gd name="connsiteY29" fmla="*/ 3364173 h 3384645"/>
                    <a:gd name="connsiteX30" fmla="*/ 2402006 w 2674961"/>
                    <a:gd name="connsiteY30" fmla="*/ 3384645 h 3384645"/>
                    <a:gd name="connsiteX31" fmla="*/ 2674961 w 2674961"/>
                    <a:gd name="connsiteY31" fmla="*/ 3384645 h 338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74961" h="3384645">
                      <a:moveTo>
                        <a:pt x="0" y="0"/>
                      </a:moveTo>
                      <a:lnTo>
                        <a:pt x="545910" y="0"/>
                      </a:lnTo>
                      <a:lnTo>
                        <a:pt x="545910" y="102358"/>
                      </a:lnTo>
                      <a:lnTo>
                        <a:pt x="641444" y="102358"/>
                      </a:lnTo>
                      <a:lnTo>
                        <a:pt x="641444" y="150125"/>
                      </a:lnTo>
                      <a:lnTo>
                        <a:pt x="709683" y="150125"/>
                      </a:lnTo>
                      <a:lnTo>
                        <a:pt x="709683" y="286603"/>
                      </a:lnTo>
                      <a:lnTo>
                        <a:pt x="798394" y="286603"/>
                      </a:lnTo>
                      <a:lnTo>
                        <a:pt x="798394" y="348018"/>
                      </a:lnTo>
                      <a:lnTo>
                        <a:pt x="1119116" y="348018"/>
                      </a:lnTo>
                      <a:lnTo>
                        <a:pt x="1119116" y="450376"/>
                      </a:lnTo>
                      <a:lnTo>
                        <a:pt x="1235122" y="450376"/>
                      </a:lnTo>
                      <a:lnTo>
                        <a:pt x="1235122" y="573206"/>
                      </a:lnTo>
                      <a:lnTo>
                        <a:pt x="1303361" y="573206"/>
                      </a:lnTo>
                      <a:lnTo>
                        <a:pt x="1303361" y="730155"/>
                      </a:lnTo>
                      <a:lnTo>
                        <a:pt x="1371600" y="730155"/>
                      </a:lnTo>
                      <a:lnTo>
                        <a:pt x="1371600" y="982639"/>
                      </a:lnTo>
                      <a:lnTo>
                        <a:pt x="1433015" y="982639"/>
                      </a:lnTo>
                      <a:lnTo>
                        <a:pt x="1433015" y="1194179"/>
                      </a:lnTo>
                      <a:lnTo>
                        <a:pt x="1487606" y="1194179"/>
                      </a:lnTo>
                      <a:lnTo>
                        <a:pt x="1487606" y="1835624"/>
                      </a:lnTo>
                      <a:lnTo>
                        <a:pt x="1549021" y="1835624"/>
                      </a:lnTo>
                      <a:lnTo>
                        <a:pt x="1549021" y="2415654"/>
                      </a:lnTo>
                      <a:lnTo>
                        <a:pt x="1603612" y="2415654"/>
                      </a:lnTo>
                      <a:lnTo>
                        <a:pt x="1603612" y="3036627"/>
                      </a:lnTo>
                      <a:lnTo>
                        <a:pt x="1699146" y="3036627"/>
                      </a:lnTo>
                      <a:lnTo>
                        <a:pt x="1699146" y="3132161"/>
                      </a:lnTo>
                      <a:lnTo>
                        <a:pt x="1924334" y="3132161"/>
                      </a:lnTo>
                      <a:lnTo>
                        <a:pt x="1924334" y="3364173"/>
                      </a:lnTo>
                      <a:lnTo>
                        <a:pt x="2402006" y="3364173"/>
                      </a:lnTo>
                      <a:lnTo>
                        <a:pt x="2402006" y="3384645"/>
                      </a:lnTo>
                      <a:lnTo>
                        <a:pt x="2674961" y="3384645"/>
                      </a:lnTo>
                    </a:path>
                  </a:pathLst>
                </a:cu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402" name="Freeform: Shape 1401">
                  <a:extLst>
                    <a:ext uri="{FF2B5EF4-FFF2-40B4-BE49-F238E27FC236}">
                      <a16:creationId xmlns:a16="http://schemas.microsoft.com/office/drawing/2014/main" id="{92A0CA7E-E99E-D21E-34B7-8E9A1C099AA5}"/>
                    </a:ext>
                  </a:extLst>
                </p:cNvPr>
                <p:cNvSpPr/>
                <p:nvPr/>
              </p:nvSpPr>
              <p:spPr>
                <a:xfrm>
                  <a:off x="5656997" y="5568287"/>
                  <a:ext cx="6960358" cy="2640841"/>
                </a:xfrm>
                <a:custGeom>
                  <a:avLst/>
                  <a:gdLst>
                    <a:gd name="connsiteX0" fmla="*/ 0 w 6960358"/>
                    <a:gd name="connsiteY0" fmla="*/ 0 h 2640841"/>
                    <a:gd name="connsiteX1" fmla="*/ 0 w 6960358"/>
                    <a:gd name="connsiteY1" fmla="*/ 743803 h 2640841"/>
                    <a:gd name="connsiteX2" fmla="*/ 750627 w 6960358"/>
                    <a:gd name="connsiteY2" fmla="*/ 743803 h 2640841"/>
                    <a:gd name="connsiteX3" fmla="*/ 750627 w 6960358"/>
                    <a:gd name="connsiteY3" fmla="*/ 887104 h 2640841"/>
                    <a:gd name="connsiteX4" fmla="*/ 1119116 w 6960358"/>
                    <a:gd name="connsiteY4" fmla="*/ 887104 h 2640841"/>
                    <a:gd name="connsiteX5" fmla="*/ 1119116 w 6960358"/>
                    <a:gd name="connsiteY5" fmla="*/ 989462 h 2640841"/>
                    <a:gd name="connsiteX6" fmla="*/ 1187355 w 6960358"/>
                    <a:gd name="connsiteY6" fmla="*/ 989462 h 2640841"/>
                    <a:gd name="connsiteX7" fmla="*/ 1187355 w 6960358"/>
                    <a:gd name="connsiteY7" fmla="*/ 1084997 h 2640841"/>
                    <a:gd name="connsiteX8" fmla="*/ 1241946 w 6960358"/>
                    <a:gd name="connsiteY8" fmla="*/ 1084997 h 2640841"/>
                    <a:gd name="connsiteX9" fmla="*/ 1241946 w 6960358"/>
                    <a:gd name="connsiteY9" fmla="*/ 1446662 h 2640841"/>
                    <a:gd name="connsiteX10" fmla="*/ 1596788 w 6960358"/>
                    <a:gd name="connsiteY10" fmla="*/ 1446662 h 2640841"/>
                    <a:gd name="connsiteX11" fmla="*/ 1596788 w 6960358"/>
                    <a:gd name="connsiteY11" fmla="*/ 1549020 h 2640841"/>
                    <a:gd name="connsiteX12" fmla="*/ 2668137 w 6960358"/>
                    <a:gd name="connsiteY12" fmla="*/ 1549020 h 2640841"/>
                    <a:gd name="connsiteX13" fmla="*/ 2668137 w 6960358"/>
                    <a:gd name="connsiteY13" fmla="*/ 1678674 h 2640841"/>
                    <a:gd name="connsiteX14" fmla="*/ 3343702 w 6960358"/>
                    <a:gd name="connsiteY14" fmla="*/ 1678674 h 2640841"/>
                    <a:gd name="connsiteX15" fmla="*/ 3343702 w 6960358"/>
                    <a:gd name="connsiteY15" fmla="*/ 1767385 h 2640841"/>
                    <a:gd name="connsiteX16" fmla="*/ 4101152 w 6960358"/>
                    <a:gd name="connsiteY16" fmla="*/ 1767385 h 2640841"/>
                    <a:gd name="connsiteX17" fmla="*/ 4101152 w 6960358"/>
                    <a:gd name="connsiteY17" fmla="*/ 2183641 h 2640841"/>
                    <a:gd name="connsiteX18" fmla="*/ 5656997 w 6960358"/>
                    <a:gd name="connsiteY18" fmla="*/ 2183641 h 2640841"/>
                    <a:gd name="connsiteX19" fmla="*/ 5656997 w 6960358"/>
                    <a:gd name="connsiteY19" fmla="*/ 2354238 h 2640841"/>
                    <a:gd name="connsiteX20" fmla="*/ 5889009 w 6960358"/>
                    <a:gd name="connsiteY20" fmla="*/ 2354238 h 2640841"/>
                    <a:gd name="connsiteX21" fmla="*/ 5889009 w 6960358"/>
                    <a:gd name="connsiteY21" fmla="*/ 2436125 h 2640841"/>
                    <a:gd name="connsiteX22" fmla="*/ 6823881 w 6960358"/>
                    <a:gd name="connsiteY22" fmla="*/ 2436125 h 2640841"/>
                    <a:gd name="connsiteX23" fmla="*/ 6823881 w 6960358"/>
                    <a:gd name="connsiteY23" fmla="*/ 2511188 h 2640841"/>
                    <a:gd name="connsiteX24" fmla="*/ 6960358 w 6960358"/>
                    <a:gd name="connsiteY24" fmla="*/ 2511188 h 2640841"/>
                    <a:gd name="connsiteX25" fmla="*/ 6960358 w 6960358"/>
                    <a:gd name="connsiteY25" fmla="*/ 2640841 h 26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60358" h="2640841">
                      <a:moveTo>
                        <a:pt x="0" y="0"/>
                      </a:moveTo>
                      <a:lnTo>
                        <a:pt x="0" y="743803"/>
                      </a:lnTo>
                      <a:lnTo>
                        <a:pt x="750627" y="743803"/>
                      </a:lnTo>
                      <a:lnTo>
                        <a:pt x="750627" y="887104"/>
                      </a:lnTo>
                      <a:lnTo>
                        <a:pt x="1119116" y="887104"/>
                      </a:lnTo>
                      <a:lnTo>
                        <a:pt x="1119116" y="989462"/>
                      </a:lnTo>
                      <a:lnTo>
                        <a:pt x="1187355" y="989462"/>
                      </a:lnTo>
                      <a:lnTo>
                        <a:pt x="1187355" y="1084997"/>
                      </a:lnTo>
                      <a:lnTo>
                        <a:pt x="1241946" y="1084997"/>
                      </a:lnTo>
                      <a:lnTo>
                        <a:pt x="1241946" y="1446662"/>
                      </a:lnTo>
                      <a:lnTo>
                        <a:pt x="1596788" y="1446662"/>
                      </a:lnTo>
                      <a:lnTo>
                        <a:pt x="1596788" y="1549020"/>
                      </a:lnTo>
                      <a:lnTo>
                        <a:pt x="2668137" y="1549020"/>
                      </a:lnTo>
                      <a:lnTo>
                        <a:pt x="2668137" y="1678674"/>
                      </a:lnTo>
                      <a:lnTo>
                        <a:pt x="3343702" y="1678674"/>
                      </a:lnTo>
                      <a:lnTo>
                        <a:pt x="3343702" y="1767385"/>
                      </a:lnTo>
                      <a:lnTo>
                        <a:pt x="4101152" y="1767385"/>
                      </a:lnTo>
                      <a:lnTo>
                        <a:pt x="4101152" y="2183641"/>
                      </a:lnTo>
                      <a:lnTo>
                        <a:pt x="5656997" y="2183641"/>
                      </a:lnTo>
                      <a:lnTo>
                        <a:pt x="5656997" y="2354238"/>
                      </a:lnTo>
                      <a:lnTo>
                        <a:pt x="5889009" y="2354238"/>
                      </a:lnTo>
                      <a:lnTo>
                        <a:pt x="5889009" y="2436125"/>
                      </a:lnTo>
                      <a:lnTo>
                        <a:pt x="6823881" y="2436125"/>
                      </a:lnTo>
                      <a:lnTo>
                        <a:pt x="6823881" y="2511188"/>
                      </a:lnTo>
                      <a:lnTo>
                        <a:pt x="6960358" y="2511188"/>
                      </a:lnTo>
                      <a:lnTo>
                        <a:pt x="6960358" y="2640841"/>
                      </a:lnTo>
                    </a:path>
                  </a:pathLst>
                </a:cu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403" name="Freeform: Shape 1402">
                  <a:extLst>
                    <a:ext uri="{FF2B5EF4-FFF2-40B4-BE49-F238E27FC236}">
                      <a16:creationId xmlns:a16="http://schemas.microsoft.com/office/drawing/2014/main" id="{B1621BDA-D4F2-B391-C933-797E926491B1}"/>
                    </a:ext>
                  </a:extLst>
                </p:cNvPr>
                <p:cNvSpPr/>
                <p:nvPr/>
              </p:nvSpPr>
              <p:spPr>
                <a:xfrm>
                  <a:off x="12617355" y="8209128"/>
                  <a:ext cx="8475260" cy="1105469"/>
                </a:xfrm>
                <a:custGeom>
                  <a:avLst/>
                  <a:gdLst>
                    <a:gd name="connsiteX0" fmla="*/ 0 w 8475260"/>
                    <a:gd name="connsiteY0" fmla="*/ 0 h 1105469"/>
                    <a:gd name="connsiteX1" fmla="*/ 880281 w 8475260"/>
                    <a:gd name="connsiteY1" fmla="*/ 0 h 1105469"/>
                    <a:gd name="connsiteX2" fmla="*/ 880281 w 8475260"/>
                    <a:gd name="connsiteY2" fmla="*/ 81887 h 1105469"/>
                    <a:gd name="connsiteX3" fmla="*/ 1385248 w 8475260"/>
                    <a:gd name="connsiteY3" fmla="*/ 81887 h 1105469"/>
                    <a:gd name="connsiteX4" fmla="*/ 1385248 w 8475260"/>
                    <a:gd name="connsiteY4" fmla="*/ 156950 h 1105469"/>
                    <a:gd name="connsiteX5" fmla="*/ 2367887 w 8475260"/>
                    <a:gd name="connsiteY5" fmla="*/ 156950 h 1105469"/>
                    <a:gd name="connsiteX6" fmla="*/ 2367887 w 8475260"/>
                    <a:gd name="connsiteY6" fmla="*/ 266132 h 1105469"/>
                    <a:gd name="connsiteX7" fmla="*/ 3439236 w 8475260"/>
                    <a:gd name="connsiteY7" fmla="*/ 266132 h 1105469"/>
                    <a:gd name="connsiteX8" fmla="*/ 3439236 w 8475260"/>
                    <a:gd name="connsiteY8" fmla="*/ 334371 h 1105469"/>
                    <a:gd name="connsiteX9" fmla="*/ 3698544 w 8475260"/>
                    <a:gd name="connsiteY9" fmla="*/ 334371 h 1105469"/>
                    <a:gd name="connsiteX10" fmla="*/ 3698544 w 8475260"/>
                    <a:gd name="connsiteY10" fmla="*/ 423081 h 1105469"/>
                    <a:gd name="connsiteX11" fmla="*/ 4688006 w 8475260"/>
                    <a:gd name="connsiteY11" fmla="*/ 423081 h 1105469"/>
                    <a:gd name="connsiteX12" fmla="*/ 4688006 w 8475260"/>
                    <a:gd name="connsiteY12" fmla="*/ 525439 h 1105469"/>
                    <a:gd name="connsiteX13" fmla="*/ 5916305 w 8475260"/>
                    <a:gd name="connsiteY13" fmla="*/ 525439 h 1105469"/>
                    <a:gd name="connsiteX14" fmla="*/ 5916305 w 8475260"/>
                    <a:gd name="connsiteY14" fmla="*/ 600502 h 1105469"/>
                    <a:gd name="connsiteX15" fmla="*/ 6714699 w 8475260"/>
                    <a:gd name="connsiteY15" fmla="*/ 600502 h 1105469"/>
                    <a:gd name="connsiteX16" fmla="*/ 6714699 w 8475260"/>
                    <a:gd name="connsiteY16" fmla="*/ 682388 h 1105469"/>
                    <a:gd name="connsiteX17" fmla="*/ 6905767 w 8475260"/>
                    <a:gd name="connsiteY17" fmla="*/ 682388 h 1105469"/>
                    <a:gd name="connsiteX18" fmla="*/ 6905767 w 8475260"/>
                    <a:gd name="connsiteY18" fmla="*/ 907576 h 1105469"/>
                    <a:gd name="connsiteX19" fmla="*/ 8475260 w 8475260"/>
                    <a:gd name="connsiteY19" fmla="*/ 907576 h 1105469"/>
                    <a:gd name="connsiteX20" fmla="*/ 8475260 w 8475260"/>
                    <a:gd name="connsiteY20" fmla="*/ 1105469 h 110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260" h="1105469">
                      <a:moveTo>
                        <a:pt x="0" y="0"/>
                      </a:moveTo>
                      <a:lnTo>
                        <a:pt x="880281" y="0"/>
                      </a:lnTo>
                      <a:lnTo>
                        <a:pt x="880281" y="81887"/>
                      </a:lnTo>
                      <a:lnTo>
                        <a:pt x="1385248" y="81887"/>
                      </a:lnTo>
                      <a:lnTo>
                        <a:pt x="1385248" y="156950"/>
                      </a:lnTo>
                      <a:lnTo>
                        <a:pt x="2367887" y="156950"/>
                      </a:lnTo>
                      <a:lnTo>
                        <a:pt x="2367887" y="266132"/>
                      </a:lnTo>
                      <a:lnTo>
                        <a:pt x="3439236" y="266132"/>
                      </a:lnTo>
                      <a:lnTo>
                        <a:pt x="3439236" y="334371"/>
                      </a:lnTo>
                      <a:lnTo>
                        <a:pt x="3698544" y="334371"/>
                      </a:lnTo>
                      <a:lnTo>
                        <a:pt x="3698544" y="423081"/>
                      </a:lnTo>
                      <a:lnTo>
                        <a:pt x="4688006" y="423081"/>
                      </a:lnTo>
                      <a:lnTo>
                        <a:pt x="4688006" y="525439"/>
                      </a:lnTo>
                      <a:lnTo>
                        <a:pt x="5916305" y="525439"/>
                      </a:lnTo>
                      <a:lnTo>
                        <a:pt x="5916305" y="600502"/>
                      </a:lnTo>
                      <a:lnTo>
                        <a:pt x="6714699" y="600502"/>
                      </a:lnTo>
                      <a:lnTo>
                        <a:pt x="6714699" y="682388"/>
                      </a:lnTo>
                      <a:lnTo>
                        <a:pt x="6905767" y="682388"/>
                      </a:lnTo>
                      <a:lnTo>
                        <a:pt x="6905767" y="907576"/>
                      </a:lnTo>
                      <a:lnTo>
                        <a:pt x="8475260" y="907576"/>
                      </a:lnTo>
                      <a:lnTo>
                        <a:pt x="8475260" y="1105469"/>
                      </a:lnTo>
                    </a:path>
                  </a:pathLst>
                </a:cu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404" name="Freeform: Shape 1403">
                  <a:extLst>
                    <a:ext uri="{FF2B5EF4-FFF2-40B4-BE49-F238E27FC236}">
                      <a16:creationId xmlns:a16="http://schemas.microsoft.com/office/drawing/2014/main" id="{B46CAA3D-171B-8580-8459-A043BE2E0526}"/>
                    </a:ext>
                  </a:extLst>
                </p:cNvPr>
                <p:cNvSpPr/>
                <p:nvPr/>
              </p:nvSpPr>
              <p:spPr>
                <a:xfrm>
                  <a:off x="21085791" y="9307773"/>
                  <a:ext cx="7963469" cy="696036"/>
                </a:xfrm>
                <a:custGeom>
                  <a:avLst/>
                  <a:gdLst>
                    <a:gd name="connsiteX0" fmla="*/ 0 w 7963469"/>
                    <a:gd name="connsiteY0" fmla="*/ 0 h 696036"/>
                    <a:gd name="connsiteX1" fmla="*/ 736979 w 7963469"/>
                    <a:gd name="connsiteY1" fmla="*/ 0 h 696036"/>
                    <a:gd name="connsiteX2" fmla="*/ 736979 w 7963469"/>
                    <a:gd name="connsiteY2" fmla="*/ 68239 h 696036"/>
                    <a:gd name="connsiteX3" fmla="*/ 1637731 w 7963469"/>
                    <a:gd name="connsiteY3" fmla="*/ 68239 h 696036"/>
                    <a:gd name="connsiteX4" fmla="*/ 1637731 w 7963469"/>
                    <a:gd name="connsiteY4" fmla="*/ 156949 h 696036"/>
                    <a:gd name="connsiteX5" fmla="*/ 2599899 w 7963469"/>
                    <a:gd name="connsiteY5" fmla="*/ 156949 h 696036"/>
                    <a:gd name="connsiteX6" fmla="*/ 2599899 w 7963469"/>
                    <a:gd name="connsiteY6" fmla="*/ 218364 h 696036"/>
                    <a:gd name="connsiteX7" fmla="*/ 3951027 w 7963469"/>
                    <a:gd name="connsiteY7" fmla="*/ 218364 h 696036"/>
                    <a:gd name="connsiteX8" fmla="*/ 3951027 w 7963469"/>
                    <a:gd name="connsiteY8" fmla="*/ 320723 h 696036"/>
                    <a:gd name="connsiteX9" fmla="*/ 4858603 w 7963469"/>
                    <a:gd name="connsiteY9" fmla="*/ 320723 h 696036"/>
                    <a:gd name="connsiteX10" fmla="*/ 4858603 w 7963469"/>
                    <a:gd name="connsiteY10" fmla="*/ 416257 h 696036"/>
                    <a:gd name="connsiteX11" fmla="*/ 5424985 w 7963469"/>
                    <a:gd name="connsiteY11" fmla="*/ 416257 h 696036"/>
                    <a:gd name="connsiteX12" fmla="*/ 5424985 w 7963469"/>
                    <a:gd name="connsiteY12" fmla="*/ 484496 h 696036"/>
                    <a:gd name="connsiteX13" fmla="*/ 6858000 w 7963469"/>
                    <a:gd name="connsiteY13" fmla="*/ 484496 h 696036"/>
                    <a:gd name="connsiteX14" fmla="*/ 6919415 w 7963469"/>
                    <a:gd name="connsiteY14" fmla="*/ 545911 h 696036"/>
                    <a:gd name="connsiteX15" fmla="*/ 7963469 w 7963469"/>
                    <a:gd name="connsiteY15" fmla="*/ 545911 h 696036"/>
                    <a:gd name="connsiteX16" fmla="*/ 7963469 w 7963469"/>
                    <a:gd name="connsiteY16" fmla="*/ 696036 h 69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63469" h="696036">
                      <a:moveTo>
                        <a:pt x="0" y="0"/>
                      </a:moveTo>
                      <a:lnTo>
                        <a:pt x="736979" y="0"/>
                      </a:lnTo>
                      <a:lnTo>
                        <a:pt x="736979" y="68239"/>
                      </a:lnTo>
                      <a:lnTo>
                        <a:pt x="1637731" y="68239"/>
                      </a:lnTo>
                      <a:lnTo>
                        <a:pt x="1637731" y="156949"/>
                      </a:lnTo>
                      <a:lnTo>
                        <a:pt x="2599899" y="156949"/>
                      </a:lnTo>
                      <a:lnTo>
                        <a:pt x="2599899" y="218364"/>
                      </a:lnTo>
                      <a:lnTo>
                        <a:pt x="3951027" y="218364"/>
                      </a:lnTo>
                      <a:lnTo>
                        <a:pt x="3951027" y="320723"/>
                      </a:lnTo>
                      <a:lnTo>
                        <a:pt x="4858603" y="320723"/>
                      </a:lnTo>
                      <a:lnTo>
                        <a:pt x="4858603" y="416257"/>
                      </a:lnTo>
                      <a:lnTo>
                        <a:pt x="5424985" y="416257"/>
                      </a:lnTo>
                      <a:lnTo>
                        <a:pt x="5424985" y="484496"/>
                      </a:lnTo>
                      <a:lnTo>
                        <a:pt x="6858000" y="484496"/>
                      </a:lnTo>
                      <a:lnTo>
                        <a:pt x="6919415" y="545911"/>
                      </a:lnTo>
                      <a:lnTo>
                        <a:pt x="7963469" y="545911"/>
                      </a:lnTo>
                      <a:lnTo>
                        <a:pt x="7963469" y="696036"/>
                      </a:lnTo>
                    </a:path>
                  </a:pathLst>
                </a:cu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405" name="Freeform: Shape 1404">
                  <a:extLst>
                    <a:ext uri="{FF2B5EF4-FFF2-40B4-BE49-F238E27FC236}">
                      <a16:creationId xmlns:a16="http://schemas.microsoft.com/office/drawing/2014/main" id="{FBFC6AD6-0F7B-E191-D1A9-30A1D9A2AFEB}"/>
                    </a:ext>
                  </a:extLst>
                </p:cNvPr>
                <p:cNvSpPr/>
                <p:nvPr/>
              </p:nvSpPr>
              <p:spPr>
                <a:xfrm>
                  <a:off x="29049260" y="10003809"/>
                  <a:ext cx="9096233" cy="443552"/>
                </a:xfrm>
                <a:custGeom>
                  <a:avLst/>
                  <a:gdLst>
                    <a:gd name="connsiteX0" fmla="*/ 0 w 9096233"/>
                    <a:gd name="connsiteY0" fmla="*/ 0 h 443552"/>
                    <a:gd name="connsiteX1" fmla="*/ 3016155 w 9096233"/>
                    <a:gd name="connsiteY1" fmla="*/ 0 h 443552"/>
                    <a:gd name="connsiteX2" fmla="*/ 3016155 w 9096233"/>
                    <a:gd name="connsiteY2" fmla="*/ 143301 h 443552"/>
                    <a:gd name="connsiteX3" fmla="*/ 3664424 w 9096233"/>
                    <a:gd name="connsiteY3" fmla="*/ 143301 h 443552"/>
                    <a:gd name="connsiteX4" fmla="*/ 3664424 w 9096233"/>
                    <a:gd name="connsiteY4" fmla="*/ 225188 h 443552"/>
                    <a:gd name="connsiteX5" fmla="*/ 8195480 w 9096233"/>
                    <a:gd name="connsiteY5" fmla="*/ 225188 h 443552"/>
                    <a:gd name="connsiteX6" fmla="*/ 8195480 w 9096233"/>
                    <a:gd name="connsiteY6" fmla="*/ 327546 h 443552"/>
                    <a:gd name="connsiteX7" fmla="*/ 9096233 w 9096233"/>
                    <a:gd name="connsiteY7" fmla="*/ 327546 h 443552"/>
                    <a:gd name="connsiteX8" fmla="*/ 9096233 w 9096233"/>
                    <a:gd name="connsiteY8" fmla="*/ 443552 h 44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6233" h="443552">
                      <a:moveTo>
                        <a:pt x="0" y="0"/>
                      </a:moveTo>
                      <a:lnTo>
                        <a:pt x="3016155" y="0"/>
                      </a:lnTo>
                      <a:lnTo>
                        <a:pt x="3016155" y="143301"/>
                      </a:lnTo>
                      <a:lnTo>
                        <a:pt x="3664424" y="143301"/>
                      </a:lnTo>
                      <a:lnTo>
                        <a:pt x="3664424" y="225188"/>
                      </a:lnTo>
                      <a:lnTo>
                        <a:pt x="8195480" y="225188"/>
                      </a:lnTo>
                      <a:lnTo>
                        <a:pt x="8195480" y="327546"/>
                      </a:lnTo>
                      <a:lnTo>
                        <a:pt x="9096233" y="327546"/>
                      </a:lnTo>
                      <a:lnTo>
                        <a:pt x="9096233" y="443552"/>
                      </a:lnTo>
                    </a:path>
                  </a:pathLst>
                </a:cu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406" name="Freeform: Shape 1405">
                  <a:extLst>
                    <a:ext uri="{FF2B5EF4-FFF2-40B4-BE49-F238E27FC236}">
                      <a16:creationId xmlns:a16="http://schemas.microsoft.com/office/drawing/2014/main" id="{630FB33D-3CDB-7C74-CA17-22DE37449699}"/>
                    </a:ext>
                  </a:extLst>
                </p:cNvPr>
                <p:cNvSpPr/>
                <p:nvPr/>
              </p:nvSpPr>
              <p:spPr>
                <a:xfrm>
                  <a:off x="38147625" y="10448925"/>
                  <a:ext cx="15811500" cy="352425"/>
                </a:xfrm>
                <a:custGeom>
                  <a:avLst/>
                  <a:gdLst>
                    <a:gd name="connsiteX0" fmla="*/ 0 w 15811500"/>
                    <a:gd name="connsiteY0" fmla="*/ 0 h 352425"/>
                    <a:gd name="connsiteX1" fmla="*/ 4038600 w 15811500"/>
                    <a:gd name="connsiteY1" fmla="*/ 0 h 352425"/>
                    <a:gd name="connsiteX2" fmla="*/ 4038600 w 15811500"/>
                    <a:gd name="connsiteY2" fmla="*/ 190500 h 352425"/>
                    <a:gd name="connsiteX3" fmla="*/ 4276725 w 15811500"/>
                    <a:gd name="connsiteY3" fmla="*/ 190500 h 352425"/>
                    <a:gd name="connsiteX4" fmla="*/ 4276725 w 15811500"/>
                    <a:gd name="connsiteY4" fmla="*/ 352425 h 352425"/>
                    <a:gd name="connsiteX5" fmla="*/ 15811500 w 15811500"/>
                    <a:gd name="connsiteY5" fmla="*/ 3524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11500" h="352425">
                      <a:moveTo>
                        <a:pt x="0" y="0"/>
                      </a:moveTo>
                      <a:lnTo>
                        <a:pt x="4038600" y="0"/>
                      </a:lnTo>
                      <a:lnTo>
                        <a:pt x="4038600" y="190500"/>
                      </a:lnTo>
                      <a:lnTo>
                        <a:pt x="4276725" y="190500"/>
                      </a:lnTo>
                      <a:lnTo>
                        <a:pt x="4276725" y="352425"/>
                      </a:lnTo>
                      <a:lnTo>
                        <a:pt x="15811500" y="352425"/>
                      </a:lnTo>
                    </a:path>
                  </a:pathLst>
                </a:cu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grpSp>
          <p:grpSp>
            <p:nvGrpSpPr>
              <p:cNvPr id="23" name="Group 22">
                <a:extLst>
                  <a:ext uri="{FF2B5EF4-FFF2-40B4-BE49-F238E27FC236}">
                    <a16:creationId xmlns:a16="http://schemas.microsoft.com/office/drawing/2014/main" id="{911A2C31-A577-15C9-3059-6D4C441F93FD}"/>
                  </a:ext>
                </a:extLst>
              </p:cNvPr>
              <p:cNvGrpSpPr/>
              <p:nvPr/>
            </p:nvGrpSpPr>
            <p:grpSpPr>
              <a:xfrm>
                <a:off x="3019425" y="2190750"/>
                <a:ext cx="50553938" cy="7458075"/>
                <a:chOff x="3019425" y="2190750"/>
                <a:chExt cx="50553938" cy="7458075"/>
              </a:xfrm>
            </p:grpSpPr>
            <p:sp>
              <p:nvSpPr>
                <p:cNvPr id="1392" name="Freeform: Shape 1391">
                  <a:extLst>
                    <a:ext uri="{FF2B5EF4-FFF2-40B4-BE49-F238E27FC236}">
                      <a16:creationId xmlns:a16="http://schemas.microsoft.com/office/drawing/2014/main" id="{50EAB264-619A-E69D-41D4-CD6134A89728}"/>
                    </a:ext>
                  </a:extLst>
                </p:cNvPr>
                <p:cNvSpPr/>
                <p:nvPr/>
              </p:nvSpPr>
              <p:spPr>
                <a:xfrm>
                  <a:off x="3019425" y="2190750"/>
                  <a:ext cx="4552950" cy="2895600"/>
                </a:xfrm>
                <a:custGeom>
                  <a:avLst/>
                  <a:gdLst>
                    <a:gd name="connsiteX0" fmla="*/ 0 w 4819650"/>
                    <a:gd name="connsiteY0" fmla="*/ 0 h 2895600"/>
                    <a:gd name="connsiteX1" fmla="*/ 981075 w 4819650"/>
                    <a:gd name="connsiteY1" fmla="*/ 0 h 2895600"/>
                    <a:gd name="connsiteX2" fmla="*/ 981075 w 4819650"/>
                    <a:gd name="connsiteY2" fmla="*/ 152400 h 2895600"/>
                    <a:gd name="connsiteX3" fmla="*/ 1257300 w 4819650"/>
                    <a:gd name="connsiteY3" fmla="*/ 152400 h 2895600"/>
                    <a:gd name="connsiteX4" fmla="*/ 1257300 w 4819650"/>
                    <a:gd name="connsiteY4" fmla="*/ 276225 h 2895600"/>
                    <a:gd name="connsiteX5" fmla="*/ 1343025 w 4819650"/>
                    <a:gd name="connsiteY5" fmla="*/ 276225 h 2895600"/>
                    <a:gd name="connsiteX6" fmla="*/ 1343025 w 4819650"/>
                    <a:gd name="connsiteY6" fmla="*/ 1209675 h 2895600"/>
                    <a:gd name="connsiteX7" fmla="*/ 1533525 w 4819650"/>
                    <a:gd name="connsiteY7" fmla="*/ 1209675 h 2895600"/>
                    <a:gd name="connsiteX8" fmla="*/ 1533525 w 4819650"/>
                    <a:gd name="connsiteY8" fmla="*/ 2114550 h 2895600"/>
                    <a:gd name="connsiteX9" fmla="*/ 1666875 w 4819650"/>
                    <a:gd name="connsiteY9" fmla="*/ 2114550 h 2895600"/>
                    <a:gd name="connsiteX10" fmla="*/ 1666875 w 4819650"/>
                    <a:gd name="connsiteY10" fmla="*/ 2190750 h 2895600"/>
                    <a:gd name="connsiteX11" fmla="*/ 1876425 w 4819650"/>
                    <a:gd name="connsiteY11" fmla="*/ 2190750 h 2895600"/>
                    <a:gd name="connsiteX12" fmla="*/ 1876425 w 4819650"/>
                    <a:gd name="connsiteY12" fmla="*/ 2286000 h 2895600"/>
                    <a:gd name="connsiteX13" fmla="*/ 2476500 w 4819650"/>
                    <a:gd name="connsiteY13" fmla="*/ 2286000 h 2895600"/>
                    <a:gd name="connsiteX14" fmla="*/ 2476500 w 4819650"/>
                    <a:gd name="connsiteY14" fmla="*/ 2371725 h 2895600"/>
                    <a:gd name="connsiteX15" fmla="*/ 2628900 w 4819650"/>
                    <a:gd name="connsiteY15" fmla="*/ 2371725 h 2895600"/>
                    <a:gd name="connsiteX16" fmla="*/ 2628900 w 4819650"/>
                    <a:gd name="connsiteY16" fmla="*/ 2457450 h 2895600"/>
                    <a:gd name="connsiteX17" fmla="*/ 2905125 w 4819650"/>
                    <a:gd name="connsiteY17" fmla="*/ 2457450 h 2895600"/>
                    <a:gd name="connsiteX18" fmla="*/ 2905125 w 4819650"/>
                    <a:gd name="connsiteY18" fmla="*/ 2495550 h 2895600"/>
                    <a:gd name="connsiteX19" fmla="*/ 3028950 w 4819650"/>
                    <a:gd name="connsiteY19" fmla="*/ 2495550 h 2895600"/>
                    <a:gd name="connsiteX20" fmla="*/ 3028950 w 4819650"/>
                    <a:gd name="connsiteY20" fmla="*/ 2562225 h 2895600"/>
                    <a:gd name="connsiteX21" fmla="*/ 3705225 w 4819650"/>
                    <a:gd name="connsiteY21" fmla="*/ 2562225 h 2895600"/>
                    <a:gd name="connsiteX22" fmla="*/ 3705225 w 4819650"/>
                    <a:gd name="connsiteY22" fmla="*/ 2628900 h 2895600"/>
                    <a:gd name="connsiteX23" fmla="*/ 3876675 w 4819650"/>
                    <a:gd name="connsiteY23" fmla="*/ 2628900 h 2895600"/>
                    <a:gd name="connsiteX24" fmla="*/ 3876675 w 4819650"/>
                    <a:gd name="connsiteY24" fmla="*/ 2790825 h 2895600"/>
                    <a:gd name="connsiteX25" fmla="*/ 3943350 w 4819650"/>
                    <a:gd name="connsiteY25" fmla="*/ 2790825 h 2895600"/>
                    <a:gd name="connsiteX26" fmla="*/ 3943350 w 4819650"/>
                    <a:gd name="connsiteY26" fmla="*/ 2867025 h 2895600"/>
                    <a:gd name="connsiteX27" fmla="*/ 4105275 w 4819650"/>
                    <a:gd name="connsiteY27" fmla="*/ 2867025 h 2895600"/>
                    <a:gd name="connsiteX28" fmla="*/ 4105275 w 4819650"/>
                    <a:gd name="connsiteY28" fmla="*/ 2895600 h 2895600"/>
                    <a:gd name="connsiteX29" fmla="*/ 4552950 w 4819650"/>
                    <a:gd name="connsiteY29" fmla="*/ 2895600 h 2895600"/>
                    <a:gd name="connsiteX30" fmla="*/ 4552950 w 4819650"/>
                    <a:gd name="connsiteY30" fmla="*/ 2895600 h 2895600"/>
                    <a:gd name="connsiteX31" fmla="*/ 4819650 w 4819650"/>
                    <a:gd name="connsiteY31" fmla="*/ 2895600 h 2895600"/>
                    <a:gd name="connsiteX0" fmla="*/ 0 w 4552950"/>
                    <a:gd name="connsiteY0" fmla="*/ 0 h 2895600"/>
                    <a:gd name="connsiteX1" fmla="*/ 981075 w 4552950"/>
                    <a:gd name="connsiteY1" fmla="*/ 0 h 2895600"/>
                    <a:gd name="connsiteX2" fmla="*/ 981075 w 4552950"/>
                    <a:gd name="connsiteY2" fmla="*/ 152400 h 2895600"/>
                    <a:gd name="connsiteX3" fmla="*/ 1257300 w 4552950"/>
                    <a:gd name="connsiteY3" fmla="*/ 152400 h 2895600"/>
                    <a:gd name="connsiteX4" fmla="*/ 1257300 w 4552950"/>
                    <a:gd name="connsiteY4" fmla="*/ 276225 h 2895600"/>
                    <a:gd name="connsiteX5" fmla="*/ 1343025 w 4552950"/>
                    <a:gd name="connsiteY5" fmla="*/ 276225 h 2895600"/>
                    <a:gd name="connsiteX6" fmla="*/ 1343025 w 4552950"/>
                    <a:gd name="connsiteY6" fmla="*/ 1209675 h 2895600"/>
                    <a:gd name="connsiteX7" fmla="*/ 1533525 w 4552950"/>
                    <a:gd name="connsiteY7" fmla="*/ 1209675 h 2895600"/>
                    <a:gd name="connsiteX8" fmla="*/ 1533525 w 4552950"/>
                    <a:gd name="connsiteY8" fmla="*/ 2114550 h 2895600"/>
                    <a:gd name="connsiteX9" fmla="*/ 1666875 w 4552950"/>
                    <a:gd name="connsiteY9" fmla="*/ 2114550 h 2895600"/>
                    <a:gd name="connsiteX10" fmla="*/ 1666875 w 4552950"/>
                    <a:gd name="connsiteY10" fmla="*/ 2190750 h 2895600"/>
                    <a:gd name="connsiteX11" fmla="*/ 1876425 w 4552950"/>
                    <a:gd name="connsiteY11" fmla="*/ 2190750 h 2895600"/>
                    <a:gd name="connsiteX12" fmla="*/ 1876425 w 4552950"/>
                    <a:gd name="connsiteY12" fmla="*/ 2286000 h 2895600"/>
                    <a:gd name="connsiteX13" fmla="*/ 2476500 w 4552950"/>
                    <a:gd name="connsiteY13" fmla="*/ 2286000 h 2895600"/>
                    <a:gd name="connsiteX14" fmla="*/ 2476500 w 4552950"/>
                    <a:gd name="connsiteY14" fmla="*/ 2371725 h 2895600"/>
                    <a:gd name="connsiteX15" fmla="*/ 2628900 w 4552950"/>
                    <a:gd name="connsiteY15" fmla="*/ 2371725 h 2895600"/>
                    <a:gd name="connsiteX16" fmla="*/ 2628900 w 4552950"/>
                    <a:gd name="connsiteY16" fmla="*/ 2457450 h 2895600"/>
                    <a:gd name="connsiteX17" fmla="*/ 2905125 w 4552950"/>
                    <a:gd name="connsiteY17" fmla="*/ 2457450 h 2895600"/>
                    <a:gd name="connsiteX18" fmla="*/ 2905125 w 4552950"/>
                    <a:gd name="connsiteY18" fmla="*/ 2495550 h 2895600"/>
                    <a:gd name="connsiteX19" fmla="*/ 3028950 w 4552950"/>
                    <a:gd name="connsiteY19" fmla="*/ 2495550 h 2895600"/>
                    <a:gd name="connsiteX20" fmla="*/ 3028950 w 4552950"/>
                    <a:gd name="connsiteY20" fmla="*/ 2562225 h 2895600"/>
                    <a:gd name="connsiteX21" fmla="*/ 3705225 w 4552950"/>
                    <a:gd name="connsiteY21" fmla="*/ 2562225 h 2895600"/>
                    <a:gd name="connsiteX22" fmla="*/ 3705225 w 4552950"/>
                    <a:gd name="connsiteY22" fmla="*/ 2628900 h 2895600"/>
                    <a:gd name="connsiteX23" fmla="*/ 3876675 w 4552950"/>
                    <a:gd name="connsiteY23" fmla="*/ 2628900 h 2895600"/>
                    <a:gd name="connsiteX24" fmla="*/ 3876675 w 4552950"/>
                    <a:gd name="connsiteY24" fmla="*/ 2790825 h 2895600"/>
                    <a:gd name="connsiteX25" fmla="*/ 3943350 w 4552950"/>
                    <a:gd name="connsiteY25" fmla="*/ 2790825 h 2895600"/>
                    <a:gd name="connsiteX26" fmla="*/ 3943350 w 4552950"/>
                    <a:gd name="connsiteY26" fmla="*/ 2867025 h 2895600"/>
                    <a:gd name="connsiteX27" fmla="*/ 4105275 w 4552950"/>
                    <a:gd name="connsiteY27" fmla="*/ 2867025 h 2895600"/>
                    <a:gd name="connsiteX28" fmla="*/ 4105275 w 4552950"/>
                    <a:gd name="connsiteY28" fmla="*/ 2895600 h 2895600"/>
                    <a:gd name="connsiteX29" fmla="*/ 4552950 w 4552950"/>
                    <a:gd name="connsiteY29" fmla="*/ 2895600 h 2895600"/>
                    <a:gd name="connsiteX30" fmla="*/ 4552950 w 4552950"/>
                    <a:gd name="connsiteY30" fmla="*/ 2895600 h 2895600"/>
                    <a:gd name="connsiteX0" fmla="*/ 0 w 4552950"/>
                    <a:gd name="connsiteY0" fmla="*/ 0 h 2895600"/>
                    <a:gd name="connsiteX1" fmla="*/ 981075 w 4552950"/>
                    <a:gd name="connsiteY1" fmla="*/ 0 h 2895600"/>
                    <a:gd name="connsiteX2" fmla="*/ 981075 w 4552950"/>
                    <a:gd name="connsiteY2" fmla="*/ 152400 h 2895600"/>
                    <a:gd name="connsiteX3" fmla="*/ 1257300 w 4552950"/>
                    <a:gd name="connsiteY3" fmla="*/ 152400 h 2895600"/>
                    <a:gd name="connsiteX4" fmla="*/ 1257300 w 4552950"/>
                    <a:gd name="connsiteY4" fmla="*/ 276225 h 2895600"/>
                    <a:gd name="connsiteX5" fmla="*/ 1343025 w 4552950"/>
                    <a:gd name="connsiteY5" fmla="*/ 276225 h 2895600"/>
                    <a:gd name="connsiteX6" fmla="*/ 1343025 w 4552950"/>
                    <a:gd name="connsiteY6" fmla="*/ 1209675 h 2895600"/>
                    <a:gd name="connsiteX7" fmla="*/ 1533525 w 4552950"/>
                    <a:gd name="connsiteY7" fmla="*/ 1209675 h 2895600"/>
                    <a:gd name="connsiteX8" fmla="*/ 1533525 w 4552950"/>
                    <a:gd name="connsiteY8" fmla="*/ 2114550 h 2895600"/>
                    <a:gd name="connsiteX9" fmla="*/ 1666875 w 4552950"/>
                    <a:gd name="connsiteY9" fmla="*/ 2114550 h 2895600"/>
                    <a:gd name="connsiteX10" fmla="*/ 1666875 w 4552950"/>
                    <a:gd name="connsiteY10" fmla="*/ 2190750 h 2895600"/>
                    <a:gd name="connsiteX11" fmla="*/ 1876425 w 4552950"/>
                    <a:gd name="connsiteY11" fmla="*/ 2190750 h 2895600"/>
                    <a:gd name="connsiteX12" fmla="*/ 1876425 w 4552950"/>
                    <a:gd name="connsiteY12" fmla="*/ 2286000 h 2895600"/>
                    <a:gd name="connsiteX13" fmla="*/ 2476500 w 4552950"/>
                    <a:gd name="connsiteY13" fmla="*/ 2286000 h 2895600"/>
                    <a:gd name="connsiteX14" fmla="*/ 2476500 w 4552950"/>
                    <a:gd name="connsiteY14" fmla="*/ 2371725 h 2895600"/>
                    <a:gd name="connsiteX15" fmla="*/ 2628900 w 4552950"/>
                    <a:gd name="connsiteY15" fmla="*/ 2371725 h 2895600"/>
                    <a:gd name="connsiteX16" fmla="*/ 2628900 w 4552950"/>
                    <a:gd name="connsiteY16" fmla="*/ 2457450 h 2895600"/>
                    <a:gd name="connsiteX17" fmla="*/ 2905125 w 4552950"/>
                    <a:gd name="connsiteY17" fmla="*/ 2457450 h 2895600"/>
                    <a:gd name="connsiteX18" fmla="*/ 2905125 w 4552950"/>
                    <a:gd name="connsiteY18" fmla="*/ 2495550 h 2895600"/>
                    <a:gd name="connsiteX19" fmla="*/ 3028950 w 4552950"/>
                    <a:gd name="connsiteY19" fmla="*/ 2495550 h 2895600"/>
                    <a:gd name="connsiteX20" fmla="*/ 3028950 w 4552950"/>
                    <a:gd name="connsiteY20" fmla="*/ 2562225 h 2895600"/>
                    <a:gd name="connsiteX21" fmla="*/ 3705225 w 4552950"/>
                    <a:gd name="connsiteY21" fmla="*/ 2562225 h 2895600"/>
                    <a:gd name="connsiteX22" fmla="*/ 3705225 w 4552950"/>
                    <a:gd name="connsiteY22" fmla="*/ 2628900 h 2895600"/>
                    <a:gd name="connsiteX23" fmla="*/ 3876675 w 4552950"/>
                    <a:gd name="connsiteY23" fmla="*/ 2628900 h 2895600"/>
                    <a:gd name="connsiteX24" fmla="*/ 3876675 w 4552950"/>
                    <a:gd name="connsiteY24" fmla="*/ 2790825 h 2895600"/>
                    <a:gd name="connsiteX25" fmla="*/ 3943350 w 4552950"/>
                    <a:gd name="connsiteY25" fmla="*/ 2790825 h 2895600"/>
                    <a:gd name="connsiteX26" fmla="*/ 3943350 w 4552950"/>
                    <a:gd name="connsiteY26" fmla="*/ 2867025 h 2895600"/>
                    <a:gd name="connsiteX27" fmla="*/ 4105275 w 4552950"/>
                    <a:gd name="connsiteY27" fmla="*/ 2867025 h 2895600"/>
                    <a:gd name="connsiteX28" fmla="*/ 4105275 w 4552950"/>
                    <a:gd name="connsiteY28" fmla="*/ 2895600 h 2895600"/>
                    <a:gd name="connsiteX29" fmla="*/ 4552950 w 4552950"/>
                    <a:gd name="connsiteY29"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52950" h="2895600">
                      <a:moveTo>
                        <a:pt x="0" y="0"/>
                      </a:moveTo>
                      <a:lnTo>
                        <a:pt x="981075" y="0"/>
                      </a:lnTo>
                      <a:lnTo>
                        <a:pt x="981075" y="152400"/>
                      </a:lnTo>
                      <a:lnTo>
                        <a:pt x="1257300" y="152400"/>
                      </a:lnTo>
                      <a:lnTo>
                        <a:pt x="1257300" y="276225"/>
                      </a:lnTo>
                      <a:lnTo>
                        <a:pt x="1343025" y="276225"/>
                      </a:lnTo>
                      <a:lnTo>
                        <a:pt x="1343025" y="1209675"/>
                      </a:lnTo>
                      <a:lnTo>
                        <a:pt x="1533525" y="1209675"/>
                      </a:lnTo>
                      <a:lnTo>
                        <a:pt x="1533525" y="2114550"/>
                      </a:lnTo>
                      <a:lnTo>
                        <a:pt x="1666875" y="2114550"/>
                      </a:lnTo>
                      <a:lnTo>
                        <a:pt x="1666875" y="2190750"/>
                      </a:lnTo>
                      <a:lnTo>
                        <a:pt x="1876425" y="2190750"/>
                      </a:lnTo>
                      <a:lnTo>
                        <a:pt x="1876425" y="2286000"/>
                      </a:lnTo>
                      <a:lnTo>
                        <a:pt x="2476500" y="2286000"/>
                      </a:lnTo>
                      <a:lnTo>
                        <a:pt x="2476500" y="2371725"/>
                      </a:lnTo>
                      <a:lnTo>
                        <a:pt x="2628900" y="2371725"/>
                      </a:lnTo>
                      <a:lnTo>
                        <a:pt x="2628900" y="2457450"/>
                      </a:lnTo>
                      <a:lnTo>
                        <a:pt x="2905125" y="2457450"/>
                      </a:lnTo>
                      <a:lnTo>
                        <a:pt x="2905125" y="2495550"/>
                      </a:lnTo>
                      <a:lnTo>
                        <a:pt x="3028950" y="2495550"/>
                      </a:lnTo>
                      <a:lnTo>
                        <a:pt x="3028950" y="2562225"/>
                      </a:lnTo>
                      <a:lnTo>
                        <a:pt x="3705225" y="2562225"/>
                      </a:lnTo>
                      <a:lnTo>
                        <a:pt x="3705225" y="2628900"/>
                      </a:lnTo>
                      <a:lnTo>
                        <a:pt x="3876675" y="2628900"/>
                      </a:lnTo>
                      <a:lnTo>
                        <a:pt x="3876675" y="2790825"/>
                      </a:lnTo>
                      <a:lnTo>
                        <a:pt x="3943350" y="2790825"/>
                      </a:lnTo>
                      <a:lnTo>
                        <a:pt x="3943350" y="2867025"/>
                      </a:lnTo>
                      <a:lnTo>
                        <a:pt x="4105275" y="2867025"/>
                      </a:lnTo>
                      <a:lnTo>
                        <a:pt x="4105275" y="2895600"/>
                      </a:lnTo>
                      <a:lnTo>
                        <a:pt x="4552950" y="2895600"/>
                      </a:lnTo>
                    </a:path>
                  </a:pathLst>
                </a:custGeom>
                <a:noFill/>
                <a:ln w="12700" cap="flat" cmpd="sng" algn="ctr">
                  <a:solidFill>
                    <a:srgbClr val="BA442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393" name="Freeform: Shape 1392">
                  <a:extLst>
                    <a:ext uri="{FF2B5EF4-FFF2-40B4-BE49-F238E27FC236}">
                      <a16:creationId xmlns:a16="http://schemas.microsoft.com/office/drawing/2014/main" id="{CFDB058A-9C6A-EDD4-8F2D-0C2F273A200B}"/>
                    </a:ext>
                  </a:extLst>
                </p:cNvPr>
                <p:cNvSpPr/>
                <p:nvPr/>
              </p:nvSpPr>
              <p:spPr>
                <a:xfrm>
                  <a:off x="7572375" y="5081588"/>
                  <a:ext cx="5638800" cy="1119187"/>
                </a:xfrm>
                <a:custGeom>
                  <a:avLst/>
                  <a:gdLst>
                    <a:gd name="connsiteX0" fmla="*/ 0 w 5638800"/>
                    <a:gd name="connsiteY0" fmla="*/ 0 h 1119187"/>
                    <a:gd name="connsiteX1" fmla="*/ 0 w 5638800"/>
                    <a:gd name="connsiteY1" fmla="*/ 85725 h 1119187"/>
                    <a:gd name="connsiteX2" fmla="*/ 204788 w 5638800"/>
                    <a:gd name="connsiteY2" fmla="*/ 85725 h 1119187"/>
                    <a:gd name="connsiteX3" fmla="*/ 204788 w 5638800"/>
                    <a:gd name="connsiteY3" fmla="*/ 123825 h 1119187"/>
                    <a:gd name="connsiteX4" fmla="*/ 376238 w 5638800"/>
                    <a:gd name="connsiteY4" fmla="*/ 123825 h 1119187"/>
                    <a:gd name="connsiteX5" fmla="*/ 376238 w 5638800"/>
                    <a:gd name="connsiteY5" fmla="*/ 176212 h 1119187"/>
                    <a:gd name="connsiteX6" fmla="*/ 714375 w 5638800"/>
                    <a:gd name="connsiteY6" fmla="*/ 176212 h 1119187"/>
                    <a:gd name="connsiteX7" fmla="*/ 714375 w 5638800"/>
                    <a:gd name="connsiteY7" fmla="*/ 257175 h 1119187"/>
                    <a:gd name="connsiteX8" fmla="*/ 2095500 w 5638800"/>
                    <a:gd name="connsiteY8" fmla="*/ 257175 h 1119187"/>
                    <a:gd name="connsiteX9" fmla="*/ 2100263 w 5638800"/>
                    <a:gd name="connsiteY9" fmla="*/ 214312 h 1119187"/>
                    <a:gd name="connsiteX10" fmla="*/ 2100263 w 5638800"/>
                    <a:gd name="connsiteY10" fmla="*/ 280987 h 1119187"/>
                    <a:gd name="connsiteX11" fmla="*/ 2185988 w 5638800"/>
                    <a:gd name="connsiteY11" fmla="*/ 280987 h 1119187"/>
                    <a:gd name="connsiteX12" fmla="*/ 2185988 w 5638800"/>
                    <a:gd name="connsiteY12" fmla="*/ 357187 h 1119187"/>
                    <a:gd name="connsiteX13" fmla="*/ 2328863 w 5638800"/>
                    <a:gd name="connsiteY13" fmla="*/ 357187 h 1119187"/>
                    <a:gd name="connsiteX14" fmla="*/ 2328863 w 5638800"/>
                    <a:gd name="connsiteY14" fmla="*/ 495300 h 1119187"/>
                    <a:gd name="connsiteX15" fmla="*/ 3357563 w 5638800"/>
                    <a:gd name="connsiteY15" fmla="*/ 495300 h 1119187"/>
                    <a:gd name="connsiteX16" fmla="*/ 3357563 w 5638800"/>
                    <a:gd name="connsiteY16" fmla="*/ 581025 h 1119187"/>
                    <a:gd name="connsiteX17" fmla="*/ 3795713 w 5638800"/>
                    <a:gd name="connsiteY17" fmla="*/ 581025 h 1119187"/>
                    <a:gd name="connsiteX18" fmla="*/ 3795713 w 5638800"/>
                    <a:gd name="connsiteY18" fmla="*/ 642937 h 1119187"/>
                    <a:gd name="connsiteX19" fmla="*/ 4581525 w 5638800"/>
                    <a:gd name="connsiteY19" fmla="*/ 642937 h 1119187"/>
                    <a:gd name="connsiteX20" fmla="*/ 4581525 w 5638800"/>
                    <a:gd name="connsiteY20" fmla="*/ 642937 h 1119187"/>
                    <a:gd name="connsiteX21" fmla="*/ 5167313 w 5638800"/>
                    <a:gd name="connsiteY21" fmla="*/ 642937 h 1119187"/>
                    <a:gd name="connsiteX22" fmla="*/ 5167313 w 5638800"/>
                    <a:gd name="connsiteY22" fmla="*/ 738187 h 1119187"/>
                    <a:gd name="connsiteX23" fmla="*/ 5305425 w 5638800"/>
                    <a:gd name="connsiteY23" fmla="*/ 738187 h 1119187"/>
                    <a:gd name="connsiteX24" fmla="*/ 5305425 w 5638800"/>
                    <a:gd name="connsiteY24" fmla="*/ 857250 h 1119187"/>
                    <a:gd name="connsiteX25" fmla="*/ 5443538 w 5638800"/>
                    <a:gd name="connsiteY25" fmla="*/ 857250 h 1119187"/>
                    <a:gd name="connsiteX26" fmla="*/ 5443538 w 5638800"/>
                    <a:gd name="connsiteY26" fmla="*/ 995362 h 1119187"/>
                    <a:gd name="connsiteX27" fmla="*/ 5638800 w 5638800"/>
                    <a:gd name="connsiteY27" fmla="*/ 995362 h 1119187"/>
                    <a:gd name="connsiteX28" fmla="*/ 5638800 w 5638800"/>
                    <a:gd name="connsiteY28" fmla="*/ 1119187 h 1119187"/>
                    <a:gd name="connsiteX0" fmla="*/ 0 w 5638800"/>
                    <a:gd name="connsiteY0" fmla="*/ 0 h 1119187"/>
                    <a:gd name="connsiteX1" fmla="*/ 0 w 5638800"/>
                    <a:gd name="connsiteY1" fmla="*/ 85725 h 1119187"/>
                    <a:gd name="connsiteX2" fmla="*/ 204788 w 5638800"/>
                    <a:gd name="connsiteY2" fmla="*/ 85725 h 1119187"/>
                    <a:gd name="connsiteX3" fmla="*/ 204788 w 5638800"/>
                    <a:gd name="connsiteY3" fmla="*/ 123825 h 1119187"/>
                    <a:gd name="connsiteX4" fmla="*/ 376238 w 5638800"/>
                    <a:gd name="connsiteY4" fmla="*/ 123825 h 1119187"/>
                    <a:gd name="connsiteX5" fmla="*/ 376238 w 5638800"/>
                    <a:gd name="connsiteY5" fmla="*/ 176212 h 1119187"/>
                    <a:gd name="connsiteX6" fmla="*/ 714375 w 5638800"/>
                    <a:gd name="connsiteY6" fmla="*/ 176212 h 1119187"/>
                    <a:gd name="connsiteX7" fmla="*/ 714375 w 5638800"/>
                    <a:gd name="connsiteY7" fmla="*/ 257175 h 1119187"/>
                    <a:gd name="connsiteX8" fmla="*/ 2095500 w 5638800"/>
                    <a:gd name="connsiteY8" fmla="*/ 257175 h 1119187"/>
                    <a:gd name="connsiteX9" fmla="*/ 2100263 w 5638800"/>
                    <a:gd name="connsiteY9" fmla="*/ 280987 h 1119187"/>
                    <a:gd name="connsiteX10" fmla="*/ 2185988 w 5638800"/>
                    <a:gd name="connsiteY10" fmla="*/ 280987 h 1119187"/>
                    <a:gd name="connsiteX11" fmla="*/ 2185988 w 5638800"/>
                    <a:gd name="connsiteY11" fmla="*/ 357187 h 1119187"/>
                    <a:gd name="connsiteX12" fmla="*/ 2328863 w 5638800"/>
                    <a:gd name="connsiteY12" fmla="*/ 357187 h 1119187"/>
                    <a:gd name="connsiteX13" fmla="*/ 2328863 w 5638800"/>
                    <a:gd name="connsiteY13" fmla="*/ 495300 h 1119187"/>
                    <a:gd name="connsiteX14" fmla="*/ 3357563 w 5638800"/>
                    <a:gd name="connsiteY14" fmla="*/ 495300 h 1119187"/>
                    <a:gd name="connsiteX15" fmla="*/ 3357563 w 5638800"/>
                    <a:gd name="connsiteY15" fmla="*/ 581025 h 1119187"/>
                    <a:gd name="connsiteX16" fmla="*/ 3795713 w 5638800"/>
                    <a:gd name="connsiteY16" fmla="*/ 581025 h 1119187"/>
                    <a:gd name="connsiteX17" fmla="*/ 3795713 w 5638800"/>
                    <a:gd name="connsiteY17" fmla="*/ 642937 h 1119187"/>
                    <a:gd name="connsiteX18" fmla="*/ 4581525 w 5638800"/>
                    <a:gd name="connsiteY18" fmla="*/ 642937 h 1119187"/>
                    <a:gd name="connsiteX19" fmla="*/ 4581525 w 5638800"/>
                    <a:gd name="connsiteY19" fmla="*/ 642937 h 1119187"/>
                    <a:gd name="connsiteX20" fmla="*/ 5167313 w 5638800"/>
                    <a:gd name="connsiteY20" fmla="*/ 642937 h 1119187"/>
                    <a:gd name="connsiteX21" fmla="*/ 5167313 w 5638800"/>
                    <a:gd name="connsiteY21" fmla="*/ 738187 h 1119187"/>
                    <a:gd name="connsiteX22" fmla="*/ 5305425 w 5638800"/>
                    <a:gd name="connsiteY22" fmla="*/ 738187 h 1119187"/>
                    <a:gd name="connsiteX23" fmla="*/ 5305425 w 5638800"/>
                    <a:gd name="connsiteY23" fmla="*/ 857250 h 1119187"/>
                    <a:gd name="connsiteX24" fmla="*/ 5443538 w 5638800"/>
                    <a:gd name="connsiteY24" fmla="*/ 857250 h 1119187"/>
                    <a:gd name="connsiteX25" fmla="*/ 5443538 w 5638800"/>
                    <a:gd name="connsiteY25" fmla="*/ 995362 h 1119187"/>
                    <a:gd name="connsiteX26" fmla="*/ 5638800 w 5638800"/>
                    <a:gd name="connsiteY26" fmla="*/ 995362 h 1119187"/>
                    <a:gd name="connsiteX27" fmla="*/ 5638800 w 5638800"/>
                    <a:gd name="connsiteY27" fmla="*/ 1119187 h 111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38800" h="1119187">
                      <a:moveTo>
                        <a:pt x="0" y="0"/>
                      </a:moveTo>
                      <a:lnTo>
                        <a:pt x="0" y="85725"/>
                      </a:lnTo>
                      <a:lnTo>
                        <a:pt x="204788" y="85725"/>
                      </a:lnTo>
                      <a:lnTo>
                        <a:pt x="204788" y="123825"/>
                      </a:lnTo>
                      <a:lnTo>
                        <a:pt x="376238" y="123825"/>
                      </a:lnTo>
                      <a:lnTo>
                        <a:pt x="376238" y="176212"/>
                      </a:lnTo>
                      <a:lnTo>
                        <a:pt x="714375" y="176212"/>
                      </a:lnTo>
                      <a:lnTo>
                        <a:pt x="714375" y="257175"/>
                      </a:lnTo>
                      <a:lnTo>
                        <a:pt x="2095500" y="257175"/>
                      </a:lnTo>
                      <a:lnTo>
                        <a:pt x="2100263" y="280987"/>
                      </a:lnTo>
                      <a:lnTo>
                        <a:pt x="2185988" y="280987"/>
                      </a:lnTo>
                      <a:lnTo>
                        <a:pt x="2185988" y="357187"/>
                      </a:lnTo>
                      <a:lnTo>
                        <a:pt x="2328863" y="357187"/>
                      </a:lnTo>
                      <a:lnTo>
                        <a:pt x="2328863" y="495300"/>
                      </a:lnTo>
                      <a:lnTo>
                        <a:pt x="3357563" y="495300"/>
                      </a:lnTo>
                      <a:lnTo>
                        <a:pt x="3357563" y="581025"/>
                      </a:lnTo>
                      <a:lnTo>
                        <a:pt x="3795713" y="581025"/>
                      </a:lnTo>
                      <a:lnTo>
                        <a:pt x="3795713" y="642937"/>
                      </a:lnTo>
                      <a:lnTo>
                        <a:pt x="4581525" y="642937"/>
                      </a:lnTo>
                      <a:lnTo>
                        <a:pt x="4581525" y="642937"/>
                      </a:lnTo>
                      <a:lnTo>
                        <a:pt x="5167313" y="642937"/>
                      </a:lnTo>
                      <a:lnTo>
                        <a:pt x="5167313" y="738187"/>
                      </a:lnTo>
                      <a:lnTo>
                        <a:pt x="5305425" y="738187"/>
                      </a:lnTo>
                      <a:lnTo>
                        <a:pt x="5305425" y="857250"/>
                      </a:lnTo>
                      <a:lnTo>
                        <a:pt x="5443538" y="857250"/>
                      </a:lnTo>
                      <a:lnTo>
                        <a:pt x="5443538" y="995362"/>
                      </a:lnTo>
                      <a:lnTo>
                        <a:pt x="5638800" y="995362"/>
                      </a:lnTo>
                      <a:lnTo>
                        <a:pt x="5638800" y="1119187"/>
                      </a:lnTo>
                    </a:path>
                  </a:pathLst>
                </a:custGeom>
                <a:noFill/>
                <a:ln w="12700" cap="flat" cmpd="sng" algn="ctr">
                  <a:solidFill>
                    <a:srgbClr val="BA442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394" name="Freeform: Shape 1393">
                  <a:extLst>
                    <a:ext uri="{FF2B5EF4-FFF2-40B4-BE49-F238E27FC236}">
                      <a16:creationId xmlns:a16="http://schemas.microsoft.com/office/drawing/2014/main" id="{083511A2-1445-9C60-DDCB-7500632EBEFB}"/>
                    </a:ext>
                  </a:extLst>
                </p:cNvPr>
                <p:cNvSpPr/>
                <p:nvPr/>
              </p:nvSpPr>
              <p:spPr>
                <a:xfrm>
                  <a:off x="13206413" y="6196013"/>
                  <a:ext cx="6815137" cy="590550"/>
                </a:xfrm>
                <a:custGeom>
                  <a:avLst/>
                  <a:gdLst>
                    <a:gd name="connsiteX0" fmla="*/ 0 w 6815137"/>
                    <a:gd name="connsiteY0" fmla="*/ 0 h 590550"/>
                    <a:gd name="connsiteX1" fmla="*/ 871537 w 6815137"/>
                    <a:gd name="connsiteY1" fmla="*/ 0 h 590550"/>
                    <a:gd name="connsiteX2" fmla="*/ 871537 w 6815137"/>
                    <a:gd name="connsiteY2" fmla="*/ 57150 h 590550"/>
                    <a:gd name="connsiteX3" fmla="*/ 1643062 w 6815137"/>
                    <a:gd name="connsiteY3" fmla="*/ 57150 h 590550"/>
                    <a:gd name="connsiteX4" fmla="*/ 1643062 w 6815137"/>
                    <a:gd name="connsiteY4" fmla="*/ 95250 h 590550"/>
                    <a:gd name="connsiteX5" fmla="*/ 2595562 w 6815137"/>
                    <a:gd name="connsiteY5" fmla="*/ 95250 h 590550"/>
                    <a:gd name="connsiteX6" fmla="*/ 2595562 w 6815137"/>
                    <a:gd name="connsiteY6" fmla="*/ 176212 h 590550"/>
                    <a:gd name="connsiteX7" fmla="*/ 2695575 w 6815137"/>
                    <a:gd name="connsiteY7" fmla="*/ 176212 h 590550"/>
                    <a:gd name="connsiteX8" fmla="*/ 2695575 w 6815137"/>
                    <a:gd name="connsiteY8" fmla="*/ 228600 h 590550"/>
                    <a:gd name="connsiteX9" fmla="*/ 3014662 w 6815137"/>
                    <a:gd name="connsiteY9" fmla="*/ 228600 h 590550"/>
                    <a:gd name="connsiteX10" fmla="*/ 3014662 w 6815137"/>
                    <a:gd name="connsiteY10" fmla="*/ 328612 h 590550"/>
                    <a:gd name="connsiteX11" fmla="*/ 4605337 w 6815137"/>
                    <a:gd name="connsiteY11" fmla="*/ 328612 h 590550"/>
                    <a:gd name="connsiteX12" fmla="*/ 4605337 w 6815137"/>
                    <a:gd name="connsiteY12" fmla="*/ 457200 h 590550"/>
                    <a:gd name="connsiteX13" fmla="*/ 6257925 w 6815137"/>
                    <a:gd name="connsiteY13" fmla="*/ 457200 h 590550"/>
                    <a:gd name="connsiteX14" fmla="*/ 6257925 w 6815137"/>
                    <a:gd name="connsiteY14" fmla="*/ 519112 h 590550"/>
                    <a:gd name="connsiteX15" fmla="*/ 6815137 w 6815137"/>
                    <a:gd name="connsiteY15" fmla="*/ 519112 h 590550"/>
                    <a:gd name="connsiteX16" fmla="*/ 6815137 w 6815137"/>
                    <a:gd name="connsiteY16"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5137" h="590550">
                      <a:moveTo>
                        <a:pt x="0" y="0"/>
                      </a:moveTo>
                      <a:lnTo>
                        <a:pt x="871537" y="0"/>
                      </a:lnTo>
                      <a:lnTo>
                        <a:pt x="871537" y="57150"/>
                      </a:lnTo>
                      <a:lnTo>
                        <a:pt x="1643062" y="57150"/>
                      </a:lnTo>
                      <a:lnTo>
                        <a:pt x="1643062" y="95250"/>
                      </a:lnTo>
                      <a:lnTo>
                        <a:pt x="2595562" y="95250"/>
                      </a:lnTo>
                      <a:lnTo>
                        <a:pt x="2595562" y="176212"/>
                      </a:lnTo>
                      <a:lnTo>
                        <a:pt x="2695575" y="176212"/>
                      </a:lnTo>
                      <a:lnTo>
                        <a:pt x="2695575" y="228600"/>
                      </a:lnTo>
                      <a:lnTo>
                        <a:pt x="3014662" y="228600"/>
                      </a:lnTo>
                      <a:lnTo>
                        <a:pt x="3014662" y="328612"/>
                      </a:lnTo>
                      <a:lnTo>
                        <a:pt x="4605337" y="328612"/>
                      </a:lnTo>
                      <a:lnTo>
                        <a:pt x="4605337" y="457200"/>
                      </a:lnTo>
                      <a:lnTo>
                        <a:pt x="6257925" y="457200"/>
                      </a:lnTo>
                      <a:lnTo>
                        <a:pt x="6257925" y="519112"/>
                      </a:lnTo>
                      <a:lnTo>
                        <a:pt x="6815137" y="519112"/>
                      </a:lnTo>
                      <a:lnTo>
                        <a:pt x="6815137" y="590550"/>
                      </a:lnTo>
                    </a:path>
                  </a:pathLst>
                </a:custGeom>
                <a:noFill/>
                <a:ln w="12700" cap="flat" cmpd="sng" algn="ctr">
                  <a:solidFill>
                    <a:srgbClr val="BA442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395" name="Freeform: Shape 1394">
                  <a:extLst>
                    <a:ext uri="{FF2B5EF4-FFF2-40B4-BE49-F238E27FC236}">
                      <a16:creationId xmlns:a16="http://schemas.microsoft.com/office/drawing/2014/main" id="{33781134-2911-5C2D-7F17-21D9F95E893E}"/>
                    </a:ext>
                  </a:extLst>
                </p:cNvPr>
                <p:cNvSpPr/>
                <p:nvPr/>
              </p:nvSpPr>
              <p:spPr>
                <a:xfrm>
                  <a:off x="20031074" y="6796087"/>
                  <a:ext cx="5938838" cy="409575"/>
                </a:xfrm>
                <a:custGeom>
                  <a:avLst/>
                  <a:gdLst>
                    <a:gd name="connsiteX0" fmla="*/ 0 w 6677025"/>
                    <a:gd name="connsiteY0" fmla="*/ 0 h 533400"/>
                    <a:gd name="connsiteX1" fmla="*/ 1019175 w 6677025"/>
                    <a:gd name="connsiteY1" fmla="*/ 0 h 533400"/>
                    <a:gd name="connsiteX2" fmla="*/ 1019175 w 6677025"/>
                    <a:gd name="connsiteY2" fmla="*/ 80962 h 533400"/>
                    <a:gd name="connsiteX3" fmla="*/ 1266825 w 6677025"/>
                    <a:gd name="connsiteY3" fmla="*/ 80962 h 533400"/>
                    <a:gd name="connsiteX4" fmla="*/ 1266825 w 6677025"/>
                    <a:gd name="connsiteY4" fmla="*/ 109537 h 533400"/>
                    <a:gd name="connsiteX5" fmla="*/ 3143250 w 6677025"/>
                    <a:gd name="connsiteY5" fmla="*/ 109537 h 533400"/>
                    <a:gd name="connsiteX6" fmla="*/ 3143250 w 6677025"/>
                    <a:gd name="connsiteY6" fmla="*/ 180975 h 533400"/>
                    <a:gd name="connsiteX7" fmla="*/ 5438775 w 6677025"/>
                    <a:gd name="connsiteY7" fmla="*/ 180975 h 533400"/>
                    <a:gd name="connsiteX8" fmla="*/ 5438775 w 6677025"/>
                    <a:gd name="connsiteY8" fmla="*/ 295275 h 533400"/>
                    <a:gd name="connsiteX9" fmla="*/ 5938838 w 6677025"/>
                    <a:gd name="connsiteY9" fmla="*/ 295275 h 533400"/>
                    <a:gd name="connsiteX10" fmla="*/ 5938838 w 6677025"/>
                    <a:gd name="connsiteY10" fmla="*/ 409575 h 533400"/>
                    <a:gd name="connsiteX11" fmla="*/ 5986463 w 6677025"/>
                    <a:gd name="connsiteY11" fmla="*/ 409575 h 533400"/>
                    <a:gd name="connsiteX12" fmla="*/ 6319838 w 6677025"/>
                    <a:gd name="connsiteY12" fmla="*/ 409575 h 533400"/>
                    <a:gd name="connsiteX13" fmla="*/ 6362700 w 6677025"/>
                    <a:gd name="connsiteY13" fmla="*/ 452437 h 533400"/>
                    <a:gd name="connsiteX14" fmla="*/ 6677025 w 6677025"/>
                    <a:gd name="connsiteY14" fmla="*/ 452437 h 533400"/>
                    <a:gd name="connsiteX15" fmla="*/ 6677025 w 6677025"/>
                    <a:gd name="connsiteY15" fmla="*/ 533400 h 533400"/>
                    <a:gd name="connsiteX0" fmla="*/ 0 w 6677025"/>
                    <a:gd name="connsiteY0" fmla="*/ 0 h 533400"/>
                    <a:gd name="connsiteX1" fmla="*/ 1019175 w 6677025"/>
                    <a:gd name="connsiteY1" fmla="*/ 0 h 533400"/>
                    <a:gd name="connsiteX2" fmla="*/ 1019175 w 6677025"/>
                    <a:gd name="connsiteY2" fmla="*/ 80962 h 533400"/>
                    <a:gd name="connsiteX3" fmla="*/ 1266825 w 6677025"/>
                    <a:gd name="connsiteY3" fmla="*/ 80962 h 533400"/>
                    <a:gd name="connsiteX4" fmla="*/ 1266825 w 6677025"/>
                    <a:gd name="connsiteY4" fmla="*/ 109537 h 533400"/>
                    <a:gd name="connsiteX5" fmla="*/ 3143250 w 6677025"/>
                    <a:gd name="connsiteY5" fmla="*/ 109537 h 533400"/>
                    <a:gd name="connsiteX6" fmla="*/ 3143250 w 6677025"/>
                    <a:gd name="connsiteY6" fmla="*/ 180975 h 533400"/>
                    <a:gd name="connsiteX7" fmla="*/ 5438775 w 6677025"/>
                    <a:gd name="connsiteY7" fmla="*/ 180975 h 533400"/>
                    <a:gd name="connsiteX8" fmla="*/ 5438775 w 6677025"/>
                    <a:gd name="connsiteY8" fmla="*/ 295275 h 533400"/>
                    <a:gd name="connsiteX9" fmla="*/ 5938838 w 6677025"/>
                    <a:gd name="connsiteY9" fmla="*/ 295275 h 533400"/>
                    <a:gd name="connsiteX10" fmla="*/ 5938838 w 6677025"/>
                    <a:gd name="connsiteY10" fmla="*/ 409575 h 533400"/>
                    <a:gd name="connsiteX11" fmla="*/ 5986463 w 6677025"/>
                    <a:gd name="connsiteY11" fmla="*/ 409575 h 533400"/>
                    <a:gd name="connsiteX12" fmla="*/ 6319838 w 6677025"/>
                    <a:gd name="connsiteY12" fmla="*/ 409575 h 533400"/>
                    <a:gd name="connsiteX13" fmla="*/ 6329363 w 6677025"/>
                    <a:gd name="connsiteY13" fmla="*/ 461962 h 533400"/>
                    <a:gd name="connsiteX14" fmla="*/ 6677025 w 6677025"/>
                    <a:gd name="connsiteY14" fmla="*/ 452437 h 533400"/>
                    <a:gd name="connsiteX15" fmla="*/ 6677025 w 6677025"/>
                    <a:gd name="connsiteY15" fmla="*/ 533400 h 533400"/>
                    <a:gd name="connsiteX0" fmla="*/ 0 w 6677025"/>
                    <a:gd name="connsiteY0" fmla="*/ 0 h 533400"/>
                    <a:gd name="connsiteX1" fmla="*/ 1019175 w 6677025"/>
                    <a:gd name="connsiteY1" fmla="*/ 0 h 533400"/>
                    <a:gd name="connsiteX2" fmla="*/ 1019175 w 6677025"/>
                    <a:gd name="connsiteY2" fmla="*/ 80962 h 533400"/>
                    <a:gd name="connsiteX3" fmla="*/ 1266825 w 6677025"/>
                    <a:gd name="connsiteY3" fmla="*/ 80962 h 533400"/>
                    <a:gd name="connsiteX4" fmla="*/ 1266825 w 6677025"/>
                    <a:gd name="connsiteY4" fmla="*/ 109537 h 533400"/>
                    <a:gd name="connsiteX5" fmla="*/ 3143250 w 6677025"/>
                    <a:gd name="connsiteY5" fmla="*/ 109537 h 533400"/>
                    <a:gd name="connsiteX6" fmla="*/ 3143250 w 6677025"/>
                    <a:gd name="connsiteY6" fmla="*/ 180975 h 533400"/>
                    <a:gd name="connsiteX7" fmla="*/ 5438775 w 6677025"/>
                    <a:gd name="connsiteY7" fmla="*/ 180975 h 533400"/>
                    <a:gd name="connsiteX8" fmla="*/ 5438775 w 6677025"/>
                    <a:gd name="connsiteY8" fmla="*/ 295275 h 533400"/>
                    <a:gd name="connsiteX9" fmla="*/ 5938838 w 6677025"/>
                    <a:gd name="connsiteY9" fmla="*/ 295275 h 533400"/>
                    <a:gd name="connsiteX10" fmla="*/ 5938838 w 6677025"/>
                    <a:gd name="connsiteY10" fmla="*/ 409575 h 533400"/>
                    <a:gd name="connsiteX11" fmla="*/ 5986463 w 6677025"/>
                    <a:gd name="connsiteY11" fmla="*/ 409575 h 533400"/>
                    <a:gd name="connsiteX12" fmla="*/ 6319838 w 6677025"/>
                    <a:gd name="connsiteY12" fmla="*/ 409575 h 533400"/>
                    <a:gd name="connsiteX13" fmla="*/ 6310313 w 6677025"/>
                    <a:gd name="connsiteY13" fmla="*/ 461962 h 533400"/>
                    <a:gd name="connsiteX14" fmla="*/ 6677025 w 6677025"/>
                    <a:gd name="connsiteY14" fmla="*/ 452437 h 533400"/>
                    <a:gd name="connsiteX15" fmla="*/ 6677025 w 6677025"/>
                    <a:gd name="connsiteY15" fmla="*/ 533400 h 533400"/>
                    <a:gd name="connsiteX0" fmla="*/ 0 w 6677025"/>
                    <a:gd name="connsiteY0" fmla="*/ 0 h 461962"/>
                    <a:gd name="connsiteX1" fmla="*/ 1019175 w 6677025"/>
                    <a:gd name="connsiteY1" fmla="*/ 0 h 461962"/>
                    <a:gd name="connsiteX2" fmla="*/ 1019175 w 6677025"/>
                    <a:gd name="connsiteY2" fmla="*/ 80962 h 461962"/>
                    <a:gd name="connsiteX3" fmla="*/ 1266825 w 6677025"/>
                    <a:gd name="connsiteY3" fmla="*/ 80962 h 461962"/>
                    <a:gd name="connsiteX4" fmla="*/ 1266825 w 6677025"/>
                    <a:gd name="connsiteY4" fmla="*/ 109537 h 461962"/>
                    <a:gd name="connsiteX5" fmla="*/ 3143250 w 6677025"/>
                    <a:gd name="connsiteY5" fmla="*/ 109537 h 461962"/>
                    <a:gd name="connsiteX6" fmla="*/ 3143250 w 6677025"/>
                    <a:gd name="connsiteY6" fmla="*/ 180975 h 461962"/>
                    <a:gd name="connsiteX7" fmla="*/ 5438775 w 6677025"/>
                    <a:gd name="connsiteY7" fmla="*/ 180975 h 461962"/>
                    <a:gd name="connsiteX8" fmla="*/ 5438775 w 6677025"/>
                    <a:gd name="connsiteY8" fmla="*/ 295275 h 461962"/>
                    <a:gd name="connsiteX9" fmla="*/ 5938838 w 6677025"/>
                    <a:gd name="connsiteY9" fmla="*/ 295275 h 461962"/>
                    <a:gd name="connsiteX10" fmla="*/ 5938838 w 6677025"/>
                    <a:gd name="connsiteY10" fmla="*/ 409575 h 461962"/>
                    <a:gd name="connsiteX11" fmla="*/ 5986463 w 6677025"/>
                    <a:gd name="connsiteY11" fmla="*/ 409575 h 461962"/>
                    <a:gd name="connsiteX12" fmla="*/ 6319838 w 6677025"/>
                    <a:gd name="connsiteY12" fmla="*/ 409575 h 461962"/>
                    <a:gd name="connsiteX13" fmla="*/ 6310313 w 6677025"/>
                    <a:gd name="connsiteY13" fmla="*/ 461962 h 461962"/>
                    <a:gd name="connsiteX14" fmla="*/ 6677025 w 6677025"/>
                    <a:gd name="connsiteY14" fmla="*/ 452437 h 461962"/>
                    <a:gd name="connsiteX0" fmla="*/ 0 w 6319838"/>
                    <a:gd name="connsiteY0" fmla="*/ 0 h 461962"/>
                    <a:gd name="connsiteX1" fmla="*/ 1019175 w 6319838"/>
                    <a:gd name="connsiteY1" fmla="*/ 0 h 461962"/>
                    <a:gd name="connsiteX2" fmla="*/ 1019175 w 6319838"/>
                    <a:gd name="connsiteY2" fmla="*/ 80962 h 461962"/>
                    <a:gd name="connsiteX3" fmla="*/ 1266825 w 6319838"/>
                    <a:gd name="connsiteY3" fmla="*/ 80962 h 461962"/>
                    <a:gd name="connsiteX4" fmla="*/ 1266825 w 6319838"/>
                    <a:gd name="connsiteY4" fmla="*/ 109537 h 461962"/>
                    <a:gd name="connsiteX5" fmla="*/ 3143250 w 6319838"/>
                    <a:gd name="connsiteY5" fmla="*/ 109537 h 461962"/>
                    <a:gd name="connsiteX6" fmla="*/ 3143250 w 6319838"/>
                    <a:gd name="connsiteY6" fmla="*/ 180975 h 461962"/>
                    <a:gd name="connsiteX7" fmla="*/ 5438775 w 6319838"/>
                    <a:gd name="connsiteY7" fmla="*/ 180975 h 461962"/>
                    <a:gd name="connsiteX8" fmla="*/ 5438775 w 6319838"/>
                    <a:gd name="connsiteY8" fmla="*/ 295275 h 461962"/>
                    <a:gd name="connsiteX9" fmla="*/ 5938838 w 6319838"/>
                    <a:gd name="connsiteY9" fmla="*/ 295275 h 461962"/>
                    <a:gd name="connsiteX10" fmla="*/ 5938838 w 6319838"/>
                    <a:gd name="connsiteY10" fmla="*/ 409575 h 461962"/>
                    <a:gd name="connsiteX11" fmla="*/ 5986463 w 6319838"/>
                    <a:gd name="connsiteY11" fmla="*/ 409575 h 461962"/>
                    <a:gd name="connsiteX12" fmla="*/ 6319838 w 6319838"/>
                    <a:gd name="connsiteY12" fmla="*/ 409575 h 461962"/>
                    <a:gd name="connsiteX13" fmla="*/ 6310313 w 6319838"/>
                    <a:gd name="connsiteY13" fmla="*/ 461962 h 461962"/>
                    <a:gd name="connsiteX0" fmla="*/ 0 w 6319838"/>
                    <a:gd name="connsiteY0" fmla="*/ 0 h 409575"/>
                    <a:gd name="connsiteX1" fmla="*/ 1019175 w 6319838"/>
                    <a:gd name="connsiteY1" fmla="*/ 0 h 409575"/>
                    <a:gd name="connsiteX2" fmla="*/ 1019175 w 6319838"/>
                    <a:gd name="connsiteY2" fmla="*/ 80962 h 409575"/>
                    <a:gd name="connsiteX3" fmla="*/ 1266825 w 6319838"/>
                    <a:gd name="connsiteY3" fmla="*/ 80962 h 409575"/>
                    <a:gd name="connsiteX4" fmla="*/ 1266825 w 6319838"/>
                    <a:gd name="connsiteY4" fmla="*/ 109537 h 409575"/>
                    <a:gd name="connsiteX5" fmla="*/ 3143250 w 6319838"/>
                    <a:gd name="connsiteY5" fmla="*/ 109537 h 409575"/>
                    <a:gd name="connsiteX6" fmla="*/ 3143250 w 6319838"/>
                    <a:gd name="connsiteY6" fmla="*/ 180975 h 409575"/>
                    <a:gd name="connsiteX7" fmla="*/ 5438775 w 6319838"/>
                    <a:gd name="connsiteY7" fmla="*/ 180975 h 409575"/>
                    <a:gd name="connsiteX8" fmla="*/ 5438775 w 6319838"/>
                    <a:gd name="connsiteY8" fmla="*/ 295275 h 409575"/>
                    <a:gd name="connsiteX9" fmla="*/ 5938838 w 6319838"/>
                    <a:gd name="connsiteY9" fmla="*/ 295275 h 409575"/>
                    <a:gd name="connsiteX10" fmla="*/ 5938838 w 6319838"/>
                    <a:gd name="connsiteY10" fmla="*/ 409575 h 409575"/>
                    <a:gd name="connsiteX11" fmla="*/ 5986463 w 6319838"/>
                    <a:gd name="connsiteY11" fmla="*/ 409575 h 409575"/>
                    <a:gd name="connsiteX12" fmla="*/ 6319838 w 6319838"/>
                    <a:gd name="connsiteY12" fmla="*/ 409575 h 409575"/>
                    <a:gd name="connsiteX0" fmla="*/ 0 w 5986463"/>
                    <a:gd name="connsiteY0" fmla="*/ 0 h 409575"/>
                    <a:gd name="connsiteX1" fmla="*/ 1019175 w 5986463"/>
                    <a:gd name="connsiteY1" fmla="*/ 0 h 409575"/>
                    <a:gd name="connsiteX2" fmla="*/ 1019175 w 5986463"/>
                    <a:gd name="connsiteY2" fmla="*/ 80962 h 409575"/>
                    <a:gd name="connsiteX3" fmla="*/ 1266825 w 5986463"/>
                    <a:gd name="connsiteY3" fmla="*/ 80962 h 409575"/>
                    <a:gd name="connsiteX4" fmla="*/ 1266825 w 5986463"/>
                    <a:gd name="connsiteY4" fmla="*/ 109537 h 409575"/>
                    <a:gd name="connsiteX5" fmla="*/ 3143250 w 5986463"/>
                    <a:gd name="connsiteY5" fmla="*/ 109537 h 409575"/>
                    <a:gd name="connsiteX6" fmla="*/ 3143250 w 5986463"/>
                    <a:gd name="connsiteY6" fmla="*/ 180975 h 409575"/>
                    <a:gd name="connsiteX7" fmla="*/ 5438775 w 5986463"/>
                    <a:gd name="connsiteY7" fmla="*/ 180975 h 409575"/>
                    <a:gd name="connsiteX8" fmla="*/ 5438775 w 5986463"/>
                    <a:gd name="connsiteY8" fmla="*/ 295275 h 409575"/>
                    <a:gd name="connsiteX9" fmla="*/ 5938838 w 5986463"/>
                    <a:gd name="connsiteY9" fmla="*/ 295275 h 409575"/>
                    <a:gd name="connsiteX10" fmla="*/ 5938838 w 5986463"/>
                    <a:gd name="connsiteY10" fmla="*/ 409575 h 409575"/>
                    <a:gd name="connsiteX11" fmla="*/ 5986463 w 5986463"/>
                    <a:gd name="connsiteY11" fmla="*/ 409575 h 409575"/>
                    <a:gd name="connsiteX0" fmla="*/ 0 w 5938838"/>
                    <a:gd name="connsiteY0" fmla="*/ 0 h 409575"/>
                    <a:gd name="connsiteX1" fmla="*/ 1019175 w 5938838"/>
                    <a:gd name="connsiteY1" fmla="*/ 0 h 409575"/>
                    <a:gd name="connsiteX2" fmla="*/ 1019175 w 5938838"/>
                    <a:gd name="connsiteY2" fmla="*/ 80962 h 409575"/>
                    <a:gd name="connsiteX3" fmla="*/ 1266825 w 5938838"/>
                    <a:gd name="connsiteY3" fmla="*/ 80962 h 409575"/>
                    <a:gd name="connsiteX4" fmla="*/ 1266825 w 5938838"/>
                    <a:gd name="connsiteY4" fmla="*/ 109537 h 409575"/>
                    <a:gd name="connsiteX5" fmla="*/ 3143250 w 5938838"/>
                    <a:gd name="connsiteY5" fmla="*/ 109537 h 409575"/>
                    <a:gd name="connsiteX6" fmla="*/ 3143250 w 5938838"/>
                    <a:gd name="connsiteY6" fmla="*/ 180975 h 409575"/>
                    <a:gd name="connsiteX7" fmla="*/ 5438775 w 5938838"/>
                    <a:gd name="connsiteY7" fmla="*/ 180975 h 409575"/>
                    <a:gd name="connsiteX8" fmla="*/ 5438775 w 5938838"/>
                    <a:gd name="connsiteY8" fmla="*/ 295275 h 409575"/>
                    <a:gd name="connsiteX9" fmla="*/ 5938838 w 5938838"/>
                    <a:gd name="connsiteY9" fmla="*/ 295275 h 409575"/>
                    <a:gd name="connsiteX10" fmla="*/ 5938838 w 5938838"/>
                    <a:gd name="connsiteY10"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8838" h="409575">
                      <a:moveTo>
                        <a:pt x="0" y="0"/>
                      </a:moveTo>
                      <a:lnTo>
                        <a:pt x="1019175" y="0"/>
                      </a:lnTo>
                      <a:lnTo>
                        <a:pt x="1019175" y="80962"/>
                      </a:lnTo>
                      <a:lnTo>
                        <a:pt x="1266825" y="80962"/>
                      </a:lnTo>
                      <a:lnTo>
                        <a:pt x="1266825" y="109537"/>
                      </a:lnTo>
                      <a:lnTo>
                        <a:pt x="3143250" y="109537"/>
                      </a:lnTo>
                      <a:lnTo>
                        <a:pt x="3143250" y="180975"/>
                      </a:lnTo>
                      <a:lnTo>
                        <a:pt x="5438775" y="180975"/>
                      </a:lnTo>
                      <a:lnTo>
                        <a:pt x="5438775" y="295275"/>
                      </a:lnTo>
                      <a:lnTo>
                        <a:pt x="5938838" y="295275"/>
                      </a:lnTo>
                      <a:lnTo>
                        <a:pt x="5938838" y="409575"/>
                      </a:lnTo>
                    </a:path>
                  </a:pathLst>
                </a:custGeom>
                <a:noFill/>
                <a:ln w="12700" cap="flat" cmpd="sng" algn="ctr">
                  <a:solidFill>
                    <a:srgbClr val="BA442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396" name="Freeform: Shape 1395">
                  <a:extLst>
                    <a:ext uri="{FF2B5EF4-FFF2-40B4-BE49-F238E27FC236}">
                      <a16:creationId xmlns:a16="http://schemas.microsoft.com/office/drawing/2014/main" id="{B78398E6-C1C9-0FA0-B025-AE6F55C6719E}"/>
                    </a:ext>
                  </a:extLst>
                </p:cNvPr>
                <p:cNvSpPr/>
                <p:nvPr/>
              </p:nvSpPr>
              <p:spPr>
                <a:xfrm>
                  <a:off x="25969913" y="7196138"/>
                  <a:ext cx="6438900" cy="233362"/>
                </a:xfrm>
                <a:custGeom>
                  <a:avLst/>
                  <a:gdLst>
                    <a:gd name="connsiteX0" fmla="*/ 0 w 6438900"/>
                    <a:gd name="connsiteY0" fmla="*/ 0 h 233362"/>
                    <a:gd name="connsiteX1" fmla="*/ 466725 w 6438900"/>
                    <a:gd name="connsiteY1" fmla="*/ 0 h 233362"/>
                    <a:gd name="connsiteX2" fmla="*/ 466725 w 6438900"/>
                    <a:gd name="connsiteY2" fmla="*/ 57150 h 233362"/>
                    <a:gd name="connsiteX3" fmla="*/ 757237 w 6438900"/>
                    <a:gd name="connsiteY3" fmla="*/ 57150 h 233362"/>
                    <a:gd name="connsiteX4" fmla="*/ 757237 w 6438900"/>
                    <a:gd name="connsiteY4" fmla="*/ 114300 h 233362"/>
                    <a:gd name="connsiteX5" fmla="*/ 6438900 w 6438900"/>
                    <a:gd name="connsiteY5" fmla="*/ 114300 h 233362"/>
                    <a:gd name="connsiteX6" fmla="*/ 6438900 w 6438900"/>
                    <a:gd name="connsiteY6" fmla="*/ 233362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8900" h="233362">
                      <a:moveTo>
                        <a:pt x="0" y="0"/>
                      </a:moveTo>
                      <a:lnTo>
                        <a:pt x="466725" y="0"/>
                      </a:lnTo>
                      <a:lnTo>
                        <a:pt x="466725" y="57150"/>
                      </a:lnTo>
                      <a:lnTo>
                        <a:pt x="757237" y="57150"/>
                      </a:lnTo>
                      <a:lnTo>
                        <a:pt x="757237" y="114300"/>
                      </a:lnTo>
                      <a:lnTo>
                        <a:pt x="6438900" y="114300"/>
                      </a:lnTo>
                      <a:lnTo>
                        <a:pt x="6438900" y="233362"/>
                      </a:lnTo>
                    </a:path>
                  </a:pathLst>
                </a:custGeom>
                <a:noFill/>
                <a:ln w="12700" cap="flat" cmpd="sng" algn="ctr">
                  <a:solidFill>
                    <a:srgbClr val="BA442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397" name="Freeform: Shape 1396">
                  <a:extLst>
                    <a:ext uri="{FF2B5EF4-FFF2-40B4-BE49-F238E27FC236}">
                      <a16:creationId xmlns:a16="http://schemas.microsoft.com/office/drawing/2014/main" id="{370D8C2C-2E78-036B-64CF-C08AC12C6FFA}"/>
                    </a:ext>
                  </a:extLst>
                </p:cNvPr>
                <p:cNvSpPr/>
                <p:nvPr/>
              </p:nvSpPr>
              <p:spPr>
                <a:xfrm>
                  <a:off x="32407167" y="7431578"/>
                  <a:ext cx="4821382" cy="689957"/>
                </a:xfrm>
                <a:custGeom>
                  <a:avLst/>
                  <a:gdLst>
                    <a:gd name="connsiteX0" fmla="*/ 0 w 4821382"/>
                    <a:gd name="connsiteY0" fmla="*/ 0 h 689957"/>
                    <a:gd name="connsiteX1" fmla="*/ 985058 w 4821382"/>
                    <a:gd name="connsiteY1" fmla="*/ 0 h 689957"/>
                    <a:gd name="connsiteX2" fmla="*/ 985058 w 4821382"/>
                    <a:gd name="connsiteY2" fmla="*/ 70658 h 689957"/>
                    <a:gd name="connsiteX3" fmla="*/ 3512128 w 4821382"/>
                    <a:gd name="connsiteY3" fmla="*/ 70658 h 689957"/>
                    <a:gd name="connsiteX4" fmla="*/ 3512128 w 4821382"/>
                    <a:gd name="connsiteY4" fmla="*/ 195349 h 689957"/>
                    <a:gd name="connsiteX5" fmla="*/ 4592782 w 4821382"/>
                    <a:gd name="connsiteY5" fmla="*/ 195349 h 689957"/>
                    <a:gd name="connsiteX6" fmla="*/ 4592782 w 4821382"/>
                    <a:gd name="connsiteY6" fmla="*/ 448887 h 689957"/>
                    <a:gd name="connsiteX7" fmla="*/ 4821382 w 4821382"/>
                    <a:gd name="connsiteY7" fmla="*/ 448887 h 689957"/>
                    <a:gd name="connsiteX8" fmla="*/ 4821382 w 4821382"/>
                    <a:gd name="connsiteY8" fmla="*/ 689957 h 68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1382" h="689957">
                      <a:moveTo>
                        <a:pt x="0" y="0"/>
                      </a:moveTo>
                      <a:lnTo>
                        <a:pt x="985058" y="0"/>
                      </a:lnTo>
                      <a:lnTo>
                        <a:pt x="985058" y="70658"/>
                      </a:lnTo>
                      <a:lnTo>
                        <a:pt x="3512128" y="70658"/>
                      </a:lnTo>
                      <a:lnTo>
                        <a:pt x="3512128" y="195349"/>
                      </a:lnTo>
                      <a:lnTo>
                        <a:pt x="4592782" y="195349"/>
                      </a:lnTo>
                      <a:lnTo>
                        <a:pt x="4592782" y="448887"/>
                      </a:lnTo>
                      <a:lnTo>
                        <a:pt x="4821382" y="448887"/>
                      </a:lnTo>
                      <a:lnTo>
                        <a:pt x="4821382" y="689957"/>
                      </a:lnTo>
                    </a:path>
                  </a:pathLst>
                </a:custGeom>
                <a:noFill/>
                <a:ln w="12700" cap="flat" cmpd="sng" algn="ctr">
                  <a:solidFill>
                    <a:srgbClr val="BA442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398" name="Freeform: Shape 1397">
                  <a:extLst>
                    <a:ext uri="{FF2B5EF4-FFF2-40B4-BE49-F238E27FC236}">
                      <a16:creationId xmlns:a16="http://schemas.microsoft.com/office/drawing/2014/main" id="{0ADD1A87-4E96-8650-B3FA-714C5BB75185}"/>
                    </a:ext>
                  </a:extLst>
                </p:cNvPr>
                <p:cNvSpPr/>
                <p:nvPr/>
              </p:nvSpPr>
              <p:spPr>
                <a:xfrm>
                  <a:off x="37237988" y="8115300"/>
                  <a:ext cx="6967537" cy="276225"/>
                </a:xfrm>
                <a:custGeom>
                  <a:avLst/>
                  <a:gdLst>
                    <a:gd name="connsiteX0" fmla="*/ 0 w 6967537"/>
                    <a:gd name="connsiteY0" fmla="*/ 0 h 276225"/>
                    <a:gd name="connsiteX1" fmla="*/ 4953000 w 6967537"/>
                    <a:gd name="connsiteY1" fmla="*/ 0 h 276225"/>
                    <a:gd name="connsiteX2" fmla="*/ 4953000 w 6967537"/>
                    <a:gd name="connsiteY2" fmla="*/ 128588 h 276225"/>
                    <a:gd name="connsiteX3" fmla="*/ 6967537 w 6967537"/>
                    <a:gd name="connsiteY3" fmla="*/ 128588 h 276225"/>
                    <a:gd name="connsiteX4" fmla="*/ 6967537 w 6967537"/>
                    <a:gd name="connsiteY4" fmla="*/ 276225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537" h="276225">
                      <a:moveTo>
                        <a:pt x="0" y="0"/>
                      </a:moveTo>
                      <a:lnTo>
                        <a:pt x="4953000" y="0"/>
                      </a:lnTo>
                      <a:lnTo>
                        <a:pt x="4953000" y="128588"/>
                      </a:lnTo>
                      <a:lnTo>
                        <a:pt x="6967537" y="128588"/>
                      </a:lnTo>
                      <a:lnTo>
                        <a:pt x="6967537" y="276225"/>
                      </a:lnTo>
                    </a:path>
                  </a:pathLst>
                </a:custGeom>
                <a:noFill/>
                <a:ln w="12700" cap="flat" cmpd="sng" algn="ctr">
                  <a:solidFill>
                    <a:srgbClr val="BA442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399" name="Freeform: Shape 1398">
                  <a:extLst>
                    <a:ext uri="{FF2B5EF4-FFF2-40B4-BE49-F238E27FC236}">
                      <a16:creationId xmlns:a16="http://schemas.microsoft.com/office/drawing/2014/main" id="{A268DE27-C084-C6CD-D464-18AD08B772B3}"/>
                    </a:ext>
                  </a:extLst>
                </p:cNvPr>
                <p:cNvSpPr/>
                <p:nvPr/>
              </p:nvSpPr>
              <p:spPr>
                <a:xfrm>
                  <a:off x="44210288" y="8391525"/>
                  <a:ext cx="6543675" cy="1257300"/>
                </a:xfrm>
                <a:custGeom>
                  <a:avLst/>
                  <a:gdLst>
                    <a:gd name="connsiteX0" fmla="*/ 0 w 6543675"/>
                    <a:gd name="connsiteY0" fmla="*/ 0 h 1257300"/>
                    <a:gd name="connsiteX1" fmla="*/ 6148387 w 6543675"/>
                    <a:gd name="connsiteY1" fmla="*/ 0 h 1257300"/>
                    <a:gd name="connsiteX2" fmla="*/ 6148387 w 6543675"/>
                    <a:gd name="connsiteY2" fmla="*/ 395288 h 1257300"/>
                    <a:gd name="connsiteX3" fmla="*/ 6296025 w 6543675"/>
                    <a:gd name="connsiteY3" fmla="*/ 395288 h 1257300"/>
                    <a:gd name="connsiteX4" fmla="*/ 6296025 w 6543675"/>
                    <a:gd name="connsiteY4" fmla="*/ 833438 h 1257300"/>
                    <a:gd name="connsiteX5" fmla="*/ 6543675 w 6543675"/>
                    <a:gd name="connsiteY5" fmla="*/ 833438 h 1257300"/>
                    <a:gd name="connsiteX6" fmla="*/ 6543675 w 6543675"/>
                    <a:gd name="connsiteY6" fmla="*/ 12573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3675" h="1257300">
                      <a:moveTo>
                        <a:pt x="0" y="0"/>
                      </a:moveTo>
                      <a:lnTo>
                        <a:pt x="6148387" y="0"/>
                      </a:lnTo>
                      <a:lnTo>
                        <a:pt x="6148387" y="395288"/>
                      </a:lnTo>
                      <a:lnTo>
                        <a:pt x="6296025" y="395288"/>
                      </a:lnTo>
                      <a:lnTo>
                        <a:pt x="6296025" y="833438"/>
                      </a:lnTo>
                      <a:lnTo>
                        <a:pt x="6543675" y="833438"/>
                      </a:lnTo>
                      <a:lnTo>
                        <a:pt x="6543675" y="1257300"/>
                      </a:lnTo>
                    </a:path>
                  </a:pathLst>
                </a:custGeom>
                <a:noFill/>
                <a:ln w="12700" cap="flat" cmpd="sng" algn="ctr">
                  <a:solidFill>
                    <a:srgbClr val="BA442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cxnSp>
              <p:nvCxnSpPr>
                <p:cNvPr id="1400" name="Straight Connector 1399">
                  <a:extLst>
                    <a:ext uri="{FF2B5EF4-FFF2-40B4-BE49-F238E27FC236}">
                      <a16:creationId xmlns:a16="http://schemas.microsoft.com/office/drawing/2014/main" id="{4E632910-299A-0BE9-BDC1-DEE068D132B0}"/>
                    </a:ext>
                  </a:extLst>
                </p:cNvPr>
                <p:cNvCxnSpPr>
                  <a:cxnSpLocks/>
                  <a:stCxn id="1399" idx="6"/>
                </p:cNvCxnSpPr>
                <p:nvPr/>
              </p:nvCxnSpPr>
              <p:spPr>
                <a:xfrm flipV="1">
                  <a:off x="50753963" y="9610725"/>
                  <a:ext cx="2819400" cy="0"/>
                </a:xfrm>
                <a:prstGeom prst="line">
                  <a:avLst/>
                </a:prstGeom>
                <a:noFill/>
                <a:ln w="12700" cap="flat" cmpd="sng" algn="ctr">
                  <a:solidFill>
                    <a:srgbClr val="BA4422"/>
                  </a:solidFill>
                  <a:prstDash val="solid"/>
                  <a:tailEnd type="none"/>
                </a:ln>
                <a:effectLst/>
              </p:spPr>
            </p:cxnSp>
          </p:grpSp>
          <p:sp>
            <p:nvSpPr>
              <p:cNvPr id="24" name="Isosceles Triangle 23">
                <a:extLst>
                  <a:ext uri="{FF2B5EF4-FFF2-40B4-BE49-F238E27FC236}">
                    <a16:creationId xmlns:a16="http://schemas.microsoft.com/office/drawing/2014/main" id="{F802AE48-01FE-66F4-79B8-D3EA78E8CCCA}"/>
                  </a:ext>
                </a:extLst>
              </p:cNvPr>
              <p:cNvSpPr/>
              <p:nvPr/>
            </p:nvSpPr>
            <p:spPr>
              <a:xfrm>
                <a:off x="4087906" y="3076687"/>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26" name="Isosceles Triangle 25">
                <a:extLst>
                  <a:ext uri="{FF2B5EF4-FFF2-40B4-BE49-F238E27FC236}">
                    <a16:creationId xmlns:a16="http://schemas.microsoft.com/office/drawing/2014/main" id="{DBAD49F1-479E-36FC-31D0-8076F0153EEC}"/>
                  </a:ext>
                </a:extLst>
              </p:cNvPr>
              <p:cNvSpPr/>
              <p:nvPr/>
            </p:nvSpPr>
            <p:spPr>
              <a:xfrm>
                <a:off x="2938631" y="2034988"/>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27" name="Isosceles Triangle 26">
                <a:extLst>
                  <a:ext uri="{FF2B5EF4-FFF2-40B4-BE49-F238E27FC236}">
                    <a16:creationId xmlns:a16="http://schemas.microsoft.com/office/drawing/2014/main" id="{C1E714A5-AEA2-2C0D-9A29-12E1CC5F7117}"/>
                  </a:ext>
                </a:extLst>
              </p:cNvPr>
              <p:cNvSpPr/>
              <p:nvPr/>
            </p:nvSpPr>
            <p:spPr>
              <a:xfrm>
                <a:off x="4779981" y="5350136"/>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28" name="Isosceles Triangle 27">
                <a:extLst>
                  <a:ext uri="{FF2B5EF4-FFF2-40B4-BE49-F238E27FC236}">
                    <a16:creationId xmlns:a16="http://schemas.microsoft.com/office/drawing/2014/main" id="{6CD3ACFD-5883-50CB-E62B-33E4AAB5DBBE}"/>
                  </a:ext>
                </a:extLst>
              </p:cNvPr>
              <p:cNvSpPr/>
              <p:nvPr/>
            </p:nvSpPr>
            <p:spPr>
              <a:xfrm>
                <a:off x="6750423" y="68580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29" name="Isosceles Triangle 28">
                <a:extLst>
                  <a:ext uri="{FF2B5EF4-FFF2-40B4-BE49-F238E27FC236}">
                    <a16:creationId xmlns:a16="http://schemas.microsoft.com/office/drawing/2014/main" id="{CB17266E-19F2-0191-5677-5678A648B765}"/>
                  </a:ext>
                </a:extLst>
              </p:cNvPr>
              <p:cNvSpPr/>
              <p:nvPr/>
            </p:nvSpPr>
            <p:spPr>
              <a:xfrm>
                <a:off x="7366373" y="69342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30" name="Isosceles Triangle 29">
                <a:extLst>
                  <a:ext uri="{FF2B5EF4-FFF2-40B4-BE49-F238E27FC236}">
                    <a16:creationId xmlns:a16="http://schemas.microsoft.com/office/drawing/2014/main" id="{46C1FA99-BD0C-18E8-A34F-C4ADCAE1A526}"/>
                  </a:ext>
                </a:extLst>
              </p:cNvPr>
              <p:cNvSpPr/>
              <p:nvPr/>
            </p:nvSpPr>
            <p:spPr>
              <a:xfrm>
                <a:off x="7677523" y="69342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31" name="Isosceles Triangle 30">
                <a:extLst>
                  <a:ext uri="{FF2B5EF4-FFF2-40B4-BE49-F238E27FC236}">
                    <a16:creationId xmlns:a16="http://schemas.microsoft.com/office/drawing/2014/main" id="{60F4B183-7561-3E3D-D845-8BF11665E0C7}"/>
                  </a:ext>
                </a:extLst>
              </p:cNvPr>
              <p:cNvSpPr/>
              <p:nvPr/>
            </p:nvSpPr>
            <p:spPr>
              <a:xfrm>
                <a:off x="7829923" y="69342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184" name="Isosceles Triangle 1183">
                <a:extLst>
                  <a:ext uri="{FF2B5EF4-FFF2-40B4-BE49-F238E27FC236}">
                    <a16:creationId xmlns:a16="http://schemas.microsoft.com/office/drawing/2014/main" id="{6AE76C60-8573-A12E-023E-9B4AA7207218}"/>
                  </a:ext>
                </a:extLst>
              </p:cNvPr>
              <p:cNvSpPr/>
              <p:nvPr/>
            </p:nvSpPr>
            <p:spPr>
              <a:xfrm>
                <a:off x="9423773" y="75120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185" name="Isosceles Triangle 1184">
                <a:extLst>
                  <a:ext uri="{FF2B5EF4-FFF2-40B4-BE49-F238E27FC236}">
                    <a16:creationId xmlns:a16="http://schemas.microsoft.com/office/drawing/2014/main" id="{B4D2EFE5-D55B-FDDE-7AE0-479E4DC440CC}"/>
                  </a:ext>
                </a:extLst>
              </p:cNvPr>
              <p:cNvSpPr/>
              <p:nvPr/>
            </p:nvSpPr>
            <p:spPr>
              <a:xfrm>
                <a:off x="9449173" y="75946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186" name="Isosceles Triangle 1185">
                <a:extLst>
                  <a:ext uri="{FF2B5EF4-FFF2-40B4-BE49-F238E27FC236}">
                    <a16:creationId xmlns:a16="http://schemas.microsoft.com/office/drawing/2014/main" id="{98EE48A8-7039-7873-42ED-B6FD424A978D}"/>
                  </a:ext>
                </a:extLst>
              </p:cNvPr>
              <p:cNvSpPr/>
              <p:nvPr/>
            </p:nvSpPr>
            <p:spPr>
              <a:xfrm>
                <a:off x="12681323" y="80518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187" name="Isosceles Triangle 1186">
                <a:extLst>
                  <a:ext uri="{FF2B5EF4-FFF2-40B4-BE49-F238E27FC236}">
                    <a16:creationId xmlns:a16="http://schemas.microsoft.com/office/drawing/2014/main" id="{AEC65C4B-8EBC-8849-D1A8-AE001736C20F}"/>
                  </a:ext>
                </a:extLst>
              </p:cNvPr>
              <p:cNvSpPr/>
              <p:nvPr/>
            </p:nvSpPr>
            <p:spPr>
              <a:xfrm>
                <a:off x="15062573" y="82931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188" name="Isosceles Triangle 1187">
                <a:extLst>
                  <a:ext uri="{FF2B5EF4-FFF2-40B4-BE49-F238E27FC236}">
                    <a16:creationId xmlns:a16="http://schemas.microsoft.com/office/drawing/2014/main" id="{81D1C6C4-45BB-74FA-98CD-A34E307137D3}"/>
                  </a:ext>
                </a:extLst>
              </p:cNvPr>
              <p:cNvSpPr/>
              <p:nvPr/>
            </p:nvSpPr>
            <p:spPr>
              <a:xfrm>
                <a:off x="16364323" y="84772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189" name="Isosceles Triangle 1188">
                <a:extLst>
                  <a:ext uri="{FF2B5EF4-FFF2-40B4-BE49-F238E27FC236}">
                    <a16:creationId xmlns:a16="http://schemas.microsoft.com/office/drawing/2014/main" id="{1BEE905B-D45C-AEB8-3CF2-A4ABB1EAB5BD}"/>
                  </a:ext>
                </a:extLst>
              </p:cNvPr>
              <p:cNvSpPr/>
              <p:nvPr/>
            </p:nvSpPr>
            <p:spPr>
              <a:xfrm>
                <a:off x="17558123" y="85534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190" name="Isosceles Triangle 1189">
                <a:extLst>
                  <a:ext uri="{FF2B5EF4-FFF2-40B4-BE49-F238E27FC236}">
                    <a16:creationId xmlns:a16="http://schemas.microsoft.com/office/drawing/2014/main" id="{201C9556-B535-ACE1-C4FF-1F33ED6C5E4E}"/>
                  </a:ext>
                </a:extLst>
              </p:cNvPr>
              <p:cNvSpPr/>
              <p:nvPr/>
            </p:nvSpPr>
            <p:spPr>
              <a:xfrm>
                <a:off x="17920073" y="85534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192" name="Isosceles Triangle 1191">
                <a:extLst>
                  <a:ext uri="{FF2B5EF4-FFF2-40B4-BE49-F238E27FC236}">
                    <a16:creationId xmlns:a16="http://schemas.microsoft.com/office/drawing/2014/main" id="{48AC8FB7-70C0-9F69-E6D4-0CFE35A2BF61}"/>
                  </a:ext>
                </a:extLst>
              </p:cNvPr>
              <p:cNvSpPr/>
              <p:nvPr/>
            </p:nvSpPr>
            <p:spPr>
              <a:xfrm>
                <a:off x="18955123" y="86931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193" name="Isosceles Triangle 1192">
                <a:extLst>
                  <a:ext uri="{FF2B5EF4-FFF2-40B4-BE49-F238E27FC236}">
                    <a16:creationId xmlns:a16="http://schemas.microsoft.com/office/drawing/2014/main" id="{61BEAC85-A41C-AE92-4201-38EA39C97392}"/>
                  </a:ext>
                </a:extLst>
              </p:cNvPr>
              <p:cNvSpPr/>
              <p:nvPr/>
            </p:nvSpPr>
            <p:spPr>
              <a:xfrm>
                <a:off x="19101173" y="87122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194" name="Isosceles Triangle 1193">
                <a:extLst>
                  <a:ext uri="{FF2B5EF4-FFF2-40B4-BE49-F238E27FC236}">
                    <a16:creationId xmlns:a16="http://schemas.microsoft.com/office/drawing/2014/main" id="{4218ED33-BB29-1FED-7B67-FD39AB37645A}"/>
                  </a:ext>
                </a:extLst>
              </p:cNvPr>
              <p:cNvSpPr/>
              <p:nvPr/>
            </p:nvSpPr>
            <p:spPr>
              <a:xfrm>
                <a:off x="19132923" y="87947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195" name="Isosceles Triangle 1194">
                <a:extLst>
                  <a:ext uri="{FF2B5EF4-FFF2-40B4-BE49-F238E27FC236}">
                    <a16:creationId xmlns:a16="http://schemas.microsoft.com/office/drawing/2014/main" id="{50343985-1EBB-CC87-1392-776115DA97B7}"/>
                  </a:ext>
                </a:extLst>
              </p:cNvPr>
              <p:cNvSpPr/>
              <p:nvPr/>
            </p:nvSpPr>
            <p:spPr>
              <a:xfrm>
                <a:off x="19272623" y="8978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196" name="Isosceles Triangle 1195">
                <a:extLst>
                  <a:ext uri="{FF2B5EF4-FFF2-40B4-BE49-F238E27FC236}">
                    <a16:creationId xmlns:a16="http://schemas.microsoft.com/office/drawing/2014/main" id="{A55A1708-4AEB-50B0-467F-8674BCFF6D8E}"/>
                  </a:ext>
                </a:extLst>
              </p:cNvPr>
              <p:cNvSpPr/>
              <p:nvPr/>
            </p:nvSpPr>
            <p:spPr>
              <a:xfrm>
                <a:off x="20745823" y="90487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197" name="Isosceles Triangle 1196">
                <a:extLst>
                  <a:ext uri="{FF2B5EF4-FFF2-40B4-BE49-F238E27FC236}">
                    <a16:creationId xmlns:a16="http://schemas.microsoft.com/office/drawing/2014/main" id="{05681FE9-E3D0-2590-8E4D-1D0A2F273D71}"/>
                  </a:ext>
                </a:extLst>
              </p:cNvPr>
              <p:cNvSpPr/>
              <p:nvPr/>
            </p:nvSpPr>
            <p:spPr>
              <a:xfrm>
                <a:off x="20841073" y="91313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198" name="Isosceles Triangle 1197">
                <a:extLst>
                  <a:ext uri="{FF2B5EF4-FFF2-40B4-BE49-F238E27FC236}">
                    <a16:creationId xmlns:a16="http://schemas.microsoft.com/office/drawing/2014/main" id="{3500D089-B14F-5685-37B0-B41AC6AD2AC6}"/>
                  </a:ext>
                </a:extLst>
              </p:cNvPr>
              <p:cNvSpPr/>
              <p:nvPr/>
            </p:nvSpPr>
            <p:spPr>
              <a:xfrm>
                <a:off x="20942673" y="91376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199" name="Isosceles Triangle 1198">
                <a:extLst>
                  <a:ext uri="{FF2B5EF4-FFF2-40B4-BE49-F238E27FC236}">
                    <a16:creationId xmlns:a16="http://schemas.microsoft.com/office/drawing/2014/main" id="{C25B920A-758A-514C-DFE9-AC61E0041324}"/>
                  </a:ext>
                </a:extLst>
              </p:cNvPr>
              <p:cNvSpPr/>
              <p:nvPr/>
            </p:nvSpPr>
            <p:spPr>
              <a:xfrm>
                <a:off x="22244423" y="91884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00" name="Isosceles Triangle 1199">
                <a:extLst>
                  <a:ext uri="{FF2B5EF4-FFF2-40B4-BE49-F238E27FC236}">
                    <a16:creationId xmlns:a16="http://schemas.microsoft.com/office/drawing/2014/main" id="{9A9A217F-1F4B-3C02-E906-ECC49A7C8A7A}"/>
                  </a:ext>
                </a:extLst>
              </p:cNvPr>
              <p:cNvSpPr/>
              <p:nvPr/>
            </p:nvSpPr>
            <p:spPr>
              <a:xfrm>
                <a:off x="22346023" y="91884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01" name="Isosceles Triangle 1200">
                <a:extLst>
                  <a:ext uri="{FF2B5EF4-FFF2-40B4-BE49-F238E27FC236}">
                    <a16:creationId xmlns:a16="http://schemas.microsoft.com/office/drawing/2014/main" id="{C01058FA-D469-2C73-384E-5C693CD10973}"/>
                  </a:ext>
                </a:extLst>
              </p:cNvPr>
              <p:cNvSpPr/>
              <p:nvPr/>
            </p:nvSpPr>
            <p:spPr>
              <a:xfrm>
                <a:off x="22384123" y="92646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02" name="Isosceles Triangle 1201">
                <a:extLst>
                  <a:ext uri="{FF2B5EF4-FFF2-40B4-BE49-F238E27FC236}">
                    <a16:creationId xmlns:a16="http://schemas.microsoft.com/office/drawing/2014/main" id="{01D4C76D-D2D3-A68C-2A6C-A0DDAAF74A69}"/>
                  </a:ext>
                </a:extLst>
              </p:cNvPr>
              <p:cNvSpPr/>
              <p:nvPr/>
            </p:nvSpPr>
            <p:spPr>
              <a:xfrm>
                <a:off x="22396823" y="92773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03" name="Isosceles Triangle 1202">
                <a:extLst>
                  <a:ext uri="{FF2B5EF4-FFF2-40B4-BE49-F238E27FC236}">
                    <a16:creationId xmlns:a16="http://schemas.microsoft.com/office/drawing/2014/main" id="{A1AD4836-C9C4-2DE4-7EB1-76CEEDA81506}"/>
                  </a:ext>
                </a:extLst>
              </p:cNvPr>
              <p:cNvSpPr/>
              <p:nvPr/>
            </p:nvSpPr>
            <p:spPr>
              <a:xfrm>
                <a:off x="22422223" y="92773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04" name="Isosceles Triangle 1203">
                <a:extLst>
                  <a:ext uri="{FF2B5EF4-FFF2-40B4-BE49-F238E27FC236}">
                    <a16:creationId xmlns:a16="http://schemas.microsoft.com/office/drawing/2014/main" id="{B4DA3284-3DCB-FCED-DC74-6DBA339CA247}"/>
                  </a:ext>
                </a:extLst>
              </p:cNvPr>
              <p:cNvSpPr/>
              <p:nvPr/>
            </p:nvSpPr>
            <p:spPr>
              <a:xfrm>
                <a:off x="23431873" y="93281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23" name="Isosceles Triangle 1222">
                <a:extLst>
                  <a:ext uri="{FF2B5EF4-FFF2-40B4-BE49-F238E27FC236}">
                    <a16:creationId xmlns:a16="http://schemas.microsoft.com/office/drawing/2014/main" id="{B316EE3B-2CE5-DD8C-E9A0-336C529506C5}"/>
                  </a:ext>
                </a:extLst>
              </p:cNvPr>
              <p:cNvSpPr/>
              <p:nvPr/>
            </p:nvSpPr>
            <p:spPr>
              <a:xfrm>
                <a:off x="23565223" y="93281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24" name="Isosceles Triangle 1223">
                <a:extLst>
                  <a:ext uri="{FF2B5EF4-FFF2-40B4-BE49-F238E27FC236}">
                    <a16:creationId xmlns:a16="http://schemas.microsoft.com/office/drawing/2014/main" id="{67A6C342-9EEF-C6E9-D79B-E7DC0EF7612B}"/>
                  </a:ext>
                </a:extLst>
              </p:cNvPr>
              <p:cNvSpPr/>
              <p:nvPr/>
            </p:nvSpPr>
            <p:spPr>
              <a:xfrm>
                <a:off x="23749373" y="93345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25" name="Isosceles Triangle 1224">
                <a:extLst>
                  <a:ext uri="{FF2B5EF4-FFF2-40B4-BE49-F238E27FC236}">
                    <a16:creationId xmlns:a16="http://schemas.microsoft.com/office/drawing/2014/main" id="{70A5F889-D90C-149C-ABFB-046F97425C5C}"/>
                  </a:ext>
                </a:extLst>
              </p:cNvPr>
              <p:cNvSpPr/>
              <p:nvPr/>
            </p:nvSpPr>
            <p:spPr>
              <a:xfrm>
                <a:off x="24041473" y="93281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26" name="Isosceles Triangle 1225">
                <a:extLst>
                  <a:ext uri="{FF2B5EF4-FFF2-40B4-BE49-F238E27FC236}">
                    <a16:creationId xmlns:a16="http://schemas.microsoft.com/office/drawing/2014/main" id="{520897FF-7049-2C4C-2F48-7CB92229AA5F}"/>
                  </a:ext>
                </a:extLst>
              </p:cNvPr>
              <p:cNvSpPr/>
              <p:nvPr/>
            </p:nvSpPr>
            <p:spPr>
              <a:xfrm>
                <a:off x="25609923" y="94678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27" name="Isosceles Triangle 1226">
                <a:extLst>
                  <a:ext uri="{FF2B5EF4-FFF2-40B4-BE49-F238E27FC236}">
                    <a16:creationId xmlns:a16="http://schemas.microsoft.com/office/drawing/2014/main" id="{340144C0-D589-2083-D6A7-E08B041FF12E}"/>
                  </a:ext>
                </a:extLst>
              </p:cNvPr>
              <p:cNvSpPr/>
              <p:nvPr/>
            </p:nvSpPr>
            <p:spPr>
              <a:xfrm>
                <a:off x="25673423" y="95567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28" name="Isosceles Triangle 1227">
                <a:extLst>
                  <a:ext uri="{FF2B5EF4-FFF2-40B4-BE49-F238E27FC236}">
                    <a16:creationId xmlns:a16="http://schemas.microsoft.com/office/drawing/2014/main" id="{32EDD997-4BFA-F637-3DD6-B85B2A8B4832}"/>
                  </a:ext>
                </a:extLst>
              </p:cNvPr>
              <p:cNvSpPr/>
              <p:nvPr/>
            </p:nvSpPr>
            <p:spPr>
              <a:xfrm>
                <a:off x="25800423" y="95567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29" name="Isosceles Triangle 1228">
                <a:extLst>
                  <a:ext uri="{FF2B5EF4-FFF2-40B4-BE49-F238E27FC236}">
                    <a16:creationId xmlns:a16="http://schemas.microsoft.com/office/drawing/2014/main" id="{99BEC41A-C9CE-8CF5-F6E6-4E78F215EF24}"/>
                  </a:ext>
                </a:extLst>
              </p:cNvPr>
              <p:cNvSpPr/>
              <p:nvPr/>
            </p:nvSpPr>
            <p:spPr>
              <a:xfrm>
                <a:off x="26105223" y="96266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30" name="Isosceles Triangle 1229">
                <a:extLst>
                  <a:ext uri="{FF2B5EF4-FFF2-40B4-BE49-F238E27FC236}">
                    <a16:creationId xmlns:a16="http://schemas.microsoft.com/office/drawing/2014/main" id="{F6DBA382-A22B-097B-81D1-9B46A5EB39BE}"/>
                  </a:ext>
                </a:extLst>
              </p:cNvPr>
              <p:cNvSpPr/>
              <p:nvPr/>
            </p:nvSpPr>
            <p:spPr>
              <a:xfrm>
                <a:off x="27095823" y="9613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31" name="Isosceles Triangle 1230">
                <a:extLst>
                  <a:ext uri="{FF2B5EF4-FFF2-40B4-BE49-F238E27FC236}">
                    <a16:creationId xmlns:a16="http://schemas.microsoft.com/office/drawing/2014/main" id="{52405568-00CE-5753-E235-4211F1B390BB}"/>
                  </a:ext>
                </a:extLst>
              </p:cNvPr>
              <p:cNvSpPr/>
              <p:nvPr/>
            </p:nvSpPr>
            <p:spPr>
              <a:xfrm>
                <a:off x="28562673" y="97218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32" name="Isosceles Triangle 1231">
                <a:extLst>
                  <a:ext uri="{FF2B5EF4-FFF2-40B4-BE49-F238E27FC236}">
                    <a16:creationId xmlns:a16="http://schemas.microsoft.com/office/drawing/2014/main" id="{09681695-9284-0E86-EC16-5D24E49EE643}"/>
                  </a:ext>
                </a:extLst>
              </p:cNvPr>
              <p:cNvSpPr/>
              <p:nvPr/>
            </p:nvSpPr>
            <p:spPr>
              <a:xfrm>
                <a:off x="28867473" y="98806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33" name="Isosceles Triangle 1232">
                <a:extLst>
                  <a:ext uri="{FF2B5EF4-FFF2-40B4-BE49-F238E27FC236}">
                    <a16:creationId xmlns:a16="http://schemas.microsoft.com/office/drawing/2014/main" id="{D626E069-8159-110A-720C-74A4FB8AA95B}"/>
                  </a:ext>
                </a:extLst>
              </p:cNvPr>
              <p:cNvSpPr/>
              <p:nvPr/>
            </p:nvSpPr>
            <p:spPr>
              <a:xfrm>
                <a:off x="29534223" y="98806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34" name="Isosceles Triangle 1233">
                <a:extLst>
                  <a:ext uri="{FF2B5EF4-FFF2-40B4-BE49-F238E27FC236}">
                    <a16:creationId xmlns:a16="http://schemas.microsoft.com/office/drawing/2014/main" id="{F7BAD4A5-32F5-0EF2-881E-72C7D6B29F0D}"/>
                  </a:ext>
                </a:extLst>
              </p:cNvPr>
              <p:cNvSpPr/>
              <p:nvPr/>
            </p:nvSpPr>
            <p:spPr>
              <a:xfrm>
                <a:off x="31324923" y="98806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35" name="Isosceles Triangle 1234">
                <a:extLst>
                  <a:ext uri="{FF2B5EF4-FFF2-40B4-BE49-F238E27FC236}">
                    <a16:creationId xmlns:a16="http://schemas.microsoft.com/office/drawing/2014/main" id="{04E1E0BA-4E10-7014-0A25-42939EF0D41D}"/>
                  </a:ext>
                </a:extLst>
              </p:cNvPr>
              <p:cNvSpPr/>
              <p:nvPr/>
            </p:nvSpPr>
            <p:spPr>
              <a:xfrm>
                <a:off x="31966273" y="99758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36" name="Isosceles Triangle 1235">
                <a:extLst>
                  <a:ext uri="{FF2B5EF4-FFF2-40B4-BE49-F238E27FC236}">
                    <a16:creationId xmlns:a16="http://schemas.microsoft.com/office/drawing/2014/main" id="{FDF81F84-EE73-7221-8645-3A585E9E96EC}"/>
                  </a:ext>
                </a:extLst>
              </p:cNvPr>
              <p:cNvSpPr/>
              <p:nvPr/>
            </p:nvSpPr>
            <p:spPr>
              <a:xfrm>
                <a:off x="32074223" y="99758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37" name="Isosceles Triangle 1236">
                <a:extLst>
                  <a:ext uri="{FF2B5EF4-FFF2-40B4-BE49-F238E27FC236}">
                    <a16:creationId xmlns:a16="http://schemas.microsoft.com/office/drawing/2014/main" id="{5B862732-3489-D183-1827-C454865520CC}"/>
                  </a:ext>
                </a:extLst>
              </p:cNvPr>
              <p:cNvSpPr/>
              <p:nvPr/>
            </p:nvSpPr>
            <p:spPr>
              <a:xfrm>
                <a:off x="32112323" y="100647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38" name="Isosceles Triangle 1237">
                <a:extLst>
                  <a:ext uri="{FF2B5EF4-FFF2-40B4-BE49-F238E27FC236}">
                    <a16:creationId xmlns:a16="http://schemas.microsoft.com/office/drawing/2014/main" id="{5FEC1407-5029-96E7-CBE8-EA3D54246EF1}"/>
                  </a:ext>
                </a:extLst>
              </p:cNvPr>
              <p:cNvSpPr/>
              <p:nvPr/>
            </p:nvSpPr>
            <p:spPr>
              <a:xfrm>
                <a:off x="32232973" y="100647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39" name="Isosceles Triangle 1238">
                <a:extLst>
                  <a:ext uri="{FF2B5EF4-FFF2-40B4-BE49-F238E27FC236}">
                    <a16:creationId xmlns:a16="http://schemas.microsoft.com/office/drawing/2014/main" id="{0DEBBD79-0EDB-56D5-991D-148E85514C2D}"/>
                  </a:ext>
                </a:extLst>
              </p:cNvPr>
              <p:cNvSpPr/>
              <p:nvPr/>
            </p:nvSpPr>
            <p:spPr>
              <a:xfrm>
                <a:off x="33071173" y="100711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40" name="Isosceles Triangle 1239">
                <a:extLst>
                  <a:ext uri="{FF2B5EF4-FFF2-40B4-BE49-F238E27FC236}">
                    <a16:creationId xmlns:a16="http://schemas.microsoft.com/office/drawing/2014/main" id="{2FC4EFD6-BA09-D4BF-C1C1-552BE1F11237}"/>
                  </a:ext>
                </a:extLst>
              </p:cNvPr>
              <p:cNvSpPr/>
              <p:nvPr/>
            </p:nvSpPr>
            <p:spPr>
              <a:xfrm>
                <a:off x="33426773" y="100774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41" name="Isosceles Triangle 1240">
                <a:extLst>
                  <a:ext uri="{FF2B5EF4-FFF2-40B4-BE49-F238E27FC236}">
                    <a16:creationId xmlns:a16="http://schemas.microsoft.com/office/drawing/2014/main" id="{77E5064A-67B2-DB9A-2AA5-FEBC04B0DED9}"/>
                  </a:ext>
                </a:extLst>
              </p:cNvPr>
              <p:cNvSpPr/>
              <p:nvPr/>
            </p:nvSpPr>
            <p:spPr>
              <a:xfrm>
                <a:off x="34411023" y="100457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42" name="Isosceles Triangle 1241">
                <a:extLst>
                  <a:ext uri="{FF2B5EF4-FFF2-40B4-BE49-F238E27FC236}">
                    <a16:creationId xmlns:a16="http://schemas.microsoft.com/office/drawing/2014/main" id="{085ECBD5-56EE-7EB9-5E3A-4F3FD86114C3}"/>
                  </a:ext>
                </a:extLst>
              </p:cNvPr>
              <p:cNvSpPr/>
              <p:nvPr/>
            </p:nvSpPr>
            <p:spPr>
              <a:xfrm>
                <a:off x="36665273" y="101600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43" name="Isosceles Triangle 1242">
                <a:extLst>
                  <a:ext uri="{FF2B5EF4-FFF2-40B4-BE49-F238E27FC236}">
                    <a16:creationId xmlns:a16="http://schemas.microsoft.com/office/drawing/2014/main" id="{D6826019-E1EC-1EDF-1117-DAFF060B3F2A}"/>
                  </a:ext>
                </a:extLst>
              </p:cNvPr>
              <p:cNvSpPr/>
              <p:nvPr/>
            </p:nvSpPr>
            <p:spPr>
              <a:xfrm>
                <a:off x="36881173" y="101663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44" name="Isosceles Triangle 1243">
                <a:extLst>
                  <a:ext uri="{FF2B5EF4-FFF2-40B4-BE49-F238E27FC236}">
                    <a16:creationId xmlns:a16="http://schemas.microsoft.com/office/drawing/2014/main" id="{86C93CEA-F3AC-82F9-D6FC-776AE660334A}"/>
                  </a:ext>
                </a:extLst>
              </p:cNvPr>
              <p:cNvSpPr/>
              <p:nvPr/>
            </p:nvSpPr>
            <p:spPr>
              <a:xfrm>
                <a:off x="36995473" y="101600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45" name="Isosceles Triangle 1244">
                <a:extLst>
                  <a:ext uri="{FF2B5EF4-FFF2-40B4-BE49-F238E27FC236}">
                    <a16:creationId xmlns:a16="http://schemas.microsoft.com/office/drawing/2014/main" id="{2C108B89-D7F3-30D5-9F8C-851B45F299DF}"/>
                  </a:ext>
                </a:extLst>
              </p:cNvPr>
              <p:cNvSpPr/>
              <p:nvPr/>
            </p:nvSpPr>
            <p:spPr>
              <a:xfrm>
                <a:off x="37116123" y="101663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46" name="Isosceles Triangle 1245">
                <a:extLst>
                  <a:ext uri="{FF2B5EF4-FFF2-40B4-BE49-F238E27FC236}">
                    <a16:creationId xmlns:a16="http://schemas.microsoft.com/office/drawing/2014/main" id="{5E1D81BB-2C13-7867-CF60-EBC330662D86}"/>
                  </a:ext>
                </a:extLst>
              </p:cNvPr>
              <p:cNvSpPr/>
              <p:nvPr/>
            </p:nvSpPr>
            <p:spPr>
              <a:xfrm>
                <a:off x="37185973" y="101663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47" name="Isosceles Triangle 1246">
                <a:extLst>
                  <a:ext uri="{FF2B5EF4-FFF2-40B4-BE49-F238E27FC236}">
                    <a16:creationId xmlns:a16="http://schemas.microsoft.com/office/drawing/2014/main" id="{7CCA9D2C-E45F-3DF8-F667-F56231EC1B66}"/>
                  </a:ext>
                </a:extLst>
              </p:cNvPr>
              <p:cNvSpPr/>
              <p:nvPr/>
            </p:nvSpPr>
            <p:spPr>
              <a:xfrm>
                <a:off x="37433623" y="102679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48" name="Isosceles Triangle 1247">
                <a:extLst>
                  <a:ext uri="{FF2B5EF4-FFF2-40B4-BE49-F238E27FC236}">
                    <a16:creationId xmlns:a16="http://schemas.microsoft.com/office/drawing/2014/main" id="{CA677A10-1C44-C1DA-FB74-0059CC5C9285}"/>
                  </a:ext>
                </a:extLst>
              </p:cNvPr>
              <p:cNvSpPr/>
              <p:nvPr/>
            </p:nvSpPr>
            <p:spPr>
              <a:xfrm>
                <a:off x="37890823" y="102679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49" name="Isosceles Triangle 1248">
                <a:extLst>
                  <a:ext uri="{FF2B5EF4-FFF2-40B4-BE49-F238E27FC236}">
                    <a16:creationId xmlns:a16="http://schemas.microsoft.com/office/drawing/2014/main" id="{A64FBBAB-3FC2-4C56-9726-2EE66E5E20AB}"/>
                  </a:ext>
                </a:extLst>
              </p:cNvPr>
              <p:cNvSpPr/>
              <p:nvPr/>
            </p:nvSpPr>
            <p:spPr>
              <a:xfrm>
                <a:off x="40557823" y="102616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50" name="Isosceles Triangle 1249">
                <a:extLst>
                  <a:ext uri="{FF2B5EF4-FFF2-40B4-BE49-F238E27FC236}">
                    <a16:creationId xmlns:a16="http://schemas.microsoft.com/office/drawing/2014/main" id="{A410AD8C-81F4-E89D-1C79-20DDF0A21A57}"/>
                  </a:ext>
                </a:extLst>
              </p:cNvPr>
              <p:cNvSpPr/>
              <p:nvPr/>
            </p:nvSpPr>
            <p:spPr>
              <a:xfrm>
                <a:off x="41370623" y="102552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51" name="Isosceles Triangle 1250">
                <a:extLst>
                  <a:ext uri="{FF2B5EF4-FFF2-40B4-BE49-F238E27FC236}">
                    <a16:creationId xmlns:a16="http://schemas.microsoft.com/office/drawing/2014/main" id="{806B77EE-9BB1-6EBE-529B-6BFEFC17E5C5}"/>
                  </a:ext>
                </a:extLst>
              </p:cNvPr>
              <p:cNvSpPr/>
              <p:nvPr/>
            </p:nvSpPr>
            <p:spPr>
              <a:xfrm>
                <a:off x="41472223" y="102552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52" name="Isosceles Triangle 1251">
                <a:extLst>
                  <a:ext uri="{FF2B5EF4-FFF2-40B4-BE49-F238E27FC236}">
                    <a16:creationId xmlns:a16="http://schemas.microsoft.com/office/drawing/2014/main" id="{6050D533-2CF9-E6DC-F103-0221C47209D0}"/>
                  </a:ext>
                </a:extLst>
              </p:cNvPr>
              <p:cNvSpPr/>
              <p:nvPr/>
            </p:nvSpPr>
            <p:spPr>
              <a:xfrm>
                <a:off x="41637323" y="102616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53" name="Isosceles Triangle 1252">
                <a:extLst>
                  <a:ext uri="{FF2B5EF4-FFF2-40B4-BE49-F238E27FC236}">
                    <a16:creationId xmlns:a16="http://schemas.microsoft.com/office/drawing/2014/main" id="{D0983D57-6B6A-FE3F-6D57-85BF7D5C172B}"/>
                  </a:ext>
                </a:extLst>
              </p:cNvPr>
              <p:cNvSpPr/>
              <p:nvPr/>
            </p:nvSpPr>
            <p:spPr>
              <a:xfrm>
                <a:off x="41675423" y="102552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54" name="Isosceles Triangle 1253">
                <a:extLst>
                  <a:ext uri="{FF2B5EF4-FFF2-40B4-BE49-F238E27FC236}">
                    <a16:creationId xmlns:a16="http://schemas.microsoft.com/office/drawing/2014/main" id="{47F2A007-AD28-958C-3299-C819917D9822}"/>
                  </a:ext>
                </a:extLst>
              </p:cNvPr>
              <p:cNvSpPr/>
              <p:nvPr/>
            </p:nvSpPr>
            <p:spPr>
              <a:xfrm>
                <a:off x="41707173" y="102616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55" name="Isosceles Triangle 1254">
                <a:extLst>
                  <a:ext uri="{FF2B5EF4-FFF2-40B4-BE49-F238E27FC236}">
                    <a16:creationId xmlns:a16="http://schemas.microsoft.com/office/drawing/2014/main" id="{FF64D53E-B11D-F092-1978-5EF207BB7037}"/>
                  </a:ext>
                </a:extLst>
              </p:cNvPr>
              <p:cNvSpPr/>
              <p:nvPr/>
            </p:nvSpPr>
            <p:spPr>
              <a:xfrm>
                <a:off x="41738923" y="102616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56" name="Isosceles Triangle 1255">
                <a:extLst>
                  <a:ext uri="{FF2B5EF4-FFF2-40B4-BE49-F238E27FC236}">
                    <a16:creationId xmlns:a16="http://schemas.microsoft.com/office/drawing/2014/main" id="{173B3120-5074-73CC-BE88-DCB208C407F6}"/>
                  </a:ext>
                </a:extLst>
              </p:cNvPr>
              <p:cNvSpPr/>
              <p:nvPr/>
            </p:nvSpPr>
            <p:spPr>
              <a:xfrm>
                <a:off x="41770673" y="102616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57" name="Isosceles Triangle 1256">
                <a:extLst>
                  <a:ext uri="{FF2B5EF4-FFF2-40B4-BE49-F238E27FC236}">
                    <a16:creationId xmlns:a16="http://schemas.microsoft.com/office/drawing/2014/main" id="{5D32F995-42FF-D5EF-378B-D00B026EF757}"/>
                  </a:ext>
                </a:extLst>
              </p:cNvPr>
              <p:cNvSpPr/>
              <p:nvPr/>
            </p:nvSpPr>
            <p:spPr>
              <a:xfrm>
                <a:off x="41802423" y="102616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58" name="Isosceles Triangle 1257">
                <a:extLst>
                  <a:ext uri="{FF2B5EF4-FFF2-40B4-BE49-F238E27FC236}">
                    <a16:creationId xmlns:a16="http://schemas.microsoft.com/office/drawing/2014/main" id="{35CDA512-8AC5-A382-4436-AD3BA3D8697A}"/>
                  </a:ext>
                </a:extLst>
              </p:cNvPr>
              <p:cNvSpPr/>
              <p:nvPr/>
            </p:nvSpPr>
            <p:spPr>
              <a:xfrm>
                <a:off x="41834173" y="102616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59" name="Isosceles Triangle 1258">
                <a:extLst>
                  <a:ext uri="{FF2B5EF4-FFF2-40B4-BE49-F238E27FC236}">
                    <a16:creationId xmlns:a16="http://schemas.microsoft.com/office/drawing/2014/main" id="{76B94494-44FC-1AD5-B781-9C94462897B8}"/>
                  </a:ext>
                </a:extLst>
              </p:cNvPr>
              <p:cNvSpPr/>
              <p:nvPr/>
            </p:nvSpPr>
            <p:spPr>
              <a:xfrm>
                <a:off x="41846873" y="104711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60" name="Isosceles Triangle 1259">
                <a:extLst>
                  <a:ext uri="{FF2B5EF4-FFF2-40B4-BE49-F238E27FC236}">
                    <a16:creationId xmlns:a16="http://schemas.microsoft.com/office/drawing/2014/main" id="{DE56A02D-2A97-1C4F-06F6-4FC74104AB5E}"/>
                  </a:ext>
                </a:extLst>
              </p:cNvPr>
              <p:cNvSpPr/>
              <p:nvPr/>
            </p:nvSpPr>
            <p:spPr>
              <a:xfrm>
                <a:off x="41916723" y="104584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61" name="Isosceles Triangle 1260">
                <a:extLst>
                  <a:ext uri="{FF2B5EF4-FFF2-40B4-BE49-F238E27FC236}">
                    <a16:creationId xmlns:a16="http://schemas.microsoft.com/office/drawing/2014/main" id="{12AAE61C-1A42-3E04-790B-74C4602466A2}"/>
                  </a:ext>
                </a:extLst>
              </p:cNvPr>
              <p:cNvSpPr/>
              <p:nvPr/>
            </p:nvSpPr>
            <p:spPr>
              <a:xfrm>
                <a:off x="41986573" y="104457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62" name="Isosceles Triangle 1261">
                <a:extLst>
                  <a:ext uri="{FF2B5EF4-FFF2-40B4-BE49-F238E27FC236}">
                    <a16:creationId xmlns:a16="http://schemas.microsoft.com/office/drawing/2014/main" id="{F67DE4A5-6DF2-5F08-5599-ACE83083E686}"/>
                  </a:ext>
                </a:extLst>
              </p:cNvPr>
              <p:cNvSpPr/>
              <p:nvPr/>
            </p:nvSpPr>
            <p:spPr>
              <a:xfrm>
                <a:off x="42043723" y="104584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63" name="Isosceles Triangle 1262">
                <a:extLst>
                  <a:ext uri="{FF2B5EF4-FFF2-40B4-BE49-F238E27FC236}">
                    <a16:creationId xmlns:a16="http://schemas.microsoft.com/office/drawing/2014/main" id="{88EAE98D-ED9C-8CA1-7EEE-2DB4E40D669A}"/>
                  </a:ext>
                </a:extLst>
              </p:cNvPr>
              <p:cNvSpPr/>
              <p:nvPr/>
            </p:nvSpPr>
            <p:spPr>
              <a:xfrm>
                <a:off x="42177073" y="104584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64" name="Isosceles Triangle 1263">
                <a:extLst>
                  <a:ext uri="{FF2B5EF4-FFF2-40B4-BE49-F238E27FC236}">
                    <a16:creationId xmlns:a16="http://schemas.microsoft.com/office/drawing/2014/main" id="{8486CB9E-C4B0-57E5-6675-52F384F757DE}"/>
                  </a:ext>
                </a:extLst>
              </p:cNvPr>
              <p:cNvSpPr/>
              <p:nvPr/>
            </p:nvSpPr>
            <p:spPr>
              <a:xfrm>
                <a:off x="42323123" y="106235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65" name="Isosceles Triangle 1264">
                <a:extLst>
                  <a:ext uri="{FF2B5EF4-FFF2-40B4-BE49-F238E27FC236}">
                    <a16:creationId xmlns:a16="http://schemas.microsoft.com/office/drawing/2014/main" id="{D62CE2A8-9ED4-BED9-7C9D-42233D285646}"/>
                  </a:ext>
                </a:extLst>
              </p:cNvPr>
              <p:cNvSpPr/>
              <p:nvPr/>
            </p:nvSpPr>
            <p:spPr>
              <a:xfrm>
                <a:off x="42558073" y="106235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66" name="Isosceles Triangle 1265">
                <a:extLst>
                  <a:ext uri="{FF2B5EF4-FFF2-40B4-BE49-F238E27FC236}">
                    <a16:creationId xmlns:a16="http://schemas.microsoft.com/office/drawing/2014/main" id="{255AB682-7C03-1049-A022-3C84BBD27393}"/>
                  </a:ext>
                </a:extLst>
              </p:cNvPr>
              <p:cNvSpPr/>
              <p:nvPr/>
            </p:nvSpPr>
            <p:spPr>
              <a:xfrm>
                <a:off x="4277397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67" name="Isosceles Triangle 1266">
                <a:extLst>
                  <a:ext uri="{FF2B5EF4-FFF2-40B4-BE49-F238E27FC236}">
                    <a16:creationId xmlns:a16="http://schemas.microsoft.com/office/drawing/2014/main" id="{29FDE70C-9922-D53F-9954-218A3E6845CA}"/>
                  </a:ext>
                </a:extLst>
              </p:cNvPr>
              <p:cNvSpPr/>
              <p:nvPr/>
            </p:nvSpPr>
            <p:spPr>
              <a:xfrm>
                <a:off x="4309782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68" name="Isosceles Triangle 1267">
                <a:extLst>
                  <a:ext uri="{FF2B5EF4-FFF2-40B4-BE49-F238E27FC236}">
                    <a16:creationId xmlns:a16="http://schemas.microsoft.com/office/drawing/2014/main" id="{F5703674-C1F3-20DD-0B95-7E007C2062CD}"/>
                  </a:ext>
                </a:extLst>
              </p:cNvPr>
              <p:cNvSpPr/>
              <p:nvPr/>
            </p:nvSpPr>
            <p:spPr>
              <a:xfrm>
                <a:off x="43802673" y="106362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69" name="Isosceles Triangle 1268">
                <a:extLst>
                  <a:ext uri="{FF2B5EF4-FFF2-40B4-BE49-F238E27FC236}">
                    <a16:creationId xmlns:a16="http://schemas.microsoft.com/office/drawing/2014/main" id="{E850D887-35D6-99E6-EBA4-645E268D7E49}"/>
                  </a:ext>
                </a:extLst>
              </p:cNvPr>
              <p:cNvSpPr/>
              <p:nvPr/>
            </p:nvSpPr>
            <p:spPr>
              <a:xfrm>
                <a:off x="44139223" y="106362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70" name="Isosceles Triangle 1269">
                <a:extLst>
                  <a:ext uri="{FF2B5EF4-FFF2-40B4-BE49-F238E27FC236}">
                    <a16:creationId xmlns:a16="http://schemas.microsoft.com/office/drawing/2014/main" id="{8B96708F-82C8-4A89-3C37-BA513B0F5B71}"/>
                  </a:ext>
                </a:extLst>
              </p:cNvPr>
              <p:cNvSpPr/>
              <p:nvPr/>
            </p:nvSpPr>
            <p:spPr>
              <a:xfrm>
                <a:off x="4469167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71" name="Isosceles Triangle 1270">
                <a:extLst>
                  <a:ext uri="{FF2B5EF4-FFF2-40B4-BE49-F238E27FC236}">
                    <a16:creationId xmlns:a16="http://schemas.microsoft.com/office/drawing/2014/main" id="{83077A59-0E22-6D54-2F10-DC807702EFF7}"/>
                  </a:ext>
                </a:extLst>
              </p:cNvPr>
              <p:cNvSpPr/>
              <p:nvPr/>
            </p:nvSpPr>
            <p:spPr>
              <a:xfrm>
                <a:off x="44894873" y="106235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72" name="Isosceles Triangle 1271">
                <a:extLst>
                  <a:ext uri="{FF2B5EF4-FFF2-40B4-BE49-F238E27FC236}">
                    <a16:creationId xmlns:a16="http://schemas.microsoft.com/office/drawing/2014/main" id="{0AF8AD9D-7545-8B90-AD76-AFBF889B4E88}"/>
                  </a:ext>
                </a:extLst>
              </p:cNvPr>
              <p:cNvSpPr/>
              <p:nvPr/>
            </p:nvSpPr>
            <p:spPr>
              <a:xfrm>
                <a:off x="4500282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73" name="Isosceles Triangle 1272">
                <a:extLst>
                  <a:ext uri="{FF2B5EF4-FFF2-40B4-BE49-F238E27FC236}">
                    <a16:creationId xmlns:a16="http://schemas.microsoft.com/office/drawing/2014/main" id="{8E9474D2-F3FD-333F-B35A-DE4581B27A4F}"/>
                  </a:ext>
                </a:extLst>
              </p:cNvPr>
              <p:cNvSpPr/>
              <p:nvPr/>
            </p:nvSpPr>
            <p:spPr>
              <a:xfrm>
                <a:off x="45294923" y="106172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74" name="Isosceles Triangle 1273">
                <a:extLst>
                  <a:ext uri="{FF2B5EF4-FFF2-40B4-BE49-F238E27FC236}">
                    <a16:creationId xmlns:a16="http://schemas.microsoft.com/office/drawing/2014/main" id="{37FFBA7A-D64E-7E57-4BD5-76F755A30E6E}"/>
                  </a:ext>
                </a:extLst>
              </p:cNvPr>
              <p:cNvSpPr/>
              <p:nvPr/>
            </p:nvSpPr>
            <p:spPr>
              <a:xfrm>
                <a:off x="46177573" y="106362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75" name="Isosceles Triangle 1274">
                <a:extLst>
                  <a:ext uri="{FF2B5EF4-FFF2-40B4-BE49-F238E27FC236}">
                    <a16:creationId xmlns:a16="http://schemas.microsoft.com/office/drawing/2014/main" id="{E393C843-8329-281D-D144-9A7C721A17A0}"/>
                  </a:ext>
                </a:extLst>
              </p:cNvPr>
              <p:cNvSpPr/>
              <p:nvPr/>
            </p:nvSpPr>
            <p:spPr>
              <a:xfrm>
                <a:off x="4650777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76" name="Isosceles Triangle 1275">
                <a:extLst>
                  <a:ext uri="{FF2B5EF4-FFF2-40B4-BE49-F238E27FC236}">
                    <a16:creationId xmlns:a16="http://schemas.microsoft.com/office/drawing/2014/main" id="{24643F8D-CC2E-4E1E-D29B-F913134C1C94}"/>
                  </a:ext>
                </a:extLst>
              </p:cNvPr>
              <p:cNvSpPr/>
              <p:nvPr/>
            </p:nvSpPr>
            <p:spPr>
              <a:xfrm>
                <a:off x="4653952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77" name="Isosceles Triangle 1276">
                <a:extLst>
                  <a:ext uri="{FF2B5EF4-FFF2-40B4-BE49-F238E27FC236}">
                    <a16:creationId xmlns:a16="http://schemas.microsoft.com/office/drawing/2014/main" id="{CEB0231A-EA16-B6A7-DCC3-B60B72F8EBA0}"/>
                  </a:ext>
                </a:extLst>
              </p:cNvPr>
              <p:cNvSpPr/>
              <p:nvPr/>
            </p:nvSpPr>
            <p:spPr>
              <a:xfrm>
                <a:off x="4657127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78" name="Isosceles Triangle 1277">
                <a:extLst>
                  <a:ext uri="{FF2B5EF4-FFF2-40B4-BE49-F238E27FC236}">
                    <a16:creationId xmlns:a16="http://schemas.microsoft.com/office/drawing/2014/main" id="{AA9E5A1E-62CA-85BD-E64B-81675BFEEBB2}"/>
                  </a:ext>
                </a:extLst>
              </p:cNvPr>
              <p:cNvSpPr/>
              <p:nvPr/>
            </p:nvSpPr>
            <p:spPr>
              <a:xfrm>
                <a:off x="4660302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79" name="Isosceles Triangle 1278">
                <a:extLst>
                  <a:ext uri="{FF2B5EF4-FFF2-40B4-BE49-F238E27FC236}">
                    <a16:creationId xmlns:a16="http://schemas.microsoft.com/office/drawing/2014/main" id="{C8AA7E58-984F-9B5E-8830-26C05DCC9CD2}"/>
                  </a:ext>
                </a:extLst>
              </p:cNvPr>
              <p:cNvSpPr/>
              <p:nvPr/>
            </p:nvSpPr>
            <p:spPr>
              <a:xfrm>
                <a:off x="4663477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80" name="Isosceles Triangle 1279">
                <a:extLst>
                  <a:ext uri="{FF2B5EF4-FFF2-40B4-BE49-F238E27FC236}">
                    <a16:creationId xmlns:a16="http://schemas.microsoft.com/office/drawing/2014/main" id="{DE9D5D86-FE80-5C4C-CD45-E758809257C8}"/>
                  </a:ext>
                </a:extLst>
              </p:cNvPr>
              <p:cNvSpPr/>
              <p:nvPr/>
            </p:nvSpPr>
            <p:spPr>
              <a:xfrm>
                <a:off x="4666652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81" name="Isosceles Triangle 1280">
                <a:extLst>
                  <a:ext uri="{FF2B5EF4-FFF2-40B4-BE49-F238E27FC236}">
                    <a16:creationId xmlns:a16="http://schemas.microsoft.com/office/drawing/2014/main" id="{DEE6D31E-A6AC-664A-39AF-6A003ABB998B}"/>
                  </a:ext>
                </a:extLst>
              </p:cNvPr>
              <p:cNvSpPr/>
              <p:nvPr/>
            </p:nvSpPr>
            <p:spPr>
              <a:xfrm>
                <a:off x="4678082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82" name="Isosceles Triangle 1281">
                <a:extLst>
                  <a:ext uri="{FF2B5EF4-FFF2-40B4-BE49-F238E27FC236}">
                    <a16:creationId xmlns:a16="http://schemas.microsoft.com/office/drawing/2014/main" id="{B54869F6-2F68-7B2D-F50C-30232672B869}"/>
                  </a:ext>
                </a:extLst>
              </p:cNvPr>
              <p:cNvSpPr/>
              <p:nvPr/>
            </p:nvSpPr>
            <p:spPr>
              <a:xfrm>
                <a:off x="46977673" y="106362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83" name="Isosceles Triangle 1282">
                <a:extLst>
                  <a:ext uri="{FF2B5EF4-FFF2-40B4-BE49-F238E27FC236}">
                    <a16:creationId xmlns:a16="http://schemas.microsoft.com/office/drawing/2014/main" id="{06FDD203-128B-61DF-F0EA-466150B007F4}"/>
                  </a:ext>
                </a:extLst>
              </p:cNvPr>
              <p:cNvSpPr/>
              <p:nvPr/>
            </p:nvSpPr>
            <p:spPr>
              <a:xfrm>
                <a:off x="4736502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84" name="Isosceles Triangle 1283">
                <a:extLst>
                  <a:ext uri="{FF2B5EF4-FFF2-40B4-BE49-F238E27FC236}">
                    <a16:creationId xmlns:a16="http://schemas.microsoft.com/office/drawing/2014/main" id="{8A45F8BD-69D5-AFE3-088D-912B3A6865E8}"/>
                  </a:ext>
                </a:extLst>
              </p:cNvPr>
              <p:cNvSpPr/>
              <p:nvPr/>
            </p:nvSpPr>
            <p:spPr>
              <a:xfrm>
                <a:off x="48768373" y="106362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85" name="Isosceles Triangle 1284">
                <a:extLst>
                  <a:ext uri="{FF2B5EF4-FFF2-40B4-BE49-F238E27FC236}">
                    <a16:creationId xmlns:a16="http://schemas.microsoft.com/office/drawing/2014/main" id="{FBF5D05E-F126-6B9E-A82C-D86121A106E4}"/>
                  </a:ext>
                </a:extLst>
              </p:cNvPr>
              <p:cNvSpPr/>
              <p:nvPr/>
            </p:nvSpPr>
            <p:spPr>
              <a:xfrm>
                <a:off x="49568473" y="106362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86" name="Isosceles Triangle 1285">
                <a:extLst>
                  <a:ext uri="{FF2B5EF4-FFF2-40B4-BE49-F238E27FC236}">
                    <a16:creationId xmlns:a16="http://schemas.microsoft.com/office/drawing/2014/main" id="{CD2185D3-FBCD-E4E1-F0BB-E7E5EF272F65}"/>
                  </a:ext>
                </a:extLst>
              </p:cNvPr>
              <p:cNvSpPr/>
              <p:nvPr/>
            </p:nvSpPr>
            <p:spPr>
              <a:xfrm>
                <a:off x="4986057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87" name="Isosceles Triangle 1286">
                <a:extLst>
                  <a:ext uri="{FF2B5EF4-FFF2-40B4-BE49-F238E27FC236}">
                    <a16:creationId xmlns:a16="http://schemas.microsoft.com/office/drawing/2014/main" id="{36A60923-02EA-F3B4-AB3B-48B1F0F554BE}"/>
                  </a:ext>
                </a:extLst>
              </p:cNvPr>
              <p:cNvSpPr/>
              <p:nvPr/>
            </p:nvSpPr>
            <p:spPr>
              <a:xfrm>
                <a:off x="50463823" y="106362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88" name="Isosceles Triangle 1287">
                <a:extLst>
                  <a:ext uri="{FF2B5EF4-FFF2-40B4-BE49-F238E27FC236}">
                    <a16:creationId xmlns:a16="http://schemas.microsoft.com/office/drawing/2014/main" id="{F2BC404D-3052-0AA7-AA68-E04399ED144D}"/>
                  </a:ext>
                </a:extLst>
              </p:cNvPr>
              <p:cNvSpPr/>
              <p:nvPr/>
            </p:nvSpPr>
            <p:spPr>
              <a:xfrm>
                <a:off x="5071782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89" name="Isosceles Triangle 1288">
                <a:extLst>
                  <a:ext uri="{FF2B5EF4-FFF2-40B4-BE49-F238E27FC236}">
                    <a16:creationId xmlns:a16="http://schemas.microsoft.com/office/drawing/2014/main" id="{E73D1DAF-EB49-94BD-7658-C1750C71237B}"/>
                  </a:ext>
                </a:extLst>
              </p:cNvPr>
              <p:cNvSpPr/>
              <p:nvPr/>
            </p:nvSpPr>
            <p:spPr>
              <a:xfrm>
                <a:off x="5124487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90" name="Isosceles Triangle 1289">
                <a:extLst>
                  <a:ext uri="{FF2B5EF4-FFF2-40B4-BE49-F238E27FC236}">
                    <a16:creationId xmlns:a16="http://schemas.microsoft.com/office/drawing/2014/main" id="{4BBCB912-E646-0367-4E3F-7CD5B0C9BF4C}"/>
                  </a:ext>
                </a:extLst>
              </p:cNvPr>
              <p:cNvSpPr/>
              <p:nvPr/>
            </p:nvSpPr>
            <p:spPr>
              <a:xfrm>
                <a:off x="5137822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91" name="Isosceles Triangle 1290">
                <a:extLst>
                  <a:ext uri="{FF2B5EF4-FFF2-40B4-BE49-F238E27FC236}">
                    <a16:creationId xmlns:a16="http://schemas.microsoft.com/office/drawing/2014/main" id="{5339EB08-E186-1D70-5BE4-0DD6B88D8705}"/>
                  </a:ext>
                </a:extLst>
              </p:cNvPr>
              <p:cNvSpPr/>
              <p:nvPr/>
            </p:nvSpPr>
            <p:spPr>
              <a:xfrm>
                <a:off x="51479823" y="1062990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92" name="Isosceles Triangle 1291">
                <a:extLst>
                  <a:ext uri="{FF2B5EF4-FFF2-40B4-BE49-F238E27FC236}">
                    <a16:creationId xmlns:a16="http://schemas.microsoft.com/office/drawing/2014/main" id="{FA5B8456-747C-A58A-31D5-CD35D7B3DDE6}"/>
                  </a:ext>
                </a:extLst>
              </p:cNvPr>
              <p:cNvSpPr/>
              <p:nvPr/>
            </p:nvSpPr>
            <p:spPr>
              <a:xfrm>
                <a:off x="51644923" y="106235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93" name="Isosceles Triangle 1292">
                <a:extLst>
                  <a:ext uri="{FF2B5EF4-FFF2-40B4-BE49-F238E27FC236}">
                    <a16:creationId xmlns:a16="http://schemas.microsoft.com/office/drawing/2014/main" id="{826CA7E9-81BE-8096-C793-FB4E73F23642}"/>
                  </a:ext>
                </a:extLst>
              </p:cNvPr>
              <p:cNvSpPr/>
              <p:nvPr/>
            </p:nvSpPr>
            <p:spPr>
              <a:xfrm>
                <a:off x="52044973" y="106235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294" name="Isosceles Triangle 1293">
                <a:extLst>
                  <a:ext uri="{FF2B5EF4-FFF2-40B4-BE49-F238E27FC236}">
                    <a16:creationId xmlns:a16="http://schemas.microsoft.com/office/drawing/2014/main" id="{2B3B46CA-9535-FDFC-7004-A9C5B3102078}"/>
                  </a:ext>
                </a:extLst>
              </p:cNvPr>
              <p:cNvSpPr/>
              <p:nvPr/>
            </p:nvSpPr>
            <p:spPr>
              <a:xfrm>
                <a:off x="53600723" y="10636250"/>
                <a:ext cx="591671" cy="376518"/>
              </a:xfrm>
              <a:prstGeom prst="triangle">
                <a:avLst/>
              </a:prstGeom>
              <a:noFill/>
              <a:ln w="12700" cap="flat" cmpd="sng" algn="ctr">
                <a:solidFill>
                  <a:srgbClr val="1DCE9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cxnSp>
            <p:nvCxnSpPr>
              <p:cNvPr id="1295" name="Straight Connector 1294">
                <a:extLst>
                  <a:ext uri="{FF2B5EF4-FFF2-40B4-BE49-F238E27FC236}">
                    <a16:creationId xmlns:a16="http://schemas.microsoft.com/office/drawing/2014/main" id="{CBEE7751-0658-79BA-5D21-DF171A56C0A3}"/>
                  </a:ext>
                </a:extLst>
              </p:cNvPr>
              <p:cNvCxnSpPr>
                <a:cxnSpLocks/>
              </p:cNvCxnSpPr>
              <p:nvPr/>
            </p:nvCxnSpPr>
            <p:spPr>
              <a:xfrm>
                <a:off x="53194722" y="9302750"/>
                <a:ext cx="0" cy="603250"/>
              </a:xfrm>
              <a:prstGeom prst="line">
                <a:avLst/>
              </a:prstGeom>
              <a:noFill/>
              <a:ln w="12700" cap="flat" cmpd="sng" algn="ctr">
                <a:solidFill>
                  <a:srgbClr val="BA4422"/>
                </a:solidFill>
                <a:prstDash val="solid"/>
                <a:tailEnd type="none"/>
              </a:ln>
              <a:effectLst/>
            </p:spPr>
          </p:cxnSp>
          <p:cxnSp>
            <p:nvCxnSpPr>
              <p:cNvPr id="1296" name="Straight Connector 1295">
                <a:extLst>
                  <a:ext uri="{FF2B5EF4-FFF2-40B4-BE49-F238E27FC236}">
                    <a16:creationId xmlns:a16="http://schemas.microsoft.com/office/drawing/2014/main" id="{E3675E2B-4E96-D88E-CCD5-667D9BD4579F}"/>
                  </a:ext>
                </a:extLst>
              </p:cNvPr>
              <p:cNvCxnSpPr>
                <a:cxnSpLocks/>
              </p:cNvCxnSpPr>
              <p:nvPr/>
            </p:nvCxnSpPr>
            <p:spPr>
              <a:xfrm>
                <a:off x="52850165" y="9308051"/>
                <a:ext cx="0" cy="603250"/>
              </a:xfrm>
              <a:prstGeom prst="line">
                <a:avLst/>
              </a:prstGeom>
              <a:noFill/>
              <a:ln w="12700" cap="flat" cmpd="sng" algn="ctr">
                <a:solidFill>
                  <a:srgbClr val="BA4422"/>
                </a:solidFill>
                <a:prstDash val="solid"/>
                <a:tailEnd type="none"/>
              </a:ln>
              <a:effectLst/>
            </p:spPr>
          </p:cxnSp>
          <p:cxnSp>
            <p:nvCxnSpPr>
              <p:cNvPr id="1297" name="Straight Connector 1296">
                <a:extLst>
                  <a:ext uri="{FF2B5EF4-FFF2-40B4-BE49-F238E27FC236}">
                    <a16:creationId xmlns:a16="http://schemas.microsoft.com/office/drawing/2014/main" id="{BE634F0F-159E-4127-FC5A-08EADCAC1767}"/>
                  </a:ext>
                </a:extLst>
              </p:cNvPr>
              <p:cNvCxnSpPr>
                <a:cxnSpLocks/>
              </p:cNvCxnSpPr>
              <p:nvPr/>
            </p:nvCxnSpPr>
            <p:spPr>
              <a:xfrm>
                <a:off x="52449949" y="9313352"/>
                <a:ext cx="0" cy="603250"/>
              </a:xfrm>
              <a:prstGeom prst="line">
                <a:avLst/>
              </a:prstGeom>
              <a:noFill/>
              <a:ln w="12700" cap="flat" cmpd="sng" algn="ctr">
                <a:solidFill>
                  <a:srgbClr val="BA4422"/>
                </a:solidFill>
                <a:prstDash val="solid"/>
                <a:tailEnd type="none"/>
              </a:ln>
              <a:effectLst/>
            </p:spPr>
          </p:cxnSp>
          <p:cxnSp>
            <p:nvCxnSpPr>
              <p:cNvPr id="1298" name="Straight Connector 1297">
                <a:extLst>
                  <a:ext uri="{FF2B5EF4-FFF2-40B4-BE49-F238E27FC236}">
                    <a16:creationId xmlns:a16="http://schemas.microsoft.com/office/drawing/2014/main" id="{20C1EB76-2014-DA17-8DEC-7BDF78DBBEA6}"/>
                  </a:ext>
                </a:extLst>
              </p:cNvPr>
              <p:cNvCxnSpPr>
                <a:cxnSpLocks/>
              </p:cNvCxnSpPr>
              <p:nvPr/>
            </p:nvCxnSpPr>
            <p:spPr>
              <a:xfrm>
                <a:off x="52252492" y="9306726"/>
                <a:ext cx="0" cy="603250"/>
              </a:xfrm>
              <a:prstGeom prst="line">
                <a:avLst/>
              </a:prstGeom>
              <a:noFill/>
              <a:ln w="12700" cap="flat" cmpd="sng" algn="ctr">
                <a:solidFill>
                  <a:srgbClr val="BA4422"/>
                </a:solidFill>
                <a:prstDash val="solid"/>
                <a:tailEnd type="none"/>
              </a:ln>
              <a:effectLst/>
            </p:spPr>
          </p:cxnSp>
          <p:cxnSp>
            <p:nvCxnSpPr>
              <p:cNvPr id="1299" name="Straight Connector 1298">
                <a:extLst>
                  <a:ext uri="{FF2B5EF4-FFF2-40B4-BE49-F238E27FC236}">
                    <a16:creationId xmlns:a16="http://schemas.microsoft.com/office/drawing/2014/main" id="{F35F1409-993C-9165-C1CE-6607471A17D6}"/>
                  </a:ext>
                </a:extLst>
              </p:cNvPr>
              <p:cNvCxnSpPr>
                <a:cxnSpLocks/>
              </p:cNvCxnSpPr>
              <p:nvPr/>
            </p:nvCxnSpPr>
            <p:spPr>
              <a:xfrm>
                <a:off x="52134548" y="9312027"/>
                <a:ext cx="0" cy="603250"/>
              </a:xfrm>
              <a:prstGeom prst="line">
                <a:avLst/>
              </a:prstGeom>
              <a:noFill/>
              <a:ln w="12700" cap="flat" cmpd="sng" algn="ctr">
                <a:solidFill>
                  <a:srgbClr val="BA4422"/>
                </a:solidFill>
                <a:prstDash val="solid"/>
                <a:tailEnd type="none"/>
              </a:ln>
              <a:effectLst/>
            </p:spPr>
          </p:cxnSp>
          <p:cxnSp>
            <p:nvCxnSpPr>
              <p:cNvPr id="1300" name="Straight Connector 1299">
                <a:extLst>
                  <a:ext uri="{FF2B5EF4-FFF2-40B4-BE49-F238E27FC236}">
                    <a16:creationId xmlns:a16="http://schemas.microsoft.com/office/drawing/2014/main" id="{822A9FCB-9E08-CDE9-34E1-5E36FA861B8C}"/>
                  </a:ext>
                </a:extLst>
              </p:cNvPr>
              <p:cNvCxnSpPr>
                <a:cxnSpLocks/>
              </p:cNvCxnSpPr>
              <p:nvPr/>
            </p:nvCxnSpPr>
            <p:spPr>
              <a:xfrm>
                <a:off x="51658795" y="9309377"/>
                <a:ext cx="0" cy="603250"/>
              </a:xfrm>
              <a:prstGeom prst="line">
                <a:avLst/>
              </a:prstGeom>
              <a:noFill/>
              <a:ln w="12700" cap="flat" cmpd="sng" algn="ctr">
                <a:solidFill>
                  <a:srgbClr val="BA4422"/>
                </a:solidFill>
                <a:prstDash val="solid"/>
                <a:tailEnd type="none"/>
              </a:ln>
              <a:effectLst/>
            </p:spPr>
          </p:cxnSp>
          <p:sp>
            <p:nvSpPr>
              <p:cNvPr id="1301" name="Rectangle 1300">
                <a:extLst>
                  <a:ext uri="{FF2B5EF4-FFF2-40B4-BE49-F238E27FC236}">
                    <a16:creationId xmlns:a16="http://schemas.microsoft.com/office/drawing/2014/main" id="{437EA133-1D1D-2CD0-9534-A92A9BD29277}"/>
                  </a:ext>
                </a:extLst>
              </p:cNvPr>
              <p:cNvSpPr/>
              <p:nvPr/>
            </p:nvSpPr>
            <p:spPr>
              <a:xfrm>
                <a:off x="51739137" y="9310976"/>
                <a:ext cx="270345" cy="603504"/>
              </a:xfrm>
              <a:prstGeom prst="rect">
                <a:avLst/>
              </a:prstGeom>
              <a:solidFill>
                <a:srgbClr val="BA4422"/>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cxnSp>
            <p:nvCxnSpPr>
              <p:cNvPr id="1302" name="Straight Connector 1301">
                <a:extLst>
                  <a:ext uri="{FF2B5EF4-FFF2-40B4-BE49-F238E27FC236}">
                    <a16:creationId xmlns:a16="http://schemas.microsoft.com/office/drawing/2014/main" id="{6DDE2436-C28C-DEEB-183E-895BD518C377}"/>
                  </a:ext>
                </a:extLst>
              </p:cNvPr>
              <p:cNvCxnSpPr>
                <a:cxnSpLocks/>
              </p:cNvCxnSpPr>
              <p:nvPr/>
            </p:nvCxnSpPr>
            <p:spPr>
              <a:xfrm>
                <a:off x="49867100" y="8090178"/>
                <a:ext cx="0" cy="603250"/>
              </a:xfrm>
              <a:prstGeom prst="line">
                <a:avLst/>
              </a:prstGeom>
              <a:noFill/>
              <a:ln w="12700" cap="flat" cmpd="sng" algn="ctr">
                <a:solidFill>
                  <a:srgbClr val="BA4422"/>
                </a:solidFill>
                <a:prstDash val="solid"/>
                <a:tailEnd type="none"/>
              </a:ln>
              <a:effectLst/>
            </p:spPr>
          </p:cxnSp>
          <p:cxnSp>
            <p:nvCxnSpPr>
              <p:cNvPr id="1303" name="Straight Connector 1302">
                <a:extLst>
                  <a:ext uri="{FF2B5EF4-FFF2-40B4-BE49-F238E27FC236}">
                    <a16:creationId xmlns:a16="http://schemas.microsoft.com/office/drawing/2014/main" id="{5EBDEED3-D589-1010-F13A-EC69E75A0B05}"/>
                  </a:ext>
                </a:extLst>
              </p:cNvPr>
              <p:cNvCxnSpPr>
                <a:cxnSpLocks/>
              </p:cNvCxnSpPr>
              <p:nvPr/>
            </p:nvCxnSpPr>
            <p:spPr>
              <a:xfrm>
                <a:off x="48771145" y="8087528"/>
                <a:ext cx="0" cy="603250"/>
              </a:xfrm>
              <a:prstGeom prst="line">
                <a:avLst/>
              </a:prstGeom>
              <a:noFill/>
              <a:ln w="12700" cap="flat" cmpd="sng" algn="ctr">
                <a:solidFill>
                  <a:srgbClr val="BA4422"/>
                </a:solidFill>
                <a:prstDash val="solid"/>
                <a:tailEnd type="none"/>
              </a:ln>
              <a:effectLst/>
            </p:spPr>
          </p:cxnSp>
          <p:cxnSp>
            <p:nvCxnSpPr>
              <p:cNvPr id="1304" name="Straight Connector 1303">
                <a:extLst>
                  <a:ext uri="{FF2B5EF4-FFF2-40B4-BE49-F238E27FC236}">
                    <a16:creationId xmlns:a16="http://schemas.microsoft.com/office/drawing/2014/main" id="{8601FD79-E3B9-4788-6FEA-C962FE988A39}"/>
                  </a:ext>
                </a:extLst>
              </p:cNvPr>
              <p:cNvCxnSpPr>
                <a:cxnSpLocks/>
              </p:cNvCxnSpPr>
              <p:nvPr/>
            </p:nvCxnSpPr>
            <p:spPr>
              <a:xfrm>
                <a:off x="48525980" y="8088853"/>
                <a:ext cx="0" cy="603250"/>
              </a:xfrm>
              <a:prstGeom prst="line">
                <a:avLst/>
              </a:prstGeom>
              <a:noFill/>
              <a:ln w="12700" cap="flat" cmpd="sng" algn="ctr">
                <a:solidFill>
                  <a:srgbClr val="BA4422"/>
                </a:solidFill>
                <a:prstDash val="solid"/>
                <a:tailEnd type="none"/>
              </a:ln>
              <a:effectLst/>
            </p:spPr>
          </p:cxnSp>
          <p:cxnSp>
            <p:nvCxnSpPr>
              <p:cNvPr id="1305" name="Straight Connector 1304">
                <a:extLst>
                  <a:ext uri="{FF2B5EF4-FFF2-40B4-BE49-F238E27FC236}">
                    <a16:creationId xmlns:a16="http://schemas.microsoft.com/office/drawing/2014/main" id="{991D3ED8-911E-31C6-07CE-F811AEABC997}"/>
                  </a:ext>
                </a:extLst>
              </p:cNvPr>
              <p:cNvCxnSpPr>
                <a:cxnSpLocks/>
              </p:cNvCxnSpPr>
              <p:nvPr/>
            </p:nvCxnSpPr>
            <p:spPr>
              <a:xfrm>
                <a:off x="48499475" y="8090178"/>
                <a:ext cx="0" cy="603250"/>
              </a:xfrm>
              <a:prstGeom prst="line">
                <a:avLst/>
              </a:prstGeom>
              <a:noFill/>
              <a:ln w="12700" cap="flat" cmpd="sng" algn="ctr">
                <a:solidFill>
                  <a:srgbClr val="BA4422"/>
                </a:solidFill>
                <a:prstDash val="solid"/>
                <a:tailEnd type="none"/>
              </a:ln>
              <a:effectLst/>
            </p:spPr>
          </p:cxnSp>
          <p:cxnSp>
            <p:nvCxnSpPr>
              <p:cNvPr id="1306" name="Straight Connector 1305">
                <a:extLst>
                  <a:ext uri="{FF2B5EF4-FFF2-40B4-BE49-F238E27FC236}">
                    <a16:creationId xmlns:a16="http://schemas.microsoft.com/office/drawing/2014/main" id="{CE4561BF-6813-1032-22FF-E65892E24AD7}"/>
                  </a:ext>
                </a:extLst>
              </p:cNvPr>
              <p:cNvCxnSpPr>
                <a:cxnSpLocks/>
              </p:cNvCxnSpPr>
              <p:nvPr/>
            </p:nvCxnSpPr>
            <p:spPr>
              <a:xfrm>
                <a:off x="47375691" y="8099454"/>
                <a:ext cx="0" cy="603250"/>
              </a:xfrm>
              <a:prstGeom prst="line">
                <a:avLst/>
              </a:prstGeom>
              <a:noFill/>
              <a:ln w="12700" cap="flat" cmpd="sng" algn="ctr">
                <a:solidFill>
                  <a:srgbClr val="BA4422"/>
                </a:solidFill>
                <a:prstDash val="solid"/>
                <a:tailEnd type="none"/>
              </a:ln>
              <a:effectLst/>
            </p:spPr>
          </p:cxnSp>
          <p:sp>
            <p:nvSpPr>
              <p:cNvPr id="1307" name="Rectangle 1306">
                <a:extLst>
                  <a:ext uri="{FF2B5EF4-FFF2-40B4-BE49-F238E27FC236}">
                    <a16:creationId xmlns:a16="http://schemas.microsoft.com/office/drawing/2014/main" id="{C0C7E49D-27B1-4C83-C207-FC6098BF586A}"/>
                  </a:ext>
                </a:extLst>
              </p:cNvPr>
              <p:cNvSpPr/>
              <p:nvPr/>
            </p:nvSpPr>
            <p:spPr>
              <a:xfrm>
                <a:off x="46719213" y="8087800"/>
                <a:ext cx="270345" cy="603504"/>
              </a:xfrm>
              <a:prstGeom prst="rect">
                <a:avLst/>
              </a:prstGeom>
              <a:solidFill>
                <a:srgbClr val="BA4422"/>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cxnSp>
            <p:nvCxnSpPr>
              <p:cNvPr id="1308" name="Straight Connector 1307">
                <a:extLst>
                  <a:ext uri="{FF2B5EF4-FFF2-40B4-BE49-F238E27FC236}">
                    <a16:creationId xmlns:a16="http://schemas.microsoft.com/office/drawing/2014/main" id="{E84785B4-24A5-2574-5ECA-F225FC7172CB}"/>
                  </a:ext>
                </a:extLst>
              </p:cNvPr>
              <p:cNvCxnSpPr>
                <a:cxnSpLocks/>
              </p:cNvCxnSpPr>
              <p:nvPr/>
            </p:nvCxnSpPr>
            <p:spPr>
              <a:xfrm>
                <a:off x="47127875" y="8098130"/>
                <a:ext cx="0" cy="603250"/>
              </a:xfrm>
              <a:prstGeom prst="line">
                <a:avLst/>
              </a:prstGeom>
              <a:noFill/>
              <a:ln w="12700" cap="flat" cmpd="sng" algn="ctr">
                <a:solidFill>
                  <a:srgbClr val="BA4422"/>
                </a:solidFill>
                <a:prstDash val="solid"/>
                <a:tailEnd type="none"/>
              </a:ln>
              <a:effectLst/>
            </p:spPr>
          </p:cxnSp>
          <p:cxnSp>
            <p:nvCxnSpPr>
              <p:cNvPr id="1309" name="Straight Connector 1308">
                <a:extLst>
                  <a:ext uri="{FF2B5EF4-FFF2-40B4-BE49-F238E27FC236}">
                    <a16:creationId xmlns:a16="http://schemas.microsoft.com/office/drawing/2014/main" id="{CAD5BF22-1E9F-8E03-1D98-7216450471F1}"/>
                  </a:ext>
                </a:extLst>
              </p:cNvPr>
              <p:cNvCxnSpPr>
                <a:cxnSpLocks/>
              </p:cNvCxnSpPr>
              <p:nvPr/>
            </p:nvCxnSpPr>
            <p:spPr>
              <a:xfrm>
                <a:off x="47101370" y="8099455"/>
                <a:ext cx="0" cy="603250"/>
              </a:xfrm>
              <a:prstGeom prst="line">
                <a:avLst/>
              </a:prstGeom>
              <a:noFill/>
              <a:ln w="12700" cap="flat" cmpd="sng" algn="ctr">
                <a:solidFill>
                  <a:srgbClr val="BA4422"/>
                </a:solidFill>
                <a:prstDash val="solid"/>
                <a:tailEnd type="none"/>
              </a:ln>
              <a:effectLst/>
            </p:spPr>
          </p:cxnSp>
          <p:cxnSp>
            <p:nvCxnSpPr>
              <p:cNvPr id="1310" name="Straight Connector 1309">
                <a:extLst>
                  <a:ext uri="{FF2B5EF4-FFF2-40B4-BE49-F238E27FC236}">
                    <a16:creationId xmlns:a16="http://schemas.microsoft.com/office/drawing/2014/main" id="{4AD46107-0425-77A8-8AEE-E12E3B205CB5}"/>
                  </a:ext>
                </a:extLst>
              </p:cNvPr>
              <p:cNvCxnSpPr>
                <a:cxnSpLocks/>
              </p:cNvCxnSpPr>
              <p:nvPr/>
            </p:nvCxnSpPr>
            <p:spPr>
              <a:xfrm>
                <a:off x="46576585" y="8091504"/>
                <a:ext cx="0" cy="603250"/>
              </a:xfrm>
              <a:prstGeom prst="line">
                <a:avLst/>
              </a:prstGeom>
              <a:noFill/>
              <a:ln w="12700" cap="flat" cmpd="sng" algn="ctr">
                <a:solidFill>
                  <a:srgbClr val="BA4422"/>
                </a:solidFill>
                <a:prstDash val="solid"/>
                <a:tailEnd type="none"/>
              </a:ln>
              <a:effectLst/>
            </p:spPr>
          </p:cxnSp>
          <p:cxnSp>
            <p:nvCxnSpPr>
              <p:cNvPr id="1311" name="Straight Connector 1310">
                <a:extLst>
                  <a:ext uri="{FF2B5EF4-FFF2-40B4-BE49-F238E27FC236}">
                    <a16:creationId xmlns:a16="http://schemas.microsoft.com/office/drawing/2014/main" id="{FE11DCE6-15E8-5FFA-107D-A45915996745}"/>
                  </a:ext>
                </a:extLst>
              </p:cNvPr>
              <p:cNvCxnSpPr>
                <a:cxnSpLocks/>
              </p:cNvCxnSpPr>
              <p:nvPr/>
            </p:nvCxnSpPr>
            <p:spPr>
              <a:xfrm>
                <a:off x="46550080" y="8092829"/>
                <a:ext cx="0" cy="603250"/>
              </a:xfrm>
              <a:prstGeom prst="line">
                <a:avLst/>
              </a:prstGeom>
              <a:noFill/>
              <a:ln w="12700" cap="flat" cmpd="sng" algn="ctr">
                <a:solidFill>
                  <a:srgbClr val="BA4422"/>
                </a:solidFill>
                <a:prstDash val="solid"/>
                <a:tailEnd type="none"/>
              </a:ln>
              <a:effectLst/>
            </p:spPr>
          </p:cxnSp>
          <p:cxnSp>
            <p:nvCxnSpPr>
              <p:cNvPr id="1312" name="Straight Connector 1311">
                <a:extLst>
                  <a:ext uri="{FF2B5EF4-FFF2-40B4-BE49-F238E27FC236}">
                    <a16:creationId xmlns:a16="http://schemas.microsoft.com/office/drawing/2014/main" id="{63483D14-6A1B-C73D-1DA8-964C7B8E9C3E}"/>
                  </a:ext>
                </a:extLst>
              </p:cNvPr>
              <p:cNvCxnSpPr>
                <a:cxnSpLocks/>
              </p:cNvCxnSpPr>
              <p:nvPr/>
            </p:nvCxnSpPr>
            <p:spPr>
              <a:xfrm>
                <a:off x="42888505" y="7901998"/>
                <a:ext cx="0" cy="603250"/>
              </a:xfrm>
              <a:prstGeom prst="line">
                <a:avLst/>
              </a:prstGeom>
              <a:noFill/>
              <a:ln w="12700" cap="flat" cmpd="sng" algn="ctr">
                <a:solidFill>
                  <a:srgbClr val="BA4422"/>
                </a:solidFill>
                <a:prstDash val="solid"/>
                <a:tailEnd type="none"/>
              </a:ln>
              <a:effectLst/>
            </p:spPr>
          </p:cxnSp>
          <p:cxnSp>
            <p:nvCxnSpPr>
              <p:cNvPr id="1313" name="Straight Connector 1312">
                <a:extLst>
                  <a:ext uri="{FF2B5EF4-FFF2-40B4-BE49-F238E27FC236}">
                    <a16:creationId xmlns:a16="http://schemas.microsoft.com/office/drawing/2014/main" id="{598739D6-1192-20E4-D739-FEE093F302E0}"/>
                  </a:ext>
                </a:extLst>
              </p:cNvPr>
              <p:cNvCxnSpPr>
                <a:cxnSpLocks/>
              </p:cNvCxnSpPr>
              <p:nvPr/>
            </p:nvCxnSpPr>
            <p:spPr>
              <a:xfrm>
                <a:off x="42862000" y="7903323"/>
                <a:ext cx="0" cy="603250"/>
              </a:xfrm>
              <a:prstGeom prst="line">
                <a:avLst/>
              </a:prstGeom>
              <a:noFill/>
              <a:ln w="12700" cap="flat" cmpd="sng" algn="ctr">
                <a:solidFill>
                  <a:srgbClr val="BA4422"/>
                </a:solidFill>
                <a:prstDash val="solid"/>
                <a:tailEnd type="none"/>
              </a:ln>
              <a:effectLst/>
            </p:spPr>
          </p:cxnSp>
          <p:cxnSp>
            <p:nvCxnSpPr>
              <p:cNvPr id="1314" name="Straight Connector 1313">
                <a:extLst>
                  <a:ext uri="{FF2B5EF4-FFF2-40B4-BE49-F238E27FC236}">
                    <a16:creationId xmlns:a16="http://schemas.microsoft.com/office/drawing/2014/main" id="{CFDD842C-4E0C-D892-5D7A-4A45656E6528}"/>
                  </a:ext>
                </a:extLst>
              </p:cNvPr>
              <p:cNvCxnSpPr>
                <a:cxnSpLocks/>
              </p:cNvCxnSpPr>
              <p:nvPr/>
            </p:nvCxnSpPr>
            <p:spPr>
              <a:xfrm>
                <a:off x="43947353" y="7911275"/>
                <a:ext cx="0" cy="603250"/>
              </a:xfrm>
              <a:prstGeom prst="line">
                <a:avLst/>
              </a:prstGeom>
              <a:noFill/>
              <a:ln w="12700" cap="flat" cmpd="sng" algn="ctr">
                <a:solidFill>
                  <a:srgbClr val="BA4422"/>
                </a:solidFill>
                <a:prstDash val="solid"/>
                <a:tailEnd type="none"/>
              </a:ln>
              <a:effectLst/>
            </p:spPr>
          </p:cxnSp>
          <p:cxnSp>
            <p:nvCxnSpPr>
              <p:cNvPr id="1315" name="Straight Connector 1314">
                <a:extLst>
                  <a:ext uri="{FF2B5EF4-FFF2-40B4-BE49-F238E27FC236}">
                    <a16:creationId xmlns:a16="http://schemas.microsoft.com/office/drawing/2014/main" id="{6DB63113-D1BB-B83B-3C58-C32CA666C43F}"/>
                  </a:ext>
                </a:extLst>
              </p:cNvPr>
              <p:cNvCxnSpPr>
                <a:cxnSpLocks/>
              </p:cNvCxnSpPr>
              <p:nvPr/>
            </p:nvCxnSpPr>
            <p:spPr>
              <a:xfrm>
                <a:off x="43805555" y="7916575"/>
                <a:ext cx="0" cy="603250"/>
              </a:xfrm>
              <a:prstGeom prst="line">
                <a:avLst/>
              </a:prstGeom>
              <a:noFill/>
              <a:ln w="12700" cap="flat" cmpd="sng" algn="ctr">
                <a:solidFill>
                  <a:srgbClr val="BA4422"/>
                </a:solidFill>
                <a:prstDash val="solid"/>
                <a:tailEnd type="none"/>
              </a:ln>
              <a:effectLst/>
            </p:spPr>
          </p:cxnSp>
          <p:cxnSp>
            <p:nvCxnSpPr>
              <p:cNvPr id="1316" name="Straight Connector 1315">
                <a:extLst>
                  <a:ext uri="{FF2B5EF4-FFF2-40B4-BE49-F238E27FC236}">
                    <a16:creationId xmlns:a16="http://schemas.microsoft.com/office/drawing/2014/main" id="{28834AD9-3B8B-4973-4AC7-86F80BB0AC83}"/>
                  </a:ext>
                </a:extLst>
              </p:cNvPr>
              <p:cNvCxnSpPr>
                <a:cxnSpLocks/>
              </p:cNvCxnSpPr>
              <p:nvPr/>
            </p:nvCxnSpPr>
            <p:spPr>
              <a:xfrm>
                <a:off x="44058672" y="7907299"/>
                <a:ext cx="0" cy="603250"/>
              </a:xfrm>
              <a:prstGeom prst="line">
                <a:avLst/>
              </a:prstGeom>
              <a:noFill/>
              <a:ln w="12700" cap="flat" cmpd="sng" algn="ctr">
                <a:solidFill>
                  <a:srgbClr val="BA4422"/>
                </a:solidFill>
                <a:prstDash val="solid"/>
                <a:tailEnd type="none"/>
              </a:ln>
              <a:effectLst/>
            </p:spPr>
          </p:cxnSp>
          <p:cxnSp>
            <p:nvCxnSpPr>
              <p:cNvPr id="1317" name="Straight Connector 1316">
                <a:extLst>
                  <a:ext uri="{FF2B5EF4-FFF2-40B4-BE49-F238E27FC236}">
                    <a16:creationId xmlns:a16="http://schemas.microsoft.com/office/drawing/2014/main" id="{5C11A231-D8B4-C59E-6E81-3B16ECACFD1C}"/>
                  </a:ext>
                </a:extLst>
              </p:cNvPr>
              <p:cNvCxnSpPr>
                <a:cxnSpLocks/>
              </p:cNvCxnSpPr>
              <p:nvPr/>
            </p:nvCxnSpPr>
            <p:spPr>
              <a:xfrm>
                <a:off x="44604661" y="8103432"/>
                <a:ext cx="0" cy="603250"/>
              </a:xfrm>
              <a:prstGeom prst="line">
                <a:avLst/>
              </a:prstGeom>
              <a:noFill/>
              <a:ln w="12700" cap="flat" cmpd="sng" algn="ctr">
                <a:solidFill>
                  <a:srgbClr val="BA4422"/>
                </a:solidFill>
                <a:prstDash val="solid"/>
                <a:tailEnd type="none"/>
              </a:ln>
              <a:effectLst/>
            </p:spPr>
          </p:cxnSp>
          <p:cxnSp>
            <p:nvCxnSpPr>
              <p:cNvPr id="1318" name="Straight Connector 1317">
                <a:extLst>
                  <a:ext uri="{FF2B5EF4-FFF2-40B4-BE49-F238E27FC236}">
                    <a16:creationId xmlns:a16="http://schemas.microsoft.com/office/drawing/2014/main" id="{490344BB-1579-4401-AC9B-FD5C8FA3EFC1}"/>
                  </a:ext>
                </a:extLst>
              </p:cNvPr>
              <p:cNvCxnSpPr>
                <a:cxnSpLocks/>
              </p:cNvCxnSpPr>
              <p:nvPr/>
            </p:nvCxnSpPr>
            <p:spPr>
              <a:xfrm>
                <a:off x="41653402" y="7780078"/>
                <a:ext cx="0" cy="603250"/>
              </a:xfrm>
              <a:prstGeom prst="line">
                <a:avLst/>
              </a:prstGeom>
              <a:noFill/>
              <a:ln w="12700" cap="flat" cmpd="sng" algn="ctr">
                <a:solidFill>
                  <a:srgbClr val="BA4422"/>
                </a:solidFill>
                <a:prstDash val="solid"/>
                <a:tailEnd type="none"/>
              </a:ln>
              <a:effectLst/>
            </p:spPr>
          </p:cxnSp>
          <p:cxnSp>
            <p:nvCxnSpPr>
              <p:cNvPr id="1319" name="Straight Connector 1318">
                <a:extLst>
                  <a:ext uri="{FF2B5EF4-FFF2-40B4-BE49-F238E27FC236}">
                    <a16:creationId xmlns:a16="http://schemas.microsoft.com/office/drawing/2014/main" id="{966E0833-13A9-C5D6-234B-ABC88E067DFB}"/>
                  </a:ext>
                </a:extLst>
              </p:cNvPr>
              <p:cNvCxnSpPr>
                <a:cxnSpLocks/>
              </p:cNvCxnSpPr>
              <p:nvPr/>
            </p:nvCxnSpPr>
            <p:spPr>
              <a:xfrm>
                <a:off x="41626897" y="7781403"/>
                <a:ext cx="0" cy="603250"/>
              </a:xfrm>
              <a:prstGeom prst="line">
                <a:avLst/>
              </a:prstGeom>
              <a:noFill/>
              <a:ln w="12700" cap="flat" cmpd="sng" algn="ctr">
                <a:solidFill>
                  <a:srgbClr val="BA4422"/>
                </a:solidFill>
                <a:prstDash val="solid"/>
                <a:tailEnd type="none"/>
              </a:ln>
              <a:effectLst/>
            </p:spPr>
          </p:cxnSp>
          <p:cxnSp>
            <p:nvCxnSpPr>
              <p:cNvPr id="1320" name="Straight Connector 1319">
                <a:extLst>
                  <a:ext uri="{FF2B5EF4-FFF2-40B4-BE49-F238E27FC236}">
                    <a16:creationId xmlns:a16="http://schemas.microsoft.com/office/drawing/2014/main" id="{7E7F0354-F193-FCA5-E7AC-6E488D973862}"/>
                  </a:ext>
                </a:extLst>
              </p:cNvPr>
              <p:cNvCxnSpPr>
                <a:cxnSpLocks/>
              </p:cNvCxnSpPr>
              <p:nvPr/>
            </p:nvCxnSpPr>
            <p:spPr>
              <a:xfrm>
                <a:off x="41915795" y="7768151"/>
                <a:ext cx="0" cy="603250"/>
              </a:xfrm>
              <a:prstGeom prst="line">
                <a:avLst/>
              </a:prstGeom>
              <a:noFill/>
              <a:ln w="12700" cap="flat" cmpd="sng" algn="ctr">
                <a:solidFill>
                  <a:srgbClr val="BA4422"/>
                </a:solidFill>
                <a:prstDash val="solid"/>
                <a:tailEnd type="none"/>
              </a:ln>
              <a:effectLst/>
            </p:spPr>
          </p:cxnSp>
          <p:cxnSp>
            <p:nvCxnSpPr>
              <p:cNvPr id="1321" name="Straight Connector 1320">
                <a:extLst>
                  <a:ext uri="{FF2B5EF4-FFF2-40B4-BE49-F238E27FC236}">
                    <a16:creationId xmlns:a16="http://schemas.microsoft.com/office/drawing/2014/main" id="{531CCD9A-57CC-8D2C-39D7-5B19A8C578EA}"/>
                  </a:ext>
                </a:extLst>
              </p:cNvPr>
              <p:cNvCxnSpPr>
                <a:cxnSpLocks/>
              </p:cNvCxnSpPr>
              <p:nvPr/>
            </p:nvCxnSpPr>
            <p:spPr>
              <a:xfrm>
                <a:off x="42469736" y="7916575"/>
                <a:ext cx="0" cy="603250"/>
              </a:xfrm>
              <a:prstGeom prst="line">
                <a:avLst/>
              </a:prstGeom>
              <a:noFill/>
              <a:ln w="12700" cap="flat" cmpd="sng" algn="ctr">
                <a:solidFill>
                  <a:srgbClr val="BA4422"/>
                </a:solidFill>
                <a:prstDash val="solid"/>
                <a:tailEnd type="none"/>
              </a:ln>
              <a:effectLst/>
            </p:spPr>
          </p:cxnSp>
          <p:cxnSp>
            <p:nvCxnSpPr>
              <p:cNvPr id="1322" name="Straight Connector 1321">
                <a:extLst>
                  <a:ext uri="{FF2B5EF4-FFF2-40B4-BE49-F238E27FC236}">
                    <a16:creationId xmlns:a16="http://schemas.microsoft.com/office/drawing/2014/main" id="{E90FD57D-AE71-C00B-EF44-93FAA692310E}"/>
                  </a:ext>
                </a:extLst>
              </p:cNvPr>
              <p:cNvCxnSpPr>
                <a:cxnSpLocks/>
              </p:cNvCxnSpPr>
              <p:nvPr/>
            </p:nvCxnSpPr>
            <p:spPr>
              <a:xfrm rot="5400000">
                <a:off x="41805802" y="7904649"/>
                <a:ext cx="0" cy="603250"/>
              </a:xfrm>
              <a:prstGeom prst="line">
                <a:avLst/>
              </a:prstGeom>
              <a:noFill/>
              <a:ln w="12700" cap="flat" cmpd="sng" algn="ctr">
                <a:solidFill>
                  <a:srgbClr val="BA4422"/>
                </a:solidFill>
                <a:prstDash val="solid"/>
                <a:tailEnd type="none"/>
              </a:ln>
              <a:effectLst/>
            </p:spPr>
          </p:cxnSp>
          <p:cxnSp>
            <p:nvCxnSpPr>
              <p:cNvPr id="1323" name="Straight Connector 1322">
                <a:extLst>
                  <a:ext uri="{FF2B5EF4-FFF2-40B4-BE49-F238E27FC236}">
                    <a16:creationId xmlns:a16="http://schemas.microsoft.com/office/drawing/2014/main" id="{D04D2BEE-5EF3-8B20-4AA6-1CC61756D78F}"/>
                  </a:ext>
                </a:extLst>
              </p:cNvPr>
              <p:cNvCxnSpPr>
                <a:cxnSpLocks/>
              </p:cNvCxnSpPr>
              <p:nvPr/>
            </p:nvCxnSpPr>
            <p:spPr>
              <a:xfrm rot="5400000">
                <a:off x="44176616" y="7941755"/>
                <a:ext cx="0" cy="603250"/>
              </a:xfrm>
              <a:prstGeom prst="line">
                <a:avLst/>
              </a:prstGeom>
              <a:noFill/>
              <a:ln w="12700" cap="flat" cmpd="sng" algn="ctr">
                <a:solidFill>
                  <a:srgbClr val="BA4422"/>
                </a:solidFill>
                <a:prstDash val="solid"/>
                <a:tailEnd type="none"/>
              </a:ln>
              <a:effectLst/>
            </p:spPr>
          </p:cxnSp>
          <p:sp>
            <p:nvSpPr>
              <p:cNvPr id="1324" name="Rectangle 1323">
                <a:extLst>
                  <a:ext uri="{FF2B5EF4-FFF2-40B4-BE49-F238E27FC236}">
                    <a16:creationId xmlns:a16="http://schemas.microsoft.com/office/drawing/2014/main" id="{349BF805-BD28-AB6F-5F39-7FA18558CCF5}"/>
                  </a:ext>
                </a:extLst>
              </p:cNvPr>
              <p:cNvSpPr/>
              <p:nvPr/>
            </p:nvSpPr>
            <p:spPr>
              <a:xfrm>
                <a:off x="41909999" y="7918172"/>
                <a:ext cx="454551" cy="603504"/>
              </a:xfrm>
              <a:prstGeom prst="rect">
                <a:avLst/>
              </a:prstGeom>
              <a:solidFill>
                <a:srgbClr val="BA4422"/>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cxnSp>
            <p:nvCxnSpPr>
              <p:cNvPr id="1325" name="Straight Connector 1324">
                <a:extLst>
                  <a:ext uri="{FF2B5EF4-FFF2-40B4-BE49-F238E27FC236}">
                    <a16:creationId xmlns:a16="http://schemas.microsoft.com/office/drawing/2014/main" id="{FD5F1568-226C-9A48-CEC3-B7FA9EF9623A}"/>
                  </a:ext>
                </a:extLst>
              </p:cNvPr>
              <p:cNvCxnSpPr>
                <a:cxnSpLocks/>
              </p:cNvCxnSpPr>
              <p:nvPr/>
            </p:nvCxnSpPr>
            <p:spPr>
              <a:xfrm>
                <a:off x="41424139" y="7777427"/>
                <a:ext cx="0" cy="603250"/>
              </a:xfrm>
              <a:prstGeom prst="line">
                <a:avLst/>
              </a:prstGeom>
              <a:noFill/>
              <a:ln w="12700" cap="flat" cmpd="sng" algn="ctr">
                <a:solidFill>
                  <a:srgbClr val="BA4422"/>
                </a:solidFill>
                <a:prstDash val="solid"/>
                <a:tailEnd type="none"/>
              </a:ln>
              <a:effectLst/>
            </p:spPr>
          </p:cxnSp>
          <p:cxnSp>
            <p:nvCxnSpPr>
              <p:cNvPr id="1326" name="Straight Connector 1325">
                <a:extLst>
                  <a:ext uri="{FF2B5EF4-FFF2-40B4-BE49-F238E27FC236}">
                    <a16:creationId xmlns:a16="http://schemas.microsoft.com/office/drawing/2014/main" id="{90BB2261-D7D2-B59F-EA69-9820F87ACD88}"/>
                  </a:ext>
                </a:extLst>
              </p:cNvPr>
              <p:cNvCxnSpPr>
                <a:cxnSpLocks/>
              </p:cNvCxnSpPr>
              <p:nvPr/>
            </p:nvCxnSpPr>
            <p:spPr>
              <a:xfrm>
                <a:off x="41270414" y="7774777"/>
                <a:ext cx="0" cy="603250"/>
              </a:xfrm>
              <a:prstGeom prst="line">
                <a:avLst/>
              </a:prstGeom>
              <a:noFill/>
              <a:ln w="12700" cap="flat" cmpd="sng" algn="ctr">
                <a:solidFill>
                  <a:srgbClr val="BA4422"/>
                </a:solidFill>
                <a:prstDash val="solid"/>
                <a:tailEnd type="none"/>
              </a:ln>
              <a:effectLst/>
            </p:spPr>
          </p:cxnSp>
          <p:cxnSp>
            <p:nvCxnSpPr>
              <p:cNvPr id="1327" name="Straight Connector 1326">
                <a:extLst>
                  <a:ext uri="{FF2B5EF4-FFF2-40B4-BE49-F238E27FC236}">
                    <a16:creationId xmlns:a16="http://schemas.microsoft.com/office/drawing/2014/main" id="{E396BA47-91B3-F0D1-2FAE-3E4B28B21886}"/>
                  </a:ext>
                </a:extLst>
              </p:cNvPr>
              <p:cNvCxnSpPr>
                <a:cxnSpLocks/>
              </p:cNvCxnSpPr>
              <p:nvPr/>
            </p:nvCxnSpPr>
            <p:spPr>
              <a:xfrm>
                <a:off x="41065005" y="7780078"/>
                <a:ext cx="0" cy="603250"/>
              </a:xfrm>
              <a:prstGeom prst="line">
                <a:avLst/>
              </a:prstGeom>
              <a:noFill/>
              <a:ln w="12700" cap="flat" cmpd="sng" algn="ctr">
                <a:solidFill>
                  <a:srgbClr val="BA4422"/>
                </a:solidFill>
                <a:prstDash val="solid"/>
                <a:tailEnd type="none"/>
              </a:ln>
              <a:effectLst/>
            </p:spPr>
          </p:cxnSp>
          <p:cxnSp>
            <p:nvCxnSpPr>
              <p:cNvPr id="1328" name="Straight Connector 1327">
                <a:extLst>
                  <a:ext uri="{FF2B5EF4-FFF2-40B4-BE49-F238E27FC236}">
                    <a16:creationId xmlns:a16="http://schemas.microsoft.com/office/drawing/2014/main" id="{F491A6AB-2298-D2C8-AE04-EA7CC5A3038D}"/>
                  </a:ext>
                </a:extLst>
              </p:cNvPr>
              <p:cNvCxnSpPr>
                <a:cxnSpLocks/>
              </p:cNvCxnSpPr>
              <p:nvPr/>
            </p:nvCxnSpPr>
            <p:spPr>
              <a:xfrm>
                <a:off x="40422275" y="7777428"/>
                <a:ext cx="0" cy="603250"/>
              </a:xfrm>
              <a:prstGeom prst="line">
                <a:avLst/>
              </a:prstGeom>
              <a:noFill/>
              <a:ln w="12700" cap="flat" cmpd="sng" algn="ctr">
                <a:solidFill>
                  <a:srgbClr val="BA4422"/>
                </a:solidFill>
                <a:prstDash val="solid"/>
                <a:tailEnd type="none"/>
              </a:ln>
              <a:effectLst/>
            </p:spPr>
          </p:cxnSp>
          <p:cxnSp>
            <p:nvCxnSpPr>
              <p:cNvPr id="1329" name="Straight Connector 1328">
                <a:extLst>
                  <a:ext uri="{FF2B5EF4-FFF2-40B4-BE49-F238E27FC236}">
                    <a16:creationId xmlns:a16="http://schemas.microsoft.com/office/drawing/2014/main" id="{4EF5F982-3A5F-85AE-977B-489CA3A66F1A}"/>
                  </a:ext>
                </a:extLst>
              </p:cNvPr>
              <p:cNvCxnSpPr>
                <a:cxnSpLocks/>
              </p:cNvCxnSpPr>
              <p:nvPr/>
            </p:nvCxnSpPr>
            <p:spPr>
              <a:xfrm>
                <a:off x="39032122" y="7778753"/>
                <a:ext cx="0" cy="603250"/>
              </a:xfrm>
              <a:prstGeom prst="line">
                <a:avLst/>
              </a:prstGeom>
              <a:noFill/>
              <a:ln w="12700" cap="flat" cmpd="sng" algn="ctr">
                <a:solidFill>
                  <a:srgbClr val="BA4422"/>
                </a:solidFill>
                <a:prstDash val="solid"/>
                <a:tailEnd type="none"/>
              </a:ln>
              <a:effectLst/>
            </p:spPr>
          </p:cxnSp>
          <p:cxnSp>
            <p:nvCxnSpPr>
              <p:cNvPr id="1330" name="Straight Connector 1329">
                <a:extLst>
                  <a:ext uri="{FF2B5EF4-FFF2-40B4-BE49-F238E27FC236}">
                    <a16:creationId xmlns:a16="http://schemas.microsoft.com/office/drawing/2014/main" id="{E93F1CD1-A175-49A6-B30E-0BBDAB9D0362}"/>
                  </a:ext>
                </a:extLst>
              </p:cNvPr>
              <p:cNvCxnSpPr>
                <a:cxnSpLocks/>
              </p:cNvCxnSpPr>
              <p:nvPr/>
            </p:nvCxnSpPr>
            <p:spPr>
              <a:xfrm>
                <a:off x="37641969" y="7772127"/>
                <a:ext cx="0" cy="603250"/>
              </a:xfrm>
              <a:prstGeom prst="line">
                <a:avLst/>
              </a:prstGeom>
              <a:noFill/>
              <a:ln w="12700" cap="flat" cmpd="sng" algn="ctr">
                <a:solidFill>
                  <a:srgbClr val="BA4422"/>
                </a:solidFill>
                <a:prstDash val="solid"/>
                <a:tailEnd type="none"/>
              </a:ln>
              <a:effectLst/>
            </p:spPr>
          </p:cxnSp>
          <p:cxnSp>
            <p:nvCxnSpPr>
              <p:cNvPr id="1331" name="Straight Connector 1330">
                <a:extLst>
                  <a:ext uri="{FF2B5EF4-FFF2-40B4-BE49-F238E27FC236}">
                    <a16:creationId xmlns:a16="http://schemas.microsoft.com/office/drawing/2014/main" id="{D08739C3-F5CC-1C24-A32E-26D106F61781}"/>
                  </a:ext>
                </a:extLst>
              </p:cNvPr>
              <p:cNvCxnSpPr>
                <a:cxnSpLocks/>
              </p:cNvCxnSpPr>
              <p:nvPr/>
            </p:nvCxnSpPr>
            <p:spPr>
              <a:xfrm>
                <a:off x="37496195" y="7785379"/>
                <a:ext cx="0" cy="603250"/>
              </a:xfrm>
              <a:prstGeom prst="line">
                <a:avLst/>
              </a:prstGeom>
              <a:noFill/>
              <a:ln w="12700" cap="flat" cmpd="sng" algn="ctr">
                <a:solidFill>
                  <a:srgbClr val="BA4422"/>
                </a:solidFill>
                <a:prstDash val="solid"/>
                <a:tailEnd type="none"/>
              </a:ln>
              <a:effectLst/>
            </p:spPr>
          </p:cxnSp>
          <p:cxnSp>
            <p:nvCxnSpPr>
              <p:cNvPr id="1332" name="Straight Connector 1331">
                <a:extLst>
                  <a:ext uri="{FF2B5EF4-FFF2-40B4-BE49-F238E27FC236}">
                    <a16:creationId xmlns:a16="http://schemas.microsoft.com/office/drawing/2014/main" id="{3871DC25-5BC4-1834-0831-06E2D8F91484}"/>
                  </a:ext>
                </a:extLst>
              </p:cNvPr>
              <p:cNvCxnSpPr>
                <a:cxnSpLocks/>
              </p:cNvCxnSpPr>
              <p:nvPr/>
            </p:nvCxnSpPr>
            <p:spPr>
              <a:xfrm>
                <a:off x="37231151" y="7659484"/>
                <a:ext cx="0" cy="603250"/>
              </a:xfrm>
              <a:prstGeom prst="line">
                <a:avLst/>
              </a:prstGeom>
              <a:noFill/>
              <a:ln w="12700" cap="flat" cmpd="sng" algn="ctr">
                <a:solidFill>
                  <a:srgbClr val="BA4422"/>
                </a:solidFill>
                <a:prstDash val="solid"/>
                <a:tailEnd type="none"/>
              </a:ln>
              <a:effectLst/>
            </p:spPr>
          </p:cxnSp>
          <p:cxnSp>
            <p:nvCxnSpPr>
              <p:cNvPr id="1333" name="Straight Connector 1332">
                <a:extLst>
                  <a:ext uri="{FF2B5EF4-FFF2-40B4-BE49-F238E27FC236}">
                    <a16:creationId xmlns:a16="http://schemas.microsoft.com/office/drawing/2014/main" id="{86893343-4BF4-D04B-5CBD-18447997065A}"/>
                  </a:ext>
                </a:extLst>
              </p:cNvPr>
              <p:cNvCxnSpPr>
                <a:cxnSpLocks/>
              </p:cNvCxnSpPr>
              <p:nvPr/>
            </p:nvCxnSpPr>
            <p:spPr>
              <a:xfrm flipH="1">
                <a:off x="36770807" y="7962434"/>
                <a:ext cx="886539" cy="0"/>
              </a:xfrm>
              <a:prstGeom prst="line">
                <a:avLst/>
              </a:prstGeom>
              <a:noFill/>
              <a:ln w="12700" cap="flat" cmpd="sng" algn="ctr">
                <a:solidFill>
                  <a:srgbClr val="BA4422"/>
                </a:solidFill>
                <a:prstDash val="solid"/>
                <a:tailEnd type="none"/>
              </a:ln>
              <a:effectLst/>
            </p:spPr>
          </p:cxnSp>
          <p:cxnSp>
            <p:nvCxnSpPr>
              <p:cNvPr id="1334" name="Straight Connector 1333">
                <a:extLst>
                  <a:ext uri="{FF2B5EF4-FFF2-40B4-BE49-F238E27FC236}">
                    <a16:creationId xmlns:a16="http://schemas.microsoft.com/office/drawing/2014/main" id="{893A18CC-B496-8884-C6AB-E6C76744DFAD}"/>
                  </a:ext>
                </a:extLst>
              </p:cNvPr>
              <p:cNvCxnSpPr>
                <a:cxnSpLocks/>
              </p:cNvCxnSpPr>
              <p:nvPr/>
            </p:nvCxnSpPr>
            <p:spPr>
              <a:xfrm flipH="1">
                <a:off x="36623708" y="7892197"/>
                <a:ext cx="879912" cy="0"/>
              </a:xfrm>
              <a:prstGeom prst="line">
                <a:avLst/>
              </a:prstGeom>
              <a:noFill/>
              <a:ln w="12700" cap="flat" cmpd="sng" algn="ctr">
                <a:solidFill>
                  <a:srgbClr val="BA4422"/>
                </a:solidFill>
                <a:prstDash val="solid"/>
                <a:tailEnd type="none"/>
              </a:ln>
              <a:effectLst/>
            </p:spPr>
          </p:cxnSp>
          <p:cxnSp>
            <p:nvCxnSpPr>
              <p:cNvPr id="1335" name="Straight Connector 1334">
                <a:extLst>
                  <a:ext uri="{FF2B5EF4-FFF2-40B4-BE49-F238E27FC236}">
                    <a16:creationId xmlns:a16="http://schemas.microsoft.com/office/drawing/2014/main" id="{09E2EB00-BB91-4F5E-185D-5CC4A319ED1C}"/>
                  </a:ext>
                </a:extLst>
              </p:cNvPr>
              <p:cNvCxnSpPr>
                <a:cxnSpLocks/>
              </p:cNvCxnSpPr>
              <p:nvPr/>
            </p:nvCxnSpPr>
            <p:spPr>
              <a:xfrm>
                <a:off x="37045621" y="7597199"/>
                <a:ext cx="0" cy="603250"/>
              </a:xfrm>
              <a:prstGeom prst="line">
                <a:avLst/>
              </a:prstGeom>
              <a:noFill/>
              <a:ln w="12700" cap="flat" cmpd="sng" algn="ctr">
                <a:solidFill>
                  <a:srgbClr val="BA4422"/>
                </a:solidFill>
                <a:prstDash val="solid"/>
                <a:tailEnd type="none"/>
              </a:ln>
              <a:effectLst/>
            </p:spPr>
          </p:cxnSp>
          <p:cxnSp>
            <p:nvCxnSpPr>
              <p:cNvPr id="1336" name="Straight Connector 1335">
                <a:extLst>
                  <a:ext uri="{FF2B5EF4-FFF2-40B4-BE49-F238E27FC236}">
                    <a16:creationId xmlns:a16="http://schemas.microsoft.com/office/drawing/2014/main" id="{42259865-3695-AF3E-4F6C-702466293382}"/>
                  </a:ext>
                </a:extLst>
              </p:cNvPr>
              <p:cNvCxnSpPr>
                <a:cxnSpLocks/>
              </p:cNvCxnSpPr>
              <p:nvPr/>
            </p:nvCxnSpPr>
            <p:spPr>
              <a:xfrm flipH="1">
                <a:off x="36599854" y="7669561"/>
                <a:ext cx="820278" cy="0"/>
              </a:xfrm>
              <a:prstGeom prst="line">
                <a:avLst/>
              </a:prstGeom>
              <a:noFill/>
              <a:ln w="12700" cap="flat" cmpd="sng" algn="ctr">
                <a:solidFill>
                  <a:srgbClr val="BA4422"/>
                </a:solidFill>
                <a:prstDash val="solid"/>
                <a:tailEnd type="none"/>
              </a:ln>
              <a:effectLst/>
            </p:spPr>
          </p:cxnSp>
          <p:cxnSp>
            <p:nvCxnSpPr>
              <p:cNvPr id="1337" name="Straight Connector 1336">
                <a:extLst>
                  <a:ext uri="{FF2B5EF4-FFF2-40B4-BE49-F238E27FC236}">
                    <a16:creationId xmlns:a16="http://schemas.microsoft.com/office/drawing/2014/main" id="{9631373C-FC4A-79DE-42AE-22F7600B3C91}"/>
                  </a:ext>
                </a:extLst>
              </p:cNvPr>
              <p:cNvCxnSpPr>
                <a:cxnSpLocks/>
              </p:cNvCxnSpPr>
              <p:nvPr/>
            </p:nvCxnSpPr>
            <p:spPr>
              <a:xfrm>
                <a:off x="36995262" y="7379863"/>
                <a:ext cx="0" cy="603250"/>
              </a:xfrm>
              <a:prstGeom prst="line">
                <a:avLst/>
              </a:prstGeom>
              <a:noFill/>
              <a:ln w="12700" cap="flat" cmpd="sng" algn="ctr">
                <a:solidFill>
                  <a:srgbClr val="BA4422"/>
                </a:solidFill>
                <a:prstDash val="solid"/>
                <a:tailEnd type="none"/>
              </a:ln>
              <a:effectLst/>
            </p:spPr>
          </p:cxnSp>
          <p:cxnSp>
            <p:nvCxnSpPr>
              <p:cNvPr id="1338" name="Straight Connector 1337">
                <a:extLst>
                  <a:ext uri="{FF2B5EF4-FFF2-40B4-BE49-F238E27FC236}">
                    <a16:creationId xmlns:a16="http://schemas.microsoft.com/office/drawing/2014/main" id="{00364A90-2D3B-716E-8967-44629B26A9EC}"/>
                  </a:ext>
                </a:extLst>
              </p:cNvPr>
              <p:cNvCxnSpPr>
                <a:cxnSpLocks/>
              </p:cNvCxnSpPr>
              <p:nvPr/>
            </p:nvCxnSpPr>
            <p:spPr>
              <a:xfrm>
                <a:off x="36447947" y="7309626"/>
                <a:ext cx="0" cy="603250"/>
              </a:xfrm>
              <a:prstGeom prst="line">
                <a:avLst/>
              </a:prstGeom>
              <a:noFill/>
              <a:ln w="12700" cap="flat" cmpd="sng" algn="ctr">
                <a:solidFill>
                  <a:srgbClr val="BA4422"/>
                </a:solidFill>
                <a:prstDash val="solid"/>
                <a:tailEnd type="none"/>
              </a:ln>
              <a:effectLst/>
            </p:spPr>
          </p:cxnSp>
          <p:cxnSp>
            <p:nvCxnSpPr>
              <p:cNvPr id="1339" name="Straight Connector 1338">
                <a:extLst>
                  <a:ext uri="{FF2B5EF4-FFF2-40B4-BE49-F238E27FC236}">
                    <a16:creationId xmlns:a16="http://schemas.microsoft.com/office/drawing/2014/main" id="{22CD538D-B4D7-FC7F-8259-60A4EBA35CE5}"/>
                  </a:ext>
                </a:extLst>
              </p:cNvPr>
              <p:cNvCxnSpPr>
                <a:cxnSpLocks/>
              </p:cNvCxnSpPr>
              <p:nvPr/>
            </p:nvCxnSpPr>
            <p:spPr>
              <a:xfrm>
                <a:off x="36481077" y="7310952"/>
                <a:ext cx="0" cy="603250"/>
              </a:xfrm>
              <a:prstGeom prst="line">
                <a:avLst/>
              </a:prstGeom>
              <a:noFill/>
              <a:ln w="12700" cap="flat" cmpd="sng" algn="ctr">
                <a:solidFill>
                  <a:srgbClr val="BA4422"/>
                </a:solidFill>
                <a:prstDash val="solid"/>
                <a:tailEnd type="none"/>
              </a:ln>
              <a:effectLst/>
            </p:spPr>
          </p:cxnSp>
          <p:cxnSp>
            <p:nvCxnSpPr>
              <p:cNvPr id="1340" name="Straight Connector 1339">
                <a:extLst>
                  <a:ext uri="{FF2B5EF4-FFF2-40B4-BE49-F238E27FC236}">
                    <a16:creationId xmlns:a16="http://schemas.microsoft.com/office/drawing/2014/main" id="{7A567A6B-94BD-CF32-6D21-D41E5F2C1890}"/>
                  </a:ext>
                </a:extLst>
              </p:cNvPr>
              <p:cNvCxnSpPr>
                <a:cxnSpLocks/>
              </p:cNvCxnSpPr>
              <p:nvPr/>
            </p:nvCxnSpPr>
            <p:spPr>
              <a:xfrm>
                <a:off x="35610410" y="7195658"/>
                <a:ext cx="0" cy="603250"/>
              </a:xfrm>
              <a:prstGeom prst="line">
                <a:avLst/>
              </a:prstGeom>
              <a:noFill/>
              <a:ln w="12700" cap="flat" cmpd="sng" algn="ctr">
                <a:solidFill>
                  <a:srgbClr val="BA4422"/>
                </a:solidFill>
                <a:prstDash val="solid"/>
                <a:tailEnd type="none"/>
              </a:ln>
              <a:effectLst/>
            </p:spPr>
          </p:cxnSp>
          <p:cxnSp>
            <p:nvCxnSpPr>
              <p:cNvPr id="1341" name="Straight Connector 1340">
                <a:extLst>
                  <a:ext uri="{FF2B5EF4-FFF2-40B4-BE49-F238E27FC236}">
                    <a16:creationId xmlns:a16="http://schemas.microsoft.com/office/drawing/2014/main" id="{9E2F8BFA-F2E5-44B6-9ADE-D49836792297}"/>
                  </a:ext>
                </a:extLst>
              </p:cNvPr>
              <p:cNvCxnSpPr>
                <a:cxnSpLocks/>
              </p:cNvCxnSpPr>
              <p:nvPr/>
            </p:nvCxnSpPr>
            <p:spPr>
              <a:xfrm>
                <a:off x="35643540" y="7196984"/>
                <a:ext cx="0" cy="603250"/>
              </a:xfrm>
              <a:prstGeom prst="line">
                <a:avLst/>
              </a:prstGeom>
              <a:noFill/>
              <a:ln w="12700" cap="flat" cmpd="sng" algn="ctr">
                <a:solidFill>
                  <a:srgbClr val="BA4422"/>
                </a:solidFill>
                <a:prstDash val="solid"/>
                <a:tailEnd type="none"/>
              </a:ln>
              <a:effectLst/>
            </p:spPr>
          </p:cxnSp>
          <p:cxnSp>
            <p:nvCxnSpPr>
              <p:cNvPr id="1342" name="Straight Connector 1341">
                <a:extLst>
                  <a:ext uri="{FF2B5EF4-FFF2-40B4-BE49-F238E27FC236}">
                    <a16:creationId xmlns:a16="http://schemas.microsoft.com/office/drawing/2014/main" id="{7E80270D-D29F-AB95-A543-9F625539D9D7}"/>
                  </a:ext>
                </a:extLst>
              </p:cNvPr>
              <p:cNvCxnSpPr>
                <a:cxnSpLocks/>
              </p:cNvCxnSpPr>
              <p:nvPr/>
            </p:nvCxnSpPr>
            <p:spPr>
              <a:xfrm flipH="1">
                <a:off x="35245483" y="7499934"/>
                <a:ext cx="820278" cy="0"/>
              </a:xfrm>
              <a:prstGeom prst="line">
                <a:avLst/>
              </a:prstGeom>
              <a:noFill/>
              <a:ln w="12700" cap="flat" cmpd="sng" algn="ctr">
                <a:solidFill>
                  <a:srgbClr val="BA4422"/>
                </a:solidFill>
                <a:prstDash val="solid"/>
                <a:tailEnd type="none"/>
              </a:ln>
              <a:effectLst/>
            </p:spPr>
          </p:cxnSp>
          <p:sp>
            <p:nvSpPr>
              <p:cNvPr id="1343" name="Rectangle 1342">
                <a:extLst>
                  <a:ext uri="{FF2B5EF4-FFF2-40B4-BE49-F238E27FC236}">
                    <a16:creationId xmlns:a16="http://schemas.microsoft.com/office/drawing/2014/main" id="{EF3FC111-5413-0A7A-0308-2628D63C6C82}"/>
                  </a:ext>
                </a:extLst>
              </p:cNvPr>
              <p:cNvSpPr/>
              <p:nvPr/>
            </p:nvSpPr>
            <p:spPr>
              <a:xfrm>
                <a:off x="32306150" y="7120390"/>
                <a:ext cx="194807" cy="603504"/>
              </a:xfrm>
              <a:prstGeom prst="rect">
                <a:avLst/>
              </a:prstGeom>
              <a:solidFill>
                <a:srgbClr val="BA4422"/>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cxnSp>
            <p:nvCxnSpPr>
              <p:cNvPr id="1344" name="Straight Connector 1343">
                <a:extLst>
                  <a:ext uri="{FF2B5EF4-FFF2-40B4-BE49-F238E27FC236}">
                    <a16:creationId xmlns:a16="http://schemas.microsoft.com/office/drawing/2014/main" id="{BBD43130-EC9A-1E14-7E45-84332FC3B42F}"/>
                  </a:ext>
                </a:extLst>
              </p:cNvPr>
              <p:cNvCxnSpPr>
                <a:cxnSpLocks/>
              </p:cNvCxnSpPr>
              <p:nvPr/>
            </p:nvCxnSpPr>
            <p:spPr>
              <a:xfrm>
                <a:off x="33394645" y="7186383"/>
                <a:ext cx="0" cy="603250"/>
              </a:xfrm>
              <a:prstGeom prst="line">
                <a:avLst/>
              </a:prstGeom>
              <a:noFill/>
              <a:ln w="12700" cap="flat" cmpd="sng" algn="ctr">
                <a:solidFill>
                  <a:srgbClr val="BA4422"/>
                </a:solidFill>
                <a:prstDash val="solid"/>
                <a:tailEnd type="none"/>
              </a:ln>
              <a:effectLst/>
            </p:spPr>
          </p:cxnSp>
          <p:cxnSp>
            <p:nvCxnSpPr>
              <p:cNvPr id="1345" name="Straight Connector 1344">
                <a:extLst>
                  <a:ext uri="{FF2B5EF4-FFF2-40B4-BE49-F238E27FC236}">
                    <a16:creationId xmlns:a16="http://schemas.microsoft.com/office/drawing/2014/main" id="{1189360D-8583-AAC6-81AA-07AB6CD82F01}"/>
                  </a:ext>
                </a:extLst>
              </p:cNvPr>
              <p:cNvCxnSpPr>
                <a:cxnSpLocks/>
              </p:cNvCxnSpPr>
              <p:nvPr/>
            </p:nvCxnSpPr>
            <p:spPr>
              <a:xfrm>
                <a:off x="32215201" y="7024707"/>
                <a:ext cx="0" cy="603250"/>
              </a:xfrm>
              <a:prstGeom prst="line">
                <a:avLst/>
              </a:prstGeom>
              <a:noFill/>
              <a:ln w="12700" cap="flat" cmpd="sng" algn="ctr">
                <a:solidFill>
                  <a:srgbClr val="BA4422"/>
                </a:solidFill>
                <a:prstDash val="solid"/>
                <a:tailEnd type="none"/>
              </a:ln>
              <a:effectLst/>
            </p:spPr>
          </p:cxnSp>
          <p:cxnSp>
            <p:nvCxnSpPr>
              <p:cNvPr id="1346" name="Straight Connector 1345">
                <a:extLst>
                  <a:ext uri="{FF2B5EF4-FFF2-40B4-BE49-F238E27FC236}">
                    <a16:creationId xmlns:a16="http://schemas.microsoft.com/office/drawing/2014/main" id="{C42E4B33-0773-9B0E-C44D-F909C3827BDE}"/>
                  </a:ext>
                </a:extLst>
              </p:cNvPr>
              <p:cNvCxnSpPr>
                <a:cxnSpLocks/>
              </p:cNvCxnSpPr>
              <p:nvPr/>
            </p:nvCxnSpPr>
            <p:spPr>
              <a:xfrm>
                <a:off x="32029671" y="7030008"/>
                <a:ext cx="0" cy="603250"/>
              </a:xfrm>
              <a:prstGeom prst="line">
                <a:avLst/>
              </a:prstGeom>
              <a:noFill/>
              <a:ln w="12700" cap="flat" cmpd="sng" algn="ctr">
                <a:solidFill>
                  <a:srgbClr val="BA4422"/>
                </a:solidFill>
                <a:prstDash val="solid"/>
                <a:tailEnd type="none"/>
              </a:ln>
              <a:effectLst/>
            </p:spPr>
          </p:cxnSp>
          <p:cxnSp>
            <p:nvCxnSpPr>
              <p:cNvPr id="1347" name="Straight Connector 1346">
                <a:extLst>
                  <a:ext uri="{FF2B5EF4-FFF2-40B4-BE49-F238E27FC236}">
                    <a16:creationId xmlns:a16="http://schemas.microsoft.com/office/drawing/2014/main" id="{0260A1D1-3858-3C15-3FEC-B2D615FA0BBB}"/>
                  </a:ext>
                </a:extLst>
              </p:cNvPr>
              <p:cNvCxnSpPr>
                <a:cxnSpLocks/>
              </p:cNvCxnSpPr>
              <p:nvPr/>
            </p:nvCxnSpPr>
            <p:spPr>
              <a:xfrm flipH="1">
                <a:off x="31819796" y="7310428"/>
                <a:ext cx="820278" cy="0"/>
              </a:xfrm>
              <a:prstGeom prst="line">
                <a:avLst/>
              </a:prstGeom>
              <a:noFill/>
              <a:ln w="12700" cap="flat" cmpd="sng" algn="ctr">
                <a:solidFill>
                  <a:srgbClr val="BA4422"/>
                </a:solidFill>
                <a:prstDash val="solid"/>
                <a:tailEnd type="none"/>
              </a:ln>
              <a:effectLst/>
            </p:spPr>
          </p:cxnSp>
          <p:cxnSp>
            <p:nvCxnSpPr>
              <p:cNvPr id="1348" name="Straight Connector 1347">
                <a:extLst>
                  <a:ext uri="{FF2B5EF4-FFF2-40B4-BE49-F238E27FC236}">
                    <a16:creationId xmlns:a16="http://schemas.microsoft.com/office/drawing/2014/main" id="{68A4A201-540B-3550-46C3-0199BC56C104}"/>
                  </a:ext>
                </a:extLst>
              </p:cNvPr>
              <p:cNvCxnSpPr>
                <a:cxnSpLocks/>
              </p:cNvCxnSpPr>
              <p:nvPr/>
            </p:nvCxnSpPr>
            <p:spPr>
              <a:xfrm flipH="1">
                <a:off x="31896659" y="7431023"/>
                <a:ext cx="820278" cy="0"/>
              </a:xfrm>
              <a:prstGeom prst="line">
                <a:avLst/>
              </a:prstGeom>
              <a:noFill/>
              <a:ln w="12700" cap="flat" cmpd="sng" algn="ctr">
                <a:solidFill>
                  <a:srgbClr val="BA4422"/>
                </a:solidFill>
                <a:prstDash val="solid"/>
                <a:tailEnd type="none"/>
              </a:ln>
              <a:effectLst/>
            </p:spPr>
          </p:cxnSp>
          <p:sp>
            <p:nvSpPr>
              <p:cNvPr id="1349" name="Rectangle 1348">
                <a:extLst>
                  <a:ext uri="{FF2B5EF4-FFF2-40B4-BE49-F238E27FC236}">
                    <a16:creationId xmlns:a16="http://schemas.microsoft.com/office/drawing/2014/main" id="{84CE8FE3-B0F3-B162-67B9-4B1CFA8B11AF}"/>
                  </a:ext>
                </a:extLst>
              </p:cNvPr>
              <p:cNvSpPr/>
              <p:nvPr/>
            </p:nvSpPr>
            <p:spPr>
              <a:xfrm>
                <a:off x="28924195" y="7018348"/>
                <a:ext cx="237214" cy="603504"/>
              </a:xfrm>
              <a:prstGeom prst="rect">
                <a:avLst/>
              </a:prstGeom>
              <a:solidFill>
                <a:srgbClr val="BA4422"/>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cxnSp>
            <p:nvCxnSpPr>
              <p:cNvPr id="1350" name="Straight Connector 1349">
                <a:extLst>
                  <a:ext uri="{FF2B5EF4-FFF2-40B4-BE49-F238E27FC236}">
                    <a16:creationId xmlns:a16="http://schemas.microsoft.com/office/drawing/2014/main" id="{95083283-04C8-1AAF-C643-2688EB1453E1}"/>
                  </a:ext>
                </a:extLst>
              </p:cNvPr>
              <p:cNvCxnSpPr>
                <a:cxnSpLocks/>
              </p:cNvCxnSpPr>
              <p:nvPr/>
            </p:nvCxnSpPr>
            <p:spPr>
              <a:xfrm>
                <a:off x="29741020" y="7019406"/>
                <a:ext cx="0" cy="603250"/>
              </a:xfrm>
              <a:prstGeom prst="line">
                <a:avLst/>
              </a:prstGeom>
              <a:noFill/>
              <a:ln w="12700" cap="flat" cmpd="sng" algn="ctr">
                <a:solidFill>
                  <a:srgbClr val="BA4422"/>
                </a:solidFill>
                <a:prstDash val="solid"/>
                <a:tailEnd type="none"/>
              </a:ln>
              <a:effectLst/>
            </p:spPr>
          </p:cxnSp>
          <p:cxnSp>
            <p:nvCxnSpPr>
              <p:cNvPr id="1351" name="Straight Connector 1350">
                <a:extLst>
                  <a:ext uri="{FF2B5EF4-FFF2-40B4-BE49-F238E27FC236}">
                    <a16:creationId xmlns:a16="http://schemas.microsoft.com/office/drawing/2014/main" id="{6FB7D452-1AD7-CD1A-9EC6-8F4150D758C2}"/>
                  </a:ext>
                </a:extLst>
              </p:cNvPr>
              <p:cNvCxnSpPr>
                <a:cxnSpLocks/>
              </p:cNvCxnSpPr>
              <p:nvPr/>
            </p:nvCxnSpPr>
            <p:spPr>
              <a:xfrm>
                <a:off x="29340804" y="7024707"/>
                <a:ext cx="0" cy="603250"/>
              </a:xfrm>
              <a:prstGeom prst="line">
                <a:avLst/>
              </a:prstGeom>
              <a:noFill/>
              <a:ln w="12700" cap="flat" cmpd="sng" algn="ctr">
                <a:solidFill>
                  <a:srgbClr val="BA4422"/>
                </a:solidFill>
                <a:prstDash val="solid"/>
                <a:tailEnd type="none"/>
              </a:ln>
              <a:effectLst/>
            </p:spPr>
          </p:cxnSp>
          <p:cxnSp>
            <p:nvCxnSpPr>
              <p:cNvPr id="1352" name="Straight Connector 1351">
                <a:extLst>
                  <a:ext uri="{FF2B5EF4-FFF2-40B4-BE49-F238E27FC236}">
                    <a16:creationId xmlns:a16="http://schemas.microsoft.com/office/drawing/2014/main" id="{85FDC4C7-180A-3927-CFD9-A1203EA5387E}"/>
                  </a:ext>
                </a:extLst>
              </p:cNvPr>
              <p:cNvCxnSpPr>
                <a:cxnSpLocks/>
              </p:cNvCxnSpPr>
              <p:nvPr/>
            </p:nvCxnSpPr>
            <p:spPr>
              <a:xfrm>
                <a:off x="28300508" y="7026032"/>
                <a:ext cx="0" cy="603250"/>
              </a:xfrm>
              <a:prstGeom prst="line">
                <a:avLst/>
              </a:prstGeom>
              <a:noFill/>
              <a:ln w="12700" cap="flat" cmpd="sng" algn="ctr">
                <a:solidFill>
                  <a:srgbClr val="BA4422"/>
                </a:solidFill>
                <a:prstDash val="solid"/>
                <a:tailEnd type="none"/>
              </a:ln>
              <a:effectLst/>
            </p:spPr>
          </p:cxnSp>
          <p:cxnSp>
            <p:nvCxnSpPr>
              <p:cNvPr id="1353" name="Straight Connector 1352">
                <a:extLst>
                  <a:ext uri="{FF2B5EF4-FFF2-40B4-BE49-F238E27FC236}">
                    <a16:creationId xmlns:a16="http://schemas.microsoft.com/office/drawing/2014/main" id="{26D0B393-8781-CDCC-A12D-06AD1C1F2FC7}"/>
                  </a:ext>
                </a:extLst>
              </p:cNvPr>
              <p:cNvCxnSpPr>
                <a:cxnSpLocks/>
              </p:cNvCxnSpPr>
              <p:nvPr/>
            </p:nvCxnSpPr>
            <p:spPr>
              <a:xfrm>
                <a:off x="26604229" y="6947845"/>
                <a:ext cx="0" cy="603250"/>
              </a:xfrm>
              <a:prstGeom prst="line">
                <a:avLst/>
              </a:prstGeom>
              <a:noFill/>
              <a:ln w="12700" cap="flat" cmpd="sng" algn="ctr">
                <a:solidFill>
                  <a:srgbClr val="BA4422"/>
                </a:solidFill>
                <a:prstDash val="solid"/>
                <a:tailEnd type="none"/>
              </a:ln>
              <a:effectLst/>
            </p:spPr>
          </p:cxnSp>
          <p:cxnSp>
            <p:nvCxnSpPr>
              <p:cNvPr id="1354" name="Straight Connector 1353">
                <a:extLst>
                  <a:ext uri="{FF2B5EF4-FFF2-40B4-BE49-F238E27FC236}">
                    <a16:creationId xmlns:a16="http://schemas.microsoft.com/office/drawing/2014/main" id="{BC656214-7BE2-865B-39F4-B882A248DD4A}"/>
                  </a:ext>
                </a:extLst>
              </p:cNvPr>
              <p:cNvCxnSpPr>
                <a:cxnSpLocks/>
              </p:cNvCxnSpPr>
              <p:nvPr/>
            </p:nvCxnSpPr>
            <p:spPr>
              <a:xfrm>
                <a:off x="26259673" y="6858000"/>
                <a:ext cx="0" cy="603250"/>
              </a:xfrm>
              <a:prstGeom prst="line">
                <a:avLst/>
              </a:prstGeom>
              <a:noFill/>
              <a:ln w="12700" cap="flat" cmpd="sng" algn="ctr">
                <a:solidFill>
                  <a:srgbClr val="BA4422"/>
                </a:solidFill>
                <a:prstDash val="solid"/>
                <a:tailEnd type="none"/>
              </a:ln>
              <a:effectLst/>
            </p:spPr>
          </p:cxnSp>
          <p:cxnSp>
            <p:nvCxnSpPr>
              <p:cNvPr id="1355" name="Straight Connector 1354">
                <a:extLst>
                  <a:ext uri="{FF2B5EF4-FFF2-40B4-BE49-F238E27FC236}">
                    <a16:creationId xmlns:a16="http://schemas.microsoft.com/office/drawing/2014/main" id="{A62210E6-F300-6416-A50E-E26A80F0A758}"/>
                  </a:ext>
                </a:extLst>
              </p:cNvPr>
              <p:cNvCxnSpPr>
                <a:cxnSpLocks/>
              </p:cNvCxnSpPr>
              <p:nvPr/>
            </p:nvCxnSpPr>
            <p:spPr>
              <a:xfrm>
                <a:off x="25958849" y="6803666"/>
                <a:ext cx="0" cy="603250"/>
              </a:xfrm>
              <a:prstGeom prst="line">
                <a:avLst/>
              </a:prstGeom>
              <a:noFill/>
              <a:ln w="12700" cap="flat" cmpd="sng" algn="ctr">
                <a:solidFill>
                  <a:srgbClr val="BA4422"/>
                </a:solidFill>
                <a:prstDash val="solid"/>
                <a:tailEnd type="none"/>
              </a:ln>
              <a:effectLst/>
            </p:spPr>
          </p:cxnSp>
          <p:cxnSp>
            <p:nvCxnSpPr>
              <p:cNvPr id="1356" name="Straight Connector 1355">
                <a:extLst>
                  <a:ext uri="{FF2B5EF4-FFF2-40B4-BE49-F238E27FC236}">
                    <a16:creationId xmlns:a16="http://schemas.microsoft.com/office/drawing/2014/main" id="{7BBA35B4-E9CD-6507-F5CE-1A7CE9FC66E0}"/>
                  </a:ext>
                </a:extLst>
              </p:cNvPr>
              <p:cNvCxnSpPr>
                <a:cxnSpLocks/>
              </p:cNvCxnSpPr>
              <p:nvPr/>
            </p:nvCxnSpPr>
            <p:spPr>
              <a:xfrm>
                <a:off x="25888613" y="6729453"/>
                <a:ext cx="0" cy="603250"/>
              </a:xfrm>
              <a:prstGeom prst="line">
                <a:avLst/>
              </a:prstGeom>
              <a:noFill/>
              <a:ln w="12700" cap="flat" cmpd="sng" algn="ctr">
                <a:solidFill>
                  <a:srgbClr val="BA4422"/>
                </a:solidFill>
                <a:prstDash val="solid"/>
                <a:tailEnd type="none"/>
              </a:ln>
              <a:effectLst/>
            </p:spPr>
          </p:cxnSp>
          <p:cxnSp>
            <p:nvCxnSpPr>
              <p:cNvPr id="1357" name="Straight Connector 1356">
                <a:extLst>
                  <a:ext uri="{FF2B5EF4-FFF2-40B4-BE49-F238E27FC236}">
                    <a16:creationId xmlns:a16="http://schemas.microsoft.com/office/drawing/2014/main" id="{0D95C689-A645-19CF-6FEA-39351910D571}"/>
                  </a:ext>
                </a:extLst>
              </p:cNvPr>
              <p:cNvCxnSpPr>
                <a:cxnSpLocks/>
              </p:cNvCxnSpPr>
              <p:nvPr/>
            </p:nvCxnSpPr>
            <p:spPr>
              <a:xfrm>
                <a:off x="25711034" y="6726803"/>
                <a:ext cx="0" cy="603250"/>
              </a:xfrm>
              <a:prstGeom prst="line">
                <a:avLst/>
              </a:prstGeom>
              <a:noFill/>
              <a:ln w="12700" cap="flat" cmpd="sng" algn="ctr">
                <a:solidFill>
                  <a:srgbClr val="BA4422"/>
                </a:solidFill>
                <a:prstDash val="solid"/>
                <a:tailEnd type="none"/>
              </a:ln>
              <a:effectLst/>
            </p:spPr>
          </p:cxnSp>
          <p:cxnSp>
            <p:nvCxnSpPr>
              <p:cNvPr id="1358" name="Straight Connector 1357">
                <a:extLst>
                  <a:ext uri="{FF2B5EF4-FFF2-40B4-BE49-F238E27FC236}">
                    <a16:creationId xmlns:a16="http://schemas.microsoft.com/office/drawing/2014/main" id="{C2AACEB2-FB4A-7D32-DA78-9E5C4E858220}"/>
                  </a:ext>
                </a:extLst>
              </p:cNvPr>
              <p:cNvCxnSpPr>
                <a:cxnSpLocks/>
              </p:cNvCxnSpPr>
              <p:nvPr/>
            </p:nvCxnSpPr>
            <p:spPr>
              <a:xfrm>
                <a:off x="25740189" y="6732104"/>
                <a:ext cx="0" cy="603250"/>
              </a:xfrm>
              <a:prstGeom prst="line">
                <a:avLst/>
              </a:prstGeom>
              <a:noFill/>
              <a:ln w="12700" cap="flat" cmpd="sng" algn="ctr">
                <a:solidFill>
                  <a:srgbClr val="BA4422"/>
                </a:solidFill>
                <a:prstDash val="solid"/>
                <a:tailEnd type="none"/>
              </a:ln>
              <a:effectLst/>
            </p:spPr>
          </p:cxnSp>
          <p:cxnSp>
            <p:nvCxnSpPr>
              <p:cNvPr id="1359" name="Straight Connector 1358">
                <a:extLst>
                  <a:ext uri="{FF2B5EF4-FFF2-40B4-BE49-F238E27FC236}">
                    <a16:creationId xmlns:a16="http://schemas.microsoft.com/office/drawing/2014/main" id="{D8E38DD3-F713-123C-8229-5830A857BDA9}"/>
                  </a:ext>
                </a:extLst>
              </p:cNvPr>
              <p:cNvCxnSpPr>
                <a:cxnSpLocks/>
              </p:cNvCxnSpPr>
              <p:nvPr/>
            </p:nvCxnSpPr>
            <p:spPr>
              <a:xfrm>
                <a:off x="25510926" y="6733429"/>
                <a:ext cx="0" cy="603250"/>
              </a:xfrm>
              <a:prstGeom prst="line">
                <a:avLst/>
              </a:prstGeom>
              <a:noFill/>
              <a:ln w="12700" cap="flat" cmpd="sng" algn="ctr">
                <a:solidFill>
                  <a:srgbClr val="BA4422"/>
                </a:solidFill>
                <a:prstDash val="solid"/>
                <a:tailEnd type="none"/>
              </a:ln>
              <a:effectLst/>
            </p:spPr>
          </p:cxnSp>
          <p:cxnSp>
            <p:nvCxnSpPr>
              <p:cNvPr id="1360" name="Straight Connector 1359">
                <a:extLst>
                  <a:ext uri="{FF2B5EF4-FFF2-40B4-BE49-F238E27FC236}">
                    <a16:creationId xmlns:a16="http://schemas.microsoft.com/office/drawing/2014/main" id="{DF0D4D96-00A3-D220-6FC7-9112E25B47E5}"/>
                  </a:ext>
                </a:extLst>
              </p:cNvPr>
              <p:cNvCxnSpPr>
                <a:cxnSpLocks/>
              </p:cNvCxnSpPr>
              <p:nvPr/>
            </p:nvCxnSpPr>
            <p:spPr>
              <a:xfrm>
                <a:off x="24081018" y="6659215"/>
                <a:ext cx="0" cy="603250"/>
              </a:xfrm>
              <a:prstGeom prst="line">
                <a:avLst/>
              </a:prstGeom>
              <a:noFill/>
              <a:ln w="12700" cap="flat" cmpd="sng" algn="ctr">
                <a:solidFill>
                  <a:srgbClr val="BA4422"/>
                </a:solidFill>
                <a:prstDash val="solid"/>
                <a:tailEnd type="none"/>
              </a:ln>
              <a:effectLst/>
            </p:spPr>
          </p:cxnSp>
          <p:cxnSp>
            <p:nvCxnSpPr>
              <p:cNvPr id="1361" name="Straight Connector 1360">
                <a:extLst>
                  <a:ext uri="{FF2B5EF4-FFF2-40B4-BE49-F238E27FC236}">
                    <a16:creationId xmlns:a16="http://schemas.microsoft.com/office/drawing/2014/main" id="{A6428F8D-35C1-1FC2-148E-B997B7F765B1}"/>
                  </a:ext>
                </a:extLst>
              </p:cNvPr>
              <p:cNvCxnSpPr>
                <a:cxnSpLocks/>
              </p:cNvCxnSpPr>
              <p:nvPr/>
            </p:nvCxnSpPr>
            <p:spPr>
              <a:xfrm>
                <a:off x="24424248" y="6660542"/>
                <a:ext cx="0" cy="603250"/>
              </a:xfrm>
              <a:prstGeom prst="line">
                <a:avLst/>
              </a:prstGeom>
              <a:noFill/>
              <a:ln w="12700" cap="flat" cmpd="sng" algn="ctr">
                <a:solidFill>
                  <a:srgbClr val="BA4422"/>
                </a:solidFill>
                <a:prstDash val="solid"/>
                <a:tailEnd type="none"/>
              </a:ln>
              <a:effectLst/>
            </p:spPr>
          </p:cxnSp>
          <p:cxnSp>
            <p:nvCxnSpPr>
              <p:cNvPr id="1362" name="Straight Connector 1361">
                <a:extLst>
                  <a:ext uri="{FF2B5EF4-FFF2-40B4-BE49-F238E27FC236}">
                    <a16:creationId xmlns:a16="http://schemas.microsoft.com/office/drawing/2014/main" id="{EA28B67C-B5AB-D7E5-F1EB-26A5CCCC4DA9}"/>
                  </a:ext>
                </a:extLst>
              </p:cNvPr>
              <p:cNvCxnSpPr>
                <a:cxnSpLocks/>
              </p:cNvCxnSpPr>
              <p:nvPr/>
            </p:nvCxnSpPr>
            <p:spPr>
              <a:xfrm>
                <a:off x="24453403" y="6665843"/>
                <a:ext cx="0" cy="603250"/>
              </a:xfrm>
              <a:prstGeom prst="line">
                <a:avLst/>
              </a:prstGeom>
              <a:noFill/>
              <a:ln w="12700" cap="flat" cmpd="sng" algn="ctr">
                <a:solidFill>
                  <a:srgbClr val="BA4422"/>
                </a:solidFill>
                <a:prstDash val="solid"/>
                <a:tailEnd type="none"/>
              </a:ln>
              <a:effectLst/>
            </p:spPr>
          </p:cxnSp>
          <p:sp>
            <p:nvSpPr>
              <p:cNvPr id="1363" name="Rectangle 1362">
                <a:extLst>
                  <a:ext uri="{FF2B5EF4-FFF2-40B4-BE49-F238E27FC236}">
                    <a16:creationId xmlns:a16="http://schemas.microsoft.com/office/drawing/2014/main" id="{3374BE3A-BC71-50E4-85B4-1780F961855C}"/>
                  </a:ext>
                </a:extLst>
              </p:cNvPr>
              <p:cNvSpPr/>
              <p:nvPr/>
            </p:nvSpPr>
            <p:spPr>
              <a:xfrm>
                <a:off x="22655917" y="6586327"/>
                <a:ext cx="237214" cy="603504"/>
              </a:xfrm>
              <a:prstGeom prst="rect">
                <a:avLst/>
              </a:prstGeom>
              <a:solidFill>
                <a:srgbClr val="BA4422"/>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cxnSp>
            <p:nvCxnSpPr>
              <p:cNvPr id="1364" name="Straight Connector 1363">
                <a:extLst>
                  <a:ext uri="{FF2B5EF4-FFF2-40B4-BE49-F238E27FC236}">
                    <a16:creationId xmlns:a16="http://schemas.microsoft.com/office/drawing/2014/main" id="{8F8F3D63-8368-68AC-A72E-20D2B8B5ABA3}"/>
                  </a:ext>
                </a:extLst>
              </p:cNvPr>
              <p:cNvCxnSpPr>
                <a:cxnSpLocks/>
              </p:cNvCxnSpPr>
              <p:nvPr/>
            </p:nvCxnSpPr>
            <p:spPr>
              <a:xfrm>
                <a:off x="23140113" y="6668492"/>
                <a:ext cx="0" cy="603250"/>
              </a:xfrm>
              <a:prstGeom prst="line">
                <a:avLst/>
              </a:prstGeom>
              <a:noFill/>
              <a:ln w="12700" cap="flat" cmpd="sng" algn="ctr">
                <a:solidFill>
                  <a:srgbClr val="BA4422"/>
                </a:solidFill>
                <a:prstDash val="solid"/>
                <a:tailEnd type="none"/>
              </a:ln>
              <a:effectLst/>
            </p:spPr>
          </p:cxnSp>
          <p:cxnSp>
            <p:nvCxnSpPr>
              <p:cNvPr id="1365" name="Straight Connector 1364">
                <a:extLst>
                  <a:ext uri="{FF2B5EF4-FFF2-40B4-BE49-F238E27FC236}">
                    <a16:creationId xmlns:a16="http://schemas.microsoft.com/office/drawing/2014/main" id="{A51A5691-2F7F-F0B2-19B3-6E1B1D386AB7}"/>
                  </a:ext>
                </a:extLst>
              </p:cNvPr>
              <p:cNvCxnSpPr>
                <a:cxnSpLocks/>
              </p:cNvCxnSpPr>
              <p:nvPr/>
            </p:nvCxnSpPr>
            <p:spPr>
              <a:xfrm>
                <a:off x="23034096" y="6594279"/>
                <a:ext cx="0" cy="603250"/>
              </a:xfrm>
              <a:prstGeom prst="line">
                <a:avLst/>
              </a:prstGeom>
              <a:noFill/>
              <a:ln w="12700" cap="flat" cmpd="sng" algn="ctr">
                <a:solidFill>
                  <a:srgbClr val="BA4422"/>
                </a:solidFill>
                <a:prstDash val="solid"/>
                <a:tailEnd type="none"/>
              </a:ln>
              <a:effectLst/>
            </p:spPr>
          </p:cxnSp>
          <p:cxnSp>
            <p:nvCxnSpPr>
              <p:cNvPr id="1366" name="Straight Connector 1365">
                <a:extLst>
                  <a:ext uri="{FF2B5EF4-FFF2-40B4-BE49-F238E27FC236}">
                    <a16:creationId xmlns:a16="http://schemas.microsoft.com/office/drawing/2014/main" id="{F5BDB42F-4548-216B-4CDE-1520452C2226}"/>
                  </a:ext>
                </a:extLst>
              </p:cNvPr>
              <p:cNvCxnSpPr>
                <a:cxnSpLocks/>
              </p:cNvCxnSpPr>
              <p:nvPr/>
            </p:nvCxnSpPr>
            <p:spPr>
              <a:xfrm>
                <a:off x="22493407" y="6586330"/>
                <a:ext cx="0" cy="603250"/>
              </a:xfrm>
              <a:prstGeom prst="line">
                <a:avLst/>
              </a:prstGeom>
              <a:noFill/>
              <a:ln w="12700" cap="flat" cmpd="sng" algn="ctr">
                <a:solidFill>
                  <a:srgbClr val="BA4422"/>
                </a:solidFill>
                <a:prstDash val="solid"/>
                <a:tailEnd type="none"/>
              </a:ln>
              <a:effectLst/>
            </p:spPr>
          </p:cxnSp>
          <p:cxnSp>
            <p:nvCxnSpPr>
              <p:cNvPr id="1367" name="Straight Connector 1366">
                <a:extLst>
                  <a:ext uri="{FF2B5EF4-FFF2-40B4-BE49-F238E27FC236}">
                    <a16:creationId xmlns:a16="http://schemas.microsoft.com/office/drawing/2014/main" id="{79BE50FA-7B68-A938-FEA1-950B82DDA150}"/>
                  </a:ext>
                </a:extLst>
              </p:cNvPr>
              <p:cNvCxnSpPr>
                <a:cxnSpLocks/>
              </p:cNvCxnSpPr>
              <p:nvPr/>
            </p:nvCxnSpPr>
            <p:spPr>
              <a:xfrm>
                <a:off x="22522562" y="6591631"/>
                <a:ext cx="0" cy="603250"/>
              </a:xfrm>
              <a:prstGeom prst="line">
                <a:avLst/>
              </a:prstGeom>
              <a:noFill/>
              <a:ln w="12700" cap="flat" cmpd="sng" algn="ctr">
                <a:solidFill>
                  <a:srgbClr val="BA4422"/>
                </a:solidFill>
                <a:prstDash val="solid"/>
                <a:tailEnd type="none"/>
              </a:ln>
              <a:effectLst/>
            </p:spPr>
          </p:cxnSp>
          <p:sp>
            <p:nvSpPr>
              <p:cNvPr id="1368" name="Rectangle 1367">
                <a:extLst>
                  <a:ext uri="{FF2B5EF4-FFF2-40B4-BE49-F238E27FC236}">
                    <a16:creationId xmlns:a16="http://schemas.microsoft.com/office/drawing/2014/main" id="{D1B37AF6-2C5C-6C90-08CE-97854118FB90}"/>
                  </a:ext>
                </a:extLst>
              </p:cNvPr>
              <p:cNvSpPr/>
              <p:nvPr/>
            </p:nvSpPr>
            <p:spPr>
              <a:xfrm>
                <a:off x="20923855" y="6436577"/>
                <a:ext cx="205409" cy="603504"/>
              </a:xfrm>
              <a:prstGeom prst="rect">
                <a:avLst/>
              </a:prstGeom>
              <a:solidFill>
                <a:srgbClr val="BA4422"/>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sp>
            <p:nvSpPr>
              <p:cNvPr id="1369" name="Rectangle 1368">
                <a:extLst>
                  <a:ext uri="{FF2B5EF4-FFF2-40B4-BE49-F238E27FC236}">
                    <a16:creationId xmlns:a16="http://schemas.microsoft.com/office/drawing/2014/main" id="{08BD89D5-946B-1C7F-E236-6CD3F1220EF1}"/>
                  </a:ext>
                </a:extLst>
              </p:cNvPr>
              <p:cNvSpPr/>
              <p:nvPr/>
            </p:nvSpPr>
            <p:spPr>
              <a:xfrm>
                <a:off x="19386604" y="6370316"/>
                <a:ext cx="141800" cy="603504"/>
              </a:xfrm>
              <a:prstGeom prst="rect">
                <a:avLst/>
              </a:prstGeom>
              <a:solidFill>
                <a:srgbClr val="BA4422"/>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S PGothic" charset="0"/>
                  <a:cs typeface="+mn-cs"/>
                </a:endParaRPr>
              </a:p>
            </p:txBody>
          </p:sp>
          <p:cxnSp>
            <p:nvCxnSpPr>
              <p:cNvPr id="1370" name="Straight Connector 1369">
                <a:extLst>
                  <a:ext uri="{FF2B5EF4-FFF2-40B4-BE49-F238E27FC236}">
                    <a16:creationId xmlns:a16="http://schemas.microsoft.com/office/drawing/2014/main" id="{AB4D4EF9-BE84-9041-222A-7AE375092C88}"/>
                  </a:ext>
                </a:extLst>
              </p:cNvPr>
              <p:cNvCxnSpPr>
                <a:cxnSpLocks/>
              </p:cNvCxnSpPr>
              <p:nvPr/>
            </p:nvCxnSpPr>
            <p:spPr>
              <a:xfrm>
                <a:off x="21247703" y="6588980"/>
                <a:ext cx="0" cy="603250"/>
              </a:xfrm>
              <a:prstGeom prst="line">
                <a:avLst/>
              </a:prstGeom>
              <a:noFill/>
              <a:ln w="12700" cap="flat" cmpd="sng" algn="ctr">
                <a:solidFill>
                  <a:srgbClr val="BA4422"/>
                </a:solidFill>
                <a:prstDash val="solid"/>
                <a:tailEnd type="none"/>
              </a:ln>
              <a:effectLst/>
            </p:spPr>
          </p:cxnSp>
          <p:cxnSp>
            <p:nvCxnSpPr>
              <p:cNvPr id="1371" name="Straight Connector 1370">
                <a:extLst>
                  <a:ext uri="{FF2B5EF4-FFF2-40B4-BE49-F238E27FC236}">
                    <a16:creationId xmlns:a16="http://schemas.microsoft.com/office/drawing/2014/main" id="{CD266313-D7A1-5850-5E4C-852D52F3435A}"/>
                  </a:ext>
                </a:extLst>
              </p:cNvPr>
              <p:cNvCxnSpPr>
                <a:cxnSpLocks/>
              </p:cNvCxnSpPr>
              <p:nvPr/>
            </p:nvCxnSpPr>
            <p:spPr>
              <a:xfrm>
                <a:off x="20501606" y="6439231"/>
                <a:ext cx="0" cy="603250"/>
              </a:xfrm>
              <a:prstGeom prst="line">
                <a:avLst/>
              </a:prstGeom>
              <a:noFill/>
              <a:ln w="12700" cap="flat" cmpd="sng" algn="ctr">
                <a:solidFill>
                  <a:srgbClr val="BA4422"/>
                </a:solidFill>
                <a:prstDash val="solid"/>
                <a:tailEnd type="none"/>
              </a:ln>
              <a:effectLst/>
            </p:spPr>
          </p:cxnSp>
          <p:cxnSp>
            <p:nvCxnSpPr>
              <p:cNvPr id="1372" name="Straight Connector 1371">
                <a:extLst>
                  <a:ext uri="{FF2B5EF4-FFF2-40B4-BE49-F238E27FC236}">
                    <a16:creationId xmlns:a16="http://schemas.microsoft.com/office/drawing/2014/main" id="{CE93EE96-3F3D-35F8-660A-1F421B9D8651}"/>
                  </a:ext>
                </a:extLst>
              </p:cNvPr>
              <p:cNvCxnSpPr>
                <a:cxnSpLocks/>
              </p:cNvCxnSpPr>
              <p:nvPr/>
            </p:nvCxnSpPr>
            <p:spPr>
              <a:xfrm>
                <a:off x="20248490" y="6440556"/>
                <a:ext cx="0" cy="603250"/>
              </a:xfrm>
              <a:prstGeom prst="line">
                <a:avLst/>
              </a:prstGeom>
              <a:noFill/>
              <a:ln w="12700" cap="flat" cmpd="sng" algn="ctr">
                <a:solidFill>
                  <a:srgbClr val="BA4422"/>
                </a:solidFill>
                <a:prstDash val="solid"/>
                <a:tailEnd type="none"/>
              </a:ln>
              <a:effectLst/>
            </p:spPr>
          </p:cxnSp>
          <p:cxnSp>
            <p:nvCxnSpPr>
              <p:cNvPr id="1373" name="Straight Connector 1372">
                <a:extLst>
                  <a:ext uri="{FF2B5EF4-FFF2-40B4-BE49-F238E27FC236}">
                    <a16:creationId xmlns:a16="http://schemas.microsoft.com/office/drawing/2014/main" id="{4208C18F-793A-902B-B2C3-86BD433182C0}"/>
                  </a:ext>
                </a:extLst>
              </p:cNvPr>
              <p:cNvCxnSpPr>
                <a:cxnSpLocks/>
              </p:cNvCxnSpPr>
              <p:nvPr/>
            </p:nvCxnSpPr>
            <p:spPr>
              <a:xfrm>
                <a:off x="19844298" y="6374295"/>
                <a:ext cx="0" cy="603250"/>
              </a:xfrm>
              <a:prstGeom prst="line">
                <a:avLst/>
              </a:prstGeom>
              <a:noFill/>
              <a:ln w="12700" cap="flat" cmpd="sng" algn="ctr">
                <a:solidFill>
                  <a:srgbClr val="BA4422"/>
                </a:solidFill>
                <a:prstDash val="solid"/>
                <a:tailEnd type="none"/>
              </a:ln>
              <a:effectLst/>
            </p:spPr>
          </p:cxnSp>
          <p:cxnSp>
            <p:nvCxnSpPr>
              <p:cNvPr id="1374" name="Straight Connector 1373">
                <a:extLst>
                  <a:ext uri="{FF2B5EF4-FFF2-40B4-BE49-F238E27FC236}">
                    <a16:creationId xmlns:a16="http://schemas.microsoft.com/office/drawing/2014/main" id="{844E902B-EC85-9008-4D1E-BA7FA8E12E1C}"/>
                  </a:ext>
                </a:extLst>
              </p:cNvPr>
              <p:cNvCxnSpPr>
                <a:cxnSpLocks/>
              </p:cNvCxnSpPr>
              <p:nvPr/>
            </p:nvCxnSpPr>
            <p:spPr>
              <a:xfrm>
                <a:off x="19658768" y="6367669"/>
                <a:ext cx="0" cy="603250"/>
              </a:xfrm>
              <a:prstGeom prst="line">
                <a:avLst/>
              </a:prstGeom>
              <a:noFill/>
              <a:ln w="12700" cap="flat" cmpd="sng" algn="ctr">
                <a:solidFill>
                  <a:srgbClr val="BA4422"/>
                </a:solidFill>
                <a:prstDash val="solid"/>
                <a:tailEnd type="none"/>
              </a:ln>
              <a:effectLst/>
            </p:spPr>
          </p:cxnSp>
          <p:cxnSp>
            <p:nvCxnSpPr>
              <p:cNvPr id="1375" name="Straight Connector 1374">
                <a:extLst>
                  <a:ext uri="{FF2B5EF4-FFF2-40B4-BE49-F238E27FC236}">
                    <a16:creationId xmlns:a16="http://schemas.microsoft.com/office/drawing/2014/main" id="{A96B667F-95CC-D085-D88A-FDFB6892F063}"/>
                  </a:ext>
                </a:extLst>
              </p:cNvPr>
              <p:cNvCxnSpPr>
                <a:cxnSpLocks/>
              </p:cNvCxnSpPr>
              <p:nvPr/>
            </p:nvCxnSpPr>
            <p:spPr>
              <a:xfrm>
                <a:off x="18014173" y="6329238"/>
                <a:ext cx="0" cy="603250"/>
              </a:xfrm>
              <a:prstGeom prst="line">
                <a:avLst/>
              </a:prstGeom>
              <a:noFill/>
              <a:ln w="12700" cap="flat" cmpd="sng" algn="ctr">
                <a:solidFill>
                  <a:srgbClr val="BA4422"/>
                </a:solidFill>
                <a:prstDash val="solid"/>
                <a:tailEnd type="none"/>
              </a:ln>
              <a:effectLst/>
            </p:spPr>
          </p:cxnSp>
          <p:cxnSp>
            <p:nvCxnSpPr>
              <p:cNvPr id="1376" name="Straight Connector 1375">
                <a:extLst>
                  <a:ext uri="{FF2B5EF4-FFF2-40B4-BE49-F238E27FC236}">
                    <a16:creationId xmlns:a16="http://schemas.microsoft.com/office/drawing/2014/main" id="{CD373CD9-00C0-38ED-5150-E7D0D351E118}"/>
                  </a:ext>
                </a:extLst>
              </p:cNvPr>
              <p:cNvCxnSpPr>
                <a:cxnSpLocks/>
              </p:cNvCxnSpPr>
              <p:nvPr/>
            </p:nvCxnSpPr>
            <p:spPr>
              <a:xfrm>
                <a:off x="17864424" y="6334539"/>
                <a:ext cx="0" cy="603250"/>
              </a:xfrm>
              <a:prstGeom prst="line">
                <a:avLst/>
              </a:prstGeom>
              <a:noFill/>
              <a:ln w="12700" cap="flat" cmpd="sng" algn="ctr">
                <a:solidFill>
                  <a:srgbClr val="BA4422"/>
                </a:solidFill>
                <a:prstDash val="solid"/>
                <a:tailEnd type="none"/>
              </a:ln>
              <a:effectLst/>
            </p:spPr>
          </p:cxnSp>
          <p:cxnSp>
            <p:nvCxnSpPr>
              <p:cNvPr id="1377" name="Straight Connector 1376">
                <a:extLst>
                  <a:ext uri="{FF2B5EF4-FFF2-40B4-BE49-F238E27FC236}">
                    <a16:creationId xmlns:a16="http://schemas.microsoft.com/office/drawing/2014/main" id="{C2A73A13-B229-A1C0-C4E6-50F66CF0A13A}"/>
                  </a:ext>
                </a:extLst>
              </p:cNvPr>
              <p:cNvCxnSpPr>
                <a:cxnSpLocks/>
              </p:cNvCxnSpPr>
              <p:nvPr/>
            </p:nvCxnSpPr>
            <p:spPr>
              <a:xfrm>
                <a:off x="17814066" y="6254750"/>
                <a:ext cx="0" cy="603250"/>
              </a:xfrm>
              <a:prstGeom prst="line">
                <a:avLst/>
              </a:prstGeom>
              <a:noFill/>
              <a:ln w="12700" cap="flat" cmpd="sng" algn="ctr">
                <a:solidFill>
                  <a:srgbClr val="BA4422"/>
                </a:solidFill>
                <a:prstDash val="solid"/>
                <a:tailEnd type="none"/>
              </a:ln>
              <a:effectLst/>
            </p:spPr>
          </p:cxnSp>
          <p:cxnSp>
            <p:nvCxnSpPr>
              <p:cNvPr id="1378" name="Straight Connector 1377">
                <a:extLst>
                  <a:ext uri="{FF2B5EF4-FFF2-40B4-BE49-F238E27FC236}">
                    <a16:creationId xmlns:a16="http://schemas.microsoft.com/office/drawing/2014/main" id="{529D2788-6C42-C6C4-2BDB-69B481F8D6EA}"/>
                  </a:ext>
                </a:extLst>
              </p:cNvPr>
              <p:cNvCxnSpPr>
                <a:cxnSpLocks/>
              </p:cNvCxnSpPr>
              <p:nvPr/>
            </p:nvCxnSpPr>
            <p:spPr>
              <a:xfrm rot="5400000">
                <a:off x="17767683" y="6351491"/>
                <a:ext cx="0" cy="603250"/>
              </a:xfrm>
              <a:prstGeom prst="line">
                <a:avLst/>
              </a:prstGeom>
              <a:noFill/>
              <a:ln w="12700" cap="flat" cmpd="sng" algn="ctr">
                <a:solidFill>
                  <a:srgbClr val="BA4422"/>
                </a:solidFill>
                <a:prstDash val="solid"/>
                <a:tailEnd type="none"/>
              </a:ln>
              <a:effectLst/>
            </p:spPr>
          </p:cxnSp>
          <p:cxnSp>
            <p:nvCxnSpPr>
              <p:cNvPr id="1379" name="Straight Connector 1378">
                <a:extLst>
                  <a:ext uri="{FF2B5EF4-FFF2-40B4-BE49-F238E27FC236}">
                    <a16:creationId xmlns:a16="http://schemas.microsoft.com/office/drawing/2014/main" id="{C2193275-D490-F613-B09C-31A5164589ED}"/>
                  </a:ext>
                </a:extLst>
              </p:cNvPr>
              <p:cNvCxnSpPr>
                <a:cxnSpLocks/>
              </p:cNvCxnSpPr>
              <p:nvPr/>
            </p:nvCxnSpPr>
            <p:spPr>
              <a:xfrm>
                <a:off x="16177423" y="6160660"/>
                <a:ext cx="0" cy="603250"/>
              </a:xfrm>
              <a:prstGeom prst="line">
                <a:avLst/>
              </a:prstGeom>
              <a:noFill/>
              <a:ln w="12700" cap="flat" cmpd="sng" algn="ctr">
                <a:solidFill>
                  <a:srgbClr val="BA4422"/>
                </a:solidFill>
                <a:prstDash val="solid"/>
                <a:tailEnd type="none"/>
              </a:ln>
              <a:effectLst/>
            </p:spPr>
          </p:cxnSp>
          <p:cxnSp>
            <p:nvCxnSpPr>
              <p:cNvPr id="1380" name="Straight Connector 1379">
                <a:extLst>
                  <a:ext uri="{FF2B5EF4-FFF2-40B4-BE49-F238E27FC236}">
                    <a16:creationId xmlns:a16="http://schemas.microsoft.com/office/drawing/2014/main" id="{AD96C66C-FFE4-4B07-9E0A-D9CDCD88BC22}"/>
                  </a:ext>
                </a:extLst>
              </p:cNvPr>
              <p:cNvCxnSpPr>
                <a:cxnSpLocks/>
              </p:cNvCxnSpPr>
              <p:nvPr/>
            </p:nvCxnSpPr>
            <p:spPr>
              <a:xfrm>
                <a:off x="13006178" y="5728639"/>
                <a:ext cx="0" cy="603250"/>
              </a:xfrm>
              <a:prstGeom prst="line">
                <a:avLst/>
              </a:prstGeom>
              <a:noFill/>
              <a:ln w="12700" cap="flat" cmpd="sng" algn="ctr">
                <a:solidFill>
                  <a:srgbClr val="BA4422"/>
                </a:solidFill>
                <a:prstDash val="solid"/>
                <a:tailEnd type="none"/>
              </a:ln>
              <a:effectLst/>
            </p:spPr>
          </p:cxnSp>
          <p:cxnSp>
            <p:nvCxnSpPr>
              <p:cNvPr id="1381" name="Straight Connector 1380">
                <a:extLst>
                  <a:ext uri="{FF2B5EF4-FFF2-40B4-BE49-F238E27FC236}">
                    <a16:creationId xmlns:a16="http://schemas.microsoft.com/office/drawing/2014/main" id="{0FE84683-B855-6C57-8CDB-49F1544205E1}"/>
                  </a:ext>
                </a:extLst>
              </p:cNvPr>
              <p:cNvCxnSpPr>
                <a:cxnSpLocks/>
              </p:cNvCxnSpPr>
              <p:nvPr/>
            </p:nvCxnSpPr>
            <p:spPr>
              <a:xfrm>
                <a:off x="12900160" y="5618646"/>
                <a:ext cx="0" cy="603250"/>
              </a:xfrm>
              <a:prstGeom prst="line">
                <a:avLst/>
              </a:prstGeom>
              <a:noFill/>
              <a:ln w="12700" cap="flat" cmpd="sng" algn="ctr">
                <a:solidFill>
                  <a:srgbClr val="BA4422"/>
                </a:solidFill>
                <a:prstDash val="solid"/>
                <a:tailEnd type="none"/>
              </a:ln>
              <a:effectLst/>
            </p:spPr>
          </p:cxnSp>
          <p:cxnSp>
            <p:nvCxnSpPr>
              <p:cNvPr id="1382" name="Straight Connector 1381">
                <a:extLst>
                  <a:ext uri="{FF2B5EF4-FFF2-40B4-BE49-F238E27FC236}">
                    <a16:creationId xmlns:a16="http://schemas.microsoft.com/office/drawing/2014/main" id="{5BE0D398-8636-E105-053B-FD25F70A0B73}"/>
                  </a:ext>
                </a:extLst>
              </p:cNvPr>
              <p:cNvCxnSpPr>
                <a:cxnSpLocks/>
              </p:cNvCxnSpPr>
              <p:nvPr/>
            </p:nvCxnSpPr>
            <p:spPr>
              <a:xfrm flipH="1">
                <a:off x="12586915" y="6028939"/>
                <a:ext cx="814978" cy="0"/>
              </a:xfrm>
              <a:prstGeom prst="line">
                <a:avLst/>
              </a:prstGeom>
              <a:noFill/>
              <a:ln w="12700" cap="flat" cmpd="sng" algn="ctr">
                <a:solidFill>
                  <a:srgbClr val="BA4422"/>
                </a:solidFill>
                <a:prstDash val="solid"/>
                <a:tailEnd type="none"/>
              </a:ln>
              <a:effectLst/>
            </p:spPr>
          </p:cxnSp>
          <p:cxnSp>
            <p:nvCxnSpPr>
              <p:cNvPr id="1383" name="Straight Connector 1382">
                <a:extLst>
                  <a:ext uri="{FF2B5EF4-FFF2-40B4-BE49-F238E27FC236}">
                    <a16:creationId xmlns:a16="http://schemas.microsoft.com/office/drawing/2014/main" id="{F86938A2-2C23-BC44-75A8-9198F10873AA}"/>
                  </a:ext>
                </a:extLst>
              </p:cNvPr>
              <p:cNvCxnSpPr>
                <a:cxnSpLocks/>
              </p:cNvCxnSpPr>
              <p:nvPr/>
            </p:nvCxnSpPr>
            <p:spPr>
              <a:xfrm flipH="1">
                <a:off x="12488848" y="5926898"/>
                <a:ext cx="814978" cy="0"/>
              </a:xfrm>
              <a:prstGeom prst="line">
                <a:avLst/>
              </a:prstGeom>
              <a:noFill/>
              <a:ln w="12700" cap="flat" cmpd="sng" algn="ctr">
                <a:solidFill>
                  <a:srgbClr val="BA4422"/>
                </a:solidFill>
                <a:prstDash val="solid"/>
                <a:tailEnd type="none"/>
              </a:ln>
              <a:effectLst/>
            </p:spPr>
          </p:cxnSp>
          <p:cxnSp>
            <p:nvCxnSpPr>
              <p:cNvPr id="1384" name="Straight Connector 1383">
                <a:extLst>
                  <a:ext uri="{FF2B5EF4-FFF2-40B4-BE49-F238E27FC236}">
                    <a16:creationId xmlns:a16="http://schemas.microsoft.com/office/drawing/2014/main" id="{30B061F7-C9D5-29BB-3065-477DD970F149}"/>
                  </a:ext>
                </a:extLst>
              </p:cNvPr>
              <p:cNvCxnSpPr>
                <a:cxnSpLocks/>
              </p:cNvCxnSpPr>
              <p:nvPr/>
            </p:nvCxnSpPr>
            <p:spPr>
              <a:xfrm>
                <a:off x="10555851" y="5258187"/>
                <a:ext cx="0" cy="603250"/>
              </a:xfrm>
              <a:prstGeom prst="line">
                <a:avLst/>
              </a:prstGeom>
              <a:noFill/>
              <a:ln w="12700" cap="flat" cmpd="sng" algn="ctr">
                <a:solidFill>
                  <a:srgbClr val="BA4422"/>
                </a:solidFill>
                <a:prstDash val="solid"/>
                <a:tailEnd type="none"/>
              </a:ln>
              <a:effectLst/>
            </p:spPr>
          </p:cxnSp>
          <p:cxnSp>
            <p:nvCxnSpPr>
              <p:cNvPr id="1385" name="Straight Connector 1384">
                <a:extLst>
                  <a:ext uri="{FF2B5EF4-FFF2-40B4-BE49-F238E27FC236}">
                    <a16:creationId xmlns:a16="http://schemas.microsoft.com/office/drawing/2014/main" id="{13E295B3-3B34-8081-9F36-1D55778173CE}"/>
                  </a:ext>
                </a:extLst>
              </p:cNvPr>
              <p:cNvCxnSpPr>
                <a:cxnSpLocks/>
              </p:cNvCxnSpPr>
              <p:nvPr/>
            </p:nvCxnSpPr>
            <p:spPr>
              <a:xfrm>
                <a:off x="9718313" y="5132292"/>
                <a:ext cx="0" cy="603250"/>
              </a:xfrm>
              <a:prstGeom prst="line">
                <a:avLst/>
              </a:prstGeom>
              <a:noFill/>
              <a:ln w="12700" cap="flat" cmpd="sng" algn="ctr">
                <a:solidFill>
                  <a:srgbClr val="BA4422"/>
                </a:solidFill>
                <a:prstDash val="solid"/>
                <a:tailEnd type="none"/>
              </a:ln>
              <a:effectLst/>
            </p:spPr>
          </p:cxnSp>
          <p:cxnSp>
            <p:nvCxnSpPr>
              <p:cNvPr id="1386" name="Straight Connector 1385">
                <a:extLst>
                  <a:ext uri="{FF2B5EF4-FFF2-40B4-BE49-F238E27FC236}">
                    <a16:creationId xmlns:a16="http://schemas.microsoft.com/office/drawing/2014/main" id="{AB5ED03F-B6DB-2B64-69D1-96C3250A1B50}"/>
                  </a:ext>
                </a:extLst>
              </p:cNvPr>
              <p:cNvCxnSpPr>
                <a:cxnSpLocks/>
              </p:cNvCxnSpPr>
              <p:nvPr/>
            </p:nvCxnSpPr>
            <p:spPr>
              <a:xfrm flipH="1">
                <a:off x="9293749" y="5423315"/>
                <a:ext cx="814978" cy="0"/>
              </a:xfrm>
              <a:prstGeom prst="line">
                <a:avLst/>
              </a:prstGeom>
              <a:noFill/>
              <a:ln w="12700" cap="flat" cmpd="sng" algn="ctr">
                <a:solidFill>
                  <a:srgbClr val="BA4422"/>
                </a:solidFill>
                <a:prstDash val="solid"/>
                <a:tailEnd type="none"/>
              </a:ln>
              <a:effectLst/>
            </p:spPr>
          </p:cxnSp>
          <p:cxnSp>
            <p:nvCxnSpPr>
              <p:cNvPr id="1387" name="Straight Connector 1386">
                <a:extLst>
                  <a:ext uri="{FF2B5EF4-FFF2-40B4-BE49-F238E27FC236}">
                    <a16:creationId xmlns:a16="http://schemas.microsoft.com/office/drawing/2014/main" id="{BAFA7100-265D-E5BC-A80E-F56A89D8E94D}"/>
                  </a:ext>
                </a:extLst>
              </p:cNvPr>
              <p:cNvCxnSpPr>
                <a:cxnSpLocks/>
              </p:cNvCxnSpPr>
              <p:nvPr/>
            </p:nvCxnSpPr>
            <p:spPr>
              <a:xfrm>
                <a:off x="7048000" y="4728101"/>
                <a:ext cx="0" cy="603250"/>
              </a:xfrm>
              <a:prstGeom prst="line">
                <a:avLst/>
              </a:prstGeom>
              <a:noFill/>
              <a:ln w="12700" cap="flat" cmpd="sng" algn="ctr">
                <a:solidFill>
                  <a:srgbClr val="BA4422"/>
                </a:solidFill>
                <a:prstDash val="solid"/>
                <a:tailEnd type="none"/>
              </a:ln>
              <a:effectLst/>
            </p:spPr>
          </p:cxnSp>
          <p:cxnSp>
            <p:nvCxnSpPr>
              <p:cNvPr id="1388" name="Straight Connector 1387">
                <a:extLst>
                  <a:ext uri="{FF2B5EF4-FFF2-40B4-BE49-F238E27FC236}">
                    <a16:creationId xmlns:a16="http://schemas.microsoft.com/office/drawing/2014/main" id="{EF697B92-2103-C264-6B50-69C3597745CD}"/>
                  </a:ext>
                </a:extLst>
              </p:cNvPr>
              <p:cNvCxnSpPr>
                <a:cxnSpLocks/>
              </p:cNvCxnSpPr>
              <p:nvPr/>
            </p:nvCxnSpPr>
            <p:spPr>
              <a:xfrm flipH="1">
                <a:off x="6623436" y="5019124"/>
                <a:ext cx="814978" cy="0"/>
              </a:xfrm>
              <a:prstGeom prst="line">
                <a:avLst/>
              </a:prstGeom>
              <a:noFill/>
              <a:ln w="12700" cap="flat" cmpd="sng" algn="ctr">
                <a:solidFill>
                  <a:srgbClr val="BA4422"/>
                </a:solidFill>
                <a:prstDash val="solid"/>
                <a:tailEnd type="none"/>
              </a:ln>
              <a:effectLst/>
            </p:spPr>
          </p:cxnSp>
          <p:cxnSp>
            <p:nvCxnSpPr>
              <p:cNvPr id="1389" name="Straight Connector 1388">
                <a:extLst>
                  <a:ext uri="{FF2B5EF4-FFF2-40B4-BE49-F238E27FC236}">
                    <a16:creationId xmlns:a16="http://schemas.microsoft.com/office/drawing/2014/main" id="{94309CBE-A3A4-9F9D-8233-2DB45BB0260F}"/>
                  </a:ext>
                </a:extLst>
              </p:cNvPr>
              <p:cNvCxnSpPr>
                <a:cxnSpLocks/>
              </p:cNvCxnSpPr>
              <p:nvPr/>
            </p:nvCxnSpPr>
            <p:spPr>
              <a:xfrm>
                <a:off x="6540442" y="4439204"/>
                <a:ext cx="0" cy="603250"/>
              </a:xfrm>
              <a:prstGeom prst="line">
                <a:avLst/>
              </a:prstGeom>
              <a:noFill/>
              <a:ln w="12700" cap="flat" cmpd="sng" algn="ctr">
                <a:solidFill>
                  <a:srgbClr val="BA4422"/>
                </a:solidFill>
                <a:prstDash val="solid"/>
                <a:tailEnd type="none"/>
              </a:ln>
              <a:effectLst/>
            </p:spPr>
          </p:cxnSp>
          <p:cxnSp>
            <p:nvCxnSpPr>
              <p:cNvPr id="1390" name="Straight Connector 1389">
                <a:extLst>
                  <a:ext uri="{FF2B5EF4-FFF2-40B4-BE49-F238E27FC236}">
                    <a16:creationId xmlns:a16="http://schemas.microsoft.com/office/drawing/2014/main" id="{879F39AD-FC01-40BB-04FC-E6ACBFF7A012}"/>
                  </a:ext>
                </a:extLst>
              </p:cNvPr>
              <p:cNvCxnSpPr>
                <a:cxnSpLocks/>
              </p:cNvCxnSpPr>
              <p:nvPr/>
            </p:nvCxnSpPr>
            <p:spPr>
              <a:xfrm>
                <a:off x="5547854" y="4194039"/>
                <a:ext cx="0" cy="603250"/>
              </a:xfrm>
              <a:prstGeom prst="line">
                <a:avLst/>
              </a:prstGeom>
              <a:noFill/>
              <a:ln w="12700" cap="flat" cmpd="sng" algn="ctr">
                <a:solidFill>
                  <a:srgbClr val="BA4422"/>
                </a:solidFill>
                <a:prstDash val="solid"/>
                <a:tailEnd type="none"/>
              </a:ln>
              <a:effectLst/>
            </p:spPr>
          </p:cxnSp>
          <p:cxnSp>
            <p:nvCxnSpPr>
              <p:cNvPr id="1391" name="Straight Connector 1390">
                <a:extLst>
                  <a:ext uri="{FF2B5EF4-FFF2-40B4-BE49-F238E27FC236}">
                    <a16:creationId xmlns:a16="http://schemas.microsoft.com/office/drawing/2014/main" id="{976EDDE8-1F21-2944-3CAF-E22A6DA9FB43}"/>
                  </a:ext>
                </a:extLst>
              </p:cNvPr>
              <p:cNvCxnSpPr>
                <a:cxnSpLocks/>
              </p:cNvCxnSpPr>
              <p:nvPr/>
            </p:nvCxnSpPr>
            <p:spPr>
              <a:xfrm>
                <a:off x="3259204" y="1897437"/>
                <a:ext cx="0" cy="603250"/>
              </a:xfrm>
              <a:prstGeom prst="line">
                <a:avLst/>
              </a:prstGeom>
              <a:noFill/>
              <a:ln w="12700" cap="flat" cmpd="sng" algn="ctr">
                <a:solidFill>
                  <a:srgbClr val="BA4422"/>
                </a:solidFill>
                <a:prstDash val="solid"/>
                <a:tailEnd type="none"/>
              </a:ln>
              <a:effectLst/>
            </p:spPr>
          </p:cxnSp>
        </p:grpSp>
      </p:grpSp>
      <p:sp>
        <p:nvSpPr>
          <p:cNvPr id="1509" name="TextBox 1508">
            <a:extLst>
              <a:ext uri="{FF2B5EF4-FFF2-40B4-BE49-F238E27FC236}">
                <a16:creationId xmlns:a16="http://schemas.microsoft.com/office/drawing/2014/main" id="{A03435D3-E68B-F011-8354-93B26260BFD4}"/>
              </a:ext>
            </a:extLst>
          </p:cNvPr>
          <p:cNvSpPr txBox="1"/>
          <p:nvPr/>
        </p:nvSpPr>
        <p:spPr>
          <a:xfrm>
            <a:off x="457200" y="4571723"/>
            <a:ext cx="303903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33F3F"/>
                </a:solidFill>
                <a:effectLst/>
                <a:uLnTx/>
                <a:uFillTx/>
                <a:latin typeface="Trebuchet MS" panose="020B0603020202020204"/>
                <a:ea typeface="MS PGothic" charset="0"/>
                <a:cs typeface="+mn-cs"/>
              </a:rPr>
              <a:t>No. at risk</a:t>
            </a:r>
          </a:p>
        </p:txBody>
      </p:sp>
      <p:sp>
        <p:nvSpPr>
          <p:cNvPr id="25" name="TextBox 24">
            <a:extLst>
              <a:ext uri="{FF2B5EF4-FFF2-40B4-BE49-F238E27FC236}">
                <a16:creationId xmlns:a16="http://schemas.microsoft.com/office/drawing/2014/main" id="{7A4F1064-2D8F-2E51-C97D-60C46DFB877B}"/>
              </a:ext>
            </a:extLst>
          </p:cNvPr>
          <p:cNvSpPr txBox="1"/>
          <p:nvPr/>
        </p:nvSpPr>
        <p:spPr>
          <a:xfrm>
            <a:off x="9405427" y="6592115"/>
            <a:ext cx="289472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33F3F"/>
                </a:solidFill>
                <a:effectLst/>
                <a:uLnTx/>
                <a:uFillTx/>
                <a:latin typeface="Aptos" panose="020B0004020202020204" pitchFamily="34" charset="0"/>
                <a:ea typeface="MS PGothic" charset="0"/>
                <a:cs typeface="Calibri" panose="020F0502020204030204" pitchFamily="34" charset="0"/>
              </a:rPr>
              <a:t>Andre T et al. </a:t>
            </a:r>
            <a:r>
              <a:rPr kumimoji="0" lang="en-US" sz="1200" b="0" i="1" u="none" strike="noStrike" kern="1200" cap="none" spc="0" normalizeH="0" baseline="0" noProof="0" dirty="0">
                <a:ln>
                  <a:noFill/>
                </a:ln>
                <a:solidFill>
                  <a:srgbClr val="433F3F"/>
                </a:solidFill>
                <a:effectLst/>
                <a:uLnTx/>
                <a:uFillTx/>
                <a:latin typeface="Aptos" panose="020B0004020202020204" pitchFamily="34" charset="0"/>
                <a:ea typeface="MS PGothic" charset="0"/>
                <a:cs typeface="Calibri" panose="020F0502020204030204" pitchFamily="34" charset="0"/>
              </a:rPr>
              <a:t>Lancet </a:t>
            </a:r>
            <a:r>
              <a:rPr kumimoji="0" lang="en-US" sz="1200" b="0" i="0" u="none" strike="noStrike" kern="1200" cap="none" spc="0" normalizeH="0" baseline="0" noProof="0" dirty="0">
                <a:ln>
                  <a:noFill/>
                </a:ln>
                <a:solidFill>
                  <a:srgbClr val="433F3F"/>
                </a:solidFill>
                <a:effectLst/>
                <a:uLnTx/>
                <a:uFillTx/>
                <a:latin typeface="Aptos" panose="020B0004020202020204" pitchFamily="34" charset="0"/>
                <a:ea typeface="MS PGothic" charset="0"/>
                <a:cs typeface="Calibri" panose="020F0502020204030204" pitchFamily="34" charset="0"/>
              </a:rPr>
              <a:t>2025;405:383–95. </a:t>
            </a:r>
          </a:p>
        </p:txBody>
      </p:sp>
      <p:sp>
        <p:nvSpPr>
          <p:cNvPr id="32" name="TextBox 31">
            <a:extLst>
              <a:ext uri="{FF2B5EF4-FFF2-40B4-BE49-F238E27FC236}">
                <a16:creationId xmlns:a16="http://schemas.microsoft.com/office/drawing/2014/main" id="{27B607EA-34E3-30C2-2804-DC5C921B901E}"/>
              </a:ext>
            </a:extLst>
          </p:cNvPr>
          <p:cNvSpPr txBox="1"/>
          <p:nvPr/>
        </p:nvSpPr>
        <p:spPr>
          <a:xfrm>
            <a:off x="4595055" y="6453336"/>
            <a:ext cx="3589177"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Courtesy of Scott </a:t>
            </a:r>
            <a:r>
              <a:rPr kumimoji="0" lang="en-US" sz="1500" b="0"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Kopetz</a:t>
            </a:r>
            <a:r>
              <a:rPr kumimoji="0" lang="en-US" sz="15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p:txBody>
      </p:sp>
      <p:sp>
        <p:nvSpPr>
          <p:cNvPr id="33" name="TextBox 32">
            <a:extLst>
              <a:ext uri="{FF2B5EF4-FFF2-40B4-BE49-F238E27FC236}">
                <a16:creationId xmlns:a16="http://schemas.microsoft.com/office/drawing/2014/main" id="{16B2421A-E81C-3B19-2376-FFB1543FFCE5}"/>
              </a:ext>
            </a:extLst>
          </p:cNvPr>
          <p:cNvSpPr txBox="1"/>
          <p:nvPr/>
        </p:nvSpPr>
        <p:spPr>
          <a:xfrm>
            <a:off x="407368" y="332656"/>
            <a:ext cx="10873208" cy="477054"/>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baseline="0" noProof="0" dirty="0" err="1">
                <a:ln>
                  <a:noFill/>
                </a:ln>
                <a:solidFill>
                  <a:srgbClr val="433F3F"/>
                </a:solidFill>
                <a:effectLst/>
                <a:uLnTx/>
                <a:uFillTx/>
                <a:latin typeface="Calibri Light" panose="020F0302020204030204" pitchFamily="34" charset="0"/>
                <a:ea typeface="MS PGothic" charset="0"/>
                <a:cs typeface="Calibri Light" panose="020F0302020204030204" pitchFamily="34" charset="0"/>
              </a:rPr>
              <a:t>CheckMate</a:t>
            </a:r>
            <a:r>
              <a:rPr kumimoji="0" lang="en-US" sz="2500" b="1" i="0" u="none" strike="noStrike" kern="1200" cap="none" spc="0" normalizeH="0" baseline="0" noProof="0" dirty="0">
                <a:ln>
                  <a:noFill/>
                </a:ln>
                <a:solidFill>
                  <a:srgbClr val="433F3F"/>
                </a:solidFill>
                <a:effectLst/>
                <a:uLnTx/>
                <a:uFillTx/>
                <a:latin typeface="Calibri Light" panose="020F0302020204030204" pitchFamily="34" charset="0"/>
                <a:ea typeface="MS PGothic" charset="0"/>
                <a:cs typeface="Calibri Light" panose="020F0302020204030204" pitchFamily="34" charset="0"/>
              </a:rPr>
              <a:t> 8HW: Progression-Free Survival with </a:t>
            </a:r>
            <a:r>
              <a:rPr kumimoji="0" lang="en-US" sz="2500" b="1" i="0" u="none" strike="noStrike" kern="1200" cap="none" spc="0" normalizeH="0" baseline="0" noProof="0" dirty="0" err="1">
                <a:ln>
                  <a:noFill/>
                </a:ln>
                <a:solidFill>
                  <a:srgbClr val="433F3F"/>
                </a:solidFill>
                <a:effectLst/>
                <a:uLnTx/>
                <a:uFillTx/>
                <a:latin typeface="Calibri Light" panose="020F0302020204030204" pitchFamily="34" charset="0"/>
                <a:ea typeface="MS PGothic" charset="0"/>
                <a:cs typeface="Calibri Light" panose="020F0302020204030204" pitchFamily="34" charset="0"/>
              </a:rPr>
              <a:t>Nivo</a:t>
            </a:r>
            <a:r>
              <a:rPr kumimoji="0" lang="en-US" sz="2500" b="1" i="0" u="none" strike="noStrike" kern="1200" cap="none" spc="0" normalizeH="0" baseline="0" noProof="0" dirty="0">
                <a:ln>
                  <a:noFill/>
                </a:ln>
                <a:solidFill>
                  <a:srgbClr val="433F3F"/>
                </a:solidFill>
                <a:effectLst/>
                <a:uLnTx/>
                <a:uFillTx/>
                <a:latin typeface="Calibri Light" panose="020F0302020204030204" pitchFamily="34" charset="0"/>
                <a:ea typeface="MS PGothic" charset="0"/>
                <a:cs typeface="Calibri Light" panose="020F0302020204030204" pitchFamily="34" charset="0"/>
              </a:rPr>
              <a:t>/</a:t>
            </a:r>
            <a:r>
              <a:rPr kumimoji="0" lang="en-US" sz="2500" b="1" i="0" u="none" strike="noStrike" kern="1200" cap="none" spc="0" normalizeH="0" baseline="0" noProof="0" dirty="0" err="1">
                <a:ln>
                  <a:noFill/>
                </a:ln>
                <a:solidFill>
                  <a:srgbClr val="433F3F"/>
                </a:solidFill>
                <a:effectLst/>
                <a:uLnTx/>
                <a:uFillTx/>
                <a:latin typeface="Calibri Light" panose="020F0302020204030204" pitchFamily="34" charset="0"/>
                <a:ea typeface="MS PGothic" charset="0"/>
                <a:cs typeface="Calibri Light" panose="020F0302020204030204" pitchFamily="34" charset="0"/>
              </a:rPr>
              <a:t>Ipi</a:t>
            </a:r>
            <a:r>
              <a:rPr kumimoji="0" lang="en-US" sz="2500" b="1" i="0" u="none" strike="noStrike" kern="1200" cap="none" spc="0" normalizeH="0" baseline="0" noProof="0" dirty="0">
                <a:ln>
                  <a:noFill/>
                </a:ln>
                <a:solidFill>
                  <a:srgbClr val="433F3F"/>
                </a:solidFill>
                <a:effectLst/>
                <a:uLnTx/>
                <a:uFillTx/>
                <a:latin typeface="Calibri Light" panose="020F0302020204030204" pitchFamily="34" charset="0"/>
                <a:ea typeface="MS PGothic" charset="0"/>
                <a:cs typeface="Calibri Light" panose="020F0302020204030204" pitchFamily="34" charset="0"/>
              </a:rPr>
              <a:t> versus </a:t>
            </a:r>
            <a:r>
              <a:rPr kumimoji="0" lang="en-US" sz="2500" b="1" i="0" u="none" strike="noStrike" kern="1200" cap="none" spc="0" normalizeH="0" baseline="0" noProof="0" dirty="0" err="1">
                <a:ln>
                  <a:noFill/>
                </a:ln>
                <a:solidFill>
                  <a:srgbClr val="433F3F"/>
                </a:solidFill>
                <a:effectLst/>
                <a:uLnTx/>
                <a:uFillTx/>
                <a:latin typeface="Calibri Light" panose="020F0302020204030204" pitchFamily="34" charset="0"/>
                <a:ea typeface="MS PGothic" charset="0"/>
                <a:cs typeface="Calibri Light" panose="020F0302020204030204" pitchFamily="34" charset="0"/>
              </a:rPr>
              <a:t>Nivo</a:t>
            </a:r>
            <a:endParaRPr kumimoji="0" lang="en-US" sz="2500" b="1" i="0" u="none" strike="noStrike" kern="1200" cap="none" spc="0" normalizeH="0" baseline="0" noProof="0" dirty="0">
              <a:ln>
                <a:noFill/>
              </a:ln>
              <a:solidFill>
                <a:srgbClr val="433F3F"/>
              </a:solidFill>
              <a:effectLst/>
              <a:uLnTx/>
              <a:uFillTx/>
              <a:latin typeface="Calibri Light" panose="020F0302020204030204" pitchFamily="34" charset="0"/>
              <a:ea typeface="MS PGothic" charset="0"/>
              <a:cs typeface="Calibri Light" panose="020F0302020204030204" pitchFamily="34" charset="0"/>
            </a:endParaRPr>
          </a:p>
        </p:txBody>
      </p:sp>
    </p:spTree>
    <p:custDataLst>
      <p:tags r:id="rId1"/>
    </p:custDataLst>
    <p:extLst>
      <p:ext uri="{BB962C8B-B14F-4D97-AF65-F5344CB8AC3E}">
        <p14:creationId xmlns:p14="http://schemas.microsoft.com/office/powerpoint/2010/main" val="558057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08CAC-7E58-6BCE-9B55-C01EAE0D5C08}"/>
            </a:ext>
          </a:extLst>
        </p:cNvPr>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3446955D-3EB8-F14A-F7F8-DD208188FD2B}"/>
              </a:ext>
            </a:extLst>
          </p:cNvPr>
          <p:cNvSpPr/>
          <p:nvPr/>
        </p:nvSpPr>
        <p:spPr>
          <a:xfrm>
            <a:off x="1972019" y="859316"/>
            <a:ext cx="7678757" cy="451691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PD-1 + CTLA-4 is the new standard of care </a:t>
            </a:r>
            <a:b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for first-line MSI-H CRC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This is likely improving </a:t>
            </a:r>
            <a:r>
              <a:rPr kumimoji="0" lang="en-US" sz="2400" b="0" i="1" u="none" strike="noStrike" kern="1200" cap="none" spc="0" normalizeH="0" baseline="0" noProof="0" dirty="0">
                <a:ln>
                  <a:noFill/>
                </a:ln>
                <a:solidFill>
                  <a:prstClr val="white"/>
                </a:solidFill>
                <a:effectLst/>
                <a:uLnTx/>
                <a:uFillTx/>
                <a:latin typeface="Aptos" panose="02110004020202020204"/>
                <a:ea typeface="+mn-ea"/>
                <a:cs typeface="+mn-cs"/>
              </a:rPr>
              <a:t>CURE</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rates for this population</a:t>
            </a:r>
          </a:p>
        </p:txBody>
      </p:sp>
    </p:spTree>
    <p:extLst>
      <p:ext uri="{BB962C8B-B14F-4D97-AF65-F5344CB8AC3E}">
        <p14:creationId xmlns:p14="http://schemas.microsoft.com/office/powerpoint/2010/main" val="3438900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F6FB6-C515-315E-C034-893C148D11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50609F5-A0BA-8A18-A26F-F3ABF1FC0897}"/>
              </a:ext>
            </a:extLst>
          </p:cNvPr>
          <p:cNvSpPr/>
          <p:nvPr/>
        </p:nvSpPr>
        <p:spPr bwMode="auto">
          <a:xfrm>
            <a:off x="767408" y="4293096"/>
            <a:ext cx="10585176"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0C636C1-3EB5-2621-CDAC-F58A3506B862}"/>
              </a:ext>
            </a:extLst>
          </p:cNvPr>
          <p:cNvSpPr>
            <a:spLocks noGrp="1"/>
          </p:cNvSpPr>
          <p:nvPr>
            <p:ph type="title"/>
          </p:nvPr>
        </p:nvSpPr>
        <p:spPr>
          <a:xfrm>
            <a:off x="1019651" y="332656"/>
            <a:ext cx="10152697" cy="1143000"/>
          </a:xfrm>
        </p:spPr>
        <p:txBody>
          <a:bodyPr/>
          <a:lstStyle/>
          <a:p>
            <a:pPr>
              <a:spcBef>
                <a:spcPts val="1200"/>
              </a:spcBef>
            </a:pPr>
            <a:r>
              <a:rPr lang="en-US" dirty="0"/>
              <a:t>AGENDA</a:t>
            </a:r>
            <a:br>
              <a:rPr lang="en-US" dirty="0"/>
            </a:br>
            <a:br>
              <a:rPr lang="en-US" sz="1200" dirty="0"/>
            </a:br>
            <a:r>
              <a:rPr lang="en-US" dirty="0"/>
              <a:t>Year in Review: Management of Colorectal Cancer (CRC)</a:t>
            </a:r>
            <a:endParaRPr lang="en-US" sz="2400" dirty="0"/>
          </a:p>
        </p:txBody>
      </p:sp>
      <p:sp>
        <p:nvSpPr>
          <p:cNvPr id="3" name="Content Placeholder 2">
            <a:extLst>
              <a:ext uri="{FF2B5EF4-FFF2-40B4-BE49-F238E27FC236}">
                <a16:creationId xmlns:a16="http://schemas.microsoft.com/office/drawing/2014/main" id="{807F2B79-9777-EC93-69B5-E1121A2B528A}"/>
              </a:ext>
            </a:extLst>
          </p:cNvPr>
          <p:cNvSpPr>
            <a:spLocks noGrp="1"/>
          </p:cNvSpPr>
          <p:nvPr>
            <p:ph idx="1"/>
          </p:nvPr>
        </p:nvSpPr>
        <p:spPr>
          <a:xfrm>
            <a:off x="929532" y="1988840"/>
            <a:ext cx="10332933" cy="2736304"/>
          </a:xfrm>
        </p:spPr>
        <p:txBody>
          <a:bodyPr/>
          <a:lstStyle/>
          <a:p>
            <a:pPr marL="98425" indent="0">
              <a:lnSpc>
                <a:spcPct val="100000"/>
              </a:lnSpc>
              <a:spcBef>
                <a:spcPts val="1200"/>
              </a:spcBef>
              <a:spcAft>
                <a:spcPts val="12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First-Line Treatment of BRAF V600E-Mutant Metastatic CRC (mCRC)</a:t>
            </a:r>
            <a:endParaRPr lang="en-US" sz="2400" b="1" dirty="0">
              <a:solidFill>
                <a:srgbClr val="3233FF"/>
              </a:solidFill>
              <a:latin typeface="Calibri" panose="020F0502020204030204" pitchFamily="34" charset="0"/>
              <a:cs typeface="Calibri" panose="020F0502020204030204" pitchFamily="34" charset="0"/>
            </a:endParaRPr>
          </a:p>
          <a:p>
            <a:pPr marL="98425" indent="0">
              <a:lnSpc>
                <a:spcPct val="100000"/>
              </a:lnSpc>
              <a:spcBef>
                <a:spcPts val="1200"/>
              </a:spcBef>
              <a:spcAft>
                <a:spcPts val="1200"/>
              </a:spcAft>
              <a:buNone/>
            </a:pPr>
            <a:r>
              <a:rPr lang="en-US" sz="2400" dirty="0">
                <a:solidFill>
                  <a:srgbClr val="3233FF"/>
                </a:solidFill>
              </a:rPr>
              <a:t>MODULE 2: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Cell-Free DNA Molecular Residual Disease (MRD) Assays in </a:t>
            </a:r>
            <a:br>
              <a:rPr lang="en-US" sz="2400" b="1" kern="0" dirty="0">
                <a:solidFill>
                  <a:srgbClr val="212121"/>
                </a:solidFill>
                <a:effectLst/>
                <a:latin typeface="+mn-lt"/>
                <a:ea typeface="Times New Roman" panose="02020603050405020304" pitchFamily="18" charset="0"/>
                <a:cs typeface="Times New Roman" panose="02020603050405020304" pitchFamily="18" charset="0"/>
              </a:rPr>
            </a:br>
            <a:r>
              <a:rPr lang="en-US" sz="2400" b="1" kern="0" dirty="0">
                <a:solidFill>
                  <a:srgbClr val="212121"/>
                </a:solidFill>
                <a:effectLst/>
                <a:latin typeface="+mn-lt"/>
                <a:ea typeface="Times New Roman" panose="02020603050405020304" pitchFamily="18" charset="0"/>
                <a:cs typeface="Times New Roman" panose="02020603050405020304" pitchFamily="18" charset="0"/>
              </a:rPr>
              <a:t>Clinical Practice</a:t>
            </a:r>
            <a:endParaRPr lang="en-US" sz="2400" dirty="0">
              <a:solidFill>
                <a:schemeClr val="tx1"/>
              </a:solidFill>
              <a:latin typeface="+mn-lt"/>
            </a:endParaRPr>
          </a:p>
          <a:p>
            <a:pPr marL="98425" indent="0">
              <a:lnSpc>
                <a:spcPct val="100000"/>
              </a:lnSpc>
              <a:spcBef>
                <a:spcPts val="1200"/>
              </a:spcBef>
              <a:spcAft>
                <a:spcPts val="1200"/>
              </a:spcAft>
              <a:buNone/>
            </a:pPr>
            <a:r>
              <a:rPr lang="en-US" sz="2400" dirty="0">
                <a:solidFill>
                  <a:srgbClr val="3233FF"/>
                </a:solidFill>
                <a:latin typeface="+mn-lt"/>
              </a:rPr>
              <a:t>MODULE 3: </a:t>
            </a:r>
            <a:r>
              <a:rPr lang="en-US" sz="2400" b="1" dirty="0">
                <a:latin typeface="Calibri" panose="020F0502020204030204" pitchFamily="34" charset="0"/>
                <a:cs typeface="Calibri" panose="020F0502020204030204" pitchFamily="34" charset="0"/>
              </a:rPr>
              <a:t>Immunotherapy for Localized and Metastatic MSI-High CRC</a:t>
            </a:r>
          </a:p>
          <a:p>
            <a:pPr marL="98425" indent="0">
              <a:lnSpc>
                <a:spcPct val="100000"/>
              </a:lnSpc>
              <a:spcBef>
                <a:spcPts val="1200"/>
              </a:spcBef>
              <a:spcAft>
                <a:spcPts val="1200"/>
              </a:spcAft>
              <a:buNone/>
            </a:pPr>
            <a:r>
              <a:rPr lang="en-US" sz="2400" dirty="0">
                <a:solidFill>
                  <a:schemeClr val="bg1"/>
                </a:solidFill>
                <a:latin typeface="+mn-lt"/>
              </a:rPr>
              <a:t>MODULE 4: </a:t>
            </a:r>
            <a:r>
              <a:rPr lang="en-US" sz="2400" b="1" dirty="0">
                <a:solidFill>
                  <a:schemeClr val="bg1"/>
                </a:solidFill>
                <a:latin typeface="Calibri" panose="020F0502020204030204" pitchFamily="34" charset="0"/>
                <a:cs typeface="Calibri" panose="020F0502020204030204" pitchFamily="34" charset="0"/>
              </a:rPr>
              <a:t>Other Important Datasets</a:t>
            </a:r>
          </a:p>
          <a:p>
            <a:pPr lvl="1">
              <a:lnSpc>
                <a:spcPct val="100000"/>
              </a:lnSpc>
              <a:spcBef>
                <a:spcPts val="0"/>
              </a:spcBef>
              <a:spcAft>
                <a:spcPts val="0"/>
              </a:spcAft>
              <a:buFont typeface="Arial" panose="020B0604020202020204" pitchFamily="34" charset="0"/>
              <a:buChar char="•"/>
            </a:pPr>
            <a:r>
              <a:rPr lang="en-US" sz="2100" b="0" dirty="0">
                <a:latin typeface="Calibri" panose="020F0502020204030204" pitchFamily="34" charset="0"/>
                <a:cs typeface="Calibri" panose="020F0502020204030204" pitchFamily="34" charset="0"/>
              </a:rPr>
              <a:t>Hepatic transplant for liver-limited mCRC</a:t>
            </a:r>
          </a:p>
          <a:p>
            <a:pPr lvl="1">
              <a:lnSpc>
                <a:spcPct val="100000"/>
              </a:lnSpc>
              <a:spcBef>
                <a:spcPts val="0"/>
              </a:spcBef>
              <a:spcAft>
                <a:spcPts val="0"/>
              </a:spcAft>
              <a:buFont typeface="Arial" panose="020B0604020202020204" pitchFamily="34" charset="0"/>
              <a:buChar char="•"/>
            </a:pPr>
            <a:r>
              <a:rPr lang="en-US" sz="2100" b="0" dirty="0">
                <a:latin typeface="Calibri" panose="020F0502020204030204" pitchFamily="34" charset="0"/>
                <a:cs typeface="Calibri" panose="020F0502020204030204" pitchFamily="34" charset="0"/>
              </a:rPr>
              <a:t>HER2-positive CRC: Tucatinib, trastuzumab deruxtecan</a:t>
            </a:r>
          </a:p>
          <a:p>
            <a:pPr lvl="1">
              <a:lnSpc>
                <a:spcPct val="100000"/>
              </a:lnSpc>
              <a:spcBef>
                <a:spcPts val="0"/>
              </a:spcBef>
              <a:spcAft>
                <a:spcPts val="0"/>
              </a:spcAft>
              <a:buFont typeface="Arial" panose="020B0604020202020204" pitchFamily="34" charset="0"/>
              <a:buChar char="•"/>
            </a:pPr>
            <a:r>
              <a:rPr lang="en-US" sz="2100" b="0" dirty="0">
                <a:latin typeface="Calibri" panose="020F0502020204030204" pitchFamily="34" charset="0"/>
                <a:cs typeface="Calibri" panose="020F0502020204030204" pitchFamily="34" charset="0"/>
              </a:rPr>
              <a:t>KRAS G12C-mutant CRC: </a:t>
            </a:r>
            <a:r>
              <a:rPr lang="en-US" sz="2100" b="0" dirty="0" err="1">
                <a:latin typeface="Calibri" panose="020F0502020204030204" pitchFamily="34" charset="0"/>
                <a:cs typeface="Calibri" panose="020F0502020204030204" pitchFamily="34" charset="0"/>
              </a:rPr>
              <a:t>Adagrasib</a:t>
            </a:r>
            <a:r>
              <a:rPr lang="en-US" sz="2100" b="0" dirty="0">
                <a:latin typeface="Calibri" panose="020F0502020204030204" pitchFamily="34" charset="0"/>
                <a:cs typeface="Calibri" panose="020F0502020204030204" pitchFamily="34" charset="0"/>
              </a:rPr>
              <a:t>, </a:t>
            </a:r>
            <a:r>
              <a:rPr lang="en-US" sz="2100" b="0" dirty="0" err="1">
                <a:latin typeface="Calibri" panose="020F0502020204030204" pitchFamily="34" charset="0"/>
                <a:cs typeface="Calibri" panose="020F0502020204030204" pitchFamily="34" charset="0"/>
              </a:rPr>
              <a:t>sotorasib</a:t>
            </a:r>
            <a:r>
              <a:rPr lang="en-US" sz="2100" b="0" dirty="0">
                <a:latin typeface="Calibri" panose="020F0502020204030204" pitchFamily="34" charset="0"/>
                <a:cs typeface="Calibri" panose="020F0502020204030204" pitchFamily="34" charset="0"/>
              </a:rPr>
              <a:t>, EGFR inhibitors</a:t>
            </a:r>
          </a:p>
          <a:p>
            <a:pPr marL="98425" indent="0">
              <a:lnSpc>
                <a:spcPct val="100000"/>
              </a:lnSpc>
              <a:spcBef>
                <a:spcPts val="1800"/>
              </a:spcBef>
              <a:spcAft>
                <a:spcPts val="1800"/>
              </a:spcAft>
              <a:buNone/>
            </a:pPr>
            <a:endParaRPr lang="en-US" sz="2400" b="1" dirty="0">
              <a:latin typeface="Calibri" panose="020F0502020204030204" pitchFamily="34" charset="0"/>
              <a:cs typeface="Calibri" panose="020F0502020204030204" pitchFamily="34" charset="0"/>
            </a:endParaRPr>
          </a:p>
          <a:p>
            <a:pPr marL="98425" indent="0">
              <a:lnSpc>
                <a:spcPct val="100000"/>
              </a:lnSpc>
              <a:spcBef>
                <a:spcPts val="1800"/>
              </a:spcBef>
              <a:spcAft>
                <a:spcPts val="1800"/>
              </a:spcAft>
              <a:buNone/>
            </a:pP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6270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8470F-4D82-4FCC-E15B-DF7308DF121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66D133E-C115-16DC-300D-9A6790AAD2EA}"/>
              </a:ext>
            </a:extLst>
          </p:cNvPr>
          <p:cNvSpPr txBox="1">
            <a:spLocks/>
          </p:cNvSpPr>
          <p:nvPr/>
        </p:nvSpPr>
        <p:spPr bwMode="auto">
          <a:xfrm>
            <a:off x="916516" y="260648"/>
            <a:ext cx="10358967" cy="1143000"/>
          </a:xfrm>
          <a:prstGeom prst="rect">
            <a:avLst/>
          </a:prstGeom>
          <a:solidFill>
            <a:srgbClr val="0432FF"/>
          </a:solid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endParaRPr kumimoji="0" lang="en-US" sz="34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2" name="Title 1">
            <a:extLst>
              <a:ext uri="{FF2B5EF4-FFF2-40B4-BE49-F238E27FC236}">
                <a16:creationId xmlns:a16="http://schemas.microsoft.com/office/drawing/2014/main" id="{F9ACD823-0B2D-3221-2945-C332D177B3B4}"/>
              </a:ext>
            </a:extLst>
          </p:cNvPr>
          <p:cNvSpPr>
            <a:spLocks noGrp="1"/>
          </p:cNvSpPr>
          <p:nvPr>
            <p:ph type="title"/>
          </p:nvPr>
        </p:nvSpPr>
        <p:spPr>
          <a:xfrm>
            <a:off x="983432" y="260648"/>
            <a:ext cx="10287821" cy="1143000"/>
          </a:xfrm>
        </p:spPr>
        <p:txBody>
          <a:bodyPr/>
          <a:lstStyle/>
          <a:p>
            <a:br>
              <a:rPr lang="en-US" dirty="0">
                <a:solidFill>
                  <a:schemeClr val="bg1"/>
                </a:solidFill>
              </a:rPr>
            </a:br>
            <a:r>
              <a:rPr lang="en-US" dirty="0">
                <a:solidFill>
                  <a:schemeClr val="bg1"/>
                </a:solidFill>
              </a:rPr>
              <a:t>Discussion Question:</a:t>
            </a:r>
            <a:br>
              <a:rPr lang="en-US" dirty="0">
                <a:solidFill>
                  <a:schemeClr val="bg1"/>
                </a:solidFill>
              </a:rPr>
            </a:br>
            <a:r>
              <a:rPr lang="en-US" b="1" dirty="0">
                <a:solidFill>
                  <a:schemeClr val="bg1"/>
                </a:solidFill>
                <a:latin typeface="Calibri" panose="020F0502020204030204" pitchFamily="34" charset="0"/>
                <a:cs typeface="Calibri" panose="020F0502020204030204" pitchFamily="34" charset="0"/>
              </a:rPr>
              <a:t>Hepatic Transplant for Liver-Limited mCRC</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F0A98A3A-DA0A-5073-70A7-188A4F7E5FC6}"/>
              </a:ext>
            </a:extLst>
          </p:cNvPr>
          <p:cNvSpPr>
            <a:spLocks noGrp="1"/>
          </p:cNvSpPr>
          <p:nvPr>
            <p:ph idx="1"/>
          </p:nvPr>
        </p:nvSpPr>
        <p:spPr/>
        <p:txBody>
          <a:bodyPr/>
          <a:lstStyle/>
          <a:p>
            <a:endParaRPr lang="en-US" dirty="0"/>
          </a:p>
          <a:p>
            <a:r>
              <a:rPr lang="en-US" dirty="0"/>
              <a:t>What, if any, is the current clinical role of hepatic transplant for liver-limited mCRC?</a:t>
            </a:r>
          </a:p>
          <a:p>
            <a:endParaRPr lang="en-US" dirty="0"/>
          </a:p>
        </p:txBody>
      </p:sp>
    </p:spTree>
    <p:extLst>
      <p:ext uri="{BB962C8B-B14F-4D97-AF65-F5344CB8AC3E}">
        <p14:creationId xmlns:p14="http://schemas.microsoft.com/office/powerpoint/2010/main" val="367676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C7E63-8A88-41AF-D5E3-202EBB038D9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F227F4F-A811-12E7-DC16-3D0352E1817C}"/>
              </a:ext>
            </a:extLst>
          </p:cNvPr>
          <p:cNvSpPr txBox="1"/>
          <p:nvPr/>
        </p:nvSpPr>
        <p:spPr>
          <a:xfrm>
            <a:off x="2594113" y="6579704"/>
            <a:ext cx="3935896" cy="1828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descr="A close-up of a medical information&#10;&#10;AI-generated content may be incorrect.">
            <a:extLst>
              <a:ext uri="{FF2B5EF4-FFF2-40B4-BE49-F238E27FC236}">
                <a16:creationId xmlns:a16="http://schemas.microsoft.com/office/drawing/2014/main" id="{AF81C787-76D4-8A74-8D03-E0397842BE31}"/>
              </a:ext>
            </a:extLst>
          </p:cNvPr>
          <p:cNvPicPr>
            <a:picLocks noChangeAspect="1"/>
          </p:cNvPicPr>
          <p:nvPr/>
        </p:nvPicPr>
        <p:blipFill>
          <a:blip r:embed="rId2"/>
          <a:stretch>
            <a:fillRect/>
          </a:stretch>
        </p:blipFill>
        <p:spPr>
          <a:xfrm>
            <a:off x="529554" y="454397"/>
            <a:ext cx="7270619" cy="2708378"/>
          </a:xfrm>
          <a:prstGeom prst="rect">
            <a:avLst/>
          </a:prstGeom>
          <a:effectLst>
            <a:outerShdw blurRad="50800" dist="38100" dir="2700000" algn="tl" rotWithShape="0">
              <a:prstClr val="black">
                <a:alpha val="40000"/>
              </a:prstClr>
            </a:outerShdw>
          </a:effectLst>
        </p:spPr>
      </p:pic>
      <p:pic>
        <p:nvPicPr>
          <p:cNvPr id="9" name="Picture 8" descr="A blue background with yellow text&#10;&#10;AI-generated content may be incorrect.">
            <a:extLst>
              <a:ext uri="{FF2B5EF4-FFF2-40B4-BE49-F238E27FC236}">
                <a16:creationId xmlns:a16="http://schemas.microsoft.com/office/drawing/2014/main" id="{5AE099A0-DD55-4D2F-25E0-7E32F09E55DC}"/>
              </a:ext>
            </a:extLst>
          </p:cNvPr>
          <p:cNvPicPr>
            <a:picLocks noChangeAspect="1"/>
          </p:cNvPicPr>
          <p:nvPr/>
        </p:nvPicPr>
        <p:blipFill>
          <a:blip r:embed="rId3"/>
          <a:stretch>
            <a:fillRect/>
          </a:stretch>
        </p:blipFill>
        <p:spPr>
          <a:xfrm>
            <a:off x="4286638" y="3547312"/>
            <a:ext cx="7550443" cy="2856291"/>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C67F6829-31B0-C071-8679-11E8043D9D37}"/>
              </a:ext>
            </a:extLst>
          </p:cNvPr>
          <p:cNvSpPr txBox="1"/>
          <p:nvPr/>
        </p:nvSpPr>
        <p:spPr>
          <a:xfrm>
            <a:off x="10146276" y="3662845"/>
            <a:ext cx="199594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Abstract 3500</a:t>
            </a: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339BB115-B064-1952-8345-CFA344D63863}"/>
              </a:ext>
            </a:extLst>
          </p:cNvPr>
          <p:cNvSpPr txBox="1"/>
          <p:nvPr/>
        </p:nvSpPr>
        <p:spPr>
          <a:xfrm>
            <a:off x="4199860" y="2854997"/>
            <a:ext cx="316287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Lancet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2024 Sep 21;404(10458):1107-18</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786251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Slide 13</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D60FB597-5AFB-D746-70D3-14848E0F346A}"/>
              </a:ext>
            </a:extLst>
          </p:cNvPr>
          <p:cNvSpPr/>
          <p:nvPr/>
        </p:nvSpPr>
        <p:spPr>
          <a:xfrm>
            <a:off x="7689773" y="6491776"/>
            <a:ext cx="2467779" cy="3662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7A5860A-13E5-F60E-35A4-61B7DB87B986}"/>
              </a:ext>
            </a:extLst>
          </p:cNvPr>
          <p:cNvSpPr txBox="1"/>
          <p:nvPr/>
        </p:nvSpPr>
        <p:spPr>
          <a:xfrm>
            <a:off x="2594113" y="6579704"/>
            <a:ext cx="3935896" cy="1828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8E2766A5-7471-9CB0-FBC1-CE8DB67953F1}"/>
              </a:ext>
            </a:extLst>
          </p:cNvPr>
          <p:cNvSpPr/>
          <p:nvPr/>
        </p:nvSpPr>
        <p:spPr>
          <a:xfrm>
            <a:off x="1972019" y="859316"/>
            <a:ext cx="7678757" cy="451691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Impressive results for liver transplant in selected patients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But required high priority for livers on the donor list, which is currently not feasible in the 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Access to living related donor may improve feasibility in US in the future</a:t>
            </a:r>
          </a:p>
        </p:txBody>
      </p:sp>
    </p:spTree>
    <p:extLst>
      <p:ext uri="{BB962C8B-B14F-4D97-AF65-F5344CB8AC3E}">
        <p14:creationId xmlns:p14="http://schemas.microsoft.com/office/powerpoint/2010/main" val="70093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ADDDB-18EF-3CA6-656D-70BC25C5569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C3E6010-841A-C461-8CDA-AEC69CA9293C}"/>
              </a:ext>
            </a:extLst>
          </p:cNvPr>
          <p:cNvSpPr txBox="1">
            <a:spLocks/>
          </p:cNvSpPr>
          <p:nvPr/>
        </p:nvSpPr>
        <p:spPr bwMode="auto">
          <a:xfrm>
            <a:off x="916516" y="260648"/>
            <a:ext cx="10358967" cy="1143000"/>
          </a:xfrm>
          <a:prstGeom prst="rect">
            <a:avLst/>
          </a:prstGeom>
          <a:solidFill>
            <a:srgbClr val="0432FF"/>
          </a:solid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endParaRPr kumimoji="0" lang="en-US" sz="34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2" name="Title 1">
            <a:extLst>
              <a:ext uri="{FF2B5EF4-FFF2-40B4-BE49-F238E27FC236}">
                <a16:creationId xmlns:a16="http://schemas.microsoft.com/office/drawing/2014/main" id="{0CB49477-A1D3-19B5-A76C-801BE678385D}"/>
              </a:ext>
            </a:extLst>
          </p:cNvPr>
          <p:cNvSpPr>
            <a:spLocks noGrp="1"/>
          </p:cNvSpPr>
          <p:nvPr>
            <p:ph type="title"/>
          </p:nvPr>
        </p:nvSpPr>
        <p:spPr>
          <a:xfrm>
            <a:off x="983432" y="260648"/>
            <a:ext cx="10287821" cy="1143000"/>
          </a:xfrm>
        </p:spPr>
        <p:txBody>
          <a:bodyPr/>
          <a:lstStyle/>
          <a:p>
            <a:br>
              <a:rPr lang="en-US" dirty="0">
                <a:solidFill>
                  <a:schemeClr val="bg1"/>
                </a:solidFill>
              </a:rPr>
            </a:br>
            <a:r>
              <a:rPr lang="en-US" dirty="0">
                <a:solidFill>
                  <a:schemeClr val="bg1"/>
                </a:solidFill>
              </a:rPr>
              <a:t>Discussion Question:</a:t>
            </a:r>
            <a:br>
              <a:rPr lang="en-US" dirty="0">
                <a:solidFill>
                  <a:schemeClr val="bg1"/>
                </a:solidFill>
              </a:rPr>
            </a:br>
            <a:r>
              <a:rPr lang="en-US" b="1" dirty="0">
                <a:solidFill>
                  <a:schemeClr val="bg1"/>
                </a:solidFill>
                <a:latin typeface="Calibri" panose="020F0502020204030204" pitchFamily="34" charset="0"/>
                <a:cs typeface="Calibri" panose="020F0502020204030204" pitchFamily="34" charset="0"/>
              </a:rPr>
              <a:t>HER2-Positive mCRC</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E776B86E-8A2C-4B1F-D037-DF1E7B5F42C8}"/>
              </a:ext>
            </a:extLst>
          </p:cNvPr>
          <p:cNvSpPr>
            <a:spLocks noGrp="1"/>
          </p:cNvSpPr>
          <p:nvPr>
            <p:ph idx="1"/>
          </p:nvPr>
        </p:nvSpPr>
        <p:spPr/>
        <p:txBody>
          <a:bodyPr/>
          <a:lstStyle/>
          <a:p>
            <a:endParaRPr lang="en-US" dirty="0"/>
          </a:p>
          <a:p>
            <a:r>
              <a:rPr lang="en-US" dirty="0"/>
              <a:t>What is your current approach to sequencing tucatinib/trastuzumab and trastuzumab deruxtecan for patients with HER2-positive mCRC?</a:t>
            </a:r>
          </a:p>
          <a:p>
            <a:endParaRPr lang="en-US" dirty="0"/>
          </a:p>
        </p:txBody>
      </p:sp>
    </p:spTree>
    <p:extLst>
      <p:ext uri="{BB962C8B-B14F-4D97-AF65-F5344CB8AC3E}">
        <p14:creationId xmlns:p14="http://schemas.microsoft.com/office/powerpoint/2010/main" val="2852570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6117E-DAC8-ADBC-17B3-C2EE4BDD97FC}"/>
            </a:ext>
          </a:extLst>
        </p:cNvPr>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0427DF11-AB48-D68A-BF8B-CE2846274346}"/>
              </a:ext>
            </a:extLst>
          </p:cNvPr>
          <p:cNvSpPr/>
          <p:nvPr/>
        </p:nvSpPr>
        <p:spPr>
          <a:xfrm>
            <a:off x="1972019" y="859316"/>
            <a:ext cx="7678757" cy="451691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Trastuzumab and Tucatinib remains a standard of care for 2L+ RAS/</a:t>
            </a:r>
            <a:r>
              <a:rPr kumimoji="0" lang="en-US" sz="2400" b="0" i="0" u="none" strike="noStrike" kern="1200" cap="none" spc="0" normalizeH="0" baseline="0" noProof="0" dirty="0" err="1">
                <a:ln>
                  <a:noFill/>
                </a:ln>
                <a:solidFill>
                  <a:prstClr val="white"/>
                </a:solidFill>
                <a:effectLst/>
                <a:uLnTx/>
                <a:uFillTx/>
                <a:latin typeface="Aptos" panose="02110004020202020204"/>
                <a:ea typeface="+mn-ea"/>
                <a:cs typeface="+mn-cs"/>
              </a:rPr>
              <a:t>BRAF</a:t>
            </a:r>
            <a:r>
              <a:rPr kumimoji="0" lang="en-US" sz="2400" b="0" i="0" u="none" strike="noStrike" kern="1200" cap="none" spc="0" normalizeH="0" baseline="30000" noProof="0" dirty="0" err="1">
                <a:ln>
                  <a:noFill/>
                </a:ln>
                <a:solidFill>
                  <a:prstClr val="white"/>
                </a:solidFill>
                <a:effectLst/>
                <a:uLnTx/>
                <a:uFillTx/>
                <a:latin typeface="Aptos" panose="02110004020202020204"/>
                <a:ea typeface="+mn-ea"/>
                <a:cs typeface="+mn-cs"/>
              </a:rPr>
              <a:t>wt</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HER2</a:t>
            </a:r>
            <a:r>
              <a:rPr kumimoji="0" lang="en-US" sz="2400" b="0" i="0" u="none" strike="noStrike" kern="1200" cap="none" spc="0" normalizeH="0" baseline="30000" noProof="0" dirty="0">
                <a:ln>
                  <a:noFill/>
                </a:ln>
                <a:solidFill>
                  <a:prstClr val="white"/>
                </a:solidFill>
                <a:effectLst/>
                <a:uLnTx/>
                <a:uFillTx/>
                <a:latin typeface="Aptos" panose="02110004020202020204"/>
                <a:ea typeface="+mn-ea"/>
                <a:cs typeface="+mn-cs"/>
              </a:rPr>
              <a:t>amp</a:t>
            </a:r>
          </a:p>
        </p:txBody>
      </p:sp>
    </p:spTree>
    <p:extLst>
      <p:ext uri="{BB962C8B-B14F-4D97-AF65-F5344CB8AC3E}">
        <p14:creationId xmlns:p14="http://schemas.microsoft.com/office/powerpoint/2010/main" val="20995797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FC88B-2858-C692-E9FB-1DD5B4202A39}"/>
            </a:ext>
          </a:extLst>
        </p:cNvPr>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3BFAD061-8582-FB66-D5FF-9D551F4DB190}"/>
              </a:ext>
            </a:extLst>
          </p:cNvPr>
          <p:cNvSpPr/>
          <p:nvPr/>
        </p:nvSpPr>
        <p:spPr>
          <a:xfrm>
            <a:off x="1972019" y="859316"/>
            <a:ext cx="7678757" cy="451691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Trastuzumab </a:t>
            </a:r>
            <a:r>
              <a:rPr kumimoji="0" lang="en-US" sz="2400" b="0" i="0" u="none" strike="noStrike" kern="1200" cap="none" spc="0" normalizeH="0" baseline="0" noProof="0" dirty="0" err="1">
                <a:ln>
                  <a:noFill/>
                </a:ln>
                <a:solidFill>
                  <a:prstClr val="white"/>
                </a:solidFill>
                <a:effectLst/>
                <a:uLnTx/>
                <a:uFillTx/>
                <a:latin typeface="Aptos" panose="02110004020202020204"/>
                <a:ea typeface="+mn-ea"/>
                <a:cs typeface="+mn-cs"/>
              </a:rPr>
              <a:t>deruxtecan</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remains a standard of care for 2L+ HER2</a:t>
            </a:r>
            <a:r>
              <a:rPr kumimoji="0" lang="en-US" sz="2400" b="0" i="0" u="none" strike="noStrike" kern="1200" cap="none" spc="0" normalizeH="0" baseline="30000" noProof="0" dirty="0">
                <a:ln>
                  <a:noFill/>
                </a:ln>
                <a:solidFill>
                  <a:prstClr val="white"/>
                </a:solidFill>
                <a:effectLst/>
                <a:uLnTx/>
                <a:uFillTx/>
                <a:latin typeface="Aptos" panose="02110004020202020204"/>
                <a:ea typeface="+mn-ea"/>
                <a:cs typeface="+mn-cs"/>
              </a:rPr>
              <a:t>amp</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without regard for RAS/BRAF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Resistance is </a:t>
            </a:r>
            <a:r>
              <a:rPr kumimoji="0" lang="en-US" sz="2400" b="0" i="1" u="none" strike="noStrike" kern="1200" cap="none" spc="0" normalizeH="0" baseline="0" noProof="0" dirty="0">
                <a:ln>
                  <a:noFill/>
                </a:ln>
                <a:solidFill>
                  <a:prstClr val="white"/>
                </a:solidFill>
                <a:effectLst/>
                <a:uLnTx/>
                <a:uFillTx/>
                <a:latin typeface="Aptos" panose="02110004020202020204"/>
                <a:ea typeface="+mn-ea"/>
                <a:cs typeface="+mn-cs"/>
              </a:rPr>
              <a:t>NOT</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through loss of HER2</a:t>
            </a:r>
            <a:r>
              <a:rPr kumimoji="0" lang="en-US" sz="2400" b="0" i="0" u="none" strike="noStrike" kern="1200" cap="none" spc="0" normalizeH="0" baseline="30000" noProof="0" dirty="0">
                <a:ln>
                  <a:noFill/>
                </a:ln>
                <a:solidFill>
                  <a:prstClr val="white"/>
                </a:solidFill>
                <a:effectLst/>
                <a:uLnTx/>
                <a:uFillTx/>
                <a:latin typeface="Aptos" panose="02110004020202020204"/>
                <a:ea typeface="+mn-ea"/>
                <a:cs typeface="+mn-cs"/>
              </a:rPr>
              <a:t>amp</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or acquired RAS mutations, so no concerns about sequencing T+T vs T-</a:t>
            </a:r>
            <a:r>
              <a:rPr kumimoji="0" lang="en-US" sz="2400" b="0" i="0" u="none" strike="noStrike" kern="1200" cap="none" spc="0" normalizeH="0" baseline="0" noProof="0" dirty="0" err="1">
                <a:ln>
                  <a:noFill/>
                </a:ln>
                <a:solidFill>
                  <a:prstClr val="white"/>
                </a:solidFill>
                <a:effectLst/>
                <a:uLnTx/>
                <a:uFillTx/>
                <a:latin typeface="Aptos" panose="02110004020202020204"/>
                <a:ea typeface="+mn-ea"/>
                <a:cs typeface="+mn-cs"/>
              </a:rPr>
              <a:t>DXd</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a:t>
            </a:r>
            <a:endParaRPr kumimoji="0" lang="en-US" sz="2400" b="0" i="0" u="none" strike="noStrike" kern="1200" cap="none" spc="0" normalizeH="0" baseline="3000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69614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89281-2C85-49D1-F76F-65C2F1DB890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BCA0DD8-F892-9C59-96BC-E66056029F2D}"/>
              </a:ext>
            </a:extLst>
          </p:cNvPr>
          <p:cNvSpPr txBox="1">
            <a:spLocks/>
          </p:cNvSpPr>
          <p:nvPr/>
        </p:nvSpPr>
        <p:spPr bwMode="auto">
          <a:xfrm>
            <a:off x="916516" y="260648"/>
            <a:ext cx="10358967" cy="1143000"/>
          </a:xfrm>
          <a:prstGeom prst="rect">
            <a:avLst/>
          </a:prstGeom>
          <a:solidFill>
            <a:srgbClr val="0432FF"/>
          </a:solid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endParaRPr kumimoji="0" lang="en-US" sz="34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sp>
        <p:nvSpPr>
          <p:cNvPr id="2" name="Title 1">
            <a:extLst>
              <a:ext uri="{FF2B5EF4-FFF2-40B4-BE49-F238E27FC236}">
                <a16:creationId xmlns:a16="http://schemas.microsoft.com/office/drawing/2014/main" id="{8C88B603-6E9E-24A9-6E1F-BE969FE53E6A}"/>
              </a:ext>
            </a:extLst>
          </p:cNvPr>
          <p:cNvSpPr>
            <a:spLocks noGrp="1"/>
          </p:cNvSpPr>
          <p:nvPr>
            <p:ph type="title"/>
          </p:nvPr>
        </p:nvSpPr>
        <p:spPr>
          <a:xfrm>
            <a:off x="983432" y="260648"/>
            <a:ext cx="10287821" cy="1143000"/>
          </a:xfrm>
        </p:spPr>
        <p:txBody>
          <a:bodyPr/>
          <a:lstStyle/>
          <a:p>
            <a:br>
              <a:rPr lang="en-US" dirty="0">
                <a:solidFill>
                  <a:schemeClr val="bg1"/>
                </a:solidFill>
              </a:rPr>
            </a:br>
            <a:r>
              <a:rPr lang="en-US" dirty="0">
                <a:solidFill>
                  <a:schemeClr val="bg1"/>
                </a:solidFill>
              </a:rPr>
              <a:t>Discussion Question:</a:t>
            </a:r>
            <a:br>
              <a:rPr lang="en-US" dirty="0">
                <a:solidFill>
                  <a:schemeClr val="bg1"/>
                </a:solidFill>
              </a:rPr>
            </a:br>
            <a:r>
              <a:rPr lang="en-US" b="1" dirty="0">
                <a:solidFill>
                  <a:schemeClr val="bg1"/>
                </a:solidFill>
                <a:latin typeface="Calibri" panose="020F0502020204030204" pitchFamily="34" charset="0"/>
                <a:cs typeface="Calibri" panose="020F0502020204030204" pitchFamily="34" charset="0"/>
              </a:rPr>
              <a:t>KRAS G12C-Mutant mCRC</a:t>
            </a: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45B945C5-F33A-69E7-3529-C57BDEB70687}"/>
              </a:ext>
            </a:extLst>
          </p:cNvPr>
          <p:cNvSpPr>
            <a:spLocks noGrp="1"/>
          </p:cNvSpPr>
          <p:nvPr>
            <p:ph idx="1"/>
          </p:nvPr>
        </p:nvSpPr>
        <p:spPr>
          <a:xfrm>
            <a:off x="912286" y="1416053"/>
            <a:ext cx="10872346" cy="4677243"/>
          </a:xfrm>
        </p:spPr>
        <p:txBody>
          <a:bodyPr/>
          <a:lstStyle/>
          <a:p>
            <a:endParaRPr lang="en-US" dirty="0"/>
          </a:p>
          <a:p>
            <a:r>
              <a:rPr lang="en-US" dirty="0"/>
              <a:t>What is the practical application of the data evaluating the combinations of </a:t>
            </a:r>
            <a:r>
              <a:rPr lang="en-US" dirty="0" err="1"/>
              <a:t>adagrasib</a:t>
            </a:r>
            <a:r>
              <a:rPr lang="en-US" dirty="0"/>
              <a:t>/cetuximab and </a:t>
            </a:r>
            <a:r>
              <a:rPr lang="en-US" dirty="0" err="1"/>
              <a:t>sotorasib</a:t>
            </a:r>
            <a:r>
              <a:rPr lang="en-US" dirty="0"/>
              <a:t>/panitumumab for patients with KRAS G12C-mutant CRC?</a:t>
            </a:r>
          </a:p>
          <a:p>
            <a:endParaRPr lang="en-US" dirty="0"/>
          </a:p>
        </p:txBody>
      </p:sp>
    </p:spTree>
    <p:extLst>
      <p:ext uri="{BB962C8B-B14F-4D97-AF65-F5344CB8AC3E}">
        <p14:creationId xmlns:p14="http://schemas.microsoft.com/office/powerpoint/2010/main" val="3513389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9DAED-10C7-4EED-11C8-6EA3FD41812D}"/>
            </a:ext>
          </a:extLst>
        </p:cNvPr>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FC9A1E9E-81E3-43D1-BA7C-7BDA3A34BE40}"/>
              </a:ext>
            </a:extLst>
          </p:cNvPr>
          <p:cNvSpPr/>
          <p:nvPr/>
        </p:nvSpPr>
        <p:spPr>
          <a:xfrm>
            <a:off x="1972019" y="859316"/>
            <a:ext cx="7678757" cy="451691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Both </a:t>
            </a:r>
            <a:r>
              <a:rPr kumimoji="0" lang="en-US" sz="2400" b="0" i="0" u="none" strike="noStrike" kern="1200" cap="none" spc="0" normalizeH="0" baseline="0" noProof="0" dirty="0" err="1">
                <a:ln>
                  <a:noFill/>
                </a:ln>
                <a:solidFill>
                  <a:prstClr val="white"/>
                </a:solidFill>
                <a:effectLst/>
                <a:uLnTx/>
                <a:uFillTx/>
                <a:latin typeface="Aptos" panose="02110004020202020204"/>
                <a:ea typeface="+mn-ea"/>
                <a:cs typeface="+mn-cs"/>
              </a:rPr>
              <a:t>Adagrasib</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 Cetuximab and </a:t>
            </a:r>
            <a:r>
              <a:rPr kumimoji="0" lang="en-US" sz="2400" b="0" i="0" u="none" strike="noStrike" kern="1200" cap="none" spc="0" normalizeH="0" baseline="0" noProof="0" dirty="0" err="1">
                <a:ln>
                  <a:noFill/>
                </a:ln>
                <a:solidFill>
                  <a:prstClr val="white"/>
                </a:solidFill>
                <a:effectLst/>
                <a:uLnTx/>
                <a:uFillTx/>
                <a:latin typeface="Aptos" panose="02110004020202020204"/>
                <a:ea typeface="+mn-ea"/>
                <a:cs typeface="+mn-cs"/>
              </a:rPr>
              <a:t>Sotorasib</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 Panitumumab are standard of care options for KRAS</a:t>
            </a:r>
            <a:r>
              <a:rPr kumimoji="0" lang="en-US" sz="2400" b="0" i="0" u="none" strike="noStrike" kern="1200" cap="none" spc="0" normalizeH="0" baseline="30000" noProof="0" dirty="0">
                <a:ln>
                  <a:noFill/>
                </a:ln>
                <a:solidFill>
                  <a:prstClr val="white"/>
                </a:solidFill>
                <a:effectLst/>
                <a:uLnTx/>
                <a:uFillTx/>
                <a:latin typeface="Aptos" panose="02110004020202020204"/>
                <a:ea typeface="+mn-ea"/>
                <a:cs typeface="+mn-cs"/>
              </a:rPr>
              <a:t>G12C</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tumors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But efficacy may differ between KRAS</a:t>
            </a:r>
            <a:r>
              <a:rPr kumimoji="0" lang="en-US" sz="2400" b="0" i="0" u="none" strike="noStrike" kern="1200" cap="none" spc="0" normalizeH="0" baseline="30000" noProof="0" dirty="0">
                <a:ln>
                  <a:noFill/>
                </a:ln>
                <a:solidFill>
                  <a:prstClr val="white"/>
                </a:solidFill>
                <a:effectLst/>
                <a:uLnTx/>
                <a:uFillTx/>
                <a:latin typeface="Aptos" panose="02110004020202020204"/>
                <a:ea typeface="+mn-ea"/>
                <a:cs typeface="+mn-cs"/>
              </a:rPr>
              <a:t>G12C</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inhibitors</a:t>
            </a:r>
          </a:p>
        </p:txBody>
      </p:sp>
    </p:spTree>
    <p:extLst>
      <p:ext uri="{BB962C8B-B14F-4D97-AF65-F5344CB8AC3E}">
        <p14:creationId xmlns:p14="http://schemas.microsoft.com/office/powerpoint/2010/main" val="2732164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1C395-CC73-0D76-71DE-E7E2900058A0}"/>
            </a:ext>
          </a:extLst>
        </p:cNvPr>
        <p:cNvGrpSpPr/>
        <p:nvPr/>
      </p:nvGrpSpPr>
      <p:grpSpPr>
        <a:xfrm>
          <a:off x="0" y="0"/>
          <a:ext cx="0" cy="0"/>
          <a:chOff x="0" y="0"/>
          <a:chExt cx="0" cy="0"/>
        </a:xfrm>
      </p:grpSpPr>
      <p:pic>
        <p:nvPicPr>
          <p:cNvPr id="6" name="Picture 5" descr="A close-up of a report&#10;&#10;AI-generated content may be incorrect.">
            <a:extLst>
              <a:ext uri="{FF2B5EF4-FFF2-40B4-BE49-F238E27FC236}">
                <a16:creationId xmlns:a16="http://schemas.microsoft.com/office/drawing/2014/main" id="{2825A11C-CC7F-694B-9FF8-EFDCF533F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620688"/>
            <a:ext cx="5744308" cy="3200400"/>
          </a:xfrm>
          <a:prstGeom prst="rect">
            <a:avLst/>
          </a:prstGeom>
          <a:effectLst>
            <a:outerShdw blurRad="50800" dist="38100" dir="2700000" algn="tl" rotWithShape="0">
              <a:prstClr val="black">
                <a:alpha val="40000"/>
              </a:prstClr>
            </a:outerShdw>
          </a:effectLst>
        </p:spPr>
      </p:pic>
      <p:pic>
        <p:nvPicPr>
          <p:cNvPr id="8" name="Picture 7" descr="A blue rectangular sign with white text&#10;&#10;AI-generated content may be incorrect.">
            <a:extLst>
              <a:ext uri="{FF2B5EF4-FFF2-40B4-BE49-F238E27FC236}">
                <a16:creationId xmlns:a16="http://schemas.microsoft.com/office/drawing/2014/main" id="{81E3FDB6-C985-0F2D-4EDA-B13036169A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960" y="2564904"/>
            <a:ext cx="5698518" cy="3200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31248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908720"/>
            <a:ext cx="10876830" cy="4816703"/>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Jeffrey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Meyerhardt</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MPH</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Shah PK et al.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Circulating tumor DNA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detection of molecular residual disease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(MRD)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patients (pts) with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stage II/III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colorectal cancer (CRC):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Final analysis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 the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BESPOKE CRC sub-cohort</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Gastrointestinal Cancers Symposium 2025;Abstract 15.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Nakamura Y et al.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ctDNA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-based molecular residual disease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survival in resectable colorectal cancer. </a:t>
            </a:r>
            <a:r>
              <a:rPr lang="en-US" sz="2000" b="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Med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2024;30(11):3272-83.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Kataoka K et al. Survival benefit of adjuvant chemotherapy based on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molecular residual disease detection</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resected colorectal liver metastases: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Subgroup analysis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from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CIRCULATE-Japan GALAXY</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Ann Oncol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2024;35(11):1015-25.</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Nowak JA et al. Prognostic and predictive role of circulating tumor DNA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ctDNA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stage III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colon cancer treated with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celecoxib</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Findings from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CALGB (Alliance)/SWOG 80702</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Gastrointestinal Cancers Symposium 2025;Abstract LBA14.</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Tie J et al.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Circulating tumor DNA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analysis guiding adjuvant therapy in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stage II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colon cancer: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Overall</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survival</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updated 5-year results</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from the randomized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DYNAMIC</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trial. ASCO 2024;Abstract 108. </a:t>
            </a:r>
          </a:p>
        </p:txBody>
      </p:sp>
    </p:spTree>
    <p:custDataLst>
      <p:tags r:id="rId1"/>
    </p:custDataLst>
    <p:extLst>
      <p:ext uri="{BB962C8B-B14F-4D97-AF65-F5344CB8AC3E}">
        <p14:creationId xmlns:p14="http://schemas.microsoft.com/office/powerpoint/2010/main" val="3866014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0D21A-DA5B-5923-0FCB-D1491ACD93A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1B8C424-6A2A-C122-8684-B7C8E90E667A}"/>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D89FFDDE-70C9-7752-C710-611311FDB482}"/>
              </a:ext>
            </a:extLst>
          </p:cNvPr>
          <p:cNvSpPr txBox="1"/>
          <p:nvPr/>
        </p:nvSpPr>
        <p:spPr>
          <a:xfrm>
            <a:off x="763786" y="908720"/>
            <a:ext cx="10444782" cy="4893647"/>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Jeffrey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Meyerhardt</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MPH (Continued)</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Lieu CH et al.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NRG-GI008: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Colon adjuvant chemotherapy based on evaluation of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residual disease (CIRCULATE-NORTH AMERICA)</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ASCO 2024;Abstract TPS243.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Cercek</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 et al. Durable complete responses to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PD-1 blockade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alone in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mismatch repair deficient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locally advanced rectal cancer. ASCO 2024;Abstract LBA3512.</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Chalabi M et al.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Neoadjuvant immunotherapy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locally advanced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mismatch repair-deficient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colon cancer. </a:t>
            </a:r>
            <a:r>
              <a:rPr lang="en-US" sz="2000" b="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 Engl J Med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2024;390(21):1949-58.</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Chalabi M et al.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Neoadjuvant immunotherapy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locally advanced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MMR-deficient</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colon cancer: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3-year disease-free survival</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from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NICHE-2</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ESMO 2024;Abstract LBA24.</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a:t>
            </a:r>
            <a:r>
              <a:rPr lang="en-US" sz="20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Gooyer</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PG et al.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Neoadjuvant nivolumab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relatlimab</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locally advanced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MMR-deficient</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colon cancer: A phase 2 trial. </a:t>
            </a:r>
            <a:r>
              <a:rPr lang="en-US" sz="2000" b="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Med </a:t>
            </a:r>
            <a:r>
              <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2024;30(11):3284-90.</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20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Martling</a:t>
            </a:r>
            <a:r>
              <a:rPr lang="en-US"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 et al. </a:t>
            </a: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Low-dose aspirin </a:t>
            </a:r>
            <a:r>
              <a:rPr lang="en-US"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reduces recurrence rate in colorectal cancer patients with </a:t>
            </a: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PI3K pathway </a:t>
            </a:r>
            <a:r>
              <a:rPr lang="en-US"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alterations: </a:t>
            </a: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3-year results </a:t>
            </a:r>
            <a:r>
              <a:rPr lang="en-US"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from the </a:t>
            </a: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ALASCCA</a:t>
            </a:r>
            <a:r>
              <a:rPr lang="en-US"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trial. Gastrointestinal Cancers Symposium 2025;Abstract LBA125.</a:t>
            </a:r>
            <a:endParaRPr lang="en-US"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4113328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RNRSTYLE" val="Footnot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ESMO 2017 template">
  <a:themeElements>
    <a:clrScheme name="Custom 18">
      <a:dk1>
        <a:srgbClr val="433F3F"/>
      </a:dk1>
      <a:lt1>
        <a:srgbClr val="FFFFFF"/>
      </a:lt1>
      <a:dk2>
        <a:srgbClr val="A69F9F"/>
      </a:dk2>
      <a:lt2>
        <a:srgbClr val="EEE7E7"/>
      </a:lt2>
      <a:accent1>
        <a:srgbClr val="BE2BBB"/>
      </a:accent1>
      <a:accent2>
        <a:srgbClr val="33D6F1"/>
      </a:accent2>
      <a:accent3>
        <a:srgbClr val="59FFB9"/>
      </a:accent3>
      <a:accent4>
        <a:srgbClr val="FDA97D"/>
      </a:accent4>
      <a:accent5>
        <a:srgbClr val="FFD186"/>
      </a:accent5>
      <a:accent6>
        <a:srgbClr val="CB7C78"/>
      </a:accent6>
      <a:hlink>
        <a:srgbClr val="595454"/>
      </a:hlink>
      <a:folHlink>
        <a:srgbClr val="595454"/>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6F3C3621-8124-4C40-94EA-41EB82690813}"/>
</file>

<file path=customXml/itemProps2.xml><?xml version="1.0" encoding="utf-8"?>
<ds:datastoreItem xmlns:ds="http://schemas.openxmlformats.org/officeDocument/2006/customXml" ds:itemID="{32786E35-E238-45DA-BB00-B47818A89594}"/>
</file>

<file path=customXml/itemProps3.xml><?xml version="1.0" encoding="utf-8"?>
<ds:datastoreItem xmlns:ds="http://schemas.openxmlformats.org/officeDocument/2006/customXml" ds:itemID="{B7BE8C3B-F9B9-45ED-82F5-1CB9A2275DF7}"/>
</file>

<file path=docProps/app.xml><?xml version="1.0" encoding="utf-8"?>
<Properties xmlns="http://schemas.openxmlformats.org/officeDocument/2006/extended-properties" xmlns:vt="http://schemas.openxmlformats.org/officeDocument/2006/docPropsVTypes">
  <Template/>
  <TotalTime>21379</TotalTime>
  <Words>4679</Words>
  <Application>Microsoft Macintosh PowerPoint</Application>
  <PresentationFormat>Widescreen</PresentationFormat>
  <Paragraphs>502</Paragraphs>
  <Slides>66</Slides>
  <Notes>24</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66</vt:i4>
      </vt:variant>
    </vt:vector>
  </HeadingPairs>
  <TitlesOfParts>
    <vt:vector size="85" baseType="lpstr">
      <vt:lpstr>ＭＳ Ｐゴシック</vt:lpstr>
      <vt:lpstr>Aptos</vt:lpstr>
      <vt:lpstr>Aptos Display</vt:lpstr>
      <vt:lpstr>Arial</vt:lpstr>
      <vt:lpstr>Calibri</vt:lpstr>
      <vt:lpstr>Calibri Light</vt:lpstr>
      <vt:lpstr>Courier New</vt:lpstr>
      <vt:lpstr>Symbol</vt:lpstr>
      <vt:lpstr>Times New Roman</vt:lpstr>
      <vt:lpstr>Trebuchet MS</vt:lpstr>
      <vt:lpstr>Wingdings</vt:lpstr>
      <vt:lpstr>6_Default Design</vt:lpstr>
      <vt:lpstr>4_Default Design</vt:lpstr>
      <vt:lpstr>MDACC Moonshot</vt:lpstr>
      <vt:lpstr>2_Office Theme</vt:lpstr>
      <vt:lpstr>5_Default Design</vt:lpstr>
      <vt:lpstr>Office Theme</vt:lpstr>
      <vt:lpstr>ESMO 2017 template</vt:lpstr>
      <vt:lpstr>4_Office Theme</vt:lpstr>
      <vt:lpstr>Year in Review: Management  of Colorectal Cancer A CME/MOC-Accredited Live Webinar</vt:lpstr>
      <vt:lpstr>Faculty</vt:lpstr>
      <vt:lpstr>Commercial Support</vt:lpstr>
      <vt:lpstr>Dr Kopetz — Disclosures</vt:lpstr>
      <vt:lpstr>Dr Meyerhardt — Disclosures</vt:lpstr>
      <vt:lpstr>PowerPoint Presentation</vt:lpstr>
      <vt:lpstr>PowerPoint Presentation</vt:lpstr>
      <vt:lpstr>PowerPoint Presentation</vt:lpstr>
      <vt:lpstr>PowerPoint Presentation</vt:lpstr>
      <vt:lpstr>PowerPoint Presentation</vt:lpstr>
      <vt:lpstr>PowerPoint Presentation</vt:lpstr>
      <vt:lpstr>AGENDA  Year in Review: Management of Colorectal Cancer (CRC)</vt:lpstr>
      <vt:lpstr>AGENDA  Year in Review: Management of Colorectal Cancer (CRC)</vt:lpstr>
      <vt:lpstr> Discussion Question: First-Line Treatment of BRAF V600E-Mutant mCRC </vt:lpstr>
      <vt:lpstr>BREAKWATER: Study Design</vt:lpstr>
      <vt:lpstr>PowerPoint Presentation</vt:lpstr>
      <vt:lpstr>Positive Topline Results Announced from Pivotal Phase III BREAKWATER Study Press Release: February 3, 2025</vt:lpstr>
      <vt:lpstr>PowerPoint Presentation</vt:lpstr>
      <vt:lpstr>AGENDA  Year in Review: Management of Colorectal Cancer (CRC)</vt:lpstr>
      <vt:lpstr> Discussion Questions: Cell-Free DNA MRD Assays in Clinical Practice </vt:lpstr>
      <vt:lpstr>PowerPoint Presentation</vt:lpstr>
      <vt:lpstr>CALGB/SWOG-80702 Trial: Disease-Free Survival by ctDNA Status and Celecoxib Use</vt:lpstr>
      <vt:lpstr>CALGB/SWOG-80702: Overall Survival by ctDNA Status and Celecoxib Use</vt:lpstr>
      <vt:lpstr>CALGB/SWOG-80702: Celecoxib and ctDNA</vt:lpstr>
      <vt:lpstr> Discussion Questions: Cell-Free DNA MRD Assays in Clinical Practice </vt:lpstr>
      <vt:lpstr>Stage II/III BESPOKE CRC Study </vt:lpstr>
      <vt:lpstr>DYNAMIC Trial: Stage II Colon Cancer</vt:lpstr>
      <vt:lpstr> Discussion Questions: Cell-Free DNA MRD Assays in Clinical Practice </vt:lpstr>
      <vt:lpstr>PowerPoint Presentation</vt:lpstr>
      <vt:lpstr>Phase II/III NRG-GI008 Study Design and ctDNA Testing</vt:lpstr>
      <vt:lpstr>Phase II/III NRG-GI008 — CIRCULATE-North America</vt:lpstr>
      <vt:lpstr>CIRCULATE-Japan GALAXY CRC Study </vt:lpstr>
      <vt:lpstr>CIRCULATE-Japan GALAXY Resected Liver Met Subset</vt:lpstr>
      <vt:lpstr> Discussion Question: Cell-Free DNA MRD Assays in Clinical Practice </vt:lpstr>
      <vt:lpstr>INTERCEPT Study: Positive ctDNA-based Minimal Residual Disease Assays During Surveillance Are Associated with High Rates of Undiagnosed Concomitant Radiographic Recurrences in Colorectal Cancer (CRC)</vt:lpstr>
      <vt:lpstr>Clinical Utility: Radiographic Findings of Patients ctDNA+ During Surveillance, n = 184</vt:lpstr>
      <vt:lpstr>Clinical Utility: Enrollment onto MRD Trials</vt:lpstr>
      <vt:lpstr>AGENDA  Year in Review: Management of Colorectal Cancer (CRC)</vt:lpstr>
      <vt:lpstr> Discussion Questions: Immunotherapy for Localized and Metastatic MSI-High CRC </vt:lpstr>
      <vt:lpstr> Discussion Question: Immunotherapy for Localized and Metastatic MSI-High CRC </vt:lpstr>
      <vt:lpstr>PowerPoint Presentation</vt:lpstr>
      <vt:lpstr>NICHE-2 Trial: Pathologic Response</vt:lpstr>
      <vt:lpstr>NICHE-2: Minimal Residual Disease (MRD)</vt:lpstr>
      <vt:lpstr>NICHE-2: Author Conclusions and Future Perspectives</vt:lpstr>
      <vt:lpstr>NICHE-1 and NICHE-2 Studies in Colon Cancer</vt:lpstr>
      <vt:lpstr>PowerPoint Presentation</vt:lpstr>
      <vt:lpstr>PowerPoint Presentation</vt:lpstr>
      <vt:lpstr>Dostarlimab: Clinical Complete Response (cCR) Rates After PD-1 Blockade</vt:lpstr>
      <vt:lpstr>Neoadjuvant Therapy for MSI-H Rectal Cancer</vt:lpstr>
      <vt:lpstr>Key Ongoing Studies of (Neo)Adjuvant Dostarlimab for Patients with Resectable MSI-H/dMMR CRC </vt:lpstr>
      <vt:lpstr> Discussion Questions: Immunotherapy for Localized and Metastatic MSI-High CRC </vt:lpstr>
      <vt:lpstr>CheckMate 8HW study design</vt:lpstr>
      <vt:lpstr>Progression-free survival</vt:lpstr>
      <vt:lpstr>CheckMate 8HW study design</vt:lpstr>
      <vt:lpstr>Progression-free survival</vt:lpstr>
      <vt:lpstr>PowerPoint Presentation</vt:lpstr>
      <vt:lpstr>AGENDA  Year in Review: Management of Colorectal Cancer (CRC)</vt:lpstr>
      <vt:lpstr> Discussion Question: Hepatic Transplant for Liver-Limited mCRC </vt:lpstr>
      <vt:lpstr>PowerPoint Presentation</vt:lpstr>
      <vt:lpstr>Slide 13</vt:lpstr>
      <vt:lpstr>PowerPoint Presentation</vt:lpstr>
      <vt:lpstr> Discussion Question: HER2-Positive mCRC </vt:lpstr>
      <vt:lpstr>PowerPoint Presentation</vt:lpstr>
      <vt:lpstr>PowerPoint Presentation</vt:lpstr>
      <vt:lpstr> Discussion Question: KRAS G12C-Mutant mCRC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1634</cp:revision>
  <cp:lastPrinted>2020-12-08T02:40:56Z</cp:lastPrinted>
  <dcterms:created xsi:type="dcterms:W3CDTF">2020-11-13T19:02:13Z</dcterms:created>
  <dcterms:modified xsi:type="dcterms:W3CDTF">2025-02-21T13:56:45Z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